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0"/>
  </p:notesMasterIdLst>
  <p:sldIdLst>
    <p:sldId id="292" r:id="rId3"/>
    <p:sldId id="453" r:id="rId4"/>
    <p:sldId id="452" r:id="rId5"/>
    <p:sldId id="455" r:id="rId6"/>
    <p:sldId id="463" r:id="rId7"/>
    <p:sldId id="456" r:id="rId8"/>
    <p:sldId id="291" r:id="rId9"/>
    <p:sldId id="293" r:id="rId10"/>
    <p:sldId id="297" r:id="rId11"/>
    <p:sldId id="458" r:id="rId12"/>
    <p:sldId id="457" r:id="rId13"/>
    <p:sldId id="459" r:id="rId14"/>
    <p:sldId id="460" r:id="rId15"/>
    <p:sldId id="462" r:id="rId16"/>
    <p:sldId id="290" r:id="rId17"/>
    <p:sldId id="451" r:id="rId18"/>
    <p:sldId id="45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40FF"/>
    <a:srgbClr val="727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30"/>
    <p:restoredTop sz="94843"/>
  </p:normalViewPr>
  <p:slideViewPr>
    <p:cSldViewPr snapToGrid="0" snapToObjects="1">
      <p:cViewPr varScale="1">
        <p:scale>
          <a:sx n="87" d="100"/>
          <a:sy n="87" d="100"/>
        </p:scale>
        <p:origin x="11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B81C5-DB9A-1647-BD58-16E1A56F931E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3D6C9-3CA4-C941-B973-FFBAD2572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1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14515-1139-214A-9D9B-4670719C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3A9D2-952C-6240-A6DC-F6F26B2A3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705D8-A1BA-FF4B-BF12-4841A5AF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C4E4-18A1-CE49-AF30-03BD3E593DEB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0BC09-B8A5-9541-9A03-E5ED8547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FCB61-C7B9-CF4F-A138-93CC378B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8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A9C86-DE6D-2040-BDE5-427299EF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9BCC0-2538-594B-A2D7-A18FCAD42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0B27C-4889-5A43-B4C6-BAE83E55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4FCF-DB7C-D84A-A2B3-FB4376218987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AEC64-D869-674F-850C-F25A73BF4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7CDF8-C0FD-2A43-8F50-4CEFCAED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9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F0C244-818F-7F40-87E2-96E79BB6AF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10242-7FF1-2641-B638-1C0FC2953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F7FE9-3656-4145-82A2-83CB06F65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D3CA-7352-2843-827C-C4007AE04D7D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7F60-4541-6C47-B067-12093FD7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23121-C3B4-B84E-9402-3F45025F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4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2F86-036E-21E6-D25B-D4CEE63A2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107647-5415-1F7D-8887-C4A0A6DB1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45B4D-3D53-6E7A-F3BE-FD6F3040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0CE5-26EA-CD44-8FF1-2AA647DE3849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489E1-C216-A427-D79C-A9307AB4C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E9CC6-3A0F-B37E-AEB3-A730C501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34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214F5-476A-9CC5-E5D4-6B6354EC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461C7-CB2B-03B2-F013-A9533005D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43C21-CD50-3F1A-28D9-1BB4AB5C6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47CF-3592-E040-AC36-21419B83434F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21F3C-2D85-D44D-F7F9-E3380D83B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2DB24-A4F2-DA2F-C94F-F544EA0B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18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E1A9A-73AE-B0A5-D083-DD83F13B6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17B4D-7C1A-588C-D561-39058C06C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0E939-F9F9-8D9B-79CE-4D857B007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2515-F375-B542-BB51-CC93B3FEEE58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F5748-BA91-A72C-266A-1CA42B3F1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3DDD9-53BF-CF4E-B5CD-C621E9CD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23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94044-FAC6-D3DD-B0C4-9879C1A01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0F645-27DE-E317-38E1-B7566EBFE0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84F83-2BD9-578B-20D3-755ADDB54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E5362-637B-4625-6959-30DA8B05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F1C7-CB58-7342-87AF-A7B6334C9AA8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F06435-5BA8-F9E2-34F8-BB394DB0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14E1D-9CD3-F065-3FC8-A79759AC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69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664F-EFA8-45B9-C013-840DCB352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96D61-4C41-9F45-F277-1520CDE00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913244-46C5-A3C3-AB37-E3AA127BD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C1300A-15B3-3C9F-8546-6F020A07F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52D844-ECC3-5CB4-5012-D40170F944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05A29F-3E7B-C9B4-B64D-3960BF1D9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D798-8F25-5A46-8DC6-86383BE75E2C}" type="datetime1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19D48B-57B6-5722-F946-CC291FBC8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25F462-5ED9-E25B-0B75-C25F8ACB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771B7-3A7B-62BB-0F6A-2936F5C11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BA027-80EC-F7EB-4D8B-1C49F8EF1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B1B3-E794-6446-927E-EFF73F7DFE0F}" type="datetime1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7A76C-BEA9-8495-50BF-212527B87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AB45B-B3A1-909B-36C1-73F20610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5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2D9EFD-9E30-CA87-55AB-8738D04D5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326B-B3FB-5A4F-862B-38777AB8074E}" type="datetime1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3055E-3A59-033A-CDCC-15F93D4AC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ED166-BE11-064E-256C-257C31D1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5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9E4AA-0C1A-DBDE-2B0B-39D38578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2F13D-B227-ED6B-96BB-8BE9E501E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071368-6DBE-49D8-E3FC-9734D24BC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3015B4-DA11-96DC-5DE7-1DF15433F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66A4-E493-2B49-9E10-076F8BB70282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0E5F6-AC32-81E5-0ACA-80133CFE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63353-D8CE-E402-CD3A-6876C0AC8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87F0-D826-184E-BA90-3A0C3A7D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8AA78-CDD3-664F-A19A-06BB6B7E8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5B248-1CD2-B345-AC70-4F91BF02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C85BB-F5B9-694D-9A7E-B3682E2FCE0C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4F6CC-E157-0D43-8B54-8061D4EC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DE928-F1A7-5348-8E62-EA99E6C7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3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AEC6F-147E-ECF6-543E-827CE8252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269BA6-F482-B9DB-149B-819AE465CF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BF1D21-6244-C269-9316-85E8667A0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3D756-93C7-203B-9535-6F5A03F11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95C6-5317-7745-99B1-13BC27252134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E6807-A11E-BCE8-5B91-2F542EDC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6487A-356B-7CD5-D24F-11989B16D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06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026F1-7EF7-4797-ED90-B03B0D2DF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15937-3F26-E4A5-83F3-BADF94F0E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9961B-53AC-D3DA-B372-B11777B5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AEB6C-9F08-144D-9ED6-F66CFEE88E25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77F4B-EDFF-89BA-1206-D5C8F6924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9E880-4E8F-0692-8290-9F00D31DE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04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8DF1E8-99A4-9765-CD35-05E1E88F1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DAF38-9A31-41A6-8D97-1DE5E156E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2516E-38A6-DFA8-6A42-8E37DB248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33B0-ACA4-0E4E-8608-078F0BBE19CE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311A4-BD20-DFB6-8CB6-CA63D57D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51884-BAF2-7824-E17A-D67D60E03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8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B1005-3F83-C143-9D36-8ECE59E2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1F756-5FFE-1648-9E6B-3F53CD6EF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CA1ED-82B2-D443-B6C0-B15D3ACB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3136-89EC-F84B-83CD-074C1F0D0DB3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2B10-7803-F64E-8CE2-E37B980F1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9EF1E-3C2D-4345-9C04-7F6FBCE9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02AE3-7356-6146-9535-1BBF824C7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FB13D-0CD3-824D-8B1A-84C7F963D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3D8DF-5040-0540-A71C-BBA45B53B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B526C-385D-434F-ABE0-D77BA08D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F458-1C9D-3F4A-89BB-97CE791E7AAB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D8DCE-0B82-E34C-B5F2-E77F214E4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5921C-1E69-2A46-947B-2E854249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5574F-D99B-3349-B142-3235C904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07997-45E8-CC48-B52F-EB590A914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593F-9B8A-AC42-B982-33A5C4135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DB7A57-3AA6-D943-9983-6651FB12D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59681-8ACF-6A46-9DAB-0AFB6C334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862FC-2EB5-0348-A327-082777B85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EBA-6844-7B4E-B8EB-45B2FB434359}" type="datetime1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7A30C5-5DC5-154D-AB0C-B58ABED10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4A777A-D88A-634A-B147-5D9BA0485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8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DAAAF-5B42-D344-B7BA-5D4A25A66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6E7F0-86DE-8C40-8076-960713B5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F5AF-2B37-DA40-B30D-949F2E95E8F4}" type="datetime1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75DCB-A91A-9842-81D3-537D4DF7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7A75E-E80F-0943-9915-AE435F38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0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A0DB5-45EE-1741-9BC4-D695015E3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D8D3-BA54-1C47-B9CD-3EC4B845EBB8}" type="datetime1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C4648-0479-A64F-A5E1-5DC4C064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3FED7-D205-4042-8BB5-BC0259D5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4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2363-564F-0542-94F6-AE66C25E4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406F3-1942-6146-8855-5FF9F9BC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78EE-F7E1-B04C-991F-5D69EF97B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1DFA0-53FC-FF40-B317-4D74A820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A1521-1C4B-484E-AB25-E8AF34580F8F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CDBF8-A6E8-A241-AD70-5429D455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E9CF1-48B1-5446-86F5-F1C1C0F7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0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7883B-EA72-944E-A7DC-E04DC34F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F70DE-526E-024A-9197-68D6D7A9F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D6183-6AD0-6C4F-902D-9447E7958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ADD28-EBE1-EE4B-AD34-DD385FB4E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E5EB8-CFB6-D24D-A570-D10EEFB6F7F3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03FAC-B6A9-9444-9583-4C579153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33A9E-0C23-6749-8D3D-E983B432E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1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D7E01C-84AF-3A46-9AC3-FEA5A4B3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AC44E-CF2C-514F-8E3A-16BAACEAD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51D3E-BBFD-DF42-AD70-B7C180E10B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8A5F9-CB9F-2941-A367-6F481D041051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3FF52-0DE8-4F46-AC8A-6AB4B3F12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065DC-7C89-1748-AD38-08186F975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3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F12239-F57B-BAFD-80EE-674302EE1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E6879-9043-8F40-422C-E7BCA867F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98FC2-9E10-386F-F81E-9F93A32F34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C152D-BB2D-B044-BE6A-EAD0C1257332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65254-4E85-CA82-CC83-7869CACF1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BC23C-91DB-9046-F98F-4D23471E0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18738-5F71-424B-9F6B-45EEE0A4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7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2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11" Type="http://schemas.openxmlformats.org/officeDocument/2006/relationships/image" Target="../media/image370.png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image" Target="../media/image300.pn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24.png"/><Relationship Id="rId7" Type="http://schemas.openxmlformats.org/officeDocument/2006/relationships/image" Target="../media/image200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10" Type="http://schemas.openxmlformats.org/officeDocument/2006/relationships/image" Target="../media/image25.png"/><Relationship Id="rId4" Type="http://schemas.openxmlformats.org/officeDocument/2006/relationships/image" Target="../media/image240.png"/><Relationship Id="rId9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96F671-F845-A36D-58BF-77CDA9E6DC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851508"/>
                <a:ext cx="10515600" cy="3385543"/>
              </a:xfrm>
            </p:spPr>
            <p:txBody>
              <a:bodyPr>
                <a:normAutofit/>
              </a:bodyPr>
              <a:lstStyle/>
              <a:p>
                <a:r>
                  <a:rPr lang="en-US" b="1" i="0" dirty="0">
                    <a:solidFill>
                      <a:srgbClr val="1A63A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Di-hadron spectroscopy in </a:t>
                </a:r>
                <a:r>
                  <a:rPr lang="en-US" b="1" i="0" dirty="0" err="1">
                    <a:solidFill>
                      <a:srgbClr val="1A63A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PbPb</a:t>
                </a:r>
                <a:r>
                  <a:rPr lang="en-US" b="1" i="0" dirty="0">
                    <a:solidFill>
                      <a:srgbClr val="1A63A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 UPC events measured in LHCb </a:t>
                </a:r>
                <a:br>
                  <a:rPr lang="en-US" b="1" i="0" u="none" strike="noStrike" dirty="0">
                    <a:solidFill>
                      <a:srgbClr val="000000"/>
                    </a:solidFill>
                    <a:effectLst/>
                    <a:latin typeface="Times" pitchFamily="2" charset="0"/>
                  </a:rPr>
                </a:br>
                <a: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  <a:t>Cesar Luiz da Silva on behalf of LHCb Collaboration</a:t>
                </a:r>
                <a:b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</a:br>
                <a: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  <a:t>Los Alamos National Lab</a:t>
                </a:r>
                <a:b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</a:br>
                <a:b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</a:br>
                <a:br>
                  <a:rPr lang="en-US" sz="3200" dirty="0">
                    <a:solidFill>
                      <a:srgbClr val="000000"/>
                    </a:solidFill>
                    <a:latin typeface="Times" pitchFamily="2" charset="0"/>
                  </a:rPr>
                </a:br>
                <a:r>
                  <a:rPr lang="en-US" sz="2400" dirty="0">
                    <a:solidFill>
                      <a:srgbClr val="000000"/>
                    </a:solidFill>
                    <a:latin typeface="Times" pitchFamily="2" charset="0"/>
                  </a:rPr>
                  <a:t>UPC 2025 </a:t>
                </a:r>
                <a:r>
                  <a:rPr lang="en-US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Saariselk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Times" pitchFamily="2" charset="0"/>
                  </a:rPr>
                  <a:t>, Finland</a:t>
                </a:r>
                <a:endParaRPr lang="en-US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96F671-F845-A36D-58BF-77CDA9E6D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851508"/>
                <a:ext cx="10515600" cy="3385543"/>
              </a:xfrm>
              <a:blipFill>
                <a:blip r:embed="rId2"/>
                <a:stretch>
                  <a:fillRect l="-2413" t="-5618" b="-4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LANL introduces sleek new look and logo">
            <a:extLst>
              <a:ext uri="{FF2B5EF4-FFF2-40B4-BE49-F238E27FC236}">
                <a16:creationId xmlns:a16="http://schemas.microsoft.com/office/drawing/2014/main" id="{30FBF366-B45E-8EFF-6062-4DFEDE5AC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61" y="4636148"/>
            <a:ext cx="3959055" cy="158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39F55B-FF08-1FC4-FAF7-4970EC450C6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9153111" y="4402787"/>
            <a:ext cx="2685450" cy="1830566"/>
          </a:xfrm>
          <a:prstGeom prst="rect">
            <a:avLst/>
          </a:prstGeom>
        </p:spPr>
      </p:pic>
      <p:pic>
        <p:nvPicPr>
          <p:cNvPr id="2050" name="Picture 2" descr="SC Logos | U.S. DOE Office of Science (SC)">
            <a:extLst>
              <a:ext uri="{FF2B5EF4-FFF2-40B4-BE49-F238E27FC236}">
                <a16:creationId xmlns:a16="http://schemas.microsoft.com/office/drawing/2014/main" id="{7535428C-2D4A-1C31-696A-FDB23E72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84" y="4759441"/>
            <a:ext cx="4088860" cy="132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C5A09-06B3-27B6-B7C5-E1BAB2C64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B345E-7481-582A-067D-FF783D3C0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FD9BD-2702-D247-8A16-CDDC6516A2E5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38C257-676F-09A3-5915-EE5AC002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3071681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C9F630F-C771-9874-5EFA-2FD296205DF2}"/>
              </a:ext>
            </a:extLst>
          </p:cNvPr>
          <p:cNvSpPr/>
          <p:nvPr/>
        </p:nvSpPr>
        <p:spPr>
          <a:xfrm>
            <a:off x="5781368" y="634181"/>
            <a:ext cx="6410632" cy="50734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CDEA-2F45-FE6D-BE11-544330459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9872" y="873943"/>
            <a:ext cx="6282128" cy="46567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/>
              <a:t>Selection Criteria</a:t>
            </a:r>
          </a:p>
          <a:p>
            <a:r>
              <a:rPr lang="en-US" dirty="0"/>
              <a:t>Low multiplicity events trigger </a:t>
            </a:r>
          </a:p>
          <a:p>
            <a:r>
              <a:rPr lang="en-US" dirty="0" err="1">
                <a:latin typeface="Times" pitchFamily="2" charset="0"/>
              </a:rPr>
              <a:t>HeRSCheL</a:t>
            </a:r>
            <a:r>
              <a:rPr lang="en-US" dirty="0">
                <a:latin typeface="Times" pitchFamily="2" charset="0"/>
              </a:rPr>
              <a:t> selection for 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intact Pb ions 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Only two oppositive tracks in the event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(track) &gt; 100 MeV/c, and 2 &lt; </a:t>
            </a:r>
            <a:r>
              <a:rPr lang="el-GR" dirty="0"/>
              <a:t>η</a:t>
            </a:r>
            <a:r>
              <a:rPr lang="en-US" baseline="-25000" dirty="0"/>
              <a:t>Track</a:t>
            </a:r>
            <a:r>
              <a:rPr lang="en-US" dirty="0"/>
              <a:t> &lt; 5 </a:t>
            </a:r>
          </a:p>
          <a:p>
            <a:r>
              <a:rPr lang="en-US" dirty="0"/>
              <a:t>2.0 &lt; y(</a:t>
            </a:r>
            <a:r>
              <a:rPr lang="en-US" dirty="0" err="1"/>
              <a:t>hh</a:t>
            </a:r>
            <a:r>
              <a:rPr lang="en-US" dirty="0"/>
              <a:t>) &lt; 4.5, </a:t>
            </a:r>
            <a:r>
              <a:rPr lang="en-US" b="1" dirty="0" err="1">
                <a:solidFill>
                  <a:srgbClr val="0432FF"/>
                </a:solidFill>
              </a:rPr>
              <a:t>p</a:t>
            </a:r>
            <a:r>
              <a:rPr lang="en-US" b="1" baseline="-25000" dirty="0" err="1">
                <a:solidFill>
                  <a:srgbClr val="0432FF"/>
                </a:solidFill>
              </a:rPr>
              <a:t>T</a:t>
            </a:r>
            <a:r>
              <a:rPr lang="en-US" b="1" dirty="0">
                <a:solidFill>
                  <a:srgbClr val="0432FF"/>
                </a:solidFill>
              </a:rPr>
              <a:t>(</a:t>
            </a:r>
            <a:r>
              <a:rPr lang="en-US" b="1" dirty="0" err="1">
                <a:solidFill>
                  <a:srgbClr val="0432FF"/>
                </a:solidFill>
              </a:rPr>
              <a:t>hh</a:t>
            </a:r>
            <a:r>
              <a:rPr lang="en-US" b="1" dirty="0">
                <a:solidFill>
                  <a:srgbClr val="0432FF"/>
                </a:solidFill>
              </a:rPr>
              <a:t>)&lt; 100 MeV/c</a:t>
            </a:r>
            <a:r>
              <a:rPr lang="en-US" b="1" baseline="30000" dirty="0">
                <a:solidFill>
                  <a:srgbClr val="0432FF"/>
                </a:solidFill>
              </a:rPr>
              <a:t>2</a:t>
            </a:r>
            <a:r>
              <a:rPr lang="en-US" b="1" dirty="0">
                <a:solidFill>
                  <a:srgbClr val="0432FF"/>
                </a:solidFill>
              </a:rPr>
              <a:t> </a:t>
            </a:r>
          </a:p>
          <a:p>
            <a:r>
              <a:rPr lang="en-US" dirty="0"/>
              <a:t>Di-hadron distance-of-the-closest approach &lt; 1 mm</a:t>
            </a:r>
          </a:p>
          <a:p>
            <a:r>
              <a:rPr lang="en-US" dirty="0"/>
              <a:t>Pion or kaon identification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2F3D9-F9FA-9EDC-DD30-3C26283F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3D2A1-F0E2-A12B-F2E6-F439E539D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64910-8366-F84F-BF91-F5D2598088DC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E27BF9-C70C-456D-F6E9-CAA89A30F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B42DA7F-BC54-0B3A-0F9B-0EFE013182F0}"/>
              </a:ext>
            </a:extLst>
          </p:cNvPr>
          <p:cNvSpPr/>
          <p:nvPr/>
        </p:nvSpPr>
        <p:spPr>
          <a:xfrm>
            <a:off x="24586" y="2288775"/>
            <a:ext cx="5550309" cy="169329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44BA94-CBD2-AF6F-0F26-CB1F91840A21}"/>
                  </a:ext>
                </a:extLst>
              </p:cNvPr>
              <p:cNvSpPr txBox="1"/>
              <p:nvPr/>
            </p:nvSpPr>
            <p:spPr>
              <a:xfrm>
                <a:off x="83578" y="2288775"/>
                <a:ext cx="6098458" cy="1888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3200" b="1" dirty="0"/>
                  <a:t>Data Set</a:t>
                </a:r>
              </a:p>
              <a:p>
                <a:r>
                  <a:rPr lang="en-US" sz="2800" dirty="0"/>
                  <a:t>2018 </a:t>
                </a:r>
                <a:r>
                  <a:rPr lang="en-US" sz="2800" dirty="0" err="1"/>
                  <a:t>PbPb</a:t>
                </a:r>
                <a:r>
                  <a:rPr lang="en-US" sz="2800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=5.02</m:t>
                    </m:r>
                  </m:oMath>
                </a14:m>
                <a:r>
                  <a:rPr lang="en-US" sz="2800" dirty="0"/>
                  <a:t>b TeV</a:t>
                </a:r>
              </a:p>
              <a:p>
                <a:r>
                  <a:rPr lang="en-US" sz="2800" dirty="0"/>
                  <a:t>Integrated luminosity: 228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800" dirty="0"/>
                  <a:t>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44BA94-CBD2-AF6F-0F26-CB1F91840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8" y="2288775"/>
                <a:ext cx="6098458" cy="1888594"/>
              </a:xfrm>
              <a:prstGeom prst="rect">
                <a:avLst/>
              </a:prstGeom>
              <a:blipFill>
                <a:blip r:embed="rId2"/>
                <a:stretch>
                  <a:fillRect l="-2495" t="-4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4835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FCFE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18A9B4C-F4F8-4CAD-C1E8-9369C151A2DB}"/>
              </a:ext>
            </a:extLst>
          </p:cNvPr>
          <p:cNvSpPr txBox="1"/>
          <p:nvPr/>
        </p:nvSpPr>
        <p:spPr>
          <a:xfrm>
            <a:off x="5302147" y="0"/>
            <a:ext cx="3182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Di-pion in UPC </a:t>
            </a:r>
            <a:r>
              <a:rPr lang="en-US" sz="2800" b="1" dirty="0" err="1"/>
              <a:t>PbPb</a:t>
            </a:r>
            <a:endParaRPr lang="en-US" sz="2800" b="1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4A1E020-214E-6CAC-B8FA-0FD05A0E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11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69594CAC-0630-0724-A875-CBBBD3979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DCEF-CA34-5642-9CCE-6A427E1AAC23}" type="datetime1">
              <a:rPr lang="en-US" smtClean="0"/>
              <a:t>6/11/25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D780D41-DF55-35C5-A544-7D98BD15E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A2D9FA-5CE4-0D64-723C-225E67486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37" y="637492"/>
            <a:ext cx="6208281" cy="4423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50C108A-E877-01EF-C94B-5FBA7DEB3BD6}"/>
                  </a:ext>
                </a:extLst>
              </p:cNvPr>
              <p:cNvSpPr txBox="1"/>
              <p:nvPr/>
            </p:nvSpPr>
            <p:spPr>
              <a:xfrm>
                <a:off x="0" y="5129033"/>
                <a:ext cx="1219199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Detail description of the analysis in Ronan’s presentation on Monday,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dirty="0"/>
                  <a:t> x-sec is described only by adding gluon saturation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Two new resonances </a:t>
                </a:r>
                <a:r>
                  <a:rPr lang="en-US" sz="2000" dirty="0"/>
                  <a:t>need to be added to the model to describe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𝜋𝜋</m:t>
                        </m:r>
                      </m:sub>
                    </m:sSub>
                  </m:oMath>
                </a14:m>
                <a:r>
                  <a:rPr lang="en-US" sz="2000" dirty="0"/>
                  <a:t> distribution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50C108A-E877-01EF-C94B-5FBA7DEB3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29033"/>
                <a:ext cx="12191999" cy="1323439"/>
              </a:xfrm>
              <a:prstGeom prst="rect">
                <a:avLst/>
              </a:prstGeom>
              <a:blipFill>
                <a:blip r:embed="rId3"/>
                <a:stretch>
                  <a:fillRect l="-416" t="-1905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6A0ED8B-B3AB-8C40-4060-EA06EF715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117" y="559428"/>
            <a:ext cx="5580723" cy="1151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644DB4-3E9C-FC4B-65FC-17647753FB63}"/>
              </a:ext>
            </a:extLst>
          </p:cNvPr>
          <p:cNvSpPr txBox="1"/>
          <p:nvPr/>
        </p:nvSpPr>
        <p:spPr>
          <a:xfrm>
            <a:off x="1917662" y="310839"/>
            <a:ext cx="2370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arXiv:2506.06250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EEE491-BD34-52B1-E966-AB3CD669F194}"/>
              </a:ext>
            </a:extLst>
          </p:cNvPr>
          <p:cNvGrpSpPr/>
          <p:nvPr/>
        </p:nvGrpSpPr>
        <p:grpSpPr>
          <a:xfrm>
            <a:off x="7786374" y="1570815"/>
            <a:ext cx="2802364" cy="3558218"/>
            <a:chOff x="7786374" y="1570815"/>
            <a:chExt cx="2802364" cy="3558218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A15AB0FD-5F8A-BB90-7272-0892ADECADBB}"/>
                </a:ext>
              </a:extLst>
            </p:cNvPr>
            <p:cNvSpPr/>
            <p:nvPr/>
          </p:nvSpPr>
          <p:spPr>
            <a:xfrm>
              <a:off x="7786374" y="3657600"/>
              <a:ext cx="2802364" cy="414779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71739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DC3DDD48-10C5-F8AE-9B07-1445C5851C75}"/>
                </a:ext>
              </a:extLst>
            </p:cNvPr>
            <p:cNvSpPr/>
            <p:nvPr/>
          </p:nvSpPr>
          <p:spPr>
            <a:xfrm>
              <a:off x="7786374" y="4488011"/>
              <a:ext cx="2802363" cy="414779"/>
            </a:xfrm>
            <a:prstGeom prst="roundRect">
              <a:avLst/>
            </a:prstGeom>
            <a:solidFill>
              <a:srgbClr val="FF40FF">
                <a:alpha val="61539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C3272CA-1C71-2339-4272-7E918416F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86374" y="1570815"/>
              <a:ext cx="2802364" cy="35582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2007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90F12-613B-D307-5C5D-2634845DC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94D537C-D3CC-EBDF-D9A0-85C54F7E5FC8}"/>
              </a:ext>
            </a:extLst>
          </p:cNvPr>
          <p:cNvSpPr txBox="1"/>
          <p:nvPr/>
        </p:nvSpPr>
        <p:spPr>
          <a:xfrm>
            <a:off x="1469045" y="572876"/>
            <a:ext cx="35551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LHCb-PAPER-2024-042 in preparation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B02F25-4441-3AEC-2A16-30A5451D74A0}"/>
              </a:ext>
            </a:extLst>
          </p:cNvPr>
          <p:cNvGrpSpPr/>
          <p:nvPr/>
        </p:nvGrpSpPr>
        <p:grpSpPr>
          <a:xfrm>
            <a:off x="565734" y="5226687"/>
            <a:ext cx="4697711" cy="1070652"/>
            <a:chOff x="-11692" y="4699416"/>
            <a:chExt cx="4697711" cy="10706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27742B1-292E-FF61-9D15-0B7B26F3F223}"/>
                </a:ext>
              </a:extLst>
            </p:cNvPr>
            <p:cNvSpPr txBox="1"/>
            <p:nvPr/>
          </p:nvSpPr>
          <p:spPr>
            <a:xfrm>
              <a:off x="-11692" y="4977678"/>
              <a:ext cx="15181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M(MeV/c</a:t>
              </a:r>
              <a:r>
                <a:rPr lang="en-US" sz="2000" baseline="30000" dirty="0"/>
                <a:t>2</a:t>
              </a:r>
              <a:r>
                <a:rPr lang="en-US" sz="2000" dirty="0"/>
                <a:t>) =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0788E2-48EC-226E-35EB-095FEC676FDA}"/>
                </a:ext>
              </a:extLst>
            </p:cNvPr>
            <p:cNvSpPr txBox="1"/>
            <p:nvPr/>
          </p:nvSpPr>
          <p:spPr>
            <a:xfrm>
              <a:off x="1731364" y="4699416"/>
              <a:ext cx="2954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LHCb	STAR	ALICE	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E430A4D-D568-2FDC-B1CE-48E388B060C9}"/>
                    </a:ext>
                  </a:extLst>
                </p:cNvPr>
                <p:cNvSpPr txBox="1"/>
                <p:nvPr/>
              </p:nvSpPr>
              <p:spPr>
                <a:xfrm>
                  <a:off x="1527847" y="4985508"/>
                  <a:ext cx="30348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1790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20</m:t>
                      </m:r>
                    </m:oMath>
                  </a14:m>
                  <a:r>
                    <a:rPr lang="en-US" dirty="0"/>
                    <a:t>	 1653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±11</m:t>
                      </m:r>
                    </m:oMath>
                  </a14:m>
                  <a:r>
                    <a:rPr lang="en-US" dirty="0"/>
                    <a:t>   1725±17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E430A4D-D568-2FDC-B1CE-48E388B060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7847" y="4985508"/>
                  <a:ext cx="3034805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667" t="-3226" r="-833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5D32F30-08F6-A4B5-6755-558B403B72C7}"/>
                    </a:ext>
                  </a:extLst>
                </p:cNvPr>
                <p:cNvSpPr txBox="1"/>
                <p:nvPr/>
              </p:nvSpPr>
              <p:spPr>
                <a:xfrm>
                  <a:off x="73987" y="5446902"/>
                  <a:ext cx="15067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m:rPr>
                          <m:sty m:val="p"/>
                        </m:rPr>
                        <a:rPr lang="en-US" b="0" i="0" baseline="-25000" smtClean="0">
                          <a:latin typeface="Cambria Math" panose="02040503050406030204" pitchFamily="18" charset="0"/>
                        </a:rPr>
                        <m:t>BW</m:t>
                      </m:r>
                    </m:oMath>
                  </a14:m>
                  <a:r>
                    <a:rPr lang="en-US" dirty="0"/>
                    <a:t> (MeV/c</a:t>
                  </a:r>
                  <a:r>
                    <a:rPr lang="en-US" baseline="30000" dirty="0"/>
                    <a:t>2</a:t>
                  </a:r>
                  <a:r>
                    <a:rPr lang="en-US" dirty="0"/>
                    <a:t>) = 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5D32F30-08F6-A4B5-6755-558B403B72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87" y="5446902"/>
                  <a:ext cx="150675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5042" t="-21739" r="-6723" b="-5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F46B4B8-637F-A70A-C25A-4BC29FB04B28}"/>
                    </a:ext>
                  </a:extLst>
                </p:cNvPr>
                <p:cNvSpPr txBox="1"/>
                <p:nvPr/>
              </p:nvSpPr>
              <p:spPr>
                <a:xfrm>
                  <a:off x="1527847" y="5400736"/>
                  <a:ext cx="30123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290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</a14:m>
                  <a:r>
                    <a:rPr lang="en-US" dirty="0"/>
                    <a:t>	  386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±35</m:t>
                      </m:r>
                    </m:oMath>
                  </a14:m>
                  <a:r>
                    <a:rPr lang="en-US" dirty="0"/>
                    <a:t>      336±49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F46B4B8-637F-A70A-C25A-4BC29FB04B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7847" y="5400736"/>
                  <a:ext cx="3012363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674" t="-6667" r="-418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5E99772-C7AF-D7DD-393C-E79A080CA839}"/>
              </a:ext>
            </a:extLst>
          </p:cNvPr>
          <p:cNvSpPr txBox="1"/>
          <p:nvPr/>
        </p:nvSpPr>
        <p:spPr>
          <a:xfrm>
            <a:off x="1290620" y="38070"/>
            <a:ext cx="324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High-mass structure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A89E708-867C-DDA2-9EC2-1130EA39BFDF}"/>
              </a:ext>
            </a:extLst>
          </p:cNvPr>
          <p:cNvGrpSpPr/>
          <p:nvPr/>
        </p:nvGrpSpPr>
        <p:grpSpPr>
          <a:xfrm>
            <a:off x="7583668" y="2276762"/>
            <a:ext cx="3404278" cy="2630679"/>
            <a:chOff x="6428862" y="2234701"/>
            <a:chExt cx="2802079" cy="225485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348FF5A-C96A-0A51-42E2-BB7B2D529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28862" y="2411119"/>
              <a:ext cx="2802079" cy="207843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77185BC-6CE1-E64A-C8DF-9C7BE35365AF}"/>
                </a:ext>
              </a:extLst>
            </p:cNvPr>
            <p:cNvSpPr txBox="1"/>
            <p:nvPr/>
          </p:nvSpPr>
          <p:spPr>
            <a:xfrm>
              <a:off x="6933933" y="2234701"/>
              <a:ext cx="207461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JHEP 06 (2020) 035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48A4713-FC7E-E980-3481-EC94FF1B617B}"/>
                    </a:ext>
                  </a:extLst>
                </p:cNvPr>
                <p:cNvSpPr txBox="1"/>
                <p:nvPr/>
              </p:nvSpPr>
              <p:spPr>
                <a:xfrm>
                  <a:off x="7551379" y="3610817"/>
                  <a:ext cx="14362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a14:m>
                  <a:r>
                    <a:rPr lang="en-US" sz="1600" dirty="0"/>
                    <a:t>+gaussian fit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48A4713-FC7E-E980-3481-EC94FF1B61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1379" y="3610817"/>
                  <a:ext cx="1436227" cy="338554"/>
                </a:xfrm>
                <a:prstGeom prst="rect">
                  <a:avLst/>
                </a:prstGeom>
                <a:blipFill>
                  <a:blip r:embed="rId8"/>
                  <a:stretch>
                    <a:fillRect t="-3571" r="-1754" b="-17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8BD1C0-D6F2-7409-2941-A5C7E779263C}"/>
                  </a:ext>
                </a:extLst>
              </p:cNvPr>
              <p:cNvSpPr txBox="1"/>
              <p:nvPr/>
            </p:nvSpPr>
            <p:spPr>
              <a:xfrm>
                <a:off x="5888636" y="5550662"/>
                <a:ext cx="5465164" cy="5407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STAR and ALICE reported gaussian sigma of 164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±15</m:t>
                    </m:r>
                  </m:oMath>
                </a14:m>
                <a:r>
                  <a:rPr lang="en-US" sz="1400" dirty="0"/>
                  <a:t> and 143±21 MeV/c</a:t>
                </a:r>
                <a:r>
                  <a:rPr lang="en-US" sz="1400" baseline="30000" dirty="0"/>
                  <a:t>2</a:t>
                </a:r>
              </a:p>
              <a:p>
                <a:r>
                  <a:rPr lang="en-US" sz="1400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𝐵𝑊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=2.355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𝑔𝑎𝑢𝑠𝑠</m:t>
                        </m:r>
                      </m:sub>
                    </m:sSub>
                  </m:oMath>
                </a14:m>
                <a:r>
                  <a:rPr lang="en-US" sz="1400" dirty="0"/>
                  <a:t>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8BD1C0-D6F2-7409-2941-A5C7E7792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636" y="5550662"/>
                <a:ext cx="5465164" cy="540725"/>
              </a:xfrm>
              <a:prstGeom prst="rect">
                <a:avLst/>
              </a:prstGeom>
              <a:blipFill>
                <a:blip r:embed="rId9"/>
                <a:stretch>
                  <a:fillRect l="-231" t="-232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3F39CD4C-07A4-302D-8B0D-3058C2876657}"/>
              </a:ext>
            </a:extLst>
          </p:cNvPr>
          <p:cNvGrpSpPr/>
          <p:nvPr/>
        </p:nvGrpSpPr>
        <p:grpSpPr>
          <a:xfrm>
            <a:off x="7300863" y="217090"/>
            <a:ext cx="3987206" cy="1976280"/>
            <a:chOff x="6221097" y="216850"/>
            <a:chExt cx="3987206" cy="19762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0767582-CB54-F30F-1550-C83C5CDFE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21097" y="237656"/>
              <a:ext cx="3987206" cy="195547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3CC31BA-3827-1F31-2FA2-77ED31328D03}"/>
                    </a:ext>
                  </a:extLst>
                </p:cNvPr>
                <p:cNvSpPr txBox="1"/>
                <p:nvPr/>
              </p:nvSpPr>
              <p:spPr>
                <a:xfrm>
                  <a:off x="8064210" y="1270366"/>
                  <a:ext cx="14362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a14:m>
                  <a:r>
                    <a:rPr lang="en-US" sz="1600" dirty="0"/>
                    <a:t>+gaussian fit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3CC31BA-3827-1F31-2FA2-77ED31328D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4210" y="1270366"/>
                  <a:ext cx="1436227" cy="338554"/>
                </a:xfrm>
                <a:prstGeom prst="rect">
                  <a:avLst/>
                </a:prstGeom>
                <a:blipFill>
                  <a:blip r:embed="rId11"/>
                  <a:stretch>
                    <a:fillRect t="-3571" r="-877" b="-17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B2C3624-2450-6B45-38EF-3B4D00784FC6}"/>
                </a:ext>
              </a:extLst>
            </p:cNvPr>
            <p:cNvSpPr txBox="1"/>
            <p:nvPr/>
          </p:nvSpPr>
          <p:spPr>
            <a:xfrm>
              <a:off x="7106717" y="216850"/>
              <a:ext cx="17290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arXiv:1606.02754</a:t>
              </a:r>
            </a:p>
          </p:txBody>
        </p:sp>
      </p:grp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AE8FF9F4-E91C-2865-415C-E09165767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12</a:t>
            </a:fld>
            <a:endParaRPr lang="en-US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FBCB0CDD-9FB0-B3B6-748F-5D2CA50F4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871E-F28E-0D46-AC41-C379486805F6}" type="datetime1">
              <a:rPr lang="en-US" smtClean="0"/>
              <a:t>6/11/25</a:t>
            </a:fld>
            <a:endParaRPr lang="en-US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121FFA5A-3546-A3BF-FDA1-B7CA11B3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2ECCBE-9F5D-09A7-CEB9-5827B84CD6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837" y="637492"/>
            <a:ext cx="6208281" cy="44232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354CE5-DC97-206A-F572-0522EC357051}"/>
              </a:ext>
            </a:extLst>
          </p:cNvPr>
          <p:cNvSpPr txBox="1"/>
          <p:nvPr/>
        </p:nvSpPr>
        <p:spPr>
          <a:xfrm>
            <a:off x="4538560" y="357951"/>
            <a:ext cx="2370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arXiv:2506.06250</a:t>
            </a:r>
          </a:p>
        </p:txBody>
      </p:sp>
    </p:spTree>
    <p:extLst>
      <p:ext uri="{BB962C8B-B14F-4D97-AF65-F5344CB8AC3E}">
        <p14:creationId xmlns:p14="http://schemas.microsoft.com/office/powerpoint/2010/main" val="1493008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6B1D7-C8C0-4711-F567-3562BDA47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8454C4-E737-FD9A-C678-DD5995E604F3}"/>
              </a:ext>
            </a:extLst>
          </p:cNvPr>
          <p:cNvSpPr txBox="1"/>
          <p:nvPr/>
        </p:nvSpPr>
        <p:spPr>
          <a:xfrm>
            <a:off x="95124" y="49361"/>
            <a:ext cx="3391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Di-kaons in </a:t>
            </a:r>
            <a:r>
              <a:rPr lang="en-US" sz="2800" b="1" dirty="0" err="1"/>
              <a:t>PbPb</a:t>
            </a:r>
            <a:r>
              <a:rPr lang="en-US" sz="2800" b="1" dirty="0"/>
              <a:t> UPC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7DE4D07-8992-4609-993E-4B5ACB0919B9}"/>
              </a:ext>
            </a:extLst>
          </p:cNvPr>
          <p:cNvGrpSpPr/>
          <p:nvPr/>
        </p:nvGrpSpPr>
        <p:grpSpPr>
          <a:xfrm>
            <a:off x="433466" y="460795"/>
            <a:ext cx="4330007" cy="3525993"/>
            <a:chOff x="208613" y="1420165"/>
            <a:chExt cx="4330007" cy="35259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DEF4805-0B20-C390-6B33-83AE21188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613" y="1618938"/>
              <a:ext cx="4330007" cy="332722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B8A5F5-0209-A652-BCD1-358B283AB1AF}"/>
                </a:ext>
              </a:extLst>
            </p:cNvPr>
            <p:cNvSpPr txBox="1"/>
            <p:nvPr/>
          </p:nvSpPr>
          <p:spPr>
            <a:xfrm>
              <a:off x="1697340" y="1420165"/>
              <a:ext cx="22354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LHCB-CONF-2024-006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0D009E-D6C6-C6F7-B429-F7047EA76773}"/>
              </a:ext>
            </a:extLst>
          </p:cNvPr>
          <p:cNvGrpSpPr/>
          <p:nvPr/>
        </p:nvGrpSpPr>
        <p:grpSpPr>
          <a:xfrm>
            <a:off x="5561778" y="364785"/>
            <a:ext cx="6114311" cy="3622003"/>
            <a:chOff x="5239489" y="1297922"/>
            <a:chExt cx="6114311" cy="362200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95DA8F0-6BBC-0B13-1310-DECC23D29A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9489" y="1516554"/>
              <a:ext cx="6114311" cy="34033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EAFE808-9E44-9A74-C46F-BC3F5AA1A9E2}"/>
                </a:ext>
              </a:extLst>
            </p:cNvPr>
            <p:cNvSpPr txBox="1"/>
            <p:nvPr/>
          </p:nvSpPr>
          <p:spPr>
            <a:xfrm>
              <a:off x="7852972" y="1297922"/>
              <a:ext cx="22354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LHCB-CONF-2024-006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F22826-6493-03CC-2DC0-5B9FADF55B5A}"/>
                  </a:ext>
                </a:extLst>
              </p:cNvPr>
              <p:cNvSpPr txBox="1"/>
              <p:nvPr/>
            </p:nvSpPr>
            <p:spPr>
              <a:xfrm>
                <a:off x="179109" y="4073775"/>
                <a:ext cx="1178350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Well known vector mesons 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Structures coming from wrong kaon dentification: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(both </a:t>
                </a:r>
                <a:r>
                  <a:rPr lang="en-US" sz="2000" dirty="0" err="1"/>
                  <a:t>pions</a:t>
                </a:r>
                <a:r>
                  <a:rPr lang="en-US" sz="2000" dirty="0"/>
                  <a:t> identified as kaons)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/>
                  <a:t> (both protons identified as kaons)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 rich and complex structure between 1.2&lt;M&lt;3.0 GeV/c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with a </a:t>
                </a:r>
                <a:r>
                  <a:rPr lang="en-US" sz="2000" b="1" dirty="0"/>
                  <a:t>clear peak at M ~ 2.2 GeV/c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F22826-6493-03CC-2DC0-5B9FADF55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09" y="4073775"/>
                <a:ext cx="11783505" cy="2246769"/>
              </a:xfrm>
              <a:prstGeom prst="rect">
                <a:avLst/>
              </a:prstGeom>
              <a:blipFill>
                <a:blip r:embed="rId4"/>
                <a:stretch>
                  <a:fillRect l="-323" t="-1124" b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6B50BB4-A7AE-3E17-6DF2-4F4F62F65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D0AA-10A7-A243-B0E7-90774C71292C}" type="datetime1">
              <a:rPr lang="en-US" smtClean="0"/>
              <a:t>6/11/25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2D230D9-71CD-F465-ED3A-F589A0B2D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 da Silva - UPC di-hadron by LHCb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9C64F5F-AFEB-1A0A-C02B-A5FDDC581AC1}"/>
                  </a:ext>
                </a:extLst>
              </p:cNvPr>
              <p:cNvSpPr txBox="1"/>
              <p:nvPr/>
            </p:nvSpPr>
            <p:spPr>
              <a:xfrm>
                <a:off x="8949103" y="1297858"/>
                <a:ext cx="21320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US" sz="16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&lt;100</m:t>
                    </m:r>
                  </m:oMath>
                </a14:m>
                <a:r>
                  <a:rPr lang="en-US" sz="1600" dirty="0"/>
                  <a:t> MeV/c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9C64F5F-AFEB-1A0A-C02B-A5FDDC581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9103" y="1297858"/>
                <a:ext cx="2132059" cy="492443"/>
              </a:xfrm>
              <a:prstGeom prst="rect">
                <a:avLst/>
              </a:prstGeom>
              <a:blipFill>
                <a:blip r:embed="rId5"/>
                <a:stretch>
                  <a:fillRect l="-3550" r="-473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814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F1615-9F34-6EED-3AC3-248A70C74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3E0C45-C1E3-CD29-704B-4FABE699D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676" y="700379"/>
            <a:ext cx="3411361" cy="25546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57879-5B9A-5FAA-77EA-B28F5356E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35F15B-856C-65EA-3418-94D1D1A2CB6D}"/>
              </a:ext>
            </a:extLst>
          </p:cNvPr>
          <p:cNvSpPr txBox="1"/>
          <p:nvPr/>
        </p:nvSpPr>
        <p:spPr>
          <a:xfrm>
            <a:off x="95124" y="56856"/>
            <a:ext cx="8998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Di-kaons in </a:t>
            </a:r>
            <a:r>
              <a:rPr lang="en-US" sz="2800" b="1" dirty="0" err="1"/>
              <a:t>PbPb</a:t>
            </a:r>
            <a:r>
              <a:rPr lang="en-US" sz="2800" b="1" dirty="0"/>
              <a:t> UPC : comparison with other experiments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124576-5D61-C15B-86A8-3CD25AC155F2}"/>
              </a:ext>
            </a:extLst>
          </p:cNvPr>
          <p:cNvGrpSpPr/>
          <p:nvPr/>
        </p:nvGrpSpPr>
        <p:grpSpPr>
          <a:xfrm>
            <a:off x="319977" y="964392"/>
            <a:ext cx="6114311" cy="3622003"/>
            <a:chOff x="5239489" y="1297922"/>
            <a:chExt cx="6114311" cy="362200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B885188-92C5-E9AB-47DA-B59FA4ABD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9489" y="1516554"/>
              <a:ext cx="6114311" cy="34033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50B4C8C-DD58-9561-2689-23F776A68599}"/>
                </a:ext>
              </a:extLst>
            </p:cNvPr>
            <p:cNvSpPr txBox="1"/>
            <p:nvPr/>
          </p:nvSpPr>
          <p:spPr>
            <a:xfrm>
              <a:off x="7852972" y="1297922"/>
              <a:ext cx="22354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LHCB-CONF-2024-006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4B2C95-C0B0-B6F0-AF27-517FB4849467}"/>
                  </a:ext>
                </a:extLst>
              </p:cNvPr>
              <p:cNvSpPr txBox="1"/>
              <p:nvPr/>
            </p:nvSpPr>
            <p:spPr>
              <a:xfrm>
                <a:off x="231883" y="5004677"/>
                <a:ext cx="71681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LHCb can cover high-mass and has unique forward coverage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-mesons.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4B2C95-C0B0-B6F0-AF27-517FB4849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883" y="5004677"/>
                <a:ext cx="7168158" cy="369332"/>
              </a:xfrm>
              <a:prstGeom prst="rect">
                <a:avLst/>
              </a:prstGeom>
              <a:blipFill>
                <a:blip r:embed="rId4"/>
                <a:stretch>
                  <a:fillRect l="-708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384B9669-1FB7-D1CC-728F-A55A0EFD456E}"/>
              </a:ext>
            </a:extLst>
          </p:cNvPr>
          <p:cNvGrpSpPr/>
          <p:nvPr/>
        </p:nvGrpSpPr>
        <p:grpSpPr>
          <a:xfrm>
            <a:off x="7853671" y="3530781"/>
            <a:ext cx="3345372" cy="2498159"/>
            <a:chOff x="7570867" y="3329311"/>
            <a:chExt cx="3345372" cy="249815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F22440-A7CA-3BAE-D21E-0C02EBB53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70867" y="3345296"/>
              <a:ext cx="3345372" cy="248217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8D8ABA4-677E-5CCD-7063-989632E15217}"/>
                </a:ext>
              </a:extLst>
            </p:cNvPr>
            <p:cNvSpPr txBox="1"/>
            <p:nvPr/>
          </p:nvSpPr>
          <p:spPr>
            <a:xfrm>
              <a:off x="8371989" y="3329311"/>
              <a:ext cx="119046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arXiv:6334581</a:t>
              </a:r>
            </a:p>
          </p:txBody>
        </p: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0D1A6DDF-1176-DB36-3878-4BC5DA29A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85743-80BF-9A44-82A7-EF89B5227392}" type="datetime1">
              <a:rPr lang="en-US" smtClean="0"/>
              <a:t>6/11/25</a:t>
            </a:fld>
            <a:endParaRPr 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DB1BE869-9DA2-379A-267A-D646A4DB2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5D6A81-CC08-2179-2A68-9BF633803275}"/>
                  </a:ext>
                </a:extLst>
              </p:cNvPr>
              <p:cNvSpPr txBox="1"/>
              <p:nvPr/>
            </p:nvSpPr>
            <p:spPr>
              <a:xfrm>
                <a:off x="3940609" y="1921081"/>
                <a:ext cx="21320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US" sz="16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&lt;100</m:t>
                    </m:r>
                  </m:oMath>
                </a14:m>
                <a:r>
                  <a:rPr lang="en-US" sz="1600" dirty="0"/>
                  <a:t> MeV/c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5D6A81-CC08-2179-2A68-9BF633803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609" y="1921081"/>
                <a:ext cx="2132059" cy="492443"/>
              </a:xfrm>
              <a:prstGeom prst="rect">
                <a:avLst/>
              </a:prstGeom>
              <a:blipFill>
                <a:blip r:embed="rId6"/>
                <a:stretch>
                  <a:fillRect l="-3550" r="-4734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426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2241-3910-2FB1-56F0-7BCABACC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8821"/>
            <a:ext cx="10515600" cy="1325563"/>
          </a:xfrm>
        </p:spPr>
        <p:txBody>
          <a:bodyPr/>
          <a:lstStyle/>
          <a:p>
            <a:r>
              <a:rPr lang="en-US" b="1" dirty="0"/>
              <a:t>Summary and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3FCC0-5871-863E-71CC-44F41EE628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864703"/>
                <a:ext cx="12191999" cy="549164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LHCb is starting a unique di-hadron program in UPC events </a:t>
                </a:r>
              </a:p>
              <a:p>
                <a:pPr lvl="1"/>
                <a:r>
                  <a:rPr lang="en-US" dirty="0"/>
                  <a:t>Very small-x</a:t>
                </a:r>
              </a:p>
              <a:p>
                <a:pPr lvl="1"/>
                <a:r>
                  <a:rPr lang="en-US" dirty="0"/>
                  <a:t>High-resolution, identified hadrons</a:t>
                </a:r>
              </a:p>
              <a:p>
                <a:pPr lvl="1"/>
                <a:r>
                  <a:rPr lang="en-US" dirty="0"/>
                  <a:t>Access to high mass di-hadron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Recent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and upcoming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differential cross-sections</a:t>
                </a:r>
              </a:p>
              <a:p>
                <a:pPr lvl="1"/>
                <a:r>
                  <a:rPr lang="en-US" dirty="0"/>
                  <a:t>Covering a x-region deep in the expected gluon saturated regime</a:t>
                </a:r>
              </a:p>
              <a:p>
                <a:pPr lvl="1"/>
                <a:r>
                  <a:rPr lang="en-US" dirty="0"/>
                  <a:t>Gluon saturation effect is needed to describe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Very complex structures in the di-hadron mass distributions</a:t>
                </a:r>
              </a:p>
              <a:p>
                <a:pPr lvl="1"/>
                <a:r>
                  <a:rPr lang="en-US" dirty="0"/>
                  <a:t>Two </a:t>
                </a:r>
                <a:r>
                  <a:rPr lang="en-US"/>
                  <a:t>new structures </a:t>
                </a:r>
                <a:r>
                  <a:rPr lang="en-US" dirty="0"/>
                  <a:t>at M(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)=1350±20</m:t>
                    </m:r>
                  </m:oMath>
                </a14:m>
                <a:r>
                  <a:rPr lang="en-US" baseline="30000" dirty="0"/>
                  <a:t> </a:t>
                </a:r>
                <a:r>
                  <a:rPr lang="en-US" dirty="0"/>
                  <a:t> MeV and M(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)=1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790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±20</m:t>
                    </m:r>
                  </m:oMath>
                </a14:m>
                <a:r>
                  <a:rPr lang="en-US" baseline="30000" dirty="0"/>
                  <a:t> </a:t>
                </a:r>
                <a:endParaRPr lang="en-US" dirty="0"/>
              </a:p>
              <a:p>
                <a:pPr lvl="1"/>
                <a:r>
                  <a:rPr lang="en-US" dirty="0"/>
                  <a:t>A structure at M(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~2200 MeV/c</a:t>
                </a:r>
                <a:r>
                  <a:rPr lang="en-US" baseline="30000" dirty="0"/>
                  <a:t>2  </a:t>
                </a:r>
              </a:p>
              <a:p>
                <a:pPr lvl="1"/>
                <a:r>
                  <a:rPr lang="en-US" b="1" dirty="0">
                    <a:solidFill>
                      <a:srgbClr val="FF0000"/>
                    </a:solidFill>
                  </a:rPr>
                  <a:t>Suggestions on production mechanisms, possible resonances, and other measurements are very welcome</a:t>
                </a:r>
              </a:p>
              <a:p>
                <a:pPr marL="285750" indent="-285750"/>
                <a:endParaRPr lang="en-US" dirty="0"/>
              </a:p>
              <a:p>
                <a:pPr marL="285750" indent="-285750"/>
                <a:r>
                  <a:rPr lang="en-US" dirty="0"/>
                  <a:t>Ongoing work: </a:t>
                </a:r>
              </a:p>
              <a:p>
                <a:pPr marL="742950" lvl="1" indent="-285750"/>
                <a:r>
                  <a:rPr lang="en-US" dirty="0"/>
                  <a:t>coherent and incoherent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𝑑𝑦</m:t>
                    </m:r>
                  </m:oMath>
                </a14:m>
                <a:endParaRPr lang="en-US" dirty="0"/>
              </a:p>
              <a:p>
                <a:pPr marL="742950" lvl="1" indent="-285750"/>
                <a:r>
                  <a:rPr lang="en-US" dirty="0"/>
                  <a:t>Amplitude analysis of the entire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spectrum for coherent and incoherent events, considering non-resonant backgrounds and contribution from wrong kaon identification sources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3FCC0-5871-863E-71CC-44F41EE628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64703"/>
                <a:ext cx="12191999" cy="5491647"/>
              </a:xfrm>
              <a:blipFill>
                <a:blip r:embed="rId2"/>
                <a:stretch>
                  <a:fillRect l="-728" t="-2540" b="-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0008AD-B382-6DD2-4DCA-D55B5A25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211D9-4AF5-6C69-E451-6B677DE69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4D5B-0542-3D41-B92E-8F6C3892D5EF}" type="datetime1">
              <a:rPr lang="en-US" smtClean="0"/>
              <a:t>6/11/25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D2DF84-A970-FE68-0363-B38A0ABDE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1573511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EF747-E430-912A-662D-F499EB147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586" y="2645870"/>
            <a:ext cx="10515600" cy="1325563"/>
          </a:xfrm>
        </p:spPr>
        <p:txBody>
          <a:bodyPr/>
          <a:lstStyle/>
          <a:p>
            <a:r>
              <a:rPr lang="en-US" b="1" dirty="0"/>
              <a:t>EXTRAS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5D0806-269B-803A-BF06-2E470BB98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16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89BDCD-F390-06CF-6D73-10C27CB49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98A7-A273-AA48-9FF7-850DFF97F7EC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162C9-8688-7A18-C741-42A9FCDD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3516700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C82F2A-962A-266B-A771-9A7FA98E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17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2B2A7C8-2F48-EF10-B370-E0DE20E36E5A}"/>
              </a:ext>
            </a:extLst>
          </p:cNvPr>
          <p:cNvGrpSpPr/>
          <p:nvPr/>
        </p:nvGrpSpPr>
        <p:grpSpPr>
          <a:xfrm>
            <a:off x="6263256" y="964391"/>
            <a:ext cx="5889416" cy="4168047"/>
            <a:chOff x="224418" y="4229813"/>
            <a:chExt cx="2306445" cy="16356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D3E544-CBE0-902D-6439-6C7C70255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418" y="4229813"/>
              <a:ext cx="2306445" cy="16356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A41BB0-1B1F-4343-2AD4-297CD6B58CC0}"/>
                </a:ext>
              </a:extLst>
            </p:cNvPr>
            <p:cNvSpPr txBox="1"/>
            <p:nvPr/>
          </p:nvSpPr>
          <p:spPr>
            <a:xfrm>
              <a:off x="1063406" y="4305805"/>
              <a:ext cx="1096213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dirty="0"/>
                <a:t>WA102</a:t>
              </a:r>
            </a:p>
            <a:p>
              <a:pPr algn="ctr"/>
              <a:r>
                <a:rPr lang="en-US" sz="1100" dirty="0"/>
                <a:t>PLB 462 1999 462</a:t>
              </a:r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5C0ADBC-6D47-FD51-C86E-F7FB406D2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284B9-541F-4241-9F78-592021A199AD}" type="datetime1">
              <a:rPr lang="en-US" smtClean="0"/>
              <a:t>6/11/25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9989136-4E2C-E08A-EB11-17D327D56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D52F037-0471-7EBD-1B45-3E879AC5047D}"/>
              </a:ext>
            </a:extLst>
          </p:cNvPr>
          <p:cNvGrpSpPr/>
          <p:nvPr/>
        </p:nvGrpSpPr>
        <p:grpSpPr>
          <a:xfrm>
            <a:off x="113502" y="964392"/>
            <a:ext cx="6114311" cy="3622003"/>
            <a:chOff x="5239489" y="1297922"/>
            <a:chExt cx="6114311" cy="36220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ACD4698-412B-14BC-48E7-0254C951A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9489" y="1516554"/>
              <a:ext cx="6114311" cy="340337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3A0F0D-E581-BF82-F1D4-AAEBB340907B}"/>
                </a:ext>
              </a:extLst>
            </p:cNvPr>
            <p:cNvSpPr txBox="1"/>
            <p:nvPr/>
          </p:nvSpPr>
          <p:spPr>
            <a:xfrm>
              <a:off x="7852972" y="1297922"/>
              <a:ext cx="22354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LHCB-CONF-2024-006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45F041-6EBF-B41C-2199-5643FA175BAE}"/>
                  </a:ext>
                </a:extLst>
              </p:cNvPr>
              <p:cNvSpPr txBox="1"/>
              <p:nvPr/>
            </p:nvSpPr>
            <p:spPr>
              <a:xfrm>
                <a:off x="3734134" y="1921081"/>
                <a:ext cx="21320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US" sz="16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&lt;100</m:t>
                    </m:r>
                  </m:oMath>
                </a14:m>
                <a:r>
                  <a:rPr lang="en-US" sz="1600" dirty="0"/>
                  <a:t> MeV/c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45F041-6EBF-B41C-2199-5643FA175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134" y="1921081"/>
                <a:ext cx="2132059" cy="492443"/>
              </a:xfrm>
              <a:prstGeom prst="rect">
                <a:avLst/>
              </a:prstGeom>
              <a:blipFill>
                <a:blip r:embed="rId4"/>
                <a:stretch>
                  <a:fillRect l="-3571" r="-4762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97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A65CB-9F96-C425-D0A8-E59433B01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B55E6-880D-DAC0-89C4-3E20A00B8BFB}"/>
              </a:ext>
            </a:extLst>
          </p:cNvPr>
          <p:cNvSpPr txBox="1"/>
          <p:nvPr/>
        </p:nvSpPr>
        <p:spPr>
          <a:xfrm>
            <a:off x="2765472" y="5037079"/>
            <a:ext cx="266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Scalars and tensor mesons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E1376A-DC19-F4ED-40AE-3234D30D2768}"/>
              </a:ext>
            </a:extLst>
          </p:cNvPr>
          <p:cNvSpPr txBox="1"/>
          <p:nvPr/>
        </p:nvSpPr>
        <p:spPr>
          <a:xfrm>
            <a:off x="6612067" y="5024081"/>
            <a:ext cx="167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Vector mesons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E690F1-C998-BEFB-1D8F-37590F6D72BD}"/>
              </a:ext>
            </a:extLst>
          </p:cNvPr>
          <p:cNvSpPr txBox="1"/>
          <p:nvPr/>
        </p:nvSpPr>
        <p:spPr>
          <a:xfrm>
            <a:off x="9059058" y="5030541"/>
            <a:ext cx="2579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Scalar and tensor mesons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CBB1E3-83AA-6A5C-8CF4-6371AA793491}"/>
              </a:ext>
            </a:extLst>
          </p:cNvPr>
          <p:cNvSpPr txBox="1"/>
          <p:nvPr/>
        </p:nvSpPr>
        <p:spPr>
          <a:xfrm>
            <a:off x="1409171" y="1371405"/>
            <a:ext cx="2829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pomeron interaction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280BAE-F021-5A0F-1DE7-4DAB9F21EF6A}"/>
                  </a:ext>
                </a:extLst>
              </p:cNvPr>
              <p:cNvSpPr txBox="1"/>
              <p:nvPr/>
            </p:nvSpPr>
            <p:spPr>
              <a:xfrm>
                <a:off x="6092249" y="1314944"/>
                <a:ext cx="2364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+pomeron interaction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280BAE-F021-5A0F-1DE7-4DAB9F21EF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249" y="1314944"/>
                <a:ext cx="2364302" cy="369332"/>
              </a:xfrm>
              <a:prstGeom prst="rect">
                <a:avLst/>
              </a:prstGeom>
              <a:blipFill>
                <a:blip r:embed="rId2"/>
                <a:stretch>
                  <a:fillRect t="-6667" r="-160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2074D3-2247-59DF-4066-9B755C02D495}"/>
                  </a:ext>
                </a:extLst>
              </p:cNvPr>
              <p:cNvSpPr txBox="1"/>
              <p:nvPr/>
            </p:nvSpPr>
            <p:spPr>
              <a:xfrm>
                <a:off x="9456860" y="1386754"/>
                <a:ext cx="1789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interaction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2074D3-2247-59DF-4066-9B755C02D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6860" y="1386754"/>
                <a:ext cx="1789144" cy="369332"/>
              </a:xfrm>
              <a:prstGeom prst="rect">
                <a:avLst/>
              </a:prstGeom>
              <a:blipFill>
                <a:blip r:embed="rId3"/>
                <a:stretch>
                  <a:fillRect t="-3226" r="-2113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BAF6F56-1E24-D3BC-39B9-856BAD230078}"/>
              </a:ext>
            </a:extLst>
          </p:cNvPr>
          <p:cNvSpPr txBox="1"/>
          <p:nvPr/>
        </p:nvSpPr>
        <p:spPr>
          <a:xfrm>
            <a:off x="3439471" y="198120"/>
            <a:ext cx="5746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Di-hadron production in CEP and UPC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67120A0-597D-00C5-F21B-088A48FEE87D}"/>
              </a:ext>
            </a:extLst>
          </p:cNvPr>
          <p:cNvGrpSpPr/>
          <p:nvPr/>
        </p:nvGrpSpPr>
        <p:grpSpPr>
          <a:xfrm>
            <a:off x="0" y="2158266"/>
            <a:ext cx="12107305" cy="2446102"/>
            <a:chOff x="16292" y="2762212"/>
            <a:chExt cx="10421400" cy="18244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627D34-FA99-8845-6EF1-6CA7D408A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7925" y="2777928"/>
              <a:ext cx="8149767" cy="167906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DA7C27F-5F2D-2D67-433E-9135580D8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92" y="2762212"/>
              <a:ext cx="2351136" cy="1824484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3D7ED2E-94F2-3228-0A92-7C93CECFE33A}"/>
              </a:ext>
            </a:extLst>
          </p:cNvPr>
          <p:cNvSpPr txBox="1"/>
          <p:nvPr/>
        </p:nvSpPr>
        <p:spPr>
          <a:xfrm>
            <a:off x="52870" y="5021897"/>
            <a:ext cx="271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Non-resonant hadron pairs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10F37193-BA25-ED60-36F7-F85E64EF4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D5530-76CB-5247-A4CE-B97DF8581073}" type="datetime1">
              <a:rPr lang="en-US" smtClean="0"/>
              <a:t>6/11/25</a:t>
            </a:fld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22769E41-62CE-521A-6F88-191B3AC48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2655755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2AC3511-4630-567C-1E44-1896F96CB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228" y="0"/>
            <a:ext cx="7623544" cy="68580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667AFDCC-D3B9-A674-5179-E813DB33CE9A}"/>
              </a:ext>
            </a:extLst>
          </p:cNvPr>
          <p:cNvGrpSpPr/>
          <p:nvPr/>
        </p:nvGrpSpPr>
        <p:grpSpPr>
          <a:xfrm>
            <a:off x="3560164" y="3028013"/>
            <a:ext cx="3837482" cy="1536492"/>
            <a:chOff x="3560164" y="3028013"/>
            <a:chExt cx="3837482" cy="1536492"/>
          </a:xfrm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8BEC27B-91AF-BFBD-F6B1-997F626BFACB}"/>
                </a:ext>
              </a:extLst>
            </p:cNvPr>
            <p:cNvSpPr/>
            <p:nvPr/>
          </p:nvSpPr>
          <p:spPr>
            <a:xfrm>
              <a:off x="3560164" y="3028013"/>
              <a:ext cx="3837482" cy="899410"/>
            </a:xfrm>
            <a:custGeom>
              <a:avLst/>
              <a:gdLst>
                <a:gd name="connsiteX0" fmla="*/ 0 w 3837482"/>
                <a:gd name="connsiteY0" fmla="*/ 0 h 899410"/>
                <a:gd name="connsiteX1" fmla="*/ 194872 w 3837482"/>
                <a:gd name="connsiteY1" fmla="*/ 52466 h 899410"/>
                <a:gd name="connsiteX2" fmla="*/ 517161 w 3837482"/>
                <a:gd name="connsiteY2" fmla="*/ 104931 h 899410"/>
                <a:gd name="connsiteX3" fmla="*/ 914400 w 3837482"/>
                <a:gd name="connsiteY3" fmla="*/ 209862 h 899410"/>
                <a:gd name="connsiteX4" fmla="*/ 1409075 w 3837482"/>
                <a:gd name="connsiteY4" fmla="*/ 329784 h 899410"/>
                <a:gd name="connsiteX5" fmla="*/ 2038662 w 3837482"/>
                <a:gd name="connsiteY5" fmla="*/ 509666 h 899410"/>
                <a:gd name="connsiteX6" fmla="*/ 2398426 w 3837482"/>
                <a:gd name="connsiteY6" fmla="*/ 607102 h 899410"/>
                <a:gd name="connsiteX7" fmla="*/ 2863121 w 3837482"/>
                <a:gd name="connsiteY7" fmla="*/ 719528 h 899410"/>
                <a:gd name="connsiteX8" fmla="*/ 3297836 w 3837482"/>
                <a:gd name="connsiteY8" fmla="*/ 816964 h 899410"/>
                <a:gd name="connsiteX9" fmla="*/ 3605134 w 3837482"/>
                <a:gd name="connsiteY9" fmla="*/ 869430 h 899410"/>
                <a:gd name="connsiteX10" fmla="*/ 3837482 w 3837482"/>
                <a:gd name="connsiteY10" fmla="*/ 899410 h 899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37482" h="899410">
                  <a:moveTo>
                    <a:pt x="0" y="0"/>
                  </a:moveTo>
                  <a:cubicBezTo>
                    <a:pt x="54339" y="17489"/>
                    <a:pt x="108679" y="34978"/>
                    <a:pt x="194872" y="52466"/>
                  </a:cubicBezTo>
                  <a:cubicBezTo>
                    <a:pt x="281065" y="69954"/>
                    <a:pt x="397240" y="78698"/>
                    <a:pt x="517161" y="104931"/>
                  </a:cubicBezTo>
                  <a:cubicBezTo>
                    <a:pt x="637082" y="131164"/>
                    <a:pt x="914400" y="209862"/>
                    <a:pt x="914400" y="209862"/>
                  </a:cubicBezTo>
                  <a:cubicBezTo>
                    <a:pt x="1063052" y="247337"/>
                    <a:pt x="1221698" y="279817"/>
                    <a:pt x="1409075" y="329784"/>
                  </a:cubicBezTo>
                  <a:cubicBezTo>
                    <a:pt x="1596452" y="379751"/>
                    <a:pt x="2038662" y="509666"/>
                    <a:pt x="2038662" y="509666"/>
                  </a:cubicBezTo>
                  <a:cubicBezTo>
                    <a:pt x="2203554" y="555886"/>
                    <a:pt x="2261016" y="572125"/>
                    <a:pt x="2398426" y="607102"/>
                  </a:cubicBezTo>
                  <a:cubicBezTo>
                    <a:pt x="2535836" y="642079"/>
                    <a:pt x="2863121" y="719528"/>
                    <a:pt x="2863121" y="719528"/>
                  </a:cubicBezTo>
                  <a:lnTo>
                    <a:pt x="3297836" y="816964"/>
                  </a:lnTo>
                  <a:cubicBezTo>
                    <a:pt x="3421505" y="841948"/>
                    <a:pt x="3515193" y="855689"/>
                    <a:pt x="3605134" y="869430"/>
                  </a:cubicBezTo>
                  <a:cubicBezTo>
                    <a:pt x="3695075" y="883171"/>
                    <a:pt x="3766278" y="891290"/>
                    <a:pt x="3837482" y="89941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9E7CFA45-020D-D135-4810-0A32275E8E24}"/>
                </a:ext>
              </a:extLst>
            </p:cNvPr>
            <p:cNvSpPr/>
            <p:nvPr/>
          </p:nvSpPr>
          <p:spPr>
            <a:xfrm>
              <a:off x="3582649" y="3882452"/>
              <a:ext cx="2383436" cy="682053"/>
            </a:xfrm>
            <a:custGeom>
              <a:avLst/>
              <a:gdLst>
                <a:gd name="connsiteX0" fmla="*/ 0 w 2383436"/>
                <a:gd name="connsiteY0" fmla="*/ 0 h 682053"/>
                <a:gd name="connsiteX1" fmla="*/ 269823 w 2383436"/>
                <a:gd name="connsiteY1" fmla="*/ 59961 h 682053"/>
                <a:gd name="connsiteX2" fmla="*/ 532151 w 2383436"/>
                <a:gd name="connsiteY2" fmla="*/ 127417 h 682053"/>
                <a:gd name="connsiteX3" fmla="*/ 906905 w 2383436"/>
                <a:gd name="connsiteY3" fmla="*/ 187378 h 682053"/>
                <a:gd name="connsiteX4" fmla="*/ 1274164 w 2383436"/>
                <a:gd name="connsiteY4" fmla="*/ 292309 h 682053"/>
                <a:gd name="connsiteX5" fmla="*/ 1551482 w 2383436"/>
                <a:gd name="connsiteY5" fmla="*/ 359764 h 682053"/>
                <a:gd name="connsiteX6" fmla="*/ 1791325 w 2383436"/>
                <a:gd name="connsiteY6" fmla="*/ 449705 h 682053"/>
                <a:gd name="connsiteX7" fmla="*/ 2106118 w 2383436"/>
                <a:gd name="connsiteY7" fmla="*/ 562132 h 682053"/>
                <a:gd name="connsiteX8" fmla="*/ 2383436 w 2383436"/>
                <a:gd name="connsiteY8" fmla="*/ 682053 h 682053"/>
                <a:gd name="connsiteX9" fmla="*/ 2383436 w 2383436"/>
                <a:gd name="connsiteY9" fmla="*/ 682053 h 68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436" h="682053">
                  <a:moveTo>
                    <a:pt x="0" y="0"/>
                  </a:moveTo>
                  <a:lnTo>
                    <a:pt x="269823" y="59961"/>
                  </a:lnTo>
                  <a:cubicBezTo>
                    <a:pt x="358515" y="81197"/>
                    <a:pt x="425971" y="106181"/>
                    <a:pt x="532151" y="127417"/>
                  </a:cubicBezTo>
                  <a:cubicBezTo>
                    <a:pt x="638331" y="148653"/>
                    <a:pt x="783236" y="159896"/>
                    <a:pt x="906905" y="187378"/>
                  </a:cubicBezTo>
                  <a:cubicBezTo>
                    <a:pt x="1030574" y="214860"/>
                    <a:pt x="1166735" y="263578"/>
                    <a:pt x="1274164" y="292309"/>
                  </a:cubicBezTo>
                  <a:cubicBezTo>
                    <a:pt x="1381593" y="321040"/>
                    <a:pt x="1465289" y="333531"/>
                    <a:pt x="1551482" y="359764"/>
                  </a:cubicBezTo>
                  <a:cubicBezTo>
                    <a:pt x="1637675" y="385997"/>
                    <a:pt x="1791325" y="449705"/>
                    <a:pt x="1791325" y="449705"/>
                  </a:cubicBezTo>
                  <a:cubicBezTo>
                    <a:pt x="1883764" y="483433"/>
                    <a:pt x="2007433" y="523407"/>
                    <a:pt x="2106118" y="562132"/>
                  </a:cubicBezTo>
                  <a:cubicBezTo>
                    <a:pt x="2204803" y="600857"/>
                    <a:pt x="2383436" y="682053"/>
                    <a:pt x="2383436" y="682053"/>
                  </a:cubicBezTo>
                  <a:lnTo>
                    <a:pt x="2383436" y="682053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Slide Number Placeholder 68">
            <a:extLst>
              <a:ext uri="{FF2B5EF4-FFF2-40B4-BE49-F238E27FC236}">
                <a16:creationId xmlns:a16="http://schemas.microsoft.com/office/drawing/2014/main" id="{5D012E54-68B2-89F6-2E19-A478975F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3</a:t>
            </a:fld>
            <a:endParaRPr lang="en-US"/>
          </a:p>
        </p:txBody>
      </p:sp>
      <p:sp>
        <p:nvSpPr>
          <p:cNvPr id="70" name="Date Placeholder 69">
            <a:extLst>
              <a:ext uri="{FF2B5EF4-FFF2-40B4-BE49-F238E27FC236}">
                <a16:creationId xmlns:a16="http://schemas.microsoft.com/office/drawing/2014/main" id="{4996CAEE-8814-43F7-C793-401530D01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1904-BDDB-774F-9F84-9F85BA726BC6}" type="datetime1">
              <a:rPr lang="en-US" smtClean="0"/>
              <a:t>6/11/25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74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5E206-214C-A912-01AA-85E0F4032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C7CFB68-0D2D-E3E9-5FD1-11CD3F8DD33F}"/>
              </a:ext>
            </a:extLst>
          </p:cNvPr>
          <p:cNvGrpSpPr/>
          <p:nvPr/>
        </p:nvGrpSpPr>
        <p:grpSpPr>
          <a:xfrm>
            <a:off x="2284228" y="0"/>
            <a:ext cx="7623544" cy="6858000"/>
            <a:chOff x="2284228" y="0"/>
            <a:chExt cx="7623544" cy="6858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CE3D44C-99D6-27DF-4C57-E1F4DB99A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4228" y="0"/>
              <a:ext cx="7623544" cy="6858000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7074CF5-6217-A838-C495-4880BAA53A46}"/>
                </a:ext>
              </a:extLst>
            </p:cNvPr>
            <p:cNvSpPr/>
            <p:nvPr/>
          </p:nvSpPr>
          <p:spPr>
            <a:xfrm>
              <a:off x="3590620" y="427220"/>
              <a:ext cx="6064141" cy="5531370"/>
            </a:xfrm>
            <a:prstGeom prst="rect">
              <a:avLst/>
            </a:prstGeom>
            <a:solidFill>
              <a:schemeClr val="bg1">
                <a:alpha val="7968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FE11A9D-7D56-BC2D-34BE-E6C580459941}"/>
                </a:ext>
              </a:extLst>
            </p:cNvPr>
            <p:cNvGrpSpPr/>
            <p:nvPr/>
          </p:nvGrpSpPr>
          <p:grpSpPr>
            <a:xfrm>
              <a:off x="3545934" y="2082069"/>
              <a:ext cx="5023443" cy="2424760"/>
              <a:chOff x="3545934" y="2082069"/>
              <a:chExt cx="5023443" cy="2424760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7B41B65-7888-A035-6BBB-04E76952BA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2651" y="4324662"/>
                <a:ext cx="1034319" cy="0"/>
              </a:xfrm>
              <a:prstGeom prst="straightConnector1">
                <a:avLst/>
              </a:prstGeom>
              <a:ln w="57150"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F70887D-9140-E878-7541-694394947A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7576" y="4124797"/>
                <a:ext cx="1034319" cy="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A32453A-E6E5-3FD4-CAE3-9DDF696CDB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9810" y="3190410"/>
                <a:ext cx="929390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69900991-EFFA-F79D-C706-EAF54B291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2230" y="3057997"/>
                <a:ext cx="929390" cy="0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D132DFF-391F-DAC8-24E4-5B0C9A6413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6882" y="2318482"/>
                <a:ext cx="981866" cy="0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45F2F1C-504F-9D87-F38D-219EEEE45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5719" y="4319665"/>
                <a:ext cx="1837547" cy="4997"/>
              </a:xfrm>
              <a:prstGeom prst="straightConnector1">
                <a:avLst/>
              </a:prstGeom>
              <a:ln w="57150"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E378B8DC-4081-4BC8-D572-255FB027F0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0655" y="4124797"/>
                <a:ext cx="1870027" cy="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CCC29702-EBF6-1FD6-B4AE-301C483571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9200" y="3190410"/>
                <a:ext cx="2091128" cy="7499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8D59B0D9-0D50-7FDE-CE53-6C61010054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6636" y="3053004"/>
                <a:ext cx="2053653" cy="4993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63422198-DA21-6E65-083C-24292A1055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18748" y="2308492"/>
                <a:ext cx="1918741" cy="0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8D5AAF26-3ABE-CFA3-C6FF-DA4E0D77B5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3266" y="4314668"/>
                <a:ext cx="929390" cy="0"/>
              </a:xfrm>
              <a:prstGeom prst="straightConnector1">
                <a:avLst/>
              </a:prstGeom>
              <a:ln w="57150"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7E1454A4-77C9-2FA4-AB4C-F125CEB1A7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3187" y="4129798"/>
                <a:ext cx="1034319" cy="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8CCE5F09-C435-5F3E-6B51-E94FCEA8E4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0329" y="3190410"/>
                <a:ext cx="921894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5C653AE5-2B6C-0DDA-79F6-4ED9DAA31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2793" y="3053004"/>
                <a:ext cx="959370" cy="0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C3B9FE2E-F74D-D476-4A31-3474861052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2478" y="2308492"/>
                <a:ext cx="916899" cy="0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5F836451-DC64-34E1-DBCC-51D09BFA1367}"/>
                      </a:ext>
                    </a:extLst>
                  </p:cNvPr>
                  <p:cNvSpPr txBox="1"/>
                  <p:nvPr/>
                </p:nvSpPr>
                <p:spPr>
                  <a:xfrm>
                    <a:off x="7335126" y="4137497"/>
                    <a:ext cx="47981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5F836451-DC64-34E1-DBCC-51D09BFA136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35126" y="4137497"/>
                    <a:ext cx="479811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367492F4-51D4-C28A-4EFA-AF315DF8DD09}"/>
                      </a:ext>
                    </a:extLst>
                  </p:cNvPr>
                  <p:cNvSpPr txBox="1"/>
                  <p:nvPr/>
                </p:nvSpPr>
                <p:spPr>
                  <a:xfrm>
                    <a:off x="7575031" y="3902116"/>
                    <a:ext cx="40107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</m:oMath>
                      </m:oMathPara>
                    </a14:m>
                    <a:endParaRPr lang="en-US" b="0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367492F4-51D4-C28A-4EFA-AF315DF8DD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75031" y="3902116"/>
                    <a:ext cx="40107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0569C2A1-FC48-3FA7-16FE-2311BCB8137C}"/>
                      </a:ext>
                    </a:extLst>
                  </p:cNvPr>
                  <p:cNvSpPr txBox="1"/>
                  <p:nvPr/>
                </p:nvSpPr>
                <p:spPr>
                  <a:xfrm>
                    <a:off x="3605609" y="3071198"/>
                    <a:ext cx="60933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oMath>
                      </m:oMathPara>
                    </a14:m>
                    <a:endParaRPr lang="en-US" b="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0569C2A1-FC48-3FA7-16FE-2311BCB813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5609" y="3071198"/>
                    <a:ext cx="609334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98167C95-B86D-5ABF-2D18-22AB3FA16492}"/>
                      </a:ext>
                    </a:extLst>
                  </p:cNvPr>
                  <p:cNvSpPr txBox="1"/>
                  <p:nvPr/>
                </p:nvSpPr>
                <p:spPr>
                  <a:xfrm>
                    <a:off x="3545934" y="2724892"/>
                    <a:ext cx="8497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b="0" dirty="0">
                      <a:solidFill>
                        <a:schemeClr val="accent4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98167C95-B86D-5ABF-2D18-22AB3FA164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45934" y="2724892"/>
                    <a:ext cx="84978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12079EF-CF80-0A05-3CA3-23A665D09C00}"/>
                      </a:ext>
                    </a:extLst>
                  </p:cNvPr>
                  <p:cNvSpPr txBox="1"/>
                  <p:nvPr/>
                </p:nvSpPr>
                <p:spPr>
                  <a:xfrm>
                    <a:off x="3940846" y="2082069"/>
                    <a:ext cx="8239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Υ</m:t>
                          </m:r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(1</m:t>
                          </m:r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b="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12079EF-CF80-0A05-3CA3-23A665D09C0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40846" y="2082069"/>
                    <a:ext cx="823944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724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4909EE5-5458-3B1F-E000-B78C9DBE8988}"/>
                </a:ext>
              </a:extLst>
            </p:cNvPr>
            <p:cNvGrpSpPr/>
            <p:nvPr/>
          </p:nvGrpSpPr>
          <p:grpSpPr>
            <a:xfrm>
              <a:off x="3560164" y="3028013"/>
              <a:ext cx="3837482" cy="1536492"/>
              <a:chOff x="3560164" y="3028013"/>
              <a:chExt cx="3837482" cy="1536492"/>
            </a:xfrm>
          </p:grpSpPr>
          <p:sp>
            <p:nvSpPr>
              <p:cNvPr id="3" name="Freeform 2">
                <a:extLst>
                  <a:ext uri="{FF2B5EF4-FFF2-40B4-BE49-F238E27FC236}">
                    <a16:creationId xmlns:a16="http://schemas.microsoft.com/office/drawing/2014/main" id="{5E5351C7-522D-9CA1-E7F5-688864D46D4E}"/>
                  </a:ext>
                </a:extLst>
              </p:cNvPr>
              <p:cNvSpPr/>
              <p:nvPr/>
            </p:nvSpPr>
            <p:spPr>
              <a:xfrm>
                <a:off x="3560164" y="3028013"/>
                <a:ext cx="3837482" cy="899410"/>
              </a:xfrm>
              <a:custGeom>
                <a:avLst/>
                <a:gdLst>
                  <a:gd name="connsiteX0" fmla="*/ 0 w 3837482"/>
                  <a:gd name="connsiteY0" fmla="*/ 0 h 899410"/>
                  <a:gd name="connsiteX1" fmla="*/ 194872 w 3837482"/>
                  <a:gd name="connsiteY1" fmla="*/ 52466 h 899410"/>
                  <a:gd name="connsiteX2" fmla="*/ 517161 w 3837482"/>
                  <a:gd name="connsiteY2" fmla="*/ 104931 h 899410"/>
                  <a:gd name="connsiteX3" fmla="*/ 914400 w 3837482"/>
                  <a:gd name="connsiteY3" fmla="*/ 209862 h 899410"/>
                  <a:gd name="connsiteX4" fmla="*/ 1409075 w 3837482"/>
                  <a:gd name="connsiteY4" fmla="*/ 329784 h 899410"/>
                  <a:gd name="connsiteX5" fmla="*/ 2038662 w 3837482"/>
                  <a:gd name="connsiteY5" fmla="*/ 509666 h 899410"/>
                  <a:gd name="connsiteX6" fmla="*/ 2398426 w 3837482"/>
                  <a:gd name="connsiteY6" fmla="*/ 607102 h 899410"/>
                  <a:gd name="connsiteX7" fmla="*/ 2863121 w 3837482"/>
                  <a:gd name="connsiteY7" fmla="*/ 719528 h 899410"/>
                  <a:gd name="connsiteX8" fmla="*/ 3297836 w 3837482"/>
                  <a:gd name="connsiteY8" fmla="*/ 816964 h 899410"/>
                  <a:gd name="connsiteX9" fmla="*/ 3605134 w 3837482"/>
                  <a:gd name="connsiteY9" fmla="*/ 869430 h 899410"/>
                  <a:gd name="connsiteX10" fmla="*/ 3837482 w 3837482"/>
                  <a:gd name="connsiteY10" fmla="*/ 899410 h 89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7482" h="899410">
                    <a:moveTo>
                      <a:pt x="0" y="0"/>
                    </a:moveTo>
                    <a:cubicBezTo>
                      <a:pt x="54339" y="17489"/>
                      <a:pt x="108679" y="34978"/>
                      <a:pt x="194872" y="52466"/>
                    </a:cubicBezTo>
                    <a:cubicBezTo>
                      <a:pt x="281065" y="69954"/>
                      <a:pt x="397240" y="78698"/>
                      <a:pt x="517161" y="104931"/>
                    </a:cubicBezTo>
                    <a:cubicBezTo>
                      <a:pt x="637082" y="131164"/>
                      <a:pt x="914400" y="209862"/>
                      <a:pt x="914400" y="209862"/>
                    </a:cubicBezTo>
                    <a:cubicBezTo>
                      <a:pt x="1063052" y="247337"/>
                      <a:pt x="1221698" y="279817"/>
                      <a:pt x="1409075" y="329784"/>
                    </a:cubicBezTo>
                    <a:cubicBezTo>
                      <a:pt x="1596452" y="379751"/>
                      <a:pt x="2038662" y="509666"/>
                      <a:pt x="2038662" y="509666"/>
                    </a:cubicBezTo>
                    <a:cubicBezTo>
                      <a:pt x="2203554" y="555886"/>
                      <a:pt x="2261016" y="572125"/>
                      <a:pt x="2398426" y="607102"/>
                    </a:cubicBezTo>
                    <a:cubicBezTo>
                      <a:pt x="2535836" y="642079"/>
                      <a:pt x="2863121" y="719528"/>
                      <a:pt x="2863121" y="719528"/>
                    </a:cubicBezTo>
                    <a:lnTo>
                      <a:pt x="3297836" y="816964"/>
                    </a:lnTo>
                    <a:cubicBezTo>
                      <a:pt x="3421505" y="841948"/>
                      <a:pt x="3515193" y="855689"/>
                      <a:pt x="3605134" y="869430"/>
                    </a:cubicBezTo>
                    <a:cubicBezTo>
                      <a:pt x="3695075" y="883171"/>
                      <a:pt x="3766278" y="891290"/>
                      <a:pt x="3837482" y="89941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 3">
                <a:extLst>
                  <a:ext uri="{FF2B5EF4-FFF2-40B4-BE49-F238E27FC236}">
                    <a16:creationId xmlns:a16="http://schemas.microsoft.com/office/drawing/2014/main" id="{CCC933D2-88C5-D4F6-4FEE-364D1F10B7B4}"/>
                  </a:ext>
                </a:extLst>
              </p:cNvPr>
              <p:cNvSpPr/>
              <p:nvPr/>
            </p:nvSpPr>
            <p:spPr>
              <a:xfrm>
                <a:off x="3582649" y="3882452"/>
                <a:ext cx="2383436" cy="682053"/>
              </a:xfrm>
              <a:custGeom>
                <a:avLst/>
                <a:gdLst>
                  <a:gd name="connsiteX0" fmla="*/ 0 w 2383436"/>
                  <a:gd name="connsiteY0" fmla="*/ 0 h 682053"/>
                  <a:gd name="connsiteX1" fmla="*/ 269823 w 2383436"/>
                  <a:gd name="connsiteY1" fmla="*/ 59961 h 682053"/>
                  <a:gd name="connsiteX2" fmla="*/ 532151 w 2383436"/>
                  <a:gd name="connsiteY2" fmla="*/ 127417 h 682053"/>
                  <a:gd name="connsiteX3" fmla="*/ 906905 w 2383436"/>
                  <a:gd name="connsiteY3" fmla="*/ 187378 h 682053"/>
                  <a:gd name="connsiteX4" fmla="*/ 1274164 w 2383436"/>
                  <a:gd name="connsiteY4" fmla="*/ 292309 h 682053"/>
                  <a:gd name="connsiteX5" fmla="*/ 1551482 w 2383436"/>
                  <a:gd name="connsiteY5" fmla="*/ 359764 h 682053"/>
                  <a:gd name="connsiteX6" fmla="*/ 1791325 w 2383436"/>
                  <a:gd name="connsiteY6" fmla="*/ 449705 h 682053"/>
                  <a:gd name="connsiteX7" fmla="*/ 2106118 w 2383436"/>
                  <a:gd name="connsiteY7" fmla="*/ 562132 h 682053"/>
                  <a:gd name="connsiteX8" fmla="*/ 2383436 w 2383436"/>
                  <a:gd name="connsiteY8" fmla="*/ 682053 h 682053"/>
                  <a:gd name="connsiteX9" fmla="*/ 2383436 w 2383436"/>
                  <a:gd name="connsiteY9" fmla="*/ 682053 h 68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436" h="682053">
                    <a:moveTo>
                      <a:pt x="0" y="0"/>
                    </a:moveTo>
                    <a:lnTo>
                      <a:pt x="269823" y="59961"/>
                    </a:lnTo>
                    <a:cubicBezTo>
                      <a:pt x="358515" y="81197"/>
                      <a:pt x="425971" y="106181"/>
                      <a:pt x="532151" y="127417"/>
                    </a:cubicBezTo>
                    <a:cubicBezTo>
                      <a:pt x="638331" y="148653"/>
                      <a:pt x="783236" y="159896"/>
                      <a:pt x="906905" y="187378"/>
                    </a:cubicBezTo>
                    <a:cubicBezTo>
                      <a:pt x="1030574" y="214860"/>
                      <a:pt x="1166735" y="263578"/>
                      <a:pt x="1274164" y="292309"/>
                    </a:cubicBezTo>
                    <a:cubicBezTo>
                      <a:pt x="1381593" y="321040"/>
                      <a:pt x="1465289" y="333531"/>
                      <a:pt x="1551482" y="359764"/>
                    </a:cubicBezTo>
                    <a:cubicBezTo>
                      <a:pt x="1637675" y="385997"/>
                      <a:pt x="1791325" y="449705"/>
                      <a:pt x="1791325" y="449705"/>
                    </a:cubicBezTo>
                    <a:cubicBezTo>
                      <a:pt x="1883764" y="483433"/>
                      <a:pt x="2007433" y="523407"/>
                      <a:pt x="2106118" y="562132"/>
                    </a:cubicBezTo>
                    <a:cubicBezTo>
                      <a:pt x="2204803" y="600857"/>
                      <a:pt x="2383436" y="682053"/>
                      <a:pt x="2383436" y="682053"/>
                    </a:cubicBezTo>
                    <a:lnTo>
                      <a:pt x="2383436" y="682053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A25F33-6E3B-DA29-5F8E-0D4576D5A517}"/>
                </a:ext>
              </a:extLst>
            </p:cNvPr>
            <p:cNvSpPr txBox="1"/>
            <p:nvPr/>
          </p:nvSpPr>
          <p:spPr>
            <a:xfrm rot="748568">
              <a:off x="4360746" y="3442354"/>
              <a:ext cx="160011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saturation Pb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745279D-7362-13D3-6091-1083D302FE28}"/>
                </a:ext>
              </a:extLst>
            </p:cNvPr>
            <p:cNvSpPr txBox="1"/>
            <p:nvPr/>
          </p:nvSpPr>
          <p:spPr>
            <a:xfrm rot="1346853">
              <a:off x="4995019" y="4389230"/>
              <a:ext cx="145103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saturation p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D95A3F8-8846-7430-A884-BEEAE954BD7A}"/>
              </a:ext>
            </a:extLst>
          </p:cNvPr>
          <p:cNvSpPr txBox="1"/>
          <p:nvPr/>
        </p:nvSpPr>
        <p:spPr>
          <a:xfrm>
            <a:off x="9685217" y="2566348"/>
            <a:ext cx="250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Photo-production of vector mesons probes a broad range in x and Q</a:t>
            </a:r>
            <a:r>
              <a:rPr lang="en-US" baseline="30000" dirty="0"/>
              <a:t>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E987DA-74D7-B52D-C988-CBBC7525ACCA}"/>
                  </a:ext>
                </a:extLst>
              </p:cNvPr>
              <p:cNvSpPr txBox="1"/>
              <p:nvPr/>
            </p:nvSpPr>
            <p:spPr>
              <a:xfrm>
                <a:off x="4564505" y="1910294"/>
                <a:ext cx="12634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E987DA-74D7-B52D-C988-CBBC7525A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505" y="1910294"/>
                <a:ext cx="1263486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E62C19-4B28-010F-75EC-E074BD0AF510}"/>
                  </a:ext>
                </a:extLst>
              </p:cNvPr>
              <p:cNvSpPr txBox="1"/>
              <p:nvPr/>
            </p:nvSpPr>
            <p:spPr>
              <a:xfrm>
                <a:off x="7500420" y="1876420"/>
                <a:ext cx="12634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E62C19-4B28-010F-75EC-E074BD0AF5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0420" y="1876420"/>
                <a:ext cx="1263486" cy="338554"/>
              </a:xfrm>
              <a:prstGeom prst="rect">
                <a:avLst/>
              </a:prstGeom>
              <a:blipFill>
                <a:blip r:embed="rId9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370D52-6F6C-4D6E-F27B-E1FB5C3DA531}"/>
                  </a:ext>
                </a:extLst>
              </p:cNvPr>
              <p:cNvSpPr txBox="1"/>
              <p:nvPr/>
            </p:nvSpPr>
            <p:spPr>
              <a:xfrm>
                <a:off x="6145089" y="1876420"/>
                <a:ext cx="8561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A370D52-6F6C-4D6E-F27B-E1FB5C3DA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089" y="1876420"/>
                <a:ext cx="856196" cy="338554"/>
              </a:xfrm>
              <a:prstGeom prst="rect">
                <a:avLst/>
              </a:prstGeom>
              <a:blipFill>
                <a:blip r:embed="rId10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745B195-0956-A0A5-092B-B0A80F68C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4</a:t>
            </a:fld>
            <a:endParaRPr lang="en-US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E14EC3DE-52E1-3779-8949-E259D81B9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1F1B0-FD70-4E48-8FA2-788D2DD1CE3E}" type="datetime1">
              <a:rPr lang="en-US" smtClean="0"/>
              <a:t>6/11/25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6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61D4F-7628-E742-DF04-FAD4F3823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47CF-3592-E040-AC36-21419B83434F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26342-724E-B69C-2792-6F3D6180C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269F7-DD6F-1DBC-87D7-3D8A4BCCF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31EB01-F6C5-365E-1958-D7ECC49D6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" y="2350869"/>
            <a:ext cx="6053063" cy="19775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91B2B9-A254-FE48-722D-D596C1801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037" y="865220"/>
            <a:ext cx="5802963" cy="51275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8D93DC-A695-8054-346C-0976D122869C}"/>
              </a:ext>
            </a:extLst>
          </p:cNvPr>
          <p:cNvSpPr txBox="1"/>
          <p:nvPr/>
        </p:nvSpPr>
        <p:spPr>
          <a:xfrm>
            <a:off x="1113505" y="1892702"/>
            <a:ext cx="2391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PRC 87, 054908 (2013)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869765-CCBB-EFEA-A5B9-4617D241581D}"/>
              </a:ext>
            </a:extLst>
          </p:cNvPr>
          <p:cNvSpPr txBox="1"/>
          <p:nvPr/>
        </p:nvSpPr>
        <p:spPr>
          <a:xfrm>
            <a:off x="9290518" y="1255129"/>
            <a:ext cx="2391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PRC 87, 054908 (2013)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E89A74-9FBD-6BFD-E344-782989555779}"/>
              </a:ext>
            </a:extLst>
          </p:cNvPr>
          <p:cNvSpPr txBox="1"/>
          <p:nvPr/>
        </p:nvSpPr>
        <p:spPr>
          <a:xfrm>
            <a:off x="2492478" y="134787"/>
            <a:ext cx="5405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Photon + photon scattering</a:t>
            </a:r>
          </a:p>
        </p:txBody>
      </p:sp>
    </p:spTree>
    <p:extLst>
      <p:ext uri="{BB962C8B-B14F-4D97-AF65-F5344CB8AC3E}">
        <p14:creationId xmlns:p14="http://schemas.microsoft.com/office/powerpoint/2010/main" val="201806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86CB0A5-E040-7F54-908D-D7E45F77952B}"/>
              </a:ext>
            </a:extLst>
          </p:cNvPr>
          <p:cNvGrpSpPr/>
          <p:nvPr/>
        </p:nvGrpSpPr>
        <p:grpSpPr>
          <a:xfrm>
            <a:off x="4431122" y="1361571"/>
            <a:ext cx="4771810" cy="3278818"/>
            <a:chOff x="418171" y="1506197"/>
            <a:chExt cx="5454805" cy="38090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8C324CE-A541-C471-0794-E416FFF4E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8171" y="1749382"/>
              <a:ext cx="5454805" cy="356586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53956C-1800-CD52-B578-59DCF4C3B404}"/>
                </a:ext>
              </a:extLst>
            </p:cNvPr>
            <p:cNvSpPr txBox="1"/>
            <p:nvPr/>
          </p:nvSpPr>
          <p:spPr>
            <a:xfrm>
              <a:off x="2175778" y="1506197"/>
              <a:ext cx="2497446" cy="3575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Eur. Phys. J. C (2016) 76:38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6A0174F-C6EE-95F7-076F-33CA992E3001}"/>
              </a:ext>
            </a:extLst>
          </p:cNvPr>
          <p:cNvSpPr txBox="1"/>
          <p:nvPr/>
        </p:nvSpPr>
        <p:spPr>
          <a:xfrm>
            <a:off x="7510305" y="131536"/>
            <a:ext cx="2471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Glueball search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ED0263-F5E1-ECBB-3167-1FC95599DA55}"/>
              </a:ext>
            </a:extLst>
          </p:cNvPr>
          <p:cNvGrpSpPr/>
          <p:nvPr/>
        </p:nvGrpSpPr>
        <p:grpSpPr>
          <a:xfrm>
            <a:off x="9132027" y="1317571"/>
            <a:ext cx="3059973" cy="3830374"/>
            <a:chOff x="7567417" y="1225044"/>
            <a:chExt cx="3059973" cy="383037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B1FFD4-BC9D-B331-B88B-EBC7E9876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7417" y="1298150"/>
              <a:ext cx="3059973" cy="375726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FBDC5E-4C68-C9A1-4D5A-6155D23A601B}"/>
                </a:ext>
              </a:extLst>
            </p:cNvPr>
            <p:cNvSpPr txBox="1"/>
            <p:nvPr/>
          </p:nvSpPr>
          <p:spPr>
            <a:xfrm>
              <a:off x="8136138" y="1225044"/>
              <a:ext cx="176579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arXiv:2211.15176 (2023)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2735275-2985-8747-B873-40D32560F6C7}"/>
              </a:ext>
            </a:extLst>
          </p:cNvPr>
          <p:cNvSpPr txBox="1"/>
          <p:nvPr/>
        </p:nvSpPr>
        <p:spPr>
          <a:xfrm>
            <a:off x="9403281" y="1011296"/>
            <a:ext cx="2230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Glueballs from Lattice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495BA9-01CC-478A-DADC-6E6431FB8540}"/>
              </a:ext>
            </a:extLst>
          </p:cNvPr>
          <p:cNvSpPr txBox="1"/>
          <p:nvPr/>
        </p:nvSpPr>
        <p:spPr>
          <a:xfrm>
            <a:off x="242128" y="5170890"/>
            <a:ext cx="9740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Gluon-rich environment in the small-x may be a nice spot to find glueballs.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9883B15-E588-4B20-480E-07C6522A5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18738-5F71-424B-9F6B-45EEE0A40F08}" type="slidenum">
              <a:rPr lang="en-US" smtClean="0"/>
              <a:t>6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2FD30DF-B58A-95D6-8471-B5F2A43E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6DAA-D971-B942-8E29-9A782E0904F3}" type="datetime1">
              <a:rPr lang="en-US" smtClean="0"/>
              <a:t>6/11/25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FCACC8FF-696C-99B1-F0B0-11E440431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0727F2-2154-9AC0-424F-1AED54385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28" y="1317571"/>
            <a:ext cx="3545669" cy="34115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01C820-A32A-9321-6AFE-01058916D8C9}"/>
              </a:ext>
            </a:extLst>
          </p:cNvPr>
          <p:cNvSpPr txBox="1"/>
          <p:nvPr/>
        </p:nvSpPr>
        <p:spPr>
          <a:xfrm>
            <a:off x="492156" y="345971"/>
            <a:ext cx="3089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Pomeron+pomeron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B3C69-C939-DF96-A267-8BAEA5DB5B70}"/>
              </a:ext>
            </a:extLst>
          </p:cNvPr>
          <p:cNvSpPr txBox="1"/>
          <p:nvPr/>
        </p:nvSpPr>
        <p:spPr>
          <a:xfrm>
            <a:off x="901026" y="1257735"/>
            <a:ext cx="19728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PRD98, 014001 (2018)</a:t>
            </a:r>
          </a:p>
        </p:txBody>
      </p:sp>
    </p:spTree>
    <p:extLst>
      <p:ext uri="{BB962C8B-B14F-4D97-AF65-F5344CB8AC3E}">
        <p14:creationId xmlns:p14="http://schemas.microsoft.com/office/powerpoint/2010/main" val="310073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76BD7CC-2B12-8275-B177-5091BDE6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047" y="663245"/>
            <a:ext cx="3454701" cy="4481276"/>
          </a:xfrm>
          <a:prstGeom prst="rect">
            <a:avLst/>
          </a:prstGeom>
        </p:spPr>
      </p:pic>
      <p:pic>
        <p:nvPicPr>
          <p:cNvPr id="4" name="Picture 4" descr="Precision physics with heavy-flavoured hadrons - CERN Document Server">
            <a:extLst>
              <a:ext uri="{FF2B5EF4-FFF2-40B4-BE49-F238E27FC236}">
                <a16:creationId xmlns:a16="http://schemas.microsoft.com/office/drawing/2014/main" id="{B03F3A97-B7D0-82D6-48EB-FCE18F269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6" y="883609"/>
            <a:ext cx="8229600" cy="451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/>
              <p:nvPr/>
            </p:nvSpPr>
            <p:spPr>
              <a:xfrm>
                <a:off x="446151" y="2862434"/>
                <a:ext cx="103073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~5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51" y="2862434"/>
                <a:ext cx="1030731" cy="307777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/>
              <p:nvPr/>
            </p:nvSpPr>
            <p:spPr>
              <a:xfrm>
                <a:off x="868871" y="1990326"/>
                <a:ext cx="10257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Kaon,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>
                    <a:solidFill>
                      <a:srgbClr val="FF0000"/>
                    </a:solidFill>
                  </a:rPr>
                  <a:t>,proton </a:t>
                </a:r>
              </a:p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1&lt;p&lt;60 GeV/c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71" y="1990326"/>
                <a:ext cx="1025794" cy="400110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/>
              <p:nvPr/>
            </p:nvSpPr>
            <p:spPr>
              <a:xfrm>
                <a:off x="5631150" y="4594623"/>
                <a:ext cx="91723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K,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,p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15&lt;p&lt;100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GeV/c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150" y="4594623"/>
                <a:ext cx="917238" cy="646331"/>
              </a:xfrm>
              <a:prstGeom prst="rect">
                <a:avLst/>
              </a:prstGeom>
              <a:blipFill>
                <a:blip r:embed="rId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/>
              <p:nvPr/>
            </p:nvSpPr>
            <p:spPr>
              <a:xfrm>
                <a:off x="4638457" y="5297607"/>
                <a:ext cx="1161857" cy="5381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&lt;0.35%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457" y="5297607"/>
                <a:ext cx="1161857" cy="538161"/>
              </a:xfrm>
              <a:prstGeom prst="rect">
                <a:avLst/>
              </a:prstGeom>
              <a:blipFill>
                <a:blip r:embed="rId7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/>
              <p:nvPr/>
            </p:nvSpPr>
            <p:spPr>
              <a:xfrm>
                <a:off x="3450906" y="589643"/>
                <a:ext cx="209296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Converts stopping e,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 energy in scintillating signal.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906" y="589643"/>
                <a:ext cx="2092960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9A567016-76F8-EBF5-1721-CB49ADF0726C}"/>
              </a:ext>
            </a:extLst>
          </p:cNvPr>
          <p:cNvSpPr/>
          <p:nvPr/>
        </p:nvSpPr>
        <p:spPr>
          <a:xfrm>
            <a:off x="6307286" y="5192496"/>
            <a:ext cx="1732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Converts stopping hadron energy in scintillating signal.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64270C-A6A8-8A8F-2A34-01BF8A38FC0C}"/>
              </a:ext>
            </a:extLst>
          </p:cNvPr>
          <p:cNvSpPr/>
          <p:nvPr/>
        </p:nvSpPr>
        <p:spPr>
          <a:xfrm>
            <a:off x="6333608" y="630703"/>
            <a:ext cx="3454700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</a:rPr>
              <a:t>J. of Instr.,3(08):S08005, 2008</a:t>
            </a:r>
          </a:p>
          <a:p>
            <a:r>
              <a:rPr lang="en-US" sz="1400" dirty="0">
                <a:latin typeface="Times New Roman" panose="02020603050405020304" pitchFamily="18" charset="0"/>
              </a:rPr>
              <a:t>Int. J. Mod. Phys.457 A30 (2015) 1530022</a:t>
            </a:r>
            <a:endParaRPr lang="en-US" sz="1400" b="0" i="0" dirty="0">
              <a:effectLst/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/>
              <p:nvPr/>
            </p:nvSpPr>
            <p:spPr>
              <a:xfrm>
                <a:off x="2612351" y="5806692"/>
                <a:ext cx="544860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General purpose forward detector at LHC</a:t>
                </a:r>
                <a:endParaRPr lang="en-US" b="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+mj-lt"/>
                  </a:rPr>
                  <a:t> particle and jet identification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Unique forward instrumentation for heavy ion physics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351" y="5806692"/>
                <a:ext cx="5448607" cy="923330"/>
              </a:xfrm>
              <a:prstGeom prst="rect">
                <a:avLst/>
              </a:prstGeom>
              <a:blipFill>
                <a:blip r:embed="rId9"/>
                <a:stretch>
                  <a:fillRect l="-698" t="-2740" b="-10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2D663A9-967E-DA25-7133-D5550E7FA40D}"/>
              </a:ext>
            </a:extLst>
          </p:cNvPr>
          <p:cNvSpPr txBox="1"/>
          <p:nvPr/>
        </p:nvSpPr>
        <p:spPr>
          <a:xfrm>
            <a:off x="838200" y="-32194"/>
            <a:ext cx="100291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The LHC beauty detector : Run2 configuration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5FB2E75-A3B8-859D-BD26-6667C192D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AFD8B9C-3F90-F89E-9CCC-02BADF847544}"/>
                  </a:ext>
                </a:extLst>
              </p:cNvPr>
              <p:cNvSpPr txBox="1"/>
              <p:nvPr/>
            </p:nvSpPr>
            <p:spPr>
              <a:xfrm>
                <a:off x="7809875" y="5943600"/>
                <a:ext cx="26931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𝜋𝜋</m:t>
                        </m:r>
                      </m:sub>
                    </m:sSub>
                  </m:oMath>
                </a14:m>
                <a:r>
                  <a:rPr lang="en-US" dirty="0"/>
                  <a:t> resolution ~ 5 MeV/c</a:t>
                </a:r>
                <a:r>
                  <a:rPr lang="en-US" baseline="30000" dirty="0"/>
                  <a:t>2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AFD8B9C-3F90-F89E-9CCC-02BADF847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875" y="5943600"/>
                <a:ext cx="2693110" cy="369332"/>
              </a:xfrm>
              <a:prstGeom prst="rect">
                <a:avLst/>
              </a:prstGeom>
              <a:blipFill>
                <a:blip r:embed="rId10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1499F1-1E1C-350E-0579-EDD44E8FD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F85FD-0A70-2849-968B-118150A9BCB2}" type="datetime1">
              <a:rPr lang="en-US" smtClean="0"/>
              <a:t>6/11/25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2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3B8F287-9152-8716-B920-334CB86CF95E}"/>
              </a:ext>
            </a:extLst>
          </p:cNvPr>
          <p:cNvSpPr txBox="1"/>
          <p:nvPr/>
        </p:nvSpPr>
        <p:spPr>
          <a:xfrm>
            <a:off x="617816" y="107448"/>
            <a:ext cx="107291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Times" pitchFamily="2" charset="0"/>
              </a:rPr>
              <a:t>HeRSCheL</a:t>
            </a:r>
            <a:r>
              <a:rPr lang="en-US" sz="3200" dirty="0">
                <a:effectLst/>
                <a:latin typeface="Times" pitchFamily="2" charset="0"/>
                <a:ea typeface="ArialUnicodeMS" panose="020B0604020202020204" pitchFamily="34" charset="-128"/>
              </a:rPr>
              <a:t> detector: high-rapidity shower counters for </a:t>
            </a:r>
            <a:r>
              <a:rPr lang="en-US" sz="3200" dirty="0" err="1">
                <a:effectLst/>
                <a:latin typeface="Times" pitchFamily="2" charset="0"/>
                <a:ea typeface="ArialUnicodeMS" panose="020B0604020202020204" pitchFamily="34" charset="-128"/>
              </a:rPr>
              <a:t>LHCb</a:t>
            </a:r>
            <a:r>
              <a:rPr lang="en-US" sz="3200" dirty="0">
                <a:effectLst/>
                <a:latin typeface="Times" pitchFamily="2" charset="0"/>
                <a:ea typeface="ArialUnicodeMS" panose="020B0604020202020204" pitchFamily="34" charset="-128"/>
              </a:rPr>
              <a:t> </a:t>
            </a:r>
            <a:endParaRPr lang="en-US" sz="3200" dirty="0">
              <a:latin typeface="Times" pitchFamily="2" charset="0"/>
            </a:endParaRPr>
          </a:p>
        </p:txBody>
      </p:sp>
      <p:pic>
        <p:nvPicPr>
          <p:cNvPr id="1025" name="Picture 1" descr="page5image3895087136">
            <a:extLst>
              <a:ext uri="{FF2B5EF4-FFF2-40B4-BE49-F238E27FC236}">
                <a16:creationId xmlns:a16="http://schemas.microsoft.com/office/drawing/2014/main" id="{D99EE7AA-5976-5971-B526-BF4B0957A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16" y="885323"/>
            <a:ext cx="10956367" cy="570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1F7C3C5-D835-7FC6-BCDB-ABAC49CFD191}"/>
              </a:ext>
            </a:extLst>
          </p:cNvPr>
          <p:cNvSpPr txBox="1"/>
          <p:nvPr/>
        </p:nvSpPr>
        <p:spPr>
          <a:xfrm>
            <a:off x="110613" y="6094064"/>
            <a:ext cx="3893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Helvetica" pitchFamily="2" charset="0"/>
              </a:rPr>
              <a:t>K. Carvalho Akiba </a:t>
            </a:r>
            <a:r>
              <a:rPr lang="en-US" sz="1400" i="1" dirty="0">
                <a:effectLst/>
                <a:latin typeface="Helvetica" pitchFamily="2" charset="0"/>
              </a:rPr>
              <a:t>et al </a:t>
            </a:r>
            <a:r>
              <a:rPr lang="en-US" sz="1400" dirty="0">
                <a:effectLst/>
                <a:latin typeface="Helvetica" pitchFamily="2" charset="0"/>
              </a:rPr>
              <a:t>2018 </a:t>
            </a:r>
            <a:r>
              <a:rPr lang="en-US" sz="1400" i="1" dirty="0">
                <a:effectLst/>
                <a:latin typeface="Helvetica" pitchFamily="2" charset="0"/>
              </a:rPr>
              <a:t>JINST </a:t>
            </a:r>
            <a:r>
              <a:rPr lang="en-US" sz="1400" b="1" dirty="0">
                <a:effectLst/>
                <a:latin typeface="Helvetica" pitchFamily="2" charset="0"/>
              </a:rPr>
              <a:t>13 </a:t>
            </a:r>
            <a:r>
              <a:rPr lang="en-US" sz="1400" dirty="0">
                <a:effectLst/>
                <a:latin typeface="Helvetica" pitchFamily="2" charset="0"/>
              </a:rPr>
              <a:t>P04017 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5A9A8A-070A-4028-24AD-1CD1FCCE4DF6}"/>
                  </a:ext>
                </a:extLst>
              </p:cNvPr>
              <p:cNvSpPr txBox="1"/>
              <p:nvPr/>
            </p:nvSpPr>
            <p:spPr>
              <a:xfrm>
                <a:off x="110613" y="692223"/>
                <a:ext cx="23671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432FF"/>
                          </a:solidFill>
                          <a:effectLst/>
                          <a:latin typeface="Cambria Math" panose="02040503050406030204" pitchFamily="18" charset="0"/>
                        </a:rPr>
                        <m:t>5&lt;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b="0" i="1" smtClean="0">
                              <a:solidFill>
                                <a:srgbClr val="0432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432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432FF"/>
                          </a:solidFill>
                          <a:effectLst/>
                          <a:latin typeface="Cambria Math" panose="02040503050406030204" pitchFamily="18" charset="0"/>
                        </a:rPr>
                        <m:t>&lt;9</m:t>
                      </m:r>
                    </m:oMath>
                  </m:oMathPara>
                </a14:m>
                <a:endParaRPr lang="en-US" sz="2800" dirty="0">
                  <a:solidFill>
                    <a:srgbClr val="0432FF"/>
                  </a:solidFill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5A9A8A-070A-4028-24AD-1CD1FCCE4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13" y="692223"/>
                <a:ext cx="2367116" cy="523220"/>
              </a:xfrm>
              <a:prstGeom prst="rect">
                <a:avLst/>
              </a:prstGeom>
              <a:blipFill>
                <a:blip r:embed="rId3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3317A-4714-63C5-D3BB-964DAB12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8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EA9D0-8353-CF46-5ECF-218FE5A4E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0CFA-9C11-C84D-8509-3B0B4074C6A3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BBE90-E072-CCBD-EBC8-E4BD2C4C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898267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BAF5578-0DEC-0076-0203-EEF9528F2BAE}"/>
              </a:ext>
            </a:extLst>
          </p:cNvPr>
          <p:cNvGrpSpPr/>
          <p:nvPr/>
        </p:nvGrpSpPr>
        <p:grpSpPr>
          <a:xfrm>
            <a:off x="200929" y="364174"/>
            <a:ext cx="11773357" cy="5921585"/>
            <a:chOff x="200929" y="364174"/>
            <a:chExt cx="11773357" cy="59215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35E2606-EA53-4FDD-889F-DA7C916BF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929" y="364174"/>
              <a:ext cx="11773357" cy="592158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38ED322-732F-F61B-02CC-57849BA7F160}"/>
                </a:ext>
              </a:extLst>
            </p:cNvPr>
            <p:cNvSpPr txBox="1"/>
            <p:nvPr/>
          </p:nvSpPr>
          <p:spPr>
            <a:xfrm>
              <a:off x="1246910" y="1413164"/>
              <a:ext cx="5854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>
                  <a:solidFill>
                    <a:srgbClr val="FF0000"/>
                  </a:solidFill>
                  <a:latin typeface="Times" pitchFamily="2" charset="0"/>
                </a:rPr>
                <a:t>CEP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B6CBD-81C6-50DC-B473-2CD1F56CC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62048-A395-0208-EAF9-26C478459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AF72-5365-EF47-BD01-F9F08BA29775}" type="datetime1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B319F8-91CC-F0E9-1B1C-4037882E3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da Silva - UPC di-hadron by LHCb</a:t>
            </a:r>
          </a:p>
        </p:txBody>
      </p:sp>
    </p:spTree>
    <p:extLst>
      <p:ext uri="{BB962C8B-B14F-4D97-AF65-F5344CB8AC3E}">
        <p14:creationId xmlns:p14="http://schemas.microsoft.com/office/powerpoint/2010/main" val="2096787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26581</TotalTime>
  <Words>955</Words>
  <Application>Microsoft Macintosh PowerPoint</Application>
  <PresentationFormat>Widescreen</PresentationFormat>
  <Paragraphs>170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Helvetica</vt:lpstr>
      <vt:lpstr>Roboto</vt:lpstr>
      <vt:lpstr>Times</vt:lpstr>
      <vt:lpstr>Times New Roman</vt:lpstr>
      <vt:lpstr>Office Theme</vt:lpstr>
      <vt:lpstr>1_Office Theme</vt:lpstr>
      <vt:lpstr>Di-hadron spectroscopy in PbPb UPC events measured in LHCb  Cesar Luiz da Silva on behalf of LHCb Collaboration Los Alamos National Lab   UPC 2025 Saariselka ̈, Finland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Outlook</vt:lpstr>
      <vt:lpstr>EXTRAS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 Silva, Cesar Luis</cp:lastModifiedBy>
  <cp:revision>105</cp:revision>
  <dcterms:created xsi:type="dcterms:W3CDTF">2021-01-31T16:51:35Z</dcterms:created>
  <dcterms:modified xsi:type="dcterms:W3CDTF">2025-06-11T08:37:29Z</dcterms:modified>
</cp:coreProperties>
</file>