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38"/>
  </p:notesMasterIdLst>
  <p:sldIdLst>
    <p:sldId id="261" r:id="rId5"/>
    <p:sldId id="321" r:id="rId6"/>
    <p:sldId id="313" r:id="rId7"/>
    <p:sldId id="322" r:id="rId8"/>
    <p:sldId id="314" r:id="rId9"/>
    <p:sldId id="318" r:id="rId10"/>
    <p:sldId id="355" r:id="rId11"/>
    <p:sldId id="323" r:id="rId12"/>
    <p:sldId id="336" r:id="rId13"/>
    <p:sldId id="298" r:id="rId14"/>
    <p:sldId id="351" r:id="rId15"/>
    <p:sldId id="342" r:id="rId16"/>
    <p:sldId id="300" r:id="rId17"/>
    <p:sldId id="269" r:id="rId18"/>
    <p:sldId id="279" r:id="rId19"/>
    <p:sldId id="356" r:id="rId20"/>
    <p:sldId id="266" r:id="rId21"/>
    <p:sldId id="310" r:id="rId22"/>
    <p:sldId id="337" r:id="rId23"/>
    <p:sldId id="316" r:id="rId24"/>
    <p:sldId id="328" r:id="rId25"/>
    <p:sldId id="329" r:id="rId26"/>
    <p:sldId id="350" r:id="rId27"/>
    <p:sldId id="357" r:id="rId28"/>
    <p:sldId id="317" r:id="rId29"/>
    <p:sldId id="359" r:id="rId30"/>
    <p:sldId id="358" r:id="rId31"/>
    <p:sldId id="332" r:id="rId32"/>
    <p:sldId id="319" r:id="rId33"/>
    <p:sldId id="287" r:id="rId34"/>
    <p:sldId id="360" r:id="rId35"/>
    <p:sldId id="327" r:id="rId36"/>
    <p:sldId id="274" r:id="rId37"/>
  </p:sldIdLst>
  <p:sldSz cx="12192000" cy="6858000"/>
  <p:notesSz cx="6858000" cy="9144000"/>
  <p:embeddedFontLst>
    <p:embeddedFont>
      <p:font typeface="Cambria Math" panose="02040503050406030204" pitchFamily="18" charset="0"/>
      <p:regular r:id="rId39"/>
    </p:embeddedFont>
    <p:embeddedFont>
      <p:font typeface="Lucida Sans" panose="020B060203050402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E234"/>
    <a:srgbClr val="5AA3D9"/>
    <a:srgbClr val="E7B04F"/>
    <a:srgbClr val="557AB1"/>
    <a:srgbClr val="FCB23C"/>
    <a:srgbClr val="418CF0"/>
    <a:srgbClr val="587CB3"/>
    <a:srgbClr val="0C377B"/>
    <a:srgbClr val="E19C24"/>
    <a:srgbClr val="BC9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92"/>
  </p:normalViewPr>
  <p:slideViewPr>
    <p:cSldViewPr>
      <p:cViewPr varScale="1">
        <p:scale>
          <a:sx n="62" d="100"/>
          <a:sy n="62" d="100"/>
        </p:scale>
        <p:origin x="300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4.fnt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77850-AC98-4356-8A08-DDCC589697FD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B3931-FE36-4C5C-817D-7E76E61B4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87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7B3931-FE36-4C5C-817D-7E76E61B486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622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 repetition, make physics plot bigger, show IOES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7B3931-FE36-4C5C-817D-7E76E61B486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594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Skip?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7B3931-FE36-4C5C-817D-7E76E61B486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61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Mass separator is workhorse.</a:t>
            </a:r>
          </a:p>
          <a:p>
            <a:r>
              <a:rPr lang="en-US" dirty="0"/>
              <a:t>Laser system development -&gt; design changes</a:t>
            </a:r>
          </a:p>
          <a:p>
            <a:r>
              <a:rPr lang="en-US" dirty="0"/>
              <a:t>Ever-growing portion of landscape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F6AE2-1298-49C0-BDDE-92A35D12A53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51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11/06/2024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11/06/2024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EMIS XIX – Daejeon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11/06/2024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C73B-5D42-4204-A41F-6DE7A0399FEB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FDC1-7D94-43AC-ADDC-3DDF7BE660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394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6E0D5-020A-49E3-A9F3-4F75DEF1EF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49287-1958-4741-91A6-FFA0342F3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2B193-4239-4888-83FE-06F68F4731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33411"/>
            <a:ext cx="954505" cy="224589"/>
          </a:xfrm>
        </p:spPr>
        <p:txBody>
          <a:bodyPr/>
          <a:lstStyle/>
          <a:p>
            <a:fld id="{0220CC80-C8E9-452C-8922-44A2AE2F013D}" type="datetime1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F8629-0184-4367-A4DA-F9A34133C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54BC2-DBF0-45A6-9964-D2E84F94A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6778" y="6633411"/>
            <a:ext cx="465221" cy="224589"/>
          </a:xfrm>
        </p:spPr>
        <p:txBody>
          <a:bodyPr/>
          <a:lstStyle/>
          <a:p>
            <a:fld id="{620E50DC-2608-429D-B9CA-012215A21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1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79908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11/06/2024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79908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EMIS XIX – Daejeon</a:t>
            </a:r>
            <a:endParaRPr lang="en-GB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7990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-95152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309320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548680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1879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1176361" y="6427881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678502" y="6405318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623392" y="6404885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6" r:id="rId6"/>
    <p:sldLayoutId id="2147483657" r:id="rId7"/>
  </p:sldLayoutIdLst>
  <p:hf hdr="0" ftr="0"/>
  <p:txStyles>
    <p:titleStyle>
      <a:lvl1pPr algn="l">
        <a:spcBef>
          <a:spcPts val="0"/>
        </a:spcBef>
        <a:buNone/>
        <a:defRPr sz="28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07/relationships/hdphoto" Target="../media/hdphoto2.wdp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13" Type="http://schemas.openxmlformats.org/officeDocument/2006/relationships/image" Target="../media/image69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6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11" Type="http://schemas.openxmlformats.org/officeDocument/2006/relationships/image" Target="../media/image67.png"/><Relationship Id="rId5" Type="http://schemas.microsoft.com/office/2007/relationships/hdphoto" Target="../media/hdphoto4.wdp"/><Relationship Id="rId10" Type="http://schemas.microsoft.com/office/2007/relationships/hdphoto" Target="../media/hdphoto6.wdp"/><Relationship Id="rId4" Type="http://schemas.openxmlformats.org/officeDocument/2006/relationships/image" Target="../media/image63.png"/><Relationship Id="rId9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5.jpg"/><Relationship Id="rId7" Type="http://schemas.openxmlformats.org/officeDocument/2006/relationships/image" Target="../media/image88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7.emf"/><Relationship Id="rId5" Type="http://schemas.microsoft.com/office/2007/relationships/hdphoto" Target="../media/hdphoto7.wdp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93.png"/><Relationship Id="rId7" Type="http://schemas.openxmlformats.org/officeDocument/2006/relationships/image" Target="../media/image6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39.jpeg"/><Relationship Id="rId4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emf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sv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2.sv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1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9.jp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3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emf"/><Relationship Id="rId3" Type="http://schemas.openxmlformats.org/officeDocument/2006/relationships/image" Target="../media/image125.png"/><Relationship Id="rId7" Type="http://schemas.openxmlformats.org/officeDocument/2006/relationships/image" Target="../media/image128.png"/><Relationship Id="rId12" Type="http://schemas.openxmlformats.org/officeDocument/2006/relationships/image" Target="../media/image131.jp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jpeg"/><Relationship Id="rId11" Type="http://schemas.openxmlformats.org/officeDocument/2006/relationships/image" Target="../media/image130.jpg"/><Relationship Id="rId5" Type="http://schemas.openxmlformats.org/officeDocument/2006/relationships/image" Target="../media/image59.png"/><Relationship Id="rId10" Type="http://schemas.openxmlformats.org/officeDocument/2006/relationships/image" Target="../media/image80.png"/><Relationship Id="rId4" Type="http://schemas.openxmlformats.org/officeDocument/2006/relationships/image" Target="../media/image126.png"/><Relationship Id="rId9" Type="http://schemas.openxmlformats.org/officeDocument/2006/relationships/image" Target="../media/image85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29.png"/><Relationship Id="rId7" Type="http://schemas.openxmlformats.org/officeDocument/2006/relationships/image" Target="../media/image136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5.jpg"/><Relationship Id="rId5" Type="http://schemas.openxmlformats.org/officeDocument/2006/relationships/image" Target="../media/image134.png"/><Relationship Id="rId4" Type="http://schemas.openxmlformats.org/officeDocument/2006/relationships/image" Target="../media/image133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85.jpg"/><Relationship Id="rId7" Type="http://schemas.openxmlformats.org/officeDocument/2006/relationships/image" Target="../media/image88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7.emf"/><Relationship Id="rId5" Type="http://schemas.microsoft.com/office/2007/relationships/hdphoto" Target="../media/hdphoto7.wdp"/><Relationship Id="rId10" Type="http://schemas.openxmlformats.org/officeDocument/2006/relationships/image" Target="../media/image89.jpeg"/><Relationship Id="rId4" Type="http://schemas.openxmlformats.org/officeDocument/2006/relationships/image" Target="../media/image86.png"/><Relationship Id="rId9" Type="http://schemas.openxmlformats.org/officeDocument/2006/relationships/image" Target="../media/image139.pn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40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142.png"/><Relationship Id="rId5" Type="http://schemas.microsoft.com/office/2007/relationships/hdphoto" Target="../media/hdphoto6.wdp"/><Relationship Id="rId10" Type="http://schemas.openxmlformats.org/officeDocument/2006/relationships/image" Target="../media/image141.png"/><Relationship Id="rId4" Type="http://schemas.openxmlformats.org/officeDocument/2006/relationships/image" Target="../media/image66.png"/><Relationship Id="rId9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E54427D-8621-4C80-94A9-21AA2AA17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32" y="481567"/>
            <a:ext cx="8220048" cy="2803417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CERN-ISOLDE’s new high-resolution</a:t>
            </a:r>
            <a:b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laser ion source PI-LIST:</a:t>
            </a:r>
            <a:b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Results, characteristics, and developments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1108F0-B303-4C7B-9D8A-30743F37B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2" y="3802472"/>
            <a:ext cx="7450667" cy="1066688"/>
          </a:xfrm>
        </p:spPr>
        <p:txBody>
          <a:bodyPr>
            <a:normAutofit/>
          </a:bodyPr>
          <a:lstStyle/>
          <a:p>
            <a:r>
              <a:rPr lang="en-US" dirty="0"/>
              <a:t>Reinhard Heinke</a:t>
            </a:r>
            <a:br>
              <a:rPr lang="en-US" dirty="0"/>
            </a:br>
            <a:endParaRPr lang="en-GB" sz="1400" dirty="0"/>
          </a:p>
          <a:p>
            <a:r>
              <a:rPr lang="en-GB" dirty="0"/>
              <a:t>for the </a:t>
            </a:r>
            <a:r>
              <a:rPr lang="en-GB" b="1" dirty="0"/>
              <a:t>PI-LIST </a:t>
            </a:r>
            <a:r>
              <a:rPr lang="en-GB" dirty="0"/>
              <a:t>collaboration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B0DE6-04B1-409B-A959-6113E80DC1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72008" y="6813377"/>
            <a:ext cx="3287688" cy="288032"/>
          </a:xfrm>
        </p:spPr>
        <p:txBody>
          <a:bodyPr/>
          <a:lstStyle/>
          <a:p>
            <a:pPr>
              <a:defRPr/>
            </a:pPr>
            <a:r>
              <a:rPr lang="en-US" dirty="0"/>
              <a:t>14/06/2024 – PLATAN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83FF1-AA17-4D8C-BC08-F823D9DA7B7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218863" y="6356350"/>
            <a:ext cx="973137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06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5498A-28D0-4639-9EB6-1503CEE5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Laser Ion Source and Trap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2E234-B567-40EE-8D4B-C3D06AC01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FF021CE-E762-42EA-8784-64255275E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4" y="920925"/>
            <a:ext cx="8382727" cy="3133616"/>
          </a:xfrm>
          <a:prstGeom prst="rect">
            <a:avLst/>
          </a:prstGeom>
        </p:spPr>
      </p:pic>
      <p:pic>
        <p:nvPicPr>
          <p:cNvPr id="7" name="Picture 134">
            <a:extLst>
              <a:ext uri="{FF2B5EF4-FFF2-40B4-BE49-F238E27FC236}">
                <a16:creationId xmlns:a16="http://schemas.microsoft.com/office/drawing/2014/main" id="{9011682F-32C8-48E0-A727-BC4BD77AB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4" y="908732"/>
            <a:ext cx="8382727" cy="3145809"/>
          </a:xfrm>
          <a:prstGeom prst="rect">
            <a:avLst/>
          </a:prstGeom>
        </p:spPr>
      </p:pic>
      <p:pic>
        <p:nvPicPr>
          <p:cNvPr id="8" name="Picture 136">
            <a:extLst>
              <a:ext uri="{FF2B5EF4-FFF2-40B4-BE49-F238E27FC236}">
                <a16:creationId xmlns:a16="http://schemas.microsoft.com/office/drawing/2014/main" id="{CB3C6815-8EF9-4CA1-9CC1-2DF234ADA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3" y="908730"/>
            <a:ext cx="8382727" cy="3145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137">
            <a:extLst>
              <a:ext uri="{FF2B5EF4-FFF2-40B4-BE49-F238E27FC236}">
                <a16:creationId xmlns:a16="http://schemas.microsoft.com/office/drawing/2014/main" id="{299D0907-B471-4702-969D-EE46150F43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908728"/>
            <a:ext cx="8382727" cy="3145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138">
            <a:extLst>
              <a:ext uri="{FF2B5EF4-FFF2-40B4-BE49-F238E27FC236}">
                <a16:creationId xmlns:a16="http://schemas.microsoft.com/office/drawing/2014/main" id="{9E37BDCB-3631-41EF-8B1F-0172E76C75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908728"/>
            <a:ext cx="8888738" cy="3145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39">
            <a:extLst>
              <a:ext uri="{FF2B5EF4-FFF2-40B4-BE49-F238E27FC236}">
                <a16:creationId xmlns:a16="http://schemas.microsoft.com/office/drawing/2014/main" id="{E72B6E2C-145C-4A95-98C6-217671C317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908724"/>
            <a:ext cx="8888738" cy="3145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40">
            <a:extLst>
              <a:ext uri="{FF2B5EF4-FFF2-40B4-BE49-F238E27FC236}">
                <a16:creationId xmlns:a16="http://schemas.microsoft.com/office/drawing/2014/main" id="{51FF744E-E01A-4140-88C6-B989A11022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908720"/>
            <a:ext cx="8888738" cy="3145809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3" name="Gruppieren 14">
            <a:extLst>
              <a:ext uri="{FF2B5EF4-FFF2-40B4-BE49-F238E27FC236}">
                <a16:creationId xmlns:a16="http://schemas.microsoft.com/office/drawing/2014/main" id="{ACC44A61-452A-46C0-A6D0-3AA88E08CA79}"/>
              </a:ext>
            </a:extLst>
          </p:cNvPr>
          <p:cNvGrpSpPr/>
          <p:nvPr/>
        </p:nvGrpSpPr>
        <p:grpSpPr>
          <a:xfrm>
            <a:off x="2650095" y="1277102"/>
            <a:ext cx="388248" cy="1999995"/>
            <a:chOff x="2790824" y="1198462"/>
            <a:chExt cx="388248" cy="1999995"/>
          </a:xfrm>
        </p:grpSpPr>
        <p:sp>
          <p:nvSpPr>
            <p:cNvPr id="14" name="Rechteck 15">
              <a:extLst>
                <a:ext uri="{FF2B5EF4-FFF2-40B4-BE49-F238E27FC236}">
                  <a16:creationId xmlns:a16="http://schemas.microsoft.com/office/drawing/2014/main" id="{58731198-AA00-4A9E-8A98-516770A0E3CA}"/>
                </a:ext>
              </a:extLst>
            </p:cNvPr>
            <p:cNvSpPr/>
            <p:nvPr/>
          </p:nvSpPr>
          <p:spPr>
            <a:xfrm>
              <a:off x="2902744" y="1198462"/>
              <a:ext cx="45719" cy="523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6">
              <a:extLst>
                <a:ext uri="{FF2B5EF4-FFF2-40B4-BE49-F238E27FC236}">
                  <a16:creationId xmlns:a16="http://schemas.microsoft.com/office/drawing/2014/main" id="{21FAADA3-F510-4E1A-B963-98A65B2E2ED8}"/>
                </a:ext>
              </a:extLst>
            </p:cNvPr>
            <p:cNvSpPr/>
            <p:nvPr/>
          </p:nvSpPr>
          <p:spPr>
            <a:xfrm>
              <a:off x="2902743" y="1920859"/>
              <a:ext cx="45719" cy="52318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7">
              <a:extLst>
                <a:ext uri="{FF2B5EF4-FFF2-40B4-BE49-F238E27FC236}">
                  <a16:creationId xmlns:a16="http://schemas.microsoft.com/office/drawing/2014/main" id="{C9E70990-40F2-43C6-876D-B2C5028A19B1}"/>
                </a:ext>
              </a:extLst>
            </p:cNvPr>
            <p:cNvSpPr txBox="1"/>
            <p:nvPr/>
          </p:nvSpPr>
          <p:spPr>
            <a:xfrm>
              <a:off x="2790824" y="2890680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rgbClr val="2F4D5D"/>
                  </a:solidFill>
                </a:rPr>
                <a:t>e</a:t>
              </a:r>
              <a:r>
                <a:rPr lang="de-DE" sz="1400" b="1" baseline="30000" dirty="0">
                  <a:solidFill>
                    <a:srgbClr val="2F4D5D"/>
                  </a:solidFill>
                </a:rPr>
                <a:t>-</a:t>
              </a:r>
              <a:r>
                <a:rPr lang="de-DE" sz="1400" b="1" dirty="0"/>
                <a:t>/</a:t>
              </a:r>
            </a:p>
          </p:txBody>
        </p:sp>
      </p:grpSp>
      <p:sp>
        <p:nvSpPr>
          <p:cNvPr id="17" name="Textfeld 18">
            <a:extLst>
              <a:ext uri="{FF2B5EF4-FFF2-40B4-BE49-F238E27FC236}">
                <a16:creationId xmlns:a16="http://schemas.microsoft.com/office/drawing/2014/main" id="{98B7AD01-4F7F-4B23-9566-59AD97650DD8}"/>
              </a:ext>
            </a:extLst>
          </p:cNvPr>
          <p:cNvSpPr txBox="1"/>
          <p:nvPr/>
        </p:nvSpPr>
        <p:spPr>
          <a:xfrm>
            <a:off x="7462400" y="3767990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>
                <a:solidFill>
                  <a:srgbClr val="000000"/>
                </a:solidFill>
              </a:rPr>
              <a:t>experiment</a:t>
            </a:r>
            <a:endParaRPr lang="de-DE" sz="1400" b="1" dirty="0">
              <a:solidFill>
                <a:srgbClr val="000000"/>
              </a:solidFill>
            </a:endParaRPr>
          </a:p>
        </p:txBody>
      </p:sp>
      <p:sp>
        <p:nvSpPr>
          <p:cNvPr id="18" name="Textfeld 19">
            <a:extLst>
              <a:ext uri="{FF2B5EF4-FFF2-40B4-BE49-F238E27FC236}">
                <a16:creationId xmlns:a16="http://schemas.microsoft.com/office/drawing/2014/main" id="{7E873BDD-66A4-45F3-A72D-ADB9549238E0}"/>
              </a:ext>
            </a:extLst>
          </p:cNvPr>
          <p:cNvSpPr txBox="1"/>
          <p:nvPr/>
        </p:nvSpPr>
        <p:spPr>
          <a:xfrm>
            <a:off x="8496224" y="3566787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000000"/>
                </a:solidFill>
              </a:rPr>
              <a:t>/</a:t>
            </a:r>
          </a:p>
        </p:txBody>
      </p:sp>
      <p:sp>
        <p:nvSpPr>
          <p:cNvPr id="19" name="Rechteck 20">
            <a:extLst>
              <a:ext uri="{FF2B5EF4-FFF2-40B4-BE49-F238E27FC236}">
                <a16:creationId xmlns:a16="http://schemas.microsoft.com/office/drawing/2014/main" id="{A9D06BB5-60B0-49ED-9731-9AC4040B8822}"/>
              </a:ext>
            </a:extLst>
          </p:cNvPr>
          <p:cNvSpPr/>
          <p:nvPr/>
        </p:nvSpPr>
        <p:spPr>
          <a:xfrm>
            <a:off x="1112358" y="3089646"/>
            <a:ext cx="657625" cy="21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feld 5">
            <a:extLst>
              <a:ext uri="{FF2B5EF4-FFF2-40B4-BE49-F238E27FC236}">
                <a16:creationId xmlns:a16="http://schemas.microsoft.com/office/drawing/2014/main" id="{0C736BB6-389E-429F-86D7-9E4C51C00F38}"/>
              </a:ext>
            </a:extLst>
          </p:cNvPr>
          <p:cNvSpPr txBox="1"/>
          <p:nvPr/>
        </p:nvSpPr>
        <p:spPr>
          <a:xfrm>
            <a:off x="340978" y="4154823"/>
            <a:ext cx="8733486" cy="18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 err="1"/>
              <a:t>Spatial</a:t>
            </a:r>
            <a:r>
              <a:rPr lang="de-DE" sz="1600" b="1" dirty="0"/>
              <a:t> </a:t>
            </a:r>
            <a:r>
              <a:rPr lang="de-DE" sz="1600" b="1" dirty="0" err="1"/>
              <a:t>separation</a:t>
            </a:r>
            <a:r>
              <a:rPr lang="de-DE" sz="1600" b="1" dirty="0"/>
              <a:t>:</a:t>
            </a:r>
            <a:r>
              <a:rPr lang="de-DE" sz="1600" dirty="0"/>
              <a:t> </a:t>
            </a:r>
            <a:r>
              <a:rPr lang="de-DE" sz="1600" dirty="0" err="1"/>
              <a:t>hot</a:t>
            </a:r>
            <a:r>
              <a:rPr lang="de-DE" sz="1600" dirty="0"/>
              <a:t> </a:t>
            </a:r>
            <a:r>
              <a:rPr lang="de-DE" sz="1600" dirty="0" err="1"/>
              <a:t>cavity</a:t>
            </a:r>
            <a:r>
              <a:rPr lang="de-DE" sz="1600" dirty="0"/>
              <a:t> ↔  </a:t>
            </a:r>
            <a:r>
              <a:rPr lang="de-DE" sz="1600" dirty="0" err="1"/>
              <a:t>laser</a:t>
            </a:r>
            <a:r>
              <a:rPr lang="de-DE" sz="1600" dirty="0"/>
              <a:t> </a:t>
            </a:r>
            <a:r>
              <a:rPr lang="de-DE" sz="1600" dirty="0" err="1"/>
              <a:t>ionization</a:t>
            </a:r>
            <a:r>
              <a:rPr lang="de-DE" sz="1600" dirty="0"/>
              <a:t> </a:t>
            </a:r>
            <a:r>
              <a:rPr lang="de-DE" sz="1600" dirty="0" err="1"/>
              <a:t>volume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Suppression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surface</a:t>
            </a:r>
            <a:r>
              <a:rPr lang="de-DE" sz="1600" dirty="0"/>
              <a:t> </a:t>
            </a:r>
            <a:r>
              <a:rPr lang="de-DE" sz="1600" dirty="0" err="1"/>
              <a:t>ionized</a:t>
            </a:r>
            <a:r>
              <a:rPr lang="de-DE" sz="1600" dirty="0"/>
              <a:t> </a:t>
            </a:r>
            <a:r>
              <a:rPr lang="de-DE" sz="1600" dirty="0" err="1"/>
              <a:t>species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Pure laser ionization </a:t>
            </a:r>
            <a:r>
              <a:rPr lang="de-DE" sz="1600" dirty="0"/>
              <a:t>inside </a:t>
            </a:r>
            <a:r>
              <a:rPr lang="de-DE" sz="1600" b="1" dirty="0"/>
              <a:t>RF quadrupole</a:t>
            </a:r>
            <a:r>
              <a:rPr lang="de-DE" sz="1600" dirty="0"/>
              <a:t> structure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dirty="0">
                <a:solidFill>
                  <a:srgbClr val="00B050"/>
                </a:solidFill>
              </a:rPr>
              <a:t>Factor up to 10</a:t>
            </a:r>
            <a:r>
              <a:rPr lang="de-DE" sz="1600" baseline="30000" dirty="0">
                <a:solidFill>
                  <a:srgbClr val="00B050"/>
                </a:solidFill>
              </a:rPr>
              <a:t>6</a:t>
            </a:r>
            <a:r>
              <a:rPr lang="de-DE" sz="1600" dirty="0">
                <a:solidFill>
                  <a:srgbClr val="00B050"/>
                </a:solidFill>
              </a:rPr>
              <a:t> in suppression</a:t>
            </a:r>
            <a:r>
              <a:rPr lang="de-DE" sz="1600" b="1" dirty="0">
                <a:solidFill>
                  <a:schemeClr val="tx2">
                    <a:lumMod val="50000"/>
                  </a:schemeClr>
                </a:solidFill>
              </a:rPr>
              <a:t> ↔ </a:t>
            </a:r>
            <a:r>
              <a:rPr lang="de-DE" sz="1600" dirty="0">
                <a:solidFill>
                  <a:srgbClr val="FF0000"/>
                </a:solidFill>
              </a:rPr>
              <a:t>Factor 20-100 reduction in beam intensity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dirty="0">
                <a:solidFill>
                  <a:schemeClr val="tx1">
                    <a:lumMod val="50000"/>
                  </a:schemeClr>
                </a:solidFill>
              </a:rPr>
              <a:t>Versatility: Mimic standard RILIS by extracting and guiding ions from hot cavity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EE301B-BB48-443D-9D97-F31EE8F4E7B1}"/>
              </a:ext>
            </a:extLst>
          </p:cNvPr>
          <p:cNvGrpSpPr/>
          <p:nvPr/>
        </p:nvGrpSpPr>
        <p:grpSpPr>
          <a:xfrm>
            <a:off x="9034612" y="778293"/>
            <a:ext cx="2959024" cy="3450444"/>
            <a:chOff x="8976320" y="1124745"/>
            <a:chExt cx="3149375" cy="367240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1F6FF9AB-21A6-4D58-901C-1341C7CD05D6}"/>
                </a:ext>
              </a:extLst>
            </p:cNvPr>
            <p:cNvSpPr/>
            <p:nvPr/>
          </p:nvSpPr>
          <p:spPr bwMode="auto">
            <a:xfrm>
              <a:off x="8976320" y="1124745"/>
              <a:ext cx="3132352" cy="367240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23" name="Gruppieren 4">
              <a:extLst>
                <a:ext uri="{FF2B5EF4-FFF2-40B4-BE49-F238E27FC236}">
                  <a16:creationId xmlns:a16="http://schemas.microsoft.com/office/drawing/2014/main" id="{79375461-CEEA-48D3-90DA-BE0FF115364A}"/>
                </a:ext>
              </a:extLst>
            </p:cNvPr>
            <p:cNvGrpSpPr/>
            <p:nvPr/>
          </p:nvGrpSpPr>
          <p:grpSpPr>
            <a:xfrm>
              <a:off x="9325046" y="1378567"/>
              <a:ext cx="1975014" cy="3099012"/>
              <a:chOff x="-373025" y="2864397"/>
              <a:chExt cx="1975014" cy="3577890"/>
            </a:xfrm>
          </p:grpSpPr>
          <p:cxnSp>
            <p:nvCxnSpPr>
              <p:cNvPr id="50" name="AutoShape 3">
                <a:extLst>
                  <a:ext uri="{FF2B5EF4-FFF2-40B4-BE49-F238E27FC236}">
                    <a16:creationId xmlns:a16="http://schemas.microsoft.com/office/drawing/2014/main" id="{79BC0565-995E-4EC1-A6FA-AB8DF412C5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5074934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AutoShape 4">
                <a:extLst>
                  <a:ext uri="{FF2B5EF4-FFF2-40B4-BE49-F238E27FC236}">
                    <a16:creationId xmlns:a16="http://schemas.microsoft.com/office/drawing/2014/main" id="{EAA2C2BE-D0FA-4370-8B0C-BF30CDF61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-373025" y="3529168"/>
                <a:ext cx="1975014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52" name="Gruppieren 70">
                <a:extLst>
                  <a:ext uri="{FF2B5EF4-FFF2-40B4-BE49-F238E27FC236}">
                    <a16:creationId xmlns:a16="http://schemas.microsoft.com/office/drawing/2014/main" id="{638E5D87-BF6D-4C23-81F9-EB817F0E1CC6}"/>
                  </a:ext>
                </a:extLst>
              </p:cNvPr>
              <p:cNvGrpSpPr/>
              <p:nvPr/>
            </p:nvGrpSpPr>
            <p:grpSpPr>
              <a:xfrm>
                <a:off x="841747" y="3634014"/>
                <a:ext cx="760242" cy="486100"/>
                <a:chOff x="892388" y="2282211"/>
                <a:chExt cx="483649" cy="75797"/>
              </a:xfrm>
            </p:grpSpPr>
            <p:cxnSp>
              <p:nvCxnSpPr>
                <p:cNvPr id="60" name="AutoShape 12">
                  <a:extLst>
                    <a:ext uri="{FF2B5EF4-FFF2-40B4-BE49-F238E27FC236}">
                      <a16:creationId xmlns:a16="http://schemas.microsoft.com/office/drawing/2014/main" id="{39DB285E-9705-48A2-BE4A-9A9CC7C4D47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58008"/>
                  <a:ext cx="483649" cy="0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1" name="AutoShape 13">
                  <a:extLst>
                    <a:ext uri="{FF2B5EF4-FFF2-40B4-BE49-F238E27FC236}">
                      <a16:creationId xmlns:a16="http://schemas.microsoft.com/office/drawing/2014/main" id="{B87F5BC0-0A9A-43EC-8596-05D37E8662D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22198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2" name="AutoShape 14">
                  <a:extLst>
                    <a:ext uri="{FF2B5EF4-FFF2-40B4-BE49-F238E27FC236}">
                      <a16:creationId xmlns:a16="http://schemas.microsoft.com/office/drawing/2014/main" id="{2B234A3E-8785-4D1B-A9AE-A2EFB11C5BA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98324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3" name="AutoShape 15">
                  <a:extLst>
                    <a:ext uri="{FF2B5EF4-FFF2-40B4-BE49-F238E27FC236}">
                      <a16:creationId xmlns:a16="http://schemas.microsoft.com/office/drawing/2014/main" id="{38F25232-3BC4-4568-9CA0-C63CB95370D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82211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53" name="AutoShape 22">
                <a:extLst>
                  <a:ext uri="{FF2B5EF4-FFF2-40B4-BE49-F238E27FC236}">
                    <a16:creationId xmlns:a16="http://schemas.microsoft.com/office/drawing/2014/main" id="{3AABDBE7-D190-4407-8920-A4D7D74786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630223" y="2864397"/>
                <a:ext cx="1" cy="357618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AutoShape 25">
                <a:extLst>
                  <a:ext uri="{FF2B5EF4-FFF2-40B4-BE49-F238E27FC236}">
                    <a16:creationId xmlns:a16="http://schemas.microsoft.com/office/drawing/2014/main" id="{EBEE50EF-F8EF-4AC2-A03A-759CCB574C7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4303177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AutoShape 26">
                <a:extLst>
                  <a:ext uri="{FF2B5EF4-FFF2-40B4-BE49-F238E27FC236}">
                    <a16:creationId xmlns:a16="http://schemas.microsoft.com/office/drawing/2014/main" id="{DB249CE8-2FC7-428F-A928-853084CEB6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6441434"/>
                <a:ext cx="760242" cy="0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AutoShape 26">
                <a:extLst>
                  <a:ext uri="{FF2B5EF4-FFF2-40B4-BE49-F238E27FC236}">
                    <a16:creationId xmlns:a16="http://schemas.microsoft.com/office/drawing/2014/main" id="{722FE161-F8E7-42BC-BEAB-E9B12DA5DF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6440582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AutoShape 26">
                <a:extLst>
                  <a:ext uri="{FF2B5EF4-FFF2-40B4-BE49-F238E27FC236}">
                    <a16:creationId xmlns:a16="http://schemas.microsoft.com/office/drawing/2014/main" id="{35AFA9F6-B0F2-4493-BF40-E5493A647A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3529169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sp>
            <p:nvSpPr>
              <p:cNvPr id="58" name="Text Box 23">
                <a:extLst>
                  <a:ext uri="{FF2B5EF4-FFF2-40B4-BE49-F238E27FC236}">
                    <a16:creationId xmlns:a16="http://schemas.microsoft.com/office/drawing/2014/main" id="{B48D04A3-3A20-475A-9D12-FBEBB32FAF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44369" y="4504201"/>
                <a:ext cx="933698" cy="355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en-US" sz="16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Energy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59" name="AutoShape 3">
                <a:extLst>
                  <a:ext uri="{FF2B5EF4-FFF2-40B4-BE49-F238E27FC236}">
                    <a16:creationId xmlns:a16="http://schemas.microsoft.com/office/drawing/2014/main" id="{2A9487C7-0F36-483F-B31B-07C97F383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2" y="4914077"/>
                <a:ext cx="760240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4" name="Textfeld 19">
              <a:extLst>
                <a:ext uri="{FF2B5EF4-FFF2-40B4-BE49-F238E27FC236}">
                  <a16:creationId xmlns:a16="http://schemas.microsoft.com/office/drawing/2014/main" id="{07C8D2A5-844B-4D4A-B972-6A00315FBA49}"/>
                </a:ext>
              </a:extLst>
            </p:cNvPr>
            <p:cNvSpPr txBox="1"/>
            <p:nvPr/>
          </p:nvSpPr>
          <p:spPr>
            <a:xfrm>
              <a:off x="11265083" y="4216076"/>
              <a:ext cx="740799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Ground</a:t>
              </a:r>
              <a:br>
                <a:rPr lang="de-DE" sz="1200" dirty="0"/>
              </a:br>
              <a:r>
                <a:rPr lang="de-DE" sz="1200" dirty="0"/>
                <a:t>state</a:t>
              </a:r>
              <a:endParaRPr lang="en-US" sz="1200" dirty="0"/>
            </a:p>
          </p:txBody>
        </p:sp>
        <p:sp>
          <p:nvSpPr>
            <p:cNvPr id="25" name="Textfeld 118">
              <a:extLst>
                <a:ext uri="{FF2B5EF4-FFF2-40B4-BE49-F238E27FC236}">
                  <a16:creationId xmlns:a16="http://schemas.microsoft.com/office/drawing/2014/main" id="{6A1FAE64-ADA3-4F25-9EB3-4EB64AAD37E2}"/>
                </a:ext>
              </a:extLst>
            </p:cNvPr>
            <p:cNvSpPr txBox="1"/>
            <p:nvPr/>
          </p:nvSpPr>
          <p:spPr>
            <a:xfrm>
              <a:off x="9212135" y="1902447"/>
              <a:ext cx="443934" cy="294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</a:rPr>
                <a:t>Ion</a:t>
              </a:r>
              <a:endParaRPr lang="de-DE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26" name="Grafik 126">
              <a:extLst>
                <a:ext uri="{FF2B5EF4-FFF2-40B4-BE49-F238E27FC236}">
                  <a16:creationId xmlns:a16="http://schemas.microsoft.com/office/drawing/2014/main" id="{E06FBA36-0FAF-4842-B235-A24ED5B44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14" t="39842" b="18451"/>
            <a:stretch/>
          </p:blipFill>
          <p:spPr>
            <a:xfrm rot="16200000">
              <a:off x="8974927" y="2489542"/>
              <a:ext cx="1428678" cy="501762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8046196-7205-4451-A38C-186A45B89BA8}"/>
                </a:ext>
              </a:extLst>
            </p:cNvPr>
            <p:cNvGrpSpPr/>
            <p:nvPr/>
          </p:nvGrpSpPr>
          <p:grpSpPr>
            <a:xfrm rot="9464865">
              <a:off x="11099569" y="3557618"/>
              <a:ext cx="757239" cy="139282"/>
              <a:chOff x="1288256" y="4519604"/>
              <a:chExt cx="757239" cy="139282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072193A-DEFF-4B1F-B0F9-64B8D8230911}"/>
                  </a:ext>
                </a:extLst>
              </p:cNvPr>
              <p:cNvSpPr/>
              <p:nvPr/>
            </p:nvSpPr>
            <p:spPr>
              <a:xfrm>
                <a:off x="1288256" y="4519604"/>
                <a:ext cx="635794" cy="139282"/>
              </a:xfrm>
              <a:custGeom>
                <a:avLst/>
                <a:gdLst>
                  <a:gd name="connsiteX0" fmla="*/ 0 w 635794"/>
                  <a:gd name="connsiteY0" fmla="*/ 85733 h 139282"/>
                  <a:gd name="connsiteX1" fmla="*/ 47625 w 635794"/>
                  <a:gd name="connsiteY1" fmla="*/ 2390 h 139282"/>
                  <a:gd name="connsiteX2" fmla="*/ 123825 w 635794"/>
                  <a:gd name="connsiteY2" fmla="*/ 138121 h 139282"/>
                  <a:gd name="connsiteX3" fmla="*/ 202407 w 635794"/>
                  <a:gd name="connsiteY3" fmla="*/ 8 h 139282"/>
                  <a:gd name="connsiteX4" fmla="*/ 278607 w 635794"/>
                  <a:gd name="connsiteY4" fmla="*/ 135740 h 139282"/>
                  <a:gd name="connsiteX5" fmla="*/ 354807 w 635794"/>
                  <a:gd name="connsiteY5" fmla="*/ 8 h 139282"/>
                  <a:gd name="connsiteX6" fmla="*/ 435769 w 635794"/>
                  <a:gd name="connsiteY6" fmla="*/ 130977 h 139282"/>
                  <a:gd name="connsiteX7" fmla="*/ 511969 w 635794"/>
                  <a:gd name="connsiteY7" fmla="*/ 8 h 139282"/>
                  <a:gd name="connsiteX8" fmla="*/ 590550 w 635794"/>
                  <a:gd name="connsiteY8" fmla="*/ 138121 h 139282"/>
                  <a:gd name="connsiteX9" fmla="*/ 635794 w 635794"/>
                  <a:gd name="connsiteY9" fmla="*/ 54777 h 13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5794" h="139282">
                    <a:moveTo>
                      <a:pt x="0" y="85733"/>
                    </a:moveTo>
                    <a:cubicBezTo>
                      <a:pt x="13493" y="39696"/>
                      <a:pt x="26987" y="-6341"/>
                      <a:pt x="47625" y="2390"/>
                    </a:cubicBezTo>
                    <a:cubicBezTo>
                      <a:pt x="68263" y="11121"/>
                      <a:pt x="98028" y="138518"/>
                      <a:pt x="123825" y="138121"/>
                    </a:cubicBezTo>
                    <a:cubicBezTo>
                      <a:pt x="149622" y="137724"/>
                      <a:pt x="176610" y="405"/>
                      <a:pt x="202407" y="8"/>
                    </a:cubicBezTo>
                    <a:cubicBezTo>
                      <a:pt x="228204" y="-389"/>
                      <a:pt x="253207" y="135740"/>
                      <a:pt x="278607" y="135740"/>
                    </a:cubicBezTo>
                    <a:cubicBezTo>
                      <a:pt x="304007" y="135740"/>
                      <a:pt x="328613" y="802"/>
                      <a:pt x="354807" y="8"/>
                    </a:cubicBezTo>
                    <a:cubicBezTo>
                      <a:pt x="381001" y="-786"/>
                      <a:pt x="409575" y="130977"/>
                      <a:pt x="435769" y="130977"/>
                    </a:cubicBezTo>
                    <a:cubicBezTo>
                      <a:pt x="461963" y="130977"/>
                      <a:pt x="486172" y="-1183"/>
                      <a:pt x="511969" y="8"/>
                    </a:cubicBezTo>
                    <a:cubicBezTo>
                      <a:pt x="537766" y="1199"/>
                      <a:pt x="569913" y="128993"/>
                      <a:pt x="590550" y="138121"/>
                    </a:cubicBezTo>
                    <a:cubicBezTo>
                      <a:pt x="611187" y="147249"/>
                      <a:pt x="623490" y="101013"/>
                      <a:pt x="635794" y="54777"/>
                    </a:cubicBezTo>
                  </a:path>
                </a:pathLst>
              </a:custGeom>
              <a:noFill/>
              <a:ln w="19050" cap="rnd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E0A29C2-E90D-487A-BDD3-148B56529077}"/>
                  </a:ext>
                </a:extLst>
              </p:cNvPr>
              <p:cNvCxnSpPr>
                <a:cxnSpLocks/>
                <a:stCxn id="48" idx="9"/>
              </p:cNvCxnSpPr>
              <p:nvPr/>
            </p:nvCxnSpPr>
            <p:spPr>
              <a:xfrm flipV="1">
                <a:off x="1924050" y="4572001"/>
                <a:ext cx="121445" cy="2380"/>
              </a:xfrm>
              <a:prstGeom prst="line">
                <a:avLst/>
              </a:prstGeom>
              <a:ln w="19050" cap="rnd">
                <a:solidFill>
                  <a:srgbClr val="0000FF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123">
              <a:extLst>
                <a:ext uri="{FF2B5EF4-FFF2-40B4-BE49-F238E27FC236}">
                  <a16:creationId xmlns:a16="http://schemas.microsoft.com/office/drawing/2014/main" id="{9EEFB4AC-C4A3-4211-A37D-6D793443F678}"/>
                </a:ext>
              </a:extLst>
            </p:cNvPr>
            <p:cNvGrpSpPr/>
            <p:nvPr/>
          </p:nvGrpSpPr>
          <p:grpSpPr>
            <a:xfrm>
              <a:off x="9433467" y="1301517"/>
              <a:ext cx="486132" cy="487981"/>
              <a:chOff x="-319251" y="5056204"/>
              <a:chExt cx="839327" cy="842519"/>
            </a:xfrm>
            <a:effectLst>
              <a:glow rad="228600">
                <a:srgbClr val="FFC000">
                  <a:alpha val="40000"/>
                </a:srgbClr>
              </a:glow>
            </a:effectLst>
          </p:grpSpPr>
          <p:sp>
            <p:nvSpPr>
              <p:cNvPr id="46" name="Ellipse 124">
                <a:extLst>
                  <a:ext uri="{FF2B5EF4-FFF2-40B4-BE49-F238E27FC236}">
                    <a16:creationId xmlns:a16="http://schemas.microsoft.com/office/drawing/2014/main" id="{EECE0C3C-3E36-443E-9C33-2CCCFDF475E6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47" name="Textfeld 125">
                <a:extLst>
                  <a:ext uri="{FF2B5EF4-FFF2-40B4-BE49-F238E27FC236}">
                    <a16:creationId xmlns:a16="http://schemas.microsoft.com/office/drawing/2014/main" id="{F30E8F2C-EBEC-4A61-8E2A-7A3BB346DFE5}"/>
                  </a:ext>
                </a:extLst>
              </p:cNvPr>
              <p:cNvSpPr txBox="1"/>
              <p:nvPr/>
            </p:nvSpPr>
            <p:spPr>
              <a:xfrm>
                <a:off x="-319251" y="5146328"/>
                <a:ext cx="839327" cy="690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Ion</a:t>
                </a:r>
              </a:p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</p:grpSp>
        <p:cxnSp>
          <p:nvCxnSpPr>
            <p:cNvPr id="29" name="Gerade Verbindung mit Pfeil 84">
              <a:extLst>
                <a:ext uri="{FF2B5EF4-FFF2-40B4-BE49-F238E27FC236}">
                  <a16:creationId xmlns:a16="http://schemas.microsoft.com/office/drawing/2014/main" id="{F93A3753-4AAB-4D6D-9CD5-291D1AAAE3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4476" y="3293238"/>
              <a:ext cx="0" cy="1175340"/>
            </a:xfrm>
            <a:prstGeom prst="straightConnector1">
              <a:avLst/>
            </a:prstGeom>
            <a:ln w="28575">
              <a:solidFill>
                <a:srgbClr val="091EE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86">
              <a:extLst>
                <a:ext uri="{FF2B5EF4-FFF2-40B4-BE49-F238E27FC236}">
                  <a16:creationId xmlns:a16="http://schemas.microsoft.com/office/drawing/2014/main" id="{CB9D44DD-A2CF-47B2-AD3D-A9FCE39CC529}"/>
                </a:ext>
              </a:extLst>
            </p:cNvPr>
            <p:cNvCxnSpPr/>
            <p:nvPr/>
          </p:nvCxnSpPr>
          <p:spPr>
            <a:xfrm flipV="1">
              <a:off x="10764476" y="2624774"/>
              <a:ext cx="0" cy="6684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89">
              <a:extLst>
                <a:ext uri="{FF2B5EF4-FFF2-40B4-BE49-F238E27FC236}">
                  <a16:creationId xmlns:a16="http://schemas.microsoft.com/office/drawing/2014/main" id="{8EA492B5-3535-4B20-83E6-4C1BB8470AEC}"/>
                </a:ext>
              </a:extLst>
            </p:cNvPr>
            <p:cNvCxnSpPr/>
            <p:nvPr/>
          </p:nvCxnSpPr>
          <p:spPr>
            <a:xfrm flipV="1">
              <a:off x="10764476" y="1753658"/>
              <a:ext cx="0" cy="87111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D1F59BC-2C38-4C9C-8D3F-987930AA64F0}"/>
                </a:ext>
              </a:extLst>
            </p:cNvPr>
            <p:cNvGrpSpPr/>
            <p:nvPr/>
          </p:nvGrpSpPr>
          <p:grpSpPr>
            <a:xfrm rot="10800000">
              <a:off x="10946291" y="2951891"/>
              <a:ext cx="1099337" cy="295905"/>
              <a:chOff x="1785758" y="2453331"/>
              <a:chExt cx="1099337" cy="295905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CFD55D89-CF3A-4298-B869-A84E39E618D1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B7F3C551-0E1E-4BED-B1C0-C20A1BBC8B49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6D9B8B4F-53AC-4B24-B180-67AEA18B7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D21B8B9-4FBD-461F-8CD1-0D4A62527590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2DD8579-A149-458B-9D6D-AB6E452311E8}"/>
                </a:ext>
              </a:extLst>
            </p:cNvPr>
            <p:cNvGrpSpPr/>
            <p:nvPr/>
          </p:nvGrpSpPr>
          <p:grpSpPr>
            <a:xfrm rot="10800000">
              <a:off x="11026358" y="2314851"/>
              <a:ext cx="1099337" cy="295905"/>
              <a:chOff x="1785758" y="2453331"/>
              <a:chExt cx="1099337" cy="295905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BA5D427-C42E-45ED-A79B-38EE38F064FD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78CF8DDE-E494-470F-8686-95AEE0023E7C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EC156795-405C-4D8F-8DEA-1100E80580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00B05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BE63CD0-0F5A-4016-90D3-41B60C7704F4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34" name="Textfeld 105">
              <a:extLst>
                <a:ext uri="{FF2B5EF4-FFF2-40B4-BE49-F238E27FC236}">
                  <a16:creationId xmlns:a16="http://schemas.microsoft.com/office/drawing/2014/main" id="{5CBCEB2F-DB8F-4149-9D40-E1D6B423D984}"/>
                </a:ext>
              </a:extLst>
            </p:cNvPr>
            <p:cNvSpPr txBox="1"/>
            <p:nvPr/>
          </p:nvSpPr>
          <p:spPr>
            <a:xfrm>
              <a:off x="11287270" y="2409622"/>
              <a:ext cx="732268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Excited</a:t>
              </a:r>
              <a:br>
                <a:rPr lang="de-DE" sz="1200" dirty="0"/>
              </a:br>
              <a:r>
                <a:rPr lang="de-DE" sz="1200" dirty="0"/>
                <a:t>states</a:t>
              </a:r>
              <a:endParaRPr lang="en-US" sz="1200" dirty="0"/>
            </a:p>
          </p:txBody>
        </p:sp>
        <p:grpSp>
          <p:nvGrpSpPr>
            <p:cNvPr id="35" name="Gruppieren 123">
              <a:extLst>
                <a:ext uri="{FF2B5EF4-FFF2-40B4-BE49-F238E27FC236}">
                  <a16:creationId xmlns:a16="http://schemas.microsoft.com/office/drawing/2014/main" id="{21F2B3E4-7D70-44E5-82CE-AF048B196EE2}"/>
                </a:ext>
              </a:extLst>
            </p:cNvPr>
            <p:cNvGrpSpPr/>
            <p:nvPr/>
          </p:nvGrpSpPr>
          <p:grpSpPr>
            <a:xfrm>
              <a:off x="9433467" y="4073115"/>
              <a:ext cx="486132" cy="487981"/>
              <a:chOff x="-319251" y="5056204"/>
              <a:chExt cx="839327" cy="842519"/>
            </a:xfrm>
            <a:effectLst/>
          </p:grpSpPr>
          <p:sp>
            <p:nvSpPr>
              <p:cNvPr id="36" name="Ellipse 124">
                <a:extLst>
                  <a:ext uri="{FF2B5EF4-FFF2-40B4-BE49-F238E27FC236}">
                    <a16:creationId xmlns:a16="http://schemas.microsoft.com/office/drawing/2014/main" id="{8B617DA2-FFD3-4C3E-8FFF-1BC7A45E8577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37" name="Textfeld 125">
                <a:extLst>
                  <a:ext uri="{FF2B5EF4-FFF2-40B4-BE49-F238E27FC236}">
                    <a16:creationId xmlns:a16="http://schemas.microsoft.com/office/drawing/2014/main" id="{1DEB58AB-0B2A-47F0-85DC-F35627D2B3DF}"/>
                  </a:ext>
                </a:extLst>
              </p:cNvPr>
              <p:cNvSpPr txBox="1"/>
              <p:nvPr/>
            </p:nvSpPr>
            <p:spPr>
              <a:xfrm>
                <a:off x="-319251" y="5311685"/>
                <a:ext cx="839327" cy="39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solidFill>
                      <a:schemeClr val="bg1"/>
                    </a:solidFill>
                  </a:rPr>
                  <a:t>Atom</a:t>
                </a: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86CB90A-15F8-41FF-845A-744FBA14E2D9}"/>
              </a:ext>
            </a:extLst>
          </p:cNvPr>
          <p:cNvGrpSpPr/>
          <p:nvPr/>
        </p:nvGrpSpPr>
        <p:grpSpPr>
          <a:xfrm>
            <a:off x="8422034" y="4062774"/>
            <a:ext cx="3506614" cy="2763227"/>
            <a:chOff x="125550" y="862829"/>
            <a:chExt cx="5904166" cy="4652510"/>
          </a:xfrm>
        </p:grpSpPr>
        <p:pic>
          <p:nvPicPr>
            <p:cNvPr id="65" name="Picture 1">
              <a:extLst>
                <a:ext uri="{FF2B5EF4-FFF2-40B4-BE49-F238E27FC236}">
                  <a16:creationId xmlns:a16="http://schemas.microsoft.com/office/drawing/2014/main" id="{A411E1ED-F1AC-4ED1-BDEF-4B3891F6DB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662"/>
            <a:stretch/>
          </p:blipFill>
          <p:spPr>
            <a:xfrm>
              <a:off x="125550" y="862829"/>
              <a:ext cx="5904166" cy="4652510"/>
            </a:xfrm>
            <a:prstGeom prst="rect">
              <a:avLst/>
            </a:prstGeom>
          </p:spPr>
        </p:pic>
        <p:cxnSp>
          <p:nvCxnSpPr>
            <p:cNvPr id="66" name="Gerade Verbindung mit Pfeil 5">
              <a:extLst>
                <a:ext uri="{FF2B5EF4-FFF2-40B4-BE49-F238E27FC236}">
                  <a16:creationId xmlns:a16="http://schemas.microsoft.com/office/drawing/2014/main" id="{E6F9E675-A7C5-434A-AD4F-991FBAEADECB}"/>
                </a:ext>
              </a:extLst>
            </p:cNvPr>
            <p:cNvCxnSpPr/>
            <p:nvPr/>
          </p:nvCxnSpPr>
          <p:spPr>
            <a:xfrm>
              <a:off x="1904972" y="1857162"/>
              <a:ext cx="3426079" cy="51825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  <a:effectLst>
              <a:glow rad="762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feld 18">
              <a:extLst>
                <a:ext uri="{FF2B5EF4-FFF2-40B4-BE49-F238E27FC236}">
                  <a16:creationId xmlns:a16="http://schemas.microsoft.com/office/drawing/2014/main" id="{C3B339FA-D616-4B64-9711-FBCE1FB0AB2E}"/>
                </a:ext>
              </a:extLst>
            </p:cNvPr>
            <p:cNvSpPr txBox="1"/>
            <p:nvPr/>
          </p:nvSpPr>
          <p:spPr>
            <a:xfrm rot="493683">
              <a:off x="2963868" y="1586566"/>
              <a:ext cx="1308281" cy="584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90 mm</a:t>
              </a:r>
            </a:p>
          </p:txBody>
        </p:sp>
      </p:grpSp>
      <p:sp>
        <p:nvSpPr>
          <p:cNvPr id="194" name="Arrow: Right 193">
            <a:extLst>
              <a:ext uri="{FF2B5EF4-FFF2-40B4-BE49-F238E27FC236}">
                <a16:creationId xmlns:a16="http://schemas.microsoft.com/office/drawing/2014/main" id="{8F7C1B44-927D-5118-F358-841CC23356F2}"/>
              </a:ext>
            </a:extLst>
          </p:cNvPr>
          <p:cNvSpPr/>
          <p:nvPr/>
        </p:nvSpPr>
        <p:spPr>
          <a:xfrm>
            <a:off x="-2054" y="2376860"/>
            <a:ext cx="1122086" cy="836116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2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baseline="30000" dirty="0"/>
              <a:t>+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2014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0817-844C-D970-D00C-DEBE2EC07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structure laser spectroscopy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80A5A-94BF-5A1C-D531-B458CBBB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89BD2E-E0DF-B1E6-D172-1020F1EDF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9" y="1352509"/>
            <a:ext cx="4809240" cy="4474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86537C-9F0A-AD55-10BC-B1C589700B84}"/>
              </a:ext>
            </a:extLst>
          </p:cNvPr>
          <p:cNvSpPr txBox="1"/>
          <p:nvPr/>
        </p:nvSpPr>
        <p:spPr>
          <a:xfrm>
            <a:off x="148968" y="776445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 laser ionization scheme</a:t>
            </a:r>
          </a:p>
          <a:p>
            <a:r>
              <a:rPr lang="en-US" sz="1200" dirty="0"/>
              <a:t>(used at LISOL, TRIUMF, ISOLDE, JGU, …)</a:t>
            </a:r>
            <a:endParaRPr lang="en-GB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7B8B66-A0E2-B029-CF24-EDCDFE80D162}"/>
              </a:ext>
            </a:extLst>
          </p:cNvPr>
          <p:cNvSpPr/>
          <p:nvPr/>
        </p:nvSpPr>
        <p:spPr bwMode="auto">
          <a:xfrm>
            <a:off x="2351584" y="4437112"/>
            <a:ext cx="2536995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EADCF7-38C4-0E13-5E2C-52A9E4576DEE}"/>
              </a:ext>
            </a:extLst>
          </p:cNvPr>
          <p:cNvGrpSpPr/>
          <p:nvPr/>
        </p:nvGrpSpPr>
        <p:grpSpPr>
          <a:xfrm>
            <a:off x="4978028" y="1169643"/>
            <a:ext cx="2071491" cy="4661310"/>
            <a:chOff x="4662361" y="1556792"/>
            <a:chExt cx="1793679" cy="4036172"/>
          </a:xfrm>
        </p:grpSpPr>
        <p:pic>
          <p:nvPicPr>
            <p:cNvPr id="8" name="Grafik 70">
              <a:extLst>
                <a:ext uri="{FF2B5EF4-FFF2-40B4-BE49-F238E27FC236}">
                  <a16:creationId xmlns:a16="http://schemas.microsoft.com/office/drawing/2014/main" id="{EEF25B52-4ED9-1DAA-4B12-2645000E4E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08" r="28667"/>
            <a:stretch/>
          </p:blipFill>
          <p:spPr>
            <a:xfrm>
              <a:off x="5148290" y="2953633"/>
              <a:ext cx="567792" cy="529098"/>
            </a:xfrm>
            <a:prstGeom prst="rect">
              <a:avLst/>
            </a:prstGeom>
          </p:spPr>
        </p:pic>
        <p:sp>
          <p:nvSpPr>
            <p:cNvPr id="9" name="Textfeld 72">
              <a:extLst>
                <a:ext uri="{FF2B5EF4-FFF2-40B4-BE49-F238E27FC236}">
                  <a16:creationId xmlns:a16="http://schemas.microsoft.com/office/drawing/2014/main" id="{0838277B-2023-4C63-6BF3-6EF47DEFE9CC}"/>
                </a:ext>
              </a:extLst>
            </p:cNvPr>
            <p:cNvSpPr txBox="1"/>
            <p:nvPr/>
          </p:nvSpPr>
          <p:spPr>
            <a:xfrm>
              <a:off x="5107417" y="3411144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x 10</a:t>
              </a:r>
              <a:r>
                <a:rPr lang="de-DE" baseline="30000" dirty="0"/>
                <a:t>5</a:t>
              </a:r>
              <a:endParaRPr lang="en-US" baseline="30000" dirty="0"/>
            </a:p>
          </p:txBody>
        </p:sp>
        <p:pic>
          <p:nvPicPr>
            <p:cNvPr id="10" name="Grafik 136">
              <a:extLst>
                <a:ext uri="{FF2B5EF4-FFF2-40B4-BE49-F238E27FC236}">
                  <a16:creationId xmlns:a16="http://schemas.microsoft.com/office/drawing/2014/main" id="{CFF52B65-ACEA-BEC3-2E50-FF3627C92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5419" y="1556792"/>
              <a:ext cx="1150642" cy="121705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AEFC6C-A37F-2B5E-FA97-D90D112DB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62361" y="3892156"/>
              <a:ext cx="1793679" cy="1700808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E0FE6F0-08A1-FD7A-5756-2D5FD8196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7714" y="600994"/>
            <a:ext cx="3574910" cy="57083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CBB464-D414-C50D-5F12-993595336838}"/>
              </a:ext>
            </a:extLst>
          </p:cNvPr>
          <p:cNvSpPr txBox="1"/>
          <p:nvPr/>
        </p:nvSpPr>
        <p:spPr>
          <a:xfrm>
            <a:off x="186078" y="4581128"/>
            <a:ext cx="4275529" cy="1703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Hyperfine structure spectroscopy:</a:t>
            </a:r>
          </a:p>
          <a:p>
            <a:pPr>
              <a:lnSpc>
                <a:spcPct val="150000"/>
              </a:lnSpc>
            </a:pPr>
            <a:r>
              <a:rPr lang="en-GB" dirty="0"/>
              <a:t>Interaction of nucleus with electron shell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Nuclear spin, deformation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Changes in charge radii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DA01AF-05CD-C914-2FF3-9898E992D522}"/>
              </a:ext>
            </a:extLst>
          </p:cNvPr>
          <p:cNvSpPr txBox="1"/>
          <p:nvPr/>
        </p:nvSpPr>
        <p:spPr>
          <a:xfrm rot="16200000">
            <a:off x="5969936" y="3161713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Changes in mean square charge radii</a:t>
            </a:r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4543980-969F-6666-308E-0E495CC06B69}"/>
              </a:ext>
            </a:extLst>
          </p:cNvPr>
          <p:cNvSpPr/>
          <p:nvPr/>
        </p:nvSpPr>
        <p:spPr bwMode="auto">
          <a:xfrm rot="20776835">
            <a:off x="9735092" y="5360886"/>
            <a:ext cx="2275994" cy="113037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Spectroscopy on Tl with LIST:</a:t>
            </a:r>
            <a:br>
              <a:rPr lang="en-US" dirty="0"/>
            </a:br>
            <a:r>
              <a:rPr lang="en-US" dirty="0"/>
              <a:t>Z. Yue, next talk!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77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8BCF12-D0A4-3E2A-D1A0-F37C7B3CE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" y="692696"/>
            <a:ext cx="8222704" cy="5532560"/>
          </a:xfrm>
          <a:prstGeom prst="rect">
            <a:avLst/>
          </a:prstGeom>
        </p:spPr>
      </p:pic>
      <p:sp>
        <p:nvSpPr>
          <p:cNvPr id="15" name="Rechteck 57">
            <a:extLst>
              <a:ext uri="{FF2B5EF4-FFF2-40B4-BE49-F238E27FC236}">
                <a16:creationId xmlns:a16="http://schemas.microsoft.com/office/drawing/2014/main" id="{226427FB-9189-4049-BD57-C3C3BEA26C42}"/>
              </a:ext>
            </a:extLst>
          </p:cNvPr>
          <p:cNvSpPr/>
          <p:nvPr/>
        </p:nvSpPr>
        <p:spPr>
          <a:xfrm rot="16200000">
            <a:off x="-2046836" y="4282636"/>
            <a:ext cx="4447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https://www.ikp.tu­darmstadt.de/</a:t>
            </a:r>
            <a:r>
              <a:rPr lang="en-US" sz="800" dirty="0" err="1"/>
              <a:t>gruppen_ikp</a:t>
            </a:r>
            <a:r>
              <a:rPr lang="en-US" sz="800" dirty="0"/>
              <a:t>/</a:t>
            </a:r>
            <a:r>
              <a:rPr lang="en-US" sz="800" dirty="0" err="1"/>
              <a:t>ag_noertershaeuser</a:t>
            </a:r>
            <a:r>
              <a:rPr lang="en-US" sz="800" dirty="0"/>
              <a:t>/</a:t>
            </a:r>
            <a:r>
              <a:rPr lang="en-US" sz="800" dirty="0" err="1"/>
              <a:t>research_wn</a:t>
            </a:r>
            <a:r>
              <a:rPr lang="en-US" sz="800" dirty="0"/>
              <a:t>/</a:t>
            </a:r>
            <a:r>
              <a:rPr lang="en-US" sz="800" dirty="0" err="1"/>
              <a:t>exotic_nuclei_wn</a:t>
            </a:r>
            <a:r>
              <a:rPr lang="en-US" sz="800" dirty="0"/>
              <a:t>/</a:t>
            </a:r>
            <a:br>
              <a:rPr lang="en-US" sz="800" dirty="0"/>
            </a:br>
            <a:r>
              <a:rPr lang="en-US" sz="800" dirty="0"/>
              <a:t>uebersicht_2/</a:t>
            </a:r>
            <a:r>
              <a:rPr lang="en-US" sz="800" dirty="0" err="1"/>
              <a:t>laserspectroscopy_survey.de.jsp</a:t>
            </a:r>
            <a:endParaRPr lang="en-US" sz="800" dirty="0"/>
          </a:p>
        </p:txBody>
      </p:sp>
      <p:grpSp>
        <p:nvGrpSpPr>
          <p:cNvPr id="26" name="Gruppieren 4">
            <a:extLst>
              <a:ext uri="{FF2B5EF4-FFF2-40B4-BE49-F238E27FC236}">
                <a16:creationId xmlns:a16="http://schemas.microsoft.com/office/drawing/2014/main" id="{25E1AFB2-E772-4FB3-AA10-6788A3666E05}"/>
              </a:ext>
            </a:extLst>
          </p:cNvPr>
          <p:cNvGrpSpPr/>
          <p:nvPr/>
        </p:nvGrpSpPr>
        <p:grpSpPr>
          <a:xfrm>
            <a:off x="2855640" y="5505204"/>
            <a:ext cx="2455775" cy="461665"/>
            <a:chOff x="6773009" y="3708301"/>
            <a:chExt cx="2455775" cy="461665"/>
          </a:xfrm>
        </p:grpSpPr>
        <p:sp>
          <p:nvSpPr>
            <p:cNvPr id="27" name="Rechteck 59">
              <a:extLst>
                <a:ext uri="{FF2B5EF4-FFF2-40B4-BE49-F238E27FC236}">
                  <a16:creationId xmlns:a16="http://schemas.microsoft.com/office/drawing/2014/main" id="{B306DDA3-C94F-419F-952D-EB8EB9A1CE97}"/>
                </a:ext>
              </a:extLst>
            </p:cNvPr>
            <p:cNvSpPr/>
            <p:nvPr/>
          </p:nvSpPr>
          <p:spPr>
            <a:xfrm>
              <a:off x="6773009" y="3956456"/>
              <a:ext cx="150020" cy="150020"/>
            </a:xfrm>
            <a:prstGeom prst="rect">
              <a:avLst/>
            </a:prstGeom>
            <a:solidFill>
              <a:srgbClr val="F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E0000"/>
                </a:solidFill>
              </a:endParaRPr>
            </a:p>
          </p:txBody>
        </p:sp>
        <p:sp>
          <p:nvSpPr>
            <p:cNvPr id="28" name="Textfeld 60">
              <a:extLst>
                <a:ext uri="{FF2B5EF4-FFF2-40B4-BE49-F238E27FC236}">
                  <a16:creationId xmlns:a16="http://schemas.microsoft.com/office/drawing/2014/main" id="{D3EBBCD0-7AB2-4C16-B8B0-1A7E06774734}"/>
                </a:ext>
              </a:extLst>
            </p:cNvPr>
            <p:cNvSpPr txBox="1"/>
            <p:nvPr/>
          </p:nvSpPr>
          <p:spPr>
            <a:xfrm>
              <a:off x="6983611" y="3708301"/>
              <a:ext cx="2245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/>
                <a:t>Nuclides</a:t>
              </a:r>
              <a:r>
                <a:rPr lang="de-DE" sz="1200" dirty="0"/>
                <a:t> </a:t>
              </a:r>
              <a:r>
                <a:rPr lang="de-DE" sz="1200" dirty="0" err="1"/>
                <a:t>investigated</a:t>
              </a:r>
              <a:r>
                <a:rPr lang="de-DE" sz="1200" dirty="0"/>
                <a:t> </a:t>
              </a:r>
              <a:r>
                <a:rPr lang="de-DE" sz="1200" dirty="0" err="1"/>
                <a:t>by</a:t>
              </a:r>
              <a:r>
                <a:rPr lang="de-DE" sz="1200" dirty="0"/>
                <a:t> </a:t>
              </a:r>
              <a:r>
                <a:rPr lang="de-DE" sz="1200" dirty="0" err="1"/>
                <a:t>laser</a:t>
              </a:r>
              <a:r>
                <a:rPr lang="de-DE" sz="1200" dirty="0"/>
                <a:t> </a:t>
              </a:r>
              <a:r>
                <a:rPr lang="de-DE" sz="1200" dirty="0" err="1"/>
                <a:t>spectroscopy</a:t>
              </a:r>
              <a:endParaRPr lang="en-US" sz="1200" dirty="0"/>
            </a:p>
          </p:txBody>
        </p:sp>
      </p:grpSp>
      <p:pic>
        <p:nvPicPr>
          <p:cNvPr id="29" name="Picture 28" descr="A picture containing device, light&#10;&#10;Description automatically generated">
            <a:extLst>
              <a:ext uri="{FF2B5EF4-FFF2-40B4-BE49-F238E27FC236}">
                <a16:creationId xmlns:a16="http://schemas.microsoft.com/office/drawing/2014/main" id="{59EE2E6E-6977-4C6E-ACC8-667BEB5503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28" y="954621"/>
            <a:ext cx="1660812" cy="218890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CB7F65-5527-4A58-910A-C971201B1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956" y="2725671"/>
            <a:ext cx="3456384" cy="380788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C9ADBFC-26E1-4FE7-B550-45023B0F4389}"/>
              </a:ext>
            </a:extLst>
          </p:cNvPr>
          <p:cNvSpPr/>
          <p:nvPr/>
        </p:nvSpPr>
        <p:spPr>
          <a:xfrm rot="16200000">
            <a:off x="10298238" y="4266965"/>
            <a:ext cx="2634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B. Marsh et al</a:t>
            </a:r>
            <a:r>
              <a:rPr lang="en-GB" sz="800" i="1" dirty="0"/>
              <a:t>, </a:t>
            </a:r>
            <a:r>
              <a:rPr lang="fr-FR" sz="800" i="1" dirty="0"/>
              <a:t>Nature </a:t>
            </a:r>
            <a:r>
              <a:rPr lang="fr-FR" sz="800" i="1" dirty="0" err="1"/>
              <a:t>Physics</a:t>
            </a:r>
            <a:r>
              <a:rPr lang="fr-FR" sz="800" i="1" dirty="0"/>
              <a:t> </a:t>
            </a:r>
            <a:r>
              <a:rPr lang="fr-FR" sz="800" b="1" dirty="0"/>
              <a:t>14</a:t>
            </a:r>
            <a:r>
              <a:rPr lang="fr-FR" sz="800" dirty="0"/>
              <a:t>, 1163–1167 (2018)</a:t>
            </a:r>
            <a:endParaRPr lang="en-GB" sz="800" dirty="0"/>
          </a:p>
          <a:p>
            <a:endParaRPr lang="en-GB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686540-86D6-432B-ACDF-24C1106205C7}"/>
              </a:ext>
            </a:extLst>
          </p:cNvPr>
          <p:cNvSpPr txBox="1"/>
          <p:nvPr/>
        </p:nvSpPr>
        <p:spPr>
          <a:xfrm>
            <a:off x="9080037" y="751061"/>
            <a:ext cx="27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Collective effects of</a:t>
            </a:r>
            <a:br>
              <a:rPr lang="en-US" dirty="0"/>
            </a:br>
            <a:r>
              <a:rPr lang="en-US" dirty="0"/>
              <a:t>protons and neutrons</a:t>
            </a:r>
          </a:p>
          <a:p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How to derive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from first principles / strong force?</a:t>
            </a:r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6DC4268-BB56-4468-8C55-788A36061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95152"/>
            <a:ext cx="10969139" cy="715840"/>
          </a:xfrm>
        </p:spPr>
        <p:txBody>
          <a:bodyPr/>
          <a:lstStyle/>
          <a:p>
            <a:r>
              <a:rPr lang="en-US" dirty="0"/>
              <a:t>A laser spectroscopist’s playground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915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112B1-0EBB-4AE3-B863-8A045208B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“Sub-Doppler” hot cavity in-source spectroscopy</a:t>
            </a:r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97553639-232B-424A-A9D3-3954A341D854}"/>
              </a:ext>
            </a:extLst>
          </p:cNvPr>
          <p:cNvGrpSpPr/>
          <p:nvPr/>
        </p:nvGrpSpPr>
        <p:grpSpPr>
          <a:xfrm>
            <a:off x="7382596" y="873401"/>
            <a:ext cx="3029418" cy="2107613"/>
            <a:chOff x="7136550" y="17961868"/>
            <a:chExt cx="2969568" cy="2099755"/>
          </a:xfrm>
        </p:grpSpPr>
        <p:sp>
          <p:nvSpPr>
            <p:cNvPr id="7" name="Rechteck 9">
              <a:extLst>
                <a:ext uri="{FF2B5EF4-FFF2-40B4-BE49-F238E27FC236}">
                  <a16:creationId xmlns:a16="http://schemas.microsoft.com/office/drawing/2014/main" id="{D63573A7-D4D9-419A-BC50-832118FC88A2}"/>
                </a:ext>
              </a:extLst>
            </p:cNvPr>
            <p:cNvSpPr/>
            <p:nvPr/>
          </p:nvSpPr>
          <p:spPr>
            <a:xfrm>
              <a:off x="7292669" y="17961868"/>
              <a:ext cx="2661090" cy="436796"/>
            </a:xfrm>
            <a:prstGeom prst="rect">
              <a:avLst/>
            </a:prstGeom>
            <a:solidFill>
              <a:srgbClr val="2E942F"/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8" name="Rechteck 10">
              <a:extLst>
                <a:ext uri="{FF2B5EF4-FFF2-40B4-BE49-F238E27FC236}">
                  <a16:creationId xmlns:a16="http://schemas.microsoft.com/office/drawing/2014/main" id="{D930F6ED-4DF7-4969-9888-4D5430A9C41F}"/>
                </a:ext>
              </a:extLst>
            </p:cNvPr>
            <p:cNvSpPr/>
            <p:nvPr/>
          </p:nvSpPr>
          <p:spPr>
            <a:xfrm>
              <a:off x="7292669" y="19624827"/>
              <a:ext cx="2661090" cy="436796"/>
            </a:xfrm>
            <a:prstGeom prst="rect">
              <a:avLst/>
            </a:prstGeom>
            <a:solidFill>
              <a:srgbClr val="2E942F"/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9" name="Rechteck 11">
              <a:extLst>
                <a:ext uri="{FF2B5EF4-FFF2-40B4-BE49-F238E27FC236}">
                  <a16:creationId xmlns:a16="http://schemas.microsoft.com/office/drawing/2014/main" id="{3FD1F521-373C-4AB9-BE41-A7D7ADD955AA}"/>
                </a:ext>
              </a:extLst>
            </p:cNvPr>
            <p:cNvSpPr/>
            <p:nvPr/>
          </p:nvSpPr>
          <p:spPr>
            <a:xfrm>
              <a:off x="7137864" y="17963781"/>
              <a:ext cx="75502" cy="868628"/>
            </a:xfrm>
            <a:prstGeom prst="rect">
              <a:avLst/>
            </a:prstGeom>
            <a:solidFill>
              <a:srgbClr val="04CC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0" name="Rechteck 12">
              <a:extLst>
                <a:ext uri="{FF2B5EF4-FFF2-40B4-BE49-F238E27FC236}">
                  <a16:creationId xmlns:a16="http://schemas.microsoft.com/office/drawing/2014/main" id="{BB566C99-82CD-45A5-BBEC-A6B5DB918FD7}"/>
                </a:ext>
              </a:extLst>
            </p:cNvPr>
            <p:cNvSpPr/>
            <p:nvPr/>
          </p:nvSpPr>
          <p:spPr>
            <a:xfrm>
              <a:off x="7136550" y="19174623"/>
              <a:ext cx="75502" cy="868628"/>
            </a:xfrm>
            <a:prstGeom prst="rect">
              <a:avLst/>
            </a:prstGeom>
            <a:solidFill>
              <a:srgbClr val="04CC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1" name="Rechteck 13">
              <a:extLst>
                <a:ext uri="{FF2B5EF4-FFF2-40B4-BE49-F238E27FC236}">
                  <a16:creationId xmlns:a16="http://schemas.microsoft.com/office/drawing/2014/main" id="{AB668E5B-6AA2-45F2-B6B4-7E11834D8562}"/>
                </a:ext>
              </a:extLst>
            </p:cNvPr>
            <p:cNvSpPr/>
            <p:nvPr/>
          </p:nvSpPr>
          <p:spPr>
            <a:xfrm>
              <a:off x="10030616" y="19192995"/>
              <a:ext cx="75502" cy="86862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2" name="Rechteck 14">
              <a:extLst>
                <a:ext uri="{FF2B5EF4-FFF2-40B4-BE49-F238E27FC236}">
                  <a16:creationId xmlns:a16="http://schemas.microsoft.com/office/drawing/2014/main" id="{7A0B8174-4448-4C4E-87CA-6320C9403C0B}"/>
                </a:ext>
              </a:extLst>
            </p:cNvPr>
            <p:cNvSpPr/>
            <p:nvPr/>
          </p:nvSpPr>
          <p:spPr>
            <a:xfrm>
              <a:off x="10030548" y="17971441"/>
              <a:ext cx="75502" cy="78744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</p:grpSp>
      <p:sp>
        <p:nvSpPr>
          <p:cNvPr id="13" name="Textfeld 15">
            <a:extLst>
              <a:ext uri="{FF2B5EF4-FFF2-40B4-BE49-F238E27FC236}">
                <a16:creationId xmlns:a16="http://schemas.microsoft.com/office/drawing/2014/main" id="{78D93C20-952E-4230-900D-B77C9DEA3F92}"/>
              </a:ext>
            </a:extLst>
          </p:cNvPr>
          <p:cNvSpPr txBox="1"/>
          <p:nvPr/>
        </p:nvSpPr>
        <p:spPr>
          <a:xfrm>
            <a:off x="8810917" y="2046862"/>
            <a:ext cx="152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rgbClr val="F98200"/>
                </a:solidFill>
              </a:rPr>
              <a:t>Atomic</a:t>
            </a:r>
            <a:br>
              <a:rPr lang="de-DE" sz="1400" b="1" dirty="0">
                <a:solidFill>
                  <a:srgbClr val="F98200"/>
                </a:solidFill>
              </a:rPr>
            </a:br>
            <a:r>
              <a:rPr lang="de-DE" sz="1400" b="1" dirty="0">
                <a:solidFill>
                  <a:srgbClr val="F98200"/>
                </a:solidFill>
              </a:rPr>
              <a:t>beam </a:t>
            </a:r>
            <a:r>
              <a:rPr lang="de-DE" sz="1400" b="1" dirty="0" err="1">
                <a:solidFill>
                  <a:srgbClr val="F98200"/>
                </a:solidFill>
              </a:rPr>
              <a:t>cone</a:t>
            </a:r>
            <a:endParaRPr lang="de-DE" sz="1400" b="1" dirty="0">
              <a:solidFill>
                <a:srgbClr val="F98200"/>
              </a:solidFill>
            </a:endParaRPr>
          </a:p>
        </p:txBody>
      </p:sp>
      <p:sp>
        <p:nvSpPr>
          <p:cNvPr id="14" name="Gleichschenkliges Dreieck 16">
            <a:extLst>
              <a:ext uri="{FF2B5EF4-FFF2-40B4-BE49-F238E27FC236}">
                <a16:creationId xmlns:a16="http://schemas.microsoft.com/office/drawing/2014/main" id="{F881D6AD-443B-4C5E-AF8A-EE616D2E4561}"/>
              </a:ext>
            </a:extLst>
          </p:cNvPr>
          <p:cNvSpPr/>
          <p:nvPr/>
        </p:nvSpPr>
        <p:spPr>
          <a:xfrm rot="16200000">
            <a:off x="7315775" y="941642"/>
            <a:ext cx="1066539" cy="1935446"/>
          </a:xfrm>
          <a:prstGeom prst="triangle">
            <a:avLst/>
          </a:prstGeom>
          <a:gradFill>
            <a:gsLst>
              <a:gs pos="100000">
                <a:schemeClr val="bg1"/>
              </a:gs>
              <a:gs pos="53000">
                <a:srgbClr val="F98200"/>
              </a:gs>
              <a:gs pos="0">
                <a:srgbClr val="F982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/>
          </a:p>
        </p:txBody>
      </p:sp>
      <p:sp>
        <p:nvSpPr>
          <p:cNvPr id="15" name="Rechteck 17">
            <a:extLst>
              <a:ext uri="{FF2B5EF4-FFF2-40B4-BE49-F238E27FC236}">
                <a16:creationId xmlns:a16="http://schemas.microsoft.com/office/drawing/2014/main" id="{9CC71F93-CE37-4814-8A91-C9F7DEC547A0}"/>
              </a:ext>
            </a:extLst>
          </p:cNvPr>
          <p:cNvSpPr/>
          <p:nvPr/>
        </p:nvSpPr>
        <p:spPr>
          <a:xfrm>
            <a:off x="6023992" y="1756611"/>
            <a:ext cx="1168877" cy="331207"/>
          </a:xfrm>
          <a:prstGeom prst="rect">
            <a:avLst/>
          </a:prstGeom>
          <a:solidFill>
            <a:srgbClr val="B3A2C7"/>
          </a:solidFill>
          <a:ln w="31750"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16" name="Gerader Verbinder 18">
            <a:extLst>
              <a:ext uri="{FF2B5EF4-FFF2-40B4-BE49-F238E27FC236}">
                <a16:creationId xmlns:a16="http://schemas.microsoft.com/office/drawing/2014/main" id="{5F942175-138D-4D9A-A109-6F3F40821227}"/>
              </a:ext>
            </a:extLst>
          </p:cNvPr>
          <p:cNvCxnSpPr/>
          <p:nvPr/>
        </p:nvCxnSpPr>
        <p:spPr>
          <a:xfrm>
            <a:off x="6120666" y="1880611"/>
            <a:ext cx="4577599" cy="0"/>
          </a:xfrm>
          <a:prstGeom prst="line">
            <a:avLst/>
          </a:prstGeom>
          <a:ln w="254000">
            <a:solidFill>
              <a:srgbClr val="FF0000">
                <a:alpha val="50000"/>
              </a:srgbClr>
            </a:solidFill>
            <a:headEnd type="triangle"/>
            <a:tailEnd type="none" w="lg" len="lg"/>
          </a:ln>
          <a:effectLst>
            <a:glow rad="76200">
              <a:schemeClr val="bg1">
                <a:alpha val="17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9">
            <a:extLst>
              <a:ext uri="{FF2B5EF4-FFF2-40B4-BE49-F238E27FC236}">
                <a16:creationId xmlns:a16="http://schemas.microsoft.com/office/drawing/2014/main" id="{0DB28848-2204-4311-B426-70E6ED3A2605}"/>
              </a:ext>
            </a:extLst>
          </p:cNvPr>
          <p:cNvCxnSpPr/>
          <p:nvPr/>
        </p:nvCxnSpPr>
        <p:spPr>
          <a:xfrm>
            <a:off x="6243719" y="1914574"/>
            <a:ext cx="4543120" cy="0"/>
          </a:xfrm>
          <a:prstGeom prst="line">
            <a:avLst/>
          </a:prstGeom>
          <a:ln w="254000">
            <a:solidFill>
              <a:srgbClr val="00B0F0">
                <a:alpha val="50000"/>
              </a:srgbClr>
            </a:solidFill>
            <a:headEnd type="triangle"/>
            <a:tailEnd type="none" w="lg" len="lg"/>
          </a:ln>
          <a:effectLst>
            <a:glow rad="76200">
              <a:schemeClr val="bg1">
                <a:alpha val="27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feil nach oben 20">
            <a:extLst>
              <a:ext uri="{FF2B5EF4-FFF2-40B4-BE49-F238E27FC236}">
                <a16:creationId xmlns:a16="http://schemas.microsoft.com/office/drawing/2014/main" id="{9B11A6FC-2BCD-4FCC-BFF8-4F1A3D7EC02B}"/>
              </a:ext>
            </a:extLst>
          </p:cNvPr>
          <p:cNvSpPr/>
          <p:nvPr/>
        </p:nvSpPr>
        <p:spPr>
          <a:xfrm>
            <a:off x="7287897" y="1327037"/>
            <a:ext cx="1323070" cy="1904420"/>
          </a:xfrm>
          <a:prstGeom prst="upArrow">
            <a:avLst>
              <a:gd name="adj1" fmla="val 50000"/>
              <a:gd name="adj2" fmla="val 28069"/>
            </a:avLst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grpSp>
        <p:nvGrpSpPr>
          <p:cNvPr id="19" name="Gruppieren 26">
            <a:extLst>
              <a:ext uri="{FF2B5EF4-FFF2-40B4-BE49-F238E27FC236}">
                <a16:creationId xmlns:a16="http://schemas.microsoft.com/office/drawing/2014/main" id="{3279704C-C5D6-490D-8356-5DFFABC3563B}"/>
              </a:ext>
            </a:extLst>
          </p:cNvPr>
          <p:cNvGrpSpPr/>
          <p:nvPr/>
        </p:nvGrpSpPr>
        <p:grpSpPr>
          <a:xfrm>
            <a:off x="7459620" y="1883397"/>
            <a:ext cx="1448057" cy="45719"/>
            <a:chOff x="3141552" y="2988113"/>
            <a:chExt cx="905357" cy="0"/>
          </a:xfrm>
        </p:grpSpPr>
        <p:cxnSp>
          <p:nvCxnSpPr>
            <p:cNvPr id="20" name="Gerade Verbindung mit Pfeil 27">
              <a:extLst>
                <a:ext uri="{FF2B5EF4-FFF2-40B4-BE49-F238E27FC236}">
                  <a16:creationId xmlns:a16="http://schemas.microsoft.com/office/drawing/2014/main" id="{FE84DD42-B40B-4EB7-B746-23FCA8AC832D}"/>
                </a:ext>
              </a:extLst>
            </p:cNvPr>
            <p:cNvCxnSpPr/>
            <p:nvPr/>
          </p:nvCxnSpPr>
          <p:spPr>
            <a:xfrm>
              <a:off x="3141552" y="2988113"/>
              <a:ext cx="262550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8">
              <a:extLst>
                <a:ext uri="{FF2B5EF4-FFF2-40B4-BE49-F238E27FC236}">
                  <a16:creationId xmlns:a16="http://schemas.microsoft.com/office/drawing/2014/main" id="{CD84AD29-4704-4DB0-AC4A-D2562BCB9023}"/>
                </a:ext>
              </a:extLst>
            </p:cNvPr>
            <p:cNvCxnSpPr/>
            <p:nvPr/>
          </p:nvCxnSpPr>
          <p:spPr>
            <a:xfrm>
              <a:off x="3141552" y="2988113"/>
              <a:ext cx="479834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9">
              <a:extLst>
                <a:ext uri="{FF2B5EF4-FFF2-40B4-BE49-F238E27FC236}">
                  <a16:creationId xmlns:a16="http://schemas.microsoft.com/office/drawing/2014/main" id="{27A24C0E-FF6D-46B1-880D-C8A1ADB90777}"/>
                </a:ext>
              </a:extLst>
            </p:cNvPr>
            <p:cNvCxnSpPr/>
            <p:nvPr/>
          </p:nvCxnSpPr>
          <p:spPr>
            <a:xfrm>
              <a:off x="3141552" y="2988113"/>
              <a:ext cx="679010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30">
              <a:extLst>
                <a:ext uri="{FF2B5EF4-FFF2-40B4-BE49-F238E27FC236}">
                  <a16:creationId xmlns:a16="http://schemas.microsoft.com/office/drawing/2014/main" id="{E4462158-6CF2-43D0-BF8F-C1747A86EA33}"/>
                </a:ext>
              </a:extLst>
            </p:cNvPr>
            <p:cNvCxnSpPr/>
            <p:nvPr/>
          </p:nvCxnSpPr>
          <p:spPr>
            <a:xfrm>
              <a:off x="3141560" y="2988113"/>
              <a:ext cx="905349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122">
            <a:extLst>
              <a:ext uri="{FF2B5EF4-FFF2-40B4-BE49-F238E27FC236}">
                <a16:creationId xmlns:a16="http://schemas.microsoft.com/office/drawing/2014/main" id="{0B32E49D-EA77-4BB3-8160-9FD5D39E23FB}"/>
              </a:ext>
            </a:extLst>
          </p:cNvPr>
          <p:cNvGrpSpPr/>
          <p:nvPr/>
        </p:nvGrpSpPr>
        <p:grpSpPr>
          <a:xfrm>
            <a:off x="7613702" y="1755864"/>
            <a:ext cx="599750" cy="256502"/>
            <a:chOff x="711703" y="1820018"/>
            <a:chExt cx="599750" cy="389476"/>
          </a:xfrm>
        </p:grpSpPr>
        <p:grpSp>
          <p:nvGrpSpPr>
            <p:cNvPr id="25" name="Gruppieren 109">
              <a:extLst>
                <a:ext uri="{FF2B5EF4-FFF2-40B4-BE49-F238E27FC236}">
                  <a16:creationId xmlns:a16="http://schemas.microsoft.com/office/drawing/2014/main" id="{F3B12E42-39F8-4147-B158-0034BE9B1297}"/>
                </a:ext>
              </a:extLst>
            </p:cNvPr>
            <p:cNvGrpSpPr/>
            <p:nvPr/>
          </p:nvGrpSpPr>
          <p:grpSpPr>
            <a:xfrm>
              <a:off x="711703" y="1820018"/>
              <a:ext cx="0" cy="389476"/>
              <a:chOff x="5461466" y="3767662"/>
              <a:chExt cx="0" cy="389476"/>
            </a:xfrm>
          </p:grpSpPr>
          <p:cxnSp>
            <p:nvCxnSpPr>
              <p:cNvPr id="35" name="Gerade Verbindung mit Pfeil 101">
                <a:extLst>
                  <a:ext uri="{FF2B5EF4-FFF2-40B4-BE49-F238E27FC236}">
                    <a16:creationId xmlns:a16="http://schemas.microsoft.com/office/drawing/2014/main" id="{E78F3146-4C23-4A0F-A0B0-C69E6E19D57F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mit Pfeil 108">
                <a:extLst>
                  <a:ext uri="{FF2B5EF4-FFF2-40B4-BE49-F238E27FC236}">
                    <a16:creationId xmlns:a16="http://schemas.microsoft.com/office/drawing/2014/main" id="{0CE084A6-D29B-4019-9E96-37D61FB45A8E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ieren 110">
              <a:extLst>
                <a:ext uri="{FF2B5EF4-FFF2-40B4-BE49-F238E27FC236}">
                  <a16:creationId xmlns:a16="http://schemas.microsoft.com/office/drawing/2014/main" id="{2BBDF6FA-4457-4E6F-811E-F977E5B7E789}"/>
                </a:ext>
              </a:extLst>
            </p:cNvPr>
            <p:cNvGrpSpPr/>
            <p:nvPr/>
          </p:nvGrpSpPr>
          <p:grpSpPr>
            <a:xfrm>
              <a:off x="911620" y="1820018"/>
              <a:ext cx="0" cy="389476"/>
              <a:chOff x="5461466" y="3767662"/>
              <a:chExt cx="0" cy="389476"/>
            </a:xfrm>
          </p:grpSpPr>
          <p:cxnSp>
            <p:nvCxnSpPr>
              <p:cNvPr id="33" name="Gerade Verbindung mit Pfeil 111">
                <a:extLst>
                  <a:ext uri="{FF2B5EF4-FFF2-40B4-BE49-F238E27FC236}">
                    <a16:creationId xmlns:a16="http://schemas.microsoft.com/office/drawing/2014/main" id="{A8A7CEFA-9B59-4C21-842B-46DD1E1E9BB4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112">
                <a:extLst>
                  <a:ext uri="{FF2B5EF4-FFF2-40B4-BE49-F238E27FC236}">
                    <a16:creationId xmlns:a16="http://schemas.microsoft.com/office/drawing/2014/main" id="{2C56F01D-4C58-4039-B655-D0BF8902874B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pieren 113">
              <a:extLst>
                <a:ext uri="{FF2B5EF4-FFF2-40B4-BE49-F238E27FC236}">
                  <a16:creationId xmlns:a16="http://schemas.microsoft.com/office/drawing/2014/main" id="{2CC70544-6BFF-45B8-ABDD-C1AC819BB57F}"/>
                </a:ext>
              </a:extLst>
            </p:cNvPr>
            <p:cNvGrpSpPr/>
            <p:nvPr/>
          </p:nvGrpSpPr>
          <p:grpSpPr>
            <a:xfrm>
              <a:off x="1111537" y="1820018"/>
              <a:ext cx="0" cy="389476"/>
              <a:chOff x="5461466" y="3767662"/>
              <a:chExt cx="0" cy="389476"/>
            </a:xfrm>
          </p:grpSpPr>
          <p:cxnSp>
            <p:nvCxnSpPr>
              <p:cNvPr id="31" name="Gerade Verbindung mit Pfeil 114">
                <a:extLst>
                  <a:ext uri="{FF2B5EF4-FFF2-40B4-BE49-F238E27FC236}">
                    <a16:creationId xmlns:a16="http://schemas.microsoft.com/office/drawing/2014/main" id="{47F07D61-89A7-4EE0-A264-4FAC32E68FC9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115">
                <a:extLst>
                  <a:ext uri="{FF2B5EF4-FFF2-40B4-BE49-F238E27FC236}">
                    <a16:creationId xmlns:a16="http://schemas.microsoft.com/office/drawing/2014/main" id="{2E4BE91F-22CD-4D41-8D76-B03FAF46A5E6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116">
              <a:extLst>
                <a:ext uri="{FF2B5EF4-FFF2-40B4-BE49-F238E27FC236}">
                  <a16:creationId xmlns:a16="http://schemas.microsoft.com/office/drawing/2014/main" id="{FD6B0704-8637-4385-8FF4-258039F1C9C8}"/>
                </a:ext>
              </a:extLst>
            </p:cNvPr>
            <p:cNvGrpSpPr/>
            <p:nvPr/>
          </p:nvGrpSpPr>
          <p:grpSpPr>
            <a:xfrm>
              <a:off x="1311453" y="1820018"/>
              <a:ext cx="0" cy="389476"/>
              <a:chOff x="5461466" y="3767662"/>
              <a:chExt cx="0" cy="389476"/>
            </a:xfrm>
          </p:grpSpPr>
          <p:cxnSp>
            <p:nvCxnSpPr>
              <p:cNvPr id="29" name="Gerade Verbindung mit Pfeil 117">
                <a:extLst>
                  <a:ext uri="{FF2B5EF4-FFF2-40B4-BE49-F238E27FC236}">
                    <a16:creationId xmlns:a16="http://schemas.microsoft.com/office/drawing/2014/main" id="{4DAD4A1A-5CF6-4E2F-BF80-2DFC6AB9616F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118">
                <a:extLst>
                  <a:ext uri="{FF2B5EF4-FFF2-40B4-BE49-F238E27FC236}">
                    <a16:creationId xmlns:a16="http://schemas.microsoft.com/office/drawing/2014/main" id="{22CFD906-BE93-45BC-8C8B-5716B111EE8F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Textfeld 1">
            <a:extLst>
              <a:ext uri="{FF2B5EF4-FFF2-40B4-BE49-F238E27FC236}">
                <a16:creationId xmlns:a16="http://schemas.microsoft.com/office/drawing/2014/main" id="{0E845D1D-83FC-43F6-8233-CE2D4C05504A}"/>
              </a:ext>
            </a:extLst>
          </p:cNvPr>
          <p:cNvSpPr txBox="1"/>
          <p:nvPr/>
        </p:nvSpPr>
        <p:spPr>
          <a:xfrm>
            <a:off x="8788293" y="1373310"/>
            <a:ext cx="78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v</a:t>
            </a:r>
            <a:r>
              <a:rPr lang="de-DE" baseline="-25000" dirty="0" err="1"/>
              <a:t>thermal</a:t>
            </a:r>
            <a:endParaRPr lang="en-US" baseline="-25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1B7BDD-3714-4FB2-A96C-18E656804385}"/>
              </a:ext>
            </a:extLst>
          </p:cNvPr>
          <p:cNvSpPr txBox="1"/>
          <p:nvPr/>
        </p:nvSpPr>
        <p:spPr>
          <a:xfrm>
            <a:off x="5976664" y="3717032"/>
            <a:ext cx="6096000" cy="253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/>
              <a:t>Crossed atom beam / laser geometry in LIST structure:</a:t>
            </a:r>
          </a:p>
          <a:p>
            <a:pPr>
              <a:lnSpc>
                <a:spcPct val="150000"/>
              </a:lnSpc>
            </a:pPr>
            <a:r>
              <a:rPr lang="de-DE" dirty="0"/>
              <a:t>The </a:t>
            </a:r>
            <a:r>
              <a:rPr lang="de-DE" b="1" dirty="0"/>
              <a:t>P</a:t>
            </a:r>
            <a:r>
              <a:rPr lang="de-DE" dirty="0"/>
              <a:t>erpendicularly </a:t>
            </a:r>
            <a:r>
              <a:rPr lang="de-DE" b="1" dirty="0"/>
              <a:t>I</a:t>
            </a:r>
            <a:r>
              <a:rPr lang="de-DE" dirty="0"/>
              <a:t>lluminated </a:t>
            </a:r>
            <a:r>
              <a:rPr lang="de-DE" b="1" dirty="0"/>
              <a:t>PI-LIST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dirty="0"/>
              <a:t>Selection of </a:t>
            </a:r>
            <a:r>
              <a:rPr lang="de-DE" b="1" dirty="0"/>
              <a:t>reduced Doppler ensemble</a:t>
            </a:r>
            <a:br>
              <a:rPr lang="de-DE" b="1" dirty="0"/>
            </a:br>
            <a:r>
              <a:rPr lang="de-DE" dirty="0"/>
              <a:t>in laser intersection volume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dirty="0"/>
              <a:t>Suitable </a:t>
            </a:r>
            <a:r>
              <a:rPr lang="de-DE" b="1" dirty="0"/>
              <a:t>narrow-band laser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dirty="0"/>
              <a:t>Resolution improvement by &gt;1 order of magnitude</a:t>
            </a:r>
          </a:p>
        </p:txBody>
      </p:sp>
      <p:sp>
        <p:nvSpPr>
          <p:cNvPr id="45" name="Textfeld 23">
            <a:extLst>
              <a:ext uri="{FF2B5EF4-FFF2-40B4-BE49-F238E27FC236}">
                <a16:creationId xmlns:a16="http://schemas.microsoft.com/office/drawing/2014/main" id="{D41570E2-3AA3-4545-9971-D8C2855D0E99}"/>
              </a:ext>
            </a:extLst>
          </p:cNvPr>
          <p:cNvSpPr txBox="1"/>
          <p:nvPr/>
        </p:nvSpPr>
        <p:spPr>
          <a:xfrm>
            <a:off x="8419174" y="3003940"/>
            <a:ext cx="236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i="1" dirty="0">
                <a:solidFill>
                  <a:srgbClr val="00B0F0"/>
                </a:solidFill>
              </a:rPr>
              <a:t>Narrow bandwidth</a:t>
            </a:r>
            <a:br>
              <a:rPr lang="de-DE" sz="1600" b="1" i="1" dirty="0">
                <a:solidFill>
                  <a:srgbClr val="00B0F0"/>
                </a:solidFill>
              </a:rPr>
            </a:br>
            <a:r>
              <a:rPr lang="de-DE" sz="1600" b="1" dirty="0">
                <a:solidFill>
                  <a:srgbClr val="00B0F0"/>
                </a:solidFill>
              </a:rPr>
              <a:t>spectroscopy laser</a:t>
            </a:r>
          </a:p>
        </p:txBody>
      </p:sp>
      <p:pic>
        <p:nvPicPr>
          <p:cNvPr id="38" name="Picture 37" descr="A close up of a map&#10;&#10;Description automatically generated">
            <a:extLst>
              <a:ext uri="{FF2B5EF4-FFF2-40B4-BE49-F238E27FC236}">
                <a16:creationId xmlns:a16="http://schemas.microsoft.com/office/drawing/2014/main" id="{8D02CF72-12B5-6DE4-BADB-89853FE5A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99" y="3789040"/>
            <a:ext cx="4677080" cy="2537316"/>
          </a:xfrm>
          <a:prstGeom prst="rect">
            <a:avLst/>
          </a:prstGeom>
        </p:spPr>
      </p:pic>
      <p:pic>
        <p:nvPicPr>
          <p:cNvPr id="39" name="Picture 3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BA2BE22C-F540-E808-DDE8-200040FF8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0" y="3791224"/>
            <a:ext cx="4677080" cy="2537316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B5827525-4A2A-FDE0-D75D-86F3A138CC92}"/>
              </a:ext>
            </a:extLst>
          </p:cNvPr>
          <p:cNvGrpSpPr/>
          <p:nvPr/>
        </p:nvGrpSpPr>
        <p:grpSpPr>
          <a:xfrm>
            <a:off x="263352" y="641398"/>
            <a:ext cx="4737581" cy="3003626"/>
            <a:chOff x="668967" y="1544187"/>
            <a:chExt cx="4988896" cy="3162960"/>
          </a:xfrm>
        </p:grpSpPr>
        <p:pic>
          <p:nvPicPr>
            <p:cNvPr id="5" name="Grafik 121">
              <a:extLst>
                <a:ext uri="{FF2B5EF4-FFF2-40B4-BE49-F238E27FC236}">
                  <a16:creationId xmlns:a16="http://schemas.microsoft.com/office/drawing/2014/main" id="{B90A49CC-5C67-3418-4CF5-8D6B31161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67" y="1544187"/>
              <a:ext cx="4988896" cy="316296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0" name="Grafik 7">
              <a:extLst>
                <a:ext uri="{FF2B5EF4-FFF2-40B4-BE49-F238E27FC236}">
                  <a16:creationId xmlns:a16="http://schemas.microsoft.com/office/drawing/2014/main" id="{24206C91-E653-7454-678A-A5D7E615B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4426" y="1635634"/>
              <a:ext cx="809824" cy="83851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Textfeld 24">
                  <a:extLst>
                    <a:ext uri="{FF2B5EF4-FFF2-40B4-BE49-F238E27FC236}">
                      <a16:creationId xmlns:a16="http://schemas.microsoft.com/office/drawing/2014/main" id="{F60ABDDE-35EA-DB2B-0CDD-27943182BC0F}"/>
                    </a:ext>
                  </a:extLst>
                </p:cNvPr>
                <p:cNvSpPr txBox="1"/>
                <p:nvPr/>
              </p:nvSpPr>
              <p:spPr>
                <a:xfrm>
                  <a:off x="3268451" y="3034178"/>
                  <a:ext cx="11856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rgbClr val="0202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de-DE" sz="1400" dirty="0">
                      <a:solidFill>
                        <a:srgbClr val="0202FF"/>
                      </a:solidFill>
                    </a:rPr>
                    <a:t> </a:t>
                  </a:r>
                  <a:r>
                    <a:rPr lang="en-US" sz="1400" dirty="0">
                      <a:solidFill>
                        <a:srgbClr val="0202FF"/>
                      </a:solidFill>
                    </a:rPr>
                    <a:t>≙</a:t>
                  </a:r>
                  <a:r>
                    <a:rPr lang="de-DE" sz="1400" dirty="0">
                      <a:solidFill>
                        <a:srgbClr val="0202FF"/>
                      </a:solidFill>
                    </a:rPr>
                    <a:t> 400 </a:t>
                  </a:r>
                  <a:r>
                    <a:rPr lang="de-DE" sz="1400" dirty="0" err="1">
                      <a:solidFill>
                        <a:srgbClr val="0202FF"/>
                      </a:solidFill>
                    </a:rPr>
                    <a:t>nm</a:t>
                  </a:r>
                  <a:endParaRPr lang="en-US" sz="1400" dirty="0">
                    <a:solidFill>
                      <a:srgbClr val="0202FF"/>
                    </a:solidFill>
                  </a:endParaRPr>
                </a:p>
              </p:txBody>
            </p:sp>
          </mc:Choice>
          <mc:Fallback>
            <p:sp>
              <p:nvSpPr>
                <p:cNvPr id="41" name="Textfeld 24">
                  <a:extLst>
                    <a:ext uri="{FF2B5EF4-FFF2-40B4-BE49-F238E27FC236}">
                      <a16:creationId xmlns:a16="http://schemas.microsoft.com/office/drawing/2014/main" id="{F60ABDDE-35EA-DB2B-0CDD-27943182BC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8451" y="3034178"/>
                  <a:ext cx="1185646" cy="307777"/>
                </a:xfrm>
                <a:prstGeom prst="rect">
                  <a:avLst/>
                </a:prstGeom>
                <a:blipFill>
                  <a:blip r:embed="rId6"/>
                  <a:stretch>
                    <a:fillRect t="-4167" r="-6486" b="-2708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feld 137">
                  <a:extLst>
                    <a:ext uri="{FF2B5EF4-FFF2-40B4-BE49-F238E27FC236}">
                      <a16:creationId xmlns:a16="http://schemas.microsoft.com/office/drawing/2014/main" id="{8E7A0E2A-ACF4-08ED-4A06-931954D0DC3C}"/>
                    </a:ext>
                  </a:extLst>
                </p:cNvPr>
                <p:cNvSpPr txBox="1"/>
                <p:nvPr/>
              </p:nvSpPr>
              <p:spPr>
                <a:xfrm>
                  <a:off x="2255482" y="1870167"/>
                  <a:ext cx="2023218" cy="54566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de-DE" sz="1200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 dirty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func>
                                  <m:funcPr>
                                    <m:ctrlP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de-DE" sz="1200" b="0" i="0" smtClean="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de-DE" sz="1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sz="12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d>
                                  </m:e>
                                </m:func>
                                <m:sSub>
                                  <m:sSubPr>
                                    <m:ctrlP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42" name="Textfeld 137">
                  <a:extLst>
                    <a:ext uri="{FF2B5EF4-FFF2-40B4-BE49-F238E27FC236}">
                      <a16:creationId xmlns:a16="http://schemas.microsoft.com/office/drawing/2014/main" id="{8E7A0E2A-ACF4-08ED-4A06-931954D0DC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5482" y="1870167"/>
                  <a:ext cx="2023218" cy="545662"/>
                </a:xfrm>
                <a:prstGeom prst="rect">
                  <a:avLst/>
                </a:prstGeom>
                <a:blipFill>
                  <a:blip r:embed="rId7"/>
                  <a:stretch>
                    <a:fillRect b="-470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Textfeld 53">
                  <a:extLst>
                    <a:ext uri="{FF2B5EF4-FFF2-40B4-BE49-F238E27FC236}">
                      <a16:creationId xmlns:a16="http://schemas.microsoft.com/office/drawing/2014/main" id="{04A6856D-93C6-42BF-69F3-D0D446E1CC3F}"/>
                    </a:ext>
                  </a:extLst>
                </p:cNvPr>
                <p:cNvSpPr txBox="1"/>
                <p:nvPr/>
              </p:nvSpPr>
              <p:spPr>
                <a:xfrm>
                  <a:off x="1300932" y="3740920"/>
                  <a:ext cx="11856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de-DE" sz="14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sz="1400" dirty="0">
                      <a:solidFill>
                        <a:srgbClr val="FF0000"/>
                      </a:solidFill>
                    </a:rPr>
                    <a:t>≙</a:t>
                  </a:r>
                  <a:r>
                    <a:rPr lang="de-DE" sz="1400" dirty="0">
                      <a:solidFill>
                        <a:srgbClr val="FF0000"/>
                      </a:solidFill>
                    </a:rPr>
                    <a:t> 800 </a:t>
                  </a:r>
                  <a:r>
                    <a:rPr lang="de-DE" sz="1400" dirty="0" err="1">
                      <a:solidFill>
                        <a:srgbClr val="FF0000"/>
                      </a:solidFill>
                    </a:rPr>
                    <a:t>nm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43" name="Textfeld 53">
                  <a:extLst>
                    <a:ext uri="{FF2B5EF4-FFF2-40B4-BE49-F238E27FC236}">
                      <a16:creationId xmlns:a16="http://schemas.microsoft.com/office/drawing/2014/main" id="{04A6856D-93C6-42BF-69F3-D0D446E1CC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0932" y="3740920"/>
                  <a:ext cx="1185646" cy="307777"/>
                </a:xfrm>
                <a:prstGeom prst="rect">
                  <a:avLst/>
                </a:prstGeom>
                <a:blipFill>
                  <a:blip r:embed="rId8"/>
                  <a:stretch>
                    <a:fillRect t="-4167" r="-7065" b="-2708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2254C04D-3466-AAC1-A444-514F18766BD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006" b="31142"/>
          <a:stretch/>
        </p:blipFill>
        <p:spPr>
          <a:xfrm>
            <a:off x="134283" y="4622888"/>
            <a:ext cx="1236096" cy="965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32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1F86F-3662-4126-A03E-EA6474FE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Off-line results from PI-LIST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D6D2D-BBF7-4E94-B449-70F858396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396056-024D-45FF-AE08-5B24CB09737F}"/>
              </a:ext>
            </a:extLst>
          </p:cNvPr>
          <p:cNvGrpSpPr/>
          <p:nvPr/>
        </p:nvGrpSpPr>
        <p:grpSpPr>
          <a:xfrm>
            <a:off x="6302660" y="570797"/>
            <a:ext cx="3553791" cy="1964913"/>
            <a:chOff x="6168953" y="4102100"/>
            <a:chExt cx="3276306" cy="1811490"/>
          </a:xfrm>
        </p:grpSpPr>
        <p:pic>
          <p:nvPicPr>
            <p:cNvPr id="7" name="Grafik 48">
              <a:extLst>
                <a:ext uri="{FF2B5EF4-FFF2-40B4-BE49-F238E27FC236}">
                  <a16:creationId xmlns:a16="http://schemas.microsoft.com/office/drawing/2014/main" id="{3215F065-3D37-44BA-BC8A-A003B6BD9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8899" y="4102100"/>
              <a:ext cx="1862603" cy="1738779"/>
            </a:xfrm>
            <a:prstGeom prst="rect">
              <a:avLst/>
            </a:prstGeom>
          </p:spPr>
        </p:pic>
        <p:pic>
          <p:nvPicPr>
            <p:cNvPr id="8" name="Grafik 49">
              <a:extLst>
                <a:ext uri="{FF2B5EF4-FFF2-40B4-BE49-F238E27FC236}">
                  <a16:creationId xmlns:a16="http://schemas.microsoft.com/office/drawing/2014/main" id="{ADACEEF2-7BC7-40EA-A3D7-E90599167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EDEDD6"/>
                </a:clrFrom>
                <a:clrTo>
                  <a:srgbClr val="EDEDD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78022">
              <a:off x="6168953" y="5271600"/>
              <a:ext cx="938441" cy="528532"/>
            </a:xfrm>
            <a:prstGeom prst="rect">
              <a:avLst/>
            </a:prstGeom>
          </p:spPr>
        </p:pic>
        <p:grpSp>
          <p:nvGrpSpPr>
            <p:cNvPr id="9" name="Gruppieren 51">
              <a:extLst>
                <a:ext uri="{FF2B5EF4-FFF2-40B4-BE49-F238E27FC236}">
                  <a16:creationId xmlns:a16="http://schemas.microsoft.com/office/drawing/2014/main" id="{C2C3028D-B7C0-4B8E-92BB-55EF48716F76}"/>
                </a:ext>
              </a:extLst>
            </p:cNvPr>
            <p:cNvGrpSpPr/>
            <p:nvPr/>
          </p:nvGrpSpPr>
          <p:grpSpPr>
            <a:xfrm>
              <a:off x="7874979" y="4325293"/>
              <a:ext cx="1509526" cy="541311"/>
              <a:chOff x="3824884" y="1176298"/>
              <a:chExt cx="2646938" cy="949183"/>
            </a:xfrm>
          </p:grpSpPr>
          <p:cxnSp>
            <p:nvCxnSpPr>
              <p:cNvPr id="17" name="Gerader Verbinder 52">
                <a:extLst>
                  <a:ext uri="{FF2B5EF4-FFF2-40B4-BE49-F238E27FC236}">
                    <a16:creationId xmlns:a16="http://schemas.microsoft.com/office/drawing/2014/main" id="{156CBC32-2C18-4302-B9B2-A45BA4749CBD}"/>
                  </a:ext>
                </a:extLst>
              </p:cNvPr>
              <p:cNvCxnSpPr/>
              <p:nvPr/>
            </p:nvCxnSpPr>
            <p:spPr>
              <a:xfrm flipV="1">
                <a:off x="3840432" y="1624064"/>
                <a:ext cx="841901" cy="501417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triangl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53">
                <a:extLst>
                  <a:ext uri="{FF2B5EF4-FFF2-40B4-BE49-F238E27FC236}">
                    <a16:creationId xmlns:a16="http://schemas.microsoft.com/office/drawing/2014/main" id="{2829CBD6-BDE3-49F1-9FFB-CE109D638490}"/>
                  </a:ext>
                </a:extLst>
              </p:cNvPr>
              <p:cNvCxnSpPr/>
              <p:nvPr/>
            </p:nvCxnSpPr>
            <p:spPr>
              <a:xfrm flipV="1">
                <a:off x="5078763" y="1223742"/>
                <a:ext cx="298967" cy="178058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r Verbinder 54">
                <a:extLst>
                  <a:ext uri="{FF2B5EF4-FFF2-40B4-BE49-F238E27FC236}">
                    <a16:creationId xmlns:a16="http://schemas.microsoft.com/office/drawing/2014/main" id="{946E90F4-55C5-4EFC-9275-E8A05E33BC35}"/>
                  </a:ext>
                </a:extLst>
              </p:cNvPr>
              <p:cNvCxnSpPr/>
              <p:nvPr/>
            </p:nvCxnSpPr>
            <p:spPr>
              <a:xfrm flipV="1">
                <a:off x="3824884" y="1566849"/>
                <a:ext cx="841901" cy="501417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triangl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55">
                <a:extLst>
                  <a:ext uri="{FF2B5EF4-FFF2-40B4-BE49-F238E27FC236}">
                    <a16:creationId xmlns:a16="http://schemas.microsoft.com/office/drawing/2014/main" id="{CDDA09F7-9F7B-41B1-AF53-3C759F66D05B}"/>
                  </a:ext>
                </a:extLst>
              </p:cNvPr>
              <p:cNvCxnSpPr/>
              <p:nvPr/>
            </p:nvCxnSpPr>
            <p:spPr>
              <a:xfrm>
                <a:off x="5357813" y="1234101"/>
                <a:ext cx="1114009" cy="0"/>
              </a:xfrm>
              <a:prstGeom prst="line">
                <a:avLst/>
              </a:prstGeom>
              <a:ln w="127000">
                <a:solidFill>
                  <a:srgbClr val="5B9BD5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r Verbinder 56">
                <a:extLst>
                  <a:ext uri="{FF2B5EF4-FFF2-40B4-BE49-F238E27FC236}">
                    <a16:creationId xmlns:a16="http://schemas.microsoft.com/office/drawing/2014/main" id="{F8988392-A296-4308-BC83-29BA7BDB8332}"/>
                  </a:ext>
                </a:extLst>
              </p:cNvPr>
              <p:cNvCxnSpPr/>
              <p:nvPr/>
            </p:nvCxnSpPr>
            <p:spPr>
              <a:xfrm>
                <a:off x="5350598" y="1185326"/>
                <a:ext cx="1121224" cy="0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58">
                <a:extLst>
                  <a:ext uri="{FF2B5EF4-FFF2-40B4-BE49-F238E27FC236}">
                    <a16:creationId xmlns:a16="http://schemas.microsoft.com/office/drawing/2014/main" id="{0DD6BF08-6D8D-4006-AD71-B4415778FB10}"/>
                  </a:ext>
                </a:extLst>
              </p:cNvPr>
              <p:cNvCxnSpPr/>
              <p:nvPr/>
            </p:nvCxnSpPr>
            <p:spPr>
              <a:xfrm flipV="1">
                <a:off x="5078763" y="1176298"/>
                <a:ext cx="302154" cy="179956"/>
              </a:xfrm>
              <a:prstGeom prst="line">
                <a:avLst/>
              </a:prstGeom>
              <a:ln w="127000">
                <a:solidFill>
                  <a:srgbClr val="FF000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ieren 59">
              <a:extLst>
                <a:ext uri="{FF2B5EF4-FFF2-40B4-BE49-F238E27FC236}">
                  <a16:creationId xmlns:a16="http://schemas.microsoft.com/office/drawing/2014/main" id="{53A76F3F-3D0F-42AA-9D09-7EEBD4869E7A}"/>
                </a:ext>
              </a:extLst>
            </p:cNvPr>
            <p:cNvGrpSpPr/>
            <p:nvPr/>
          </p:nvGrpSpPr>
          <p:grpSpPr>
            <a:xfrm>
              <a:off x="7289907" y="5283237"/>
              <a:ext cx="2155352" cy="630353"/>
              <a:chOff x="2798966" y="2856045"/>
              <a:chExt cx="3779388" cy="1105318"/>
            </a:xfrm>
          </p:grpSpPr>
          <p:cxnSp>
            <p:nvCxnSpPr>
              <p:cNvPr id="11" name="Gerader Verbinder 61">
                <a:extLst>
                  <a:ext uri="{FF2B5EF4-FFF2-40B4-BE49-F238E27FC236}">
                    <a16:creationId xmlns:a16="http://schemas.microsoft.com/office/drawing/2014/main" id="{7982023B-940F-4CD8-A2A4-FC2A7332F30A}"/>
                  </a:ext>
                </a:extLst>
              </p:cNvPr>
              <p:cNvCxnSpPr/>
              <p:nvPr/>
            </p:nvCxnSpPr>
            <p:spPr>
              <a:xfrm>
                <a:off x="5154907" y="3567948"/>
                <a:ext cx="1423447" cy="0"/>
              </a:xfrm>
              <a:prstGeom prst="line">
                <a:avLst/>
              </a:prstGeom>
              <a:ln w="127000">
                <a:solidFill>
                  <a:srgbClr val="00B0F0"/>
                </a:solidFill>
                <a:headEnd type="none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feil nach oben 62">
                <a:extLst>
                  <a:ext uri="{FF2B5EF4-FFF2-40B4-BE49-F238E27FC236}">
                    <a16:creationId xmlns:a16="http://schemas.microsoft.com/office/drawing/2014/main" id="{94D146D0-F875-4743-9666-BC8864FF4C33}"/>
                  </a:ext>
                </a:extLst>
              </p:cNvPr>
              <p:cNvSpPr/>
              <p:nvPr/>
            </p:nvSpPr>
            <p:spPr>
              <a:xfrm rot="19624285">
                <a:off x="2798966" y="2856045"/>
                <a:ext cx="1479644" cy="767491"/>
              </a:xfrm>
              <a:prstGeom prst="upArrow">
                <a:avLst>
                  <a:gd name="adj1" fmla="val 50000"/>
                  <a:gd name="adj2" fmla="val 54102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oben 63">
                <a:extLst>
                  <a:ext uri="{FF2B5EF4-FFF2-40B4-BE49-F238E27FC236}">
                    <a16:creationId xmlns:a16="http://schemas.microsoft.com/office/drawing/2014/main" id="{88914540-CA4B-4AF9-B367-F5EE7E71842F}"/>
                  </a:ext>
                </a:extLst>
              </p:cNvPr>
              <p:cNvSpPr/>
              <p:nvPr/>
            </p:nvSpPr>
            <p:spPr>
              <a:xfrm rot="16200000">
                <a:off x="3574585" y="3026091"/>
                <a:ext cx="799483" cy="1071061"/>
              </a:xfrm>
              <a:prstGeom prst="upArrow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Trapezoid 13">
                <a:extLst>
                  <a:ext uri="{FF2B5EF4-FFF2-40B4-BE49-F238E27FC236}">
                    <a16:creationId xmlns:a16="http://schemas.microsoft.com/office/drawing/2014/main" id="{EE42E75C-79C6-41F2-8D31-361830DD8B98}"/>
                  </a:ext>
                </a:extLst>
              </p:cNvPr>
              <p:cNvSpPr/>
              <p:nvPr/>
            </p:nvSpPr>
            <p:spPr bwMode="auto">
              <a:xfrm rot="5400000">
                <a:off x="4628900" y="3250055"/>
                <a:ext cx="417225" cy="634788"/>
              </a:xfrm>
              <a:prstGeom prst="trapezoid">
                <a:avLst>
                  <a:gd name="adj" fmla="val 36685"/>
                </a:avLst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5" name="Ellipse 43">
                <a:extLst>
                  <a:ext uri="{FF2B5EF4-FFF2-40B4-BE49-F238E27FC236}">
                    <a16:creationId xmlns:a16="http://schemas.microsoft.com/office/drawing/2014/main" id="{EB06BACC-6784-44CB-9CC3-3F55F0D3A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996" y="3268301"/>
                <a:ext cx="104612" cy="54267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16" name="Ellipse 63">
                <a:extLst>
                  <a:ext uri="{FF2B5EF4-FFF2-40B4-BE49-F238E27FC236}">
                    <a16:creationId xmlns:a16="http://schemas.microsoft.com/office/drawing/2014/main" id="{9D2506AF-6CCD-44F7-B4C2-AE3D8275E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334" y="3268301"/>
                <a:ext cx="104612" cy="54267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de-DE" altLang="de-DE"/>
              </a:p>
            </p:txBody>
          </p: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57419E0A-FE8B-44DC-83EA-E35C91A3A5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23"/>
          <a:stretch/>
        </p:blipFill>
        <p:spPr>
          <a:xfrm>
            <a:off x="239246" y="2924943"/>
            <a:ext cx="4291000" cy="33011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C38CF09-6C4C-4E10-A33C-6B13F67301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3" r="49090"/>
          <a:stretch/>
        </p:blipFill>
        <p:spPr>
          <a:xfrm>
            <a:off x="4801717" y="2708920"/>
            <a:ext cx="1585295" cy="1660569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7406757-F8D8-4472-B81A-FE28F7EF687A}"/>
              </a:ext>
            </a:extLst>
          </p:cNvPr>
          <p:cNvSpPr/>
          <p:nvPr/>
        </p:nvSpPr>
        <p:spPr>
          <a:xfrm rot="643312">
            <a:off x="298091" y="2410052"/>
            <a:ext cx="1516167" cy="84311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aseline="30000" dirty="0"/>
              <a:t>97-99</a:t>
            </a:r>
            <a:r>
              <a:rPr lang="en-US" sz="1200" dirty="0"/>
              <a:t>Tc</a:t>
            </a:r>
            <a:br>
              <a:rPr lang="en-US" sz="1200" dirty="0"/>
            </a:br>
            <a:r>
              <a:rPr lang="en-US" sz="1200" dirty="0"/>
              <a:t>T. Kron et al, PRC</a:t>
            </a:r>
          </a:p>
          <a:p>
            <a:r>
              <a:rPr lang="en-US" sz="1200" dirty="0"/>
              <a:t>100 – 120 MHz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5E2DF9-F9D1-4873-9A3A-2D95019B32BE}"/>
              </a:ext>
            </a:extLst>
          </p:cNvPr>
          <p:cNvSpPr txBox="1"/>
          <p:nvPr/>
        </p:nvSpPr>
        <p:spPr>
          <a:xfrm>
            <a:off x="130568" y="745070"/>
            <a:ext cx="6510042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dirty="0"/>
              <a:t>Lateral laser incoupling through window in vacuum vessel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dirty="0"/>
              <a:t>Nuclear structure investigations on long-lived radioisotopes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dirty="0"/>
              <a:t>Standard tool for high resolution spectroscopy</a:t>
            </a:r>
          </a:p>
        </p:txBody>
      </p:sp>
      <p:pic>
        <p:nvPicPr>
          <p:cNvPr id="28" name="Grafik 46">
            <a:extLst>
              <a:ext uri="{FF2B5EF4-FFF2-40B4-BE49-F238E27FC236}">
                <a16:creationId xmlns:a16="http://schemas.microsoft.com/office/drawing/2014/main" id="{6953BF46-C99D-4852-A8FC-8B1C14FE76E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6486" flipH="1">
            <a:off x="9772065" y="917440"/>
            <a:ext cx="2070476" cy="1552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16">
            <a:extLst>
              <a:ext uri="{FF2B5EF4-FFF2-40B4-BE49-F238E27FC236}">
                <a16:creationId xmlns:a16="http://schemas.microsoft.com/office/drawing/2014/main" id="{9454A9B1-21AA-43BF-9D32-227923CF1D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594365" y="58820"/>
            <a:ext cx="908935" cy="48911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9" descr="L:\Talks\LOGO collection\Uni Mainz\larissalogo_transparentbackground.png">
            <a:extLst>
              <a:ext uri="{FF2B5EF4-FFF2-40B4-BE49-F238E27FC236}">
                <a16:creationId xmlns:a16="http://schemas.microsoft.com/office/drawing/2014/main" id="{A04AA4E6-27EA-46EF-8069-D38D0A753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157" y="63837"/>
            <a:ext cx="1705464" cy="47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8FCA8A6-E112-36A6-AAB2-33AEF7650C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4200" y="2856667"/>
            <a:ext cx="5584119" cy="338534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E3BB022-F100-F00E-D79E-67E562D3B2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006"/>
          <a:stretch/>
        </p:blipFill>
        <p:spPr>
          <a:xfrm>
            <a:off x="4725805" y="4362084"/>
            <a:ext cx="1632836" cy="1660569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27E1632-675F-45A3-AA7F-3945899BE2F9}"/>
              </a:ext>
            </a:extLst>
          </p:cNvPr>
          <p:cNvSpPr/>
          <p:nvPr/>
        </p:nvSpPr>
        <p:spPr>
          <a:xfrm rot="643312">
            <a:off x="4920679" y="5756068"/>
            <a:ext cx="1362526" cy="82334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aseline="30000" dirty="0"/>
              <a:t>143-147</a:t>
            </a:r>
            <a:r>
              <a:rPr lang="en-US" sz="1200" dirty="0"/>
              <a:t>Pm</a:t>
            </a:r>
            <a:br>
              <a:rPr lang="en-US" sz="1200" dirty="0"/>
            </a:br>
            <a:r>
              <a:rPr lang="en-US" sz="1200" dirty="0"/>
              <a:t>D. Studer et al, Eur. Phys. J. A.</a:t>
            </a:r>
          </a:p>
          <a:p>
            <a:r>
              <a:rPr lang="en-US" sz="1200" dirty="0"/>
              <a:t>100 – 250 MHz</a:t>
            </a:r>
            <a:endParaRPr lang="en-GB" sz="1200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0ADF794-54E5-D72B-B2F1-EDB84A69A7AE}"/>
              </a:ext>
            </a:extLst>
          </p:cNvPr>
          <p:cNvSpPr/>
          <p:nvPr/>
        </p:nvSpPr>
        <p:spPr>
          <a:xfrm rot="643312">
            <a:off x="10310900" y="5358810"/>
            <a:ext cx="1739649" cy="82334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aseline="30000" dirty="0"/>
              <a:t>249-253</a:t>
            </a:r>
            <a:r>
              <a:rPr lang="en-US" sz="1200" dirty="0"/>
              <a:t>Cf</a:t>
            </a:r>
            <a:br>
              <a:rPr lang="en-US" sz="1200" dirty="0"/>
            </a:br>
            <a:r>
              <a:rPr lang="en-US" sz="1200" dirty="0"/>
              <a:t>F. Weber et al, PRC</a:t>
            </a:r>
          </a:p>
          <a:p>
            <a:r>
              <a:rPr lang="en-US" sz="1200" b="1" dirty="0"/>
              <a:t>50</a:t>
            </a:r>
            <a:r>
              <a:rPr lang="en-US" sz="1200" dirty="0"/>
              <a:t> – 200 MHz</a:t>
            </a:r>
            <a:endParaRPr lang="en-GB" sz="12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F34864-76F0-995E-FE84-195A58239BF8}"/>
              </a:ext>
            </a:extLst>
          </p:cNvPr>
          <p:cNvSpPr/>
          <p:nvPr/>
        </p:nvSpPr>
        <p:spPr>
          <a:xfrm rot="643312">
            <a:off x="7188066" y="6163177"/>
            <a:ext cx="2237492" cy="46722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More from Mainz!</a:t>
            </a:r>
          </a:p>
          <a:p>
            <a:pPr algn="ctr"/>
            <a:r>
              <a:rPr lang="en-US" sz="1200" dirty="0"/>
              <a:t>Es, Fm, … (Tuesday talks)</a:t>
            </a:r>
            <a:endParaRPr lang="en-GB" sz="12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BC94159-CB9B-36CA-D32E-B1BF2D699019}"/>
              </a:ext>
            </a:extLst>
          </p:cNvPr>
          <p:cNvSpPr/>
          <p:nvPr/>
        </p:nvSpPr>
        <p:spPr bwMode="auto">
          <a:xfrm>
            <a:off x="9809158" y="2996952"/>
            <a:ext cx="2238828" cy="1132620"/>
          </a:xfrm>
          <a:prstGeom prst="ellipse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B3E4BC9-98BF-CC91-B6A0-9DB3C7BCD7F8}"/>
              </a:ext>
            </a:extLst>
          </p:cNvPr>
          <p:cNvGrpSpPr/>
          <p:nvPr/>
        </p:nvGrpSpPr>
        <p:grpSpPr>
          <a:xfrm>
            <a:off x="9011808" y="431237"/>
            <a:ext cx="2918611" cy="806216"/>
            <a:chOff x="9714596" y="504446"/>
            <a:chExt cx="2918611" cy="806216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196C85B6-0DAF-DD85-B586-A4972271DD2C}"/>
                </a:ext>
              </a:extLst>
            </p:cNvPr>
            <p:cNvSpPr/>
            <p:nvPr/>
          </p:nvSpPr>
          <p:spPr>
            <a:xfrm rot="643312">
              <a:off x="10105386" y="504446"/>
              <a:ext cx="2527821" cy="806216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Window not possible at ISOLDE frontend!</a:t>
              </a:r>
              <a:endParaRPr lang="en-GB" sz="1600" dirty="0"/>
            </a:p>
          </p:txBody>
        </p:sp>
        <p:pic>
          <p:nvPicPr>
            <p:cNvPr id="33" name="Grafik 47">
              <a:extLst>
                <a:ext uri="{FF2B5EF4-FFF2-40B4-BE49-F238E27FC236}">
                  <a16:creationId xmlns:a16="http://schemas.microsoft.com/office/drawing/2014/main" id="{BB77B052-CBF7-5D8C-5D87-5813FD514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58570">
              <a:off x="9714596" y="590806"/>
              <a:ext cx="798067" cy="697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539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64040-372B-4B4E-976B-A3E579A76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adaption of PI-LIST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9DAED-2977-447F-99C6-72F15296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A2C63254-AA38-4F91-ACE0-C7783A07E935}"/>
              </a:ext>
            </a:extLst>
          </p:cNvPr>
          <p:cNvSpPr/>
          <p:nvPr/>
        </p:nvSpPr>
        <p:spPr>
          <a:xfrm>
            <a:off x="146854" y="4689380"/>
            <a:ext cx="5638800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/>
              <a:t>No windows possible in ISOLDE frontend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dirty="0"/>
              <a:t>Reflection by </a:t>
            </a:r>
            <a:r>
              <a:rPr lang="de-DE" b="1" dirty="0"/>
              <a:t>metallic mirror</a:t>
            </a:r>
            <a:r>
              <a:rPr lang="de-DE" dirty="0"/>
              <a:t> surfaces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b="1" dirty="0"/>
              <a:t>Off-axis guiding </a:t>
            </a:r>
            <a:r>
              <a:rPr lang="de-DE" dirty="0"/>
              <a:t>of laser through ion beam line</a:t>
            </a:r>
          </a:p>
        </p:txBody>
      </p:sp>
      <p:pic>
        <p:nvPicPr>
          <p:cNvPr id="7" name="Grafik 22">
            <a:extLst>
              <a:ext uri="{FF2B5EF4-FFF2-40B4-BE49-F238E27FC236}">
                <a16:creationId xmlns:a16="http://schemas.microsoft.com/office/drawing/2014/main" id="{7E58FF63-D8B4-4436-A220-43FD43DE51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248816" y="1908872"/>
            <a:ext cx="2213128" cy="998682"/>
          </a:xfrm>
          <a:prstGeom prst="rect">
            <a:avLst/>
          </a:prstGeom>
        </p:spPr>
      </p:pic>
      <p:pic>
        <p:nvPicPr>
          <p:cNvPr id="8" name="Grafik 18">
            <a:extLst>
              <a:ext uri="{FF2B5EF4-FFF2-40B4-BE49-F238E27FC236}">
                <a16:creationId xmlns:a16="http://schemas.microsoft.com/office/drawing/2014/main" id="{5ED6017F-49DB-4079-A8F8-414AAAF98E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5377" y="836712"/>
            <a:ext cx="4655180" cy="3888432"/>
          </a:xfrm>
          <a:prstGeom prst="rect">
            <a:avLst/>
          </a:prstGeom>
        </p:spPr>
      </p:pic>
      <p:pic>
        <p:nvPicPr>
          <p:cNvPr id="10" name="Grafik 6">
            <a:extLst>
              <a:ext uri="{FF2B5EF4-FFF2-40B4-BE49-F238E27FC236}">
                <a16:creationId xmlns:a16="http://schemas.microsoft.com/office/drawing/2014/main" id="{2C69FCA8-D98F-4F40-AAA5-10658B14D26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5377" y="836713"/>
            <a:ext cx="4662414" cy="38884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A8FB751-6039-49B1-93BA-69E51BEE0DF9}"/>
              </a:ext>
            </a:extLst>
          </p:cNvPr>
          <p:cNvGrpSpPr/>
          <p:nvPr/>
        </p:nvGrpSpPr>
        <p:grpSpPr>
          <a:xfrm>
            <a:off x="1314020" y="570810"/>
            <a:ext cx="5320974" cy="2899098"/>
            <a:chOff x="3226009" y="658434"/>
            <a:chExt cx="5320974" cy="2899098"/>
          </a:xfrm>
        </p:grpSpPr>
        <p:sp>
          <p:nvSpPr>
            <p:cNvPr id="12" name="Textfeld 12">
              <a:extLst>
                <a:ext uri="{FF2B5EF4-FFF2-40B4-BE49-F238E27FC236}">
                  <a16:creationId xmlns:a16="http://schemas.microsoft.com/office/drawing/2014/main" id="{A4FB86D5-8AA7-44C0-8F8E-E9943C37BC9A}"/>
                </a:ext>
              </a:extLst>
            </p:cNvPr>
            <p:cNvSpPr txBox="1"/>
            <p:nvPr/>
          </p:nvSpPr>
          <p:spPr>
            <a:xfrm>
              <a:off x="5622668" y="658434"/>
              <a:ext cx="2924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solidFill>
                    <a:srgbClr val="655311"/>
                  </a:solidFill>
                </a:rPr>
                <a:t>Robust metallic mirrors</a:t>
              </a:r>
              <a:endParaRPr lang="en-US" sz="2000" dirty="0">
                <a:solidFill>
                  <a:srgbClr val="655311"/>
                </a:solidFill>
              </a:endParaRPr>
            </a:p>
          </p:txBody>
        </p:sp>
        <p:pic>
          <p:nvPicPr>
            <p:cNvPr id="13" name="Grafik 8">
              <a:extLst>
                <a:ext uri="{FF2B5EF4-FFF2-40B4-BE49-F238E27FC236}">
                  <a16:creationId xmlns:a16="http://schemas.microsoft.com/office/drawing/2014/main" id="{EC11C691-60E3-471D-8307-17BA3F1E9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lum brigh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20957" y="1102629"/>
              <a:ext cx="2133194" cy="162570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F94598D-265F-49EF-90D0-2007CB2C5A0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3075" y="1594762"/>
              <a:ext cx="1954459" cy="71784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  <a:effectLst>
              <a:glow rad="889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8F85235-86B0-4BEE-AA8C-D4D1E1AE8D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6009" y="1894673"/>
              <a:ext cx="2491525" cy="166285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  <a:effectLst>
              <a:glow rad="889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2941CB7-312D-4B14-BFB0-D6E2FDA451A8}"/>
              </a:ext>
            </a:extLst>
          </p:cNvPr>
          <p:cNvSpPr txBox="1"/>
          <p:nvPr/>
        </p:nvSpPr>
        <p:spPr>
          <a:xfrm>
            <a:off x="7207682" y="605089"/>
            <a:ext cx="340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Adapted extraction electrode</a:t>
            </a:r>
          </a:p>
        </p:txBody>
      </p:sp>
      <p:pic>
        <p:nvPicPr>
          <p:cNvPr id="24" name="Picture 23" descr="A close up of a tire&#10;&#10;Description automatically generated with medium confidence">
            <a:extLst>
              <a:ext uri="{FF2B5EF4-FFF2-40B4-BE49-F238E27FC236}">
                <a16:creationId xmlns:a16="http://schemas.microsoft.com/office/drawing/2014/main" id="{35EC73DC-85FD-B70F-7B0F-B8527757543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1241" t="29675" r="23267" b="23452"/>
          <a:stretch/>
        </p:blipFill>
        <p:spPr>
          <a:xfrm>
            <a:off x="6453758" y="1182598"/>
            <a:ext cx="2133194" cy="2035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3D6F70-FB57-303E-C670-83CF490C63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8768299" y="1085464"/>
            <a:ext cx="3287688" cy="22913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F4FC41E-3286-292E-CDFB-0AE7C9D58DEB}"/>
              </a:ext>
            </a:extLst>
          </p:cNvPr>
          <p:cNvSpPr txBox="1"/>
          <p:nvPr/>
        </p:nvSpPr>
        <p:spPr>
          <a:xfrm>
            <a:off x="10997097" y="1198197"/>
            <a:ext cx="1139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Beam shape comparison</a:t>
            </a:r>
            <a:endParaRPr lang="en-GB" sz="1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98FE63-FE75-A9BD-15F1-3385121946AE}"/>
              </a:ext>
            </a:extLst>
          </p:cNvPr>
          <p:cNvGrpSpPr/>
          <p:nvPr/>
        </p:nvGrpSpPr>
        <p:grpSpPr>
          <a:xfrm>
            <a:off x="5851975" y="3493547"/>
            <a:ext cx="5832648" cy="2722945"/>
            <a:chOff x="6624915" y="3852589"/>
            <a:chExt cx="4799677" cy="224070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BB51E85-F36B-8E48-1E99-CCF6022A012E}"/>
                </a:ext>
              </a:extLst>
            </p:cNvPr>
            <p:cNvSpPr txBox="1"/>
            <p:nvPr/>
          </p:nvSpPr>
          <p:spPr>
            <a:xfrm>
              <a:off x="8040216" y="3852589"/>
              <a:ext cx="3228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Emittance simulations</a:t>
              </a:r>
              <a:endParaRPr lang="en-GB" sz="1200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B56A67E-826D-6E38-5FE6-7D6DD8B03CD7}"/>
                </a:ext>
              </a:extLst>
            </p:cNvPr>
            <p:cNvGrpSpPr/>
            <p:nvPr/>
          </p:nvGrpSpPr>
          <p:grpSpPr>
            <a:xfrm>
              <a:off x="6624915" y="4116488"/>
              <a:ext cx="4799677" cy="1976808"/>
              <a:chOff x="6094169" y="3795729"/>
              <a:chExt cx="4799677" cy="1976808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679E610-4A88-AE27-7403-B185A63122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r="63086" b="14808"/>
              <a:stretch/>
            </p:blipFill>
            <p:spPr>
              <a:xfrm>
                <a:off x="6094169" y="3795729"/>
                <a:ext cx="2090063" cy="1879674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2B55F03-CEBD-E76A-92B7-45CF1741CD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52143" b="10405"/>
              <a:stretch/>
            </p:blipFill>
            <p:spPr>
              <a:xfrm>
                <a:off x="8184232" y="3795729"/>
                <a:ext cx="2709614" cy="1976808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2D08560-E8AD-BD1E-A8E1-4DB381DB5B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r="47867"/>
            <a:stretch/>
          </p:blipFill>
          <p:spPr>
            <a:xfrm>
              <a:off x="7921144" y="5010139"/>
              <a:ext cx="697479" cy="58028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BE7BD37-EABA-6A17-5449-F7119C645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51318" t="5386" r="-3451" b="-5386"/>
            <a:stretch/>
          </p:blipFill>
          <p:spPr>
            <a:xfrm>
              <a:off x="10011207" y="5045903"/>
              <a:ext cx="697479" cy="580283"/>
            </a:xfrm>
            <a:prstGeom prst="rect">
              <a:avLst/>
            </a:prstGeom>
          </p:spPr>
        </p:pic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2D3E29D-EEFE-EC50-46F1-9DC74A4CADFB}"/>
              </a:ext>
            </a:extLst>
          </p:cNvPr>
          <p:cNvSpPr/>
          <p:nvPr/>
        </p:nvSpPr>
        <p:spPr bwMode="auto">
          <a:xfrm>
            <a:off x="3912457" y="5723111"/>
            <a:ext cx="2709614" cy="102192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dirty="0"/>
              <a:t>PI-LIST ready</a:t>
            </a:r>
            <a:br>
              <a:rPr lang="en-US" dirty="0"/>
            </a:br>
            <a:r>
              <a:rPr lang="en-US" dirty="0"/>
              <a:t>for on-line experiment!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74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50F3-D391-20E4-ABF7-7CBFF4115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Holmium – a showcase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DC62E-7D86-1456-C6F6-19BB948A8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Grafik 1">
            <a:extLst>
              <a:ext uri="{FF2B5EF4-FFF2-40B4-BE49-F238E27FC236}">
                <a16:creationId xmlns:a16="http://schemas.microsoft.com/office/drawing/2014/main" id="{0ABB2619-4951-4B86-239A-820C06437B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163" y="884813"/>
            <a:ext cx="8194352" cy="5155085"/>
          </a:xfrm>
          <a:prstGeom prst="rect">
            <a:avLst/>
          </a:prstGeom>
        </p:spPr>
      </p:pic>
      <p:pic>
        <p:nvPicPr>
          <p:cNvPr id="7" name="Grafik 5">
            <a:extLst>
              <a:ext uri="{FF2B5EF4-FFF2-40B4-BE49-F238E27FC236}">
                <a16:creationId xmlns:a16="http://schemas.microsoft.com/office/drawing/2014/main" id="{4A09435D-7CDE-9D2B-3B53-A387C922D8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163" y="884812"/>
            <a:ext cx="8194352" cy="5155085"/>
          </a:xfrm>
          <a:prstGeom prst="rect">
            <a:avLst/>
          </a:prstGeom>
        </p:spPr>
      </p:pic>
      <p:pic>
        <p:nvPicPr>
          <p:cNvPr id="8" name="Grafik 6">
            <a:extLst>
              <a:ext uri="{FF2B5EF4-FFF2-40B4-BE49-F238E27FC236}">
                <a16:creationId xmlns:a16="http://schemas.microsoft.com/office/drawing/2014/main" id="{C742EB16-FF33-1673-124A-88FBC25107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163" y="884812"/>
            <a:ext cx="8194352" cy="5155085"/>
          </a:xfrm>
          <a:prstGeom prst="rect">
            <a:avLst/>
          </a:prstGeom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id="{24EB864F-EBE5-0717-37C4-3C5A4B0AC3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164" y="884811"/>
            <a:ext cx="8194352" cy="5155085"/>
          </a:xfrm>
          <a:prstGeom prst="rect">
            <a:avLst/>
          </a:prstGeom>
        </p:spPr>
      </p:pic>
      <p:sp>
        <p:nvSpPr>
          <p:cNvPr id="10" name="Textfeld 8">
            <a:extLst>
              <a:ext uri="{FF2B5EF4-FFF2-40B4-BE49-F238E27FC236}">
                <a16:creationId xmlns:a16="http://schemas.microsoft.com/office/drawing/2014/main" id="{12ABFE9A-8B4D-6030-F761-38319D9D1BA0}"/>
              </a:ext>
            </a:extLst>
          </p:cNvPr>
          <p:cNvSpPr txBox="1"/>
          <p:nvPr/>
        </p:nvSpPr>
        <p:spPr>
          <a:xfrm>
            <a:off x="4733494" y="1025824"/>
            <a:ext cx="171944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/>
              <a:t>Internal </a:t>
            </a:r>
            <a:r>
              <a:rPr lang="de-DE" sz="1600" dirty="0" err="1"/>
              <a:t>reflection</a:t>
            </a:r>
            <a:br>
              <a:rPr lang="de-DE" sz="1600" dirty="0"/>
            </a:br>
            <a:r>
              <a:rPr lang="de-DE" sz="1600" dirty="0"/>
              <a:t>PI-LIST </a:t>
            </a:r>
            <a:r>
              <a:rPr lang="de-DE" sz="1600" dirty="0" err="1"/>
              <a:t>mode</a:t>
            </a:r>
            <a:endParaRPr lang="en-US" sz="1600" dirty="0"/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A4FAFC88-4007-9E76-CC52-3CCCC19668F2}"/>
              </a:ext>
            </a:extLst>
          </p:cNvPr>
          <p:cNvSpPr txBox="1"/>
          <p:nvPr/>
        </p:nvSpPr>
        <p:spPr>
          <a:xfrm>
            <a:off x="10323375" y="2094068"/>
            <a:ext cx="18268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FF0101"/>
                </a:solidFill>
              </a:rPr>
              <a:t>FWHM = 160 MHz</a:t>
            </a:r>
            <a:endParaRPr lang="en-US" sz="1600" dirty="0">
              <a:solidFill>
                <a:srgbClr val="FF0101"/>
              </a:solidFill>
            </a:endParaRPr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6EDB9C8D-6DA9-9B2D-4986-AC5B3FD952AD}"/>
              </a:ext>
            </a:extLst>
          </p:cNvPr>
          <p:cNvSpPr txBox="1"/>
          <p:nvPr/>
        </p:nvSpPr>
        <p:spPr>
          <a:xfrm>
            <a:off x="4733493" y="1908121"/>
            <a:ext cx="179192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7C7C7C"/>
                </a:solidFill>
              </a:rPr>
              <a:t>Standard</a:t>
            </a:r>
            <a:br>
              <a:rPr lang="de-DE" sz="1600" dirty="0">
                <a:solidFill>
                  <a:srgbClr val="7C7C7C"/>
                </a:solidFill>
              </a:rPr>
            </a:br>
            <a:r>
              <a:rPr lang="de-DE" sz="1600" dirty="0">
                <a:solidFill>
                  <a:srgbClr val="7C7C7C"/>
                </a:solidFill>
              </a:rPr>
              <a:t>in-source /1000</a:t>
            </a:r>
            <a:endParaRPr lang="en-US" sz="1600" dirty="0">
              <a:solidFill>
                <a:srgbClr val="7C7C7C"/>
              </a:solidFill>
            </a:endParaRPr>
          </a:p>
        </p:txBody>
      </p:sp>
      <p:sp>
        <p:nvSpPr>
          <p:cNvPr id="13" name="Textfeld 11">
            <a:extLst>
              <a:ext uri="{FF2B5EF4-FFF2-40B4-BE49-F238E27FC236}">
                <a16:creationId xmlns:a16="http://schemas.microsoft.com/office/drawing/2014/main" id="{F72D73E4-066F-F68A-9316-6DA21F3110AC}"/>
              </a:ext>
            </a:extLst>
          </p:cNvPr>
          <p:cNvSpPr txBox="1"/>
          <p:nvPr/>
        </p:nvSpPr>
        <p:spPr>
          <a:xfrm>
            <a:off x="10323375" y="983744"/>
            <a:ext cx="9952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aseline="30000" dirty="0">
                <a:solidFill>
                  <a:srgbClr val="198C19"/>
                </a:solidFill>
              </a:rPr>
              <a:t>165</a:t>
            </a:r>
            <a:r>
              <a:rPr lang="de-DE" sz="1600" dirty="0">
                <a:solidFill>
                  <a:srgbClr val="198C19"/>
                </a:solidFill>
              </a:rPr>
              <a:t>Ho fit</a:t>
            </a:r>
            <a:endParaRPr lang="en-US" sz="1600" dirty="0">
              <a:solidFill>
                <a:srgbClr val="198C19"/>
              </a:solidFill>
            </a:endParaRPr>
          </a:p>
        </p:txBody>
      </p:sp>
      <p:sp>
        <p:nvSpPr>
          <p:cNvPr id="14" name="Textfeld 12">
            <a:extLst>
              <a:ext uri="{FF2B5EF4-FFF2-40B4-BE49-F238E27FC236}">
                <a16:creationId xmlns:a16="http://schemas.microsoft.com/office/drawing/2014/main" id="{AA423E47-5F47-15F6-42AB-A39FA3F4E8E0}"/>
              </a:ext>
            </a:extLst>
          </p:cNvPr>
          <p:cNvSpPr txBox="1"/>
          <p:nvPr/>
        </p:nvSpPr>
        <p:spPr>
          <a:xfrm>
            <a:off x="10323375" y="1353852"/>
            <a:ext cx="10556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aseline="30000" dirty="0">
                <a:solidFill>
                  <a:srgbClr val="0B0BFE"/>
                </a:solidFill>
              </a:rPr>
              <a:t>166m</a:t>
            </a:r>
            <a:r>
              <a:rPr lang="de-DE" sz="1600" dirty="0">
                <a:solidFill>
                  <a:srgbClr val="0B0BFE"/>
                </a:solidFill>
              </a:rPr>
              <a:t>Ho fit</a:t>
            </a:r>
            <a:endParaRPr lang="en-US" sz="1600" dirty="0">
              <a:solidFill>
                <a:srgbClr val="0B0BFE"/>
              </a:solidFill>
            </a:endParaRPr>
          </a:p>
        </p:txBody>
      </p:sp>
      <p:sp>
        <p:nvSpPr>
          <p:cNvPr id="15" name="Textfeld 13">
            <a:extLst>
              <a:ext uri="{FF2B5EF4-FFF2-40B4-BE49-F238E27FC236}">
                <a16:creationId xmlns:a16="http://schemas.microsoft.com/office/drawing/2014/main" id="{39CD37A3-3609-7830-C4C2-634C1F2EC14F}"/>
              </a:ext>
            </a:extLst>
          </p:cNvPr>
          <p:cNvSpPr txBox="1"/>
          <p:nvPr/>
        </p:nvSpPr>
        <p:spPr>
          <a:xfrm>
            <a:off x="10323375" y="1723958"/>
            <a:ext cx="1629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FF0101"/>
                </a:solidFill>
              </a:rPr>
              <a:t>Cumulative</a:t>
            </a:r>
            <a:r>
              <a:rPr lang="de-DE" sz="1600" dirty="0">
                <a:solidFill>
                  <a:srgbClr val="FF0101"/>
                </a:solidFill>
              </a:rPr>
              <a:t> fit</a:t>
            </a:r>
            <a:endParaRPr lang="en-US" sz="1600" dirty="0">
              <a:solidFill>
                <a:srgbClr val="FF010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5A4FB6-67B2-6F95-EE79-21C3345E33F8}"/>
              </a:ext>
            </a:extLst>
          </p:cNvPr>
          <p:cNvGrpSpPr/>
          <p:nvPr/>
        </p:nvGrpSpPr>
        <p:grpSpPr>
          <a:xfrm>
            <a:off x="-40632" y="1820124"/>
            <a:ext cx="3934387" cy="2948205"/>
            <a:chOff x="-19941" y="929583"/>
            <a:chExt cx="3172503" cy="2377293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2C1BB1A7-E5BC-453A-8D2C-4DC1F5FB9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819" y="929583"/>
              <a:ext cx="603609" cy="60360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1C11B7C-D376-52CB-334F-3998E73C3E5E}"/>
                </a:ext>
              </a:extLst>
            </p:cNvPr>
            <p:cNvGrpSpPr/>
            <p:nvPr/>
          </p:nvGrpSpPr>
          <p:grpSpPr>
            <a:xfrm>
              <a:off x="-19941" y="932675"/>
              <a:ext cx="3172503" cy="2374201"/>
              <a:chOff x="10270231" y="1085885"/>
              <a:chExt cx="6953209" cy="5203563"/>
            </a:xfrm>
          </p:grpSpPr>
          <p:pic>
            <p:nvPicPr>
              <p:cNvPr id="19" name="Grafik 13">
                <a:extLst>
                  <a:ext uri="{FF2B5EF4-FFF2-40B4-BE49-F238E27FC236}">
                    <a16:creationId xmlns:a16="http://schemas.microsoft.com/office/drawing/2014/main" id="{B641979C-538B-218A-8B0B-5350DED09D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9392"/>
              <a:stretch/>
            </p:blipFill>
            <p:spPr>
              <a:xfrm>
                <a:off x="10710105" y="1085885"/>
                <a:ext cx="6513335" cy="5203563"/>
              </a:xfrm>
              <a:prstGeom prst="rect">
                <a:avLst/>
              </a:prstGeom>
            </p:spPr>
          </p:pic>
          <p:sp>
            <p:nvSpPr>
              <p:cNvPr id="20" name="Textfeld 18">
                <a:extLst>
                  <a:ext uri="{FF2B5EF4-FFF2-40B4-BE49-F238E27FC236}">
                    <a16:creationId xmlns:a16="http://schemas.microsoft.com/office/drawing/2014/main" id="{35BB09BD-537E-6276-5CC5-976AD980FBC7}"/>
                  </a:ext>
                </a:extLst>
              </p:cNvPr>
              <p:cNvSpPr txBox="1"/>
              <p:nvPr/>
            </p:nvSpPr>
            <p:spPr>
              <a:xfrm>
                <a:off x="10270231" y="2928459"/>
                <a:ext cx="1440873" cy="407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900" dirty="0">
                    <a:solidFill>
                      <a:srgbClr val="D55E00"/>
                    </a:solidFill>
                  </a:rPr>
                  <a:t>J = 15/2</a:t>
                </a:r>
                <a:endParaRPr lang="en-US" sz="900" dirty="0">
                  <a:solidFill>
                    <a:srgbClr val="D55E00"/>
                  </a:solidFill>
                </a:endParaRPr>
              </a:p>
            </p:txBody>
          </p:sp>
          <p:sp>
            <p:nvSpPr>
              <p:cNvPr id="21" name="Textfeld 19">
                <a:extLst>
                  <a:ext uri="{FF2B5EF4-FFF2-40B4-BE49-F238E27FC236}">
                    <a16:creationId xmlns:a16="http://schemas.microsoft.com/office/drawing/2014/main" id="{040B0F17-2741-7B1F-C590-FAD8D02A24EC}"/>
                  </a:ext>
                </a:extLst>
              </p:cNvPr>
              <p:cNvSpPr txBox="1"/>
              <p:nvPr/>
            </p:nvSpPr>
            <p:spPr>
              <a:xfrm>
                <a:off x="10270231" y="4932970"/>
                <a:ext cx="1440873" cy="407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900" dirty="0">
                    <a:solidFill>
                      <a:srgbClr val="009E73"/>
                    </a:solidFill>
                  </a:rPr>
                  <a:t>J = 15/2</a:t>
                </a:r>
                <a:endParaRPr lang="en-US" sz="900" dirty="0">
                  <a:solidFill>
                    <a:srgbClr val="009E73"/>
                  </a:solidFill>
                </a:endParaRP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7469440-F967-503C-AA22-6C5F0E5C3306}"/>
              </a:ext>
            </a:extLst>
          </p:cNvPr>
          <p:cNvSpPr txBox="1"/>
          <p:nvPr/>
        </p:nvSpPr>
        <p:spPr>
          <a:xfrm>
            <a:off x="774668" y="4923071"/>
            <a:ext cx="2574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43 HFS components</a:t>
            </a:r>
          </a:p>
          <a:p>
            <a:r>
              <a:rPr lang="en-US" dirty="0"/>
              <a:t>+ 23 from leaking </a:t>
            </a:r>
            <a:r>
              <a:rPr lang="en-US" baseline="30000" dirty="0"/>
              <a:t>165</a:t>
            </a:r>
            <a:r>
              <a:rPr lang="en-US" dirty="0"/>
              <a:t>Ho</a:t>
            </a:r>
          </a:p>
        </p:txBody>
      </p:sp>
      <p:pic>
        <p:nvPicPr>
          <p:cNvPr id="24" name="Grafik 33">
            <a:extLst>
              <a:ext uri="{FF2B5EF4-FFF2-40B4-BE49-F238E27FC236}">
                <a16:creationId xmlns:a16="http://schemas.microsoft.com/office/drawing/2014/main" id="{0D2E1234-A95B-FF6D-6B2F-59EB14CF50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7" y="734391"/>
            <a:ext cx="689968" cy="69929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158708-7022-F177-7332-8009F65901B4}"/>
              </a:ext>
            </a:extLst>
          </p:cNvPr>
          <p:cNvSpPr txBox="1"/>
          <p:nvPr/>
        </p:nvSpPr>
        <p:spPr>
          <a:xfrm>
            <a:off x="1109343" y="672088"/>
            <a:ext cx="3114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Hyperfine structure studies on long-lived </a:t>
            </a:r>
            <a:r>
              <a:rPr lang="en-US" baseline="30000" dirty="0"/>
              <a:t>163,166m</a:t>
            </a:r>
            <a:r>
              <a:rPr lang="en-US" dirty="0"/>
              <a:t>Ho</a:t>
            </a:r>
            <a:br>
              <a:rPr lang="en-US" dirty="0"/>
            </a:br>
            <a:r>
              <a:rPr lang="en-US" dirty="0"/>
              <a:t>for the </a:t>
            </a:r>
            <a:r>
              <a:rPr lang="en-US" dirty="0" err="1"/>
              <a:t>ECHo</a:t>
            </a:r>
            <a:r>
              <a:rPr lang="en-US" dirty="0"/>
              <a:t>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50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438D9-F376-42F7-AEE2-1298AEDD6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shape effects in the heavy-element region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57BDC-F93A-400C-BF8F-2F11AD62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E5C693-03E8-4CB0-B05C-92863869C2D6}"/>
              </a:ext>
            </a:extLst>
          </p:cNvPr>
          <p:cNvGrpSpPr/>
          <p:nvPr/>
        </p:nvGrpSpPr>
        <p:grpSpPr>
          <a:xfrm>
            <a:off x="-123296" y="3839966"/>
            <a:ext cx="3719274" cy="1973911"/>
            <a:chOff x="5738325" y="4484702"/>
            <a:chExt cx="3365405" cy="1786103"/>
          </a:xfrm>
        </p:grpSpPr>
        <p:pic>
          <p:nvPicPr>
            <p:cNvPr id="9" name="Picture 8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EDFD41B9-9C36-4535-92CB-FF78ABBE8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325" y="4484702"/>
              <a:ext cx="3365405" cy="1655156"/>
            </a:xfrm>
            <a:prstGeom prst="rect">
              <a:avLst/>
            </a:prstGeom>
            <a:scene3d>
              <a:camera prst="perspectiveHeroicExtremeLeftFacing"/>
              <a:lightRig rig="threePt" dir="t"/>
            </a:scene3d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60B385-F8D3-4126-8D9B-C8C3B0686784}"/>
                </a:ext>
              </a:extLst>
            </p:cNvPr>
            <p:cNvSpPr/>
            <p:nvPr/>
          </p:nvSpPr>
          <p:spPr>
            <a:xfrm rot="734632">
              <a:off x="6065583" y="6039972"/>
              <a:ext cx="2177198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i="1" dirty="0"/>
                <a:t>Gaffney et al., Nature</a:t>
              </a:r>
              <a:r>
                <a:rPr lang="en-GB" sz="900" dirty="0"/>
                <a:t> </a:t>
              </a:r>
              <a:r>
                <a:rPr lang="en-GB" sz="900" b="1" dirty="0"/>
                <a:t>497, </a:t>
              </a:r>
              <a:r>
                <a:rPr lang="en-GB" sz="900" dirty="0"/>
                <a:t>199–204 (2013)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717D53D-4478-453D-9A68-366AEE27B881}"/>
              </a:ext>
            </a:extLst>
          </p:cNvPr>
          <p:cNvSpPr txBox="1"/>
          <p:nvPr/>
        </p:nvSpPr>
        <p:spPr>
          <a:xfrm>
            <a:off x="156490" y="706023"/>
            <a:ext cx="7664972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Pear shaped intrinsic nuclear configurations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Breaking of reflection symmetry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Prominent around </a:t>
            </a:r>
            <a:r>
              <a:rPr lang="en-US" baseline="30000" dirty="0"/>
              <a:t>222</a:t>
            </a:r>
            <a:r>
              <a:rPr lang="en-US" dirty="0"/>
              <a:t>Ra (Z </a:t>
            </a:r>
            <a:r>
              <a:rPr lang="en-GB" dirty="0"/>
              <a:t>≈</a:t>
            </a:r>
            <a:r>
              <a:rPr lang="en-US" dirty="0"/>
              <a:t> 88, N </a:t>
            </a:r>
            <a:r>
              <a:rPr lang="en-GB" dirty="0"/>
              <a:t>≈</a:t>
            </a:r>
            <a:r>
              <a:rPr lang="en-US" dirty="0"/>
              <a:t> 134)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Inverted odd-even staggering</a:t>
            </a:r>
            <a:br>
              <a:rPr lang="en-US" dirty="0"/>
            </a:br>
            <a:r>
              <a:rPr lang="en-US" dirty="0"/>
              <a:t>of charge radii? (Po, At, Fr, Rn, Ra)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Within EU ITN LISA:</a:t>
            </a:r>
            <a:br>
              <a:rPr lang="en-US" dirty="0"/>
            </a:br>
            <a:r>
              <a:rPr lang="en-US" dirty="0"/>
              <a:t>Laser Ionization and Spectroscopy of Actinides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5B132A-5D5C-4595-AEDF-1BC85C26D9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4152" y="2952938"/>
            <a:ext cx="4305368" cy="3348619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803CB6-9675-4A26-99E5-886876457FA9}"/>
              </a:ext>
            </a:extLst>
          </p:cNvPr>
          <p:cNvSpPr/>
          <p:nvPr/>
        </p:nvSpPr>
        <p:spPr>
          <a:xfrm rot="16442009">
            <a:off x="10830133" y="4170744"/>
            <a:ext cx="21787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900" dirty="0"/>
              <a:t>Lynch </a:t>
            </a:r>
            <a:r>
              <a:rPr lang="da-DK" sz="900" i="1" dirty="0"/>
              <a:t>et al., </a:t>
            </a:r>
            <a:r>
              <a:rPr lang="da-DK" sz="900" dirty="0"/>
              <a:t>Phys. Rev. C 97, 024309 (2018)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8BFE78-F370-4DCB-B1C7-45C331FB5802}"/>
              </a:ext>
            </a:extLst>
          </p:cNvPr>
          <p:cNvGrpSpPr/>
          <p:nvPr/>
        </p:nvGrpSpPr>
        <p:grpSpPr>
          <a:xfrm>
            <a:off x="3595978" y="496347"/>
            <a:ext cx="8572400" cy="5779426"/>
            <a:chOff x="3311334" y="455335"/>
            <a:chExt cx="8572400" cy="577942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B253C35-4169-3D17-1167-3BCDC0F9E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334" y="455335"/>
              <a:ext cx="8572400" cy="5779426"/>
            </a:xfrm>
            <a:custGeom>
              <a:avLst/>
              <a:gdLst>
                <a:gd name="connsiteX0" fmla="*/ 0 w 8572400"/>
                <a:gd name="connsiteY0" fmla="*/ 0 h 5779426"/>
                <a:gd name="connsiteX1" fmla="*/ 8572400 w 8572400"/>
                <a:gd name="connsiteY1" fmla="*/ 0 h 5779426"/>
                <a:gd name="connsiteX2" fmla="*/ 8572400 w 8572400"/>
                <a:gd name="connsiteY2" fmla="*/ 5779426 h 5779426"/>
                <a:gd name="connsiteX3" fmla="*/ 8329282 w 8572400"/>
                <a:gd name="connsiteY3" fmla="*/ 5779426 h 5779426"/>
                <a:gd name="connsiteX4" fmla="*/ 8329282 w 8572400"/>
                <a:gd name="connsiteY4" fmla="*/ 5044760 h 5779426"/>
                <a:gd name="connsiteX5" fmla="*/ 5658726 w 8572400"/>
                <a:gd name="connsiteY5" fmla="*/ 5044760 h 5779426"/>
                <a:gd name="connsiteX6" fmla="*/ 5658726 w 8572400"/>
                <a:gd name="connsiteY6" fmla="*/ 5779426 h 5779426"/>
                <a:gd name="connsiteX7" fmla="*/ 0 w 8572400"/>
                <a:gd name="connsiteY7" fmla="*/ 5779426 h 5779426"/>
                <a:gd name="connsiteX8" fmla="*/ 0 w 8572400"/>
                <a:gd name="connsiteY8" fmla="*/ 2253585 h 5779426"/>
                <a:gd name="connsiteX9" fmla="*/ 624426 w 8572400"/>
                <a:gd name="connsiteY9" fmla="*/ 2253585 h 5779426"/>
                <a:gd name="connsiteX10" fmla="*/ 624426 w 8572400"/>
                <a:gd name="connsiteY10" fmla="*/ 165353 h 5779426"/>
                <a:gd name="connsiteX11" fmla="*/ 0 w 8572400"/>
                <a:gd name="connsiteY11" fmla="*/ 165353 h 577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2400" h="5779426">
                  <a:moveTo>
                    <a:pt x="0" y="0"/>
                  </a:moveTo>
                  <a:lnTo>
                    <a:pt x="8572400" y="0"/>
                  </a:lnTo>
                  <a:lnTo>
                    <a:pt x="8572400" y="5779426"/>
                  </a:lnTo>
                  <a:lnTo>
                    <a:pt x="8329282" y="5779426"/>
                  </a:lnTo>
                  <a:lnTo>
                    <a:pt x="8329282" y="5044760"/>
                  </a:lnTo>
                  <a:lnTo>
                    <a:pt x="5658726" y="5044760"/>
                  </a:lnTo>
                  <a:lnTo>
                    <a:pt x="5658726" y="5779426"/>
                  </a:lnTo>
                  <a:lnTo>
                    <a:pt x="0" y="5779426"/>
                  </a:lnTo>
                  <a:lnTo>
                    <a:pt x="0" y="2253585"/>
                  </a:lnTo>
                  <a:lnTo>
                    <a:pt x="624426" y="2253585"/>
                  </a:lnTo>
                  <a:lnTo>
                    <a:pt x="624426" y="165353"/>
                  </a:lnTo>
                  <a:lnTo>
                    <a:pt x="0" y="165353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36A822-3EAE-4D29-833D-4DC20B63F020}"/>
                </a:ext>
              </a:extLst>
            </p:cNvPr>
            <p:cNvSpPr/>
            <p:nvPr/>
          </p:nvSpPr>
          <p:spPr>
            <a:xfrm>
              <a:off x="9098477" y="1783073"/>
              <a:ext cx="1168135" cy="40207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  <a:extLst>
                <a:ext uri="{C807C97D-BFC1-408E-A445-0C87EB9F89A2}">
                  <ask:lineSketchStyleProps xmlns:ask="http://schemas.microsoft.com/office/drawing/2018/sketchyshapes" sd="264327539">
                    <a:custGeom>
                      <a:avLst/>
                      <a:gdLst>
                        <a:gd name="connsiteX0" fmla="*/ 0 w 1168135"/>
                        <a:gd name="connsiteY0" fmla="*/ 201039 h 402077"/>
                        <a:gd name="connsiteX1" fmla="*/ 584068 w 1168135"/>
                        <a:gd name="connsiteY1" fmla="*/ 0 h 402077"/>
                        <a:gd name="connsiteX2" fmla="*/ 1168136 w 1168135"/>
                        <a:gd name="connsiteY2" fmla="*/ 201039 h 402077"/>
                        <a:gd name="connsiteX3" fmla="*/ 584068 w 1168135"/>
                        <a:gd name="connsiteY3" fmla="*/ 402078 h 402077"/>
                        <a:gd name="connsiteX4" fmla="*/ 0 w 1168135"/>
                        <a:gd name="connsiteY4" fmla="*/ 201039 h 4020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68135" h="402077" extrusionOk="0">
                          <a:moveTo>
                            <a:pt x="0" y="201039"/>
                          </a:moveTo>
                          <a:cubicBezTo>
                            <a:pt x="-14932" y="48266"/>
                            <a:pt x="256615" y="-59227"/>
                            <a:pt x="584068" y="0"/>
                          </a:cubicBezTo>
                          <a:cubicBezTo>
                            <a:pt x="901722" y="-1191"/>
                            <a:pt x="1155013" y="92480"/>
                            <a:pt x="1168136" y="201039"/>
                          </a:cubicBezTo>
                          <a:cubicBezTo>
                            <a:pt x="1176879" y="330566"/>
                            <a:pt x="969724" y="375873"/>
                            <a:pt x="584068" y="402078"/>
                          </a:cubicBezTo>
                          <a:cubicBezTo>
                            <a:pt x="278915" y="402902"/>
                            <a:pt x="219" y="314574"/>
                            <a:pt x="0" y="20103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533E146-007B-C55B-7F6C-DAACD9E5E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1731" y="726038"/>
            <a:ext cx="2155721" cy="951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43456F-F232-A901-07F2-8BEAF86A65D8}"/>
              </a:ext>
            </a:extLst>
          </p:cNvPr>
          <p:cNvSpPr/>
          <p:nvPr/>
        </p:nvSpPr>
        <p:spPr bwMode="auto">
          <a:xfrm>
            <a:off x="8282646" y="571400"/>
            <a:ext cx="2200950" cy="71584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Project closure conference</a:t>
            </a:r>
            <a:br>
              <a:rPr lang="en-US" sz="1200" dirty="0"/>
            </a:br>
            <a:r>
              <a:rPr lang="en-US" sz="1200" dirty="0"/>
              <a:t>1 - 4 September @ CERN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48503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6D046-FA09-7451-3804-D7599D65E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Octupole deformation in Ac isotopes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A388A-486D-C3EC-6440-F46F40BED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89D0284-C274-39C5-97E3-79730D1BF24E}"/>
              </a:ext>
            </a:extLst>
          </p:cNvPr>
          <p:cNvGrpSpPr/>
          <p:nvPr/>
        </p:nvGrpSpPr>
        <p:grpSpPr>
          <a:xfrm>
            <a:off x="215235" y="836712"/>
            <a:ext cx="5155798" cy="3126547"/>
            <a:chOff x="5591944" y="986184"/>
            <a:chExt cx="4066439" cy="24428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A6E810-B4F1-2DEA-9A93-0B2E589D3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91944" y="986184"/>
              <a:ext cx="4066439" cy="244281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F89C0DF-42C5-6618-6966-206B60B7AE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5605" y="2336445"/>
              <a:ext cx="818830" cy="731616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35F531B-C7FA-461E-EDB3-3322223E6250}"/>
              </a:ext>
            </a:extLst>
          </p:cNvPr>
          <p:cNvSpPr txBox="1"/>
          <p:nvPr/>
        </p:nvSpPr>
        <p:spPr>
          <a:xfrm rot="16200000">
            <a:off x="3986333" y="2713234"/>
            <a:ext cx="2769399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i="0" u="none" strike="noStrike" baseline="0" dirty="0">
                <a:solidFill>
                  <a:srgbClr val="303030"/>
                </a:solidFill>
              </a:rPr>
              <a:t>E. Verstraelen et al, PHYSICAL REVIEW C 100, 044321 (2019) </a:t>
            </a:r>
            <a:endParaRPr lang="en-GB" sz="7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8A380E-29D4-B1C9-5527-01E96C29FDD0}"/>
              </a:ext>
            </a:extLst>
          </p:cNvPr>
          <p:cNvGrpSpPr/>
          <p:nvPr/>
        </p:nvGrpSpPr>
        <p:grpSpPr>
          <a:xfrm>
            <a:off x="6077494" y="1052736"/>
            <a:ext cx="5779146" cy="2016224"/>
            <a:chOff x="5835544" y="1340768"/>
            <a:chExt cx="5779146" cy="201622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47C0C81-A3EA-4E9A-68A8-56B3EC509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70231" y="1340768"/>
              <a:ext cx="5708508" cy="156880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FDBF904-F8FA-8326-108B-BEFD02F5E850}"/>
                </a:ext>
              </a:extLst>
            </p:cNvPr>
            <p:cNvSpPr txBox="1"/>
            <p:nvPr/>
          </p:nvSpPr>
          <p:spPr>
            <a:xfrm>
              <a:off x="5835544" y="2987660"/>
              <a:ext cx="5779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Significant isobaric contamination </a:t>
              </a:r>
              <a:r>
                <a:rPr lang="en-US" dirty="0">
                  <a:sym typeface="Wingdings" panose="05000000000000000000" pitchFamily="2" charset="2"/>
                </a:rPr>
                <a:t></a:t>
              </a:r>
              <a:r>
                <a:rPr lang="en-US" dirty="0"/>
                <a:t> LIST suppression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32872D-402D-BDAA-B316-FBB0664985D3}"/>
              </a:ext>
            </a:extLst>
          </p:cNvPr>
          <p:cNvGrpSpPr/>
          <p:nvPr/>
        </p:nvGrpSpPr>
        <p:grpSpPr>
          <a:xfrm>
            <a:off x="6211687" y="3501009"/>
            <a:ext cx="4996881" cy="2740970"/>
            <a:chOff x="6096000" y="3501009"/>
            <a:chExt cx="4996881" cy="2740970"/>
          </a:xfrm>
        </p:grpSpPr>
        <p:pic>
          <p:nvPicPr>
            <p:cNvPr id="20" name="Picture 19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6A494D9A-01CA-7B1A-6951-4A043578B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4032" y="3501009"/>
              <a:ext cx="4371682" cy="237163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52E2D9-18B6-48E5-5FB6-4097DEF15448}"/>
                </a:ext>
              </a:extLst>
            </p:cNvPr>
            <p:cNvSpPr txBox="1"/>
            <p:nvPr/>
          </p:nvSpPr>
          <p:spPr>
            <a:xfrm>
              <a:off x="6096000" y="5872647"/>
              <a:ext cx="4996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Low sensitivity to Q</a:t>
              </a:r>
              <a:r>
                <a:rPr lang="en-US" baseline="-25000" dirty="0"/>
                <a:t>S</a:t>
              </a:r>
              <a:r>
                <a:rPr lang="en-US" dirty="0"/>
                <a:t> </a:t>
              </a:r>
              <a:r>
                <a:rPr lang="en-US" dirty="0">
                  <a:sym typeface="Wingdings" panose="05000000000000000000" pitchFamily="2" charset="2"/>
                </a:rPr>
                <a:t> PI-LIST high resolution</a:t>
              </a:r>
              <a:endParaRPr lang="en-GB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B207A16-ECCC-AC4C-78CB-D6A1CCE28B0E}"/>
              </a:ext>
            </a:extLst>
          </p:cNvPr>
          <p:cNvSpPr txBox="1"/>
          <p:nvPr/>
        </p:nvSpPr>
        <p:spPr>
          <a:xfrm>
            <a:off x="119336" y="4005064"/>
            <a:ext cx="5961888" cy="1703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Recent investigations and EDF theory on Ac: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Available data matched only with octupole asymmetry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Distinct kink as benchmark case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Nuclear moments as supporting data</a:t>
            </a:r>
          </a:p>
        </p:txBody>
      </p:sp>
    </p:spTree>
    <p:extLst>
      <p:ext uri="{BB962C8B-B14F-4D97-AF65-F5344CB8AC3E}">
        <p14:creationId xmlns:p14="http://schemas.microsoft.com/office/powerpoint/2010/main" val="223001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5F95-6626-2672-AAEA-7A3E453F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IS664: Experimental setup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19CE2-3541-674E-3C95-FC4DFF768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F21E64-4688-BF5C-5E0E-E9F7281DB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0000"/>
          </a:blip>
          <a:srcRect r="617" b="515"/>
          <a:stretch/>
        </p:blipFill>
        <p:spPr>
          <a:xfrm>
            <a:off x="187301" y="2682463"/>
            <a:ext cx="1598326" cy="1511076"/>
          </a:xfrm>
          <a:prstGeom prst="rect">
            <a:avLst/>
          </a:prstGeom>
        </p:spPr>
      </p:pic>
      <p:pic>
        <p:nvPicPr>
          <p:cNvPr id="7" name="Picture 6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80B6C254-C7F7-A061-92CC-E65FCC5CF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06" y="1107904"/>
            <a:ext cx="1682500" cy="893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CF44FA-B9DC-E2C1-3018-092353BC9CFB}"/>
              </a:ext>
            </a:extLst>
          </p:cNvPr>
          <p:cNvSpPr txBox="1"/>
          <p:nvPr/>
        </p:nvSpPr>
        <p:spPr>
          <a:xfrm>
            <a:off x="191919" y="641948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Joined</a:t>
            </a:r>
            <a:r>
              <a:rPr lang="en-US" dirty="0"/>
              <a:t> NB laser infrastructure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0AB0F-07CC-C5CD-0E37-C7C34B751242}"/>
              </a:ext>
            </a:extLst>
          </p:cNvPr>
          <p:cNvSpPr txBox="1"/>
          <p:nvPr/>
        </p:nvSpPr>
        <p:spPr>
          <a:xfrm>
            <a:off x="1914724" y="1228821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CRIS Matisse</a:t>
            </a:r>
            <a:br>
              <a:rPr lang="en-US" sz="1600" dirty="0"/>
            </a:br>
            <a:r>
              <a:rPr lang="en-US" sz="1600" dirty="0" err="1"/>
              <a:t>cw</a:t>
            </a:r>
            <a:r>
              <a:rPr lang="en-US" sz="1600" dirty="0"/>
              <a:t> </a:t>
            </a:r>
            <a:r>
              <a:rPr lang="en-US" sz="1600" dirty="0" err="1"/>
              <a:t>Ti:Sa</a:t>
            </a:r>
            <a:endParaRPr lang="en-GB" sz="1600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6FB71EE-7BE7-CC4B-57E8-5B73F815F6A4}"/>
              </a:ext>
            </a:extLst>
          </p:cNvPr>
          <p:cNvSpPr/>
          <p:nvPr/>
        </p:nvSpPr>
        <p:spPr bwMode="auto">
          <a:xfrm>
            <a:off x="871417" y="2164925"/>
            <a:ext cx="310878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830B15-1132-0A05-03B3-40BB8D38A0EB}"/>
              </a:ext>
            </a:extLst>
          </p:cNvPr>
          <p:cNvSpPr txBox="1"/>
          <p:nvPr/>
        </p:nvSpPr>
        <p:spPr>
          <a:xfrm>
            <a:off x="1913798" y="3029021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RILIS injection-locked</a:t>
            </a:r>
            <a:br>
              <a:rPr lang="en-US" sz="1600" dirty="0"/>
            </a:br>
            <a:r>
              <a:rPr lang="en-US" sz="1600" dirty="0"/>
              <a:t>pulsed ring cavity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47A034-3181-28AD-3BA2-5EF44714A25C}"/>
              </a:ext>
            </a:extLst>
          </p:cNvPr>
          <p:cNvSpPr txBox="1"/>
          <p:nvPr/>
        </p:nvSpPr>
        <p:spPr>
          <a:xfrm>
            <a:off x="1272951" y="2235513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Cross-hall fiber</a:t>
            </a:r>
            <a:endParaRPr lang="en-GB" sz="1600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248D4C2-2734-7FEC-DC7F-8F603631BA7F}"/>
              </a:ext>
            </a:extLst>
          </p:cNvPr>
          <p:cNvSpPr/>
          <p:nvPr/>
        </p:nvSpPr>
        <p:spPr bwMode="auto">
          <a:xfrm>
            <a:off x="905686" y="4253157"/>
            <a:ext cx="310878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B36B1D-188E-AA5F-FCD3-B64BB00C9F7A}"/>
              </a:ext>
            </a:extLst>
          </p:cNvPr>
          <p:cNvSpPr txBox="1"/>
          <p:nvPr/>
        </p:nvSpPr>
        <p:spPr>
          <a:xfrm>
            <a:off x="1278185" y="4253157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Separator launch</a:t>
            </a:r>
            <a:endParaRPr lang="en-GB" sz="1600" dirty="0"/>
          </a:p>
        </p:txBody>
      </p:sp>
      <p:pic>
        <p:nvPicPr>
          <p:cNvPr id="16" name="Picture 15" descr="A picture containing light, traffic, green, lit&#10;&#10;Description automatically generated">
            <a:extLst>
              <a:ext uri="{FF2B5EF4-FFF2-40B4-BE49-F238E27FC236}">
                <a16:creationId xmlns:a16="http://schemas.microsoft.com/office/drawing/2014/main" id="{96AA4E27-4951-D7D0-786D-302BBA9504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8645" r="4061" b="17391"/>
          <a:stretch/>
        </p:blipFill>
        <p:spPr>
          <a:xfrm>
            <a:off x="331316" y="4869161"/>
            <a:ext cx="1454311" cy="13681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A4AA65-D5C5-D749-F7CD-2F4F3C6E2BE6}"/>
              </a:ext>
            </a:extLst>
          </p:cNvPr>
          <p:cNvSpPr txBox="1"/>
          <p:nvPr/>
        </p:nvSpPr>
        <p:spPr>
          <a:xfrm>
            <a:off x="2058740" y="518926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PI mode</a:t>
            </a:r>
            <a:br>
              <a:rPr lang="en-US" sz="1600" dirty="0"/>
            </a:br>
            <a:r>
              <a:rPr lang="en-US" sz="1600" dirty="0"/>
              <a:t>referencing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F9BE89-AEDD-BA82-96BD-4C276FEB30CD}"/>
              </a:ext>
            </a:extLst>
          </p:cNvPr>
          <p:cNvSpPr txBox="1"/>
          <p:nvPr/>
        </p:nvSpPr>
        <p:spPr>
          <a:xfrm>
            <a:off x="6744072" y="64194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and DAQ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2F1FBEA-E8D4-92E6-0B1B-EBBF39E665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212560" y="2191145"/>
            <a:ext cx="3760150" cy="1593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B9029D3-1FA5-AF45-E920-4816D9CE041E}"/>
              </a:ext>
            </a:extLst>
          </p:cNvPr>
          <p:cNvSpPr txBox="1"/>
          <p:nvPr/>
        </p:nvSpPr>
        <p:spPr>
          <a:xfrm>
            <a:off x="6154288" y="1050189"/>
            <a:ext cx="5171609" cy="1154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/>
              <a:t>MagneTOF</a:t>
            </a:r>
            <a:r>
              <a:rPr lang="en-US" sz="1600" dirty="0"/>
              <a:t> single ion counter at GLM/LA1 beam lines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Highly sensitive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Laser-synchronized 10kHz DAQ (CRIS time tagger)</a:t>
            </a:r>
            <a:endParaRPr lang="en-GB" sz="16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67D87C6-8FA1-58C5-0E17-A6E359A1E4B6}"/>
              </a:ext>
            </a:extLst>
          </p:cNvPr>
          <p:cNvGrpSpPr/>
          <p:nvPr/>
        </p:nvGrpSpPr>
        <p:grpSpPr>
          <a:xfrm>
            <a:off x="6238481" y="2492186"/>
            <a:ext cx="4894536" cy="3514148"/>
            <a:chOff x="7476750" y="2492789"/>
            <a:chExt cx="3110289" cy="223310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C231EE0-1371-EF58-A7DD-F6B0D58B8EFE}"/>
                </a:ext>
              </a:extLst>
            </p:cNvPr>
            <p:cNvGrpSpPr/>
            <p:nvPr/>
          </p:nvGrpSpPr>
          <p:grpSpPr>
            <a:xfrm>
              <a:off x="7705607" y="2492789"/>
              <a:ext cx="2881432" cy="2093499"/>
              <a:chOff x="8112375" y="2728470"/>
              <a:chExt cx="2881432" cy="2093499"/>
            </a:xfrm>
          </p:grpSpPr>
          <p:pic>
            <p:nvPicPr>
              <p:cNvPr id="22" name="Picture 10" descr="zoom">
                <a:extLst>
                  <a:ext uri="{FF2B5EF4-FFF2-40B4-BE49-F238E27FC236}">
                    <a16:creationId xmlns:a16="http://schemas.microsoft.com/office/drawing/2014/main" id="{E0FF2612-63A2-B741-98D4-01D19DD05E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0" t="57106" r="50929" b="5417"/>
              <a:stretch/>
            </p:blipFill>
            <p:spPr bwMode="auto">
              <a:xfrm>
                <a:off x="8112375" y="2728470"/>
                <a:ext cx="2881432" cy="20934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2C9D5E-C0F6-DEC4-F914-C37E92D79F11}"/>
                  </a:ext>
                </a:extLst>
              </p:cNvPr>
              <p:cNvSpPr txBox="1"/>
              <p:nvPr/>
            </p:nvSpPr>
            <p:spPr>
              <a:xfrm rot="16200000">
                <a:off x="9738392" y="3504752"/>
                <a:ext cx="1020888" cy="293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>
                        <a:lumMod val="75000"/>
                      </a:schemeClr>
                    </a:solidFill>
                  </a:rPr>
                  <a:t>Laser ions</a:t>
                </a:r>
                <a:endParaRPr lang="en-GB" sz="2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D2631C-F31B-D594-0FC0-97568E7C0F10}"/>
                  </a:ext>
                </a:extLst>
              </p:cNvPr>
              <p:cNvSpPr/>
              <p:nvPr/>
            </p:nvSpPr>
            <p:spPr bwMode="auto">
              <a:xfrm>
                <a:off x="8319871" y="4312807"/>
                <a:ext cx="1418597" cy="412337"/>
              </a:xfrm>
              <a:prstGeom prst="rect">
                <a:avLst/>
              </a:prstGeom>
              <a:solidFill>
                <a:schemeClr val="accent5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2801C76-A6ED-709E-0275-03C043C8FF4F}"/>
                  </a:ext>
                </a:extLst>
              </p:cNvPr>
              <p:cNvSpPr/>
              <p:nvPr/>
            </p:nvSpPr>
            <p:spPr bwMode="auto">
              <a:xfrm>
                <a:off x="9738469" y="2780928"/>
                <a:ext cx="337288" cy="1944216"/>
              </a:xfrm>
              <a:prstGeom prst="rect">
                <a:avLst/>
              </a:prstGeom>
              <a:solidFill>
                <a:schemeClr val="accent6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9779A-6E38-7DAC-73CA-1AAAAD23406D}"/>
                  </a:ext>
                </a:extLst>
              </p:cNvPr>
              <p:cNvSpPr/>
              <p:nvPr/>
            </p:nvSpPr>
            <p:spPr bwMode="auto">
              <a:xfrm>
                <a:off x="10075757" y="4312807"/>
                <a:ext cx="844779" cy="412337"/>
              </a:xfrm>
              <a:prstGeom prst="rect">
                <a:avLst/>
              </a:prstGeom>
              <a:solidFill>
                <a:schemeClr val="accent5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3FA9F5-549B-288B-4992-32444FF913CD}"/>
                  </a:ext>
                </a:extLst>
              </p:cNvPr>
              <p:cNvSpPr txBox="1"/>
              <p:nvPr/>
            </p:nvSpPr>
            <p:spPr>
              <a:xfrm>
                <a:off x="8500148" y="4002655"/>
                <a:ext cx="1162480" cy="293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Background</a:t>
                </a:r>
                <a:endParaRPr lang="en-GB" sz="24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4DC98F-84B7-0D0B-781F-74681EA6FCBB}"/>
                </a:ext>
              </a:extLst>
            </p:cNvPr>
            <p:cNvSpPr txBox="1"/>
            <p:nvPr/>
          </p:nvSpPr>
          <p:spPr>
            <a:xfrm>
              <a:off x="8914781" y="4549873"/>
              <a:ext cx="928191" cy="17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Ion travel time (</a:t>
              </a:r>
              <a:r>
                <a:rPr lang="el-GR" sz="1200" dirty="0"/>
                <a:t>μ</a:t>
              </a:r>
              <a:r>
                <a:rPr lang="en-US" sz="1200" dirty="0"/>
                <a:t>s)</a:t>
              </a:r>
              <a:endParaRPr lang="en-GB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BAAE658-29ED-CA81-87F9-D22D3961382B}"/>
                </a:ext>
              </a:extLst>
            </p:cNvPr>
            <p:cNvSpPr txBox="1"/>
            <p:nvPr/>
          </p:nvSpPr>
          <p:spPr>
            <a:xfrm rot="16200000">
              <a:off x="6909669" y="3346556"/>
              <a:ext cx="1310184" cy="17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Ions in time window (</a:t>
              </a:r>
              <a:r>
                <a:rPr lang="en-US" sz="1200" dirty="0" err="1"/>
                <a:t>arb.u</a:t>
              </a:r>
              <a:r>
                <a:rPr lang="en-US" sz="1200" dirty="0"/>
                <a:t>.)</a:t>
              </a:r>
              <a:endParaRPr lang="en-GB" sz="1200" dirty="0"/>
            </a:p>
          </p:txBody>
        </p:sp>
      </p:grpSp>
      <p:pic>
        <p:nvPicPr>
          <p:cNvPr id="5" name="Picture 4" descr="A picture containing indoor, wall, cluttered&#10;&#10;Description automatically generated">
            <a:extLst>
              <a:ext uri="{FF2B5EF4-FFF2-40B4-BE49-F238E27FC236}">
                <a16:creationId xmlns:a16="http://schemas.microsoft.com/office/drawing/2014/main" id="{2EB80ABD-24AD-B5F6-9E9C-09CED9B440B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83" t="20979" r="13176" b="43940"/>
          <a:stretch/>
        </p:blipFill>
        <p:spPr>
          <a:xfrm>
            <a:off x="58203" y="4645590"/>
            <a:ext cx="870318" cy="791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8056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922D62-A302-0052-31F0-EE6BB8CED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300"/>
          <a:stretch/>
        </p:blipFill>
        <p:spPr>
          <a:xfrm>
            <a:off x="911424" y="-27384"/>
            <a:ext cx="10369152" cy="6283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0F7CFB-29F7-6188-B5AF-817DB3A52D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300"/>
          <a:stretch/>
        </p:blipFill>
        <p:spPr>
          <a:xfrm>
            <a:off x="911424" y="-27384"/>
            <a:ext cx="10369152" cy="62838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3EFB59-C283-3B2F-2984-0C8661138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5DACB-8AB1-9298-6E45-3A10A239D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DEF1232-91AC-17DF-A3F2-B5721DE29B0A}"/>
              </a:ext>
            </a:extLst>
          </p:cNvPr>
          <p:cNvSpPr/>
          <p:nvPr/>
        </p:nvSpPr>
        <p:spPr bwMode="auto">
          <a:xfrm>
            <a:off x="7261752" y="3861048"/>
            <a:ext cx="2376264" cy="1296144"/>
          </a:xfrm>
          <a:prstGeom prst="ellipse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7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C904B-1851-F8AF-9326-9A38714F8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results: Radii kink confirmed?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858EA-3869-39D2-862F-E6071EB71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 dirty="0"/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34CF785C-D1C9-5FE7-1896-A14EBAA6F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32" y="656702"/>
            <a:ext cx="6521299" cy="45004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D74444-D933-540E-95E9-5F7DE581A3EA}"/>
              </a:ext>
            </a:extLst>
          </p:cNvPr>
          <p:cNvSpPr txBox="1"/>
          <p:nvPr/>
        </p:nvSpPr>
        <p:spPr>
          <a:xfrm rot="2327572">
            <a:off x="1531473" y="2436079"/>
            <a:ext cx="4744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>
                    <a:alpha val="10000"/>
                  </a:srgbClr>
                </a:solidFill>
              </a:rPr>
              <a:t>Preliminary</a:t>
            </a:r>
            <a:endParaRPr lang="en-GB" sz="6000" b="1" dirty="0">
              <a:solidFill>
                <a:srgbClr val="FF0000">
                  <a:alpha val="10000"/>
                </a:srgb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2045272-1D18-A08A-67C5-D7392FF5F5FE}"/>
              </a:ext>
            </a:extLst>
          </p:cNvPr>
          <p:cNvGrpSpPr/>
          <p:nvPr/>
        </p:nvGrpSpPr>
        <p:grpSpPr>
          <a:xfrm>
            <a:off x="6770981" y="1340768"/>
            <a:ext cx="4758177" cy="3452345"/>
            <a:chOff x="6495086" y="1580729"/>
            <a:chExt cx="4758177" cy="3452345"/>
          </a:xfrm>
        </p:grpSpPr>
        <p:pic>
          <p:nvPicPr>
            <p:cNvPr id="6" name="Picture 5" descr="Chart, scatter chart&#10;&#10;Description automatically generated">
              <a:extLst>
                <a:ext uri="{FF2B5EF4-FFF2-40B4-BE49-F238E27FC236}">
                  <a16:creationId xmlns:a16="http://schemas.microsoft.com/office/drawing/2014/main" id="{399CC09B-31CD-6A1E-BADF-ADB1FA6227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640" b="13105"/>
            <a:stretch/>
          </p:blipFill>
          <p:spPr>
            <a:xfrm>
              <a:off x="6495086" y="1580729"/>
              <a:ext cx="4691346" cy="345234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38996AB-6691-295D-2F03-4C50A24EE897}"/>
                </a:ext>
              </a:extLst>
            </p:cNvPr>
            <p:cNvSpPr txBox="1"/>
            <p:nvPr/>
          </p:nvSpPr>
          <p:spPr>
            <a:xfrm rot="16200000">
              <a:off x="9912247" y="3300356"/>
              <a:ext cx="2367138" cy="3148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GB" sz="1100" dirty="0">
                  <a:solidFill>
                    <a:srgbClr val="303030"/>
                  </a:solidFill>
                  <a:sym typeface="Wingdings" panose="05000000000000000000" pitchFamily="2" charset="2"/>
                </a:rPr>
                <a:t>In-situ analysis by Michael Heines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E4F136-30E7-E1D9-433B-ACE2C05245F0}"/>
                </a:ext>
              </a:extLst>
            </p:cNvPr>
            <p:cNvSpPr txBox="1"/>
            <p:nvPr/>
          </p:nvSpPr>
          <p:spPr>
            <a:xfrm rot="2327572">
              <a:off x="7891862" y="3025939"/>
              <a:ext cx="309981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FF0000">
                      <a:alpha val="10000"/>
                    </a:srgbClr>
                  </a:solidFill>
                </a:rPr>
                <a:t>Preliminary</a:t>
              </a:r>
              <a:endParaRPr lang="en-GB" sz="4000" b="1" dirty="0">
                <a:solidFill>
                  <a:srgbClr val="FF0000">
                    <a:alpha val="10000"/>
                  </a:srgbClr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DA30B0C-7B2E-907B-065B-7EF47A45E903}"/>
              </a:ext>
            </a:extLst>
          </p:cNvPr>
          <p:cNvSpPr txBox="1"/>
          <p:nvPr/>
        </p:nvSpPr>
        <p:spPr>
          <a:xfrm>
            <a:off x="6621152" y="1030255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yield </a:t>
            </a:r>
            <a:r>
              <a:rPr lang="en-US" dirty="0">
                <a:sym typeface="Wingdings" panose="05000000000000000000" pitchFamily="2" charset="2"/>
              </a:rPr>
              <a:t> Compromise on resolution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2F95D4-FA30-E4EE-A09C-91CC5A18CA02}"/>
              </a:ext>
            </a:extLst>
          </p:cNvPr>
          <p:cNvSpPr/>
          <p:nvPr/>
        </p:nvSpPr>
        <p:spPr bwMode="auto">
          <a:xfrm>
            <a:off x="216796" y="656702"/>
            <a:ext cx="10969139" cy="10441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D0A391-D9AC-8B51-7EDE-78030D398C75}"/>
              </a:ext>
            </a:extLst>
          </p:cNvPr>
          <p:cNvSpPr/>
          <p:nvPr/>
        </p:nvSpPr>
        <p:spPr bwMode="auto">
          <a:xfrm>
            <a:off x="10109771" y="1988840"/>
            <a:ext cx="931181" cy="10125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9F5ABC-62DE-9187-1363-5715BEC0C3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272"/>
          <a:stretch/>
        </p:blipFill>
        <p:spPr>
          <a:xfrm>
            <a:off x="7392144" y="4804031"/>
            <a:ext cx="3777004" cy="200934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081E3-40FC-8E74-C2DE-273FD8DFBDCA}"/>
              </a:ext>
            </a:extLst>
          </p:cNvPr>
          <p:cNvGrpSpPr/>
          <p:nvPr/>
        </p:nvGrpSpPr>
        <p:grpSpPr>
          <a:xfrm>
            <a:off x="9863554" y="1824683"/>
            <a:ext cx="1177398" cy="3748344"/>
            <a:chOff x="9863554" y="1824683"/>
            <a:chExt cx="1177398" cy="37483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C9E22D2-2AFE-CCDC-E032-1CB04E9488E8}"/>
                </a:ext>
              </a:extLst>
            </p:cNvPr>
            <p:cNvSpPr/>
            <p:nvPr/>
          </p:nvSpPr>
          <p:spPr bwMode="auto">
            <a:xfrm>
              <a:off x="10268114" y="5301208"/>
              <a:ext cx="436398" cy="271819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26675EE-8256-EFFF-354E-0E2089A628DF}"/>
                </a:ext>
              </a:extLst>
            </p:cNvPr>
            <p:cNvSpPr/>
            <p:nvPr/>
          </p:nvSpPr>
          <p:spPr bwMode="auto">
            <a:xfrm>
              <a:off x="9863554" y="1824683"/>
              <a:ext cx="1177398" cy="1044106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387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E502D-8379-FDE6-BE9B-AAC1E52C1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Complementary data: Collinear laser spectroscopy at TRIUMF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6B0E59-010A-8AEF-E654-377C0B5FF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20DE46-35DC-3E7B-304F-8F6DC4B147DA}"/>
              </a:ext>
            </a:extLst>
          </p:cNvPr>
          <p:cNvSpPr txBox="1"/>
          <p:nvPr/>
        </p:nvSpPr>
        <p:spPr>
          <a:xfrm>
            <a:off x="8904312" y="6439359"/>
            <a:ext cx="23294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Slide content: Courtesy of Ruohong Li</a:t>
            </a:r>
            <a:endParaRPr lang="en-GB" sz="1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3A3C55-223B-D49D-A259-58741C9410E9}"/>
              </a:ext>
            </a:extLst>
          </p:cNvPr>
          <p:cNvGrpSpPr/>
          <p:nvPr/>
        </p:nvGrpSpPr>
        <p:grpSpPr>
          <a:xfrm>
            <a:off x="600452" y="1272671"/>
            <a:ext cx="10932086" cy="1364241"/>
            <a:chOff x="345514" y="1411835"/>
            <a:chExt cx="11351999" cy="158254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7C910EA-707D-1C2C-750A-7F8820EC2015}"/>
                </a:ext>
              </a:extLst>
            </p:cNvPr>
            <p:cNvGrpSpPr/>
            <p:nvPr/>
          </p:nvGrpSpPr>
          <p:grpSpPr>
            <a:xfrm>
              <a:off x="345514" y="1953417"/>
              <a:ext cx="4256486" cy="736870"/>
              <a:chOff x="-834701" y="3032584"/>
              <a:chExt cx="3192365" cy="736870"/>
            </a:xfrm>
          </p:grpSpPr>
          <p:sp>
            <p:nvSpPr>
              <p:cNvPr id="31" name="TextBox 9">
                <a:extLst>
                  <a:ext uri="{FF2B5EF4-FFF2-40B4-BE49-F238E27FC236}">
                    <a16:creationId xmlns:a16="http://schemas.microsoft.com/office/drawing/2014/main" id="{A069E43F-2E97-133F-202F-59547D8B249F}"/>
                  </a:ext>
                </a:extLst>
              </p:cNvPr>
              <p:cNvSpPr txBox="1"/>
              <p:nvPr/>
            </p:nvSpPr>
            <p:spPr>
              <a:xfrm>
                <a:off x="1547664" y="3400122"/>
                <a:ext cx="810000" cy="369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CA" dirty="0"/>
              </a:p>
            </p:txBody>
          </p:sp>
          <p:sp>
            <p:nvSpPr>
              <p:cNvPr id="32" name="TextBox 17">
                <a:extLst>
                  <a:ext uri="{FF2B5EF4-FFF2-40B4-BE49-F238E27FC236}">
                    <a16:creationId xmlns:a16="http://schemas.microsoft.com/office/drawing/2014/main" id="{63B59472-52E4-627A-8E12-9AD1363A72ED}"/>
                  </a:ext>
                </a:extLst>
              </p:cNvPr>
              <p:cNvSpPr txBox="1"/>
              <p:nvPr/>
            </p:nvSpPr>
            <p:spPr>
              <a:xfrm>
                <a:off x="-834701" y="3032584"/>
                <a:ext cx="2065362" cy="392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1600" b="1" baseline="30000" dirty="0">
                    <a:solidFill>
                      <a:srgbClr val="7F6000"/>
                    </a:solidFill>
                  </a:rPr>
                  <a:t>226</a:t>
                </a:r>
                <a:r>
                  <a:rPr lang="en-CA" sz="1600" b="1" dirty="0">
                    <a:solidFill>
                      <a:srgbClr val="7F6000"/>
                    </a:solidFill>
                  </a:rPr>
                  <a:t>Ac</a:t>
                </a:r>
                <a:r>
                  <a:rPr lang="en-CA" sz="1600" b="1" baseline="30000" dirty="0">
                    <a:solidFill>
                      <a:srgbClr val="7F6000"/>
                    </a:solidFill>
                  </a:rPr>
                  <a:t>+  </a:t>
                </a:r>
                <a:r>
                  <a:rPr lang="en-CA" sz="1600" b="1" dirty="0">
                    <a:solidFill>
                      <a:srgbClr val="7F6000"/>
                    </a:solidFill>
                  </a:rPr>
                  <a:t>(~10</a:t>
                </a:r>
                <a:r>
                  <a:rPr lang="en-CA" sz="1600" b="1" baseline="30000" dirty="0">
                    <a:solidFill>
                      <a:srgbClr val="7F6000"/>
                    </a:solidFill>
                  </a:rPr>
                  <a:t>7</a:t>
                </a:r>
                <a:r>
                  <a:rPr lang="en-CA" sz="1600" b="1" dirty="0">
                    <a:solidFill>
                      <a:srgbClr val="7F6000"/>
                    </a:solidFill>
                  </a:rPr>
                  <a:t> ions/s)</a:t>
                </a: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8F28A0-46F0-3CAA-33BB-689DCD6B5EFA}"/>
                </a:ext>
              </a:extLst>
            </p:cNvPr>
            <p:cNvSpPr/>
            <p:nvPr/>
          </p:nvSpPr>
          <p:spPr>
            <a:xfrm>
              <a:off x="3378540" y="2316874"/>
              <a:ext cx="90010" cy="3951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E51401-7C61-5426-4FD4-B097880E9046}"/>
                </a:ext>
              </a:extLst>
            </p:cNvPr>
            <p:cNvSpPr/>
            <p:nvPr/>
          </p:nvSpPr>
          <p:spPr>
            <a:xfrm>
              <a:off x="3243525" y="2320955"/>
              <a:ext cx="90010" cy="3951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6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33FDF-B26E-9B15-C974-031717D42AB0}"/>
                </a:ext>
              </a:extLst>
            </p:cNvPr>
            <p:cNvSpPr/>
            <p:nvPr/>
          </p:nvSpPr>
          <p:spPr>
            <a:xfrm>
              <a:off x="3108510" y="2316873"/>
              <a:ext cx="90010" cy="3951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60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ED724A9-9429-D5C4-F385-0C17FF61F5F2}"/>
                </a:ext>
              </a:extLst>
            </p:cNvPr>
            <p:cNvCxnSpPr/>
            <p:nvPr/>
          </p:nvCxnSpPr>
          <p:spPr>
            <a:xfrm flipV="1">
              <a:off x="1088908" y="2520671"/>
              <a:ext cx="1758462" cy="17585"/>
            </a:xfrm>
            <a:prstGeom prst="straightConnector1">
              <a:avLst/>
            </a:prstGeom>
            <a:ln w="92075">
              <a:solidFill>
                <a:srgbClr val="7F6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9B027EE-D0F1-9093-05FD-7FA2FC332939}"/>
                </a:ext>
              </a:extLst>
            </p:cNvPr>
            <p:cNvCxnSpPr>
              <a:stCxn id="14" idx="2"/>
            </p:cNvCxnSpPr>
            <p:nvPr/>
          </p:nvCxnSpPr>
          <p:spPr>
            <a:xfrm>
              <a:off x="3153515" y="2712048"/>
              <a:ext cx="0" cy="21358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CA0BA53-0987-0608-4351-DD3B441DC70B}"/>
                </a:ext>
              </a:extLst>
            </p:cNvPr>
            <p:cNvCxnSpPr/>
            <p:nvPr/>
          </p:nvCxnSpPr>
          <p:spPr>
            <a:xfrm>
              <a:off x="3011989" y="2925631"/>
              <a:ext cx="264877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2A85D6-203E-737B-E6D0-53ECBED2FCD5}"/>
                </a:ext>
              </a:extLst>
            </p:cNvPr>
            <p:cNvCxnSpPr/>
            <p:nvPr/>
          </p:nvCxnSpPr>
          <p:spPr>
            <a:xfrm>
              <a:off x="3044957" y="2956284"/>
              <a:ext cx="20333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92EFF82-A9AF-701C-2495-D6E49FB138E9}"/>
                </a:ext>
              </a:extLst>
            </p:cNvPr>
            <p:cNvCxnSpPr/>
            <p:nvPr/>
          </p:nvCxnSpPr>
          <p:spPr>
            <a:xfrm>
              <a:off x="3060835" y="2994384"/>
              <a:ext cx="15832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548A8C75-FF90-4E9A-2121-4807DBBE43BB}"/>
                </a:ext>
              </a:extLst>
            </p:cNvPr>
            <p:cNvSpPr/>
            <p:nvPr/>
          </p:nvSpPr>
          <p:spPr>
            <a:xfrm rot="5400000">
              <a:off x="4739962" y="2219487"/>
              <a:ext cx="638008" cy="704160"/>
            </a:xfrm>
            <a:prstGeom prst="arc">
              <a:avLst>
                <a:gd name="adj1" fmla="val 17199132"/>
                <a:gd name="adj2" fmla="val 4177810"/>
              </a:avLst>
            </a:prstGeom>
            <a:ln w="34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 sz="1600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5EF504FB-F31B-C4EE-A826-8A7A97C8E5D4}"/>
                </a:ext>
              </a:extLst>
            </p:cNvPr>
            <p:cNvSpPr/>
            <p:nvPr/>
          </p:nvSpPr>
          <p:spPr>
            <a:xfrm rot="16367934">
              <a:off x="4738110" y="2138090"/>
              <a:ext cx="638006" cy="704160"/>
            </a:xfrm>
            <a:prstGeom prst="arc">
              <a:avLst>
                <a:gd name="adj1" fmla="val 17199132"/>
                <a:gd name="adj2" fmla="val 4177810"/>
              </a:avLst>
            </a:prstGeom>
            <a:ln w="349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 sz="160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6737176-52CF-9800-FB7F-012DA68E004D}"/>
                </a:ext>
              </a:extLst>
            </p:cNvPr>
            <p:cNvCxnSpPr/>
            <p:nvPr/>
          </p:nvCxnSpPr>
          <p:spPr>
            <a:xfrm flipH="1">
              <a:off x="10307939" y="2473355"/>
              <a:ext cx="1389574" cy="0"/>
            </a:xfrm>
            <a:prstGeom prst="straightConnector1">
              <a:avLst/>
            </a:prstGeom>
            <a:ln w="73025">
              <a:solidFill>
                <a:srgbClr val="0070C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744425-3C1D-C2D2-F908-444B88FE6584}"/>
                </a:ext>
              </a:extLst>
            </p:cNvPr>
            <p:cNvSpPr txBox="1"/>
            <p:nvPr/>
          </p:nvSpPr>
          <p:spPr>
            <a:xfrm>
              <a:off x="10711066" y="2074396"/>
              <a:ext cx="781019" cy="357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>
                  <a:solidFill>
                    <a:srgbClr val="0070C0"/>
                  </a:solidFill>
                </a:rPr>
                <a:t>342nm</a:t>
              </a:r>
            </a:p>
          </p:txBody>
        </p:sp>
        <p:sp>
          <p:nvSpPr>
            <p:cNvPr id="24" name="Text Box 116">
              <a:extLst>
                <a:ext uri="{FF2B5EF4-FFF2-40B4-BE49-F238E27FC236}">
                  <a16:creationId xmlns:a16="http://schemas.microsoft.com/office/drawing/2014/main" id="{1508E2AA-F08F-482D-8DB1-89F7FE886D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3340" y="1527474"/>
              <a:ext cx="1287050" cy="606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9pPr>
            </a:lstStyle>
            <a:p>
              <a:pPr algn="ctr" defTabSz="914400" eaLnBrk="1" hangingPunct="1"/>
              <a:r>
                <a:rPr lang="en-US" altLang="en-US" dirty="0">
                  <a:solidFill>
                    <a:prstClr val="black"/>
                  </a:solidFill>
                </a:rPr>
                <a:t>Deceleration </a:t>
              </a:r>
            </a:p>
            <a:p>
              <a:pPr algn="ctr" defTabSz="914400" eaLnBrk="1" hangingPunct="1"/>
              <a:r>
                <a:rPr lang="en-US" altLang="en-US" dirty="0">
                  <a:solidFill>
                    <a:prstClr val="black"/>
                  </a:solidFill>
                </a:rPr>
                <a:t>electrodes</a:t>
              </a:r>
              <a:endParaRPr lang="en-CA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" name="Rectangle 29">
              <a:extLst>
                <a:ext uri="{FF2B5EF4-FFF2-40B4-BE49-F238E27FC236}">
                  <a16:creationId xmlns:a16="http://schemas.microsoft.com/office/drawing/2014/main" id="{63FB8424-9C50-5437-5DE3-C8E711702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8127" y="1736821"/>
              <a:ext cx="375203" cy="400110"/>
            </a:xfrm>
            <a:prstGeom prst="rect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9pPr>
            </a:lstStyle>
            <a:p>
              <a:pPr defTabSz="914400" eaLnBrk="1" hangingPunct="1"/>
              <a:endParaRPr lang="en-CA" altLang="en-US" sz="20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26" name="Text Box 41">
              <a:extLst>
                <a:ext uri="{FF2B5EF4-FFF2-40B4-BE49-F238E27FC236}">
                  <a16:creationId xmlns:a16="http://schemas.microsoft.com/office/drawing/2014/main" id="{0667983D-2578-A5EE-33A8-7BCBB4CC46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61779" y="1511087"/>
              <a:ext cx="1855007" cy="606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prstDash val="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2"/>
                  </a:solidFill>
                  <a:latin typeface="Arial" charset="0"/>
                </a:defRPr>
              </a:lvl9pPr>
            </a:lstStyle>
            <a:p>
              <a:pPr algn="ctr" defTabSz="914400" eaLnBrk="1" hangingPunct="1"/>
              <a:r>
                <a:rPr lang="en-US" altLang="en-US" dirty="0">
                  <a:solidFill>
                    <a:prstClr val="black"/>
                  </a:solidFill>
                </a:rPr>
                <a:t>Fluorescence monitor</a:t>
              </a:r>
              <a:endParaRPr lang="en-CA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B83130D6-4D1B-4D7F-0C17-FB067F99AE3A}"/>
                </a:ext>
              </a:extLst>
            </p:cNvPr>
            <p:cNvSpPr>
              <a:spLocks/>
            </p:cNvSpPr>
            <p:nvPr/>
          </p:nvSpPr>
          <p:spPr>
            <a:xfrm rot="5400000">
              <a:off x="4729402" y="2370035"/>
              <a:ext cx="652655" cy="318855"/>
            </a:xfrm>
            <a:prstGeom prst="hexagon">
              <a:avLst>
                <a:gd name="adj" fmla="val 51907"/>
                <a:gd name="vf" fmla="val 115470"/>
              </a:avLst>
            </a:prstGeom>
            <a:solidFill>
              <a:srgbClr val="00B0F0"/>
            </a:solidFill>
            <a:ln w="28575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600">
                <a:solidFill>
                  <a:srgbClr val="00B0F0"/>
                </a:solidFill>
              </a:endParaRPr>
            </a:p>
          </p:txBody>
        </p:sp>
        <p:sp>
          <p:nvSpPr>
            <p:cNvPr id="28" name="TextBox 9">
              <a:extLst>
                <a:ext uri="{FF2B5EF4-FFF2-40B4-BE49-F238E27FC236}">
                  <a16:creationId xmlns:a16="http://schemas.microsoft.com/office/drawing/2014/main" id="{3A9BB368-37DD-941C-08BE-FC679BD23E73}"/>
                </a:ext>
              </a:extLst>
            </p:cNvPr>
            <p:cNvSpPr txBox="1"/>
            <p:nvPr/>
          </p:nvSpPr>
          <p:spPr>
            <a:xfrm>
              <a:off x="5512226" y="2273300"/>
              <a:ext cx="3728566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4E7D070-C9BA-1FDF-D8D7-A7C4FDC07390}"/>
                </a:ext>
              </a:extLst>
            </p:cNvPr>
            <p:cNvCxnSpPr/>
            <p:nvPr/>
          </p:nvCxnSpPr>
          <p:spPr>
            <a:xfrm flipV="1">
              <a:off x="8166132" y="2464562"/>
              <a:ext cx="1758462" cy="17585"/>
            </a:xfrm>
            <a:prstGeom prst="straightConnector1">
              <a:avLst/>
            </a:prstGeom>
            <a:ln w="92075">
              <a:solidFill>
                <a:srgbClr val="7F6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65E0448-C2DF-363C-56EC-BC7B1FB5BC89}"/>
                </a:ext>
              </a:extLst>
            </p:cNvPr>
            <p:cNvCxnSpPr/>
            <p:nvPr/>
          </p:nvCxnSpPr>
          <p:spPr>
            <a:xfrm flipV="1">
              <a:off x="9786045" y="1411835"/>
              <a:ext cx="1052509" cy="1083164"/>
            </a:xfrm>
            <a:prstGeom prst="straightConnector1">
              <a:avLst/>
            </a:prstGeom>
            <a:ln w="92075">
              <a:solidFill>
                <a:srgbClr val="7F6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C7428AAC-6878-F4CB-48FB-1AA1D5FFC2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5" t="20497"/>
          <a:stretch/>
        </p:blipFill>
        <p:spPr>
          <a:xfrm>
            <a:off x="126056" y="2691667"/>
            <a:ext cx="3600744" cy="2594140"/>
          </a:xfrm>
          <a:custGeom>
            <a:avLst/>
            <a:gdLst>
              <a:gd name="connsiteX0" fmla="*/ 324036 w 2970982"/>
              <a:gd name="connsiteY0" fmla="*/ 0 h 2140431"/>
              <a:gd name="connsiteX1" fmla="*/ 2970982 w 2970982"/>
              <a:gd name="connsiteY1" fmla="*/ 0 h 2140431"/>
              <a:gd name="connsiteX2" fmla="*/ 2970982 w 2970982"/>
              <a:gd name="connsiteY2" fmla="*/ 2140431 h 2140431"/>
              <a:gd name="connsiteX3" fmla="*/ 0 w 2970982"/>
              <a:gd name="connsiteY3" fmla="*/ 2140431 h 2140431"/>
              <a:gd name="connsiteX4" fmla="*/ 0 w 2970982"/>
              <a:gd name="connsiteY4" fmla="*/ 730645 h 2140431"/>
              <a:gd name="connsiteX5" fmla="*/ 470420 w 2970982"/>
              <a:gd name="connsiteY5" fmla="*/ 730645 h 2140431"/>
              <a:gd name="connsiteX6" fmla="*/ 470420 w 2970982"/>
              <a:gd name="connsiteY6" fmla="*/ 230376 h 2140431"/>
              <a:gd name="connsiteX7" fmla="*/ 324036 w 2970982"/>
              <a:gd name="connsiteY7" fmla="*/ 230376 h 214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70982" h="2140431">
                <a:moveTo>
                  <a:pt x="324036" y="0"/>
                </a:moveTo>
                <a:lnTo>
                  <a:pt x="2970982" y="0"/>
                </a:lnTo>
                <a:lnTo>
                  <a:pt x="2970982" y="2140431"/>
                </a:lnTo>
                <a:lnTo>
                  <a:pt x="0" y="2140431"/>
                </a:lnTo>
                <a:lnTo>
                  <a:pt x="0" y="730645"/>
                </a:lnTo>
                <a:lnTo>
                  <a:pt x="470420" y="730645"/>
                </a:lnTo>
                <a:lnTo>
                  <a:pt x="470420" y="230376"/>
                </a:lnTo>
                <a:lnTo>
                  <a:pt x="324036" y="230376"/>
                </a:lnTo>
                <a:close/>
              </a:path>
            </a:pathLst>
          </a:cu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F8E92C2-6818-0390-DEA1-AB4BA4BB967C}"/>
              </a:ext>
            </a:extLst>
          </p:cNvPr>
          <p:cNvSpPr txBox="1"/>
          <p:nvPr/>
        </p:nvSpPr>
        <p:spPr>
          <a:xfrm>
            <a:off x="300327" y="755412"/>
            <a:ext cx="766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COLLAPS principle: Fluorescence detection after exciting </a:t>
            </a:r>
            <a:r>
              <a:rPr lang="en-US" b="1" dirty="0"/>
              <a:t>ionic</a:t>
            </a:r>
            <a:r>
              <a:rPr lang="en-US" dirty="0"/>
              <a:t> transition </a:t>
            </a:r>
            <a:endParaRPr lang="en-GB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FC5797A-A49F-03CE-3EC0-A95459A6FAF1}"/>
              </a:ext>
            </a:extLst>
          </p:cNvPr>
          <p:cNvGrpSpPr/>
          <p:nvPr/>
        </p:nvGrpSpPr>
        <p:grpSpPr>
          <a:xfrm>
            <a:off x="3647728" y="2492896"/>
            <a:ext cx="4436815" cy="3364324"/>
            <a:chOff x="3974507" y="2577643"/>
            <a:chExt cx="4436815" cy="336432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811FA2A-8C7F-4978-FBA7-AADB58325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4507" y="2577643"/>
              <a:ext cx="4436815" cy="336432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6E85F0D-C641-5490-4E28-5A4EE3521086}"/>
                </a:ext>
              </a:extLst>
            </p:cNvPr>
            <p:cNvSpPr txBox="1"/>
            <p:nvPr/>
          </p:nvSpPr>
          <p:spPr>
            <a:xfrm>
              <a:off x="4556846" y="2775803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Ac-225</a:t>
              </a:r>
              <a:endParaRPr lang="en-GB" sz="1000" b="1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3A5D44A-0178-05CB-0C9D-63DFB2619755}"/>
                </a:ext>
              </a:extLst>
            </p:cNvPr>
            <p:cNvSpPr txBox="1"/>
            <p:nvPr/>
          </p:nvSpPr>
          <p:spPr>
            <a:xfrm>
              <a:off x="4556846" y="3509891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Ac-226</a:t>
              </a:r>
              <a:endParaRPr lang="en-GB" sz="1000" b="1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982999B-2213-2812-56F9-973F4C477880}"/>
                </a:ext>
              </a:extLst>
            </p:cNvPr>
            <p:cNvSpPr txBox="1"/>
            <p:nvPr/>
          </p:nvSpPr>
          <p:spPr>
            <a:xfrm>
              <a:off x="4556846" y="4231524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Ac-228</a:t>
              </a:r>
              <a:endParaRPr lang="en-GB" sz="1000" b="1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A2D3D0D-4A03-E535-679D-58CDCDA34BEF}"/>
                </a:ext>
              </a:extLst>
            </p:cNvPr>
            <p:cNvSpPr txBox="1"/>
            <p:nvPr/>
          </p:nvSpPr>
          <p:spPr>
            <a:xfrm>
              <a:off x="4556846" y="4945929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Ac-229</a:t>
              </a:r>
              <a:endParaRPr lang="en-GB" sz="1000" b="1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7E5BFC5-9769-3A3F-9A4B-114BFDDF5380}"/>
                </a:ext>
              </a:extLst>
            </p:cNvPr>
            <p:cNvSpPr/>
            <p:nvPr/>
          </p:nvSpPr>
          <p:spPr bwMode="auto">
            <a:xfrm>
              <a:off x="7680176" y="2796585"/>
              <a:ext cx="569973" cy="128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1D6510C-E9A1-17BD-73B2-7C1C3DC8D418}"/>
                </a:ext>
              </a:extLst>
            </p:cNvPr>
            <p:cNvSpPr/>
            <p:nvPr/>
          </p:nvSpPr>
          <p:spPr bwMode="auto">
            <a:xfrm>
              <a:off x="7680176" y="3519876"/>
              <a:ext cx="569973" cy="128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6078C61-67C1-E1BA-483E-72C1C5977A5B}"/>
                </a:ext>
              </a:extLst>
            </p:cNvPr>
            <p:cNvSpPr/>
            <p:nvPr/>
          </p:nvSpPr>
          <p:spPr bwMode="auto">
            <a:xfrm>
              <a:off x="7680176" y="4268130"/>
              <a:ext cx="569973" cy="128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9C04889-F165-B2C6-3013-ABB2A5CFB132}"/>
                </a:ext>
              </a:extLst>
            </p:cNvPr>
            <p:cNvSpPr/>
            <p:nvPr/>
          </p:nvSpPr>
          <p:spPr bwMode="auto">
            <a:xfrm>
              <a:off x="7676412" y="5036954"/>
              <a:ext cx="569973" cy="128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0E328C2-765A-0E34-FEE8-9EBB01B3CFC0}"/>
              </a:ext>
            </a:extLst>
          </p:cNvPr>
          <p:cNvSpPr txBox="1"/>
          <p:nvPr/>
        </p:nvSpPr>
        <p:spPr>
          <a:xfrm>
            <a:off x="126056" y="5862796"/>
            <a:ext cx="11658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 Complementary high-resolution data; Systematic check of nuclear structure results</a:t>
            </a:r>
            <a:endParaRPr lang="en-GB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83BBA47-4BF5-99FA-73BF-7E61007E14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137" y="700370"/>
            <a:ext cx="2731911" cy="491481"/>
          </a:xfrm>
          <a:prstGeom prst="rect">
            <a:avLst/>
          </a:prstGeom>
        </p:spPr>
      </p:pic>
      <p:pic>
        <p:nvPicPr>
          <p:cNvPr id="54" name="Grafik 70">
            <a:extLst>
              <a:ext uri="{FF2B5EF4-FFF2-40B4-BE49-F238E27FC236}">
                <a16:creationId xmlns:a16="http://schemas.microsoft.com/office/drawing/2014/main" id="{E4E73DEB-6071-003B-EF69-9FBD37C8AF0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8" r="28667"/>
          <a:stretch/>
        </p:blipFill>
        <p:spPr>
          <a:xfrm flipH="1">
            <a:off x="5712369" y="4166223"/>
            <a:ext cx="519254" cy="483868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C8C908-D3B9-BE7E-C8B3-E710A747CEE3}"/>
              </a:ext>
            </a:extLst>
          </p:cNvPr>
          <p:cNvSpPr/>
          <p:nvPr/>
        </p:nvSpPr>
        <p:spPr bwMode="auto">
          <a:xfrm>
            <a:off x="6280432" y="4206337"/>
            <a:ext cx="956171" cy="40364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~ 40 MHz</a:t>
            </a:r>
            <a:endParaRPr lang="en-GB" sz="12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A9C0BE3-6275-836D-4B7A-8AA29338ECFA}"/>
              </a:ext>
            </a:extLst>
          </p:cNvPr>
          <p:cNvSpPr/>
          <p:nvPr/>
        </p:nvSpPr>
        <p:spPr bwMode="auto">
          <a:xfrm rot="413797">
            <a:off x="579671" y="2922617"/>
            <a:ext cx="504056" cy="2324974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1C3A2B-93DE-1880-A270-6DE33A5B7C74}"/>
              </a:ext>
            </a:extLst>
          </p:cNvPr>
          <p:cNvSpPr txBox="1"/>
          <p:nvPr/>
        </p:nvSpPr>
        <p:spPr>
          <a:xfrm rot="16678136">
            <a:off x="-234723" y="3867407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Scanned transition</a:t>
            </a:r>
            <a:endParaRPr lang="en-GB" sz="1100" dirty="0">
              <a:solidFill>
                <a:srgbClr val="C0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74A340-94FE-1F53-D6BD-172F8AE67016}"/>
              </a:ext>
            </a:extLst>
          </p:cNvPr>
          <p:cNvGrpSpPr/>
          <p:nvPr/>
        </p:nvGrpSpPr>
        <p:grpSpPr>
          <a:xfrm>
            <a:off x="8050584" y="2740356"/>
            <a:ext cx="3893664" cy="2999610"/>
            <a:chOff x="8202941" y="2772325"/>
            <a:chExt cx="3775266" cy="2908398"/>
          </a:xfrm>
        </p:grpSpPr>
        <p:pic>
          <p:nvPicPr>
            <p:cNvPr id="5" name="Picture 4" descr="Chart&#10;&#10;Description automatically generated">
              <a:extLst>
                <a:ext uri="{FF2B5EF4-FFF2-40B4-BE49-F238E27FC236}">
                  <a16:creationId xmlns:a16="http://schemas.microsoft.com/office/drawing/2014/main" id="{87C7EBCF-F713-FF22-6B6F-416DE1A47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2941" y="3244439"/>
              <a:ext cx="3775266" cy="24362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rafik 6">
              <a:extLst>
                <a:ext uri="{FF2B5EF4-FFF2-40B4-BE49-F238E27FC236}">
                  <a16:creationId xmlns:a16="http://schemas.microsoft.com/office/drawing/2014/main" id="{650EFAEB-80CA-2E95-BF19-218287516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629990" y="2772325"/>
              <a:ext cx="1429386" cy="1192102"/>
            </a:xfrm>
            <a:prstGeom prst="rect">
              <a:avLst/>
            </a:prstGeom>
          </p:spPr>
        </p:pic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5B6401FD-3987-D41D-5461-C6176BE9EA51}"/>
                </a:ext>
              </a:extLst>
            </p:cNvPr>
            <p:cNvSpPr/>
            <p:nvPr/>
          </p:nvSpPr>
          <p:spPr bwMode="auto">
            <a:xfrm>
              <a:off x="10566714" y="3579666"/>
              <a:ext cx="1217385" cy="72182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PI-LIST</a:t>
              </a:r>
              <a:br>
                <a:rPr lang="en-US" sz="1200" dirty="0"/>
              </a:br>
              <a:r>
                <a:rPr lang="en-US" sz="1200" dirty="0"/>
                <a:t>best case: 220MHz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41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60A9C-D996-945A-2ADE-193A72246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PI-LIST for isomer-pure RIB production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CB7BF7-39A4-0B63-A2BE-42D5B99E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853CF-3799-055C-D7D8-C63EA101A69A}"/>
              </a:ext>
            </a:extLst>
          </p:cNvPr>
          <p:cNvSpPr txBox="1"/>
          <p:nvPr/>
        </p:nvSpPr>
        <p:spPr>
          <a:xfrm>
            <a:off x="388683" y="692696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case for inspiration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1659A2-135D-CFE2-22C2-C1BA0F8DC5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7345" y="629414"/>
            <a:ext cx="3261887" cy="1656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D70BEF-7527-16C1-D99D-6A1A94B7D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2340218"/>
            <a:ext cx="3180249" cy="21596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AE786B-E9B1-1F1A-0ED2-F196B9B03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41" y="1206044"/>
            <a:ext cx="5616624" cy="955405"/>
          </a:xfrm>
          <a:custGeom>
            <a:avLst/>
            <a:gdLst>
              <a:gd name="connsiteX0" fmla="*/ 0 w 5616624"/>
              <a:gd name="connsiteY0" fmla="*/ 0 h 955405"/>
              <a:gd name="connsiteX1" fmla="*/ 561662 w 5616624"/>
              <a:gd name="connsiteY1" fmla="*/ 0 h 955405"/>
              <a:gd name="connsiteX2" fmla="*/ 1067159 w 5616624"/>
              <a:gd name="connsiteY2" fmla="*/ 0 h 955405"/>
              <a:gd name="connsiteX3" fmla="*/ 1460322 w 5616624"/>
              <a:gd name="connsiteY3" fmla="*/ 0 h 955405"/>
              <a:gd name="connsiteX4" fmla="*/ 1965818 w 5616624"/>
              <a:gd name="connsiteY4" fmla="*/ 0 h 955405"/>
              <a:gd name="connsiteX5" fmla="*/ 2583647 w 5616624"/>
              <a:gd name="connsiteY5" fmla="*/ 0 h 955405"/>
              <a:gd name="connsiteX6" fmla="*/ 3257642 w 5616624"/>
              <a:gd name="connsiteY6" fmla="*/ 0 h 955405"/>
              <a:gd name="connsiteX7" fmla="*/ 3706972 w 5616624"/>
              <a:gd name="connsiteY7" fmla="*/ 0 h 955405"/>
              <a:gd name="connsiteX8" fmla="*/ 4268634 w 5616624"/>
              <a:gd name="connsiteY8" fmla="*/ 0 h 955405"/>
              <a:gd name="connsiteX9" fmla="*/ 4661798 w 5616624"/>
              <a:gd name="connsiteY9" fmla="*/ 0 h 955405"/>
              <a:gd name="connsiteX10" fmla="*/ 5111128 w 5616624"/>
              <a:gd name="connsiteY10" fmla="*/ 0 h 955405"/>
              <a:gd name="connsiteX11" fmla="*/ 5616624 w 5616624"/>
              <a:gd name="connsiteY11" fmla="*/ 0 h 955405"/>
              <a:gd name="connsiteX12" fmla="*/ 5616624 w 5616624"/>
              <a:gd name="connsiteY12" fmla="*/ 449040 h 955405"/>
              <a:gd name="connsiteX13" fmla="*/ 5616624 w 5616624"/>
              <a:gd name="connsiteY13" fmla="*/ 955405 h 955405"/>
              <a:gd name="connsiteX14" fmla="*/ 4998795 w 5616624"/>
              <a:gd name="connsiteY14" fmla="*/ 955405 h 955405"/>
              <a:gd name="connsiteX15" fmla="*/ 4549465 w 5616624"/>
              <a:gd name="connsiteY15" fmla="*/ 955405 h 955405"/>
              <a:gd name="connsiteX16" fmla="*/ 3931637 w 5616624"/>
              <a:gd name="connsiteY16" fmla="*/ 955405 h 955405"/>
              <a:gd name="connsiteX17" fmla="*/ 3369974 w 5616624"/>
              <a:gd name="connsiteY17" fmla="*/ 955405 h 955405"/>
              <a:gd name="connsiteX18" fmla="*/ 2695980 w 5616624"/>
              <a:gd name="connsiteY18" fmla="*/ 955405 h 955405"/>
              <a:gd name="connsiteX19" fmla="*/ 2246650 w 5616624"/>
              <a:gd name="connsiteY19" fmla="*/ 955405 h 955405"/>
              <a:gd name="connsiteX20" fmla="*/ 1572655 w 5616624"/>
              <a:gd name="connsiteY20" fmla="*/ 955405 h 955405"/>
              <a:gd name="connsiteX21" fmla="*/ 1067159 w 5616624"/>
              <a:gd name="connsiteY21" fmla="*/ 955405 h 955405"/>
              <a:gd name="connsiteX22" fmla="*/ 0 w 5616624"/>
              <a:gd name="connsiteY22" fmla="*/ 955405 h 955405"/>
              <a:gd name="connsiteX23" fmla="*/ 0 w 5616624"/>
              <a:gd name="connsiteY23" fmla="*/ 487257 h 955405"/>
              <a:gd name="connsiteX24" fmla="*/ 0 w 5616624"/>
              <a:gd name="connsiteY24" fmla="*/ 0 h 9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616624" h="955405" fill="none" extrusionOk="0">
                <a:moveTo>
                  <a:pt x="0" y="0"/>
                </a:moveTo>
                <a:cubicBezTo>
                  <a:pt x="156435" y="-1294"/>
                  <a:pt x="449168" y="13626"/>
                  <a:pt x="561662" y="0"/>
                </a:cubicBezTo>
                <a:cubicBezTo>
                  <a:pt x="674156" y="-13626"/>
                  <a:pt x="832176" y="54787"/>
                  <a:pt x="1067159" y="0"/>
                </a:cubicBezTo>
                <a:cubicBezTo>
                  <a:pt x="1302142" y="-54787"/>
                  <a:pt x="1320677" y="38893"/>
                  <a:pt x="1460322" y="0"/>
                </a:cubicBezTo>
                <a:cubicBezTo>
                  <a:pt x="1599967" y="-38893"/>
                  <a:pt x="1836934" y="22628"/>
                  <a:pt x="1965818" y="0"/>
                </a:cubicBezTo>
                <a:cubicBezTo>
                  <a:pt x="2094702" y="-22628"/>
                  <a:pt x="2306201" y="26317"/>
                  <a:pt x="2583647" y="0"/>
                </a:cubicBezTo>
                <a:cubicBezTo>
                  <a:pt x="2861093" y="-26317"/>
                  <a:pt x="3058677" y="20076"/>
                  <a:pt x="3257642" y="0"/>
                </a:cubicBezTo>
                <a:cubicBezTo>
                  <a:pt x="3456607" y="-20076"/>
                  <a:pt x="3592432" y="53874"/>
                  <a:pt x="3706972" y="0"/>
                </a:cubicBezTo>
                <a:cubicBezTo>
                  <a:pt x="3821512" y="-53874"/>
                  <a:pt x="4136407" y="21123"/>
                  <a:pt x="4268634" y="0"/>
                </a:cubicBezTo>
                <a:cubicBezTo>
                  <a:pt x="4400861" y="-21123"/>
                  <a:pt x="4565503" y="13027"/>
                  <a:pt x="4661798" y="0"/>
                </a:cubicBezTo>
                <a:cubicBezTo>
                  <a:pt x="4758093" y="-13027"/>
                  <a:pt x="4941919" y="51966"/>
                  <a:pt x="5111128" y="0"/>
                </a:cubicBezTo>
                <a:cubicBezTo>
                  <a:pt x="5280337" y="-51966"/>
                  <a:pt x="5509675" y="5876"/>
                  <a:pt x="5616624" y="0"/>
                </a:cubicBezTo>
                <a:cubicBezTo>
                  <a:pt x="5627207" y="137882"/>
                  <a:pt x="5612828" y="280795"/>
                  <a:pt x="5616624" y="449040"/>
                </a:cubicBezTo>
                <a:cubicBezTo>
                  <a:pt x="5620420" y="617285"/>
                  <a:pt x="5579107" y="790596"/>
                  <a:pt x="5616624" y="955405"/>
                </a:cubicBezTo>
                <a:cubicBezTo>
                  <a:pt x="5341279" y="960080"/>
                  <a:pt x="5219392" y="885965"/>
                  <a:pt x="4998795" y="955405"/>
                </a:cubicBezTo>
                <a:cubicBezTo>
                  <a:pt x="4778198" y="1024845"/>
                  <a:pt x="4686618" y="931560"/>
                  <a:pt x="4549465" y="955405"/>
                </a:cubicBezTo>
                <a:cubicBezTo>
                  <a:pt x="4412312" y="979250"/>
                  <a:pt x="4161877" y="937124"/>
                  <a:pt x="3931637" y="955405"/>
                </a:cubicBezTo>
                <a:cubicBezTo>
                  <a:pt x="3701397" y="973686"/>
                  <a:pt x="3641270" y="938515"/>
                  <a:pt x="3369974" y="955405"/>
                </a:cubicBezTo>
                <a:cubicBezTo>
                  <a:pt x="3098678" y="972295"/>
                  <a:pt x="3001405" y="952791"/>
                  <a:pt x="2695980" y="955405"/>
                </a:cubicBezTo>
                <a:cubicBezTo>
                  <a:pt x="2390555" y="958019"/>
                  <a:pt x="2459872" y="955092"/>
                  <a:pt x="2246650" y="955405"/>
                </a:cubicBezTo>
                <a:cubicBezTo>
                  <a:pt x="2033428" y="955718"/>
                  <a:pt x="1896953" y="907002"/>
                  <a:pt x="1572655" y="955405"/>
                </a:cubicBezTo>
                <a:cubicBezTo>
                  <a:pt x="1248358" y="1003808"/>
                  <a:pt x="1251242" y="906323"/>
                  <a:pt x="1067159" y="955405"/>
                </a:cubicBezTo>
                <a:cubicBezTo>
                  <a:pt x="883076" y="1004487"/>
                  <a:pt x="373067" y="910567"/>
                  <a:pt x="0" y="955405"/>
                </a:cubicBezTo>
                <a:cubicBezTo>
                  <a:pt x="-42774" y="747305"/>
                  <a:pt x="37596" y="618442"/>
                  <a:pt x="0" y="487257"/>
                </a:cubicBezTo>
                <a:cubicBezTo>
                  <a:pt x="-37596" y="356072"/>
                  <a:pt x="21410" y="133202"/>
                  <a:pt x="0" y="0"/>
                </a:cubicBezTo>
                <a:close/>
              </a:path>
              <a:path w="5616624" h="955405" stroke="0" extrusionOk="0">
                <a:moveTo>
                  <a:pt x="0" y="0"/>
                </a:moveTo>
                <a:cubicBezTo>
                  <a:pt x="135164" y="-23067"/>
                  <a:pt x="343094" y="7549"/>
                  <a:pt x="617829" y="0"/>
                </a:cubicBezTo>
                <a:cubicBezTo>
                  <a:pt x="892564" y="-7549"/>
                  <a:pt x="974159" y="32682"/>
                  <a:pt x="1067159" y="0"/>
                </a:cubicBezTo>
                <a:cubicBezTo>
                  <a:pt x="1160159" y="-32682"/>
                  <a:pt x="1439327" y="46007"/>
                  <a:pt x="1628821" y="0"/>
                </a:cubicBezTo>
                <a:cubicBezTo>
                  <a:pt x="1818315" y="-46007"/>
                  <a:pt x="1887997" y="55718"/>
                  <a:pt x="2134317" y="0"/>
                </a:cubicBezTo>
                <a:cubicBezTo>
                  <a:pt x="2380637" y="-55718"/>
                  <a:pt x="2578358" y="39866"/>
                  <a:pt x="2695980" y="0"/>
                </a:cubicBezTo>
                <a:cubicBezTo>
                  <a:pt x="2813602" y="-39866"/>
                  <a:pt x="3103784" y="70534"/>
                  <a:pt x="3313808" y="0"/>
                </a:cubicBezTo>
                <a:cubicBezTo>
                  <a:pt x="3523832" y="-70534"/>
                  <a:pt x="3601313" y="14199"/>
                  <a:pt x="3706972" y="0"/>
                </a:cubicBezTo>
                <a:cubicBezTo>
                  <a:pt x="3812631" y="-14199"/>
                  <a:pt x="4051768" y="19869"/>
                  <a:pt x="4212468" y="0"/>
                </a:cubicBezTo>
                <a:cubicBezTo>
                  <a:pt x="4373168" y="-19869"/>
                  <a:pt x="4512426" y="44148"/>
                  <a:pt x="4774130" y="0"/>
                </a:cubicBezTo>
                <a:cubicBezTo>
                  <a:pt x="5035834" y="-44148"/>
                  <a:pt x="5215559" y="15337"/>
                  <a:pt x="5616624" y="0"/>
                </a:cubicBezTo>
                <a:cubicBezTo>
                  <a:pt x="5654775" y="171221"/>
                  <a:pt x="5581223" y="328360"/>
                  <a:pt x="5616624" y="496811"/>
                </a:cubicBezTo>
                <a:cubicBezTo>
                  <a:pt x="5652025" y="665262"/>
                  <a:pt x="5612440" y="829516"/>
                  <a:pt x="5616624" y="955405"/>
                </a:cubicBezTo>
                <a:cubicBezTo>
                  <a:pt x="5453953" y="976000"/>
                  <a:pt x="5309577" y="947958"/>
                  <a:pt x="5223460" y="955405"/>
                </a:cubicBezTo>
                <a:cubicBezTo>
                  <a:pt x="5137343" y="962852"/>
                  <a:pt x="5004077" y="938101"/>
                  <a:pt x="4830297" y="955405"/>
                </a:cubicBezTo>
                <a:cubicBezTo>
                  <a:pt x="4656517" y="972709"/>
                  <a:pt x="4576637" y="899097"/>
                  <a:pt x="4324800" y="955405"/>
                </a:cubicBezTo>
                <a:cubicBezTo>
                  <a:pt x="4072963" y="1011713"/>
                  <a:pt x="4069551" y="909760"/>
                  <a:pt x="3819304" y="955405"/>
                </a:cubicBezTo>
                <a:cubicBezTo>
                  <a:pt x="3569057" y="1001050"/>
                  <a:pt x="3444290" y="940586"/>
                  <a:pt x="3145309" y="955405"/>
                </a:cubicBezTo>
                <a:cubicBezTo>
                  <a:pt x="2846328" y="970224"/>
                  <a:pt x="2781875" y="935012"/>
                  <a:pt x="2471315" y="955405"/>
                </a:cubicBezTo>
                <a:cubicBezTo>
                  <a:pt x="2160755" y="975798"/>
                  <a:pt x="2135220" y="954715"/>
                  <a:pt x="2021985" y="955405"/>
                </a:cubicBezTo>
                <a:cubicBezTo>
                  <a:pt x="1908750" y="956095"/>
                  <a:pt x="1729304" y="946456"/>
                  <a:pt x="1572655" y="955405"/>
                </a:cubicBezTo>
                <a:cubicBezTo>
                  <a:pt x="1416006" y="964354"/>
                  <a:pt x="1307311" y="925639"/>
                  <a:pt x="1179491" y="955405"/>
                </a:cubicBezTo>
                <a:cubicBezTo>
                  <a:pt x="1051671" y="985171"/>
                  <a:pt x="782528" y="905492"/>
                  <a:pt x="561662" y="955405"/>
                </a:cubicBezTo>
                <a:cubicBezTo>
                  <a:pt x="340796" y="1005318"/>
                  <a:pt x="164816" y="912117"/>
                  <a:pt x="0" y="955405"/>
                </a:cubicBezTo>
                <a:cubicBezTo>
                  <a:pt x="-19194" y="771697"/>
                  <a:pt x="36385" y="624375"/>
                  <a:pt x="0" y="496811"/>
                </a:cubicBezTo>
                <a:cubicBezTo>
                  <a:pt x="-36385" y="369247"/>
                  <a:pt x="8588" y="178489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9416005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16" name="Picture 15" descr="Chart, histogram&#10;&#10;Description automatically generated with medium confidence">
            <a:extLst>
              <a:ext uri="{FF2B5EF4-FFF2-40B4-BE49-F238E27FC236}">
                <a16:creationId xmlns:a16="http://schemas.microsoft.com/office/drawing/2014/main" id="{EB604A00-6421-2882-74D2-80C4D12D5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6124" y="2502624"/>
            <a:ext cx="4160436" cy="26051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DB06D0-7E0C-E8B1-1037-5EB5A693AD2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976124" y="2502625"/>
            <a:ext cx="4160436" cy="26051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E749D6-B41D-D7D3-F0B4-1C9540FA238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976124" y="2502625"/>
            <a:ext cx="4160434" cy="26051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F9DE27-E39A-3CA5-8C07-2D5BC6AAD073}"/>
              </a:ext>
            </a:extLst>
          </p:cNvPr>
          <p:cNvSpPr txBox="1"/>
          <p:nvPr/>
        </p:nvSpPr>
        <p:spPr>
          <a:xfrm>
            <a:off x="1199456" y="44998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</a:t>
            </a:r>
            <a:r>
              <a:rPr lang="en-US" dirty="0"/>
              <a:t> = 3- / 6-</a:t>
            </a:r>
            <a:endParaRPr lang="en-GB" baseline="30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BDE7252-0D41-1298-5CF5-B5A160312D8D}"/>
              </a:ext>
            </a:extLst>
          </p:cNvPr>
          <p:cNvGrpSpPr/>
          <p:nvPr/>
        </p:nvGrpSpPr>
        <p:grpSpPr>
          <a:xfrm>
            <a:off x="2927648" y="5229200"/>
            <a:ext cx="5815062" cy="1122687"/>
            <a:chOff x="2927648" y="5229200"/>
            <a:chExt cx="5815062" cy="112268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E3BF599-FD00-410B-77E0-5AD011AE8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7648" y="5229200"/>
              <a:ext cx="5815062" cy="1122687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AFB5443-892F-842D-D7C2-EC2DD6FA8033}"/>
                </a:ext>
              </a:extLst>
            </p:cNvPr>
            <p:cNvSpPr/>
            <p:nvPr/>
          </p:nvSpPr>
          <p:spPr bwMode="auto">
            <a:xfrm>
              <a:off x="5793110" y="5445224"/>
              <a:ext cx="720080" cy="79208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7965DD3-8D5A-0565-E2DF-CCBC81C884D0}"/>
              </a:ext>
            </a:extLst>
          </p:cNvPr>
          <p:cNvSpPr txBox="1"/>
          <p:nvPr/>
        </p:nvSpPr>
        <p:spPr>
          <a:xfrm>
            <a:off x="9606223" y="924248"/>
            <a:ext cx="246734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HFS known from</a:t>
            </a:r>
            <a:br>
              <a:rPr lang="en-US" dirty="0"/>
            </a:br>
            <a:r>
              <a:rPr lang="en-US" dirty="0"/>
              <a:t>collinear spectroscopy</a:t>
            </a:r>
            <a:endParaRPr lang="en-GB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0475F54C-64EC-7D89-3AAC-39D66534C9C6}"/>
              </a:ext>
            </a:extLst>
          </p:cNvPr>
          <p:cNvSpPr/>
          <p:nvPr/>
        </p:nvSpPr>
        <p:spPr bwMode="auto">
          <a:xfrm>
            <a:off x="8832304" y="2276872"/>
            <a:ext cx="720080" cy="2067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C1CE03-EC3E-ECFB-9611-EF7F3438CDF4}"/>
              </a:ext>
            </a:extLst>
          </p:cNvPr>
          <p:cNvSpPr txBox="1"/>
          <p:nvPr/>
        </p:nvSpPr>
        <p:spPr>
          <a:xfrm>
            <a:off x="7192148" y="2536448"/>
            <a:ext cx="596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I</a:t>
            </a:r>
            <a:r>
              <a:rPr lang="en-US" sz="1400" dirty="0">
                <a:solidFill>
                  <a:srgbClr val="C00000"/>
                </a:solidFill>
              </a:rPr>
              <a:t> = 6-</a:t>
            </a:r>
            <a:endParaRPr lang="en-US" sz="1400" i="1" dirty="0">
              <a:solidFill>
                <a:srgbClr val="C00000"/>
              </a:solidFill>
            </a:endParaRPr>
          </a:p>
          <a:p>
            <a:r>
              <a:rPr lang="en-US" sz="1400" i="1" dirty="0">
                <a:solidFill>
                  <a:srgbClr val="2E2EFF"/>
                </a:solidFill>
              </a:rPr>
              <a:t>I</a:t>
            </a:r>
            <a:r>
              <a:rPr lang="en-US" sz="1400" dirty="0">
                <a:solidFill>
                  <a:srgbClr val="2E2EFF"/>
                </a:solidFill>
              </a:rPr>
              <a:t> = 3-</a:t>
            </a:r>
            <a:endParaRPr lang="en-GB" sz="1400" dirty="0">
              <a:solidFill>
                <a:srgbClr val="2E2E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F68411-95CC-D73D-EA64-7724D8D42BC7}"/>
              </a:ext>
            </a:extLst>
          </p:cNvPr>
          <p:cNvSpPr txBox="1"/>
          <p:nvPr/>
        </p:nvSpPr>
        <p:spPr>
          <a:xfrm>
            <a:off x="10125243" y="2468364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 MHz</a:t>
            </a:r>
            <a:endParaRPr lang="en-GB" sz="14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51C669-0578-EB77-D773-45328CCCA261}"/>
              </a:ext>
            </a:extLst>
          </p:cNvPr>
          <p:cNvCxnSpPr>
            <a:cxnSpLocks/>
          </p:cNvCxnSpPr>
          <p:nvPr/>
        </p:nvCxnSpPr>
        <p:spPr bwMode="auto">
          <a:xfrm>
            <a:off x="9874324" y="2628777"/>
            <a:ext cx="25091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8361C9-9346-4C83-4C23-B8A1A47A8A07}"/>
              </a:ext>
            </a:extLst>
          </p:cNvPr>
          <p:cNvCxnSpPr>
            <a:cxnSpLocks/>
          </p:cNvCxnSpPr>
          <p:nvPr/>
        </p:nvCxnSpPr>
        <p:spPr bwMode="auto">
          <a:xfrm>
            <a:off x="9874324" y="2843644"/>
            <a:ext cx="250919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8C117CE-29F0-4066-2CAF-00C71AEB0C1B}"/>
              </a:ext>
            </a:extLst>
          </p:cNvPr>
          <p:cNvSpPr txBox="1"/>
          <p:nvPr/>
        </p:nvSpPr>
        <p:spPr>
          <a:xfrm>
            <a:off x="10125243" y="268438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2800 MHz</a:t>
            </a:r>
            <a:endParaRPr lang="en-GB" sz="1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3D6FE37-C5C7-7ABF-45E2-EC1925D3F5C7}"/>
              </a:ext>
            </a:extLst>
          </p:cNvPr>
          <p:cNvSpPr/>
          <p:nvPr/>
        </p:nvSpPr>
        <p:spPr bwMode="auto">
          <a:xfrm>
            <a:off x="10447744" y="4145658"/>
            <a:ext cx="1296144" cy="688599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Capabilities greatly expanded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F6718-F2BD-79F4-75B0-0F3D93ED3066}"/>
              </a:ext>
            </a:extLst>
          </p:cNvPr>
          <p:cNvSpPr txBox="1"/>
          <p:nvPr/>
        </p:nvSpPr>
        <p:spPr>
          <a:xfrm>
            <a:off x="8519724" y="5096048"/>
            <a:ext cx="13452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Relative frequency (MHz)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2EF06B-1790-A2FC-CF21-B1B77E22DA48}"/>
              </a:ext>
            </a:extLst>
          </p:cNvPr>
          <p:cNvSpPr txBox="1"/>
          <p:nvPr/>
        </p:nvSpPr>
        <p:spPr>
          <a:xfrm rot="16200000">
            <a:off x="6430363" y="3697471"/>
            <a:ext cx="8547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Relative signal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B84CC0-6F9D-213F-BAFE-A0BBBE982C37}"/>
              </a:ext>
            </a:extLst>
          </p:cNvPr>
          <p:cNvSpPr txBox="1"/>
          <p:nvPr/>
        </p:nvSpPr>
        <p:spPr>
          <a:xfrm>
            <a:off x="7752184" y="617196"/>
            <a:ext cx="196788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600" dirty="0"/>
              <a:t>B. Cheal et al., Phys. Rev. C 82, 051302(R) (2010)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C7E72-66C6-EC3E-CF5A-DC0310199796}"/>
              </a:ext>
            </a:extLst>
          </p:cNvPr>
          <p:cNvSpPr txBox="1"/>
          <p:nvPr/>
        </p:nvSpPr>
        <p:spPr>
          <a:xfrm>
            <a:off x="3744483" y="2161449"/>
            <a:ext cx="2768707" cy="253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Isomer-pure RIB’s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Direct spectroscopy</a:t>
            </a:r>
            <a:br>
              <a:rPr lang="en-GB" dirty="0"/>
            </a:br>
            <a:r>
              <a:rPr lang="en-GB" dirty="0"/>
              <a:t>in clean samples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(Spin-)Controlled</a:t>
            </a:r>
            <a:br>
              <a:rPr lang="en-GB" dirty="0"/>
            </a:br>
            <a:r>
              <a:rPr lang="en-GB" dirty="0"/>
              <a:t>feeding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Switch ID ↔ efficiency</a:t>
            </a:r>
          </a:p>
        </p:txBody>
      </p:sp>
    </p:spTree>
    <p:extLst>
      <p:ext uri="{BB962C8B-B14F-4D97-AF65-F5344CB8AC3E}">
        <p14:creationId xmlns:p14="http://schemas.microsoft.com/office/powerpoint/2010/main" val="410892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/>
      <p:bldP spid="26" grpId="0"/>
      <p:bldP spid="34" grpId="0"/>
      <p:bldP spid="5" grpId="0" animBg="1"/>
      <p:bldP spid="7" grpId="0"/>
      <p:bldP spid="9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60D5-3467-D8B4-F197-D56B4E4B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PI-LIST in the landscape of laser spectroscopy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69190-4D1F-4E78-BC17-DF55A3E56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684F87-AAB8-80E0-5465-7DA5F431A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667349"/>
            <a:ext cx="8640960" cy="55233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D10B8F-1839-73F6-4712-72CB8CF15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75831">
            <a:off x="5967503" y="1672418"/>
            <a:ext cx="6052156" cy="1343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27086EA-E521-D9B5-6913-58FBA7038D86}"/>
              </a:ext>
            </a:extLst>
          </p:cNvPr>
          <p:cNvGrpSpPr/>
          <p:nvPr/>
        </p:nvGrpSpPr>
        <p:grpSpPr>
          <a:xfrm>
            <a:off x="4295800" y="2924944"/>
            <a:ext cx="1440161" cy="2000169"/>
            <a:chOff x="4847497" y="2771070"/>
            <a:chExt cx="1086821" cy="215404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E9B8EEE-E187-32A8-8A64-0D700626FBEC}"/>
                </a:ext>
              </a:extLst>
            </p:cNvPr>
            <p:cNvSpPr/>
            <p:nvPr/>
          </p:nvSpPr>
          <p:spPr bwMode="auto">
            <a:xfrm>
              <a:off x="4847497" y="2771070"/>
              <a:ext cx="1032480" cy="1738050"/>
            </a:xfrm>
            <a:custGeom>
              <a:avLst/>
              <a:gdLst>
                <a:gd name="connsiteX0" fmla="*/ 0 w 1032480"/>
                <a:gd name="connsiteY0" fmla="*/ 172083 h 1738050"/>
                <a:gd name="connsiteX1" fmla="*/ 172083 w 1032480"/>
                <a:gd name="connsiteY1" fmla="*/ 0 h 1738050"/>
                <a:gd name="connsiteX2" fmla="*/ 509357 w 1032480"/>
                <a:gd name="connsiteY2" fmla="*/ 0 h 1738050"/>
                <a:gd name="connsiteX3" fmla="*/ 860397 w 1032480"/>
                <a:gd name="connsiteY3" fmla="*/ 0 h 1738050"/>
                <a:gd name="connsiteX4" fmla="*/ 1032480 w 1032480"/>
                <a:gd name="connsiteY4" fmla="*/ 172083 h 1738050"/>
                <a:gd name="connsiteX5" fmla="*/ 1032480 w 1032480"/>
                <a:gd name="connsiteY5" fmla="*/ 594894 h 1738050"/>
                <a:gd name="connsiteX6" fmla="*/ 1032480 w 1032480"/>
                <a:gd name="connsiteY6" fmla="*/ 1059522 h 1738050"/>
                <a:gd name="connsiteX7" fmla="*/ 1032480 w 1032480"/>
                <a:gd name="connsiteY7" fmla="*/ 1565967 h 1738050"/>
                <a:gd name="connsiteX8" fmla="*/ 860397 w 1032480"/>
                <a:gd name="connsiteY8" fmla="*/ 1738050 h 1738050"/>
                <a:gd name="connsiteX9" fmla="*/ 536889 w 1032480"/>
                <a:gd name="connsiteY9" fmla="*/ 1738050 h 1738050"/>
                <a:gd name="connsiteX10" fmla="*/ 172083 w 1032480"/>
                <a:gd name="connsiteY10" fmla="*/ 1738050 h 1738050"/>
                <a:gd name="connsiteX11" fmla="*/ 0 w 1032480"/>
                <a:gd name="connsiteY11" fmla="*/ 1565967 h 1738050"/>
                <a:gd name="connsiteX12" fmla="*/ 0 w 1032480"/>
                <a:gd name="connsiteY12" fmla="*/ 1143156 h 1738050"/>
                <a:gd name="connsiteX13" fmla="*/ 0 w 1032480"/>
                <a:gd name="connsiteY13" fmla="*/ 678528 h 1738050"/>
                <a:gd name="connsiteX14" fmla="*/ 0 w 1032480"/>
                <a:gd name="connsiteY14" fmla="*/ 172083 h 1738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2480" h="1738050" extrusionOk="0">
                  <a:moveTo>
                    <a:pt x="0" y="172083"/>
                  </a:moveTo>
                  <a:cubicBezTo>
                    <a:pt x="-3734" y="72343"/>
                    <a:pt x="86450" y="-3542"/>
                    <a:pt x="172083" y="0"/>
                  </a:cubicBezTo>
                  <a:cubicBezTo>
                    <a:pt x="307443" y="-3639"/>
                    <a:pt x="356168" y="29859"/>
                    <a:pt x="509357" y="0"/>
                  </a:cubicBezTo>
                  <a:cubicBezTo>
                    <a:pt x="662546" y="-29859"/>
                    <a:pt x="697001" y="38143"/>
                    <a:pt x="860397" y="0"/>
                  </a:cubicBezTo>
                  <a:cubicBezTo>
                    <a:pt x="936871" y="6672"/>
                    <a:pt x="1032124" y="81880"/>
                    <a:pt x="1032480" y="172083"/>
                  </a:cubicBezTo>
                  <a:cubicBezTo>
                    <a:pt x="1060247" y="341836"/>
                    <a:pt x="1019224" y="474593"/>
                    <a:pt x="1032480" y="594894"/>
                  </a:cubicBezTo>
                  <a:cubicBezTo>
                    <a:pt x="1045736" y="715195"/>
                    <a:pt x="1012118" y="927648"/>
                    <a:pt x="1032480" y="1059522"/>
                  </a:cubicBezTo>
                  <a:cubicBezTo>
                    <a:pt x="1052842" y="1191396"/>
                    <a:pt x="983210" y="1440580"/>
                    <a:pt x="1032480" y="1565967"/>
                  </a:cubicBezTo>
                  <a:cubicBezTo>
                    <a:pt x="1023612" y="1663894"/>
                    <a:pt x="942119" y="1720256"/>
                    <a:pt x="860397" y="1738050"/>
                  </a:cubicBezTo>
                  <a:cubicBezTo>
                    <a:pt x="707586" y="1741766"/>
                    <a:pt x="638351" y="1734855"/>
                    <a:pt x="536889" y="1738050"/>
                  </a:cubicBezTo>
                  <a:cubicBezTo>
                    <a:pt x="435427" y="1741245"/>
                    <a:pt x="339448" y="1724177"/>
                    <a:pt x="172083" y="1738050"/>
                  </a:cubicBezTo>
                  <a:cubicBezTo>
                    <a:pt x="79872" y="1745175"/>
                    <a:pt x="1177" y="1659162"/>
                    <a:pt x="0" y="1565967"/>
                  </a:cubicBezTo>
                  <a:cubicBezTo>
                    <a:pt x="-31855" y="1394610"/>
                    <a:pt x="26126" y="1318120"/>
                    <a:pt x="0" y="1143156"/>
                  </a:cubicBezTo>
                  <a:cubicBezTo>
                    <a:pt x="-26126" y="968192"/>
                    <a:pt x="53375" y="787364"/>
                    <a:pt x="0" y="678528"/>
                  </a:cubicBezTo>
                  <a:cubicBezTo>
                    <a:pt x="-53375" y="569692"/>
                    <a:pt x="53873" y="301645"/>
                    <a:pt x="0" y="172083"/>
                  </a:cubicBez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2151226239">
                    <a:prstGeom prst="round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3A146B-29DD-260B-EBC5-725126A8EFFE}"/>
                </a:ext>
              </a:extLst>
            </p:cNvPr>
            <p:cNvSpPr txBox="1"/>
            <p:nvPr/>
          </p:nvSpPr>
          <p:spPr>
            <a:xfrm>
              <a:off x="4954563" y="4555781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PI-LIST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F97C608-6C96-D19B-46B8-C0926A6802DC}"/>
              </a:ext>
            </a:extLst>
          </p:cNvPr>
          <p:cNvSpPr txBox="1"/>
          <p:nvPr/>
        </p:nvSpPr>
        <p:spPr>
          <a:xfrm>
            <a:off x="8993582" y="4437112"/>
            <a:ext cx="3231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PI-LIST still “young”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“Simple” unit</a:t>
            </a:r>
            <a:br>
              <a:rPr lang="en-US" dirty="0"/>
            </a:br>
            <a:r>
              <a:rPr lang="en-US" dirty="0"/>
              <a:t>instead of beamline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Versatile operation modes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Isomer-selective</a:t>
            </a:r>
            <a:br>
              <a:rPr lang="en-US" dirty="0"/>
            </a:br>
            <a:r>
              <a:rPr lang="en-US" dirty="0"/>
              <a:t>RIB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7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693E5-28F2-6320-627C-05488DBCD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meta-analysis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F4B6F-4FE0-AC61-652D-105300B34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ADE0790-3203-29A5-06F3-CA5EFDB66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12632" y="2855937"/>
            <a:ext cx="4572000" cy="3381375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9A09A4-542A-A6FB-4718-E6A2C8BB82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698764"/>
              </p:ext>
            </p:extLst>
          </p:nvPr>
        </p:nvGraphicFramePr>
        <p:xfrm>
          <a:off x="191344" y="980728"/>
          <a:ext cx="6624736" cy="4681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740">
                  <a:extLst>
                    <a:ext uri="{9D8B030D-6E8A-4147-A177-3AD203B41FA5}">
                      <a16:colId xmlns:a16="http://schemas.microsoft.com/office/drawing/2014/main" val="2345789751"/>
                    </a:ext>
                  </a:extLst>
                </a:gridCol>
                <a:gridCol w="412052">
                  <a:extLst>
                    <a:ext uri="{9D8B030D-6E8A-4147-A177-3AD203B41FA5}">
                      <a16:colId xmlns:a16="http://schemas.microsoft.com/office/drawing/2014/main" val="3061846443"/>
                    </a:ext>
                  </a:extLst>
                </a:gridCol>
                <a:gridCol w="558777">
                  <a:extLst>
                    <a:ext uri="{9D8B030D-6E8A-4147-A177-3AD203B41FA5}">
                      <a16:colId xmlns:a16="http://schemas.microsoft.com/office/drawing/2014/main" val="728193759"/>
                    </a:ext>
                  </a:extLst>
                </a:gridCol>
                <a:gridCol w="958472">
                  <a:extLst>
                    <a:ext uri="{9D8B030D-6E8A-4147-A177-3AD203B41FA5}">
                      <a16:colId xmlns:a16="http://schemas.microsoft.com/office/drawing/2014/main" val="2379592278"/>
                    </a:ext>
                  </a:extLst>
                </a:gridCol>
                <a:gridCol w="725287">
                  <a:extLst>
                    <a:ext uri="{9D8B030D-6E8A-4147-A177-3AD203B41FA5}">
                      <a16:colId xmlns:a16="http://schemas.microsoft.com/office/drawing/2014/main" val="3126380983"/>
                    </a:ext>
                  </a:extLst>
                </a:gridCol>
                <a:gridCol w="778198">
                  <a:extLst>
                    <a:ext uri="{9D8B030D-6E8A-4147-A177-3AD203B41FA5}">
                      <a16:colId xmlns:a16="http://schemas.microsoft.com/office/drawing/2014/main" val="3830152327"/>
                    </a:ext>
                  </a:extLst>
                </a:gridCol>
                <a:gridCol w="607096">
                  <a:extLst>
                    <a:ext uri="{9D8B030D-6E8A-4147-A177-3AD203B41FA5}">
                      <a16:colId xmlns:a16="http://schemas.microsoft.com/office/drawing/2014/main" val="639505579"/>
                    </a:ext>
                  </a:extLst>
                </a:gridCol>
                <a:gridCol w="630930">
                  <a:extLst>
                    <a:ext uri="{9D8B030D-6E8A-4147-A177-3AD203B41FA5}">
                      <a16:colId xmlns:a16="http://schemas.microsoft.com/office/drawing/2014/main" val="3851295987"/>
                    </a:ext>
                  </a:extLst>
                </a:gridCol>
                <a:gridCol w="867521">
                  <a:extLst>
                    <a:ext uri="{9D8B030D-6E8A-4147-A177-3AD203B41FA5}">
                      <a16:colId xmlns:a16="http://schemas.microsoft.com/office/drawing/2014/main" val="840419825"/>
                    </a:ext>
                  </a:extLst>
                </a:gridCol>
                <a:gridCol w="788663">
                  <a:extLst>
                    <a:ext uri="{9D8B030D-6E8A-4147-A177-3AD203B41FA5}">
                      <a16:colId xmlns:a16="http://schemas.microsoft.com/office/drawing/2014/main" val="993873154"/>
                    </a:ext>
                  </a:extLst>
                </a:gridCol>
              </a:tblGrid>
              <a:tr h="56705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#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Mass (amu)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WL (nm)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Temp. (C)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LIST type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FWHM (MHz)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pt?</a:t>
                      </a: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Doppler (MHz)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Fraction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784917485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430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98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yes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2230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4164209284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104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1625919033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 mirror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114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3804074842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238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830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1700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3196419723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780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 mirror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62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707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1112555624"/>
                  </a:ext>
                </a:extLst>
              </a:tr>
              <a:tr h="3955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1442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2091580209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452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150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1661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433347423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JGU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yes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1067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5%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3095209538"/>
                  </a:ext>
                </a:extLst>
              </a:tr>
              <a:tr h="4648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439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ISOLDE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200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yes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1548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13%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64" marR="6164" marT="6164" marB="0" anchor="b"/>
                </a:tc>
                <a:extLst>
                  <a:ext uri="{0D108BD9-81ED-4DB2-BD59-A6C34878D82A}">
                    <a16:rowId xmlns:a16="http://schemas.microsoft.com/office/drawing/2014/main" val="187919487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137">
                <a:extLst>
                  <a:ext uri="{FF2B5EF4-FFF2-40B4-BE49-F238E27FC236}">
                    <a16:creationId xmlns:a16="http://schemas.microsoft.com/office/drawing/2014/main" id="{2AC64195-87C5-E7EA-B2EB-C7733BC769AC}"/>
                  </a:ext>
                </a:extLst>
              </p:cNvPr>
              <p:cNvSpPr txBox="1"/>
              <p:nvPr/>
            </p:nvSpPr>
            <p:spPr>
              <a:xfrm>
                <a:off x="7605573" y="1008063"/>
                <a:ext cx="3897430" cy="9093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sz="2000" b="1" i="0" smtClean="0">
                          <a:latin typeface="Cambria Math" panose="02040503050406030204" pitchFamily="18" charset="0"/>
                        </a:rPr>
                        <m:t>FWHM</m:t>
                      </m:r>
                      <m:r>
                        <m:rPr>
                          <m:nor/>
                        </m:rPr>
                        <a:rPr lang="en-US" sz="2000" b="1" i="0" baseline="-25000" smtClean="0">
                          <a:latin typeface="Cambria Math" panose="02040503050406030204" pitchFamily="18" charset="0"/>
                        </a:rPr>
                        <m:t>Doppler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dirty="0"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de-DE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de-DE" sz="20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func>
                                <m:funcPr>
                                  <m:ctrlPr>
                                    <a:rPr lang="de-DE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de-DE" sz="2000" b="1" i="0" smtClean="0">
                                      <a:latin typeface="Cambria Math" panose="02040503050406030204" pitchFamily="18" charset="0"/>
                                    </a:rPr>
                                    <m:t>𝐥𝐧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20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000" b="1" i="1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e>
                                  </m:d>
                                </m:e>
                              </m:func>
                              <m:sSub>
                                <m:sSubPr>
                                  <m:ctrlPr>
                                    <a:rPr lang="de-DE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b="1" i="1" smtClean="0"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de-DE" sz="2000" b="1" i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sub>
                              </m:sSub>
                              <m: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de-DE" sz="20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9" name="Textfeld 137">
                <a:extLst>
                  <a:ext uri="{FF2B5EF4-FFF2-40B4-BE49-F238E27FC236}">
                    <a16:creationId xmlns:a16="http://schemas.microsoft.com/office/drawing/2014/main" id="{2AC64195-87C5-E7EA-B2EB-C7733BC76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73" y="1008063"/>
                <a:ext cx="3897430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B065B6C8-7506-0758-DE08-30499088240F}"/>
              </a:ext>
            </a:extLst>
          </p:cNvPr>
          <p:cNvSpPr/>
          <p:nvPr/>
        </p:nvSpPr>
        <p:spPr bwMode="auto">
          <a:xfrm>
            <a:off x="10046309" y="3126247"/>
            <a:ext cx="432048" cy="432048"/>
          </a:xfrm>
          <a:prstGeom prst="ellipse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D98D2C-121B-46CB-0328-128C558704D4}"/>
              </a:ext>
            </a:extLst>
          </p:cNvPr>
          <p:cNvSpPr/>
          <p:nvPr/>
        </p:nvSpPr>
        <p:spPr bwMode="auto">
          <a:xfrm>
            <a:off x="11174754" y="3247824"/>
            <a:ext cx="432048" cy="432048"/>
          </a:xfrm>
          <a:prstGeom prst="ellipse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77E75-3B91-9B7C-DDD4-9AD791E3C1AE}"/>
              </a:ext>
            </a:extLst>
          </p:cNvPr>
          <p:cNvSpPr txBox="1"/>
          <p:nvPr/>
        </p:nvSpPr>
        <p:spPr>
          <a:xfrm>
            <a:off x="8361232" y="246996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benchmark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C2B975-DF5D-0D82-786E-D052C40A4064}"/>
              </a:ext>
            </a:extLst>
          </p:cNvPr>
          <p:cNvSpPr txBox="1"/>
          <p:nvPr/>
        </p:nvSpPr>
        <p:spPr>
          <a:xfrm>
            <a:off x="10471952" y="254089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ISOLDE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C0A9F8-E807-1FD7-9250-CBE5BA6ABC96}"/>
              </a:ext>
            </a:extLst>
          </p:cNvPr>
          <p:cNvCxnSpPr/>
          <p:nvPr/>
        </p:nvCxnSpPr>
        <p:spPr bwMode="auto">
          <a:xfrm>
            <a:off x="9758277" y="2799247"/>
            <a:ext cx="288032" cy="327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86C3DB-1539-7C12-E5A3-2A506C8156AC}"/>
              </a:ext>
            </a:extLst>
          </p:cNvPr>
          <p:cNvCxnSpPr/>
          <p:nvPr/>
        </p:nvCxnSpPr>
        <p:spPr bwMode="auto">
          <a:xfrm>
            <a:off x="10987478" y="2892479"/>
            <a:ext cx="288032" cy="327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694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A648B-AB60-C142-163C-5E9307EC0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considerations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A01B4-7FC9-DCF3-06D5-00E7265A9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70239" y="4001364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DDF53B-6016-B84C-A202-D105BCA1D292}"/>
              </a:ext>
            </a:extLst>
          </p:cNvPr>
          <p:cNvGrpSpPr/>
          <p:nvPr/>
        </p:nvGrpSpPr>
        <p:grpSpPr>
          <a:xfrm>
            <a:off x="525362" y="692696"/>
            <a:ext cx="2439031" cy="2096554"/>
            <a:chOff x="525362" y="836712"/>
            <a:chExt cx="2439031" cy="209655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59B113-53CB-D8C2-2516-3E16AE266E80}"/>
                </a:ext>
              </a:extLst>
            </p:cNvPr>
            <p:cNvSpPr txBox="1"/>
            <p:nvPr/>
          </p:nvSpPr>
          <p:spPr>
            <a:xfrm>
              <a:off x="570317" y="1212658"/>
              <a:ext cx="1332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RILIS </a:t>
              </a:r>
              <a:r>
                <a:rPr lang="en-US" dirty="0">
                  <a:sym typeface="Wingdings" panose="05000000000000000000" pitchFamily="2" charset="2"/>
                </a:rPr>
                <a:t></a:t>
              </a:r>
              <a:r>
                <a:rPr lang="en-US" dirty="0"/>
                <a:t> LIST</a:t>
              </a:r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B42DC5-8F2E-DE7B-42C8-46BC00869202}"/>
                </a:ext>
              </a:extLst>
            </p:cNvPr>
            <p:cNvSpPr txBox="1"/>
            <p:nvPr/>
          </p:nvSpPr>
          <p:spPr>
            <a:xfrm>
              <a:off x="570317" y="1628800"/>
              <a:ext cx="1507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LIST </a:t>
              </a:r>
              <a:r>
                <a:rPr lang="en-US" dirty="0">
                  <a:sym typeface="Wingdings" panose="05000000000000000000" pitchFamily="2" charset="2"/>
                </a:rPr>
                <a:t> PI-LIST</a:t>
              </a:r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F6454C7-4145-4677-9E8D-8F666CD1B718}"/>
                </a:ext>
              </a:extLst>
            </p:cNvPr>
            <p:cNvSpPr txBox="1"/>
            <p:nvPr/>
          </p:nvSpPr>
          <p:spPr>
            <a:xfrm>
              <a:off x="570317" y="2060848"/>
              <a:ext cx="1233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PI-LIST opt.</a:t>
              </a:r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A83D969-5F5D-C78C-9807-6852DF3B14CB}"/>
                </a:ext>
              </a:extLst>
            </p:cNvPr>
            <p:cNvSpPr/>
            <p:nvPr/>
          </p:nvSpPr>
          <p:spPr>
            <a:xfrm>
              <a:off x="2287729" y="1196752"/>
              <a:ext cx="6399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/>
                <a:t>~ 30</a:t>
              </a:r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E4EC254-ADD0-9D85-B990-E72D6904B569}"/>
                </a:ext>
              </a:extLst>
            </p:cNvPr>
            <p:cNvSpPr/>
            <p:nvPr/>
          </p:nvSpPr>
          <p:spPr>
            <a:xfrm>
              <a:off x="2415969" y="1628800"/>
              <a:ext cx="5116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/>
                <a:t>~ 2</a:t>
              </a:r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2A91302-3E1F-D783-6FC8-A12C1363B531}"/>
                </a:ext>
              </a:extLst>
            </p:cNvPr>
            <p:cNvSpPr/>
            <p:nvPr/>
          </p:nvSpPr>
          <p:spPr>
            <a:xfrm>
              <a:off x="2287729" y="2060848"/>
              <a:ext cx="6399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/>
                <a:t>~ 10</a:t>
              </a:r>
              <a:endParaRPr lang="en-GB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7B14B46-7CA2-6ADA-38F3-431D7C8ABA78}"/>
                </a:ext>
              </a:extLst>
            </p:cNvPr>
            <p:cNvCxnSpPr>
              <a:cxnSpLocks/>
            </p:cNvCxnSpPr>
            <p:nvPr/>
          </p:nvCxnSpPr>
          <p:spPr>
            <a:xfrm>
              <a:off x="570317" y="2492896"/>
              <a:ext cx="23940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277682E-B2FF-2AD1-2761-CA563D585563}"/>
                </a:ext>
              </a:extLst>
            </p:cNvPr>
            <p:cNvSpPr/>
            <p:nvPr/>
          </p:nvSpPr>
          <p:spPr>
            <a:xfrm>
              <a:off x="525362" y="2563934"/>
              <a:ext cx="8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Total: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C2BE86-8D48-0C35-E1C5-ED41C0401D28}"/>
                </a:ext>
              </a:extLst>
            </p:cNvPr>
            <p:cNvSpPr txBox="1"/>
            <p:nvPr/>
          </p:nvSpPr>
          <p:spPr>
            <a:xfrm>
              <a:off x="570317" y="836712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Loss factors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0E19C2-60B1-F45F-84A5-D1D195C79F09}"/>
                </a:ext>
              </a:extLst>
            </p:cNvPr>
            <p:cNvSpPr txBox="1"/>
            <p:nvPr/>
          </p:nvSpPr>
          <p:spPr>
            <a:xfrm>
              <a:off x="1415480" y="2558586"/>
              <a:ext cx="15215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>
                  <a:solidFill>
                    <a:srgbClr val="FF0000"/>
                  </a:solidFill>
                </a:rPr>
                <a:t>~ 500 - 1000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72060A1-1189-59E8-D13A-FE89DD81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39" y="2924944"/>
            <a:ext cx="3551234" cy="23755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4E2D38F-3EFA-7928-FA13-21C746110DE7}"/>
              </a:ext>
            </a:extLst>
          </p:cNvPr>
          <p:cNvSpPr txBox="1"/>
          <p:nvPr/>
        </p:nvSpPr>
        <p:spPr>
          <a:xfrm>
            <a:off x="335360" y="5229200"/>
            <a:ext cx="3684022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Efficiency extrapolation with </a:t>
            </a:r>
            <a:r>
              <a:rPr lang="en-US" baseline="30000" dirty="0"/>
              <a:t>225</a:t>
            </a:r>
            <a:r>
              <a:rPr lang="en-US" dirty="0"/>
              <a:t>Ac:</a:t>
            </a:r>
          </a:p>
          <a:p>
            <a:pPr>
              <a:lnSpc>
                <a:spcPct val="150000"/>
              </a:lnSpc>
            </a:pPr>
            <a:r>
              <a:rPr lang="en-US" dirty="0"/>
              <a:t>~10</a:t>
            </a:r>
            <a:r>
              <a:rPr lang="en-US" baseline="30000" dirty="0"/>
              <a:t>-4 </a:t>
            </a:r>
            <a:r>
              <a:rPr lang="en-US" dirty="0"/>
              <a:t>(Standard RILIS: 10%)</a:t>
            </a:r>
            <a:endParaRPr lang="en-GB" baseline="300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D42ACD-9532-7D81-6500-034A57E81D02}"/>
              </a:ext>
            </a:extLst>
          </p:cNvPr>
          <p:cNvGrpSpPr/>
          <p:nvPr/>
        </p:nvGrpSpPr>
        <p:grpSpPr>
          <a:xfrm>
            <a:off x="4151784" y="620688"/>
            <a:ext cx="7763952" cy="3761792"/>
            <a:chOff x="4151784" y="620688"/>
            <a:chExt cx="7763952" cy="376179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539EF63-BA8D-6D74-9043-B3C34B4231FC}"/>
                </a:ext>
              </a:extLst>
            </p:cNvPr>
            <p:cNvGrpSpPr/>
            <p:nvPr/>
          </p:nvGrpSpPr>
          <p:grpSpPr>
            <a:xfrm>
              <a:off x="4151784" y="620688"/>
              <a:ext cx="7763952" cy="3761792"/>
              <a:chOff x="4151784" y="620688"/>
              <a:chExt cx="7763952" cy="3761792"/>
            </a:xfrm>
          </p:grpSpPr>
          <p:pic>
            <p:nvPicPr>
              <p:cNvPr id="21" name="Grafik 7">
                <a:extLst>
                  <a:ext uri="{FF2B5EF4-FFF2-40B4-BE49-F238E27FC236}">
                    <a16:creationId xmlns:a16="http://schemas.microsoft.com/office/drawing/2014/main" id="{A841DF0F-7AF2-5075-9208-72E7218694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51784" y="1060170"/>
                <a:ext cx="4169040" cy="3178124"/>
              </a:xfrm>
              <a:prstGeom prst="rect">
                <a:avLst/>
              </a:prstGeom>
            </p:spPr>
          </p:pic>
          <p:pic>
            <p:nvPicPr>
              <p:cNvPr id="22" name="Grafik 8">
                <a:extLst>
                  <a:ext uri="{FF2B5EF4-FFF2-40B4-BE49-F238E27FC236}">
                    <a16:creationId xmlns:a16="http://schemas.microsoft.com/office/drawing/2014/main" id="{8ED5ADDC-3C8C-CF4F-49D1-6DA32E02A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0824" y="980728"/>
                <a:ext cx="3594912" cy="3401752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BCF4C0-E38A-8C3A-C1CC-75A7CF3FCA37}"/>
                  </a:ext>
                </a:extLst>
              </p:cNvPr>
              <p:cNvSpPr txBox="1"/>
              <p:nvPr/>
            </p:nvSpPr>
            <p:spPr>
              <a:xfrm>
                <a:off x="4888579" y="620688"/>
                <a:ext cx="48782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Geometric atom beam losses: Opening angle </a:t>
                </a:r>
                <a:endParaRPr lang="en-GB" dirty="0"/>
              </a:p>
            </p:txBody>
          </p:sp>
        </p:grp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59EAF88D-67EA-D15D-6073-70ACBB72F7A3}"/>
                </a:ext>
              </a:extLst>
            </p:cNvPr>
            <p:cNvSpPr/>
            <p:nvPr/>
          </p:nvSpPr>
          <p:spPr bwMode="auto">
            <a:xfrm rot="16200000">
              <a:off x="5666386" y="1293102"/>
              <a:ext cx="508000" cy="1706014"/>
            </a:xfrm>
            <a:prstGeom prst="triangle">
              <a:avLst/>
            </a:prstGeom>
            <a:gradFill>
              <a:gsLst>
                <a:gs pos="16000">
                  <a:schemeClr val="bg1">
                    <a:alpha val="0"/>
                  </a:schemeClr>
                </a:gs>
                <a:gs pos="45000">
                  <a:srgbClr val="FFC000">
                    <a:alpha val="50000"/>
                  </a:srgbClr>
                </a:gs>
                <a:gs pos="80000">
                  <a:srgbClr val="FCB23C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A50B51-6CE7-D3B4-D6D6-902C25E78DF8}"/>
              </a:ext>
            </a:extLst>
          </p:cNvPr>
          <p:cNvGrpSpPr/>
          <p:nvPr/>
        </p:nvGrpSpPr>
        <p:grpSpPr>
          <a:xfrm>
            <a:off x="4425290" y="2256092"/>
            <a:ext cx="1737158" cy="1053378"/>
            <a:chOff x="4425290" y="2256092"/>
            <a:chExt cx="1737158" cy="1053378"/>
          </a:xfrm>
        </p:grpSpPr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9DA89437-2BFA-C49C-A332-C596F877DBF3}"/>
                </a:ext>
              </a:extLst>
            </p:cNvPr>
            <p:cNvSpPr/>
            <p:nvPr/>
          </p:nvSpPr>
          <p:spPr bwMode="auto">
            <a:xfrm rot="18706676">
              <a:off x="5931538" y="2313214"/>
              <a:ext cx="288032" cy="173788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BBFD4B8-AF31-E46D-6B54-90BB0C59810E}"/>
                </a:ext>
              </a:extLst>
            </p:cNvPr>
            <p:cNvSpPr/>
            <p:nvPr/>
          </p:nvSpPr>
          <p:spPr bwMode="auto">
            <a:xfrm>
              <a:off x="4425290" y="2519189"/>
              <a:ext cx="1521518" cy="790281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Shape</a:t>
              </a:r>
              <a:br>
                <a:rPr lang="en-US" dirty="0"/>
              </a:br>
              <a:r>
                <a:rPr lang="en-US" dirty="0"/>
                <a:t>atom cone</a:t>
              </a:r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B3DB5BC-9A75-7D24-14AE-E8FA9C28EB30}"/>
              </a:ext>
            </a:extLst>
          </p:cNvPr>
          <p:cNvGrpSpPr/>
          <p:nvPr/>
        </p:nvGrpSpPr>
        <p:grpSpPr>
          <a:xfrm>
            <a:off x="9652247" y="264888"/>
            <a:ext cx="2454100" cy="812026"/>
            <a:chOff x="9652247" y="264888"/>
            <a:chExt cx="2454100" cy="81202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E1B156CD-F0FC-5EC4-1975-EA58DEC7488D}"/>
                </a:ext>
              </a:extLst>
            </p:cNvPr>
            <p:cNvSpPr/>
            <p:nvPr/>
          </p:nvSpPr>
          <p:spPr bwMode="auto">
            <a:xfrm>
              <a:off x="10018115" y="264888"/>
              <a:ext cx="2088232" cy="71584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Move potential</a:t>
              </a:r>
            </a:p>
            <a:p>
              <a:pPr algn="ctr"/>
              <a:r>
                <a:rPr lang="en-US" dirty="0"/>
                <a:t>ridge closer</a:t>
              </a:r>
              <a:endParaRPr lang="en-GB" dirty="0"/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88883472-A6A7-50EA-948D-1194D2B953F2}"/>
                </a:ext>
              </a:extLst>
            </p:cNvPr>
            <p:cNvSpPr/>
            <p:nvPr/>
          </p:nvSpPr>
          <p:spPr bwMode="auto">
            <a:xfrm rot="8122608">
              <a:off x="9652247" y="903126"/>
              <a:ext cx="288032" cy="173788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1" name="Graphic 30">
            <a:extLst>
              <a:ext uri="{FF2B5EF4-FFF2-40B4-BE49-F238E27FC236}">
                <a16:creationId xmlns:a16="http://schemas.microsoft.com/office/drawing/2014/main" id="{376E3CA4-A07B-E773-DCCE-ED3678DB53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77020" y="4333886"/>
            <a:ext cx="7683678" cy="189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38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978F6-05E9-07A0-1C1C-2F31EF55A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pathways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4DA5F3-871C-CD2E-DDA6-9DD6A001A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9D65F62E-84D8-44B6-8174-AAE073C39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10" y="1103721"/>
            <a:ext cx="4966596" cy="31421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A85B53-20F0-6F12-078C-E44A107E74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71710" y="1103721"/>
            <a:ext cx="4966595" cy="314211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BC990CF-9DB8-3FFE-D363-EB42D6FD47E0}"/>
              </a:ext>
            </a:extLst>
          </p:cNvPr>
          <p:cNvGrpSpPr/>
          <p:nvPr/>
        </p:nvGrpSpPr>
        <p:grpSpPr>
          <a:xfrm>
            <a:off x="5879976" y="981275"/>
            <a:ext cx="5405383" cy="2514000"/>
            <a:chOff x="4503349" y="4357374"/>
            <a:chExt cx="5405383" cy="2514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63F62B1-B070-F933-3648-BD648DD73530}"/>
                </a:ext>
              </a:extLst>
            </p:cNvPr>
            <p:cNvGrpSpPr/>
            <p:nvPr/>
          </p:nvGrpSpPr>
          <p:grpSpPr>
            <a:xfrm>
              <a:off x="4503349" y="4357374"/>
              <a:ext cx="5405383" cy="2514000"/>
              <a:chOff x="4186858" y="4369532"/>
              <a:chExt cx="5405383" cy="2514000"/>
            </a:xfrm>
          </p:grpSpPr>
          <p:pic>
            <p:nvPicPr>
              <p:cNvPr id="15" name="Picture 14" descr="Graphical user interface, application, table, Excel&#10;&#10;Description automatically generated">
                <a:extLst>
                  <a:ext uri="{FF2B5EF4-FFF2-40B4-BE49-F238E27FC236}">
                    <a16:creationId xmlns:a16="http://schemas.microsoft.com/office/drawing/2014/main" id="{F808C830-6C89-5C54-F6F4-56D1EF87A9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1824" y="4369532"/>
                <a:ext cx="5080417" cy="2318923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A304FB-28C5-CC5E-A38E-EA9E702817B6}"/>
                  </a:ext>
                </a:extLst>
              </p:cNvPr>
              <p:cNvSpPr txBox="1"/>
              <p:nvPr/>
            </p:nvSpPr>
            <p:spPr>
              <a:xfrm rot="16200000">
                <a:off x="3499651" y="5284463"/>
                <a:ext cx="16514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Relative atom density</a:t>
                </a:r>
                <a:endParaRPr lang="en-GB" sz="12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0E082B-1E60-909B-4909-6253F7351C8E}"/>
                  </a:ext>
                </a:extLst>
              </p:cNvPr>
              <p:cNvSpPr txBox="1"/>
              <p:nvPr/>
            </p:nvSpPr>
            <p:spPr>
              <a:xfrm>
                <a:off x="6220434" y="6606533"/>
                <a:ext cx="2165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Distance from atomizer (mm)</a:t>
                </a:r>
                <a:endParaRPr lang="en-GB" sz="1200" dirty="0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D492233-39BC-DEF8-D91E-F6C22FA16C0E}"/>
                </a:ext>
              </a:extLst>
            </p:cNvPr>
            <p:cNvSpPr/>
            <p:nvPr/>
          </p:nvSpPr>
          <p:spPr bwMode="auto">
            <a:xfrm>
              <a:off x="7460338" y="4939311"/>
              <a:ext cx="725256" cy="725256"/>
            </a:xfrm>
            <a:prstGeom prst="ellipse">
              <a:avLst/>
            </a:prstGeom>
            <a:noFill/>
            <a:ln w="57150">
              <a:solidFill>
                <a:srgbClr val="557A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6AA2A52-DF4A-3378-E596-BB844202EF6F}"/>
                </a:ext>
              </a:extLst>
            </p:cNvPr>
            <p:cNvSpPr/>
            <p:nvPr/>
          </p:nvSpPr>
          <p:spPr bwMode="auto">
            <a:xfrm>
              <a:off x="8538459" y="5123181"/>
              <a:ext cx="357516" cy="357516"/>
            </a:xfrm>
            <a:prstGeom prst="ellipse">
              <a:avLst/>
            </a:prstGeom>
            <a:noFill/>
            <a:ln w="57150">
              <a:solidFill>
                <a:srgbClr val="E7B04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DF072FE-4E76-0B09-FA09-8498630F6E94}"/>
                </a:ext>
              </a:extLst>
            </p:cNvPr>
            <p:cNvSpPr txBox="1"/>
            <p:nvPr/>
          </p:nvSpPr>
          <p:spPr>
            <a:xfrm>
              <a:off x="5593678" y="4563432"/>
              <a:ext cx="1774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Simulation data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474AE6-F3BF-1556-9F14-F6F6CEFCF299}"/>
                </a:ext>
              </a:extLst>
            </p:cNvPr>
            <p:cNvSpPr txBox="1"/>
            <p:nvPr/>
          </p:nvSpPr>
          <p:spPr>
            <a:xfrm>
              <a:off x="7478913" y="5671067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557AB1"/>
                  </a:solidFill>
                </a:rPr>
                <a:t>3mm</a:t>
              </a:r>
              <a:endParaRPr lang="en-GB" dirty="0">
                <a:solidFill>
                  <a:srgbClr val="557AB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A9EB15-9306-2B92-FBA3-48D50ABC953B}"/>
                </a:ext>
              </a:extLst>
            </p:cNvPr>
            <p:cNvSpPr txBox="1"/>
            <p:nvPr/>
          </p:nvSpPr>
          <p:spPr>
            <a:xfrm>
              <a:off x="8365890" y="5671067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7B04F"/>
                  </a:solidFill>
                </a:rPr>
                <a:t>1.5mm</a:t>
              </a:r>
              <a:endParaRPr lang="en-GB" dirty="0">
                <a:solidFill>
                  <a:srgbClr val="E7B04F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D2A02C-D6C8-89C0-0515-D8C5954D8250}"/>
              </a:ext>
            </a:extLst>
          </p:cNvPr>
          <p:cNvGrpSpPr/>
          <p:nvPr/>
        </p:nvGrpSpPr>
        <p:grpSpPr>
          <a:xfrm>
            <a:off x="6650635" y="3366513"/>
            <a:ext cx="1383884" cy="725256"/>
            <a:chOff x="10306374" y="4949539"/>
            <a:chExt cx="1383884" cy="72525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B8E0233-2576-B18D-9077-E0E79140CC28}"/>
                </a:ext>
              </a:extLst>
            </p:cNvPr>
            <p:cNvGrpSpPr/>
            <p:nvPr/>
          </p:nvGrpSpPr>
          <p:grpSpPr>
            <a:xfrm>
              <a:off x="10965002" y="4949539"/>
              <a:ext cx="725256" cy="725256"/>
              <a:chOff x="10965002" y="4949539"/>
              <a:chExt cx="725256" cy="725256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923F8B5-FBC7-D4F1-4268-4EDD348DB88E}"/>
                  </a:ext>
                </a:extLst>
              </p:cNvPr>
              <p:cNvSpPr/>
              <p:nvPr/>
            </p:nvSpPr>
            <p:spPr bwMode="auto">
              <a:xfrm>
                <a:off x="10965002" y="4949539"/>
                <a:ext cx="725256" cy="725256"/>
              </a:xfrm>
              <a:prstGeom prst="ellipse">
                <a:avLst/>
              </a:prstGeom>
              <a:noFill/>
              <a:ln w="57150">
                <a:solidFill>
                  <a:srgbClr val="557AB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F6E8083C-85AC-5DA2-63B6-4E9DF36884D7}"/>
                  </a:ext>
                </a:extLst>
              </p:cNvPr>
              <p:cNvSpPr/>
              <p:nvPr/>
            </p:nvSpPr>
            <p:spPr bwMode="auto">
              <a:xfrm>
                <a:off x="11235001" y="4993550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AA17216-CEDB-BE26-FE63-08F498B57940}"/>
                  </a:ext>
                </a:extLst>
              </p:cNvPr>
              <p:cNvSpPr/>
              <p:nvPr/>
            </p:nvSpPr>
            <p:spPr bwMode="auto">
              <a:xfrm>
                <a:off x="11142251" y="5187251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72D1098-3A80-885C-11CA-893AA492442E}"/>
                  </a:ext>
                </a:extLst>
              </p:cNvPr>
              <p:cNvSpPr/>
              <p:nvPr/>
            </p:nvSpPr>
            <p:spPr bwMode="auto">
              <a:xfrm>
                <a:off x="11101009" y="5444517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BC922DF-E1EC-9DF3-FB3E-5CC50B001F0A}"/>
                  </a:ext>
                </a:extLst>
              </p:cNvPr>
              <p:cNvSpPr/>
              <p:nvPr/>
            </p:nvSpPr>
            <p:spPr bwMode="auto">
              <a:xfrm>
                <a:off x="11317033" y="5475283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022D631-F9D7-8C6B-1CB8-4A170C742CEE}"/>
                  </a:ext>
                </a:extLst>
              </p:cNvPr>
              <p:cNvSpPr/>
              <p:nvPr/>
            </p:nvSpPr>
            <p:spPr bwMode="auto">
              <a:xfrm>
                <a:off x="11461049" y="5115243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01BB7C8-D7D5-5125-32B6-A009B8FF7395}"/>
                  </a:ext>
                </a:extLst>
              </p:cNvPr>
              <p:cNvSpPr/>
              <p:nvPr/>
            </p:nvSpPr>
            <p:spPr bwMode="auto">
              <a:xfrm>
                <a:off x="11029001" y="5084477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1C7811FC-0356-0754-1542-F5A1FED90CA1}"/>
                  </a:ext>
                </a:extLst>
              </p:cNvPr>
              <p:cNvSpPr/>
              <p:nvPr/>
            </p:nvSpPr>
            <p:spPr bwMode="auto">
              <a:xfrm>
                <a:off x="10998235" y="5259259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D987BEA-6ED3-3951-8C7C-C5F9C0249464}"/>
                  </a:ext>
                </a:extLst>
              </p:cNvPr>
              <p:cNvSpPr/>
              <p:nvPr/>
            </p:nvSpPr>
            <p:spPr bwMode="auto">
              <a:xfrm>
                <a:off x="11461049" y="5339651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C8E50BC-254A-DF47-EDE1-50782F31B862}"/>
                  </a:ext>
                </a:extLst>
              </p:cNvPr>
              <p:cNvSpPr/>
              <p:nvPr/>
            </p:nvSpPr>
            <p:spPr bwMode="auto">
              <a:xfrm>
                <a:off x="11245025" y="5300501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3E1C8F6-A2FF-2665-79B6-4C7C9B503CF7}"/>
                  </a:ext>
                </a:extLst>
              </p:cNvPr>
              <p:cNvSpPr/>
              <p:nvPr/>
            </p:nvSpPr>
            <p:spPr bwMode="auto">
              <a:xfrm>
                <a:off x="11317033" y="5156485"/>
                <a:ext cx="185258" cy="185258"/>
              </a:xfrm>
              <a:prstGeom prst="ellipse">
                <a:avLst/>
              </a:prstGeom>
              <a:noFill/>
              <a:ln w="19050">
                <a:solidFill>
                  <a:srgbClr val="E7B04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3B99784E-3EF9-B710-D24B-1FC4C3BFA243}"/>
                </a:ext>
              </a:extLst>
            </p:cNvPr>
            <p:cNvSpPr/>
            <p:nvPr/>
          </p:nvSpPr>
          <p:spPr bwMode="auto">
            <a:xfrm>
              <a:off x="10306374" y="5084477"/>
              <a:ext cx="470661" cy="49181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2" name="Picture 1">
            <a:extLst>
              <a:ext uri="{FF2B5EF4-FFF2-40B4-BE49-F238E27FC236}">
                <a16:creationId xmlns:a16="http://schemas.microsoft.com/office/drawing/2014/main" id="{04262197-FE18-C57A-80FC-D64071413E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62" t="17739" r="40528" b="22400"/>
          <a:stretch/>
        </p:blipFill>
        <p:spPr>
          <a:xfrm>
            <a:off x="3719736" y="4125848"/>
            <a:ext cx="1672772" cy="188056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A282C19-461B-E79B-1B2B-565C78995B4A}"/>
              </a:ext>
            </a:extLst>
          </p:cNvPr>
          <p:cNvSpPr txBox="1"/>
          <p:nvPr/>
        </p:nvSpPr>
        <p:spPr>
          <a:xfrm>
            <a:off x="228661" y="609264"/>
            <a:ext cx="530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Improve active volume: Shape electric potential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8E7877-4CD5-5BAB-D1B6-2FAC31EB26BD}"/>
              </a:ext>
            </a:extLst>
          </p:cNvPr>
          <p:cNvSpPr txBox="1"/>
          <p:nvPr/>
        </p:nvSpPr>
        <p:spPr>
          <a:xfrm>
            <a:off x="335360" y="4391592"/>
            <a:ext cx="6096000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DC offset of LIST corpus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Improve </a:t>
            </a:r>
            <a:r>
              <a:rPr lang="en-US" dirty="0" err="1">
                <a:sym typeface="Wingdings" panose="05000000000000000000" pitchFamily="2" charset="2"/>
              </a:rPr>
              <a:t>repeller</a:t>
            </a:r>
            <a:r>
              <a:rPr lang="en-US" dirty="0">
                <a:sym typeface="Wingdings" panose="05000000000000000000" pitchFamily="2" charset="2"/>
              </a:rPr>
              <a:t> geometry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Also facilitates ion guiding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B6C9C14-1324-FD7D-679C-534CA1E5704D}"/>
              </a:ext>
            </a:extLst>
          </p:cNvPr>
          <p:cNvSpPr txBox="1"/>
          <p:nvPr/>
        </p:nvSpPr>
        <p:spPr>
          <a:xfrm>
            <a:off x="6398957" y="609264"/>
            <a:ext cx="315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Shape effusing atom cone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A97A0B-2ABB-3642-FAAB-4E9BE50B1C25}"/>
              </a:ext>
            </a:extLst>
          </p:cNvPr>
          <p:cNvSpPr txBox="1"/>
          <p:nvPr/>
        </p:nvSpPr>
        <p:spPr>
          <a:xfrm>
            <a:off x="6404107" y="4360281"/>
            <a:ext cx="4656146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Laser duty cycle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Multiple chances in tube vs. ~1 in atom cone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EE16532-1010-B088-9452-171D9B8B0DAB}"/>
              </a:ext>
            </a:extLst>
          </p:cNvPr>
          <p:cNvSpPr txBox="1"/>
          <p:nvPr/>
        </p:nvSpPr>
        <p:spPr>
          <a:xfrm>
            <a:off x="4142901" y="1697783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6385B7"/>
                </a:solidFill>
              </a:rPr>
              <a:t>Standard</a:t>
            </a:r>
            <a:endParaRPr lang="en-GB" sz="1400" dirty="0">
              <a:solidFill>
                <a:srgbClr val="6385B7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EFE58E-35D3-E7C0-50F4-02236BD8D669}"/>
              </a:ext>
            </a:extLst>
          </p:cNvPr>
          <p:cNvSpPr txBox="1"/>
          <p:nvPr/>
        </p:nvSpPr>
        <p:spPr>
          <a:xfrm>
            <a:off x="4142901" y="2599622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E3A232"/>
                </a:solidFill>
              </a:rPr>
              <a:t>DC -5V</a:t>
            </a:r>
            <a:endParaRPr lang="en-GB" sz="1400" dirty="0">
              <a:solidFill>
                <a:srgbClr val="E3A23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E9E857-03E7-1428-A2AD-1E371A66F526}"/>
              </a:ext>
            </a:extLst>
          </p:cNvPr>
          <p:cNvSpPr txBox="1"/>
          <p:nvPr/>
        </p:nvSpPr>
        <p:spPr>
          <a:xfrm>
            <a:off x="4142901" y="3453747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8C25E"/>
                </a:solidFill>
              </a:rPr>
              <a:t>DC -10V</a:t>
            </a:r>
            <a:endParaRPr lang="en-GB" sz="1400" dirty="0">
              <a:solidFill>
                <a:srgbClr val="A8C25E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D5D007-81FC-A66F-9871-761BD8514351}"/>
              </a:ext>
            </a:extLst>
          </p:cNvPr>
          <p:cNvCxnSpPr>
            <a:cxnSpLocks/>
          </p:cNvCxnSpPr>
          <p:nvPr/>
        </p:nvCxnSpPr>
        <p:spPr bwMode="auto">
          <a:xfrm>
            <a:off x="1614837" y="1106633"/>
            <a:ext cx="0" cy="2707154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57F989D-F4D5-F704-FDE5-42F912858F80}"/>
              </a:ext>
            </a:extLst>
          </p:cNvPr>
          <p:cNvCxnSpPr>
            <a:cxnSpLocks/>
          </p:cNvCxnSpPr>
          <p:nvPr/>
        </p:nvCxnSpPr>
        <p:spPr bwMode="auto">
          <a:xfrm>
            <a:off x="1487488" y="1106671"/>
            <a:ext cx="0" cy="2707116"/>
          </a:xfrm>
          <a:prstGeom prst="line">
            <a:avLst/>
          </a:prstGeom>
          <a:ln w="9525" cap="flat" cmpd="sng" algn="ctr">
            <a:solidFill>
              <a:srgbClr val="E29C2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6171FE1-D583-8DCE-A0F0-9FE65F7D7A64}"/>
              </a:ext>
            </a:extLst>
          </p:cNvPr>
          <p:cNvCxnSpPr>
            <a:cxnSpLocks/>
          </p:cNvCxnSpPr>
          <p:nvPr/>
        </p:nvCxnSpPr>
        <p:spPr bwMode="auto">
          <a:xfrm>
            <a:off x="1427385" y="1106633"/>
            <a:ext cx="0" cy="2707154"/>
          </a:xfrm>
          <a:prstGeom prst="line">
            <a:avLst/>
          </a:prstGeom>
          <a:ln w="9525" cap="flat" cmpd="sng" algn="ctr">
            <a:solidFill>
              <a:srgbClr val="8EB03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23DDD65-2019-CA8A-9AE6-C41901828231}"/>
              </a:ext>
            </a:extLst>
          </p:cNvPr>
          <p:cNvGrpSpPr/>
          <p:nvPr/>
        </p:nvGrpSpPr>
        <p:grpSpPr>
          <a:xfrm>
            <a:off x="9033904" y="3475844"/>
            <a:ext cx="1977975" cy="491816"/>
            <a:chOff x="9600764" y="2472983"/>
            <a:chExt cx="1977975" cy="491816"/>
          </a:xfrm>
        </p:grpSpPr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921557B6-B3EC-83A4-90F5-A05D3A9F167E}"/>
                </a:ext>
              </a:extLst>
            </p:cNvPr>
            <p:cNvSpPr/>
            <p:nvPr/>
          </p:nvSpPr>
          <p:spPr bwMode="auto">
            <a:xfrm>
              <a:off x="9600764" y="2472983"/>
              <a:ext cx="470661" cy="49181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13AE515-9CD7-6065-2CE2-DD870077BD38}"/>
                </a:ext>
              </a:extLst>
            </p:cNvPr>
            <p:cNvGrpSpPr/>
            <p:nvPr/>
          </p:nvGrpSpPr>
          <p:grpSpPr>
            <a:xfrm>
              <a:off x="10210587" y="2553926"/>
              <a:ext cx="1368152" cy="360040"/>
              <a:chOff x="4799856" y="2492896"/>
              <a:chExt cx="1368152" cy="360040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7116D9F1-97DA-5A28-FFAD-599AF7430FC3}"/>
                  </a:ext>
                </a:extLst>
              </p:cNvPr>
              <p:cNvCxnSpPr/>
              <p:nvPr/>
            </p:nvCxnSpPr>
            <p:spPr bwMode="auto">
              <a:xfrm>
                <a:off x="4799856" y="2492896"/>
                <a:ext cx="0" cy="360040"/>
              </a:xfrm>
              <a:prstGeom prst="line">
                <a:avLst/>
              </a:prstGeom>
              <a:ln w="28575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BD7A549-3D1D-629A-8AA0-5123EEDF62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68008" y="2492896"/>
                <a:ext cx="0" cy="105048"/>
              </a:xfrm>
              <a:prstGeom prst="line">
                <a:avLst/>
              </a:prstGeom>
              <a:ln w="28575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C119EF6B-EB6C-4435-377B-686EECDA8D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68008" y="2747888"/>
                <a:ext cx="0" cy="105048"/>
              </a:xfrm>
              <a:prstGeom prst="line">
                <a:avLst/>
              </a:prstGeom>
              <a:ln w="28575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6126091-E1B8-BFAD-1D73-F9F936EC6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99856" y="2492896"/>
                <a:ext cx="1368152" cy="0"/>
              </a:xfrm>
              <a:prstGeom prst="line">
                <a:avLst/>
              </a:prstGeom>
              <a:ln w="28575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C97E4F4-ECBF-D0F7-D391-9B2CFA7640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99856" y="2852936"/>
                <a:ext cx="1368152" cy="0"/>
              </a:xfrm>
              <a:prstGeom prst="line">
                <a:avLst/>
              </a:prstGeom>
              <a:ln w="28575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AE9DCE4-9727-EBF2-DB59-11607678B078}"/>
              </a:ext>
            </a:extLst>
          </p:cNvPr>
          <p:cNvSpPr txBox="1"/>
          <p:nvPr/>
        </p:nvSpPr>
        <p:spPr>
          <a:xfrm>
            <a:off x="7062412" y="407001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Multi-tube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649377-DF72-CB83-E9AF-325E24F13BAE}"/>
              </a:ext>
            </a:extLst>
          </p:cNvPr>
          <p:cNvSpPr txBox="1"/>
          <p:nvPr/>
        </p:nvSpPr>
        <p:spPr>
          <a:xfrm>
            <a:off x="9541251" y="406373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Orifice design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CAC87B-98B4-1437-A5CF-727D391BE48F}"/>
              </a:ext>
            </a:extLst>
          </p:cNvPr>
          <p:cNvSpPr txBox="1"/>
          <p:nvPr/>
        </p:nvSpPr>
        <p:spPr>
          <a:xfrm>
            <a:off x="6404107" y="5236568"/>
            <a:ext cx="4493346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RF phase synchronization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Trapping efficiency, investigated at TRIUMF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E58DDF2-32DA-C6EC-01D3-791F9FEA5E8A}"/>
              </a:ext>
            </a:extLst>
          </p:cNvPr>
          <p:cNvSpPr/>
          <p:nvPr/>
        </p:nvSpPr>
        <p:spPr bwMode="auto">
          <a:xfrm>
            <a:off x="2655007" y="6093296"/>
            <a:ext cx="6962182" cy="71584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Dedicated off-line development infrastructure highly beneficial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61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C0083-68CA-0B2E-6444-8B8C84A1E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beam collimation – experimental investigation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47D82-AF09-3171-E3D5-66FE49EF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27</a:t>
            </a:fld>
            <a:endParaRPr lang="en-US" dirty="0"/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29A039AC-F5FE-6941-D664-DA409E633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62" y="852712"/>
            <a:ext cx="4169040" cy="317812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593199F-42EB-9CA3-2149-86D147EC4082}"/>
              </a:ext>
            </a:extLst>
          </p:cNvPr>
          <p:cNvGrpSpPr/>
          <p:nvPr/>
        </p:nvGrpSpPr>
        <p:grpSpPr>
          <a:xfrm>
            <a:off x="347267" y="4739831"/>
            <a:ext cx="4092549" cy="1296556"/>
            <a:chOff x="266181" y="472443"/>
            <a:chExt cx="11363314" cy="36000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93CBE01-5ADB-5BCF-3407-49D290D711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6181" y="472443"/>
              <a:ext cx="3600000" cy="3600000"/>
              <a:chOff x="720221" y="720221"/>
              <a:chExt cx="7920000" cy="7920000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14C62E3E-CE65-708F-A4A8-C64CE2AFF6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0221" y="720221"/>
                <a:ext cx="7920000" cy="792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70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79B28CEB-6646-2AD7-6CB5-76F7AB8B1D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82421" y="2514323"/>
                <a:ext cx="4395600" cy="439560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70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23CD612-1633-787A-F8D9-4F2D41B431F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29095" y="672243"/>
              <a:ext cx="3200400" cy="3200400"/>
              <a:chOff x="8429095" y="1688243"/>
              <a:chExt cx="1440000" cy="14400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E3FD998-D7FA-7B30-6671-47BE448AA3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429095" y="1688243"/>
                <a:ext cx="1440000" cy="144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70" dirty="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057B23EB-371D-BEB1-FCB1-F95B1DF1B6C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79095" y="2138243"/>
                <a:ext cx="540000" cy="54000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70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2A4CDEE-B6B3-0E90-BE63-7C9F827E1754}"/>
                </a:ext>
              </a:extLst>
            </p:cNvPr>
            <p:cNvGrpSpPr/>
            <p:nvPr/>
          </p:nvGrpSpPr>
          <p:grpSpPr>
            <a:xfrm>
              <a:off x="4347638" y="472443"/>
              <a:ext cx="3600000" cy="3600000"/>
              <a:chOff x="4347638" y="1488444"/>
              <a:chExt cx="3600000" cy="360000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720225F-FE0F-ACC7-F0E2-11291F04CA0D}"/>
                  </a:ext>
                </a:extLst>
              </p:cNvPr>
              <p:cNvGrpSpPr/>
              <p:nvPr/>
            </p:nvGrpSpPr>
            <p:grpSpPr>
              <a:xfrm>
                <a:off x="4347638" y="1488444"/>
                <a:ext cx="3600000" cy="3600000"/>
                <a:chOff x="4347638" y="1488444"/>
                <a:chExt cx="3600000" cy="3600000"/>
              </a:xfrm>
            </p:grpSpPr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C0884CCA-19B4-76FF-964A-A51D179A896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347638" y="1488444"/>
                  <a:ext cx="3600000" cy="3600000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55EC8CEE-C8A9-14ED-AFA2-403E1535BA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48638" y="2289444"/>
                  <a:ext cx="1998000" cy="199800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E28EACF-0EF2-14A1-3313-7EE0679A407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823343" y="2957276"/>
                <a:ext cx="640800" cy="640800"/>
                <a:chOff x="5053147" y="3241201"/>
                <a:chExt cx="755889" cy="755889"/>
              </a:xfrm>
            </p:grpSpPr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38B4D242-1253-0162-86B4-7153AC2164A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76E5FAA5-95E1-180C-E079-B154D344AA3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B338B08-B1F7-A460-47D9-EF1A9FB980B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98048" y="2959509"/>
                <a:ext cx="640800" cy="640800"/>
                <a:chOff x="5053147" y="3241201"/>
                <a:chExt cx="755889" cy="755889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2F3FA355-5A45-B7BC-997E-F60EC6DCFA0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ABD9D8C6-7FA9-A4E5-37CA-39103FA9AA9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EFB9F65-51B5-3546-55F3-7FD4A777749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474736" y="3529657"/>
                <a:ext cx="640800" cy="640800"/>
                <a:chOff x="5053147" y="3241201"/>
                <a:chExt cx="755889" cy="755889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432B7E64-72D5-8A54-894B-DB626DDDA8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07931574-7AC6-DDD5-FFD1-0BD1EE9C48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3F2EF00-FE08-92F9-EAA6-FC20B27EE84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173396" y="3524662"/>
                <a:ext cx="640800" cy="640800"/>
                <a:chOff x="5053147" y="3241201"/>
                <a:chExt cx="755889" cy="755889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A1740C71-E759-C271-A7C9-89ABE3D704E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B9607D8C-8AF6-64E6-89C3-AE21C1B8142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37E6007-FF9D-EAC0-EE26-65C1AA09E5C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515642" y="2379956"/>
                <a:ext cx="640800" cy="640800"/>
                <a:chOff x="5053147" y="3241201"/>
                <a:chExt cx="755889" cy="755889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BBD4CF4E-B295-0AFB-11F3-7B052E97795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CD7C15D3-0CBC-B758-838C-975E1FD2062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8E28C1C-A6C8-F6DF-4982-DF486EA7630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168871" y="2394838"/>
                <a:ext cx="640800" cy="640800"/>
                <a:chOff x="5053147" y="3241201"/>
                <a:chExt cx="755889" cy="755889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454694B2-FD5F-8C7F-C0AF-9629CE1939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6FF36506-85EC-D9FC-DCE1-B10368B402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A2DF90B-0C5F-97F9-CACF-5E6EDC14A35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155194" y="2957144"/>
                <a:ext cx="640800" cy="640800"/>
                <a:chOff x="5053147" y="3241201"/>
                <a:chExt cx="755889" cy="755889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F1CF57FB-7C75-051A-6898-3BA12DEFBB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053147" y="3241201"/>
                  <a:ext cx="755889" cy="755889"/>
                </a:xfrm>
                <a:prstGeom prst="ellipse">
                  <a:avLst/>
                </a:prstGeom>
                <a:solidFill>
                  <a:srgbClr val="BFBFB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1B744F2A-7FED-5513-5AFB-8E297110577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94876" y="3382930"/>
                  <a:ext cx="472430" cy="472430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870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E6F012C-F780-D80C-4C30-5E1D8A15F5AA}"/>
              </a:ext>
            </a:extLst>
          </p:cNvPr>
          <p:cNvSpPr txBox="1"/>
          <p:nvPr/>
        </p:nvSpPr>
        <p:spPr>
          <a:xfrm>
            <a:off x="815183" y="4293096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atomizer cross sections</a:t>
            </a:r>
            <a:endParaRPr lang="en-GB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DB73774-65EE-216F-BCA8-7898D30755C1}"/>
              </a:ext>
            </a:extLst>
          </p:cNvPr>
          <p:cNvGrpSpPr/>
          <p:nvPr/>
        </p:nvGrpSpPr>
        <p:grpSpPr>
          <a:xfrm>
            <a:off x="5159896" y="806178"/>
            <a:ext cx="6480720" cy="4279006"/>
            <a:chOff x="5339262" y="2567541"/>
            <a:chExt cx="6480720" cy="427900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198381B-E7C1-D051-550E-4E1A3E6F36EB}"/>
                </a:ext>
              </a:extLst>
            </p:cNvPr>
            <p:cNvGrpSpPr/>
            <p:nvPr/>
          </p:nvGrpSpPr>
          <p:grpSpPr>
            <a:xfrm>
              <a:off x="5339262" y="2567541"/>
              <a:ext cx="6480720" cy="4279006"/>
              <a:chOff x="407368" y="1196752"/>
              <a:chExt cx="7620396" cy="5031496"/>
            </a:xfrm>
          </p:grpSpPr>
          <p:pic>
            <p:nvPicPr>
              <p:cNvPr id="6" name="Picture 5" descr="A white background with orange dots and numbers&#10;&#10;Description automatically generated">
                <a:extLst>
                  <a:ext uri="{FF2B5EF4-FFF2-40B4-BE49-F238E27FC236}">
                    <a16:creationId xmlns:a16="http://schemas.microsoft.com/office/drawing/2014/main" id="{416CB3F2-D499-132B-1472-A88568CC58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368" y="1196752"/>
                <a:ext cx="7620396" cy="5031496"/>
              </a:xfrm>
              <a:prstGeom prst="rect">
                <a:avLst/>
              </a:prstGeom>
            </p:spPr>
          </p:pic>
          <p:pic>
            <p:nvPicPr>
              <p:cNvPr id="7" name="Picture 6" descr="A white background with blue and black text&#10;&#10;Description automatically generated with medium confidence">
                <a:extLst>
                  <a:ext uri="{FF2B5EF4-FFF2-40B4-BE49-F238E27FC236}">
                    <a16:creationId xmlns:a16="http://schemas.microsoft.com/office/drawing/2014/main" id="{6D6B2025-E1DA-7B6C-EF23-025FA3D8F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368" y="1196752"/>
                <a:ext cx="7620396" cy="5031496"/>
              </a:xfrm>
              <a:prstGeom prst="rect">
                <a:avLst/>
              </a:prstGeom>
            </p:spPr>
          </p:pic>
          <p:pic>
            <p:nvPicPr>
              <p:cNvPr id="9" name="Picture 8" descr="A white background with green dots and numbers&#10;&#10;Description automatically generated">
                <a:extLst>
                  <a:ext uri="{FF2B5EF4-FFF2-40B4-BE49-F238E27FC236}">
                    <a16:creationId xmlns:a16="http://schemas.microsoft.com/office/drawing/2014/main" id="{41A09B00-E1FA-A965-7F95-C3A2A1038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368" y="1196752"/>
                <a:ext cx="7620396" cy="5031496"/>
              </a:xfrm>
              <a:prstGeom prst="rect">
                <a:avLst/>
              </a:prstGeom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80DE90-B33A-064A-A289-6E885FCA6601}"/>
                </a:ext>
              </a:extLst>
            </p:cNvPr>
            <p:cNvSpPr txBox="1"/>
            <p:nvPr/>
          </p:nvSpPr>
          <p:spPr>
            <a:xfrm>
              <a:off x="9811577" y="2708920"/>
              <a:ext cx="159530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7F00"/>
                  </a:solidFill>
                </a:rPr>
                <a:t>Standard</a:t>
              </a:r>
            </a:p>
            <a:p>
              <a:r>
                <a:rPr lang="en-US" dirty="0">
                  <a:solidFill>
                    <a:srgbClr val="00AA00"/>
                  </a:solidFill>
                </a:rPr>
                <a:t>Multi-capillary</a:t>
              </a:r>
            </a:p>
            <a:p>
              <a:r>
                <a:rPr lang="en-US" dirty="0">
                  <a:solidFill>
                    <a:srgbClr val="5AA3D9"/>
                  </a:solidFill>
                </a:rPr>
                <a:t>Thin</a:t>
              </a:r>
            </a:p>
          </p:txBody>
        </p:sp>
      </p:grpSp>
      <p:pic>
        <p:nvPicPr>
          <p:cNvPr id="10" name="Picture 9" descr="A person wearing purple gloves holding a round object&#10;&#10;Description automatically generated">
            <a:extLst>
              <a:ext uri="{FF2B5EF4-FFF2-40B4-BE49-F238E27FC236}">
                <a16:creationId xmlns:a16="http://schemas.microsoft.com/office/drawing/2014/main" id="{04890B35-69D5-FC0A-F763-6A8742C56D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50" t="37314" r="36785" b="32410"/>
          <a:stretch/>
        </p:blipFill>
        <p:spPr>
          <a:xfrm rot="5400000">
            <a:off x="10107324" y="2076750"/>
            <a:ext cx="1425524" cy="1296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7E17BFF-6DCD-9CCF-2B47-2EC5BDD1FAEA}"/>
              </a:ext>
            </a:extLst>
          </p:cNvPr>
          <p:cNvGrpSpPr/>
          <p:nvPr/>
        </p:nvGrpSpPr>
        <p:grpSpPr>
          <a:xfrm>
            <a:off x="4727848" y="4811790"/>
            <a:ext cx="7187856" cy="1728709"/>
            <a:chOff x="5171930" y="4811790"/>
            <a:chExt cx="7187856" cy="1728709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52FC9918-A896-7ACE-214B-44B5925E12C5}"/>
                </a:ext>
              </a:extLst>
            </p:cNvPr>
            <p:cNvSpPr/>
            <p:nvPr/>
          </p:nvSpPr>
          <p:spPr bwMode="auto">
            <a:xfrm>
              <a:off x="5171930" y="4811790"/>
              <a:ext cx="6612702" cy="1728709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analysis and feedback into simulation infrastructure ongoing</a:t>
              </a:r>
            </a:p>
            <a:p>
              <a:pPr algn="ctr"/>
              <a:r>
                <a:rPr lang="en-US" dirty="0"/>
                <a:t>-</a:t>
              </a:r>
            </a:p>
            <a:p>
              <a:pPr algn="ctr"/>
              <a:r>
                <a:rPr lang="en-US" dirty="0"/>
                <a:t>Experimental alternatives:</a:t>
              </a:r>
            </a:p>
            <a:p>
              <a:pPr algn="ctr"/>
              <a:r>
                <a:rPr lang="en-US" dirty="0"/>
                <a:t>Planar laser induced fluorescence / </a:t>
              </a:r>
            </a:p>
            <a:p>
              <a:pPr algn="ctr"/>
              <a:r>
                <a:rPr lang="en-GB" dirty="0"/>
                <a:t>Deposition on catcher foils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C8D39DE-0032-DF09-3450-CD4C6B48C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429865" y="5358898"/>
              <a:ext cx="1929921" cy="77801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92B95C7-2B65-00F9-0A10-316C9A6CDB66}"/>
                </a:ext>
              </a:extLst>
            </p:cNvPr>
            <p:cNvSpPr txBox="1"/>
            <p:nvPr/>
          </p:nvSpPr>
          <p:spPr>
            <a:xfrm>
              <a:off x="10429865" y="6136909"/>
              <a:ext cx="170676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A. </a:t>
              </a:r>
              <a:r>
                <a:rPr lang="en-GB" sz="800" dirty="0" err="1">
                  <a:solidFill>
                    <a:schemeClr val="bg1"/>
                  </a:solidFill>
                </a:rPr>
                <a:t>Zadvornaya</a:t>
              </a:r>
              <a:r>
                <a:rPr lang="en-GB" sz="800" dirty="0">
                  <a:solidFill>
                    <a:schemeClr val="bg1"/>
                  </a:solidFill>
                </a:rPr>
                <a:t> et al.,</a:t>
              </a:r>
              <a:br>
                <a:rPr lang="en-GB" sz="800" dirty="0">
                  <a:solidFill>
                    <a:schemeClr val="bg1"/>
                  </a:solidFill>
                </a:rPr>
              </a:br>
              <a:r>
                <a:rPr lang="en-GB" sz="800" dirty="0">
                  <a:solidFill>
                    <a:schemeClr val="bg1"/>
                  </a:solidFill>
                </a:rPr>
                <a:t>Phys. Rev. X 8, 041008</a:t>
              </a: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7A76B0A9-54D3-BDEF-EFB9-CF75E978B394}"/>
              </a:ext>
            </a:extLst>
          </p:cNvPr>
          <p:cNvSpPr/>
          <p:nvPr/>
        </p:nvSpPr>
        <p:spPr bwMode="auto">
          <a:xfrm>
            <a:off x="6007072" y="852712"/>
            <a:ext cx="1658780" cy="344038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613D17F-DE95-A5F7-C114-4383E7DA6BF2}"/>
              </a:ext>
            </a:extLst>
          </p:cNvPr>
          <p:cNvSpPr/>
          <p:nvPr/>
        </p:nvSpPr>
        <p:spPr bwMode="auto">
          <a:xfrm>
            <a:off x="10533220" y="4030835"/>
            <a:ext cx="1045519" cy="24161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6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FA3A9-9863-BD5D-C642-02A40C5A2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plans: Lanthanide campaign (LoI246)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FDDE8-397D-F064-7F0C-6EF78516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6C5A1-BC24-1F74-1FEB-58F491335414}"/>
              </a:ext>
            </a:extLst>
          </p:cNvPr>
          <p:cNvSpPr txBox="1"/>
          <p:nvPr/>
        </p:nvSpPr>
        <p:spPr>
          <a:xfrm>
            <a:off x="191344" y="692696"/>
            <a:ext cx="5423280" cy="37805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Lanthanide elements as fitting case for (PI-)LIST: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Surface-ionizable </a:t>
            </a:r>
            <a:r>
              <a:rPr lang="en-GB" dirty="0">
                <a:sym typeface="Wingdings" panose="05000000000000000000" pitchFamily="2" charset="2"/>
              </a:rPr>
              <a:t> suppression needed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Extensive laser scheme groundwork done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PI-LIST off-line spectroscopy successful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Release </a:t>
            </a:r>
            <a:r>
              <a:rPr lang="en-GB" dirty="0" err="1">
                <a:sym typeface="Wingdings" panose="05000000000000000000" pitchFamily="2" charset="2"/>
              </a:rPr>
              <a:t>behavior</a:t>
            </a:r>
            <a:r>
              <a:rPr lang="en-GB" dirty="0">
                <a:sym typeface="Wingdings" panose="05000000000000000000" pitchFamily="2" charset="2"/>
              </a:rPr>
              <a:t> studied (MEDICIS)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High atomic level density (open shells)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disadvantage for charge exchange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Interest in various nuclear structure phenomena,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including </a:t>
            </a:r>
            <a:r>
              <a:rPr lang="en-GB" b="1" dirty="0">
                <a:sym typeface="Wingdings" panose="05000000000000000000" pitchFamily="2" charset="2"/>
              </a:rPr>
              <a:t>p+ emitters beyond dripline</a:t>
            </a:r>
            <a:endParaRPr lang="en-GB" b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F7160A-DA1E-5E75-5673-08C9F6E51C21}"/>
              </a:ext>
            </a:extLst>
          </p:cNvPr>
          <p:cNvGrpSpPr/>
          <p:nvPr/>
        </p:nvGrpSpPr>
        <p:grpSpPr>
          <a:xfrm>
            <a:off x="5469009" y="1124744"/>
            <a:ext cx="6675663" cy="3600400"/>
            <a:chOff x="5447928" y="836712"/>
            <a:chExt cx="6384032" cy="34431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CAE1F88-1D7F-6695-9909-0201CF5EC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7928" y="836712"/>
              <a:ext cx="6384032" cy="3443114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0434016-1393-B5CC-1946-8A687ABBB23D}"/>
                </a:ext>
              </a:extLst>
            </p:cNvPr>
            <p:cNvSpPr/>
            <p:nvPr/>
          </p:nvSpPr>
          <p:spPr bwMode="auto">
            <a:xfrm>
              <a:off x="7896200" y="1844824"/>
              <a:ext cx="648072" cy="1728192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3A2025-AE37-C269-D825-3375B6C189E3}"/>
                </a:ext>
              </a:extLst>
            </p:cNvPr>
            <p:cNvSpPr txBox="1"/>
            <p:nvPr/>
          </p:nvSpPr>
          <p:spPr>
            <a:xfrm>
              <a:off x="8472264" y="2996952"/>
              <a:ext cx="13580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Change of deformation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EA12990-28D2-7E75-A791-04F8AA2B8E33}"/>
                </a:ext>
              </a:extLst>
            </p:cNvPr>
            <p:cNvSpPr/>
            <p:nvPr/>
          </p:nvSpPr>
          <p:spPr bwMode="auto">
            <a:xfrm>
              <a:off x="6672064" y="1628800"/>
              <a:ext cx="792087" cy="2304256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2D3353-BC88-6466-2394-D179E2CB972E}"/>
                </a:ext>
              </a:extLst>
            </p:cNvPr>
            <p:cNvSpPr txBox="1"/>
            <p:nvPr/>
          </p:nvSpPr>
          <p:spPr>
            <a:xfrm>
              <a:off x="6667289" y="1112161"/>
              <a:ext cx="740733" cy="485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OES,</a:t>
              </a:r>
            </a:p>
            <a:p>
              <a:r>
                <a:rPr lang="en-GB" sz="900" dirty="0">
                  <a:solidFill>
                    <a:srgbClr val="FF0000"/>
                  </a:solidFill>
                </a:rPr>
                <a:t>Vanishing</a:t>
              </a:r>
              <a:br>
                <a:rPr lang="en-GB" sz="900" dirty="0">
                  <a:solidFill>
                    <a:srgbClr val="FF0000"/>
                  </a:solidFill>
                </a:rPr>
              </a:br>
              <a:r>
                <a:rPr lang="en-GB" sz="900" dirty="0">
                  <a:solidFill>
                    <a:srgbClr val="FF0000"/>
                  </a:solidFill>
                </a:rPr>
                <a:t>in isomers?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641907B-5846-F210-ED05-7C27E3F2B465}"/>
                </a:ext>
              </a:extLst>
            </p:cNvPr>
            <p:cNvSpPr/>
            <p:nvPr/>
          </p:nvSpPr>
          <p:spPr bwMode="auto">
            <a:xfrm>
              <a:off x="6096000" y="1628800"/>
              <a:ext cx="374632" cy="2304256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1A5B76-EEDB-8305-76C6-BECF1A28F321}"/>
                </a:ext>
              </a:extLst>
            </p:cNvPr>
            <p:cNvSpPr txBox="1"/>
            <p:nvPr/>
          </p:nvSpPr>
          <p:spPr>
            <a:xfrm>
              <a:off x="5879976" y="1249886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Strong</a:t>
              </a:r>
            </a:p>
            <a:p>
              <a:r>
                <a:rPr lang="en-GB" sz="900" dirty="0">
                  <a:solidFill>
                    <a:srgbClr val="FF0000"/>
                  </a:solidFill>
                </a:rPr>
                <a:t>deformation?</a:t>
              </a: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BD24E46-A492-DA86-DD27-6B4CEF13AED7}"/>
              </a:ext>
            </a:extLst>
          </p:cNvPr>
          <p:cNvSpPr/>
          <p:nvPr/>
        </p:nvSpPr>
        <p:spPr bwMode="auto">
          <a:xfrm>
            <a:off x="4439816" y="5251090"/>
            <a:ext cx="7548812" cy="77472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/>
              <a:t>Ta target + LIST: lanthanide yield measurement campaign up to CERN LS3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038DBB-74CB-9BB9-0CE1-B46B0D9F238C}"/>
              </a:ext>
            </a:extLst>
          </p:cNvPr>
          <p:cNvSpPr txBox="1"/>
          <p:nvPr/>
        </p:nvSpPr>
        <p:spPr>
          <a:xfrm>
            <a:off x="7007650" y="832184"/>
            <a:ext cx="2722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Charge radii around N = 82 </a:t>
            </a:r>
            <a:endParaRPr lang="en-GB" sz="1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F42C482-A4EA-05DB-07ED-3E7731169C4B}"/>
              </a:ext>
            </a:extLst>
          </p:cNvPr>
          <p:cNvGrpSpPr/>
          <p:nvPr/>
        </p:nvGrpSpPr>
        <p:grpSpPr>
          <a:xfrm>
            <a:off x="479376" y="4573649"/>
            <a:ext cx="5412892" cy="266737"/>
            <a:chOff x="35757" y="4835016"/>
            <a:chExt cx="5412892" cy="2667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9534BEF-A4C8-ACF9-C5FB-F43D06558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7280"/>
            <a:stretch/>
          </p:blipFill>
          <p:spPr>
            <a:xfrm>
              <a:off x="35757" y="4835016"/>
              <a:ext cx="3972011" cy="26673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546385B-7160-B3B3-9A5B-2CCDA6A55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453" r="-1"/>
            <a:stretch/>
          </p:blipFill>
          <p:spPr>
            <a:xfrm>
              <a:off x="4003011" y="4835016"/>
              <a:ext cx="1445638" cy="2667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060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FEFF8-10A8-5630-8A51-AE3FE28E4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-102357"/>
            <a:ext cx="10969139" cy="715840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2E87C-2E1B-5BD4-0740-5DA285FDF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9FFA54-B0E5-0619-CE40-C796FC4ACED3}"/>
              </a:ext>
            </a:extLst>
          </p:cNvPr>
          <p:cNvSpPr txBox="1"/>
          <p:nvPr/>
        </p:nvSpPr>
        <p:spPr>
          <a:xfrm>
            <a:off x="119336" y="656932"/>
            <a:ext cx="9649072" cy="4548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RILIS @ ISOLDE: The workhorse RIB source and its evolution</a:t>
            </a:r>
          </a:p>
          <a:p>
            <a:pPr marL="342900" indent="-342900">
              <a:lnSpc>
                <a:spcPct val="25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PI-LIST: “Sub-Doppler” resolution enhancement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High resolution spectroscopy: Ac octupole deformation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Isomer-selective ionization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Ongoing developments (FI-LIST </a:t>
            </a:r>
            <a:r>
              <a:rPr lang="en-US" sz="2400" dirty="0">
                <a:sym typeface="Wingdings" panose="05000000000000000000" pitchFamily="2" charset="2"/>
              </a:rPr>
              <a:t> K. Wendt later</a:t>
            </a:r>
            <a:r>
              <a:rPr lang="en-US" sz="2400" dirty="0"/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F4087B-BD92-4B52-4958-9239F78DFB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93134" flipH="1">
            <a:off x="9204568" y="784208"/>
            <a:ext cx="2540746" cy="2118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id="{9EA13D40-2977-FAB7-B02F-62C674D724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5445">
            <a:off x="8775441" y="2734675"/>
            <a:ext cx="3079027" cy="1937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078E35-64D1-4FD4-7FB0-EC656EF79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52012">
            <a:off x="8766399" y="4796486"/>
            <a:ext cx="2934380" cy="162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976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DD87-90F4-BB7C-CB25-5B4724A3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ISOLDE facility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90515-88B5-F417-DA17-9ED0189A6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E30B54-E66A-F05F-723E-CD1ED8A03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1" t="5943" r="13287" b="14334"/>
          <a:stretch>
            <a:fillRect/>
          </a:stretch>
        </p:blipFill>
        <p:spPr bwMode="auto">
          <a:xfrm>
            <a:off x="61366" y="813176"/>
            <a:ext cx="6898730" cy="5449225"/>
          </a:xfrm>
          <a:custGeom>
            <a:avLst/>
            <a:gdLst>
              <a:gd name="connsiteX0" fmla="*/ 0 w 6248400"/>
              <a:gd name="connsiteY0" fmla="*/ 0 h 4935537"/>
              <a:gd name="connsiteX1" fmla="*/ 6248400 w 6248400"/>
              <a:gd name="connsiteY1" fmla="*/ 0 h 4935537"/>
              <a:gd name="connsiteX2" fmla="*/ 6248400 w 6248400"/>
              <a:gd name="connsiteY2" fmla="*/ 4935537 h 4935537"/>
              <a:gd name="connsiteX3" fmla="*/ 4665632 w 6248400"/>
              <a:gd name="connsiteY3" fmla="*/ 4935537 h 4935537"/>
              <a:gd name="connsiteX4" fmla="*/ 4665632 w 6248400"/>
              <a:gd name="connsiteY4" fmla="*/ 3062616 h 4935537"/>
              <a:gd name="connsiteX5" fmla="*/ 2888704 w 6248400"/>
              <a:gd name="connsiteY5" fmla="*/ 3062616 h 4935537"/>
              <a:gd name="connsiteX6" fmla="*/ 2888704 w 6248400"/>
              <a:gd name="connsiteY6" fmla="*/ 4935537 h 4935537"/>
              <a:gd name="connsiteX7" fmla="*/ 0 w 6248400"/>
              <a:gd name="connsiteY7" fmla="*/ 4935537 h 493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8400" h="4935537">
                <a:moveTo>
                  <a:pt x="0" y="0"/>
                </a:moveTo>
                <a:lnTo>
                  <a:pt x="6248400" y="0"/>
                </a:lnTo>
                <a:lnTo>
                  <a:pt x="6248400" y="4935537"/>
                </a:lnTo>
                <a:lnTo>
                  <a:pt x="4665632" y="4935537"/>
                </a:lnTo>
                <a:lnTo>
                  <a:pt x="4665632" y="3062616"/>
                </a:lnTo>
                <a:lnTo>
                  <a:pt x="2888704" y="3062616"/>
                </a:lnTo>
                <a:lnTo>
                  <a:pt x="2888704" y="4935537"/>
                </a:lnTo>
                <a:lnTo>
                  <a:pt x="0" y="493553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82">
            <a:extLst>
              <a:ext uri="{FF2B5EF4-FFF2-40B4-BE49-F238E27FC236}">
                <a16:creationId xmlns:a16="http://schemas.microsoft.com/office/drawing/2014/main" id="{71658B61-F88E-08BC-C7A8-B5E0DCFEC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54745" r="35052" b="4839"/>
          <a:stretch>
            <a:fillRect/>
          </a:stretch>
        </p:blipFill>
        <p:spPr bwMode="auto">
          <a:xfrm>
            <a:off x="200067" y="2567104"/>
            <a:ext cx="862515" cy="1322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AAA4457-7B69-7492-4389-03C3D186E0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9445" y="768209"/>
            <a:ext cx="3644685" cy="2205640"/>
          </a:xfrm>
          <a:custGeom>
            <a:avLst/>
            <a:gdLst>
              <a:gd name="connsiteX0" fmla="*/ 0 w 3718225"/>
              <a:gd name="connsiteY0" fmla="*/ 0 h 2250144"/>
              <a:gd name="connsiteX1" fmla="*/ 3718225 w 3718225"/>
              <a:gd name="connsiteY1" fmla="*/ 0 h 2250144"/>
              <a:gd name="connsiteX2" fmla="*/ 3718225 w 3718225"/>
              <a:gd name="connsiteY2" fmla="*/ 2250144 h 2250144"/>
              <a:gd name="connsiteX3" fmla="*/ 3569986 w 3718225"/>
              <a:gd name="connsiteY3" fmla="*/ 2250144 h 2250144"/>
              <a:gd name="connsiteX4" fmla="*/ 3569986 w 3718225"/>
              <a:gd name="connsiteY4" fmla="*/ 1803093 h 2250144"/>
              <a:gd name="connsiteX5" fmla="*/ 2596818 w 3718225"/>
              <a:gd name="connsiteY5" fmla="*/ 1803093 h 2250144"/>
              <a:gd name="connsiteX6" fmla="*/ 2596818 w 3718225"/>
              <a:gd name="connsiteY6" fmla="*/ 2250144 h 2250144"/>
              <a:gd name="connsiteX7" fmla="*/ 1167711 w 3718225"/>
              <a:gd name="connsiteY7" fmla="*/ 2250144 h 2250144"/>
              <a:gd name="connsiteX8" fmla="*/ 1167711 w 3718225"/>
              <a:gd name="connsiteY8" fmla="*/ 1228782 h 2250144"/>
              <a:gd name="connsiteX9" fmla="*/ 0 w 3718225"/>
              <a:gd name="connsiteY9" fmla="*/ 1228782 h 225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18225" h="2250144">
                <a:moveTo>
                  <a:pt x="0" y="0"/>
                </a:moveTo>
                <a:lnTo>
                  <a:pt x="3718225" y="0"/>
                </a:lnTo>
                <a:lnTo>
                  <a:pt x="3718225" y="2250144"/>
                </a:lnTo>
                <a:lnTo>
                  <a:pt x="3569986" y="2250144"/>
                </a:lnTo>
                <a:lnTo>
                  <a:pt x="3569986" y="1803093"/>
                </a:lnTo>
                <a:lnTo>
                  <a:pt x="2596818" y="1803093"/>
                </a:lnTo>
                <a:lnTo>
                  <a:pt x="2596818" y="2250144"/>
                </a:lnTo>
                <a:lnTo>
                  <a:pt x="1167711" y="2250144"/>
                </a:lnTo>
                <a:lnTo>
                  <a:pt x="1167711" y="1228782"/>
                </a:lnTo>
                <a:lnTo>
                  <a:pt x="0" y="1228782"/>
                </a:lnTo>
                <a:close/>
              </a:path>
            </a:pathLst>
          </a:custGeom>
        </p:spPr>
      </p:pic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9132F16-7CCE-F5F3-5651-0C863F4B8DB8}"/>
              </a:ext>
            </a:extLst>
          </p:cNvPr>
          <p:cNvGrpSpPr/>
          <p:nvPr/>
        </p:nvGrpSpPr>
        <p:grpSpPr>
          <a:xfrm>
            <a:off x="3287688" y="1277933"/>
            <a:ext cx="9235447" cy="4821176"/>
            <a:chOff x="4718213" y="2284672"/>
            <a:chExt cx="6927850" cy="3616542"/>
          </a:xfrm>
        </p:grpSpPr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017F5B7C-3CC8-E878-2322-6A43DB8B6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213" y="2473802"/>
              <a:ext cx="6718300" cy="3427412"/>
            </a:xfrm>
            <a:custGeom>
              <a:avLst/>
              <a:gdLst>
                <a:gd name="connsiteX0" fmla="*/ 3679824 w 6718300"/>
                <a:gd name="connsiteY0" fmla="*/ 0 h 3427412"/>
                <a:gd name="connsiteX1" fmla="*/ 6718300 w 6718300"/>
                <a:gd name="connsiteY1" fmla="*/ 0 h 3427412"/>
                <a:gd name="connsiteX2" fmla="*/ 6718300 w 6718300"/>
                <a:gd name="connsiteY2" fmla="*/ 3427412 h 3427412"/>
                <a:gd name="connsiteX3" fmla="*/ 0 w 6718300"/>
                <a:gd name="connsiteY3" fmla="*/ 3427412 h 3427412"/>
                <a:gd name="connsiteX4" fmla="*/ 0 w 6718300"/>
                <a:gd name="connsiteY4" fmla="*/ 2076219 h 3427412"/>
                <a:gd name="connsiteX5" fmla="*/ 292100 w 6718300"/>
                <a:gd name="connsiteY5" fmla="*/ 2076219 h 3427412"/>
                <a:gd name="connsiteX6" fmla="*/ 292100 w 6718300"/>
                <a:gd name="connsiteY6" fmla="*/ 2098412 h 3427412"/>
                <a:gd name="connsiteX7" fmla="*/ 3662764 w 6718300"/>
                <a:gd name="connsiteY7" fmla="*/ 2098412 h 3427412"/>
                <a:gd name="connsiteX8" fmla="*/ 3662764 w 6718300"/>
                <a:gd name="connsiteY8" fmla="*/ 2076219 h 3427412"/>
                <a:gd name="connsiteX9" fmla="*/ 3679824 w 6718300"/>
                <a:gd name="connsiteY9" fmla="*/ 2076219 h 34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18300" h="3427412">
                  <a:moveTo>
                    <a:pt x="3679824" y="0"/>
                  </a:moveTo>
                  <a:lnTo>
                    <a:pt x="6718300" y="0"/>
                  </a:lnTo>
                  <a:lnTo>
                    <a:pt x="6718300" y="3427412"/>
                  </a:lnTo>
                  <a:lnTo>
                    <a:pt x="0" y="3427412"/>
                  </a:lnTo>
                  <a:lnTo>
                    <a:pt x="0" y="2076219"/>
                  </a:lnTo>
                  <a:lnTo>
                    <a:pt x="292100" y="2076219"/>
                  </a:lnTo>
                  <a:lnTo>
                    <a:pt x="292100" y="2098412"/>
                  </a:lnTo>
                  <a:lnTo>
                    <a:pt x="3662764" y="2098412"/>
                  </a:lnTo>
                  <a:lnTo>
                    <a:pt x="3662764" y="2076219"/>
                  </a:lnTo>
                  <a:lnTo>
                    <a:pt x="3679824" y="20762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9DBBDFF-9A92-B70E-9CA4-74473E35B4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66463" y="4445477"/>
              <a:ext cx="1879600" cy="209550"/>
              <a:chOff x="7453993" y="2804546"/>
              <a:chExt cx="1878437" cy="210303"/>
            </a:xfrm>
          </p:grpSpPr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2CE51775-3853-A3CA-8267-B8EACE4D88B3}"/>
                  </a:ext>
                </a:extLst>
              </p:cNvPr>
              <p:cNvCxnSpPr/>
              <p:nvPr/>
            </p:nvCxnSpPr>
            <p:spPr>
              <a:xfrm rot="1555918" flipH="1">
                <a:off x="9043684" y="2900138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4F770934-BDD2-63BE-F14C-B783839DDC44}"/>
                  </a:ext>
                </a:extLst>
              </p:cNvPr>
              <p:cNvCxnSpPr/>
              <p:nvPr/>
            </p:nvCxnSpPr>
            <p:spPr>
              <a:xfrm rot="1555918" flipH="1">
                <a:off x="8734312" y="2877833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4DA592B1-E257-3BEE-B2C1-6B5E22624FDA}"/>
                  </a:ext>
                </a:extLst>
              </p:cNvPr>
              <p:cNvCxnSpPr/>
              <p:nvPr/>
            </p:nvCxnSpPr>
            <p:spPr>
              <a:xfrm rot="1555918" flipH="1">
                <a:off x="8424942" y="2855529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5E0C3A7-38D7-9829-5962-AE2C82B5DE98}"/>
                  </a:ext>
                </a:extLst>
              </p:cNvPr>
              <p:cNvCxnSpPr/>
              <p:nvPr/>
            </p:nvCxnSpPr>
            <p:spPr>
              <a:xfrm rot="1555918" flipH="1">
                <a:off x="8039418" y="2817292"/>
                <a:ext cx="360140" cy="14976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8048C940-2E58-7FDF-0EAF-8CA495E82B85}"/>
                  </a:ext>
                </a:extLst>
              </p:cNvPr>
              <p:cNvCxnSpPr/>
              <p:nvPr/>
            </p:nvCxnSpPr>
            <p:spPr>
              <a:xfrm rot="1555918" flipH="1">
                <a:off x="7685625" y="2814105"/>
                <a:ext cx="323650" cy="1178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44735970-574C-F402-79C2-0E582A3A9EBC}"/>
                  </a:ext>
                </a:extLst>
              </p:cNvPr>
              <p:cNvCxnSpPr/>
              <p:nvPr/>
            </p:nvCxnSpPr>
            <p:spPr>
              <a:xfrm rot="1555918" flipH="1">
                <a:off x="7453993" y="2804546"/>
                <a:ext cx="215766" cy="7966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F5FBFA7-9E57-1F36-6500-3093C5D74155}"/>
                </a:ext>
              </a:extLst>
            </p:cNvPr>
            <p:cNvSpPr/>
            <p:nvPr/>
          </p:nvSpPr>
          <p:spPr>
            <a:xfrm rot="1555918">
              <a:off x="9610888" y="4405789"/>
              <a:ext cx="134937" cy="1079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342B44D-E8B6-DA3E-308C-DA356965AA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09238" y="4099402"/>
              <a:ext cx="2525712" cy="550862"/>
              <a:chOff x="6793053" y="1892743"/>
              <a:chExt cx="2525451" cy="550550"/>
            </a:xfrm>
          </p:grpSpPr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AC0120EE-5DDC-777B-518B-EF6128C9F2C3}"/>
                  </a:ext>
                </a:extLst>
              </p:cNvPr>
              <p:cNvCxnSpPr/>
              <p:nvPr/>
            </p:nvCxnSpPr>
            <p:spPr>
              <a:xfrm rot="1714512" flipH="1">
                <a:off x="9031197" y="2327472"/>
                <a:ext cx="287307" cy="11582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F2C7713D-2024-7441-91F0-43EAE208CC9B}"/>
                  </a:ext>
                </a:extLst>
              </p:cNvPr>
              <p:cNvCxnSpPr/>
              <p:nvPr/>
            </p:nvCxnSpPr>
            <p:spPr>
              <a:xfrm rot="1714512" flipH="1">
                <a:off x="8726428" y="2310019"/>
                <a:ext cx="288895" cy="1158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32287500-0C97-3EC3-3AF9-B72F89AF0FD3}"/>
                  </a:ext>
                </a:extLst>
              </p:cNvPr>
              <p:cNvCxnSpPr/>
              <p:nvPr/>
            </p:nvCxnSpPr>
            <p:spPr>
              <a:xfrm rot="1714512" flipH="1">
                <a:off x="8408961" y="2287806"/>
                <a:ext cx="287307" cy="1158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F20088A3-8719-8342-7ABD-59888D9AE98D}"/>
                  </a:ext>
                </a:extLst>
              </p:cNvPr>
              <p:cNvCxnSpPr/>
              <p:nvPr/>
            </p:nvCxnSpPr>
            <p:spPr>
              <a:xfrm flipH="1" flipV="1">
                <a:off x="7905775" y="2265594"/>
                <a:ext cx="507948" cy="6187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E779B6-5235-6EE8-B38A-1E90691DB843}"/>
                  </a:ext>
                </a:extLst>
              </p:cNvPr>
              <p:cNvCxnSpPr/>
              <p:nvPr/>
            </p:nvCxnSpPr>
            <p:spPr>
              <a:xfrm rot="1714512" flipH="1">
                <a:off x="7540688" y="2173571"/>
                <a:ext cx="358738" cy="4442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E438BE96-8E8C-28EC-3346-CD31458B8114}"/>
                  </a:ext>
                </a:extLst>
              </p:cNvPr>
              <p:cNvCxnSpPr/>
              <p:nvPr/>
            </p:nvCxnSpPr>
            <p:spPr>
              <a:xfrm rot="1714512" flipH="1">
                <a:off x="7200998" y="2041883"/>
                <a:ext cx="360326" cy="4283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4E10E2A2-C60B-9E73-DCAB-67D0217B530B}"/>
                  </a:ext>
                </a:extLst>
              </p:cNvPr>
              <p:cNvCxnSpPr/>
              <p:nvPr/>
            </p:nvCxnSpPr>
            <p:spPr>
              <a:xfrm rot="1714512" flipH="1">
                <a:off x="6793053" y="1892743"/>
                <a:ext cx="441279" cy="539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D5ABC70-79F9-139F-72C0-CD4CB6C490AE}"/>
                </a:ext>
              </a:extLst>
            </p:cNvPr>
            <p:cNvSpPr/>
            <p:nvPr/>
          </p:nvSpPr>
          <p:spPr>
            <a:xfrm rot="1714512">
              <a:off x="8952075" y="3942239"/>
              <a:ext cx="133350" cy="1063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3E4C3FB-8CAE-3C11-8528-C878BCAE1CCC}"/>
                </a:ext>
              </a:extLst>
            </p:cNvPr>
            <p:cNvGrpSpPr>
              <a:grpSpLocks/>
            </p:cNvGrpSpPr>
            <p:nvPr/>
          </p:nvGrpSpPr>
          <p:grpSpPr bwMode="auto">
            <a:xfrm rot="1335541">
              <a:off x="8655213" y="4027964"/>
              <a:ext cx="503237" cy="725488"/>
              <a:chOff x="3548549" y="3361814"/>
              <a:chExt cx="503051" cy="725101"/>
            </a:xfrm>
          </p:grpSpPr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1561A251-818D-10B3-A975-9A62D664F763}"/>
                  </a:ext>
                </a:extLst>
              </p:cNvPr>
              <p:cNvCxnSpPr/>
              <p:nvPr/>
            </p:nvCxnSpPr>
            <p:spPr>
              <a:xfrm rot="20264459" flipH="1">
                <a:off x="3547106" y="3361241"/>
                <a:ext cx="247558" cy="29194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924E94F0-B32B-7AD1-B765-F50FEF6638DD}"/>
                  </a:ext>
                </a:extLst>
              </p:cNvPr>
              <p:cNvCxnSpPr/>
              <p:nvPr/>
            </p:nvCxnSpPr>
            <p:spPr>
              <a:xfrm rot="20264459">
                <a:off x="3709778" y="3741098"/>
                <a:ext cx="184082" cy="71399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CA514752-F57D-DE3B-015A-49C518DFE84F}"/>
                  </a:ext>
                </a:extLst>
              </p:cNvPr>
              <p:cNvCxnSpPr/>
              <p:nvPr/>
            </p:nvCxnSpPr>
            <p:spPr>
              <a:xfrm rot="20264459">
                <a:off x="4037056" y="3834348"/>
                <a:ext cx="14282" cy="252277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67" name="Flowchart: Stored Data 59">
                <a:extLst>
                  <a:ext uri="{FF2B5EF4-FFF2-40B4-BE49-F238E27FC236}">
                    <a16:creationId xmlns:a16="http://schemas.microsoft.com/office/drawing/2014/main" id="{218B3B4D-6C19-4FCF-887E-52E83AC383E4}"/>
                  </a:ext>
                </a:extLst>
              </p:cNvPr>
              <p:cNvSpPr/>
              <p:nvPr/>
            </p:nvSpPr>
            <p:spPr>
              <a:xfrm rot="19349761">
                <a:off x="3586132" y="3703826"/>
                <a:ext cx="87280" cy="122172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68" name="Flowchart: Stored Data 60">
                <a:extLst>
                  <a:ext uri="{FF2B5EF4-FFF2-40B4-BE49-F238E27FC236}">
                    <a16:creationId xmlns:a16="http://schemas.microsoft.com/office/drawing/2014/main" id="{C9506ACF-8464-7086-C2B9-B842BCBE2437}"/>
                  </a:ext>
                </a:extLst>
              </p:cNvPr>
              <p:cNvSpPr/>
              <p:nvPr/>
            </p:nvSpPr>
            <p:spPr>
              <a:xfrm rot="6599714">
                <a:off x="3901133" y="3739267"/>
                <a:ext cx="95199" cy="114258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C2510FA-DB28-9023-EC2C-BC9150DE7748}"/>
                </a:ext>
              </a:extLst>
            </p:cNvPr>
            <p:cNvGrpSpPr>
              <a:grpSpLocks/>
            </p:cNvGrpSpPr>
            <p:nvPr/>
          </p:nvGrpSpPr>
          <p:grpSpPr bwMode="auto">
            <a:xfrm rot="1335541">
              <a:off x="9399750" y="4502627"/>
              <a:ext cx="233363" cy="311150"/>
              <a:chOff x="3503241" y="3298501"/>
              <a:chExt cx="233352" cy="312108"/>
            </a:xfrm>
          </p:grpSpPr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AD78A648-1CA4-7BDC-CD9C-783369D309BE}"/>
                  </a:ext>
                </a:extLst>
              </p:cNvPr>
              <p:cNvCxnSpPr/>
              <p:nvPr/>
            </p:nvCxnSpPr>
            <p:spPr>
              <a:xfrm rot="20264459" flipH="1">
                <a:off x="3645678" y="3296836"/>
                <a:ext cx="61910" cy="12261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C27B5158-3EA5-D2CD-9BD3-959F7D006447}"/>
                  </a:ext>
                </a:extLst>
              </p:cNvPr>
              <p:cNvCxnSpPr>
                <a:stCxn id="72" idx="0"/>
              </p:cNvCxnSpPr>
              <p:nvPr/>
            </p:nvCxnSpPr>
            <p:spPr>
              <a:xfrm rot="20264459" flipH="1">
                <a:off x="3491521" y="3573400"/>
                <a:ext cx="187316" cy="33440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72" name="Flowchart: Stored Data 92">
                <a:extLst>
                  <a:ext uri="{FF2B5EF4-FFF2-40B4-BE49-F238E27FC236}">
                    <a16:creationId xmlns:a16="http://schemas.microsoft.com/office/drawing/2014/main" id="{9F1E72B1-9476-6C99-62A3-77BB98CC2D82}"/>
                  </a:ext>
                </a:extLst>
              </p:cNvPr>
              <p:cNvSpPr/>
              <p:nvPr/>
            </p:nvSpPr>
            <p:spPr>
              <a:xfrm rot="11719161">
                <a:off x="3648728" y="3424513"/>
                <a:ext cx="87308" cy="121021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E5F0AD2-1E97-8D72-74B0-00872BC7B7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1188" y="4739164"/>
              <a:ext cx="2916237" cy="431800"/>
              <a:chOff x="3384043" y="3140296"/>
              <a:chExt cx="2915668" cy="431722"/>
            </a:xfrm>
          </p:grpSpPr>
          <p:grpSp>
            <p:nvGrpSpPr>
              <p:cNvPr id="74" name="Group 36">
                <a:extLst>
                  <a:ext uri="{FF2B5EF4-FFF2-40B4-BE49-F238E27FC236}">
                    <a16:creationId xmlns:a16="http://schemas.microsoft.com/office/drawing/2014/main" id="{CF1959F4-96AF-F85F-37AB-7B128FE494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4043" y="3140296"/>
                <a:ext cx="1709457" cy="431722"/>
                <a:chOff x="3384043" y="3140296"/>
                <a:chExt cx="1709457" cy="431722"/>
              </a:xfrm>
            </p:grpSpPr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7C0BABB7-BF9C-7649-71D9-825DB49DCDE1}"/>
                    </a:ext>
                  </a:extLst>
                </p:cNvPr>
                <p:cNvCxnSpPr/>
                <p:nvPr/>
              </p:nvCxnSpPr>
              <p:spPr>
                <a:xfrm rot="1335541" flipH="1">
                  <a:off x="4809340" y="3164105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A79512BE-1911-2873-D91D-9E442B8F051C}"/>
                    </a:ext>
                  </a:extLst>
                </p:cNvPr>
                <p:cNvCxnSpPr/>
                <p:nvPr/>
              </p:nvCxnSpPr>
              <p:spPr>
                <a:xfrm rot="1335541" flipH="1">
                  <a:off x="4520471" y="3164105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C2D7CE2D-24FD-898F-4AFA-FE54CF77262B}"/>
                    </a:ext>
                  </a:extLst>
                </p:cNvPr>
                <p:cNvCxnSpPr/>
                <p:nvPr/>
              </p:nvCxnSpPr>
              <p:spPr>
                <a:xfrm rot="1335541" flipH="1">
                  <a:off x="4230015" y="3162517"/>
                  <a:ext cx="284107" cy="115867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4718CB6F-58F3-373D-7169-DE27490AB38B}"/>
                    </a:ext>
                  </a:extLst>
                </p:cNvPr>
                <p:cNvCxnSpPr/>
                <p:nvPr/>
              </p:nvCxnSpPr>
              <p:spPr>
                <a:xfrm rot="1335541" flipH="1">
                  <a:off x="3934797" y="3162517"/>
                  <a:ext cx="285694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D90AAC6F-90DC-203B-4DA2-ADFED19C77DD}"/>
                    </a:ext>
                  </a:extLst>
                </p:cNvPr>
                <p:cNvCxnSpPr/>
                <p:nvPr/>
              </p:nvCxnSpPr>
              <p:spPr>
                <a:xfrm rot="1335541" flipH="1">
                  <a:off x="3642754" y="3146645"/>
                  <a:ext cx="284107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962D7BBD-2B89-0F16-2C81-7868540C1E28}"/>
                    </a:ext>
                  </a:extLst>
                </p:cNvPr>
                <p:cNvCxnSpPr/>
                <p:nvPr/>
              </p:nvCxnSpPr>
              <p:spPr>
                <a:xfrm rot="1335541" flipH="1">
                  <a:off x="3384043" y="3140296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96FF222F-49AD-C46F-84F8-6609289A47C2}"/>
                    </a:ext>
                  </a:extLst>
                </p:cNvPr>
                <p:cNvCxnSpPr/>
                <p:nvPr/>
              </p:nvCxnSpPr>
              <p:spPr>
                <a:xfrm flipH="1">
                  <a:off x="3591964" y="3221244"/>
                  <a:ext cx="204748" cy="104756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7" name="Straight Arrow Connector 86">
                  <a:extLst>
                    <a:ext uri="{FF2B5EF4-FFF2-40B4-BE49-F238E27FC236}">
                      <a16:creationId xmlns:a16="http://schemas.microsoft.com/office/drawing/2014/main" id="{798EF4F8-A386-FB40-83A9-A859E8D4E32C}"/>
                    </a:ext>
                  </a:extLst>
                </p:cNvPr>
                <p:cNvCxnSpPr/>
                <p:nvPr/>
              </p:nvCxnSpPr>
              <p:spPr>
                <a:xfrm flipH="1">
                  <a:off x="3563395" y="3326000"/>
                  <a:ext cx="46029" cy="246018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</p:grpSp>
          <p:grpSp>
            <p:nvGrpSpPr>
              <p:cNvPr id="75" name="Group 37">
                <a:extLst>
                  <a:ext uri="{FF2B5EF4-FFF2-40B4-BE49-F238E27FC236}">
                    <a16:creationId xmlns:a16="http://schemas.microsoft.com/office/drawing/2014/main" id="{78712D23-B88B-D704-4965-A891160708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86379" y="3156360"/>
                <a:ext cx="1213332" cy="267768"/>
                <a:chOff x="5086379" y="3156360"/>
                <a:chExt cx="1213332" cy="267768"/>
              </a:xfrm>
            </p:grpSpPr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3AF7E765-20B7-E05F-D728-3CD88AAFF286}"/>
                    </a:ext>
                  </a:extLst>
                </p:cNvPr>
                <p:cNvCxnSpPr/>
                <p:nvPr/>
              </p:nvCxnSpPr>
              <p:spPr>
                <a:xfrm rot="1335541" flipH="1">
                  <a:off x="5677533" y="3156168"/>
                  <a:ext cx="284108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9BBA8A2C-C56A-E1F8-A76F-070D1F214013}"/>
                    </a:ext>
                  </a:extLst>
                </p:cNvPr>
                <p:cNvCxnSpPr/>
                <p:nvPr/>
              </p:nvCxnSpPr>
              <p:spPr>
                <a:xfrm rot="1335541" flipH="1">
                  <a:off x="5374380" y="3159342"/>
                  <a:ext cx="284107" cy="115867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3F71484C-4433-4A54-C882-5D8045FC8619}"/>
                    </a:ext>
                  </a:extLst>
                </p:cNvPr>
                <p:cNvCxnSpPr/>
                <p:nvPr/>
              </p:nvCxnSpPr>
              <p:spPr>
                <a:xfrm rot="1335541" flipH="1">
                  <a:off x="5087098" y="3160930"/>
                  <a:ext cx="284108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FEEBFBA1-ADC2-3703-30B8-923D063998A2}"/>
                    </a:ext>
                  </a:extLst>
                </p:cNvPr>
                <p:cNvSpPr/>
                <p:nvPr/>
              </p:nvSpPr>
              <p:spPr>
                <a:xfrm>
                  <a:off x="5979099" y="3165691"/>
                  <a:ext cx="320612" cy="258717"/>
                </a:xfrm>
                <a:prstGeom prst="ellipse">
                  <a:avLst/>
                </a:prstGeom>
                <a:noFill/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600" dirty="0">
                    <a:latin typeface="Lucida Sans"/>
                    <a:cs typeface="Lucida Sans"/>
                  </a:endParaRPr>
                </a:p>
              </p:txBody>
            </p:sp>
          </p:grp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A413CE1-D935-9E88-2C84-401E211A7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4563" y="4661377"/>
              <a:ext cx="1416050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GPS</a:t>
              </a:r>
            </a:p>
            <a:p>
              <a:pPr algn="ctr"/>
              <a:r>
                <a:rPr lang="en-US" sz="7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General Purpose Separator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4FA97C4-EBDE-FB61-8A99-86CA3DE1F3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94813" y="3272314"/>
              <a:ext cx="1395412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HRS</a:t>
              </a:r>
            </a:p>
            <a:p>
              <a:pPr algn="ctr"/>
              <a:r>
                <a:rPr lang="en-US" sz="7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High Resolution Separator</a:t>
              </a: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5C8A2B5-AA17-DAB7-0EC1-CB639E08FCFB}"/>
                </a:ext>
              </a:extLst>
            </p:cNvPr>
            <p:cNvSpPr/>
            <p:nvPr/>
          </p:nvSpPr>
          <p:spPr>
            <a:xfrm>
              <a:off x="4886488" y="4572215"/>
              <a:ext cx="3695700" cy="1128975"/>
            </a:xfrm>
            <a:custGeom>
              <a:avLst/>
              <a:gdLst>
                <a:gd name="connsiteX0" fmla="*/ 821928 w 3695700"/>
                <a:gd name="connsiteY0" fmla="*/ 0 h 1128975"/>
                <a:gd name="connsiteX1" fmla="*/ 3187700 w 3695700"/>
                <a:gd name="connsiteY1" fmla="*/ 0 h 1128975"/>
                <a:gd name="connsiteX2" fmla="*/ 3187700 w 3695700"/>
                <a:gd name="connsiteY2" fmla="*/ 24075 h 1128975"/>
                <a:gd name="connsiteX3" fmla="*/ 3695700 w 3695700"/>
                <a:gd name="connsiteY3" fmla="*/ 24075 h 1128975"/>
                <a:gd name="connsiteX4" fmla="*/ 3695700 w 3695700"/>
                <a:gd name="connsiteY4" fmla="*/ 443175 h 1128975"/>
                <a:gd name="connsiteX5" fmla="*/ 1838325 w 3695700"/>
                <a:gd name="connsiteY5" fmla="*/ 443175 h 1128975"/>
                <a:gd name="connsiteX6" fmla="*/ 1724025 w 3695700"/>
                <a:gd name="connsiteY6" fmla="*/ 1128975 h 1128975"/>
                <a:gd name="connsiteX7" fmla="*/ 0 w 3695700"/>
                <a:gd name="connsiteY7" fmla="*/ 1122625 h 1128975"/>
                <a:gd name="connsiteX8" fmla="*/ 352425 w 3695700"/>
                <a:gd name="connsiteY8" fmla="*/ 14550 h 1128975"/>
                <a:gd name="connsiteX9" fmla="*/ 812800 w 3695700"/>
                <a:gd name="connsiteY9" fmla="*/ 30425 h 112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95700" h="1128975">
                  <a:moveTo>
                    <a:pt x="821928" y="0"/>
                  </a:moveTo>
                  <a:lnTo>
                    <a:pt x="3187700" y="0"/>
                  </a:lnTo>
                  <a:lnTo>
                    <a:pt x="3187700" y="24075"/>
                  </a:lnTo>
                  <a:lnTo>
                    <a:pt x="3695700" y="24075"/>
                  </a:lnTo>
                  <a:lnTo>
                    <a:pt x="3695700" y="443175"/>
                  </a:lnTo>
                  <a:lnTo>
                    <a:pt x="1838325" y="443175"/>
                  </a:lnTo>
                  <a:lnTo>
                    <a:pt x="1724025" y="1128975"/>
                  </a:lnTo>
                  <a:lnTo>
                    <a:pt x="0" y="1122625"/>
                  </a:lnTo>
                  <a:lnTo>
                    <a:pt x="352425" y="14550"/>
                  </a:lnTo>
                  <a:lnTo>
                    <a:pt x="812800" y="30425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  <a:alpha val="3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en-US" sz="1600" dirty="0">
                <a:solidFill>
                  <a:srgbClr val="FFFFFF"/>
                </a:solidFill>
                <a:latin typeface="Lucida Sans"/>
                <a:cs typeface="Lucida San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C49FD3F-2F72-186E-4A8D-6397F209A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29838" y="2992914"/>
              <a:ext cx="2184400" cy="1714500"/>
              <a:chOff x="6621262" y="1142531"/>
              <a:chExt cx="2184956" cy="1714500"/>
            </a:xfrm>
          </p:grpSpPr>
          <p:sp>
            <p:nvSpPr>
              <p:cNvPr id="92" name="Freeform 68">
                <a:extLst>
                  <a:ext uri="{FF2B5EF4-FFF2-40B4-BE49-F238E27FC236}">
                    <a16:creationId xmlns:a16="http://schemas.microsoft.com/office/drawing/2014/main" id="{6E741481-A8E9-6360-4F26-383439B67855}"/>
                  </a:ext>
                </a:extLst>
              </p:cNvPr>
              <p:cNvSpPr/>
              <p:nvPr/>
            </p:nvSpPr>
            <p:spPr>
              <a:xfrm>
                <a:off x="6621262" y="1142531"/>
                <a:ext cx="2102385" cy="1714500"/>
              </a:xfrm>
              <a:custGeom>
                <a:avLst/>
                <a:gdLst>
                  <a:gd name="connsiteX0" fmla="*/ 0 w 2101850"/>
                  <a:gd name="connsiteY0" fmla="*/ 1092200 h 1714500"/>
                  <a:gd name="connsiteX1" fmla="*/ 174625 w 2101850"/>
                  <a:gd name="connsiteY1" fmla="*/ 1181100 h 1714500"/>
                  <a:gd name="connsiteX2" fmla="*/ 260350 w 2101850"/>
                  <a:gd name="connsiteY2" fmla="*/ 1066800 h 1714500"/>
                  <a:gd name="connsiteX3" fmla="*/ 714375 w 2101850"/>
                  <a:gd name="connsiteY3" fmla="*/ 1254125 h 1714500"/>
                  <a:gd name="connsiteX4" fmla="*/ 704850 w 2101850"/>
                  <a:gd name="connsiteY4" fmla="*/ 1562100 h 1714500"/>
                  <a:gd name="connsiteX5" fmla="*/ 933450 w 2101850"/>
                  <a:gd name="connsiteY5" fmla="*/ 1562100 h 1714500"/>
                  <a:gd name="connsiteX6" fmla="*/ 949325 w 2101850"/>
                  <a:gd name="connsiteY6" fmla="*/ 1714500 h 1714500"/>
                  <a:gd name="connsiteX7" fmla="*/ 1460500 w 2101850"/>
                  <a:gd name="connsiteY7" fmla="*/ 1593850 h 1714500"/>
                  <a:gd name="connsiteX8" fmla="*/ 2101850 w 2101850"/>
                  <a:gd name="connsiteY8" fmla="*/ 1682750 h 1714500"/>
                  <a:gd name="connsiteX9" fmla="*/ 2066925 w 2101850"/>
                  <a:gd name="connsiteY9" fmla="*/ 1358900 h 1714500"/>
                  <a:gd name="connsiteX10" fmla="*/ 1146175 w 2101850"/>
                  <a:gd name="connsiteY10" fmla="*/ 1270000 h 1714500"/>
                  <a:gd name="connsiteX11" fmla="*/ 933450 w 2101850"/>
                  <a:gd name="connsiteY11" fmla="*/ 1177925 h 1714500"/>
                  <a:gd name="connsiteX12" fmla="*/ 927100 w 2101850"/>
                  <a:gd name="connsiteY12" fmla="*/ 165100 h 1714500"/>
                  <a:gd name="connsiteX13" fmla="*/ 854075 w 2101850"/>
                  <a:gd name="connsiteY13" fmla="*/ 152400 h 1714500"/>
                  <a:gd name="connsiteX14" fmla="*/ 739775 w 2101850"/>
                  <a:gd name="connsiteY14" fmla="*/ 3175 h 1714500"/>
                  <a:gd name="connsiteX15" fmla="*/ 393700 w 2101850"/>
                  <a:gd name="connsiteY15" fmla="*/ 0 h 1714500"/>
                  <a:gd name="connsiteX16" fmla="*/ 406400 w 2101850"/>
                  <a:gd name="connsiteY16" fmla="*/ 117475 h 1714500"/>
                  <a:gd name="connsiteX17" fmla="*/ 730250 w 2101850"/>
                  <a:gd name="connsiteY17" fmla="*/ 349250 h 1714500"/>
                  <a:gd name="connsiteX18" fmla="*/ 635000 w 2101850"/>
                  <a:gd name="connsiteY18" fmla="*/ 434975 h 1714500"/>
                  <a:gd name="connsiteX19" fmla="*/ 635000 w 2101850"/>
                  <a:gd name="connsiteY19" fmla="*/ 565150 h 1714500"/>
                  <a:gd name="connsiteX20" fmla="*/ 174625 w 2101850"/>
                  <a:gd name="connsiteY20" fmla="*/ 895350 h 1714500"/>
                  <a:gd name="connsiteX21" fmla="*/ 0 w 2101850"/>
                  <a:gd name="connsiteY21" fmla="*/ 109220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01850" h="1714500">
                    <a:moveTo>
                      <a:pt x="0" y="1092200"/>
                    </a:moveTo>
                    <a:lnTo>
                      <a:pt x="174625" y="1181100"/>
                    </a:lnTo>
                    <a:lnTo>
                      <a:pt x="260350" y="1066800"/>
                    </a:lnTo>
                    <a:lnTo>
                      <a:pt x="714375" y="1254125"/>
                    </a:lnTo>
                    <a:lnTo>
                      <a:pt x="704850" y="1562100"/>
                    </a:lnTo>
                    <a:lnTo>
                      <a:pt x="933450" y="1562100"/>
                    </a:lnTo>
                    <a:lnTo>
                      <a:pt x="949325" y="1714500"/>
                    </a:lnTo>
                    <a:lnTo>
                      <a:pt x="1460500" y="1593850"/>
                    </a:lnTo>
                    <a:lnTo>
                      <a:pt x="2101850" y="1682750"/>
                    </a:lnTo>
                    <a:lnTo>
                      <a:pt x="2066925" y="1358900"/>
                    </a:lnTo>
                    <a:lnTo>
                      <a:pt x="1146175" y="1270000"/>
                    </a:lnTo>
                    <a:lnTo>
                      <a:pt x="933450" y="1177925"/>
                    </a:lnTo>
                    <a:cubicBezTo>
                      <a:pt x="931333" y="840317"/>
                      <a:pt x="929217" y="502708"/>
                      <a:pt x="927100" y="165100"/>
                    </a:cubicBezTo>
                    <a:lnTo>
                      <a:pt x="854075" y="152400"/>
                    </a:lnTo>
                    <a:lnTo>
                      <a:pt x="739775" y="3175"/>
                    </a:lnTo>
                    <a:lnTo>
                      <a:pt x="393700" y="0"/>
                    </a:lnTo>
                    <a:lnTo>
                      <a:pt x="406400" y="117475"/>
                    </a:lnTo>
                    <a:lnTo>
                      <a:pt x="730250" y="349250"/>
                    </a:lnTo>
                    <a:lnTo>
                      <a:pt x="635000" y="434975"/>
                    </a:lnTo>
                    <a:lnTo>
                      <a:pt x="635000" y="565150"/>
                    </a:lnTo>
                    <a:lnTo>
                      <a:pt x="174625" y="895350"/>
                    </a:lnTo>
                    <a:lnTo>
                      <a:pt x="0" y="1092200"/>
                    </a:lnTo>
                    <a:close/>
                  </a:path>
                </a:pathLst>
              </a:custGeom>
              <a:solidFill>
                <a:srgbClr val="FF00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93" name="TextBox 69">
                <a:extLst>
                  <a:ext uri="{FF2B5EF4-FFF2-40B4-BE49-F238E27FC236}">
                    <a16:creationId xmlns:a16="http://schemas.microsoft.com/office/drawing/2014/main" id="{B56739EE-5111-2FF7-72BB-C60E3BF16B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80214" y="1917231"/>
                <a:ext cx="132600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solidFill>
                      <a:srgbClr val="FF0000"/>
                    </a:solidFill>
                    <a:latin typeface="Lucida Sans" charset="0"/>
                    <a:cs typeface="Lucida Sans" charset="0"/>
                  </a:rPr>
                  <a:t>Target area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4E1CC71A-3926-33A0-5409-BD8EDAC05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60113" y="2534127"/>
              <a:ext cx="1595437" cy="1141412"/>
              <a:chOff x="7480300" y="935237"/>
              <a:chExt cx="1595731" cy="1141213"/>
            </a:xfrm>
          </p:grpSpPr>
          <p:sp>
            <p:nvSpPr>
              <p:cNvPr id="95" name="Freeform 71">
                <a:extLst>
                  <a:ext uri="{FF2B5EF4-FFF2-40B4-BE49-F238E27FC236}">
                    <a16:creationId xmlns:a16="http://schemas.microsoft.com/office/drawing/2014/main" id="{877238BE-F8EC-3166-8F97-FBD67111394F}"/>
                  </a:ext>
                </a:extLst>
              </p:cNvPr>
              <p:cNvSpPr/>
              <p:nvPr/>
            </p:nvSpPr>
            <p:spPr>
              <a:xfrm>
                <a:off x="7480300" y="949522"/>
                <a:ext cx="901866" cy="1126928"/>
              </a:xfrm>
              <a:custGeom>
                <a:avLst/>
                <a:gdLst>
                  <a:gd name="connsiteX0" fmla="*/ 0 w 901700"/>
                  <a:gd name="connsiteY0" fmla="*/ 1127125 h 1127125"/>
                  <a:gd name="connsiteX1" fmla="*/ 495300 w 901700"/>
                  <a:gd name="connsiteY1" fmla="*/ 1127125 h 1127125"/>
                  <a:gd name="connsiteX2" fmla="*/ 463550 w 901700"/>
                  <a:gd name="connsiteY2" fmla="*/ 1035050 h 1127125"/>
                  <a:gd name="connsiteX3" fmla="*/ 901700 w 901700"/>
                  <a:gd name="connsiteY3" fmla="*/ 1035050 h 1127125"/>
                  <a:gd name="connsiteX4" fmla="*/ 552450 w 901700"/>
                  <a:gd name="connsiteY4" fmla="*/ 0 h 1127125"/>
                  <a:gd name="connsiteX5" fmla="*/ 196850 w 901700"/>
                  <a:gd name="connsiteY5" fmla="*/ 3175 h 1127125"/>
                  <a:gd name="connsiteX6" fmla="*/ 358775 w 901700"/>
                  <a:gd name="connsiteY6" fmla="*/ 622300 h 1127125"/>
                  <a:gd name="connsiteX7" fmla="*/ 12700 w 901700"/>
                  <a:gd name="connsiteY7" fmla="*/ 628650 h 1127125"/>
                  <a:gd name="connsiteX8" fmla="*/ 0 w 901700"/>
                  <a:gd name="connsiteY8" fmla="*/ 1127125 h 1127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1700" h="1127125">
                    <a:moveTo>
                      <a:pt x="0" y="1127125"/>
                    </a:moveTo>
                    <a:lnTo>
                      <a:pt x="495300" y="1127125"/>
                    </a:lnTo>
                    <a:lnTo>
                      <a:pt x="463550" y="1035050"/>
                    </a:lnTo>
                    <a:lnTo>
                      <a:pt x="901700" y="1035050"/>
                    </a:lnTo>
                    <a:lnTo>
                      <a:pt x="552450" y="0"/>
                    </a:lnTo>
                    <a:lnTo>
                      <a:pt x="196850" y="3175"/>
                    </a:lnTo>
                    <a:lnTo>
                      <a:pt x="358775" y="622300"/>
                    </a:lnTo>
                    <a:lnTo>
                      <a:pt x="12700" y="628650"/>
                    </a:lnTo>
                    <a:cubicBezTo>
                      <a:pt x="13758" y="795867"/>
                      <a:pt x="14817" y="963083"/>
                      <a:pt x="0" y="1127125"/>
                    </a:cubicBezTo>
                    <a:close/>
                  </a:path>
                </a:pathLst>
              </a:custGeom>
              <a:solidFill>
                <a:srgbClr val="92D05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96" name="TextBox 72">
                <a:extLst>
                  <a:ext uri="{FF2B5EF4-FFF2-40B4-BE49-F238E27FC236}">
                    <a16:creationId xmlns:a16="http://schemas.microsoft.com/office/drawing/2014/main" id="{C1BE72CA-6497-EF3A-EEC9-AAA3C3FAA9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79043" y="935237"/>
                <a:ext cx="99698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solidFill>
                      <a:srgbClr val="92D050"/>
                    </a:solidFill>
                    <a:latin typeface="Lucida Sans" charset="0"/>
                    <a:cs typeface="Lucida Sans" charset="0"/>
                  </a:rPr>
                  <a:t>MEDICIS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DE29F82B-AD7E-1D14-AD7C-2B5C13D90D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03426" y="2284672"/>
              <a:ext cx="2009109" cy="887630"/>
              <a:chOff x="5828035" y="686376"/>
              <a:chExt cx="2008659" cy="887630"/>
            </a:xfrm>
          </p:grpSpPr>
          <p:sp>
            <p:nvSpPr>
              <p:cNvPr id="98" name="Freeform 74">
                <a:extLst>
                  <a:ext uri="{FF2B5EF4-FFF2-40B4-BE49-F238E27FC236}">
                    <a16:creationId xmlns:a16="http://schemas.microsoft.com/office/drawing/2014/main" id="{2E754A82-E9F3-0EB8-2B9F-D8057B90C7A0}"/>
                  </a:ext>
                </a:extLst>
              </p:cNvPr>
              <p:cNvSpPr/>
              <p:nvPr/>
            </p:nvSpPr>
            <p:spPr>
              <a:xfrm>
                <a:off x="6389219" y="945356"/>
                <a:ext cx="1447475" cy="628650"/>
              </a:xfrm>
              <a:custGeom>
                <a:avLst/>
                <a:gdLst>
                  <a:gd name="connsiteX0" fmla="*/ 1278731 w 1447800"/>
                  <a:gd name="connsiteY0" fmla="*/ 2382 h 628650"/>
                  <a:gd name="connsiteX1" fmla="*/ 259556 w 1447800"/>
                  <a:gd name="connsiteY1" fmla="*/ 0 h 628650"/>
                  <a:gd name="connsiteX2" fmla="*/ 266700 w 1447800"/>
                  <a:gd name="connsiteY2" fmla="*/ 88107 h 628650"/>
                  <a:gd name="connsiteX3" fmla="*/ 164306 w 1447800"/>
                  <a:gd name="connsiteY3" fmla="*/ 154782 h 628650"/>
                  <a:gd name="connsiteX4" fmla="*/ 0 w 1447800"/>
                  <a:gd name="connsiteY4" fmla="*/ 154782 h 628650"/>
                  <a:gd name="connsiteX5" fmla="*/ 21431 w 1447800"/>
                  <a:gd name="connsiteY5" fmla="*/ 481013 h 628650"/>
                  <a:gd name="connsiteX6" fmla="*/ 561975 w 1447800"/>
                  <a:gd name="connsiteY6" fmla="*/ 473869 h 628650"/>
                  <a:gd name="connsiteX7" fmla="*/ 554831 w 1447800"/>
                  <a:gd name="connsiteY7" fmla="*/ 450057 h 628650"/>
                  <a:gd name="connsiteX8" fmla="*/ 909637 w 1447800"/>
                  <a:gd name="connsiteY8" fmla="*/ 454819 h 628650"/>
                  <a:gd name="connsiteX9" fmla="*/ 1016794 w 1447800"/>
                  <a:gd name="connsiteY9" fmla="*/ 602457 h 628650"/>
                  <a:gd name="connsiteX10" fmla="*/ 1102519 w 1447800"/>
                  <a:gd name="connsiteY10" fmla="*/ 621507 h 628650"/>
                  <a:gd name="connsiteX11" fmla="*/ 1097756 w 1447800"/>
                  <a:gd name="connsiteY11" fmla="*/ 628650 h 628650"/>
                  <a:gd name="connsiteX12" fmla="*/ 1447800 w 1447800"/>
                  <a:gd name="connsiteY12" fmla="*/ 628650 h 628650"/>
                  <a:gd name="connsiteX13" fmla="*/ 1278731 w 1447800"/>
                  <a:gd name="connsiteY13" fmla="*/ 2382 h 6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7800" h="628650">
                    <a:moveTo>
                      <a:pt x="1278731" y="2382"/>
                    </a:moveTo>
                    <a:lnTo>
                      <a:pt x="259556" y="0"/>
                    </a:lnTo>
                    <a:lnTo>
                      <a:pt x="266700" y="88107"/>
                    </a:lnTo>
                    <a:lnTo>
                      <a:pt x="164306" y="154782"/>
                    </a:lnTo>
                    <a:lnTo>
                      <a:pt x="0" y="154782"/>
                    </a:lnTo>
                    <a:lnTo>
                      <a:pt x="21431" y="481013"/>
                    </a:lnTo>
                    <a:lnTo>
                      <a:pt x="561975" y="473869"/>
                    </a:lnTo>
                    <a:lnTo>
                      <a:pt x="554831" y="450057"/>
                    </a:lnTo>
                    <a:lnTo>
                      <a:pt x="909637" y="454819"/>
                    </a:lnTo>
                    <a:lnTo>
                      <a:pt x="1016794" y="602457"/>
                    </a:lnTo>
                    <a:lnTo>
                      <a:pt x="1102519" y="621507"/>
                    </a:lnTo>
                    <a:lnTo>
                      <a:pt x="1097756" y="628650"/>
                    </a:lnTo>
                    <a:lnTo>
                      <a:pt x="1447800" y="628650"/>
                    </a:lnTo>
                    <a:lnTo>
                      <a:pt x="1278731" y="2382"/>
                    </a:lnTo>
                    <a:close/>
                  </a:path>
                </a:pathLst>
              </a:custGeom>
              <a:solidFill>
                <a:srgbClr val="FFFF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99" name="TextBox 75">
                <a:extLst>
                  <a:ext uri="{FF2B5EF4-FFF2-40B4-BE49-F238E27FC236}">
                    <a16:creationId xmlns:a16="http://schemas.microsoft.com/office/drawing/2014/main" id="{9DF829F9-C477-2EC7-61FC-27AC72E0D6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28035" y="686376"/>
                <a:ext cx="1930049" cy="271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600" dirty="0">
                    <a:solidFill>
                      <a:srgbClr val="FFCC00"/>
                    </a:solidFill>
                    <a:latin typeface="Lucida Sans" charset="0"/>
                    <a:cs typeface="Lucida Sans" charset="0"/>
                  </a:rPr>
                  <a:t>Radioactive laboratory</a:t>
                </a:r>
              </a:p>
            </p:txBody>
          </p:sp>
        </p:grpSp>
        <p:pic>
          <p:nvPicPr>
            <p:cNvPr id="100" name="Picture 6" descr="Image result for radioactive">
              <a:extLst>
                <a:ext uri="{FF2B5EF4-FFF2-40B4-BE49-F238E27FC236}">
                  <a16:creationId xmlns:a16="http://schemas.microsoft.com/office/drawing/2014/main" id="{06FE854C-625A-F662-07FB-7672618432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0525" y="3612039"/>
              <a:ext cx="487363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Picture 6" descr="Image result for radioactive">
              <a:extLst>
                <a:ext uri="{FF2B5EF4-FFF2-40B4-BE49-F238E27FC236}">
                  <a16:creationId xmlns:a16="http://schemas.microsoft.com/office/drawing/2014/main" id="{60819669-FD24-6D0B-FDC0-0A2955F42E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225" y="2607152"/>
              <a:ext cx="287338" cy="25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6" descr="Image result for radioactive">
              <a:extLst>
                <a:ext uri="{FF2B5EF4-FFF2-40B4-BE49-F238E27FC236}">
                  <a16:creationId xmlns:a16="http://schemas.microsoft.com/office/drawing/2014/main" id="{271605C5-5F10-8388-9A83-EA2B15E282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2075" y="3129439"/>
              <a:ext cx="409575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6" descr="Image result for radioactive">
              <a:extLst>
                <a:ext uri="{FF2B5EF4-FFF2-40B4-BE49-F238E27FC236}">
                  <a16:creationId xmlns:a16="http://schemas.microsoft.com/office/drawing/2014/main" id="{8417F288-36DB-04A0-8F05-05B7E02E6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0313" y="5464652"/>
              <a:ext cx="215900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C2C6A7CF-1ADA-7585-1310-E70AE9D32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45575" y="4799489"/>
              <a:ext cx="1649413" cy="603250"/>
              <a:chOff x="5468806" y="3486150"/>
              <a:chExt cx="1649544" cy="603308"/>
            </a:xfrm>
          </p:grpSpPr>
          <p:grpSp>
            <p:nvGrpSpPr>
              <p:cNvPr id="107" name="Group 84">
                <a:extLst>
                  <a:ext uri="{FF2B5EF4-FFF2-40B4-BE49-F238E27FC236}">
                    <a16:creationId xmlns:a16="http://schemas.microsoft.com/office/drawing/2014/main" id="{CF9400F5-72D3-B7F3-AC22-82F03576F0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68806" y="3524250"/>
                <a:ext cx="1319344" cy="565208"/>
                <a:chOff x="5515723" y="3225742"/>
                <a:chExt cx="1319344" cy="565208"/>
              </a:xfrm>
            </p:grpSpPr>
            <p:cxnSp>
              <p:nvCxnSpPr>
                <p:cNvPr id="111" name="Straight Arrow Connector 110">
                  <a:extLst>
                    <a:ext uri="{FF2B5EF4-FFF2-40B4-BE49-F238E27FC236}">
                      <a16:creationId xmlns:a16="http://schemas.microsoft.com/office/drawing/2014/main" id="{5F765135-0761-0CF1-75CE-A59D5DE14567}"/>
                    </a:ext>
                  </a:extLst>
                </p:cNvPr>
                <p:cNvCxnSpPr/>
                <p:nvPr/>
              </p:nvCxnSpPr>
              <p:spPr>
                <a:xfrm flipH="1">
                  <a:off x="6179351" y="3498822"/>
                  <a:ext cx="61918" cy="171466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grpSp>
              <p:nvGrpSpPr>
                <p:cNvPr id="112" name="Group 89">
                  <a:extLst>
                    <a:ext uri="{FF2B5EF4-FFF2-40B4-BE49-F238E27FC236}">
                      <a16:creationId xmlns:a16="http://schemas.microsoft.com/office/drawing/2014/main" id="{1CAF1032-C48B-D0EA-EE41-2B8968CB8F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15723" y="3225742"/>
                  <a:ext cx="1319344" cy="565208"/>
                  <a:chOff x="5515723" y="3225742"/>
                  <a:chExt cx="1319344" cy="565208"/>
                </a:xfrm>
              </p:grpSpPr>
              <p:grpSp>
                <p:nvGrpSpPr>
                  <p:cNvPr id="113" name="Group 90">
                    <a:extLst>
                      <a:ext uri="{FF2B5EF4-FFF2-40B4-BE49-F238E27FC236}">
                        <a16:creationId xmlns:a16="http://schemas.microsoft.com/office/drawing/2014/main" id="{C9E72175-FDF5-C942-123B-2C16535D6F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957390" y="3225742"/>
                    <a:ext cx="877677" cy="433670"/>
                    <a:chOff x="5940425" y="3537396"/>
                    <a:chExt cx="877677" cy="433670"/>
                  </a:xfrm>
                </p:grpSpPr>
                <p:cxnSp>
                  <p:nvCxnSpPr>
                    <p:cNvPr id="118" name="Straight Arrow Connector 117">
                      <a:extLst>
                        <a:ext uri="{FF2B5EF4-FFF2-40B4-BE49-F238E27FC236}">
                          <a16:creationId xmlns:a16="http://schemas.microsoft.com/office/drawing/2014/main" id="{2362A774-08C2-671B-B4C6-128415BDB10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594220" y="3537400"/>
                      <a:ext cx="223856" cy="96847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119" name="Straight Arrow Connector 118">
                      <a:extLst>
                        <a:ext uri="{FF2B5EF4-FFF2-40B4-BE49-F238E27FC236}">
                          <a16:creationId xmlns:a16="http://schemas.microsoft.com/office/drawing/2014/main" id="{EEC9E988-F670-C655-2473-DBCE93886F9B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238592" y="3635834"/>
                      <a:ext cx="361979" cy="180992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120" name="Straight Arrow Connector 119">
                      <a:extLst>
                        <a:ext uri="{FF2B5EF4-FFF2-40B4-BE49-F238E27FC236}">
                          <a16:creationId xmlns:a16="http://schemas.microsoft.com/office/drawing/2014/main" id="{909B101F-BCC1-C0CD-26EC-559D7D40282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940118" y="3805713"/>
                      <a:ext cx="312763" cy="16511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121" name="Straight Arrow Connector 120">
                      <a:extLst>
                        <a:ext uri="{FF2B5EF4-FFF2-40B4-BE49-F238E27FC236}">
                          <a16:creationId xmlns:a16="http://schemas.microsoft.com/office/drawing/2014/main" id="{720234BA-50E1-6AE7-1674-1E7FD135D0D3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508488" y="3639010"/>
                      <a:ext cx="88907" cy="19210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122" name="Straight Arrow Connector 121">
                      <a:extLst>
                        <a:ext uri="{FF2B5EF4-FFF2-40B4-BE49-F238E27FC236}">
                          <a16:creationId xmlns:a16="http://schemas.microsoft.com/office/drawing/2014/main" id="{DE6A9F22-AA37-514D-040F-161C9081CC96}"/>
                        </a:ext>
                      </a:extLst>
                    </p:cNvPr>
                    <p:cNvCxnSpPr/>
                    <p:nvPr/>
                  </p:nvCxnSpPr>
                  <p:spPr>
                    <a:xfrm rot="1335541" flipH="1">
                      <a:off x="6297334" y="3575504"/>
                      <a:ext cx="285773" cy="11748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</p:grpSp>
              <p:cxnSp>
                <p:nvCxnSpPr>
                  <p:cNvPr id="114" name="Straight Arrow Connector 113">
                    <a:extLst>
                      <a:ext uri="{FF2B5EF4-FFF2-40B4-BE49-F238E27FC236}">
                        <a16:creationId xmlns:a16="http://schemas.microsoft.com/office/drawing/2014/main" id="{AC5F26AC-7898-AC83-475A-82EC4DB872E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436546" y="3511523"/>
                    <a:ext cx="88907" cy="158765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15" name="Straight Arrow Connector 114">
                    <a:extLst>
                      <a:ext uri="{FF2B5EF4-FFF2-40B4-BE49-F238E27FC236}">
                        <a16:creationId xmlns:a16="http://schemas.microsoft.com/office/drawing/2014/main" id="{1240E40D-53BE-9015-8379-E5A50859F76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03063" y="3656000"/>
                    <a:ext cx="254020" cy="134950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16" name="Straight Arrow Connector 115">
                    <a:extLst>
                      <a:ext uri="{FF2B5EF4-FFF2-40B4-BE49-F238E27FC236}">
                        <a16:creationId xmlns:a16="http://schemas.microsoft.com/office/drawing/2014/main" id="{CB9F6FE8-FEA6-6613-5313-E457394CF8C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53908" y="3494060"/>
                    <a:ext cx="301649" cy="4762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88F83A9E-190F-4A41-9921-66DEC027FF4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515723" y="3651237"/>
                    <a:ext cx="455649" cy="0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</p:grpSp>
          </p:grp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60144A01-8095-C693-5AFE-B54EBCB62C12}"/>
                  </a:ext>
                </a:extLst>
              </p:cNvPr>
              <p:cNvCxnSpPr/>
              <p:nvPr/>
            </p:nvCxnSpPr>
            <p:spPr>
              <a:xfrm flipH="1">
                <a:off x="6781773" y="3486150"/>
                <a:ext cx="336577" cy="31753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D4CD0D6F-90EA-D855-F8E1-06BFA4E5F193}"/>
                  </a:ext>
                </a:extLst>
              </p:cNvPr>
              <p:cNvCxnSpPr/>
              <p:nvPr/>
            </p:nvCxnSpPr>
            <p:spPr>
              <a:xfrm flipH="1">
                <a:off x="6875443" y="3486150"/>
                <a:ext cx="223856" cy="223860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B06B67DA-67B0-FB30-9936-44DB97A44938}"/>
                  </a:ext>
                </a:extLst>
              </p:cNvPr>
              <p:cNvCxnSpPr/>
              <p:nvPr/>
            </p:nvCxnSpPr>
            <p:spPr>
              <a:xfrm flipH="1">
                <a:off x="7008803" y="3498851"/>
                <a:ext cx="100021" cy="37627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123" name="Freeform 100">
              <a:extLst>
                <a:ext uri="{FF2B5EF4-FFF2-40B4-BE49-F238E27FC236}">
                  <a16:creationId xmlns:a16="http://schemas.microsoft.com/office/drawing/2014/main" id="{E9424874-5463-F449-2FBF-49D8D99A0F94}"/>
                </a:ext>
              </a:extLst>
            </p:cNvPr>
            <p:cNvSpPr/>
            <p:nvPr/>
          </p:nvSpPr>
          <p:spPr>
            <a:xfrm>
              <a:off x="6621625" y="4088289"/>
              <a:ext cx="4719638" cy="1609725"/>
            </a:xfrm>
            <a:custGeom>
              <a:avLst/>
              <a:gdLst>
                <a:gd name="connsiteX0" fmla="*/ 100012 w 4719637"/>
                <a:gd name="connsiteY0" fmla="*/ 928688 h 1609725"/>
                <a:gd name="connsiteX1" fmla="*/ 0 w 4719637"/>
                <a:gd name="connsiteY1" fmla="*/ 1609725 h 1609725"/>
                <a:gd name="connsiteX2" fmla="*/ 4719637 w 4719637"/>
                <a:gd name="connsiteY2" fmla="*/ 1609725 h 1609725"/>
                <a:gd name="connsiteX3" fmla="*/ 4610100 w 4719637"/>
                <a:gd name="connsiteY3" fmla="*/ 1281113 h 1609725"/>
                <a:gd name="connsiteX4" fmla="*/ 4386262 w 4719637"/>
                <a:gd name="connsiteY4" fmla="*/ 1271588 h 1609725"/>
                <a:gd name="connsiteX5" fmla="*/ 4305300 w 4719637"/>
                <a:gd name="connsiteY5" fmla="*/ 1019175 h 1609725"/>
                <a:gd name="connsiteX6" fmla="*/ 3228975 w 4719637"/>
                <a:gd name="connsiteY6" fmla="*/ 1028700 h 1609725"/>
                <a:gd name="connsiteX7" fmla="*/ 3128962 w 4719637"/>
                <a:gd name="connsiteY7" fmla="*/ 485775 h 1609725"/>
                <a:gd name="connsiteX8" fmla="*/ 2609850 w 4719637"/>
                <a:gd name="connsiteY8" fmla="*/ 485775 h 1609725"/>
                <a:gd name="connsiteX9" fmla="*/ 2581275 w 4719637"/>
                <a:gd name="connsiteY9" fmla="*/ 333375 h 1609725"/>
                <a:gd name="connsiteX10" fmla="*/ 2290762 w 4719637"/>
                <a:gd name="connsiteY10" fmla="*/ 214313 h 1609725"/>
                <a:gd name="connsiteX11" fmla="*/ 2405062 w 4719637"/>
                <a:gd name="connsiteY11" fmla="*/ 104775 h 1609725"/>
                <a:gd name="connsiteX12" fmla="*/ 2214562 w 4719637"/>
                <a:gd name="connsiteY12" fmla="*/ 0 h 1609725"/>
                <a:gd name="connsiteX13" fmla="*/ 2124075 w 4719637"/>
                <a:gd name="connsiteY13" fmla="*/ 142875 h 1609725"/>
                <a:gd name="connsiteX14" fmla="*/ 1809750 w 4719637"/>
                <a:gd name="connsiteY14" fmla="*/ 147638 h 1609725"/>
                <a:gd name="connsiteX15" fmla="*/ 1824037 w 4719637"/>
                <a:gd name="connsiteY15" fmla="*/ 500063 h 1609725"/>
                <a:gd name="connsiteX16" fmla="*/ 1966912 w 4719637"/>
                <a:gd name="connsiteY16" fmla="*/ 509588 h 1609725"/>
                <a:gd name="connsiteX17" fmla="*/ 1971675 w 4719637"/>
                <a:gd name="connsiteY17" fmla="*/ 923925 h 1609725"/>
                <a:gd name="connsiteX18" fmla="*/ 100012 w 4719637"/>
                <a:gd name="connsiteY18" fmla="*/ 928688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19637" h="1609725">
                  <a:moveTo>
                    <a:pt x="100012" y="928688"/>
                  </a:moveTo>
                  <a:lnTo>
                    <a:pt x="0" y="1609725"/>
                  </a:lnTo>
                  <a:lnTo>
                    <a:pt x="4719637" y="1609725"/>
                  </a:lnTo>
                  <a:lnTo>
                    <a:pt x="4610100" y="1281113"/>
                  </a:lnTo>
                  <a:lnTo>
                    <a:pt x="4386262" y="1271588"/>
                  </a:lnTo>
                  <a:lnTo>
                    <a:pt x="4305300" y="1019175"/>
                  </a:lnTo>
                  <a:lnTo>
                    <a:pt x="3228975" y="1028700"/>
                  </a:lnTo>
                  <a:lnTo>
                    <a:pt x="3128962" y="485775"/>
                  </a:lnTo>
                  <a:lnTo>
                    <a:pt x="2609850" y="485775"/>
                  </a:lnTo>
                  <a:lnTo>
                    <a:pt x="2581275" y="333375"/>
                  </a:lnTo>
                  <a:lnTo>
                    <a:pt x="2290762" y="214313"/>
                  </a:lnTo>
                  <a:lnTo>
                    <a:pt x="2405062" y="104775"/>
                  </a:lnTo>
                  <a:lnTo>
                    <a:pt x="2214562" y="0"/>
                  </a:lnTo>
                  <a:lnTo>
                    <a:pt x="2124075" y="142875"/>
                  </a:lnTo>
                  <a:lnTo>
                    <a:pt x="1809750" y="147638"/>
                  </a:lnTo>
                  <a:lnTo>
                    <a:pt x="1824037" y="500063"/>
                  </a:lnTo>
                  <a:lnTo>
                    <a:pt x="1966912" y="509588"/>
                  </a:lnTo>
                  <a:cubicBezTo>
                    <a:pt x="1968500" y="647700"/>
                    <a:pt x="1970087" y="785813"/>
                    <a:pt x="1971675" y="923925"/>
                  </a:cubicBezTo>
                  <a:lnTo>
                    <a:pt x="100012" y="928688"/>
                  </a:lnTo>
                  <a:close/>
                </a:path>
              </a:pathLst>
            </a:custGeom>
            <a:solidFill>
              <a:srgbClr val="104282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br>
                <a:rPr lang="en-US" sz="1600" dirty="0">
                  <a:latin typeface="Lucida Sans"/>
                  <a:cs typeface="Lucida Sans"/>
                </a:rPr>
              </a:br>
              <a:br>
                <a:rPr lang="en-US" sz="1600" dirty="0">
                  <a:latin typeface="Lucida Sans"/>
                  <a:cs typeface="Lucida Sans"/>
                </a:rPr>
              </a:br>
              <a:br>
                <a:rPr lang="en-US" sz="1600" dirty="0">
                  <a:latin typeface="Lucida Sans"/>
                  <a:cs typeface="Lucida Sans"/>
                </a:rPr>
              </a:br>
              <a:endParaRPr lang="en-US" sz="1600" dirty="0">
                <a:solidFill>
                  <a:schemeClr val="bg1"/>
                </a:solidFill>
                <a:latin typeface="Lucida Sans"/>
                <a:cs typeface="Lucida Sans"/>
              </a:endParaRPr>
            </a:p>
          </p:txBody>
        </p:sp>
        <p:pic>
          <p:nvPicPr>
            <p:cNvPr id="124" name="Picture 6" descr="Image result for radioactive">
              <a:extLst>
                <a:ext uri="{FF2B5EF4-FFF2-40B4-BE49-F238E27FC236}">
                  <a16:creationId xmlns:a16="http://schemas.microsoft.com/office/drawing/2014/main" id="{8BA26C69-915A-CD0A-0F06-564C6046E1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8975" y="5475764"/>
              <a:ext cx="2159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BA3CEE2A-5394-8489-D07C-1F16FA967797}"/>
              </a:ext>
            </a:extLst>
          </p:cNvPr>
          <p:cNvSpPr txBox="1"/>
          <p:nvPr/>
        </p:nvSpPr>
        <p:spPr>
          <a:xfrm>
            <a:off x="7642901" y="595621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energy RIB</a:t>
            </a:r>
            <a:endParaRPr lang="en-GB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C6435F2-1393-64DF-6BC5-986E9FB6F188}"/>
              </a:ext>
            </a:extLst>
          </p:cNvPr>
          <p:cNvSpPr txBox="1"/>
          <p:nvPr/>
        </p:nvSpPr>
        <p:spPr>
          <a:xfrm>
            <a:off x="5222778" y="389007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energy RIB</a:t>
            </a:r>
            <a:endParaRPr lang="en-GB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451FDE8-62F9-E674-D9B4-0389649AFC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26305" y="518683"/>
            <a:ext cx="3427737" cy="84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22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F7A477-38EE-4B45-957B-026E1689E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FDC1-7D94-43AC-ADDC-3DDF7BE660B8}" type="slidenum">
              <a:rPr lang="en-GB" smtClean="0"/>
              <a:t>30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E8F240-B478-79A4-7546-D9E0BDEA9D2A}"/>
              </a:ext>
            </a:extLst>
          </p:cNvPr>
          <p:cNvGrpSpPr/>
          <p:nvPr/>
        </p:nvGrpSpPr>
        <p:grpSpPr>
          <a:xfrm>
            <a:off x="897030" y="1883237"/>
            <a:ext cx="4299390" cy="1221677"/>
            <a:chOff x="841510" y="1168743"/>
            <a:chExt cx="3049848" cy="8666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39B977C-D516-E0A5-0D63-BABDBD08F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29203" y="1215970"/>
              <a:ext cx="769452" cy="769452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4C3E389E-D012-2982-912B-38B978712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2970343" y="1168743"/>
              <a:ext cx="921015" cy="86661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772FB74-80AC-C5EE-4AB5-E404EB09F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41510" y="1168743"/>
              <a:ext cx="880825" cy="86661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7FC0F6C-9DA9-04C1-159A-81D35FD5A811}"/>
              </a:ext>
            </a:extLst>
          </p:cNvPr>
          <p:cNvSpPr txBox="1"/>
          <p:nvPr/>
        </p:nvSpPr>
        <p:spPr>
          <a:xfrm>
            <a:off x="407368" y="908720"/>
            <a:ext cx="8064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Thanks to you for </a:t>
            </a:r>
            <a:r>
              <a:rPr lang="en-US" sz="3600" i="1" dirty="0" err="1"/>
              <a:t>LIST</a:t>
            </a:r>
            <a:r>
              <a:rPr lang="en-US" sz="3600" dirty="0" err="1"/>
              <a:t>ening</a:t>
            </a:r>
            <a:r>
              <a:rPr lang="en-US" sz="3600" dirty="0"/>
              <a:t>…</a:t>
            </a:r>
            <a:endParaRPr lang="en-GB" sz="3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4622D1-5532-896C-3CAC-20493E50DEEF}"/>
              </a:ext>
            </a:extLst>
          </p:cNvPr>
          <p:cNvSpPr txBox="1"/>
          <p:nvPr/>
        </p:nvSpPr>
        <p:spPr>
          <a:xfrm>
            <a:off x="5303912" y="5373216"/>
            <a:ext cx="8064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… and to all the collaborators!</a:t>
            </a:r>
            <a:endParaRPr lang="en-GB" sz="3600" dirty="0"/>
          </a:p>
        </p:txBody>
      </p:sp>
      <p:pic>
        <p:nvPicPr>
          <p:cNvPr id="22" name="Picture 2" descr="L:\Talks\LOGO collection\Uni Mainz\larissalogo_transparentbackground.png">
            <a:extLst>
              <a:ext uri="{FF2B5EF4-FFF2-40B4-BE49-F238E27FC236}">
                <a16:creationId xmlns:a16="http://schemas.microsoft.com/office/drawing/2014/main" id="{E225F411-1EAB-64B0-BF12-0FDDCDDC7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4033" y="2531366"/>
            <a:ext cx="2985253" cy="8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Grafik 9">
            <a:extLst>
              <a:ext uri="{FF2B5EF4-FFF2-40B4-BE49-F238E27FC236}">
                <a16:creationId xmlns:a16="http://schemas.microsoft.com/office/drawing/2014/main" id="{2AD68782-0B28-994F-C788-8F7748A170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33" y="1587992"/>
            <a:ext cx="3675018" cy="1221678"/>
          </a:xfrm>
          <a:prstGeom prst="rect">
            <a:avLst/>
          </a:prstGeom>
        </p:spPr>
      </p:pic>
      <p:pic>
        <p:nvPicPr>
          <p:cNvPr id="24" name="Afbeelding 7" descr="KULEUVEN_CMYK_LOGO.png">
            <a:extLst>
              <a:ext uri="{FF2B5EF4-FFF2-40B4-BE49-F238E27FC236}">
                <a16:creationId xmlns:a16="http://schemas.microsoft.com/office/drawing/2014/main" id="{843A7408-0CB4-C349-2638-551F3C3FA2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3562619"/>
            <a:ext cx="3090132" cy="110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EECBB40-80B0-809B-F0DA-7339E225D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557" y="1883237"/>
            <a:ext cx="1594591" cy="119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092C5C3E-E16E-6864-81B3-AF5812B1DC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1706" y="3489226"/>
            <a:ext cx="2445444" cy="129865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69C554E-9210-217B-5866-9517E49EC1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0216" y="3733000"/>
            <a:ext cx="2389477" cy="10548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8" name="Picture 27" descr="A picture containing text, person, indoor, sitting&#10;&#10;Description automatically generated">
            <a:extLst>
              <a:ext uri="{FF2B5EF4-FFF2-40B4-BE49-F238E27FC236}">
                <a16:creationId xmlns:a16="http://schemas.microsoft.com/office/drawing/2014/main" id="{063B3F24-FFA0-977A-BBAA-027966F004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315166">
            <a:off x="10264877" y="119581"/>
            <a:ext cx="1661879" cy="2215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 descr="A group of people sitting at computers&#10;&#10;Description automatically generated with medium confidence">
            <a:extLst>
              <a:ext uri="{FF2B5EF4-FFF2-40B4-BE49-F238E27FC236}">
                <a16:creationId xmlns:a16="http://schemas.microsoft.com/office/drawing/2014/main" id="{4402D3F4-B48A-D5C4-38DF-23F7972AA32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900" t="30050"/>
          <a:stretch/>
        </p:blipFill>
        <p:spPr>
          <a:xfrm rot="595569">
            <a:off x="287514" y="4879586"/>
            <a:ext cx="3093511" cy="17246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74906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CC3EE-1B1F-8796-295D-23CE2BDA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FDC1-7D94-43AC-ADDC-3DDF7BE660B8}" type="slidenum">
              <a:rPr lang="en-GB" smtClean="0"/>
              <a:t>31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8F04B-6469-99BA-1358-5E994C061951}"/>
              </a:ext>
            </a:extLst>
          </p:cNvPr>
          <p:cNvSpPr txBox="1"/>
          <p:nvPr/>
        </p:nvSpPr>
        <p:spPr>
          <a:xfrm>
            <a:off x="5902944" y="5230941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https://rims-code.github.io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8092B-0A57-1CEA-0B15-D8541751E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080" y="1198493"/>
            <a:ext cx="3818510" cy="3829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934EED-1A55-286D-C485-22CEF6FE9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36" y="852376"/>
            <a:ext cx="1933853" cy="31995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262B52-4832-E8FF-06CB-CABB4F17DEA5}"/>
              </a:ext>
            </a:extLst>
          </p:cNvPr>
          <p:cNvSpPr txBox="1"/>
          <p:nvPr/>
        </p:nvSpPr>
        <p:spPr>
          <a:xfrm>
            <a:off x="1057706" y="5724545"/>
            <a:ext cx="4100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Contribute to sharing!</a:t>
            </a:r>
            <a:endParaRPr lang="en-GB" sz="32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8499AFA-1A3D-CFF4-0E0F-731C3836743D}"/>
              </a:ext>
            </a:extLst>
          </p:cNvPr>
          <p:cNvSpPr/>
          <p:nvPr/>
        </p:nvSpPr>
        <p:spPr bwMode="auto">
          <a:xfrm>
            <a:off x="2284995" y="1804064"/>
            <a:ext cx="2808313" cy="280831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482600" dist="50800" dir="5400000" sx="130000" sy="130000" algn="ctr" rotWithShape="0">
              <a:srgbClr val="8AE234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C116F58-0B2A-8276-84DF-92485A5FE95A}"/>
              </a:ext>
            </a:extLst>
          </p:cNvPr>
          <p:cNvGrpSpPr/>
          <p:nvPr/>
        </p:nvGrpSpPr>
        <p:grpSpPr>
          <a:xfrm>
            <a:off x="1186411" y="112967"/>
            <a:ext cx="4194873" cy="5613956"/>
            <a:chOff x="1186411" y="112967"/>
            <a:chExt cx="4194873" cy="5613956"/>
          </a:xfrm>
        </p:grpSpPr>
        <p:pic>
          <p:nvPicPr>
            <p:cNvPr id="7" name="Picture 6" descr="A person wearing a blue suit and a white hat pointing at the camera&#10;&#10;Description automatically generated">
              <a:extLst>
                <a:ext uri="{FF2B5EF4-FFF2-40B4-BE49-F238E27FC236}">
                  <a16:creationId xmlns:a16="http://schemas.microsoft.com/office/drawing/2014/main" id="{6CD81219-D87D-05F4-C4E7-77BC9D215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86411" y="112967"/>
              <a:ext cx="4194873" cy="561395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A667B49-4E1B-F39F-16BE-4E2FF146C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1150628">
              <a:off x="2119092" y="1429657"/>
              <a:ext cx="1575263" cy="753497"/>
            </a:xfrm>
            <a:prstGeom prst="rect">
              <a:avLst/>
            </a:prstGeom>
          </p:spPr>
        </p:pic>
        <p:pic>
          <p:nvPicPr>
            <p:cNvPr id="24" name="Picture 23" descr="A black and pink card with white text&#10;&#10;Description automatically generated">
              <a:extLst>
                <a:ext uri="{FF2B5EF4-FFF2-40B4-BE49-F238E27FC236}">
                  <a16:creationId xmlns:a16="http://schemas.microsoft.com/office/drawing/2014/main" id="{BF12CE3E-4168-AC96-5BC6-FB5F515B7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4268053">
              <a:off x="2857126" y="2521388"/>
              <a:ext cx="1054739" cy="1054740"/>
            </a:xfrm>
            <a:custGeom>
              <a:avLst/>
              <a:gdLst>
                <a:gd name="connsiteX0" fmla="*/ 1054739 w 1054739"/>
                <a:gd name="connsiteY0" fmla="*/ 1054740 h 1054740"/>
                <a:gd name="connsiteX1" fmla="*/ 0 w 1054739"/>
                <a:gd name="connsiteY1" fmla="*/ 1054740 h 1054740"/>
                <a:gd name="connsiteX2" fmla="*/ 0 w 1054739"/>
                <a:gd name="connsiteY2" fmla="*/ 0 h 1054740"/>
                <a:gd name="connsiteX3" fmla="*/ 291812 w 1054739"/>
                <a:gd name="connsiteY3" fmla="*/ 0 h 1054740"/>
                <a:gd name="connsiteX4" fmla="*/ 292471 w 1054739"/>
                <a:gd name="connsiteY4" fmla="*/ 8062 h 1054740"/>
                <a:gd name="connsiteX5" fmla="*/ 298839 w 1054739"/>
                <a:gd name="connsiteY5" fmla="*/ 15824 h 1054740"/>
                <a:gd name="connsiteX6" fmla="*/ 386803 w 1054739"/>
                <a:gd name="connsiteY6" fmla="*/ 78720 h 1054740"/>
                <a:gd name="connsiteX7" fmla="*/ 409589 w 1054739"/>
                <a:gd name="connsiteY7" fmla="*/ 108077 h 1054740"/>
                <a:gd name="connsiteX8" fmla="*/ 435062 w 1054739"/>
                <a:gd name="connsiteY8" fmla="*/ 139126 h 1054740"/>
                <a:gd name="connsiteX9" fmla="*/ 444117 w 1054739"/>
                <a:gd name="connsiteY9" fmla="*/ 148580 h 1054740"/>
                <a:gd name="connsiteX10" fmla="*/ 454464 w 1054739"/>
                <a:gd name="connsiteY10" fmla="*/ 173856 h 1054740"/>
                <a:gd name="connsiteX11" fmla="*/ 474862 w 1054739"/>
                <a:gd name="connsiteY11" fmla="*/ 212965 h 1054740"/>
                <a:gd name="connsiteX12" fmla="*/ 481230 w 1054739"/>
                <a:gd name="connsiteY12" fmla="*/ 220727 h 1054740"/>
                <a:gd name="connsiteX13" fmla="*/ 491280 w 1054739"/>
                <a:gd name="connsiteY13" fmla="*/ 234560 h 1054740"/>
                <a:gd name="connsiteX14" fmla="*/ 491578 w 1054739"/>
                <a:gd name="connsiteY14" fmla="*/ 246004 h 1054740"/>
                <a:gd name="connsiteX15" fmla="*/ 536554 w 1054739"/>
                <a:gd name="connsiteY15" fmla="*/ 281830 h 1054740"/>
                <a:gd name="connsiteX16" fmla="*/ 552776 w 1054739"/>
                <a:gd name="connsiteY16" fmla="*/ 262028 h 1054740"/>
                <a:gd name="connsiteX17" fmla="*/ 579446 w 1054739"/>
                <a:gd name="connsiteY17" fmla="*/ 237550 h 1054740"/>
                <a:gd name="connsiteX18" fmla="*/ 611889 w 1054739"/>
                <a:gd name="connsiteY18" fmla="*/ 197947 h 1054740"/>
                <a:gd name="connsiteX19" fmla="*/ 670001 w 1054739"/>
                <a:gd name="connsiteY19" fmla="*/ 230789 h 1054740"/>
                <a:gd name="connsiteX20" fmla="*/ 723836 w 1054739"/>
                <a:gd name="connsiteY20" fmla="*/ 234673 h 1054740"/>
                <a:gd name="connsiteX21" fmla="*/ 772101 w 1054739"/>
                <a:gd name="connsiteY21" fmla="*/ 193777 h 1054740"/>
                <a:gd name="connsiteX22" fmla="*/ 839275 w 1054739"/>
                <a:gd name="connsiteY22" fmla="*/ 134771 h 1054740"/>
                <a:gd name="connsiteX23" fmla="*/ 854501 w 1054739"/>
                <a:gd name="connsiteY23" fmla="*/ 110591 h 1054740"/>
                <a:gd name="connsiteX24" fmla="*/ 860971 w 1054739"/>
                <a:gd name="connsiteY24" fmla="*/ 88400 h 1054740"/>
                <a:gd name="connsiteX25" fmla="*/ 882768 w 1054739"/>
                <a:gd name="connsiteY25" fmla="*/ 12077 h 1054740"/>
                <a:gd name="connsiteX26" fmla="*/ 878576 w 1054739"/>
                <a:gd name="connsiteY26" fmla="*/ 0 h 1054740"/>
                <a:gd name="connsiteX27" fmla="*/ 1054739 w 1054739"/>
                <a:gd name="connsiteY27" fmla="*/ 0 h 105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54739" h="1054740">
                  <a:moveTo>
                    <a:pt x="1054739" y="1054740"/>
                  </a:moveTo>
                  <a:lnTo>
                    <a:pt x="0" y="1054740"/>
                  </a:lnTo>
                  <a:lnTo>
                    <a:pt x="0" y="0"/>
                  </a:lnTo>
                  <a:lnTo>
                    <a:pt x="291812" y="0"/>
                  </a:lnTo>
                  <a:lnTo>
                    <a:pt x="292471" y="8062"/>
                  </a:lnTo>
                  <a:cubicBezTo>
                    <a:pt x="293504" y="11245"/>
                    <a:pt x="296127" y="13862"/>
                    <a:pt x="298839" y="15824"/>
                  </a:cubicBezTo>
                  <a:cubicBezTo>
                    <a:pt x="398054" y="87619"/>
                    <a:pt x="345802" y="42239"/>
                    <a:pt x="386803" y="78720"/>
                  </a:cubicBezTo>
                  <a:cubicBezTo>
                    <a:pt x="397291" y="106140"/>
                    <a:pt x="385409" y="82199"/>
                    <a:pt x="409589" y="108077"/>
                  </a:cubicBezTo>
                  <a:cubicBezTo>
                    <a:pt x="418728" y="117858"/>
                    <a:pt x="426377" y="128938"/>
                    <a:pt x="435062" y="139126"/>
                  </a:cubicBezTo>
                  <a:cubicBezTo>
                    <a:pt x="437892" y="142447"/>
                    <a:pt x="441099" y="145429"/>
                    <a:pt x="444117" y="148580"/>
                  </a:cubicBezTo>
                  <a:cubicBezTo>
                    <a:pt x="448150" y="166331"/>
                    <a:pt x="444773" y="157876"/>
                    <a:pt x="454464" y="173856"/>
                  </a:cubicBezTo>
                  <a:cubicBezTo>
                    <a:pt x="462089" y="186428"/>
                    <a:pt x="467571" y="200197"/>
                    <a:pt x="474862" y="212965"/>
                  </a:cubicBezTo>
                  <a:cubicBezTo>
                    <a:pt x="476521" y="215871"/>
                    <a:pt x="479204" y="218063"/>
                    <a:pt x="481230" y="220727"/>
                  </a:cubicBezTo>
                  <a:cubicBezTo>
                    <a:pt x="484679" y="225264"/>
                    <a:pt x="487930" y="229948"/>
                    <a:pt x="491280" y="234560"/>
                  </a:cubicBezTo>
                  <a:cubicBezTo>
                    <a:pt x="491379" y="238375"/>
                    <a:pt x="488938" y="243248"/>
                    <a:pt x="491578" y="246004"/>
                  </a:cubicBezTo>
                  <a:cubicBezTo>
                    <a:pt x="504835" y="259846"/>
                    <a:pt x="518012" y="276975"/>
                    <a:pt x="536554" y="281830"/>
                  </a:cubicBezTo>
                  <a:cubicBezTo>
                    <a:pt x="544808" y="283992"/>
                    <a:pt x="546839" y="268157"/>
                    <a:pt x="552776" y="262028"/>
                  </a:cubicBezTo>
                  <a:cubicBezTo>
                    <a:pt x="561171" y="253361"/>
                    <a:pt x="570556" y="245710"/>
                    <a:pt x="579446" y="237550"/>
                  </a:cubicBezTo>
                  <a:cubicBezTo>
                    <a:pt x="590260" y="224350"/>
                    <a:pt x="594872" y="199218"/>
                    <a:pt x="611889" y="197947"/>
                  </a:cubicBezTo>
                  <a:cubicBezTo>
                    <a:pt x="634077" y="196290"/>
                    <a:pt x="649569" y="221982"/>
                    <a:pt x="670001" y="230789"/>
                  </a:cubicBezTo>
                  <a:cubicBezTo>
                    <a:pt x="698428" y="243042"/>
                    <a:pt x="700886" y="239888"/>
                    <a:pt x="723836" y="234673"/>
                  </a:cubicBezTo>
                  <a:cubicBezTo>
                    <a:pt x="768373" y="186077"/>
                    <a:pt x="726377" y="226997"/>
                    <a:pt x="772101" y="193777"/>
                  </a:cubicBezTo>
                  <a:cubicBezTo>
                    <a:pt x="795491" y="176784"/>
                    <a:pt x="825542" y="148636"/>
                    <a:pt x="839275" y="134771"/>
                  </a:cubicBezTo>
                  <a:cubicBezTo>
                    <a:pt x="853008" y="120907"/>
                    <a:pt x="851130" y="128963"/>
                    <a:pt x="854501" y="110591"/>
                  </a:cubicBezTo>
                  <a:cubicBezTo>
                    <a:pt x="855892" y="103013"/>
                    <a:pt x="858815" y="95797"/>
                    <a:pt x="860971" y="88400"/>
                  </a:cubicBezTo>
                  <a:cubicBezTo>
                    <a:pt x="878754" y="54146"/>
                    <a:pt x="884437" y="53469"/>
                    <a:pt x="882768" y="12077"/>
                  </a:cubicBezTo>
                  <a:lnTo>
                    <a:pt x="878576" y="0"/>
                  </a:lnTo>
                  <a:lnTo>
                    <a:pt x="1054739" y="0"/>
                  </a:lnTo>
                  <a:close/>
                </a:path>
              </a:pathLst>
            </a:cu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A8BBC1A-0A07-3E8E-90FC-632E037DD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1195623">
              <a:off x="2299862" y="493497"/>
              <a:ext cx="953050" cy="88554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70FCC0A-2EA5-00AB-0E86-C92C29243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1309981">
              <a:off x="4007768" y="3294958"/>
              <a:ext cx="618323" cy="2680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64025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A5F95-6626-2672-AAEA-7A3E453F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IS664: Experimental setup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0AA8C7-3281-2BBF-CDAA-CA19E9F3D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11/06/2024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19CE2-3541-674E-3C95-FC4DFF768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F21E64-4688-BF5C-5E0E-E9F7281DB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20000"/>
          </a:blip>
          <a:srcRect r="617" b="515"/>
          <a:stretch/>
        </p:blipFill>
        <p:spPr>
          <a:xfrm>
            <a:off x="187301" y="2682463"/>
            <a:ext cx="1598326" cy="1511076"/>
          </a:xfrm>
          <a:prstGeom prst="rect">
            <a:avLst/>
          </a:prstGeom>
        </p:spPr>
      </p:pic>
      <p:pic>
        <p:nvPicPr>
          <p:cNvPr id="7" name="Picture 6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80B6C254-C7F7-A061-92CC-E65FCC5CF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06" y="1107904"/>
            <a:ext cx="1682500" cy="893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CF44FA-B9DC-E2C1-3018-092353BC9CFB}"/>
              </a:ext>
            </a:extLst>
          </p:cNvPr>
          <p:cNvSpPr txBox="1"/>
          <p:nvPr/>
        </p:nvSpPr>
        <p:spPr>
          <a:xfrm>
            <a:off x="191919" y="641948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Joined</a:t>
            </a:r>
            <a:r>
              <a:rPr lang="en-US" dirty="0"/>
              <a:t> NB laser infrastructure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0AB0F-07CC-C5CD-0E37-C7C34B751242}"/>
              </a:ext>
            </a:extLst>
          </p:cNvPr>
          <p:cNvSpPr txBox="1"/>
          <p:nvPr/>
        </p:nvSpPr>
        <p:spPr>
          <a:xfrm>
            <a:off x="1914724" y="1228821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CRIS Matisse</a:t>
            </a:r>
            <a:br>
              <a:rPr lang="en-US" sz="1600" dirty="0"/>
            </a:br>
            <a:r>
              <a:rPr lang="en-US" sz="1600" dirty="0" err="1"/>
              <a:t>cw</a:t>
            </a:r>
            <a:r>
              <a:rPr lang="en-US" sz="1600" dirty="0"/>
              <a:t> </a:t>
            </a:r>
            <a:r>
              <a:rPr lang="en-US" sz="1600" dirty="0" err="1"/>
              <a:t>Ti:Sa</a:t>
            </a:r>
            <a:endParaRPr lang="en-GB" sz="1600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6FB71EE-7BE7-CC4B-57E8-5B73F815F6A4}"/>
              </a:ext>
            </a:extLst>
          </p:cNvPr>
          <p:cNvSpPr/>
          <p:nvPr/>
        </p:nvSpPr>
        <p:spPr bwMode="auto">
          <a:xfrm>
            <a:off x="871417" y="2164925"/>
            <a:ext cx="310878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830B15-1132-0A05-03B3-40BB8D38A0EB}"/>
              </a:ext>
            </a:extLst>
          </p:cNvPr>
          <p:cNvSpPr txBox="1"/>
          <p:nvPr/>
        </p:nvSpPr>
        <p:spPr>
          <a:xfrm>
            <a:off x="1913798" y="3029021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RILIS injection-locked</a:t>
            </a:r>
            <a:br>
              <a:rPr lang="en-US" sz="1600" dirty="0"/>
            </a:br>
            <a:r>
              <a:rPr lang="en-US" sz="1600" dirty="0"/>
              <a:t>pulsed ring cavity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47A034-3181-28AD-3BA2-5EF44714A25C}"/>
              </a:ext>
            </a:extLst>
          </p:cNvPr>
          <p:cNvSpPr txBox="1"/>
          <p:nvPr/>
        </p:nvSpPr>
        <p:spPr>
          <a:xfrm>
            <a:off x="1272951" y="2235513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Cross-hall fiber</a:t>
            </a:r>
            <a:endParaRPr lang="en-GB" sz="1600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248D4C2-2734-7FEC-DC7F-8F603631BA7F}"/>
              </a:ext>
            </a:extLst>
          </p:cNvPr>
          <p:cNvSpPr/>
          <p:nvPr/>
        </p:nvSpPr>
        <p:spPr bwMode="auto">
          <a:xfrm>
            <a:off x="905686" y="4253157"/>
            <a:ext cx="310878" cy="50405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B36B1D-188E-AA5F-FCD3-B64BB00C9F7A}"/>
              </a:ext>
            </a:extLst>
          </p:cNvPr>
          <p:cNvSpPr txBox="1"/>
          <p:nvPr/>
        </p:nvSpPr>
        <p:spPr>
          <a:xfrm>
            <a:off x="1278185" y="4253157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Separator launch</a:t>
            </a:r>
            <a:endParaRPr lang="en-GB" sz="1600" dirty="0"/>
          </a:p>
        </p:txBody>
      </p:sp>
      <p:pic>
        <p:nvPicPr>
          <p:cNvPr id="16" name="Picture 15" descr="A picture containing light, traffic, green, lit&#10;&#10;Description automatically generated">
            <a:extLst>
              <a:ext uri="{FF2B5EF4-FFF2-40B4-BE49-F238E27FC236}">
                <a16:creationId xmlns:a16="http://schemas.microsoft.com/office/drawing/2014/main" id="{96AA4E27-4951-D7D0-786D-302BBA9504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8645" r="4061" b="17391"/>
          <a:stretch/>
        </p:blipFill>
        <p:spPr>
          <a:xfrm>
            <a:off x="331316" y="4869161"/>
            <a:ext cx="1454311" cy="13681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A4AA65-D5C5-D749-F7CD-2F4F3C6E2BE6}"/>
              </a:ext>
            </a:extLst>
          </p:cNvPr>
          <p:cNvSpPr txBox="1"/>
          <p:nvPr/>
        </p:nvSpPr>
        <p:spPr>
          <a:xfrm>
            <a:off x="2058740" y="518926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PI mode</a:t>
            </a:r>
            <a:br>
              <a:rPr lang="en-US" sz="1600" dirty="0"/>
            </a:br>
            <a:r>
              <a:rPr lang="en-US" sz="1600" dirty="0"/>
              <a:t>referencing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F9BE89-AEDD-BA82-96BD-4C276FEB30CD}"/>
              </a:ext>
            </a:extLst>
          </p:cNvPr>
          <p:cNvSpPr txBox="1"/>
          <p:nvPr/>
        </p:nvSpPr>
        <p:spPr>
          <a:xfrm>
            <a:off x="6744072" y="64194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and DAQ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2F1FBEA-E8D4-92E6-0B1B-EBBF39E665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212560" y="2191145"/>
            <a:ext cx="3760150" cy="1593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B9029D3-1FA5-AF45-E920-4816D9CE041E}"/>
              </a:ext>
            </a:extLst>
          </p:cNvPr>
          <p:cNvSpPr txBox="1"/>
          <p:nvPr/>
        </p:nvSpPr>
        <p:spPr>
          <a:xfrm>
            <a:off x="6154288" y="1050189"/>
            <a:ext cx="5171609" cy="1154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/>
              <a:t>MagneTOF</a:t>
            </a:r>
            <a:r>
              <a:rPr lang="en-US" sz="1600" dirty="0"/>
              <a:t> single ion counter at GLM/LA1 beam lines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Highly sensitive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Laser-synchronized 10kHz DAQ (CRIS time tagger)</a:t>
            </a:r>
            <a:endParaRPr lang="en-GB" sz="16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67D87C6-8FA1-58C5-0E17-A6E359A1E4B6}"/>
              </a:ext>
            </a:extLst>
          </p:cNvPr>
          <p:cNvGrpSpPr/>
          <p:nvPr/>
        </p:nvGrpSpPr>
        <p:grpSpPr>
          <a:xfrm>
            <a:off x="5981623" y="2420888"/>
            <a:ext cx="3137695" cy="2287916"/>
            <a:chOff x="7449344" y="2492789"/>
            <a:chExt cx="3137695" cy="228791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C231EE0-1371-EF58-A7DD-F6B0D58B8EFE}"/>
                </a:ext>
              </a:extLst>
            </p:cNvPr>
            <p:cNvGrpSpPr/>
            <p:nvPr/>
          </p:nvGrpSpPr>
          <p:grpSpPr>
            <a:xfrm>
              <a:off x="7705607" y="2492789"/>
              <a:ext cx="2881432" cy="2093499"/>
              <a:chOff x="8112375" y="2728470"/>
              <a:chExt cx="2881432" cy="2093499"/>
            </a:xfrm>
          </p:grpSpPr>
          <p:pic>
            <p:nvPicPr>
              <p:cNvPr id="22" name="Picture 10" descr="zoom">
                <a:extLst>
                  <a:ext uri="{FF2B5EF4-FFF2-40B4-BE49-F238E27FC236}">
                    <a16:creationId xmlns:a16="http://schemas.microsoft.com/office/drawing/2014/main" id="{E0FF2612-63A2-B741-98D4-01D19DD05E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0" t="57106" r="50929" b="5417"/>
              <a:stretch/>
            </p:blipFill>
            <p:spPr bwMode="auto">
              <a:xfrm>
                <a:off x="8112375" y="2728470"/>
                <a:ext cx="2881432" cy="20934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D2C9D5E-C0F6-DEC4-F914-C37E92D79F11}"/>
                  </a:ext>
                </a:extLst>
              </p:cNvPr>
              <p:cNvSpPr txBox="1"/>
              <p:nvPr/>
            </p:nvSpPr>
            <p:spPr>
              <a:xfrm rot="16200000">
                <a:off x="9743730" y="3497549"/>
                <a:ext cx="10102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</a:rPr>
                  <a:t>Laser ions</a:t>
                </a:r>
                <a:endParaRPr lang="en-GB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D2631C-F31B-D594-0FC0-97568E7C0F10}"/>
                  </a:ext>
                </a:extLst>
              </p:cNvPr>
              <p:cNvSpPr/>
              <p:nvPr/>
            </p:nvSpPr>
            <p:spPr bwMode="auto">
              <a:xfrm>
                <a:off x="8319871" y="4312807"/>
                <a:ext cx="1418597" cy="412337"/>
              </a:xfrm>
              <a:prstGeom prst="rect">
                <a:avLst/>
              </a:prstGeom>
              <a:solidFill>
                <a:schemeClr val="accent5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2801C76-A6ED-709E-0275-03C043C8FF4F}"/>
                  </a:ext>
                </a:extLst>
              </p:cNvPr>
              <p:cNvSpPr/>
              <p:nvPr/>
            </p:nvSpPr>
            <p:spPr bwMode="auto">
              <a:xfrm>
                <a:off x="9738469" y="2780928"/>
                <a:ext cx="337288" cy="1944216"/>
              </a:xfrm>
              <a:prstGeom prst="rect">
                <a:avLst/>
              </a:prstGeom>
              <a:solidFill>
                <a:schemeClr val="accent6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9779A-6E38-7DAC-73CA-1AAAAD23406D}"/>
                  </a:ext>
                </a:extLst>
              </p:cNvPr>
              <p:cNvSpPr/>
              <p:nvPr/>
            </p:nvSpPr>
            <p:spPr bwMode="auto">
              <a:xfrm>
                <a:off x="10075757" y="4312807"/>
                <a:ext cx="844779" cy="412337"/>
              </a:xfrm>
              <a:prstGeom prst="rect">
                <a:avLst/>
              </a:prstGeom>
              <a:solidFill>
                <a:schemeClr val="accent5">
                  <a:alpha val="2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3FA9F5-549B-288B-4992-32444FF913CD}"/>
                  </a:ext>
                </a:extLst>
              </p:cNvPr>
              <p:cNvSpPr txBox="1"/>
              <p:nvPr/>
            </p:nvSpPr>
            <p:spPr>
              <a:xfrm>
                <a:off x="8500148" y="4002655"/>
                <a:ext cx="11400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</a:rPr>
                  <a:t>Background</a:t>
                </a:r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4DC98F-84B7-0D0B-781F-74681EA6FCBB}"/>
                </a:ext>
              </a:extLst>
            </p:cNvPr>
            <p:cNvSpPr txBox="1"/>
            <p:nvPr/>
          </p:nvSpPr>
          <p:spPr>
            <a:xfrm>
              <a:off x="8914781" y="4549873"/>
              <a:ext cx="11416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Ion travel time (</a:t>
              </a:r>
              <a:r>
                <a:rPr lang="el-GR" sz="900" dirty="0"/>
                <a:t>μ</a:t>
              </a:r>
              <a:r>
                <a:rPr lang="en-US" sz="900" dirty="0"/>
                <a:t>s)</a:t>
              </a:r>
              <a:endParaRPr lang="en-GB" sz="9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BAAE658-29ED-CA81-87F9-D22D3961382B}"/>
                </a:ext>
              </a:extLst>
            </p:cNvPr>
            <p:cNvSpPr txBox="1"/>
            <p:nvPr/>
          </p:nvSpPr>
          <p:spPr>
            <a:xfrm rot="16200000">
              <a:off x="6767105" y="3319151"/>
              <a:ext cx="15953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Ions in time window (</a:t>
              </a:r>
              <a:r>
                <a:rPr lang="en-US" sz="900" dirty="0" err="1"/>
                <a:t>arb.u</a:t>
              </a:r>
              <a:r>
                <a:rPr lang="en-US" sz="900" dirty="0"/>
                <a:t>.)</a:t>
              </a:r>
              <a:endParaRPr lang="en-GB" sz="900" dirty="0"/>
            </a:p>
          </p:txBody>
        </p:sp>
      </p:grpSp>
      <p:pic>
        <p:nvPicPr>
          <p:cNvPr id="39" name="Picture 38" descr="Graphical user interface&#10;&#10;Description automatically generated">
            <a:extLst>
              <a:ext uri="{FF2B5EF4-FFF2-40B4-BE49-F238E27FC236}">
                <a16:creationId xmlns:a16="http://schemas.microsoft.com/office/drawing/2014/main" id="{AA8A9FEF-87CE-B027-003A-75EBF1562AD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38" t="13375" r="6145" b="14629"/>
          <a:stretch/>
        </p:blipFill>
        <p:spPr>
          <a:xfrm>
            <a:off x="9116587" y="2545256"/>
            <a:ext cx="3075413" cy="176748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47C5051-068D-DD87-60ED-38066C94E7F2}"/>
              </a:ext>
            </a:extLst>
          </p:cNvPr>
          <p:cNvSpPr txBox="1"/>
          <p:nvPr/>
        </p:nvSpPr>
        <p:spPr>
          <a:xfrm>
            <a:off x="6154288" y="4785313"/>
            <a:ext cx="5016117" cy="1524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Radioactive noble gases from target on p</a:t>
            </a:r>
            <a:r>
              <a:rPr lang="en-US" sz="1600" baseline="30000" dirty="0"/>
              <a:t>+</a:t>
            </a:r>
            <a:r>
              <a:rPr lang="en-US" sz="1600" dirty="0"/>
              <a:t> impact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Group protons, measure later (slow release of Ac)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Detector moved to CB0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IDS/ASET on standby / parallel experiments</a:t>
            </a:r>
            <a:endParaRPr lang="en-GB" sz="16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95488BAF-6586-7CBA-DB6A-C95BED562C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96882" y="4272028"/>
            <a:ext cx="951497" cy="1152775"/>
          </a:xfrm>
          <a:prstGeom prst="rect">
            <a:avLst/>
          </a:prstGeom>
        </p:spPr>
      </p:pic>
      <p:pic>
        <p:nvPicPr>
          <p:cNvPr id="5" name="Picture 4" descr="A picture containing indoor, wall, cluttered&#10;&#10;Description automatically generated">
            <a:extLst>
              <a:ext uri="{FF2B5EF4-FFF2-40B4-BE49-F238E27FC236}">
                <a16:creationId xmlns:a16="http://schemas.microsoft.com/office/drawing/2014/main" id="{2EB80ABD-24AD-B5F6-9E9C-09CED9B440B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83" t="20979" r="13176" b="43940"/>
          <a:stretch/>
        </p:blipFill>
        <p:spPr>
          <a:xfrm>
            <a:off x="58203" y="4645590"/>
            <a:ext cx="870318" cy="791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70648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C4FF05-BFF1-4ECD-BFB6-D039A7AB9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07/06/2024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C5B65A-B23B-4547-A233-7F1126E24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50DC-2608-429D-B9CA-012215A21EA4}" type="slidenum">
              <a:rPr lang="en-GB" smtClean="0"/>
              <a:t>33</a:t>
            </a:fld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D0F2E0-EE51-41AC-BDDD-844813B1107F}"/>
              </a:ext>
            </a:extLst>
          </p:cNvPr>
          <p:cNvCxnSpPr>
            <a:cxnSpLocks/>
          </p:cNvCxnSpPr>
          <p:nvPr/>
        </p:nvCxnSpPr>
        <p:spPr>
          <a:xfrm>
            <a:off x="73256" y="469686"/>
            <a:ext cx="540512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6F6567-4FB6-4A1F-ACDE-173912334A6D}"/>
              </a:ext>
            </a:extLst>
          </p:cNvPr>
          <p:cNvSpPr txBox="1"/>
          <p:nvPr/>
        </p:nvSpPr>
        <p:spPr>
          <a:xfrm>
            <a:off x="73256" y="8021"/>
            <a:ext cx="228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PI-LIST at ISOLDE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C1E6EE-A67C-2E4B-1673-9F8925625103}"/>
              </a:ext>
            </a:extLst>
          </p:cNvPr>
          <p:cNvGrpSpPr/>
          <p:nvPr/>
        </p:nvGrpSpPr>
        <p:grpSpPr>
          <a:xfrm>
            <a:off x="206731" y="837069"/>
            <a:ext cx="6445624" cy="4265673"/>
            <a:chOff x="5976" y="0"/>
            <a:chExt cx="10294402" cy="681277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9316719-7648-D114-E1F4-63F0427B58FF}"/>
                </a:ext>
              </a:extLst>
            </p:cNvPr>
            <p:cNvGrpSpPr/>
            <p:nvPr/>
          </p:nvGrpSpPr>
          <p:grpSpPr>
            <a:xfrm>
              <a:off x="5976" y="0"/>
              <a:ext cx="10294402" cy="6812770"/>
              <a:chOff x="-1035909" y="0"/>
              <a:chExt cx="10362746" cy="68580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59BBFA3-C5A6-028D-6A41-59DFCA4BFD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1035909" y="0"/>
                <a:ext cx="10147549" cy="6858000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CE909D5-F52C-C08E-E9D8-2DC76B3A25C7}"/>
                  </a:ext>
                </a:extLst>
              </p:cNvPr>
              <p:cNvCxnSpPr/>
              <p:nvPr/>
            </p:nvCxnSpPr>
            <p:spPr>
              <a:xfrm>
                <a:off x="492918" y="4432523"/>
                <a:ext cx="3441031" cy="1293395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CD0C5F-EF44-2A6C-762E-A758015F5049}"/>
                  </a:ext>
                </a:extLst>
              </p:cNvPr>
              <p:cNvSpPr txBox="1"/>
              <p:nvPr/>
            </p:nvSpPr>
            <p:spPr>
              <a:xfrm rot="1267189">
                <a:off x="1395498" y="4906534"/>
                <a:ext cx="951494" cy="4453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90mm</a:t>
                </a:r>
                <a:endParaRPr lang="en-GB" sz="12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FD5103-E6B7-15AC-1E03-5D4ACC4F110D}"/>
                  </a:ext>
                </a:extLst>
              </p:cNvPr>
              <p:cNvSpPr txBox="1"/>
              <p:nvPr/>
            </p:nvSpPr>
            <p:spPr>
              <a:xfrm rot="1261804">
                <a:off x="-944546" y="2193024"/>
                <a:ext cx="1327967" cy="4453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Hot cavity</a:t>
                </a:r>
                <a:endPara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915E65-2C83-718D-2A4B-8B00F39F617B}"/>
                  </a:ext>
                </a:extLst>
              </p:cNvPr>
              <p:cNvSpPr txBox="1"/>
              <p:nvPr/>
            </p:nvSpPr>
            <p:spPr>
              <a:xfrm rot="1219162">
                <a:off x="4371596" y="5465819"/>
                <a:ext cx="3057364" cy="445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0000"/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</a:rPr>
                  <a:t>Spectroscopy laser</a:t>
                </a:r>
                <a:endParaRPr lang="en-GB" sz="1200" b="1" dirty="0">
                  <a:solidFill>
                    <a:srgbClr val="FF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7F4CA9-5789-F63E-9CD8-A6B51DE43068}"/>
                  </a:ext>
                </a:extLst>
              </p:cNvPr>
              <p:cNvSpPr txBox="1"/>
              <p:nvPr/>
            </p:nvSpPr>
            <p:spPr>
              <a:xfrm>
                <a:off x="-957256" y="3207956"/>
                <a:ext cx="1116031" cy="742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Metal mirror</a:t>
                </a:r>
                <a:endParaRPr lang="en-GB" sz="1200" b="1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8F1DA1-9630-1691-D4CF-782F91FA90EE}"/>
                  </a:ext>
                </a:extLst>
              </p:cNvPr>
              <p:cNvSpPr txBox="1"/>
              <p:nvPr/>
            </p:nvSpPr>
            <p:spPr>
              <a:xfrm rot="21103937">
                <a:off x="947115" y="1626300"/>
                <a:ext cx="2136329" cy="445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E883A"/>
                    </a:solidFill>
                  </a:rPr>
                  <a:t>Effusing atoms</a:t>
                </a:r>
                <a:endParaRPr lang="en-GB" sz="1200" b="1" dirty="0">
                  <a:solidFill>
                    <a:srgbClr val="FE883A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73BDB76-6209-093F-CA3F-0E9078AE2776}"/>
                  </a:ext>
                </a:extLst>
              </p:cNvPr>
              <p:cNvSpPr txBox="1"/>
              <p:nvPr/>
            </p:nvSpPr>
            <p:spPr>
              <a:xfrm>
                <a:off x="6078248" y="1599745"/>
                <a:ext cx="2178455" cy="742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Ion extraction</a:t>
                </a:r>
                <a:b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</a:br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electrode</a:t>
                </a:r>
                <a:endPara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2E07E97-09F1-239A-BCD8-482CB1BF1448}"/>
                  </a:ext>
                </a:extLst>
              </p:cNvPr>
              <p:cNvSpPr txBox="1"/>
              <p:nvPr/>
            </p:nvSpPr>
            <p:spPr>
              <a:xfrm rot="1283797">
                <a:off x="2582244" y="348627"/>
                <a:ext cx="1659739" cy="742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PI-LIST structure</a:t>
                </a:r>
                <a:endPara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20C61B-DD74-2890-54B4-FD364F787662}"/>
                  </a:ext>
                </a:extLst>
              </p:cNvPr>
              <p:cNvSpPr txBox="1"/>
              <p:nvPr/>
            </p:nvSpPr>
            <p:spPr>
              <a:xfrm>
                <a:off x="7907987" y="1589694"/>
                <a:ext cx="1418850" cy="1039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4x new orifices</a:t>
                </a:r>
                <a:br>
                  <a:rPr lang="en-US" sz="1200" b="1" dirty="0"/>
                </a:br>
                <a:r>
                  <a:rPr lang="en-GB" sz="1200" b="1" dirty="0"/>
                  <a:t>Ø</a:t>
                </a:r>
                <a:r>
                  <a:rPr lang="en-US" sz="1200" b="1" dirty="0"/>
                  <a:t> = 6mm</a:t>
                </a:r>
                <a:endParaRPr lang="en-GB" sz="1200" b="1" dirty="0"/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C6A2B5A6-D8C1-0397-81B2-2C4556AF81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50107" y="2748196"/>
                <a:ext cx="1780360" cy="838826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F4BC6781-BA02-0A31-7D56-D4F482DF27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46962" y="2748195"/>
                <a:ext cx="1000268" cy="1662944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3AEF0F2E-CE66-F462-6671-45C696F65D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32053" y="2748195"/>
                <a:ext cx="1698414" cy="2528232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0EF1340-47DD-D347-EBFC-7B65B0A75000}"/>
                  </a:ext>
                </a:extLst>
              </p:cNvPr>
              <p:cNvSpPr txBox="1"/>
              <p:nvPr/>
            </p:nvSpPr>
            <p:spPr>
              <a:xfrm rot="1219162">
                <a:off x="4915212" y="4381008"/>
                <a:ext cx="1871340" cy="4453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70C0"/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</a:rPr>
                  <a:t>Ionization laser</a:t>
                </a:r>
                <a:endParaRPr lang="en-GB" sz="1200" b="1" dirty="0">
                  <a:solidFill>
                    <a:srgbClr val="0070C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endParaRPr>
              </a:p>
            </p:txBody>
          </p:sp>
        </p:grp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CF03A07-25AD-001B-A066-676B0E98C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2596" y="3308962"/>
              <a:ext cx="588745" cy="159265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D35766B-A397-9F37-32FA-0B330B3FAC36}"/>
              </a:ext>
            </a:extLst>
          </p:cNvPr>
          <p:cNvSpPr/>
          <p:nvPr/>
        </p:nvSpPr>
        <p:spPr>
          <a:xfrm rot="1292735">
            <a:off x="1066642" y="4186177"/>
            <a:ext cx="189667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i="1" dirty="0"/>
              <a:t>Heinke et al., NIMB</a:t>
            </a:r>
            <a:r>
              <a:rPr lang="en-GB" sz="900" dirty="0"/>
              <a:t> </a:t>
            </a:r>
            <a:r>
              <a:rPr lang="en-GB" sz="900" b="1" dirty="0"/>
              <a:t>541,</a:t>
            </a:r>
            <a:r>
              <a:rPr lang="en-GB" sz="900" dirty="0"/>
              <a:t> 8–12 (2023)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A0EE1DD-61E6-8C62-D102-09F6598A5043}"/>
              </a:ext>
            </a:extLst>
          </p:cNvPr>
          <p:cNvSpPr txBox="1"/>
          <p:nvPr/>
        </p:nvSpPr>
        <p:spPr>
          <a:xfrm>
            <a:off x="230217" y="4902280"/>
            <a:ext cx="5406480" cy="1295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On-line applicable adaption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Alternative for external laser access through window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Robustness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441912C-2D45-9B29-823D-E819A9AC6EA9}"/>
              </a:ext>
            </a:extLst>
          </p:cNvPr>
          <p:cNvGrpSpPr/>
          <p:nvPr/>
        </p:nvGrpSpPr>
        <p:grpSpPr>
          <a:xfrm>
            <a:off x="6691977" y="306041"/>
            <a:ext cx="5291487" cy="6287530"/>
            <a:chOff x="6691977" y="306041"/>
            <a:chExt cx="5291487" cy="6287530"/>
          </a:xfrm>
        </p:grpSpPr>
        <p:pic>
          <p:nvPicPr>
            <p:cNvPr id="70" name="Picture 69" descr="A close up of a tire&#10;&#10;Description automatically generated with medium confidence">
              <a:extLst>
                <a:ext uri="{FF2B5EF4-FFF2-40B4-BE49-F238E27FC236}">
                  <a16:creationId xmlns:a16="http://schemas.microsoft.com/office/drawing/2014/main" id="{23B83349-D39E-1C7F-4D9D-720C9F0627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14993" t="33998" r="27947" b="23452"/>
            <a:stretch/>
          </p:blipFill>
          <p:spPr>
            <a:xfrm>
              <a:off x="7316845" y="1929448"/>
              <a:ext cx="1683012" cy="16733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6AA9ABA8-9E75-202D-481F-A49EFE129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346181" y="1895031"/>
              <a:ext cx="2637283" cy="1838038"/>
            </a:xfrm>
            <a:prstGeom prst="rect">
              <a:avLst/>
            </a:prstGeom>
          </p:spPr>
        </p:pic>
        <p:pic>
          <p:nvPicPr>
            <p:cNvPr id="72" name="Picture 71" descr="A picture containing light, traffic, green, lit&#10;&#10;Description automatically generated">
              <a:extLst>
                <a:ext uri="{FF2B5EF4-FFF2-40B4-BE49-F238E27FC236}">
                  <a16:creationId xmlns:a16="http://schemas.microsoft.com/office/drawing/2014/main" id="{0FD86E5E-DCCD-6F4A-20B7-F6E94ACB7A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8645" r="4061" b="17391"/>
            <a:stretch/>
          </p:blipFill>
          <p:spPr>
            <a:xfrm>
              <a:off x="9852258" y="3787949"/>
              <a:ext cx="1549267" cy="1457481"/>
            </a:xfrm>
            <a:prstGeom prst="rect">
              <a:avLst/>
            </a:prstGeom>
          </p:spPr>
        </p:pic>
        <p:pic>
          <p:nvPicPr>
            <p:cNvPr id="73" name="Picture 72" descr="A picture containing indoor, wall, cluttered&#10;&#10;Description automatically generated">
              <a:extLst>
                <a:ext uri="{FF2B5EF4-FFF2-40B4-BE49-F238E27FC236}">
                  <a16:creationId xmlns:a16="http://schemas.microsoft.com/office/drawing/2014/main" id="{7C434610-DF8A-1093-17B0-0A1C468CBB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883" t="20979" r="13176" b="43940"/>
            <a:stretch/>
          </p:blipFill>
          <p:spPr>
            <a:xfrm>
              <a:off x="7381661" y="3737408"/>
              <a:ext cx="1636305" cy="1487554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8AB0144-55CA-B8F5-BE6B-803BD2C0C12B}"/>
                </a:ext>
              </a:extLst>
            </p:cNvPr>
            <p:cNvSpPr txBox="1"/>
            <p:nvPr/>
          </p:nvSpPr>
          <p:spPr>
            <a:xfrm>
              <a:off x="6691977" y="5297703"/>
              <a:ext cx="5262210" cy="1295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/>
                <a:t>Technical implementation</a:t>
              </a:r>
            </a:p>
            <a:p>
              <a:pPr marL="285750" indent="-285750">
                <a:lnSpc>
                  <a:spcPct val="150000"/>
                </a:lnSpc>
                <a:buFont typeface="Courier New" panose="02070309020205020404" pitchFamily="49" charset="0"/>
                <a:buChar char="o"/>
              </a:pPr>
              <a:r>
                <a:rPr lang="en-US" dirty="0"/>
                <a:t>Confirmation of operation transparency of changes</a:t>
              </a:r>
            </a:p>
            <a:p>
              <a:pPr marL="285750" indent="-285750">
                <a:lnSpc>
                  <a:spcPct val="150000"/>
                </a:lnSpc>
                <a:buFont typeface="Courier New" panose="02070309020205020404" pitchFamily="49" charset="0"/>
                <a:buChar char="o"/>
              </a:pPr>
              <a:r>
                <a:rPr lang="en-US" dirty="0"/>
                <a:t>Control and feedback systems (LabVIEW)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A248634-FC90-4CE4-641A-BC4255047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831336" y="385157"/>
              <a:ext cx="1697394" cy="13086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2808B4D-FED3-EAC8-4096-279C76036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16845" y="306041"/>
              <a:ext cx="1636305" cy="138778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33410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339E0-4C7E-B30A-F43B-D09BC3039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frontend and target/ion source unit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D7E80-2AEF-9952-00E0-6AA9E4BE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ECD92AC2-3366-9DD8-1AC6-D635B0782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716" y="752140"/>
            <a:ext cx="5481438" cy="535371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104D383-F33B-A1C1-3E88-8672FF95259C}"/>
              </a:ext>
            </a:extLst>
          </p:cNvPr>
          <p:cNvGrpSpPr/>
          <p:nvPr/>
        </p:nvGrpSpPr>
        <p:grpSpPr>
          <a:xfrm>
            <a:off x="6710974" y="476672"/>
            <a:ext cx="4838450" cy="5402741"/>
            <a:chOff x="571935" y="492238"/>
            <a:chExt cx="4436551" cy="495397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7902417-9739-C474-0376-A443B52F03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98" t="22203" r="14031" b="8575"/>
            <a:stretch>
              <a:fillRect/>
            </a:stretch>
          </p:blipFill>
          <p:spPr bwMode="auto">
            <a:xfrm rot="14364625" flipH="1">
              <a:off x="313226" y="750947"/>
              <a:ext cx="4953970" cy="4436551"/>
            </a:xfrm>
            <a:custGeom>
              <a:avLst/>
              <a:gdLst>
                <a:gd name="connsiteX0" fmla="*/ 0 w 4953970"/>
                <a:gd name="connsiteY0" fmla="*/ 1043262 h 4436551"/>
                <a:gd name="connsiteX1" fmla="*/ 2005954 w 4953970"/>
                <a:gd name="connsiteY1" fmla="*/ 4436551 h 4436551"/>
                <a:gd name="connsiteX2" fmla="*/ 3480781 w 4953970"/>
                <a:gd name="connsiteY2" fmla="*/ 4436551 h 4436551"/>
                <a:gd name="connsiteX3" fmla="*/ 4953970 w 4953970"/>
                <a:gd name="connsiteY3" fmla="*/ 3565671 h 4436551"/>
                <a:gd name="connsiteX4" fmla="*/ 4953970 w 4953970"/>
                <a:gd name="connsiteY4" fmla="*/ 2361248 h 4436551"/>
                <a:gd name="connsiteX5" fmla="*/ 3558111 w 4953970"/>
                <a:gd name="connsiteY5" fmla="*/ 0 h 4436551"/>
                <a:gd name="connsiteX6" fmla="*/ 1363588 w 4953970"/>
                <a:gd name="connsiteY6" fmla="*/ 0 h 4436551"/>
                <a:gd name="connsiteX7" fmla="*/ 0 w 4953970"/>
                <a:gd name="connsiteY7" fmla="*/ 806089 h 44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53970" h="4436551">
                  <a:moveTo>
                    <a:pt x="0" y="1043262"/>
                  </a:moveTo>
                  <a:lnTo>
                    <a:pt x="2005954" y="4436551"/>
                  </a:lnTo>
                  <a:lnTo>
                    <a:pt x="3480781" y="4436551"/>
                  </a:lnTo>
                  <a:lnTo>
                    <a:pt x="4953970" y="3565671"/>
                  </a:lnTo>
                  <a:lnTo>
                    <a:pt x="4953970" y="2361248"/>
                  </a:lnTo>
                  <a:lnTo>
                    <a:pt x="3558111" y="0"/>
                  </a:lnTo>
                  <a:lnTo>
                    <a:pt x="1363588" y="0"/>
                  </a:lnTo>
                  <a:lnTo>
                    <a:pt x="0" y="806089"/>
                  </a:lnTo>
                  <a:close/>
                </a:path>
              </a:pathLst>
            </a:custGeom>
            <a:noFill/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5C78B5-BF86-1196-004E-97358EE7BE91}"/>
                </a:ext>
              </a:extLst>
            </p:cNvPr>
            <p:cNvSpPr txBox="1"/>
            <p:nvPr/>
          </p:nvSpPr>
          <p:spPr>
            <a:xfrm rot="1118140">
              <a:off x="2148300" y="3965886"/>
              <a:ext cx="2043801" cy="404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Target container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86B2CF-87E5-F522-C38B-325C401B58DC}"/>
                </a:ext>
              </a:extLst>
            </p:cNvPr>
            <p:cNvSpPr txBox="1"/>
            <p:nvPr/>
          </p:nvSpPr>
          <p:spPr>
            <a:xfrm rot="20319069">
              <a:off x="1873984" y="2527142"/>
              <a:ext cx="1383150" cy="404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Ion source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3407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50202-8487-97A8-0280-8585EDE5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ISOLDE’s resonance ionization laser ion source RILIS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6D4978-2FFD-0877-1F81-E1C8F49BD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6" name="Gruppieren 21">
            <a:extLst>
              <a:ext uri="{FF2B5EF4-FFF2-40B4-BE49-F238E27FC236}">
                <a16:creationId xmlns:a16="http://schemas.microsoft.com/office/drawing/2014/main" id="{0C494A45-6E2D-F2FC-A2CD-075E3100AEB4}"/>
              </a:ext>
            </a:extLst>
          </p:cNvPr>
          <p:cNvGrpSpPr/>
          <p:nvPr/>
        </p:nvGrpSpPr>
        <p:grpSpPr>
          <a:xfrm>
            <a:off x="259457" y="924088"/>
            <a:ext cx="8382727" cy="3133616"/>
            <a:chOff x="404083" y="842285"/>
            <a:chExt cx="8382727" cy="3133616"/>
          </a:xfrm>
        </p:grpSpPr>
        <p:pic>
          <p:nvPicPr>
            <p:cNvPr id="7" name="Grafik 22">
              <a:extLst>
                <a:ext uri="{FF2B5EF4-FFF2-40B4-BE49-F238E27FC236}">
                  <a16:creationId xmlns:a16="http://schemas.microsoft.com/office/drawing/2014/main" id="{D5742300-6B48-31DF-A2CF-54A863F33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4083" y="842285"/>
              <a:ext cx="8382727" cy="3133616"/>
            </a:xfrm>
            <a:custGeom>
              <a:avLst/>
              <a:gdLst>
                <a:gd name="connsiteX0" fmla="*/ 0 w 8382727"/>
                <a:gd name="connsiteY0" fmla="*/ 0 h 3133616"/>
                <a:gd name="connsiteX1" fmla="*/ 2607478 w 8382727"/>
                <a:gd name="connsiteY1" fmla="*/ 0 h 3133616"/>
                <a:gd name="connsiteX2" fmla="*/ 2607478 w 8382727"/>
                <a:gd name="connsiteY2" fmla="*/ 2710649 h 3133616"/>
                <a:gd name="connsiteX3" fmla="*/ 4564157 w 8382727"/>
                <a:gd name="connsiteY3" fmla="*/ 2710649 h 3133616"/>
                <a:gd name="connsiteX4" fmla="*/ 4564157 w 8382727"/>
                <a:gd name="connsiteY4" fmla="*/ 0 h 3133616"/>
                <a:gd name="connsiteX5" fmla="*/ 8382727 w 8382727"/>
                <a:gd name="connsiteY5" fmla="*/ 0 h 3133616"/>
                <a:gd name="connsiteX6" fmla="*/ 8382727 w 8382727"/>
                <a:gd name="connsiteY6" fmla="*/ 3133616 h 3133616"/>
                <a:gd name="connsiteX7" fmla="*/ 0 w 8382727"/>
                <a:gd name="connsiteY7" fmla="*/ 3133616 h 313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727" h="3133616">
                  <a:moveTo>
                    <a:pt x="0" y="0"/>
                  </a:moveTo>
                  <a:lnTo>
                    <a:pt x="2607478" y="0"/>
                  </a:lnTo>
                  <a:lnTo>
                    <a:pt x="2607478" y="2710649"/>
                  </a:lnTo>
                  <a:lnTo>
                    <a:pt x="4564157" y="2710649"/>
                  </a:lnTo>
                  <a:lnTo>
                    <a:pt x="4564157" y="0"/>
                  </a:lnTo>
                  <a:lnTo>
                    <a:pt x="8382727" y="0"/>
                  </a:lnTo>
                  <a:lnTo>
                    <a:pt x="8382727" y="3133616"/>
                  </a:lnTo>
                  <a:lnTo>
                    <a:pt x="0" y="3133616"/>
                  </a:lnTo>
                  <a:close/>
                </a:path>
              </a:pathLst>
            </a:custGeom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573337FD-0AD9-89C2-D295-2395903BCD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97223" y="842285"/>
              <a:ext cx="414338" cy="27106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D120CF6-F74B-83E2-9729-6B7BC29962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017" y="3313545"/>
              <a:ext cx="2209799" cy="203200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10" name="Gruppieren 102">
            <a:extLst>
              <a:ext uri="{FF2B5EF4-FFF2-40B4-BE49-F238E27FC236}">
                <a16:creationId xmlns:a16="http://schemas.microsoft.com/office/drawing/2014/main" id="{B5A64514-B67A-F2AF-865D-FCC343D21E52}"/>
              </a:ext>
            </a:extLst>
          </p:cNvPr>
          <p:cNvGrpSpPr/>
          <p:nvPr/>
        </p:nvGrpSpPr>
        <p:grpSpPr>
          <a:xfrm>
            <a:off x="1045502" y="1866539"/>
            <a:ext cx="7953870" cy="643707"/>
            <a:chOff x="1190129" y="1784735"/>
            <a:chExt cx="7953870" cy="643707"/>
          </a:xfrm>
        </p:grpSpPr>
        <p:grpSp>
          <p:nvGrpSpPr>
            <p:cNvPr id="11" name="Gruppieren 27">
              <a:extLst>
                <a:ext uri="{FF2B5EF4-FFF2-40B4-BE49-F238E27FC236}">
                  <a16:creationId xmlns:a16="http://schemas.microsoft.com/office/drawing/2014/main" id="{9BFA4B49-4AFE-F794-6A1D-9C5A6B296262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1190129" y="1784735"/>
              <a:ext cx="7953870" cy="67855"/>
              <a:chOff x="56099" y="2822827"/>
              <a:chExt cx="9690971" cy="69465"/>
            </a:xfrm>
          </p:grpSpPr>
          <p:cxnSp>
            <p:nvCxnSpPr>
              <p:cNvPr id="13" name="Gerader Verbinder 28">
                <a:extLst>
                  <a:ext uri="{FF2B5EF4-FFF2-40B4-BE49-F238E27FC236}">
                    <a16:creationId xmlns:a16="http://schemas.microsoft.com/office/drawing/2014/main" id="{B3494AD4-2BE5-3479-3A44-B4F526C9080F}"/>
                  </a:ext>
                </a:extLst>
              </p:cNvPr>
              <p:cNvCxnSpPr/>
              <p:nvPr/>
            </p:nvCxnSpPr>
            <p:spPr>
              <a:xfrm rot="10800000">
                <a:off x="56099" y="2822827"/>
                <a:ext cx="9538572" cy="0"/>
              </a:xfrm>
              <a:prstGeom prst="line">
                <a:avLst/>
              </a:prstGeom>
              <a:ln w="127000">
                <a:solidFill>
                  <a:srgbClr val="FF0000">
                    <a:alpha val="50000"/>
                  </a:srgbClr>
                </a:solidFill>
                <a:headEnd type="triangle"/>
                <a:tailEnd type="none" w="lg" len="lg"/>
              </a:ln>
              <a:effectLst>
                <a:glow rad="76200">
                  <a:schemeClr val="bg1">
                    <a:alpha val="17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29">
                <a:extLst>
                  <a:ext uri="{FF2B5EF4-FFF2-40B4-BE49-F238E27FC236}">
                    <a16:creationId xmlns:a16="http://schemas.microsoft.com/office/drawing/2014/main" id="{DB8E47E8-A9C8-1ADF-32F4-A815FCE527CB}"/>
                  </a:ext>
                </a:extLst>
              </p:cNvPr>
              <p:cNvCxnSpPr/>
              <p:nvPr/>
            </p:nvCxnSpPr>
            <p:spPr>
              <a:xfrm rot="10800000">
                <a:off x="58129" y="2880944"/>
                <a:ext cx="9688941" cy="11348"/>
              </a:xfrm>
              <a:prstGeom prst="line">
                <a:avLst/>
              </a:prstGeom>
              <a:ln w="127000">
                <a:solidFill>
                  <a:schemeClr val="accent1">
                    <a:alpha val="50000"/>
                  </a:schemeClr>
                </a:solidFill>
                <a:headEnd type="triangle"/>
                <a:tailEnd type="none" w="lg" len="lg"/>
              </a:ln>
              <a:effectLst>
                <a:glow rad="76200">
                  <a:schemeClr val="bg1">
                    <a:alpha val="27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feld 101">
              <a:extLst>
                <a:ext uri="{FF2B5EF4-FFF2-40B4-BE49-F238E27FC236}">
                  <a16:creationId xmlns:a16="http://schemas.microsoft.com/office/drawing/2014/main" id="{A0FBD664-FB7E-996B-5DD5-8BE6A82C2E65}"/>
                </a:ext>
              </a:extLst>
            </p:cNvPr>
            <p:cNvSpPr txBox="1"/>
            <p:nvPr/>
          </p:nvSpPr>
          <p:spPr>
            <a:xfrm>
              <a:off x="8208811" y="1935999"/>
              <a:ext cx="92608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 err="1">
                  <a:solidFill>
                    <a:srgbClr val="C00000"/>
                  </a:solidFill>
                </a:rPr>
                <a:t>Ionization</a:t>
              </a:r>
              <a:endParaRPr lang="de-DE" sz="1400" b="1" dirty="0">
                <a:solidFill>
                  <a:srgbClr val="C00000"/>
                </a:solidFill>
              </a:endParaRPr>
            </a:p>
            <a:p>
              <a:r>
                <a:rPr lang="de-DE" sz="1400" b="1" dirty="0" err="1">
                  <a:solidFill>
                    <a:srgbClr val="C00000"/>
                  </a:solidFill>
                </a:rPr>
                <a:t>lasers</a:t>
              </a:r>
              <a:endParaRPr lang="de-DE" sz="1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Gruppieren 1">
            <a:extLst>
              <a:ext uri="{FF2B5EF4-FFF2-40B4-BE49-F238E27FC236}">
                <a16:creationId xmlns:a16="http://schemas.microsoft.com/office/drawing/2014/main" id="{1CD9CC88-E37B-04E4-CD53-1870A0FEC454}"/>
              </a:ext>
            </a:extLst>
          </p:cNvPr>
          <p:cNvGrpSpPr/>
          <p:nvPr/>
        </p:nvGrpSpPr>
        <p:grpSpPr>
          <a:xfrm>
            <a:off x="1693982" y="1782709"/>
            <a:ext cx="603998" cy="236716"/>
            <a:chOff x="1838609" y="1700906"/>
            <a:chExt cx="603998" cy="236716"/>
          </a:xfrm>
        </p:grpSpPr>
        <p:grpSp>
          <p:nvGrpSpPr>
            <p:cNvPr id="16" name="Gruppieren 30">
              <a:extLst>
                <a:ext uri="{FF2B5EF4-FFF2-40B4-BE49-F238E27FC236}">
                  <a16:creationId xmlns:a16="http://schemas.microsoft.com/office/drawing/2014/main" id="{29E7F6C5-20E4-4330-E35C-43F59C1406D4}"/>
                </a:ext>
              </a:extLst>
            </p:cNvPr>
            <p:cNvGrpSpPr/>
            <p:nvPr/>
          </p:nvGrpSpPr>
          <p:grpSpPr>
            <a:xfrm>
              <a:off x="2298400" y="1700906"/>
              <a:ext cx="144207" cy="144207"/>
              <a:chOff x="3355804" y="5127794"/>
              <a:chExt cx="120243" cy="120243"/>
            </a:xfrm>
          </p:grpSpPr>
          <p:sp>
            <p:nvSpPr>
              <p:cNvPr id="20" name="Ellipse 31">
                <a:extLst>
                  <a:ext uri="{FF2B5EF4-FFF2-40B4-BE49-F238E27FC236}">
                    <a16:creationId xmlns:a16="http://schemas.microsoft.com/office/drawing/2014/main" id="{AFF32DB6-69CF-A660-86A4-9F9D1C4372D1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reihandform 32">
                <a:extLst>
                  <a:ext uri="{FF2B5EF4-FFF2-40B4-BE49-F238E27FC236}">
                    <a16:creationId xmlns:a16="http://schemas.microsoft.com/office/drawing/2014/main" id="{6160FC36-2FE8-D33D-E1F6-734A8ED5D163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uppieren 33">
              <a:extLst>
                <a:ext uri="{FF2B5EF4-FFF2-40B4-BE49-F238E27FC236}">
                  <a16:creationId xmlns:a16="http://schemas.microsoft.com/office/drawing/2014/main" id="{289401E8-81CF-D253-EC7B-16839F931E5A}"/>
                </a:ext>
              </a:extLst>
            </p:cNvPr>
            <p:cNvGrpSpPr/>
            <p:nvPr/>
          </p:nvGrpSpPr>
          <p:grpSpPr>
            <a:xfrm>
              <a:off x="1838609" y="1793415"/>
              <a:ext cx="144207" cy="144207"/>
              <a:chOff x="3849348" y="5128564"/>
              <a:chExt cx="120243" cy="120243"/>
            </a:xfrm>
          </p:grpSpPr>
          <p:sp>
            <p:nvSpPr>
              <p:cNvPr id="18" name="Ellipse 34">
                <a:extLst>
                  <a:ext uri="{FF2B5EF4-FFF2-40B4-BE49-F238E27FC236}">
                    <a16:creationId xmlns:a16="http://schemas.microsoft.com/office/drawing/2014/main" id="{CA2316F1-66E9-21DD-0301-B92C3A3FFC58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Freihandform 35">
                <a:extLst>
                  <a:ext uri="{FF2B5EF4-FFF2-40B4-BE49-F238E27FC236}">
                    <a16:creationId xmlns:a16="http://schemas.microsoft.com/office/drawing/2014/main" id="{1CEF7E15-99A6-4DE7-62B3-3AADBDC628A5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2" name="Gruppieren 4">
            <a:extLst>
              <a:ext uri="{FF2B5EF4-FFF2-40B4-BE49-F238E27FC236}">
                <a16:creationId xmlns:a16="http://schemas.microsoft.com/office/drawing/2014/main" id="{DEDC1CBC-31C1-8D6E-DF2A-1AA3399B6D3F}"/>
              </a:ext>
            </a:extLst>
          </p:cNvPr>
          <p:cNvGrpSpPr/>
          <p:nvPr/>
        </p:nvGrpSpPr>
        <p:grpSpPr>
          <a:xfrm>
            <a:off x="3198245" y="1761331"/>
            <a:ext cx="4507192" cy="1737094"/>
            <a:chOff x="3342872" y="1679528"/>
            <a:chExt cx="4507192" cy="1737094"/>
          </a:xfrm>
        </p:grpSpPr>
        <p:grpSp>
          <p:nvGrpSpPr>
            <p:cNvPr id="23" name="Gruppieren 36">
              <a:extLst>
                <a:ext uri="{FF2B5EF4-FFF2-40B4-BE49-F238E27FC236}">
                  <a16:creationId xmlns:a16="http://schemas.microsoft.com/office/drawing/2014/main" id="{04498E70-50F3-6175-FE4A-3948466F9144}"/>
                </a:ext>
              </a:extLst>
            </p:cNvPr>
            <p:cNvGrpSpPr/>
            <p:nvPr/>
          </p:nvGrpSpPr>
          <p:grpSpPr>
            <a:xfrm>
              <a:off x="7368384" y="2968554"/>
              <a:ext cx="144207" cy="448068"/>
              <a:chOff x="3355170" y="4902409"/>
              <a:chExt cx="120243" cy="373608"/>
            </a:xfrm>
          </p:grpSpPr>
          <p:cxnSp>
            <p:nvCxnSpPr>
              <p:cNvPr id="60" name="Gerade Verbindung mit Pfeil 37">
                <a:extLst>
                  <a:ext uri="{FF2B5EF4-FFF2-40B4-BE49-F238E27FC236}">
                    <a16:creationId xmlns:a16="http://schemas.microsoft.com/office/drawing/2014/main" id="{27339C46-A240-FECF-76FD-3C20ED1BF7B2}"/>
                  </a:ext>
                </a:extLst>
              </p:cNvPr>
              <p:cNvCxnSpPr/>
              <p:nvPr/>
            </p:nvCxnSpPr>
            <p:spPr>
              <a:xfrm>
                <a:off x="3413468" y="4958853"/>
                <a:ext cx="3646" cy="317164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1" name="Ellipse 38">
                <a:extLst>
                  <a:ext uri="{FF2B5EF4-FFF2-40B4-BE49-F238E27FC236}">
                    <a16:creationId xmlns:a16="http://schemas.microsoft.com/office/drawing/2014/main" id="{C4461342-C06A-9F40-8B29-707F10023344}"/>
                  </a:ext>
                </a:extLst>
              </p:cNvPr>
              <p:cNvSpPr/>
              <p:nvPr/>
            </p:nvSpPr>
            <p:spPr>
              <a:xfrm flipH="1">
                <a:off x="3355170" y="4902409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Freihandform 39">
                <a:extLst>
                  <a:ext uri="{FF2B5EF4-FFF2-40B4-BE49-F238E27FC236}">
                    <a16:creationId xmlns:a16="http://schemas.microsoft.com/office/drawing/2014/main" id="{0AB9756D-72C5-4CFD-8CD1-7949CB2F3B69}"/>
                  </a:ext>
                </a:extLst>
              </p:cNvPr>
              <p:cNvSpPr/>
              <p:nvPr/>
            </p:nvSpPr>
            <p:spPr>
              <a:xfrm rot="5400000">
                <a:off x="3372371" y="4922396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" name="Gruppieren 40">
              <a:extLst>
                <a:ext uri="{FF2B5EF4-FFF2-40B4-BE49-F238E27FC236}">
                  <a16:creationId xmlns:a16="http://schemas.microsoft.com/office/drawing/2014/main" id="{6C38BD73-D3E9-B82E-8789-774C4367EF88}"/>
                </a:ext>
              </a:extLst>
            </p:cNvPr>
            <p:cNvGrpSpPr/>
            <p:nvPr/>
          </p:nvGrpSpPr>
          <p:grpSpPr>
            <a:xfrm>
              <a:off x="7100182" y="2230869"/>
              <a:ext cx="200495" cy="356562"/>
              <a:chOff x="3355804" y="5127794"/>
              <a:chExt cx="167177" cy="297308"/>
            </a:xfrm>
          </p:grpSpPr>
          <p:cxnSp>
            <p:nvCxnSpPr>
              <p:cNvPr id="57" name="Gerade Verbindung mit Pfeil 41">
                <a:extLst>
                  <a:ext uri="{FF2B5EF4-FFF2-40B4-BE49-F238E27FC236}">
                    <a16:creationId xmlns:a16="http://schemas.microsoft.com/office/drawing/2014/main" id="{9585789A-C6C0-D4EB-2771-9C1BD8BD7CE1}"/>
                  </a:ext>
                </a:extLst>
              </p:cNvPr>
              <p:cNvCxnSpPr/>
              <p:nvPr/>
            </p:nvCxnSpPr>
            <p:spPr>
              <a:xfrm>
                <a:off x="3414893" y="5182206"/>
                <a:ext cx="108088" cy="242896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8" name="Ellipse 42">
                <a:extLst>
                  <a:ext uri="{FF2B5EF4-FFF2-40B4-BE49-F238E27FC236}">
                    <a16:creationId xmlns:a16="http://schemas.microsoft.com/office/drawing/2014/main" id="{22227D36-039A-2495-8362-1418A98B1C2B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Freihandform 43">
                <a:extLst>
                  <a:ext uri="{FF2B5EF4-FFF2-40B4-BE49-F238E27FC236}">
                    <a16:creationId xmlns:a16="http://schemas.microsoft.com/office/drawing/2014/main" id="{FCB296C7-1097-474A-EDF2-176CD09F1072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44">
              <a:extLst>
                <a:ext uri="{FF2B5EF4-FFF2-40B4-BE49-F238E27FC236}">
                  <a16:creationId xmlns:a16="http://schemas.microsoft.com/office/drawing/2014/main" id="{CB8D8559-6C6F-5F9B-76D0-E92A759B675A}"/>
                </a:ext>
              </a:extLst>
            </p:cNvPr>
            <p:cNvGrpSpPr/>
            <p:nvPr/>
          </p:nvGrpSpPr>
          <p:grpSpPr>
            <a:xfrm>
              <a:off x="7521231" y="2455294"/>
              <a:ext cx="171603" cy="385845"/>
              <a:chOff x="3849348" y="5128564"/>
              <a:chExt cx="143086" cy="321725"/>
            </a:xfrm>
          </p:grpSpPr>
          <p:cxnSp>
            <p:nvCxnSpPr>
              <p:cNvPr id="54" name="Gerade Verbindung mit Pfeil 45">
                <a:extLst>
                  <a:ext uri="{FF2B5EF4-FFF2-40B4-BE49-F238E27FC236}">
                    <a16:creationId xmlns:a16="http://schemas.microsoft.com/office/drawing/2014/main" id="{15FFA4B2-233D-6C33-20FE-D217286BD39A}"/>
                  </a:ext>
                </a:extLst>
              </p:cNvPr>
              <p:cNvCxnSpPr/>
              <p:nvPr/>
            </p:nvCxnSpPr>
            <p:spPr>
              <a:xfrm>
                <a:off x="3904609" y="5185142"/>
                <a:ext cx="87825" cy="265147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5" name="Ellipse 46">
                <a:extLst>
                  <a:ext uri="{FF2B5EF4-FFF2-40B4-BE49-F238E27FC236}">
                    <a16:creationId xmlns:a16="http://schemas.microsoft.com/office/drawing/2014/main" id="{4DB6360D-70D0-4860-3E7C-ECE109E24160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Freihandform 47">
                <a:extLst>
                  <a:ext uri="{FF2B5EF4-FFF2-40B4-BE49-F238E27FC236}">
                    <a16:creationId xmlns:a16="http://schemas.microsoft.com/office/drawing/2014/main" id="{62668D48-4B36-3277-6FFB-41BE6DCE4574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" name="Gruppieren 48">
              <a:extLst>
                <a:ext uri="{FF2B5EF4-FFF2-40B4-BE49-F238E27FC236}">
                  <a16:creationId xmlns:a16="http://schemas.microsoft.com/office/drawing/2014/main" id="{E9BC91C4-137A-3037-BE2F-17778382CC80}"/>
                </a:ext>
              </a:extLst>
            </p:cNvPr>
            <p:cNvGrpSpPr/>
            <p:nvPr/>
          </p:nvGrpSpPr>
          <p:grpSpPr>
            <a:xfrm>
              <a:off x="7705857" y="2945043"/>
              <a:ext cx="144207" cy="398251"/>
              <a:chOff x="3824754" y="4969972"/>
              <a:chExt cx="120243" cy="332069"/>
            </a:xfrm>
          </p:grpSpPr>
          <p:cxnSp>
            <p:nvCxnSpPr>
              <p:cNvPr id="51" name="Gerade Verbindung mit Pfeil 49">
                <a:extLst>
                  <a:ext uri="{FF2B5EF4-FFF2-40B4-BE49-F238E27FC236}">
                    <a16:creationId xmlns:a16="http://schemas.microsoft.com/office/drawing/2014/main" id="{5064EE4A-79EB-BADF-9F3B-238F448FC0F6}"/>
                  </a:ext>
                </a:extLst>
              </p:cNvPr>
              <p:cNvCxnSpPr/>
              <p:nvPr/>
            </p:nvCxnSpPr>
            <p:spPr>
              <a:xfrm>
                <a:off x="3880015" y="5026551"/>
                <a:ext cx="49107" cy="27549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2" name="Ellipse 50">
                <a:extLst>
                  <a:ext uri="{FF2B5EF4-FFF2-40B4-BE49-F238E27FC236}">
                    <a16:creationId xmlns:a16="http://schemas.microsoft.com/office/drawing/2014/main" id="{1710C924-9F33-2924-4861-A7310BBC0D64}"/>
                  </a:ext>
                </a:extLst>
              </p:cNvPr>
              <p:cNvSpPr/>
              <p:nvPr/>
            </p:nvSpPr>
            <p:spPr>
              <a:xfrm flipH="1">
                <a:off x="3824754" y="4969972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Freihandform 51">
                <a:extLst>
                  <a:ext uri="{FF2B5EF4-FFF2-40B4-BE49-F238E27FC236}">
                    <a16:creationId xmlns:a16="http://schemas.microsoft.com/office/drawing/2014/main" id="{19E98E44-30C2-A9A9-7C99-600285D47653}"/>
                  </a:ext>
                </a:extLst>
              </p:cNvPr>
              <p:cNvSpPr/>
              <p:nvPr/>
            </p:nvSpPr>
            <p:spPr>
              <a:xfrm rot="5400000">
                <a:off x="3843972" y="4987148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52">
              <a:extLst>
                <a:ext uri="{FF2B5EF4-FFF2-40B4-BE49-F238E27FC236}">
                  <a16:creationId xmlns:a16="http://schemas.microsoft.com/office/drawing/2014/main" id="{8D49D86C-43A5-F64D-52AC-C9A25F37AFF9}"/>
                </a:ext>
              </a:extLst>
            </p:cNvPr>
            <p:cNvGrpSpPr/>
            <p:nvPr/>
          </p:nvGrpSpPr>
          <p:grpSpPr>
            <a:xfrm>
              <a:off x="6756440" y="1835323"/>
              <a:ext cx="365479" cy="240401"/>
              <a:chOff x="3849348" y="5128564"/>
              <a:chExt cx="304743" cy="200451"/>
            </a:xfrm>
          </p:grpSpPr>
          <p:cxnSp>
            <p:nvCxnSpPr>
              <p:cNvPr id="48" name="Gerade Verbindung mit Pfeil 53">
                <a:extLst>
                  <a:ext uri="{FF2B5EF4-FFF2-40B4-BE49-F238E27FC236}">
                    <a16:creationId xmlns:a16="http://schemas.microsoft.com/office/drawing/2014/main" id="{913DFEE4-DE28-E2C2-A57B-41ED9E7536FA}"/>
                  </a:ext>
                </a:extLst>
              </p:cNvPr>
              <p:cNvCxnSpPr/>
              <p:nvPr/>
            </p:nvCxnSpPr>
            <p:spPr>
              <a:xfrm>
                <a:off x="3904609" y="5185142"/>
                <a:ext cx="249482" cy="143873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9" name="Ellipse 54">
                <a:extLst>
                  <a:ext uri="{FF2B5EF4-FFF2-40B4-BE49-F238E27FC236}">
                    <a16:creationId xmlns:a16="http://schemas.microsoft.com/office/drawing/2014/main" id="{9100992C-ECF1-C63D-A7A1-83390D5758D8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Freihandform 55">
                <a:extLst>
                  <a:ext uri="{FF2B5EF4-FFF2-40B4-BE49-F238E27FC236}">
                    <a16:creationId xmlns:a16="http://schemas.microsoft.com/office/drawing/2014/main" id="{599B4B70-2A6F-474D-D550-B7266C59D3D7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" name="Gruppieren 56">
              <a:extLst>
                <a:ext uri="{FF2B5EF4-FFF2-40B4-BE49-F238E27FC236}">
                  <a16:creationId xmlns:a16="http://schemas.microsoft.com/office/drawing/2014/main" id="{373BD234-3BAD-E2F9-69E9-46EC57F6E9F9}"/>
                </a:ext>
              </a:extLst>
            </p:cNvPr>
            <p:cNvGrpSpPr/>
            <p:nvPr/>
          </p:nvGrpSpPr>
          <p:grpSpPr>
            <a:xfrm>
              <a:off x="3342872" y="1822976"/>
              <a:ext cx="396726" cy="144207"/>
              <a:chOff x="3355804" y="5127794"/>
              <a:chExt cx="330798" cy="120243"/>
            </a:xfrm>
          </p:grpSpPr>
          <p:cxnSp>
            <p:nvCxnSpPr>
              <p:cNvPr id="45" name="Gerade Verbindung mit Pfeil 57">
                <a:extLst>
                  <a:ext uri="{FF2B5EF4-FFF2-40B4-BE49-F238E27FC236}">
                    <a16:creationId xmlns:a16="http://schemas.microsoft.com/office/drawing/2014/main" id="{0F5F4C42-AFAD-2411-4D2E-4517514F297B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Ellipse 58">
                <a:extLst>
                  <a:ext uri="{FF2B5EF4-FFF2-40B4-BE49-F238E27FC236}">
                    <a16:creationId xmlns:a16="http://schemas.microsoft.com/office/drawing/2014/main" id="{5BC058B8-FBA8-D239-666F-9E7698CB9EDE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Freihandform 59">
                <a:extLst>
                  <a:ext uri="{FF2B5EF4-FFF2-40B4-BE49-F238E27FC236}">
                    <a16:creationId xmlns:a16="http://schemas.microsoft.com/office/drawing/2014/main" id="{BE852325-E180-FD0D-2835-2EEB2B80647D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" name="Gruppieren 60">
              <a:extLst>
                <a:ext uri="{FF2B5EF4-FFF2-40B4-BE49-F238E27FC236}">
                  <a16:creationId xmlns:a16="http://schemas.microsoft.com/office/drawing/2014/main" id="{2781F508-C8CC-5B7A-1195-D697ABC55F58}"/>
                </a:ext>
              </a:extLst>
            </p:cNvPr>
            <p:cNvGrpSpPr/>
            <p:nvPr/>
          </p:nvGrpSpPr>
          <p:grpSpPr>
            <a:xfrm>
              <a:off x="4296954" y="1782766"/>
              <a:ext cx="396726" cy="144207"/>
              <a:chOff x="3355804" y="5127794"/>
              <a:chExt cx="330798" cy="120243"/>
            </a:xfrm>
          </p:grpSpPr>
          <p:cxnSp>
            <p:nvCxnSpPr>
              <p:cNvPr id="42" name="Gerade Verbindung mit Pfeil 61">
                <a:extLst>
                  <a:ext uri="{FF2B5EF4-FFF2-40B4-BE49-F238E27FC236}">
                    <a16:creationId xmlns:a16="http://schemas.microsoft.com/office/drawing/2014/main" id="{C880EE82-D93C-A97E-65CD-D7515A92FBBF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3" name="Ellipse 62">
                <a:extLst>
                  <a:ext uri="{FF2B5EF4-FFF2-40B4-BE49-F238E27FC236}">
                    <a16:creationId xmlns:a16="http://schemas.microsoft.com/office/drawing/2014/main" id="{EAAA7768-B31F-BAFD-2E34-8FF6BDE5AD81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Freihandform 63">
                <a:extLst>
                  <a:ext uri="{FF2B5EF4-FFF2-40B4-BE49-F238E27FC236}">
                    <a16:creationId xmlns:a16="http://schemas.microsoft.com/office/drawing/2014/main" id="{4E851367-11C9-8590-97A1-0FCEAA928194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" name="Gruppieren 64">
              <a:extLst>
                <a:ext uri="{FF2B5EF4-FFF2-40B4-BE49-F238E27FC236}">
                  <a16:creationId xmlns:a16="http://schemas.microsoft.com/office/drawing/2014/main" id="{8F2E50E7-7521-DF45-B37E-9DF6471C5233}"/>
                </a:ext>
              </a:extLst>
            </p:cNvPr>
            <p:cNvGrpSpPr/>
            <p:nvPr/>
          </p:nvGrpSpPr>
          <p:grpSpPr>
            <a:xfrm>
              <a:off x="3776560" y="1679528"/>
              <a:ext cx="433437" cy="144207"/>
              <a:chOff x="3849348" y="5128564"/>
              <a:chExt cx="361408" cy="120243"/>
            </a:xfrm>
          </p:grpSpPr>
          <p:cxnSp>
            <p:nvCxnSpPr>
              <p:cNvPr id="39" name="Gerade Verbindung mit Pfeil 65">
                <a:extLst>
                  <a:ext uri="{FF2B5EF4-FFF2-40B4-BE49-F238E27FC236}">
                    <a16:creationId xmlns:a16="http://schemas.microsoft.com/office/drawing/2014/main" id="{5E67210E-66DA-5B84-BE32-3CC40A7ACABF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0" name="Ellipse 66">
                <a:extLst>
                  <a:ext uri="{FF2B5EF4-FFF2-40B4-BE49-F238E27FC236}">
                    <a16:creationId xmlns:a16="http://schemas.microsoft.com/office/drawing/2014/main" id="{61D76931-8E23-0ABD-5D73-98ECA9C9581D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Freihandform 67">
                <a:extLst>
                  <a:ext uri="{FF2B5EF4-FFF2-40B4-BE49-F238E27FC236}">
                    <a16:creationId xmlns:a16="http://schemas.microsoft.com/office/drawing/2014/main" id="{2EF6F9FF-E6BB-8788-AD73-2F822CFCE490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" name="Gruppieren 68">
              <a:extLst>
                <a:ext uri="{FF2B5EF4-FFF2-40B4-BE49-F238E27FC236}">
                  <a16:creationId xmlns:a16="http://schemas.microsoft.com/office/drawing/2014/main" id="{E6BFC6B8-B396-2E03-CCA0-58936D21CAAB}"/>
                </a:ext>
              </a:extLst>
            </p:cNvPr>
            <p:cNvGrpSpPr/>
            <p:nvPr/>
          </p:nvGrpSpPr>
          <p:grpSpPr>
            <a:xfrm>
              <a:off x="5744854" y="1709768"/>
              <a:ext cx="396726" cy="144207"/>
              <a:chOff x="3355804" y="5127794"/>
              <a:chExt cx="330798" cy="120243"/>
            </a:xfrm>
          </p:grpSpPr>
          <p:cxnSp>
            <p:nvCxnSpPr>
              <p:cNvPr id="36" name="Gerade Verbindung mit Pfeil 69">
                <a:extLst>
                  <a:ext uri="{FF2B5EF4-FFF2-40B4-BE49-F238E27FC236}">
                    <a16:creationId xmlns:a16="http://schemas.microsoft.com/office/drawing/2014/main" id="{E061F67B-593C-4963-C092-1A5416FB6959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" name="Ellipse 70">
                <a:extLst>
                  <a:ext uri="{FF2B5EF4-FFF2-40B4-BE49-F238E27FC236}">
                    <a16:creationId xmlns:a16="http://schemas.microsoft.com/office/drawing/2014/main" id="{EA651856-B6F5-11CD-0208-4CFAEB0881A2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Freihandform 71">
                <a:extLst>
                  <a:ext uri="{FF2B5EF4-FFF2-40B4-BE49-F238E27FC236}">
                    <a16:creationId xmlns:a16="http://schemas.microsoft.com/office/drawing/2014/main" id="{4CC8EC55-172D-3105-251B-EE2CDE129713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" name="Gruppieren 72">
              <a:extLst>
                <a:ext uri="{FF2B5EF4-FFF2-40B4-BE49-F238E27FC236}">
                  <a16:creationId xmlns:a16="http://schemas.microsoft.com/office/drawing/2014/main" id="{9BBA4184-7FBC-6EDD-ED8D-FDC287916D70}"/>
                </a:ext>
              </a:extLst>
            </p:cNvPr>
            <p:cNvGrpSpPr/>
            <p:nvPr/>
          </p:nvGrpSpPr>
          <p:grpSpPr>
            <a:xfrm>
              <a:off x="5442849" y="1835323"/>
              <a:ext cx="433437" cy="144207"/>
              <a:chOff x="3849348" y="5128564"/>
              <a:chExt cx="361408" cy="120243"/>
            </a:xfrm>
          </p:grpSpPr>
          <p:cxnSp>
            <p:nvCxnSpPr>
              <p:cNvPr id="33" name="Gerade Verbindung mit Pfeil 73">
                <a:extLst>
                  <a:ext uri="{FF2B5EF4-FFF2-40B4-BE49-F238E27FC236}">
                    <a16:creationId xmlns:a16="http://schemas.microsoft.com/office/drawing/2014/main" id="{75D01BEE-D1BD-AC14-34A3-B0A32D1D6D77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Ellipse 74">
                <a:extLst>
                  <a:ext uri="{FF2B5EF4-FFF2-40B4-BE49-F238E27FC236}">
                    <a16:creationId xmlns:a16="http://schemas.microsoft.com/office/drawing/2014/main" id="{3D8E4B86-6222-5FEE-4839-AC4E76591FFF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Freihandform 75">
                <a:extLst>
                  <a:ext uri="{FF2B5EF4-FFF2-40B4-BE49-F238E27FC236}">
                    <a16:creationId xmlns:a16="http://schemas.microsoft.com/office/drawing/2014/main" id="{EC4E4C30-8AAA-140B-CC84-894FA900335F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87" name="Rechteck 7">
            <a:extLst>
              <a:ext uri="{FF2B5EF4-FFF2-40B4-BE49-F238E27FC236}">
                <a16:creationId xmlns:a16="http://schemas.microsoft.com/office/drawing/2014/main" id="{94228C14-D7B6-1291-494E-CC157440D70F}"/>
              </a:ext>
            </a:extLst>
          </p:cNvPr>
          <p:cNvSpPr/>
          <p:nvPr/>
        </p:nvSpPr>
        <p:spPr>
          <a:xfrm>
            <a:off x="1108461" y="3092809"/>
            <a:ext cx="657625" cy="21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feld 6">
            <a:extLst>
              <a:ext uri="{FF2B5EF4-FFF2-40B4-BE49-F238E27FC236}">
                <a16:creationId xmlns:a16="http://schemas.microsoft.com/office/drawing/2014/main" id="{DC60C5B4-3762-2918-4D32-4A966FF86D57}"/>
              </a:ext>
            </a:extLst>
          </p:cNvPr>
          <p:cNvSpPr txBox="1"/>
          <p:nvPr/>
        </p:nvSpPr>
        <p:spPr>
          <a:xfrm>
            <a:off x="1661127" y="2781414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>
                <a:solidFill>
                  <a:srgbClr val="604A7B"/>
                </a:solidFill>
              </a:rPr>
              <a:t>Production</a:t>
            </a:r>
            <a:r>
              <a:rPr lang="de-DE" sz="1200" b="1" dirty="0">
                <a:solidFill>
                  <a:srgbClr val="604A7B"/>
                </a:solidFill>
              </a:rPr>
              <a:t> /</a:t>
            </a:r>
            <a:br>
              <a:rPr lang="de-DE" sz="1200" b="1" dirty="0">
                <a:solidFill>
                  <a:srgbClr val="604A7B"/>
                </a:solidFill>
              </a:rPr>
            </a:br>
            <a:r>
              <a:rPr lang="de-DE" sz="1200" b="1" dirty="0">
                <a:solidFill>
                  <a:srgbClr val="604A7B"/>
                </a:solidFill>
              </a:rPr>
              <a:t>Reservoir</a:t>
            </a:r>
            <a:endParaRPr lang="en-US" sz="1200" b="1" dirty="0">
              <a:solidFill>
                <a:srgbClr val="604A7B"/>
              </a:solidFill>
            </a:endParaRPr>
          </a:p>
        </p:txBody>
      </p:sp>
      <p:sp>
        <p:nvSpPr>
          <p:cNvPr id="89" name="Rectangle 88" hidden="1">
            <a:extLst>
              <a:ext uri="{FF2B5EF4-FFF2-40B4-BE49-F238E27FC236}">
                <a16:creationId xmlns:a16="http://schemas.microsoft.com/office/drawing/2014/main" id="{883D6F65-81DB-3B40-E4B7-144EC01B6FB8}"/>
              </a:ext>
            </a:extLst>
          </p:cNvPr>
          <p:cNvSpPr/>
          <p:nvPr/>
        </p:nvSpPr>
        <p:spPr>
          <a:xfrm>
            <a:off x="7495543" y="3585157"/>
            <a:ext cx="1201502" cy="254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Arrow: Right 89">
            <a:extLst>
              <a:ext uri="{FF2B5EF4-FFF2-40B4-BE49-F238E27FC236}">
                <a16:creationId xmlns:a16="http://schemas.microsoft.com/office/drawing/2014/main" id="{3ABA35BD-CACF-1F03-DB65-E17DFEF17E86}"/>
              </a:ext>
            </a:extLst>
          </p:cNvPr>
          <p:cNvSpPr/>
          <p:nvPr/>
        </p:nvSpPr>
        <p:spPr>
          <a:xfrm>
            <a:off x="-2054" y="2417514"/>
            <a:ext cx="1122086" cy="836116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2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baseline="30000" dirty="0"/>
              <a:t>+</a:t>
            </a:r>
            <a:endParaRPr lang="en-GB" baseline="30000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B0786FD-F6C2-B73F-2C62-7CB39CC77564}"/>
              </a:ext>
            </a:extLst>
          </p:cNvPr>
          <p:cNvGrpSpPr/>
          <p:nvPr/>
        </p:nvGrpSpPr>
        <p:grpSpPr>
          <a:xfrm>
            <a:off x="9034612" y="778293"/>
            <a:ext cx="2959024" cy="3450444"/>
            <a:chOff x="8976320" y="1124745"/>
            <a:chExt cx="3149375" cy="3672408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B182DED2-EC82-1993-C9BD-E262AAA355A4}"/>
                </a:ext>
              </a:extLst>
            </p:cNvPr>
            <p:cNvSpPr/>
            <p:nvPr/>
          </p:nvSpPr>
          <p:spPr bwMode="auto">
            <a:xfrm>
              <a:off x="8976320" y="1124745"/>
              <a:ext cx="3132352" cy="367240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94" name="Gruppieren 4">
              <a:extLst>
                <a:ext uri="{FF2B5EF4-FFF2-40B4-BE49-F238E27FC236}">
                  <a16:creationId xmlns:a16="http://schemas.microsoft.com/office/drawing/2014/main" id="{33898F61-65A5-82FB-24E7-6099D392D36C}"/>
                </a:ext>
              </a:extLst>
            </p:cNvPr>
            <p:cNvGrpSpPr/>
            <p:nvPr/>
          </p:nvGrpSpPr>
          <p:grpSpPr>
            <a:xfrm>
              <a:off x="9325046" y="1378567"/>
              <a:ext cx="1975014" cy="3099012"/>
              <a:chOff x="-373025" y="2864397"/>
              <a:chExt cx="1975014" cy="3577890"/>
            </a:xfrm>
          </p:grpSpPr>
          <p:cxnSp>
            <p:nvCxnSpPr>
              <p:cNvPr id="121" name="AutoShape 3">
                <a:extLst>
                  <a:ext uri="{FF2B5EF4-FFF2-40B4-BE49-F238E27FC236}">
                    <a16:creationId xmlns:a16="http://schemas.microsoft.com/office/drawing/2014/main" id="{CA30A467-0529-45A0-177E-340AE5DD77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5074934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AutoShape 4">
                <a:extLst>
                  <a:ext uri="{FF2B5EF4-FFF2-40B4-BE49-F238E27FC236}">
                    <a16:creationId xmlns:a16="http://schemas.microsoft.com/office/drawing/2014/main" id="{AFB7FF45-D84A-D1DF-80BD-0704EF3FC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-373025" y="3529168"/>
                <a:ext cx="1975014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23" name="Gruppieren 70">
                <a:extLst>
                  <a:ext uri="{FF2B5EF4-FFF2-40B4-BE49-F238E27FC236}">
                    <a16:creationId xmlns:a16="http://schemas.microsoft.com/office/drawing/2014/main" id="{7406C91F-63A9-F9C4-AE71-A98BCF981729}"/>
                  </a:ext>
                </a:extLst>
              </p:cNvPr>
              <p:cNvGrpSpPr/>
              <p:nvPr/>
            </p:nvGrpSpPr>
            <p:grpSpPr>
              <a:xfrm>
                <a:off x="841747" y="3634014"/>
                <a:ext cx="760242" cy="486100"/>
                <a:chOff x="892388" y="2282211"/>
                <a:chExt cx="483649" cy="75797"/>
              </a:xfrm>
            </p:grpSpPr>
            <p:cxnSp>
              <p:nvCxnSpPr>
                <p:cNvPr id="131" name="AutoShape 12">
                  <a:extLst>
                    <a:ext uri="{FF2B5EF4-FFF2-40B4-BE49-F238E27FC236}">
                      <a16:creationId xmlns:a16="http://schemas.microsoft.com/office/drawing/2014/main" id="{9F1E8E41-25F2-99CE-9FC7-182B6AC711A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58008"/>
                  <a:ext cx="483649" cy="0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2" name="AutoShape 13">
                  <a:extLst>
                    <a:ext uri="{FF2B5EF4-FFF2-40B4-BE49-F238E27FC236}">
                      <a16:creationId xmlns:a16="http://schemas.microsoft.com/office/drawing/2014/main" id="{2803D3BF-3B67-FA0E-4638-CB8E97A1CD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22198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3" name="AutoShape 14">
                  <a:extLst>
                    <a:ext uri="{FF2B5EF4-FFF2-40B4-BE49-F238E27FC236}">
                      <a16:creationId xmlns:a16="http://schemas.microsoft.com/office/drawing/2014/main" id="{EC2A0751-9E06-0D5A-E982-4C98F1C0E3B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98324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4" name="AutoShape 15">
                  <a:extLst>
                    <a:ext uri="{FF2B5EF4-FFF2-40B4-BE49-F238E27FC236}">
                      <a16:creationId xmlns:a16="http://schemas.microsoft.com/office/drawing/2014/main" id="{F0C92B68-BC2E-63EB-C9B8-34ADA772F36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82211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24" name="AutoShape 22">
                <a:extLst>
                  <a:ext uri="{FF2B5EF4-FFF2-40B4-BE49-F238E27FC236}">
                    <a16:creationId xmlns:a16="http://schemas.microsoft.com/office/drawing/2014/main" id="{39B488BD-D5F0-0AA6-04A5-B89E2F0DE5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630223" y="2864397"/>
                <a:ext cx="1" cy="357618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AutoShape 25">
                <a:extLst>
                  <a:ext uri="{FF2B5EF4-FFF2-40B4-BE49-F238E27FC236}">
                    <a16:creationId xmlns:a16="http://schemas.microsoft.com/office/drawing/2014/main" id="{4BBFC57E-9F32-EE24-BA38-E2075789C2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4303177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AutoShape 26">
                <a:extLst>
                  <a:ext uri="{FF2B5EF4-FFF2-40B4-BE49-F238E27FC236}">
                    <a16:creationId xmlns:a16="http://schemas.microsoft.com/office/drawing/2014/main" id="{1C0452BF-A6B2-A6C0-3123-5C5B35DAC2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6441434"/>
                <a:ext cx="760242" cy="0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AutoShape 26">
                <a:extLst>
                  <a:ext uri="{FF2B5EF4-FFF2-40B4-BE49-F238E27FC236}">
                    <a16:creationId xmlns:a16="http://schemas.microsoft.com/office/drawing/2014/main" id="{DB2EFF59-6826-4253-7608-BAC5FF4CD5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6440582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AutoShape 26">
                <a:extLst>
                  <a:ext uri="{FF2B5EF4-FFF2-40B4-BE49-F238E27FC236}">
                    <a16:creationId xmlns:a16="http://schemas.microsoft.com/office/drawing/2014/main" id="{0147C551-4CD0-1552-6410-71778499C7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3529169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sp>
            <p:nvSpPr>
              <p:cNvPr id="129" name="Text Box 23">
                <a:extLst>
                  <a:ext uri="{FF2B5EF4-FFF2-40B4-BE49-F238E27FC236}">
                    <a16:creationId xmlns:a16="http://schemas.microsoft.com/office/drawing/2014/main" id="{A77FC7F3-0A39-6F7A-9EE1-AA2CB18C3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44369" y="4504201"/>
                <a:ext cx="933698" cy="355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en-US" sz="16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Energy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130" name="AutoShape 3">
                <a:extLst>
                  <a:ext uri="{FF2B5EF4-FFF2-40B4-BE49-F238E27FC236}">
                    <a16:creationId xmlns:a16="http://schemas.microsoft.com/office/drawing/2014/main" id="{A2E51346-C92B-B858-11FA-F25C7F1070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2" y="4914077"/>
                <a:ext cx="760240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5" name="Textfeld 19">
              <a:extLst>
                <a:ext uri="{FF2B5EF4-FFF2-40B4-BE49-F238E27FC236}">
                  <a16:creationId xmlns:a16="http://schemas.microsoft.com/office/drawing/2014/main" id="{F0779088-230A-E618-5760-0A1B2C3D1B6C}"/>
                </a:ext>
              </a:extLst>
            </p:cNvPr>
            <p:cNvSpPr txBox="1"/>
            <p:nvPr/>
          </p:nvSpPr>
          <p:spPr>
            <a:xfrm>
              <a:off x="11265083" y="4216076"/>
              <a:ext cx="740799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Ground</a:t>
              </a:r>
              <a:br>
                <a:rPr lang="de-DE" sz="1200" dirty="0"/>
              </a:br>
              <a:r>
                <a:rPr lang="de-DE" sz="1200" dirty="0"/>
                <a:t>state</a:t>
              </a:r>
              <a:endParaRPr lang="en-US" sz="1200" dirty="0"/>
            </a:p>
          </p:txBody>
        </p:sp>
        <p:sp>
          <p:nvSpPr>
            <p:cNvPr id="96" name="Textfeld 118">
              <a:extLst>
                <a:ext uri="{FF2B5EF4-FFF2-40B4-BE49-F238E27FC236}">
                  <a16:creationId xmlns:a16="http://schemas.microsoft.com/office/drawing/2014/main" id="{8185B4B4-5D30-3BDD-AE61-F12760614605}"/>
                </a:ext>
              </a:extLst>
            </p:cNvPr>
            <p:cNvSpPr txBox="1"/>
            <p:nvPr/>
          </p:nvSpPr>
          <p:spPr>
            <a:xfrm>
              <a:off x="9212135" y="1902447"/>
              <a:ext cx="443934" cy="294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</a:rPr>
                <a:t>Ion</a:t>
              </a:r>
              <a:endParaRPr lang="de-DE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97" name="Grafik 126">
              <a:extLst>
                <a:ext uri="{FF2B5EF4-FFF2-40B4-BE49-F238E27FC236}">
                  <a16:creationId xmlns:a16="http://schemas.microsoft.com/office/drawing/2014/main" id="{89AA697E-C56E-80FA-8496-7C9FE64487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14" t="39842" b="18451"/>
            <a:stretch/>
          </p:blipFill>
          <p:spPr>
            <a:xfrm rot="16200000">
              <a:off x="8974927" y="2489542"/>
              <a:ext cx="1428678" cy="501762"/>
            </a:xfrm>
            <a:prstGeom prst="rect">
              <a:avLst/>
            </a:prstGeom>
          </p:spPr>
        </p:pic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A095412-B060-3046-602C-70A455872107}"/>
                </a:ext>
              </a:extLst>
            </p:cNvPr>
            <p:cNvGrpSpPr/>
            <p:nvPr/>
          </p:nvGrpSpPr>
          <p:grpSpPr>
            <a:xfrm rot="9464865">
              <a:off x="11099569" y="3557618"/>
              <a:ext cx="757239" cy="139282"/>
              <a:chOff x="1288256" y="4519604"/>
              <a:chExt cx="757239" cy="13928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BF48315D-0148-33D6-3C4E-EE41F6C629F1}"/>
                  </a:ext>
                </a:extLst>
              </p:cNvPr>
              <p:cNvSpPr/>
              <p:nvPr/>
            </p:nvSpPr>
            <p:spPr>
              <a:xfrm>
                <a:off x="1288256" y="4519604"/>
                <a:ext cx="635794" cy="139282"/>
              </a:xfrm>
              <a:custGeom>
                <a:avLst/>
                <a:gdLst>
                  <a:gd name="connsiteX0" fmla="*/ 0 w 635794"/>
                  <a:gd name="connsiteY0" fmla="*/ 85733 h 139282"/>
                  <a:gd name="connsiteX1" fmla="*/ 47625 w 635794"/>
                  <a:gd name="connsiteY1" fmla="*/ 2390 h 139282"/>
                  <a:gd name="connsiteX2" fmla="*/ 123825 w 635794"/>
                  <a:gd name="connsiteY2" fmla="*/ 138121 h 139282"/>
                  <a:gd name="connsiteX3" fmla="*/ 202407 w 635794"/>
                  <a:gd name="connsiteY3" fmla="*/ 8 h 139282"/>
                  <a:gd name="connsiteX4" fmla="*/ 278607 w 635794"/>
                  <a:gd name="connsiteY4" fmla="*/ 135740 h 139282"/>
                  <a:gd name="connsiteX5" fmla="*/ 354807 w 635794"/>
                  <a:gd name="connsiteY5" fmla="*/ 8 h 139282"/>
                  <a:gd name="connsiteX6" fmla="*/ 435769 w 635794"/>
                  <a:gd name="connsiteY6" fmla="*/ 130977 h 139282"/>
                  <a:gd name="connsiteX7" fmla="*/ 511969 w 635794"/>
                  <a:gd name="connsiteY7" fmla="*/ 8 h 139282"/>
                  <a:gd name="connsiteX8" fmla="*/ 590550 w 635794"/>
                  <a:gd name="connsiteY8" fmla="*/ 138121 h 139282"/>
                  <a:gd name="connsiteX9" fmla="*/ 635794 w 635794"/>
                  <a:gd name="connsiteY9" fmla="*/ 54777 h 13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5794" h="139282">
                    <a:moveTo>
                      <a:pt x="0" y="85733"/>
                    </a:moveTo>
                    <a:cubicBezTo>
                      <a:pt x="13493" y="39696"/>
                      <a:pt x="26987" y="-6341"/>
                      <a:pt x="47625" y="2390"/>
                    </a:cubicBezTo>
                    <a:cubicBezTo>
                      <a:pt x="68263" y="11121"/>
                      <a:pt x="98028" y="138518"/>
                      <a:pt x="123825" y="138121"/>
                    </a:cubicBezTo>
                    <a:cubicBezTo>
                      <a:pt x="149622" y="137724"/>
                      <a:pt x="176610" y="405"/>
                      <a:pt x="202407" y="8"/>
                    </a:cubicBezTo>
                    <a:cubicBezTo>
                      <a:pt x="228204" y="-389"/>
                      <a:pt x="253207" y="135740"/>
                      <a:pt x="278607" y="135740"/>
                    </a:cubicBezTo>
                    <a:cubicBezTo>
                      <a:pt x="304007" y="135740"/>
                      <a:pt x="328613" y="802"/>
                      <a:pt x="354807" y="8"/>
                    </a:cubicBezTo>
                    <a:cubicBezTo>
                      <a:pt x="381001" y="-786"/>
                      <a:pt x="409575" y="130977"/>
                      <a:pt x="435769" y="130977"/>
                    </a:cubicBezTo>
                    <a:cubicBezTo>
                      <a:pt x="461963" y="130977"/>
                      <a:pt x="486172" y="-1183"/>
                      <a:pt x="511969" y="8"/>
                    </a:cubicBezTo>
                    <a:cubicBezTo>
                      <a:pt x="537766" y="1199"/>
                      <a:pt x="569913" y="128993"/>
                      <a:pt x="590550" y="138121"/>
                    </a:cubicBezTo>
                    <a:cubicBezTo>
                      <a:pt x="611187" y="147249"/>
                      <a:pt x="623490" y="101013"/>
                      <a:pt x="635794" y="54777"/>
                    </a:cubicBezTo>
                  </a:path>
                </a:pathLst>
              </a:custGeom>
              <a:noFill/>
              <a:ln w="19050" cap="rnd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88434980-BA53-32A5-0FEF-623B41F701C4}"/>
                  </a:ext>
                </a:extLst>
              </p:cNvPr>
              <p:cNvCxnSpPr>
                <a:cxnSpLocks/>
                <a:stCxn id="119" idx="9"/>
              </p:cNvCxnSpPr>
              <p:nvPr/>
            </p:nvCxnSpPr>
            <p:spPr>
              <a:xfrm flipV="1">
                <a:off x="1924050" y="4572001"/>
                <a:ext cx="121445" cy="2380"/>
              </a:xfrm>
              <a:prstGeom prst="line">
                <a:avLst/>
              </a:prstGeom>
              <a:ln w="19050" cap="rnd">
                <a:solidFill>
                  <a:srgbClr val="0000FF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uppieren 123">
              <a:extLst>
                <a:ext uri="{FF2B5EF4-FFF2-40B4-BE49-F238E27FC236}">
                  <a16:creationId xmlns:a16="http://schemas.microsoft.com/office/drawing/2014/main" id="{C3DF9313-F700-1D98-0149-EA4900FD59D3}"/>
                </a:ext>
              </a:extLst>
            </p:cNvPr>
            <p:cNvGrpSpPr/>
            <p:nvPr/>
          </p:nvGrpSpPr>
          <p:grpSpPr>
            <a:xfrm>
              <a:off x="9433467" y="1301517"/>
              <a:ext cx="486132" cy="487981"/>
              <a:chOff x="-319251" y="5056204"/>
              <a:chExt cx="839327" cy="842519"/>
            </a:xfrm>
            <a:effectLst>
              <a:glow rad="228600">
                <a:srgbClr val="FFC000">
                  <a:alpha val="40000"/>
                </a:srgbClr>
              </a:glow>
            </a:effectLst>
          </p:grpSpPr>
          <p:sp>
            <p:nvSpPr>
              <p:cNvPr id="117" name="Ellipse 124">
                <a:extLst>
                  <a:ext uri="{FF2B5EF4-FFF2-40B4-BE49-F238E27FC236}">
                    <a16:creationId xmlns:a16="http://schemas.microsoft.com/office/drawing/2014/main" id="{47074E92-9949-3609-CE95-DC904B6EE6A4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118" name="Textfeld 125">
                <a:extLst>
                  <a:ext uri="{FF2B5EF4-FFF2-40B4-BE49-F238E27FC236}">
                    <a16:creationId xmlns:a16="http://schemas.microsoft.com/office/drawing/2014/main" id="{88EFF635-369E-EA6E-47BE-7DCCCEC603F5}"/>
                  </a:ext>
                </a:extLst>
              </p:cNvPr>
              <p:cNvSpPr txBox="1"/>
              <p:nvPr/>
            </p:nvSpPr>
            <p:spPr>
              <a:xfrm>
                <a:off x="-319251" y="5146328"/>
                <a:ext cx="839327" cy="690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Ion</a:t>
                </a:r>
              </a:p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</p:grpSp>
        <p:cxnSp>
          <p:nvCxnSpPr>
            <p:cNvPr id="100" name="Gerade Verbindung mit Pfeil 84">
              <a:extLst>
                <a:ext uri="{FF2B5EF4-FFF2-40B4-BE49-F238E27FC236}">
                  <a16:creationId xmlns:a16="http://schemas.microsoft.com/office/drawing/2014/main" id="{2D25551B-5DC4-1D56-FA17-C1721E503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4476" y="3293238"/>
              <a:ext cx="0" cy="1175340"/>
            </a:xfrm>
            <a:prstGeom prst="straightConnector1">
              <a:avLst/>
            </a:prstGeom>
            <a:ln w="28575">
              <a:solidFill>
                <a:srgbClr val="091EE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 Verbindung mit Pfeil 86">
              <a:extLst>
                <a:ext uri="{FF2B5EF4-FFF2-40B4-BE49-F238E27FC236}">
                  <a16:creationId xmlns:a16="http://schemas.microsoft.com/office/drawing/2014/main" id="{36D37E7A-96ED-3499-52E8-3121B756DDD2}"/>
                </a:ext>
              </a:extLst>
            </p:cNvPr>
            <p:cNvCxnSpPr/>
            <p:nvPr/>
          </p:nvCxnSpPr>
          <p:spPr>
            <a:xfrm flipV="1">
              <a:off x="10764476" y="2624774"/>
              <a:ext cx="0" cy="6684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 Verbindung mit Pfeil 89">
              <a:extLst>
                <a:ext uri="{FF2B5EF4-FFF2-40B4-BE49-F238E27FC236}">
                  <a16:creationId xmlns:a16="http://schemas.microsoft.com/office/drawing/2014/main" id="{1423221D-49EA-1694-79C6-3F2BBEC88D4A}"/>
                </a:ext>
              </a:extLst>
            </p:cNvPr>
            <p:cNvCxnSpPr/>
            <p:nvPr/>
          </p:nvCxnSpPr>
          <p:spPr>
            <a:xfrm flipV="1">
              <a:off x="10764476" y="1753658"/>
              <a:ext cx="0" cy="87111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044A6DD0-9AC5-C94A-B6B9-802F38DDE4A6}"/>
                </a:ext>
              </a:extLst>
            </p:cNvPr>
            <p:cNvGrpSpPr/>
            <p:nvPr/>
          </p:nvGrpSpPr>
          <p:grpSpPr>
            <a:xfrm rot="10800000">
              <a:off x="10946291" y="2951891"/>
              <a:ext cx="1099337" cy="295905"/>
              <a:chOff x="1785758" y="2453331"/>
              <a:chExt cx="1099337" cy="295905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AC914081-42DE-74B5-8B81-0FDFAF0249CA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186B2B22-280C-A925-183E-E34C6DA881FF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8F870BF8-5706-10A8-522A-090E40285F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C1C1EE6-3D55-20C5-987B-DF4CC699B08A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76E9A55-94BA-2F42-FB99-EA1B8904A8A3}"/>
                </a:ext>
              </a:extLst>
            </p:cNvPr>
            <p:cNvGrpSpPr/>
            <p:nvPr/>
          </p:nvGrpSpPr>
          <p:grpSpPr>
            <a:xfrm rot="10800000">
              <a:off x="11026358" y="2314851"/>
              <a:ext cx="1099337" cy="295905"/>
              <a:chOff x="1785758" y="2453331"/>
              <a:chExt cx="1099337" cy="295905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21C8D31-F292-6491-32BD-4ABF615988FD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AA2F12F6-2320-97B7-F0A0-6D5C1AAB77D3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9B73DF7F-DE9A-31E2-8EED-66EB7A68C4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00B05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184FB31-987E-89C0-B4FE-53AFCD74B049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105" name="Textfeld 105">
              <a:extLst>
                <a:ext uri="{FF2B5EF4-FFF2-40B4-BE49-F238E27FC236}">
                  <a16:creationId xmlns:a16="http://schemas.microsoft.com/office/drawing/2014/main" id="{FE65A926-2EB4-4731-D89C-2907EC27C2BE}"/>
                </a:ext>
              </a:extLst>
            </p:cNvPr>
            <p:cNvSpPr txBox="1"/>
            <p:nvPr/>
          </p:nvSpPr>
          <p:spPr>
            <a:xfrm>
              <a:off x="11287270" y="2409622"/>
              <a:ext cx="732268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Excited</a:t>
              </a:r>
              <a:br>
                <a:rPr lang="de-DE" sz="1200" dirty="0"/>
              </a:br>
              <a:r>
                <a:rPr lang="de-DE" sz="1200" dirty="0"/>
                <a:t>states</a:t>
              </a:r>
              <a:endParaRPr lang="en-US" sz="1200" dirty="0"/>
            </a:p>
          </p:txBody>
        </p:sp>
        <p:grpSp>
          <p:nvGrpSpPr>
            <p:cNvPr id="106" name="Gruppieren 123">
              <a:extLst>
                <a:ext uri="{FF2B5EF4-FFF2-40B4-BE49-F238E27FC236}">
                  <a16:creationId xmlns:a16="http://schemas.microsoft.com/office/drawing/2014/main" id="{7ED23960-8F92-72DB-16FF-C5F385FD9274}"/>
                </a:ext>
              </a:extLst>
            </p:cNvPr>
            <p:cNvGrpSpPr/>
            <p:nvPr/>
          </p:nvGrpSpPr>
          <p:grpSpPr>
            <a:xfrm>
              <a:off x="9433467" y="4073115"/>
              <a:ext cx="486132" cy="487981"/>
              <a:chOff x="-319251" y="5056204"/>
              <a:chExt cx="839327" cy="842519"/>
            </a:xfrm>
            <a:effectLst/>
          </p:grpSpPr>
          <p:sp>
            <p:nvSpPr>
              <p:cNvPr id="107" name="Ellipse 124">
                <a:extLst>
                  <a:ext uri="{FF2B5EF4-FFF2-40B4-BE49-F238E27FC236}">
                    <a16:creationId xmlns:a16="http://schemas.microsoft.com/office/drawing/2014/main" id="{A696D2DE-E5AD-A41F-F786-0D06C20B273A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108" name="Textfeld 125">
                <a:extLst>
                  <a:ext uri="{FF2B5EF4-FFF2-40B4-BE49-F238E27FC236}">
                    <a16:creationId xmlns:a16="http://schemas.microsoft.com/office/drawing/2014/main" id="{92818BB0-C8C3-888A-2B3B-61AEB79203F5}"/>
                  </a:ext>
                </a:extLst>
              </p:cNvPr>
              <p:cNvSpPr txBox="1"/>
              <p:nvPr/>
            </p:nvSpPr>
            <p:spPr>
              <a:xfrm>
                <a:off x="-319251" y="5311685"/>
                <a:ext cx="839327" cy="39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solidFill>
                      <a:schemeClr val="bg1"/>
                    </a:solidFill>
                  </a:rPr>
                  <a:t>Atom</a:t>
                </a:r>
              </a:p>
            </p:txBody>
          </p:sp>
        </p:grpSp>
      </p:grpSp>
      <p:sp>
        <p:nvSpPr>
          <p:cNvPr id="135" name="Textfeld 104">
            <a:extLst>
              <a:ext uri="{FF2B5EF4-FFF2-40B4-BE49-F238E27FC236}">
                <a16:creationId xmlns:a16="http://schemas.microsoft.com/office/drawing/2014/main" id="{9EBE1A3E-788E-510A-D488-7681438AAEF5}"/>
              </a:ext>
            </a:extLst>
          </p:cNvPr>
          <p:cNvSpPr txBox="1"/>
          <p:nvPr/>
        </p:nvSpPr>
        <p:spPr>
          <a:xfrm>
            <a:off x="179195" y="4504780"/>
            <a:ext cx="11705849" cy="149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Effusion of reaction products provided as </a:t>
            </a:r>
            <a:r>
              <a:rPr lang="de-DE" sz="1600" b="1" dirty="0"/>
              <a:t>hot atomic vapor </a:t>
            </a:r>
            <a:r>
              <a:rPr lang="de-DE" sz="1600" dirty="0"/>
              <a:t>( &gt; 2000°C )</a:t>
            </a: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Highly efficient laser ionization of </a:t>
            </a:r>
            <a:r>
              <a:rPr lang="de-DE" sz="1600" b="1" dirty="0"/>
              <a:t>element of choice </a:t>
            </a:r>
            <a:r>
              <a:rPr lang="de-DE" sz="1600" i="1" dirty="0">
                <a:solidFill>
                  <a:srgbClr val="091EE1"/>
                </a:solidFill>
              </a:rPr>
              <a:t>as function of laser wavelength </a:t>
            </a:r>
            <a:r>
              <a:rPr lang="de-DE" sz="1200" i="1" dirty="0">
                <a:solidFill>
                  <a:srgbClr val="091EE1"/>
                </a:solidFill>
                <a:sym typeface="Wingdings" panose="05000000000000000000" pitchFamily="2" charset="2"/>
              </a:rPr>
              <a:t></a:t>
            </a:r>
            <a:r>
              <a:rPr lang="de-DE" sz="1600" i="1" dirty="0">
                <a:solidFill>
                  <a:srgbClr val="091EE1"/>
                </a:solidFill>
                <a:sym typeface="Wingdings" panose="05000000000000000000" pitchFamily="2" charset="2"/>
              </a:rPr>
              <a:t> in-source spectroscopy (&lt;&lt; 1pps)</a:t>
            </a:r>
            <a:endParaRPr lang="de-DE" sz="1600" i="1" dirty="0">
              <a:solidFill>
                <a:srgbClr val="091EE1"/>
              </a:solidFill>
            </a:endParaRPr>
          </a:p>
          <a:p>
            <a:pPr marL="285750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Extraction and mass separation as </a:t>
            </a:r>
            <a:r>
              <a:rPr lang="de-DE" sz="1600" b="1" dirty="0"/>
              <a:t>ion beam</a:t>
            </a:r>
          </a:p>
        </p:txBody>
      </p:sp>
    </p:spTree>
    <p:extLst>
      <p:ext uri="{BB962C8B-B14F-4D97-AF65-F5344CB8AC3E}">
        <p14:creationId xmlns:p14="http://schemas.microsoft.com/office/powerpoint/2010/main" val="413782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ACFD9-6E71-0E3F-255A-6747D418F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RILIS laser setup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E41AD-DC3F-690B-E48A-3566E6DB9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304C138-EEE6-0E10-45D5-51A3F1DAF9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3" r="29102" b="36395"/>
          <a:stretch/>
        </p:blipFill>
        <p:spPr>
          <a:xfrm>
            <a:off x="126793" y="1098626"/>
            <a:ext cx="4709347" cy="254639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747B36E-38F2-8C9E-BDD6-4AD402FECCC6}"/>
              </a:ext>
            </a:extLst>
          </p:cNvPr>
          <p:cNvSpPr txBox="1"/>
          <p:nvPr/>
        </p:nvSpPr>
        <p:spPr>
          <a:xfrm>
            <a:off x="86471" y="649496"/>
            <a:ext cx="773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10kHz rep-rate wavelength-tunable systems (commercial + development) </a:t>
            </a:r>
            <a:endParaRPr lang="en-GB" dirty="0"/>
          </a:p>
        </p:txBody>
      </p:sp>
      <p:pic>
        <p:nvPicPr>
          <p:cNvPr id="19" name="Picture 18" descr="A picture containing indoor, table, computer, desk&#10;&#10;Description automatically generated">
            <a:extLst>
              <a:ext uri="{FF2B5EF4-FFF2-40B4-BE49-F238E27FC236}">
                <a16:creationId xmlns:a16="http://schemas.microsoft.com/office/drawing/2014/main" id="{36BEE32D-ADE7-8D61-BEBD-AE8B764D6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9861">
            <a:off x="168757" y="3768008"/>
            <a:ext cx="3404861" cy="25536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E1F077E6-0A80-BE05-CE4E-463829C453EA}"/>
              </a:ext>
            </a:extLst>
          </p:cNvPr>
          <p:cNvPicPr>
            <a:picLocks/>
          </p:cNvPicPr>
          <p:nvPr/>
        </p:nvPicPr>
        <p:blipFill>
          <a:blip r:embed="rId4"/>
          <a:srcRect b="39103"/>
          <a:stretch>
            <a:fillRect/>
          </a:stretch>
        </p:blipFill>
        <p:spPr>
          <a:xfrm flipH="1">
            <a:off x="5137034" y="2653247"/>
            <a:ext cx="6839528" cy="212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9AC7621-2092-30A4-A53B-A5CA02067D5B}"/>
              </a:ext>
            </a:extLst>
          </p:cNvPr>
          <p:cNvSpPr txBox="1"/>
          <p:nvPr/>
        </p:nvSpPr>
        <p:spPr>
          <a:xfrm>
            <a:off x="4957630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00407A"/>
                </a:solidFill>
              </a:rPr>
              <a:t>4ω </a:t>
            </a:r>
            <a:r>
              <a:rPr lang="en-US" sz="1050" dirty="0" err="1">
                <a:solidFill>
                  <a:srgbClr val="00407A"/>
                </a:solidFill>
              </a:rPr>
              <a:t>Ti:Sa</a:t>
            </a:r>
            <a:endParaRPr lang="en-US" sz="1050" dirty="0">
              <a:solidFill>
                <a:srgbClr val="00407A"/>
              </a:solidFill>
            </a:endParaRPr>
          </a:p>
          <a:p>
            <a:pPr algn="ctr"/>
            <a:r>
              <a:rPr lang="en-US" sz="1050" dirty="0">
                <a:solidFill>
                  <a:srgbClr val="00407A"/>
                </a:solidFill>
              </a:rPr>
              <a:t>210-230 nm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B923D828-93D9-B9F2-DE23-F29F651B3215}"/>
              </a:ext>
            </a:extLst>
          </p:cNvPr>
          <p:cNvSpPr/>
          <p:nvPr/>
        </p:nvSpPr>
        <p:spPr>
          <a:xfrm rot="16200000">
            <a:off x="9873558" y="1031634"/>
            <a:ext cx="247295" cy="1302462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E15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B4D17E-06B9-7CDA-1840-8AF0ACD7D7B3}"/>
              </a:ext>
            </a:extLst>
          </p:cNvPr>
          <p:cNvSpPr txBox="1"/>
          <p:nvPr/>
        </p:nvSpPr>
        <p:spPr>
          <a:xfrm>
            <a:off x="10854898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err="1">
                <a:solidFill>
                  <a:srgbClr val="00407A"/>
                </a:solidFill>
              </a:rPr>
              <a:t>Ti:Sa</a:t>
            </a:r>
            <a:endParaRPr lang="en-US" sz="1050" dirty="0">
              <a:solidFill>
                <a:srgbClr val="00407A"/>
              </a:solidFill>
            </a:endParaRPr>
          </a:p>
          <a:p>
            <a:pPr algn="ctr"/>
            <a:r>
              <a:rPr lang="en-US" sz="1050" dirty="0">
                <a:solidFill>
                  <a:srgbClr val="00407A"/>
                </a:solidFill>
              </a:rPr>
              <a:t>700-950 nm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3D2734-B1C1-3048-FC57-56C81CD2AEE5}"/>
              </a:ext>
            </a:extLst>
          </p:cNvPr>
          <p:cNvSpPr txBox="1"/>
          <p:nvPr/>
        </p:nvSpPr>
        <p:spPr>
          <a:xfrm>
            <a:off x="9548604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E15E32"/>
                </a:solidFill>
              </a:rPr>
              <a:t>dye</a:t>
            </a:r>
          </a:p>
          <a:p>
            <a:pPr algn="ctr"/>
            <a:r>
              <a:rPr lang="en-US" sz="1050" dirty="0">
                <a:solidFill>
                  <a:srgbClr val="E15E32"/>
                </a:solidFill>
              </a:rPr>
              <a:t>550-700 nm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A0B37D-0013-7274-A523-94E245253714}"/>
              </a:ext>
            </a:extLst>
          </p:cNvPr>
          <p:cNvSpPr txBox="1"/>
          <p:nvPr/>
        </p:nvSpPr>
        <p:spPr>
          <a:xfrm>
            <a:off x="7215984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00407A"/>
                </a:solidFill>
              </a:rPr>
              <a:t>2ω </a:t>
            </a:r>
            <a:r>
              <a:rPr lang="en-US" sz="1050" dirty="0" err="1">
                <a:solidFill>
                  <a:srgbClr val="00407A"/>
                </a:solidFill>
              </a:rPr>
              <a:t>Ti:Sa</a:t>
            </a:r>
            <a:endParaRPr lang="en-US" sz="1050" dirty="0">
              <a:solidFill>
                <a:srgbClr val="00407A"/>
              </a:solidFill>
            </a:endParaRPr>
          </a:p>
          <a:p>
            <a:pPr algn="ctr"/>
            <a:r>
              <a:rPr lang="en-US" sz="1050" dirty="0">
                <a:solidFill>
                  <a:srgbClr val="00407A"/>
                </a:solidFill>
              </a:rPr>
              <a:t>350-475 nm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E11672-0609-909C-0115-3565085501D9}"/>
              </a:ext>
            </a:extLst>
          </p:cNvPr>
          <p:cNvSpPr txBox="1"/>
          <p:nvPr/>
        </p:nvSpPr>
        <p:spPr>
          <a:xfrm>
            <a:off x="6418005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E15E32"/>
                </a:solidFill>
              </a:rPr>
              <a:t>2ω dye</a:t>
            </a:r>
          </a:p>
          <a:p>
            <a:pPr algn="ctr"/>
            <a:r>
              <a:rPr lang="en-US" sz="1050" dirty="0">
                <a:solidFill>
                  <a:srgbClr val="E15E32"/>
                </a:solidFill>
              </a:rPr>
              <a:t>300-350 nm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6A1EFD-3B5F-30A1-1FDA-4F6AD6DE25DC}"/>
              </a:ext>
            </a:extLst>
          </p:cNvPr>
          <p:cNvSpPr txBox="1"/>
          <p:nvPr/>
        </p:nvSpPr>
        <p:spPr>
          <a:xfrm>
            <a:off x="5686982" y="1157629"/>
            <a:ext cx="9060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00407A"/>
                </a:solidFill>
              </a:rPr>
              <a:t>3ω </a:t>
            </a:r>
            <a:r>
              <a:rPr lang="en-US" sz="1050" dirty="0" err="1">
                <a:solidFill>
                  <a:srgbClr val="00407A"/>
                </a:solidFill>
              </a:rPr>
              <a:t>Ti:Sa</a:t>
            </a:r>
            <a:endParaRPr lang="en-US" sz="1050" dirty="0">
              <a:solidFill>
                <a:srgbClr val="00407A"/>
              </a:solidFill>
            </a:endParaRPr>
          </a:p>
          <a:p>
            <a:pPr algn="ctr"/>
            <a:r>
              <a:rPr lang="en-US" sz="1050" dirty="0">
                <a:solidFill>
                  <a:srgbClr val="00407A"/>
                </a:solidFill>
              </a:rPr>
              <a:t>230-300 nm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6D07E783-4C13-5DEA-1503-6D8871C970AC}"/>
              </a:ext>
            </a:extLst>
          </p:cNvPr>
          <p:cNvSpPr/>
          <p:nvPr/>
        </p:nvSpPr>
        <p:spPr>
          <a:xfrm rot="16200000">
            <a:off x="11188853" y="1018800"/>
            <a:ext cx="247295" cy="1328126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7D14AF16-E64B-CE38-71C1-C3DC5A855884}"/>
              </a:ext>
            </a:extLst>
          </p:cNvPr>
          <p:cNvSpPr/>
          <p:nvPr/>
        </p:nvSpPr>
        <p:spPr>
          <a:xfrm rot="16200000">
            <a:off x="7543706" y="1237769"/>
            <a:ext cx="247295" cy="890188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2FDC747-C112-2B05-BBB0-AB318CC07F1A}"/>
              </a:ext>
            </a:extLst>
          </p:cNvPr>
          <p:cNvSpPr/>
          <p:nvPr/>
        </p:nvSpPr>
        <p:spPr>
          <a:xfrm rot="16200000">
            <a:off x="6743963" y="1328217"/>
            <a:ext cx="247295" cy="709294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E15E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0001176E-F021-1C30-047D-9BF3DFDE190B}"/>
              </a:ext>
            </a:extLst>
          </p:cNvPr>
          <p:cNvSpPr/>
          <p:nvPr/>
        </p:nvSpPr>
        <p:spPr>
          <a:xfrm rot="16200000">
            <a:off x="5981025" y="1284975"/>
            <a:ext cx="247295" cy="795779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6" name="Right Brace 35">
            <a:extLst>
              <a:ext uri="{FF2B5EF4-FFF2-40B4-BE49-F238E27FC236}">
                <a16:creationId xmlns:a16="http://schemas.microsoft.com/office/drawing/2014/main" id="{53446756-BF76-0F1E-1402-A26E558719D0}"/>
              </a:ext>
            </a:extLst>
          </p:cNvPr>
          <p:cNvSpPr/>
          <p:nvPr/>
        </p:nvSpPr>
        <p:spPr>
          <a:xfrm rot="16200000">
            <a:off x="5298262" y="1397990"/>
            <a:ext cx="247295" cy="569748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302D4694-E9CA-CD64-C8B5-470489472448}"/>
              </a:ext>
            </a:extLst>
          </p:cNvPr>
          <p:cNvSpPr/>
          <p:nvPr/>
        </p:nvSpPr>
        <p:spPr>
          <a:xfrm rot="16200000">
            <a:off x="8605566" y="1066101"/>
            <a:ext cx="247295" cy="1233525"/>
          </a:xfrm>
          <a:prstGeom prst="rightBrace">
            <a:avLst>
              <a:gd name="adj1" fmla="val 38436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400" dirty="0">
              <a:solidFill>
                <a:srgbClr val="00407A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39297A0-F16C-1435-9B9F-B917FEDAE697}"/>
              </a:ext>
            </a:extLst>
          </p:cNvPr>
          <p:cNvSpPr txBox="1"/>
          <p:nvPr/>
        </p:nvSpPr>
        <p:spPr>
          <a:xfrm>
            <a:off x="8157810" y="1157629"/>
            <a:ext cx="11528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UV pumped dye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</a:rPr>
              <a:t>475-550 nm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08B7976-C1C5-AA45-05E9-C605A833F371}"/>
              </a:ext>
            </a:extLst>
          </p:cNvPr>
          <p:cNvSpPr/>
          <p:nvPr/>
        </p:nvSpPr>
        <p:spPr>
          <a:xfrm>
            <a:off x="5137035" y="1800556"/>
            <a:ext cx="6839529" cy="750173"/>
          </a:xfrm>
          <a:prstGeom prst="rect">
            <a:avLst/>
          </a:prstGeom>
          <a:gradFill flip="none" rotWithShape="1">
            <a:gsLst>
              <a:gs pos="45000">
                <a:srgbClr val="00D5FF"/>
              </a:gs>
              <a:gs pos="35000">
                <a:srgbClr val="008EFF"/>
              </a:gs>
              <a:gs pos="26000">
                <a:srgbClr val="0046FF"/>
              </a:gs>
              <a:gs pos="58000">
                <a:srgbClr val="65FF00"/>
              </a:gs>
              <a:gs pos="65000">
                <a:srgbClr val="FFFF00"/>
              </a:gs>
              <a:gs pos="84000">
                <a:srgbClr val="FF0000"/>
              </a:gs>
              <a:gs pos="72000">
                <a:srgbClr val="FFC000"/>
              </a:gs>
              <a:gs pos="10000">
                <a:srgbClr val="7030A0"/>
              </a:gs>
              <a:gs pos="100000">
                <a:srgbClr val="8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00407A"/>
              </a:solidFill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AB2E1A4-A95B-174C-0D43-BA487A225922}"/>
              </a:ext>
            </a:extLst>
          </p:cNvPr>
          <p:cNvGrpSpPr/>
          <p:nvPr/>
        </p:nvGrpSpPr>
        <p:grpSpPr>
          <a:xfrm>
            <a:off x="6293792" y="4874751"/>
            <a:ext cx="5645415" cy="1480520"/>
            <a:chOff x="17753207" y="22758281"/>
            <a:chExt cx="12058410" cy="2301840"/>
          </a:xfrm>
        </p:grpSpPr>
        <p:sp>
          <p:nvSpPr>
            <p:cNvPr id="55" name="Arrow: Curved Up 54">
              <a:extLst>
                <a:ext uri="{FF2B5EF4-FFF2-40B4-BE49-F238E27FC236}">
                  <a16:creationId xmlns:a16="http://schemas.microsoft.com/office/drawing/2014/main" id="{D8E4B9C6-D2CF-4E2F-9292-902DFC3C2F77}"/>
                </a:ext>
              </a:extLst>
            </p:cNvPr>
            <p:cNvSpPr/>
            <p:nvPr/>
          </p:nvSpPr>
          <p:spPr>
            <a:xfrm flipH="1">
              <a:off x="22158158" y="23371257"/>
              <a:ext cx="6439799" cy="922227"/>
            </a:xfrm>
            <a:prstGeom prst="curvedUpArrow">
              <a:avLst/>
            </a:prstGeom>
            <a:solidFill>
              <a:srgbClr val="2DE88D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/>
                </a:solidFill>
              </a:endParaRPr>
            </a:p>
          </p:txBody>
        </p:sp>
        <p:sp>
          <p:nvSpPr>
            <p:cNvPr id="56" name="Right Brace 55">
              <a:extLst>
                <a:ext uri="{FF2B5EF4-FFF2-40B4-BE49-F238E27FC236}">
                  <a16:creationId xmlns:a16="http://schemas.microsoft.com/office/drawing/2014/main" id="{3C2A8C18-3B06-3519-2A94-88FE5C6979D1}"/>
                </a:ext>
              </a:extLst>
            </p:cNvPr>
            <p:cNvSpPr/>
            <p:nvPr/>
          </p:nvSpPr>
          <p:spPr>
            <a:xfrm rot="5400000" flipV="1">
              <a:off x="22161878" y="21066556"/>
              <a:ext cx="247295" cy="3642877"/>
            </a:xfrm>
            <a:prstGeom prst="rightBrace">
              <a:avLst>
                <a:gd name="adj1" fmla="val 38436"/>
                <a:gd name="adj2" fmla="val 50000"/>
              </a:avLst>
            </a:prstGeom>
            <a:ln w="25400">
              <a:solidFill>
                <a:srgbClr val="2DE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00" dirty="0">
                <a:solidFill>
                  <a:srgbClr val="00407A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F03BB0B-7BAE-F793-1068-BAE1ECE2D9A4}"/>
                </a:ext>
              </a:extLst>
            </p:cNvPr>
            <p:cNvSpPr txBox="1"/>
            <p:nvPr/>
          </p:nvSpPr>
          <p:spPr>
            <a:xfrm>
              <a:off x="21022088" y="22981892"/>
              <a:ext cx="2192235" cy="430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DE88D"/>
                  </a:solidFill>
                </a:rPr>
                <a:t>385-545 nm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E3534FD-85A5-6BFF-FC48-0CFD1DC9DF7B}"/>
                </a:ext>
              </a:extLst>
            </p:cNvPr>
            <p:cNvSpPr txBox="1"/>
            <p:nvPr/>
          </p:nvSpPr>
          <p:spPr>
            <a:xfrm rot="1554261">
              <a:off x="28055646" y="23795558"/>
              <a:ext cx="1755971" cy="646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DE88D"/>
                  </a:solidFill>
                </a:rPr>
                <a:t>Raman shift </a:t>
              </a:r>
            </a:p>
            <a:p>
              <a:pPr algn="ctr"/>
              <a:r>
                <a:rPr lang="en-US" sz="1200" dirty="0">
                  <a:solidFill>
                    <a:srgbClr val="2DE88D"/>
                  </a:solidFill>
                </a:rPr>
                <a:t>+ 2ω</a:t>
              </a:r>
            </a:p>
          </p:txBody>
        </p:sp>
        <p:sp>
          <p:nvSpPr>
            <p:cNvPr id="59" name="Right Brace 58">
              <a:extLst>
                <a:ext uri="{FF2B5EF4-FFF2-40B4-BE49-F238E27FC236}">
                  <a16:creationId xmlns:a16="http://schemas.microsoft.com/office/drawing/2014/main" id="{6E1A02BB-0A27-460D-9E27-22DF4C9A1E5C}"/>
                </a:ext>
              </a:extLst>
            </p:cNvPr>
            <p:cNvSpPr/>
            <p:nvPr/>
          </p:nvSpPr>
          <p:spPr>
            <a:xfrm rot="5400000" flipV="1">
              <a:off x="18707188" y="22201366"/>
              <a:ext cx="247295" cy="1361126"/>
            </a:xfrm>
            <a:prstGeom prst="rightBrace">
              <a:avLst>
                <a:gd name="adj1" fmla="val 38436"/>
                <a:gd name="adj2" fmla="val 50000"/>
              </a:avLst>
            </a:prstGeom>
            <a:ln w="25400">
              <a:solidFill>
                <a:srgbClr val="0545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00" dirty="0">
                <a:solidFill>
                  <a:srgbClr val="00407A"/>
                </a:solidFill>
              </a:endParaRPr>
            </a:p>
          </p:txBody>
        </p:sp>
        <p:sp>
          <p:nvSpPr>
            <p:cNvPr id="60" name="Right Brace 59">
              <a:extLst>
                <a:ext uri="{FF2B5EF4-FFF2-40B4-BE49-F238E27FC236}">
                  <a16:creationId xmlns:a16="http://schemas.microsoft.com/office/drawing/2014/main" id="{A90FE2E3-15C8-057F-868B-EC5F4267F756}"/>
                </a:ext>
              </a:extLst>
            </p:cNvPr>
            <p:cNvSpPr/>
            <p:nvPr/>
          </p:nvSpPr>
          <p:spPr>
            <a:xfrm rot="5400000" flipV="1">
              <a:off x="25727994" y="20242115"/>
              <a:ext cx="247295" cy="5294321"/>
            </a:xfrm>
            <a:prstGeom prst="rightBrace">
              <a:avLst>
                <a:gd name="adj1" fmla="val 38436"/>
                <a:gd name="adj2" fmla="val 62522"/>
              </a:avLst>
            </a:prstGeom>
            <a:ln w="25400">
              <a:solidFill>
                <a:srgbClr val="FF77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00" dirty="0">
                <a:solidFill>
                  <a:srgbClr val="00407A"/>
                </a:solidFill>
              </a:endParaRPr>
            </a:p>
          </p:txBody>
        </p:sp>
        <p:sp>
          <p:nvSpPr>
            <p:cNvPr id="61" name="Arrow: Curved Up 60">
              <a:extLst>
                <a:ext uri="{FF2B5EF4-FFF2-40B4-BE49-F238E27FC236}">
                  <a16:creationId xmlns:a16="http://schemas.microsoft.com/office/drawing/2014/main" id="{1DBC4A5F-A798-428B-6BD7-5E038311ECD1}"/>
                </a:ext>
              </a:extLst>
            </p:cNvPr>
            <p:cNvSpPr/>
            <p:nvPr/>
          </p:nvSpPr>
          <p:spPr>
            <a:xfrm flipH="1">
              <a:off x="18642285" y="23372690"/>
              <a:ext cx="9578383" cy="922227"/>
            </a:xfrm>
            <a:prstGeom prst="curvedUpArrow">
              <a:avLst/>
            </a:prstGeom>
            <a:solidFill>
              <a:srgbClr val="0545F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E04655D-20C2-0758-DC42-F2DD13930161}"/>
                </a:ext>
              </a:extLst>
            </p:cNvPr>
            <p:cNvSpPr txBox="1"/>
            <p:nvPr/>
          </p:nvSpPr>
          <p:spPr>
            <a:xfrm rot="1022314">
              <a:off x="17858433" y="23777951"/>
              <a:ext cx="1956559" cy="646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545FB"/>
                  </a:solidFill>
                </a:rPr>
                <a:t>Sum mixing</a:t>
              </a:r>
            </a:p>
            <a:p>
              <a:pPr algn="ctr"/>
              <a:r>
                <a:rPr lang="en-US" sz="1200" dirty="0">
                  <a:solidFill>
                    <a:srgbClr val="0545FB"/>
                  </a:solidFill>
                </a:rPr>
                <a:t>532nm</a:t>
              </a:r>
            </a:p>
          </p:txBody>
        </p:sp>
        <p:sp>
          <p:nvSpPr>
            <p:cNvPr id="63" name="Arrow: Curved Up 62">
              <a:extLst>
                <a:ext uri="{FF2B5EF4-FFF2-40B4-BE49-F238E27FC236}">
                  <a16:creationId xmlns:a16="http://schemas.microsoft.com/office/drawing/2014/main" id="{1F5AAA2D-45E4-EFBE-74A0-03978F1333DF}"/>
                </a:ext>
              </a:extLst>
            </p:cNvPr>
            <p:cNvSpPr/>
            <p:nvPr/>
          </p:nvSpPr>
          <p:spPr>
            <a:xfrm>
              <a:off x="20687551" y="23371256"/>
              <a:ext cx="5990069" cy="922227"/>
            </a:xfrm>
            <a:prstGeom prst="curvedUpArrow">
              <a:avLst/>
            </a:prstGeom>
            <a:solidFill>
              <a:srgbClr val="FF77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6023259-B8DF-D167-B378-F8734A72957E}"/>
                </a:ext>
              </a:extLst>
            </p:cNvPr>
            <p:cNvSpPr txBox="1"/>
            <p:nvPr/>
          </p:nvSpPr>
          <p:spPr>
            <a:xfrm>
              <a:off x="22704304" y="24342347"/>
              <a:ext cx="2795385" cy="717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7700"/>
                  </a:solidFill>
                </a:rPr>
                <a:t>Difference mixing 1064nm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4752420-53AD-A688-F2AE-62EE5D51F1A9}"/>
                </a:ext>
              </a:extLst>
            </p:cNvPr>
            <p:cNvSpPr txBox="1"/>
            <p:nvPr/>
          </p:nvSpPr>
          <p:spPr>
            <a:xfrm>
              <a:off x="17753207" y="22987826"/>
              <a:ext cx="2192235" cy="430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545FB"/>
                  </a:solidFill>
                </a:rPr>
                <a:t>300-340 nm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3A7E5D1-C2B8-4725-CD30-1096032383F8}"/>
                </a:ext>
              </a:extLst>
            </p:cNvPr>
            <p:cNvSpPr txBox="1"/>
            <p:nvPr/>
          </p:nvSpPr>
          <p:spPr>
            <a:xfrm>
              <a:off x="25317894" y="23022712"/>
              <a:ext cx="2625490" cy="430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7700"/>
                  </a:solidFill>
                </a:rPr>
                <a:t>520-860 nm</a:t>
              </a:r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D098069-E3E1-DC19-CF9A-C08EA7EA7101}"/>
              </a:ext>
            </a:extLst>
          </p:cNvPr>
          <p:cNvSpPr/>
          <p:nvPr/>
        </p:nvSpPr>
        <p:spPr bwMode="auto">
          <a:xfrm rot="20776835">
            <a:off x="3582024" y="4747014"/>
            <a:ext cx="3896155" cy="167283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Solid state laser development:</a:t>
            </a:r>
          </a:p>
          <a:p>
            <a:pPr algn="ctr"/>
            <a:r>
              <a:rPr lang="en-US" dirty="0"/>
              <a:t>Mixing (poster J. Wessolek), Raman shifting (poster C. Bernerd)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DAF6C3-4DE0-3A9A-E133-4F2FBE4DB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4525" y="3460555"/>
            <a:ext cx="3915626" cy="3116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2147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D75F5-5164-F144-0B5C-9C829DD4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new community-driven laser scheme database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44B9C-E114-08F9-E004-1FCADB6CC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41644D-166B-EBA1-666F-686AB0FA1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85" y="695933"/>
            <a:ext cx="3867307" cy="5469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51D7EC-4015-6EBA-544B-A177E8D0A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425" y="692696"/>
            <a:ext cx="5120816" cy="37441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5937F7-B7DC-1D69-5472-24374EFA6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7735" y="801968"/>
            <a:ext cx="2130913" cy="3525584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2543141-0C38-91AB-600C-27E5C8EF8354}"/>
              </a:ext>
            </a:extLst>
          </p:cNvPr>
          <p:cNvSpPr/>
          <p:nvPr/>
        </p:nvSpPr>
        <p:spPr bwMode="auto">
          <a:xfrm rot="20776835">
            <a:off x="1106902" y="5194057"/>
            <a:ext cx="2275994" cy="70777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Poster</a:t>
            </a:r>
            <a:br>
              <a:rPr lang="en-US" dirty="0"/>
            </a:br>
            <a:r>
              <a:rPr lang="en-US" dirty="0"/>
              <a:t>R. </a:t>
            </a:r>
            <a:r>
              <a:rPr lang="en-US" dirty="0" err="1"/>
              <a:t>Trappitsch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7B1DD5-CA30-9A17-1377-FC9071A562F7}"/>
              </a:ext>
            </a:extLst>
          </p:cNvPr>
          <p:cNvSpPr txBox="1"/>
          <p:nvPr/>
        </p:nvSpPr>
        <p:spPr>
          <a:xfrm>
            <a:off x="5437739" y="4563284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https://rims-code.github.io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2B32D7-1EB7-9FEB-1B3C-C3D58A98ABC6}"/>
              </a:ext>
            </a:extLst>
          </p:cNvPr>
          <p:cNvSpPr txBox="1"/>
          <p:nvPr/>
        </p:nvSpPr>
        <p:spPr>
          <a:xfrm>
            <a:off x="4553634" y="5293401"/>
            <a:ext cx="6829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From community for community:</a:t>
            </a:r>
            <a:br>
              <a:rPr lang="en-US" sz="2000" dirty="0"/>
            </a:br>
            <a:r>
              <a:rPr lang="en-US" sz="2000" dirty="0"/>
              <a:t>Feedback, feature requests, extension to tool hub, …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63229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BC41B-AB93-7199-CDE6-1EC88DF19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RILIS @ ISOLDE: The workhorse ion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8CBE1-F46F-67D5-1C2C-DF30B2588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7DB716-2997-F691-C6E0-53B626DCDD6D}"/>
              </a:ext>
            </a:extLst>
          </p:cNvPr>
          <p:cNvSpPr txBox="1"/>
          <p:nvPr/>
        </p:nvSpPr>
        <p:spPr>
          <a:xfrm>
            <a:off x="335360" y="4131077"/>
            <a:ext cx="115572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AA3D9"/>
                </a:solidFill>
              </a:rPr>
              <a:t>22 elements: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Pm, Er, Yb, Gd, </a:t>
            </a:r>
            <a:r>
              <a:rPr lang="en-US" sz="1800" dirty="0">
                <a:solidFill>
                  <a:schemeClr val="tx2"/>
                </a:solidFill>
              </a:rPr>
              <a:t>In, Dy, Tl, Cd, Hg, Al, Cr, Ac, Ca, Mg, Tm, Zn, Mn, Pb, Sb, Be, Ag, </a:t>
            </a:r>
            <a:r>
              <a:rPr lang="en-US" sz="1800" dirty="0" err="1">
                <a:solidFill>
                  <a:schemeClr val="tx2"/>
                </a:solidFill>
              </a:rPr>
              <a:t>Pr</a:t>
            </a:r>
            <a:endParaRPr lang="en-US" sz="1800" dirty="0">
              <a:solidFill>
                <a:schemeClr val="tx2"/>
              </a:solidFill>
            </a:endParaRPr>
          </a:p>
          <a:p>
            <a:endParaRPr lang="en-US" dirty="0"/>
          </a:p>
          <a:p>
            <a:r>
              <a:rPr lang="en-US" dirty="0">
                <a:solidFill>
                  <a:srgbClr val="5AA3D9"/>
                </a:solidFill>
              </a:rPr>
              <a:t>28 out of 33 weeks </a:t>
            </a:r>
            <a:r>
              <a:rPr lang="en-US" i="1" dirty="0">
                <a:solidFill>
                  <a:srgbClr val="5AA3D9"/>
                </a:solidFill>
              </a:rPr>
              <a:t>(including weekends) </a:t>
            </a:r>
            <a:r>
              <a:rPr lang="en-US" dirty="0">
                <a:solidFill>
                  <a:srgbClr val="5AA3D9"/>
                </a:solidFill>
              </a:rPr>
              <a:t>+ development</a:t>
            </a:r>
            <a:endParaRPr lang="en-US" sz="1800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olidFill>
                  <a:srgbClr val="5AA3D9"/>
                </a:solidFill>
                <a:sym typeface="Wingdings" pitchFamily="2" charset="2"/>
              </a:rPr>
              <a:t>RIB delivery </a:t>
            </a:r>
            <a:r>
              <a:rPr lang="en-US" i="1" dirty="0">
                <a:sym typeface="Wingdings" pitchFamily="2" charset="2"/>
              </a:rPr>
              <a:t>and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5AA3D9"/>
                </a:solidFill>
                <a:sym typeface="Wingdings" pitchFamily="2" charset="2"/>
              </a:rPr>
              <a:t>nuclear structure experiments</a:t>
            </a:r>
            <a:endParaRPr lang="en-US" dirty="0">
              <a:solidFill>
                <a:srgbClr val="5AA3D9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640B72-3789-FC7F-F44B-F886B5B40A27}"/>
              </a:ext>
            </a:extLst>
          </p:cNvPr>
          <p:cNvSpPr txBox="1"/>
          <p:nvPr/>
        </p:nvSpPr>
        <p:spPr>
          <a:xfrm>
            <a:off x="312756" y="764704"/>
            <a:ext cx="477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2023 ISOLDE operation schedule</a:t>
            </a:r>
            <a:endParaRPr lang="en-GB" sz="2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381A80-BF94-C1C5-96A0-6E779DE61A10}"/>
              </a:ext>
            </a:extLst>
          </p:cNvPr>
          <p:cNvGrpSpPr/>
          <p:nvPr/>
        </p:nvGrpSpPr>
        <p:grpSpPr>
          <a:xfrm>
            <a:off x="191344" y="1333718"/>
            <a:ext cx="11566962" cy="2671346"/>
            <a:chOff x="551384" y="1148022"/>
            <a:chExt cx="11566962" cy="26713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7E950F7-1942-3BAC-B676-497E6AB5A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8376"/>
            <a:stretch/>
          </p:blipFill>
          <p:spPr>
            <a:xfrm>
              <a:off x="551384" y="2444166"/>
              <a:ext cx="11543140" cy="137520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1906FE3-9B11-3D8F-7E52-01AC48ECC1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8376"/>
            <a:stretch/>
          </p:blipFill>
          <p:spPr>
            <a:xfrm>
              <a:off x="575206" y="1148022"/>
              <a:ext cx="11543140" cy="13752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447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50202-8487-97A8-0280-8585EDE5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ISOLDE’s resonance ionization laser ion source RILIS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6D4978-2FFD-0877-1F81-E1C8F49BD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6" name="Gruppieren 21">
            <a:extLst>
              <a:ext uri="{FF2B5EF4-FFF2-40B4-BE49-F238E27FC236}">
                <a16:creationId xmlns:a16="http://schemas.microsoft.com/office/drawing/2014/main" id="{0C494A45-6E2D-F2FC-A2CD-075E3100AEB4}"/>
              </a:ext>
            </a:extLst>
          </p:cNvPr>
          <p:cNvGrpSpPr/>
          <p:nvPr/>
        </p:nvGrpSpPr>
        <p:grpSpPr>
          <a:xfrm>
            <a:off x="267653" y="913814"/>
            <a:ext cx="8382727" cy="3133616"/>
            <a:chOff x="404083" y="842285"/>
            <a:chExt cx="8382727" cy="3133616"/>
          </a:xfrm>
        </p:grpSpPr>
        <p:pic>
          <p:nvPicPr>
            <p:cNvPr id="7" name="Grafik 22">
              <a:extLst>
                <a:ext uri="{FF2B5EF4-FFF2-40B4-BE49-F238E27FC236}">
                  <a16:creationId xmlns:a16="http://schemas.microsoft.com/office/drawing/2014/main" id="{D5742300-6B48-31DF-A2CF-54A863F33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4083" y="842285"/>
              <a:ext cx="8382727" cy="3133616"/>
            </a:xfrm>
            <a:custGeom>
              <a:avLst/>
              <a:gdLst>
                <a:gd name="connsiteX0" fmla="*/ 0 w 8382727"/>
                <a:gd name="connsiteY0" fmla="*/ 0 h 3133616"/>
                <a:gd name="connsiteX1" fmla="*/ 2607478 w 8382727"/>
                <a:gd name="connsiteY1" fmla="*/ 0 h 3133616"/>
                <a:gd name="connsiteX2" fmla="*/ 2607478 w 8382727"/>
                <a:gd name="connsiteY2" fmla="*/ 2710649 h 3133616"/>
                <a:gd name="connsiteX3" fmla="*/ 4564157 w 8382727"/>
                <a:gd name="connsiteY3" fmla="*/ 2710649 h 3133616"/>
                <a:gd name="connsiteX4" fmla="*/ 4564157 w 8382727"/>
                <a:gd name="connsiteY4" fmla="*/ 0 h 3133616"/>
                <a:gd name="connsiteX5" fmla="*/ 8382727 w 8382727"/>
                <a:gd name="connsiteY5" fmla="*/ 0 h 3133616"/>
                <a:gd name="connsiteX6" fmla="*/ 8382727 w 8382727"/>
                <a:gd name="connsiteY6" fmla="*/ 3133616 h 3133616"/>
                <a:gd name="connsiteX7" fmla="*/ 0 w 8382727"/>
                <a:gd name="connsiteY7" fmla="*/ 3133616 h 313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727" h="3133616">
                  <a:moveTo>
                    <a:pt x="0" y="0"/>
                  </a:moveTo>
                  <a:lnTo>
                    <a:pt x="2607478" y="0"/>
                  </a:lnTo>
                  <a:lnTo>
                    <a:pt x="2607478" y="2710649"/>
                  </a:lnTo>
                  <a:lnTo>
                    <a:pt x="4564157" y="2710649"/>
                  </a:lnTo>
                  <a:lnTo>
                    <a:pt x="4564157" y="0"/>
                  </a:lnTo>
                  <a:lnTo>
                    <a:pt x="8382727" y="0"/>
                  </a:lnTo>
                  <a:lnTo>
                    <a:pt x="8382727" y="3133616"/>
                  </a:lnTo>
                  <a:lnTo>
                    <a:pt x="0" y="3133616"/>
                  </a:lnTo>
                  <a:close/>
                </a:path>
              </a:pathLst>
            </a:custGeom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573337FD-0AD9-89C2-D295-2395903BCD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97223" y="842285"/>
              <a:ext cx="414338" cy="27106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D120CF6-F74B-83E2-9729-6B7BC29962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6017" y="3313545"/>
              <a:ext cx="2209799" cy="203200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10" name="Gruppieren 102">
            <a:extLst>
              <a:ext uri="{FF2B5EF4-FFF2-40B4-BE49-F238E27FC236}">
                <a16:creationId xmlns:a16="http://schemas.microsoft.com/office/drawing/2014/main" id="{B5A64514-B67A-F2AF-865D-FCC343D21E52}"/>
              </a:ext>
            </a:extLst>
          </p:cNvPr>
          <p:cNvGrpSpPr/>
          <p:nvPr/>
        </p:nvGrpSpPr>
        <p:grpSpPr>
          <a:xfrm>
            <a:off x="1055776" y="1866539"/>
            <a:ext cx="7953870" cy="643707"/>
            <a:chOff x="1190129" y="1784735"/>
            <a:chExt cx="7953870" cy="643707"/>
          </a:xfrm>
        </p:grpSpPr>
        <p:grpSp>
          <p:nvGrpSpPr>
            <p:cNvPr id="11" name="Gruppieren 27">
              <a:extLst>
                <a:ext uri="{FF2B5EF4-FFF2-40B4-BE49-F238E27FC236}">
                  <a16:creationId xmlns:a16="http://schemas.microsoft.com/office/drawing/2014/main" id="{9BFA4B49-4AFE-F794-6A1D-9C5A6B296262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1190129" y="1784735"/>
              <a:ext cx="7953870" cy="67855"/>
              <a:chOff x="56099" y="2822827"/>
              <a:chExt cx="9690971" cy="69465"/>
            </a:xfrm>
          </p:grpSpPr>
          <p:cxnSp>
            <p:nvCxnSpPr>
              <p:cNvPr id="13" name="Gerader Verbinder 28">
                <a:extLst>
                  <a:ext uri="{FF2B5EF4-FFF2-40B4-BE49-F238E27FC236}">
                    <a16:creationId xmlns:a16="http://schemas.microsoft.com/office/drawing/2014/main" id="{B3494AD4-2BE5-3479-3A44-B4F526C9080F}"/>
                  </a:ext>
                </a:extLst>
              </p:cNvPr>
              <p:cNvCxnSpPr/>
              <p:nvPr/>
            </p:nvCxnSpPr>
            <p:spPr>
              <a:xfrm rot="10800000">
                <a:off x="56099" y="2822827"/>
                <a:ext cx="9538572" cy="0"/>
              </a:xfrm>
              <a:prstGeom prst="line">
                <a:avLst/>
              </a:prstGeom>
              <a:ln w="127000">
                <a:solidFill>
                  <a:srgbClr val="FF0000">
                    <a:alpha val="50000"/>
                  </a:srgbClr>
                </a:solidFill>
                <a:headEnd type="triangle"/>
                <a:tailEnd type="none" w="lg" len="lg"/>
              </a:ln>
              <a:effectLst>
                <a:glow rad="76200">
                  <a:schemeClr val="bg1">
                    <a:alpha val="17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29">
                <a:extLst>
                  <a:ext uri="{FF2B5EF4-FFF2-40B4-BE49-F238E27FC236}">
                    <a16:creationId xmlns:a16="http://schemas.microsoft.com/office/drawing/2014/main" id="{DB8E47E8-A9C8-1ADF-32F4-A815FCE527CB}"/>
                  </a:ext>
                </a:extLst>
              </p:cNvPr>
              <p:cNvCxnSpPr/>
              <p:nvPr/>
            </p:nvCxnSpPr>
            <p:spPr>
              <a:xfrm rot="10800000">
                <a:off x="58129" y="2880944"/>
                <a:ext cx="9688941" cy="11348"/>
              </a:xfrm>
              <a:prstGeom prst="line">
                <a:avLst/>
              </a:prstGeom>
              <a:ln w="127000">
                <a:solidFill>
                  <a:schemeClr val="accent1">
                    <a:alpha val="50000"/>
                  </a:schemeClr>
                </a:solidFill>
                <a:headEnd type="triangle"/>
                <a:tailEnd type="none" w="lg" len="lg"/>
              </a:ln>
              <a:effectLst>
                <a:glow rad="76200">
                  <a:schemeClr val="bg1">
                    <a:alpha val="27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feld 101">
              <a:extLst>
                <a:ext uri="{FF2B5EF4-FFF2-40B4-BE49-F238E27FC236}">
                  <a16:creationId xmlns:a16="http://schemas.microsoft.com/office/drawing/2014/main" id="{A0FBD664-FB7E-996B-5DD5-8BE6A82C2E65}"/>
                </a:ext>
              </a:extLst>
            </p:cNvPr>
            <p:cNvSpPr txBox="1"/>
            <p:nvPr/>
          </p:nvSpPr>
          <p:spPr>
            <a:xfrm>
              <a:off x="8208811" y="1935999"/>
              <a:ext cx="92608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 err="1">
                  <a:solidFill>
                    <a:srgbClr val="C00000"/>
                  </a:solidFill>
                </a:rPr>
                <a:t>Ionization</a:t>
              </a:r>
              <a:endParaRPr lang="de-DE" sz="1400" b="1" dirty="0">
                <a:solidFill>
                  <a:srgbClr val="C00000"/>
                </a:solidFill>
              </a:endParaRPr>
            </a:p>
            <a:p>
              <a:r>
                <a:rPr lang="de-DE" sz="1400" b="1" dirty="0" err="1">
                  <a:solidFill>
                    <a:srgbClr val="C00000"/>
                  </a:solidFill>
                </a:rPr>
                <a:t>lasers</a:t>
              </a:r>
              <a:endParaRPr lang="de-DE" sz="1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Gruppieren 1">
            <a:extLst>
              <a:ext uri="{FF2B5EF4-FFF2-40B4-BE49-F238E27FC236}">
                <a16:creationId xmlns:a16="http://schemas.microsoft.com/office/drawing/2014/main" id="{1CD9CC88-E37B-04E4-CD53-1870A0FEC454}"/>
              </a:ext>
            </a:extLst>
          </p:cNvPr>
          <p:cNvGrpSpPr/>
          <p:nvPr/>
        </p:nvGrpSpPr>
        <p:grpSpPr>
          <a:xfrm>
            <a:off x="1702178" y="1772435"/>
            <a:ext cx="603998" cy="236716"/>
            <a:chOff x="1838609" y="1700906"/>
            <a:chExt cx="603998" cy="236716"/>
          </a:xfrm>
        </p:grpSpPr>
        <p:grpSp>
          <p:nvGrpSpPr>
            <p:cNvPr id="16" name="Gruppieren 30">
              <a:extLst>
                <a:ext uri="{FF2B5EF4-FFF2-40B4-BE49-F238E27FC236}">
                  <a16:creationId xmlns:a16="http://schemas.microsoft.com/office/drawing/2014/main" id="{29E7F6C5-20E4-4330-E35C-43F59C1406D4}"/>
                </a:ext>
              </a:extLst>
            </p:cNvPr>
            <p:cNvGrpSpPr/>
            <p:nvPr/>
          </p:nvGrpSpPr>
          <p:grpSpPr>
            <a:xfrm>
              <a:off x="2298400" y="1700906"/>
              <a:ext cx="144207" cy="144207"/>
              <a:chOff x="3355804" y="5127794"/>
              <a:chExt cx="120243" cy="120243"/>
            </a:xfrm>
          </p:grpSpPr>
          <p:sp>
            <p:nvSpPr>
              <p:cNvPr id="20" name="Ellipse 31">
                <a:extLst>
                  <a:ext uri="{FF2B5EF4-FFF2-40B4-BE49-F238E27FC236}">
                    <a16:creationId xmlns:a16="http://schemas.microsoft.com/office/drawing/2014/main" id="{AFF32DB6-69CF-A660-86A4-9F9D1C4372D1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Freihandform 32">
                <a:extLst>
                  <a:ext uri="{FF2B5EF4-FFF2-40B4-BE49-F238E27FC236}">
                    <a16:creationId xmlns:a16="http://schemas.microsoft.com/office/drawing/2014/main" id="{6160FC36-2FE8-D33D-E1F6-734A8ED5D163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uppieren 33">
              <a:extLst>
                <a:ext uri="{FF2B5EF4-FFF2-40B4-BE49-F238E27FC236}">
                  <a16:creationId xmlns:a16="http://schemas.microsoft.com/office/drawing/2014/main" id="{289401E8-81CF-D253-EC7B-16839F931E5A}"/>
                </a:ext>
              </a:extLst>
            </p:cNvPr>
            <p:cNvGrpSpPr/>
            <p:nvPr/>
          </p:nvGrpSpPr>
          <p:grpSpPr>
            <a:xfrm>
              <a:off x="1838609" y="1793415"/>
              <a:ext cx="144207" cy="144207"/>
              <a:chOff x="3849348" y="5128564"/>
              <a:chExt cx="120243" cy="120243"/>
            </a:xfrm>
          </p:grpSpPr>
          <p:sp>
            <p:nvSpPr>
              <p:cNvPr id="18" name="Ellipse 34">
                <a:extLst>
                  <a:ext uri="{FF2B5EF4-FFF2-40B4-BE49-F238E27FC236}">
                    <a16:creationId xmlns:a16="http://schemas.microsoft.com/office/drawing/2014/main" id="{CA2316F1-66E9-21DD-0301-B92C3A3FFC58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Freihandform 35">
                <a:extLst>
                  <a:ext uri="{FF2B5EF4-FFF2-40B4-BE49-F238E27FC236}">
                    <a16:creationId xmlns:a16="http://schemas.microsoft.com/office/drawing/2014/main" id="{1CEF7E15-99A6-4DE7-62B3-3AADBDC628A5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2" name="Gruppieren 4">
            <a:extLst>
              <a:ext uri="{FF2B5EF4-FFF2-40B4-BE49-F238E27FC236}">
                <a16:creationId xmlns:a16="http://schemas.microsoft.com/office/drawing/2014/main" id="{DEDC1CBC-31C1-8D6E-DF2A-1AA3399B6D3F}"/>
              </a:ext>
            </a:extLst>
          </p:cNvPr>
          <p:cNvGrpSpPr/>
          <p:nvPr/>
        </p:nvGrpSpPr>
        <p:grpSpPr>
          <a:xfrm>
            <a:off x="3206441" y="1751057"/>
            <a:ext cx="4507192" cy="1737094"/>
            <a:chOff x="3342872" y="1679528"/>
            <a:chExt cx="4507192" cy="1737094"/>
          </a:xfrm>
        </p:grpSpPr>
        <p:grpSp>
          <p:nvGrpSpPr>
            <p:cNvPr id="23" name="Gruppieren 36">
              <a:extLst>
                <a:ext uri="{FF2B5EF4-FFF2-40B4-BE49-F238E27FC236}">
                  <a16:creationId xmlns:a16="http://schemas.microsoft.com/office/drawing/2014/main" id="{04498E70-50F3-6175-FE4A-3948466F9144}"/>
                </a:ext>
              </a:extLst>
            </p:cNvPr>
            <p:cNvGrpSpPr/>
            <p:nvPr/>
          </p:nvGrpSpPr>
          <p:grpSpPr>
            <a:xfrm>
              <a:off x="7368384" y="2968554"/>
              <a:ext cx="144207" cy="448068"/>
              <a:chOff x="3355170" y="4902409"/>
              <a:chExt cx="120243" cy="373608"/>
            </a:xfrm>
          </p:grpSpPr>
          <p:cxnSp>
            <p:nvCxnSpPr>
              <p:cNvPr id="60" name="Gerade Verbindung mit Pfeil 37">
                <a:extLst>
                  <a:ext uri="{FF2B5EF4-FFF2-40B4-BE49-F238E27FC236}">
                    <a16:creationId xmlns:a16="http://schemas.microsoft.com/office/drawing/2014/main" id="{27339C46-A240-FECF-76FD-3C20ED1BF7B2}"/>
                  </a:ext>
                </a:extLst>
              </p:cNvPr>
              <p:cNvCxnSpPr/>
              <p:nvPr/>
            </p:nvCxnSpPr>
            <p:spPr>
              <a:xfrm>
                <a:off x="3413468" y="4958853"/>
                <a:ext cx="3646" cy="317164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1" name="Ellipse 38">
                <a:extLst>
                  <a:ext uri="{FF2B5EF4-FFF2-40B4-BE49-F238E27FC236}">
                    <a16:creationId xmlns:a16="http://schemas.microsoft.com/office/drawing/2014/main" id="{C4461342-C06A-9F40-8B29-707F10023344}"/>
                  </a:ext>
                </a:extLst>
              </p:cNvPr>
              <p:cNvSpPr/>
              <p:nvPr/>
            </p:nvSpPr>
            <p:spPr>
              <a:xfrm flipH="1">
                <a:off x="3355170" y="4902409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Freihandform 39">
                <a:extLst>
                  <a:ext uri="{FF2B5EF4-FFF2-40B4-BE49-F238E27FC236}">
                    <a16:creationId xmlns:a16="http://schemas.microsoft.com/office/drawing/2014/main" id="{0AB9756D-72C5-4CFD-8CD1-7949CB2F3B69}"/>
                  </a:ext>
                </a:extLst>
              </p:cNvPr>
              <p:cNvSpPr/>
              <p:nvPr/>
            </p:nvSpPr>
            <p:spPr>
              <a:xfrm rot="5400000">
                <a:off x="3372371" y="4922396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4" name="Gruppieren 40">
              <a:extLst>
                <a:ext uri="{FF2B5EF4-FFF2-40B4-BE49-F238E27FC236}">
                  <a16:creationId xmlns:a16="http://schemas.microsoft.com/office/drawing/2014/main" id="{6C38BD73-D3E9-B82E-8789-774C4367EF88}"/>
                </a:ext>
              </a:extLst>
            </p:cNvPr>
            <p:cNvGrpSpPr/>
            <p:nvPr/>
          </p:nvGrpSpPr>
          <p:grpSpPr>
            <a:xfrm>
              <a:off x="7100182" y="2230869"/>
              <a:ext cx="200495" cy="356562"/>
              <a:chOff x="3355804" y="5127794"/>
              <a:chExt cx="167177" cy="297308"/>
            </a:xfrm>
          </p:grpSpPr>
          <p:cxnSp>
            <p:nvCxnSpPr>
              <p:cNvPr id="57" name="Gerade Verbindung mit Pfeil 41">
                <a:extLst>
                  <a:ext uri="{FF2B5EF4-FFF2-40B4-BE49-F238E27FC236}">
                    <a16:creationId xmlns:a16="http://schemas.microsoft.com/office/drawing/2014/main" id="{9585789A-C6C0-D4EB-2771-9C1BD8BD7CE1}"/>
                  </a:ext>
                </a:extLst>
              </p:cNvPr>
              <p:cNvCxnSpPr/>
              <p:nvPr/>
            </p:nvCxnSpPr>
            <p:spPr>
              <a:xfrm>
                <a:off x="3414893" y="5182206"/>
                <a:ext cx="108088" cy="242896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8" name="Ellipse 42">
                <a:extLst>
                  <a:ext uri="{FF2B5EF4-FFF2-40B4-BE49-F238E27FC236}">
                    <a16:creationId xmlns:a16="http://schemas.microsoft.com/office/drawing/2014/main" id="{22227D36-039A-2495-8362-1418A98B1C2B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Freihandform 43">
                <a:extLst>
                  <a:ext uri="{FF2B5EF4-FFF2-40B4-BE49-F238E27FC236}">
                    <a16:creationId xmlns:a16="http://schemas.microsoft.com/office/drawing/2014/main" id="{FCB296C7-1097-474A-EDF2-176CD09F1072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44">
              <a:extLst>
                <a:ext uri="{FF2B5EF4-FFF2-40B4-BE49-F238E27FC236}">
                  <a16:creationId xmlns:a16="http://schemas.microsoft.com/office/drawing/2014/main" id="{CB8D8559-6C6F-5F9B-76D0-E92A759B675A}"/>
                </a:ext>
              </a:extLst>
            </p:cNvPr>
            <p:cNvGrpSpPr/>
            <p:nvPr/>
          </p:nvGrpSpPr>
          <p:grpSpPr>
            <a:xfrm>
              <a:off x="7521231" y="2455294"/>
              <a:ext cx="171603" cy="385845"/>
              <a:chOff x="3849348" y="5128564"/>
              <a:chExt cx="143086" cy="321725"/>
            </a:xfrm>
          </p:grpSpPr>
          <p:cxnSp>
            <p:nvCxnSpPr>
              <p:cNvPr id="54" name="Gerade Verbindung mit Pfeil 45">
                <a:extLst>
                  <a:ext uri="{FF2B5EF4-FFF2-40B4-BE49-F238E27FC236}">
                    <a16:creationId xmlns:a16="http://schemas.microsoft.com/office/drawing/2014/main" id="{15FFA4B2-233D-6C33-20FE-D217286BD39A}"/>
                  </a:ext>
                </a:extLst>
              </p:cNvPr>
              <p:cNvCxnSpPr/>
              <p:nvPr/>
            </p:nvCxnSpPr>
            <p:spPr>
              <a:xfrm>
                <a:off x="3904609" y="5185142"/>
                <a:ext cx="87825" cy="265147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5" name="Ellipse 46">
                <a:extLst>
                  <a:ext uri="{FF2B5EF4-FFF2-40B4-BE49-F238E27FC236}">
                    <a16:creationId xmlns:a16="http://schemas.microsoft.com/office/drawing/2014/main" id="{4DB6360D-70D0-4860-3E7C-ECE109E24160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Freihandform 47">
                <a:extLst>
                  <a:ext uri="{FF2B5EF4-FFF2-40B4-BE49-F238E27FC236}">
                    <a16:creationId xmlns:a16="http://schemas.microsoft.com/office/drawing/2014/main" id="{62668D48-4B36-3277-6FFB-41BE6DCE4574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" name="Gruppieren 48">
              <a:extLst>
                <a:ext uri="{FF2B5EF4-FFF2-40B4-BE49-F238E27FC236}">
                  <a16:creationId xmlns:a16="http://schemas.microsoft.com/office/drawing/2014/main" id="{E9BC91C4-137A-3037-BE2F-17778382CC80}"/>
                </a:ext>
              </a:extLst>
            </p:cNvPr>
            <p:cNvGrpSpPr/>
            <p:nvPr/>
          </p:nvGrpSpPr>
          <p:grpSpPr>
            <a:xfrm>
              <a:off x="7705857" y="2945043"/>
              <a:ext cx="144207" cy="398251"/>
              <a:chOff x="3824754" y="4969972"/>
              <a:chExt cx="120243" cy="332069"/>
            </a:xfrm>
          </p:grpSpPr>
          <p:cxnSp>
            <p:nvCxnSpPr>
              <p:cNvPr id="51" name="Gerade Verbindung mit Pfeil 49">
                <a:extLst>
                  <a:ext uri="{FF2B5EF4-FFF2-40B4-BE49-F238E27FC236}">
                    <a16:creationId xmlns:a16="http://schemas.microsoft.com/office/drawing/2014/main" id="{5064EE4A-79EB-BADF-9F3B-238F448FC0F6}"/>
                  </a:ext>
                </a:extLst>
              </p:cNvPr>
              <p:cNvCxnSpPr/>
              <p:nvPr/>
            </p:nvCxnSpPr>
            <p:spPr>
              <a:xfrm>
                <a:off x="3880015" y="5026551"/>
                <a:ext cx="49107" cy="27549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2" name="Ellipse 50">
                <a:extLst>
                  <a:ext uri="{FF2B5EF4-FFF2-40B4-BE49-F238E27FC236}">
                    <a16:creationId xmlns:a16="http://schemas.microsoft.com/office/drawing/2014/main" id="{1710C924-9F33-2924-4861-A7310BBC0D64}"/>
                  </a:ext>
                </a:extLst>
              </p:cNvPr>
              <p:cNvSpPr/>
              <p:nvPr/>
            </p:nvSpPr>
            <p:spPr>
              <a:xfrm flipH="1">
                <a:off x="3824754" y="4969972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Freihandform 51">
                <a:extLst>
                  <a:ext uri="{FF2B5EF4-FFF2-40B4-BE49-F238E27FC236}">
                    <a16:creationId xmlns:a16="http://schemas.microsoft.com/office/drawing/2014/main" id="{19E98E44-30C2-A9A9-7C99-600285D47653}"/>
                  </a:ext>
                </a:extLst>
              </p:cNvPr>
              <p:cNvSpPr/>
              <p:nvPr/>
            </p:nvSpPr>
            <p:spPr>
              <a:xfrm rot="5400000">
                <a:off x="3843972" y="4987148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52">
              <a:extLst>
                <a:ext uri="{FF2B5EF4-FFF2-40B4-BE49-F238E27FC236}">
                  <a16:creationId xmlns:a16="http://schemas.microsoft.com/office/drawing/2014/main" id="{8D49D86C-43A5-F64D-52AC-C9A25F37AFF9}"/>
                </a:ext>
              </a:extLst>
            </p:cNvPr>
            <p:cNvGrpSpPr/>
            <p:nvPr/>
          </p:nvGrpSpPr>
          <p:grpSpPr>
            <a:xfrm>
              <a:off x="6756440" y="1835323"/>
              <a:ext cx="365479" cy="240401"/>
              <a:chOff x="3849348" y="5128564"/>
              <a:chExt cx="304743" cy="200451"/>
            </a:xfrm>
          </p:grpSpPr>
          <p:cxnSp>
            <p:nvCxnSpPr>
              <p:cNvPr id="48" name="Gerade Verbindung mit Pfeil 53">
                <a:extLst>
                  <a:ext uri="{FF2B5EF4-FFF2-40B4-BE49-F238E27FC236}">
                    <a16:creationId xmlns:a16="http://schemas.microsoft.com/office/drawing/2014/main" id="{913DFEE4-DE28-E2C2-A57B-41ED9E7536FA}"/>
                  </a:ext>
                </a:extLst>
              </p:cNvPr>
              <p:cNvCxnSpPr/>
              <p:nvPr/>
            </p:nvCxnSpPr>
            <p:spPr>
              <a:xfrm>
                <a:off x="3904609" y="5185142"/>
                <a:ext cx="249482" cy="143873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9" name="Ellipse 54">
                <a:extLst>
                  <a:ext uri="{FF2B5EF4-FFF2-40B4-BE49-F238E27FC236}">
                    <a16:creationId xmlns:a16="http://schemas.microsoft.com/office/drawing/2014/main" id="{9100992C-ECF1-C63D-A7A1-83390D5758D8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0" name="Freihandform 55">
                <a:extLst>
                  <a:ext uri="{FF2B5EF4-FFF2-40B4-BE49-F238E27FC236}">
                    <a16:creationId xmlns:a16="http://schemas.microsoft.com/office/drawing/2014/main" id="{599B4B70-2A6F-474D-D550-B7266C59D3D7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8" name="Gruppieren 56">
              <a:extLst>
                <a:ext uri="{FF2B5EF4-FFF2-40B4-BE49-F238E27FC236}">
                  <a16:creationId xmlns:a16="http://schemas.microsoft.com/office/drawing/2014/main" id="{373BD234-3BAD-E2F9-69E9-46EC57F6E9F9}"/>
                </a:ext>
              </a:extLst>
            </p:cNvPr>
            <p:cNvGrpSpPr/>
            <p:nvPr/>
          </p:nvGrpSpPr>
          <p:grpSpPr>
            <a:xfrm>
              <a:off x="3342872" y="1822976"/>
              <a:ext cx="396726" cy="144207"/>
              <a:chOff x="3355804" y="5127794"/>
              <a:chExt cx="330798" cy="120243"/>
            </a:xfrm>
          </p:grpSpPr>
          <p:cxnSp>
            <p:nvCxnSpPr>
              <p:cNvPr id="45" name="Gerade Verbindung mit Pfeil 57">
                <a:extLst>
                  <a:ext uri="{FF2B5EF4-FFF2-40B4-BE49-F238E27FC236}">
                    <a16:creationId xmlns:a16="http://schemas.microsoft.com/office/drawing/2014/main" id="{0F5F4C42-AFAD-2411-4D2E-4517514F297B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Ellipse 58">
                <a:extLst>
                  <a:ext uri="{FF2B5EF4-FFF2-40B4-BE49-F238E27FC236}">
                    <a16:creationId xmlns:a16="http://schemas.microsoft.com/office/drawing/2014/main" id="{5BC058B8-FBA8-D239-666F-9E7698CB9EDE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Freihandform 59">
                <a:extLst>
                  <a:ext uri="{FF2B5EF4-FFF2-40B4-BE49-F238E27FC236}">
                    <a16:creationId xmlns:a16="http://schemas.microsoft.com/office/drawing/2014/main" id="{BE852325-E180-FD0D-2835-2EEB2B80647D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9" name="Gruppieren 60">
              <a:extLst>
                <a:ext uri="{FF2B5EF4-FFF2-40B4-BE49-F238E27FC236}">
                  <a16:creationId xmlns:a16="http://schemas.microsoft.com/office/drawing/2014/main" id="{2781F508-C8CC-5B7A-1195-D697ABC55F58}"/>
                </a:ext>
              </a:extLst>
            </p:cNvPr>
            <p:cNvGrpSpPr/>
            <p:nvPr/>
          </p:nvGrpSpPr>
          <p:grpSpPr>
            <a:xfrm>
              <a:off x="4296954" y="1782766"/>
              <a:ext cx="396726" cy="144207"/>
              <a:chOff x="3355804" y="5127794"/>
              <a:chExt cx="330798" cy="120243"/>
            </a:xfrm>
          </p:grpSpPr>
          <p:cxnSp>
            <p:nvCxnSpPr>
              <p:cNvPr id="42" name="Gerade Verbindung mit Pfeil 61">
                <a:extLst>
                  <a:ext uri="{FF2B5EF4-FFF2-40B4-BE49-F238E27FC236}">
                    <a16:creationId xmlns:a16="http://schemas.microsoft.com/office/drawing/2014/main" id="{C880EE82-D93C-A97E-65CD-D7515A92FBBF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3" name="Ellipse 62">
                <a:extLst>
                  <a:ext uri="{FF2B5EF4-FFF2-40B4-BE49-F238E27FC236}">
                    <a16:creationId xmlns:a16="http://schemas.microsoft.com/office/drawing/2014/main" id="{EAAA7768-B31F-BAFD-2E34-8FF6BDE5AD81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Freihandform 63">
                <a:extLst>
                  <a:ext uri="{FF2B5EF4-FFF2-40B4-BE49-F238E27FC236}">
                    <a16:creationId xmlns:a16="http://schemas.microsoft.com/office/drawing/2014/main" id="{4E851367-11C9-8590-97A1-0FCEAA928194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0" name="Gruppieren 64">
              <a:extLst>
                <a:ext uri="{FF2B5EF4-FFF2-40B4-BE49-F238E27FC236}">
                  <a16:creationId xmlns:a16="http://schemas.microsoft.com/office/drawing/2014/main" id="{8F2E50E7-7521-DF45-B37E-9DF6471C5233}"/>
                </a:ext>
              </a:extLst>
            </p:cNvPr>
            <p:cNvGrpSpPr/>
            <p:nvPr/>
          </p:nvGrpSpPr>
          <p:grpSpPr>
            <a:xfrm>
              <a:off x="3776560" y="1679528"/>
              <a:ext cx="433437" cy="144207"/>
              <a:chOff x="3849348" y="5128564"/>
              <a:chExt cx="361408" cy="120243"/>
            </a:xfrm>
          </p:grpSpPr>
          <p:cxnSp>
            <p:nvCxnSpPr>
              <p:cNvPr id="39" name="Gerade Verbindung mit Pfeil 65">
                <a:extLst>
                  <a:ext uri="{FF2B5EF4-FFF2-40B4-BE49-F238E27FC236}">
                    <a16:creationId xmlns:a16="http://schemas.microsoft.com/office/drawing/2014/main" id="{5E67210E-66DA-5B84-BE32-3CC40A7ACABF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0" name="Ellipse 66">
                <a:extLst>
                  <a:ext uri="{FF2B5EF4-FFF2-40B4-BE49-F238E27FC236}">
                    <a16:creationId xmlns:a16="http://schemas.microsoft.com/office/drawing/2014/main" id="{61D76931-8E23-0ABD-5D73-98ECA9C9581D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Freihandform 67">
                <a:extLst>
                  <a:ext uri="{FF2B5EF4-FFF2-40B4-BE49-F238E27FC236}">
                    <a16:creationId xmlns:a16="http://schemas.microsoft.com/office/drawing/2014/main" id="{2EF6F9FF-E6BB-8788-AD73-2F822CFCE490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" name="Gruppieren 68">
              <a:extLst>
                <a:ext uri="{FF2B5EF4-FFF2-40B4-BE49-F238E27FC236}">
                  <a16:creationId xmlns:a16="http://schemas.microsoft.com/office/drawing/2014/main" id="{E6BFC6B8-B396-2E03-CCA0-58936D21CAAB}"/>
                </a:ext>
              </a:extLst>
            </p:cNvPr>
            <p:cNvGrpSpPr/>
            <p:nvPr/>
          </p:nvGrpSpPr>
          <p:grpSpPr>
            <a:xfrm>
              <a:off x="5744854" y="1709768"/>
              <a:ext cx="396726" cy="144207"/>
              <a:chOff x="3355804" y="5127794"/>
              <a:chExt cx="330798" cy="120243"/>
            </a:xfrm>
          </p:grpSpPr>
          <p:cxnSp>
            <p:nvCxnSpPr>
              <p:cNvPr id="36" name="Gerade Verbindung mit Pfeil 69">
                <a:extLst>
                  <a:ext uri="{FF2B5EF4-FFF2-40B4-BE49-F238E27FC236}">
                    <a16:creationId xmlns:a16="http://schemas.microsoft.com/office/drawing/2014/main" id="{E061F67B-593C-4963-C092-1A5416FB6959}"/>
                  </a:ext>
                </a:extLst>
              </p:cNvPr>
              <p:cNvCxnSpPr/>
              <p:nvPr/>
            </p:nvCxnSpPr>
            <p:spPr>
              <a:xfrm>
                <a:off x="3407289" y="5185140"/>
                <a:ext cx="279313" cy="0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" name="Ellipse 70">
                <a:extLst>
                  <a:ext uri="{FF2B5EF4-FFF2-40B4-BE49-F238E27FC236}">
                    <a16:creationId xmlns:a16="http://schemas.microsoft.com/office/drawing/2014/main" id="{EA651856-B6F5-11CD-0208-4CFAEB0881A2}"/>
                  </a:ext>
                </a:extLst>
              </p:cNvPr>
              <p:cNvSpPr/>
              <p:nvPr/>
            </p:nvSpPr>
            <p:spPr>
              <a:xfrm flipH="1">
                <a:off x="3355804" y="512779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Freihandform 71">
                <a:extLst>
                  <a:ext uri="{FF2B5EF4-FFF2-40B4-BE49-F238E27FC236}">
                    <a16:creationId xmlns:a16="http://schemas.microsoft.com/office/drawing/2014/main" id="{4CC8EC55-172D-3105-251B-EE2CDE129713}"/>
                  </a:ext>
                </a:extLst>
              </p:cNvPr>
              <p:cNvSpPr/>
              <p:nvPr/>
            </p:nvSpPr>
            <p:spPr>
              <a:xfrm rot="5400000">
                <a:off x="3376112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" name="Gruppieren 72">
              <a:extLst>
                <a:ext uri="{FF2B5EF4-FFF2-40B4-BE49-F238E27FC236}">
                  <a16:creationId xmlns:a16="http://schemas.microsoft.com/office/drawing/2014/main" id="{9BBA4184-7FBC-6EDD-ED8D-FDC287916D70}"/>
                </a:ext>
              </a:extLst>
            </p:cNvPr>
            <p:cNvGrpSpPr/>
            <p:nvPr/>
          </p:nvGrpSpPr>
          <p:grpSpPr>
            <a:xfrm>
              <a:off x="5442849" y="1835323"/>
              <a:ext cx="433437" cy="144207"/>
              <a:chOff x="3849348" y="5128564"/>
              <a:chExt cx="361408" cy="120243"/>
            </a:xfrm>
          </p:grpSpPr>
          <p:cxnSp>
            <p:nvCxnSpPr>
              <p:cNvPr id="33" name="Gerade Verbindung mit Pfeil 73">
                <a:extLst>
                  <a:ext uri="{FF2B5EF4-FFF2-40B4-BE49-F238E27FC236}">
                    <a16:creationId xmlns:a16="http://schemas.microsoft.com/office/drawing/2014/main" id="{75D01BEE-D1BD-AC14-34A3-B0A32D1D6D77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Ellipse 74">
                <a:extLst>
                  <a:ext uri="{FF2B5EF4-FFF2-40B4-BE49-F238E27FC236}">
                    <a16:creationId xmlns:a16="http://schemas.microsoft.com/office/drawing/2014/main" id="{3D8E4B86-6222-5FEE-4839-AC4E76591FFF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982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Freihandform 75">
                <a:extLst>
                  <a:ext uri="{FF2B5EF4-FFF2-40B4-BE49-F238E27FC236}">
                    <a16:creationId xmlns:a16="http://schemas.microsoft.com/office/drawing/2014/main" id="{EC4E4C30-8AAA-140B-CC84-894FA900335F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63" name="Gruppieren 77">
            <a:extLst>
              <a:ext uri="{FF2B5EF4-FFF2-40B4-BE49-F238E27FC236}">
                <a16:creationId xmlns:a16="http://schemas.microsoft.com/office/drawing/2014/main" id="{6397EF66-2A3E-AC8F-26E9-DB200E9340FC}"/>
              </a:ext>
            </a:extLst>
          </p:cNvPr>
          <p:cNvGrpSpPr/>
          <p:nvPr/>
        </p:nvGrpSpPr>
        <p:grpSpPr>
          <a:xfrm>
            <a:off x="1303072" y="1762418"/>
            <a:ext cx="144207" cy="144207"/>
            <a:chOff x="2921502" y="5128220"/>
            <a:chExt cx="120243" cy="120243"/>
          </a:xfrm>
        </p:grpSpPr>
        <p:sp>
          <p:nvSpPr>
            <p:cNvPr id="64" name="Ellipse 78">
              <a:extLst>
                <a:ext uri="{FF2B5EF4-FFF2-40B4-BE49-F238E27FC236}">
                  <a16:creationId xmlns:a16="http://schemas.microsoft.com/office/drawing/2014/main" id="{AC15CCE9-606D-6870-1CCB-76ED5D024976}"/>
                </a:ext>
              </a:extLst>
            </p:cNvPr>
            <p:cNvSpPr/>
            <p:nvPr/>
          </p:nvSpPr>
          <p:spPr>
            <a:xfrm flipH="1">
              <a:off x="2921502" y="5128220"/>
              <a:ext cx="120243" cy="12024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DD004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5" name="Freihandform 79">
              <a:extLst>
                <a:ext uri="{FF2B5EF4-FFF2-40B4-BE49-F238E27FC236}">
                  <a16:creationId xmlns:a16="http://schemas.microsoft.com/office/drawing/2014/main" id="{EBD127BE-9F05-D542-AC10-C67DA46C1721}"/>
                </a:ext>
              </a:extLst>
            </p:cNvPr>
            <p:cNvSpPr/>
            <p:nvPr/>
          </p:nvSpPr>
          <p:spPr>
            <a:xfrm rot="5400000">
              <a:off x="2941466" y="5142565"/>
              <a:ext cx="85150" cy="85150"/>
            </a:xfrm>
            <a:custGeom>
              <a:avLst/>
              <a:gdLst>
                <a:gd name="connsiteX0" fmla="*/ 0 w 307975"/>
                <a:gd name="connsiteY0" fmla="*/ 175259 h 307975"/>
                <a:gd name="connsiteX1" fmla="*/ 0 w 307975"/>
                <a:gd name="connsiteY1" fmla="*/ 129540 h 307975"/>
                <a:gd name="connsiteX2" fmla="*/ 131127 w 307975"/>
                <a:gd name="connsiteY2" fmla="*/ 129540 h 307975"/>
                <a:gd name="connsiteX3" fmla="*/ 131127 w 307975"/>
                <a:gd name="connsiteY3" fmla="*/ 0 h 307975"/>
                <a:gd name="connsiteX4" fmla="*/ 176846 w 307975"/>
                <a:gd name="connsiteY4" fmla="*/ 0 h 307975"/>
                <a:gd name="connsiteX5" fmla="*/ 176846 w 307975"/>
                <a:gd name="connsiteY5" fmla="*/ 129540 h 307975"/>
                <a:gd name="connsiteX6" fmla="*/ 307975 w 307975"/>
                <a:gd name="connsiteY6" fmla="*/ 129540 h 307975"/>
                <a:gd name="connsiteX7" fmla="*/ 307975 w 307975"/>
                <a:gd name="connsiteY7" fmla="*/ 175259 h 307975"/>
                <a:gd name="connsiteX8" fmla="*/ 176846 w 307975"/>
                <a:gd name="connsiteY8" fmla="*/ 175259 h 307975"/>
                <a:gd name="connsiteX9" fmla="*/ 176846 w 307975"/>
                <a:gd name="connsiteY9" fmla="*/ 307975 h 307975"/>
                <a:gd name="connsiteX10" fmla="*/ 131127 w 307975"/>
                <a:gd name="connsiteY10" fmla="*/ 307975 h 307975"/>
                <a:gd name="connsiteX11" fmla="*/ 131127 w 307975"/>
                <a:gd name="connsiteY11" fmla="*/ 175259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975" h="307975">
                  <a:moveTo>
                    <a:pt x="0" y="175259"/>
                  </a:moveTo>
                  <a:lnTo>
                    <a:pt x="0" y="129540"/>
                  </a:lnTo>
                  <a:lnTo>
                    <a:pt x="131127" y="129540"/>
                  </a:lnTo>
                  <a:lnTo>
                    <a:pt x="131127" y="0"/>
                  </a:lnTo>
                  <a:lnTo>
                    <a:pt x="176846" y="0"/>
                  </a:lnTo>
                  <a:lnTo>
                    <a:pt x="176846" y="129540"/>
                  </a:lnTo>
                  <a:lnTo>
                    <a:pt x="307975" y="129540"/>
                  </a:lnTo>
                  <a:lnTo>
                    <a:pt x="307975" y="175259"/>
                  </a:lnTo>
                  <a:lnTo>
                    <a:pt x="176846" y="175259"/>
                  </a:lnTo>
                  <a:lnTo>
                    <a:pt x="176846" y="307975"/>
                  </a:lnTo>
                  <a:lnTo>
                    <a:pt x="131127" y="307975"/>
                  </a:lnTo>
                  <a:lnTo>
                    <a:pt x="131127" y="17525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6" name="Gruppieren 100">
            <a:extLst>
              <a:ext uri="{FF2B5EF4-FFF2-40B4-BE49-F238E27FC236}">
                <a16:creationId xmlns:a16="http://schemas.microsoft.com/office/drawing/2014/main" id="{0F40DDE5-1A8A-4A11-8550-9B05E90940D3}"/>
              </a:ext>
            </a:extLst>
          </p:cNvPr>
          <p:cNvGrpSpPr/>
          <p:nvPr/>
        </p:nvGrpSpPr>
        <p:grpSpPr>
          <a:xfrm>
            <a:off x="2568064" y="1797562"/>
            <a:ext cx="4786351" cy="1900888"/>
            <a:chOff x="2704494" y="1726033"/>
            <a:chExt cx="4786351" cy="1900888"/>
          </a:xfrm>
        </p:grpSpPr>
        <p:grpSp>
          <p:nvGrpSpPr>
            <p:cNvPr id="67" name="Gruppieren 80">
              <a:extLst>
                <a:ext uri="{FF2B5EF4-FFF2-40B4-BE49-F238E27FC236}">
                  <a16:creationId xmlns:a16="http://schemas.microsoft.com/office/drawing/2014/main" id="{78E9D7A8-1819-04E0-9F72-7098A54F9261}"/>
                </a:ext>
              </a:extLst>
            </p:cNvPr>
            <p:cNvGrpSpPr/>
            <p:nvPr/>
          </p:nvGrpSpPr>
          <p:grpSpPr>
            <a:xfrm>
              <a:off x="2704494" y="1726033"/>
              <a:ext cx="433437" cy="144207"/>
              <a:chOff x="3849348" y="5128564"/>
              <a:chExt cx="361408" cy="120243"/>
            </a:xfrm>
          </p:grpSpPr>
          <p:cxnSp>
            <p:nvCxnSpPr>
              <p:cNvPr id="84" name="Gerade Verbindung mit Pfeil 81">
                <a:extLst>
                  <a:ext uri="{FF2B5EF4-FFF2-40B4-BE49-F238E27FC236}">
                    <a16:creationId xmlns:a16="http://schemas.microsoft.com/office/drawing/2014/main" id="{7117C69F-FFD7-638E-3D3E-087AD62BF29D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5" name="Ellipse 82">
                <a:extLst>
                  <a:ext uri="{FF2B5EF4-FFF2-40B4-BE49-F238E27FC236}">
                    <a16:creationId xmlns:a16="http://schemas.microsoft.com/office/drawing/2014/main" id="{AB70942F-6AE8-6581-9363-B20CA2764933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  <p:sp>
            <p:nvSpPr>
              <p:cNvPr id="86" name="Freihandform 83">
                <a:extLst>
                  <a:ext uri="{FF2B5EF4-FFF2-40B4-BE49-F238E27FC236}">
                    <a16:creationId xmlns:a16="http://schemas.microsoft.com/office/drawing/2014/main" id="{527A4700-8BD9-3E1C-0849-DD533E1CFA3E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</p:grpSp>
        <p:grpSp>
          <p:nvGrpSpPr>
            <p:cNvPr id="68" name="Gruppieren 84">
              <a:extLst>
                <a:ext uri="{FF2B5EF4-FFF2-40B4-BE49-F238E27FC236}">
                  <a16:creationId xmlns:a16="http://schemas.microsoft.com/office/drawing/2014/main" id="{7B64F6FA-2E41-F04C-043D-D7389D17645B}"/>
                </a:ext>
              </a:extLst>
            </p:cNvPr>
            <p:cNvGrpSpPr/>
            <p:nvPr/>
          </p:nvGrpSpPr>
          <p:grpSpPr>
            <a:xfrm>
              <a:off x="4929315" y="1741910"/>
              <a:ext cx="433437" cy="144207"/>
              <a:chOff x="3849348" y="5128564"/>
              <a:chExt cx="361408" cy="120243"/>
            </a:xfrm>
          </p:grpSpPr>
          <p:cxnSp>
            <p:nvCxnSpPr>
              <p:cNvPr id="81" name="Gerade Verbindung mit Pfeil 85">
                <a:extLst>
                  <a:ext uri="{FF2B5EF4-FFF2-40B4-BE49-F238E27FC236}">
                    <a16:creationId xmlns:a16="http://schemas.microsoft.com/office/drawing/2014/main" id="{34011E4F-02DC-5394-B7A9-69D01C8842E7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2" name="Ellipse 86">
                <a:extLst>
                  <a:ext uri="{FF2B5EF4-FFF2-40B4-BE49-F238E27FC236}">
                    <a16:creationId xmlns:a16="http://schemas.microsoft.com/office/drawing/2014/main" id="{F243C0A7-6C37-7B9E-7F06-B167B7A9DD69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  <p:sp>
            <p:nvSpPr>
              <p:cNvPr id="83" name="Freihandform 87">
                <a:extLst>
                  <a:ext uri="{FF2B5EF4-FFF2-40B4-BE49-F238E27FC236}">
                    <a16:creationId xmlns:a16="http://schemas.microsoft.com/office/drawing/2014/main" id="{81E8FF8F-8C60-AC40-0428-BA6650FD69CC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</p:grpSp>
        <p:grpSp>
          <p:nvGrpSpPr>
            <p:cNvPr id="69" name="Gruppieren 88">
              <a:extLst>
                <a:ext uri="{FF2B5EF4-FFF2-40B4-BE49-F238E27FC236}">
                  <a16:creationId xmlns:a16="http://schemas.microsoft.com/office/drawing/2014/main" id="{8E233837-AB48-FA4F-7958-3AA987B97C73}"/>
                </a:ext>
              </a:extLst>
            </p:cNvPr>
            <p:cNvGrpSpPr/>
            <p:nvPr/>
          </p:nvGrpSpPr>
          <p:grpSpPr>
            <a:xfrm>
              <a:off x="6190924" y="1768749"/>
              <a:ext cx="433437" cy="144207"/>
              <a:chOff x="3849348" y="5128564"/>
              <a:chExt cx="361408" cy="120243"/>
            </a:xfrm>
          </p:grpSpPr>
          <p:cxnSp>
            <p:nvCxnSpPr>
              <p:cNvPr id="78" name="Gerade Verbindung mit Pfeil 89">
                <a:extLst>
                  <a:ext uri="{FF2B5EF4-FFF2-40B4-BE49-F238E27FC236}">
                    <a16:creationId xmlns:a16="http://schemas.microsoft.com/office/drawing/2014/main" id="{BCEFF12D-C557-B6AC-BEE1-339A839DE567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9" name="Ellipse 90">
                <a:extLst>
                  <a:ext uri="{FF2B5EF4-FFF2-40B4-BE49-F238E27FC236}">
                    <a16:creationId xmlns:a16="http://schemas.microsoft.com/office/drawing/2014/main" id="{67B43CF7-3361-B823-2E9A-FC46F4AB67EA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  <p:sp>
            <p:nvSpPr>
              <p:cNvPr id="80" name="Freihandform 91">
                <a:extLst>
                  <a:ext uri="{FF2B5EF4-FFF2-40B4-BE49-F238E27FC236}">
                    <a16:creationId xmlns:a16="http://schemas.microsoft.com/office/drawing/2014/main" id="{B460CC6A-A794-68CB-174E-E29C8EB25191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</p:grpSp>
        <p:grpSp>
          <p:nvGrpSpPr>
            <p:cNvPr id="70" name="Gruppieren 92">
              <a:extLst>
                <a:ext uri="{FF2B5EF4-FFF2-40B4-BE49-F238E27FC236}">
                  <a16:creationId xmlns:a16="http://schemas.microsoft.com/office/drawing/2014/main" id="{6B2689F0-1217-B038-33AE-AE755EE142EE}"/>
                </a:ext>
              </a:extLst>
            </p:cNvPr>
            <p:cNvGrpSpPr/>
            <p:nvPr/>
          </p:nvGrpSpPr>
          <p:grpSpPr>
            <a:xfrm rot="4511560">
              <a:off x="7175627" y="2564939"/>
              <a:ext cx="433437" cy="144207"/>
              <a:chOff x="3849348" y="5128564"/>
              <a:chExt cx="361408" cy="120243"/>
            </a:xfrm>
          </p:grpSpPr>
          <p:cxnSp>
            <p:nvCxnSpPr>
              <p:cNvPr id="75" name="Gerade Verbindung mit Pfeil 93">
                <a:extLst>
                  <a:ext uri="{FF2B5EF4-FFF2-40B4-BE49-F238E27FC236}">
                    <a16:creationId xmlns:a16="http://schemas.microsoft.com/office/drawing/2014/main" id="{D6BAAC1F-B8CA-BF08-AE50-24C35CC6261C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6" name="Ellipse 94">
                <a:extLst>
                  <a:ext uri="{FF2B5EF4-FFF2-40B4-BE49-F238E27FC236}">
                    <a16:creationId xmlns:a16="http://schemas.microsoft.com/office/drawing/2014/main" id="{FB12F69B-BEB2-3657-D625-BD605F6E053D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  <p:sp>
            <p:nvSpPr>
              <p:cNvPr id="77" name="Freihandform 95">
                <a:extLst>
                  <a:ext uri="{FF2B5EF4-FFF2-40B4-BE49-F238E27FC236}">
                    <a16:creationId xmlns:a16="http://schemas.microsoft.com/office/drawing/2014/main" id="{CB220FA8-A6B1-DE22-B999-17E8AD36FAFB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</p:grpSp>
        <p:grpSp>
          <p:nvGrpSpPr>
            <p:cNvPr id="71" name="Gruppieren 96">
              <a:extLst>
                <a:ext uri="{FF2B5EF4-FFF2-40B4-BE49-F238E27FC236}">
                  <a16:creationId xmlns:a16="http://schemas.microsoft.com/office/drawing/2014/main" id="{AE00D835-015D-6551-F26B-602E61E54396}"/>
                </a:ext>
              </a:extLst>
            </p:cNvPr>
            <p:cNvGrpSpPr/>
            <p:nvPr/>
          </p:nvGrpSpPr>
          <p:grpSpPr>
            <a:xfrm rot="5400000">
              <a:off x="7202023" y="3338099"/>
              <a:ext cx="433437" cy="144207"/>
              <a:chOff x="3849348" y="5128564"/>
              <a:chExt cx="361408" cy="120243"/>
            </a:xfrm>
          </p:grpSpPr>
          <p:cxnSp>
            <p:nvCxnSpPr>
              <p:cNvPr id="72" name="Gerade Verbindung mit Pfeil 97">
                <a:extLst>
                  <a:ext uri="{FF2B5EF4-FFF2-40B4-BE49-F238E27FC236}">
                    <a16:creationId xmlns:a16="http://schemas.microsoft.com/office/drawing/2014/main" id="{AAD07FC0-5301-F758-BC5C-19C89511E75D}"/>
                  </a:ext>
                </a:extLst>
              </p:cNvPr>
              <p:cNvCxnSpPr/>
              <p:nvPr/>
            </p:nvCxnSpPr>
            <p:spPr>
              <a:xfrm flipV="1">
                <a:off x="3904609" y="5185140"/>
                <a:ext cx="306147" cy="1"/>
              </a:xfrm>
              <a:prstGeom prst="straightConnector1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  <a:tailEnd type="triangle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3" name="Ellipse 98">
                <a:extLst>
                  <a:ext uri="{FF2B5EF4-FFF2-40B4-BE49-F238E27FC236}">
                    <a16:creationId xmlns:a16="http://schemas.microsoft.com/office/drawing/2014/main" id="{F0B59E5D-BC83-D9C2-7C7A-601674C3DCEA}"/>
                  </a:ext>
                </a:extLst>
              </p:cNvPr>
              <p:cNvSpPr/>
              <p:nvPr/>
            </p:nvSpPr>
            <p:spPr>
              <a:xfrm flipH="1">
                <a:off x="3849348" y="5128564"/>
                <a:ext cx="120243" cy="120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DD004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  <p:sp>
            <p:nvSpPr>
              <p:cNvPr id="74" name="Freihandform 99">
                <a:extLst>
                  <a:ext uri="{FF2B5EF4-FFF2-40B4-BE49-F238E27FC236}">
                    <a16:creationId xmlns:a16="http://schemas.microsoft.com/office/drawing/2014/main" id="{A740151A-2931-A56F-DB54-C86D0BE3940C}"/>
                  </a:ext>
                </a:extLst>
              </p:cNvPr>
              <p:cNvSpPr/>
              <p:nvPr/>
            </p:nvSpPr>
            <p:spPr>
              <a:xfrm rot="5400000">
                <a:off x="3868566" y="5145740"/>
                <a:ext cx="85150" cy="85150"/>
              </a:xfrm>
              <a:custGeom>
                <a:avLst/>
                <a:gdLst>
                  <a:gd name="connsiteX0" fmla="*/ 0 w 307975"/>
                  <a:gd name="connsiteY0" fmla="*/ 175259 h 307975"/>
                  <a:gd name="connsiteX1" fmla="*/ 0 w 307975"/>
                  <a:gd name="connsiteY1" fmla="*/ 129540 h 307975"/>
                  <a:gd name="connsiteX2" fmla="*/ 131127 w 307975"/>
                  <a:gd name="connsiteY2" fmla="*/ 129540 h 307975"/>
                  <a:gd name="connsiteX3" fmla="*/ 131127 w 307975"/>
                  <a:gd name="connsiteY3" fmla="*/ 0 h 307975"/>
                  <a:gd name="connsiteX4" fmla="*/ 176846 w 307975"/>
                  <a:gd name="connsiteY4" fmla="*/ 0 h 307975"/>
                  <a:gd name="connsiteX5" fmla="*/ 176846 w 307975"/>
                  <a:gd name="connsiteY5" fmla="*/ 129540 h 307975"/>
                  <a:gd name="connsiteX6" fmla="*/ 307975 w 307975"/>
                  <a:gd name="connsiteY6" fmla="*/ 129540 h 307975"/>
                  <a:gd name="connsiteX7" fmla="*/ 307975 w 307975"/>
                  <a:gd name="connsiteY7" fmla="*/ 175259 h 307975"/>
                  <a:gd name="connsiteX8" fmla="*/ 176846 w 307975"/>
                  <a:gd name="connsiteY8" fmla="*/ 175259 h 307975"/>
                  <a:gd name="connsiteX9" fmla="*/ 176846 w 307975"/>
                  <a:gd name="connsiteY9" fmla="*/ 307975 h 307975"/>
                  <a:gd name="connsiteX10" fmla="*/ 131127 w 307975"/>
                  <a:gd name="connsiteY10" fmla="*/ 307975 h 307975"/>
                  <a:gd name="connsiteX11" fmla="*/ 131127 w 307975"/>
                  <a:gd name="connsiteY11" fmla="*/ 175259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7975" h="307975">
                    <a:moveTo>
                      <a:pt x="0" y="175259"/>
                    </a:moveTo>
                    <a:lnTo>
                      <a:pt x="0" y="129540"/>
                    </a:lnTo>
                    <a:lnTo>
                      <a:pt x="131127" y="129540"/>
                    </a:lnTo>
                    <a:lnTo>
                      <a:pt x="131127" y="0"/>
                    </a:lnTo>
                    <a:lnTo>
                      <a:pt x="176846" y="0"/>
                    </a:lnTo>
                    <a:lnTo>
                      <a:pt x="176846" y="129540"/>
                    </a:lnTo>
                    <a:lnTo>
                      <a:pt x="307975" y="129540"/>
                    </a:lnTo>
                    <a:lnTo>
                      <a:pt x="307975" y="175259"/>
                    </a:lnTo>
                    <a:lnTo>
                      <a:pt x="176846" y="175259"/>
                    </a:lnTo>
                    <a:lnTo>
                      <a:pt x="176846" y="307975"/>
                    </a:lnTo>
                    <a:lnTo>
                      <a:pt x="131127" y="307975"/>
                    </a:lnTo>
                    <a:lnTo>
                      <a:pt x="131127" y="1752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DD0047"/>
                  </a:solidFill>
                </a:endParaRPr>
              </a:p>
            </p:txBody>
          </p:sp>
        </p:grpSp>
      </p:grpSp>
      <p:sp>
        <p:nvSpPr>
          <p:cNvPr id="87" name="Rechteck 7">
            <a:extLst>
              <a:ext uri="{FF2B5EF4-FFF2-40B4-BE49-F238E27FC236}">
                <a16:creationId xmlns:a16="http://schemas.microsoft.com/office/drawing/2014/main" id="{94228C14-D7B6-1291-494E-CC157440D70F}"/>
              </a:ext>
            </a:extLst>
          </p:cNvPr>
          <p:cNvSpPr/>
          <p:nvPr/>
        </p:nvSpPr>
        <p:spPr>
          <a:xfrm>
            <a:off x="1116657" y="3082535"/>
            <a:ext cx="657625" cy="21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feld 6">
            <a:extLst>
              <a:ext uri="{FF2B5EF4-FFF2-40B4-BE49-F238E27FC236}">
                <a16:creationId xmlns:a16="http://schemas.microsoft.com/office/drawing/2014/main" id="{DC60C5B4-3762-2918-4D32-4A966FF86D57}"/>
              </a:ext>
            </a:extLst>
          </p:cNvPr>
          <p:cNvSpPr txBox="1"/>
          <p:nvPr/>
        </p:nvSpPr>
        <p:spPr>
          <a:xfrm>
            <a:off x="1669323" y="2771140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>
                <a:solidFill>
                  <a:srgbClr val="604A7B"/>
                </a:solidFill>
              </a:rPr>
              <a:t>Production</a:t>
            </a:r>
            <a:r>
              <a:rPr lang="de-DE" sz="1200" b="1" dirty="0">
                <a:solidFill>
                  <a:srgbClr val="604A7B"/>
                </a:solidFill>
              </a:rPr>
              <a:t> /</a:t>
            </a:r>
            <a:br>
              <a:rPr lang="de-DE" sz="1200" b="1" dirty="0">
                <a:solidFill>
                  <a:srgbClr val="604A7B"/>
                </a:solidFill>
              </a:rPr>
            </a:br>
            <a:r>
              <a:rPr lang="de-DE" sz="1200" b="1" dirty="0">
                <a:solidFill>
                  <a:srgbClr val="604A7B"/>
                </a:solidFill>
              </a:rPr>
              <a:t>Reservoir</a:t>
            </a:r>
            <a:endParaRPr lang="en-US" sz="1200" b="1" dirty="0">
              <a:solidFill>
                <a:srgbClr val="604A7B"/>
              </a:solidFill>
            </a:endParaRPr>
          </a:p>
        </p:txBody>
      </p:sp>
      <p:sp>
        <p:nvSpPr>
          <p:cNvPr id="89" name="Rectangle 88" hidden="1">
            <a:extLst>
              <a:ext uri="{FF2B5EF4-FFF2-40B4-BE49-F238E27FC236}">
                <a16:creationId xmlns:a16="http://schemas.microsoft.com/office/drawing/2014/main" id="{883D6F65-81DB-3B40-E4B7-144EC01B6FB8}"/>
              </a:ext>
            </a:extLst>
          </p:cNvPr>
          <p:cNvSpPr/>
          <p:nvPr/>
        </p:nvSpPr>
        <p:spPr>
          <a:xfrm>
            <a:off x="7495543" y="3585157"/>
            <a:ext cx="1201502" cy="254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B0786FD-F6C2-B73F-2C62-7CB39CC77564}"/>
              </a:ext>
            </a:extLst>
          </p:cNvPr>
          <p:cNvGrpSpPr/>
          <p:nvPr/>
        </p:nvGrpSpPr>
        <p:grpSpPr>
          <a:xfrm>
            <a:off x="9034612" y="778293"/>
            <a:ext cx="2959024" cy="3450444"/>
            <a:chOff x="8976320" y="1124745"/>
            <a:chExt cx="3149375" cy="3672408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B182DED2-EC82-1993-C9BD-E262AAA355A4}"/>
                </a:ext>
              </a:extLst>
            </p:cNvPr>
            <p:cNvSpPr/>
            <p:nvPr/>
          </p:nvSpPr>
          <p:spPr bwMode="auto">
            <a:xfrm>
              <a:off x="8976320" y="1124745"/>
              <a:ext cx="3132352" cy="367240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94" name="Gruppieren 4">
              <a:extLst>
                <a:ext uri="{FF2B5EF4-FFF2-40B4-BE49-F238E27FC236}">
                  <a16:creationId xmlns:a16="http://schemas.microsoft.com/office/drawing/2014/main" id="{33898F61-65A5-82FB-24E7-6099D392D36C}"/>
                </a:ext>
              </a:extLst>
            </p:cNvPr>
            <p:cNvGrpSpPr/>
            <p:nvPr/>
          </p:nvGrpSpPr>
          <p:grpSpPr>
            <a:xfrm>
              <a:off x="9325046" y="1378567"/>
              <a:ext cx="1975014" cy="3099012"/>
              <a:chOff x="-373025" y="2864397"/>
              <a:chExt cx="1975014" cy="3577890"/>
            </a:xfrm>
          </p:grpSpPr>
          <p:cxnSp>
            <p:nvCxnSpPr>
              <p:cNvPr id="121" name="AutoShape 3">
                <a:extLst>
                  <a:ext uri="{FF2B5EF4-FFF2-40B4-BE49-F238E27FC236}">
                    <a16:creationId xmlns:a16="http://schemas.microsoft.com/office/drawing/2014/main" id="{CA30A467-0529-45A0-177E-340AE5DD77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5074934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AutoShape 4">
                <a:extLst>
                  <a:ext uri="{FF2B5EF4-FFF2-40B4-BE49-F238E27FC236}">
                    <a16:creationId xmlns:a16="http://schemas.microsoft.com/office/drawing/2014/main" id="{AFB7FF45-D84A-D1DF-80BD-0704EF3FC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-373025" y="3529168"/>
                <a:ext cx="1975014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23" name="Gruppieren 70">
                <a:extLst>
                  <a:ext uri="{FF2B5EF4-FFF2-40B4-BE49-F238E27FC236}">
                    <a16:creationId xmlns:a16="http://schemas.microsoft.com/office/drawing/2014/main" id="{7406C91F-63A9-F9C4-AE71-A98BCF981729}"/>
                  </a:ext>
                </a:extLst>
              </p:cNvPr>
              <p:cNvGrpSpPr/>
              <p:nvPr/>
            </p:nvGrpSpPr>
            <p:grpSpPr>
              <a:xfrm>
                <a:off x="841747" y="3634014"/>
                <a:ext cx="760242" cy="486100"/>
                <a:chOff x="892388" y="2282211"/>
                <a:chExt cx="483649" cy="75797"/>
              </a:xfrm>
            </p:grpSpPr>
            <p:cxnSp>
              <p:nvCxnSpPr>
                <p:cNvPr id="131" name="AutoShape 12">
                  <a:extLst>
                    <a:ext uri="{FF2B5EF4-FFF2-40B4-BE49-F238E27FC236}">
                      <a16:creationId xmlns:a16="http://schemas.microsoft.com/office/drawing/2014/main" id="{9F1E8E41-25F2-99CE-9FC7-182B6AC711A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58008"/>
                  <a:ext cx="483649" cy="0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2" name="AutoShape 13">
                  <a:extLst>
                    <a:ext uri="{FF2B5EF4-FFF2-40B4-BE49-F238E27FC236}">
                      <a16:creationId xmlns:a16="http://schemas.microsoft.com/office/drawing/2014/main" id="{2803D3BF-3B67-FA0E-4638-CB8E97A1CD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322198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3" name="AutoShape 14">
                  <a:extLst>
                    <a:ext uri="{FF2B5EF4-FFF2-40B4-BE49-F238E27FC236}">
                      <a16:creationId xmlns:a16="http://schemas.microsoft.com/office/drawing/2014/main" id="{EC2A0751-9E06-0D5A-E982-4C98F1C0E3B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98324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4" name="AutoShape 15">
                  <a:extLst>
                    <a:ext uri="{FF2B5EF4-FFF2-40B4-BE49-F238E27FC236}">
                      <a16:creationId xmlns:a16="http://schemas.microsoft.com/office/drawing/2014/main" id="{F0C92B68-BC2E-63EB-C9B8-34ADA772F36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892388" y="2282211"/>
                  <a:ext cx="483649" cy="0"/>
                </a:xfrm>
                <a:prstGeom prst="straightConnector1">
                  <a:avLst/>
                </a:prstGeom>
                <a:noFill/>
                <a:ln w="1587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24" name="AutoShape 22">
                <a:extLst>
                  <a:ext uri="{FF2B5EF4-FFF2-40B4-BE49-F238E27FC236}">
                    <a16:creationId xmlns:a16="http://schemas.microsoft.com/office/drawing/2014/main" id="{39B488BD-D5F0-0AA6-04A5-B89E2F0DE5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630223" y="2864397"/>
                <a:ext cx="1" cy="357618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AutoShape 25">
                <a:extLst>
                  <a:ext uri="{FF2B5EF4-FFF2-40B4-BE49-F238E27FC236}">
                    <a16:creationId xmlns:a16="http://schemas.microsoft.com/office/drawing/2014/main" id="{4BBFC57E-9F32-EE24-BA38-E2075789C2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4303177"/>
                <a:ext cx="760242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AutoShape 26">
                <a:extLst>
                  <a:ext uri="{FF2B5EF4-FFF2-40B4-BE49-F238E27FC236}">
                    <a16:creationId xmlns:a16="http://schemas.microsoft.com/office/drawing/2014/main" id="{1C0452BF-A6B2-A6C0-3123-5C5B35DAC2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7" y="6441434"/>
                <a:ext cx="760242" cy="0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AutoShape 26">
                <a:extLst>
                  <a:ext uri="{FF2B5EF4-FFF2-40B4-BE49-F238E27FC236}">
                    <a16:creationId xmlns:a16="http://schemas.microsoft.com/office/drawing/2014/main" id="{DB2EFF59-6826-4253-7608-BAC5FF4CD5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6440582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AutoShape 26">
                <a:extLst>
                  <a:ext uri="{FF2B5EF4-FFF2-40B4-BE49-F238E27FC236}">
                    <a16:creationId xmlns:a16="http://schemas.microsoft.com/office/drawing/2014/main" id="{0147C551-4CD0-1552-6410-71778499C7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0646" y="3529169"/>
                <a:ext cx="228520" cy="1705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sp>
            <p:nvSpPr>
              <p:cNvPr id="129" name="Text Box 23">
                <a:extLst>
                  <a:ext uri="{FF2B5EF4-FFF2-40B4-BE49-F238E27FC236}">
                    <a16:creationId xmlns:a16="http://schemas.microsoft.com/office/drawing/2014/main" id="{A77FC7F3-0A39-6F7A-9EE1-AA2CB18C3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44369" y="4504201"/>
                <a:ext cx="933698" cy="355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en-US" sz="16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Energy</a:t>
                </a:r>
                <a:endParaRPr kumimoji="0" lang="en-US" alt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130" name="AutoShape 3">
                <a:extLst>
                  <a:ext uri="{FF2B5EF4-FFF2-40B4-BE49-F238E27FC236}">
                    <a16:creationId xmlns:a16="http://schemas.microsoft.com/office/drawing/2014/main" id="{A2E51346-C92B-B858-11FA-F25C7F1070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41742" y="4914077"/>
                <a:ext cx="760240" cy="0"/>
              </a:xfrm>
              <a:prstGeom prst="straightConnector1">
                <a:avLst/>
              </a:prstGeom>
              <a:noFill/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5" name="Textfeld 19">
              <a:extLst>
                <a:ext uri="{FF2B5EF4-FFF2-40B4-BE49-F238E27FC236}">
                  <a16:creationId xmlns:a16="http://schemas.microsoft.com/office/drawing/2014/main" id="{F0779088-230A-E618-5760-0A1B2C3D1B6C}"/>
                </a:ext>
              </a:extLst>
            </p:cNvPr>
            <p:cNvSpPr txBox="1"/>
            <p:nvPr/>
          </p:nvSpPr>
          <p:spPr>
            <a:xfrm>
              <a:off x="11265083" y="4216076"/>
              <a:ext cx="740799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Ground</a:t>
              </a:r>
              <a:br>
                <a:rPr lang="de-DE" sz="1200" dirty="0"/>
              </a:br>
              <a:r>
                <a:rPr lang="de-DE" sz="1200" dirty="0"/>
                <a:t>state</a:t>
              </a:r>
              <a:endParaRPr lang="en-US" sz="1200" dirty="0"/>
            </a:p>
          </p:txBody>
        </p:sp>
        <p:sp>
          <p:nvSpPr>
            <p:cNvPr id="96" name="Textfeld 118">
              <a:extLst>
                <a:ext uri="{FF2B5EF4-FFF2-40B4-BE49-F238E27FC236}">
                  <a16:creationId xmlns:a16="http://schemas.microsoft.com/office/drawing/2014/main" id="{8185B4B4-5D30-3BDD-AE61-F12760614605}"/>
                </a:ext>
              </a:extLst>
            </p:cNvPr>
            <p:cNvSpPr txBox="1"/>
            <p:nvPr/>
          </p:nvSpPr>
          <p:spPr>
            <a:xfrm>
              <a:off x="9212135" y="1902447"/>
              <a:ext cx="443934" cy="294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</a:rPr>
                <a:t>Ion</a:t>
              </a:r>
              <a:endParaRPr lang="de-DE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97" name="Grafik 126">
              <a:extLst>
                <a:ext uri="{FF2B5EF4-FFF2-40B4-BE49-F238E27FC236}">
                  <a16:creationId xmlns:a16="http://schemas.microsoft.com/office/drawing/2014/main" id="{89AA697E-C56E-80FA-8496-7C9FE64487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14" t="39842" b="18451"/>
            <a:stretch/>
          </p:blipFill>
          <p:spPr>
            <a:xfrm rot="16200000">
              <a:off x="8974927" y="2489542"/>
              <a:ext cx="1428678" cy="501762"/>
            </a:xfrm>
            <a:prstGeom prst="rect">
              <a:avLst/>
            </a:prstGeom>
          </p:spPr>
        </p:pic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A095412-B060-3046-602C-70A455872107}"/>
                </a:ext>
              </a:extLst>
            </p:cNvPr>
            <p:cNvGrpSpPr/>
            <p:nvPr/>
          </p:nvGrpSpPr>
          <p:grpSpPr>
            <a:xfrm rot="9464865">
              <a:off x="11099569" y="3557618"/>
              <a:ext cx="757239" cy="139282"/>
              <a:chOff x="1288256" y="4519604"/>
              <a:chExt cx="757239" cy="13928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BF48315D-0148-33D6-3C4E-EE41F6C629F1}"/>
                  </a:ext>
                </a:extLst>
              </p:cNvPr>
              <p:cNvSpPr/>
              <p:nvPr/>
            </p:nvSpPr>
            <p:spPr>
              <a:xfrm>
                <a:off x="1288256" y="4519604"/>
                <a:ext cx="635794" cy="139282"/>
              </a:xfrm>
              <a:custGeom>
                <a:avLst/>
                <a:gdLst>
                  <a:gd name="connsiteX0" fmla="*/ 0 w 635794"/>
                  <a:gd name="connsiteY0" fmla="*/ 85733 h 139282"/>
                  <a:gd name="connsiteX1" fmla="*/ 47625 w 635794"/>
                  <a:gd name="connsiteY1" fmla="*/ 2390 h 139282"/>
                  <a:gd name="connsiteX2" fmla="*/ 123825 w 635794"/>
                  <a:gd name="connsiteY2" fmla="*/ 138121 h 139282"/>
                  <a:gd name="connsiteX3" fmla="*/ 202407 w 635794"/>
                  <a:gd name="connsiteY3" fmla="*/ 8 h 139282"/>
                  <a:gd name="connsiteX4" fmla="*/ 278607 w 635794"/>
                  <a:gd name="connsiteY4" fmla="*/ 135740 h 139282"/>
                  <a:gd name="connsiteX5" fmla="*/ 354807 w 635794"/>
                  <a:gd name="connsiteY5" fmla="*/ 8 h 139282"/>
                  <a:gd name="connsiteX6" fmla="*/ 435769 w 635794"/>
                  <a:gd name="connsiteY6" fmla="*/ 130977 h 139282"/>
                  <a:gd name="connsiteX7" fmla="*/ 511969 w 635794"/>
                  <a:gd name="connsiteY7" fmla="*/ 8 h 139282"/>
                  <a:gd name="connsiteX8" fmla="*/ 590550 w 635794"/>
                  <a:gd name="connsiteY8" fmla="*/ 138121 h 139282"/>
                  <a:gd name="connsiteX9" fmla="*/ 635794 w 635794"/>
                  <a:gd name="connsiteY9" fmla="*/ 54777 h 13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5794" h="139282">
                    <a:moveTo>
                      <a:pt x="0" y="85733"/>
                    </a:moveTo>
                    <a:cubicBezTo>
                      <a:pt x="13493" y="39696"/>
                      <a:pt x="26987" y="-6341"/>
                      <a:pt x="47625" y="2390"/>
                    </a:cubicBezTo>
                    <a:cubicBezTo>
                      <a:pt x="68263" y="11121"/>
                      <a:pt x="98028" y="138518"/>
                      <a:pt x="123825" y="138121"/>
                    </a:cubicBezTo>
                    <a:cubicBezTo>
                      <a:pt x="149622" y="137724"/>
                      <a:pt x="176610" y="405"/>
                      <a:pt x="202407" y="8"/>
                    </a:cubicBezTo>
                    <a:cubicBezTo>
                      <a:pt x="228204" y="-389"/>
                      <a:pt x="253207" y="135740"/>
                      <a:pt x="278607" y="135740"/>
                    </a:cubicBezTo>
                    <a:cubicBezTo>
                      <a:pt x="304007" y="135740"/>
                      <a:pt x="328613" y="802"/>
                      <a:pt x="354807" y="8"/>
                    </a:cubicBezTo>
                    <a:cubicBezTo>
                      <a:pt x="381001" y="-786"/>
                      <a:pt x="409575" y="130977"/>
                      <a:pt x="435769" y="130977"/>
                    </a:cubicBezTo>
                    <a:cubicBezTo>
                      <a:pt x="461963" y="130977"/>
                      <a:pt x="486172" y="-1183"/>
                      <a:pt x="511969" y="8"/>
                    </a:cubicBezTo>
                    <a:cubicBezTo>
                      <a:pt x="537766" y="1199"/>
                      <a:pt x="569913" y="128993"/>
                      <a:pt x="590550" y="138121"/>
                    </a:cubicBezTo>
                    <a:cubicBezTo>
                      <a:pt x="611187" y="147249"/>
                      <a:pt x="623490" y="101013"/>
                      <a:pt x="635794" y="54777"/>
                    </a:cubicBezTo>
                  </a:path>
                </a:pathLst>
              </a:custGeom>
              <a:noFill/>
              <a:ln w="19050" cap="rnd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88434980-BA53-32A5-0FEF-623B41F701C4}"/>
                  </a:ext>
                </a:extLst>
              </p:cNvPr>
              <p:cNvCxnSpPr>
                <a:cxnSpLocks/>
                <a:stCxn id="119" idx="9"/>
              </p:cNvCxnSpPr>
              <p:nvPr/>
            </p:nvCxnSpPr>
            <p:spPr>
              <a:xfrm flipV="1">
                <a:off x="1924050" y="4572001"/>
                <a:ext cx="121445" cy="2380"/>
              </a:xfrm>
              <a:prstGeom prst="line">
                <a:avLst/>
              </a:prstGeom>
              <a:ln w="19050" cap="rnd">
                <a:solidFill>
                  <a:srgbClr val="0000FF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uppieren 123">
              <a:extLst>
                <a:ext uri="{FF2B5EF4-FFF2-40B4-BE49-F238E27FC236}">
                  <a16:creationId xmlns:a16="http://schemas.microsoft.com/office/drawing/2014/main" id="{C3DF9313-F700-1D98-0149-EA4900FD59D3}"/>
                </a:ext>
              </a:extLst>
            </p:cNvPr>
            <p:cNvGrpSpPr/>
            <p:nvPr/>
          </p:nvGrpSpPr>
          <p:grpSpPr>
            <a:xfrm>
              <a:off x="9433467" y="1301517"/>
              <a:ext cx="486132" cy="487981"/>
              <a:chOff x="-319251" y="5056204"/>
              <a:chExt cx="839327" cy="842519"/>
            </a:xfrm>
            <a:effectLst>
              <a:glow rad="228600">
                <a:srgbClr val="FFC000">
                  <a:alpha val="40000"/>
                </a:srgbClr>
              </a:glow>
            </a:effectLst>
          </p:grpSpPr>
          <p:sp>
            <p:nvSpPr>
              <p:cNvPr id="117" name="Ellipse 124">
                <a:extLst>
                  <a:ext uri="{FF2B5EF4-FFF2-40B4-BE49-F238E27FC236}">
                    <a16:creationId xmlns:a16="http://schemas.microsoft.com/office/drawing/2014/main" id="{47074E92-9949-3609-CE95-DC904B6EE6A4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118" name="Textfeld 125">
                <a:extLst>
                  <a:ext uri="{FF2B5EF4-FFF2-40B4-BE49-F238E27FC236}">
                    <a16:creationId xmlns:a16="http://schemas.microsoft.com/office/drawing/2014/main" id="{88EFF635-369E-EA6E-47BE-7DCCCEC603F5}"/>
                  </a:ext>
                </a:extLst>
              </p:cNvPr>
              <p:cNvSpPr txBox="1"/>
              <p:nvPr/>
            </p:nvSpPr>
            <p:spPr>
              <a:xfrm>
                <a:off x="-319251" y="5146328"/>
                <a:ext cx="839327" cy="690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Ion</a:t>
                </a:r>
              </a:p>
              <a:p>
                <a:pPr algn="ctr"/>
                <a:r>
                  <a:rPr lang="de-DE" sz="9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</p:grpSp>
        <p:cxnSp>
          <p:nvCxnSpPr>
            <p:cNvPr id="100" name="Gerade Verbindung mit Pfeil 84">
              <a:extLst>
                <a:ext uri="{FF2B5EF4-FFF2-40B4-BE49-F238E27FC236}">
                  <a16:creationId xmlns:a16="http://schemas.microsoft.com/office/drawing/2014/main" id="{2D25551B-5DC4-1D56-FA17-C1721E503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4476" y="3293238"/>
              <a:ext cx="0" cy="1175340"/>
            </a:xfrm>
            <a:prstGeom prst="straightConnector1">
              <a:avLst/>
            </a:prstGeom>
            <a:ln w="28575">
              <a:solidFill>
                <a:srgbClr val="091EE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 Verbindung mit Pfeil 86">
              <a:extLst>
                <a:ext uri="{FF2B5EF4-FFF2-40B4-BE49-F238E27FC236}">
                  <a16:creationId xmlns:a16="http://schemas.microsoft.com/office/drawing/2014/main" id="{36D37E7A-96ED-3499-52E8-3121B756DDD2}"/>
                </a:ext>
              </a:extLst>
            </p:cNvPr>
            <p:cNvCxnSpPr/>
            <p:nvPr/>
          </p:nvCxnSpPr>
          <p:spPr>
            <a:xfrm flipV="1">
              <a:off x="10764476" y="2624774"/>
              <a:ext cx="0" cy="6684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 Verbindung mit Pfeil 89">
              <a:extLst>
                <a:ext uri="{FF2B5EF4-FFF2-40B4-BE49-F238E27FC236}">
                  <a16:creationId xmlns:a16="http://schemas.microsoft.com/office/drawing/2014/main" id="{1423221D-49EA-1694-79C6-3F2BBEC88D4A}"/>
                </a:ext>
              </a:extLst>
            </p:cNvPr>
            <p:cNvCxnSpPr/>
            <p:nvPr/>
          </p:nvCxnSpPr>
          <p:spPr>
            <a:xfrm flipV="1">
              <a:off x="10764476" y="1753658"/>
              <a:ext cx="0" cy="87111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044A6DD0-9AC5-C94A-B6B9-802F38DDE4A6}"/>
                </a:ext>
              </a:extLst>
            </p:cNvPr>
            <p:cNvGrpSpPr/>
            <p:nvPr/>
          </p:nvGrpSpPr>
          <p:grpSpPr>
            <a:xfrm rot="10800000">
              <a:off x="10946291" y="2951891"/>
              <a:ext cx="1099337" cy="295905"/>
              <a:chOff x="1785758" y="2453331"/>
              <a:chExt cx="1099337" cy="295905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AC914081-42DE-74B5-8B81-0FDFAF0249CA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186B2B22-280C-A925-183E-E34C6DA881FF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8F870BF8-5706-10A8-522A-090E40285F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C1C1EE6-3D55-20C5-987B-DF4CC699B08A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76E9A55-94BA-2F42-FB99-EA1B8904A8A3}"/>
                </a:ext>
              </a:extLst>
            </p:cNvPr>
            <p:cNvGrpSpPr/>
            <p:nvPr/>
          </p:nvGrpSpPr>
          <p:grpSpPr>
            <a:xfrm rot="10800000">
              <a:off x="11026358" y="2314851"/>
              <a:ext cx="1099337" cy="295905"/>
              <a:chOff x="1785758" y="2453331"/>
              <a:chExt cx="1099337" cy="295905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21C8D31-F292-6491-32BD-4ABF615988FD}"/>
                  </a:ext>
                </a:extLst>
              </p:cNvPr>
              <p:cNvGrpSpPr/>
              <p:nvPr/>
            </p:nvGrpSpPr>
            <p:grpSpPr>
              <a:xfrm rot="1237767">
                <a:off x="1792281" y="2609954"/>
                <a:ext cx="1092814" cy="139282"/>
                <a:chOff x="950311" y="4519604"/>
                <a:chExt cx="1092814" cy="139282"/>
              </a:xfrm>
            </p:grpSpPr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AA2F12F6-2320-97B7-F0A0-6D5C1AAB77D3}"/>
                    </a:ext>
                  </a:extLst>
                </p:cNvPr>
                <p:cNvSpPr/>
                <p:nvPr/>
              </p:nvSpPr>
              <p:spPr>
                <a:xfrm>
                  <a:off x="950311" y="4519604"/>
                  <a:ext cx="973740" cy="139282"/>
                </a:xfrm>
                <a:custGeom>
                  <a:avLst/>
                  <a:gdLst>
                    <a:gd name="connsiteX0" fmla="*/ 0 w 635794"/>
                    <a:gd name="connsiteY0" fmla="*/ 85733 h 139282"/>
                    <a:gd name="connsiteX1" fmla="*/ 47625 w 635794"/>
                    <a:gd name="connsiteY1" fmla="*/ 2390 h 139282"/>
                    <a:gd name="connsiteX2" fmla="*/ 123825 w 635794"/>
                    <a:gd name="connsiteY2" fmla="*/ 138121 h 139282"/>
                    <a:gd name="connsiteX3" fmla="*/ 202407 w 635794"/>
                    <a:gd name="connsiteY3" fmla="*/ 8 h 139282"/>
                    <a:gd name="connsiteX4" fmla="*/ 278607 w 635794"/>
                    <a:gd name="connsiteY4" fmla="*/ 135740 h 139282"/>
                    <a:gd name="connsiteX5" fmla="*/ 354807 w 635794"/>
                    <a:gd name="connsiteY5" fmla="*/ 8 h 139282"/>
                    <a:gd name="connsiteX6" fmla="*/ 435769 w 635794"/>
                    <a:gd name="connsiteY6" fmla="*/ 130977 h 139282"/>
                    <a:gd name="connsiteX7" fmla="*/ 511969 w 635794"/>
                    <a:gd name="connsiteY7" fmla="*/ 8 h 139282"/>
                    <a:gd name="connsiteX8" fmla="*/ 590550 w 635794"/>
                    <a:gd name="connsiteY8" fmla="*/ 138121 h 139282"/>
                    <a:gd name="connsiteX9" fmla="*/ 635794 w 635794"/>
                    <a:gd name="connsiteY9" fmla="*/ 54777 h 13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5794" h="139282">
                      <a:moveTo>
                        <a:pt x="0" y="85733"/>
                      </a:moveTo>
                      <a:cubicBezTo>
                        <a:pt x="13493" y="39696"/>
                        <a:pt x="26987" y="-6341"/>
                        <a:pt x="47625" y="2390"/>
                      </a:cubicBezTo>
                      <a:cubicBezTo>
                        <a:pt x="68263" y="11121"/>
                        <a:pt x="98028" y="138518"/>
                        <a:pt x="123825" y="138121"/>
                      </a:cubicBezTo>
                      <a:cubicBezTo>
                        <a:pt x="149622" y="137724"/>
                        <a:pt x="176610" y="405"/>
                        <a:pt x="202407" y="8"/>
                      </a:cubicBezTo>
                      <a:cubicBezTo>
                        <a:pt x="228204" y="-389"/>
                        <a:pt x="253207" y="135740"/>
                        <a:pt x="278607" y="135740"/>
                      </a:cubicBezTo>
                      <a:cubicBezTo>
                        <a:pt x="304007" y="135740"/>
                        <a:pt x="328613" y="802"/>
                        <a:pt x="354807" y="8"/>
                      </a:cubicBezTo>
                      <a:cubicBezTo>
                        <a:pt x="381001" y="-786"/>
                        <a:pt x="409575" y="130977"/>
                        <a:pt x="435769" y="130977"/>
                      </a:cubicBezTo>
                      <a:cubicBezTo>
                        <a:pt x="461963" y="130977"/>
                        <a:pt x="486172" y="-1183"/>
                        <a:pt x="511969" y="8"/>
                      </a:cubicBezTo>
                      <a:cubicBezTo>
                        <a:pt x="537766" y="1199"/>
                        <a:pt x="569913" y="128993"/>
                        <a:pt x="590550" y="138121"/>
                      </a:cubicBezTo>
                      <a:cubicBezTo>
                        <a:pt x="611187" y="147249"/>
                        <a:pt x="623490" y="101013"/>
                        <a:pt x="635794" y="54777"/>
                      </a:cubicBezTo>
                    </a:path>
                  </a:pathLst>
                </a:custGeom>
                <a:noFill/>
                <a:ln w="19050" cap="rnd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/>
                </a:p>
              </p:txBody>
            </p: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9B73DF7F-DE9A-31E2-8EED-66EB7A68C4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0362233">
                  <a:off x="1928629" y="4552022"/>
                  <a:ext cx="114496" cy="40561"/>
                </a:xfrm>
                <a:prstGeom prst="line">
                  <a:avLst/>
                </a:prstGeom>
                <a:ln w="19050" cap="rnd">
                  <a:solidFill>
                    <a:srgbClr val="00B050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184FB31-987E-89C0-B4FE-53AFCD74B049}"/>
                  </a:ext>
                </a:extLst>
              </p:cNvPr>
              <p:cNvSpPr/>
              <p:nvPr/>
            </p:nvSpPr>
            <p:spPr>
              <a:xfrm rot="1260951">
                <a:off x="1785758" y="2453331"/>
                <a:ext cx="394894" cy="197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105" name="Textfeld 105">
              <a:extLst>
                <a:ext uri="{FF2B5EF4-FFF2-40B4-BE49-F238E27FC236}">
                  <a16:creationId xmlns:a16="http://schemas.microsoft.com/office/drawing/2014/main" id="{FE65A926-2EB4-4731-D89C-2907EC27C2BE}"/>
                </a:ext>
              </a:extLst>
            </p:cNvPr>
            <p:cNvSpPr txBox="1"/>
            <p:nvPr/>
          </p:nvSpPr>
          <p:spPr>
            <a:xfrm>
              <a:off x="11287270" y="2409622"/>
              <a:ext cx="732268" cy="491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Excited</a:t>
              </a:r>
              <a:br>
                <a:rPr lang="de-DE" sz="1200" dirty="0"/>
              </a:br>
              <a:r>
                <a:rPr lang="de-DE" sz="1200" dirty="0"/>
                <a:t>states</a:t>
              </a:r>
              <a:endParaRPr lang="en-US" sz="1200" dirty="0"/>
            </a:p>
          </p:txBody>
        </p:sp>
        <p:grpSp>
          <p:nvGrpSpPr>
            <p:cNvPr id="106" name="Gruppieren 123">
              <a:extLst>
                <a:ext uri="{FF2B5EF4-FFF2-40B4-BE49-F238E27FC236}">
                  <a16:creationId xmlns:a16="http://schemas.microsoft.com/office/drawing/2014/main" id="{7ED23960-8F92-72DB-16FF-C5F385FD9274}"/>
                </a:ext>
              </a:extLst>
            </p:cNvPr>
            <p:cNvGrpSpPr/>
            <p:nvPr/>
          </p:nvGrpSpPr>
          <p:grpSpPr>
            <a:xfrm>
              <a:off x="9433467" y="4073115"/>
              <a:ext cx="486132" cy="487981"/>
              <a:chOff x="-319251" y="5056204"/>
              <a:chExt cx="839327" cy="842519"/>
            </a:xfrm>
            <a:effectLst/>
          </p:grpSpPr>
          <p:sp>
            <p:nvSpPr>
              <p:cNvPr id="107" name="Ellipse 124">
                <a:extLst>
                  <a:ext uri="{FF2B5EF4-FFF2-40B4-BE49-F238E27FC236}">
                    <a16:creationId xmlns:a16="http://schemas.microsoft.com/office/drawing/2014/main" id="{A696D2DE-E5AD-A41F-F786-0D06C20B273A}"/>
                  </a:ext>
                </a:extLst>
              </p:cNvPr>
              <p:cNvSpPr/>
              <p:nvPr/>
            </p:nvSpPr>
            <p:spPr>
              <a:xfrm>
                <a:off x="-319251" y="5056204"/>
                <a:ext cx="839327" cy="84251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/>
              </a:p>
            </p:txBody>
          </p:sp>
          <p:sp>
            <p:nvSpPr>
              <p:cNvPr id="108" name="Textfeld 125">
                <a:extLst>
                  <a:ext uri="{FF2B5EF4-FFF2-40B4-BE49-F238E27FC236}">
                    <a16:creationId xmlns:a16="http://schemas.microsoft.com/office/drawing/2014/main" id="{92818BB0-C8C3-888A-2B3B-61AEB79203F5}"/>
                  </a:ext>
                </a:extLst>
              </p:cNvPr>
              <p:cNvSpPr txBox="1"/>
              <p:nvPr/>
            </p:nvSpPr>
            <p:spPr>
              <a:xfrm>
                <a:off x="-319251" y="5311685"/>
                <a:ext cx="839327" cy="398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800" b="1" dirty="0">
                    <a:solidFill>
                      <a:schemeClr val="bg1"/>
                    </a:solidFill>
                  </a:rPr>
                  <a:t>Atom</a:t>
                </a:r>
              </a:p>
            </p:txBody>
          </p:sp>
        </p:grpSp>
      </p:grpSp>
      <p:sp>
        <p:nvSpPr>
          <p:cNvPr id="135" name="Textfeld 104">
            <a:extLst>
              <a:ext uri="{FF2B5EF4-FFF2-40B4-BE49-F238E27FC236}">
                <a16:creationId xmlns:a16="http://schemas.microsoft.com/office/drawing/2014/main" id="{9EBE1A3E-788E-510A-D488-7681438AAEF5}"/>
              </a:ext>
            </a:extLst>
          </p:cNvPr>
          <p:cNvSpPr txBox="1"/>
          <p:nvPr/>
        </p:nvSpPr>
        <p:spPr>
          <a:xfrm>
            <a:off x="179195" y="4504780"/>
            <a:ext cx="11705849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Effusion of reaction products provided as </a:t>
            </a:r>
            <a:r>
              <a:rPr lang="de-DE" sz="1600" b="1" dirty="0"/>
              <a:t>hot atomic vapor </a:t>
            </a:r>
            <a:r>
              <a:rPr lang="de-DE" sz="1600" dirty="0"/>
              <a:t>( &gt; 2000°C 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Highly efficient laser ionization of </a:t>
            </a:r>
            <a:r>
              <a:rPr lang="de-DE" sz="1600" b="1" dirty="0"/>
              <a:t>element of choice </a:t>
            </a:r>
            <a:r>
              <a:rPr lang="de-DE" sz="1600" i="1" dirty="0">
                <a:solidFill>
                  <a:srgbClr val="091EE1"/>
                </a:solidFill>
              </a:rPr>
              <a:t>as function of laser wavelength </a:t>
            </a:r>
            <a:r>
              <a:rPr lang="de-DE" sz="1200" i="1" dirty="0">
                <a:solidFill>
                  <a:srgbClr val="091EE1"/>
                </a:solidFill>
                <a:sym typeface="Wingdings" panose="05000000000000000000" pitchFamily="2" charset="2"/>
              </a:rPr>
              <a:t></a:t>
            </a:r>
            <a:r>
              <a:rPr lang="de-DE" sz="1600" i="1" dirty="0">
                <a:solidFill>
                  <a:srgbClr val="091EE1"/>
                </a:solidFill>
                <a:sym typeface="Wingdings" panose="05000000000000000000" pitchFamily="2" charset="2"/>
              </a:rPr>
              <a:t> in-source spectroscopy (&lt;&lt; 1pps)</a:t>
            </a:r>
            <a:endParaRPr lang="de-DE" sz="1600" i="1" dirty="0">
              <a:solidFill>
                <a:srgbClr val="091EE1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dirty="0"/>
              <a:t>Extraction and mass separation as </a:t>
            </a:r>
            <a:r>
              <a:rPr lang="de-DE" sz="1600" b="1" dirty="0"/>
              <a:t>ion beam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>
                <a:solidFill>
                  <a:srgbClr val="BC002B"/>
                </a:solidFill>
              </a:rPr>
              <a:t>Beam purity influenced by competing ionization mechanisms</a:t>
            </a:r>
          </a:p>
        </p:txBody>
      </p:sp>
      <p:sp>
        <p:nvSpPr>
          <p:cNvPr id="90" name="Arrow: Right 89">
            <a:extLst>
              <a:ext uri="{FF2B5EF4-FFF2-40B4-BE49-F238E27FC236}">
                <a16:creationId xmlns:a16="http://schemas.microsoft.com/office/drawing/2014/main" id="{3ABA35BD-CACF-1F03-DB65-E17DFEF17E86}"/>
              </a:ext>
            </a:extLst>
          </p:cNvPr>
          <p:cNvSpPr/>
          <p:nvPr/>
        </p:nvSpPr>
        <p:spPr>
          <a:xfrm>
            <a:off x="6142" y="2407240"/>
            <a:ext cx="1122086" cy="836116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2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baseline="30000" dirty="0"/>
              <a:t>+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303712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745978-0328-4242-9BC9-EB7FF4EDCC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42717</TotalTime>
  <Words>1987</Words>
  <Application>Microsoft Office PowerPoint</Application>
  <DocSecurity>0</DocSecurity>
  <PresentationFormat>Widescreen</PresentationFormat>
  <Paragraphs>494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Wingdings</vt:lpstr>
      <vt:lpstr>Cambria Math</vt:lpstr>
      <vt:lpstr>Times New Roman</vt:lpstr>
      <vt:lpstr>Courier New</vt:lpstr>
      <vt:lpstr>Calibri</vt:lpstr>
      <vt:lpstr>Arial</vt:lpstr>
      <vt:lpstr>Lucida Sans</vt:lpstr>
      <vt:lpstr>CERN_ENdept_Presentation_ArialFont copy</vt:lpstr>
      <vt:lpstr>CERN-ISOLDE’s new high-resolution laser ion source PI-LIST: Results, characteristics, and developments</vt:lpstr>
      <vt:lpstr>ISOLDE at CERN</vt:lpstr>
      <vt:lpstr>The ISOLDE facility at CERN</vt:lpstr>
      <vt:lpstr>ISOLDE frontend and target/ion source unit</vt:lpstr>
      <vt:lpstr>ISOLDE’s resonance ionization laser ion source RILIS</vt:lpstr>
      <vt:lpstr>The RILIS laser setup</vt:lpstr>
      <vt:lpstr>A new community-driven laser scheme database</vt:lpstr>
      <vt:lpstr>RILIS @ ISOLDE: The workhorse ion source</vt:lpstr>
      <vt:lpstr>ISOLDE’s resonance ionization laser ion source RILIS</vt:lpstr>
      <vt:lpstr>The Laser Ion Source and Trap LIST</vt:lpstr>
      <vt:lpstr>Nuclear structure laser spectroscopy</vt:lpstr>
      <vt:lpstr>A laser spectroscopist’s playground</vt:lpstr>
      <vt:lpstr>“Sub-Doppler” hot cavity in-source spectroscopy</vt:lpstr>
      <vt:lpstr>Off-line results from PI-LIST</vt:lpstr>
      <vt:lpstr>ISOLDE adaption of PI-LIST</vt:lpstr>
      <vt:lpstr>Holmium – a showcase</vt:lpstr>
      <vt:lpstr>Nuclear shape effects in the heavy-element region</vt:lpstr>
      <vt:lpstr>Octupole deformation in Ac isotopes</vt:lpstr>
      <vt:lpstr>IS664: Experimental setup</vt:lpstr>
      <vt:lpstr>Preliminary results: Radii kink confirmed?</vt:lpstr>
      <vt:lpstr>Complementary data: Collinear laser spectroscopy at TRIUMF</vt:lpstr>
      <vt:lpstr>PI-LIST for isomer-pure RIB production</vt:lpstr>
      <vt:lpstr>PI-LIST in the landscape of laser spectroscopy</vt:lpstr>
      <vt:lpstr>Resolution meta-analysis</vt:lpstr>
      <vt:lpstr>Efficiency considerations</vt:lpstr>
      <vt:lpstr>Optimization pathways</vt:lpstr>
      <vt:lpstr>Atom beam collimation – experimental investigation</vt:lpstr>
      <vt:lpstr>Future plans: Lanthanide campaign (LoI246)</vt:lpstr>
      <vt:lpstr>Summary</vt:lpstr>
      <vt:lpstr>PowerPoint Presentation</vt:lpstr>
      <vt:lpstr>PowerPoint Presentation</vt:lpstr>
      <vt:lpstr>IS664: Experimental setup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Reinhard Heinke</cp:lastModifiedBy>
  <cp:revision>398</cp:revision>
  <dcterms:created xsi:type="dcterms:W3CDTF">2020-09-04T12:34:15Z</dcterms:created>
  <dcterms:modified xsi:type="dcterms:W3CDTF">2024-06-14T05:39:05Z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  <property fmtid="{D5CDD505-2E9C-101B-9397-08002B2CF9AE}" pid="3" name="Order">
    <vt:r8>100</vt:r8>
  </property>
  <property fmtid="{D5CDD505-2E9C-101B-9397-08002B2CF9AE}" pid="4" name="Templat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