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  <p:sldMasterId id="2147483694" r:id="rId2"/>
  </p:sldMasterIdLst>
  <p:notesMasterIdLst>
    <p:notesMasterId r:id="rId17"/>
  </p:notesMasterIdLst>
  <p:sldIdLst>
    <p:sldId id="290" r:id="rId3"/>
    <p:sldId id="271" r:id="rId4"/>
    <p:sldId id="272" r:id="rId5"/>
    <p:sldId id="273" r:id="rId6"/>
    <p:sldId id="274" r:id="rId7"/>
    <p:sldId id="286" r:id="rId8"/>
    <p:sldId id="278" r:id="rId9"/>
    <p:sldId id="279" r:id="rId10"/>
    <p:sldId id="284" r:id="rId11"/>
    <p:sldId id="283" r:id="rId12"/>
    <p:sldId id="292" r:id="rId13"/>
    <p:sldId id="275" r:id="rId14"/>
    <p:sldId id="291" r:id="rId15"/>
    <p:sldId id="285" r:id="rId16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CECECE"/>
    <a:srgbClr val="B3B3B3"/>
    <a:srgbClr val="C3C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800" autoAdjust="0"/>
  </p:normalViewPr>
  <p:slideViewPr>
    <p:cSldViewPr snapToGrid="0" snapToObjects="1">
      <p:cViewPr varScale="1">
        <p:scale>
          <a:sx n="64" d="100"/>
          <a:sy n="64" d="100"/>
        </p:scale>
        <p:origin x="712" y="56"/>
      </p:cViewPr>
      <p:guideLst/>
    </p:cSldViewPr>
  </p:slideViewPr>
  <p:outlineViewPr>
    <p:cViewPr>
      <p:scale>
        <a:sx n="33" d="100"/>
        <a:sy n="33" d="100"/>
      </p:scale>
      <p:origin x="0" y="-45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7B091-CF23-1F43-AAC4-6CFDFA35454D}" type="datetimeFigureOut">
              <a:rPr lang="fr-FR" smtClean="0"/>
              <a:t>14/06/2024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7B344-1E06-144B-9A56-BB0A03E78A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456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Illustration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8225D-FEDE-FA47-A1F1-95B654695E92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4367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7B344-1E06-144B-9A56-BB0A03E78A2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635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Many studies done near shell closures, need for more tests on open shell (deformed) nuclei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7B344-1E06-144B-9A56-BB0A03E78A2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7729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Soft deformation predicted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7B344-1E06-144B-9A56-BB0A03E78A2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280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Allowing for breaking of axial symmetry seems to yield better overall agreement with experimental data. Within HFB:</a:t>
            </a:r>
            <a:r>
              <a:rPr lang="en-GB" baseline="0" dirty="0" smtClean="0"/>
              <a:t> axial mean field, </a:t>
            </a:r>
            <a:r>
              <a:rPr lang="en-GB" baseline="0" dirty="0" err="1" smtClean="0"/>
              <a:t>sccm</a:t>
            </a:r>
            <a:r>
              <a:rPr lang="en-GB" baseline="0" dirty="0" smtClean="0"/>
              <a:t>: beyond mf, </a:t>
            </a:r>
            <a:r>
              <a:rPr lang="en-GB" baseline="0" dirty="0" err="1" smtClean="0"/>
              <a:t>triaxial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7B344-1E06-144B-9A56-BB0A03E78A2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435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err="1" smtClean="0"/>
              <a:t>Fayans</a:t>
            </a:r>
            <a:r>
              <a:rPr lang="nl-BE" dirty="0" smtClean="0"/>
              <a:t> </a:t>
            </a:r>
            <a:r>
              <a:rPr lang="nl-BE" dirty="0" err="1" smtClean="0"/>
              <a:t>EDFs</a:t>
            </a:r>
            <a:r>
              <a:rPr lang="nl-BE" dirty="0" smtClean="0"/>
              <a:t> </a:t>
            </a:r>
            <a:r>
              <a:rPr lang="nl-BE" dirty="0" err="1" smtClean="0"/>
              <a:t>used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Sn </a:t>
            </a:r>
            <a:r>
              <a:rPr lang="nl-BE" dirty="0" err="1" smtClean="0"/>
              <a:t>and</a:t>
            </a:r>
            <a:r>
              <a:rPr lang="nl-BE" dirty="0" smtClean="0"/>
              <a:t> Cd </a:t>
            </a:r>
            <a:r>
              <a:rPr lang="nl-BE" dirty="0" err="1" smtClean="0"/>
              <a:t>previously</a:t>
            </a:r>
            <a:endParaRPr lang="nl-BE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8225D-FEDE-FA47-A1F1-95B654695E92}" type="slidenum">
              <a:rPr lang="fi-FI" smtClean="0"/>
              <a:pPr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34856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dirty="0" err="1" smtClean="0"/>
              <a:t>Fayans</a:t>
            </a:r>
            <a:r>
              <a:rPr lang="nl-BE" dirty="0" smtClean="0"/>
              <a:t> </a:t>
            </a:r>
            <a:r>
              <a:rPr lang="nl-BE" dirty="0" err="1" smtClean="0"/>
              <a:t>EDFs</a:t>
            </a:r>
            <a:r>
              <a:rPr lang="nl-BE" dirty="0" smtClean="0"/>
              <a:t> </a:t>
            </a:r>
            <a:r>
              <a:rPr lang="nl-BE" dirty="0" err="1" smtClean="0"/>
              <a:t>used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Sn </a:t>
            </a:r>
            <a:r>
              <a:rPr lang="nl-BE" dirty="0" err="1" smtClean="0"/>
              <a:t>and</a:t>
            </a:r>
            <a:r>
              <a:rPr lang="nl-BE" dirty="0" smtClean="0"/>
              <a:t> Cd </a:t>
            </a:r>
            <a:r>
              <a:rPr lang="nl-BE" dirty="0" err="1" smtClean="0"/>
              <a:t>previously</a:t>
            </a:r>
            <a:endParaRPr lang="nl-BE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8225D-FEDE-FA47-A1F1-95B654695E92}" type="slidenum">
              <a:rPr lang="fi-FI" smtClean="0"/>
              <a:pPr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3546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Logo seul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495550" y="2668905"/>
            <a:ext cx="7200900" cy="152019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1493224" y="6596390"/>
            <a:ext cx="708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C. </a:t>
            </a:r>
            <a:r>
              <a:rPr lang="fr-FR" sz="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Barué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9349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bg>
      <p:bgPr>
        <a:solidFill>
          <a:srgbClr val="C958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0D220-B259-4805-88FE-4A494B232737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00596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d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CCD9B8-D525-48C1-BED7-648AB9D135AD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9F34A1-9284-4A8D-88FE-89C9697BF9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27C20D-B4A5-20B7-AB48-75CA86D08432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43609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092478"/>
            <a:ext cx="7129463" cy="1793319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3086101"/>
            <a:ext cx="10801349" cy="304323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F8B039-4166-4964-A2B4-2AE4289092D3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9F34A1-9284-4A8D-88FE-89C9697BF9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27C20D-B4A5-20B7-AB48-75CA86D08432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244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Visage humain, capture d’écran, usine, art&#10;&#10;Description générée automatiquement">
            <a:extLst>
              <a:ext uri="{FF2B5EF4-FFF2-40B4-BE49-F238E27FC236}">
                <a16:creationId xmlns:a16="http://schemas.microsoft.com/office/drawing/2014/main" id="{731E69DE-DF1D-85F3-70CF-82C3157B3E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789" b="75341"/>
          <a:stretch/>
        </p:blipFill>
        <p:spPr>
          <a:xfrm>
            <a:off x="0" y="6317999"/>
            <a:ext cx="12192000" cy="54000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4EA376-62E0-4FA7-B9A5-CD6AFC8BFA2E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7E5AD5-23FB-474E-9BF5-B42530E509F4}" type="slidenum">
              <a:rPr lang="fr-FR" smtClean="0"/>
              <a:t>‹N°›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356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31E69DE-DF1D-85F3-70CF-82C3157B3E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19" t="28724" r="119" b="63410"/>
          <a:stretch/>
        </p:blipFill>
        <p:spPr>
          <a:xfrm>
            <a:off x="-14514" y="6318001"/>
            <a:ext cx="12206514" cy="54064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1E4D042-AA02-4A14-871B-13D0E53E209D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99242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31E69DE-DF1D-85F3-70CF-82C3157B3E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" t="33966" r="-156" b="58168"/>
          <a:stretch/>
        </p:blipFill>
        <p:spPr>
          <a:xfrm>
            <a:off x="3175" y="6317999"/>
            <a:ext cx="12201525" cy="54000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77D29-B0E7-40E2-A14E-2501DE007B1D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38762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9779C4B-6C33-8A68-E4D7-CC3F7053175D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67B2E2E-980D-41DE-A576-6C30746F1AE9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50221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A744807-E470-CFFA-FCC2-F5FE905269DE}"/>
              </a:ext>
            </a:extLst>
          </p:cNvPr>
          <p:cNvSpPr/>
          <p:nvPr/>
        </p:nvSpPr>
        <p:spPr>
          <a:xfrm flipV="1">
            <a:off x="0" y="6301868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E4176C-7890-FCDE-E3BA-7880D1541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89137"/>
            <a:ext cx="5292725" cy="4140201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3A68C2-03F0-D3C1-1C1F-532C8A016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50" y="1989138"/>
            <a:ext cx="5292724" cy="41402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A11A-521C-42AB-90E6-846F58DF2CA5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7ED1F4B-F8AF-6A32-996A-140828E4FD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A45FD47-8F02-E3D1-8836-A153070B3F16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6495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9090958-F7E7-8AD5-A483-0D1FBFEB2709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E4176C-7890-FCDE-E3BA-7880D1541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89137"/>
            <a:ext cx="3455989" cy="4140201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3A68C2-03F0-D3C1-1C1F-532C8A016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7213" y="1989138"/>
            <a:ext cx="3457575" cy="41402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ED74-0EB4-4E9F-A57F-E4112CAAD45E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5B376B07-EB61-361A-CDFD-5E75CD9A2FD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040688" y="1989138"/>
            <a:ext cx="3457575" cy="41402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812BC44-B713-09E9-A994-1EBF66495F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1B42FC7-ECB4-B8DF-817A-1F225C02B422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738298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3A245C0-7608-29FB-E211-F4BD5616FEBD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6213AF-EDE7-ABD8-3C87-12C13108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49" cy="1141413"/>
          </a:xfrm>
        </p:spPr>
        <p:txBody>
          <a:bodyPr anchor="ctr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39BCA0-00EB-4C04-FE5D-D57CFB42A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1989137"/>
            <a:ext cx="5302250" cy="583375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8039CBE-47B6-B221-F597-0A920B645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326" y="2731009"/>
            <a:ext cx="5302250" cy="339833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5AB4248-870C-318C-3957-BD4B81DDCE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4424" y="1989138"/>
            <a:ext cx="5302250" cy="583374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8C83028-6471-684E-6541-3C912C1C88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3950" y="2731009"/>
            <a:ext cx="5302250" cy="339833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B6BE0A8-167A-EDED-938A-7034D719E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1B7E2-D282-499D-A851-AC7B754C2A11}" type="datetime1">
              <a:rPr lang="fr-FR" smtClean="0"/>
              <a:t>14/06/2024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76D9B09-35F6-CD02-5B0F-09D34FE86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EAAAD1C-47AE-9FCA-0448-17D1AFD63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B145831-15F1-C839-875C-ABB8BFD272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1F0FFB82-6432-211D-DD5B-E79E186C1CFE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820493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seul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495550" y="2668905"/>
            <a:ext cx="7200900" cy="15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6974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F5B9310-A98B-02B0-8DFD-5F4E8CAFFA50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424FF7A-7AC1-B304-B766-865CD6D61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265603E-9229-B94A-80F8-4FD6A3621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A45-4127-45A3-8483-D5E087BFF54F}" type="datetime1">
              <a:rPr lang="fr-FR" smtClean="0"/>
              <a:t>14/06/2024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332EF9-A7AF-0E36-B432-A2F119BA7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ARIS Conference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264E45D-D49D-03B1-DAB7-55D30C0FB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C24615F-94DA-228D-98B8-8CFF9A1CF9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ECA7C713-6E9F-9E06-96FE-1CBF92D19B1B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371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3F002E4-6434-1420-E8D9-7B0AE58D3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28C156-6CA9-4CB3-8B2E-9726E021C1EA}" type="datetime1">
              <a:rPr lang="fr-FR" smtClean="0"/>
              <a:t>14/06/2024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6450D56-F435-4A27-B920-5376803E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F17099-300B-92B2-0055-CA9B48CA8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7E5AD5-23FB-474E-9BF5-B42530E509F4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B5172B8-E3F5-93A5-63F0-42E8B9ECA0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9B1BF06-95A7-3FD5-5A3D-E19DB4A323A8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694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3F002E4-6434-1420-E8D9-7B0AE58D3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0720BD-DED4-4C58-992A-DA57E63628EE}" type="datetime1">
              <a:rPr lang="fr-FR" smtClean="0"/>
              <a:t>14/06/2024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6450D56-F435-4A27-B920-5376803E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F17099-300B-92B2-0055-CA9B48CA8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7E5AD5-23FB-474E-9BF5-B42530E509F4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0E8317-6100-4728-184D-31EFF1753D6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B5172B8-E3F5-93A5-63F0-42E8B9ECA0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9B1BF06-95A7-3FD5-5A3D-E19DB4A323A8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623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E509CBF-AC4F-6A85-985B-A7A28D9035B6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1C3DA6-1B9F-AE68-9F5A-FD8A36CFB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E258-0B44-4AA1-B2AE-4F17F198405D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BE1939-A96A-8869-5F61-1052CDEF9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3CACE9-C05D-2E68-0F2C-D1EA945D9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26178BC9-AFF1-066B-B74E-64F49DDF1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6967" y="1772816"/>
            <a:ext cx="3734347" cy="44644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07CDDF1-8217-8011-188E-6C6B607E2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967" y="549275"/>
            <a:ext cx="3734346" cy="1141413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E014FF3-6B7D-01A9-4EDB-BCA4CB430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212" y="549275"/>
            <a:ext cx="7417419" cy="568803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BCE8E76-9657-A6B5-7E77-FBC3EAE1C0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54ED51A-2B1B-B7F8-2B0A-F32A5685FC5E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08383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im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11414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AB211-5567-4171-9180-5F43A84A8378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71CAEE75-82CA-0EE9-8A64-25E8B567C7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989138"/>
            <a:ext cx="12192000" cy="4868862"/>
          </a:xfrm>
          <a:pattFill prst="pct5">
            <a:fgClr>
              <a:schemeClr val="bg1"/>
            </a:fgClr>
            <a:bgClr>
              <a:schemeClr val="bg2"/>
            </a:bgClr>
          </a:pattFill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pic>
        <p:nvPicPr>
          <p:cNvPr id="4" name="Image 3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B82D3D8F-3630-17C3-D58D-6A3635BC62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E3B2C7A-E65D-05D7-72D2-8FDF998E7166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8817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image">
    <p:bg>
      <p:bgPr>
        <a:solidFill>
          <a:srgbClr val="CACD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nuage, plein air, arbre, ciel&#10;&#10;Description générée automatiquement">
            <a:extLst>
              <a:ext uri="{FF2B5EF4-FFF2-40B4-BE49-F238E27FC236}">
                <a16:creationId xmlns:a16="http://schemas.microsoft.com/office/drawing/2014/main" id="{3B74FEEB-0659-65A4-17DA-8B87A72902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59" t="35139" b="10140"/>
          <a:stretch/>
        </p:blipFill>
        <p:spPr>
          <a:xfrm>
            <a:off x="0" y="1989138"/>
            <a:ext cx="12192000" cy="486886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5E7EC10-206A-72F4-91BB-2E65EF32210F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1141413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FB34-26BF-4BF1-B8C2-7EDA001C22CC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Image 7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E507065-CF76-8E92-00FE-38DBC2ED04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2946AB7-A2AE-FE87-1FF5-759E09BE9A03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O. Naves/</a:t>
            </a:r>
            <a:r>
              <a:rPr lang="fr-FR" sz="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Drakodrone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4864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carte, diagramme, Plan&#10;&#10;Description générée automatiquement">
            <a:extLst>
              <a:ext uri="{FF2B5EF4-FFF2-40B4-BE49-F238E27FC236}">
                <a16:creationId xmlns:a16="http://schemas.microsoft.com/office/drawing/2014/main" id="{A1CBB1D1-9CE9-D73F-D21D-A5DAF8E7D9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427" y="1265572"/>
            <a:ext cx="7870248" cy="48637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941D318-D2A0-774E-EEB5-5F2E5D4207E3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341167-FF0D-D71B-6A48-B5C37ACF5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5326" y="1989139"/>
            <a:ext cx="3455988" cy="4140199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461AF02-3051-6181-2F34-CA165C73A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C4F6-87B8-488D-9266-2144230B9BB3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982B163-7A6B-8D00-78F2-898E7BC1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554EF3-BE24-DB3A-DB8F-3CA03B630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50AC1D9F-B01A-B9BD-1811-BDADB8805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3455990" cy="1141413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BCE8E76-9657-A6B5-7E77-FBC3EAE1C0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54ED51A-2B1B-B7F8-2B0A-F32A5685FC5E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72439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uvan paikkamerkki 10"/>
          <p:cNvSpPr>
            <a:spLocks noGrp="1"/>
          </p:cNvSpPr>
          <p:nvPr>
            <p:ph type="pic" sz="quarter" idx="13"/>
          </p:nvPr>
        </p:nvSpPr>
        <p:spPr>
          <a:xfrm>
            <a:off x="5260665" y="0"/>
            <a:ext cx="6931336" cy="6540500"/>
          </a:xfrm>
          <a:custGeom>
            <a:avLst/>
            <a:gdLst>
              <a:gd name="connsiteX0" fmla="*/ 0 w 5198502"/>
              <a:gd name="connsiteY0" fmla="*/ 0 h 6540500"/>
              <a:gd name="connsiteX1" fmla="*/ 5198502 w 5198502"/>
              <a:gd name="connsiteY1" fmla="*/ 0 h 6540500"/>
              <a:gd name="connsiteX2" fmla="*/ 5198502 w 5198502"/>
              <a:gd name="connsiteY2" fmla="*/ 6540500 h 6540500"/>
              <a:gd name="connsiteX3" fmla="*/ 0 w 5198502"/>
              <a:gd name="connsiteY3" fmla="*/ 6540500 h 6540500"/>
              <a:gd name="connsiteX4" fmla="*/ 0 w 5198502"/>
              <a:gd name="connsiteY4" fmla="*/ 0 h 6540500"/>
              <a:gd name="connsiteX0" fmla="*/ 2422782 w 5198502"/>
              <a:gd name="connsiteY0" fmla="*/ 18496 h 6540500"/>
              <a:gd name="connsiteX1" fmla="*/ 5198502 w 5198502"/>
              <a:gd name="connsiteY1" fmla="*/ 0 h 6540500"/>
              <a:gd name="connsiteX2" fmla="*/ 5198502 w 5198502"/>
              <a:gd name="connsiteY2" fmla="*/ 6540500 h 6540500"/>
              <a:gd name="connsiteX3" fmla="*/ 0 w 5198502"/>
              <a:gd name="connsiteY3" fmla="*/ 6540500 h 6540500"/>
              <a:gd name="connsiteX4" fmla="*/ 2422782 w 5198502"/>
              <a:gd name="connsiteY4" fmla="*/ 18496 h 6540500"/>
              <a:gd name="connsiteX0" fmla="*/ 2694035 w 5198502"/>
              <a:gd name="connsiteY0" fmla="*/ 0 h 6583656"/>
              <a:gd name="connsiteX1" fmla="*/ 5198502 w 5198502"/>
              <a:gd name="connsiteY1" fmla="*/ 43156 h 6583656"/>
              <a:gd name="connsiteX2" fmla="*/ 5198502 w 5198502"/>
              <a:gd name="connsiteY2" fmla="*/ 6583656 h 6583656"/>
              <a:gd name="connsiteX3" fmla="*/ 0 w 5198502"/>
              <a:gd name="connsiteY3" fmla="*/ 6583656 h 6583656"/>
              <a:gd name="connsiteX4" fmla="*/ 2694035 w 5198502"/>
              <a:gd name="connsiteY4" fmla="*/ 0 h 6583656"/>
              <a:gd name="connsiteX0" fmla="*/ 2435112 w 5198502"/>
              <a:gd name="connsiteY0" fmla="*/ 36991 h 6540500"/>
              <a:gd name="connsiteX1" fmla="*/ 5198502 w 5198502"/>
              <a:gd name="connsiteY1" fmla="*/ 0 h 6540500"/>
              <a:gd name="connsiteX2" fmla="*/ 5198502 w 5198502"/>
              <a:gd name="connsiteY2" fmla="*/ 6540500 h 6540500"/>
              <a:gd name="connsiteX3" fmla="*/ 0 w 5198502"/>
              <a:gd name="connsiteY3" fmla="*/ 6540500 h 6540500"/>
              <a:gd name="connsiteX4" fmla="*/ 2435112 w 5198502"/>
              <a:gd name="connsiteY4" fmla="*/ 36991 h 6540500"/>
              <a:gd name="connsiteX0" fmla="*/ 2428947 w 5198502"/>
              <a:gd name="connsiteY0" fmla="*/ 6165 h 6540500"/>
              <a:gd name="connsiteX1" fmla="*/ 5198502 w 5198502"/>
              <a:gd name="connsiteY1" fmla="*/ 0 h 6540500"/>
              <a:gd name="connsiteX2" fmla="*/ 5198502 w 5198502"/>
              <a:gd name="connsiteY2" fmla="*/ 6540500 h 6540500"/>
              <a:gd name="connsiteX3" fmla="*/ 0 w 5198502"/>
              <a:gd name="connsiteY3" fmla="*/ 6540500 h 6540500"/>
              <a:gd name="connsiteX4" fmla="*/ 2428947 w 5198502"/>
              <a:gd name="connsiteY4" fmla="*/ 6165 h 654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8502" h="6540500">
                <a:moveTo>
                  <a:pt x="2428947" y="6165"/>
                </a:moveTo>
                <a:lnTo>
                  <a:pt x="5198502" y="0"/>
                </a:lnTo>
                <a:lnTo>
                  <a:pt x="5198502" y="6540500"/>
                </a:lnTo>
                <a:lnTo>
                  <a:pt x="0" y="6540500"/>
                </a:lnTo>
                <a:lnTo>
                  <a:pt x="2428947" y="6165"/>
                </a:lnTo>
                <a:close/>
              </a:path>
            </a:pathLst>
          </a:cu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  <a:latin typeface="Helvetica" pitchFamily="34" charset="0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i-FI" dirty="0"/>
          </a:p>
        </p:txBody>
      </p:sp>
      <p:cxnSp>
        <p:nvCxnSpPr>
          <p:cNvPr id="14" name="Suora yhdysviiva 13"/>
          <p:cNvCxnSpPr/>
          <p:nvPr/>
        </p:nvCxnSpPr>
        <p:spPr>
          <a:xfrm>
            <a:off x="11338532" y="6592626"/>
            <a:ext cx="0" cy="18098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uora yhdysviiva 14"/>
          <p:cNvCxnSpPr/>
          <p:nvPr/>
        </p:nvCxnSpPr>
        <p:spPr>
          <a:xfrm>
            <a:off x="10070555" y="6592626"/>
            <a:ext cx="0" cy="18098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5C2474BC-C9F7-054B-9102-8A83E8937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392" y="210891"/>
            <a:ext cx="2372997" cy="50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011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afbeelding 24" descr="Afbeelding met klok, kruiswoordpuzzel, tekst, muur&#10;&#10;Automatisch gegenereerde beschrijving">
            <a:extLst>
              <a:ext uri="{FF2B5EF4-FFF2-40B4-BE49-F238E27FC236}">
                <a16:creationId xmlns:a16="http://schemas.microsoft.com/office/drawing/2014/main" id="{1A2B58F9-F429-44FB-B6E0-3D8426485C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80000"/>
          </a:blip>
          <a:srcRect t="19084" b="17554"/>
          <a:stretch/>
        </p:blipFill>
        <p:spPr>
          <a:xfrm>
            <a:off x="-2" y="8878"/>
            <a:ext cx="12192001" cy="368100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949E4F5-E290-2E4D-85A4-390DC4D69B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110" b="25496"/>
          <a:stretch/>
        </p:blipFill>
        <p:spPr>
          <a:xfrm>
            <a:off x="0" y="3447389"/>
            <a:ext cx="12192000" cy="2851173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C654B9EC-C1A6-634B-B8C2-E31393C15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56438"/>
            <a:ext cx="9144000" cy="795528"/>
          </a:xfrm>
        </p:spPr>
        <p:txBody>
          <a:bodyPr/>
          <a:lstStyle>
            <a:lvl1pPr marL="0" indent="0" algn="ctr">
              <a:buNone/>
              <a:defRPr sz="2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5C2474BC-C9F7-054B-9102-8A83E8937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fld id="{357E5AD5-23FB-474E-9BF5-B42530E509F4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762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Logo seul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550" y="2668905"/>
            <a:ext cx="7200900" cy="1520190"/>
          </a:xfrm>
          <a:prstGeom prst="rect">
            <a:avLst/>
          </a:prstGeom>
        </p:spPr>
      </p:pic>
      <p:sp>
        <p:nvSpPr>
          <p:cNvPr id="2" name="ZoneTexte 1"/>
          <p:cNvSpPr txBox="1"/>
          <p:nvPr userDrawn="1"/>
        </p:nvSpPr>
        <p:spPr>
          <a:xfrm>
            <a:off x="11493224" y="6596390"/>
            <a:ext cx="708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C. </a:t>
            </a:r>
            <a:r>
              <a:rPr lang="fr-FR" sz="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Barué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204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ogo seul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495550" y="2668905"/>
            <a:ext cx="7200900" cy="15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479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seul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550" y="2668905"/>
            <a:ext cx="7200900" cy="15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623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ogo seul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0E2BA01-0E4B-D450-EA29-B3D7944C21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495550" y="2668905"/>
            <a:ext cx="7200900" cy="15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057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84648E8-20C0-A703-5721-F09140286C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fld id="{02FAA3A3-5287-4BAD-9FC1-6B0682E047CD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039132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29FE161-F273-FD72-F1A1-439897F66E30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81CFD8DC-BC13-4BF7-A1F5-8435D0FAFE1B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/>
          <p:cNvSpPr txBox="1"/>
          <p:nvPr userDrawn="1"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Ph.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/CEA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95364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02E092-44B4-6B96-043F-72E6A77F24E8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C915CD7A-AF5E-4A12-B41A-9FC7B4829008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/>
          <p:cNvSpPr txBox="1"/>
          <p:nvPr userDrawn="1"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Ph.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/CEA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2009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8760A5-4195-9E50-D0C2-1CD72DFF81EC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E8DF99B-CA8E-41EB-AF04-B044E97BCCB9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/>
          <p:cNvSpPr txBox="1"/>
          <p:nvPr userDrawn="1"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Ph.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/CEA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42694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F08A7F3-D054-4C53-AC91-8404A33D1966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643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de section">
    <p:bg>
      <p:bgPr>
        <a:solidFill>
          <a:srgbClr val="261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544B7F-46E1-4694-AFC5-855635266CAA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237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solidFill>
          <a:srgbClr val="C958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C0D220-B259-4805-88FE-4A494B232737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802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CCD9B8-D525-48C1-BED7-648AB9D135AD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9F34A1-9284-4A8D-88FE-89C9697BF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27C20D-B4A5-20B7-AB48-75CA86D08432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226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jdelijke aanduiding voor afbeelding 24" descr="Afbeelding met klok, kruiswoordpuzzel, tekst, muur&#10;&#10;Automatisch gegenereerde beschrijving">
            <a:extLst>
              <a:ext uri="{FF2B5EF4-FFF2-40B4-BE49-F238E27FC236}">
                <a16:creationId xmlns:a16="http://schemas.microsoft.com/office/drawing/2014/main" id="{1A2B58F9-F429-44FB-B6E0-3D8426485C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80000"/>
          </a:blip>
          <a:srcRect t="19084" b="17554"/>
          <a:stretch/>
        </p:blipFill>
        <p:spPr>
          <a:xfrm>
            <a:off x="-2" y="8878"/>
            <a:ext cx="12192001" cy="368100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84648E8-20C0-A703-5721-F09140286C6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fld id="{02FAA3A3-5287-4BAD-9FC1-6B0682E047CD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fld id="{357E5AD5-23FB-474E-9BF5-B42530E509F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65087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092478"/>
            <a:ext cx="7129463" cy="1793319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3086101"/>
            <a:ext cx="10801349" cy="304323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F8B039-4166-4964-A2B4-2AE4289092D3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19F34A1-9284-4A8D-88FE-89C9697BF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27C20D-B4A5-20B7-AB48-75CA86D08432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868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Visage humain, capture d’écran, usine, art&#10;&#10;Description générée automatiquement">
            <a:extLst>
              <a:ext uri="{FF2B5EF4-FFF2-40B4-BE49-F238E27FC236}">
                <a16:creationId xmlns:a16="http://schemas.microsoft.com/office/drawing/2014/main" id="{731E69DE-DF1D-85F3-70CF-82C3157B3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89" b="75341"/>
          <a:stretch/>
        </p:blipFill>
        <p:spPr>
          <a:xfrm>
            <a:off x="0" y="6317999"/>
            <a:ext cx="12192000" cy="54000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4EA376-62E0-4FA7-B9A5-CD6AFC8BFA2E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349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31E69DE-DF1D-85F3-70CF-82C3157B3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19" t="28724" r="119" b="63410"/>
          <a:stretch/>
        </p:blipFill>
        <p:spPr>
          <a:xfrm>
            <a:off x="-14514" y="6318001"/>
            <a:ext cx="12206514" cy="54064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1E4D042-AA02-4A14-871B-13D0E53E209D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375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731E69DE-DF1D-85F3-70CF-82C3157B3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6" t="33966" r="-156" b="58168"/>
          <a:stretch/>
        </p:blipFill>
        <p:spPr>
          <a:xfrm>
            <a:off x="3175" y="6317999"/>
            <a:ext cx="12201525" cy="54000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77D29-B0E7-40E2-A14E-2501DE007B1D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655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9779C4B-6C33-8A68-E4D7-CC3F7053175D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1889C5F-FFF3-528F-720C-6BB462D5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618D8B-AF28-3F84-AD28-380894198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89550A-673E-B3AC-B998-A91515B3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67B2E2E-980D-41DE-A576-6C30746F1AE9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1EBDE7-38B5-E3FF-F6AB-1FFF3403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7EF156-289A-392E-A17B-528BE0E9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99401C7-5175-FAF4-0964-F429221B57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4773F5-7BE5-654B-2CD1-E72570F3DD7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5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A744807-E470-CFFA-FCC2-F5FE905269DE}"/>
              </a:ext>
            </a:extLst>
          </p:cNvPr>
          <p:cNvSpPr/>
          <p:nvPr userDrawn="1"/>
        </p:nvSpPr>
        <p:spPr>
          <a:xfrm flipV="1">
            <a:off x="0" y="6301868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E4176C-7890-FCDE-E3BA-7880D1541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89137"/>
            <a:ext cx="5292725" cy="4140201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3A68C2-03F0-D3C1-1C1F-532C8A016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50" y="1989138"/>
            <a:ext cx="5292724" cy="41402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A11A-521C-42AB-90E6-846F58DF2CA5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7ED1F4B-F8AF-6A32-996A-140828E4FD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A45FD47-8F02-E3D1-8836-A153070B3F16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895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9090958-F7E7-8AD5-A483-0D1FBFEB2709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E4176C-7890-FCDE-E3BA-7880D1541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89137"/>
            <a:ext cx="3455989" cy="4140201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3A68C2-03F0-D3C1-1C1F-532C8A016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67213" y="1989138"/>
            <a:ext cx="3457575" cy="41402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ED74-0EB4-4E9F-A57F-E4112CAAD45E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5B376B07-EB61-361A-CDFD-5E75CD9A2FD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040688" y="1989138"/>
            <a:ext cx="3457575" cy="414020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812BC44-B713-09E9-A994-1EBF66495F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1B42FC7-ECB4-B8DF-817A-1F225C02B422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2417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3A245C0-7608-29FB-E211-F4BD5616FEBD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6213AF-EDE7-ABD8-3C87-12C13108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49" cy="1141413"/>
          </a:xfrm>
        </p:spPr>
        <p:txBody>
          <a:bodyPr anchor="ctr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39BCA0-00EB-4C04-FE5D-D57CFB42A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1989137"/>
            <a:ext cx="5302250" cy="583375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8039CBE-47B6-B221-F597-0A920B645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326" y="2731009"/>
            <a:ext cx="5302250" cy="339833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5AB4248-870C-318C-3957-BD4B81DDCE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4424" y="1989138"/>
            <a:ext cx="5302250" cy="583374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8C83028-6471-684E-6541-3C912C1C88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3950" y="2731009"/>
            <a:ext cx="5302250" cy="339833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B6BE0A8-167A-EDED-938A-7034D719E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1B7E2-D282-499D-A851-AC7B754C2A11}" type="datetime1">
              <a:rPr lang="fr-FR" smtClean="0"/>
              <a:t>14/06/2024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76D9B09-35F6-CD02-5B0F-09D34FE86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EAAAD1C-47AE-9FCA-0448-17D1AFD63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B145831-15F1-C839-875C-ABB8BFD272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1F0FFB82-6432-211D-DD5B-E79E186C1CFE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1876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F5B9310-A98B-02B0-8DFD-5F4E8CAFFA50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424FF7A-7AC1-B304-B766-865CD6D61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265603E-9229-B94A-80F8-4FD6A3621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5A45-4127-45A3-8483-D5E087BFF54F}" type="datetime1">
              <a:rPr lang="fr-FR" smtClean="0"/>
              <a:t>14/06/2024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332EF9-A7AF-0E36-B432-A2F119BA7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264E45D-D49D-03B1-DAB7-55D30C0FB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C24615F-94DA-228D-98B8-8CFF9A1CF9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ECA7C713-6E9F-9E06-96FE-1CBF92D19B1B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8403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3F002E4-6434-1420-E8D9-7B0AE58D3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28C156-6CA9-4CB3-8B2E-9726E021C1EA}" type="datetime1">
              <a:rPr lang="fr-FR" smtClean="0"/>
              <a:t>14/06/2024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6450D56-F435-4A27-B920-5376803E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F17099-300B-92B2-0055-CA9B48CA8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B5172B8-E3F5-93A5-63F0-42E8B9ECA0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9B1BF06-95A7-3FD5-5A3D-E19DB4A323A8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573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29FE161-F273-FD72-F1A1-439897F66E30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81CFD8DC-BC13-4BF7-A1F5-8435D0FAFE1B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Ph.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/CEA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44508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3F002E4-6434-1420-E8D9-7B0AE58D3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0720BD-DED4-4C58-992A-DA57E63628EE}" type="datetime1">
              <a:rPr lang="fr-FR" smtClean="0"/>
              <a:t>14/06/2024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6450D56-F435-4A27-B920-5376803E8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F17099-300B-92B2-0055-CA9B48CA8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0E8317-6100-4728-184D-31EFF1753D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6000"/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B5172B8-E3F5-93A5-63F0-42E8B9ECA0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9B1BF06-95A7-3FD5-5A3D-E19DB4A323A8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846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E509CBF-AC4F-6A85-985B-A7A28D9035B6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1C3DA6-1B9F-AE68-9F5A-FD8A36CFB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E258-0B44-4AA1-B2AE-4F17F198405D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BE1939-A96A-8869-5F61-1052CDEF9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3CACE9-C05D-2E68-0F2C-D1EA945D9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26178BC9-AFF1-066B-B74E-64F49DDF1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6967" y="1772816"/>
            <a:ext cx="3734347" cy="44644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07CDDF1-8217-8011-188E-6C6B607E2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967" y="549275"/>
            <a:ext cx="3734346" cy="1141413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E014FF3-6B7D-01A9-4EDB-BCA4CB430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212" y="549275"/>
            <a:ext cx="7417419" cy="5688036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BCE8E76-9657-A6B5-7E77-FBC3EAE1C0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54ED51A-2B1B-B7F8-2B0A-F32A5685FC5E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756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m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11414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AB211-5567-4171-9180-5F43A84A8378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71CAEE75-82CA-0EE9-8A64-25E8B567C7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989138"/>
            <a:ext cx="12192000" cy="4868862"/>
          </a:xfrm>
          <a:pattFill prst="pct5">
            <a:fgClr>
              <a:schemeClr val="bg1"/>
            </a:fgClr>
            <a:bgClr>
              <a:schemeClr val="bg2"/>
            </a:bgClr>
          </a:pattFill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4" name="Image 3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B82D3D8F-3630-17C3-D58D-6A3635BC62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E3B2C7A-E65D-05D7-72D2-8FDF998E7166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816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image">
    <p:bg>
      <p:bgPr>
        <a:solidFill>
          <a:srgbClr val="CACD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nuage, plein air, arbre, ciel&#10;&#10;Description générée automatiquement">
            <a:extLst>
              <a:ext uri="{FF2B5EF4-FFF2-40B4-BE49-F238E27FC236}">
                <a16:creationId xmlns:a16="http://schemas.microsoft.com/office/drawing/2014/main" id="{3B74FEEB-0659-65A4-17DA-8B87A72902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59" t="35139" b="10140"/>
          <a:stretch/>
        </p:blipFill>
        <p:spPr>
          <a:xfrm>
            <a:off x="0" y="1989138"/>
            <a:ext cx="12192000" cy="486886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5E7EC10-206A-72F4-91BB-2E65EF32210F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56468BE-3B34-3303-2C99-8F14683F2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10801350" cy="1141413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B3F207-F8D0-3ACE-24E8-74F554464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1FB34-26BF-4BF1-B8C2-7EDA001C22CC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E38B8B-5A56-E6EC-1201-BEE19CE4F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231E8B-B147-2D2A-6016-B2E5414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E507065-CF76-8E92-00FE-38DBC2ED04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2946AB7-A2AE-FE87-1FF5-759E09BE9A03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 userDrawn="1"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O. Naves/</a:t>
            </a:r>
            <a:r>
              <a:rPr lang="fr-FR" sz="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Drakodrone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784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carte, diagramme, Plan&#10;&#10;Description générée automatiquement">
            <a:extLst>
              <a:ext uri="{FF2B5EF4-FFF2-40B4-BE49-F238E27FC236}">
                <a16:creationId xmlns:a16="http://schemas.microsoft.com/office/drawing/2014/main" id="{A1CBB1D1-9CE9-D73F-D21D-A5DAF8E7D9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6427" y="1265572"/>
            <a:ext cx="7870248" cy="48637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941D318-D2A0-774E-EEB5-5F2E5D4207E3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341167-FF0D-D71B-6A48-B5C37ACF5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5326" y="1989139"/>
            <a:ext cx="3455988" cy="4140199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461AF02-3051-6181-2F34-CA165C73A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C4F6-87B8-488D-9266-2144230B9BB3}" type="datetime1">
              <a:rPr lang="fr-FR" smtClean="0"/>
              <a:t>14/06/2024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982B163-7A6B-8D00-78F2-898E7BC1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554EF3-BE24-DB3A-DB8F-3CA03B630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3599-5DA0-BE42-AE37-88D1760620F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50AC1D9F-B01A-B9BD-1811-BDADB8805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549275"/>
            <a:ext cx="3455990" cy="1141413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BCE8E76-9657-A6B5-7E77-FBC3EAE1C0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09225" y="549275"/>
            <a:ext cx="1187450" cy="250683"/>
          </a:xfrm>
          <a:prstGeom prst="rect">
            <a:avLst/>
          </a:prstGeom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54ED51A-2B1B-B7F8-2B0A-F32A5685FC5E}"/>
              </a:ext>
            </a:extLst>
          </p:cNvPr>
          <p:cNvCxnSpPr/>
          <p:nvPr userDrawn="1"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210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02E092-44B4-6B96-043F-72E6A77F24E8}"/>
              </a:ext>
            </a:extLst>
          </p:cNvPr>
          <p:cNvSpPr/>
          <p:nvPr userDrawn="1"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3429000"/>
            <a:ext cx="10801350" cy="1439863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213" y="1989138"/>
            <a:ext cx="3457575" cy="729933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B804686F-39F5-40D2-ACD8-A5FAEA4897B3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09248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uvan paikkamerkki 10"/>
          <p:cNvSpPr>
            <a:spLocks noGrp="1"/>
          </p:cNvSpPr>
          <p:nvPr>
            <p:ph type="pic" sz="quarter" idx="13"/>
          </p:nvPr>
        </p:nvSpPr>
        <p:spPr>
          <a:xfrm>
            <a:off x="5260665" y="0"/>
            <a:ext cx="6931336" cy="6540500"/>
          </a:xfrm>
          <a:custGeom>
            <a:avLst/>
            <a:gdLst>
              <a:gd name="connsiteX0" fmla="*/ 0 w 5198502"/>
              <a:gd name="connsiteY0" fmla="*/ 0 h 6540500"/>
              <a:gd name="connsiteX1" fmla="*/ 5198502 w 5198502"/>
              <a:gd name="connsiteY1" fmla="*/ 0 h 6540500"/>
              <a:gd name="connsiteX2" fmla="*/ 5198502 w 5198502"/>
              <a:gd name="connsiteY2" fmla="*/ 6540500 h 6540500"/>
              <a:gd name="connsiteX3" fmla="*/ 0 w 5198502"/>
              <a:gd name="connsiteY3" fmla="*/ 6540500 h 6540500"/>
              <a:gd name="connsiteX4" fmla="*/ 0 w 5198502"/>
              <a:gd name="connsiteY4" fmla="*/ 0 h 6540500"/>
              <a:gd name="connsiteX0" fmla="*/ 2422782 w 5198502"/>
              <a:gd name="connsiteY0" fmla="*/ 18496 h 6540500"/>
              <a:gd name="connsiteX1" fmla="*/ 5198502 w 5198502"/>
              <a:gd name="connsiteY1" fmla="*/ 0 h 6540500"/>
              <a:gd name="connsiteX2" fmla="*/ 5198502 w 5198502"/>
              <a:gd name="connsiteY2" fmla="*/ 6540500 h 6540500"/>
              <a:gd name="connsiteX3" fmla="*/ 0 w 5198502"/>
              <a:gd name="connsiteY3" fmla="*/ 6540500 h 6540500"/>
              <a:gd name="connsiteX4" fmla="*/ 2422782 w 5198502"/>
              <a:gd name="connsiteY4" fmla="*/ 18496 h 6540500"/>
              <a:gd name="connsiteX0" fmla="*/ 2694035 w 5198502"/>
              <a:gd name="connsiteY0" fmla="*/ 0 h 6583656"/>
              <a:gd name="connsiteX1" fmla="*/ 5198502 w 5198502"/>
              <a:gd name="connsiteY1" fmla="*/ 43156 h 6583656"/>
              <a:gd name="connsiteX2" fmla="*/ 5198502 w 5198502"/>
              <a:gd name="connsiteY2" fmla="*/ 6583656 h 6583656"/>
              <a:gd name="connsiteX3" fmla="*/ 0 w 5198502"/>
              <a:gd name="connsiteY3" fmla="*/ 6583656 h 6583656"/>
              <a:gd name="connsiteX4" fmla="*/ 2694035 w 5198502"/>
              <a:gd name="connsiteY4" fmla="*/ 0 h 6583656"/>
              <a:gd name="connsiteX0" fmla="*/ 2435112 w 5198502"/>
              <a:gd name="connsiteY0" fmla="*/ 36991 h 6540500"/>
              <a:gd name="connsiteX1" fmla="*/ 5198502 w 5198502"/>
              <a:gd name="connsiteY1" fmla="*/ 0 h 6540500"/>
              <a:gd name="connsiteX2" fmla="*/ 5198502 w 5198502"/>
              <a:gd name="connsiteY2" fmla="*/ 6540500 h 6540500"/>
              <a:gd name="connsiteX3" fmla="*/ 0 w 5198502"/>
              <a:gd name="connsiteY3" fmla="*/ 6540500 h 6540500"/>
              <a:gd name="connsiteX4" fmla="*/ 2435112 w 5198502"/>
              <a:gd name="connsiteY4" fmla="*/ 36991 h 6540500"/>
              <a:gd name="connsiteX0" fmla="*/ 2428947 w 5198502"/>
              <a:gd name="connsiteY0" fmla="*/ 6165 h 6540500"/>
              <a:gd name="connsiteX1" fmla="*/ 5198502 w 5198502"/>
              <a:gd name="connsiteY1" fmla="*/ 0 h 6540500"/>
              <a:gd name="connsiteX2" fmla="*/ 5198502 w 5198502"/>
              <a:gd name="connsiteY2" fmla="*/ 6540500 h 6540500"/>
              <a:gd name="connsiteX3" fmla="*/ 0 w 5198502"/>
              <a:gd name="connsiteY3" fmla="*/ 6540500 h 6540500"/>
              <a:gd name="connsiteX4" fmla="*/ 2428947 w 5198502"/>
              <a:gd name="connsiteY4" fmla="*/ 6165 h 654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8502" h="6540500">
                <a:moveTo>
                  <a:pt x="2428947" y="6165"/>
                </a:moveTo>
                <a:lnTo>
                  <a:pt x="5198502" y="0"/>
                </a:lnTo>
                <a:lnTo>
                  <a:pt x="5198502" y="6540500"/>
                </a:lnTo>
                <a:lnTo>
                  <a:pt x="0" y="6540500"/>
                </a:lnTo>
                <a:lnTo>
                  <a:pt x="2428947" y="6165"/>
                </a:lnTo>
                <a:close/>
              </a:path>
            </a:pathLst>
          </a:custGeo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tx2"/>
                </a:solidFill>
                <a:latin typeface="Helvetica" pitchFamily="34" charset="0"/>
              </a:defRPr>
            </a:lvl1pPr>
          </a:lstStyle>
          <a:p>
            <a:endParaRPr lang="fi-FI" dirty="0"/>
          </a:p>
        </p:txBody>
      </p:sp>
      <p:cxnSp>
        <p:nvCxnSpPr>
          <p:cNvPr id="14" name="Suora yhdysviiva 13"/>
          <p:cNvCxnSpPr/>
          <p:nvPr userDrawn="1"/>
        </p:nvCxnSpPr>
        <p:spPr>
          <a:xfrm>
            <a:off x="11338532" y="6592626"/>
            <a:ext cx="0" cy="18098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uora yhdysviiva 14"/>
          <p:cNvCxnSpPr/>
          <p:nvPr userDrawn="1"/>
        </p:nvCxnSpPr>
        <p:spPr>
          <a:xfrm>
            <a:off x="10070555" y="6592626"/>
            <a:ext cx="0" cy="18098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5C2474BC-C9F7-054B-9102-8A83E8937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fld id="{357E5AD5-23FB-474E-9BF5-B42530E509F4}" type="slidenum">
              <a:rPr lang="fr-FR" smtClean="0"/>
              <a:t>‹N°›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392" y="210891"/>
            <a:ext cx="2372997" cy="50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52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949E4F5-E290-2E4D-85A4-390DC4D69B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25010"/>
            <a:ext cx="12192000" cy="51181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8B6D3FA-29B7-3E45-8E26-8057171C4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90260"/>
            <a:ext cx="9144000" cy="2387600"/>
          </a:xfrm>
        </p:spPr>
        <p:txBody>
          <a:bodyPr anchor="ctr"/>
          <a:lstStyle>
            <a:lvl1pPr algn="ctr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D9D234-9774-4446-B0AC-F7063A473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9C41B7D3-1C8C-4D42-B869-92834829A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06685" y="6356350"/>
            <a:ext cx="3311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BBC7DE"/>
                </a:solidFill>
              </a:defRPr>
            </a:lvl1pPr>
          </a:lstStyle>
          <a:p>
            <a:pPr algn="r"/>
            <a:r>
              <a:rPr lang="fr-FR" smtClean="0"/>
              <a:t>DESIR Workshop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374" y="221450"/>
            <a:ext cx="2531252" cy="540000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F629A9E-55E7-EC40-A8BF-386DF4690A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6488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BBC7DE"/>
                </a:solidFill>
              </a:defRPr>
            </a:lvl1pPr>
          </a:lstStyle>
          <a:p>
            <a:r>
              <a:rPr lang="fr-FR" smtClean="0"/>
              <a:t>28/02/2024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0236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" y="0"/>
            <a:ext cx="12191598" cy="6857998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27/02/2024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DESIR Workshop, GANIL, 2024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932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02E092-44B4-6B96-043F-72E6A77F24E8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C915CD7A-AF5E-4A12-B41A-9FC7B4829008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Ph.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/CEA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2700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8760A5-4195-9E50-D0C2-1CD72DFF81EC}"/>
              </a:ext>
            </a:extLst>
          </p:cNvPr>
          <p:cNvSpPr/>
          <p:nvPr/>
        </p:nvSpPr>
        <p:spPr>
          <a:xfrm flipV="1">
            <a:off x="0" y="6318000"/>
            <a:ext cx="12192000" cy="540000"/>
          </a:xfrm>
          <a:prstGeom prst="rect">
            <a:avLst/>
          </a:prstGeom>
          <a:solidFill>
            <a:schemeClr val="accent1">
              <a:alpha val="1961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EA0C97-D4A6-5A81-BBDC-8810F9C79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989137"/>
            <a:ext cx="10801350" cy="152082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27957-9A42-116F-EBAE-1D9AFFD384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7" name="Image 6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A2EF189B-E94F-EF08-BB3E-E2B21280D1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0" y="549275"/>
            <a:ext cx="2159000" cy="455789"/>
          </a:xfrm>
          <a:prstGeom prst="rect">
            <a:avLst/>
          </a:prstGeom>
        </p:spPr>
      </p:pic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59431C63-0DA8-1E92-8727-E320525F9C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96450" y="6319777"/>
            <a:ext cx="1800225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9E8DF99B-CA8E-41EB-AF04-B044E97BCCB9}" type="datetime1">
              <a:rPr lang="fr-FR" smtClean="0"/>
              <a:t>14/06/2024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5A12C53B-EA7D-B04E-D3C6-15B1178E1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4498" y="6319777"/>
            <a:ext cx="2906816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53EC3BAB-1845-1E65-BD2F-A254308DB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5325" y="6319777"/>
            <a:ext cx="504083" cy="5382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11273066" y="5939065"/>
            <a:ext cx="16224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Ph.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aseline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Stroppa</a:t>
            </a:r>
            <a:r>
              <a:rPr lang="fr-FR" sz="8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/CEA</a:t>
            </a:r>
            <a:endParaRPr lang="fr-FR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0533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re de se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F08A7F3-D054-4C53-AC91-8404A33D1966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2884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de section">
    <p:bg>
      <p:bgPr>
        <a:solidFill>
          <a:srgbClr val="261F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6F0DD5AE-D4B6-0BBA-F815-5E6D54184A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6000"/>
          </a:blip>
          <a:stretch>
            <a:fillRect/>
          </a:stretch>
        </p:blipFill>
        <p:spPr>
          <a:xfrm>
            <a:off x="7556500" y="2222500"/>
            <a:ext cx="4635500" cy="46355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EF8D695-BE9D-4BA8-B7B2-2FFA64C0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529444"/>
            <a:ext cx="10801349" cy="1793319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D7CC22-5920-FD0E-443A-D72872EE9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4868863"/>
            <a:ext cx="10801349" cy="126047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7DF57-188A-5BFF-1735-27730149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544B7F-46E1-4694-AFC5-855635266CAA}" type="datetime1">
              <a:rPr lang="fr-FR" smtClean="0"/>
              <a:t>14/06/2024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7754A4-6EC4-C723-9991-66E5B524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ARIS Conference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8D2423-CF12-50E0-0B14-2C87A9B8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 descr="Une image contenant logo, Police, Graphique, symbole&#10;&#10;Description générée automatiquement">
            <a:extLst>
              <a:ext uri="{FF2B5EF4-FFF2-40B4-BE49-F238E27FC236}">
                <a16:creationId xmlns:a16="http://schemas.microsoft.com/office/drawing/2014/main" id="{88301A21-9A79-DD79-75FC-B810BD27EA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225" y="549275"/>
            <a:ext cx="1187450" cy="250684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8610D1D-84AD-FFBB-5730-69FC2578F4E0}"/>
              </a:ext>
            </a:extLst>
          </p:cNvPr>
          <p:cNvCxnSpPr/>
          <p:nvPr/>
        </p:nvCxnSpPr>
        <p:spPr>
          <a:xfrm>
            <a:off x="11136674" y="928805"/>
            <a:ext cx="360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0199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D8250EB-B0C5-1B57-C3BE-6BA2B94C3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60648"/>
            <a:ext cx="11377264" cy="1141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290FDB-4BF6-552E-F9DE-E0BE6EB81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368" y="1402061"/>
            <a:ext cx="11377264" cy="4915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DA5BD8-C4D6-207B-4C7D-26B923588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984407" y="6318001"/>
            <a:ext cx="1800225" cy="54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 smtClean="0"/>
              <a:t>29/05/2024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04228E-A1D3-107C-CD03-5E01B1840B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6140" y="6318001"/>
            <a:ext cx="2906816" cy="54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 err="1" smtClean="0"/>
              <a:t>Platan</a:t>
            </a:r>
            <a:r>
              <a:rPr lang="fr-FR" dirty="0" smtClean="0"/>
              <a:t> </a:t>
            </a:r>
            <a:r>
              <a:rPr lang="fr-FR" dirty="0" err="1" smtClean="0"/>
              <a:t>Conference</a:t>
            </a:r>
            <a:r>
              <a:rPr lang="fr-FR" dirty="0" smtClean="0"/>
              <a:t>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1C997C-4506-BCCC-5373-325AA0E6A1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6967" y="6318001"/>
            <a:ext cx="504083" cy="54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357E5AD5-23FB-474E-9BF5-B42530E509F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5011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90" r:id="rId26"/>
    <p:sldLayoutId id="2147483692" r:id="rId27"/>
    <p:sldLayoutId id="2147483649" r:id="rId28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None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46">
          <p15:clr>
            <a:srgbClr val="547EBF"/>
          </p15:clr>
        </p15:guide>
        <p15:guide id="2" orient="horz" pos="3861">
          <p15:clr>
            <a:srgbClr val="547EBF"/>
          </p15:clr>
        </p15:guide>
        <p15:guide id="3" pos="7242">
          <p15:clr>
            <a:srgbClr val="547EBF"/>
          </p15:clr>
        </p15:guide>
        <p15:guide id="4" pos="438">
          <p15:clr>
            <a:srgbClr val="547EBF"/>
          </p15:clr>
        </p15:guide>
        <p15:guide id="5" pos="2751">
          <p15:clr>
            <a:srgbClr val="F26B43"/>
          </p15:clr>
        </p15:guide>
        <p15:guide id="6" pos="5065">
          <p15:clr>
            <a:srgbClr val="F26B43"/>
          </p15:clr>
        </p15:guide>
        <p15:guide id="7" pos="3840">
          <p15:clr>
            <a:srgbClr val="FDE53C"/>
          </p15:clr>
        </p15:guide>
        <p15:guide id="8" orient="horz" pos="2160">
          <p15:clr>
            <a:srgbClr val="FDE53C"/>
          </p15:clr>
        </p15:guide>
        <p15:guide id="9" orient="horz" pos="1253">
          <p15:clr>
            <a:srgbClr val="F26B43"/>
          </p15:clr>
        </p15:guide>
        <p15:guide id="10" pos="1572">
          <p15:clr>
            <a:srgbClr val="9FCC3B"/>
          </p15:clr>
        </p15:guide>
        <p15:guide id="11" pos="6108">
          <p15:clr>
            <a:srgbClr val="9FCC3B"/>
          </p15:clr>
        </p15:guide>
        <p15:guide id="12" orient="horz" pos="3067">
          <p15:clr>
            <a:srgbClr val="F26B43"/>
          </p15:clr>
        </p15:guide>
        <p15:guide id="13" pos="2615">
          <p15:clr>
            <a:srgbClr val="F26B43"/>
          </p15:clr>
        </p15:guide>
        <p15:guide id="14" pos="4929">
          <p15:clr>
            <a:srgbClr val="F26B43"/>
          </p15:clr>
        </p15:guide>
        <p15:guide id="15" pos="3772">
          <p15:clr>
            <a:srgbClr val="FBAE40"/>
          </p15:clr>
        </p15:guide>
        <p15:guide id="16" pos="3908">
          <p15:clr>
            <a:srgbClr val="FBAE4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D8250EB-B0C5-1B57-C3BE-6BA2B94C3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60648"/>
            <a:ext cx="11377264" cy="1141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290FDB-4BF6-552E-F9DE-E0BE6EB81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368" y="1402061"/>
            <a:ext cx="11377264" cy="4915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DA5BD8-C4D6-207B-4C7D-26B923588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984407" y="6318001"/>
            <a:ext cx="1800225" cy="54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 smtClean="0"/>
              <a:t>29/05/2024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04228E-A1D3-107C-CD03-5E01B1840B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6140" y="6318001"/>
            <a:ext cx="2906816" cy="54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1C997C-4506-BCCC-5373-325AA0E6A1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6967" y="6318001"/>
            <a:ext cx="504083" cy="54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94B63599-5DA0-BE42-AE37-88D1760620F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139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  <p:sldLayoutId id="2147483717" r:id="rId23"/>
    <p:sldLayoutId id="2147483718" r:id="rId24"/>
    <p:sldLayoutId id="2147483719" r:id="rId25"/>
    <p:sldLayoutId id="2147483720" r:id="rId26"/>
    <p:sldLayoutId id="2147483721" r:id="rId27"/>
    <p:sldLayoutId id="2147483722" r:id="rId28"/>
    <p:sldLayoutId id="2147483723" r:id="rId29"/>
    <p:sldLayoutId id="2147483724" r:id="rId3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None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46">
          <p15:clr>
            <a:srgbClr val="547EBF"/>
          </p15:clr>
        </p15:guide>
        <p15:guide id="2" orient="horz" pos="3861">
          <p15:clr>
            <a:srgbClr val="547EBF"/>
          </p15:clr>
        </p15:guide>
        <p15:guide id="3" pos="7242">
          <p15:clr>
            <a:srgbClr val="547EBF"/>
          </p15:clr>
        </p15:guide>
        <p15:guide id="4" pos="438">
          <p15:clr>
            <a:srgbClr val="547EBF"/>
          </p15:clr>
        </p15:guide>
        <p15:guide id="5" pos="2751">
          <p15:clr>
            <a:srgbClr val="F26B43"/>
          </p15:clr>
        </p15:guide>
        <p15:guide id="6" pos="5065">
          <p15:clr>
            <a:srgbClr val="F26B43"/>
          </p15:clr>
        </p15:guide>
        <p15:guide id="7" pos="3840">
          <p15:clr>
            <a:srgbClr val="FDE53C"/>
          </p15:clr>
        </p15:guide>
        <p15:guide id="8" orient="horz" pos="2160">
          <p15:clr>
            <a:srgbClr val="FDE53C"/>
          </p15:clr>
        </p15:guide>
        <p15:guide id="9" orient="horz" pos="1253">
          <p15:clr>
            <a:srgbClr val="F26B43"/>
          </p15:clr>
        </p15:guide>
        <p15:guide id="10" pos="1572">
          <p15:clr>
            <a:srgbClr val="9FCC3B"/>
          </p15:clr>
        </p15:guide>
        <p15:guide id="11" pos="6108">
          <p15:clr>
            <a:srgbClr val="9FCC3B"/>
          </p15:clr>
        </p15:guide>
        <p15:guide id="12" orient="horz" pos="3067">
          <p15:clr>
            <a:srgbClr val="F26B43"/>
          </p15:clr>
        </p15:guide>
        <p15:guide id="13" pos="2615">
          <p15:clr>
            <a:srgbClr val="F26B43"/>
          </p15:clr>
        </p15:guide>
        <p15:guide id="14" pos="4929">
          <p15:clr>
            <a:srgbClr val="F26B43"/>
          </p15:clr>
        </p15:guide>
        <p15:guide id="15" pos="3772">
          <p15:clr>
            <a:srgbClr val="FBAE40"/>
          </p15:clr>
        </p15:guide>
        <p15:guide id="16" pos="3908">
          <p15:clr>
            <a:srgbClr val="FBAE4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55.jp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1.png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3.png"/><Relationship Id="rId5" Type="http://schemas.openxmlformats.org/officeDocument/2006/relationships/image" Target="../media/image42.jpg"/><Relationship Id="rId4" Type="http://schemas.openxmlformats.org/officeDocument/2006/relationships/image" Target="../media/image4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4412407"/>
            <a:ext cx="12192000" cy="1153605"/>
          </a:xfrm>
        </p:spPr>
        <p:txBody>
          <a:bodyPr>
            <a:noAutofit/>
          </a:bodyPr>
          <a:lstStyle/>
          <a:p>
            <a:pPr algn="ctr"/>
            <a:r>
              <a:rPr lang="en-GB" sz="4800" dirty="0" smtClean="0"/>
              <a:t>Nuclear structure of </a:t>
            </a:r>
            <a:r>
              <a:rPr lang="en-GB" sz="4800" dirty="0" err="1" smtClean="0"/>
              <a:t>Pd</a:t>
            </a:r>
            <a:r>
              <a:rPr lang="en-GB" sz="4800" dirty="0" smtClean="0"/>
              <a:t> isotopes via optical spectroscopy</a:t>
            </a:r>
            <a:endParaRPr lang="en-GB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5828006"/>
            <a:ext cx="9144000" cy="795528"/>
          </a:xfrm>
        </p:spPr>
        <p:txBody>
          <a:bodyPr/>
          <a:lstStyle/>
          <a:p>
            <a:r>
              <a:rPr lang="en-GB" dirty="0" smtClean="0"/>
              <a:t>Sarina Geldhof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fld id="{357E5AD5-23FB-474E-9BF5-B42530E509F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11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6"/>
          <p:cNvSpPr txBox="1">
            <a:spLocks/>
          </p:cNvSpPr>
          <p:nvPr/>
        </p:nvSpPr>
        <p:spPr>
          <a:xfrm>
            <a:off x="225717" y="1664287"/>
            <a:ext cx="2559703" cy="721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Spin 5/2 confirmed for </a:t>
            </a:r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99,101,113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Pd</a:t>
            </a: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Spins &amp; magnetic dipole moments</a:t>
            </a:r>
            <a:endParaRPr lang="en-GB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>
          <a:xfrm>
            <a:off x="8156477" y="4943880"/>
            <a:ext cx="4097515" cy="1381474"/>
          </a:xfrm>
        </p:spPr>
        <p:txBody>
          <a:bodyPr>
            <a:normAutofit/>
          </a:bodyPr>
          <a:lstStyle/>
          <a:p>
            <a:r>
              <a:rPr lang="en-GB" dirty="0" smtClean="0"/>
              <a:t>Trend going up from N=50, away from </a:t>
            </a:r>
            <a:r>
              <a:rPr lang="en-GB" i="1" dirty="0" smtClean="0"/>
              <a:t>d</a:t>
            </a:r>
            <a:r>
              <a:rPr lang="en-GB" i="1" baseline="-25000" dirty="0" smtClean="0"/>
              <a:t>5/2</a:t>
            </a:r>
            <a:r>
              <a:rPr lang="en-GB" dirty="0" smtClean="0"/>
              <a:t> Schmidt limit</a:t>
            </a:r>
          </a:p>
          <a:p>
            <a:r>
              <a:rPr lang="en-GB" dirty="0" smtClean="0"/>
              <a:t>In Cd: simultaneous filling of </a:t>
            </a:r>
            <a:r>
              <a:rPr lang="en-GB" i="1" dirty="0" smtClean="0"/>
              <a:t>g</a:t>
            </a:r>
            <a:r>
              <a:rPr lang="en-GB" i="1" baseline="-25000" dirty="0" smtClean="0"/>
              <a:t>7/2</a:t>
            </a:r>
            <a:r>
              <a:rPr lang="en-GB" dirty="0" smtClean="0"/>
              <a:t> (and </a:t>
            </a:r>
            <a:r>
              <a:rPr lang="en-GB" i="1" dirty="0" smtClean="0"/>
              <a:t>d</a:t>
            </a:r>
            <a:r>
              <a:rPr lang="en-GB" i="1" baseline="-25000" dirty="0" smtClean="0"/>
              <a:t>3/2</a:t>
            </a:r>
            <a:r>
              <a:rPr lang="en-GB" dirty="0" smtClean="0"/>
              <a:t> / </a:t>
            </a:r>
            <a:r>
              <a:rPr lang="en-GB" i="1" dirty="0" smtClean="0"/>
              <a:t>s</a:t>
            </a:r>
            <a:r>
              <a:rPr lang="en-GB" i="1" baseline="-25000" dirty="0" smtClean="0"/>
              <a:t>1/2</a:t>
            </a:r>
            <a:r>
              <a:rPr lang="en-GB" dirty="0" smtClean="0"/>
              <a:t>) with positive magnetic dipole moments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en-GB" smtClean="0">
                <a:cs typeface="Arial" panose="020B0604020202020204" pitchFamily="34" charset="0"/>
              </a:rPr>
              <a:t>10</a:t>
            </a:fld>
            <a:endParaRPr lang="en-GB" dirty="0">
              <a:cs typeface="Arial" panose="020B0604020202020204" pitchFamily="34" charset="0"/>
            </a:endParaRPr>
          </a:p>
        </p:txBody>
      </p:sp>
      <p:pic>
        <p:nvPicPr>
          <p:cNvPr id="10" name="Espace réservé du contenu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9" t="69295" r="8551" b="24065"/>
          <a:stretch/>
        </p:blipFill>
        <p:spPr>
          <a:xfrm>
            <a:off x="2568447" y="1704977"/>
            <a:ext cx="3709737" cy="1053437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25882" t="56674" r="35968" b="25616"/>
          <a:stretch/>
        </p:blipFill>
        <p:spPr>
          <a:xfrm>
            <a:off x="1273046" y="2872593"/>
            <a:ext cx="5005137" cy="99286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4"/>
          <a:srcRect l="3372" t="-1162" b="54118"/>
          <a:stretch/>
        </p:blipFill>
        <p:spPr>
          <a:xfrm>
            <a:off x="-15498" y="4972050"/>
            <a:ext cx="8085039" cy="108584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2568447" y="1712329"/>
            <a:ext cx="976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101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236931" y="2850333"/>
            <a:ext cx="976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234344" y="5009436"/>
            <a:ext cx="976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Espace réservé du contenu 6"/>
          <p:cNvSpPr txBox="1">
            <a:spLocks/>
          </p:cNvSpPr>
          <p:nvPr/>
        </p:nvSpPr>
        <p:spPr>
          <a:xfrm>
            <a:off x="225717" y="4057844"/>
            <a:ext cx="5717878" cy="721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Spins 1/2 and 7/2 assigned to </a:t>
            </a:r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Pd ground state and isomer respectively</a:t>
            </a: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01"/>
          <a:stretch/>
        </p:blipFill>
        <p:spPr>
          <a:xfrm>
            <a:off x="6548135" y="1756783"/>
            <a:ext cx="1225567" cy="1699339"/>
          </a:xfrm>
          <a:prstGeom prst="rect">
            <a:avLst/>
          </a:prstGeom>
          <a:ln>
            <a:solidFill>
              <a:schemeClr val="accent3"/>
            </a:solidFill>
          </a:ln>
        </p:spPr>
      </p:pic>
      <p:grpSp>
        <p:nvGrpSpPr>
          <p:cNvPr id="22" name="Groupe 21"/>
          <p:cNvGrpSpPr/>
          <p:nvPr/>
        </p:nvGrpSpPr>
        <p:grpSpPr>
          <a:xfrm>
            <a:off x="7950626" y="1002134"/>
            <a:ext cx="3972742" cy="3972742"/>
            <a:chOff x="7950626" y="1002134"/>
            <a:chExt cx="3972742" cy="3972742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0626" y="1002134"/>
              <a:ext cx="3972742" cy="3972742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8710047" y="1002134"/>
              <a:ext cx="9763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I=5/2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 rot="21198064" flipH="1">
              <a:off x="9426985" y="2919027"/>
              <a:ext cx="23720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PRELIMINARY</a:t>
              </a:r>
              <a:endParaRPr lang="en-GB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792866" y="6467782"/>
            <a:ext cx="2715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tx2"/>
                </a:solidFill>
              </a:rPr>
              <a:t>A. Ortiz-Cortes </a:t>
            </a:r>
            <a:r>
              <a:rPr lang="en-GB" sz="1200" i="1" dirty="0" smtClean="0">
                <a:solidFill>
                  <a:schemeClr val="tx2"/>
                </a:solidFill>
              </a:rPr>
              <a:t>et </a:t>
            </a:r>
            <a:r>
              <a:rPr lang="en-GB" sz="1200" i="1" dirty="0">
                <a:solidFill>
                  <a:schemeClr val="tx2"/>
                </a:solidFill>
              </a:rPr>
              <a:t>al</a:t>
            </a:r>
            <a:r>
              <a:rPr lang="en-GB" sz="1200" i="1" dirty="0" smtClean="0">
                <a:solidFill>
                  <a:schemeClr val="tx2"/>
                </a:solidFill>
              </a:rPr>
              <a:t>., to be submitted</a:t>
            </a:r>
            <a:endParaRPr lang="en-GB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9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Perspectives</a:t>
            </a:r>
            <a:endParaRPr lang="en-GB" dirty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6C604C2E-59BF-439B-99D0-F183AC3E4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Push towards n-deficient isotopes using hot-cavity ion source</a:t>
            </a:r>
          </a:p>
          <a:p>
            <a:pPr marL="971550" lvl="1" indent="-285750"/>
            <a:r>
              <a:rPr lang="en-GB" dirty="0" smtClean="0"/>
              <a:t>Successful production and mass measurements recently </a:t>
            </a:r>
          </a:p>
          <a:p>
            <a:pPr marL="971550" lvl="1" indent="-285750"/>
            <a:r>
              <a:rPr lang="en-GB" dirty="0" smtClean="0"/>
              <a:t>In-source laser spectroscopy difficult, use RAPTOR?</a:t>
            </a:r>
          </a:p>
        </p:txBody>
      </p:sp>
      <p:sp>
        <p:nvSpPr>
          <p:cNvPr id="22" name="Tijdelijke aanduiding voor dianummer 6">
            <a:extLst>
              <a:ext uri="{FF2B5EF4-FFF2-40B4-BE49-F238E27FC236}">
                <a16:creationId xmlns:a16="http://schemas.microsoft.com/office/drawing/2014/main" id="{E69D413F-C5BC-480D-93EC-77D74507D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88A-0109-0B40-965D-9E0ED41EFEE4}" type="slidenum">
              <a:rPr lang="en-GB" smtClean="0">
                <a:cs typeface="Arial" panose="020B0604020202020204" pitchFamily="34" charset="0"/>
              </a:rPr>
              <a:pPr/>
              <a:t>11</a:t>
            </a:fld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7730614" y="3784004"/>
            <a:ext cx="3032760" cy="85159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See poster </a:t>
            </a:r>
            <a:b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S. Chinthakayala (and talk V. Virtanen)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6406715" y="2088859"/>
            <a:ext cx="3291840" cy="47904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See poster S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. Kujanpää </a:t>
            </a:r>
          </a:p>
        </p:txBody>
      </p:sp>
      <p:grpSp>
        <p:nvGrpSpPr>
          <p:cNvPr id="21" name="Group 6"/>
          <p:cNvGrpSpPr/>
          <p:nvPr/>
        </p:nvGrpSpPr>
        <p:grpSpPr>
          <a:xfrm>
            <a:off x="2052362" y="3006838"/>
            <a:ext cx="5131593" cy="3297158"/>
            <a:chOff x="724913" y="2461790"/>
            <a:chExt cx="6842125" cy="4396210"/>
          </a:xfrm>
        </p:grpSpPr>
        <p:pic>
          <p:nvPicPr>
            <p:cNvPr id="23" name="Picture 7"/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r="9937"/>
            <a:stretch/>
          </p:blipFill>
          <p:spPr>
            <a:xfrm>
              <a:off x="1630153" y="2461790"/>
              <a:ext cx="5876399" cy="43962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Straight Connector 8"/>
            <p:cNvSpPr/>
            <p:nvPr/>
          </p:nvSpPr>
          <p:spPr>
            <a:xfrm flipV="1">
              <a:off x="1113741" y="4956631"/>
              <a:ext cx="1272539" cy="923925"/>
            </a:xfrm>
            <a:prstGeom prst="line">
              <a:avLst/>
            </a:prstGeom>
            <a:noFill/>
            <a:ln w="76320">
              <a:solidFill>
                <a:srgbClr val="00B0F0"/>
              </a:solidFill>
              <a:prstDash val="solid"/>
              <a:headEnd type="arrow"/>
              <a:tailEnd type="arrow"/>
            </a:ln>
          </p:spPr>
          <p:txBody>
            <a:bodyPr vert="horz" wrap="none" lIns="96120" tIns="62370" rIns="96120" bIns="62370" anchor="ctr" anchorCtr="0" compatLnSpc="0"/>
            <a:lstStyle/>
            <a:p>
              <a:pPr hangingPunct="0"/>
              <a:endParaRPr lang="en-US" sz="1350" dirty="0"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27" name="Straight Connector 9"/>
            <p:cNvSpPr/>
            <p:nvPr/>
          </p:nvSpPr>
          <p:spPr>
            <a:xfrm flipH="1" flipV="1">
              <a:off x="5325537" y="4749449"/>
              <a:ext cx="1381131" cy="719138"/>
            </a:xfrm>
            <a:prstGeom prst="line">
              <a:avLst/>
            </a:prstGeom>
            <a:noFill/>
            <a:ln w="76320">
              <a:solidFill>
                <a:srgbClr val="FF3333"/>
              </a:solidFill>
              <a:prstDash val="solid"/>
              <a:tailEnd type="arrow"/>
            </a:ln>
          </p:spPr>
          <p:txBody>
            <a:bodyPr vert="horz" wrap="none" lIns="96120" tIns="62370" rIns="96120" bIns="62370" anchor="ctr" anchorCtr="0" compatLnSpc="0"/>
            <a:lstStyle/>
            <a:p>
              <a:pPr hangingPunct="0"/>
              <a:endParaRPr lang="en-US" sz="1350" dirty="0">
                <a:latin typeface="Liberation Sans" pitchFamily="18"/>
                <a:ea typeface="Noto Sans CJK SC Regular" pitchFamily="2"/>
                <a:cs typeface="FreeSans" pitchFamily="2"/>
              </a:endParaRPr>
            </a:p>
          </p:txBody>
        </p:sp>
        <p:sp>
          <p:nvSpPr>
            <p:cNvPr id="28" name="TextBox 10"/>
            <p:cNvSpPr txBox="1"/>
            <p:nvPr/>
          </p:nvSpPr>
          <p:spPr>
            <a:xfrm>
              <a:off x="5869565" y="5511224"/>
              <a:ext cx="1697473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1350" dirty="0" err="1"/>
                <a:t>Primary</a:t>
              </a:r>
              <a:r>
                <a:rPr lang="fi-FI" sz="1350" dirty="0"/>
                <a:t> </a:t>
              </a:r>
              <a:r>
                <a:rPr lang="fi-FI" sz="1350" dirty="0" err="1"/>
                <a:t>beam</a:t>
              </a:r>
              <a:endParaRPr lang="fi-FI" sz="1350" dirty="0"/>
            </a:p>
          </p:txBody>
        </p:sp>
        <p:sp>
          <p:nvSpPr>
            <p:cNvPr id="29" name="TextBox 11"/>
            <p:cNvSpPr txBox="1"/>
            <p:nvPr/>
          </p:nvSpPr>
          <p:spPr>
            <a:xfrm>
              <a:off x="724913" y="4822256"/>
              <a:ext cx="131061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1350" dirty="0" err="1"/>
                <a:t>Lasers</a:t>
              </a:r>
              <a:r>
                <a:rPr lang="fi-FI" sz="1350" dirty="0"/>
                <a:t> in /</a:t>
              </a:r>
            </a:p>
            <a:p>
              <a:r>
                <a:rPr lang="fi-FI" sz="1350" dirty="0" err="1"/>
                <a:t>ions</a:t>
              </a:r>
              <a:r>
                <a:rPr lang="fi-FI" sz="1350" dirty="0"/>
                <a:t> out</a:t>
              </a:r>
            </a:p>
          </p:txBody>
        </p:sp>
        <p:cxnSp>
          <p:nvCxnSpPr>
            <p:cNvPr id="30" name="Straight Arrow Connector 12"/>
            <p:cNvCxnSpPr/>
            <p:nvPr/>
          </p:nvCxnSpPr>
          <p:spPr>
            <a:xfrm>
              <a:off x="1785388" y="2897937"/>
              <a:ext cx="2190751" cy="600075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13"/>
            <p:cNvSpPr txBox="1"/>
            <p:nvPr/>
          </p:nvSpPr>
          <p:spPr>
            <a:xfrm>
              <a:off x="724913" y="2629710"/>
              <a:ext cx="112039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1350" dirty="0" err="1"/>
                <a:t>Rotating</a:t>
              </a:r>
              <a:endParaRPr lang="fi-FI" sz="1350" dirty="0"/>
            </a:p>
            <a:p>
              <a:r>
                <a:rPr lang="fi-FI" sz="1350" dirty="0" err="1"/>
                <a:t>target</a:t>
              </a:r>
              <a:endParaRPr lang="fi-FI" sz="1350" dirty="0"/>
            </a:p>
          </p:txBody>
        </p:sp>
      </p:grpSp>
      <p:sp>
        <p:nvSpPr>
          <p:cNvPr id="32" name="TextBox 14"/>
          <p:cNvSpPr txBox="1"/>
          <p:nvPr/>
        </p:nvSpPr>
        <p:spPr>
          <a:xfrm>
            <a:off x="1579922" y="6419479"/>
            <a:ext cx="4097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Reponen et al., Rev. Sci. Instrum. 86 (2015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12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91" y="1350799"/>
            <a:ext cx="6140505" cy="460537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6C604C2E-59BF-439B-99D0-F183AC3E4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0110" y="1402061"/>
            <a:ext cx="5274521" cy="491594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First laser spectroscopy of unstable </a:t>
            </a:r>
            <a:r>
              <a:rPr lang="en-GB" sz="1800" dirty="0" err="1" smtClean="0"/>
              <a:t>Pd</a:t>
            </a:r>
            <a:r>
              <a:rPr lang="en-GB" sz="1800" dirty="0" smtClean="0"/>
              <a:t>, first application of </a:t>
            </a:r>
            <a:r>
              <a:rPr lang="en-GB" sz="1800" dirty="0" err="1" smtClean="0"/>
              <a:t>Fayans</a:t>
            </a:r>
            <a:r>
              <a:rPr lang="en-GB" sz="1800" dirty="0" smtClean="0"/>
              <a:t> EDF to well-deformed nuclei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 smtClean="0"/>
              <a:t>Fy</a:t>
            </a:r>
            <a:r>
              <a:rPr lang="en-GB" sz="1800" dirty="0" smtClean="0"/>
              <a:t>(</a:t>
            </a:r>
            <a:r>
              <a:rPr lang="en-GB" sz="1800" dirty="0" err="1" smtClean="0">
                <a:ea typeface="HGGothicE" panose="020B0909000000000000" pitchFamily="49" charset="-128"/>
              </a:rPr>
              <a:t>Δr</a:t>
            </a:r>
            <a:r>
              <a:rPr lang="en-GB" sz="1800" dirty="0" smtClean="0">
                <a:ea typeface="HGGothicE" panose="020B0909000000000000" pitchFamily="49" charset="-128"/>
              </a:rPr>
              <a:t>, HFB) performs well, but overestimates OES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ea typeface="HGGothicE" panose="020B0909000000000000" pitchFamily="49" charset="-128"/>
              </a:rPr>
              <a:t>Allowing for </a:t>
            </a:r>
            <a:r>
              <a:rPr lang="en-GB" sz="1800" dirty="0" err="1" smtClean="0">
                <a:ea typeface="HGGothicE" panose="020B0909000000000000" pitchFamily="49" charset="-128"/>
              </a:rPr>
              <a:t>triaxial</a:t>
            </a:r>
            <a:r>
              <a:rPr lang="en-GB" sz="1800" dirty="0" smtClean="0">
                <a:ea typeface="HGGothicE" panose="020B0909000000000000" pitchFamily="49" charset="-128"/>
              </a:rPr>
              <a:t> shapes improves calculated charge radii, but difficult to pinpoint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Odd-A spins established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N=Z ‘reached’, to be studied</a:t>
            </a:r>
          </a:p>
        </p:txBody>
      </p:sp>
      <p:sp>
        <p:nvSpPr>
          <p:cNvPr id="22" name="Tijdelijke aanduiding voor dianummer 6">
            <a:extLst>
              <a:ext uri="{FF2B5EF4-FFF2-40B4-BE49-F238E27FC236}">
                <a16:creationId xmlns:a16="http://schemas.microsoft.com/office/drawing/2014/main" id="{E69D413F-C5BC-480D-93EC-77D74507D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88A-0109-0B40-965D-9E0ED41EFEE4}" type="slidenum">
              <a:rPr lang="en-GB" smtClean="0">
                <a:cs typeface="Arial" panose="020B0604020202020204" pitchFamily="34" charset="0"/>
              </a:rPr>
              <a:pPr/>
              <a:t>12</a:t>
            </a:fld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 rot="20418553">
            <a:off x="3177997" y="3294788"/>
            <a:ext cx="1428029" cy="366566"/>
          </a:xfrm>
          <a:prstGeom prst="ellipse">
            <a:avLst/>
          </a:prstGeom>
          <a:noFill/>
          <a:ln w="25400"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 rot="19973111">
            <a:off x="811277" y="4265022"/>
            <a:ext cx="3780125" cy="474626"/>
          </a:xfrm>
          <a:prstGeom prst="ellipse">
            <a:avLst/>
          </a:prstGeom>
          <a:noFill/>
          <a:ln w="25400"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 rot="19648977">
            <a:off x="426563" y="4429932"/>
            <a:ext cx="1717567" cy="676621"/>
          </a:xfrm>
          <a:prstGeom prst="ellipse">
            <a:avLst/>
          </a:prstGeom>
          <a:noFill/>
          <a:ln w="25400"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96846" y="1571813"/>
            <a:ext cx="2324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from IGISOL</a:t>
            </a:r>
            <a:endParaRPr lang="en-GB" sz="2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471749" y="4666325"/>
            <a:ext cx="0" cy="51663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30750" y="4746086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 fm</a:t>
            </a:r>
            <a:r>
              <a:rPr lang="en-GB" sz="1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28EE4FBC-8474-4076-BDF3-FAC295029924}"/>
              </a:ext>
            </a:extLst>
          </p:cNvPr>
          <p:cNvSpPr txBox="1"/>
          <p:nvPr/>
        </p:nvSpPr>
        <p:spPr>
          <a:xfrm>
            <a:off x="641278" y="6361396"/>
            <a:ext cx="5454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Sn, In, Ag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I. </a:t>
            </a:r>
            <a:r>
              <a:rPr lang="en-GB" sz="1200" i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Angeli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K.P. </a:t>
            </a:r>
            <a:r>
              <a:rPr lang="en-GB" sz="1200" i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Marinova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At. Data </a:t>
            </a:r>
            <a:r>
              <a:rPr lang="en-GB" sz="1200" i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Data Tables 99, 69 (2013)</a:t>
            </a:r>
            <a:b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b="1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C. Gorges et al., Phys. Rev. Lett. 122, 192502 (2019)</a:t>
            </a:r>
            <a:endParaRPr lang="en-GB" sz="12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28EE4FBC-8474-4076-BDF3-FAC295029924}"/>
              </a:ext>
            </a:extLst>
          </p:cNvPr>
          <p:cNvSpPr txBox="1"/>
          <p:nvPr/>
        </p:nvSpPr>
        <p:spPr>
          <a:xfrm>
            <a:off x="6192885" y="6356983"/>
            <a:ext cx="462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M. Reponen et al., Nat. </a:t>
            </a:r>
            <a:r>
              <a:rPr lang="en-GB" sz="1200" i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12, 4596 (2021)</a:t>
            </a:r>
          </a:p>
          <a:p>
            <a:r>
              <a:rPr lang="en-GB" sz="1200" b="1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M. </a:t>
            </a:r>
            <a:r>
              <a:rPr lang="en-GB" sz="1200" i="1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Hammen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Phys. Rev. Lett. 121, 102501 (2018)</a:t>
            </a:r>
            <a:endParaRPr lang="en-GB" sz="12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02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Thank you for your attention!</a:t>
            </a:r>
            <a:endParaRPr lang="en-GB" dirty="0"/>
          </a:p>
        </p:txBody>
      </p:sp>
      <p:sp>
        <p:nvSpPr>
          <p:cNvPr id="11" name="Sous-titre 10"/>
          <p:cNvSpPr>
            <a:spLocks noGrp="1"/>
          </p:cNvSpPr>
          <p:nvPr>
            <p:ph type="subTitle" idx="1"/>
          </p:nvPr>
        </p:nvSpPr>
        <p:spPr>
          <a:xfrm>
            <a:off x="695325" y="3945698"/>
            <a:ext cx="10801350" cy="1312101"/>
          </a:xfrm>
        </p:spPr>
        <p:txBody>
          <a:bodyPr>
            <a:noAutofit/>
          </a:bodyPr>
          <a:lstStyle/>
          <a:p>
            <a:r>
              <a:rPr lang="en-GB" sz="1400" dirty="0"/>
              <a:t>A. Ortiz-Cortes, O. </a:t>
            </a:r>
            <a:r>
              <a:rPr lang="en-GB" sz="1400" dirty="0" err="1"/>
              <a:t>Beliuskina</a:t>
            </a:r>
            <a:r>
              <a:rPr lang="en-GB" sz="1400" dirty="0"/>
              <a:t>, L. Caceres, P. Campbell, L. Cañete, B. Cheal, K. </a:t>
            </a:r>
            <a:r>
              <a:rPr lang="en-GB" sz="1400" dirty="0" smtClean="0"/>
              <a:t>Chrysalidis, C.S</a:t>
            </a:r>
            <a:r>
              <a:rPr lang="en-GB" sz="1400" dirty="0"/>
              <a:t>. Devlin, R.P. de Groote, T. </a:t>
            </a:r>
            <a:r>
              <a:rPr lang="en-GB" sz="1400" dirty="0" err="1"/>
              <a:t>Eronen</a:t>
            </a:r>
            <a:r>
              <a:rPr lang="en-GB" sz="1400"/>
              <a:t>, </a:t>
            </a:r>
            <a:r>
              <a:rPr lang="en-GB" sz="1400" smtClean="0"/>
              <a:t/>
            </a:r>
            <a:br>
              <a:rPr lang="en-GB" sz="1400" smtClean="0"/>
            </a:br>
            <a:r>
              <a:rPr lang="en-GB" sz="1400" smtClean="0"/>
              <a:t>Z</a:t>
            </a:r>
            <a:r>
              <a:rPr lang="en-GB" sz="1400" dirty="0"/>
              <a:t>. Ge, W. Gins, M. Kortelainen, A. Koszorus, S. Kujanpää, D. </a:t>
            </a:r>
            <a:r>
              <a:rPr lang="en-GB" sz="1400" dirty="0" err="1"/>
              <a:t>Nesterenko</a:t>
            </a:r>
            <a:r>
              <a:rPr lang="en-GB" sz="1400" dirty="0"/>
              <a:t>, F. </a:t>
            </a:r>
            <a:r>
              <a:rPr lang="en-GB" sz="1400" dirty="0" err="1"/>
              <a:t>Nowacki</a:t>
            </a:r>
            <a:r>
              <a:rPr lang="en-GB" sz="1400" dirty="0" smtClean="0"/>
              <a:t>,  I</a:t>
            </a:r>
            <a:r>
              <a:rPr lang="en-GB" sz="1400" dirty="0"/>
              <a:t>. </a:t>
            </a:r>
            <a:r>
              <a:rPr lang="en-GB" sz="1400" dirty="0" err="1"/>
              <a:t>Pohjalainen</a:t>
            </a:r>
            <a:r>
              <a:rPr lang="en-GB" sz="1400" dirty="0"/>
              <a:t>, I.D. Moore, A. </a:t>
            </a:r>
            <a:r>
              <a:rPr lang="en-GB" sz="1400" dirty="0" err="1"/>
              <a:t>Raggio</a:t>
            </a:r>
            <a:r>
              <a:rPr lang="en-GB" sz="1400" dirty="0"/>
              <a:t>,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M. Reponen</a:t>
            </a:r>
            <a:r>
              <a:rPr lang="en-GB" sz="1400" dirty="0"/>
              <a:t>, L.M. Robledo, T.R. Rodríguez, J. Romero, A. de Roubin, H. </a:t>
            </a:r>
            <a:r>
              <a:rPr lang="en-GB" sz="1400" dirty="0" err="1" smtClean="0"/>
              <a:t>Salvajols</a:t>
            </a:r>
            <a:r>
              <a:rPr lang="en-GB" sz="1400" dirty="0"/>
              <a:t>, F. </a:t>
            </a:r>
            <a:r>
              <a:rPr lang="en-GB" sz="1400" dirty="0" err="1"/>
              <a:t>Sommer</a:t>
            </a:r>
            <a:endParaRPr lang="en-GB" sz="1400" dirty="0"/>
          </a:p>
          <a:p>
            <a:endParaRPr lang="en-GB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0732" y="6133313"/>
            <a:ext cx="1856868" cy="657641"/>
          </a:xfrm>
          <a:prstGeom prst="rect">
            <a:avLst/>
          </a:prstGeom>
        </p:spPr>
      </p:pic>
      <p:pic>
        <p:nvPicPr>
          <p:cNvPr id="16" name="Picture 4" descr="https://upload.wikimedia.org/wikipedia/en/thumb/7/72/UniOfManchesterLogo.svg/1280px-UniOfManchesterLogo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5946" y="6000418"/>
            <a:ext cx="1792000" cy="756000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17" name="Picture 6" descr="https://upload.wikimedia.org/wikipedia/en/e/e6/University_of_Liverpool_logo_200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282" y="6231613"/>
            <a:ext cx="2146982" cy="540000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18" name="Afbeelding 3">
            <a:extLst>
              <a:ext uri="{FF2B5EF4-FFF2-40B4-BE49-F238E27FC236}">
                <a16:creationId xmlns:a16="http://schemas.microsoft.com/office/drawing/2014/main" id="{78D06697-8797-42D6-8D76-5B8EBB2C01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851" t="7842" r="9728" b="7190"/>
          <a:stretch/>
        </p:blipFill>
        <p:spPr>
          <a:xfrm>
            <a:off x="194467" y="6015613"/>
            <a:ext cx="1798892" cy="756000"/>
          </a:xfrm>
          <a:prstGeom prst="rect">
            <a:avLst/>
          </a:prstGeom>
        </p:spPr>
      </p:pic>
      <p:pic>
        <p:nvPicPr>
          <p:cNvPr id="19" name="Afbeelding 10" descr="Afbeelding met tekening, tafel&#10;&#10;Automatisch gegenereerde beschrijving">
            <a:extLst>
              <a:ext uri="{FF2B5EF4-FFF2-40B4-BE49-F238E27FC236}">
                <a16:creationId xmlns:a16="http://schemas.microsoft.com/office/drawing/2014/main" id="{CFC44B1C-C184-4234-9018-CA0470234F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1146" y="5799613"/>
            <a:ext cx="1499814" cy="9720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4" t="2269" r="23497" b="2298"/>
          <a:stretch/>
        </p:blipFill>
        <p:spPr>
          <a:xfrm>
            <a:off x="2345688" y="5760694"/>
            <a:ext cx="1010919" cy="101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6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/>
          <a:srcRect l="-1" r="265"/>
          <a:stretch/>
        </p:blipFill>
        <p:spPr>
          <a:xfrm>
            <a:off x="6160782" y="2933030"/>
            <a:ext cx="4659235" cy="336571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5593309" y="1564396"/>
            <a:ext cx="5925027" cy="4612567"/>
          </a:xfrm>
        </p:spPr>
        <p:txBody>
          <a:bodyPr/>
          <a:lstStyle/>
          <a:p>
            <a:r>
              <a:rPr lang="en-GB" dirty="0"/>
              <a:t>6 tested transitions from </a:t>
            </a:r>
            <a:r>
              <a:rPr lang="en-GB" dirty="0" smtClean="0"/>
              <a:t>ground and different </a:t>
            </a:r>
            <a:r>
              <a:rPr lang="en-GB" dirty="0"/>
              <a:t>metastable states populated in charge </a:t>
            </a:r>
            <a:r>
              <a:rPr lang="en-GB" dirty="0" smtClean="0"/>
              <a:t>exchange</a:t>
            </a:r>
          </a:p>
          <a:p>
            <a:r>
              <a:rPr lang="en-GB" dirty="0"/>
              <a:t>King plot technique for calibration of atomic factors</a:t>
            </a:r>
          </a:p>
          <a:p>
            <a:endParaRPr lang="en-GB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2882AEBD-E86E-4AA0-88A5-85CA4D894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88A-0109-0B40-965D-9E0ED41EFEE4}" type="slidenum">
              <a:rPr lang="fi-FI" smtClean="0">
                <a:cs typeface="Arial" panose="020B0604020202020204" pitchFamily="34" charset="0"/>
              </a:rPr>
              <a:pPr/>
              <a:t>14</a:t>
            </a:fld>
            <a:endParaRPr lang="fi-FI" dirty="0">
              <a:cs typeface="Arial" panose="020B0604020202020204" pitchFamily="34" charset="0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280492" y="1462968"/>
            <a:ext cx="5340044" cy="4920568"/>
            <a:chOff x="561740" y="1484784"/>
            <a:chExt cx="5340044" cy="4920568"/>
          </a:xfrm>
        </p:grpSpPr>
        <p:cxnSp>
          <p:nvCxnSpPr>
            <p:cNvPr id="138" name="Straight Connector 137"/>
            <p:cNvCxnSpPr/>
            <p:nvPr/>
          </p:nvCxnSpPr>
          <p:spPr>
            <a:xfrm flipV="1">
              <a:off x="1641860" y="2260246"/>
              <a:ext cx="2566554" cy="1662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1629194" y="2519865"/>
              <a:ext cx="2011680" cy="1662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1641860" y="5212575"/>
              <a:ext cx="2011680" cy="1662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1641860" y="4996551"/>
              <a:ext cx="2011680" cy="1662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9" name="Group 118"/>
            <p:cNvGrpSpPr/>
            <p:nvPr/>
          </p:nvGrpSpPr>
          <p:grpSpPr>
            <a:xfrm>
              <a:off x="561740" y="1484784"/>
              <a:ext cx="5160475" cy="4920568"/>
              <a:chOff x="6246891" y="512344"/>
              <a:chExt cx="5160475" cy="4920568"/>
            </a:xfrm>
            <a:noFill/>
          </p:grpSpPr>
          <p:cxnSp>
            <p:nvCxnSpPr>
              <p:cNvPr id="146" name="Straight Connector 145"/>
              <p:cNvCxnSpPr/>
              <p:nvPr/>
            </p:nvCxnSpPr>
            <p:spPr>
              <a:xfrm flipV="1">
                <a:off x="7308997" y="4456159"/>
                <a:ext cx="2011680" cy="16625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Rectangle 144"/>
              <p:cNvSpPr/>
              <p:nvPr/>
            </p:nvSpPr>
            <p:spPr>
              <a:xfrm>
                <a:off x="6246891" y="543208"/>
                <a:ext cx="5160475" cy="428432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9" name="Straight Connector 148"/>
              <p:cNvCxnSpPr/>
              <p:nvPr/>
            </p:nvCxnSpPr>
            <p:spPr>
              <a:xfrm flipV="1">
                <a:off x="7308997" y="1828800"/>
                <a:ext cx="2011680" cy="16625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7308997" y="1016400"/>
                <a:ext cx="2011680" cy="16625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V="1">
                <a:off x="7352745" y="5248246"/>
                <a:ext cx="2566554" cy="16626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TextBox 151"/>
              <p:cNvSpPr txBox="1"/>
              <p:nvPr/>
            </p:nvSpPr>
            <p:spPr>
              <a:xfrm>
                <a:off x="9907416" y="5063580"/>
                <a:ext cx="821059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0 cm</a:t>
                </a:r>
                <a:r>
                  <a:rPr lang="en-US" sz="1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endParaRPr lang="en-GB" sz="1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9362285" y="4464471"/>
                <a:ext cx="1526380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6564.15 cm</a:t>
                </a:r>
                <a:r>
                  <a:rPr lang="en-US" sz="1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endParaRPr lang="en-GB" sz="1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6618163" y="5063580"/>
                <a:ext cx="691215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J = 0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6595844" y="4496219"/>
                <a:ext cx="691215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J = 3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6528883" y="872384"/>
                <a:ext cx="691215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J = 0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6529575" y="1657815"/>
                <a:ext cx="691215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J = 2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8" name="Straight Arrow Connector 157"/>
              <p:cNvCxnSpPr/>
              <p:nvPr/>
            </p:nvCxnSpPr>
            <p:spPr>
              <a:xfrm flipV="1">
                <a:off x="9427943" y="1287806"/>
                <a:ext cx="0" cy="3960440"/>
              </a:xfrm>
              <a:prstGeom prst="straightConnector1">
                <a:avLst/>
              </a:prstGeom>
              <a:grpFill/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7297135" y="664673"/>
                <a:ext cx="2031888" cy="8313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TextBox 159"/>
              <p:cNvSpPr txBox="1"/>
              <p:nvPr/>
            </p:nvSpPr>
            <p:spPr>
              <a:xfrm>
                <a:off x="6528883" y="512344"/>
                <a:ext cx="691215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J = 2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7" name="Straight Arrow Connector 146"/>
              <p:cNvCxnSpPr/>
              <p:nvPr/>
            </p:nvCxnSpPr>
            <p:spPr>
              <a:xfrm flipV="1">
                <a:off x="8983195" y="697010"/>
                <a:ext cx="8313" cy="3327103"/>
              </a:xfrm>
              <a:prstGeom prst="straightConnector1">
                <a:avLst/>
              </a:prstGeom>
              <a:grpFill/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/>
              <p:nvPr/>
            </p:nvCxnSpPr>
            <p:spPr>
              <a:xfrm flipV="1">
                <a:off x="7543035" y="1837112"/>
                <a:ext cx="0" cy="2835071"/>
              </a:xfrm>
              <a:prstGeom prst="straightConnector1">
                <a:avLst/>
              </a:prstGeom>
              <a:ln w="19050">
                <a:solidFill>
                  <a:schemeClr val="accent1"/>
                </a:solidFill>
                <a:tailEnd type="triangle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cxnSp>
          <p:nvCxnSpPr>
            <p:cNvPr id="120" name="Straight Connector 119"/>
            <p:cNvCxnSpPr/>
            <p:nvPr/>
          </p:nvCxnSpPr>
          <p:spPr>
            <a:xfrm flipV="1">
              <a:off x="1641860" y="5644623"/>
              <a:ext cx="2011680" cy="1662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/>
            <p:cNvSpPr txBox="1"/>
            <p:nvPr/>
          </p:nvSpPr>
          <p:spPr>
            <a:xfrm>
              <a:off x="3670784" y="5229200"/>
              <a:ext cx="1526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latin typeface="Arial" panose="020B0604020202020204" pitchFamily="34" charset="0"/>
                  <a:cs typeface="Arial" panose="020B0604020202020204" pitchFamily="34" charset="0"/>
                </a:rPr>
                <a:t>7755.03 </a:t>
              </a:r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cm</a:t>
              </a:r>
              <a:r>
                <a:rPr lang="en-US" sz="1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endParaRPr lang="en-GB" sz="1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3656572" y="5013176"/>
              <a:ext cx="1654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latin typeface="Arial" panose="020B0604020202020204" pitchFamily="34" charset="0"/>
                  <a:cs typeface="Arial" panose="020B0604020202020204" pitchFamily="34" charset="0"/>
                </a:rPr>
                <a:t>10093.99 </a:t>
              </a:r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cm</a:t>
              </a:r>
              <a:r>
                <a:rPr lang="en-US" sz="1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endParaRPr lang="en-GB" sz="1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658084" y="4797152"/>
              <a:ext cx="1637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latin typeface="Arial" panose="020B0604020202020204" pitchFamily="34" charset="0"/>
                  <a:cs typeface="Arial" panose="020B0604020202020204" pitchFamily="34" charset="0"/>
                </a:rPr>
                <a:t>11721.81 </a:t>
              </a:r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cm</a:t>
              </a:r>
              <a:r>
                <a:rPr lang="en-US" sz="1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endParaRPr lang="en-GB" sz="1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921780" y="5036221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J = 1</a:t>
              </a:r>
              <a:endParaRPr lang="en-GB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679405" y="2616574"/>
              <a:ext cx="1654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latin typeface="Arial" panose="020B0604020202020204" pitchFamily="34" charset="0"/>
                  <a:cs typeface="Arial" panose="020B0604020202020204" pitchFamily="34" charset="0"/>
                </a:rPr>
                <a:t>34068.98 </a:t>
              </a:r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cm</a:t>
              </a:r>
              <a:r>
                <a:rPr lang="en-US" sz="1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endParaRPr lang="en-GB" sz="1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658084" y="1844824"/>
              <a:ext cx="1654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latin typeface="Arial" panose="020B0604020202020204" pitchFamily="34" charset="0"/>
                  <a:cs typeface="Arial" panose="020B0604020202020204" pitchFamily="34" charset="0"/>
                </a:rPr>
                <a:t>38088.19 </a:t>
              </a:r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cm</a:t>
              </a:r>
              <a:r>
                <a:rPr lang="en-US" sz="1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endParaRPr lang="en-GB" sz="1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925455" y="5251660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J = 2</a:t>
              </a:r>
              <a:endParaRPr lang="en-GB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849772" y="2348880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J = 3</a:t>
              </a:r>
              <a:endParaRPr lang="en-GB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3683484" y="2348880"/>
              <a:ext cx="1654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latin typeface="Arial" panose="020B0604020202020204" pitchFamily="34" charset="0"/>
                  <a:cs typeface="Arial" panose="020B0604020202020204" pitchFamily="34" charset="0"/>
                </a:rPr>
                <a:t>35451.44 </a:t>
              </a:r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cm</a:t>
              </a:r>
              <a:r>
                <a:rPr lang="en-US" sz="1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endParaRPr lang="en-GB" sz="1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3658084" y="1484784"/>
              <a:ext cx="1637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latin typeface="Arial" panose="020B0604020202020204" pitchFamily="34" charset="0"/>
                  <a:cs typeface="Arial" panose="020B0604020202020204" pitchFamily="34" charset="0"/>
                </a:rPr>
                <a:t>38811.90 </a:t>
              </a:r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cm</a:t>
              </a:r>
              <a:r>
                <a:rPr lang="en-US" sz="1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endParaRPr lang="en-GB" sz="1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921780" y="4797152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J = 2</a:t>
              </a:r>
              <a:endParaRPr lang="en-GB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4247164" y="2083708"/>
              <a:ext cx="1654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latin typeface="Arial" panose="020B0604020202020204" pitchFamily="34" charset="0"/>
                  <a:cs typeface="Arial" panose="020B0604020202020204" pitchFamily="34" charset="0"/>
                </a:rPr>
                <a:t>36180.68 </a:t>
              </a:r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cm</a:t>
              </a:r>
              <a:r>
                <a:rPr lang="en-US" sz="1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endParaRPr lang="en-GB" sz="1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49772" y="2060848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J = 1</a:t>
              </a:r>
              <a:endParaRPr lang="en-GB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 rot="5400000">
              <a:off x="1306787" y="3754772"/>
              <a:ext cx="109677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363.5726</a:t>
              </a:r>
              <a:r>
                <a:rPr lang="en-GB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nm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 rot="5400000">
              <a:off x="1833203" y="3748705"/>
              <a:ext cx="10791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357.2173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nm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 rot="5400000">
              <a:off x="2328409" y="3748705"/>
              <a:ext cx="10791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361.0577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nm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 rot="5400000">
              <a:off x="2780193" y="3748705"/>
              <a:ext cx="10791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369.1386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nm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 rot="5400000">
              <a:off x="3223348" y="3748705"/>
              <a:ext cx="10791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Unfeasible</a:t>
              </a:r>
              <a:b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276.3909 nm</a:t>
              </a:r>
              <a:endParaRPr lang="en-GB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8" name="Straight Arrow Connector 127"/>
            <p:cNvCxnSpPr/>
            <p:nvPr/>
          </p:nvCxnSpPr>
          <p:spPr>
            <a:xfrm flipV="1">
              <a:off x="2361940" y="2005465"/>
              <a:ext cx="0" cy="322373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 flipV="1">
              <a:off x="2853296" y="2536490"/>
              <a:ext cx="0" cy="290873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kstvak 4">
            <a:extLst>
              <a:ext uri="{FF2B5EF4-FFF2-40B4-BE49-F238E27FC236}">
                <a16:creationId xmlns:a16="http://schemas.microsoft.com/office/drawing/2014/main" id="{3A927F72-9AA1-4A34-81F7-3BE47BD681E6}"/>
              </a:ext>
            </a:extLst>
          </p:cNvPr>
          <p:cNvSpPr txBox="1"/>
          <p:nvPr/>
        </p:nvSpPr>
        <p:spPr>
          <a:xfrm>
            <a:off x="6741515" y="5176026"/>
            <a:ext cx="2539645" cy="68736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768"/>
              </a:spcBef>
              <a:buClr>
                <a:srgbClr val="F1563F"/>
              </a:buClr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Field shift: -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2.9 GHz/fm</a:t>
            </a:r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768"/>
              </a:spcBef>
              <a:buClr>
                <a:srgbClr val="F1563F"/>
              </a:buClr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Mass shift: 845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GHz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amu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3663" y="6403161"/>
            <a:ext cx="4192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Geldhof et </a:t>
            </a:r>
            <a:r>
              <a:rPr lang="en-GB" sz="14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GB" sz="14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Hyperfine </a:t>
            </a:r>
            <a:r>
              <a:rPr lang="en-GB" sz="14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 241, 41 (2020)</a:t>
            </a:r>
          </a:p>
        </p:txBody>
      </p:sp>
    </p:spTree>
    <p:extLst>
      <p:ext uri="{BB962C8B-B14F-4D97-AF65-F5344CB8AC3E}">
        <p14:creationId xmlns:p14="http://schemas.microsoft.com/office/powerpoint/2010/main" val="11958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Atomic spectra</a:t>
            </a:r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C8551B3-5D7B-4A88-B903-01112946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88A-0109-0B40-965D-9E0ED41EFEE4}" type="slidenum">
              <a:rPr lang="fi-FI" smtClean="0">
                <a:cs typeface="Arial" panose="020B0604020202020204" pitchFamily="34" charset="0"/>
              </a:rPr>
              <a:pPr/>
              <a:t>2</a:t>
            </a:fld>
            <a:endParaRPr lang="fi-FI" dirty="0"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6791325" y="1855788"/>
            <a:ext cx="5400675" cy="44640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/>
              <a:t>Isotope shifts</a:t>
            </a:r>
          </a:p>
          <a:p>
            <a:pPr lvl="1"/>
            <a:r>
              <a:rPr lang="en-US" dirty="0" smtClean="0"/>
              <a:t>Changes in </a:t>
            </a:r>
            <a:r>
              <a:rPr lang="en-US" dirty="0" err="1" smtClean="0"/>
              <a:t>rms</a:t>
            </a:r>
            <a:r>
              <a:rPr lang="en-US" dirty="0" smtClean="0"/>
              <a:t> charge radii</a:t>
            </a:r>
          </a:p>
          <a:p>
            <a:r>
              <a:rPr lang="en-US" sz="1800" dirty="0" smtClean="0"/>
              <a:t>Hyperfine structures</a:t>
            </a:r>
          </a:p>
          <a:p>
            <a:pPr lvl="1"/>
            <a:r>
              <a:rPr lang="en-US" dirty="0" smtClean="0"/>
              <a:t>Nuclear spin</a:t>
            </a:r>
          </a:p>
          <a:p>
            <a:pPr lvl="1"/>
            <a:r>
              <a:rPr lang="en-US" dirty="0" smtClean="0"/>
              <a:t>Magnetic dipole moment</a:t>
            </a:r>
          </a:p>
          <a:p>
            <a:pPr lvl="1"/>
            <a:r>
              <a:rPr lang="en-US" dirty="0" smtClean="0"/>
              <a:t>Electric quadrupole moment</a:t>
            </a:r>
          </a:p>
          <a:p>
            <a:r>
              <a:rPr lang="en-US" sz="1800" dirty="0" smtClean="0"/>
              <a:t>Identification of nuclear states</a:t>
            </a:r>
            <a:endParaRPr lang="en-US" sz="1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85" y="1465263"/>
            <a:ext cx="5399088" cy="4260850"/>
          </a:xfrm>
        </p:spPr>
      </p:pic>
      <p:sp>
        <p:nvSpPr>
          <p:cNvPr id="11" name="TextBox 10"/>
          <p:cNvSpPr txBox="1"/>
          <p:nvPr/>
        </p:nvSpPr>
        <p:spPr>
          <a:xfrm>
            <a:off x="5320584" y="1598314"/>
            <a:ext cx="476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I=0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63384" y="4200129"/>
            <a:ext cx="647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I&gt;1/2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34873" y="2898169"/>
            <a:ext cx="476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I=0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3751" y="1584026"/>
            <a:ext cx="102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Isotope 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7137" y="2883881"/>
            <a:ext cx="102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Isotope 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67137" y="4187040"/>
            <a:ext cx="102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Isotope 3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028051" y="1749381"/>
            <a:ext cx="396000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69014" y="3133852"/>
            <a:ext cx="400110" cy="74940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centroid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3587341" y="4202013"/>
            <a:ext cx="873128" cy="1021230"/>
            <a:chOff x="3558769" y="4202013"/>
            <a:chExt cx="873128" cy="1021230"/>
          </a:xfrm>
        </p:grpSpPr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6C58DD2D-00B9-4881-BFFB-7982AF35D954}"/>
                </a:ext>
              </a:extLst>
            </p:cNvPr>
            <p:cNvGrpSpPr/>
            <p:nvPr/>
          </p:nvGrpSpPr>
          <p:grpSpPr>
            <a:xfrm>
              <a:off x="3558769" y="4202013"/>
              <a:ext cx="873128" cy="1021230"/>
              <a:chOff x="2710180" y="3864673"/>
              <a:chExt cx="873128" cy="1021230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2731651" y="4018970"/>
                <a:ext cx="35068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710180" y="4757962"/>
                <a:ext cx="35068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3232624" y="4611788"/>
                <a:ext cx="35068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3232627" y="4885883"/>
                <a:ext cx="35068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3226365" y="3864676"/>
                <a:ext cx="35068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3226365" y="4138770"/>
                <a:ext cx="35068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3227255" y="4051453"/>
                <a:ext cx="35068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3226363" y="3964155"/>
                <a:ext cx="35068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3082342" y="3864673"/>
                <a:ext cx="150293" cy="154295"/>
              </a:xfrm>
              <a:prstGeom prst="line">
                <a:avLst/>
              </a:prstGeom>
              <a:ln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3082345" y="3964152"/>
                <a:ext cx="144031" cy="54815"/>
              </a:xfrm>
              <a:prstGeom prst="line">
                <a:avLst/>
              </a:prstGeom>
              <a:ln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082338" y="4018968"/>
                <a:ext cx="144030" cy="32483"/>
              </a:xfrm>
              <a:prstGeom prst="line">
                <a:avLst/>
              </a:prstGeom>
              <a:ln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3082336" y="4018972"/>
                <a:ext cx="144030" cy="119801"/>
              </a:xfrm>
              <a:prstGeom prst="line">
                <a:avLst/>
              </a:prstGeom>
              <a:ln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3060864" y="4611793"/>
                <a:ext cx="165500" cy="146176"/>
              </a:xfrm>
              <a:prstGeom prst="line">
                <a:avLst/>
              </a:prstGeom>
              <a:ln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3060855" y="4757983"/>
                <a:ext cx="165500" cy="127920"/>
              </a:xfrm>
              <a:prstGeom prst="line">
                <a:avLst/>
              </a:prstGeom>
              <a:ln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Arrow Connector 80"/>
            <p:cNvCxnSpPr>
              <a:cxnSpLocks/>
            </p:cNvCxnSpPr>
            <p:nvPr/>
          </p:nvCxnSpPr>
          <p:spPr>
            <a:xfrm flipV="1">
              <a:off x="4311613" y="4388794"/>
              <a:ext cx="0" cy="576685"/>
            </a:xfrm>
            <a:prstGeom prst="straightConnector1">
              <a:avLst/>
            </a:prstGeom>
            <a:ln w="12700">
              <a:solidFill>
                <a:srgbClr val="2F2FFF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cxnSpLocks/>
            </p:cNvCxnSpPr>
            <p:nvPr/>
          </p:nvCxnSpPr>
          <p:spPr>
            <a:xfrm flipV="1">
              <a:off x="4361917" y="4301495"/>
              <a:ext cx="0" cy="663984"/>
            </a:xfrm>
            <a:prstGeom prst="straightConnector1">
              <a:avLst/>
            </a:prstGeom>
            <a:ln w="12700">
              <a:solidFill>
                <a:srgbClr val="2F2FFF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V="1">
              <a:off x="4411573" y="4202015"/>
              <a:ext cx="0" cy="763462"/>
            </a:xfrm>
            <a:prstGeom prst="straightConnector1">
              <a:avLst/>
            </a:prstGeom>
            <a:ln w="12700">
              <a:solidFill>
                <a:srgbClr val="2F2FFF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cxnSpLocks/>
            </p:cNvCxnSpPr>
            <p:nvPr/>
          </p:nvCxnSpPr>
          <p:spPr>
            <a:xfrm flipV="1">
              <a:off x="4119447" y="4476111"/>
              <a:ext cx="0" cy="747115"/>
            </a:xfrm>
            <a:prstGeom prst="straightConnector1">
              <a:avLst/>
            </a:prstGeom>
            <a:ln w="12700">
              <a:solidFill>
                <a:srgbClr val="2F2FFF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>
              <a:cxnSpLocks/>
            </p:cNvCxnSpPr>
            <p:nvPr/>
          </p:nvCxnSpPr>
          <p:spPr>
            <a:xfrm flipV="1">
              <a:off x="4164574" y="4388793"/>
              <a:ext cx="0" cy="834432"/>
            </a:xfrm>
            <a:prstGeom prst="straightConnector1">
              <a:avLst/>
            </a:prstGeom>
            <a:ln w="12700">
              <a:solidFill>
                <a:srgbClr val="2F2FFF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>
              <a:cxnSpLocks/>
            </p:cNvCxnSpPr>
            <p:nvPr/>
          </p:nvCxnSpPr>
          <p:spPr>
            <a:xfrm flipV="1">
              <a:off x="4216220" y="4301496"/>
              <a:ext cx="0" cy="921729"/>
            </a:xfrm>
            <a:prstGeom prst="straightConnector1">
              <a:avLst/>
            </a:prstGeom>
            <a:ln w="12700">
              <a:solidFill>
                <a:srgbClr val="2F2FFF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698469" y="4388794"/>
              <a:ext cx="0" cy="706511"/>
            </a:xfrm>
            <a:prstGeom prst="straightConnector1">
              <a:avLst/>
            </a:prstGeom>
            <a:ln w="12700">
              <a:solidFill>
                <a:srgbClr val="00B050"/>
              </a:solidFill>
              <a:headEnd type="triangle" w="sm" len="med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3717520" y="4619113"/>
                  <a:ext cx="190950" cy="276999"/>
                </a:xfrm>
                <a:prstGeom prst="rect">
                  <a:avLst/>
                </a:prstGeom>
                <a:noFill/>
              </p:spPr>
              <p:txBody>
                <a:bodyPr wrap="none" lIns="0" r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i-FI" sz="12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i-FI" sz="12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i-FI" sz="12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fi-FI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17520" y="4619113"/>
                  <a:ext cx="190950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9677" r="-645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2" name="Tekstvak 31">
            <a:extLst>
              <a:ext uri="{FF2B5EF4-FFF2-40B4-BE49-F238E27FC236}">
                <a16:creationId xmlns:a16="http://schemas.microsoft.com/office/drawing/2014/main" id="{54023788-FE9F-4779-BE75-03F0CF2CA91D}"/>
              </a:ext>
            </a:extLst>
          </p:cNvPr>
          <p:cNvSpPr txBox="1"/>
          <p:nvPr/>
        </p:nvSpPr>
        <p:spPr>
          <a:xfrm rot="21213772">
            <a:off x="6533026" y="1137981"/>
            <a:ext cx="2808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configuration/ shell model states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kstvak 73">
            <a:extLst>
              <a:ext uri="{FF2B5EF4-FFF2-40B4-BE49-F238E27FC236}">
                <a16:creationId xmlns:a16="http://schemas.microsoft.com/office/drawing/2014/main" id="{7065E5C3-FB2B-4660-841F-88094C42BC12}"/>
              </a:ext>
            </a:extLst>
          </p:cNvPr>
          <p:cNvSpPr txBox="1"/>
          <p:nvPr/>
        </p:nvSpPr>
        <p:spPr>
          <a:xfrm rot="21210081">
            <a:off x="8168206" y="4628117"/>
            <a:ext cx="2808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sz="16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and dynamic deformation</a:t>
            </a:r>
            <a:endParaRPr lang="en-GB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Afbeelding 74">
            <a:extLst>
              <a:ext uri="{FF2B5EF4-FFF2-40B4-BE49-F238E27FC236}">
                <a16:creationId xmlns:a16="http://schemas.microsoft.com/office/drawing/2014/main" id="{BE3DE7D7-B57E-47B3-9EE5-C15C909604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3046" y="2999677"/>
            <a:ext cx="374937" cy="707198"/>
          </a:xfrm>
          <a:prstGeom prst="rect">
            <a:avLst/>
          </a:prstGeom>
        </p:spPr>
      </p:pic>
      <p:sp>
        <p:nvSpPr>
          <p:cNvPr id="76" name="Oval 53">
            <a:extLst>
              <a:ext uri="{FF2B5EF4-FFF2-40B4-BE49-F238E27FC236}">
                <a16:creationId xmlns:a16="http://schemas.microsoft.com/office/drawing/2014/main" id="{6D22F20B-8363-4098-A91D-BD2E19EE37C1}"/>
              </a:ext>
            </a:extLst>
          </p:cNvPr>
          <p:cNvSpPr>
            <a:spLocks noChangeAspect="1"/>
          </p:cNvSpPr>
          <p:nvPr/>
        </p:nvSpPr>
        <p:spPr>
          <a:xfrm>
            <a:off x="10044544" y="4139727"/>
            <a:ext cx="457173" cy="285384"/>
          </a:xfrm>
          <a:prstGeom prst="ellipse">
            <a:avLst/>
          </a:prstGeom>
          <a:solidFill>
            <a:srgbClr val="BBE0E3">
              <a:lumMod val="75000"/>
            </a:srgbClr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soft" dir="t">
              <a:rot lat="0" lon="0" rev="4200000"/>
            </a:lightRig>
          </a:scene3d>
          <a:sp3d>
            <a:bevelT w="355600" h="355600"/>
          </a:sp3d>
        </p:spPr>
        <p:txBody>
          <a:bodyPr rtlCol="0" anchor="ctr"/>
          <a:lstStyle>
            <a:defPPr>
              <a:defRPr lang="fi-FI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Oval 54">
            <a:extLst>
              <a:ext uri="{FF2B5EF4-FFF2-40B4-BE49-F238E27FC236}">
                <a16:creationId xmlns:a16="http://schemas.microsoft.com/office/drawing/2014/main" id="{A05A22A9-5202-46F7-AA70-2680B6069F88}"/>
              </a:ext>
            </a:extLst>
          </p:cNvPr>
          <p:cNvSpPr/>
          <p:nvPr/>
        </p:nvSpPr>
        <p:spPr>
          <a:xfrm rot="10800000">
            <a:off x="10439579" y="3680857"/>
            <a:ext cx="353942" cy="620776"/>
          </a:xfrm>
          <a:prstGeom prst="ellipse">
            <a:avLst/>
          </a:prstGeom>
          <a:solidFill>
            <a:srgbClr val="BBE0E3">
              <a:lumMod val="75000"/>
            </a:srgbClr>
          </a:solidFill>
          <a:ln w="25400" cap="flat" cmpd="sng" algn="ctr">
            <a:noFill/>
            <a:prstDash val="solid"/>
          </a:ln>
          <a:effectLst/>
          <a:scene3d>
            <a:camera prst="orthographicFront"/>
            <a:lightRig rig="soft" dir="t">
              <a:rot lat="0" lon="0" rev="9600000"/>
            </a:lightRig>
          </a:scene3d>
          <a:sp3d>
            <a:bevelT w="355600" h="355600"/>
          </a:sp3d>
        </p:spPr>
        <p:txBody>
          <a:bodyPr rtlCol="0" anchor="ctr"/>
          <a:lstStyle>
            <a:defPPr>
              <a:defRPr lang="fi-FI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8" name="Afbeelding 77">
            <a:extLst>
              <a:ext uri="{FF2B5EF4-FFF2-40B4-BE49-F238E27FC236}">
                <a16:creationId xmlns:a16="http://schemas.microsoft.com/office/drawing/2014/main" id="{18AC1F0E-AFBE-482A-AFEF-C3B3D5CEA4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52677" y="3374846"/>
            <a:ext cx="545512" cy="599805"/>
          </a:xfrm>
          <a:prstGeom prst="rect">
            <a:avLst/>
          </a:prstGeom>
        </p:spPr>
      </p:pic>
      <p:pic>
        <p:nvPicPr>
          <p:cNvPr id="80" name="Afbeelding 79">
            <a:extLst>
              <a:ext uri="{FF2B5EF4-FFF2-40B4-BE49-F238E27FC236}">
                <a16:creationId xmlns:a16="http://schemas.microsoft.com/office/drawing/2014/main" id="{E2196452-CBAB-4E75-804E-FBA3503BB4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42388" y="2340927"/>
            <a:ext cx="415378" cy="4187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kstvak 20">
                <a:extLst>
                  <a:ext uri="{FF2B5EF4-FFF2-40B4-BE49-F238E27FC236}">
                    <a16:creationId xmlns:a16="http://schemas.microsoft.com/office/drawing/2014/main" id="{56B8C057-8598-4351-925B-450966C1CFB5}"/>
                  </a:ext>
                </a:extLst>
              </p:cNvPr>
              <p:cNvSpPr txBox="1"/>
              <p:nvPr/>
            </p:nvSpPr>
            <p:spPr>
              <a:xfrm>
                <a:off x="2524178" y="5676968"/>
                <a:ext cx="7345472" cy="5721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fi-FI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i-FI" sz="1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1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i-FI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i-FI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fi-FI" sz="180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fi-FI" sz="18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fi-FI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  <m:r>
                      <a:rPr lang="fi-FI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fi-FI" sz="18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i-FI" sz="1800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fi-FI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nl-BE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</a:t>
                </a:r>
                <a14:m>
                  <m:oMath xmlns:m="http://schemas.openxmlformats.org/officeDocument/2006/math">
                    <m:r>
                      <a:rPr lang="nl-BE" sz="18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fi-FI" sz="180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fi-FI" sz="1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i-FI" sz="180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/>
                      </a:rPr>
                      <m:t>𝜇</m:t>
                    </m:r>
                    <m:f>
                      <m:fPr>
                        <m:ctrlPr>
                          <a:rPr lang="fi-FI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i-FI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i-FI" sz="180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fi-FI" sz="180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fi-FI" sz="1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i-FI" sz="1800" i="1" smtClean="0">
                                <a:latin typeface="Cambria Math" panose="02040503050406030204" pitchFamily="18" charset="0"/>
                              </a:rPr>
                              <m:t>𝐼𝐽</m:t>
                            </m:r>
                          </m:e>
                        </m:d>
                      </m:den>
                    </m:f>
                    <m:r>
                      <a:rPr lang="fi-FI" sz="1800" b="0" i="1" smtClean="0">
                        <a:latin typeface="Cambria Math" panose="02040503050406030204" pitchFamily="18" charset="0"/>
                      </a:rPr>
                      <m:t>           </m:t>
                    </m:r>
                    <m:r>
                      <a:rPr lang="fi-FI" sz="18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i-FI" sz="1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i-FI" sz="1800" i="1" smtClean="0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fi-FI" sz="18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18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i-FI" sz="18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begChr m:val="⟨"/>
                        <m:endChr m:val="⟩"/>
                        <m:ctrlPr>
                          <a:rPr lang="fi-FI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i-FI" sz="1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i-FI" sz="18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i-FI" sz="1800" i="1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fi-FI" sz="18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i-FI" sz="180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lang="fi-FI" sz="180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fi-FI" sz="18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i-FI" sz="180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p>
                                <m:r>
                                  <a:rPr lang="fi-FI" sz="18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kstvak 20">
                <a:extLst>
                  <a:ext uri="{FF2B5EF4-FFF2-40B4-BE49-F238E27FC236}">
                    <a16:creationId xmlns:a16="http://schemas.microsoft.com/office/drawing/2014/main" id="{56B8C057-8598-4351-925B-450966C1CF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178" y="5676968"/>
                <a:ext cx="7345472" cy="5721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Ovaal 68">
            <a:extLst>
              <a:ext uri="{FF2B5EF4-FFF2-40B4-BE49-F238E27FC236}">
                <a16:creationId xmlns:a16="http://schemas.microsoft.com/office/drawing/2014/main" id="{742664C4-7C5B-4DAB-962C-56F3E7F8D08E}"/>
              </a:ext>
            </a:extLst>
          </p:cNvPr>
          <p:cNvSpPr/>
          <p:nvPr/>
        </p:nvSpPr>
        <p:spPr>
          <a:xfrm>
            <a:off x="7146257" y="3157079"/>
            <a:ext cx="2867807" cy="747813"/>
          </a:xfrm>
          <a:prstGeom prst="ellipse">
            <a:avLst/>
          </a:prstGeom>
          <a:noFill/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vaal 71">
            <a:extLst>
              <a:ext uri="{FF2B5EF4-FFF2-40B4-BE49-F238E27FC236}">
                <a16:creationId xmlns:a16="http://schemas.microsoft.com/office/drawing/2014/main" id="{587BAC35-809E-4D94-83F1-91FE7CF4AD59}"/>
              </a:ext>
            </a:extLst>
          </p:cNvPr>
          <p:cNvSpPr/>
          <p:nvPr/>
        </p:nvSpPr>
        <p:spPr>
          <a:xfrm>
            <a:off x="7369697" y="2300697"/>
            <a:ext cx="3008744" cy="522970"/>
          </a:xfrm>
          <a:prstGeom prst="ellipse">
            <a:avLst/>
          </a:prstGeom>
          <a:noFill/>
          <a:ln>
            <a:solidFill>
              <a:srgbClr val="FF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Ovaal 70">
            <a:extLst>
              <a:ext uri="{FF2B5EF4-FFF2-40B4-BE49-F238E27FC236}">
                <a16:creationId xmlns:a16="http://schemas.microsoft.com/office/drawing/2014/main" id="{A98DAA72-72DA-4F2C-8CF9-46BF0CEA9AEB}"/>
              </a:ext>
            </a:extLst>
          </p:cNvPr>
          <p:cNvSpPr/>
          <p:nvPr/>
        </p:nvSpPr>
        <p:spPr>
          <a:xfrm>
            <a:off x="7176737" y="3834993"/>
            <a:ext cx="3201704" cy="485641"/>
          </a:xfrm>
          <a:prstGeom prst="ellipse">
            <a:avLst/>
          </a:prstGeom>
          <a:noFill/>
          <a:ln>
            <a:solidFill>
              <a:srgbClr val="FF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14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4" grpId="0"/>
      <p:bldP spid="69" grpId="0" animBg="1"/>
      <p:bldP spid="72" grpId="0" animBg="1"/>
      <p:bldP spid="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IGISOL facility</a:t>
            </a:r>
            <a:endParaRPr lang="en-GB" dirty="0"/>
          </a:p>
        </p:txBody>
      </p:sp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66BD0D1D-B7A6-42F5-9318-08B1C74F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88A-0109-0B40-965D-9E0ED41EFEE4}" type="slidenum">
              <a:rPr lang="fi-FI" smtClean="0"/>
              <a:pPr/>
              <a:t>3</a:t>
            </a:fld>
            <a:endParaRPr lang="fi-FI" dirty="0"/>
          </a:p>
        </p:txBody>
      </p:sp>
      <p:pic>
        <p:nvPicPr>
          <p:cNvPr id="14" name="Tijdelijke aanduiding voor inhoud 13" descr="Afbeelding met binnen, tafel, speelgoed&#10;&#10;Automatisch gegenereerde beschrijving">
            <a:extLst>
              <a:ext uri="{FF2B5EF4-FFF2-40B4-BE49-F238E27FC236}">
                <a16:creationId xmlns:a16="http://schemas.microsoft.com/office/drawing/2014/main" id="{DDD29730-B3E2-4403-A0A5-B7833E4F7A7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r="1522"/>
          <a:stretch/>
        </p:blipFill>
        <p:spPr>
          <a:xfrm>
            <a:off x="0" y="1851025"/>
            <a:ext cx="9518650" cy="4464050"/>
          </a:xfrm>
        </p:spPr>
      </p:pic>
      <p:sp>
        <p:nvSpPr>
          <p:cNvPr id="61" name="CustomShape 25"/>
          <p:cNvSpPr/>
          <p:nvPr/>
        </p:nvSpPr>
        <p:spPr>
          <a:xfrm>
            <a:off x="6710691" y="1483560"/>
            <a:ext cx="2793600" cy="399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TextBox 2"/>
          <p:cNvSpPr txBox="1"/>
          <p:nvPr/>
        </p:nvSpPr>
        <p:spPr>
          <a:xfrm>
            <a:off x="9544051" y="3445209"/>
            <a:ext cx="23112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Cyclotron beam hits thin target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Recoils stopped in He buffer gas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Supersonic jet guides into an ion guide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Fast and chemically insensitive 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→ universal</a:t>
            </a: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CA94828A-38A0-4633-8DCF-5E440BD50C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7434" y="567302"/>
            <a:ext cx="4772188" cy="25640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3187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The IGISOL facility</a:t>
            </a:r>
            <a:endParaRPr lang="fi-FI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 smtClean="0"/>
              <a:t>Additions to the collinear laser spectroscopy beamline beforehand:</a:t>
            </a:r>
          </a:p>
          <a:p>
            <a:pPr lvl="1"/>
            <a:r>
              <a:rPr lang="fi-FI" dirty="0" smtClean="0"/>
              <a:t>Charge-exchange cell*</a:t>
            </a:r>
          </a:p>
          <a:p>
            <a:pPr lvl="1"/>
            <a:r>
              <a:rPr lang="fi-FI" dirty="0" smtClean="0"/>
              <a:t>New laser system </a:t>
            </a:r>
          </a:p>
          <a:p>
            <a:pPr lvl="1"/>
            <a:endParaRPr lang="fi-FI" dirty="0" smtClean="0"/>
          </a:p>
          <a:p>
            <a:pPr lvl="1"/>
            <a:endParaRPr lang="fi-FI" dirty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pPr marL="457200" lvl="1" indent="0">
              <a:buNone/>
            </a:pPr>
            <a:endParaRPr lang="fi-FI" sz="1200" dirty="0" smtClean="0"/>
          </a:p>
          <a:p>
            <a:pPr marL="0" indent="0">
              <a:buNone/>
            </a:pPr>
            <a:r>
              <a:rPr lang="fi-FI" dirty="0" smtClean="0"/>
              <a:t>Upgrades since: new light collection-region and shorter bunches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031D98C-A35F-4963-A408-D6DE622CE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16967" y="6348481"/>
            <a:ext cx="504083" cy="540000"/>
          </a:xfrm>
        </p:spPr>
        <p:txBody>
          <a:bodyPr/>
          <a:lstStyle/>
          <a:p>
            <a:fld id="{0FE3988A-0109-0B40-965D-9E0ED41EFEE4}" type="slidenum">
              <a:rPr lang="fi-FI" smtClean="0"/>
              <a:pPr/>
              <a:t>4</a:t>
            </a:fld>
            <a:endParaRPr lang="fi-FI" dirty="0"/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55" y="2603448"/>
            <a:ext cx="11367689" cy="23404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8EE4FBC-8474-4076-BDF3-FAC295029924}"/>
              </a:ext>
            </a:extLst>
          </p:cNvPr>
          <p:cNvSpPr txBox="1"/>
          <p:nvPr/>
        </p:nvSpPr>
        <p:spPr>
          <a:xfrm>
            <a:off x="673663" y="6402554"/>
            <a:ext cx="5504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2"/>
                </a:solidFill>
                <a:cs typeface="Helvetica" panose="020B0604020202020204" pitchFamily="34" charset="0"/>
              </a:rPr>
              <a:t>* Courtesy of W. Nörtershäuser, TU Darmstadt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6585065" y="4512506"/>
            <a:ext cx="3632662" cy="1806820"/>
            <a:chOff x="6184670" y="4488871"/>
            <a:chExt cx="3632662" cy="180682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4"/>
            <a:srcRect l="2773" t="3976" r="39541"/>
            <a:stretch/>
          </p:blipFill>
          <p:spPr>
            <a:xfrm>
              <a:off x="6184670" y="4488872"/>
              <a:ext cx="3632662" cy="1806819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184670" y="4488872"/>
              <a:ext cx="266006" cy="216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293629" y="4488871"/>
              <a:ext cx="523703" cy="12118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6606286" y="6400412"/>
            <a:ext cx="31390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tx2"/>
                </a:solidFill>
              </a:rPr>
              <a:t>A. </a:t>
            </a:r>
            <a:r>
              <a:rPr lang="en-GB" sz="1200" i="1" dirty="0" err="1" smtClean="0">
                <a:solidFill>
                  <a:schemeClr val="tx2"/>
                </a:solidFill>
              </a:rPr>
              <a:t>Koszorús</a:t>
            </a:r>
            <a:r>
              <a:rPr lang="en-GB" sz="1200" i="1" dirty="0" smtClean="0">
                <a:solidFill>
                  <a:schemeClr val="tx2"/>
                </a:solidFill>
              </a:rPr>
              <a:t> et </a:t>
            </a:r>
            <a:r>
              <a:rPr lang="en-GB" sz="1200" i="1" dirty="0">
                <a:solidFill>
                  <a:schemeClr val="tx2"/>
                </a:solidFill>
              </a:rPr>
              <a:t>al</a:t>
            </a:r>
            <a:r>
              <a:rPr lang="en-GB" sz="1200" i="1" dirty="0" smtClean="0">
                <a:solidFill>
                  <a:schemeClr val="tx2"/>
                </a:solidFill>
              </a:rPr>
              <a:t>., </a:t>
            </a:r>
            <a:r>
              <a:rPr lang="en-GB" sz="1200" i="1" dirty="0" err="1" smtClean="0">
                <a:solidFill>
                  <a:schemeClr val="tx2"/>
                </a:solidFill>
              </a:rPr>
              <a:t>Sci</a:t>
            </a:r>
            <a:r>
              <a:rPr lang="en-GB" sz="1200" i="1" dirty="0" smtClean="0">
                <a:solidFill>
                  <a:schemeClr val="tx2"/>
                </a:solidFill>
              </a:rPr>
              <a:t> </a:t>
            </a:r>
            <a:r>
              <a:rPr lang="en-GB" sz="1200" i="1" dirty="0">
                <a:solidFill>
                  <a:schemeClr val="tx2"/>
                </a:solidFill>
              </a:rPr>
              <a:t>Rep 13, 4783 (2023</a:t>
            </a:r>
            <a:r>
              <a:rPr lang="en-GB" sz="1200" i="1" dirty="0" smtClean="0">
                <a:solidFill>
                  <a:schemeClr val="tx2"/>
                </a:solidFill>
              </a:rPr>
              <a:t>)</a:t>
            </a:r>
            <a:endParaRPr lang="en-GB" sz="1200" i="1" dirty="0">
              <a:solidFill>
                <a:schemeClr val="tx2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1645920" y="5755737"/>
            <a:ext cx="2636520" cy="37572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See talk A.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Raggio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44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Motivation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7368" y="1402061"/>
            <a:ext cx="8114756" cy="4915940"/>
          </a:xfrm>
        </p:spPr>
        <p:txBody>
          <a:bodyPr/>
          <a:lstStyle/>
          <a:p>
            <a:r>
              <a:rPr lang="en-GB" dirty="0" smtClean="0"/>
              <a:t>Gap in optical spectroscopy data: up to recently </a:t>
            </a:r>
            <a:r>
              <a:rPr lang="en-US" dirty="0" smtClean="0"/>
              <a:t>Tc, Ru, Rh, </a:t>
            </a:r>
            <a:r>
              <a:rPr lang="en-US" dirty="0" err="1" smtClean="0"/>
              <a:t>Pd</a:t>
            </a:r>
            <a:r>
              <a:rPr lang="en-US" dirty="0" smtClean="0"/>
              <a:t> isotopes ‘missing’</a:t>
            </a:r>
          </a:p>
          <a:p>
            <a:pPr lvl="1"/>
            <a:r>
              <a:rPr lang="en-US" dirty="0" smtClean="0"/>
              <a:t>Refractory elements &amp; complex atomic structure</a:t>
            </a:r>
          </a:p>
          <a:p>
            <a:r>
              <a:rPr lang="en-GB" dirty="0" smtClean="0"/>
              <a:t>Measurements of charge radii powerful for testing nuclear Density Functional Theory (DFT) and ab-initio approaches</a:t>
            </a:r>
          </a:p>
          <a:p>
            <a:r>
              <a:rPr lang="en-GB" dirty="0" smtClean="0"/>
              <a:t>Ground state &amp; isomer properties needed to clarify various phenomena in region and underpin decay spectroscopy studies</a:t>
            </a:r>
          </a:p>
          <a:p>
            <a:pPr lvl="1"/>
            <a:r>
              <a:rPr lang="en-US" dirty="0" smtClean="0"/>
              <a:t>Rapid changes in deformation, shape coexistence,…</a:t>
            </a:r>
          </a:p>
          <a:p>
            <a:pPr lvl="1"/>
            <a:r>
              <a:rPr lang="en-GB" dirty="0" smtClean="0"/>
              <a:t>Firm spin assignments missing</a:t>
            </a:r>
          </a:p>
          <a:p>
            <a:pPr lvl="1"/>
            <a:r>
              <a:rPr lang="en-GB" dirty="0" err="1" smtClean="0"/>
              <a:t>Triaxiality</a:t>
            </a:r>
            <a:endParaRPr lang="en-US" dirty="0"/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A647D42F-84CF-4E1B-96EE-47CE8E723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988A-0109-0B40-965D-9E0ED41EFEE4}" type="slidenum">
              <a:rPr lang="fi-FI" smtClean="0">
                <a:cs typeface="Arial" panose="020B0604020202020204" pitchFamily="34" charset="0"/>
              </a:rPr>
              <a:pPr/>
              <a:t>5</a:t>
            </a:fld>
            <a:endParaRPr lang="fi-FI" dirty="0"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080" y="3580607"/>
            <a:ext cx="3703124" cy="26039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560" y="93687"/>
            <a:ext cx="3135554" cy="3401582"/>
          </a:xfrm>
          <a:prstGeom prst="rect">
            <a:avLst/>
          </a:prstGeom>
        </p:spPr>
      </p:pic>
      <p:sp>
        <p:nvSpPr>
          <p:cNvPr id="18" name="TextBox 8"/>
          <p:cNvSpPr txBox="1"/>
          <p:nvPr/>
        </p:nvSpPr>
        <p:spPr>
          <a:xfrm>
            <a:off x="7070445" y="6403340"/>
            <a:ext cx="5037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Campbell, I. D. Moore and M. R. Pearson, </a:t>
            </a:r>
            <a:b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in Particle Physics 86, 127 (2016) </a:t>
            </a:r>
            <a:endParaRPr lang="en-GB" sz="12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83" y="4587189"/>
            <a:ext cx="4696122" cy="148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7">
            <a:extLst>
              <a:ext uri="{FF2B5EF4-FFF2-40B4-BE49-F238E27FC236}">
                <a16:creationId xmlns:a16="http://schemas.microsoft.com/office/drawing/2014/main" id="{E8A93D0D-537E-4389-BC56-5AF1C6809099}"/>
              </a:ext>
            </a:extLst>
          </p:cNvPr>
          <p:cNvSpPr txBox="1"/>
          <p:nvPr/>
        </p:nvSpPr>
        <p:spPr>
          <a:xfrm>
            <a:off x="739295" y="6404292"/>
            <a:ext cx="76657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i-FI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Kurpeta et al., Phys. Rev. C 98, 024318 (2018) 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G</a:t>
            </a:r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Scamps</a:t>
            </a:r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al., Eur</a:t>
            </a:r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J. A 57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(</a:t>
            </a:r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6"/>
          <a:srcRect l="25025" t="17665" r="18509" b="20272"/>
          <a:stretch/>
        </p:blipFill>
        <p:spPr>
          <a:xfrm>
            <a:off x="4891661" y="4053841"/>
            <a:ext cx="3456530" cy="2137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>
                <a:cs typeface="Arial" panose="020B0604020202020204" pitchFamily="34" charset="0"/>
              </a:rPr>
              <a:t>6</a:t>
            </a:fld>
            <a:endParaRPr lang="fr-FR" dirty="0">
              <a:cs typeface="Arial" panose="020B0604020202020204" pitchFamily="34" charset="0"/>
            </a:endParaRP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" r="2871" b="51074"/>
          <a:stretch/>
        </p:blipFill>
        <p:spPr>
          <a:xfrm>
            <a:off x="0" y="1578928"/>
            <a:ext cx="3445953" cy="4541071"/>
          </a:xfrm>
        </p:spPr>
      </p:pic>
      <p:pic>
        <p:nvPicPr>
          <p:cNvPr id="7" name="Espace réservé du contenu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12" r="3218"/>
          <a:stretch/>
        </p:blipFill>
        <p:spPr>
          <a:xfrm>
            <a:off x="3445953" y="1714499"/>
            <a:ext cx="3416283" cy="4608285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6019D111-0A01-47F6-B919-00B77FEB93C8}"/>
              </a:ext>
            </a:extLst>
          </p:cNvPr>
          <p:cNvSpPr txBox="1">
            <a:spLocks/>
          </p:cNvSpPr>
          <p:nvPr/>
        </p:nvSpPr>
        <p:spPr>
          <a:xfrm>
            <a:off x="7206860" y="3190460"/>
            <a:ext cx="4735758" cy="2929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B2568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Isotopes in the range A = 98-118</a:t>
            </a:r>
          </a:p>
          <a:p>
            <a:pPr lvl="1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98-101: fusion-evaporation reactions</a:t>
            </a:r>
          </a:p>
          <a:p>
            <a:pPr lvl="1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102-110: stable, spark source</a:t>
            </a:r>
          </a:p>
          <a:p>
            <a:pPr lvl="1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112-118: fission on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target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t="55821"/>
          <a:stretch/>
        </p:blipFill>
        <p:spPr>
          <a:xfrm>
            <a:off x="6862236" y="1785050"/>
            <a:ext cx="5338641" cy="102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21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radii</a:t>
            </a:r>
            <a:endParaRPr lang="en-GB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06" y="1369084"/>
            <a:ext cx="4939030" cy="4939030"/>
          </a:xfrm>
        </p:spPr>
      </p:pic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>
          <a:xfrm>
            <a:off x="6172199" y="2716358"/>
            <a:ext cx="5346137" cy="3460605"/>
          </a:xfrm>
        </p:spPr>
        <p:txBody>
          <a:bodyPr>
            <a:normAutofit/>
          </a:bodyPr>
          <a:lstStyle/>
          <a:p>
            <a:r>
              <a:rPr lang="en-GB" sz="1800" dirty="0" smtClean="0"/>
              <a:t>Parabolic </a:t>
            </a:r>
            <a:r>
              <a:rPr lang="en-GB" sz="1800" dirty="0"/>
              <a:t>curvature towards higher </a:t>
            </a:r>
            <a:r>
              <a:rPr lang="en-GB" sz="1800" i="1" dirty="0"/>
              <a:t>N</a:t>
            </a:r>
            <a:r>
              <a:rPr lang="en-GB" sz="1800" dirty="0"/>
              <a:t>, centred around </a:t>
            </a:r>
            <a:r>
              <a:rPr lang="en-GB" sz="1800" i="1" dirty="0"/>
              <a:t>N = </a:t>
            </a:r>
            <a:r>
              <a:rPr lang="en-GB" sz="1800" dirty="0"/>
              <a:t>66, where largest degree of </a:t>
            </a:r>
            <a:r>
              <a:rPr lang="en-GB" sz="1800" dirty="0" err="1"/>
              <a:t>collectivity</a:t>
            </a:r>
            <a:r>
              <a:rPr lang="en-GB" sz="1800" dirty="0"/>
              <a:t> and deformation is expected</a:t>
            </a:r>
          </a:p>
          <a:p>
            <a:r>
              <a:rPr lang="en-GB" sz="1800" dirty="0"/>
              <a:t>No sign of sudden change(s) in </a:t>
            </a:r>
            <a:r>
              <a:rPr lang="en-GB" sz="1800" dirty="0" smtClean="0"/>
              <a:t>deformation</a:t>
            </a:r>
          </a:p>
          <a:p>
            <a:r>
              <a:rPr lang="en-GB" sz="1800" dirty="0"/>
              <a:t>Comparison to nuclear DFT calculations</a:t>
            </a:r>
          </a:p>
          <a:p>
            <a:pPr lvl="1"/>
            <a:r>
              <a:rPr lang="en-GB" sz="1600" dirty="0" smtClean="0"/>
              <a:t>UNEDF2 </a:t>
            </a:r>
            <a:endParaRPr lang="en-GB" sz="1600" dirty="0"/>
          </a:p>
          <a:p>
            <a:pPr lvl="1"/>
            <a:r>
              <a:rPr lang="en-GB" sz="1600" dirty="0"/>
              <a:t>T</a:t>
            </a:r>
            <a:r>
              <a:rPr lang="en-GB" sz="1600" dirty="0" smtClean="0"/>
              <a:t>wo </a:t>
            </a:r>
            <a:r>
              <a:rPr lang="en-GB" sz="1600" dirty="0"/>
              <a:t>forms of </a:t>
            </a:r>
            <a:r>
              <a:rPr lang="en-GB" sz="1600" dirty="0" err="1"/>
              <a:t>Fayans</a:t>
            </a:r>
            <a:r>
              <a:rPr lang="en-GB" sz="1600" dirty="0"/>
              <a:t> EDF which feature particular pairing </a:t>
            </a:r>
            <a:r>
              <a:rPr lang="en-GB" sz="1600" dirty="0" smtClean="0"/>
              <a:t>functional</a:t>
            </a:r>
            <a:endParaRPr lang="en-GB" sz="1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>
                <a:cs typeface="Arial" panose="020B0604020202020204" pitchFamily="34" charset="0"/>
              </a:rPr>
              <a:t>7</a:t>
            </a:fld>
            <a:endParaRPr lang="fr-FR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kstvak 18">
                <a:extLst>
                  <a:ext uri="{FF2B5EF4-FFF2-40B4-BE49-F238E27FC236}">
                    <a16:creationId xmlns:a16="http://schemas.microsoft.com/office/drawing/2014/main" id="{D51C7437-0BCE-4F98-AB75-345954CCDCE5}"/>
                  </a:ext>
                </a:extLst>
              </p:cNvPr>
              <p:cNvSpPr txBox="1"/>
              <p:nvPr/>
            </p:nvSpPr>
            <p:spPr>
              <a:xfrm>
                <a:off x="673663" y="1660355"/>
                <a:ext cx="4751870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sz="140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nl-BE" sz="1400" i="1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nl-BE" sz="1400" i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nl-BE" sz="1400" i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Sup>
                        <m:sSubSupPr>
                          <m:ctrlP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nl-BE" sz="1400" i="1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fr-FR" sz="14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𝑠𝑝h</m:t>
                          </m:r>
                        </m:sub>
                        <m:sup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nl-BE" sz="1400" i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+</m:t>
                      </m:r>
                      <m:sSub>
                        <m:sSubPr>
                          <m:ctrlP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nl-BE" sz="1400" i="1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fr-FR" sz="1400" b="0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𝑠𝑝h</m:t>
                          </m:r>
                        </m:sub>
                      </m:sSub>
                      <m:f>
                        <m:fPr>
                          <m:ctrlP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nl-BE" sz="1400" i="1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nl-BE" sz="1400" i="1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nl-BE" sz="1400" i="1">
                                      <a:solidFill>
                                        <a:schemeClr val="bg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400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GB" sz="140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kstvak 18">
                <a:extLst>
                  <a:ext uri="{FF2B5EF4-FFF2-40B4-BE49-F238E27FC236}">
                    <a16:creationId xmlns:a16="http://schemas.microsoft.com/office/drawing/2014/main" id="{D51C7437-0BCE-4F98-AB75-345954CCD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663" y="1660355"/>
                <a:ext cx="4751870" cy="501419"/>
              </a:xfrm>
              <a:prstGeom prst="rect">
                <a:avLst/>
              </a:prstGeom>
              <a:blipFill>
                <a:blip r:embed="rId3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1233854" y="6404073"/>
            <a:ext cx="3786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Geldhof et </a:t>
            </a:r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 Phys. Rev. </a:t>
            </a:r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 128, 152501 (</a:t>
            </a:r>
            <a:r>
              <a:rPr lang="en-GB" sz="12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2022)</a:t>
            </a:r>
            <a:endParaRPr lang="en-GB" sz="12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kstvak 8">
                <a:extLst>
                  <a:ext uri="{FF2B5EF4-FFF2-40B4-BE49-F238E27FC236}">
                    <a16:creationId xmlns:a16="http://schemas.microsoft.com/office/drawing/2014/main" id="{705647E4-C9D3-4055-9F69-619361CD2FC7}"/>
                  </a:ext>
                </a:extLst>
              </p:cNvPr>
              <p:cNvSpPr txBox="1"/>
              <p:nvPr/>
            </p:nvSpPr>
            <p:spPr>
              <a:xfrm>
                <a:off x="6172199" y="1538617"/>
                <a:ext cx="3586406" cy="818301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fi-FI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Bef>
                    <a:spcPts val="768"/>
                  </a:spcBef>
                  <a:buClr>
                    <a:srgbClr val="F1563F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fi-FI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i-FI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p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nl-B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nl-B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r>
                        <a:rPr lang="nl-B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nl-B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nl-B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nl-BE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BE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nl-BE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nl-B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nl-B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nl-B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′)</m:t>
                          </m:r>
                        </m:num>
                        <m:den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𝐴𝐴</m:t>
                          </m:r>
                          <m:r>
                            <a:rPr lang="nl-B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lang="en-GB" sz="16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F</m:t>
                      </m:r>
                      <m:r>
                        <m:rPr>
                          <m:nor/>
                        </m:rPr>
                        <a:rPr lang="en-GB" sz="16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= </m:t>
                      </m:r>
                      <m:r>
                        <m:rPr>
                          <m:nor/>
                        </m:rP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−2.9 </m:t>
                      </m:r>
                      <m:r>
                        <m:rPr>
                          <m:nor/>
                        </m:rP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GHz</m:t>
                      </m:r>
                      <m:r>
                        <m:rPr>
                          <m:nor/>
                        </m:rP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/</m:t>
                      </m:r>
                      <m:r>
                        <m:rPr>
                          <m:nor/>
                        </m:rP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fm</m:t>
                      </m:r>
                      <m:r>
                        <m:rPr>
                          <m:nor/>
                        </m:rPr>
                        <a:rPr lang="en-GB" sz="16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2 </m:t>
                      </m:r>
                      <m:r>
                        <m:rPr>
                          <m:nor/>
                        </m:rP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en-GB" sz="16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M</m:t>
                      </m:r>
                      <m:r>
                        <m:rPr>
                          <m:nor/>
                        </m:rP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= 845 </m:t>
                      </m:r>
                      <m:r>
                        <m:rPr>
                          <m:nor/>
                        </m:rP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GHz</m:t>
                      </m:r>
                      <m:r>
                        <m:rPr>
                          <m:nor/>
                        </m:rP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amu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kstvak 8">
                <a:extLst>
                  <a:ext uri="{FF2B5EF4-FFF2-40B4-BE49-F238E27FC236}">
                    <a16:creationId xmlns:a16="http://schemas.microsoft.com/office/drawing/2014/main" id="{705647E4-C9D3-4055-9F69-619361CD2F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199" y="1538617"/>
                <a:ext cx="3586406" cy="8183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6403511" y="6404073"/>
            <a:ext cx="36263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Geldhof et al., Hyperfine Interact 241, 41 (2020)</a:t>
            </a:r>
          </a:p>
        </p:txBody>
      </p:sp>
    </p:spTree>
    <p:extLst>
      <p:ext uri="{BB962C8B-B14F-4D97-AF65-F5344CB8AC3E}">
        <p14:creationId xmlns:p14="http://schemas.microsoft.com/office/powerpoint/2010/main" val="385615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radii: influence of pairing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t>8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440130" y="1577545"/>
            <a:ext cx="4325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Strong </a:t>
            </a:r>
            <a:r>
              <a:rPr lang="en-GB" sz="1600" dirty="0"/>
              <a:t>pairing correlations in </a:t>
            </a:r>
            <a:r>
              <a:rPr lang="en-GB" sz="1600" dirty="0" err="1"/>
              <a:t>Fy</a:t>
            </a:r>
            <a:r>
              <a:rPr lang="en-GB" sz="1600" dirty="0"/>
              <a:t>(</a:t>
            </a:r>
            <a:r>
              <a:rPr lang="el-GR" sz="1600" dirty="0"/>
              <a:t>Δ</a:t>
            </a:r>
            <a:r>
              <a:rPr lang="en-GB" sz="1600" dirty="0" err="1"/>
              <a:t>r,HFB</a:t>
            </a:r>
            <a:r>
              <a:rPr lang="en-GB" sz="1600" dirty="0"/>
              <a:t>) modify nuclear mean-field more at surface </a:t>
            </a:r>
            <a:r>
              <a:rPr lang="en-GB" sz="1600" dirty="0">
                <a:ea typeface="HGGothicE" panose="020B0909000000000000" pitchFamily="49" charset="-128"/>
              </a:rPr>
              <a:t>→</a:t>
            </a:r>
            <a:r>
              <a:rPr lang="en-GB" sz="1600" dirty="0"/>
              <a:t> larger charge radius and enhanced </a:t>
            </a:r>
            <a:r>
              <a:rPr lang="en-GB" sz="1600" dirty="0" smtClean="0"/>
              <a:t>OES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vak 18">
                <a:extLst>
                  <a:ext uri="{FF2B5EF4-FFF2-40B4-BE49-F238E27FC236}">
                    <a16:creationId xmlns:a16="http://schemas.microsoft.com/office/drawing/2014/main" id="{D51C7437-0BCE-4F98-AB75-345954CCDCE5}"/>
                  </a:ext>
                </a:extLst>
              </p:cNvPr>
              <p:cNvSpPr txBox="1"/>
              <p:nvPr/>
            </p:nvSpPr>
            <p:spPr>
              <a:xfrm>
                <a:off x="931905" y="1389030"/>
                <a:ext cx="4751870" cy="503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l-BE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p>
                      <m:sSupPr>
                        <m:ctrlP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nl-BE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nl-BE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l-BE" sz="1800" dirty="0">
                    <a:solidFill>
                      <a:schemeClr val="tx1"/>
                    </a:solidFill>
                    <a:latin typeface="+mj-lt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nl-BE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Sup>
                      <m:sSubSupPr>
                        <m:ctrlP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nl-BE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nl-BE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+</m:t>
                    </m:r>
                    <m:sSub>
                      <m:sSubPr>
                        <m:ctrlP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nl-BE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nl-BE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p>
                      <m:sSupPr>
                        <m:ctrlP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nl-BE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nl-BE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nl-BE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Tekstvak 18">
                <a:extLst>
                  <a:ext uri="{FF2B5EF4-FFF2-40B4-BE49-F238E27FC236}">
                    <a16:creationId xmlns:a16="http://schemas.microsoft.com/office/drawing/2014/main" id="{D51C7437-0BCE-4F98-AB75-345954CCD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905" y="1389030"/>
                <a:ext cx="4751870" cy="503984"/>
              </a:xfrm>
              <a:prstGeom prst="rect">
                <a:avLst/>
              </a:prstGeom>
              <a:blipFill>
                <a:blip r:embed="rId3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/>
          <a:srcRect r="17120"/>
          <a:stretch/>
        </p:blipFill>
        <p:spPr>
          <a:xfrm>
            <a:off x="185058" y="2036956"/>
            <a:ext cx="6802331" cy="273580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/>
          <a:srcRect l="82880" b="50510"/>
          <a:stretch/>
        </p:blipFill>
        <p:spPr>
          <a:xfrm>
            <a:off x="6200207" y="4262197"/>
            <a:ext cx="1285875" cy="123909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9520" y="3354440"/>
            <a:ext cx="4325057" cy="16294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kstvak 18">
                <a:extLst>
                  <a:ext uri="{FF2B5EF4-FFF2-40B4-BE49-F238E27FC236}">
                    <a16:creationId xmlns:a16="http://schemas.microsoft.com/office/drawing/2014/main" id="{D51C7437-0BCE-4F98-AB75-345954CCDCE5}"/>
                  </a:ext>
                </a:extLst>
              </p:cNvPr>
              <p:cNvSpPr txBox="1"/>
              <p:nvPr/>
            </p:nvSpPr>
            <p:spPr>
              <a:xfrm>
                <a:off x="7440130" y="2591721"/>
                <a:ext cx="4751870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l-BE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l-BE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e>
                        <m:sub>
                          <m:r>
                            <a:rPr lang="fr-FR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fr-FR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(3)</m:t>
                          </m:r>
                        </m:sup>
                      </m:sSubSup>
                      <m:r>
                        <a:rPr lang="nl-BE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BE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nl-BE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nl-BE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fr-FR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fr-FR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kstvak 18">
                <a:extLst>
                  <a:ext uri="{FF2B5EF4-FFF2-40B4-BE49-F238E27FC236}">
                    <a16:creationId xmlns:a16="http://schemas.microsoft.com/office/drawing/2014/main" id="{D51C7437-0BCE-4F98-AB75-345954CCDC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0130" y="2591721"/>
                <a:ext cx="4751870" cy="6183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7"/>
          <a:srcRect l="8596" t="25365" r="33869" b="13264"/>
          <a:stretch/>
        </p:blipFill>
        <p:spPr>
          <a:xfrm>
            <a:off x="1330961" y="5029201"/>
            <a:ext cx="2793998" cy="167639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446977" y="5853702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β</a:t>
            </a:r>
            <a:r>
              <a:rPr lang="fr-FR" sz="1600" baseline="-25000" dirty="0" smtClean="0"/>
              <a:t>2</a:t>
            </a:r>
            <a:r>
              <a:rPr lang="en-GB" sz="1600" dirty="0" smtClean="0"/>
              <a:t> extracted from electric quadrupole moments naively compared to calculations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058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3"/>
          <a:srcRect l="51193" t="13289" r="10552" b="20004"/>
          <a:stretch/>
        </p:blipFill>
        <p:spPr>
          <a:xfrm>
            <a:off x="5534955" y="1001104"/>
            <a:ext cx="2033766" cy="199480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radii: </a:t>
            </a:r>
            <a:r>
              <a:rPr lang="en-GB" dirty="0" err="1" smtClean="0"/>
              <a:t>triaxiality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3830964" y="2991843"/>
            <a:ext cx="4125621" cy="3630957"/>
          </a:xfrm>
        </p:spPr>
        <p:txBody>
          <a:bodyPr>
            <a:normAutofit/>
          </a:bodyPr>
          <a:lstStyle/>
          <a:p>
            <a:r>
              <a:rPr lang="en-GB" sz="1800" dirty="0" smtClean="0"/>
              <a:t>Further </a:t>
            </a:r>
            <a:r>
              <a:rPr lang="en-GB" sz="1800" dirty="0"/>
              <a:t>theoretical calculations: </a:t>
            </a:r>
            <a:endParaRPr lang="en-GB" sz="1800" dirty="0" smtClean="0"/>
          </a:p>
          <a:p>
            <a:pPr lvl="1"/>
            <a:r>
              <a:rPr lang="en-GB" sz="1600" dirty="0" err="1" smtClean="0"/>
              <a:t>Gogny</a:t>
            </a:r>
            <a:r>
              <a:rPr lang="en-GB" sz="1600" dirty="0" smtClean="0"/>
              <a:t> </a:t>
            </a:r>
            <a:r>
              <a:rPr lang="en-GB" sz="1600" dirty="0"/>
              <a:t>D1S EDF within HFB </a:t>
            </a:r>
            <a:r>
              <a:rPr lang="en-GB" sz="1600" dirty="0" smtClean="0"/>
              <a:t>and Symmetry Conserving Configuration Mixing</a:t>
            </a:r>
            <a:endParaRPr lang="en-GB" sz="1600" dirty="0"/>
          </a:p>
          <a:p>
            <a:pPr lvl="1"/>
            <a:r>
              <a:rPr lang="en-GB" sz="1600" dirty="0"/>
              <a:t>BSkG2 EDF </a:t>
            </a:r>
          </a:p>
          <a:p>
            <a:r>
              <a:rPr lang="en-GB" sz="1800" dirty="0" smtClean="0"/>
              <a:t>Breaking </a:t>
            </a:r>
            <a:r>
              <a:rPr lang="en-GB" sz="1800" dirty="0"/>
              <a:t>of axial symmetry </a:t>
            </a:r>
            <a:r>
              <a:rPr lang="en-GB" sz="1800" dirty="0" smtClean="0"/>
              <a:t>→ better </a:t>
            </a:r>
            <a:r>
              <a:rPr lang="en-GB" sz="1800" dirty="0"/>
              <a:t>overall agreement with </a:t>
            </a:r>
            <a:r>
              <a:rPr lang="en-GB" sz="1800" dirty="0" smtClean="0"/>
              <a:t>experiment</a:t>
            </a:r>
            <a:endParaRPr lang="en-GB" sz="1800" dirty="0"/>
          </a:p>
          <a:p>
            <a:pPr lvl="1"/>
            <a:r>
              <a:rPr lang="en-GB" sz="1600" dirty="0" smtClean="0"/>
              <a:t>But: none </a:t>
            </a:r>
            <a:r>
              <a:rPr lang="en-GB" sz="1600" dirty="0"/>
              <a:t>of these EDFs capture </a:t>
            </a:r>
            <a:r>
              <a:rPr lang="en-GB" sz="1600" dirty="0" smtClean="0"/>
              <a:t>OES</a:t>
            </a:r>
          </a:p>
          <a:p>
            <a:pPr lvl="1"/>
            <a:r>
              <a:rPr lang="en-GB" dirty="0" smtClean="0"/>
              <a:t>Exact effect on charge radii hard to disentangle </a:t>
            </a:r>
            <a:endParaRPr lang="en-GB" sz="1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5AD5-23FB-474E-9BF5-B42530E509F4}" type="slidenum">
              <a:rPr lang="fr-FR" smtClean="0"/>
              <a:t>9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92866" y="6467782"/>
            <a:ext cx="2715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tx2"/>
                </a:solidFill>
              </a:rPr>
              <a:t>A. Ortiz-Cortes </a:t>
            </a:r>
            <a:r>
              <a:rPr lang="en-GB" sz="1200" i="1" dirty="0" smtClean="0">
                <a:solidFill>
                  <a:schemeClr val="tx2"/>
                </a:solidFill>
              </a:rPr>
              <a:t>et </a:t>
            </a:r>
            <a:r>
              <a:rPr lang="en-GB" sz="1200" i="1" dirty="0">
                <a:solidFill>
                  <a:schemeClr val="tx2"/>
                </a:solidFill>
              </a:rPr>
              <a:t>al</a:t>
            </a:r>
            <a:r>
              <a:rPr lang="en-GB" sz="1200" i="1" dirty="0" smtClean="0">
                <a:solidFill>
                  <a:schemeClr val="tx2"/>
                </a:solidFill>
              </a:rPr>
              <a:t>., to be submitted</a:t>
            </a:r>
            <a:endParaRPr lang="en-GB" sz="1200" i="1" dirty="0">
              <a:solidFill>
                <a:schemeClr val="tx2"/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15499" y="1050841"/>
            <a:ext cx="3715465" cy="5268928"/>
            <a:chOff x="435539" y="1050841"/>
            <a:chExt cx="3715465" cy="5268928"/>
          </a:xfrm>
        </p:grpSpPr>
        <p:grpSp>
          <p:nvGrpSpPr>
            <p:cNvPr id="4" name="Groupe 3"/>
            <p:cNvGrpSpPr/>
            <p:nvPr/>
          </p:nvGrpSpPr>
          <p:grpSpPr>
            <a:xfrm>
              <a:off x="772934" y="1354863"/>
              <a:ext cx="2978494" cy="4964906"/>
              <a:chOff x="6530174" y="1301750"/>
              <a:chExt cx="2978494" cy="4964906"/>
            </a:xfrm>
          </p:grpSpPr>
          <p:pic>
            <p:nvPicPr>
              <p:cNvPr id="10" name="Image 9"/>
              <p:cNvPicPr>
                <a:picLocks noChangeAspect="1"/>
              </p:cNvPicPr>
              <p:nvPr/>
            </p:nvPicPr>
            <p:blipFill rotWithShape="1">
              <a:blip r:embed="rId4"/>
              <a:srcRect l="3986" t="2692" r="67894" b="73790"/>
              <a:stretch/>
            </p:blipFill>
            <p:spPr>
              <a:xfrm>
                <a:off x="6540500" y="1301750"/>
                <a:ext cx="1320800" cy="1257300"/>
              </a:xfrm>
              <a:prstGeom prst="rect">
                <a:avLst/>
              </a:prstGeom>
            </p:spPr>
          </p:pic>
          <p:pic>
            <p:nvPicPr>
              <p:cNvPr id="9" name="Image 8"/>
              <p:cNvPicPr>
                <a:picLocks noChangeAspect="1"/>
              </p:cNvPicPr>
              <p:nvPr/>
            </p:nvPicPr>
            <p:blipFill rotWithShape="1">
              <a:blip r:embed="rId4"/>
              <a:srcRect l="62094" t="2749" r="10040" b="73765"/>
              <a:stretch/>
            </p:blipFill>
            <p:spPr>
              <a:xfrm>
                <a:off x="7880350" y="1318260"/>
                <a:ext cx="1295046" cy="1242187"/>
              </a:xfrm>
              <a:prstGeom prst="rect">
                <a:avLst/>
              </a:prstGeom>
            </p:spPr>
          </p:pic>
          <p:pic>
            <p:nvPicPr>
              <p:cNvPr id="13" name="Image 12"/>
              <p:cNvPicPr>
                <a:picLocks noChangeAspect="1"/>
              </p:cNvPicPr>
              <p:nvPr/>
            </p:nvPicPr>
            <p:blipFill rotWithShape="1">
              <a:blip r:embed="rId4"/>
              <a:srcRect l="32846" t="26602" r="38718" b="49770"/>
              <a:stretch/>
            </p:blipFill>
            <p:spPr>
              <a:xfrm>
                <a:off x="6530174" y="2481159"/>
                <a:ext cx="1330983" cy="1258697"/>
              </a:xfrm>
              <a:prstGeom prst="rect">
                <a:avLst/>
              </a:prstGeom>
            </p:spPr>
          </p:pic>
          <p:pic>
            <p:nvPicPr>
              <p:cNvPr id="14" name="Image 13"/>
              <p:cNvPicPr>
                <a:picLocks noChangeAspect="1"/>
              </p:cNvPicPr>
              <p:nvPr/>
            </p:nvPicPr>
            <p:blipFill rotWithShape="1">
              <a:blip r:embed="rId4"/>
              <a:srcRect l="4194" t="50637" r="67860" b="26134"/>
              <a:stretch/>
            </p:blipFill>
            <p:spPr>
              <a:xfrm>
                <a:off x="7890703" y="2556479"/>
                <a:ext cx="1284693" cy="1215356"/>
              </a:xfrm>
              <a:prstGeom prst="rect">
                <a:avLst/>
              </a:prstGeom>
            </p:spPr>
          </p:pic>
          <p:pic>
            <p:nvPicPr>
              <p:cNvPr id="15" name="Image 14"/>
              <p:cNvPicPr>
                <a:picLocks noChangeAspect="1"/>
              </p:cNvPicPr>
              <p:nvPr/>
            </p:nvPicPr>
            <p:blipFill rotWithShape="1">
              <a:blip r:embed="rId4"/>
              <a:srcRect l="32927" t="50380" r="10202" b="26079"/>
              <a:stretch/>
            </p:blipFill>
            <p:spPr>
              <a:xfrm>
                <a:off x="6613310" y="3771835"/>
                <a:ext cx="2589400" cy="1219920"/>
              </a:xfrm>
              <a:prstGeom prst="rect">
                <a:avLst/>
              </a:prstGeom>
            </p:spPr>
          </p:pic>
          <p:pic>
            <p:nvPicPr>
              <p:cNvPr id="16" name="Image 15"/>
              <p:cNvPicPr>
                <a:picLocks noChangeAspect="1"/>
              </p:cNvPicPr>
              <p:nvPr/>
            </p:nvPicPr>
            <p:blipFill rotWithShape="1">
              <a:blip r:embed="rId4"/>
              <a:srcRect l="32551" t="74532" r="1980" b="2001"/>
              <a:stretch/>
            </p:blipFill>
            <p:spPr>
              <a:xfrm>
                <a:off x="6540500" y="5055713"/>
                <a:ext cx="2968168" cy="1210943"/>
              </a:xfrm>
              <a:prstGeom prst="rect">
                <a:avLst/>
              </a:prstGeom>
            </p:spPr>
          </p:pic>
        </p:grpSp>
        <p:pic>
          <p:nvPicPr>
            <p:cNvPr id="17" name="Image 1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86" t="58555" r="77977" b="20281"/>
            <a:stretch/>
          </p:blipFill>
          <p:spPr>
            <a:xfrm>
              <a:off x="3499926" y="4169882"/>
              <a:ext cx="651078" cy="549102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74" t="15498" r="53490" b="59711"/>
            <a:stretch/>
          </p:blipFill>
          <p:spPr>
            <a:xfrm>
              <a:off x="3371144" y="2188279"/>
              <a:ext cx="583920" cy="498764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07" t="15260" r="29629" b="60402"/>
            <a:stretch/>
          </p:blipFill>
          <p:spPr>
            <a:xfrm>
              <a:off x="2916027" y="1050841"/>
              <a:ext cx="485138" cy="456681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66" t="16707" r="78405" b="60107"/>
            <a:stretch/>
          </p:blipFill>
          <p:spPr>
            <a:xfrm>
              <a:off x="435539" y="2388782"/>
              <a:ext cx="395289" cy="390525"/>
            </a:xfrm>
            <a:prstGeom prst="rect">
              <a:avLst/>
            </a:prstGeom>
          </p:spPr>
        </p:pic>
      </p:grpSp>
      <p:pic>
        <p:nvPicPr>
          <p:cNvPr id="20" name="Espace réservé du contenu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308" y="1978991"/>
            <a:ext cx="3962888" cy="4268437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6601720" y="6360210"/>
            <a:ext cx="5466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i="1" dirty="0" smtClean="0">
                <a:solidFill>
                  <a:schemeClr val="tx2"/>
                </a:solidFill>
              </a:rPr>
              <a:t>D1S</a:t>
            </a:r>
            <a:r>
              <a:rPr lang="en-GB" sz="1200" i="1" dirty="0">
                <a:solidFill>
                  <a:schemeClr val="tx2"/>
                </a:solidFill>
              </a:rPr>
              <a:t>: </a:t>
            </a:r>
            <a:r>
              <a:rPr lang="en-GB" sz="1200" i="1" dirty="0" smtClean="0">
                <a:solidFill>
                  <a:schemeClr val="tx2"/>
                </a:solidFill>
              </a:rPr>
              <a:t>L. </a:t>
            </a:r>
            <a:r>
              <a:rPr lang="en-GB" sz="1200" i="1" dirty="0">
                <a:solidFill>
                  <a:schemeClr val="tx2"/>
                </a:solidFill>
              </a:rPr>
              <a:t>M. </a:t>
            </a:r>
            <a:r>
              <a:rPr lang="en-GB" sz="1200" i="1" dirty="0" smtClean="0">
                <a:solidFill>
                  <a:schemeClr val="tx2"/>
                </a:solidFill>
              </a:rPr>
              <a:t>Robledo and T. </a:t>
            </a:r>
            <a:r>
              <a:rPr lang="en-GB" sz="1200" i="1" dirty="0">
                <a:solidFill>
                  <a:schemeClr val="tx2"/>
                </a:solidFill>
              </a:rPr>
              <a:t>R. </a:t>
            </a:r>
            <a:r>
              <a:rPr lang="en-GB" sz="1200" i="1" dirty="0" smtClean="0">
                <a:solidFill>
                  <a:schemeClr val="tx2"/>
                </a:solidFill>
              </a:rPr>
              <a:t>Rodriguez</a:t>
            </a:r>
            <a:r>
              <a:rPr lang="en-GB" sz="1200" b="1" i="1" dirty="0" smtClean="0">
                <a:solidFill>
                  <a:schemeClr val="tx2"/>
                </a:solidFill>
              </a:rPr>
              <a:t/>
            </a:r>
            <a:br>
              <a:rPr lang="en-GB" sz="1200" b="1" i="1" dirty="0" smtClean="0">
                <a:solidFill>
                  <a:schemeClr val="tx2"/>
                </a:solidFill>
              </a:rPr>
            </a:br>
            <a:r>
              <a:rPr lang="en-GB" sz="1200" b="1" i="1" dirty="0" smtClean="0">
                <a:solidFill>
                  <a:schemeClr val="tx2"/>
                </a:solidFill>
              </a:rPr>
              <a:t>BSkG2</a:t>
            </a:r>
            <a:r>
              <a:rPr lang="en-GB" sz="1200" i="1" dirty="0" smtClean="0">
                <a:solidFill>
                  <a:schemeClr val="tx2"/>
                </a:solidFill>
              </a:rPr>
              <a:t>: W. </a:t>
            </a:r>
            <a:r>
              <a:rPr lang="en-GB" sz="1200" i="1" dirty="0" err="1" smtClean="0">
                <a:solidFill>
                  <a:schemeClr val="tx2"/>
                </a:solidFill>
              </a:rPr>
              <a:t>Ryssens</a:t>
            </a:r>
            <a:r>
              <a:rPr lang="en-GB" sz="1200" i="1" dirty="0" smtClean="0">
                <a:solidFill>
                  <a:schemeClr val="tx2"/>
                </a:solidFill>
              </a:rPr>
              <a:t> et </a:t>
            </a:r>
            <a:r>
              <a:rPr lang="en-GB" sz="1200" i="1" dirty="0">
                <a:solidFill>
                  <a:schemeClr val="tx2"/>
                </a:solidFill>
              </a:rPr>
              <a:t>al</a:t>
            </a:r>
            <a:r>
              <a:rPr lang="en-GB" sz="1200" i="1" dirty="0" smtClean="0">
                <a:solidFill>
                  <a:schemeClr val="tx2"/>
                </a:solidFill>
              </a:rPr>
              <a:t>., </a:t>
            </a:r>
            <a:r>
              <a:rPr lang="en-GB" sz="1200" i="1" dirty="0">
                <a:solidFill>
                  <a:schemeClr val="tx2"/>
                </a:solidFill>
              </a:rPr>
              <a:t>Eur. Phys. J. A </a:t>
            </a:r>
            <a:r>
              <a:rPr lang="en-GB" sz="1200" i="1" dirty="0" smtClean="0">
                <a:solidFill>
                  <a:schemeClr val="tx2"/>
                </a:solidFill>
              </a:rPr>
              <a:t>58:246 </a:t>
            </a:r>
            <a:r>
              <a:rPr lang="en-GB" sz="1200" i="1" dirty="0">
                <a:solidFill>
                  <a:schemeClr val="tx2"/>
                </a:solidFill>
              </a:rPr>
              <a:t>(2022)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7"/>
          <a:srcRect t="1014"/>
          <a:stretch/>
        </p:blipFill>
        <p:spPr>
          <a:xfrm>
            <a:off x="7684444" y="136865"/>
            <a:ext cx="2880102" cy="2488567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 rot="21198064" flipH="1">
            <a:off x="10053879" y="4518929"/>
            <a:ext cx="1997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3"/>
                </a:solidFill>
              </a:rPr>
              <a:t>PRELIMINARY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8124159" y="382790"/>
            <a:ext cx="1871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tx2"/>
                </a:solidFill>
              </a:rPr>
              <a:t>Courtesy of W. </a:t>
            </a:r>
            <a:r>
              <a:rPr lang="en-GB" sz="1200" i="1" dirty="0" err="1" smtClean="0">
                <a:solidFill>
                  <a:schemeClr val="tx2"/>
                </a:solidFill>
              </a:rPr>
              <a:t>Ryssens</a:t>
            </a:r>
            <a:r>
              <a:rPr lang="en-GB" sz="1200" i="1" dirty="0" smtClean="0">
                <a:solidFill>
                  <a:schemeClr val="tx2"/>
                </a:solidFill>
              </a:rPr>
              <a:t> </a:t>
            </a:r>
            <a:endParaRPr lang="en-GB" sz="1200" i="1" dirty="0">
              <a:solidFill>
                <a:schemeClr val="tx2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 flipH="1">
            <a:off x="3508674" y="1830152"/>
            <a:ext cx="210661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Region </a:t>
            </a: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‘forecast’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GB" sz="18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be </a:t>
            </a:r>
            <a:r>
              <a:rPr lang="en-GB" sz="1800" dirty="0" err="1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triaxial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4132722" y="6452542"/>
            <a:ext cx="3265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tx2"/>
                </a:solidFill>
              </a:rPr>
              <a:t>M. </a:t>
            </a:r>
            <a:r>
              <a:rPr lang="en-GB" sz="1200" i="1" dirty="0" err="1" smtClean="0">
                <a:solidFill>
                  <a:schemeClr val="tx2"/>
                </a:solidFill>
              </a:rPr>
              <a:t>Hukkanen</a:t>
            </a:r>
            <a:r>
              <a:rPr lang="en-GB" sz="1200" i="1" dirty="0" smtClean="0">
                <a:solidFill>
                  <a:schemeClr val="tx2"/>
                </a:solidFill>
              </a:rPr>
              <a:t> et </a:t>
            </a:r>
            <a:r>
              <a:rPr lang="en-GB" sz="1200" i="1" dirty="0">
                <a:solidFill>
                  <a:schemeClr val="tx2"/>
                </a:solidFill>
              </a:rPr>
              <a:t>al</a:t>
            </a:r>
            <a:r>
              <a:rPr lang="en-GB" sz="1200" i="1" dirty="0" smtClean="0">
                <a:solidFill>
                  <a:schemeClr val="tx2"/>
                </a:solidFill>
              </a:rPr>
              <a:t>., Phys. Rev. C  107 (2023)</a:t>
            </a:r>
            <a:endParaRPr lang="en-GB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8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1">
  <a:themeElements>
    <a:clrScheme name="GANIL">
      <a:dk1>
        <a:srgbClr val="000000"/>
      </a:dk1>
      <a:lt1>
        <a:srgbClr val="FFFFFF"/>
      </a:lt1>
      <a:dk2>
        <a:srgbClr val="261F4D"/>
      </a:dk2>
      <a:lt2>
        <a:srgbClr val="CACDDE"/>
      </a:lt2>
      <a:accent1>
        <a:srgbClr val="60A3B3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60A3B3"/>
      </a:hlink>
      <a:folHlink>
        <a:srgbClr val="C9582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1" id="{1BAC04B1-0F18-43D2-B0C3-C92ABBB07849}" vid="{307BA71E-4CA6-4125-BE53-AAD36D7CF933}"/>
    </a:ext>
  </a:extLst>
</a:theme>
</file>

<file path=ppt/theme/theme2.xml><?xml version="1.0" encoding="utf-8"?>
<a:theme xmlns:a="http://schemas.openxmlformats.org/drawingml/2006/main" name="Thème Office">
  <a:themeElements>
    <a:clrScheme name="GANIL">
      <a:dk1>
        <a:srgbClr val="000000"/>
      </a:dk1>
      <a:lt1>
        <a:srgbClr val="FFFFFF"/>
      </a:lt1>
      <a:dk2>
        <a:srgbClr val="261F4D"/>
      </a:dk2>
      <a:lt2>
        <a:srgbClr val="CACDDE"/>
      </a:lt2>
      <a:accent1>
        <a:srgbClr val="60A3B3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60A3B3"/>
      </a:hlink>
      <a:folHlink>
        <a:srgbClr val="C9582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Thème1</Template>
  <TotalTime>60931</TotalTime>
  <Words>1452</Words>
  <Application>Microsoft Office PowerPoint</Application>
  <PresentationFormat>Grand écran</PresentationFormat>
  <Paragraphs>178</Paragraphs>
  <Slides>14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27" baseType="lpstr">
      <vt:lpstr>ＭＳ Ｐゴシック</vt:lpstr>
      <vt:lpstr>Arial</vt:lpstr>
      <vt:lpstr>Calibri</vt:lpstr>
      <vt:lpstr>Calibri Light</vt:lpstr>
      <vt:lpstr>Cambria Math</vt:lpstr>
      <vt:lpstr>FreeSans</vt:lpstr>
      <vt:lpstr>Helvetica</vt:lpstr>
      <vt:lpstr>HGGothicE</vt:lpstr>
      <vt:lpstr>Liberation Sans</vt:lpstr>
      <vt:lpstr>Noto Sans CJK SC Regular</vt:lpstr>
      <vt:lpstr>Wingdings</vt:lpstr>
      <vt:lpstr>Thème1</vt:lpstr>
      <vt:lpstr>Thème Office</vt:lpstr>
      <vt:lpstr>Nuclear structure of Pd isotopes via optical spectroscopy</vt:lpstr>
      <vt:lpstr>Atomic spectra</vt:lpstr>
      <vt:lpstr>The IGISOL facility</vt:lpstr>
      <vt:lpstr>The IGISOL facility</vt:lpstr>
      <vt:lpstr>Motivation</vt:lpstr>
      <vt:lpstr>Results</vt:lpstr>
      <vt:lpstr>Charge radii</vt:lpstr>
      <vt:lpstr>Charge radii: influence of pairing</vt:lpstr>
      <vt:lpstr>Charge radii: triaxiality?</vt:lpstr>
      <vt:lpstr>Spins &amp; magnetic dipole moments</vt:lpstr>
      <vt:lpstr>Perspectives</vt:lpstr>
      <vt:lpstr>Conclusion</vt:lpstr>
      <vt:lpstr>Thank you for your attention!</vt:lpstr>
      <vt:lpstr>Preparation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Geldhof Sarina</cp:lastModifiedBy>
  <cp:revision>184</cp:revision>
  <dcterms:created xsi:type="dcterms:W3CDTF">2020-11-24T14:08:07Z</dcterms:created>
  <dcterms:modified xsi:type="dcterms:W3CDTF">2024-06-14T06:11:50Z</dcterms:modified>
</cp:coreProperties>
</file>