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69"/>
  </p:notesMasterIdLst>
  <p:handoutMasterIdLst>
    <p:handoutMasterId r:id="rId70"/>
  </p:handoutMasterIdLst>
  <p:sldIdLst>
    <p:sldId id="262" r:id="rId3"/>
    <p:sldId id="445" r:id="rId4"/>
    <p:sldId id="545" r:id="rId5"/>
    <p:sldId id="502" r:id="rId6"/>
    <p:sldId id="505" r:id="rId7"/>
    <p:sldId id="504" r:id="rId8"/>
    <p:sldId id="506" r:id="rId9"/>
    <p:sldId id="507" r:id="rId10"/>
    <p:sldId id="508" r:id="rId11"/>
    <p:sldId id="509" r:id="rId12"/>
    <p:sldId id="546" r:id="rId13"/>
    <p:sldId id="343" r:id="rId14"/>
    <p:sldId id="511" r:id="rId15"/>
    <p:sldId id="351" r:id="rId16"/>
    <p:sldId id="352" r:id="rId17"/>
    <p:sldId id="514" r:id="rId18"/>
    <p:sldId id="515" r:id="rId19"/>
    <p:sldId id="547" r:id="rId20"/>
    <p:sldId id="356" r:id="rId21"/>
    <p:sldId id="357" r:id="rId22"/>
    <p:sldId id="358" r:id="rId23"/>
    <p:sldId id="289" r:id="rId24"/>
    <p:sldId id="359" r:id="rId25"/>
    <p:sldId id="360" r:id="rId26"/>
    <p:sldId id="548" r:id="rId27"/>
    <p:sldId id="520" r:id="rId28"/>
    <p:sldId id="537" r:id="rId29"/>
    <p:sldId id="538" r:id="rId30"/>
    <p:sldId id="295" r:id="rId31"/>
    <p:sldId id="553" r:id="rId32"/>
    <p:sldId id="543" r:id="rId33"/>
    <p:sldId id="531" r:id="rId34"/>
    <p:sldId id="532" r:id="rId35"/>
    <p:sldId id="552" r:id="rId36"/>
    <p:sldId id="521" r:id="rId37"/>
    <p:sldId id="522" r:id="rId38"/>
    <p:sldId id="523" r:id="rId39"/>
    <p:sldId id="524" r:id="rId40"/>
    <p:sldId id="525" r:id="rId41"/>
    <p:sldId id="540" r:id="rId42"/>
    <p:sldId id="526" r:id="rId43"/>
    <p:sldId id="541" r:id="rId44"/>
    <p:sldId id="549" r:id="rId45"/>
    <p:sldId id="550" r:id="rId46"/>
    <p:sldId id="551" r:id="rId47"/>
    <p:sldId id="527" r:id="rId48"/>
    <p:sldId id="485" r:id="rId49"/>
    <p:sldId id="533" r:id="rId50"/>
    <p:sldId id="298" r:id="rId51"/>
    <p:sldId id="308" r:id="rId52"/>
    <p:sldId id="324" r:id="rId53"/>
    <p:sldId id="470" r:id="rId54"/>
    <p:sldId id="469" r:id="rId55"/>
    <p:sldId id="286" r:id="rId56"/>
    <p:sldId id="354" r:id="rId57"/>
    <p:sldId id="355" r:id="rId58"/>
    <p:sldId id="513" r:id="rId59"/>
    <p:sldId id="278" r:id="rId60"/>
    <p:sldId id="304" r:id="rId61"/>
    <p:sldId id="435" r:id="rId62"/>
    <p:sldId id="398" r:id="rId63"/>
    <p:sldId id="443" r:id="rId64"/>
    <p:sldId id="269" r:id="rId65"/>
    <p:sldId id="274" r:id="rId66"/>
    <p:sldId id="471" r:id="rId67"/>
    <p:sldId id="468" r:id="rId6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5"/>
    <a:srgbClr val="000000"/>
    <a:srgbClr val="FFC000"/>
    <a:srgbClr val="92D050"/>
    <a:srgbClr val="2F4D5D"/>
    <a:srgbClr val="DE3AC7"/>
    <a:srgbClr val="DCE7F0"/>
    <a:srgbClr val="E6E6E6"/>
    <a:srgbClr val="005E77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C827D9-1607-42B5-B23F-CCB419915710}" v="192" dt="2024-06-11T08:29:22.5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09" autoAdjust="0"/>
    <p:restoredTop sz="93426" autoAdjust="0"/>
  </p:normalViewPr>
  <p:slideViewPr>
    <p:cSldViewPr snapToGrid="0" snapToObjects="1">
      <p:cViewPr varScale="1">
        <p:scale>
          <a:sx n="64" d="100"/>
          <a:sy n="64" d="100"/>
        </p:scale>
        <p:origin x="468" y="48"/>
      </p:cViewPr>
      <p:guideLst/>
    </p:cSldViewPr>
  </p:slideViewPr>
  <p:outlineViewPr>
    <p:cViewPr>
      <p:scale>
        <a:sx n="33" d="100"/>
        <a:sy n="33" d="100"/>
      </p:scale>
      <p:origin x="0" y="-2791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handoutMaster" Target="handoutMasters/handoutMaster1.xml"/><Relationship Id="rId75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13-6-2024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13-6-2024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6148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37292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0764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8579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834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544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081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82401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806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7394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265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Koszorús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Á., et al. "Charge radii of exotic potassium isotopes challenge nuclear theory and the magic character of N= 32." </a:t>
            </a:r>
            <a:r>
              <a:rPr lang="en-U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Nature Physics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17.4 (2021): 439-443.</a:t>
            </a:r>
          </a:p>
          <a:p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Garcia Ruiz, Ronald Fernando, et al. "Unexpectedly large charge radii of neutron-rich calcium isotopes." </a:t>
            </a:r>
            <a:r>
              <a:rPr lang="en-U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Nature Physics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12.6 (2016): 594-598.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85403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27546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97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7659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9977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404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1263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Yang, X. F., et al. "Laser spectroscopy for the study of exotic nuclei." </a:t>
            </a:r>
            <a:r>
              <a:rPr lang="en-U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Progress in Particle and Nuclear Physics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129 (2023): 104005.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483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587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449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1316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538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863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19FB-D19C-420D-9210-36884B588BC1}" type="datetime1">
              <a:rPr lang="nl-BE" smtClean="0"/>
              <a:t>13/06/2024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34A2-DA7B-4CF2-9374-9E7A8DD816BA}" type="datetime1">
              <a:rPr lang="nl-BE" smtClean="0"/>
              <a:t>13/06/2024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P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09600" y="6576444"/>
            <a:ext cx="2844800" cy="288000"/>
          </a:xfrm>
        </p:spPr>
        <p:txBody>
          <a:bodyPr/>
          <a:lstStyle>
            <a:lvl1pPr>
              <a:defRPr sz="1000"/>
            </a:lvl1pPr>
          </a:lstStyle>
          <a:p>
            <a:fld id="{BF3D20C9-2BDB-42F3-8D36-BD26E2B63930}" type="datetime1">
              <a:rPr lang="nl-BE" smtClean="0"/>
              <a:t>13/06/2024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165600" y="6576444"/>
            <a:ext cx="38608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PLATAN conference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737600" y="6576444"/>
            <a:ext cx="2844800" cy="288000"/>
          </a:xfrm>
        </p:spPr>
        <p:txBody>
          <a:bodyPr/>
          <a:lstStyle>
            <a:lvl1pPr>
              <a:defRPr sz="1000"/>
            </a:lvl1pPr>
          </a:lstStyle>
          <a:p>
            <a:fld id="{51D15D83-5BC4-4FF7-8407-2D41C280221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9877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A08A-A7B9-4941-89D9-5BC09125F324}" type="datetime1">
              <a:rPr lang="nl-BE" smtClean="0"/>
              <a:t>13/06/2024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58288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020C-C625-4DDA-863D-DC22E0F82F8A}" type="datetime1">
              <a:rPr lang="nl-BE" smtClean="0"/>
              <a:t>13/06/2024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D602-0453-429D-A4A1-EEA3FA228ED2}" type="datetime1">
              <a:rPr lang="nl-BE" smtClean="0"/>
              <a:t>13/06/2024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3284-C176-4B8D-A5A3-60E629088CE5}" type="datetime1">
              <a:rPr lang="nl-BE" smtClean="0"/>
              <a:t>13/06/2024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7A3EE-AEC6-42A6-AF54-5A4EC419CC47}" type="datetime1">
              <a:rPr lang="nl-BE" smtClean="0"/>
              <a:t>13/06/2024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D778-6C7A-4AEC-8691-81A9D2386FF9}" type="datetime1">
              <a:rPr lang="nl-BE" smtClean="0"/>
              <a:t>13/06/2024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6B0-DFF7-4E08-91DE-3A9C06526E6A}" type="datetime1">
              <a:rPr lang="nl-BE" smtClean="0"/>
              <a:t>13/06/2024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C081-9844-4F60-A203-C93941D77881}" type="datetime1">
              <a:rPr lang="nl-BE" smtClean="0"/>
              <a:t>13/06/2024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537F-4F4C-462C-AC13-8497736EB75D}" type="datetime1">
              <a:rPr lang="nl-BE" smtClean="0"/>
              <a:t>13/06/2024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09DBE25-D2BF-42B3-9ED0-D22C6B642DDA}" type="datetime1">
              <a:rPr lang="nl-BE" smtClean="0"/>
              <a:t>13/06/2024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3B8DE68-2DDE-4D77-BD6B-4754F7CA1E03}" type="datetime1">
              <a:rPr lang="nl-BE" smtClean="0"/>
              <a:t>13/06/2024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10.png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58.svg"/><Relationship Id="rId4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svg"/><Relationship Id="rId4" Type="http://schemas.openxmlformats.org/officeDocument/2006/relationships/image" Target="../media/image5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sv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svg"/><Relationship Id="rId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jpg"/><Relationship Id="rId2" Type="http://schemas.openxmlformats.org/officeDocument/2006/relationships/image" Target="../media/image69.jp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3" Type="http://schemas.openxmlformats.org/officeDocument/2006/relationships/tags" Target="../tags/tag3.xml"/><Relationship Id="rId21" Type="http://schemas.openxmlformats.org/officeDocument/2006/relationships/image" Target="../media/image95.png"/><Relationship Id="rId7" Type="http://schemas.openxmlformats.org/officeDocument/2006/relationships/tags" Target="../tags/tag7.xml"/><Relationship Id="rId12" Type="http://schemas.openxmlformats.org/officeDocument/2006/relationships/image" Target="../media/image86.png"/><Relationship Id="rId17" Type="http://schemas.openxmlformats.org/officeDocument/2006/relationships/image" Target="../media/image91.png"/><Relationship Id="rId2" Type="http://schemas.openxmlformats.org/officeDocument/2006/relationships/tags" Target="../tags/tag2.xml"/><Relationship Id="rId16" Type="http://schemas.openxmlformats.org/officeDocument/2006/relationships/image" Target="../media/image90.png"/><Relationship Id="rId20" Type="http://schemas.openxmlformats.org/officeDocument/2006/relationships/image" Target="../media/image94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85.png"/><Relationship Id="rId5" Type="http://schemas.openxmlformats.org/officeDocument/2006/relationships/tags" Target="../tags/tag5.xml"/><Relationship Id="rId15" Type="http://schemas.openxmlformats.org/officeDocument/2006/relationships/image" Target="../media/image89.png"/><Relationship Id="rId10" Type="http://schemas.openxmlformats.org/officeDocument/2006/relationships/image" Target="../media/image84.png"/><Relationship Id="rId19" Type="http://schemas.openxmlformats.org/officeDocument/2006/relationships/image" Target="../media/image93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8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image" Target="../media/image99.png"/><Relationship Id="rId18" Type="http://schemas.openxmlformats.org/officeDocument/2006/relationships/image" Target="../media/image86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98.png"/><Relationship Id="rId17" Type="http://schemas.openxmlformats.org/officeDocument/2006/relationships/image" Target="../media/image104.png"/><Relationship Id="rId2" Type="http://schemas.openxmlformats.org/officeDocument/2006/relationships/tags" Target="../tags/tag10.xml"/><Relationship Id="rId16" Type="http://schemas.openxmlformats.org/officeDocument/2006/relationships/image" Target="../media/image103.png"/><Relationship Id="rId20" Type="http://schemas.openxmlformats.org/officeDocument/2006/relationships/image" Target="../media/image106.png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97.png"/><Relationship Id="rId5" Type="http://schemas.openxmlformats.org/officeDocument/2006/relationships/tags" Target="../tags/tag13.xml"/><Relationship Id="rId15" Type="http://schemas.openxmlformats.org/officeDocument/2006/relationships/image" Target="../media/image102.png"/><Relationship Id="rId10" Type="http://schemas.openxmlformats.org/officeDocument/2006/relationships/image" Target="../media/image96.png"/><Relationship Id="rId19" Type="http://schemas.openxmlformats.org/officeDocument/2006/relationships/image" Target="../media/image105.png"/><Relationship Id="rId4" Type="http://schemas.openxmlformats.org/officeDocument/2006/relationships/tags" Target="../tags/tag12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101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110.png"/><Relationship Id="rId18" Type="http://schemas.openxmlformats.org/officeDocument/2006/relationships/image" Target="../media/image115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109.png"/><Relationship Id="rId17" Type="http://schemas.openxmlformats.org/officeDocument/2006/relationships/image" Target="../media/image114.png"/><Relationship Id="rId2" Type="http://schemas.openxmlformats.org/officeDocument/2006/relationships/tags" Target="../tags/tag18.xml"/><Relationship Id="rId16" Type="http://schemas.openxmlformats.org/officeDocument/2006/relationships/image" Target="../media/image113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108.png"/><Relationship Id="rId5" Type="http://schemas.openxmlformats.org/officeDocument/2006/relationships/tags" Target="../tags/tag21.xml"/><Relationship Id="rId15" Type="http://schemas.openxmlformats.org/officeDocument/2006/relationships/image" Target="../media/image112.png"/><Relationship Id="rId10" Type="http://schemas.openxmlformats.org/officeDocument/2006/relationships/image" Target="../media/image107.png"/><Relationship Id="rId4" Type="http://schemas.openxmlformats.org/officeDocument/2006/relationships/tags" Target="../tags/tag20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11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00.png"/><Relationship Id="rId5" Type="http://schemas.openxmlformats.org/officeDocument/2006/relationships/image" Target="../media/image1110.png"/><Relationship Id="rId4" Type="http://schemas.openxmlformats.org/officeDocument/2006/relationships/image" Target="../media/image101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0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g"/><Relationship Id="rId2" Type="http://schemas.openxmlformats.org/officeDocument/2006/relationships/image" Target="../media/image130.jpg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FABC1-D654-4B31-A2C0-FAEF3A49C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7426" y="816526"/>
            <a:ext cx="9211874" cy="4024798"/>
          </a:xfrm>
        </p:spPr>
        <p:txBody>
          <a:bodyPr>
            <a:normAutofit/>
          </a:bodyPr>
          <a:lstStyle/>
          <a:p>
            <a:r>
              <a:rPr lang="en-US" dirty="0"/>
              <a:t>Absolute radii of chlorine and potassium:</a:t>
            </a:r>
            <a:br>
              <a:rPr lang="en-US" dirty="0"/>
            </a:br>
            <a:br>
              <a:rPr lang="en-US" dirty="0"/>
            </a:br>
            <a:r>
              <a:rPr lang="en-US" sz="2800" dirty="0"/>
              <a:t>A heavyweight solution to a small problem</a:t>
            </a:r>
            <a:endParaRPr lang="LID4096" sz="2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261704-82C9-4D3A-BA08-73142323E9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998" y="5392800"/>
            <a:ext cx="6470977" cy="100799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Michael Heines</a:t>
            </a:r>
          </a:p>
          <a:p>
            <a:r>
              <a:rPr lang="en-US" dirty="0"/>
              <a:t>Supervisor: </a:t>
            </a:r>
            <a:r>
              <a:rPr lang="en-US"/>
              <a:t>Thomas Cocolios</a:t>
            </a:r>
            <a:endParaRPr lang="en-US" dirty="0"/>
          </a:p>
          <a:p>
            <a:r>
              <a:rPr lang="en-US" dirty="0"/>
              <a:t>On behalf of the </a:t>
            </a:r>
            <a:r>
              <a:rPr lang="en-US" dirty="0" err="1"/>
              <a:t>muX</a:t>
            </a:r>
            <a:r>
              <a:rPr lang="en-US" dirty="0"/>
              <a:t> collaboration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322121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337F3F-9857-3569-E2D4-22CD08BE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BB7DD6-3684-C194-9BB3-562AF215B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081D0D-E133-DAB4-CAF2-981CAA0D14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999" y="1656000"/>
                <a:ext cx="5710501" cy="44640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p>
                          </m:sSub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: Mass shift factor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: Field shift factor</a:t>
                </a:r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081D0D-E133-DAB4-CAF2-981CAA0D14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999" y="1656000"/>
                <a:ext cx="5710501" cy="44640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7C2B7AD6-3F46-170B-2592-C3447AEC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King plot</a:t>
            </a:r>
            <a:endParaRPr lang="en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EF913A-7DEC-41B1-79E9-72E0AACFEAF0}"/>
              </a:ext>
            </a:extLst>
          </p:cNvPr>
          <p:cNvSpPr txBox="1"/>
          <p:nvPr/>
        </p:nvSpPr>
        <p:spPr>
          <a:xfrm>
            <a:off x="763674" y="6210000"/>
            <a:ext cx="78723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[1]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Koszorús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Á., et al. "Charge radii of exotic potassium isotopes challenge nuclear theory and the magic character of N= 32."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Nature Physics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17.4 (2021): 439-443.</a:t>
            </a:r>
          </a:p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[2]   Garcia Ruiz, R. , et al. "Unexpectedly large charge radii of neutron-rich calcium isotopes."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Nature Physics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12.6 (2016): 594-598.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Content Placeholder 9" descr="A graph with lines and dots&#10;&#10;Description automatically generated">
            <a:extLst>
              <a:ext uri="{FF2B5EF4-FFF2-40B4-BE49-F238E27FC236}">
                <a16:creationId xmlns:a16="http://schemas.microsoft.com/office/drawing/2014/main" id="{005CDDBB-9501-66D1-73A3-D51873105CB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6216650" y="1997552"/>
            <a:ext cx="5400675" cy="3780472"/>
          </a:xfrm>
        </p:spPr>
      </p:pic>
    </p:spTree>
    <p:extLst>
      <p:ext uri="{BB962C8B-B14F-4D97-AF65-F5344CB8AC3E}">
        <p14:creationId xmlns:p14="http://schemas.microsoft.com/office/powerpoint/2010/main" val="39366958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69A496-BA34-C89F-1263-3550A93F3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394604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Why do we need absolute charge radii?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FF0000"/>
                </a:solidFill>
              </a:rPr>
              <a:t>Measuring charge radii with muons</a:t>
            </a:r>
          </a:p>
          <a:p>
            <a:endParaRPr lang="en-US" sz="3200" dirty="0"/>
          </a:p>
          <a:p>
            <a:r>
              <a:rPr lang="en-US" sz="3200" dirty="0"/>
              <a:t>Microgram targets</a:t>
            </a:r>
          </a:p>
          <a:p>
            <a:endParaRPr lang="en-US" sz="3200" dirty="0"/>
          </a:p>
          <a:p>
            <a:r>
              <a:rPr lang="en-US" sz="3200" dirty="0"/>
              <a:t>Experimental campaign on potassium and chlorine</a:t>
            </a:r>
          </a:p>
          <a:p>
            <a:endParaRPr lang="en-US" sz="3200" dirty="0"/>
          </a:p>
          <a:p>
            <a:r>
              <a:rPr lang="en-US" sz="3200" dirty="0"/>
              <a:t>Different physics cases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3564D-E388-12E4-8555-164DCD01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D3FF7-77B7-BE14-43EF-ECF9FF13A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FFE797-61EE-7D3C-8AF8-091B3A2A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156122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E6213F-2990-C4C8-5952-C7F168AC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89971E-E0E4-4D59-8626-3022C859E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A0381F-E594-F014-96FC-C2652B07C1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Bohr model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𝑚𝑍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Muons: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≈207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≈2.2 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Effect:</a:t>
                </a: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Enhanced binding energy</a:t>
                </a: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Closer to the nucleus </a:t>
                </a:r>
                <a:r>
                  <a:rPr lang="en-US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More sensitive to nuclear effects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A0381F-E594-F014-96FC-C2652B07C1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16" t="-2049" r="-339" b="-68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1E727038-7B3C-AB97-CDAB-23F707DCD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Muonic atoms</a:t>
            </a:r>
            <a:endParaRPr lang="en-BE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DE4674E1-3E92-DE7D-2503-31762C9F4AEC}"/>
              </a:ext>
            </a:extLst>
          </p:cNvPr>
          <p:cNvSpPr/>
          <p:nvPr/>
        </p:nvSpPr>
        <p:spPr>
          <a:xfrm>
            <a:off x="8851066" y="3698943"/>
            <a:ext cx="18288" cy="18288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5386951-4F70-BA17-7A5C-6B2FB4DDF0D8}"/>
              </a:ext>
            </a:extLst>
          </p:cNvPr>
          <p:cNvGrpSpPr/>
          <p:nvPr/>
        </p:nvGrpSpPr>
        <p:grpSpPr>
          <a:xfrm>
            <a:off x="6581831" y="1390083"/>
            <a:ext cx="4572000" cy="4585716"/>
            <a:chOff x="6581831" y="1390083"/>
            <a:chExt cx="4572000" cy="4585716"/>
          </a:xfrm>
        </p:grpSpPr>
        <p:sp>
          <p:nvSpPr>
            <p:cNvPr id="7" name="Flowchart: Connector 6">
              <a:extLst>
                <a:ext uri="{FF2B5EF4-FFF2-40B4-BE49-F238E27FC236}">
                  <a16:creationId xmlns:a16="http://schemas.microsoft.com/office/drawing/2014/main" id="{F8F55C18-86D1-8FD3-4585-E644F10FABB0}"/>
                </a:ext>
              </a:extLst>
            </p:cNvPr>
            <p:cNvSpPr/>
            <p:nvPr/>
          </p:nvSpPr>
          <p:spPr>
            <a:xfrm>
              <a:off x="7953431" y="2777775"/>
              <a:ext cx="1828800" cy="18288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" name="Flowchart: Connector 8">
              <a:extLst>
                <a:ext uri="{FF2B5EF4-FFF2-40B4-BE49-F238E27FC236}">
                  <a16:creationId xmlns:a16="http://schemas.microsoft.com/office/drawing/2014/main" id="{908F8325-83B5-647E-8A7A-935264F6FE0B}"/>
                </a:ext>
              </a:extLst>
            </p:cNvPr>
            <p:cNvSpPr/>
            <p:nvPr/>
          </p:nvSpPr>
          <p:spPr>
            <a:xfrm>
              <a:off x="6581831" y="1403799"/>
              <a:ext cx="4572000" cy="45720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0" name="Flowchart: Connector 9">
              <a:extLst>
                <a:ext uri="{FF2B5EF4-FFF2-40B4-BE49-F238E27FC236}">
                  <a16:creationId xmlns:a16="http://schemas.microsoft.com/office/drawing/2014/main" id="{553FA078-3696-6A3C-B787-73AAB0083D8E}"/>
                </a:ext>
              </a:extLst>
            </p:cNvPr>
            <p:cNvSpPr/>
            <p:nvPr/>
          </p:nvSpPr>
          <p:spPr>
            <a:xfrm>
              <a:off x="7057319" y="1860999"/>
              <a:ext cx="3657600" cy="36576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1" name="Flowchart: Connector 10">
              <a:extLst>
                <a:ext uri="{FF2B5EF4-FFF2-40B4-BE49-F238E27FC236}">
                  <a16:creationId xmlns:a16="http://schemas.microsoft.com/office/drawing/2014/main" id="{82430AFE-4F7C-5F92-7394-EDA7D53C1459}"/>
                </a:ext>
              </a:extLst>
            </p:cNvPr>
            <p:cNvSpPr/>
            <p:nvPr/>
          </p:nvSpPr>
          <p:spPr>
            <a:xfrm>
              <a:off x="7505375" y="2327343"/>
              <a:ext cx="2743200" cy="27432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4" name="Flowchart: Connector 13">
              <a:extLst>
                <a:ext uri="{FF2B5EF4-FFF2-40B4-BE49-F238E27FC236}">
                  <a16:creationId xmlns:a16="http://schemas.microsoft.com/office/drawing/2014/main" id="{94746A03-8AA2-AABF-CB7E-3A113540723B}"/>
                </a:ext>
              </a:extLst>
            </p:cNvPr>
            <p:cNvSpPr/>
            <p:nvPr/>
          </p:nvSpPr>
          <p:spPr>
            <a:xfrm>
              <a:off x="8772982" y="27616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60A8E030-179E-7A10-14D9-117F7A1A2FCF}"/>
                </a:ext>
              </a:extLst>
            </p:cNvPr>
            <p:cNvSpPr/>
            <p:nvPr/>
          </p:nvSpPr>
          <p:spPr>
            <a:xfrm>
              <a:off x="8939658" y="27616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D24A5793-8903-DAAD-2A63-E9BE956180A9}"/>
                </a:ext>
              </a:extLst>
            </p:cNvPr>
            <p:cNvSpPr/>
            <p:nvPr/>
          </p:nvSpPr>
          <p:spPr>
            <a:xfrm>
              <a:off x="8776391" y="13900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63710B9F-10D1-A8AC-A5EA-EB1DA84EF88B}"/>
                </a:ext>
              </a:extLst>
            </p:cNvPr>
            <p:cNvSpPr/>
            <p:nvPr/>
          </p:nvSpPr>
          <p:spPr>
            <a:xfrm>
              <a:off x="7482515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8" name="Flowchart: Connector 17">
              <a:extLst>
                <a:ext uri="{FF2B5EF4-FFF2-40B4-BE49-F238E27FC236}">
                  <a16:creationId xmlns:a16="http://schemas.microsoft.com/office/drawing/2014/main" id="{227EE138-8224-CF2E-ACD8-7A58F9182B63}"/>
                </a:ext>
              </a:extLst>
            </p:cNvPr>
            <p:cNvSpPr/>
            <p:nvPr/>
          </p:nvSpPr>
          <p:spPr>
            <a:xfrm>
              <a:off x="7482515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6F1F5469-4940-BD75-26AC-FF3B7B6DA055}"/>
                </a:ext>
              </a:extLst>
            </p:cNvPr>
            <p:cNvSpPr/>
            <p:nvPr/>
          </p:nvSpPr>
          <p:spPr>
            <a:xfrm>
              <a:off x="10221143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30175534-A77C-B957-CD0E-12FFC5AB6E4B}"/>
                </a:ext>
              </a:extLst>
            </p:cNvPr>
            <p:cNvSpPr/>
            <p:nvPr/>
          </p:nvSpPr>
          <p:spPr>
            <a:xfrm>
              <a:off x="10221143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0C2F761E-6947-EAC0-4222-3B14A2D70357}"/>
                </a:ext>
              </a:extLst>
            </p:cNvPr>
            <p:cNvSpPr/>
            <p:nvPr/>
          </p:nvSpPr>
          <p:spPr>
            <a:xfrm>
              <a:off x="10683393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2" name="Flowchart: Connector 21">
              <a:extLst>
                <a:ext uri="{FF2B5EF4-FFF2-40B4-BE49-F238E27FC236}">
                  <a16:creationId xmlns:a16="http://schemas.microsoft.com/office/drawing/2014/main" id="{4EC4C3AC-A470-AC7D-63E1-57366B9DAAFB}"/>
                </a:ext>
              </a:extLst>
            </p:cNvPr>
            <p:cNvSpPr/>
            <p:nvPr/>
          </p:nvSpPr>
          <p:spPr>
            <a:xfrm>
              <a:off x="10683393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3" name="Flowchart: Connector 22">
              <a:extLst>
                <a:ext uri="{FF2B5EF4-FFF2-40B4-BE49-F238E27FC236}">
                  <a16:creationId xmlns:a16="http://schemas.microsoft.com/office/drawing/2014/main" id="{29A29A85-1D5E-04BA-22F6-7F9E0EED145D}"/>
                </a:ext>
              </a:extLst>
            </p:cNvPr>
            <p:cNvSpPr/>
            <p:nvPr/>
          </p:nvSpPr>
          <p:spPr>
            <a:xfrm>
              <a:off x="7025315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A618446C-D963-23F7-4F89-1E56C66DF10D}"/>
                </a:ext>
              </a:extLst>
            </p:cNvPr>
            <p:cNvSpPr/>
            <p:nvPr/>
          </p:nvSpPr>
          <p:spPr>
            <a:xfrm>
              <a:off x="7025315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E5F977FE-77F3-63D3-FA65-42201BC3D1FB}"/>
                </a:ext>
              </a:extLst>
            </p:cNvPr>
            <p:cNvSpPr/>
            <p:nvPr/>
          </p:nvSpPr>
          <p:spPr>
            <a:xfrm>
              <a:off x="8769629" y="23044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8A895F0E-8111-7959-1833-8AF279F51EEB}"/>
                </a:ext>
              </a:extLst>
            </p:cNvPr>
            <p:cNvSpPr/>
            <p:nvPr/>
          </p:nvSpPr>
          <p:spPr>
            <a:xfrm>
              <a:off x="8936305" y="23044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44E752ED-CB1E-9E36-7EF4-C394A8C8FEC5}"/>
                </a:ext>
              </a:extLst>
            </p:cNvPr>
            <p:cNvSpPr/>
            <p:nvPr/>
          </p:nvSpPr>
          <p:spPr>
            <a:xfrm>
              <a:off x="8772982" y="5504882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1FEE76BE-8D27-83E3-012B-9F75BD4DBDAB}"/>
                </a:ext>
              </a:extLst>
            </p:cNvPr>
            <p:cNvSpPr/>
            <p:nvPr/>
          </p:nvSpPr>
          <p:spPr>
            <a:xfrm>
              <a:off x="8939658" y="5504882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365FBA06-AFFD-BFE9-3581-DF0653E49AA0}"/>
                </a:ext>
              </a:extLst>
            </p:cNvPr>
            <p:cNvSpPr/>
            <p:nvPr/>
          </p:nvSpPr>
          <p:spPr>
            <a:xfrm>
              <a:off x="8769629" y="5040914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477A03EB-2A2D-D1B1-2096-BF0981CD9C7E}"/>
                </a:ext>
              </a:extLst>
            </p:cNvPr>
            <p:cNvSpPr/>
            <p:nvPr/>
          </p:nvSpPr>
          <p:spPr>
            <a:xfrm>
              <a:off x="8936305" y="5040914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DC7CCB16-CE0C-0F5C-03ED-CBE79DF245B7}"/>
                </a:ext>
              </a:extLst>
            </p:cNvPr>
            <p:cNvSpPr/>
            <p:nvPr/>
          </p:nvSpPr>
          <p:spPr>
            <a:xfrm>
              <a:off x="8769629" y="1850108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id="{6348E6E6-1921-1BD2-67E5-17CF9479334B}"/>
                </a:ext>
              </a:extLst>
            </p:cNvPr>
            <p:cNvSpPr/>
            <p:nvPr/>
          </p:nvSpPr>
          <p:spPr>
            <a:xfrm>
              <a:off x="8936305" y="1850108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7ACDE94-D840-42C8-D20D-57616C023DB6}"/>
              </a:ext>
            </a:extLst>
          </p:cNvPr>
          <p:cNvSpPr txBox="1"/>
          <p:nvPr/>
        </p:nvSpPr>
        <p:spPr>
          <a:xfrm>
            <a:off x="6478597" y="1810672"/>
            <a:ext cx="82913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rgbClr val="000000"/>
                </a:solidFill>
              </a:rPr>
              <a:t>K</a:t>
            </a:r>
            <a:endParaRPr lang="LID4096" sz="3900" dirty="0">
              <a:solidFill>
                <a:srgbClr val="000000"/>
              </a:solidFill>
            </a:endParaRPr>
          </a:p>
        </p:txBody>
      </p:sp>
      <p:grpSp>
        <p:nvGrpSpPr>
          <p:cNvPr id="61" name="Google Shape;448;p19">
            <a:extLst>
              <a:ext uri="{FF2B5EF4-FFF2-40B4-BE49-F238E27FC236}">
                <a16:creationId xmlns:a16="http://schemas.microsoft.com/office/drawing/2014/main" id="{5E712008-9C72-69F8-ECC5-7FD89B78C2F1}"/>
              </a:ext>
            </a:extLst>
          </p:cNvPr>
          <p:cNvGrpSpPr/>
          <p:nvPr/>
        </p:nvGrpSpPr>
        <p:grpSpPr>
          <a:xfrm>
            <a:off x="3276000" y="2978519"/>
            <a:ext cx="1281206" cy="1443404"/>
            <a:chOff x="489925" y="1417314"/>
            <a:chExt cx="4474050" cy="3324759"/>
          </a:xfrm>
        </p:grpSpPr>
        <p:sp>
          <p:nvSpPr>
            <p:cNvPr id="62" name="Google Shape;449;p19">
              <a:extLst>
                <a:ext uri="{FF2B5EF4-FFF2-40B4-BE49-F238E27FC236}">
                  <a16:creationId xmlns:a16="http://schemas.microsoft.com/office/drawing/2014/main" id="{2F47F26F-8DED-9E35-565E-70AB3B9E1D9D}"/>
                </a:ext>
              </a:extLst>
            </p:cNvPr>
            <p:cNvSpPr/>
            <p:nvPr/>
          </p:nvSpPr>
          <p:spPr>
            <a:xfrm>
              <a:off x="1142937" y="4591867"/>
              <a:ext cx="3168424" cy="150206"/>
            </a:xfrm>
            <a:custGeom>
              <a:avLst/>
              <a:gdLst/>
              <a:ahLst/>
              <a:cxnLst/>
              <a:rect l="l" t="t" r="r" b="b"/>
              <a:pathLst>
                <a:path w="80642" h="3823" extrusionOk="0">
                  <a:moveTo>
                    <a:pt x="1" y="1"/>
                  </a:moveTo>
                  <a:lnTo>
                    <a:pt x="1" y="3822"/>
                  </a:lnTo>
                  <a:lnTo>
                    <a:pt x="80642" y="3822"/>
                  </a:lnTo>
                  <a:lnTo>
                    <a:pt x="806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50;p19">
              <a:extLst>
                <a:ext uri="{FF2B5EF4-FFF2-40B4-BE49-F238E27FC236}">
                  <a16:creationId xmlns:a16="http://schemas.microsoft.com/office/drawing/2014/main" id="{DF22CB73-9F4E-1A10-5B14-EA62BD311618}"/>
                </a:ext>
              </a:extLst>
            </p:cNvPr>
            <p:cNvSpPr/>
            <p:nvPr/>
          </p:nvSpPr>
          <p:spPr>
            <a:xfrm>
              <a:off x="2684351" y="1949739"/>
              <a:ext cx="107655" cy="2232811"/>
            </a:xfrm>
            <a:custGeom>
              <a:avLst/>
              <a:gdLst/>
              <a:ahLst/>
              <a:cxnLst/>
              <a:rect l="l" t="t" r="r" b="b"/>
              <a:pathLst>
                <a:path w="2740" h="56829" extrusionOk="0">
                  <a:moveTo>
                    <a:pt x="1" y="0"/>
                  </a:moveTo>
                  <a:lnTo>
                    <a:pt x="1" y="56829"/>
                  </a:lnTo>
                  <a:lnTo>
                    <a:pt x="2739" y="56829"/>
                  </a:lnTo>
                  <a:lnTo>
                    <a:pt x="27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451;p19">
              <a:extLst>
                <a:ext uri="{FF2B5EF4-FFF2-40B4-BE49-F238E27FC236}">
                  <a16:creationId xmlns:a16="http://schemas.microsoft.com/office/drawing/2014/main" id="{CBF8A2FD-9377-8264-7097-E9936DB21559}"/>
                </a:ext>
              </a:extLst>
            </p:cNvPr>
            <p:cNvSpPr/>
            <p:nvPr/>
          </p:nvSpPr>
          <p:spPr>
            <a:xfrm>
              <a:off x="2256318" y="4314005"/>
              <a:ext cx="964177" cy="131464"/>
            </a:xfrm>
            <a:custGeom>
              <a:avLst/>
              <a:gdLst/>
              <a:ahLst/>
              <a:cxnLst/>
              <a:rect l="l" t="t" r="r" b="b"/>
              <a:pathLst>
                <a:path w="24540" h="3346" extrusionOk="0">
                  <a:moveTo>
                    <a:pt x="1" y="0"/>
                  </a:moveTo>
                  <a:lnTo>
                    <a:pt x="1" y="3346"/>
                  </a:lnTo>
                  <a:lnTo>
                    <a:pt x="24540" y="3346"/>
                  </a:lnTo>
                  <a:lnTo>
                    <a:pt x="245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52;p19">
              <a:extLst>
                <a:ext uri="{FF2B5EF4-FFF2-40B4-BE49-F238E27FC236}">
                  <a16:creationId xmlns:a16="http://schemas.microsoft.com/office/drawing/2014/main" id="{8EACCFA9-92DE-8334-C2C5-79DCB84198F9}"/>
                </a:ext>
              </a:extLst>
            </p:cNvPr>
            <p:cNvSpPr/>
            <p:nvPr/>
          </p:nvSpPr>
          <p:spPr>
            <a:xfrm>
              <a:off x="2336786" y="4182539"/>
              <a:ext cx="803245" cy="131504"/>
            </a:xfrm>
            <a:custGeom>
              <a:avLst/>
              <a:gdLst/>
              <a:ahLst/>
              <a:cxnLst/>
              <a:rect l="l" t="t" r="r" b="b"/>
              <a:pathLst>
                <a:path w="20444" h="3347" extrusionOk="0">
                  <a:moveTo>
                    <a:pt x="1" y="1"/>
                  </a:moveTo>
                  <a:lnTo>
                    <a:pt x="1" y="3346"/>
                  </a:lnTo>
                  <a:lnTo>
                    <a:pt x="20444" y="3346"/>
                  </a:lnTo>
                  <a:lnTo>
                    <a:pt x="2044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53;p19">
              <a:extLst>
                <a:ext uri="{FF2B5EF4-FFF2-40B4-BE49-F238E27FC236}">
                  <a16:creationId xmlns:a16="http://schemas.microsoft.com/office/drawing/2014/main" id="{A3884AF9-D77F-DC5B-C6E7-1D0B964201F4}"/>
                </a:ext>
              </a:extLst>
            </p:cNvPr>
            <p:cNvSpPr/>
            <p:nvPr/>
          </p:nvSpPr>
          <p:spPr>
            <a:xfrm>
              <a:off x="2632920" y="1893593"/>
              <a:ext cx="203051" cy="56185"/>
            </a:xfrm>
            <a:custGeom>
              <a:avLst/>
              <a:gdLst/>
              <a:ahLst/>
              <a:cxnLst/>
              <a:rect l="l" t="t" r="r" b="b"/>
              <a:pathLst>
                <a:path w="5168" h="1430" extrusionOk="0">
                  <a:moveTo>
                    <a:pt x="334" y="0"/>
                  </a:moveTo>
                  <a:cubicBezTo>
                    <a:pt x="155" y="0"/>
                    <a:pt x="0" y="155"/>
                    <a:pt x="0" y="334"/>
                  </a:cubicBezTo>
                  <a:lnTo>
                    <a:pt x="0" y="1108"/>
                  </a:lnTo>
                  <a:cubicBezTo>
                    <a:pt x="0" y="1286"/>
                    <a:pt x="155" y="1429"/>
                    <a:pt x="334" y="1429"/>
                  </a:cubicBezTo>
                  <a:lnTo>
                    <a:pt x="4846" y="1429"/>
                  </a:lnTo>
                  <a:cubicBezTo>
                    <a:pt x="5025" y="1429"/>
                    <a:pt x="5156" y="1286"/>
                    <a:pt x="5168" y="1108"/>
                  </a:cubicBezTo>
                  <a:lnTo>
                    <a:pt x="5168" y="334"/>
                  </a:lnTo>
                  <a:cubicBezTo>
                    <a:pt x="5168" y="155"/>
                    <a:pt x="5025" y="0"/>
                    <a:pt x="4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54;p19">
              <a:extLst>
                <a:ext uri="{FF2B5EF4-FFF2-40B4-BE49-F238E27FC236}">
                  <a16:creationId xmlns:a16="http://schemas.microsoft.com/office/drawing/2014/main" id="{E5A498EE-BA59-C22B-17A1-50C95A6F34FA}"/>
                </a:ext>
              </a:extLst>
            </p:cNvPr>
            <p:cNvSpPr/>
            <p:nvPr/>
          </p:nvSpPr>
          <p:spPr>
            <a:xfrm>
              <a:off x="2632920" y="1572669"/>
              <a:ext cx="210555" cy="320960"/>
            </a:xfrm>
            <a:custGeom>
              <a:avLst/>
              <a:gdLst/>
              <a:ahLst/>
              <a:cxnLst/>
              <a:rect l="l" t="t" r="r" b="b"/>
              <a:pathLst>
                <a:path w="5359" h="8169" extrusionOk="0">
                  <a:moveTo>
                    <a:pt x="1834" y="1"/>
                  </a:moveTo>
                  <a:lnTo>
                    <a:pt x="0" y="3918"/>
                  </a:lnTo>
                  <a:lnTo>
                    <a:pt x="1310" y="8168"/>
                  </a:lnTo>
                  <a:lnTo>
                    <a:pt x="4048" y="8168"/>
                  </a:lnTo>
                  <a:lnTo>
                    <a:pt x="5358" y="3918"/>
                  </a:lnTo>
                  <a:lnTo>
                    <a:pt x="354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55;p19">
              <a:extLst>
                <a:ext uri="{FF2B5EF4-FFF2-40B4-BE49-F238E27FC236}">
                  <a16:creationId xmlns:a16="http://schemas.microsoft.com/office/drawing/2014/main" id="{413B726B-93E9-8D07-2C26-8910F3D8D77F}"/>
                </a:ext>
              </a:extLst>
            </p:cNvPr>
            <p:cNvSpPr/>
            <p:nvPr/>
          </p:nvSpPr>
          <p:spPr>
            <a:xfrm>
              <a:off x="550707" y="2126547"/>
              <a:ext cx="615203" cy="1684598"/>
            </a:xfrm>
            <a:custGeom>
              <a:avLst/>
              <a:gdLst/>
              <a:ahLst/>
              <a:cxnLst/>
              <a:rect l="l" t="t" r="r" b="b"/>
              <a:pathLst>
                <a:path w="15658" h="42876" extrusionOk="0">
                  <a:moveTo>
                    <a:pt x="15360" y="1"/>
                  </a:moveTo>
                  <a:lnTo>
                    <a:pt x="1" y="42792"/>
                  </a:lnTo>
                  <a:lnTo>
                    <a:pt x="251" y="42875"/>
                  </a:lnTo>
                  <a:lnTo>
                    <a:pt x="15657" y="108"/>
                  </a:lnTo>
                  <a:lnTo>
                    <a:pt x="15360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56;p19">
              <a:extLst>
                <a:ext uri="{FF2B5EF4-FFF2-40B4-BE49-F238E27FC236}">
                  <a16:creationId xmlns:a16="http://schemas.microsoft.com/office/drawing/2014/main" id="{F9147B8F-BA21-E44F-4553-C1A8F25213A2}"/>
                </a:ext>
              </a:extLst>
            </p:cNvPr>
            <p:cNvSpPr/>
            <p:nvPr/>
          </p:nvSpPr>
          <p:spPr>
            <a:xfrm>
              <a:off x="1154174" y="2126547"/>
              <a:ext cx="614731" cy="1684598"/>
            </a:xfrm>
            <a:custGeom>
              <a:avLst/>
              <a:gdLst/>
              <a:ahLst/>
              <a:cxnLst/>
              <a:rect l="l" t="t" r="r" b="b"/>
              <a:pathLst>
                <a:path w="15646" h="42876" extrusionOk="0">
                  <a:moveTo>
                    <a:pt x="298" y="1"/>
                  </a:moveTo>
                  <a:lnTo>
                    <a:pt x="1" y="108"/>
                  </a:lnTo>
                  <a:lnTo>
                    <a:pt x="15372" y="42875"/>
                  </a:lnTo>
                  <a:lnTo>
                    <a:pt x="15645" y="42827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57;p19">
              <a:extLst>
                <a:ext uri="{FF2B5EF4-FFF2-40B4-BE49-F238E27FC236}">
                  <a16:creationId xmlns:a16="http://schemas.microsoft.com/office/drawing/2014/main" id="{E505D22F-C875-236D-387A-810C71031E5E}"/>
                </a:ext>
              </a:extLst>
            </p:cNvPr>
            <p:cNvSpPr/>
            <p:nvPr/>
          </p:nvSpPr>
          <p:spPr>
            <a:xfrm>
              <a:off x="550707" y="3713803"/>
              <a:ext cx="1218658" cy="189496"/>
            </a:xfrm>
            <a:custGeom>
              <a:avLst/>
              <a:gdLst/>
              <a:ahLst/>
              <a:cxnLst/>
              <a:rect l="l" t="t" r="r" b="b"/>
              <a:pathLst>
                <a:path w="31017" h="4823" extrusionOk="0">
                  <a:moveTo>
                    <a:pt x="15503" y="1"/>
                  </a:moveTo>
                  <a:cubicBezTo>
                    <a:pt x="6942" y="1"/>
                    <a:pt x="1" y="1084"/>
                    <a:pt x="1" y="2418"/>
                  </a:cubicBezTo>
                  <a:cubicBezTo>
                    <a:pt x="1" y="3751"/>
                    <a:pt x="6942" y="4823"/>
                    <a:pt x="15503" y="4823"/>
                  </a:cubicBezTo>
                  <a:cubicBezTo>
                    <a:pt x="24075" y="4823"/>
                    <a:pt x="31016" y="3751"/>
                    <a:pt x="31016" y="2418"/>
                  </a:cubicBezTo>
                  <a:cubicBezTo>
                    <a:pt x="31016" y="1084"/>
                    <a:pt x="24075" y="1"/>
                    <a:pt x="15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58;p19">
              <a:extLst>
                <a:ext uri="{FF2B5EF4-FFF2-40B4-BE49-F238E27FC236}">
                  <a16:creationId xmlns:a16="http://schemas.microsoft.com/office/drawing/2014/main" id="{213A94B0-EBFE-449F-2DC1-CABD5D721C7A}"/>
                </a:ext>
              </a:extLst>
            </p:cNvPr>
            <p:cNvSpPr/>
            <p:nvPr/>
          </p:nvSpPr>
          <p:spPr>
            <a:xfrm>
              <a:off x="489925" y="3808769"/>
              <a:ext cx="1305646" cy="266229"/>
            </a:xfrm>
            <a:custGeom>
              <a:avLst/>
              <a:gdLst/>
              <a:ahLst/>
              <a:cxnLst/>
              <a:rect l="l" t="t" r="r" b="b"/>
              <a:pathLst>
                <a:path w="33231" h="6776" extrusionOk="0">
                  <a:moveTo>
                    <a:pt x="1548" y="1"/>
                  </a:moveTo>
                  <a:lnTo>
                    <a:pt x="1548" y="1"/>
                  </a:lnTo>
                  <a:cubicBezTo>
                    <a:pt x="1547" y="1"/>
                    <a:pt x="0" y="6751"/>
                    <a:pt x="17061" y="6775"/>
                  </a:cubicBezTo>
                  <a:lnTo>
                    <a:pt x="17121" y="6775"/>
                  </a:lnTo>
                  <a:cubicBezTo>
                    <a:pt x="33230" y="6751"/>
                    <a:pt x="32671" y="667"/>
                    <a:pt x="32551" y="12"/>
                  </a:cubicBezTo>
                  <a:lnTo>
                    <a:pt x="32551" y="12"/>
                  </a:lnTo>
                  <a:cubicBezTo>
                    <a:pt x="32337" y="1310"/>
                    <a:pt x="25479" y="2417"/>
                    <a:pt x="17038" y="2417"/>
                  </a:cubicBezTo>
                  <a:lnTo>
                    <a:pt x="17026" y="2417"/>
                  </a:lnTo>
                  <a:cubicBezTo>
                    <a:pt x="8465" y="2417"/>
                    <a:pt x="1548" y="1334"/>
                    <a:pt x="15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459;p19">
              <a:extLst>
                <a:ext uri="{FF2B5EF4-FFF2-40B4-BE49-F238E27FC236}">
                  <a16:creationId xmlns:a16="http://schemas.microsoft.com/office/drawing/2014/main" id="{4B8299E5-3067-648E-744D-681B9663B5E4}"/>
                </a:ext>
              </a:extLst>
            </p:cNvPr>
            <p:cNvSpPr/>
            <p:nvPr/>
          </p:nvSpPr>
          <p:spPr>
            <a:xfrm>
              <a:off x="1154645" y="1694783"/>
              <a:ext cx="1535807" cy="301944"/>
            </a:xfrm>
            <a:custGeom>
              <a:avLst/>
              <a:gdLst/>
              <a:ahLst/>
              <a:cxnLst/>
              <a:rect l="l" t="t" r="r" b="b"/>
              <a:pathLst>
                <a:path w="39089" h="7685" extrusionOk="0">
                  <a:moveTo>
                    <a:pt x="38696" y="0"/>
                  </a:moveTo>
                  <a:lnTo>
                    <a:pt x="37970" y="60"/>
                  </a:lnTo>
                  <a:cubicBezTo>
                    <a:pt x="37981" y="60"/>
                    <a:pt x="29826" y="1227"/>
                    <a:pt x="21217" y="4822"/>
                  </a:cubicBezTo>
                  <a:cubicBezTo>
                    <a:pt x="18876" y="5799"/>
                    <a:pt x="16444" y="6142"/>
                    <a:pt x="14089" y="6142"/>
                  </a:cubicBezTo>
                  <a:cubicBezTo>
                    <a:pt x="8520" y="6142"/>
                    <a:pt x="3378" y="4222"/>
                    <a:pt x="863" y="4222"/>
                  </a:cubicBezTo>
                  <a:cubicBezTo>
                    <a:pt x="527" y="4222"/>
                    <a:pt x="238" y="4256"/>
                    <a:pt x="1" y="4334"/>
                  </a:cubicBezTo>
                  <a:lnTo>
                    <a:pt x="655" y="5263"/>
                  </a:lnTo>
                  <a:cubicBezTo>
                    <a:pt x="847" y="5210"/>
                    <a:pt x="1071" y="5186"/>
                    <a:pt x="1327" y="5186"/>
                  </a:cubicBezTo>
                  <a:cubicBezTo>
                    <a:pt x="3927" y="5186"/>
                    <a:pt x="9721" y="7685"/>
                    <a:pt x="15896" y="7685"/>
                  </a:cubicBezTo>
                  <a:cubicBezTo>
                    <a:pt x="17964" y="7685"/>
                    <a:pt x="20075" y="7404"/>
                    <a:pt x="22122" y="6656"/>
                  </a:cubicBezTo>
                  <a:cubicBezTo>
                    <a:pt x="30897" y="3453"/>
                    <a:pt x="39089" y="2667"/>
                    <a:pt x="39089" y="2667"/>
                  </a:cubicBezTo>
                  <a:lnTo>
                    <a:pt x="386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460;p19">
              <a:extLst>
                <a:ext uri="{FF2B5EF4-FFF2-40B4-BE49-F238E27FC236}">
                  <a16:creationId xmlns:a16="http://schemas.microsoft.com/office/drawing/2014/main" id="{FB88E022-FC63-8ED0-AE35-145963D52818}"/>
                </a:ext>
              </a:extLst>
            </p:cNvPr>
            <p:cNvSpPr/>
            <p:nvPr/>
          </p:nvSpPr>
          <p:spPr>
            <a:xfrm>
              <a:off x="2782618" y="1417314"/>
              <a:ext cx="1507282" cy="367322"/>
            </a:xfrm>
            <a:custGeom>
              <a:avLst/>
              <a:gdLst/>
              <a:ahLst/>
              <a:cxnLst/>
              <a:rect l="l" t="t" r="r" b="b"/>
              <a:pathLst>
                <a:path w="38363" h="9349" extrusionOk="0">
                  <a:moveTo>
                    <a:pt x="38301" y="1"/>
                  </a:moveTo>
                  <a:cubicBezTo>
                    <a:pt x="35559" y="1"/>
                    <a:pt x="28391" y="6495"/>
                    <a:pt x="19938" y="6495"/>
                  </a:cubicBezTo>
                  <a:cubicBezTo>
                    <a:pt x="19346" y="6495"/>
                    <a:pt x="18748" y="6464"/>
                    <a:pt x="18145" y="6396"/>
                  </a:cubicBezTo>
                  <a:cubicBezTo>
                    <a:pt x="15293" y="6081"/>
                    <a:pt x="12548" y="5972"/>
                    <a:pt x="10115" y="5972"/>
                  </a:cubicBezTo>
                  <a:cubicBezTo>
                    <a:pt x="4624" y="5972"/>
                    <a:pt x="715" y="6526"/>
                    <a:pt x="715" y="6526"/>
                  </a:cubicBezTo>
                  <a:lnTo>
                    <a:pt x="0" y="6681"/>
                  </a:lnTo>
                  <a:lnTo>
                    <a:pt x="393" y="9348"/>
                  </a:lnTo>
                  <a:cubicBezTo>
                    <a:pt x="393" y="9348"/>
                    <a:pt x="6029" y="8278"/>
                    <a:pt x="13309" y="8278"/>
                  </a:cubicBezTo>
                  <a:cubicBezTo>
                    <a:pt x="14748" y="8278"/>
                    <a:pt x="16252" y="8319"/>
                    <a:pt x="17788" y="8420"/>
                  </a:cubicBezTo>
                  <a:cubicBezTo>
                    <a:pt x="18132" y="8442"/>
                    <a:pt x="18474" y="8453"/>
                    <a:pt x="18814" y="8453"/>
                  </a:cubicBezTo>
                  <a:cubicBezTo>
                    <a:pt x="27694" y="8453"/>
                    <a:pt x="35219" y="1096"/>
                    <a:pt x="38005" y="1073"/>
                  </a:cubicBezTo>
                  <a:lnTo>
                    <a:pt x="38362" y="2"/>
                  </a:lnTo>
                  <a:cubicBezTo>
                    <a:pt x="38342" y="1"/>
                    <a:pt x="38321" y="1"/>
                    <a:pt x="383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461;p19">
              <a:extLst>
                <a:ext uri="{FF2B5EF4-FFF2-40B4-BE49-F238E27FC236}">
                  <a16:creationId xmlns:a16="http://schemas.microsoft.com/office/drawing/2014/main" id="{FFDA18E8-89A2-7F4C-2828-98B3A354F69E}"/>
                </a:ext>
              </a:extLst>
            </p:cNvPr>
            <p:cNvSpPr/>
            <p:nvPr/>
          </p:nvSpPr>
          <p:spPr>
            <a:xfrm>
              <a:off x="4236532" y="1576873"/>
              <a:ext cx="115591" cy="115591"/>
            </a:xfrm>
            <a:custGeom>
              <a:avLst/>
              <a:gdLst/>
              <a:ahLst/>
              <a:cxnLst/>
              <a:rect l="l" t="t" r="r" b="b"/>
              <a:pathLst>
                <a:path w="2942" h="2942" extrusionOk="0">
                  <a:moveTo>
                    <a:pt x="1477" y="644"/>
                  </a:moveTo>
                  <a:cubicBezTo>
                    <a:pt x="1930" y="644"/>
                    <a:pt x="2311" y="1013"/>
                    <a:pt x="2311" y="1477"/>
                  </a:cubicBezTo>
                  <a:cubicBezTo>
                    <a:pt x="2311" y="1930"/>
                    <a:pt x="1930" y="2311"/>
                    <a:pt x="1477" y="2311"/>
                  </a:cubicBezTo>
                  <a:cubicBezTo>
                    <a:pt x="1013" y="2311"/>
                    <a:pt x="644" y="1930"/>
                    <a:pt x="644" y="1477"/>
                  </a:cubicBezTo>
                  <a:cubicBezTo>
                    <a:pt x="644" y="1013"/>
                    <a:pt x="1013" y="644"/>
                    <a:pt x="1477" y="644"/>
                  </a:cubicBezTo>
                  <a:close/>
                  <a:moveTo>
                    <a:pt x="1477" y="1"/>
                  </a:moveTo>
                  <a:cubicBezTo>
                    <a:pt x="656" y="1"/>
                    <a:pt x="1" y="656"/>
                    <a:pt x="1" y="1477"/>
                  </a:cubicBezTo>
                  <a:cubicBezTo>
                    <a:pt x="1" y="2287"/>
                    <a:pt x="656" y="2942"/>
                    <a:pt x="1477" y="2942"/>
                  </a:cubicBezTo>
                  <a:cubicBezTo>
                    <a:pt x="2275" y="2942"/>
                    <a:pt x="2942" y="2287"/>
                    <a:pt x="2942" y="1477"/>
                  </a:cubicBezTo>
                  <a:cubicBezTo>
                    <a:pt x="2942" y="656"/>
                    <a:pt x="2287" y="1"/>
                    <a:pt x="1477" y="1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462;p19">
              <a:extLst>
                <a:ext uri="{FF2B5EF4-FFF2-40B4-BE49-F238E27FC236}">
                  <a16:creationId xmlns:a16="http://schemas.microsoft.com/office/drawing/2014/main" id="{A9DAC552-472C-7164-4705-043724ED075F}"/>
                </a:ext>
              </a:extLst>
            </p:cNvPr>
            <p:cNvSpPr/>
            <p:nvPr/>
          </p:nvSpPr>
          <p:spPr>
            <a:xfrm>
              <a:off x="4288474" y="1678399"/>
              <a:ext cx="614731" cy="1684087"/>
            </a:xfrm>
            <a:custGeom>
              <a:avLst/>
              <a:gdLst/>
              <a:ahLst/>
              <a:cxnLst/>
              <a:rect l="l" t="t" r="r" b="b"/>
              <a:pathLst>
                <a:path w="15646" h="42863" extrusionOk="0">
                  <a:moveTo>
                    <a:pt x="298" y="1"/>
                  </a:moveTo>
                  <a:lnTo>
                    <a:pt x="1" y="108"/>
                  </a:lnTo>
                  <a:lnTo>
                    <a:pt x="15395" y="42863"/>
                  </a:lnTo>
                  <a:lnTo>
                    <a:pt x="15645" y="4278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63;p19">
              <a:extLst>
                <a:ext uri="{FF2B5EF4-FFF2-40B4-BE49-F238E27FC236}">
                  <a16:creationId xmlns:a16="http://schemas.microsoft.com/office/drawing/2014/main" id="{98C8275B-7043-8A65-4E5E-EAE93CB3F9EF}"/>
                </a:ext>
              </a:extLst>
            </p:cNvPr>
            <p:cNvSpPr/>
            <p:nvPr/>
          </p:nvSpPr>
          <p:spPr>
            <a:xfrm>
              <a:off x="3685008" y="1678399"/>
              <a:ext cx="615203" cy="1684087"/>
            </a:xfrm>
            <a:custGeom>
              <a:avLst/>
              <a:gdLst/>
              <a:ahLst/>
              <a:cxnLst/>
              <a:rect l="l" t="t" r="r" b="b"/>
              <a:pathLst>
                <a:path w="15658" h="42863" extrusionOk="0">
                  <a:moveTo>
                    <a:pt x="15360" y="1"/>
                  </a:moveTo>
                  <a:lnTo>
                    <a:pt x="0" y="42827"/>
                  </a:lnTo>
                  <a:lnTo>
                    <a:pt x="286" y="42863"/>
                  </a:lnTo>
                  <a:lnTo>
                    <a:pt x="15657" y="108"/>
                  </a:lnTo>
                  <a:lnTo>
                    <a:pt x="15360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464;p19">
              <a:extLst>
                <a:ext uri="{FF2B5EF4-FFF2-40B4-BE49-F238E27FC236}">
                  <a16:creationId xmlns:a16="http://schemas.microsoft.com/office/drawing/2014/main" id="{911E2097-6762-B20B-4009-FC102C2D9D8F}"/>
                </a:ext>
              </a:extLst>
            </p:cNvPr>
            <p:cNvSpPr/>
            <p:nvPr/>
          </p:nvSpPr>
          <p:spPr>
            <a:xfrm>
              <a:off x="3685008" y="3266128"/>
              <a:ext cx="1218658" cy="189496"/>
            </a:xfrm>
            <a:custGeom>
              <a:avLst/>
              <a:gdLst/>
              <a:ahLst/>
              <a:cxnLst/>
              <a:rect l="l" t="t" r="r" b="b"/>
              <a:pathLst>
                <a:path w="31017" h="4823" extrusionOk="0">
                  <a:moveTo>
                    <a:pt x="15502" y="0"/>
                  </a:moveTo>
                  <a:cubicBezTo>
                    <a:pt x="6942" y="0"/>
                    <a:pt x="0" y="1084"/>
                    <a:pt x="0" y="2417"/>
                  </a:cubicBezTo>
                  <a:cubicBezTo>
                    <a:pt x="0" y="3739"/>
                    <a:pt x="6942" y="4822"/>
                    <a:pt x="15502" y="4822"/>
                  </a:cubicBezTo>
                  <a:cubicBezTo>
                    <a:pt x="24075" y="4822"/>
                    <a:pt x="31016" y="3739"/>
                    <a:pt x="31016" y="2417"/>
                  </a:cubicBezTo>
                  <a:cubicBezTo>
                    <a:pt x="31016" y="1084"/>
                    <a:pt x="24075" y="0"/>
                    <a:pt x="155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65;p19">
              <a:extLst>
                <a:ext uri="{FF2B5EF4-FFF2-40B4-BE49-F238E27FC236}">
                  <a16:creationId xmlns:a16="http://schemas.microsoft.com/office/drawing/2014/main" id="{AC2501D7-8D60-68DE-1E90-6C1D984FDF00}"/>
                </a:ext>
              </a:extLst>
            </p:cNvPr>
            <p:cNvSpPr/>
            <p:nvPr/>
          </p:nvSpPr>
          <p:spPr>
            <a:xfrm>
              <a:off x="3657858" y="3360150"/>
              <a:ext cx="1306117" cy="266229"/>
            </a:xfrm>
            <a:custGeom>
              <a:avLst/>
              <a:gdLst/>
              <a:ahLst/>
              <a:cxnLst/>
              <a:rect l="l" t="t" r="r" b="b"/>
              <a:pathLst>
                <a:path w="33243" h="6776" extrusionOk="0">
                  <a:moveTo>
                    <a:pt x="31695" y="0"/>
                  </a:moveTo>
                  <a:cubicBezTo>
                    <a:pt x="31695" y="1346"/>
                    <a:pt x="24778" y="2417"/>
                    <a:pt x="16217" y="2417"/>
                  </a:cubicBezTo>
                  <a:lnTo>
                    <a:pt x="16193" y="2417"/>
                  </a:lnTo>
                  <a:cubicBezTo>
                    <a:pt x="7764" y="2417"/>
                    <a:pt x="894" y="1310"/>
                    <a:pt x="691" y="24"/>
                  </a:cubicBezTo>
                  <a:lnTo>
                    <a:pt x="691" y="24"/>
                  </a:lnTo>
                  <a:cubicBezTo>
                    <a:pt x="572" y="679"/>
                    <a:pt x="1" y="6763"/>
                    <a:pt x="16122" y="6775"/>
                  </a:cubicBezTo>
                  <a:lnTo>
                    <a:pt x="16181" y="6775"/>
                  </a:lnTo>
                  <a:cubicBezTo>
                    <a:pt x="33242" y="6763"/>
                    <a:pt x="31695" y="1"/>
                    <a:pt x="31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466;p19">
              <a:extLst>
                <a:ext uri="{FF2B5EF4-FFF2-40B4-BE49-F238E27FC236}">
                  <a16:creationId xmlns:a16="http://schemas.microsoft.com/office/drawing/2014/main" id="{D2173845-689C-5F2F-3BB1-EB6CF6CDD15C}"/>
                </a:ext>
              </a:extLst>
            </p:cNvPr>
            <p:cNvSpPr/>
            <p:nvPr/>
          </p:nvSpPr>
          <p:spPr>
            <a:xfrm>
              <a:off x="1093352" y="1864597"/>
              <a:ext cx="133390" cy="133350"/>
            </a:xfrm>
            <a:custGeom>
              <a:avLst/>
              <a:gdLst/>
              <a:ahLst/>
              <a:cxnLst/>
              <a:rect l="l" t="t" r="r" b="b"/>
              <a:pathLst>
                <a:path w="3395" h="3394" extrusionOk="0">
                  <a:moveTo>
                    <a:pt x="1703" y="965"/>
                  </a:moveTo>
                  <a:cubicBezTo>
                    <a:pt x="2096" y="965"/>
                    <a:pt x="2442" y="1298"/>
                    <a:pt x="2442" y="1715"/>
                  </a:cubicBezTo>
                  <a:cubicBezTo>
                    <a:pt x="2442" y="2131"/>
                    <a:pt x="2120" y="2453"/>
                    <a:pt x="1703" y="2453"/>
                  </a:cubicBezTo>
                  <a:cubicBezTo>
                    <a:pt x="1287" y="2453"/>
                    <a:pt x="953" y="2131"/>
                    <a:pt x="953" y="1715"/>
                  </a:cubicBezTo>
                  <a:cubicBezTo>
                    <a:pt x="953" y="1298"/>
                    <a:pt x="1287" y="965"/>
                    <a:pt x="1703" y="965"/>
                  </a:cubicBezTo>
                  <a:close/>
                  <a:moveTo>
                    <a:pt x="1703" y="0"/>
                  </a:moveTo>
                  <a:cubicBezTo>
                    <a:pt x="763" y="0"/>
                    <a:pt x="1" y="762"/>
                    <a:pt x="1" y="1691"/>
                  </a:cubicBezTo>
                  <a:cubicBezTo>
                    <a:pt x="1" y="2632"/>
                    <a:pt x="763" y="3394"/>
                    <a:pt x="1703" y="3394"/>
                  </a:cubicBezTo>
                  <a:cubicBezTo>
                    <a:pt x="2620" y="3394"/>
                    <a:pt x="3382" y="2632"/>
                    <a:pt x="3394" y="1691"/>
                  </a:cubicBezTo>
                  <a:cubicBezTo>
                    <a:pt x="3394" y="762"/>
                    <a:pt x="2632" y="0"/>
                    <a:pt x="1703" y="0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67;p19">
              <a:extLst>
                <a:ext uri="{FF2B5EF4-FFF2-40B4-BE49-F238E27FC236}">
                  <a16:creationId xmlns:a16="http://schemas.microsoft.com/office/drawing/2014/main" id="{36DEAD9E-1ACD-925E-4657-8218E2E89D1B}"/>
                </a:ext>
              </a:extLst>
            </p:cNvPr>
            <p:cNvSpPr/>
            <p:nvPr/>
          </p:nvSpPr>
          <p:spPr>
            <a:xfrm>
              <a:off x="1144351" y="1969385"/>
              <a:ext cx="30450" cy="71586"/>
            </a:xfrm>
            <a:custGeom>
              <a:avLst/>
              <a:gdLst/>
              <a:ahLst/>
              <a:cxnLst/>
              <a:rect l="l" t="t" r="r" b="b"/>
              <a:pathLst>
                <a:path w="775" h="1822" extrusionOk="0">
                  <a:moveTo>
                    <a:pt x="1" y="0"/>
                  </a:moveTo>
                  <a:lnTo>
                    <a:pt x="1" y="1822"/>
                  </a:lnTo>
                  <a:lnTo>
                    <a:pt x="775" y="1822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468;p19">
              <a:extLst>
                <a:ext uri="{FF2B5EF4-FFF2-40B4-BE49-F238E27FC236}">
                  <a16:creationId xmlns:a16="http://schemas.microsoft.com/office/drawing/2014/main" id="{21842B5C-49E5-4A13-2AA1-4ACF52E5A234}"/>
                </a:ext>
              </a:extLst>
            </p:cNvPr>
            <p:cNvSpPr/>
            <p:nvPr/>
          </p:nvSpPr>
          <p:spPr>
            <a:xfrm>
              <a:off x="1102271" y="2025491"/>
              <a:ext cx="115552" cy="115591"/>
            </a:xfrm>
            <a:custGeom>
              <a:avLst/>
              <a:gdLst/>
              <a:ahLst/>
              <a:cxnLst/>
              <a:rect l="l" t="t" r="r" b="b"/>
              <a:pathLst>
                <a:path w="2941" h="2942" extrusionOk="0">
                  <a:moveTo>
                    <a:pt x="1476" y="620"/>
                  </a:moveTo>
                  <a:cubicBezTo>
                    <a:pt x="1929" y="620"/>
                    <a:pt x="2310" y="1013"/>
                    <a:pt x="2310" y="1454"/>
                  </a:cubicBezTo>
                  <a:cubicBezTo>
                    <a:pt x="2310" y="1918"/>
                    <a:pt x="1929" y="2287"/>
                    <a:pt x="1476" y="2287"/>
                  </a:cubicBezTo>
                  <a:cubicBezTo>
                    <a:pt x="1012" y="2287"/>
                    <a:pt x="643" y="1918"/>
                    <a:pt x="643" y="1454"/>
                  </a:cubicBezTo>
                  <a:cubicBezTo>
                    <a:pt x="643" y="989"/>
                    <a:pt x="1012" y="620"/>
                    <a:pt x="1476" y="620"/>
                  </a:cubicBezTo>
                  <a:close/>
                  <a:moveTo>
                    <a:pt x="1476" y="1"/>
                  </a:moveTo>
                  <a:cubicBezTo>
                    <a:pt x="655" y="1"/>
                    <a:pt x="0" y="656"/>
                    <a:pt x="0" y="1465"/>
                  </a:cubicBezTo>
                  <a:cubicBezTo>
                    <a:pt x="0" y="2287"/>
                    <a:pt x="655" y="2942"/>
                    <a:pt x="1476" y="2942"/>
                  </a:cubicBezTo>
                  <a:cubicBezTo>
                    <a:pt x="2274" y="2942"/>
                    <a:pt x="2941" y="2287"/>
                    <a:pt x="2941" y="1465"/>
                  </a:cubicBezTo>
                  <a:cubicBezTo>
                    <a:pt x="2941" y="656"/>
                    <a:pt x="2286" y="1"/>
                    <a:pt x="1476" y="1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69;p19">
              <a:extLst>
                <a:ext uri="{FF2B5EF4-FFF2-40B4-BE49-F238E27FC236}">
                  <a16:creationId xmlns:a16="http://schemas.microsoft.com/office/drawing/2014/main" id="{FE456B1D-77E4-0189-7C32-C8E12C9F9F7B}"/>
                </a:ext>
              </a:extLst>
            </p:cNvPr>
            <p:cNvSpPr/>
            <p:nvPr/>
          </p:nvSpPr>
          <p:spPr>
            <a:xfrm>
              <a:off x="2098212" y="4445903"/>
              <a:ext cx="1266827" cy="141326"/>
            </a:xfrm>
            <a:custGeom>
              <a:avLst/>
              <a:gdLst/>
              <a:ahLst/>
              <a:cxnLst/>
              <a:rect l="l" t="t" r="r" b="b"/>
              <a:pathLst>
                <a:path w="32243" h="3597" extrusionOk="0">
                  <a:moveTo>
                    <a:pt x="0" y="1"/>
                  </a:moveTo>
                  <a:lnTo>
                    <a:pt x="0" y="3596"/>
                  </a:lnTo>
                  <a:lnTo>
                    <a:pt x="32243" y="3596"/>
                  </a:lnTo>
                  <a:lnTo>
                    <a:pt x="322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470;p19">
              <a:extLst>
                <a:ext uri="{FF2B5EF4-FFF2-40B4-BE49-F238E27FC236}">
                  <a16:creationId xmlns:a16="http://schemas.microsoft.com/office/drawing/2014/main" id="{15BE290E-85C8-2BB6-C35B-DE05795A38EA}"/>
                </a:ext>
              </a:extLst>
            </p:cNvPr>
            <p:cNvSpPr/>
            <p:nvPr/>
          </p:nvSpPr>
          <p:spPr>
            <a:xfrm>
              <a:off x="4227627" y="1417322"/>
              <a:ext cx="133390" cy="133350"/>
            </a:xfrm>
            <a:custGeom>
              <a:avLst/>
              <a:gdLst/>
              <a:ahLst/>
              <a:cxnLst/>
              <a:rect l="l" t="t" r="r" b="b"/>
              <a:pathLst>
                <a:path w="3395" h="3394" extrusionOk="0">
                  <a:moveTo>
                    <a:pt x="1703" y="965"/>
                  </a:moveTo>
                  <a:cubicBezTo>
                    <a:pt x="2096" y="965"/>
                    <a:pt x="2442" y="1298"/>
                    <a:pt x="2442" y="1715"/>
                  </a:cubicBezTo>
                  <a:cubicBezTo>
                    <a:pt x="2442" y="2131"/>
                    <a:pt x="2120" y="2453"/>
                    <a:pt x="1703" y="2453"/>
                  </a:cubicBezTo>
                  <a:cubicBezTo>
                    <a:pt x="1287" y="2453"/>
                    <a:pt x="953" y="2131"/>
                    <a:pt x="953" y="1715"/>
                  </a:cubicBezTo>
                  <a:cubicBezTo>
                    <a:pt x="953" y="1298"/>
                    <a:pt x="1287" y="965"/>
                    <a:pt x="1703" y="965"/>
                  </a:cubicBezTo>
                  <a:close/>
                  <a:moveTo>
                    <a:pt x="1703" y="0"/>
                  </a:moveTo>
                  <a:cubicBezTo>
                    <a:pt x="763" y="0"/>
                    <a:pt x="1" y="762"/>
                    <a:pt x="1" y="1691"/>
                  </a:cubicBezTo>
                  <a:cubicBezTo>
                    <a:pt x="1" y="2632"/>
                    <a:pt x="763" y="3394"/>
                    <a:pt x="1703" y="3394"/>
                  </a:cubicBezTo>
                  <a:cubicBezTo>
                    <a:pt x="2620" y="3394"/>
                    <a:pt x="3382" y="2632"/>
                    <a:pt x="3394" y="1691"/>
                  </a:cubicBezTo>
                  <a:cubicBezTo>
                    <a:pt x="3394" y="762"/>
                    <a:pt x="2632" y="0"/>
                    <a:pt x="1703" y="0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471;p19">
              <a:extLst>
                <a:ext uri="{FF2B5EF4-FFF2-40B4-BE49-F238E27FC236}">
                  <a16:creationId xmlns:a16="http://schemas.microsoft.com/office/drawing/2014/main" id="{252F9F0C-916A-DD9B-ED0A-E7A7F2FAC2CF}"/>
                </a:ext>
              </a:extLst>
            </p:cNvPr>
            <p:cNvSpPr/>
            <p:nvPr/>
          </p:nvSpPr>
          <p:spPr>
            <a:xfrm>
              <a:off x="4278626" y="1522110"/>
              <a:ext cx="30450" cy="71586"/>
            </a:xfrm>
            <a:custGeom>
              <a:avLst/>
              <a:gdLst/>
              <a:ahLst/>
              <a:cxnLst/>
              <a:rect l="l" t="t" r="r" b="b"/>
              <a:pathLst>
                <a:path w="775" h="1822" extrusionOk="0">
                  <a:moveTo>
                    <a:pt x="1" y="0"/>
                  </a:moveTo>
                  <a:lnTo>
                    <a:pt x="1" y="1822"/>
                  </a:lnTo>
                  <a:lnTo>
                    <a:pt x="775" y="1822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5A950C75-8CAB-818B-506F-467284A1AB1B}"/>
                  </a:ext>
                </a:extLst>
              </p:cNvPr>
              <p:cNvSpPr txBox="1"/>
              <p:nvPr/>
            </p:nvSpPr>
            <p:spPr>
              <a:xfrm>
                <a:off x="3268247" y="3639117"/>
                <a:ext cx="38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5A950C75-8CAB-818B-506F-467284A1AB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8247" y="3639117"/>
                <a:ext cx="381643" cy="369332"/>
              </a:xfrm>
              <a:prstGeom prst="rect">
                <a:avLst/>
              </a:prstGeom>
              <a:blipFill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A6D784A8-F373-28AF-B8C7-071693EDCE86}"/>
                  </a:ext>
                </a:extLst>
              </p:cNvPr>
              <p:cNvSpPr txBox="1"/>
              <p:nvPr/>
            </p:nvSpPr>
            <p:spPr>
              <a:xfrm>
                <a:off x="4182244" y="3463180"/>
                <a:ext cx="38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A6D784A8-F373-28AF-B8C7-071693EDC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44" y="3463180"/>
                <a:ext cx="38164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216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E6213F-2990-C4C8-5952-C7F168AC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89971E-E0E4-4D59-8626-3022C859E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727038-7B3C-AB97-CDAB-23F707DCD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Muonic atoms</a:t>
            </a:r>
            <a:endParaRPr lang="en-BE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DE4674E1-3E92-DE7D-2503-31762C9F4AEC}"/>
              </a:ext>
            </a:extLst>
          </p:cNvPr>
          <p:cNvSpPr/>
          <p:nvPr/>
        </p:nvSpPr>
        <p:spPr>
          <a:xfrm>
            <a:off x="8417728" y="3243021"/>
            <a:ext cx="914400" cy="914400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5386951-4F70-BA17-7A5C-6B2FB4DDF0D8}"/>
              </a:ext>
            </a:extLst>
          </p:cNvPr>
          <p:cNvGrpSpPr/>
          <p:nvPr/>
        </p:nvGrpSpPr>
        <p:grpSpPr>
          <a:xfrm>
            <a:off x="-13985072" y="-19251219"/>
            <a:ext cx="45720000" cy="45902880"/>
            <a:chOff x="6581831" y="1390083"/>
            <a:chExt cx="4572000" cy="4585716"/>
          </a:xfrm>
        </p:grpSpPr>
        <p:sp>
          <p:nvSpPr>
            <p:cNvPr id="7" name="Flowchart: Connector 6">
              <a:extLst>
                <a:ext uri="{FF2B5EF4-FFF2-40B4-BE49-F238E27FC236}">
                  <a16:creationId xmlns:a16="http://schemas.microsoft.com/office/drawing/2014/main" id="{F8F55C18-86D1-8FD3-4585-E644F10FABB0}"/>
                </a:ext>
              </a:extLst>
            </p:cNvPr>
            <p:cNvSpPr/>
            <p:nvPr/>
          </p:nvSpPr>
          <p:spPr>
            <a:xfrm>
              <a:off x="7953431" y="2777775"/>
              <a:ext cx="1828800" cy="18288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" name="Flowchart: Connector 8">
              <a:extLst>
                <a:ext uri="{FF2B5EF4-FFF2-40B4-BE49-F238E27FC236}">
                  <a16:creationId xmlns:a16="http://schemas.microsoft.com/office/drawing/2014/main" id="{908F8325-83B5-647E-8A7A-935264F6FE0B}"/>
                </a:ext>
              </a:extLst>
            </p:cNvPr>
            <p:cNvSpPr/>
            <p:nvPr/>
          </p:nvSpPr>
          <p:spPr>
            <a:xfrm>
              <a:off x="6581831" y="1403799"/>
              <a:ext cx="4572000" cy="45720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0" name="Flowchart: Connector 9">
              <a:extLst>
                <a:ext uri="{FF2B5EF4-FFF2-40B4-BE49-F238E27FC236}">
                  <a16:creationId xmlns:a16="http://schemas.microsoft.com/office/drawing/2014/main" id="{553FA078-3696-6A3C-B787-73AAB0083D8E}"/>
                </a:ext>
              </a:extLst>
            </p:cNvPr>
            <p:cNvSpPr/>
            <p:nvPr/>
          </p:nvSpPr>
          <p:spPr>
            <a:xfrm>
              <a:off x="7057319" y="1860999"/>
              <a:ext cx="3657600" cy="36576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1" name="Flowchart: Connector 10">
              <a:extLst>
                <a:ext uri="{FF2B5EF4-FFF2-40B4-BE49-F238E27FC236}">
                  <a16:creationId xmlns:a16="http://schemas.microsoft.com/office/drawing/2014/main" id="{82430AFE-4F7C-5F92-7394-EDA7D53C1459}"/>
                </a:ext>
              </a:extLst>
            </p:cNvPr>
            <p:cNvSpPr/>
            <p:nvPr/>
          </p:nvSpPr>
          <p:spPr>
            <a:xfrm>
              <a:off x="7505375" y="2327343"/>
              <a:ext cx="2743200" cy="27432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4" name="Flowchart: Connector 13">
              <a:extLst>
                <a:ext uri="{FF2B5EF4-FFF2-40B4-BE49-F238E27FC236}">
                  <a16:creationId xmlns:a16="http://schemas.microsoft.com/office/drawing/2014/main" id="{94746A03-8AA2-AABF-CB7E-3A113540723B}"/>
                </a:ext>
              </a:extLst>
            </p:cNvPr>
            <p:cNvSpPr/>
            <p:nvPr/>
          </p:nvSpPr>
          <p:spPr>
            <a:xfrm>
              <a:off x="8772982" y="27616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60A8E030-179E-7A10-14D9-117F7A1A2FCF}"/>
                </a:ext>
              </a:extLst>
            </p:cNvPr>
            <p:cNvSpPr/>
            <p:nvPr/>
          </p:nvSpPr>
          <p:spPr>
            <a:xfrm>
              <a:off x="8939658" y="27616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D24A5793-8903-DAAD-2A63-E9BE956180A9}"/>
                </a:ext>
              </a:extLst>
            </p:cNvPr>
            <p:cNvSpPr/>
            <p:nvPr/>
          </p:nvSpPr>
          <p:spPr>
            <a:xfrm>
              <a:off x="8776391" y="13900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63710B9F-10D1-A8AC-A5EA-EB1DA84EF88B}"/>
                </a:ext>
              </a:extLst>
            </p:cNvPr>
            <p:cNvSpPr/>
            <p:nvPr/>
          </p:nvSpPr>
          <p:spPr>
            <a:xfrm>
              <a:off x="7482515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8" name="Flowchart: Connector 17">
              <a:extLst>
                <a:ext uri="{FF2B5EF4-FFF2-40B4-BE49-F238E27FC236}">
                  <a16:creationId xmlns:a16="http://schemas.microsoft.com/office/drawing/2014/main" id="{227EE138-8224-CF2E-ACD8-7A58F9182B63}"/>
                </a:ext>
              </a:extLst>
            </p:cNvPr>
            <p:cNvSpPr/>
            <p:nvPr/>
          </p:nvSpPr>
          <p:spPr>
            <a:xfrm>
              <a:off x="7482515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6F1F5469-4940-BD75-26AC-FF3B7B6DA055}"/>
                </a:ext>
              </a:extLst>
            </p:cNvPr>
            <p:cNvSpPr/>
            <p:nvPr/>
          </p:nvSpPr>
          <p:spPr>
            <a:xfrm>
              <a:off x="10221143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30175534-A77C-B957-CD0E-12FFC5AB6E4B}"/>
                </a:ext>
              </a:extLst>
            </p:cNvPr>
            <p:cNvSpPr/>
            <p:nvPr/>
          </p:nvSpPr>
          <p:spPr>
            <a:xfrm>
              <a:off x="10221143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0C2F761E-6947-EAC0-4222-3B14A2D70357}"/>
                </a:ext>
              </a:extLst>
            </p:cNvPr>
            <p:cNvSpPr/>
            <p:nvPr/>
          </p:nvSpPr>
          <p:spPr>
            <a:xfrm>
              <a:off x="10683393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2" name="Flowchart: Connector 21">
              <a:extLst>
                <a:ext uri="{FF2B5EF4-FFF2-40B4-BE49-F238E27FC236}">
                  <a16:creationId xmlns:a16="http://schemas.microsoft.com/office/drawing/2014/main" id="{4EC4C3AC-A470-AC7D-63E1-57366B9DAAFB}"/>
                </a:ext>
              </a:extLst>
            </p:cNvPr>
            <p:cNvSpPr/>
            <p:nvPr/>
          </p:nvSpPr>
          <p:spPr>
            <a:xfrm>
              <a:off x="10683393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3" name="Flowchart: Connector 22">
              <a:extLst>
                <a:ext uri="{FF2B5EF4-FFF2-40B4-BE49-F238E27FC236}">
                  <a16:creationId xmlns:a16="http://schemas.microsoft.com/office/drawing/2014/main" id="{29A29A85-1D5E-04BA-22F6-7F9E0EED145D}"/>
                </a:ext>
              </a:extLst>
            </p:cNvPr>
            <p:cNvSpPr/>
            <p:nvPr/>
          </p:nvSpPr>
          <p:spPr>
            <a:xfrm>
              <a:off x="7025315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A618446C-D963-23F7-4F89-1E56C66DF10D}"/>
                </a:ext>
              </a:extLst>
            </p:cNvPr>
            <p:cNvSpPr/>
            <p:nvPr/>
          </p:nvSpPr>
          <p:spPr>
            <a:xfrm>
              <a:off x="7025315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E5F977FE-77F3-63D3-FA65-42201BC3D1FB}"/>
                </a:ext>
              </a:extLst>
            </p:cNvPr>
            <p:cNvSpPr/>
            <p:nvPr/>
          </p:nvSpPr>
          <p:spPr>
            <a:xfrm>
              <a:off x="8769629" y="23044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8A895F0E-8111-7959-1833-8AF279F51EEB}"/>
                </a:ext>
              </a:extLst>
            </p:cNvPr>
            <p:cNvSpPr/>
            <p:nvPr/>
          </p:nvSpPr>
          <p:spPr>
            <a:xfrm>
              <a:off x="8936305" y="23044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44E752ED-CB1E-9E36-7EF4-C394A8C8FEC5}"/>
                </a:ext>
              </a:extLst>
            </p:cNvPr>
            <p:cNvSpPr/>
            <p:nvPr/>
          </p:nvSpPr>
          <p:spPr>
            <a:xfrm>
              <a:off x="8772982" y="5504882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1FEE76BE-8D27-83E3-012B-9F75BD4DBDAB}"/>
                </a:ext>
              </a:extLst>
            </p:cNvPr>
            <p:cNvSpPr/>
            <p:nvPr/>
          </p:nvSpPr>
          <p:spPr>
            <a:xfrm>
              <a:off x="8939658" y="5504882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365FBA06-AFFD-BFE9-3581-DF0653E49AA0}"/>
                </a:ext>
              </a:extLst>
            </p:cNvPr>
            <p:cNvSpPr/>
            <p:nvPr/>
          </p:nvSpPr>
          <p:spPr>
            <a:xfrm>
              <a:off x="8769629" y="5040914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477A03EB-2A2D-D1B1-2096-BF0981CD9C7E}"/>
                </a:ext>
              </a:extLst>
            </p:cNvPr>
            <p:cNvSpPr/>
            <p:nvPr/>
          </p:nvSpPr>
          <p:spPr>
            <a:xfrm>
              <a:off x="8936305" y="5040914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DC7CCB16-CE0C-0F5C-03ED-CBE79DF245B7}"/>
                </a:ext>
              </a:extLst>
            </p:cNvPr>
            <p:cNvSpPr/>
            <p:nvPr/>
          </p:nvSpPr>
          <p:spPr>
            <a:xfrm>
              <a:off x="8769629" y="1850108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id="{6348E6E6-1921-1BD2-67E5-17CF9479334B}"/>
                </a:ext>
              </a:extLst>
            </p:cNvPr>
            <p:cNvSpPr/>
            <p:nvPr/>
          </p:nvSpPr>
          <p:spPr>
            <a:xfrm>
              <a:off x="8936305" y="1850108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7ACDE94-D840-42C8-D20D-57616C023DB6}"/>
              </a:ext>
            </a:extLst>
          </p:cNvPr>
          <p:cNvSpPr txBox="1"/>
          <p:nvPr/>
        </p:nvSpPr>
        <p:spPr>
          <a:xfrm>
            <a:off x="6478597" y="1810672"/>
            <a:ext cx="82913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rgbClr val="000000"/>
                </a:solidFill>
              </a:rPr>
              <a:t>K</a:t>
            </a:r>
            <a:endParaRPr lang="LID4096" sz="3900" dirty="0">
              <a:solidFill>
                <a:srgbClr val="000000"/>
              </a:solidFill>
            </a:endParaRPr>
          </a:p>
        </p:txBody>
      </p:sp>
      <p:grpSp>
        <p:nvGrpSpPr>
          <p:cNvPr id="12" name="Google Shape;448;p19">
            <a:extLst>
              <a:ext uri="{FF2B5EF4-FFF2-40B4-BE49-F238E27FC236}">
                <a16:creationId xmlns:a16="http://schemas.microsoft.com/office/drawing/2014/main" id="{0A731DB5-E691-14B3-290E-A7B88CE450B3}"/>
              </a:ext>
            </a:extLst>
          </p:cNvPr>
          <p:cNvGrpSpPr/>
          <p:nvPr/>
        </p:nvGrpSpPr>
        <p:grpSpPr>
          <a:xfrm>
            <a:off x="3276000" y="2978519"/>
            <a:ext cx="1281206" cy="1443404"/>
            <a:chOff x="489925" y="1417314"/>
            <a:chExt cx="4474050" cy="3324759"/>
          </a:xfrm>
        </p:grpSpPr>
        <p:sp>
          <p:nvSpPr>
            <p:cNvPr id="13" name="Google Shape;449;p19">
              <a:extLst>
                <a:ext uri="{FF2B5EF4-FFF2-40B4-BE49-F238E27FC236}">
                  <a16:creationId xmlns:a16="http://schemas.microsoft.com/office/drawing/2014/main" id="{9BD06BCB-95E2-2C4B-9F60-9C3A0E9E38C3}"/>
                </a:ext>
              </a:extLst>
            </p:cNvPr>
            <p:cNvSpPr/>
            <p:nvPr/>
          </p:nvSpPr>
          <p:spPr>
            <a:xfrm>
              <a:off x="1142937" y="4591867"/>
              <a:ext cx="3168424" cy="150206"/>
            </a:xfrm>
            <a:custGeom>
              <a:avLst/>
              <a:gdLst/>
              <a:ahLst/>
              <a:cxnLst/>
              <a:rect l="l" t="t" r="r" b="b"/>
              <a:pathLst>
                <a:path w="80642" h="3823" extrusionOk="0">
                  <a:moveTo>
                    <a:pt x="1" y="1"/>
                  </a:moveTo>
                  <a:lnTo>
                    <a:pt x="1" y="3822"/>
                  </a:lnTo>
                  <a:lnTo>
                    <a:pt x="80642" y="3822"/>
                  </a:lnTo>
                  <a:lnTo>
                    <a:pt x="806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50;p19">
              <a:extLst>
                <a:ext uri="{FF2B5EF4-FFF2-40B4-BE49-F238E27FC236}">
                  <a16:creationId xmlns:a16="http://schemas.microsoft.com/office/drawing/2014/main" id="{20379953-4203-2151-C627-5AD133E1419B}"/>
                </a:ext>
              </a:extLst>
            </p:cNvPr>
            <p:cNvSpPr/>
            <p:nvPr/>
          </p:nvSpPr>
          <p:spPr>
            <a:xfrm>
              <a:off x="2684351" y="1949739"/>
              <a:ext cx="107655" cy="2232811"/>
            </a:xfrm>
            <a:custGeom>
              <a:avLst/>
              <a:gdLst/>
              <a:ahLst/>
              <a:cxnLst/>
              <a:rect l="l" t="t" r="r" b="b"/>
              <a:pathLst>
                <a:path w="2740" h="56829" extrusionOk="0">
                  <a:moveTo>
                    <a:pt x="1" y="0"/>
                  </a:moveTo>
                  <a:lnTo>
                    <a:pt x="1" y="56829"/>
                  </a:lnTo>
                  <a:lnTo>
                    <a:pt x="2739" y="56829"/>
                  </a:lnTo>
                  <a:lnTo>
                    <a:pt x="27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1;p19">
              <a:extLst>
                <a:ext uri="{FF2B5EF4-FFF2-40B4-BE49-F238E27FC236}">
                  <a16:creationId xmlns:a16="http://schemas.microsoft.com/office/drawing/2014/main" id="{2577D087-F510-DF8F-788C-08A390259841}"/>
                </a:ext>
              </a:extLst>
            </p:cNvPr>
            <p:cNvSpPr/>
            <p:nvPr/>
          </p:nvSpPr>
          <p:spPr>
            <a:xfrm>
              <a:off x="2256318" y="4314005"/>
              <a:ext cx="964177" cy="131464"/>
            </a:xfrm>
            <a:custGeom>
              <a:avLst/>
              <a:gdLst/>
              <a:ahLst/>
              <a:cxnLst/>
              <a:rect l="l" t="t" r="r" b="b"/>
              <a:pathLst>
                <a:path w="24540" h="3346" extrusionOk="0">
                  <a:moveTo>
                    <a:pt x="1" y="0"/>
                  </a:moveTo>
                  <a:lnTo>
                    <a:pt x="1" y="3346"/>
                  </a:lnTo>
                  <a:lnTo>
                    <a:pt x="24540" y="3346"/>
                  </a:lnTo>
                  <a:lnTo>
                    <a:pt x="245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52;p19">
              <a:extLst>
                <a:ext uri="{FF2B5EF4-FFF2-40B4-BE49-F238E27FC236}">
                  <a16:creationId xmlns:a16="http://schemas.microsoft.com/office/drawing/2014/main" id="{DDB85160-89A2-2678-1E4B-D211EFCD020D}"/>
                </a:ext>
              </a:extLst>
            </p:cNvPr>
            <p:cNvSpPr/>
            <p:nvPr/>
          </p:nvSpPr>
          <p:spPr>
            <a:xfrm>
              <a:off x="2336786" y="4182539"/>
              <a:ext cx="803245" cy="131504"/>
            </a:xfrm>
            <a:custGeom>
              <a:avLst/>
              <a:gdLst/>
              <a:ahLst/>
              <a:cxnLst/>
              <a:rect l="l" t="t" r="r" b="b"/>
              <a:pathLst>
                <a:path w="20444" h="3347" extrusionOk="0">
                  <a:moveTo>
                    <a:pt x="1" y="1"/>
                  </a:moveTo>
                  <a:lnTo>
                    <a:pt x="1" y="3346"/>
                  </a:lnTo>
                  <a:lnTo>
                    <a:pt x="20444" y="3346"/>
                  </a:lnTo>
                  <a:lnTo>
                    <a:pt x="2044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53;p19">
              <a:extLst>
                <a:ext uri="{FF2B5EF4-FFF2-40B4-BE49-F238E27FC236}">
                  <a16:creationId xmlns:a16="http://schemas.microsoft.com/office/drawing/2014/main" id="{52D525F1-BE73-4A33-9643-68178DD9A1F4}"/>
                </a:ext>
              </a:extLst>
            </p:cNvPr>
            <p:cNvSpPr/>
            <p:nvPr/>
          </p:nvSpPr>
          <p:spPr>
            <a:xfrm>
              <a:off x="2632920" y="1893593"/>
              <a:ext cx="203051" cy="56185"/>
            </a:xfrm>
            <a:custGeom>
              <a:avLst/>
              <a:gdLst/>
              <a:ahLst/>
              <a:cxnLst/>
              <a:rect l="l" t="t" r="r" b="b"/>
              <a:pathLst>
                <a:path w="5168" h="1430" extrusionOk="0">
                  <a:moveTo>
                    <a:pt x="334" y="0"/>
                  </a:moveTo>
                  <a:cubicBezTo>
                    <a:pt x="155" y="0"/>
                    <a:pt x="0" y="155"/>
                    <a:pt x="0" y="334"/>
                  </a:cubicBezTo>
                  <a:lnTo>
                    <a:pt x="0" y="1108"/>
                  </a:lnTo>
                  <a:cubicBezTo>
                    <a:pt x="0" y="1286"/>
                    <a:pt x="155" y="1429"/>
                    <a:pt x="334" y="1429"/>
                  </a:cubicBezTo>
                  <a:lnTo>
                    <a:pt x="4846" y="1429"/>
                  </a:lnTo>
                  <a:cubicBezTo>
                    <a:pt x="5025" y="1429"/>
                    <a:pt x="5156" y="1286"/>
                    <a:pt x="5168" y="1108"/>
                  </a:cubicBezTo>
                  <a:lnTo>
                    <a:pt x="5168" y="334"/>
                  </a:lnTo>
                  <a:cubicBezTo>
                    <a:pt x="5168" y="155"/>
                    <a:pt x="5025" y="0"/>
                    <a:pt x="4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54;p19">
              <a:extLst>
                <a:ext uri="{FF2B5EF4-FFF2-40B4-BE49-F238E27FC236}">
                  <a16:creationId xmlns:a16="http://schemas.microsoft.com/office/drawing/2014/main" id="{6AB32507-7476-03CE-66AF-1B9F842F726F}"/>
                </a:ext>
              </a:extLst>
            </p:cNvPr>
            <p:cNvSpPr/>
            <p:nvPr/>
          </p:nvSpPr>
          <p:spPr>
            <a:xfrm>
              <a:off x="2632920" y="1572669"/>
              <a:ext cx="210555" cy="320960"/>
            </a:xfrm>
            <a:custGeom>
              <a:avLst/>
              <a:gdLst/>
              <a:ahLst/>
              <a:cxnLst/>
              <a:rect l="l" t="t" r="r" b="b"/>
              <a:pathLst>
                <a:path w="5359" h="8169" extrusionOk="0">
                  <a:moveTo>
                    <a:pt x="1834" y="1"/>
                  </a:moveTo>
                  <a:lnTo>
                    <a:pt x="0" y="3918"/>
                  </a:lnTo>
                  <a:lnTo>
                    <a:pt x="1310" y="8168"/>
                  </a:lnTo>
                  <a:lnTo>
                    <a:pt x="4048" y="8168"/>
                  </a:lnTo>
                  <a:lnTo>
                    <a:pt x="5358" y="3918"/>
                  </a:lnTo>
                  <a:lnTo>
                    <a:pt x="354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55;p19">
              <a:extLst>
                <a:ext uri="{FF2B5EF4-FFF2-40B4-BE49-F238E27FC236}">
                  <a16:creationId xmlns:a16="http://schemas.microsoft.com/office/drawing/2014/main" id="{F9ABB45A-BD03-D571-BD32-2A8A2AAF2BD3}"/>
                </a:ext>
              </a:extLst>
            </p:cNvPr>
            <p:cNvSpPr/>
            <p:nvPr/>
          </p:nvSpPr>
          <p:spPr>
            <a:xfrm>
              <a:off x="550707" y="2126547"/>
              <a:ext cx="615203" cy="1684598"/>
            </a:xfrm>
            <a:custGeom>
              <a:avLst/>
              <a:gdLst/>
              <a:ahLst/>
              <a:cxnLst/>
              <a:rect l="l" t="t" r="r" b="b"/>
              <a:pathLst>
                <a:path w="15658" h="42876" extrusionOk="0">
                  <a:moveTo>
                    <a:pt x="15360" y="1"/>
                  </a:moveTo>
                  <a:lnTo>
                    <a:pt x="1" y="42792"/>
                  </a:lnTo>
                  <a:lnTo>
                    <a:pt x="251" y="42875"/>
                  </a:lnTo>
                  <a:lnTo>
                    <a:pt x="15657" y="108"/>
                  </a:lnTo>
                  <a:lnTo>
                    <a:pt x="15360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56;p19">
              <a:extLst>
                <a:ext uri="{FF2B5EF4-FFF2-40B4-BE49-F238E27FC236}">
                  <a16:creationId xmlns:a16="http://schemas.microsoft.com/office/drawing/2014/main" id="{BAF5F712-8F91-9A00-D90C-29CE4A9554B2}"/>
                </a:ext>
              </a:extLst>
            </p:cNvPr>
            <p:cNvSpPr/>
            <p:nvPr/>
          </p:nvSpPr>
          <p:spPr>
            <a:xfrm>
              <a:off x="1154174" y="2126547"/>
              <a:ext cx="614731" cy="1684598"/>
            </a:xfrm>
            <a:custGeom>
              <a:avLst/>
              <a:gdLst/>
              <a:ahLst/>
              <a:cxnLst/>
              <a:rect l="l" t="t" r="r" b="b"/>
              <a:pathLst>
                <a:path w="15646" h="42876" extrusionOk="0">
                  <a:moveTo>
                    <a:pt x="298" y="1"/>
                  </a:moveTo>
                  <a:lnTo>
                    <a:pt x="1" y="108"/>
                  </a:lnTo>
                  <a:lnTo>
                    <a:pt x="15372" y="42875"/>
                  </a:lnTo>
                  <a:lnTo>
                    <a:pt x="15645" y="42827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57;p19">
              <a:extLst>
                <a:ext uri="{FF2B5EF4-FFF2-40B4-BE49-F238E27FC236}">
                  <a16:creationId xmlns:a16="http://schemas.microsoft.com/office/drawing/2014/main" id="{AC90BE9E-6E69-80F5-504E-4A1D94E22C1B}"/>
                </a:ext>
              </a:extLst>
            </p:cNvPr>
            <p:cNvSpPr/>
            <p:nvPr/>
          </p:nvSpPr>
          <p:spPr>
            <a:xfrm>
              <a:off x="550707" y="3713803"/>
              <a:ext cx="1218658" cy="189496"/>
            </a:xfrm>
            <a:custGeom>
              <a:avLst/>
              <a:gdLst/>
              <a:ahLst/>
              <a:cxnLst/>
              <a:rect l="l" t="t" r="r" b="b"/>
              <a:pathLst>
                <a:path w="31017" h="4823" extrusionOk="0">
                  <a:moveTo>
                    <a:pt x="15503" y="1"/>
                  </a:moveTo>
                  <a:cubicBezTo>
                    <a:pt x="6942" y="1"/>
                    <a:pt x="1" y="1084"/>
                    <a:pt x="1" y="2418"/>
                  </a:cubicBezTo>
                  <a:cubicBezTo>
                    <a:pt x="1" y="3751"/>
                    <a:pt x="6942" y="4823"/>
                    <a:pt x="15503" y="4823"/>
                  </a:cubicBezTo>
                  <a:cubicBezTo>
                    <a:pt x="24075" y="4823"/>
                    <a:pt x="31016" y="3751"/>
                    <a:pt x="31016" y="2418"/>
                  </a:cubicBezTo>
                  <a:cubicBezTo>
                    <a:pt x="31016" y="1084"/>
                    <a:pt x="24075" y="1"/>
                    <a:pt x="15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58;p19">
              <a:extLst>
                <a:ext uri="{FF2B5EF4-FFF2-40B4-BE49-F238E27FC236}">
                  <a16:creationId xmlns:a16="http://schemas.microsoft.com/office/drawing/2014/main" id="{2ED5E980-2E40-5613-FA7D-4B2E2361E376}"/>
                </a:ext>
              </a:extLst>
            </p:cNvPr>
            <p:cNvSpPr/>
            <p:nvPr/>
          </p:nvSpPr>
          <p:spPr>
            <a:xfrm>
              <a:off x="489925" y="3808769"/>
              <a:ext cx="1305646" cy="266229"/>
            </a:xfrm>
            <a:custGeom>
              <a:avLst/>
              <a:gdLst/>
              <a:ahLst/>
              <a:cxnLst/>
              <a:rect l="l" t="t" r="r" b="b"/>
              <a:pathLst>
                <a:path w="33231" h="6776" extrusionOk="0">
                  <a:moveTo>
                    <a:pt x="1548" y="1"/>
                  </a:moveTo>
                  <a:lnTo>
                    <a:pt x="1548" y="1"/>
                  </a:lnTo>
                  <a:cubicBezTo>
                    <a:pt x="1547" y="1"/>
                    <a:pt x="0" y="6751"/>
                    <a:pt x="17061" y="6775"/>
                  </a:cubicBezTo>
                  <a:lnTo>
                    <a:pt x="17121" y="6775"/>
                  </a:lnTo>
                  <a:cubicBezTo>
                    <a:pt x="33230" y="6751"/>
                    <a:pt x="32671" y="667"/>
                    <a:pt x="32551" y="12"/>
                  </a:cubicBezTo>
                  <a:lnTo>
                    <a:pt x="32551" y="12"/>
                  </a:lnTo>
                  <a:cubicBezTo>
                    <a:pt x="32337" y="1310"/>
                    <a:pt x="25479" y="2417"/>
                    <a:pt x="17038" y="2417"/>
                  </a:cubicBezTo>
                  <a:lnTo>
                    <a:pt x="17026" y="2417"/>
                  </a:lnTo>
                  <a:cubicBezTo>
                    <a:pt x="8465" y="2417"/>
                    <a:pt x="1548" y="1334"/>
                    <a:pt x="15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59;p19">
              <a:extLst>
                <a:ext uri="{FF2B5EF4-FFF2-40B4-BE49-F238E27FC236}">
                  <a16:creationId xmlns:a16="http://schemas.microsoft.com/office/drawing/2014/main" id="{72FB6C75-B613-AEA6-80E0-CF25D5C0F603}"/>
                </a:ext>
              </a:extLst>
            </p:cNvPr>
            <p:cNvSpPr/>
            <p:nvPr/>
          </p:nvSpPr>
          <p:spPr>
            <a:xfrm>
              <a:off x="1154645" y="1694783"/>
              <a:ext cx="1535807" cy="301944"/>
            </a:xfrm>
            <a:custGeom>
              <a:avLst/>
              <a:gdLst/>
              <a:ahLst/>
              <a:cxnLst/>
              <a:rect l="l" t="t" r="r" b="b"/>
              <a:pathLst>
                <a:path w="39089" h="7685" extrusionOk="0">
                  <a:moveTo>
                    <a:pt x="38696" y="0"/>
                  </a:moveTo>
                  <a:lnTo>
                    <a:pt x="37970" y="60"/>
                  </a:lnTo>
                  <a:cubicBezTo>
                    <a:pt x="37981" y="60"/>
                    <a:pt x="29826" y="1227"/>
                    <a:pt x="21217" y="4822"/>
                  </a:cubicBezTo>
                  <a:cubicBezTo>
                    <a:pt x="18876" y="5799"/>
                    <a:pt x="16444" y="6142"/>
                    <a:pt x="14089" y="6142"/>
                  </a:cubicBezTo>
                  <a:cubicBezTo>
                    <a:pt x="8520" y="6142"/>
                    <a:pt x="3378" y="4222"/>
                    <a:pt x="863" y="4222"/>
                  </a:cubicBezTo>
                  <a:cubicBezTo>
                    <a:pt x="527" y="4222"/>
                    <a:pt x="238" y="4256"/>
                    <a:pt x="1" y="4334"/>
                  </a:cubicBezTo>
                  <a:lnTo>
                    <a:pt x="655" y="5263"/>
                  </a:lnTo>
                  <a:cubicBezTo>
                    <a:pt x="847" y="5210"/>
                    <a:pt x="1071" y="5186"/>
                    <a:pt x="1327" y="5186"/>
                  </a:cubicBezTo>
                  <a:cubicBezTo>
                    <a:pt x="3927" y="5186"/>
                    <a:pt x="9721" y="7685"/>
                    <a:pt x="15896" y="7685"/>
                  </a:cubicBezTo>
                  <a:cubicBezTo>
                    <a:pt x="17964" y="7685"/>
                    <a:pt x="20075" y="7404"/>
                    <a:pt x="22122" y="6656"/>
                  </a:cubicBezTo>
                  <a:cubicBezTo>
                    <a:pt x="30897" y="3453"/>
                    <a:pt x="39089" y="2667"/>
                    <a:pt x="39089" y="2667"/>
                  </a:cubicBezTo>
                  <a:lnTo>
                    <a:pt x="386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60;p19">
              <a:extLst>
                <a:ext uri="{FF2B5EF4-FFF2-40B4-BE49-F238E27FC236}">
                  <a16:creationId xmlns:a16="http://schemas.microsoft.com/office/drawing/2014/main" id="{89D2A929-E85B-8A87-DC7C-DA3ECAD0E408}"/>
                </a:ext>
              </a:extLst>
            </p:cNvPr>
            <p:cNvSpPr/>
            <p:nvPr/>
          </p:nvSpPr>
          <p:spPr>
            <a:xfrm>
              <a:off x="2782618" y="1417314"/>
              <a:ext cx="1507282" cy="367322"/>
            </a:xfrm>
            <a:custGeom>
              <a:avLst/>
              <a:gdLst/>
              <a:ahLst/>
              <a:cxnLst/>
              <a:rect l="l" t="t" r="r" b="b"/>
              <a:pathLst>
                <a:path w="38363" h="9349" extrusionOk="0">
                  <a:moveTo>
                    <a:pt x="38301" y="1"/>
                  </a:moveTo>
                  <a:cubicBezTo>
                    <a:pt x="35559" y="1"/>
                    <a:pt x="28391" y="6495"/>
                    <a:pt x="19938" y="6495"/>
                  </a:cubicBezTo>
                  <a:cubicBezTo>
                    <a:pt x="19346" y="6495"/>
                    <a:pt x="18748" y="6464"/>
                    <a:pt x="18145" y="6396"/>
                  </a:cubicBezTo>
                  <a:cubicBezTo>
                    <a:pt x="15293" y="6081"/>
                    <a:pt x="12548" y="5972"/>
                    <a:pt x="10115" y="5972"/>
                  </a:cubicBezTo>
                  <a:cubicBezTo>
                    <a:pt x="4624" y="5972"/>
                    <a:pt x="715" y="6526"/>
                    <a:pt x="715" y="6526"/>
                  </a:cubicBezTo>
                  <a:lnTo>
                    <a:pt x="0" y="6681"/>
                  </a:lnTo>
                  <a:lnTo>
                    <a:pt x="393" y="9348"/>
                  </a:lnTo>
                  <a:cubicBezTo>
                    <a:pt x="393" y="9348"/>
                    <a:pt x="6029" y="8278"/>
                    <a:pt x="13309" y="8278"/>
                  </a:cubicBezTo>
                  <a:cubicBezTo>
                    <a:pt x="14748" y="8278"/>
                    <a:pt x="16252" y="8319"/>
                    <a:pt x="17788" y="8420"/>
                  </a:cubicBezTo>
                  <a:cubicBezTo>
                    <a:pt x="18132" y="8442"/>
                    <a:pt x="18474" y="8453"/>
                    <a:pt x="18814" y="8453"/>
                  </a:cubicBezTo>
                  <a:cubicBezTo>
                    <a:pt x="27694" y="8453"/>
                    <a:pt x="35219" y="1096"/>
                    <a:pt x="38005" y="1073"/>
                  </a:cubicBezTo>
                  <a:lnTo>
                    <a:pt x="38362" y="2"/>
                  </a:lnTo>
                  <a:cubicBezTo>
                    <a:pt x="38342" y="1"/>
                    <a:pt x="38321" y="1"/>
                    <a:pt x="383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61;p19">
              <a:extLst>
                <a:ext uri="{FF2B5EF4-FFF2-40B4-BE49-F238E27FC236}">
                  <a16:creationId xmlns:a16="http://schemas.microsoft.com/office/drawing/2014/main" id="{AC2180E3-BBCF-ACF5-74BD-04EEC81A5040}"/>
                </a:ext>
              </a:extLst>
            </p:cNvPr>
            <p:cNvSpPr/>
            <p:nvPr/>
          </p:nvSpPr>
          <p:spPr>
            <a:xfrm>
              <a:off x="4236532" y="1576873"/>
              <a:ext cx="115591" cy="115591"/>
            </a:xfrm>
            <a:custGeom>
              <a:avLst/>
              <a:gdLst/>
              <a:ahLst/>
              <a:cxnLst/>
              <a:rect l="l" t="t" r="r" b="b"/>
              <a:pathLst>
                <a:path w="2942" h="2942" extrusionOk="0">
                  <a:moveTo>
                    <a:pt x="1477" y="644"/>
                  </a:moveTo>
                  <a:cubicBezTo>
                    <a:pt x="1930" y="644"/>
                    <a:pt x="2311" y="1013"/>
                    <a:pt x="2311" y="1477"/>
                  </a:cubicBezTo>
                  <a:cubicBezTo>
                    <a:pt x="2311" y="1930"/>
                    <a:pt x="1930" y="2311"/>
                    <a:pt x="1477" y="2311"/>
                  </a:cubicBezTo>
                  <a:cubicBezTo>
                    <a:pt x="1013" y="2311"/>
                    <a:pt x="644" y="1930"/>
                    <a:pt x="644" y="1477"/>
                  </a:cubicBezTo>
                  <a:cubicBezTo>
                    <a:pt x="644" y="1013"/>
                    <a:pt x="1013" y="644"/>
                    <a:pt x="1477" y="644"/>
                  </a:cubicBezTo>
                  <a:close/>
                  <a:moveTo>
                    <a:pt x="1477" y="1"/>
                  </a:moveTo>
                  <a:cubicBezTo>
                    <a:pt x="656" y="1"/>
                    <a:pt x="1" y="656"/>
                    <a:pt x="1" y="1477"/>
                  </a:cubicBezTo>
                  <a:cubicBezTo>
                    <a:pt x="1" y="2287"/>
                    <a:pt x="656" y="2942"/>
                    <a:pt x="1477" y="2942"/>
                  </a:cubicBezTo>
                  <a:cubicBezTo>
                    <a:pt x="2275" y="2942"/>
                    <a:pt x="2942" y="2287"/>
                    <a:pt x="2942" y="1477"/>
                  </a:cubicBezTo>
                  <a:cubicBezTo>
                    <a:pt x="2942" y="656"/>
                    <a:pt x="2287" y="1"/>
                    <a:pt x="1477" y="1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2;p19">
              <a:extLst>
                <a:ext uri="{FF2B5EF4-FFF2-40B4-BE49-F238E27FC236}">
                  <a16:creationId xmlns:a16="http://schemas.microsoft.com/office/drawing/2014/main" id="{FBB8A5CD-1BEF-7DCF-F98C-34760AB1C43B}"/>
                </a:ext>
              </a:extLst>
            </p:cNvPr>
            <p:cNvSpPr/>
            <p:nvPr/>
          </p:nvSpPr>
          <p:spPr>
            <a:xfrm>
              <a:off x="4288474" y="1678399"/>
              <a:ext cx="614731" cy="1684087"/>
            </a:xfrm>
            <a:custGeom>
              <a:avLst/>
              <a:gdLst/>
              <a:ahLst/>
              <a:cxnLst/>
              <a:rect l="l" t="t" r="r" b="b"/>
              <a:pathLst>
                <a:path w="15646" h="42863" extrusionOk="0">
                  <a:moveTo>
                    <a:pt x="298" y="1"/>
                  </a:moveTo>
                  <a:lnTo>
                    <a:pt x="1" y="108"/>
                  </a:lnTo>
                  <a:lnTo>
                    <a:pt x="15395" y="42863"/>
                  </a:lnTo>
                  <a:lnTo>
                    <a:pt x="15645" y="4278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63;p19">
              <a:extLst>
                <a:ext uri="{FF2B5EF4-FFF2-40B4-BE49-F238E27FC236}">
                  <a16:creationId xmlns:a16="http://schemas.microsoft.com/office/drawing/2014/main" id="{1984791F-84E7-9063-D2A5-D100561089F6}"/>
                </a:ext>
              </a:extLst>
            </p:cNvPr>
            <p:cNvSpPr/>
            <p:nvPr/>
          </p:nvSpPr>
          <p:spPr>
            <a:xfrm>
              <a:off x="3685008" y="1678399"/>
              <a:ext cx="615203" cy="1684087"/>
            </a:xfrm>
            <a:custGeom>
              <a:avLst/>
              <a:gdLst/>
              <a:ahLst/>
              <a:cxnLst/>
              <a:rect l="l" t="t" r="r" b="b"/>
              <a:pathLst>
                <a:path w="15658" h="42863" extrusionOk="0">
                  <a:moveTo>
                    <a:pt x="15360" y="1"/>
                  </a:moveTo>
                  <a:lnTo>
                    <a:pt x="0" y="42827"/>
                  </a:lnTo>
                  <a:lnTo>
                    <a:pt x="286" y="42863"/>
                  </a:lnTo>
                  <a:lnTo>
                    <a:pt x="15657" y="108"/>
                  </a:lnTo>
                  <a:lnTo>
                    <a:pt x="15360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64;p19">
              <a:extLst>
                <a:ext uri="{FF2B5EF4-FFF2-40B4-BE49-F238E27FC236}">
                  <a16:creationId xmlns:a16="http://schemas.microsoft.com/office/drawing/2014/main" id="{5F367C90-A8AE-3273-F88E-0AE472C62176}"/>
                </a:ext>
              </a:extLst>
            </p:cNvPr>
            <p:cNvSpPr/>
            <p:nvPr/>
          </p:nvSpPr>
          <p:spPr>
            <a:xfrm>
              <a:off x="3685008" y="3266128"/>
              <a:ext cx="1218658" cy="189496"/>
            </a:xfrm>
            <a:custGeom>
              <a:avLst/>
              <a:gdLst/>
              <a:ahLst/>
              <a:cxnLst/>
              <a:rect l="l" t="t" r="r" b="b"/>
              <a:pathLst>
                <a:path w="31017" h="4823" extrusionOk="0">
                  <a:moveTo>
                    <a:pt x="15502" y="0"/>
                  </a:moveTo>
                  <a:cubicBezTo>
                    <a:pt x="6942" y="0"/>
                    <a:pt x="0" y="1084"/>
                    <a:pt x="0" y="2417"/>
                  </a:cubicBezTo>
                  <a:cubicBezTo>
                    <a:pt x="0" y="3739"/>
                    <a:pt x="6942" y="4822"/>
                    <a:pt x="15502" y="4822"/>
                  </a:cubicBezTo>
                  <a:cubicBezTo>
                    <a:pt x="24075" y="4822"/>
                    <a:pt x="31016" y="3739"/>
                    <a:pt x="31016" y="2417"/>
                  </a:cubicBezTo>
                  <a:cubicBezTo>
                    <a:pt x="31016" y="1084"/>
                    <a:pt x="24075" y="0"/>
                    <a:pt x="155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65;p19">
              <a:extLst>
                <a:ext uri="{FF2B5EF4-FFF2-40B4-BE49-F238E27FC236}">
                  <a16:creationId xmlns:a16="http://schemas.microsoft.com/office/drawing/2014/main" id="{D1B0E13A-C9E6-0819-3512-95A27B173FF8}"/>
                </a:ext>
              </a:extLst>
            </p:cNvPr>
            <p:cNvSpPr/>
            <p:nvPr/>
          </p:nvSpPr>
          <p:spPr>
            <a:xfrm>
              <a:off x="3657858" y="3360150"/>
              <a:ext cx="1306117" cy="266229"/>
            </a:xfrm>
            <a:custGeom>
              <a:avLst/>
              <a:gdLst/>
              <a:ahLst/>
              <a:cxnLst/>
              <a:rect l="l" t="t" r="r" b="b"/>
              <a:pathLst>
                <a:path w="33243" h="6776" extrusionOk="0">
                  <a:moveTo>
                    <a:pt x="31695" y="0"/>
                  </a:moveTo>
                  <a:cubicBezTo>
                    <a:pt x="31695" y="1346"/>
                    <a:pt x="24778" y="2417"/>
                    <a:pt x="16217" y="2417"/>
                  </a:cubicBezTo>
                  <a:lnTo>
                    <a:pt x="16193" y="2417"/>
                  </a:lnTo>
                  <a:cubicBezTo>
                    <a:pt x="7764" y="2417"/>
                    <a:pt x="894" y="1310"/>
                    <a:pt x="691" y="24"/>
                  </a:cubicBezTo>
                  <a:lnTo>
                    <a:pt x="691" y="24"/>
                  </a:lnTo>
                  <a:cubicBezTo>
                    <a:pt x="572" y="679"/>
                    <a:pt x="1" y="6763"/>
                    <a:pt x="16122" y="6775"/>
                  </a:cubicBezTo>
                  <a:lnTo>
                    <a:pt x="16181" y="6775"/>
                  </a:lnTo>
                  <a:cubicBezTo>
                    <a:pt x="33242" y="6763"/>
                    <a:pt x="31695" y="1"/>
                    <a:pt x="31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66;p19">
              <a:extLst>
                <a:ext uri="{FF2B5EF4-FFF2-40B4-BE49-F238E27FC236}">
                  <a16:creationId xmlns:a16="http://schemas.microsoft.com/office/drawing/2014/main" id="{92F8E6BA-D500-E838-5A02-241C043C5B74}"/>
                </a:ext>
              </a:extLst>
            </p:cNvPr>
            <p:cNvSpPr/>
            <p:nvPr/>
          </p:nvSpPr>
          <p:spPr>
            <a:xfrm>
              <a:off x="1093352" y="1864597"/>
              <a:ext cx="133390" cy="133350"/>
            </a:xfrm>
            <a:custGeom>
              <a:avLst/>
              <a:gdLst/>
              <a:ahLst/>
              <a:cxnLst/>
              <a:rect l="l" t="t" r="r" b="b"/>
              <a:pathLst>
                <a:path w="3395" h="3394" extrusionOk="0">
                  <a:moveTo>
                    <a:pt x="1703" y="965"/>
                  </a:moveTo>
                  <a:cubicBezTo>
                    <a:pt x="2096" y="965"/>
                    <a:pt x="2442" y="1298"/>
                    <a:pt x="2442" y="1715"/>
                  </a:cubicBezTo>
                  <a:cubicBezTo>
                    <a:pt x="2442" y="2131"/>
                    <a:pt x="2120" y="2453"/>
                    <a:pt x="1703" y="2453"/>
                  </a:cubicBezTo>
                  <a:cubicBezTo>
                    <a:pt x="1287" y="2453"/>
                    <a:pt x="953" y="2131"/>
                    <a:pt x="953" y="1715"/>
                  </a:cubicBezTo>
                  <a:cubicBezTo>
                    <a:pt x="953" y="1298"/>
                    <a:pt x="1287" y="965"/>
                    <a:pt x="1703" y="965"/>
                  </a:cubicBezTo>
                  <a:close/>
                  <a:moveTo>
                    <a:pt x="1703" y="0"/>
                  </a:moveTo>
                  <a:cubicBezTo>
                    <a:pt x="763" y="0"/>
                    <a:pt x="1" y="762"/>
                    <a:pt x="1" y="1691"/>
                  </a:cubicBezTo>
                  <a:cubicBezTo>
                    <a:pt x="1" y="2632"/>
                    <a:pt x="763" y="3394"/>
                    <a:pt x="1703" y="3394"/>
                  </a:cubicBezTo>
                  <a:cubicBezTo>
                    <a:pt x="2620" y="3394"/>
                    <a:pt x="3382" y="2632"/>
                    <a:pt x="3394" y="1691"/>
                  </a:cubicBezTo>
                  <a:cubicBezTo>
                    <a:pt x="3394" y="762"/>
                    <a:pt x="2632" y="0"/>
                    <a:pt x="1703" y="0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67;p19">
              <a:extLst>
                <a:ext uri="{FF2B5EF4-FFF2-40B4-BE49-F238E27FC236}">
                  <a16:creationId xmlns:a16="http://schemas.microsoft.com/office/drawing/2014/main" id="{7CF8F58D-31AF-7EAB-7CDA-F3E455C69B2A}"/>
                </a:ext>
              </a:extLst>
            </p:cNvPr>
            <p:cNvSpPr/>
            <p:nvPr/>
          </p:nvSpPr>
          <p:spPr>
            <a:xfrm>
              <a:off x="1144351" y="1969385"/>
              <a:ext cx="30450" cy="71586"/>
            </a:xfrm>
            <a:custGeom>
              <a:avLst/>
              <a:gdLst/>
              <a:ahLst/>
              <a:cxnLst/>
              <a:rect l="l" t="t" r="r" b="b"/>
              <a:pathLst>
                <a:path w="775" h="1822" extrusionOk="0">
                  <a:moveTo>
                    <a:pt x="1" y="0"/>
                  </a:moveTo>
                  <a:lnTo>
                    <a:pt x="1" y="1822"/>
                  </a:lnTo>
                  <a:lnTo>
                    <a:pt x="775" y="1822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68;p19">
              <a:extLst>
                <a:ext uri="{FF2B5EF4-FFF2-40B4-BE49-F238E27FC236}">
                  <a16:creationId xmlns:a16="http://schemas.microsoft.com/office/drawing/2014/main" id="{D8EA99EC-9B8A-6AEC-65DF-F060B0AB1A92}"/>
                </a:ext>
              </a:extLst>
            </p:cNvPr>
            <p:cNvSpPr/>
            <p:nvPr/>
          </p:nvSpPr>
          <p:spPr>
            <a:xfrm>
              <a:off x="1102271" y="2025491"/>
              <a:ext cx="115552" cy="115591"/>
            </a:xfrm>
            <a:custGeom>
              <a:avLst/>
              <a:gdLst/>
              <a:ahLst/>
              <a:cxnLst/>
              <a:rect l="l" t="t" r="r" b="b"/>
              <a:pathLst>
                <a:path w="2941" h="2942" extrusionOk="0">
                  <a:moveTo>
                    <a:pt x="1476" y="620"/>
                  </a:moveTo>
                  <a:cubicBezTo>
                    <a:pt x="1929" y="620"/>
                    <a:pt x="2310" y="1013"/>
                    <a:pt x="2310" y="1454"/>
                  </a:cubicBezTo>
                  <a:cubicBezTo>
                    <a:pt x="2310" y="1918"/>
                    <a:pt x="1929" y="2287"/>
                    <a:pt x="1476" y="2287"/>
                  </a:cubicBezTo>
                  <a:cubicBezTo>
                    <a:pt x="1012" y="2287"/>
                    <a:pt x="643" y="1918"/>
                    <a:pt x="643" y="1454"/>
                  </a:cubicBezTo>
                  <a:cubicBezTo>
                    <a:pt x="643" y="989"/>
                    <a:pt x="1012" y="620"/>
                    <a:pt x="1476" y="620"/>
                  </a:cubicBezTo>
                  <a:close/>
                  <a:moveTo>
                    <a:pt x="1476" y="1"/>
                  </a:moveTo>
                  <a:cubicBezTo>
                    <a:pt x="655" y="1"/>
                    <a:pt x="0" y="656"/>
                    <a:pt x="0" y="1465"/>
                  </a:cubicBezTo>
                  <a:cubicBezTo>
                    <a:pt x="0" y="2287"/>
                    <a:pt x="655" y="2942"/>
                    <a:pt x="1476" y="2942"/>
                  </a:cubicBezTo>
                  <a:cubicBezTo>
                    <a:pt x="2274" y="2942"/>
                    <a:pt x="2941" y="2287"/>
                    <a:pt x="2941" y="1465"/>
                  </a:cubicBezTo>
                  <a:cubicBezTo>
                    <a:pt x="2941" y="656"/>
                    <a:pt x="2286" y="1"/>
                    <a:pt x="1476" y="1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469;p19">
              <a:extLst>
                <a:ext uri="{FF2B5EF4-FFF2-40B4-BE49-F238E27FC236}">
                  <a16:creationId xmlns:a16="http://schemas.microsoft.com/office/drawing/2014/main" id="{5D549230-99BE-E640-3E87-BF17C84EA94B}"/>
                </a:ext>
              </a:extLst>
            </p:cNvPr>
            <p:cNvSpPr/>
            <p:nvPr/>
          </p:nvSpPr>
          <p:spPr>
            <a:xfrm>
              <a:off x="2098212" y="4445903"/>
              <a:ext cx="1266827" cy="141326"/>
            </a:xfrm>
            <a:custGeom>
              <a:avLst/>
              <a:gdLst/>
              <a:ahLst/>
              <a:cxnLst/>
              <a:rect l="l" t="t" r="r" b="b"/>
              <a:pathLst>
                <a:path w="32243" h="3597" extrusionOk="0">
                  <a:moveTo>
                    <a:pt x="0" y="1"/>
                  </a:moveTo>
                  <a:lnTo>
                    <a:pt x="0" y="3596"/>
                  </a:lnTo>
                  <a:lnTo>
                    <a:pt x="32243" y="3596"/>
                  </a:lnTo>
                  <a:lnTo>
                    <a:pt x="322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470;p19">
              <a:extLst>
                <a:ext uri="{FF2B5EF4-FFF2-40B4-BE49-F238E27FC236}">
                  <a16:creationId xmlns:a16="http://schemas.microsoft.com/office/drawing/2014/main" id="{B728C4AD-A237-C1B4-46FE-683E1738C3A0}"/>
                </a:ext>
              </a:extLst>
            </p:cNvPr>
            <p:cNvSpPr/>
            <p:nvPr/>
          </p:nvSpPr>
          <p:spPr>
            <a:xfrm>
              <a:off x="4227627" y="1417322"/>
              <a:ext cx="133390" cy="133350"/>
            </a:xfrm>
            <a:custGeom>
              <a:avLst/>
              <a:gdLst/>
              <a:ahLst/>
              <a:cxnLst/>
              <a:rect l="l" t="t" r="r" b="b"/>
              <a:pathLst>
                <a:path w="3395" h="3394" extrusionOk="0">
                  <a:moveTo>
                    <a:pt x="1703" y="965"/>
                  </a:moveTo>
                  <a:cubicBezTo>
                    <a:pt x="2096" y="965"/>
                    <a:pt x="2442" y="1298"/>
                    <a:pt x="2442" y="1715"/>
                  </a:cubicBezTo>
                  <a:cubicBezTo>
                    <a:pt x="2442" y="2131"/>
                    <a:pt x="2120" y="2453"/>
                    <a:pt x="1703" y="2453"/>
                  </a:cubicBezTo>
                  <a:cubicBezTo>
                    <a:pt x="1287" y="2453"/>
                    <a:pt x="953" y="2131"/>
                    <a:pt x="953" y="1715"/>
                  </a:cubicBezTo>
                  <a:cubicBezTo>
                    <a:pt x="953" y="1298"/>
                    <a:pt x="1287" y="965"/>
                    <a:pt x="1703" y="965"/>
                  </a:cubicBezTo>
                  <a:close/>
                  <a:moveTo>
                    <a:pt x="1703" y="0"/>
                  </a:moveTo>
                  <a:cubicBezTo>
                    <a:pt x="763" y="0"/>
                    <a:pt x="1" y="762"/>
                    <a:pt x="1" y="1691"/>
                  </a:cubicBezTo>
                  <a:cubicBezTo>
                    <a:pt x="1" y="2632"/>
                    <a:pt x="763" y="3394"/>
                    <a:pt x="1703" y="3394"/>
                  </a:cubicBezTo>
                  <a:cubicBezTo>
                    <a:pt x="2620" y="3394"/>
                    <a:pt x="3382" y="2632"/>
                    <a:pt x="3394" y="1691"/>
                  </a:cubicBezTo>
                  <a:cubicBezTo>
                    <a:pt x="3394" y="762"/>
                    <a:pt x="2632" y="0"/>
                    <a:pt x="1703" y="0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71;p19">
              <a:extLst>
                <a:ext uri="{FF2B5EF4-FFF2-40B4-BE49-F238E27FC236}">
                  <a16:creationId xmlns:a16="http://schemas.microsoft.com/office/drawing/2014/main" id="{C852EC73-5E32-5CB2-B9F6-68069D0D0986}"/>
                </a:ext>
              </a:extLst>
            </p:cNvPr>
            <p:cNvSpPr/>
            <p:nvPr/>
          </p:nvSpPr>
          <p:spPr>
            <a:xfrm>
              <a:off x="4278626" y="1522110"/>
              <a:ext cx="30450" cy="71586"/>
            </a:xfrm>
            <a:custGeom>
              <a:avLst/>
              <a:gdLst/>
              <a:ahLst/>
              <a:cxnLst/>
              <a:rect l="l" t="t" r="r" b="b"/>
              <a:pathLst>
                <a:path w="775" h="1822" extrusionOk="0">
                  <a:moveTo>
                    <a:pt x="1" y="0"/>
                  </a:moveTo>
                  <a:lnTo>
                    <a:pt x="1" y="1822"/>
                  </a:lnTo>
                  <a:lnTo>
                    <a:pt x="775" y="1822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A367BFD-EF0D-9F66-1DF1-05EDCF33D7D7}"/>
                  </a:ext>
                </a:extLst>
              </p:cNvPr>
              <p:cNvSpPr txBox="1"/>
              <p:nvPr/>
            </p:nvSpPr>
            <p:spPr>
              <a:xfrm>
                <a:off x="3268247" y="3639117"/>
                <a:ext cx="38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A367BFD-EF0D-9F66-1DF1-05EDCF33D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8247" y="3639117"/>
                <a:ext cx="381643" cy="369332"/>
              </a:xfrm>
              <a:prstGeom prst="rect">
                <a:avLst/>
              </a:prstGeom>
              <a:blipFill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8F60B52-513E-2EFC-3996-5C43FDBAA927}"/>
                  </a:ext>
                </a:extLst>
              </p:cNvPr>
              <p:cNvSpPr txBox="1"/>
              <p:nvPr/>
            </p:nvSpPr>
            <p:spPr>
              <a:xfrm>
                <a:off x="4182244" y="3463180"/>
                <a:ext cx="38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8F60B52-513E-2EFC-3996-5C43FDBAA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44" y="3463180"/>
                <a:ext cx="38164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ontent Placeholder 3">
                <a:extLst>
                  <a:ext uri="{FF2B5EF4-FFF2-40B4-BE49-F238E27FC236}">
                    <a16:creationId xmlns:a16="http://schemas.microsoft.com/office/drawing/2014/main" id="{963E5F60-8AC8-72A6-29E5-BAA2AA21ADC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263" y="1655763"/>
                <a:ext cx="5399087" cy="446405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Bohr model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𝑚𝑍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Muons: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≈207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≈2.2 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Effect:</a:t>
                </a: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Enhanced binding energy</a:t>
                </a: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Closer to the nucleus </a:t>
                </a:r>
                <a:r>
                  <a:rPr lang="en-US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More sensitive to nuclear effects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0" name="Content Placeholder 3">
                <a:extLst>
                  <a:ext uri="{FF2B5EF4-FFF2-40B4-BE49-F238E27FC236}">
                    <a16:creationId xmlns:a16="http://schemas.microsoft.com/office/drawing/2014/main" id="{963E5F60-8AC8-72A6-29E5-BAA2AA21AD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263" y="1655763"/>
                <a:ext cx="5399087" cy="4464050"/>
              </a:xfrm>
              <a:blipFill>
                <a:blip r:embed="rId5"/>
                <a:stretch>
                  <a:fillRect l="-1017" t="-2049" r="-339" b="-68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32758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E6213F-2990-C4C8-5952-C7F168AC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89971E-E0E4-4D59-8626-3022C859E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727038-7B3C-AB97-CDAB-23F707DCD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Muonic atoms</a:t>
            </a:r>
            <a:endParaRPr lang="en-BE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DE4674E1-3E92-DE7D-2503-31762C9F4AEC}"/>
              </a:ext>
            </a:extLst>
          </p:cNvPr>
          <p:cNvSpPr/>
          <p:nvPr/>
        </p:nvSpPr>
        <p:spPr>
          <a:xfrm>
            <a:off x="8417728" y="3243021"/>
            <a:ext cx="914400" cy="914400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5386951-4F70-BA17-7A5C-6B2FB4DDF0D8}"/>
              </a:ext>
            </a:extLst>
          </p:cNvPr>
          <p:cNvGrpSpPr/>
          <p:nvPr/>
        </p:nvGrpSpPr>
        <p:grpSpPr>
          <a:xfrm>
            <a:off x="-13985072" y="-19251219"/>
            <a:ext cx="45720000" cy="45902880"/>
            <a:chOff x="6581831" y="1390083"/>
            <a:chExt cx="4572000" cy="4585716"/>
          </a:xfrm>
        </p:grpSpPr>
        <p:sp>
          <p:nvSpPr>
            <p:cNvPr id="7" name="Flowchart: Connector 6">
              <a:extLst>
                <a:ext uri="{FF2B5EF4-FFF2-40B4-BE49-F238E27FC236}">
                  <a16:creationId xmlns:a16="http://schemas.microsoft.com/office/drawing/2014/main" id="{F8F55C18-86D1-8FD3-4585-E644F10FABB0}"/>
                </a:ext>
              </a:extLst>
            </p:cNvPr>
            <p:cNvSpPr/>
            <p:nvPr/>
          </p:nvSpPr>
          <p:spPr>
            <a:xfrm>
              <a:off x="7953431" y="2777775"/>
              <a:ext cx="1828800" cy="18288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" name="Flowchart: Connector 8">
              <a:extLst>
                <a:ext uri="{FF2B5EF4-FFF2-40B4-BE49-F238E27FC236}">
                  <a16:creationId xmlns:a16="http://schemas.microsoft.com/office/drawing/2014/main" id="{908F8325-83B5-647E-8A7A-935264F6FE0B}"/>
                </a:ext>
              </a:extLst>
            </p:cNvPr>
            <p:cNvSpPr/>
            <p:nvPr/>
          </p:nvSpPr>
          <p:spPr>
            <a:xfrm>
              <a:off x="6581831" y="1403799"/>
              <a:ext cx="4572000" cy="45720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0" name="Flowchart: Connector 9">
              <a:extLst>
                <a:ext uri="{FF2B5EF4-FFF2-40B4-BE49-F238E27FC236}">
                  <a16:creationId xmlns:a16="http://schemas.microsoft.com/office/drawing/2014/main" id="{553FA078-3696-6A3C-B787-73AAB0083D8E}"/>
                </a:ext>
              </a:extLst>
            </p:cNvPr>
            <p:cNvSpPr/>
            <p:nvPr/>
          </p:nvSpPr>
          <p:spPr>
            <a:xfrm>
              <a:off x="7057319" y="1860999"/>
              <a:ext cx="3657600" cy="36576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1" name="Flowchart: Connector 10">
              <a:extLst>
                <a:ext uri="{FF2B5EF4-FFF2-40B4-BE49-F238E27FC236}">
                  <a16:creationId xmlns:a16="http://schemas.microsoft.com/office/drawing/2014/main" id="{82430AFE-4F7C-5F92-7394-EDA7D53C1459}"/>
                </a:ext>
              </a:extLst>
            </p:cNvPr>
            <p:cNvSpPr/>
            <p:nvPr/>
          </p:nvSpPr>
          <p:spPr>
            <a:xfrm>
              <a:off x="7505375" y="2327343"/>
              <a:ext cx="2743200" cy="27432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4" name="Flowchart: Connector 13">
              <a:extLst>
                <a:ext uri="{FF2B5EF4-FFF2-40B4-BE49-F238E27FC236}">
                  <a16:creationId xmlns:a16="http://schemas.microsoft.com/office/drawing/2014/main" id="{94746A03-8AA2-AABF-CB7E-3A113540723B}"/>
                </a:ext>
              </a:extLst>
            </p:cNvPr>
            <p:cNvSpPr/>
            <p:nvPr/>
          </p:nvSpPr>
          <p:spPr>
            <a:xfrm>
              <a:off x="8772982" y="27616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60A8E030-179E-7A10-14D9-117F7A1A2FCF}"/>
                </a:ext>
              </a:extLst>
            </p:cNvPr>
            <p:cNvSpPr/>
            <p:nvPr/>
          </p:nvSpPr>
          <p:spPr>
            <a:xfrm>
              <a:off x="8939658" y="27616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D24A5793-8903-DAAD-2A63-E9BE956180A9}"/>
                </a:ext>
              </a:extLst>
            </p:cNvPr>
            <p:cNvSpPr/>
            <p:nvPr/>
          </p:nvSpPr>
          <p:spPr>
            <a:xfrm>
              <a:off x="8776391" y="13900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63710B9F-10D1-A8AC-A5EA-EB1DA84EF88B}"/>
                </a:ext>
              </a:extLst>
            </p:cNvPr>
            <p:cNvSpPr/>
            <p:nvPr/>
          </p:nvSpPr>
          <p:spPr>
            <a:xfrm>
              <a:off x="7482515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8" name="Flowchart: Connector 17">
              <a:extLst>
                <a:ext uri="{FF2B5EF4-FFF2-40B4-BE49-F238E27FC236}">
                  <a16:creationId xmlns:a16="http://schemas.microsoft.com/office/drawing/2014/main" id="{227EE138-8224-CF2E-ACD8-7A58F9182B63}"/>
                </a:ext>
              </a:extLst>
            </p:cNvPr>
            <p:cNvSpPr/>
            <p:nvPr/>
          </p:nvSpPr>
          <p:spPr>
            <a:xfrm>
              <a:off x="7482515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6F1F5469-4940-BD75-26AC-FF3B7B6DA055}"/>
                </a:ext>
              </a:extLst>
            </p:cNvPr>
            <p:cNvSpPr/>
            <p:nvPr/>
          </p:nvSpPr>
          <p:spPr>
            <a:xfrm>
              <a:off x="10221143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30175534-A77C-B957-CD0E-12FFC5AB6E4B}"/>
                </a:ext>
              </a:extLst>
            </p:cNvPr>
            <p:cNvSpPr/>
            <p:nvPr/>
          </p:nvSpPr>
          <p:spPr>
            <a:xfrm>
              <a:off x="10221143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0C2F761E-6947-EAC0-4222-3B14A2D70357}"/>
                </a:ext>
              </a:extLst>
            </p:cNvPr>
            <p:cNvSpPr/>
            <p:nvPr/>
          </p:nvSpPr>
          <p:spPr>
            <a:xfrm>
              <a:off x="10683393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2" name="Flowchart: Connector 21">
              <a:extLst>
                <a:ext uri="{FF2B5EF4-FFF2-40B4-BE49-F238E27FC236}">
                  <a16:creationId xmlns:a16="http://schemas.microsoft.com/office/drawing/2014/main" id="{4EC4C3AC-A470-AC7D-63E1-57366B9DAAFB}"/>
                </a:ext>
              </a:extLst>
            </p:cNvPr>
            <p:cNvSpPr/>
            <p:nvPr/>
          </p:nvSpPr>
          <p:spPr>
            <a:xfrm>
              <a:off x="10683393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3" name="Flowchart: Connector 22">
              <a:extLst>
                <a:ext uri="{FF2B5EF4-FFF2-40B4-BE49-F238E27FC236}">
                  <a16:creationId xmlns:a16="http://schemas.microsoft.com/office/drawing/2014/main" id="{29A29A85-1D5E-04BA-22F6-7F9E0EED145D}"/>
                </a:ext>
              </a:extLst>
            </p:cNvPr>
            <p:cNvSpPr/>
            <p:nvPr/>
          </p:nvSpPr>
          <p:spPr>
            <a:xfrm>
              <a:off x="7025315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A618446C-D963-23F7-4F89-1E56C66DF10D}"/>
                </a:ext>
              </a:extLst>
            </p:cNvPr>
            <p:cNvSpPr/>
            <p:nvPr/>
          </p:nvSpPr>
          <p:spPr>
            <a:xfrm>
              <a:off x="7025315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E5F977FE-77F3-63D3-FA65-42201BC3D1FB}"/>
                </a:ext>
              </a:extLst>
            </p:cNvPr>
            <p:cNvSpPr/>
            <p:nvPr/>
          </p:nvSpPr>
          <p:spPr>
            <a:xfrm>
              <a:off x="8769629" y="23044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8A895F0E-8111-7959-1833-8AF279F51EEB}"/>
                </a:ext>
              </a:extLst>
            </p:cNvPr>
            <p:cNvSpPr/>
            <p:nvPr/>
          </p:nvSpPr>
          <p:spPr>
            <a:xfrm>
              <a:off x="8936305" y="23044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44E752ED-CB1E-9E36-7EF4-C394A8C8FEC5}"/>
                </a:ext>
              </a:extLst>
            </p:cNvPr>
            <p:cNvSpPr/>
            <p:nvPr/>
          </p:nvSpPr>
          <p:spPr>
            <a:xfrm>
              <a:off x="8772982" y="5504882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1FEE76BE-8D27-83E3-012B-9F75BD4DBDAB}"/>
                </a:ext>
              </a:extLst>
            </p:cNvPr>
            <p:cNvSpPr/>
            <p:nvPr/>
          </p:nvSpPr>
          <p:spPr>
            <a:xfrm>
              <a:off x="8939658" y="5504882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365FBA06-AFFD-BFE9-3581-DF0653E49AA0}"/>
                </a:ext>
              </a:extLst>
            </p:cNvPr>
            <p:cNvSpPr/>
            <p:nvPr/>
          </p:nvSpPr>
          <p:spPr>
            <a:xfrm>
              <a:off x="8769629" y="5040914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477A03EB-2A2D-D1B1-2096-BF0981CD9C7E}"/>
                </a:ext>
              </a:extLst>
            </p:cNvPr>
            <p:cNvSpPr/>
            <p:nvPr/>
          </p:nvSpPr>
          <p:spPr>
            <a:xfrm>
              <a:off x="8936305" y="5040914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DC7CCB16-CE0C-0F5C-03ED-CBE79DF245B7}"/>
                </a:ext>
              </a:extLst>
            </p:cNvPr>
            <p:cNvSpPr/>
            <p:nvPr/>
          </p:nvSpPr>
          <p:spPr>
            <a:xfrm>
              <a:off x="8769629" y="1850108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id="{6348E6E6-1921-1BD2-67E5-17CF9479334B}"/>
                </a:ext>
              </a:extLst>
            </p:cNvPr>
            <p:cNvSpPr/>
            <p:nvPr/>
          </p:nvSpPr>
          <p:spPr>
            <a:xfrm>
              <a:off x="8936305" y="1850108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7ACDE94-D840-42C8-D20D-57616C023DB6}"/>
              </a:ext>
            </a:extLst>
          </p:cNvPr>
          <p:cNvSpPr txBox="1"/>
          <p:nvPr/>
        </p:nvSpPr>
        <p:spPr>
          <a:xfrm>
            <a:off x="6478597" y="1810672"/>
            <a:ext cx="82913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rgbClr val="000000"/>
                </a:solidFill>
              </a:rPr>
              <a:t>µK</a:t>
            </a:r>
            <a:endParaRPr lang="LID4096" sz="39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FEFA7C-4F49-F0B5-0233-EC005FE51D86}"/>
              </a:ext>
            </a:extLst>
          </p:cNvPr>
          <p:cNvSpPr txBox="1"/>
          <p:nvPr/>
        </p:nvSpPr>
        <p:spPr>
          <a:xfrm>
            <a:off x="9286421" y="2851456"/>
            <a:ext cx="20791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µ</a:t>
            </a:r>
            <a:r>
              <a:rPr lang="en-US" sz="1400" baseline="30000" dirty="0">
                <a:solidFill>
                  <a:srgbClr val="000000"/>
                </a:solidFill>
              </a:rPr>
              <a:t>-</a:t>
            </a:r>
            <a:endParaRPr lang="en-BE" dirty="0">
              <a:solidFill>
                <a:srgbClr val="000000"/>
              </a:solidFill>
            </a:endParaRPr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66DA0C47-3D17-0142-BF45-1A302C0C7F8C}"/>
              </a:ext>
            </a:extLst>
          </p:cNvPr>
          <p:cNvSpPr/>
          <p:nvPr/>
        </p:nvSpPr>
        <p:spPr>
          <a:xfrm>
            <a:off x="8189128" y="3013640"/>
            <a:ext cx="1371600" cy="1371600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BAC3E02E-8150-8CED-B8F7-DFA4F922147C}"/>
              </a:ext>
            </a:extLst>
          </p:cNvPr>
          <p:cNvSpPr/>
          <p:nvPr/>
        </p:nvSpPr>
        <p:spPr>
          <a:xfrm>
            <a:off x="9220680" y="3093901"/>
            <a:ext cx="45720" cy="45720"/>
          </a:xfrm>
          <a:prstGeom prst="flowChartConnector">
            <a:avLst/>
          </a:prstGeom>
          <a:solidFill>
            <a:srgbClr val="FFC0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35" name="Google Shape;448;p19">
            <a:extLst>
              <a:ext uri="{FF2B5EF4-FFF2-40B4-BE49-F238E27FC236}">
                <a16:creationId xmlns:a16="http://schemas.microsoft.com/office/drawing/2014/main" id="{6E6DB622-FAD2-50B2-7F28-E826735E75E0}"/>
              </a:ext>
            </a:extLst>
          </p:cNvPr>
          <p:cNvGrpSpPr/>
          <p:nvPr/>
        </p:nvGrpSpPr>
        <p:grpSpPr>
          <a:xfrm>
            <a:off x="3276000" y="2978519"/>
            <a:ext cx="1281206" cy="1443404"/>
            <a:chOff x="489925" y="1417314"/>
            <a:chExt cx="4474050" cy="3324759"/>
          </a:xfrm>
        </p:grpSpPr>
        <p:sp>
          <p:nvSpPr>
            <p:cNvPr id="36" name="Google Shape;449;p19">
              <a:extLst>
                <a:ext uri="{FF2B5EF4-FFF2-40B4-BE49-F238E27FC236}">
                  <a16:creationId xmlns:a16="http://schemas.microsoft.com/office/drawing/2014/main" id="{BB1D46A7-7406-48FD-DEF3-941C69CE8D21}"/>
                </a:ext>
              </a:extLst>
            </p:cNvPr>
            <p:cNvSpPr/>
            <p:nvPr/>
          </p:nvSpPr>
          <p:spPr>
            <a:xfrm>
              <a:off x="1142937" y="4591867"/>
              <a:ext cx="3168424" cy="150206"/>
            </a:xfrm>
            <a:custGeom>
              <a:avLst/>
              <a:gdLst/>
              <a:ahLst/>
              <a:cxnLst/>
              <a:rect l="l" t="t" r="r" b="b"/>
              <a:pathLst>
                <a:path w="80642" h="3823" extrusionOk="0">
                  <a:moveTo>
                    <a:pt x="1" y="1"/>
                  </a:moveTo>
                  <a:lnTo>
                    <a:pt x="1" y="3822"/>
                  </a:lnTo>
                  <a:lnTo>
                    <a:pt x="80642" y="3822"/>
                  </a:lnTo>
                  <a:lnTo>
                    <a:pt x="806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50;p19">
              <a:extLst>
                <a:ext uri="{FF2B5EF4-FFF2-40B4-BE49-F238E27FC236}">
                  <a16:creationId xmlns:a16="http://schemas.microsoft.com/office/drawing/2014/main" id="{A2535C16-1AD0-6351-AFB4-A2A8C8E3B6D7}"/>
                </a:ext>
              </a:extLst>
            </p:cNvPr>
            <p:cNvSpPr/>
            <p:nvPr/>
          </p:nvSpPr>
          <p:spPr>
            <a:xfrm>
              <a:off x="2684351" y="1949739"/>
              <a:ext cx="107655" cy="2232811"/>
            </a:xfrm>
            <a:custGeom>
              <a:avLst/>
              <a:gdLst/>
              <a:ahLst/>
              <a:cxnLst/>
              <a:rect l="l" t="t" r="r" b="b"/>
              <a:pathLst>
                <a:path w="2740" h="56829" extrusionOk="0">
                  <a:moveTo>
                    <a:pt x="1" y="0"/>
                  </a:moveTo>
                  <a:lnTo>
                    <a:pt x="1" y="56829"/>
                  </a:lnTo>
                  <a:lnTo>
                    <a:pt x="2739" y="56829"/>
                  </a:lnTo>
                  <a:lnTo>
                    <a:pt x="27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51;p19">
              <a:extLst>
                <a:ext uri="{FF2B5EF4-FFF2-40B4-BE49-F238E27FC236}">
                  <a16:creationId xmlns:a16="http://schemas.microsoft.com/office/drawing/2014/main" id="{F25805C5-355B-7D4B-24A3-417179DB9AA3}"/>
                </a:ext>
              </a:extLst>
            </p:cNvPr>
            <p:cNvSpPr/>
            <p:nvPr/>
          </p:nvSpPr>
          <p:spPr>
            <a:xfrm>
              <a:off x="2256318" y="4314005"/>
              <a:ext cx="964177" cy="131464"/>
            </a:xfrm>
            <a:custGeom>
              <a:avLst/>
              <a:gdLst/>
              <a:ahLst/>
              <a:cxnLst/>
              <a:rect l="l" t="t" r="r" b="b"/>
              <a:pathLst>
                <a:path w="24540" h="3346" extrusionOk="0">
                  <a:moveTo>
                    <a:pt x="1" y="0"/>
                  </a:moveTo>
                  <a:lnTo>
                    <a:pt x="1" y="3346"/>
                  </a:lnTo>
                  <a:lnTo>
                    <a:pt x="24540" y="3346"/>
                  </a:lnTo>
                  <a:lnTo>
                    <a:pt x="245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52;p19">
              <a:extLst>
                <a:ext uri="{FF2B5EF4-FFF2-40B4-BE49-F238E27FC236}">
                  <a16:creationId xmlns:a16="http://schemas.microsoft.com/office/drawing/2014/main" id="{31DB2077-29D5-92D6-05DD-2ADBD4D49F79}"/>
                </a:ext>
              </a:extLst>
            </p:cNvPr>
            <p:cNvSpPr/>
            <p:nvPr/>
          </p:nvSpPr>
          <p:spPr>
            <a:xfrm>
              <a:off x="2336786" y="4182539"/>
              <a:ext cx="803245" cy="131504"/>
            </a:xfrm>
            <a:custGeom>
              <a:avLst/>
              <a:gdLst/>
              <a:ahLst/>
              <a:cxnLst/>
              <a:rect l="l" t="t" r="r" b="b"/>
              <a:pathLst>
                <a:path w="20444" h="3347" extrusionOk="0">
                  <a:moveTo>
                    <a:pt x="1" y="1"/>
                  </a:moveTo>
                  <a:lnTo>
                    <a:pt x="1" y="3346"/>
                  </a:lnTo>
                  <a:lnTo>
                    <a:pt x="20444" y="3346"/>
                  </a:lnTo>
                  <a:lnTo>
                    <a:pt x="2044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53;p19">
              <a:extLst>
                <a:ext uri="{FF2B5EF4-FFF2-40B4-BE49-F238E27FC236}">
                  <a16:creationId xmlns:a16="http://schemas.microsoft.com/office/drawing/2014/main" id="{940AEC90-F8FB-F52D-863C-C5CCEDE44E65}"/>
                </a:ext>
              </a:extLst>
            </p:cNvPr>
            <p:cNvSpPr/>
            <p:nvPr/>
          </p:nvSpPr>
          <p:spPr>
            <a:xfrm>
              <a:off x="2632920" y="1893593"/>
              <a:ext cx="203051" cy="56185"/>
            </a:xfrm>
            <a:custGeom>
              <a:avLst/>
              <a:gdLst/>
              <a:ahLst/>
              <a:cxnLst/>
              <a:rect l="l" t="t" r="r" b="b"/>
              <a:pathLst>
                <a:path w="5168" h="1430" extrusionOk="0">
                  <a:moveTo>
                    <a:pt x="334" y="0"/>
                  </a:moveTo>
                  <a:cubicBezTo>
                    <a:pt x="155" y="0"/>
                    <a:pt x="0" y="155"/>
                    <a:pt x="0" y="334"/>
                  </a:cubicBezTo>
                  <a:lnTo>
                    <a:pt x="0" y="1108"/>
                  </a:lnTo>
                  <a:cubicBezTo>
                    <a:pt x="0" y="1286"/>
                    <a:pt x="155" y="1429"/>
                    <a:pt x="334" y="1429"/>
                  </a:cubicBezTo>
                  <a:lnTo>
                    <a:pt x="4846" y="1429"/>
                  </a:lnTo>
                  <a:cubicBezTo>
                    <a:pt x="5025" y="1429"/>
                    <a:pt x="5156" y="1286"/>
                    <a:pt x="5168" y="1108"/>
                  </a:cubicBezTo>
                  <a:lnTo>
                    <a:pt x="5168" y="334"/>
                  </a:lnTo>
                  <a:cubicBezTo>
                    <a:pt x="5168" y="155"/>
                    <a:pt x="5025" y="0"/>
                    <a:pt x="4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54;p19">
              <a:extLst>
                <a:ext uri="{FF2B5EF4-FFF2-40B4-BE49-F238E27FC236}">
                  <a16:creationId xmlns:a16="http://schemas.microsoft.com/office/drawing/2014/main" id="{93CB5381-2445-0E89-D2C9-9B669B873C40}"/>
                </a:ext>
              </a:extLst>
            </p:cNvPr>
            <p:cNvSpPr/>
            <p:nvPr/>
          </p:nvSpPr>
          <p:spPr>
            <a:xfrm>
              <a:off x="2632920" y="1572669"/>
              <a:ext cx="210555" cy="320960"/>
            </a:xfrm>
            <a:custGeom>
              <a:avLst/>
              <a:gdLst/>
              <a:ahLst/>
              <a:cxnLst/>
              <a:rect l="l" t="t" r="r" b="b"/>
              <a:pathLst>
                <a:path w="5359" h="8169" extrusionOk="0">
                  <a:moveTo>
                    <a:pt x="1834" y="1"/>
                  </a:moveTo>
                  <a:lnTo>
                    <a:pt x="0" y="3918"/>
                  </a:lnTo>
                  <a:lnTo>
                    <a:pt x="1310" y="8168"/>
                  </a:lnTo>
                  <a:lnTo>
                    <a:pt x="4048" y="8168"/>
                  </a:lnTo>
                  <a:lnTo>
                    <a:pt x="5358" y="3918"/>
                  </a:lnTo>
                  <a:lnTo>
                    <a:pt x="354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55;p19">
              <a:extLst>
                <a:ext uri="{FF2B5EF4-FFF2-40B4-BE49-F238E27FC236}">
                  <a16:creationId xmlns:a16="http://schemas.microsoft.com/office/drawing/2014/main" id="{F5609E35-16B3-0771-0C1C-CFA24A350E5B}"/>
                </a:ext>
              </a:extLst>
            </p:cNvPr>
            <p:cNvSpPr/>
            <p:nvPr/>
          </p:nvSpPr>
          <p:spPr>
            <a:xfrm>
              <a:off x="550707" y="2126547"/>
              <a:ext cx="615203" cy="1684598"/>
            </a:xfrm>
            <a:custGeom>
              <a:avLst/>
              <a:gdLst/>
              <a:ahLst/>
              <a:cxnLst/>
              <a:rect l="l" t="t" r="r" b="b"/>
              <a:pathLst>
                <a:path w="15658" h="42876" extrusionOk="0">
                  <a:moveTo>
                    <a:pt x="15360" y="1"/>
                  </a:moveTo>
                  <a:lnTo>
                    <a:pt x="1" y="42792"/>
                  </a:lnTo>
                  <a:lnTo>
                    <a:pt x="251" y="42875"/>
                  </a:lnTo>
                  <a:lnTo>
                    <a:pt x="15657" y="108"/>
                  </a:lnTo>
                  <a:lnTo>
                    <a:pt x="15360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56;p19">
              <a:extLst>
                <a:ext uri="{FF2B5EF4-FFF2-40B4-BE49-F238E27FC236}">
                  <a16:creationId xmlns:a16="http://schemas.microsoft.com/office/drawing/2014/main" id="{070C208D-75DA-29D1-38C8-797A2ABB2799}"/>
                </a:ext>
              </a:extLst>
            </p:cNvPr>
            <p:cNvSpPr/>
            <p:nvPr/>
          </p:nvSpPr>
          <p:spPr>
            <a:xfrm>
              <a:off x="1154174" y="2126547"/>
              <a:ext cx="614731" cy="1684598"/>
            </a:xfrm>
            <a:custGeom>
              <a:avLst/>
              <a:gdLst/>
              <a:ahLst/>
              <a:cxnLst/>
              <a:rect l="l" t="t" r="r" b="b"/>
              <a:pathLst>
                <a:path w="15646" h="42876" extrusionOk="0">
                  <a:moveTo>
                    <a:pt x="298" y="1"/>
                  </a:moveTo>
                  <a:lnTo>
                    <a:pt x="1" y="108"/>
                  </a:lnTo>
                  <a:lnTo>
                    <a:pt x="15372" y="42875"/>
                  </a:lnTo>
                  <a:lnTo>
                    <a:pt x="15645" y="42827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57;p19">
              <a:extLst>
                <a:ext uri="{FF2B5EF4-FFF2-40B4-BE49-F238E27FC236}">
                  <a16:creationId xmlns:a16="http://schemas.microsoft.com/office/drawing/2014/main" id="{4DD60541-40C6-C1FD-B380-E6DF809EA105}"/>
                </a:ext>
              </a:extLst>
            </p:cNvPr>
            <p:cNvSpPr/>
            <p:nvPr/>
          </p:nvSpPr>
          <p:spPr>
            <a:xfrm>
              <a:off x="550707" y="3713803"/>
              <a:ext cx="1218658" cy="189496"/>
            </a:xfrm>
            <a:custGeom>
              <a:avLst/>
              <a:gdLst/>
              <a:ahLst/>
              <a:cxnLst/>
              <a:rect l="l" t="t" r="r" b="b"/>
              <a:pathLst>
                <a:path w="31017" h="4823" extrusionOk="0">
                  <a:moveTo>
                    <a:pt x="15503" y="1"/>
                  </a:moveTo>
                  <a:cubicBezTo>
                    <a:pt x="6942" y="1"/>
                    <a:pt x="1" y="1084"/>
                    <a:pt x="1" y="2418"/>
                  </a:cubicBezTo>
                  <a:cubicBezTo>
                    <a:pt x="1" y="3751"/>
                    <a:pt x="6942" y="4823"/>
                    <a:pt x="15503" y="4823"/>
                  </a:cubicBezTo>
                  <a:cubicBezTo>
                    <a:pt x="24075" y="4823"/>
                    <a:pt x="31016" y="3751"/>
                    <a:pt x="31016" y="2418"/>
                  </a:cubicBezTo>
                  <a:cubicBezTo>
                    <a:pt x="31016" y="1084"/>
                    <a:pt x="24075" y="1"/>
                    <a:pt x="15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8;p19">
              <a:extLst>
                <a:ext uri="{FF2B5EF4-FFF2-40B4-BE49-F238E27FC236}">
                  <a16:creationId xmlns:a16="http://schemas.microsoft.com/office/drawing/2014/main" id="{9A3B612F-5C73-B4A2-DFA2-8108DF3D038A}"/>
                </a:ext>
              </a:extLst>
            </p:cNvPr>
            <p:cNvSpPr/>
            <p:nvPr/>
          </p:nvSpPr>
          <p:spPr>
            <a:xfrm>
              <a:off x="489925" y="3808769"/>
              <a:ext cx="1305646" cy="266229"/>
            </a:xfrm>
            <a:custGeom>
              <a:avLst/>
              <a:gdLst/>
              <a:ahLst/>
              <a:cxnLst/>
              <a:rect l="l" t="t" r="r" b="b"/>
              <a:pathLst>
                <a:path w="33231" h="6776" extrusionOk="0">
                  <a:moveTo>
                    <a:pt x="1548" y="1"/>
                  </a:moveTo>
                  <a:lnTo>
                    <a:pt x="1548" y="1"/>
                  </a:lnTo>
                  <a:cubicBezTo>
                    <a:pt x="1547" y="1"/>
                    <a:pt x="0" y="6751"/>
                    <a:pt x="17061" y="6775"/>
                  </a:cubicBezTo>
                  <a:lnTo>
                    <a:pt x="17121" y="6775"/>
                  </a:lnTo>
                  <a:cubicBezTo>
                    <a:pt x="33230" y="6751"/>
                    <a:pt x="32671" y="667"/>
                    <a:pt x="32551" y="12"/>
                  </a:cubicBezTo>
                  <a:lnTo>
                    <a:pt x="32551" y="12"/>
                  </a:lnTo>
                  <a:cubicBezTo>
                    <a:pt x="32337" y="1310"/>
                    <a:pt x="25479" y="2417"/>
                    <a:pt x="17038" y="2417"/>
                  </a:cubicBezTo>
                  <a:lnTo>
                    <a:pt x="17026" y="2417"/>
                  </a:lnTo>
                  <a:cubicBezTo>
                    <a:pt x="8465" y="2417"/>
                    <a:pt x="1548" y="1334"/>
                    <a:pt x="15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59;p19">
              <a:extLst>
                <a:ext uri="{FF2B5EF4-FFF2-40B4-BE49-F238E27FC236}">
                  <a16:creationId xmlns:a16="http://schemas.microsoft.com/office/drawing/2014/main" id="{7AEE469A-659A-C5F9-ADE4-EE79D5D0F276}"/>
                </a:ext>
              </a:extLst>
            </p:cNvPr>
            <p:cNvSpPr/>
            <p:nvPr/>
          </p:nvSpPr>
          <p:spPr>
            <a:xfrm>
              <a:off x="1154645" y="1694783"/>
              <a:ext cx="1535807" cy="301944"/>
            </a:xfrm>
            <a:custGeom>
              <a:avLst/>
              <a:gdLst/>
              <a:ahLst/>
              <a:cxnLst/>
              <a:rect l="l" t="t" r="r" b="b"/>
              <a:pathLst>
                <a:path w="39089" h="7685" extrusionOk="0">
                  <a:moveTo>
                    <a:pt x="38696" y="0"/>
                  </a:moveTo>
                  <a:lnTo>
                    <a:pt x="37970" y="60"/>
                  </a:lnTo>
                  <a:cubicBezTo>
                    <a:pt x="37981" y="60"/>
                    <a:pt x="29826" y="1227"/>
                    <a:pt x="21217" y="4822"/>
                  </a:cubicBezTo>
                  <a:cubicBezTo>
                    <a:pt x="18876" y="5799"/>
                    <a:pt x="16444" y="6142"/>
                    <a:pt x="14089" y="6142"/>
                  </a:cubicBezTo>
                  <a:cubicBezTo>
                    <a:pt x="8520" y="6142"/>
                    <a:pt x="3378" y="4222"/>
                    <a:pt x="863" y="4222"/>
                  </a:cubicBezTo>
                  <a:cubicBezTo>
                    <a:pt x="527" y="4222"/>
                    <a:pt x="238" y="4256"/>
                    <a:pt x="1" y="4334"/>
                  </a:cubicBezTo>
                  <a:lnTo>
                    <a:pt x="655" y="5263"/>
                  </a:lnTo>
                  <a:cubicBezTo>
                    <a:pt x="847" y="5210"/>
                    <a:pt x="1071" y="5186"/>
                    <a:pt x="1327" y="5186"/>
                  </a:cubicBezTo>
                  <a:cubicBezTo>
                    <a:pt x="3927" y="5186"/>
                    <a:pt x="9721" y="7685"/>
                    <a:pt x="15896" y="7685"/>
                  </a:cubicBezTo>
                  <a:cubicBezTo>
                    <a:pt x="17964" y="7685"/>
                    <a:pt x="20075" y="7404"/>
                    <a:pt x="22122" y="6656"/>
                  </a:cubicBezTo>
                  <a:cubicBezTo>
                    <a:pt x="30897" y="3453"/>
                    <a:pt x="39089" y="2667"/>
                    <a:pt x="39089" y="2667"/>
                  </a:cubicBezTo>
                  <a:lnTo>
                    <a:pt x="386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60;p19">
              <a:extLst>
                <a:ext uri="{FF2B5EF4-FFF2-40B4-BE49-F238E27FC236}">
                  <a16:creationId xmlns:a16="http://schemas.microsoft.com/office/drawing/2014/main" id="{BAAAA775-1061-D8D4-680F-4F89F0E1F39F}"/>
                </a:ext>
              </a:extLst>
            </p:cNvPr>
            <p:cNvSpPr/>
            <p:nvPr/>
          </p:nvSpPr>
          <p:spPr>
            <a:xfrm>
              <a:off x="2782618" y="1417314"/>
              <a:ext cx="1507282" cy="367322"/>
            </a:xfrm>
            <a:custGeom>
              <a:avLst/>
              <a:gdLst/>
              <a:ahLst/>
              <a:cxnLst/>
              <a:rect l="l" t="t" r="r" b="b"/>
              <a:pathLst>
                <a:path w="38363" h="9349" extrusionOk="0">
                  <a:moveTo>
                    <a:pt x="38301" y="1"/>
                  </a:moveTo>
                  <a:cubicBezTo>
                    <a:pt x="35559" y="1"/>
                    <a:pt x="28391" y="6495"/>
                    <a:pt x="19938" y="6495"/>
                  </a:cubicBezTo>
                  <a:cubicBezTo>
                    <a:pt x="19346" y="6495"/>
                    <a:pt x="18748" y="6464"/>
                    <a:pt x="18145" y="6396"/>
                  </a:cubicBezTo>
                  <a:cubicBezTo>
                    <a:pt x="15293" y="6081"/>
                    <a:pt x="12548" y="5972"/>
                    <a:pt x="10115" y="5972"/>
                  </a:cubicBezTo>
                  <a:cubicBezTo>
                    <a:pt x="4624" y="5972"/>
                    <a:pt x="715" y="6526"/>
                    <a:pt x="715" y="6526"/>
                  </a:cubicBezTo>
                  <a:lnTo>
                    <a:pt x="0" y="6681"/>
                  </a:lnTo>
                  <a:lnTo>
                    <a:pt x="393" y="9348"/>
                  </a:lnTo>
                  <a:cubicBezTo>
                    <a:pt x="393" y="9348"/>
                    <a:pt x="6029" y="8278"/>
                    <a:pt x="13309" y="8278"/>
                  </a:cubicBezTo>
                  <a:cubicBezTo>
                    <a:pt x="14748" y="8278"/>
                    <a:pt x="16252" y="8319"/>
                    <a:pt x="17788" y="8420"/>
                  </a:cubicBezTo>
                  <a:cubicBezTo>
                    <a:pt x="18132" y="8442"/>
                    <a:pt x="18474" y="8453"/>
                    <a:pt x="18814" y="8453"/>
                  </a:cubicBezTo>
                  <a:cubicBezTo>
                    <a:pt x="27694" y="8453"/>
                    <a:pt x="35219" y="1096"/>
                    <a:pt x="38005" y="1073"/>
                  </a:cubicBezTo>
                  <a:lnTo>
                    <a:pt x="38362" y="2"/>
                  </a:lnTo>
                  <a:cubicBezTo>
                    <a:pt x="38342" y="1"/>
                    <a:pt x="38321" y="1"/>
                    <a:pt x="383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61;p19">
              <a:extLst>
                <a:ext uri="{FF2B5EF4-FFF2-40B4-BE49-F238E27FC236}">
                  <a16:creationId xmlns:a16="http://schemas.microsoft.com/office/drawing/2014/main" id="{E1016EB7-FF55-8DD7-B1DE-A4EE27113C09}"/>
                </a:ext>
              </a:extLst>
            </p:cNvPr>
            <p:cNvSpPr/>
            <p:nvPr/>
          </p:nvSpPr>
          <p:spPr>
            <a:xfrm>
              <a:off x="4236532" y="1576873"/>
              <a:ext cx="115591" cy="115591"/>
            </a:xfrm>
            <a:custGeom>
              <a:avLst/>
              <a:gdLst/>
              <a:ahLst/>
              <a:cxnLst/>
              <a:rect l="l" t="t" r="r" b="b"/>
              <a:pathLst>
                <a:path w="2942" h="2942" extrusionOk="0">
                  <a:moveTo>
                    <a:pt x="1477" y="644"/>
                  </a:moveTo>
                  <a:cubicBezTo>
                    <a:pt x="1930" y="644"/>
                    <a:pt x="2311" y="1013"/>
                    <a:pt x="2311" y="1477"/>
                  </a:cubicBezTo>
                  <a:cubicBezTo>
                    <a:pt x="2311" y="1930"/>
                    <a:pt x="1930" y="2311"/>
                    <a:pt x="1477" y="2311"/>
                  </a:cubicBezTo>
                  <a:cubicBezTo>
                    <a:pt x="1013" y="2311"/>
                    <a:pt x="644" y="1930"/>
                    <a:pt x="644" y="1477"/>
                  </a:cubicBezTo>
                  <a:cubicBezTo>
                    <a:pt x="644" y="1013"/>
                    <a:pt x="1013" y="644"/>
                    <a:pt x="1477" y="644"/>
                  </a:cubicBezTo>
                  <a:close/>
                  <a:moveTo>
                    <a:pt x="1477" y="1"/>
                  </a:moveTo>
                  <a:cubicBezTo>
                    <a:pt x="656" y="1"/>
                    <a:pt x="1" y="656"/>
                    <a:pt x="1" y="1477"/>
                  </a:cubicBezTo>
                  <a:cubicBezTo>
                    <a:pt x="1" y="2287"/>
                    <a:pt x="656" y="2942"/>
                    <a:pt x="1477" y="2942"/>
                  </a:cubicBezTo>
                  <a:cubicBezTo>
                    <a:pt x="2275" y="2942"/>
                    <a:pt x="2942" y="2287"/>
                    <a:pt x="2942" y="1477"/>
                  </a:cubicBezTo>
                  <a:cubicBezTo>
                    <a:pt x="2942" y="656"/>
                    <a:pt x="2287" y="1"/>
                    <a:pt x="1477" y="1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62;p19">
              <a:extLst>
                <a:ext uri="{FF2B5EF4-FFF2-40B4-BE49-F238E27FC236}">
                  <a16:creationId xmlns:a16="http://schemas.microsoft.com/office/drawing/2014/main" id="{208E6995-61C0-EBEF-1D5E-45959198F5C0}"/>
                </a:ext>
              </a:extLst>
            </p:cNvPr>
            <p:cNvSpPr/>
            <p:nvPr/>
          </p:nvSpPr>
          <p:spPr>
            <a:xfrm>
              <a:off x="4288474" y="1678399"/>
              <a:ext cx="614731" cy="1684087"/>
            </a:xfrm>
            <a:custGeom>
              <a:avLst/>
              <a:gdLst/>
              <a:ahLst/>
              <a:cxnLst/>
              <a:rect l="l" t="t" r="r" b="b"/>
              <a:pathLst>
                <a:path w="15646" h="42863" extrusionOk="0">
                  <a:moveTo>
                    <a:pt x="298" y="1"/>
                  </a:moveTo>
                  <a:lnTo>
                    <a:pt x="1" y="108"/>
                  </a:lnTo>
                  <a:lnTo>
                    <a:pt x="15395" y="42863"/>
                  </a:lnTo>
                  <a:lnTo>
                    <a:pt x="15645" y="4278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63;p19">
              <a:extLst>
                <a:ext uri="{FF2B5EF4-FFF2-40B4-BE49-F238E27FC236}">
                  <a16:creationId xmlns:a16="http://schemas.microsoft.com/office/drawing/2014/main" id="{F9E97661-B7CE-7A81-C2F9-FA6F8CFD2629}"/>
                </a:ext>
              </a:extLst>
            </p:cNvPr>
            <p:cNvSpPr/>
            <p:nvPr/>
          </p:nvSpPr>
          <p:spPr>
            <a:xfrm>
              <a:off x="3685008" y="1678399"/>
              <a:ext cx="615203" cy="1684087"/>
            </a:xfrm>
            <a:custGeom>
              <a:avLst/>
              <a:gdLst/>
              <a:ahLst/>
              <a:cxnLst/>
              <a:rect l="l" t="t" r="r" b="b"/>
              <a:pathLst>
                <a:path w="15658" h="42863" extrusionOk="0">
                  <a:moveTo>
                    <a:pt x="15360" y="1"/>
                  </a:moveTo>
                  <a:lnTo>
                    <a:pt x="0" y="42827"/>
                  </a:lnTo>
                  <a:lnTo>
                    <a:pt x="286" y="42863"/>
                  </a:lnTo>
                  <a:lnTo>
                    <a:pt x="15657" y="108"/>
                  </a:lnTo>
                  <a:lnTo>
                    <a:pt x="15360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64;p19">
              <a:extLst>
                <a:ext uri="{FF2B5EF4-FFF2-40B4-BE49-F238E27FC236}">
                  <a16:creationId xmlns:a16="http://schemas.microsoft.com/office/drawing/2014/main" id="{AB80E462-6CE5-B4F6-CD99-A6253F6CF60C}"/>
                </a:ext>
              </a:extLst>
            </p:cNvPr>
            <p:cNvSpPr/>
            <p:nvPr/>
          </p:nvSpPr>
          <p:spPr>
            <a:xfrm>
              <a:off x="3685008" y="3266128"/>
              <a:ext cx="1218658" cy="189496"/>
            </a:xfrm>
            <a:custGeom>
              <a:avLst/>
              <a:gdLst/>
              <a:ahLst/>
              <a:cxnLst/>
              <a:rect l="l" t="t" r="r" b="b"/>
              <a:pathLst>
                <a:path w="31017" h="4823" extrusionOk="0">
                  <a:moveTo>
                    <a:pt x="15502" y="0"/>
                  </a:moveTo>
                  <a:cubicBezTo>
                    <a:pt x="6942" y="0"/>
                    <a:pt x="0" y="1084"/>
                    <a:pt x="0" y="2417"/>
                  </a:cubicBezTo>
                  <a:cubicBezTo>
                    <a:pt x="0" y="3739"/>
                    <a:pt x="6942" y="4822"/>
                    <a:pt x="15502" y="4822"/>
                  </a:cubicBezTo>
                  <a:cubicBezTo>
                    <a:pt x="24075" y="4822"/>
                    <a:pt x="31016" y="3739"/>
                    <a:pt x="31016" y="2417"/>
                  </a:cubicBezTo>
                  <a:cubicBezTo>
                    <a:pt x="31016" y="1084"/>
                    <a:pt x="24075" y="0"/>
                    <a:pt x="155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65;p19">
              <a:extLst>
                <a:ext uri="{FF2B5EF4-FFF2-40B4-BE49-F238E27FC236}">
                  <a16:creationId xmlns:a16="http://schemas.microsoft.com/office/drawing/2014/main" id="{C63C2D60-A4FC-A177-E2DA-852C458FE645}"/>
                </a:ext>
              </a:extLst>
            </p:cNvPr>
            <p:cNvSpPr/>
            <p:nvPr/>
          </p:nvSpPr>
          <p:spPr>
            <a:xfrm>
              <a:off x="3657858" y="3360150"/>
              <a:ext cx="1306117" cy="266229"/>
            </a:xfrm>
            <a:custGeom>
              <a:avLst/>
              <a:gdLst/>
              <a:ahLst/>
              <a:cxnLst/>
              <a:rect l="l" t="t" r="r" b="b"/>
              <a:pathLst>
                <a:path w="33243" h="6776" extrusionOk="0">
                  <a:moveTo>
                    <a:pt x="31695" y="0"/>
                  </a:moveTo>
                  <a:cubicBezTo>
                    <a:pt x="31695" y="1346"/>
                    <a:pt x="24778" y="2417"/>
                    <a:pt x="16217" y="2417"/>
                  </a:cubicBezTo>
                  <a:lnTo>
                    <a:pt x="16193" y="2417"/>
                  </a:lnTo>
                  <a:cubicBezTo>
                    <a:pt x="7764" y="2417"/>
                    <a:pt x="894" y="1310"/>
                    <a:pt x="691" y="24"/>
                  </a:cubicBezTo>
                  <a:lnTo>
                    <a:pt x="691" y="24"/>
                  </a:lnTo>
                  <a:cubicBezTo>
                    <a:pt x="572" y="679"/>
                    <a:pt x="1" y="6763"/>
                    <a:pt x="16122" y="6775"/>
                  </a:cubicBezTo>
                  <a:lnTo>
                    <a:pt x="16181" y="6775"/>
                  </a:lnTo>
                  <a:cubicBezTo>
                    <a:pt x="33242" y="6763"/>
                    <a:pt x="31695" y="1"/>
                    <a:pt x="31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466;p19">
              <a:extLst>
                <a:ext uri="{FF2B5EF4-FFF2-40B4-BE49-F238E27FC236}">
                  <a16:creationId xmlns:a16="http://schemas.microsoft.com/office/drawing/2014/main" id="{29F4C4E7-96ED-2D27-84D5-A654792FBFA9}"/>
                </a:ext>
              </a:extLst>
            </p:cNvPr>
            <p:cNvSpPr/>
            <p:nvPr/>
          </p:nvSpPr>
          <p:spPr>
            <a:xfrm>
              <a:off x="1093352" y="1864597"/>
              <a:ext cx="133390" cy="133350"/>
            </a:xfrm>
            <a:custGeom>
              <a:avLst/>
              <a:gdLst/>
              <a:ahLst/>
              <a:cxnLst/>
              <a:rect l="l" t="t" r="r" b="b"/>
              <a:pathLst>
                <a:path w="3395" h="3394" extrusionOk="0">
                  <a:moveTo>
                    <a:pt x="1703" y="965"/>
                  </a:moveTo>
                  <a:cubicBezTo>
                    <a:pt x="2096" y="965"/>
                    <a:pt x="2442" y="1298"/>
                    <a:pt x="2442" y="1715"/>
                  </a:cubicBezTo>
                  <a:cubicBezTo>
                    <a:pt x="2442" y="2131"/>
                    <a:pt x="2120" y="2453"/>
                    <a:pt x="1703" y="2453"/>
                  </a:cubicBezTo>
                  <a:cubicBezTo>
                    <a:pt x="1287" y="2453"/>
                    <a:pt x="953" y="2131"/>
                    <a:pt x="953" y="1715"/>
                  </a:cubicBezTo>
                  <a:cubicBezTo>
                    <a:pt x="953" y="1298"/>
                    <a:pt x="1287" y="965"/>
                    <a:pt x="1703" y="965"/>
                  </a:cubicBezTo>
                  <a:close/>
                  <a:moveTo>
                    <a:pt x="1703" y="0"/>
                  </a:moveTo>
                  <a:cubicBezTo>
                    <a:pt x="763" y="0"/>
                    <a:pt x="1" y="762"/>
                    <a:pt x="1" y="1691"/>
                  </a:cubicBezTo>
                  <a:cubicBezTo>
                    <a:pt x="1" y="2632"/>
                    <a:pt x="763" y="3394"/>
                    <a:pt x="1703" y="3394"/>
                  </a:cubicBezTo>
                  <a:cubicBezTo>
                    <a:pt x="2620" y="3394"/>
                    <a:pt x="3382" y="2632"/>
                    <a:pt x="3394" y="1691"/>
                  </a:cubicBezTo>
                  <a:cubicBezTo>
                    <a:pt x="3394" y="762"/>
                    <a:pt x="2632" y="0"/>
                    <a:pt x="1703" y="0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467;p19">
              <a:extLst>
                <a:ext uri="{FF2B5EF4-FFF2-40B4-BE49-F238E27FC236}">
                  <a16:creationId xmlns:a16="http://schemas.microsoft.com/office/drawing/2014/main" id="{8079D025-4A69-1A13-498B-3E6C159C4E3D}"/>
                </a:ext>
              </a:extLst>
            </p:cNvPr>
            <p:cNvSpPr/>
            <p:nvPr/>
          </p:nvSpPr>
          <p:spPr>
            <a:xfrm>
              <a:off x="1144351" y="1969385"/>
              <a:ext cx="30450" cy="71586"/>
            </a:xfrm>
            <a:custGeom>
              <a:avLst/>
              <a:gdLst/>
              <a:ahLst/>
              <a:cxnLst/>
              <a:rect l="l" t="t" r="r" b="b"/>
              <a:pathLst>
                <a:path w="775" h="1822" extrusionOk="0">
                  <a:moveTo>
                    <a:pt x="1" y="0"/>
                  </a:moveTo>
                  <a:lnTo>
                    <a:pt x="1" y="1822"/>
                  </a:lnTo>
                  <a:lnTo>
                    <a:pt x="775" y="1822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68;p19">
              <a:extLst>
                <a:ext uri="{FF2B5EF4-FFF2-40B4-BE49-F238E27FC236}">
                  <a16:creationId xmlns:a16="http://schemas.microsoft.com/office/drawing/2014/main" id="{02BFA919-10B9-9347-8D19-0AF469165597}"/>
                </a:ext>
              </a:extLst>
            </p:cNvPr>
            <p:cNvSpPr/>
            <p:nvPr/>
          </p:nvSpPr>
          <p:spPr>
            <a:xfrm>
              <a:off x="1102271" y="2025491"/>
              <a:ext cx="115552" cy="115591"/>
            </a:xfrm>
            <a:custGeom>
              <a:avLst/>
              <a:gdLst/>
              <a:ahLst/>
              <a:cxnLst/>
              <a:rect l="l" t="t" r="r" b="b"/>
              <a:pathLst>
                <a:path w="2941" h="2942" extrusionOk="0">
                  <a:moveTo>
                    <a:pt x="1476" y="620"/>
                  </a:moveTo>
                  <a:cubicBezTo>
                    <a:pt x="1929" y="620"/>
                    <a:pt x="2310" y="1013"/>
                    <a:pt x="2310" y="1454"/>
                  </a:cubicBezTo>
                  <a:cubicBezTo>
                    <a:pt x="2310" y="1918"/>
                    <a:pt x="1929" y="2287"/>
                    <a:pt x="1476" y="2287"/>
                  </a:cubicBezTo>
                  <a:cubicBezTo>
                    <a:pt x="1012" y="2287"/>
                    <a:pt x="643" y="1918"/>
                    <a:pt x="643" y="1454"/>
                  </a:cubicBezTo>
                  <a:cubicBezTo>
                    <a:pt x="643" y="989"/>
                    <a:pt x="1012" y="620"/>
                    <a:pt x="1476" y="620"/>
                  </a:cubicBezTo>
                  <a:close/>
                  <a:moveTo>
                    <a:pt x="1476" y="1"/>
                  </a:moveTo>
                  <a:cubicBezTo>
                    <a:pt x="655" y="1"/>
                    <a:pt x="0" y="656"/>
                    <a:pt x="0" y="1465"/>
                  </a:cubicBezTo>
                  <a:cubicBezTo>
                    <a:pt x="0" y="2287"/>
                    <a:pt x="655" y="2942"/>
                    <a:pt x="1476" y="2942"/>
                  </a:cubicBezTo>
                  <a:cubicBezTo>
                    <a:pt x="2274" y="2942"/>
                    <a:pt x="2941" y="2287"/>
                    <a:pt x="2941" y="1465"/>
                  </a:cubicBezTo>
                  <a:cubicBezTo>
                    <a:pt x="2941" y="656"/>
                    <a:pt x="2286" y="1"/>
                    <a:pt x="1476" y="1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469;p19">
              <a:extLst>
                <a:ext uri="{FF2B5EF4-FFF2-40B4-BE49-F238E27FC236}">
                  <a16:creationId xmlns:a16="http://schemas.microsoft.com/office/drawing/2014/main" id="{57CA0E3D-14AC-6320-2190-9D91BE94F4FC}"/>
                </a:ext>
              </a:extLst>
            </p:cNvPr>
            <p:cNvSpPr/>
            <p:nvPr/>
          </p:nvSpPr>
          <p:spPr>
            <a:xfrm>
              <a:off x="2098212" y="4445903"/>
              <a:ext cx="1266827" cy="141326"/>
            </a:xfrm>
            <a:custGeom>
              <a:avLst/>
              <a:gdLst/>
              <a:ahLst/>
              <a:cxnLst/>
              <a:rect l="l" t="t" r="r" b="b"/>
              <a:pathLst>
                <a:path w="32243" h="3597" extrusionOk="0">
                  <a:moveTo>
                    <a:pt x="0" y="1"/>
                  </a:moveTo>
                  <a:lnTo>
                    <a:pt x="0" y="3596"/>
                  </a:lnTo>
                  <a:lnTo>
                    <a:pt x="32243" y="3596"/>
                  </a:lnTo>
                  <a:lnTo>
                    <a:pt x="322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470;p19">
              <a:extLst>
                <a:ext uri="{FF2B5EF4-FFF2-40B4-BE49-F238E27FC236}">
                  <a16:creationId xmlns:a16="http://schemas.microsoft.com/office/drawing/2014/main" id="{D8AAE417-0317-630B-218F-EE9369DB792F}"/>
                </a:ext>
              </a:extLst>
            </p:cNvPr>
            <p:cNvSpPr/>
            <p:nvPr/>
          </p:nvSpPr>
          <p:spPr>
            <a:xfrm>
              <a:off x="4227627" y="1417322"/>
              <a:ext cx="133390" cy="133350"/>
            </a:xfrm>
            <a:custGeom>
              <a:avLst/>
              <a:gdLst/>
              <a:ahLst/>
              <a:cxnLst/>
              <a:rect l="l" t="t" r="r" b="b"/>
              <a:pathLst>
                <a:path w="3395" h="3394" extrusionOk="0">
                  <a:moveTo>
                    <a:pt x="1703" y="965"/>
                  </a:moveTo>
                  <a:cubicBezTo>
                    <a:pt x="2096" y="965"/>
                    <a:pt x="2442" y="1298"/>
                    <a:pt x="2442" y="1715"/>
                  </a:cubicBezTo>
                  <a:cubicBezTo>
                    <a:pt x="2442" y="2131"/>
                    <a:pt x="2120" y="2453"/>
                    <a:pt x="1703" y="2453"/>
                  </a:cubicBezTo>
                  <a:cubicBezTo>
                    <a:pt x="1287" y="2453"/>
                    <a:pt x="953" y="2131"/>
                    <a:pt x="953" y="1715"/>
                  </a:cubicBezTo>
                  <a:cubicBezTo>
                    <a:pt x="953" y="1298"/>
                    <a:pt x="1287" y="965"/>
                    <a:pt x="1703" y="965"/>
                  </a:cubicBezTo>
                  <a:close/>
                  <a:moveTo>
                    <a:pt x="1703" y="0"/>
                  </a:moveTo>
                  <a:cubicBezTo>
                    <a:pt x="763" y="0"/>
                    <a:pt x="1" y="762"/>
                    <a:pt x="1" y="1691"/>
                  </a:cubicBezTo>
                  <a:cubicBezTo>
                    <a:pt x="1" y="2632"/>
                    <a:pt x="763" y="3394"/>
                    <a:pt x="1703" y="3394"/>
                  </a:cubicBezTo>
                  <a:cubicBezTo>
                    <a:pt x="2620" y="3394"/>
                    <a:pt x="3382" y="2632"/>
                    <a:pt x="3394" y="1691"/>
                  </a:cubicBezTo>
                  <a:cubicBezTo>
                    <a:pt x="3394" y="762"/>
                    <a:pt x="2632" y="0"/>
                    <a:pt x="1703" y="0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71;p19">
              <a:extLst>
                <a:ext uri="{FF2B5EF4-FFF2-40B4-BE49-F238E27FC236}">
                  <a16:creationId xmlns:a16="http://schemas.microsoft.com/office/drawing/2014/main" id="{3CBD0E62-0D28-59E9-AA61-31CA5406143B}"/>
                </a:ext>
              </a:extLst>
            </p:cNvPr>
            <p:cNvSpPr/>
            <p:nvPr/>
          </p:nvSpPr>
          <p:spPr>
            <a:xfrm>
              <a:off x="4278626" y="1522110"/>
              <a:ext cx="30450" cy="71586"/>
            </a:xfrm>
            <a:custGeom>
              <a:avLst/>
              <a:gdLst/>
              <a:ahLst/>
              <a:cxnLst/>
              <a:rect l="l" t="t" r="r" b="b"/>
              <a:pathLst>
                <a:path w="775" h="1822" extrusionOk="0">
                  <a:moveTo>
                    <a:pt x="1" y="0"/>
                  </a:moveTo>
                  <a:lnTo>
                    <a:pt x="1" y="1822"/>
                  </a:lnTo>
                  <a:lnTo>
                    <a:pt x="775" y="1822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4D41B8D-63FA-38C8-5EBB-453A14A4444C}"/>
                  </a:ext>
                </a:extLst>
              </p:cNvPr>
              <p:cNvSpPr txBox="1"/>
              <p:nvPr/>
            </p:nvSpPr>
            <p:spPr>
              <a:xfrm>
                <a:off x="3268247" y="3639117"/>
                <a:ext cx="38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4D41B8D-63FA-38C8-5EBB-453A14A44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8247" y="3639117"/>
                <a:ext cx="381643" cy="369332"/>
              </a:xfrm>
              <a:prstGeom prst="rect">
                <a:avLst/>
              </a:prstGeom>
              <a:blipFill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E81803D-311A-9CCD-B926-C7BD07C68F14}"/>
                  </a:ext>
                </a:extLst>
              </p:cNvPr>
              <p:cNvSpPr txBox="1"/>
              <p:nvPr/>
            </p:nvSpPr>
            <p:spPr>
              <a:xfrm>
                <a:off x="4182244" y="3463180"/>
                <a:ext cx="38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E81803D-311A-9CCD-B926-C7BD07C68F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44" y="3463180"/>
                <a:ext cx="38164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ontent Placeholder 3">
                <a:extLst>
                  <a:ext uri="{FF2B5EF4-FFF2-40B4-BE49-F238E27FC236}">
                    <a16:creationId xmlns:a16="http://schemas.microsoft.com/office/drawing/2014/main" id="{E091ACE7-3C96-9B91-9066-203249AFB0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263" y="1655763"/>
                <a:ext cx="5399087" cy="446405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Bohr model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𝑚𝑍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Muons: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≈207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≈2.2 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Effect:</a:t>
                </a:r>
              </a:p>
              <a:p>
                <a:pPr lvl="1"/>
                <a:r>
                  <a:rPr lang="en-US" dirty="0"/>
                  <a:t>Enhanced binding energy</a:t>
                </a:r>
              </a:p>
              <a:p>
                <a:pPr lvl="1"/>
                <a:r>
                  <a:rPr lang="en-US" dirty="0"/>
                  <a:t>Closer to the nucleus </a:t>
                </a:r>
                <a:r>
                  <a:rPr lang="en-US" dirty="0">
                    <a:sym typeface="Wingdings" panose="05000000000000000000" pitchFamily="2" charset="2"/>
                  </a:rPr>
                  <a:t> More sensitive to nuclear effects</a:t>
                </a:r>
                <a:endParaRPr lang="en-US" dirty="0"/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Content Placeholder 3">
                <a:extLst>
                  <a:ext uri="{FF2B5EF4-FFF2-40B4-BE49-F238E27FC236}">
                    <a16:creationId xmlns:a16="http://schemas.microsoft.com/office/drawing/2014/main" id="{E091ACE7-3C96-9B91-9066-203249AFB0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263" y="1655763"/>
                <a:ext cx="5399087" cy="4464050"/>
              </a:xfrm>
              <a:blipFill>
                <a:blip r:embed="rId5"/>
                <a:stretch>
                  <a:fillRect l="-1017" t="-2049" r="-339" b="-68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9291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E6213F-2990-C4C8-5952-C7F168AC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89971E-E0E4-4D59-8626-3022C859E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A0381F-E594-F014-96FC-C2652B07C1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Bohr model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𝑚𝑍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Muons: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≈207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≈2.2 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Effect:</a:t>
                </a:r>
              </a:p>
              <a:p>
                <a:pPr lvl="1"/>
                <a:r>
                  <a:rPr lang="en-US" dirty="0"/>
                  <a:t>Enhanced binding energy</a:t>
                </a:r>
              </a:p>
              <a:p>
                <a:pPr lvl="1"/>
                <a:r>
                  <a:rPr lang="en-US" dirty="0"/>
                  <a:t>Closer to the nucleus </a:t>
                </a:r>
                <a:r>
                  <a:rPr lang="en-US" dirty="0">
                    <a:sym typeface="Wingdings" panose="05000000000000000000" pitchFamily="2" charset="2"/>
                  </a:rPr>
                  <a:t> More sensitive to nuclear effects</a:t>
                </a:r>
                <a:endParaRPr lang="en-US" dirty="0"/>
              </a:p>
              <a:p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A0381F-E594-F014-96FC-C2652B07C1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16" t="-2049" r="-339" b="-68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1E727038-7B3C-AB97-CDAB-23F707DCD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Muonic atoms</a:t>
            </a:r>
            <a:endParaRPr lang="en-BE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DE4674E1-3E92-DE7D-2503-31762C9F4AEC}"/>
              </a:ext>
            </a:extLst>
          </p:cNvPr>
          <p:cNvSpPr/>
          <p:nvPr/>
        </p:nvSpPr>
        <p:spPr>
          <a:xfrm>
            <a:off x="8417728" y="3243021"/>
            <a:ext cx="914400" cy="914400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5386951-4F70-BA17-7A5C-6B2FB4DDF0D8}"/>
              </a:ext>
            </a:extLst>
          </p:cNvPr>
          <p:cNvGrpSpPr/>
          <p:nvPr/>
        </p:nvGrpSpPr>
        <p:grpSpPr>
          <a:xfrm>
            <a:off x="-13985072" y="-19251219"/>
            <a:ext cx="45720000" cy="45902880"/>
            <a:chOff x="6581831" y="1390083"/>
            <a:chExt cx="4572000" cy="4585716"/>
          </a:xfrm>
        </p:grpSpPr>
        <p:sp>
          <p:nvSpPr>
            <p:cNvPr id="7" name="Flowchart: Connector 6">
              <a:extLst>
                <a:ext uri="{FF2B5EF4-FFF2-40B4-BE49-F238E27FC236}">
                  <a16:creationId xmlns:a16="http://schemas.microsoft.com/office/drawing/2014/main" id="{F8F55C18-86D1-8FD3-4585-E644F10FABB0}"/>
                </a:ext>
              </a:extLst>
            </p:cNvPr>
            <p:cNvSpPr/>
            <p:nvPr/>
          </p:nvSpPr>
          <p:spPr>
            <a:xfrm>
              <a:off x="7953431" y="2777775"/>
              <a:ext cx="1828800" cy="18288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" name="Flowchart: Connector 8">
              <a:extLst>
                <a:ext uri="{FF2B5EF4-FFF2-40B4-BE49-F238E27FC236}">
                  <a16:creationId xmlns:a16="http://schemas.microsoft.com/office/drawing/2014/main" id="{908F8325-83B5-647E-8A7A-935264F6FE0B}"/>
                </a:ext>
              </a:extLst>
            </p:cNvPr>
            <p:cNvSpPr/>
            <p:nvPr/>
          </p:nvSpPr>
          <p:spPr>
            <a:xfrm>
              <a:off x="6581831" y="1403799"/>
              <a:ext cx="4572000" cy="45720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0" name="Flowchart: Connector 9">
              <a:extLst>
                <a:ext uri="{FF2B5EF4-FFF2-40B4-BE49-F238E27FC236}">
                  <a16:creationId xmlns:a16="http://schemas.microsoft.com/office/drawing/2014/main" id="{553FA078-3696-6A3C-B787-73AAB0083D8E}"/>
                </a:ext>
              </a:extLst>
            </p:cNvPr>
            <p:cNvSpPr/>
            <p:nvPr/>
          </p:nvSpPr>
          <p:spPr>
            <a:xfrm>
              <a:off x="7057319" y="1860999"/>
              <a:ext cx="3657600" cy="36576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1" name="Flowchart: Connector 10">
              <a:extLst>
                <a:ext uri="{FF2B5EF4-FFF2-40B4-BE49-F238E27FC236}">
                  <a16:creationId xmlns:a16="http://schemas.microsoft.com/office/drawing/2014/main" id="{82430AFE-4F7C-5F92-7394-EDA7D53C1459}"/>
                </a:ext>
              </a:extLst>
            </p:cNvPr>
            <p:cNvSpPr/>
            <p:nvPr/>
          </p:nvSpPr>
          <p:spPr>
            <a:xfrm>
              <a:off x="7505375" y="2327343"/>
              <a:ext cx="2743200" cy="2743200"/>
            </a:xfrm>
            <a:prstGeom prst="flowChartConnector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4" name="Flowchart: Connector 13">
              <a:extLst>
                <a:ext uri="{FF2B5EF4-FFF2-40B4-BE49-F238E27FC236}">
                  <a16:creationId xmlns:a16="http://schemas.microsoft.com/office/drawing/2014/main" id="{94746A03-8AA2-AABF-CB7E-3A113540723B}"/>
                </a:ext>
              </a:extLst>
            </p:cNvPr>
            <p:cNvSpPr/>
            <p:nvPr/>
          </p:nvSpPr>
          <p:spPr>
            <a:xfrm>
              <a:off x="8772982" y="27616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60A8E030-179E-7A10-14D9-117F7A1A2FCF}"/>
                </a:ext>
              </a:extLst>
            </p:cNvPr>
            <p:cNvSpPr/>
            <p:nvPr/>
          </p:nvSpPr>
          <p:spPr>
            <a:xfrm>
              <a:off x="8939658" y="27616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D24A5793-8903-DAAD-2A63-E9BE956180A9}"/>
                </a:ext>
              </a:extLst>
            </p:cNvPr>
            <p:cNvSpPr/>
            <p:nvPr/>
          </p:nvSpPr>
          <p:spPr>
            <a:xfrm>
              <a:off x="8776391" y="13900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63710B9F-10D1-A8AC-A5EA-EB1DA84EF88B}"/>
                </a:ext>
              </a:extLst>
            </p:cNvPr>
            <p:cNvSpPr/>
            <p:nvPr/>
          </p:nvSpPr>
          <p:spPr>
            <a:xfrm>
              <a:off x="7482515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8" name="Flowchart: Connector 17">
              <a:extLst>
                <a:ext uri="{FF2B5EF4-FFF2-40B4-BE49-F238E27FC236}">
                  <a16:creationId xmlns:a16="http://schemas.microsoft.com/office/drawing/2014/main" id="{227EE138-8224-CF2E-ACD8-7A58F9182B63}"/>
                </a:ext>
              </a:extLst>
            </p:cNvPr>
            <p:cNvSpPr/>
            <p:nvPr/>
          </p:nvSpPr>
          <p:spPr>
            <a:xfrm>
              <a:off x="7482515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6F1F5469-4940-BD75-26AC-FF3B7B6DA055}"/>
                </a:ext>
              </a:extLst>
            </p:cNvPr>
            <p:cNvSpPr/>
            <p:nvPr/>
          </p:nvSpPr>
          <p:spPr>
            <a:xfrm>
              <a:off x="10221143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30175534-A77C-B957-CD0E-12FFC5AB6E4B}"/>
                </a:ext>
              </a:extLst>
            </p:cNvPr>
            <p:cNvSpPr/>
            <p:nvPr/>
          </p:nvSpPr>
          <p:spPr>
            <a:xfrm>
              <a:off x="10221143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0C2F761E-6947-EAC0-4222-3B14A2D70357}"/>
                </a:ext>
              </a:extLst>
            </p:cNvPr>
            <p:cNvSpPr/>
            <p:nvPr/>
          </p:nvSpPr>
          <p:spPr>
            <a:xfrm>
              <a:off x="10683393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2" name="Flowchart: Connector 21">
              <a:extLst>
                <a:ext uri="{FF2B5EF4-FFF2-40B4-BE49-F238E27FC236}">
                  <a16:creationId xmlns:a16="http://schemas.microsoft.com/office/drawing/2014/main" id="{4EC4C3AC-A470-AC7D-63E1-57366B9DAAFB}"/>
                </a:ext>
              </a:extLst>
            </p:cNvPr>
            <p:cNvSpPr/>
            <p:nvPr/>
          </p:nvSpPr>
          <p:spPr>
            <a:xfrm>
              <a:off x="10683393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3" name="Flowchart: Connector 22">
              <a:extLst>
                <a:ext uri="{FF2B5EF4-FFF2-40B4-BE49-F238E27FC236}">
                  <a16:creationId xmlns:a16="http://schemas.microsoft.com/office/drawing/2014/main" id="{29A29A85-1D5E-04BA-22F6-7F9E0EED145D}"/>
                </a:ext>
              </a:extLst>
            </p:cNvPr>
            <p:cNvSpPr/>
            <p:nvPr/>
          </p:nvSpPr>
          <p:spPr>
            <a:xfrm>
              <a:off x="7025315" y="3593397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A618446C-D963-23F7-4F89-1E56C66DF10D}"/>
                </a:ext>
              </a:extLst>
            </p:cNvPr>
            <p:cNvSpPr/>
            <p:nvPr/>
          </p:nvSpPr>
          <p:spPr>
            <a:xfrm>
              <a:off x="7025315" y="375990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E5F977FE-77F3-63D3-FA65-42201BC3D1FB}"/>
                </a:ext>
              </a:extLst>
            </p:cNvPr>
            <p:cNvSpPr/>
            <p:nvPr/>
          </p:nvSpPr>
          <p:spPr>
            <a:xfrm>
              <a:off x="8769629" y="23044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8A895F0E-8111-7959-1833-8AF279F51EEB}"/>
                </a:ext>
              </a:extLst>
            </p:cNvPr>
            <p:cNvSpPr/>
            <p:nvPr/>
          </p:nvSpPr>
          <p:spPr>
            <a:xfrm>
              <a:off x="8936305" y="2304483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44E752ED-CB1E-9E36-7EF4-C394A8C8FEC5}"/>
                </a:ext>
              </a:extLst>
            </p:cNvPr>
            <p:cNvSpPr/>
            <p:nvPr/>
          </p:nvSpPr>
          <p:spPr>
            <a:xfrm>
              <a:off x="8772982" y="5504882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1FEE76BE-8D27-83E3-012B-9F75BD4DBDAB}"/>
                </a:ext>
              </a:extLst>
            </p:cNvPr>
            <p:cNvSpPr/>
            <p:nvPr/>
          </p:nvSpPr>
          <p:spPr>
            <a:xfrm>
              <a:off x="8939658" y="5504882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365FBA06-AFFD-BFE9-3581-DF0653E49AA0}"/>
                </a:ext>
              </a:extLst>
            </p:cNvPr>
            <p:cNvSpPr/>
            <p:nvPr/>
          </p:nvSpPr>
          <p:spPr>
            <a:xfrm>
              <a:off x="8769629" y="5040914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477A03EB-2A2D-D1B1-2096-BF0981CD9C7E}"/>
                </a:ext>
              </a:extLst>
            </p:cNvPr>
            <p:cNvSpPr/>
            <p:nvPr/>
          </p:nvSpPr>
          <p:spPr>
            <a:xfrm>
              <a:off x="8936305" y="5040914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DC7CCB16-CE0C-0F5C-03ED-CBE79DF245B7}"/>
                </a:ext>
              </a:extLst>
            </p:cNvPr>
            <p:cNvSpPr/>
            <p:nvPr/>
          </p:nvSpPr>
          <p:spPr>
            <a:xfrm>
              <a:off x="8769629" y="1850108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id="{6348E6E6-1921-1BD2-67E5-17CF9479334B}"/>
                </a:ext>
              </a:extLst>
            </p:cNvPr>
            <p:cNvSpPr/>
            <p:nvPr/>
          </p:nvSpPr>
          <p:spPr>
            <a:xfrm>
              <a:off x="8936305" y="1850108"/>
              <a:ext cx="45720" cy="45720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7ACDE94-D840-42C8-D20D-57616C023DB6}"/>
              </a:ext>
            </a:extLst>
          </p:cNvPr>
          <p:cNvSpPr txBox="1"/>
          <p:nvPr/>
        </p:nvSpPr>
        <p:spPr>
          <a:xfrm>
            <a:off x="6478597" y="1810672"/>
            <a:ext cx="82913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rgbClr val="000000"/>
                </a:solidFill>
              </a:rPr>
              <a:t>µK</a:t>
            </a:r>
            <a:endParaRPr lang="LID4096" sz="39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FEFA7C-4F49-F0B5-0233-EC005FE51D86}"/>
              </a:ext>
            </a:extLst>
          </p:cNvPr>
          <p:cNvSpPr txBox="1"/>
          <p:nvPr/>
        </p:nvSpPr>
        <p:spPr>
          <a:xfrm>
            <a:off x="9286421" y="2851456"/>
            <a:ext cx="20791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µ</a:t>
            </a:r>
            <a:r>
              <a:rPr lang="en-US" sz="1400" baseline="30000" dirty="0">
                <a:solidFill>
                  <a:srgbClr val="000000"/>
                </a:solidFill>
              </a:rPr>
              <a:t>-</a:t>
            </a:r>
            <a:endParaRPr lang="en-BE" dirty="0">
              <a:solidFill>
                <a:srgbClr val="000000"/>
              </a:solidFill>
            </a:endParaRPr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66DA0C47-3D17-0142-BF45-1A302C0C7F8C}"/>
              </a:ext>
            </a:extLst>
          </p:cNvPr>
          <p:cNvSpPr/>
          <p:nvPr/>
        </p:nvSpPr>
        <p:spPr>
          <a:xfrm>
            <a:off x="8189128" y="3013640"/>
            <a:ext cx="1371600" cy="1371600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BAC3E02E-8150-8CED-B8F7-DFA4F922147C}"/>
              </a:ext>
            </a:extLst>
          </p:cNvPr>
          <p:cNvSpPr/>
          <p:nvPr/>
        </p:nvSpPr>
        <p:spPr>
          <a:xfrm>
            <a:off x="9220680" y="3093901"/>
            <a:ext cx="45720" cy="45720"/>
          </a:xfrm>
          <a:prstGeom prst="flowChartConnector">
            <a:avLst/>
          </a:prstGeom>
          <a:solidFill>
            <a:srgbClr val="FFC0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3494A1-C110-91A3-E1A1-32A8FF134FF6}"/>
              </a:ext>
            </a:extLst>
          </p:cNvPr>
          <p:cNvSpPr txBox="1"/>
          <p:nvPr/>
        </p:nvSpPr>
        <p:spPr>
          <a:xfrm>
            <a:off x="6568564" y="4594428"/>
            <a:ext cx="5349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Muon n = 14 orbital is inside electron n = 1 orbital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electron correlation is negligible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36" name="Google Shape;448;p19">
            <a:extLst>
              <a:ext uri="{FF2B5EF4-FFF2-40B4-BE49-F238E27FC236}">
                <a16:creationId xmlns:a16="http://schemas.microsoft.com/office/drawing/2014/main" id="{203A6702-E126-E83F-E1EA-23651964E75A}"/>
              </a:ext>
            </a:extLst>
          </p:cNvPr>
          <p:cNvGrpSpPr/>
          <p:nvPr/>
        </p:nvGrpSpPr>
        <p:grpSpPr>
          <a:xfrm>
            <a:off x="3276000" y="2978519"/>
            <a:ext cx="1281206" cy="1443404"/>
            <a:chOff x="489925" y="1417314"/>
            <a:chExt cx="4474050" cy="3324759"/>
          </a:xfrm>
        </p:grpSpPr>
        <p:sp>
          <p:nvSpPr>
            <p:cNvPr id="37" name="Google Shape;449;p19">
              <a:extLst>
                <a:ext uri="{FF2B5EF4-FFF2-40B4-BE49-F238E27FC236}">
                  <a16:creationId xmlns:a16="http://schemas.microsoft.com/office/drawing/2014/main" id="{6296C80B-A478-1743-A390-F1992B7E52D8}"/>
                </a:ext>
              </a:extLst>
            </p:cNvPr>
            <p:cNvSpPr/>
            <p:nvPr/>
          </p:nvSpPr>
          <p:spPr>
            <a:xfrm>
              <a:off x="1142937" y="4591867"/>
              <a:ext cx="3168424" cy="150206"/>
            </a:xfrm>
            <a:custGeom>
              <a:avLst/>
              <a:gdLst/>
              <a:ahLst/>
              <a:cxnLst/>
              <a:rect l="l" t="t" r="r" b="b"/>
              <a:pathLst>
                <a:path w="80642" h="3823" extrusionOk="0">
                  <a:moveTo>
                    <a:pt x="1" y="1"/>
                  </a:moveTo>
                  <a:lnTo>
                    <a:pt x="1" y="3822"/>
                  </a:lnTo>
                  <a:lnTo>
                    <a:pt x="80642" y="3822"/>
                  </a:lnTo>
                  <a:lnTo>
                    <a:pt x="806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50;p19">
              <a:extLst>
                <a:ext uri="{FF2B5EF4-FFF2-40B4-BE49-F238E27FC236}">
                  <a16:creationId xmlns:a16="http://schemas.microsoft.com/office/drawing/2014/main" id="{82329C3A-6961-D7C9-85B0-577E77680F2D}"/>
                </a:ext>
              </a:extLst>
            </p:cNvPr>
            <p:cNvSpPr/>
            <p:nvPr/>
          </p:nvSpPr>
          <p:spPr>
            <a:xfrm>
              <a:off x="2684351" y="1949739"/>
              <a:ext cx="107655" cy="2232811"/>
            </a:xfrm>
            <a:custGeom>
              <a:avLst/>
              <a:gdLst/>
              <a:ahLst/>
              <a:cxnLst/>
              <a:rect l="l" t="t" r="r" b="b"/>
              <a:pathLst>
                <a:path w="2740" h="56829" extrusionOk="0">
                  <a:moveTo>
                    <a:pt x="1" y="0"/>
                  </a:moveTo>
                  <a:lnTo>
                    <a:pt x="1" y="56829"/>
                  </a:lnTo>
                  <a:lnTo>
                    <a:pt x="2739" y="56829"/>
                  </a:lnTo>
                  <a:lnTo>
                    <a:pt x="27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51;p19">
              <a:extLst>
                <a:ext uri="{FF2B5EF4-FFF2-40B4-BE49-F238E27FC236}">
                  <a16:creationId xmlns:a16="http://schemas.microsoft.com/office/drawing/2014/main" id="{CD5C046D-136B-ADB0-B2C7-11E4838BB810}"/>
                </a:ext>
              </a:extLst>
            </p:cNvPr>
            <p:cNvSpPr/>
            <p:nvPr/>
          </p:nvSpPr>
          <p:spPr>
            <a:xfrm>
              <a:off x="2256318" y="4314005"/>
              <a:ext cx="964177" cy="131464"/>
            </a:xfrm>
            <a:custGeom>
              <a:avLst/>
              <a:gdLst/>
              <a:ahLst/>
              <a:cxnLst/>
              <a:rect l="l" t="t" r="r" b="b"/>
              <a:pathLst>
                <a:path w="24540" h="3346" extrusionOk="0">
                  <a:moveTo>
                    <a:pt x="1" y="0"/>
                  </a:moveTo>
                  <a:lnTo>
                    <a:pt x="1" y="3346"/>
                  </a:lnTo>
                  <a:lnTo>
                    <a:pt x="24540" y="3346"/>
                  </a:lnTo>
                  <a:lnTo>
                    <a:pt x="2454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52;p19">
              <a:extLst>
                <a:ext uri="{FF2B5EF4-FFF2-40B4-BE49-F238E27FC236}">
                  <a16:creationId xmlns:a16="http://schemas.microsoft.com/office/drawing/2014/main" id="{618DF5CB-300F-B9B2-2022-7EA67FED3C23}"/>
                </a:ext>
              </a:extLst>
            </p:cNvPr>
            <p:cNvSpPr/>
            <p:nvPr/>
          </p:nvSpPr>
          <p:spPr>
            <a:xfrm>
              <a:off x="2336786" y="4182539"/>
              <a:ext cx="803245" cy="131504"/>
            </a:xfrm>
            <a:custGeom>
              <a:avLst/>
              <a:gdLst/>
              <a:ahLst/>
              <a:cxnLst/>
              <a:rect l="l" t="t" r="r" b="b"/>
              <a:pathLst>
                <a:path w="20444" h="3347" extrusionOk="0">
                  <a:moveTo>
                    <a:pt x="1" y="1"/>
                  </a:moveTo>
                  <a:lnTo>
                    <a:pt x="1" y="3346"/>
                  </a:lnTo>
                  <a:lnTo>
                    <a:pt x="20444" y="3346"/>
                  </a:lnTo>
                  <a:lnTo>
                    <a:pt x="2044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53;p19">
              <a:extLst>
                <a:ext uri="{FF2B5EF4-FFF2-40B4-BE49-F238E27FC236}">
                  <a16:creationId xmlns:a16="http://schemas.microsoft.com/office/drawing/2014/main" id="{E6CC5BC4-D969-6DDB-6EC1-C2680BE4AC98}"/>
                </a:ext>
              </a:extLst>
            </p:cNvPr>
            <p:cNvSpPr/>
            <p:nvPr/>
          </p:nvSpPr>
          <p:spPr>
            <a:xfrm>
              <a:off x="2632920" y="1893593"/>
              <a:ext cx="203051" cy="56185"/>
            </a:xfrm>
            <a:custGeom>
              <a:avLst/>
              <a:gdLst/>
              <a:ahLst/>
              <a:cxnLst/>
              <a:rect l="l" t="t" r="r" b="b"/>
              <a:pathLst>
                <a:path w="5168" h="1430" extrusionOk="0">
                  <a:moveTo>
                    <a:pt x="334" y="0"/>
                  </a:moveTo>
                  <a:cubicBezTo>
                    <a:pt x="155" y="0"/>
                    <a:pt x="0" y="155"/>
                    <a:pt x="0" y="334"/>
                  </a:cubicBezTo>
                  <a:lnTo>
                    <a:pt x="0" y="1108"/>
                  </a:lnTo>
                  <a:cubicBezTo>
                    <a:pt x="0" y="1286"/>
                    <a:pt x="155" y="1429"/>
                    <a:pt x="334" y="1429"/>
                  </a:cubicBezTo>
                  <a:lnTo>
                    <a:pt x="4846" y="1429"/>
                  </a:lnTo>
                  <a:cubicBezTo>
                    <a:pt x="5025" y="1429"/>
                    <a:pt x="5156" y="1286"/>
                    <a:pt x="5168" y="1108"/>
                  </a:cubicBezTo>
                  <a:lnTo>
                    <a:pt x="5168" y="334"/>
                  </a:lnTo>
                  <a:cubicBezTo>
                    <a:pt x="5168" y="155"/>
                    <a:pt x="5025" y="0"/>
                    <a:pt x="4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54;p19">
              <a:extLst>
                <a:ext uri="{FF2B5EF4-FFF2-40B4-BE49-F238E27FC236}">
                  <a16:creationId xmlns:a16="http://schemas.microsoft.com/office/drawing/2014/main" id="{293091CB-637C-F602-5477-82A41B83B934}"/>
                </a:ext>
              </a:extLst>
            </p:cNvPr>
            <p:cNvSpPr/>
            <p:nvPr/>
          </p:nvSpPr>
          <p:spPr>
            <a:xfrm>
              <a:off x="2632920" y="1572669"/>
              <a:ext cx="210555" cy="320960"/>
            </a:xfrm>
            <a:custGeom>
              <a:avLst/>
              <a:gdLst/>
              <a:ahLst/>
              <a:cxnLst/>
              <a:rect l="l" t="t" r="r" b="b"/>
              <a:pathLst>
                <a:path w="5359" h="8169" extrusionOk="0">
                  <a:moveTo>
                    <a:pt x="1834" y="1"/>
                  </a:moveTo>
                  <a:lnTo>
                    <a:pt x="0" y="3918"/>
                  </a:lnTo>
                  <a:lnTo>
                    <a:pt x="1310" y="8168"/>
                  </a:lnTo>
                  <a:lnTo>
                    <a:pt x="4048" y="8168"/>
                  </a:lnTo>
                  <a:lnTo>
                    <a:pt x="5358" y="3918"/>
                  </a:lnTo>
                  <a:lnTo>
                    <a:pt x="354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55;p19">
              <a:extLst>
                <a:ext uri="{FF2B5EF4-FFF2-40B4-BE49-F238E27FC236}">
                  <a16:creationId xmlns:a16="http://schemas.microsoft.com/office/drawing/2014/main" id="{44D2B6C0-35F0-28C8-E1B4-8D8C9E97F13C}"/>
                </a:ext>
              </a:extLst>
            </p:cNvPr>
            <p:cNvSpPr/>
            <p:nvPr/>
          </p:nvSpPr>
          <p:spPr>
            <a:xfrm>
              <a:off x="550707" y="2126547"/>
              <a:ext cx="615203" cy="1684598"/>
            </a:xfrm>
            <a:custGeom>
              <a:avLst/>
              <a:gdLst/>
              <a:ahLst/>
              <a:cxnLst/>
              <a:rect l="l" t="t" r="r" b="b"/>
              <a:pathLst>
                <a:path w="15658" h="42876" extrusionOk="0">
                  <a:moveTo>
                    <a:pt x="15360" y="1"/>
                  </a:moveTo>
                  <a:lnTo>
                    <a:pt x="1" y="42792"/>
                  </a:lnTo>
                  <a:lnTo>
                    <a:pt x="251" y="42875"/>
                  </a:lnTo>
                  <a:lnTo>
                    <a:pt x="15657" y="108"/>
                  </a:lnTo>
                  <a:lnTo>
                    <a:pt x="15360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56;p19">
              <a:extLst>
                <a:ext uri="{FF2B5EF4-FFF2-40B4-BE49-F238E27FC236}">
                  <a16:creationId xmlns:a16="http://schemas.microsoft.com/office/drawing/2014/main" id="{D98B5F1D-BF36-3446-6F95-646577933C5E}"/>
                </a:ext>
              </a:extLst>
            </p:cNvPr>
            <p:cNvSpPr/>
            <p:nvPr/>
          </p:nvSpPr>
          <p:spPr>
            <a:xfrm>
              <a:off x="1154174" y="2126547"/>
              <a:ext cx="614731" cy="1684598"/>
            </a:xfrm>
            <a:custGeom>
              <a:avLst/>
              <a:gdLst/>
              <a:ahLst/>
              <a:cxnLst/>
              <a:rect l="l" t="t" r="r" b="b"/>
              <a:pathLst>
                <a:path w="15646" h="42876" extrusionOk="0">
                  <a:moveTo>
                    <a:pt x="298" y="1"/>
                  </a:moveTo>
                  <a:lnTo>
                    <a:pt x="1" y="108"/>
                  </a:lnTo>
                  <a:lnTo>
                    <a:pt x="15372" y="42875"/>
                  </a:lnTo>
                  <a:lnTo>
                    <a:pt x="15645" y="42827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7;p19">
              <a:extLst>
                <a:ext uri="{FF2B5EF4-FFF2-40B4-BE49-F238E27FC236}">
                  <a16:creationId xmlns:a16="http://schemas.microsoft.com/office/drawing/2014/main" id="{9A5A404F-465B-7383-1A63-1D78B2A4DF52}"/>
                </a:ext>
              </a:extLst>
            </p:cNvPr>
            <p:cNvSpPr/>
            <p:nvPr/>
          </p:nvSpPr>
          <p:spPr>
            <a:xfrm>
              <a:off x="550707" y="3713803"/>
              <a:ext cx="1218658" cy="189496"/>
            </a:xfrm>
            <a:custGeom>
              <a:avLst/>
              <a:gdLst/>
              <a:ahLst/>
              <a:cxnLst/>
              <a:rect l="l" t="t" r="r" b="b"/>
              <a:pathLst>
                <a:path w="31017" h="4823" extrusionOk="0">
                  <a:moveTo>
                    <a:pt x="15503" y="1"/>
                  </a:moveTo>
                  <a:cubicBezTo>
                    <a:pt x="6942" y="1"/>
                    <a:pt x="1" y="1084"/>
                    <a:pt x="1" y="2418"/>
                  </a:cubicBezTo>
                  <a:cubicBezTo>
                    <a:pt x="1" y="3751"/>
                    <a:pt x="6942" y="4823"/>
                    <a:pt x="15503" y="4823"/>
                  </a:cubicBezTo>
                  <a:cubicBezTo>
                    <a:pt x="24075" y="4823"/>
                    <a:pt x="31016" y="3751"/>
                    <a:pt x="31016" y="2418"/>
                  </a:cubicBezTo>
                  <a:cubicBezTo>
                    <a:pt x="31016" y="1084"/>
                    <a:pt x="24075" y="1"/>
                    <a:pt x="155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58;p19">
              <a:extLst>
                <a:ext uri="{FF2B5EF4-FFF2-40B4-BE49-F238E27FC236}">
                  <a16:creationId xmlns:a16="http://schemas.microsoft.com/office/drawing/2014/main" id="{7D94C914-4D3E-EF8D-57D2-5BA91296B91D}"/>
                </a:ext>
              </a:extLst>
            </p:cNvPr>
            <p:cNvSpPr/>
            <p:nvPr/>
          </p:nvSpPr>
          <p:spPr>
            <a:xfrm>
              <a:off x="489925" y="3808769"/>
              <a:ext cx="1305646" cy="266229"/>
            </a:xfrm>
            <a:custGeom>
              <a:avLst/>
              <a:gdLst/>
              <a:ahLst/>
              <a:cxnLst/>
              <a:rect l="l" t="t" r="r" b="b"/>
              <a:pathLst>
                <a:path w="33231" h="6776" extrusionOk="0">
                  <a:moveTo>
                    <a:pt x="1548" y="1"/>
                  </a:moveTo>
                  <a:lnTo>
                    <a:pt x="1548" y="1"/>
                  </a:lnTo>
                  <a:cubicBezTo>
                    <a:pt x="1547" y="1"/>
                    <a:pt x="0" y="6751"/>
                    <a:pt x="17061" y="6775"/>
                  </a:cubicBezTo>
                  <a:lnTo>
                    <a:pt x="17121" y="6775"/>
                  </a:lnTo>
                  <a:cubicBezTo>
                    <a:pt x="33230" y="6751"/>
                    <a:pt x="32671" y="667"/>
                    <a:pt x="32551" y="12"/>
                  </a:cubicBezTo>
                  <a:lnTo>
                    <a:pt x="32551" y="12"/>
                  </a:lnTo>
                  <a:cubicBezTo>
                    <a:pt x="32337" y="1310"/>
                    <a:pt x="25479" y="2417"/>
                    <a:pt x="17038" y="2417"/>
                  </a:cubicBezTo>
                  <a:lnTo>
                    <a:pt x="17026" y="2417"/>
                  </a:lnTo>
                  <a:cubicBezTo>
                    <a:pt x="8465" y="2417"/>
                    <a:pt x="1548" y="1334"/>
                    <a:pt x="15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59;p19">
              <a:extLst>
                <a:ext uri="{FF2B5EF4-FFF2-40B4-BE49-F238E27FC236}">
                  <a16:creationId xmlns:a16="http://schemas.microsoft.com/office/drawing/2014/main" id="{E0B03D95-AE38-B08F-9731-B508EB3C4536}"/>
                </a:ext>
              </a:extLst>
            </p:cNvPr>
            <p:cNvSpPr/>
            <p:nvPr/>
          </p:nvSpPr>
          <p:spPr>
            <a:xfrm>
              <a:off x="1154645" y="1694783"/>
              <a:ext cx="1535807" cy="301944"/>
            </a:xfrm>
            <a:custGeom>
              <a:avLst/>
              <a:gdLst/>
              <a:ahLst/>
              <a:cxnLst/>
              <a:rect l="l" t="t" r="r" b="b"/>
              <a:pathLst>
                <a:path w="39089" h="7685" extrusionOk="0">
                  <a:moveTo>
                    <a:pt x="38696" y="0"/>
                  </a:moveTo>
                  <a:lnTo>
                    <a:pt x="37970" y="60"/>
                  </a:lnTo>
                  <a:cubicBezTo>
                    <a:pt x="37981" y="60"/>
                    <a:pt x="29826" y="1227"/>
                    <a:pt x="21217" y="4822"/>
                  </a:cubicBezTo>
                  <a:cubicBezTo>
                    <a:pt x="18876" y="5799"/>
                    <a:pt x="16444" y="6142"/>
                    <a:pt x="14089" y="6142"/>
                  </a:cubicBezTo>
                  <a:cubicBezTo>
                    <a:pt x="8520" y="6142"/>
                    <a:pt x="3378" y="4222"/>
                    <a:pt x="863" y="4222"/>
                  </a:cubicBezTo>
                  <a:cubicBezTo>
                    <a:pt x="527" y="4222"/>
                    <a:pt x="238" y="4256"/>
                    <a:pt x="1" y="4334"/>
                  </a:cubicBezTo>
                  <a:lnTo>
                    <a:pt x="655" y="5263"/>
                  </a:lnTo>
                  <a:cubicBezTo>
                    <a:pt x="847" y="5210"/>
                    <a:pt x="1071" y="5186"/>
                    <a:pt x="1327" y="5186"/>
                  </a:cubicBezTo>
                  <a:cubicBezTo>
                    <a:pt x="3927" y="5186"/>
                    <a:pt x="9721" y="7685"/>
                    <a:pt x="15896" y="7685"/>
                  </a:cubicBezTo>
                  <a:cubicBezTo>
                    <a:pt x="17964" y="7685"/>
                    <a:pt x="20075" y="7404"/>
                    <a:pt x="22122" y="6656"/>
                  </a:cubicBezTo>
                  <a:cubicBezTo>
                    <a:pt x="30897" y="3453"/>
                    <a:pt x="39089" y="2667"/>
                    <a:pt x="39089" y="2667"/>
                  </a:cubicBezTo>
                  <a:lnTo>
                    <a:pt x="386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60;p19">
              <a:extLst>
                <a:ext uri="{FF2B5EF4-FFF2-40B4-BE49-F238E27FC236}">
                  <a16:creationId xmlns:a16="http://schemas.microsoft.com/office/drawing/2014/main" id="{D1F01ADE-312F-0B35-586B-772D5E350765}"/>
                </a:ext>
              </a:extLst>
            </p:cNvPr>
            <p:cNvSpPr/>
            <p:nvPr/>
          </p:nvSpPr>
          <p:spPr>
            <a:xfrm>
              <a:off x="2782618" y="1417314"/>
              <a:ext cx="1507282" cy="367322"/>
            </a:xfrm>
            <a:custGeom>
              <a:avLst/>
              <a:gdLst/>
              <a:ahLst/>
              <a:cxnLst/>
              <a:rect l="l" t="t" r="r" b="b"/>
              <a:pathLst>
                <a:path w="38363" h="9349" extrusionOk="0">
                  <a:moveTo>
                    <a:pt x="38301" y="1"/>
                  </a:moveTo>
                  <a:cubicBezTo>
                    <a:pt x="35559" y="1"/>
                    <a:pt x="28391" y="6495"/>
                    <a:pt x="19938" y="6495"/>
                  </a:cubicBezTo>
                  <a:cubicBezTo>
                    <a:pt x="19346" y="6495"/>
                    <a:pt x="18748" y="6464"/>
                    <a:pt x="18145" y="6396"/>
                  </a:cubicBezTo>
                  <a:cubicBezTo>
                    <a:pt x="15293" y="6081"/>
                    <a:pt x="12548" y="5972"/>
                    <a:pt x="10115" y="5972"/>
                  </a:cubicBezTo>
                  <a:cubicBezTo>
                    <a:pt x="4624" y="5972"/>
                    <a:pt x="715" y="6526"/>
                    <a:pt x="715" y="6526"/>
                  </a:cubicBezTo>
                  <a:lnTo>
                    <a:pt x="0" y="6681"/>
                  </a:lnTo>
                  <a:lnTo>
                    <a:pt x="393" y="9348"/>
                  </a:lnTo>
                  <a:cubicBezTo>
                    <a:pt x="393" y="9348"/>
                    <a:pt x="6029" y="8278"/>
                    <a:pt x="13309" y="8278"/>
                  </a:cubicBezTo>
                  <a:cubicBezTo>
                    <a:pt x="14748" y="8278"/>
                    <a:pt x="16252" y="8319"/>
                    <a:pt x="17788" y="8420"/>
                  </a:cubicBezTo>
                  <a:cubicBezTo>
                    <a:pt x="18132" y="8442"/>
                    <a:pt x="18474" y="8453"/>
                    <a:pt x="18814" y="8453"/>
                  </a:cubicBezTo>
                  <a:cubicBezTo>
                    <a:pt x="27694" y="8453"/>
                    <a:pt x="35219" y="1096"/>
                    <a:pt x="38005" y="1073"/>
                  </a:cubicBezTo>
                  <a:lnTo>
                    <a:pt x="38362" y="2"/>
                  </a:lnTo>
                  <a:cubicBezTo>
                    <a:pt x="38342" y="1"/>
                    <a:pt x="38321" y="1"/>
                    <a:pt x="383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61;p19">
              <a:extLst>
                <a:ext uri="{FF2B5EF4-FFF2-40B4-BE49-F238E27FC236}">
                  <a16:creationId xmlns:a16="http://schemas.microsoft.com/office/drawing/2014/main" id="{E080F057-ECC2-A0C1-7A42-0886DDF4F1DA}"/>
                </a:ext>
              </a:extLst>
            </p:cNvPr>
            <p:cNvSpPr/>
            <p:nvPr/>
          </p:nvSpPr>
          <p:spPr>
            <a:xfrm>
              <a:off x="4236532" y="1576873"/>
              <a:ext cx="115591" cy="115591"/>
            </a:xfrm>
            <a:custGeom>
              <a:avLst/>
              <a:gdLst/>
              <a:ahLst/>
              <a:cxnLst/>
              <a:rect l="l" t="t" r="r" b="b"/>
              <a:pathLst>
                <a:path w="2942" h="2942" extrusionOk="0">
                  <a:moveTo>
                    <a:pt x="1477" y="644"/>
                  </a:moveTo>
                  <a:cubicBezTo>
                    <a:pt x="1930" y="644"/>
                    <a:pt x="2311" y="1013"/>
                    <a:pt x="2311" y="1477"/>
                  </a:cubicBezTo>
                  <a:cubicBezTo>
                    <a:pt x="2311" y="1930"/>
                    <a:pt x="1930" y="2311"/>
                    <a:pt x="1477" y="2311"/>
                  </a:cubicBezTo>
                  <a:cubicBezTo>
                    <a:pt x="1013" y="2311"/>
                    <a:pt x="644" y="1930"/>
                    <a:pt x="644" y="1477"/>
                  </a:cubicBezTo>
                  <a:cubicBezTo>
                    <a:pt x="644" y="1013"/>
                    <a:pt x="1013" y="644"/>
                    <a:pt x="1477" y="644"/>
                  </a:cubicBezTo>
                  <a:close/>
                  <a:moveTo>
                    <a:pt x="1477" y="1"/>
                  </a:moveTo>
                  <a:cubicBezTo>
                    <a:pt x="656" y="1"/>
                    <a:pt x="1" y="656"/>
                    <a:pt x="1" y="1477"/>
                  </a:cubicBezTo>
                  <a:cubicBezTo>
                    <a:pt x="1" y="2287"/>
                    <a:pt x="656" y="2942"/>
                    <a:pt x="1477" y="2942"/>
                  </a:cubicBezTo>
                  <a:cubicBezTo>
                    <a:pt x="2275" y="2942"/>
                    <a:pt x="2942" y="2287"/>
                    <a:pt x="2942" y="1477"/>
                  </a:cubicBezTo>
                  <a:cubicBezTo>
                    <a:pt x="2942" y="656"/>
                    <a:pt x="2287" y="1"/>
                    <a:pt x="1477" y="1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62;p19">
              <a:extLst>
                <a:ext uri="{FF2B5EF4-FFF2-40B4-BE49-F238E27FC236}">
                  <a16:creationId xmlns:a16="http://schemas.microsoft.com/office/drawing/2014/main" id="{2ED78BA8-B5CE-C7BC-269A-E534E5CD36A9}"/>
                </a:ext>
              </a:extLst>
            </p:cNvPr>
            <p:cNvSpPr/>
            <p:nvPr/>
          </p:nvSpPr>
          <p:spPr>
            <a:xfrm>
              <a:off x="4288474" y="1678399"/>
              <a:ext cx="614731" cy="1684087"/>
            </a:xfrm>
            <a:custGeom>
              <a:avLst/>
              <a:gdLst/>
              <a:ahLst/>
              <a:cxnLst/>
              <a:rect l="l" t="t" r="r" b="b"/>
              <a:pathLst>
                <a:path w="15646" h="42863" extrusionOk="0">
                  <a:moveTo>
                    <a:pt x="298" y="1"/>
                  </a:moveTo>
                  <a:lnTo>
                    <a:pt x="1" y="108"/>
                  </a:lnTo>
                  <a:lnTo>
                    <a:pt x="15395" y="42863"/>
                  </a:lnTo>
                  <a:lnTo>
                    <a:pt x="15645" y="4278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63;p19">
              <a:extLst>
                <a:ext uri="{FF2B5EF4-FFF2-40B4-BE49-F238E27FC236}">
                  <a16:creationId xmlns:a16="http://schemas.microsoft.com/office/drawing/2014/main" id="{52414D46-0F52-ABC3-B792-3EB0E1821438}"/>
                </a:ext>
              </a:extLst>
            </p:cNvPr>
            <p:cNvSpPr/>
            <p:nvPr/>
          </p:nvSpPr>
          <p:spPr>
            <a:xfrm>
              <a:off x="3685008" y="1678399"/>
              <a:ext cx="615203" cy="1684087"/>
            </a:xfrm>
            <a:custGeom>
              <a:avLst/>
              <a:gdLst/>
              <a:ahLst/>
              <a:cxnLst/>
              <a:rect l="l" t="t" r="r" b="b"/>
              <a:pathLst>
                <a:path w="15658" h="42863" extrusionOk="0">
                  <a:moveTo>
                    <a:pt x="15360" y="1"/>
                  </a:moveTo>
                  <a:lnTo>
                    <a:pt x="0" y="42827"/>
                  </a:lnTo>
                  <a:lnTo>
                    <a:pt x="286" y="42863"/>
                  </a:lnTo>
                  <a:lnTo>
                    <a:pt x="15657" y="108"/>
                  </a:lnTo>
                  <a:lnTo>
                    <a:pt x="15360" y="1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64;p19">
              <a:extLst>
                <a:ext uri="{FF2B5EF4-FFF2-40B4-BE49-F238E27FC236}">
                  <a16:creationId xmlns:a16="http://schemas.microsoft.com/office/drawing/2014/main" id="{A8BCE843-4120-D059-9901-E35062416F4A}"/>
                </a:ext>
              </a:extLst>
            </p:cNvPr>
            <p:cNvSpPr/>
            <p:nvPr/>
          </p:nvSpPr>
          <p:spPr>
            <a:xfrm>
              <a:off x="3685008" y="3266128"/>
              <a:ext cx="1218658" cy="189496"/>
            </a:xfrm>
            <a:custGeom>
              <a:avLst/>
              <a:gdLst/>
              <a:ahLst/>
              <a:cxnLst/>
              <a:rect l="l" t="t" r="r" b="b"/>
              <a:pathLst>
                <a:path w="31017" h="4823" extrusionOk="0">
                  <a:moveTo>
                    <a:pt x="15502" y="0"/>
                  </a:moveTo>
                  <a:cubicBezTo>
                    <a:pt x="6942" y="0"/>
                    <a:pt x="0" y="1084"/>
                    <a:pt x="0" y="2417"/>
                  </a:cubicBezTo>
                  <a:cubicBezTo>
                    <a:pt x="0" y="3739"/>
                    <a:pt x="6942" y="4822"/>
                    <a:pt x="15502" y="4822"/>
                  </a:cubicBezTo>
                  <a:cubicBezTo>
                    <a:pt x="24075" y="4822"/>
                    <a:pt x="31016" y="3739"/>
                    <a:pt x="31016" y="2417"/>
                  </a:cubicBezTo>
                  <a:cubicBezTo>
                    <a:pt x="31016" y="1084"/>
                    <a:pt x="24075" y="0"/>
                    <a:pt x="155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465;p19">
              <a:extLst>
                <a:ext uri="{FF2B5EF4-FFF2-40B4-BE49-F238E27FC236}">
                  <a16:creationId xmlns:a16="http://schemas.microsoft.com/office/drawing/2014/main" id="{CBE3C6C2-49C9-D43B-FA20-00878C8A1F3D}"/>
                </a:ext>
              </a:extLst>
            </p:cNvPr>
            <p:cNvSpPr/>
            <p:nvPr/>
          </p:nvSpPr>
          <p:spPr>
            <a:xfrm>
              <a:off x="3657858" y="3360150"/>
              <a:ext cx="1306117" cy="266229"/>
            </a:xfrm>
            <a:custGeom>
              <a:avLst/>
              <a:gdLst/>
              <a:ahLst/>
              <a:cxnLst/>
              <a:rect l="l" t="t" r="r" b="b"/>
              <a:pathLst>
                <a:path w="33243" h="6776" extrusionOk="0">
                  <a:moveTo>
                    <a:pt x="31695" y="0"/>
                  </a:moveTo>
                  <a:cubicBezTo>
                    <a:pt x="31695" y="1346"/>
                    <a:pt x="24778" y="2417"/>
                    <a:pt x="16217" y="2417"/>
                  </a:cubicBezTo>
                  <a:lnTo>
                    <a:pt x="16193" y="2417"/>
                  </a:lnTo>
                  <a:cubicBezTo>
                    <a:pt x="7764" y="2417"/>
                    <a:pt x="894" y="1310"/>
                    <a:pt x="691" y="24"/>
                  </a:cubicBezTo>
                  <a:lnTo>
                    <a:pt x="691" y="24"/>
                  </a:lnTo>
                  <a:cubicBezTo>
                    <a:pt x="572" y="679"/>
                    <a:pt x="1" y="6763"/>
                    <a:pt x="16122" y="6775"/>
                  </a:cubicBezTo>
                  <a:lnTo>
                    <a:pt x="16181" y="6775"/>
                  </a:lnTo>
                  <a:cubicBezTo>
                    <a:pt x="33242" y="6763"/>
                    <a:pt x="31695" y="1"/>
                    <a:pt x="31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466;p19">
              <a:extLst>
                <a:ext uri="{FF2B5EF4-FFF2-40B4-BE49-F238E27FC236}">
                  <a16:creationId xmlns:a16="http://schemas.microsoft.com/office/drawing/2014/main" id="{37F0F5E6-1116-BD64-0DE0-5529C1628CAC}"/>
                </a:ext>
              </a:extLst>
            </p:cNvPr>
            <p:cNvSpPr/>
            <p:nvPr/>
          </p:nvSpPr>
          <p:spPr>
            <a:xfrm>
              <a:off x="1093352" y="1864597"/>
              <a:ext cx="133390" cy="133350"/>
            </a:xfrm>
            <a:custGeom>
              <a:avLst/>
              <a:gdLst/>
              <a:ahLst/>
              <a:cxnLst/>
              <a:rect l="l" t="t" r="r" b="b"/>
              <a:pathLst>
                <a:path w="3395" h="3394" extrusionOk="0">
                  <a:moveTo>
                    <a:pt x="1703" y="965"/>
                  </a:moveTo>
                  <a:cubicBezTo>
                    <a:pt x="2096" y="965"/>
                    <a:pt x="2442" y="1298"/>
                    <a:pt x="2442" y="1715"/>
                  </a:cubicBezTo>
                  <a:cubicBezTo>
                    <a:pt x="2442" y="2131"/>
                    <a:pt x="2120" y="2453"/>
                    <a:pt x="1703" y="2453"/>
                  </a:cubicBezTo>
                  <a:cubicBezTo>
                    <a:pt x="1287" y="2453"/>
                    <a:pt x="953" y="2131"/>
                    <a:pt x="953" y="1715"/>
                  </a:cubicBezTo>
                  <a:cubicBezTo>
                    <a:pt x="953" y="1298"/>
                    <a:pt x="1287" y="965"/>
                    <a:pt x="1703" y="965"/>
                  </a:cubicBezTo>
                  <a:close/>
                  <a:moveTo>
                    <a:pt x="1703" y="0"/>
                  </a:moveTo>
                  <a:cubicBezTo>
                    <a:pt x="763" y="0"/>
                    <a:pt x="1" y="762"/>
                    <a:pt x="1" y="1691"/>
                  </a:cubicBezTo>
                  <a:cubicBezTo>
                    <a:pt x="1" y="2632"/>
                    <a:pt x="763" y="3394"/>
                    <a:pt x="1703" y="3394"/>
                  </a:cubicBezTo>
                  <a:cubicBezTo>
                    <a:pt x="2620" y="3394"/>
                    <a:pt x="3382" y="2632"/>
                    <a:pt x="3394" y="1691"/>
                  </a:cubicBezTo>
                  <a:cubicBezTo>
                    <a:pt x="3394" y="762"/>
                    <a:pt x="2632" y="0"/>
                    <a:pt x="1703" y="0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67;p19">
              <a:extLst>
                <a:ext uri="{FF2B5EF4-FFF2-40B4-BE49-F238E27FC236}">
                  <a16:creationId xmlns:a16="http://schemas.microsoft.com/office/drawing/2014/main" id="{5ADF7A0C-94F2-E6E7-5EBD-34B7F57CA857}"/>
                </a:ext>
              </a:extLst>
            </p:cNvPr>
            <p:cNvSpPr/>
            <p:nvPr/>
          </p:nvSpPr>
          <p:spPr>
            <a:xfrm>
              <a:off x="1144351" y="1969385"/>
              <a:ext cx="30450" cy="71586"/>
            </a:xfrm>
            <a:custGeom>
              <a:avLst/>
              <a:gdLst/>
              <a:ahLst/>
              <a:cxnLst/>
              <a:rect l="l" t="t" r="r" b="b"/>
              <a:pathLst>
                <a:path w="775" h="1822" extrusionOk="0">
                  <a:moveTo>
                    <a:pt x="1" y="0"/>
                  </a:moveTo>
                  <a:lnTo>
                    <a:pt x="1" y="1822"/>
                  </a:lnTo>
                  <a:lnTo>
                    <a:pt x="775" y="1822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468;p19">
              <a:extLst>
                <a:ext uri="{FF2B5EF4-FFF2-40B4-BE49-F238E27FC236}">
                  <a16:creationId xmlns:a16="http://schemas.microsoft.com/office/drawing/2014/main" id="{79FFA654-7AD7-00C8-B8F7-E775AB361E68}"/>
                </a:ext>
              </a:extLst>
            </p:cNvPr>
            <p:cNvSpPr/>
            <p:nvPr/>
          </p:nvSpPr>
          <p:spPr>
            <a:xfrm>
              <a:off x="1102271" y="2025491"/>
              <a:ext cx="115552" cy="115591"/>
            </a:xfrm>
            <a:custGeom>
              <a:avLst/>
              <a:gdLst/>
              <a:ahLst/>
              <a:cxnLst/>
              <a:rect l="l" t="t" r="r" b="b"/>
              <a:pathLst>
                <a:path w="2941" h="2942" extrusionOk="0">
                  <a:moveTo>
                    <a:pt x="1476" y="620"/>
                  </a:moveTo>
                  <a:cubicBezTo>
                    <a:pt x="1929" y="620"/>
                    <a:pt x="2310" y="1013"/>
                    <a:pt x="2310" y="1454"/>
                  </a:cubicBezTo>
                  <a:cubicBezTo>
                    <a:pt x="2310" y="1918"/>
                    <a:pt x="1929" y="2287"/>
                    <a:pt x="1476" y="2287"/>
                  </a:cubicBezTo>
                  <a:cubicBezTo>
                    <a:pt x="1012" y="2287"/>
                    <a:pt x="643" y="1918"/>
                    <a:pt x="643" y="1454"/>
                  </a:cubicBezTo>
                  <a:cubicBezTo>
                    <a:pt x="643" y="989"/>
                    <a:pt x="1012" y="620"/>
                    <a:pt x="1476" y="620"/>
                  </a:cubicBezTo>
                  <a:close/>
                  <a:moveTo>
                    <a:pt x="1476" y="1"/>
                  </a:moveTo>
                  <a:cubicBezTo>
                    <a:pt x="655" y="1"/>
                    <a:pt x="0" y="656"/>
                    <a:pt x="0" y="1465"/>
                  </a:cubicBezTo>
                  <a:cubicBezTo>
                    <a:pt x="0" y="2287"/>
                    <a:pt x="655" y="2942"/>
                    <a:pt x="1476" y="2942"/>
                  </a:cubicBezTo>
                  <a:cubicBezTo>
                    <a:pt x="2274" y="2942"/>
                    <a:pt x="2941" y="2287"/>
                    <a:pt x="2941" y="1465"/>
                  </a:cubicBezTo>
                  <a:cubicBezTo>
                    <a:pt x="2941" y="656"/>
                    <a:pt x="2286" y="1"/>
                    <a:pt x="1476" y="1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469;p19">
              <a:extLst>
                <a:ext uri="{FF2B5EF4-FFF2-40B4-BE49-F238E27FC236}">
                  <a16:creationId xmlns:a16="http://schemas.microsoft.com/office/drawing/2014/main" id="{94E3AD7B-295F-D5FC-966E-9FCFB4993E68}"/>
                </a:ext>
              </a:extLst>
            </p:cNvPr>
            <p:cNvSpPr/>
            <p:nvPr/>
          </p:nvSpPr>
          <p:spPr>
            <a:xfrm>
              <a:off x="2098212" y="4445903"/>
              <a:ext cx="1266827" cy="141326"/>
            </a:xfrm>
            <a:custGeom>
              <a:avLst/>
              <a:gdLst/>
              <a:ahLst/>
              <a:cxnLst/>
              <a:rect l="l" t="t" r="r" b="b"/>
              <a:pathLst>
                <a:path w="32243" h="3597" extrusionOk="0">
                  <a:moveTo>
                    <a:pt x="0" y="1"/>
                  </a:moveTo>
                  <a:lnTo>
                    <a:pt x="0" y="3596"/>
                  </a:lnTo>
                  <a:lnTo>
                    <a:pt x="32243" y="3596"/>
                  </a:lnTo>
                  <a:lnTo>
                    <a:pt x="322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70;p19">
              <a:extLst>
                <a:ext uri="{FF2B5EF4-FFF2-40B4-BE49-F238E27FC236}">
                  <a16:creationId xmlns:a16="http://schemas.microsoft.com/office/drawing/2014/main" id="{37519749-13F5-5CAF-283C-0AF304455BAE}"/>
                </a:ext>
              </a:extLst>
            </p:cNvPr>
            <p:cNvSpPr/>
            <p:nvPr/>
          </p:nvSpPr>
          <p:spPr>
            <a:xfrm>
              <a:off x="4227627" y="1417322"/>
              <a:ext cx="133390" cy="133350"/>
            </a:xfrm>
            <a:custGeom>
              <a:avLst/>
              <a:gdLst/>
              <a:ahLst/>
              <a:cxnLst/>
              <a:rect l="l" t="t" r="r" b="b"/>
              <a:pathLst>
                <a:path w="3395" h="3394" extrusionOk="0">
                  <a:moveTo>
                    <a:pt x="1703" y="965"/>
                  </a:moveTo>
                  <a:cubicBezTo>
                    <a:pt x="2096" y="965"/>
                    <a:pt x="2442" y="1298"/>
                    <a:pt x="2442" y="1715"/>
                  </a:cubicBezTo>
                  <a:cubicBezTo>
                    <a:pt x="2442" y="2131"/>
                    <a:pt x="2120" y="2453"/>
                    <a:pt x="1703" y="2453"/>
                  </a:cubicBezTo>
                  <a:cubicBezTo>
                    <a:pt x="1287" y="2453"/>
                    <a:pt x="953" y="2131"/>
                    <a:pt x="953" y="1715"/>
                  </a:cubicBezTo>
                  <a:cubicBezTo>
                    <a:pt x="953" y="1298"/>
                    <a:pt x="1287" y="965"/>
                    <a:pt x="1703" y="965"/>
                  </a:cubicBezTo>
                  <a:close/>
                  <a:moveTo>
                    <a:pt x="1703" y="0"/>
                  </a:moveTo>
                  <a:cubicBezTo>
                    <a:pt x="763" y="0"/>
                    <a:pt x="1" y="762"/>
                    <a:pt x="1" y="1691"/>
                  </a:cubicBezTo>
                  <a:cubicBezTo>
                    <a:pt x="1" y="2632"/>
                    <a:pt x="763" y="3394"/>
                    <a:pt x="1703" y="3394"/>
                  </a:cubicBezTo>
                  <a:cubicBezTo>
                    <a:pt x="2620" y="3394"/>
                    <a:pt x="3382" y="2632"/>
                    <a:pt x="3394" y="1691"/>
                  </a:cubicBezTo>
                  <a:cubicBezTo>
                    <a:pt x="3394" y="762"/>
                    <a:pt x="2632" y="0"/>
                    <a:pt x="1703" y="0"/>
                  </a:cubicBez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471;p19">
              <a:extLst>
                <a:ext uri="{FF2B5EF4-FFF2-40B4-BE49-F238E27FC236}">
                  <a16:creationId xmlns:a16="http://schemas.microsoft.com/office/drawing/2014/main" id="{B1D166DD-DDCD-FCDF-FCD0-CABCE70A052E}"/>
                </a:ext>
              </a:extLst>
            </p:cNvPr>
            <p:cNvSpPr/>
            <p:nvPr/>
          </p:nvSpPr>
          <p:spPr>
            <a:xfrm>
              <a:off x="4278626" y="1522110"/>
              <a:ext cx="30450" cy="71586"/>
            </a:xfrm>
            <a:custGeom>
              <a:avLst/>
              <a:gdLst/>
              <a:ahLst/>
              <a:cxnLst/>
              <a:rect l="l" t="t" r="r" b="b"/>
              <a:pathLst>
                <a:path w="775" h="1822" extrusionOk="0">
                  <a:moveTo>
                    <a:pt x="1" y="0"/>
                  </a:moveTo>
                  <a:lnTo>
                    <a:pt x="1" y="1822"/>
                  </a:lnTo>
                  <a:lnTo>
                    <a:pt x="775" y="1822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6397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1DCA876-2E46-5DC4-817A-7316EE0960CE}"/>
                  </a:ext>
                </a:extLst>
              </p:cNvPr>
              <p:cNvSpPr txBox="1"/>
              <p:nvPr/>
            </p:nvSpPr>
            <p:spPr>
              <a:xfrm>
                <a:off x="3268247" y="3639117"/>
                <a:ext cx="38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1DCA876-2E46-5DC4-817A-7316EE0960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8247" y="3639117"/>
                <a:ext cx="381643" cy="369332"/>
              </a:xfrm>
              <a:prstGeom prst="rect">
                <a:avLst/>
              </a:prstGeom>
              <a:blipFill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8C29FEF-A867-5C00-EE21-E3966AE41753}"/>
                  </a:ext>
                </a:extLst>
              </p:cNvPr>
              <p:cNvSpPr txBox="1"/>
              <p:nvPr/>
            </p:nvSpPr>
            <p:spPr>
              <a:xfrm>
                <a:off x="4182244" y="3463180"/>
                <a:ext cx="3816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8C29FEF-A867-5C00-EE21-E3966AE417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2244" y="3463180"/>
                <a:ext cx="38164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856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graph of a graph with a red line&#10;&#10;Description automatically generated">
            <a:extLst>
              <a:ext uri="{FF2B5EF4-FFF2-40B4-BE49-F238E27FC236}">
                <a16:creationId xmlns:a16="http://schemas.microsoft.com/office/drawing/2014/main" id="{E786B8C0-E01F-BE7C-741E-BF9DAAC77D4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396531" y="1627121"/>
            <a:ext cx="5400675" cy="405050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53E360-A072-45B5-A4B3-84F3E3F48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85B2FE-B3ED-ADE5-9CDF-60D6F6893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00C7BC1-FD6F-4450-4511-CE251D53C0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999" y="1656000"/>
                <a:ext cx="6017306" cy="44640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Finite size correction scales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Calculate transition energy for many radii </a:t>
                </a:r>
                <a:r>
                  <a:rPr lang="en-US" dirty="0">
                    <a:sym typeface="Wingdings" panose="05000000000000000000" pitchFamily="2" charset="2"/>
                  </a:rPr>
                  <a:t> Compare with experiment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/>
                  <a:t>Typical limitations:</a:t>
                </a:r>
              </a:p>
              <a:p>
                <a:pPr lvl="1"/>
                <a:r>
                  <a:rPr lang="en-US" dirty="0"/>
                  <a:t>Nuclear polarization (theory)</a:t>
                </a:r>
              </a:p>
              <a:p>
                <a:pPr lvl="1"/>
                <a:r>
                  <a:rPr lang="en-US" dirty="0"/>
                  <a:t>Nuclear shape (electron scattering)</a:t>
                </a:r>
              </a:p>
              <a:p>
                <a:pPr lvl="1"/>
                <a:r>
                  <a:rPr lang="en-US" dirty="0"/>
                  <a:t>Energy calibration</a:t>
                </a:r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00C7BC1-FD6F-4450-4511-CE251D53C0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999" y="1656000"/>
                <a:ext cx="6017306" cy="4464000"/>
              </a:xfrm>
              <a:blipFill>
                <a:blip r:embed="rId4"/>
                <a:stretch>
                  <a:fillRect l="-1316" r="-192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3DCD74FA-F8B9-4BA9-E78A-F3F03C2C8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Extracting radii</a:t>
            </a:r>
            <a:endParaRPr lang="en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AC8560-9290-D901-E8FA-7508B8106F91}"/>
              </a:ext>
            </a:extLst>
          </p:cNvPr>
          <p:cNvSpPr txBox="1"/>
          <p:nvPr/>
        </p:nvSpPr>
        <p:spPr>
          <a:xfrm>
            <a:off x="7708492" y="5634138"/>
            <a:ext cx="428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Simple calculations with </a:t>
            </a:r>
            <a:r>
              <a:rPr lang="en-US" sz="1400" dirty="0" err="1"/>
              <a:t>mudirac</a:t>
            </a:r>
            <a:r>
              <a:rPr lang="en-US" sz="1400" dirty="0"/>
              <a:t> code [1]</a:t>
            </a:r>
            <a:endParaRPr lang="en-BE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8CFD33-73B9-8FAC-0766-AFC554B63E9F}"/>
              </a:ext>
            </a:extLst>
          </p:cNvPr>
          <p:cNvSpPr txBox="1"/>
          <p:nvPr/>
        </p:nvSpPr>
        <p:spPr>
          <a:xfrm>
            <a:off x="763675" y="6303167"/>
            <a:ext cx="7445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[1]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 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Sturniolo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Simone, and Adrian Hillier. "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Mudirac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: A Dirac equation solver for elemental analysis with muonic X‐rays."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X‐Ray Spectrometry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50.3 (2021): 180-196.</a:t>
            </a:r>
          </a:p>
        </p:txBody>
      </p:sp>
    </p:spTree>
    <p:extLst>
      <p:ext uri="{BB962C8B-B14F-4D97-AF65-F5344CB8AC3E}">
        <p14:creationId xmlns:p14="http://schemas.microsoft.com/office/powerpoint/2010/main" val="2886562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53E360-A072-45B5-A4B3-84F3E3F48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85B2FE-B3ED-ADE5-9CDF-60D6F6893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00C7BC1-FD6F-4450-4511-CE251D53C0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999" y="1656000"/>
                <a:ext cx="6017306" cy="44640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Finite size correction scales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Calculate transition energy for many radii </a:t>
                </a:r>
                <a:r>
                  <a:rPr lang="en-US" dirty="0">
                    <a:sym typeface="Wingdings" panose="05000000000000000000" pitchFamily="2" charset="2"/>
                  </a:rPr>
                  <a:t> Compare with experiment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/>
                  <a:t>Typical limitations:</a:t>
                </a:r>
              </a:p>
              <a:p>
                <a:pPr lvl="1"/>
                <a:r>
                  <a:rPr lang="en-US" dirty="0"/>
                  <a:t>Nuclear polarization (theory)</a:t>
                </a:r>
              </a:p>
              <a:p>
                <a:pPr lvl="1"/>
                <a:r>
                  <a:rPr lang="en-US" dirty="0"/>
                  <a:t>Nuclear shape (electron scattering)</a:t>
                </a:r>
              </a:p>
              <a:p>
                <a:pPr lvl="1"/>
                <a:r>
                  <a:rPr lang="en-US" dirty="0"/>
                  <a:t>Energy calibration</a:t>
                </a:r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00C7BC1-FD6F-4450-4511-CE251D53C0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999" y="1656000"/>
                <a:ext cx="6017306" cy="4464000"/>
              </a:xfrm>
              <a:blipFill>
                <a:blip r:embed="rId3"/>
                <a:stretch>
                  <a:fillRect l="-1316" r="-192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3DCD74FA-F8B9-4BA9-E78A-F3F03C2C8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Extracting radii</a:t>
            </a:r>
            <a:endParaRPr lang="en-BE" dirty="0"/>
          </a:p>
        </p:txBody>
      </p:sp>
      <p:pic>
        <p:nvPicPr>
          <p:cNvPr id="1026" name="m_-7077792365588700838m_7266292331118948528Picture 1">
            <a:extLst>
              <a:ext uri="{FF2B5EF4-FFF2-40B4-BE49-F238E27FC236}">
                <a16:creationId xmlns:a16="http://schemas.microsoft.com/office/drawing/2014/main" id="{1D439B1D-73F4-DC3A-4D24-D58E026D2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0" y="790333"/>
            <a:ext cx="550545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4B5AA7-DA37-4FC6-2644-97E88327AB06}"/>
              </a:ext>
            </a:extLst>
          </p:cNvPr>
          <p:cNvSpPr txBox="1"/>
          <p:nvPr/>
        </p:nvSpPr>
        <p:spPr>
          <a:xfrm>
            <a:off x="7442037" y="5753463"/>
            <a:ext cx="428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Image courtesy: Ben Ohayon</a:t>
            </a:r>
            <a:endParaRPr lang="en-BE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38005A-2732-8B77-9462-12AB6EDFAB9E}"/>
              </a:ext>
            </a:extLst>
          </p:cNvPr>
          <p:cNvSpPr txBox="1"/>
          <p:nvPr/>
        </p:nvSpPr>
        <p:spPr>
          <a:xfrm rot="16200000">
            <a:off x="5617362" y="3227855"/>
            <a:ext cx="2002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Relative precision</a:t>
            </a:r>
            <a:endParaRPr lang="en-BE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45EBFB-CB9D-06FD-8F7A-592A43325221}"/>
              </a:ext>
            </a:extLst>
          </p:cNvPr>
          <p:cNvSpPr txBox="1"/>
          <p:nvPr/>
        </p:nvSpPr>
        <p:spPr>
          <a:xfrm>
            <a:off x="8864391" y="5475507"/>
            <a:ext cx="2002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Proton number</a:t>
            </a:r>
            <a:endParaRPr lang="en-BE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9FB6C8-5C37-7954-2AE5-0FCD32F25C7C}"/>
              </a:ext>
            </a:extLst>
          </p:cNvPr>
          <p:cNvSpPr/>
          <p:nvPr/>
        </p:nvSpPr>
        <p:spPr>
          <a:xfrm>
            <a:off x="8209503" y="599228"/>
            <a:ext cx="2225040" cy="475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75495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69A496-BA34-C89F-1263-3550A93F3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394604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Why do we need absolute charge radii?</a:t>
            </a:r>
          </a:p>
          <a:p>
            <a:endParaRPr lang="en-US" sz="3200" dirty="0"/>
          </a:p>
          <a:p>
            <a:r>
              <a:rPr lang="en-US" sz="3200" dirty="0"/>
              <a:t>Measuring charge radii with muons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FF0000"/>
                </a:solidFill>
              </a:rPr>
              <a:t>Microgram targets</a:t>
            </a:r>
          </a:p>
          <a:p>
            <a:endParaRPr lang="en-US" sz="3200" dirty="0"/>
          </a:p>
          <a:p>
            <a:r>
              <a:rPr lang="en-US" sz="3200" dirty="0"/>
              <a:t>Experimental campaign on potassium and chlorine</a:t>
            </a:r>
          </a:p>
          <a:p>
            <a:endParaRPr lang="en-US" sz="3200" dirty="0"/>
          </a:p>
          <a:p>
            <a:r>
              <a:rPr lang="en-US" sz="3200" dirty="0"/>
              <a:t>Different physics cases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3564D-E388-12E4-8555-164DCD01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D3FF7-77B7-BE14-43EF-ECF9FF13A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FFE797-61EE-7D3C-8AF8-091B3A2A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36467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6B1819-0ABF-9E7A-11F8-6CD2FFDA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9B82EB-E6CA-0A3F-6A64-646B94F9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22CF3-7340-ABC7-34D7-AF4B95BD4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Traditionally: Limited to target mass O(10-100 mg)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Hydrogen gas cell (100 bars; 0.25% deuterium)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Limited to O(5 µg)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Down to 20 year half-life (radioprotection)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6338-4976-D8B6-2F28-3F5E4C06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microgram materials</a:t>
            </a:r>
            <a:endParaRPr lang="en-B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E2C801-2165-9ACE-D27F-3902043B807F}"/>
              </a:ext>
            </a:extLst>
          </p:cNvPr>
          <p:cNvSpPr/>
          <p:nvPr/>
        </p:nvSpPr>
        <p:spPr>
          <a:xfrm>
            <a:off x="7278624" y="2954364"/>
            <a:ext cx="3626256" cy="147523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98745-63D7-C5E1-B669-C0009AF9AACF}"/>
              </a:ext>
            </a:extLst>
          </p:cNvPr>
          <p:cNvSpPr/>
          <p:nvPr/>
        </p:nvSpPr>
        <p:spPr>
          <a:xfrm>
            <a:off x="6792864" y="2761488"/>
            <a:ext cx="121920" cy="185318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363E28-B363-05DD-5D80-EBA7A0C1719D}"/>
              </a:ext>
            </a:extLst>
          </p:cNvPr>
          <p:cNvSpPr/>
          <p:nvPr/>
        </p:nvSpPr>
        <p:spPr>
          <a:xfrm>
            <a:off x="6461760" y="2761488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1C5EAE-87D0-691C-E915-24FA5D76CFF2}"/>
              </a:ext>
            </a:extLst>
          </p:cNvPr>
          <p:cNvSpPr/>
          <p:nvPr/>
        </p:nvSpPr>
        <p:spPr>
          <a:xfrm>
            <a:off x="6461760" y="3947160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C80445-4425-849B-EA21-6550625F20E2}"/>
              </a:ext>
            </a:extLst>
          </p:cNvPr>
          <p:cNvSpPr/>
          <p:nvPr/>
        </p:nvSpPr>
        <p:spPr>
          <a:xfrm>
            <a:off x="7519613" y="30022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110C772-7A78-E846-76CA-B98BF6786A0B}"/>
              </a:ext>
            </a:extLst>
          </p:cNvPr>
          <p:cNvSpPr/>
          <p:nvPr/>
        </p:nvSpPr>
        <p:spPr>
          <a:xfrm>
            <a:off x="10440462" y="408633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1C695B-7D6B-E5EF-0F34-56E4565ABFA6}"/>
              </a:ext>
            </a:extLst>
          </p:cNvPr>
          <p:cNvSpPr/>
          <p:nvPr/>
        </p:nvSpPr>
        <p:spPr>
          <a:xfrm>
            <a:off x="10332716" y="301752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CCC782-7F09-8E09-987E-56929CB41BC5}"/>
              </a:ext>
            </a:extLst>
          </p:cNvPr>
          <p:cNvSpPr/>
          <p:nvPr/>
        </p:nvSpPr>
        <p:spPr>
          <a:xfrm>
            <a:off x="7382453" y="4076368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E9DB599-3045-5671-0615-FC3BFEF548C7}"/>
              </a:ext>
            </a:extLst>
          </p:cNvPr>
          <p:cNvSpPr/>
          <p:nvPr/>
        </p:nvSpPr>
        <p:spPr>
          <a:xfrm>
            <a:off x="7337561" y="355092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CA8C0F8-3AEB-5C0C-7EBC-EB7B41C211BD}"/>
              </a:ext>
            </a:extLst>
          </p:cNvPr>
          <p:cNvSpPr/>
          <p:nvPr/>
        </p:nvSpPr>
        <p:spPr>
          <a:xfrm>
            <a:off x="8333097" y="315468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82B181-934C-11F3-6107-E9E970E3D72E}"/>
              </a:ext>
            </a:extLst>
          </p:cNvPr>
          <p:cNvSpPr/>
          <p:nvPr/>
        </p:nvSpPr>
        <p:spPr>
          <a:xfrm>
            <a:off x="7926355" y="3333584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8C22E62-7521-6145-3AEF-05207B343B76}"/>
              </a:ext>
            </a:extLst>
          </p:cNvPr>
          <p:cNvSpPr/>
          <p:nvPr/>
        </p:nvSpPr>
        <p:spPr>
          <a:xfrm>
            <a:off x="8333097" y="3719222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3659FE3-3770-099A-B38A-1F80341789CA}"/>
              </a:ext>
            </a:extLst>
          </p:cNvPr>
          <p:cNvSpPr/>
          <p:nvPr/>
        </p:nvSpPr>
        <p:spPr>
          <a:xfrm>
            <a:off x="7945437" y="393920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E350BB-DF4D-CF45-6FBB-24BC52D3F0BD}"/>
              </a:ext>
            </a:extLst>
          </p:cNvPr>
          <p:cNvSpPr/>
          <p:nvPr/>
        </p:nvSpPr>
        <p:spPr>
          <a:xfrm>
            <a:off x="9014749" y="381463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8AF84F5-B309-3B88-487B-278415ED8C1E}"/>
              </a:ext>
            </a:extLst>
          </p:cNvPr>
          <p:cNvSpPr/>
          <p:nvPr/>
        </p:nvSpPr>
        <p:spPr>
          <a:xfrm>
            <a:off x="8872261" y="33070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4AAFC00-F4F4-C040-1345-1FC3D5B3D3F5}"/>
              </a:ext>
            </a:extLst>
          </p:cNvPr>
          <p:cNvSpPr/>
          <p:nvPr/>
        </p:nvSpPr>
        <p:spPr>
          <a:xfrm>
            <a:off x="8558519" y="4074409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5FEAEEE-BAB6-1071-7E08-B9EE3FD31E0A}"/>
              </a:ext>
            </a:extLst>
          </p:cNvPr>
          <p:cNvSpPr/>
          <p:nvPr/>
        </p:nvSpPr>
        <p:spPr>
          <a:xfrm>
            <a:off x="9289069" y="30174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73F376D-F81B-78D9-4FCD-210816173DA8}"/>
              </a:ext>
            </a:extLst>
          </p:cNvPr>
          <p:cNvSpPr/>
          <p:nvPr/>
        </p:nvSpPr>
        <p:spPr>
          <a:xfrm>
            <a:off x="9464072" y="4105551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1C35C24-F26E-940C-74DD-4902406534C9}"/>
              </a:ext>
            </a:extLst>
          </p:cNvPr>
          <p:cNvSpPr/>
          <p:nvPr/>
        </p:nvSpPr>
        <p:spPr>
          <a:xfrm>
            <a:off x="10265459" y="351019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80A4C9C-FAF4-3687-B21A-3A12739B4BB7}"/>
              </a:ext>
            </a:extLst>
          </p:cNvPr>
          <p:cNvSpPr/>
          <p:nvPr/>
        </p:nvSpPr>
        <p:spPr>
          <a:xfrm>
            <a:off x="9991139" y="38657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B97B1AE-903E-1B3D-B490-C0AE5DAAA394}"/>
              </a:ext>
            </a:extLst>
          </p:cNvPr>
          <p:cNvSpPr/>
          <p:nvPr/>
        </p:nvSpPr>
        <p:spPr>
          <a:xfrm>
            <a:off x="9537106" y="345851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137B8A7-C088-D1AD-A806-182D6BB75D4E}"/>
              </a:ext>
            </a:extLst>
          </p:cNvPr>
          <p:cNvSpPr/>
          <p:nvPr/>
        </p:nvSpPr>
        <p:spPr>
          <a:xfrm>
            <a:off x="10804588" y="3184829"/>
            <a:ext cx="73008" cy="10065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0DDDF4-3809-80C6-7DA9-42CF03905989}"/>
              </a:ext>
            </a:extLst>
          </p:cNvPr>
          <p:cNvCxnSpPr/>
          <p:nvPr/>
        </p:nvCxnSpPr>
        <p:spPr>
          <a:xfrm flipH="1">
            <a:off x="6994478" y="2333767"/>
            <a:ext cx="525135" cy="668513"/>
          </a:xfrm>
          <a:prstGeom prst="straightConnector1">
            <a:avLst/>
          </a:prstGeom>
          <a:ln>
            <a:solidFill>
              <a:srgbClr val="2F4D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579C7CE-3D4C-3857-DB86-6C9731CCDFF1}"/>
              </a:ext>
            </a:extLst>
          </p:cNvPr>
          <p:cNvCxnSpPr>
            <a:cxnSpLocks/>
          </p:cNvCxnSpPr>
          <p:nvPr/>
        </p:nvCxnSpPr>
        <p:spPr>
          <a:xfrm flipH="1">
            <a:off x="10891590" y="2479183"/>
            <a:ext cx="166935" cy="809437"/>
          </a:xfrm>
          <a:prstGeom prst="straightConnector1">
            <a:avLst/>
          </a:prstGeom>
          <a:ln>
            <a:solidFill>
              <a:srgbClr val="2F4D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A904B0-E2DC-512D-0134-6249B1D98830}"/>
              </a:ext>
            </a:extLst>
          </p:cNvPr>
          <p:cNvCxnSpPr>
            <a:cxnSpLocks/>
          </p:cNvCxnSpPr>
          <p:nvPr/>
        </p:nvCxnSpPr>
        <p:spPr>
          <a:xfrm flipH="1">
            <a:off x="6530296" y="2059447"/>
            <a:ext cx="262568" cy="702041"/>
          </a:xfrm>
          <a:prstGeom prst="straightConnector1">
            <a:avLst/>
          </a:prstGeom>
          <a:ln>
            <a:solidFill>
              <a:srgbClr val="2F4D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D3896A5-742A-ABEF-3E4D-1A01D65699AA}"/>
              </a:ext>
            </a:extLst>
          </p:cNvPr>
          <p:cNvSpPr txBox="1"/>
          <p:nvPr/>
        </p:nvSpPr>
        <p:spPr>
          <a:xfrm>
            <a:off x="6126873" y="1675124"/>
            <a:ext cx="133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Muon veto</a:t>
            </a:r>
            <a:endParaRPr lang="en-B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92803F-5624-0778-04DB-662FC796EF31}"/>
              </a:ext>
            </a:extLst>
          </p:cNvPr>
          <p:cNvSpPr txBox="1"/>
          <p:nvPr/>
        </p:nvSpPr>
        <p:spPr>
          <a:xfrm>
            <a:off x="6861399" y="2028182"/>
            <a:ext cx="1746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Muon entrance</a:t>
            </a:r>
            <a:endParaRPr lang="en-BE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F12F53-8484-808E-BE47-7F5998CE7747}"/>
              </a:ext>
            </a:extLst>
          </p:cNvPr>
          <p:cNvSpPr txBox="1"/>
          <p:nvPr/>
        </p:nvSpPr>
        <p:spPr>
          <a:xfrm>
            <a:off x="10611103" y="2098604"/>
            <a:ext cx="840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Target</a:t>
            </a:r>
            <a:endParaRPr lang="en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3BB9C9-C4E8-2760-C691-CFB7409D9388}"/>
              </a:ext>
            </a:extLst>
          </p:cNvPr>
          <p:cNvSpPr txBox="1"/>
          <p:nvPr/>
        </p:nvSpPr>
        <p:spPr>
          <a:xfrm>
            <a:off x="773929" y="6201937"/>
            <a:ext cx="74458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</a:rPr>
              <a:t>[1]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Bubak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M., &amp;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Fajman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 P. (1987).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Cross sections for hydrogen muonic atomic processes in two-level approximation of the adiabatic framework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(No. JINR-E--4-87-464). Joint Inst. for Nuclear Research.</a:t>
            </a:r>
          </a:p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[2]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Adamczak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Andrzej, et al. "Muonic atom spectroscopy with microgram target material."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The European Physical Journal A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59.2 (2023): 15.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US" sz="1000" b="0" i="0" dirty="0"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863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69A496-BA34-C89F-1263-3550A93F3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394604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Why do we need absolute charge radii?</a:t>
            </a:r>
          </a:p>
          <a:p>
            <a:endParaRPr lang="en-US" sz="3200" dirty="0"/>
          </a:p>
          <a:p>
            <a:r>
              <a:rPr lang="en-US" sz="3200" dirty="0"/>
              <a:t>Measuring charge radii with muons</a:t>
            </a:r>
          </a:p>
          <a:p>
            <a:endParaRPr lang="en-US" sz="3200" dirty="0"/>
          </a:p>
          <a:p>
            <a:r>
              <a:rPr lang="en-US" sz="3200" dirty="0"/>
              <a:t>Microgram targets</a:t>
            </a:r>
          </a:p>
          <a:p>
            <a:endParaRPr lang="en-US" sz="3200" dirty="0"/>
          </a:p>
          <a:p>
            <a:r>
              <a:rPr lang="en-US" sz="3200" dirty="0"/>
              <a:t>Experimental campaign on potassium and chlorine</a:t>
            </a:r>
          </a:p>
          <a:p>
            <a:endParaRPr lang="en-US" sz="3200" dirty="0"/>
          </a:p>
          <a:p>
            <a:r>
              <a:rPr lang="en-US" sz="3200" dirty="0"/>
              <a:t>Different physics cases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3564D-E388-12E4-8555-164DCD01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D3FF7-77B7-BE14-43EF-ECF9FF13A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FFE797-61EE-7D3C-8AF8-091B3A2A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71075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6B1819-0ABF-9E7A-11F8-6CD2FFDA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9B82EB-E6CA-0A3F-6A64-646B94F9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20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22CF3-7340-ABC7-34D7-AF4B95BD4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Traditionally: Limited to target mass O(10-100 mg)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Hydrogen gas cell (100 bars; 0.25% deuterium)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Limited to O(5 µg)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Down to 20 year half-life (radioprotection)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6338-4976-D8B6-2F28-3F5E4C06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microgram materials</a:t>
            </a:r>
            <a:endParaRPr lang="en-B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E2C801-2165-9ACE-D27F-3902043B807F}"/>
              </a:ext>
            </a:extLst>
          </p:cNvPr>
          <p:cNvSpPr/>
          <p:nvPr/>
        </p:nvSpPr>
        <p:spPr>
          <a:xfrm>
            <a:off x="7278624" y="2954364"/>
            <a:ext cx="3626256" cy="147523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98745-63D7-C5E1-B669-C0009AF9AACF}"/>
              </a:ext>
            </a:extLst>
          </p:cNvPr>
          <p:cNvSpPr/>
          <p:nvPr/>
        </p:nvSpPr>
        <p:spPr>
          <a:xfrm>
            <a:off x="6792864" y="2761488"/>
            <a:ext cx="121920" cy="185318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363E28-B363-05DD-5D80-EBA7A0C1719D}"/>
              </a:ext>
            </a:extLst>
          </p:cNvPr>
          <p:cNvSpPr/>
          <p:nvPr/>
        </p:nvSpPr>
        <p:spPr>
          <a:xfrm>
            <a:off x="6461760" y="2761488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1C5EAE-87D0-691C-E915-24FA5D76CFF2}"/>
              </a:ext>
            </a:extLst>
          </p:cNvPr>
          <p:cNvSpPr/>
          <p:nvPr/>
        </p:nvSpPr>
        <p:spPr>
          <a:xfrm>
            <a:off x="6461760" y="3947160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C80445-4425-849B-EA21-6550625F20E2}"/>
              </a:ext>
            </a:extLst>
          </p:cNvPr>
          <p:cNvSpPr/>
          <p:nvPr/>
        </p:nvSpPr>
        <p:spPr>
          <a:xfrm>
            <a:off x="7519613" y="30022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110C772-7A78-E846-76CA-B98BF6786A0B}"/>
              </a:ext>
            </a:extLst>
          </p:cNvPr>
          <p:cNvSpPr/>
          <p:nvPr/>
        </p:nvSpPr>
        <p:spPr>
          <a:xfrm>
            <a:off x="10440462" y="408633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1C695B-7D6B-E5EF-0F34-56E4565ABFA6}"/>
              </a:ext>
            </a:extLst>
          </p:cNvPr>
          <p:cNvSpPr/>
          <p:nvPr/>
        </p:nvSpPr>
        <p:spPr>
          <a:xfrm>
            <a:off x="10332716" y="301752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CCC782-7F09-8E09-987E-56929CB41BC5}"/>
              </a:ext>
            </a:extLst>
          </p:cNvPr>
          <p:cNvSpPr/>
          <p:nvPr/>
        </p:nvSpPr>
        <p:spPr>
          <a:xfrm>
            <a:off x="7382453" y="4076368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E9DB599-3045-5671-0615-FC3BFEF548C7}"/>
              </a:ext>
            </a:extLst>
          </p:cNvPr>
          <p:cNvSpPr/>
          <p:nvPr/>
        </p:nvSpPr>
        <p:spPr>
          <a:xfrm>
            <a:off x="7337561" y="355092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CA8C0F8-3AEB-5C0C-7EBC-EB7B41C211BD}"/>
              </a:ext>
            </a:extLst>
          </p:cNvPr>
          <p:cNvSpPr/>
          <p:nvPr/>
        </p:nvSpPr>
        <p:spPr>
          <a:xfrm>
            <a:off x="8333097" y="315468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82B181-934C-11F3-6107-E9E970E3D72E}"/>
              </a:ext>
            </a:extLst>
          </p:cNvPr>
          <p:cNvSpPr/>
          <p:nvPr/>
        </p:nvSpPr>
        <p:spPr>
          <a:xfrm>
            <a:off x="7926355" y="3333584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8C22E62-7521-6145-3AEF-05207B343B76}"/>
              </a:ext>
            </a:extLst>
          </p:cNvPr>
          <p:cNvSpPr/>
          <p:nvPr/>
        </p:nvSpPr>
        <p:spPr>
          <a:xfrm>
            <a:off x="8333097" y="3719222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3659FE3-3770-099A-B38A-1F80341789CA}"/>
              </a:ext>
            </a:extLst>
          </p:cNvPr>
          <p:cNvSpPr/>
          <p:nvPr/>
        </p:nvSpPr>
        <p:spPr>
          <a:xfrm>
            <a:off x="7945437" y="393920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E350BB-DF4D-CF45-6FBB-24BC52D3F0BD}"/>
              </a:ext>
            </a:extLst>
          </p:cNvPr>
          <p:cNvSpPr/>
          <p:nvPr/>
        </p:nvSpPr>
        <p:spPr>
          <a:xfrm>
            <a:off x="9014749" y="381463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8AF84F5-B309-3B88-487B-278415ED8C1E}"/>
              </a:ext>
            </a:extLst>
          </p:cNvPr>
          <p:cNvSpPr/>
          <p:nvPr/>
        </p:nvSpPr>
        <p:spPr>
          <a:xfrm>
            <a:off x="8872261" y="33070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4AAFC00-F4F4-C040-1345-1FC3D5B3D3F5}"/>
              </a:ext>
            </a:extLst>
          </p:cNvPr>
          <p:cNvSpPr/>
          <p:nvPr/>
        </p:nvSpPr>
        <p:spPr>
          <a:xfrm>
            <a:off x="8558519" y="4074409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5FEAEEE-BAB6-1071-7E08-B9EE3FD31E0A}"/>
              </a:ext>
            </a:extLst>
          </p:cNvPr>
          <p:cNvSpPr/>
          <p:nvPr/>
        </p:nvSpPr>
        <p:spPr>
          <a:xfrm>
            <a:off x="9289069" y="30174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73F376D-F81B-78D9-4FCD-210816173DA8}"/>
              </a:ext>
            </a:extLst>
          </p:cNvPr>
          <p:cNvSpPr/>
          <p:nvPr/>
        </p:nvSpPr>
        <p:spPr>
          <a:xfrm>
            <a:off x="9464072" y="4105551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1C35C24-F26E-940C-74DD-4902406534C9}"/>
              </a:ext>
            </a:extLst>
          </p:cNvPr>
          <p:cNvSpPr/>
          <p:nvPr/>
        </p:nvSpPr>
        <p:spPr>
          <a:xfrm>
            <a:off x="10265459" y="351019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80A4C9C-FAF4-3687-B21A-3A12739B4BB7}"/>
              </a:ext>
            </a:extLst>
          </p:cNvPr>
          <p:cNvSpPr/>
          <p:nvPr/>
        </p:nvSpPr>
        <p:spPr>
          <a:xfrm>
            <a:off x="9991139" y="38657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B97B1AE-903E-1B3D-B490-C0AE5DAAA394}"/>
              </a:ext>
            </a:extLst>
          </p:cNvPr>
          <p:cNvSpPr/>
          <p:nvPr/>
        </p:nvSpPr>
        <p:spPr>
          <a:xfrm>
            <a:off x="9537106" y="345851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137B8A7-C088-D1AD-A806-182D6BB75D4E}"/>
              </a:ext>
            </a:extLst>
          </p:cNvPr>
          <p:cNvSpPr/>
          <p:nvPr/>
        </p:nvSpPr>
        <p:spPr>
          <a:xfrm>
            <a:off x="10804588" y="3184829"/>
            <a:ext cx="73008" cy="10065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B0D317-2B83-29F1-2B77-C8D406D8B668}"/>
              </a:ext>
            </a:extLst>
          </p:cNvPr>
          <p:cNvSpPr txBox="1"/>
          <p:nvPr/>
        </p:nvSpPr>
        <p:spPr>
          <a:xfrm>
            <a:off x="6115609" y="3441786"/>
            <a:ext cx="362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µ</a:t>
            </a:r>
            <a:r>
              <a:rPr lang="en-US" sz="1400" baseline="30000" dirty="0"/>
              <a:t>-</a:t>
            </a:r>
            <a:endParaRPr lang="en-BE" sz="14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7C1B451-669A-3D0D-2E76-48DFC518104B}"/>
              </a:ext>
            </a:extLst>
          </p:cNvPr>
          <p:cNvSpPr/>
          <p:nvPr/>
        </p:nvSpPr>
        <p:spPr>
          <a:xfrm>
            <a:off x="6326075" y="3688080"/>
            <a:ext cx="45720" cy="457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17855F-BD16-DEB3-79C1-CF4A0479F839}"/>
              </a:ext>
            </a:extLst>
          </p:cNvPr>
          <p:cNvSpPr txBox="1"/>
          <p:nvPr/>
        </p:nvSpPr>
        <p:spPr>
          <a:xfrm>
            <a:off x="773929" y="6201937"/>
            <a:ext cx="74458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</a:rPr>
              <a:t>[1]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Bubak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M., &amp;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Fajman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 P. (1987).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Cross sections for hydrogen muonic atomic processes in two-level approximation of the adiabatic framework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(No. JINR-E--4-87-464). Joint Inst. for Nuclear Research.</a:t>
            </a:r>
          </a:p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[2]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Adamczak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Andrzej, et al. "Muonic atom spectroscopy with microgram target material."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The European Physical Journal A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59.2 (2023): 15.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US" sz="1000" b="0" i="0" dirty="0"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521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22222E-6 L 0.26159 -0.0060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73" y="-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4.44444E-6 L 0.25989 -0.00649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95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6B1819-0ABF-9E7A-11F8-6CD2FFDA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9B82EB-E6CA-0A3F-6A64-646B94F9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21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22CF3-7340-ABC7-34D7-AF4B95BD4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Traditionally: Limited to target mass O(10-100 mg)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Hydrogen gas cell (100 bars; 0.25% deuterium)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Limited to O(5 µg)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Down to 20 year half-life (radioprotection)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6338-4976-D8B6-2F28-3F5E4C06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microgram materials</a:t>
            </a:r>
            <a:endParaRPr lang="en-B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E2C801-2165-9ACE-D27F-3902043B807F}"/>
              </a:ext>
            </a:extLst>
          </p:cNvPr>
          <p:cNvSpPr/>
          <p:nvPr/>
        </p:nvSpPr>
        <p:spPr>
          <a:xfrm>
            <a:off x="7278624" y="2954364"/>
            <a:ext cx="3626256" cy="147523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98745-63D7-C5E1-B669-C0009AF9AACF}"/>
              </a:ext>
            </a:extLst>
          </p:cNvPr>
          <p:cNvSpPr/>
          <p:nvPr/>
        </p:nvSpPr>
        <p:spPr>
          <a:xfrm>
            <a:off x="6792864" y="2761488"/>
            <a:ext cx="121920" cy="185318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363E28-B363-05DD-5D80-EBA7A0C1719D}"/>
              </a:ext>
            </a:extLst>
          </p:cNvPr>
          <p:cNvSpPr/>
          <p:nvPr/>
        </p:nvSpPr>
        <p:spPr>
          <a:xfrm>
            <a:off x="6461760" y="2761488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1C5EAE-87D0-691C-E915-24FA5D76CFF2}"/>
              </a:ext>
            </a:extLst>
          </p:cNvPr>
          <p:cNvSpPr/>
          <p:nvPr/>
        </p:nvSpPr>
        <p:spPr>
          <a:xfrm>
            <a:off x="6461760" y="3947160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C80445-4425-849B-EA21-6550625F20E2}"/>
              </a:ext>
            </a:extLst>
          </p:cNvPr>
          <p:cNvSpPr/>
          <p:nvPr/>
        </p:nvSpPr>
        <p:spPr>
          <a:xfrm>
            <a:off x="7519613" y="30022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110C772-7A78-E846-76CA-B98BF6786A0B}"/>
              </a:ext>
            </a:extLst>
          </p:cNvPr>
          <p:cNvSpPr/>
          <p:nvPr/>
        </p:nvSpPr>
        <p:spPr>
          <a:xfrm>
            <a:off x="10440462" y="408633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1C695B-7D6B-E5EF-0F34-56E4565ABFA6}"/>
              </a:ext>
            </a:extLst>
          </p:cNvPr>
          <p:cNvSpPr/>
          <p:nvPr/>
        </p:nvSpPr>
        <p:spPr>
          <a:xfrm>
            <a:off x="10332716" y="301752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CCC782-7F09-8E09-987E-56929CB41BC5}"/>
              </a:ext>
            </a:extLst>
          </p:cNvPr>
          <p:cNvSpPr/>
          <p:nvPr/>
        </p:nvSpPr>
        <p:spPr>
          <a:xfrm>
            <a:off x="7382453" y="4076368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E9DB599-3045-5671-0615-FC3BFEF548C7}"/>
              </a:ext>
            </a:extLst>
          </p:cNvPr>
          <p:cNvSpPr/>
          <p:nvPr/>
        </p:nvSpPr>
        <p:spPr>
          <a:xfrm>
            <a:off x="7337561" y="355092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CA8C0F8-3AEB-5C0C-7EBC-EB7B41C211BD}"/>
              </a:ext>
            </a:extLst>
          </p:cNvPr>
          <p:cNvSpPr/>
          <p:nvPr/>
        </p:nvSpPr>
        <p:spPr>
          <a:xfrm>
            <a:off x="8333097" y="315468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82B181-934C-11F3-6107-E9E970E3D72E}"/>
              </a:ext>
            </a:extLst>
          </p:cNvPr>
          <p:cNvSpPr/>
          <p:nvPr/>
        </p:nvSpPr>
        <p:spPr>
          <a:xfrm>
            <a:off x="7926355" y="3333584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8C22E62-7521-6145-3AEF-05207B343B76}"/>
              </a:ext>
            </a:extLst>
          </p:cNvPr>
          <p:cNvSpPr/>
          <p:nvPr/>
        </p:nvSpPr>
        <p:spPr>
          <a:xfrm>
            <a:off x="8333097" y="3719222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3659FE3-3770-099A-B38A-1F80341789CA}"/>
              </a:ext>
            </a:extLst>
          </p:cNvPr>
          <p:cNvSpPr/>
          <p:nvPr/>
        </p:nvSpPr>
        <p:spPr>
          <a:xfrm>
            <a:off x="7945437" y="393920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E350BB-DF4D-CF45-6FBB-24BC52D3F0BD}"/>
              </a:ext>
            </a:extLst>
          </p:cNvPr>
          <p:cNvSpPr/>
          <p:nvPr/>
        </p:nvSpPr>
        <p:spPr>
          <a:xfrm>
            <a:off x="9014749" y="381463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8AF84F5-B309-3B88-487B-278415ED8C1E}"/>
              </a:ext>
            </a:extLst>
          </p:cNvPr>
          <p:cNvSpPr/>
          <p:nvPr/>
        </p:nvSpPr>
        <p:spPr>
          <a:xfrm>
            <a:off x="8872261" y="33070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4AAFC00-F4F4-C040-1345-1FC3D5B3D3F5}"/>
              </a:ext>
            </a:extLst>
          </p:cNvPr>
          <p:cNvSpPr/>
          <p:nvPr/>
        </p:nvSpPr>
        <p:spPr>
          <a:xfrm>
            <a:off x="8558519" y="4074409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5FEAEEE-BAB6-1071-7E08-B9EE3FD31E0A}"/>
              </a:ext>
            </a:extLst>
          </p:cNvPr>
          <p:cNvSpPr/>
          <p:nvPr/>
        </p:nvSpPr>
        <p:spPr>
          <a:xfrm>
            <a:off x="9289069" y="30174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1C35C24-F26E-940C-74DD-4902406534C9}"/>
              </a:ext>
            </a:extLst>
          </p:cNvPr>
          <p:cNvSpPr/>
          <p:nvPr/>
        </p:nvSpPr>
        <p:spPr>
          <a:xfrm>
            <a:off x="10265459" y="351019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80A4C9C-FAF4-3687-B21A-3A12739B4BB7}"/>
              </a:ext>
            </a:extLst>
          </p:cNvPr>
          <p:cNvSpPr/>
          <p:nvPr/>
        </p:nvSpPr>
        <p:spPr>
          <a:xfrm>
            <a:off x="9991139" y="38657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B97B1AE-903E-1B3D-B490-C0AE5DAAA394}"/>
              </a:ext>
            </a:extLst>
          </p:cNvPr>
          <p:cNvSpPr/>
          <p:nvPr/>
        </p:nvSpPr>
        <p:spPr>
          <a:xfrm>
            <a:off x="9537106" y="3458515"/>
            <a:ext cx="274320" cy="274320"/>
          </a:xfrm>
          <a:prstGeom prst="ellipse">
            <a:avLst/>
          </a:prstGeom>
          <a:solidFill>
            <a:srgbClr val="00B050"/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/>
              <a:t>µH</a:t>
            </a:r>
            <a:endParaRPr lang="en-BE" sz="1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137B8A7-C088-D1AD-A806-182D6BB75D4E}"/>
              </a:ext>
            </a:extLst>
          </p:cNvPr>
          <p:cNvSpPr/>
          <p:nvPr/>
        </p:nvSpPr>
        <p:spPr>
          <a:xfrm>
            <a:off x="10804588" y="3184829"/>
            <a:ext cx="73008" cy="10065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73F376D-F81B-78D9-4FCD-210816173DA8}"/>
              </a:ext>
            </a:extLst>
          </p:cNvPr>
          <p:cNvSpPr/>
          <p:nvPr/>
        </p:nvSpPr>
        <p:spPr>
          <a:xfrm>
            <a:off x="9464072" y="4105551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BBD08F-33B1-2A71-2B61-0D5414904D92}"/>
              </a:ext>
            </a:extLst>
          </p:cNvPr>
          <p:cNvSpPr txBox="1"/>
          <p:nvPr/>
        </p:nvSpPr>
        <p:spPr>
          <a:xfrm>
            <a:off x="773929" y="6201937"/>
            <a:ext cx="74458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</a:rPr>
              <a:t>[1]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Bubak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M., &amp;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Fajman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 P. (1987).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Cross sections for hydrogen muonic atomic processes in two-level approximation of the adiabatic framework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(No. JINR-E--4-87-464). Joint Inst. for Nuclear Research.</a:t>
            </a:r>
          </a:p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[2]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Adamczak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Andrzej, et al. "Muonic atom spectroscopy with microgram target material."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The European Physical Journal A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59.2 (2023): 15.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US" sz="1000" b="0" i="0" dirty="0"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887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47 L -0.00794 -0.02547 L 0.00547 -0.03102 L 0.02044 -0.0132 L 0.02643 -0.03889 L 0.01055 -0.04144 L 0.01172 -0.02153 L 0.00586 0.00555 L -0.00052 -0.01158 L 0.02839 0.00625 L 0.00742 0.01782 L -0.01667 0.00833 L 0.01263 0.00625 L -0.0026 0.03726 L -0.01081 0.02615 L 0.01771 0.02939 L 0.00677 0.03726 L -0.00456 0.0206 L -0.00391 0.04838 L -0.01979 0.03726 L 0.00456 0.04513 L -0.00925 0.05717 L -0.01641 0.04606 L 0.00299 0.05833 L -0.00573 0.09398 " pathEditMode="relative" ptsTypes="AAAAAAAAAAAAAAAAAAAAAAAAA">
                                      <p:cBhvr>
                                        <p:cTn id="6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6B1819-0ABF-9E7A-11F8-6CD2FFDA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9B82EB-E6CA-0A3F-6A64-646B94F9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22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22CF3-7340-ABC7-34D7-AF4B95BD4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Traditionally: Limited to target mass O(10-100 mg)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Hydrogen gas cell (100 bars; 0.25% deuterium)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Limited to O(5 µg)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Down to 20 year half-life (radioprotection)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6338-4976-D8B6-2F28-3F5E4C06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microgram materials</a:t>
            </a:r>
            <a:endParaRPr lang="en-B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E2C801-2165-9ACE-D27F-3902043B807F}"/>
              </a:ext>
            </a:extLst>
          </p:cNvPr>
          <p:cNvSpPr/>
          <p:nvPr/>
        </p:nvSpPr>
        <p:spPr>
          <a:xfrm>
            <a:off x="7278624" y="2954364"/>
            <a:ext cx="3626256" cy="147523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98745-63D7-C5E1-B669-C0009AF9AACF}"/>
              </a:ext>
            </a:extLst>
          </p:cNvPr>
          <p:cNvSpPr/>
          <p:nvPr/>
        </p:nvSpPr>
        <p:spPr>
          <a:xfrm>
            <a:off x="6792864" y="2761488"/>
            <a:ext cx="121920" cy="185318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363E28-B363-05DD-5D80-EBA7A0C1719D}"/>
              </a:ext>
            </a:extLst>
          </p:cNvPr>
          <p:cNvSpPr/>
          <p:nvPr/>
        </p:nvSpPr>
        <p:spPr>
          <a:xfrm>
            <a:off x="6461760" y="2761488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1C5EAE-87D0-691C-E915-24FA5D76CFF2}"/>
              </a:ext>
            </a:extLst>
          </p:cNvPr>
          <p:cNvSpPr/>
          <p:nvPr/>
        </p:nvSpPr>
        <p:spPr>
          <a:xfrm>
            <a:off x="6461760" y="3947160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C80445-4425-849B-EA21-6550625F20E2}"/>
              </a:ext>
            </a:extLst>
          </p:cNvPr>
          <p:cNvSpPr/>
          <p:nvPr/>
        </p:nvSpPr>
        <p:spPr>
          <a:xfrm>
            <a:off x="7519613" y="30022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110C772-7A78-E846-76CA-B98BF6786A0B}"/>
              </a:ext>
            </a:extLst>
          </p:cNvPr>
          <p:cNvSpPr/>
          <p:nvPr/>
        </p:nvSpPr>
        <p:spPr>
          <a:xfrm>
            <a:off x="10440462" y="408633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1C695B-7D6B-E5EF-0F34-56E4565ABFA6}"/>
              </a:ext>
            </a:extLst>
          </p:cNvPr>
          <p:cNvSpPr/>
          <p:nvPr/>
        </p:nvSpPr>
        <p:spPr>
          <a:xfrm>
            <a:off x="10332716" y="301752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CCC782-7F09-8E09-987E-56929CB41BC5}"/>
              </a:ext>
            </a:extLst>
          </p:cNvPr>
          <p:cNvSpPr/>
          <p:nvPr/>
        </p:nvSpPr>
        <p:spPr>
          <a:xfrm>
            <a:off x="7382453" y="4076368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E9DB599-3045-5671-0615-FC3BFEF548C7}"/>
              </a:ext>
            </a:extLst>
          </p:cNvPr>
          <p:cNvSpPr/>
          <p:nvPr/>
        </p:nvSpPr>
        <p:spPr>
          <a:xfrm>
            <a:off x="7337561" y="355092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CA8C0F8-3AEB-5C0C-7EBC-EB7B41C211BD}"/>
              </a:ext>
            </a:extLst>
          </p:cNvPr>
          <p:cNvSpPr/>
          <p:nvPr/>
        </p:nvSpPr>
        <p:spPr>
          <a:xfrm>
            <a:off x="8333097" y="315468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82B181-934C-11F3-6107-E9E970E3D72E}"/>
              </a:ext>
            </a:extLst>
          </p:cNvPr>
          <p:cNvSpPr/>
          <p:nvPr/>
        </p:nvSpPr>
        <p:spPr>
          <a:xfrm>
            <a:off x="7926355" y="3333584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8C22E62-7521-6145-3AEF-05207B343B76}"/>
              </a:ext>
            </a:extLst>
          </p:cNvPr>
          <p:cNvSpPr/>
          <p:nvPr/>
        </p:nvSpPr>
        <p:spPr>
          <a:xfrm>
            <a:off x="8333097" y="3719222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3659FE3-3770-099A-B38A-1F80341789CA}"/>
              </a:ext>
            </a:extLst>
          </p:cNvPr>
          <p:cNvSpPr/>
          <p:nvPr/>
        </p:nvSpPr>
        <p:spPr>
          <a:xfrm>
            <a:off x="7945437" y="393920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E350BB-DF4D-CF45-6FBB-24BC52D3F0BD}"/>
              </a:ext>
            </a:extLst>
          </p:cNvPr>
          <p:cNvSpPr/>
          <p:nvPr/>
        </p:nvSpPr>
        <p:spPr>
          <a:xfrm>
            <a:off x="9014749" y="381463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8AF84F5-B309-3B88-487B-278415ED8C1E}"/>
              </a:ext>
            </a:extLst>
          </p:cNvPr>
          <p:cNvSpPr/>
          <p:nvPr/>
        </p:nvSpPr>
        <p:spPr>
          <a:xfrm>
            <a:off x="8872261" y="33070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4AAFC00-F4F4-C040-1345-1FC3D5B3D3F5}"/>
              </a:ext>
            </a:extLst>
          </p:cNvPr>
          <p:cNvSpPr/>
          <p:nvPr/>
        </p:nvSpPr>
        <p:spPr>
          <a:xfrm>
            <a:off x="8558519" y="4074409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5FEAEEE-BAB6-1071-7E08-B9EE3FD31E0A}"/>
              </a:ext>
            </a:extLst>
          </p:cNvPr>
          <p:cNvSpPr/>
          <p:nvPr/>
        </p:nvSpPr>
        <p:spPr>
          <a:xfrm>
            <a:off x="9289069" y="30174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1C35C24-F26E-940C-74DD-4902406534C9}"/>
              </a:ext>
            </a:extLst>
          </p:cNvPr>
          <p:cNvSpPr/>
          <p:nvPr/>
        </p:nvSpPr>
        <p:spPr>
          <a:xfrm>
            <a:off x="10265459" y="351019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80A4C9C-FAF4-3687-B21A-3A12739B4BB7}"/>
              </a:ext>
            </a:extLst>
          </p:cNvPr>
          <p:cNvSpPr/>
          <p:nvPr/>
        </p:nvSpPr>
        <p:spPr>
          <a:xfrm>
            <a:off x="9991139" y="38657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B97B1AE-903E-1B3D-B490-C0AE5DAAA394}"/>
              </a:ext>
            </a:extLst>
          </p:cNvPr>
          <p:cNvSpPr/>
          <p:nvPr/>
        </p:nvSpPr>
        <p:spPr>
          <a:xfrm>
            <a:off x="9537106" y="345851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137B8A7-C088-D1AD-A806-182D6BB75D4E}"/>
              </a:ext>
            </a:extLst>
          </p:cNvPr>
          <p:cNvSpPr/>
          <p:nvPr/>
        </p:nvSpPr>
        <p:spPr>
          <a:xfrm>
            <a:off x="10804588" y="3184829"/>
            <a:ext cx="73008" cy="10065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73F376D-F81B-78D9-4FCD-210816173DA8}"/>
              </a:ext>
            </a:extLst>
          </p:cNvPr>
          <p:cNvSpPr/>
          <p:nvPr/>
        </p:nvSpPr>
        <p:spPr>
          <a:xfrm>
            <a:off x="9464072" y="4105551"/>
            <a:ext cx="274320" cy="274320"/>
          </a:xfrm>
          <a:prstGeom prst="ellipse">
            <a:avLst/>
          </a:prstGeom>
          <a:solidFill>
            <a:srgbClr val="00B0F0"/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µD</a:t>
            </a:r>
            <a:endParaRPr lang="en-BE" sz="1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6B90CA-F000-EFAD-DA59-4B359FAEE91B}"/>
              </a:ext>
            </a:extLst>
          </p:cNvPr>
          <p:cNvSpPr txBox="1"/>
          <p:nvPr/>
        </p:nvSpPr>
        <p:spPr>
          <a:xfrm>
            <a:off x="8161626" y="2550880"/>
            <a:ext cx="1986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MFP</a:t>
            </a:r>
            <a:r>
              <a:rPr lang="en-US" baseline="-25000" dirty="0">
                <a:solidFill>
                  <a:srgbClr val="00B0F0"/>
                </a:solidFill>
              </a:rPr>
              <a:t>µD</a:t>
            </a:r>
            <a:r>
              <a:rPr lang="en-US" dirty="0"/>
              <a:t> &gt;&gt; </a:t>
            </a:r>
            <a:r>
              <a:rPr lang="en-US" dirty="0">
                <a:solidFill>
                  <a:srgbClr val="00B050"/>
                </a:solidFill>
              </a:rPr>
              <a:t>MFP</a:t>
            </a:r>
            <a:r>
              <a:rPr lang="en-US" baseline="-25000" dirty="0">
                <a:solidFill>
                  <a:srgbClr val="00B050"/>
                </a:solidFill>
              </a:rPr>
              <a:t>µH</a:t>
            </a:r>
            <a:endParaRPr lang="en-BE" dirty="0">
              <a:solidFill>
                <a:srgbClr val="00B050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98AB432-959C-8E7C-4B8D-BD6ED6438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097" y="356691"/>
            <a:ext cx="3248107" cy="2162611"/>
          </a:xfrm>
          <a:prstGeom prst="rect">
            <a:avLst/>
          </a:prstGeom>
        </p:spPr>
      </p:pic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0846D10D-75BE-A42C-76E7-E50399C65E25}"/>
              </a:ext>
            </a:extLst>
          </p:cNvPr>
          <p:cNvSpPr/>
          <p:nvPr/>
        </p:nvSpPr>
        <p:spPr>
          <a:xfrm>
            <a:off x="10607036" y="1015292"/>
            <a:ext cx="536439" cy="687487"/>
          </a:xfrm>
          <a:prstGeom prst="donut">
            <a:avLst>
              <a:gd name="adj" fmla="val 708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B79E8D-7C78-474D-6978-9DF66C796907}"/>
              </a:ext>
            </a:extLst>
          </p:cNvPr>
          <p:cNvSpPr txBox="1"/>
          <p:nvPr/>
        </p:nvSpPr>
        <p:spPr>
          <a:xfrm>
            <a:off x="773929" y="6201937"/>
            <a:ext cx="74458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</a:rPr>
              <a:t>[1]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Bubak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M., &amp;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Fajman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 P. (1987).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Cross sections for hydrogen muonic atomic processes in two-level approximation of the adiabatic framework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(No. JINR-E--4-87-464). Joint Inst. for Nuclear Research.</a:t>
            </a:r>
          </a:p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[2]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Adamczak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Andrzej, et al. "Muonic atom spectroscopy with microgram target material."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The European Physical Journal A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59.2 (2023): 15.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US" sz="1000" b="0" i="0" dirty="0"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503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.09271 -0.12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6B1819-0ABF-9E7A-11F8-6CD2FFDA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9B82EB-E6CA-0A3F-6A64-646B94F9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23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22CF3-7340-ABC7-34D7-AF4B95BD4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Traditionally: Limited to target mass O(10-100 mg)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Hydrogen gas cell (100 bars; 0.25% deuterium)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Limited to O(5 µg)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Down to 20 year half-life (radioprotection)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6338-4976-D8B6-2F28-3F5E4C06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microgram materials</a:t>
            </a:r>
            <a:endParaRPr lang="en-B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E2C801-2165-9ACE-D27F-3902043B807F}"/>
              </a:ext>
            </a:extLst>
          </p:cNvPr>
          <p:cNvSpPr/>
          <p:nvPr/>
        </p:nvSpPr>
        <p:spPr>
          <a:xfrm>
            <a:off x="7278624" y="2954364"/>
            <a:ext cx="3626256" cy="147523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98745-63D7-C5E1-B669-C0009AF9AACF}"/>
              </a:ext>
            </a:extLst>
          </p:cNvPr>
          <p:cNvSpPr/>
          <p:nvPr/>
        </p:nvSpPr>
        <p:spPr>
          <a:xfrm>
            <a:off x="6792864" y="2761488"/>
            <a:ext cx="121920" cy="185318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363E28-B363-05DD-5D80-EBA7A0C1719D}"/>
              </a:ext>
            </a:extLst>
          </p:cNvPr>
          <p:cNvSpPr/>
          <p:nvPr/>
        </p:nvSpPr>
        <p:spPr>
          <a:xfrm>
            <a:off x="6461760" y="2761488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1C5EAE-87D0-691C-E915-24FA5D76CFF2}"/>
              </a:ext>
            </a:extLst>
          </p:cNvPr>
          <p:cNvSpPr/>
          <p:nvPr/>
        </p:nvSpPr>
        <p:spPr>
          <a:xfrm>
            <a:off x="6461760" y="3947160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C80445-4425-849B-EA21-6550625F20E2}"/>
              </a:ext>
            </a:extLst>
          </p:cNvPr>
          <p:cNvSpPr/>
          <p:nvPr/>
        </p:nvSpPr>
        <p:spPr>
          <a:xfrm>
            <a:off x="7519613" y="30022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110C772-7A78-E846-76CA-B98BF6786A0B}"/>
              </a:ext>
            </a:extLst>
          </p:cNvPr>
          <p:cNvSpPr/>
          <p:nvPr/>
        </p:nvSpPr>
        <p:spPr>
          <a:xfrm>
            <a:off x="10440462" y="408633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1C695B-7D6B-E5EF-0F34-56E4565ABFA6}"/>
              </a:ext>
            </a:extLst>
          </p:cNvPr>
          <p:cNvSpPr/>
          <p:nvPr/>
        </p:nvSpPr>
        <p:spPr>
          <a:xfrm>
            <a:off x="10332716" y="301752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CCC782-7F09-8E09-987E-56929CB41BC5}"/>
              </a:ext>
            </a:extLst>
          </p:cNvPr>
          <p:cNvSpPr/>
          <p:nvPr/>
        </p:nvSpPr>
        <p:spPr>
          <a:xfrm>
            <a:off x="7382453" y="4076368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E9DB599-3045-5671-0615-FC3BFEF548C7}"/>
              </a:ext>
            </a:extLst>
          </p:cNvPr>
          <p:cNvSpPr/>
          <p:nvPr/>
        </p:nvSpPr>
        <p:spPr>
          <a:xfrm>
            <a:off x="7337561" y="355092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CA8C0F8-3AEB-5C0C-7EBC-EB7B41C211BD}"/>
              </a:ext>
            </a:extLst>
          </p:cNvPr>
          <p:cNvSpPr/>
          <p:nvPr/>
        </p:nvSpPr>
        <p:spPr>
          <a:xfrm>
            <a:off x="8333097" y="315468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82B181-934C-11F3-6107-E9E970E3D72E}"/>
              </a:ext>
            </a:extLst>
          </p:cNvPr>
          <p:cNvSpPr/>
          <p:nvPr/>
        </p:nvSpPr>
        <p:spPr>
          <a:xfrm>
            <a:off x="7926355" y="3333584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8C22E62-7521-6145-3AEF-05207B343B76}"/>
              </a:ext>
            </a:extLst>
          </p:cNvPr>
          <p:cNvSpPr/>
          <p:nvPr/>
        </p:nvSpPr>
        <p:spPr>
          <a:xfrm>
            <a:off x="8333097" y="3719222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3659FE3-3770-099A-B38A-1F80341789CA}"/>
              </a:ext>
            </a:extLst>
          </p:cNvPr>
          <p:cNvSpPr/>
          <p:nvPr/>
        </p:nvSpPr>
        <p:spPr>
          <a:xfrm>
            <a:off x="7945437" y="393920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E350BB-DF4D-CF45-6FBB-24BC52D3F0BD}"/>
              </a:ext>
            </a:extLst>
          </p:cNvPr>
          <p:cNvSpPr/>
          <p:nvPr/>
        </p:nvSpPr>
        <p:spPr>
          <a:xfrm>
            <a:off x="9014749" y="381463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8AF84F5-B309-3B88-487B-278415ED8C1E}"/>
              </a:ext>
            </a:extLst>
          </p:cNvPr>
          <p:cNvSpPr/>
          <p:nvPr/>
        </p:nvSpPr>
        <p:spPr>
          <a:xfrm>
            <a:off x="8872261" y="33070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4AAFC00-F4F4-C040-1345-1FC3D5B3D3F5}"/>
              </a:ext>
            </a:extLst>
          </p:cNvPr>
          <p:cNvSpPr/>
          <p:nvPr/>
        </p:nvSpPr>
        <p:spPr>
          <a:xfrm>
            <a:off x="8558519" y="4074409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5FEAEEE-BAB6-1071-7E08-B9EE3FD31E0A}"/>
              </a:ext>
            </a:extLst>
          </p:cNvPr>
          <p:cNvSpPr/>
          <p:nvPr/>
        </p:nvSpPr>
        <p:spPr>
          <a:xfrm>
            <a:off x="9289069" y="30174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73F376D-F81B-78D9-4FCD-210816173DA8}"/>
              </a:ext>
            </a:extLst>
          </p:cNvPr>
          <p:cNvSpPr/>
          <p:nvPr/>
        </p:nvSpPr>
        <p:spPr>
          <a:xfrm>
            <a:off x="9464072" y="4105551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1C35C24-F26E-940C-74DD-4902406534C9}"/>
              </a:ext>
            </a:extLst>
          </p:cNvPr>
          <p:cNvSpPr/>
          <p:nvPr/>
        </p:nvSpPr>
        <p:spPr>
          <a:xfrm>
            <a:off x="10265459" y="351019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80A4C9C-FAF4-3687-B21A-3A12739B4BB7}"/>
              </a:ext>
            </a:extLst>
          </p:cNvPr>
          <p:cNvSpPr/>
          <p:nvPr/>
        </p:nvSpPr>
        <p:spPr>
          <a:xfrm>
            <a:off x="9991139" y="38657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B97B1AE-903E-1B3D-B490-C0AE5DAAA394}"/>
              </a:ext>
            </a:extLst>
          </p:cNvPr>
          <p:cNvSpPr/>
          <p:nvPr/>
        </p:nvSpPr>
        <p:spPr>
          <a:xfrm>
            <a:off x="9537106" y="345851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137B8A7-C088-D1AD-A806-182D6BB75D4E}"/>
              </a:ext>
            </a:extLst>
          </p:cNvPr>
          <p:cNvSpPr/>
          <p:nvPr/>
        </p:nvSpPr>
        <p:spPr>
          <a:xfrm>
            <a:off x="10804588" y="3184829"/>
            <a:ext cx="73008" cy="10065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E63C175-1163-649D-5175-E9700C0AE026}"/>
              </a:ext>
            </a:extLst>
          </p:cNvPr>
          <p:cNvSpPr/>
          <p:nvPr/>
        </p:nvSpPr>
        <p:spPr>
          <a:xfrm>
            <a:off x="10696414" y="3559623"/>
            <a:ext cx="274320" cy="274320"/>
          </a:xfrm>
          <a:prstGeom prst="ellipse">
            <a:avLst/>
          </a:prstGeom>
          <a:solidFill>
            <a:srgbClr val="002060"/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µZ</a:t>
            </a:r>
            <a:endParaRPr lang="en-BE" sz="1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38B665-BF7D-172C-C186-971D315EFDB6}"/>
              </a:ext>
            </a:extLst>
          </p:cNvPr>
          <p:cNvSpPr txBox="1"/>
          <p:nvPr/>
        </p:nvSpPr>
        <p:spPr>
          <a:xfrm>
            <a:off x="773929" y="6201937"/>
            <a:ext cx="74458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</a:rPr>
              <a:t>[1]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Bubak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M., &amp;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Fajman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 P. (1987).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Cross sections for hydrogen muonic atomic processes in two-level approximation of the adiabatic framework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(No. JINR-E--4-87-464). Joint Inst. for Nuclear Research.</a:t>
            </a:r>
          </a:p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[2]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Adamczak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Andrzej, et al. "Muonic atom spectroscopy with microgram target material."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The European Physical Journal A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59.2 (2023): 15.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US" sz="1000" b="0" i="0" dirty="0"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26998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2E985222-3FEC-6C4D-8800-C3EBEA5C4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86399">
            <a:off x="10722615" y="3949830"/>
            <a:ext cx="1085746" cy="21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5B953C5-4853-0E54-5147-72A091B30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15263">
            <a:off x="10667167" y="3140368"/>
            <a:ext cx="1085746" cy="21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6B1819-0ABF-9E7A-11F8-6CD2FFDA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9B82EB-E6CA-0A3F-6A64-646B94F9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24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22CF3-7340-ABC7-34D7-AF4B95BD4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Traditionally: Limited to target mass O(10-100 mg)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Hydrogen gas cell (100 bars; 0.25% deuterium)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Limited to O(5 µg)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Down to 20 year half-life (radioprotection)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6338-4976-D8B6-2F28-3F5E4C06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microgram materials</a:t>
            </a:r>
            <a:endParaRPr lang="en-B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E2C801-2165-9ACE-D27F-3902043B807F}"/>
              </a:ext>
            </a:extLst>
          </p:cNvPr>
          <p:cNvSpPr/>
          <p:nvPr/>
        </p:nvSpPr>
        <p:spPr>
          <a:xfrm>
            <a:off x="7278624" y="2954364"/>
            <a:ext cx="3626256" cy="147523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98745-63D7-C5E1-B669-C0009AF9AACF}"/>
              </a:ext>
            </a:extLst>
          </p:cNvPr>
          <p:cNvSpPr/>
          <p:nvPr/>
        </p:nvSpPr>
        <p:spPr>
          <a:xfrm>
            <a:off x="6792864" y="2761488"/>
            <a:ext cx="121920" cy="185318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363E28-B363-05DD-5D80-EBA7A0C1719D}"/>
              </a:ext>
            </a:extLst>
          </p:cNvPr>
          <p:cNvSpPr/>
          <p:nvPr/>
        </p:nvSpPr>
        <p:spPr>
          <a:xfrm>
            <a:off x="6461760" y="2761488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1C5EAE-87D0-691C-E915-24FA5D76CFF2}"/>
              </a:ext>
            </a:extLst>
          </p:cNvPr>
          <p:cNvSpPr/>
          <p:nvPr/>
        </p:nvSpPr>
        <p:spPr>
          <a:xfrm>
            <a:off x="6461760" y="3947160"/>
            <a:ext cx="121920" cy="66751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C80445-4425-849B-EA21-6550625F20E2}"/>
              </a:ext>
            </a:extLst>
          </p:cNvPr>
          <p:cNvSpPr/>
          <p:nvPr/>
        </p:nvSpPr>
        <p:spPr>
          <a:xfrm>
            <a:off x="7519613" y="30022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110C772-7A78-E846-76CA-B98BF6786A0B}"/>
              </a:ext>
            </a:extLst>
          </p:cNvPr>
          <p:cNvSpPr/>
          <p:nvPr/>
        </p:nvSpPr>
        <p:spPr>
          <a:xfrm>
            <a:off x="10440462" y="408633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1C695B-7D6B-E5EF-0F34-56E4565ABFA6}"/>
              </a:ext>
            </a:extLst>
          </p:cNvPr>
          <p:cNvSpPr/>
          <p:nvPr/>
        </p:nvSpPr>
        <p:spPr>
          <a:xfrm>
            <a:off x="10332716" y="301752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CCC782-7F09-8E09-987E-56929CB41BC5}"/>
              </a:ext>
            </a:extLst>
          </p:cNvPr>
          <p:cNvSpPr/>
          <p:nvPr/>
        </p:nvSpPr>
        <p:spPr>
          <a:xfrm>
            <a:off x="7382453" y="4076368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E9DB599-3045-5671-0615-FC3BFEF548C7}"/>
              </a:ext>
            </a:extLst>
          </p:cNvPr>
          <p:cNvSpPr/>
          <p:nvPr/>
        </p:nvSpPr>
        <p:spPr>
          <a:xfrm>
            <a:off x="7337561" y="355092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CA8C0F8-3AEB-5C0C-7EBC-EB7B41C211BD}"/>
              </a:ext>
            </a:extLst>
          </p:cNvPr>
          <p:cNvSpPr/>
          <p:nvPr/>
        </p:nvSpPr>
        <p:spPr>
          <a:xfrm>
            <a:off x="8333097" y="3154680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82B181-934C-11F3-6107-E9E970E3D72E}"/>
              </a:ext>
            </a:extLst>
          </p:cNvPr>
          <p:cNvSpPr/>
          <p:nvPr/>
        </p:nvSpPr>
        <p:spPr>
          <a:xfrm>
            <a:off x="7926355" y="3333584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8C22E62-7521-6145-3AEF-05207B343B76}"/>
              </a:ext>
            </a:extLst>
          </p:cNvPr>
          <p:cNvSpPr/>
          <p:nvPr/>
        </p:nvSpPr>
        <p:spPr>
          <a:xfrm>
            <a:off x="8333097" y="3719222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3659FE3-3770-099A-B38A-1F80341789CA}"/>
              </a:ext>
            </a:extLst>
          </p:cNvPr>
          <p:cNvSpPr/>
          <p:nvPr/>
        </p:nvSpPr>
        <p:spPr>
          <a:xfrm>
            <a:off x="7945437" y="393920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E350BB-DF4D-CF45-6FBB-24BC52D3F0BD}"/>
              </a:ext>
            </a:extLst>
          </p:cNvPr>
          <p:cNvSpPr/>
          <p:nvPr/>
        </p:nvSpPr>
        <p:spPr>
          <a:xfrm>
            <a:off x="9014749" y="381463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8AF84F5-B309-3B88-487B-278415ED8C1E}"/>
              </a:ext>
            </a:extLst>
          </p:cNvPr>
          <p:cNvSpPr/>
          <p:nvPr/>
        </p:nvSpPr>
        <p:spPr>
          <a:xfrm>
            <a:off x="8872261" y="3307080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4AAFC00-F4F4-C040-1345-1FC3D5B3D3F5}"/>
              </a:ext>
            </a:extLst>
          </p:cNvPr>
          <p:cNvSpPr/>
          <p:nvPr/>
        </p:nvSpPr>
        <p:spPr>
          <a:xfrm>
            <a:off x="8558519" y="4074409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5FEAEEE-BAB6-1071-7E08-B9EE3FD31E0A}"/>
              </a:ext>
            </a:extLst>
          </p:cNvPr>
          <p:cNvSpPr/>
          <p:nvPr/>
        </p:nvSpPr>
        <p:spPr>
          <a:xfrm>
            <a:off x="9289069" y="30174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73F376D-F81B-78D9-4FCD-210816173DA8}"/>
              </a:ext>
            </a:extLst>
          </p:cNvPr>
          <p:cNvSpPr/>
          <p:nvPr/>
        </p:nvSpPr>
        <p:spPr>
          <a:xfrm>
            <a:off x="9464072" y="4105551"/>
            <a:ext cx="274320" cy="2743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D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1C35C24-F26E-940C-74DD-4902406534C9}"/>
              </a:ext>
            </a:extLst>
          </p:cNvPr>
          <p:cNvSpPr/>
          <p:nvPr/>
        </p:nvSpPr>
        <p:spPr>
          <a:xfrm>
            <a:off x="10265459" y="3510198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80A4C9C-FAF4-3687-B21A-3A12739B4BB7}"/>
              </a:ext>
            </a:extLst>
          </p:cNvPr>
          <p:cNvSpPr/>
          <p:nvPr/>
        </p:nvSpPr>
        <p:spPr>
          <a:xfrm>
            <a:off x="9991139" y="3865716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B97B1AE-903E-1B3D-B490-C0AE5DAAA394}"/>
              </a:ext>
            </a:extLst>
          </p:cNvPr>
          <p:cNvSpPr/>
          <p:nvPr/>
        </p:nvSpPr>
        <p:spPr>
          <a:xfrm>
            <a:off x="9537106" y="3458515"/>
            <a:ext cx="274320" cy="274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H</a:t>
            </a:r>
            <a:r>
              <a:rPr lang="en-US" sz="1000" baseline="-25000" dirty="0">
                <a:solidFill>
                  <a:srgbClr val="000000"/>
                </a:solidFill>
              </a:rPr>
              <a:t>2</a:t>
            </a:r>
            <a:endParaRPr lang="en-BE" sz="1000" dirty="0">
              <a:solidFill>
                <a:srgbClr val="00000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137B8A7-C088-D1AD-A806-182D6BB75D4E}"/>
              </a:ext>
            </a:extLst>
          </p:cNvPr>
          <p:cNvSpPr/>
          <p:nvPr/>
        </p:nvSpPr>
        <p:spPr>
          <a:xfrm>
            <a:off x="10804588" y="3184829"/>
            <a:ext cx="73008" cy="10065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E7B63F94-B24F-7A92-3F26-43CB13C32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97254">
            <a:off x="9811713" y="3924384"/>
            <a:ext cx="1085746" cy="21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1E63C175-1163-649D-5175-E9700C0AE026}"/>
              </a:ext>
            </a:extLst>
          </p:cNvPr>
          <p:cNvSpPr/>
          <p:nvPr/>
        </p:nvSpPr>
        <p:spPr>
          <a:xfrm>
            <a:off x="10696414" y="3559623"/>
            <a:ext cx="274320" cy="274320"/>
          </a:xfrm>
          <a:prstGeom prst="ellipse">
            <a:avLst/>
          </a:prstGeom>
          <a:solidFill>
            <a:srgbClr val="002060"/>
          </a:solidFill>
          <a:ln>
            <a:solidFill>
              <a:srgbClr val="2F4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000" dirty="0"/>
              <a:t>µZ</a:t>
            </a:r>
            <a:endParaRPr lang="en-BE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F91324-55C5-7195-B8BA-E7C493541701}"/>
              </a:ext>
            </a:extLst>
          </p:cNvPr>
          <p:cNvSpPr txBox="1"/>
          <p:nvPr/>
        </p:nvSpPr>
        <p:spPr>
          <a:xfrm>
            <a:off x="773929" y="6201937"/>
            <a:ext cx="74458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</a:rPr>
              <a:t>[1]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Bubak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M., &amp;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Fajman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 P. (1987).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Cross sections for hydrogen muonic atomic processes in two-level approximation of the adiabatic framework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(No. JINR-E--4-87-464). Joint Inst. for Nuclear Research.</a:t>
            </a:r>
          </a:p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[2]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Adamczak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Andrzej, et al. "Muonic atom spectroscopy with microgram target material."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The European Physical Journal A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59.2 (2023): 15.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US" sz="1000" b="0" i="0" dirty="0"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6537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69A496-BA34-C89F-1263-3550A93F3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394604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Why do we need absolute charge radii?</a:t>
            </a:r>
          </a:p>
          <a:p>
            <a:endParaRPr lang="en-US" sz="3200" dirty="0"/>
          </a:p>
          <a:p>
            <a:r>
              <a:rPr lang="en-US" sz="3200" dirty="0"/>
              <a:t>Measuring charge radii with muons</a:t>
            </a:r>
          </a:p>
          <a:p>
            <a:endParaRPr lang="en-US" sz="3200" dirty="0"/>
          </a:p>
          <a:p>
            <a:r>
              <a:rPr lang="en-US" sz="3200" dirty="0"/>
              <a:t>Microgram targets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FF0000"/>
                </a:solidFill>
              </a:rPr>
              <a:t>Experimental campaign on potassium and chlorine</a:t>
            </a:r>
          </a:p>
          <a:p>
            <a:endParaRPr lang="en-US" sz="3200" dirty="0"/>
          </a:p>
          <a:p>
            <a:r>
              <a:rPr lang="en-US" sz="3200" dirty="0"/>
              <a:t>Different physics cases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3564D-E388-12E4-8555-164DCD01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D3FF7-77B7-BE14-43EF-ECF9FF13A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FFE797-61EE-7D3C-8AF8-091B3A2A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0297624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16513A-BA34-D719-4DDE-7F600A1F5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75519E-437D-4C4C-6C0D-A0E82737D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26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76741F-81DA-77DA-B254-A742D4B57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Remeasurement of </a:t>
            </a:r>
            <a:r>
              <a:rPr lang="en-US" baseline="30000" dirty="0"/>
              <a:t>39, 41</a:t>
            </a:r>
            <a:r>
              <a:rPr lang="en-US" dirty="0"/>
              <a:t>K (macroscopic target)</a:t>
            </a:r>
          </a:p>
          <a:p>
            <a:endParaRPr lang="en-US" dirty="0"/>
          </a:p>
          <a:p>
            <a:r>
              <a:rPr lang="en-US" dirty="0"/>
              <a:t>First measurement of </a:t>
            </a:r>
            <a:r>
              <a:rPr lang="en-US" baseline="30000" dirty="0"/>
              <a:t>40</a:t>
            </a:r>
            <a:r>
              <a:rPr lang="en-US" dirty="0"/>
              <a:t>K (microscopic implanted target)</a:t>
            </a:r>
          </a:p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en-US" dirty="0"/>
          </a:p>
          <a:p>
            <a:endParaRPr lang="en-US" dirty="0"/>
          </a:p>
          <a:p>
            <a:r>
              <a:rPr lang="en-US" dirty="0"/>
              <a:t>First measurement of isotopically pure </a:t>
            </a:r>
            <a:r>
              <a:rPr lang="en-US" baseline="30000" dirty="0"/>
              <a:t>35, 37</a:t>
            </a:r>
            <a:r>
              <a:rPr lang="en-US" dirty="0"/>
              <a:t>Cl (macroscopic target)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976358D-5019-6C6D-B48B-F38AE0511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goals</a:t>
            </a:r>
            <a:endParaRPr lang="en-BE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D2CF233-83B3-7451-40B3-545F58DE625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002" y="783036"/>
            <a:ext cx="5512851" cy="4905375"/>
          </a:xfrm>
        </p:spPr>
      </p:pic>
      <p:pic>
        <p:nvPicPr>
          <p:cNvPr id="1026" name="Picture 2" descr="EOSC Future Institut Laue-Langevin - EOSC Future">
            <a:extLst>
              <a:ext uri="{FF2B5EF4-FFF2-40B4-BE49-F238E27FC236}">
                <a16:creationId xmlns:a16="http://schemas.microsoft.com/office/drawing/2014/main" id="{E396F5EF-216D-2B31-59D4-3732D32CE6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00" y="5202000"/>
            <a:ext cx="884555" cy="83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ak Ridge National Laboratory | Drupal.org">
            <a:extLst>
              <a:ext uri="{FF2B5EF4-FFF2-40B4-BE49-F238E27FC236}">
                <a16:creationId xmlns:a16="http://schemas.microsoft.com/office/drawing/2014/main" id="{249DF9FB-F261-A186-4704-A274D639C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665" y="4976618"/>
            <a:ext cx="2537515" cy="128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52D8A328-56C5-80AB-0BD1-60E130D68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277" y="3360444"/>
            <a:ext cx="2261394" cy="83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6997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620FF8-D554-B464-013B-BFBC08465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AF185E-EDC6-AD6A-C1C5-3B6BCE063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27</a:t>
            </a:fld>
            <a:endParaRPr lang="nl-NL"/>
          </a:p>
        </p:txBody>
      </p:sp>
      <p:pic>
        <p:nvPicPr>
          <p:cNvPr id="11" name="Content Placeholder 10" descr="A blueprint of a building&#10;&#10;Description automatically generated">
            <a:extLst>
              <a:ext uri="{FF2B5EF4-FFF2-40B4-BE49-F238E27FC236}">
                <a16:creationId xmlns:a16="http://schemas.microsoft.com/office/drawing/2014/main" id="{399AF3A4-035A-1EDB-4AF7-A048F6C1076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971714" y="1123122"/>
            <a:ext cx="3217532" cy="4996691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D98B871-FDEB-D1D2-12C6-A7E77E276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PSI – High intensity proton accelerator facility (HIPA)</a:t>
            </a:r>
            <a:endParaRPr lang="en-BE" dirty="0"/>
          </a:p>
        </p:txBody>
      </p:sp>
      <p:pic>
        <p:nvPicPr>
          <p:cNvPr id="9" name="Content Placeholder 8" descr="Aerial view of a river and a city&#10;&#10;Description automatically generated">
            <a:extLst>
              <a:ext uri="{FF2B5EF4-FFF2-40B4-BE49-F238E27FC236}">
                <a16:creationId xmlns:a16="http://schemas.microsoft.com/office/drawing/2014/main" id="{639CEFB1-A895-B1EA-D1C7-DC9258AE89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76263" y="2083071"/>
            <a:ext cx="5399087" cy="360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41FA6DC3-2608-5275-F7A6-EF263186A784}"/>
              </a:ext>
            </a:extLst>
          </p:cNvPr>
          <p:cNvSpPr/>
          <p:nvPr/>
        </p:nvSpPr>
        <p:spPr>
          <a:xfrm>
            <a:off x="8462890" y="2968624"/>
            <a:ext cx="528710" cy="565225"/>
          </a:xfrm>
          <a:prstGeom prst="donut">
            <a:avLst>
              <a:gd name="adj" fmla="val 627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7198C0E-7CA8-3A91-D735-0E0D8A3F8F9D}"/>
              </a:ext>
            </a:extLst>
          </p:cNvPr>
          <p:cNvSpPr/>
          <p:nvPr/>
        </p:nvSpPr>
        <p:spPr>
          <a:xfrm rot="432880">
            <a:off x="2694804" y="3840479"/>
            <a:ext cx="1218828" cy="512647"/>
          </a:xfrm>
          <a:prstGeom prst="donut">
            <a:avLst>
              <a:gd name="adj" fmla="val 627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21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15867E-7E25-EF33-997A-81FA41719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3817DF-7660-B53F-C9A1-714DC7B9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28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8E9162-F954-9568-E886-7A396BDF8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982C4F7-D385-523D-992A-8A0E38CFD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</a:t>
            </a:r>
            <a:endParaRPr lang="en-BE" dirty="0"/>
          </a:p>
        </p:txBody>
      </p:sp>
      <p:pic>
        <p:nvPicPr>
          <p:cNvPr id="8" name="Picture 7" descr="A room with machinery and pipes&#10;&#10;Description automatically generated">
            <a:extLst>
              <a:ext uri="{FF2B5EF4-FFF2-40B4-BE49-F238E27FC236}">
                <a16:creationId xmlns:a16="http://schemas.microsoft.com/office/drawing/2014/main" id="{F50821DC-2B4C-923C-D33C-2EFAFD98A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264" y="1129110"/>
            <a:ext cx="3258272" cy="4887408"/>
          </a:xfrm>
          <a:prstGeom prst="rect">
            <a:avLst/>
          </a:prstGeom>
        </p:spPr>
      </p:pic>
      <p:pic>
        <p:nvPicPr>
          <p:cNvPr id="10" name="Picture 9" descr="A large group of metal objects&#10;&#10;Description automatically generated with medium confidence">
            <a:extLst>
              <a:ext uri="{FF2B5EF4-FFF2-40B4-BE49-F238E27FC236}">
                <a16:creationId xmlns:a16="http://schemas.microsoft.com/office/drawing/2014/main" id="{F39BA9AE-0C9F-D6F0-515E-DD6F6022E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626" y="1129110"/>
            <a:ext cx="3666744" cy="488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529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5B5554-6605-B643-2392-0D189CE7B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409" y="1761830"/>
            <a:ext cx="5141627" cy="385622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15867E-7E25-EF33-997A-81FA41719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3817DF-7660-B53F-C9A1-714DC7B9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29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8E9162-F954-9568-E886-7A396BDF8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982C4F7-D385-523D-992A-8A0E38CFD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</a:t>
            </a:r>
            <a:endParaRPr lang="en-B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24BD830-EA72-D5A5-CE25-6A222DC85931}"/>
              </a:ext>
            </a:extLst>
          </p:cNvPr>
          <p:cNvCxnSpPr>
            <a:cxnSpLocks/>
          </p:cNvCxnSpPr>
          <p:nvPr/>
        </p:nvCxnSpPr>
        <p:spPr>
          <a:xfrm>
            <a:off x="8759687" y="2596479"/>
            <a:ext cx="300600" cy="1008863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8FD874F-BCCD-961D-BE42-624329037557}"/>
              </a:ext>
            </a:extLst>
          </p:cNvPr>
          <p:cNvCxnSpPr>
            <a:cxnSpLocks/>
          </p:cNvCxnSpPr>
          <p:nvPr/>
        </p:nvCxnSpPr>
        <p:spPr>
          <a:xfrm flipH="1" flipV="1">
            <a:off x="9135350" y="4049547"/>
            <a:ext cx="512233" cy="1885965"/>
          </a:xfrm>
          <a:prstGeom prst="straightConnector1">
            <a:avLst/>
          </a:prstGeom>
          <a:ln w="635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181A139-ED31-6505-4A47-38392AEB343B}"/>
              </a:ext>
            </a:extLst>
          </p:cNvPr>
          <p:cNvSpPr txBox="1"/>
          <p:nvPr/>
        </p:nvSpPr>
        <p:spPr>
          <a:xfrm>
            <a:off x="7172807" y="2421661"/>
            <a:ext cx="1962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0000"/>
                </a:solidFill>
              </a:rPr>
              <a:t>µ beam</a:t>
            </a:r>
            <a:endParaRPr lang="en-BE" sz="32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64F058-2537-3545-7975-C196DEBB3F44}"/>
              </a:ext>
            </a:extLst>
          </p:cNvPr>
          <p:cNvSpPr txBox="1"/>
          <p:nvPr/>
        </p:nvSpPr>
        <p:spPr>
          <a:xfrm>
            <a:off x="7395241" y="4643481"/>
            <a:ext cx="22699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B0F0"/>
                </a:solidFill>
              </a:rPr>
              <a:t>Gas inlet</a:t>
            </a:r>
            <a:endParaRPr lang="en-BE" sz="32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00B0F0"/>
              </a:solidFill>
            </a:endParaRPr>
          </a:p>
        </p:txBody>
      </p:sp>
      <p:pic>
        <p:nvPicPr>
          <p:cNvPr id="16" name="Picture 15" descr="A large group of metal objects&#10;&#10;Description automatically generated with medium confidence">
            <a:extLst>
              <a:ext uri="{FF2B5EF4-FFF2-40B4-BE49-F238E27FC236}">
                <a16:creationId xmlns:a16="http://schemas.microsoft.com/office/drawing/2014/main" id="{1443FDBE-768D-C1E1-3F1B-F836F4F7B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637" y="1160846"/>
            <a:ext cx="3666744" cy="488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60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69A496-BA34-C89F-1263-3550A93F3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394604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Why do we need absolute charge radii?</a:t>
            </a:r>
          </a:p>
          <a:p>
            <a:endParaRPr lang="en-US" sz="3200" dirty="0"/>
          </a:p>
          <a:p>
            <a:r>
              <a:rPr lang="en-US" sz="3200" dirty="0"/>
              <a:t>Measuring charge radii with muons</a:t>
            </a:r>
          </a:p>
          <a:p>
            <a:endParaRPr lang="en-US" sz="3200" dirty="0"/>
          </a:p>
          <a:p>
            <a:r>
              <a:rPr lang="en-US" sz="3200" dirty="0"/>
              <a:t>Microgram targets</a:t>
            </a:r>
          </a:p>
          <a:p>
            <a:endParaRPr lang="en-US" sz="3200" dirty="0"/>
          </a:p>
          <a:p>
            <a:r>
              <a:rPr lang="en-US" sz="3200" dirty="0"/>
              <a:t>Experimental campaign on potassium and chlorine</a:t>
            </a:r>
          </a:p>
          <a:p>
            <a:endParaRPr lang="en-US" sz="3200" dirty="0"/>
          </a:p>
          <a:p>
            <a:r>
              <a:rPr lang="en-US" sz="3200" dirty="0"/>
              <a:t>Different physics cases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3564D-E388-12E4-8555-164DCD01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D3FF7-77B7-BE14-43EF-ECF9FF13A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FFE797-61EE-7D3C-8AF8-091B3A2A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7021484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B7A6B190-7C10-5CAE-EB13-023C20C9A0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188" y="1287364"/>
            <a:ext cx="8991623" cy="4501432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AA6BCE-FE89-D501-8C5E-A915670EA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26750-AC6E-48E6-F276-AFC74D359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1660FDE-7B4E-D972-563B-615869ED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filtering: Timing optimization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33B126-FE23-2D23-C048-A97C69981474}"/>
                  </a:ext>
                </a:extLst>
              </p:cNvPr>
              <p:cNvSpPr txBox="1"/>
              <p:nvPr/>
            </p:nvSpPr>
            <p:spPr>
              <a:xfrm>
                <a:off x="3095997" y="1698851"/>
                <a:ext cx="2286000" cy="9702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IDS at ISOLDE: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𝛽𝛾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~ 20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𝑛𝑠</m:t>
                    </m:r>
                  </m:oMath>
                </a14:m>
                <a:endParaRPr lang="en-US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~ 30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𝑛𝑠</m:t>
                    </m:r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33B126-FE23-2D23-C048-A97C699814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5997" y="1698851"/>
                <a:ext cx="2286000" cy="970266"/>
              </a:xfrm>
              <a:prstGeom prst="rect">
                <a:avLst/>
              </a:prstGeom>
              <a:blipFill>
                <a:blip r:embed="rId3"/>
                <a:stretch>
                  <a:fillRect l="-2400" t="-3774" b="-503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DCF541F-4C2E-706F-B549-E19A63EDE499}"/>
                  </a:ext>
                </a:extLst>
              </p:cNvPr>
              <p:cNvSpPr txBox="1"/>
              <p:nvPr/>
            </p:nvSpPr>
            <p:spPr>
              <a:xfrm>
                <a:off x="6698974" y="2986429"/>
                <a:ext cx="403528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Background contributions: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Continuous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Muon lifetime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2.2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Muonic atom lifetime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DCF541F-4C2E-706F-B549-E19A63EDE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8974" y="2986429"/>
                <a:ext cx="4035287" cy="1200329"/>
              </a:xfrm>
              <a:prstGeom prst="rect">
                <a:avLst/>
              </a:prstGeom>
              <a:blipFill>
                <a:blip r:embed="rId4"/>
                <a:stretch>
                  <a:fillRect l="-1360" t="-3046" b="-710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ABD9318-499F-486E-7E03-9F5327604F80}"/>
              </a:ext>
            </a:extLst>
          </p:cNvPr>
          <p:cNvSpPr txBox="1"/>
          <p:nvPr/>
        </p:nvSpPr>
        <p:spPr>
          <a:xfrm>
            <a:off x="3354415" y="5794458"/>
            <a:ext cx="6387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Image and IDS numbers from R. Lica and Z. Yue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7138665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644471-F9FF-036D-C2A1-2AD1D26F2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1CBF4D-5003-CC95-019B-28C779FC1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31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260AB70-FEEC-1220-4AD5-E604AAF69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filtering: Timing optimization</a:t>
            </a:r>
            <a:endParaRPr lang="en-BE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AD5ABC38-32BC-D1EC-EAAA-B14175502D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900" y="1156941"/>
            <a:ext cx="4797493" cy="3250810"/>
          </a:xfr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C15085EC-FAE1-784C-31A2-2741D5F97DA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7164181" y="1149163"/>
            <a:ext cx="4797494" cy="3258588"/>
          </a:xfr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8949096C-DA5F-DFC8-02A9-C6D869B2E6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1392" y="3372678"/>
            <a:ext cx="4393465" cy="264338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DDCBBE-255F-C8DE-3D06-6F201A7F72B2}"/>
              </a:ext>
            </a:extLst>
          </p:cNvPr>
          <p:cNvCxnSpPr/>
          <p:nvPr/>
        </p:nvCxnSpPr>
        <p:spPr>
          <a:xfrm>
            <a:off x="2690191" y="2246243"/>
            <a:ext cx="4578626" cy="23986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BA5259E-8616-C223-50F2-F0174D8C4155}"/>
              </a:ext>
            </a:extLst>
          </p:cNvPr>
          <p:cNvCxnSpPr>
            <a:cxnSpLocks/>
          </p:cNvCxnSpPr>
          <p:nvPr/>
        </p:nvCxnSpPr>
        <p:spPr>
          <a:xfrm flipH="1">
            <a:off x="8004313" y="3178740"/>
            <a:ext cx="2100470" cy="136675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2">
                <a:extLst>
                  <a:ext uri="{FF2B5EF4-FFF2-40B4-BE49-F238E27FC236}">
                    <a16:creationId xmlns:a16="http://schemas.microsoft.com/office/drawing/2014/main" id="{B464B4A5-4755-A994-489C-6FBEF392B7CE}"/>
                  </a:ext>
                </a:extLst>
              </p:cNvPr>
              <p:cNvSpPr txBox="1"/>
              <p:nvPr/>
            </p:nvSpPr>
            <p:spPr>
              <a:xfrm>
                <a:off x="5516812" y="4811796"/>
                <a:ext cx="182316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rtl="0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BE" sz="2000" smtClean="0">
                        <a:solidFill>
                          <a:srgbClr val="FA0000"/>
                        </a:solidFill>
                        <a:effectLst/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BE" sz="2000" smtClean="0">
                        <a:solidFill>
                          <a:srgbClr val="FA0000"/>
                        </a:solidFill>
                        <a:effectLst/>
                        <a:latin typeface="Cambria Math" panose="02040503050406030204" pitchFamily="18" charset="0"/>
                      </a:rPr>
                      <m:t>=5.9</m:t>
                    </m:r>
                  </m:oMath>
                </a14:m>
                <a:r>
                  <a:rPr lang="en-US" sz="2000" dirty="0">
                    <a:solidFill>
                      <a:srgbClr val="FA0000"/>
                    </a:solidFill>
                    <a:effectLst/>
                    <a:latin typeface="Cambria Math" panose="02040503050406030204" pitchFamily="18" charset="0"/>
                  </a:rPr>
                  <a:t> ns</a:t>
                </a:r>
                <a:endParaRPr lang="en-BE" sz="2000" dirty="0">
                  <a:solidFill>
                    <a:srgbClr val="FA0000"/>
                  </a:solidFill>
                  <a:effectLst/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2">
                <a:extLst>
                  <a:ext uri="{FF2B5EF4-FFF2-40B4-BE49-F238E27FC236}">
                    <a16:creationId xmlns:a16="http://schemas.microsoft.com/office/drawing/2014/main" id="{B464B4A5-4755-A994-489C-6FBEF392B7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812" y="4811796"/>
                <a:ext cx="1823168" cy="400110"/>
              </a:xfrm>
              <a:prstGeom prst="rect">
                <a:avLst/>
              </a:prstGeom>
              <a:blipFill>
                <a:blip r:embed="rId5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D862862-1DBC-E8F2-CEED-5F884EFC0096}"/>
                  </a:ext>
                </a:extLst>
              </p:cNvPr>
              <p:cNvSpPr txBox="1"/>
              <p:nvPr/>
            </p:nvSpPr>
            <p:spPr>
              <a:xfrm>
                <a:off x="745433" y="4829553"/>
                <a:ext cx="31871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Best detectors: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=3.5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 5 times better timing</a:t>
                </a:r>
                <a:endParaRPr lang="en-B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D862862-1DBC-E8F2-CEED-5F884EFC0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433" y="4829553"/>
                <a:ext cx="3187127" cy="646331"/>
              </a:xfrm>
              <a:prstGeom prst="rect">
                <a:avLst/>
              </a:prstGeom>
              <a:blipFill>
                <a:blip r:embed="rId6"/>
                <a:stretch>
                  <a:fillRect l="-1530" t="-4717" b="-1415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881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FF2674-27F4-8A68-3323-B7B8245FE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054DF2-4331-49AA-3408-F243C76EC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32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522D7B-9725-34D8-086F-637F84E0C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correcting</a:t>
            </a:r>
            <a:endParaRPr lang="en-B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FA05A2-B767-56D0-F8AE-98D54E94FB3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After correcting</a:t>
            </a:r>
            <a:endParaRPr lang="en-B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346ADDB-7374-2CE9-6770-389B3E2D7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filtering: Gain drift correction</a:t>
            </a:r>
            <a:endParaRPr lang="en-BE" dirty="0"/>
          </a:p>
        </p:txBody>
      </p:sp>
      <p:pic>
        <p:nvPicPr>
          <p:cNvPr id="8" name="Content Placeholder 13">
            <a:extLst>
              <a:ext uri="{FF2B5EF4-FFF2-40B4-BE49-F238E27FC236}">
                <a16:creationId xmlns:a16="http://schemas.microsoft.com/office/drawing/2014/main" id="{6459E7A0-8DB7-FB20-7506-C882B0002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00" y="2702257"/>
            <a:ext cx="5765740" cy="2499743"/>
          </a:xfrm>
          <a:prstGeom prst="rect">
            <a:avLst/>
          </a:prstGeom>
        </p:spPr>
      </p:pic>
      <p:pic>
        <p:nvPicPr>
          <p:cNvPr id="9" name="Content Placeholder 15">
            <a:extLst>
              <a:ext uri="{FF2B5EF4-FFF2-40B4-BE49-F238E27FC236}">
                <a16:creationId xmlns:a16="http://schemas.microsoft.com/office/drawing/2014/main" id="{19D66B4B-2EEB-0B26-216E-59EB2AA29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707" y="2667230"/>
            <a:ext cx="5846531" cy="253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8409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FF2674-27F4-8A68-3323-B7B8245FE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054DF2-4331-49AA-3408-F243C76EC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33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522D7B-9725-34D8-086F-637F84E0C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correcting</a:t>
            </a:r>
            <a:endParaRPr lang="en-B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FA05A2-B767-56D0-F8AE-98D54E94FB3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After correcting</a:t>
            </a:r>
            <a:endParaRPr lang="en-B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346ADDB-7374-2CE9-6770-389B3E2D7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filtering: Gain drift correction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A12C4A-FF16-A1F5-F368-40A574796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70" y="2667231"/>
            <a:ext cx="5846530" cy="25347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45E00E-4AC8-4E1B-42BF-2CDCD9F14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8315" y="2667231"/>
            <a:ext cx="5845693" cy="2534407"/>
          </a:xfrm>
          <a:prstGeom prst="rect">
            <a:avLst/>
          </a:prstGeom>
        </p:spPr>
      </p:pic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F6A93D0D-0B30-566B-BC40-EA25F6FC0B47}"/>
              </a:ext>
            </a:extLst>
          </p:cNvPr>
          <p:cNvSpPr/>
          <p:nvPr/>
        </p:nvSpPr>
        <p:spPr>
          <a:xfrm>
            <a:off x="6591869" y="3480179"/>
            <a:ext cx="1221474" cy="1501254"/>
          </a:xfrm>
          <a:prstGeom prst="donut">
            <a:avLst>
              <a:gd name="adj" fmla="val 488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8ACA68C7-40C4-35BC-36C6-8FCB7EE9B8AB}"/>
              </a:ext>
            </a:extLst>
          </p:cNvPr>
          <p:cNvSpPr/>
          <p:nvPr/>
        </p:nvSpPr>
        <p:spPr>
          <a:xfrm>
            <a:off x="9805326" y="3183807"/>
            <a:ext cx="1221474" cy="1501254"/>
          </a:xfrm>
          <a:prstGeom prst="donut">
            <a:avLst>
              <a:gd name="adj" fmla="val 488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2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ADB2E099-535D-E83D-7298-CEE71447EB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1545" y="1568475"/>
            <a:ext cx="6503741" cy="4432086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6AE1D-1B26-BC14-8BD7-76E9BB7EF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21417-1311-ED0D-BBD8-42A980B8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2A7473-E5A6-E54C-7573-7AE9FAD9C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calibration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83C1DE-4956-66B7-634B-486E96502686}"/>
              </a:ext>
            </a:extLst>
          </p:cNvPr>
          <p:cNvSpPr txBox="1"/>
          <p:nvPr/>
        </p:nvSpPr>
        <p:spPr>
          <a:xfrm>
            <a:off x="7840717" y="2967335"/>
            <a:ext cx="396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Long statistics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One of the most linear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Linear background           (possible reason for deviations)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Still trying to improve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598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726A23-7A0D-51DD-3A71-0B1274233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75B830-0F18-2C25-7EF1-73EC8BA28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35</a:t>
            </a:fld>
            <a:endParaRPr lang="nl-NL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E7826F1-808E-E514-81C7-AB8A003B3B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768" y="1655763"/>
            <a:ext cx="4690077" cy="4464050"/>
          </a:xfr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46518FA-FA3C-A22B-C2CB-D046BB90241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571949" y="1655763"/>
            <a:ext cx="4690077" cy="446405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8A5AC63-107E-368C-9D9B-1C5CEB28B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energy Vs time plots</a:t>
            </a:r>
            <a:endParaRPr lang="en-BE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B6D4B-3050-805F-F7F4-C9378AE90C88}"/>
              </a:ext>
            </a:extLst>
          </p:cNvPr>
          <p:cNvCxnSpPr/>
          <p:nvPr/>
        </p:nvCxnSpPr>
        <p:spPr>
          <a:xfrm flipV="1">
            <a:off x="7543801" y="3327318"/>
            <a:ext cx="782052" cy="914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57E1820-C838-7A19-3A0C-88BDE1467520}"/>
              </a:ext>
            </a:extLst>
          </p:cNvPr>
          <p:cNvCxnSpPr>
            <a:cxnSpLocks/>
          </p:cNvCxnSpPr>
          <p:nvPr/>
        </p:nvCxnSpPr>
        <p:spPr>
          <a:xfrm flipH="1" flipV="1">
            <a:off x="8710863" y="3333065"/>
            <a:ext cx="206124" cy="1109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27570C4-59BC-8DC3-D23E-F3128107CE88}"/>
              </a:ext>
            </a:extLst>
          </p:cNvPr>
          <p:cNvSpPr txBox="1"/>
          <p:nvPr/>
        </p:nvSpPr>
        <p:spPr>
          <a:xfrm>
            <a:off x="8018858" y="2937957"/>
            <a:ext cx="102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C00000"/>
                </a:solidFill>
              </a:rPr>
              <a:t>110m</a:t>
            </a:r>
            <a:r>
              <a:rPr lang="en-US" dirty="0">
                <a:solidFill>
                  <a:srgbClr val="C00000"/>
                </a:solidFill>
              </a:rPr>
              <a:t>Ag</a:t>
            </a:r>
            <a:endParaRPr lang="en-B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46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726A23-7A0D-51DD-3A71-0B1274233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75B830-0F18-2C25-7EF1-73EC8BA28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36</a:t>
            </a:fld>
            <a:endParaRPr lang="nl-NL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A903BC1-4A33-2EC3-6847-2D6C5246C2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768" y="1655763"/>
            <a:ext cx="4690077" cy="4464050"/>
          </a:xfr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3DA73C09-0702-1963-39AE-4008A8EBA98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571949" y="1655763"/>
            <a:ext cx="4690077" cy="446405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8A5AC63-107E-368C-9D9B-1C5CEB28B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energy Vs time plots</a:t>
            </a:r>
            <a:endParaRPr lang="en-BE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7D792C6-DA02-7D88-41D4-5F8DBAF7D7F4}"/>
              </a:ext>
            </a:extLst>
          </p:cNvPr>
          <p:cNvCxnSpPr/>
          <p:nvPr/>
        </p:nvCxnSpPr>
        <p:spPr>
          <a:xfrm flipV="1">
            <a:off x="7543801" y="3327318"/>
            <a:ext cx="782052" cy="914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F5DDD7-4BA7-1EE2-B0D5-BFF8608CB943}"/>
              </a:ext>
            </a:extLst>
          </p:cNvPr>
          <p:cNvCxnSpPr>
            <a:cxnSpLocks/>
          </p:cNvCxnSpPr>
          <p:nvPr/>
        </p:nvCxnSpPr>
        <p:spPr>
          <a:xfrm flipH="1" flipV="1">
            <a:off x="8710863" y="3333065"/>
            <a:ext cx="206124" cy="1109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F9AFBD5-20B0-D4E2-1BEB-86D1F8EA9DD0}"/>
              </a:ext>
            </a:extLst>
          </p:cNvPr>
          <p:cNvSpPr txBox="1"/>
          <p:nvPr/>
        </p:nvSpPr>
        <p:spPr>
          <a:xfrm>
            <a:off x="8018858" y="2937957"/>
            <a:ext cx="102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C00000"/>
                </a:solidFill>
              </a:rPr>
              <a:t>110m</a:t>
            </a:r>
            <a:r>
              <a:rPr lang="en-US" dirty="0">
                <a:solidFill>
                  <a:srgbClr val="C00000"/>
                </a:solidFill>
              </a:rPr>
              <a:t>Ag</a:t>
            </a:r>
            <a:endParaRPr lang="en-B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5256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726A23-7A0D-51DD-3A71-0B1274233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75B830-0F18-2C25-7EF1-73EC8BA28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37</a:t>
            </a:fld>
            <a:endParaRPr lang="nl-NL"/>
          </a:p>
        </p:txBody>
      </p:sp>
      <p:pic>
        <p:nvPicPr>
          <p:cNvPr id="38" name="Content Placeholder 37">
            <a:extLst>
              <a:ext uri="{FF2B5EF4-FFF2-40B4-BE49-F238E27FC236}">
                <a16:creationId xmlns:a16="http://schemas.microsoft.com/office/drawing/2014/main" id="{2C151FDA-3BB4-5D2F-EFFE-CD58C9C659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768" y="1655763"/>
            <a:ext cx="4690077" cy="4464050"/>
          </a:xfr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15C938F0-6265-B639-8D21-927D288B8CB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571949" y="1655763"/>
            <a:ext cx="4690077" cy="446405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8A5AC63-107E-368C-9D9B-1C5CEB28B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energy Vs time plots</a:t>
            </a:r>
            <a:endParaRPr lang="en-BE" dirty="0"/>
          </a:p>
        </p:txBody>
      </p:sp>
      <p:sp>
        <p:nvSpPr>
          <p:cNvPr id="40" name="Circle: Hollow 39">
            <a:extLst>
              <a:ext uri="{FF2B5EF4-FFF2-40B4-BE49-F238E27FC236}">
                <a16:creationId xmlns:a16="http://schemas.microsoft.com/office/drawing/2014/main" id="{CEF3E906-86EC-BCFB-1AD8-C84DFF9CDF2B}"/>
              </a:ext>
            </a:extLst>
          </p:cNvPr>
          <p:cNvSpPr/>
          <p:nvPr/>
        </p:nvSpPr>
        <p:spPr>
          <a:xfrm>
            <a:off x="7327232" y="1949116"/>
            <a:ext cx="2779294" cy="2093494"/>
          </a:xfrm>
          <a:prstGeom prst="donut">
            <a:avLst>
              <a:gd name="adj" fmla="val 398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1AF326-567B-C8C0-9585-4332BACC7166}"/>
              </a:ext>
            </a:extLst>
          </p:cNvPr>
          <p:cNvSpPr txBox="1"/>
          <p:nvPr/>
        </p:nvSpPr>
        <p:spPr>
          <a:xfrm>
            <a:off x="9659119" y="1566640"/>
            <a:ext cx="1564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>
                <a:solidFill>
                  <a:srgbClr val="00B050"/>
                </a:solidFill>
              </a:rPr>
              <a:t>39</a:t>
            </a:r>
            <a:r>
              <a:rPr lang="en-US" sz="2400" dirty="0">
                <a:solidFill>
                  <a:srgbClr val="00B050"/>
                </a:solidFill>
              </a:rPr>
              <a:t>K np-1s</a:t>
            </a:r>
            <a:endParaRPr lang="en-BE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4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726A23-7A0D-51DD-3A71-0B1274233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75B830-0F18-2C25-7EF1-73EC8BA28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38</a:t>
            </a:fld>
            <a:endParaRPr lang="nl-NL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3BB53C1-34FE-50E5-D594-1A14B736A1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768" y="1655763"/>
            <a:ext cx="4690077" cy="4464050"/>
          </a:xfr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376758B-6351-90A5-7B78-81B230DADCF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571949" y="1655763"/>
            <a:ext cx="4690077" cy="446405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8A5AC63-107E-368C-9D9B-1C5CEB28B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energy Vs time plots</a:t>
            </a:r>
            <a:endParaRPr lang="en-BE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CFE461F-25CD-1497-AA00-29BF28FD2A56}"/>
              </a:ext>
            </a:extLst>
          </p:cNvPr>
          <p:cNvCxnSpPr>
            <a:cxnSpLocks/>
          </p:cNvCxnSpPr>
          <p:nvPr/>
        </p:nvCxnSpPr>
        <p:spPr>
          <a:xfrm flipH="1" flipV="1">
            <a:off x="8710863" y="3333065"/>
            <a:ext cx="206124" cy="1109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6215F4F-7C47-6BBE-9BEB-75F17C5CD94B}"/>
              </a:ext>
            </a:extLst>
          </p:cNvPr>
          <p:cNvSpPr txBox="1"/>
          <p:nvPr/>
        </p:nvSpPr>
        <p:spPr>
          <a:xfrm>
            <a:off x="8018858" y="2937957"/>
            <a:ext cx="102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C00000"/>
                </a:solidFill>
              </a:rPr>
              <a:t>110m</a:t>
            </a:r>
            <a:r>
              <a:rPr lang="en-US" dirty="0">
                <a:solidFill>
                  <a:srgbClr val="C00000"/>
                </a:solidFill>
              </a:rPr>
              <a:t>Ag</a:t>
            </a:r>
            <a:endParaRPr lang="en-BE" dirty="0">
              <a:solidFill>
                <a:srgbClr val="C00000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F43240B-12A0-571B-D3CA-B2993AD627E3}"/>
              </a:ext>
            </a:extLst>
          </p:cNvPr>
          <p:cNvCxnSpPr>
            <a:cxnSpLocks/>
            <a:endCxn id="10" idx="3"/>
          </p:cNvCxnSpPr>
          <p:nvPr/>
        </p:nvCxnSpPr>
        <p:spPr>
          <a:xfrm flipV="1">
            <a:off x="7967925" y="3056014"/>
            <a:ext cx="0" cy="1967090"/>
          </a:xfrm>
          <a:prstGeom prst="line">
            <a:avLst/>
          </a:prstGeom>
          <a:ln w="25400">
            <a:solidFill>
              <a:srgbClr val="FFC000">
                <a:alpha val="4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34A49B7-25FE-813C-50A5-1390DB802ED5}"/>
              </a:ext>
            </a:extLst>
          </p:cNvPr>
          <p:cNvSpPr txBox="1"/>
          <p:nvPr/>
        </p:nvSpPr>
        <p:spPr>
          <a:xfrm>
            <a:off x="6331150" y="2871348"/>
            <a:ext cx="163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Muon capture</a:t>
            </a:r>
            <a:endParaRPr lang="en-BE" dirty="0">
              <a:solidFill>
                <a:schemeClr val="accent5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0D6E29-5413-B4C1-433B-FF3351CDA2CE}"/>
              </a:ext>
            </a:extLst>
          </p:cNvPr>
          <p:cNvCxnSpPr/>
          <p:nvPr/>
        </p:nvCxnSpPr>
        <p:spPr>
          <a:xfrm flipV="1">
            <a:off x="7543801" y="3327318"/>
            <a:ext cx="782052" cy="914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9856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 with a red line&#10;&#10;Description automatically generated">
            <a:extLst>
              <a:ext uri="{FF2B5EF4-FFF2-40B4-BE49-F238E27FC236}">
                <a16:creationId xmlns:a16="http://schemas.microsoft.com/office/drawing/2014/main" id="{38FE4DE8-6605-356C-8C39-DA9644B43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4653" y="1947228"/>
            <a:ext cx="4899439" cy="3674579"/>
          </a:xfrm>
          <a:prstGeom prst="rect">
            <a:avLst/>
          </a:prstGeom>
        </p:spPr>
      </p:pic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7D082B2A-043D-00A4-8790-245AEDF3F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8583" y="1947228"/>
            <a:ext cx="6820435" cy="4262772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14E8B4-0BFD-B56F-C894-CCA26600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FCB9A-9F8E-FE33-F0C3-6BF8DBC73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03CDA1-210C-5A28-5CBF-3E437AE3E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Potassium muonic isotope shift (preliminary)</a:t>
            </a:r>
            <a:endParaRPr lang="en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75249D-8CD7-0F33-E147-546C5C703B63}"/>
              </a:ext>
            </a:extLst>
          </p:cNvPr>
          <p:cNvSpPr txBox="1"/>
          <p:nvPr/>
        </p:nvSpPr>
        <p:spPr>
          <a:xfrm>
            <a:off x="4842975" y="2584261"/>
            <a:ext cx="119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5 days</a:t>
            </a:r>
            <a:endParaRPr lang="en-BE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19E262-B46D-1161-33BD-22D22B0BC223}"/>
              </a:ext>
            </a:extLst>
          </p:cNvPr>
          <p:cNvSpPr txBox="1"/>
          <p:nvPr/>
        </p:nvSpPr>
        <p:spPr>
          <a:xfrm>
            <a:off x="4725421" y="2270695"/>
            <a:ext cx="1060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10 hours</a:t>
            </a:r>
            <a:endParaRPr lang="en-BE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871FB4-DC2F-5495-F933-DB87EB3AEC4D}"/>
              </a:ext>
            </a:extLst>
          </p:cNvPr>
          <p:cNvSpPr txBox="1"/>
          <p:nvPr/>
        </p:nvSpPr>
        <p:spPr>
          <a:xfrm>
            <a:off x="4725421" y="2878288"/>
            <a:ext cx="1060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10 hours</a:t>
            </a:r>
            <a:endParaRPr lang="en-BE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ED903E7-E01F-FACA-443A-ADD8F573ADDF}"/>
              </a:ext>
            </a:extLst>
          </p:cNvPr>
          <p:cNvCxnSpPr/>
          <p:nvPr/>
        </p:nvCxnSpPr>
        <p:spPr>
          <a:xfrm>
            <a:off x="2037753" y="3072582"/>
            <a:ext cx="279400" cy="7128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B4CA95-43F3-347D-0C21-082CE48DA702}"/>
              </a:ext>
            </a:extLst>
          </p:cNvPr>
          <p:cNvCxnSpPr>
            <a:cxnSpLocks/>
          </p:cNvCxnSpPr>
          <p:nvPr/>
        </p:nvCxnSpPr>
        <p:spPr>
          <a:xfrm flipH="1">
            <a:off x="5855680" y="3843181"/>
            <a:ext cx="355840" cy="296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DA28AA9-EC9A-D4F2-BAA7-DA5A514F970B}"/>
              </a:ext>
            </a:extLst>
          </p:cNvPr>
          <p:cNvSpPr txBox="1"/>
          <p:nvPr/>
        </p:nvSpPr>
        <p:spPr>
          <a:xfrm>
            <a:off x="1517215" y="2688079"/>
            <a:ext cx="111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Ag-110m</a:t>
            </a:r>
            <a:endParaRPr lang="en-BE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860B02-E13E-4566-F2C0-41A924707E35}"/>
                  </a:ext>
                </a:extLst>
              </p:cNvPr>
              <p:cNvSpPr txBox="1"/>
              <p:nvPr/>
            </p:nvSpPr>
            <p:spPr>
              <a:xfrm>
                <a:off x="5620684" y="3432912"/>
                <a:ext cx="18233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𝑇𝑖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𝑆𝑐</m:t>
                      </m:r>
                    </m:oMath>
                  </m:oMathPara>
                </a14:m>
                <a:endParaRPr lang="en-B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860B02-E13E-4566-F2C0-41A924707E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0684" y="3432912"/>
                <a:ext cx="1823320" cy="369332"/>
              </a:xfrm>
              <a:prstGeom prst="rect">
                <a:avLst/>
              </a:prstGeom>
              <a:blipFill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395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7E12D6-9873-C55C-B689-618A75A6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2A080-6890-304A-7526-E1E9DCB7D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60843D2B-6E77-4302-DE7A-EEFF7C92BE2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Measurements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60843D2B-6E77-4302-DE7A-EEFF7C92BE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59"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000CC593-CC77-F0A6-2CF4-1046387C9331}"/>
              </a:ext>
            </a:extLst>
          </p:cNvPr>
          <p:cNvSpPr txBox="1"/>
          <p:nvPr/>
        </p:nvSpPr>
        <p:spPr>
          <a:xfrm>
            <a:off x="763674" y="6210000"/>
            <a:ext cx="78723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[1]  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Koszorús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Á., et al. "Charge radii of exotic potassium isotopes challenge nuclear theory and the magic character of N= 32."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Nature Physics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17.4 (2021): 439-443.</a:t>
            </a:r>
          </a:p>
          <a:p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[2]   Garcia Ruiz, R. , et al. "Unexpectedly large charge radii of neutron-rich calcium isotopes."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Nature Physics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12.6 (2016): 594-598.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Content Placeholder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78E90252-4B96-4110-92DD-C7130F9203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76263" y="1959543"/>
            <a:ext cx="5399087" cy="3856490"/>
          </a:xfrm>
        </p:spPr>
      </p:pic>
      <p:pic>
        <p:nvPicPr>
          <p:cNvPr id="13" name="Content Placeholder 12" descr="A graph with blue lines and dots&#10;&#10;Description automatically generated">
            <a:extLst>
              <a:ext uri="{FF2B5EF4-FFF2-40B4-BE49-F238E27FC236}">
                <a16:creationId xmlns:a16="http://schemas.microsoft.com/office/drawing/2014/main" id="{604CC3F6-AE5F-D88A-1814-13830BFE2B8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5"/>
          <a:stretch>
            <a:fillRect/>
          </a:stretch>
        </p:blipFill>
        <p:spPr>
          <a:xfrm>
            <a:off x="6216650" y="1958976"/>
            <a:ext cx="5400675" cy="3857624"/>
          </a:xfrm>
        </p:spPr>
      </p:pic>
    </p:spTree>
    <p:extLst>
      <p:ext uri="{BB962C8B-B14F-4D97-AF65-F5344CB8AC3E}">
        <p14:creationId xmlns:p14="http://schemas.microsoft.com/office/powerpoint/2010/main" val="443584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14E8B4-0BFD-B56F-C894-CCA26600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FCB9A-9F8E-FE33-F0C3-6BF8DBC73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03CDA1-210C-5A28-5CBF-3E437AE3E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Potassium muonic isotope shift (preliminary)</a:t>
            </a:r>
            <a:endParaRPr lang="en-BE" dirty="0"/>
          </a:p>
        </p:txBody>
      </p:sp>
      <p:pic>
        <p:nvPicPr>
          <p:cNvPr id="6" name="Picture 5" descr="A graph of a graph with a red line&#10;&#10;Description automatically generated">
            <a:extLst>
              <a:ext uri="{FF2B5EF4-FFF2-40B4-BE49-F238E27FC236}">
                <a16:creationId xmlns:a16="http://schemas.microsoft.com/office/drawing/2014/main" id="{38FE4DE8-6605-356C-8C39-DA9644B43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4653" y="1947228"/>
            <a:ext cx="4899439" cy="3674579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E77A450-31A8-8852-0679-168B6A8C4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pic>
        <p:nvPicPr>
          <p:cNvPr id="8" name="Content Placeholder 26">
            <a:extLst>
              <a:ext uri="{FF2B5EF4-FFF2-40B4-BE49-F238E27FC236}">
                <a16:creationId xmlns:a16="http://schemas.microsoft.com/office/drawing/2014/main" id="{7D082B2A-043D-00A4-8790-245AEDF3F4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710377" y="1275441"/>
            <a:ext cx="13902377" cy="868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085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E6B542F-CF66-52C3-9A8F-32F77A59D442}"/>
                  </a:ext>
                </a:extLst>
              </p:cNvPr>
              <p:cNvSpPr txBox="1"/>
              <p:nvPr/>
            </p:nvSpPr>
            <p:spPr>
              <a:xfrm>
                <a:off x="7398704" y="1558191"/>
                <a:ext cx="4218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Literature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35, 37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=0.03(16)</m:t>
                    </m:r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E6B542F-CF66-52C3-9A8F-32F77A59D4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8704" y="1558191"/>
                <a:ext cx="4218496" cy="369332"/>
              </a:xfrm>
              <a:prstGeom prst="rect">
                <a:avLst/>
              </a:prstGeom>
              <a:blipFill>
                <a:blip r:embed="rId2"/>
                <a:stretch>
                  <a:fillRect l="-1301" t="-8333" b="-283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CB3E0BB-C994-0ED5-4A70-8C431394E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7B120C-0702-B4E9-E7B2-8B382A13B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41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0887A9-5EB5-16D6-A82C-A7A3DFC79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5950696" cy="4464000"/>
          </a:xfrm>
        </p:spPr>
        <p:txBody>
          <a:bodyPr>
            <a:normAutofit/>
          </a:bodyPr>
          <a:lstStyle/>
          <a:p>
            <a:r>
              <a:rPr lang="en-US" dirty="0"/>
              <a:t>Muonic 2p-1s energy:</a:t>
            </a:r>
          </a:p>
          <a:p>
            <a:pPr marL="457200" lvl="1" indent="0">
              <a:buNone/>
            </a:pPr>
            <a:r>
              <a:rPr lang="en-US" baseline="30000" dirty="0" err="1"/>
              <a:t>nat</a:t>
            </a:r>
            <a:r>
              <a:rPr lang="en-US" dirty="0" err="1"/>
              <a:t>Cl</a:t>
            </a:r>
            <a:r>
              <a:rPr lang="en-US" dirty="0"/>
              <a:t>: 578.56(30) keV</a:t>
            </a:r>
          </a:p>
          <a:p>
            <a:endParaRPr lang="en-US" dirty="0"/>
          </a:p>
          <a:p>
            <a:r>
              <a:rPr lang="en-US" dirty="0"/>
              <a:t>Expected improvement on 2p-1s transition energy: </a:t>
            </a:r>
          </a:p>
          <a:p>
            <a:pPr marL="457200" lvl="1" indent="0">
              <a:buNone/>
            </a:pPr>
            <a:r>
              <a:rPr lang="en-US" dirty="0"/>
              <a:t>300 eV </a:t>
            </a:r>
            <a:r>
              <a:rPr lang="en-US" dirty="0">
                <a:sym typeface="Wingdings" panose="05000000000000000000" pitchFamily="2" charset="2"/>
              </a:rPr>
              <a:t> Most likely &lt; 30 eV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Expected improvement on radii: </a:t>
            </a:r>
          </a:p>
          <a:p>
            <a:pPr marL="457200" lvl="1" indent="0">
              <a:buNone/>
            </a:pPr>
            <a:r>
              <a:rPr lang="en-US" dirty="0"/>
              <a:t>0.45% </a:t>
            </a:r>
            <a:r>
              <a:rPr lang="en-US" dirty="0">
                <a:sym typeface="Wingdings" panose="05000000000000000000" pitchFamily="2" charset="2"/>
              </a:rPr>
              <a:t> ~0.10-0.15 % (including systematics)</a:t>
            </a:r>
            <a:endParaRPr lang="en-US" dirty="0"/>
          </a:p>
          <a:p>
            <a:endParaRPr lang="en-B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3BCE9D-A3BE-A89D-8A07-49460FD67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measurement (preliminary)</a:t>
            </a:r>
            <a:endParaRPr lang="en-BE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D38D356-326A-363D-4D12-C249EB9E485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87719" y="2039821"/>
            <a:ext cx="5921765" cy="3701102"/>
          </a:xfrm>
        </p:spPr>
      </p:pic>
    </p:spTree>
    <p:extLst>
      <p:ext uri="{BB962C8B-B14F-4D97-AF65-F5344CB8AC3E}">
        <p14:creationId xmlns:p14="http://schemas.microsoft.com/office/powerpoint/2010/main" val="16373953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9BDFC3-A8A2-2E70-BB2E-3965B8529E22}"/>
                  </a:ext>
                </a:extLst>
              </p:cNvPr>
              <p:cNvSpPr txBox="1"/>
              <p:nvPr/>
            </p:nvSpPr>
            <p:spPr>
              <a:xfrm>
                <a:off x="7398704" y="1558191"/>
                <a:ext cx="4218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Literature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35, 37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=0.03(16)</m:t>
                    </m:r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9BDFC3-A8A2-2E70-BB2E-3965B8529E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8704" y="1558191"/>
                <a:ext cx="4218496" cy="369332"/>
              </a:xfrm>
              <a:prstGeom prst="rect">
                <a:avLst/>
              </a:prstGeom>
              <a:blipFill>
                <a:blip r:embed="rId2"/>
                <a:stretch>
                  <a:fillRect l="-1301" t="-8333" b="-283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CB3E0BB-C994-0ED5-4A70-8C431394E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7B120C-0702-B4E9-E7B2-8B382A13B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42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0887A9-5EB5-16D6-A82C-A7A3DFC79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5950696" cy="4464000"/>
          </a:xfrm>
        </p:spPr>
        <p:txBody>
          <a:bodyPr>
            <a:normAutofit/>
          </a:bodyPr>
          <a:lstStyle/>
          <a:p>
            <a:r>
              <a:rPr lang="en-US" dirty="0"/>
              <a:t>Muonic 2p-1s energy:</a:t>
            </a:r>
          </a:p>
          <a:p>
            <a:pPr marL="457200" lvl="1" indent="0">
              <a:buNone/>
            </a:pPr>
            <a:r>
              <a:rPr lang="en-US" baseline="30000" dirty="0" err="1"/>
              <a:t>nat</a:t>
            </a:r>
            <a:r>
              <a:rPr lang="en-US" dirty="0" err="1"/>
              <a:t>Cl</a:t>
            </a:r>
            <a:r>
              <a:rPr lang="en-US" dirty="0"/>
              <a:t>: 578.56(30) keV</a:t>
            </a:r>
          </a:p>
          <a:p>
            <a:endParaRPr lang="en-US" dirty="0"/>
          </a:p>
          <a:p>
            <a:r>
              <a:rPr lang="en-US" dirty="0"/>
              <a:t>Expected improvement on 2p-1s transition energy: </a:t>
            </a:r>
          </a:p>
          <a:p>
            <a:pPr marL="457200" lvl="1" indent="0">
              <a:buNone/>
            </a:pPr>
            <a:r>
              <a:rPr lang="en-US" dirty="0"/>
              <a:t>300 eV </a:t>
            </a:r>
            <a:r>
              <a:rPr lang="en-US" dirty="0">
                <a:sym typeface="Wingdings" panose="05000000000000000000" pitchFamily="2" charset="2"/>
              </a:rPr>
              <a:t> Most likely &lt; 30 eV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Expected improvement on radii: </a:t>
            </a:r>
          </a:p>
          <a:p>
            <a:pPr marL="457200" lvl="1" indent="0">
              <a:buNone/>
            </a:pPr>
            <a:r>
              <a:rPr lang="en-US" dirty="0"/>
              <a:t>0.45% </a:t>
            </a:r>
            <a:r>
              <a:rPr lang="en-US" dirty="0">
                <a:sym typeface="Wingdings" panose="05000000000000000000" pitchFamily="2" charset="2"/>
              </a:rPr>
              <a:t> ~0.10-0.15 % (including systematics)</a:t>
            </a:r>
            <a:endParaRPr lang="en-US" dirty="0"/>
          </a:p>
          <a:p>
            <a:endParaRPr lang="en-B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3BCE9D-A3BE-A89D-8A07-49460FD67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measurement (preliminary)</a:t>
            </a:r>
            <a:endParaRPr lang="en-BE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D38D356-326A-363D-4D12-C249EB9E485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838986" y="1065229"/>
            <a:ext cx="13092831" cy="8183017"/>
          </a:xfrm>
        </p:spPr>
      </p:pic>
    </p:spTree>
    <p:extLst>
      <p:ext uri="{BB962C8B-B14F-4D97-AF65-F5344CB8AC3E}">
        <p14:creationId xmlns:p14="http://schemas.microsoft.com/office/powerpoint/2010/main" val="31674072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69A496-BA34-C89F-1263-3550A93F3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394604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Why do we need absolute charge radii?</a:t>
            </a:r>
          </a:p>
          <a:p>
            <a:endParaRPr lang="en-US" sz="3200" dirty="0"/>
          </a:p>
          <a:p>
            <a:r>
              <a:rPr lang="en-US" sz="3200" dirty="0"/>
              <a:t>Measuring charge radii with muons</a:t>
            </a:r>
          </a:p>
          <a:p>
            <a:endParaRPr lang="en-US" sz="3200" dirty="0"/>
          </a:p>
          <a:p>
            <a:r>
              <a:rPr lang="en-US" sz="3200" dirty="0"/>
              <a:t>Microgram targets</a:t>
            </a:r>
          </a:p>
          <a:p>
            <a:endParaRPr lang="en-US" sz="3200" dirty="0"/>
          </a:p>
          <a:p>
            <a:r>
              <a:rPr lang="en-US" sz="3200" dirty="0"/>
              <a:t>Experimental campaign on potassium and chlorine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FF0000"/>
                </a:solidFill>
              </a:rPr>
              <a:t>Different physics cases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3564D-E388-12E4-8555-164DCD01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PLATAN conference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D3FF7-77B7-BE14-43EF-ECF9FF13A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FFE797-61EE-7D3C-8AF8-091B3A2A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654325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BE83996F-FCE8-F324-931B-F5CB549C09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821143">
            <a:off x="6426506" y="-232791"/>
            <a:ext cx="5928731" cy="4032786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D1F8D8-9248-2614-EBC5-E0B951CFD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16A624-3B2C-576E-249C-43B2CA711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4D217B6-94D9-3D67-60D4-3E7A9343F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stuff we’ve done</a:t>
            </a:r>
            <a:endParaRPr lang="en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69AA78-A5F3-35A0-B97D-FF7265D0F827}"/>
              </a:ext>
            </a:extLst>
          </p:cNvPr>
          <p:cNvSpPr txBox="1"/>
          <p:nvPr/>
        </p:nvSpPr>
        <p:spPr>
          <a:xfrm rot="858508">
            <a:off x="9372995" y="629775"/>
            <a:ext cx="1182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baseline="30000" dirty="0">
                <a:solidFill>
                  <a:schemeClr val="bg2">
                    <a:lumMod val="10000"/>
                  </a:schemeClr>
                </a:solidFill>
              </a:rPr>
              <a:t>248</a:t>
            </a: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Cm</a:t>
            </a:r>
            <a:endParaRPr lang="en-BE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16E47CFB-D17D-8065-E5D4-093CBCFDB6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3857">
            <a:off x="-559371" y="1795705"/>
            <a:ext cx="5368489" cy="37266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FA1F59-7EA8-1DE7-ECBC-01C90D5B87C1}"/>
              </a:ext>
            </a:extLst>
          </p:cNvPr>
          <p:cNvSpPr txBox="1"/>
          <p:nvPr/>
        </p:nvSpPr>
        <p:spPr>
          <a:xfrm rot="20869186">
            <a:off x="-678363" y="1419665"/>
            <a:ext cx="5373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Quadrupoles of stable Re</a:t>
            </a:r>
            <a:endParaRPr lang="en-BE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F6A250-FE66-F3F0-FF71-3E3F1EEF49C8}"/>
              </a:ext>
            </a:extLst>
          </p:cNvPr>
          <p:cNvSpPr txBox="1"/>
          <p:nvPr/>
        </p:nvSpPr>
        <p:spPr>
          <a:xfrm rot="356753">
            <a:off x="5008340" y="3233123"/>
            <a:ext cx="4649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Use of microcalorimeters </a:t>
            </a:r>
            <a:endParaRPr lang="en-BE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0988286B-2E2A-DA7A-02DA-2A358491D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340819">
            <a:off x="5192383" y="3704681"/>
            <a:ext cx="4155239" cy="281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9854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A3B9F74-F8EC-01A7-291E-AC6DF38DE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57853">
            <a:off x="1307576" y="1148281"/>
            <a:ext cx="4316611" cy="332274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D1F8D8-9248-2614-EBC5-E0B951CFD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16A624-3B2C-576E-249C-43B2CA711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4D217B6-94D9-3D67-60D4-3E7A9343F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902139-1EAC-03FC-EB30-2BF730C6EDBB}"/>
              </a:ext>
            </a:extLst>
          </p:cNvPr>
          <p:cNvSpPr txBox="1"/>
          <p:nvPr/>
        </p:nvSpPr>
        <p:spPr>
          <a:xfrm rot="780038">
            <a:off x="7483563" y="334610"/>
            <a:ext cx="5373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Charge radius for Z= 3-10</a:t>
            </a:r>
            <a:endParaRPr lang="en-BE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636FDF-E9E5-6CC9-36EC-6C309C75A526}"/>
              </a:ext>
            </a:extLst>
          </p:cNvPr>
          <p:cNvSpPr txBox="1"/>
          <p:nvPr/>
        </p:nvSpPr>
        <p:spPr>
          <a:xfrm rot="20478690">
            <a:off x="112039" y="1128203"/>
            <a:ext cx="5373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Benchmarking laser spectroscopy</a:t>
            </a:r>
            <a:endParaRPr lang="en-BE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DF46EA7-F9CC-9D86-DAC4-623D75FC2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5995">
            <a:off x="7280783" y="635015"/>
            <a:ext cx="4414260" cy="344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16BC3D-6B9D-F7CC-DC9B-4EDB98D43D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4117" y="4106104"/>
            <a:ext cx="3792186" cy="23220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0CE995-D126-989E-075A-3DB9A6D4F813}"/>
              </a:ext>
            </a:extLst>
          </p:cNvPr>
          <p:cNvSpPr txBox="1"/>
          <p:nvPr/>
        </p:nvSpPr>
        <p:spPr>
          <a:xfrm>
            <a:off x="3926263" y="3644439"/>
            <a:ext cx="5373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Charge radius of </a:t>
            </a:r>
            <a:r>
              <a:rPr lang="en-US" sz="2400" b="1" baseline="30000" dirty="0">
                <a:solidFill>
                  <a:schemeClr val="bg2">
                    <a:lumMod val="10000"/>
                  </a:schemeClr>
                </a:solidFill>
              </a:rPr>
              <a:t>226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Ra</a:t>
            </a:r>
            <a:endParaRPr lang="en-BE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5174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1391CD-400B-3B58-0183-84AFDE78A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Muonic atoms can be used as precise probes for the nucleus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 Giving input for laser spectroscopy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 Inputs for other experiments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 Radii comparison across elements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Measured transition energies of Cl and 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 Theory calculations have been initiated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 In-depth analysis ongoing (ideal precision &lt; 20 eV)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B2E4A6-B0D9-FF64-40A3-2452FE956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21A7A-B3D6-C621-0BD3-D43A6D87C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266E18-D9FB-DB75-5ED8-73F3ADE27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FBE194-9AD0-C7AB-8BCE-8DC0D94D8088}"/>
              </a:ext>
            </a:extLst>
          </p:cNvPr>
          <p:cNvSpPr txBox="1"/>
          <p:nvPr/>
        </p:nvSpPr>
        <p:spPr>
          <a:xfrm>
            <a:off x="5638800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C5AA4D-86D6-DE47-E0FB-53F72403AFF8}"/>
              </a:ext>
            </a:extLst>
          </p:cNvPr>
          <p:cNvSpPr txBox="1"/>
          <p:nvPr/>
        </p:nvSpPr>
        <p:spPr>
          <a:xfrm>
            <a:off x="12820650" y="2743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008953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logo of the university of cologne&#10;&#10;Description automatically generated with low confidence">
            <a:extLst>
              <a:ext uri="{FF2B5EF4-FFF2-40B4-BE49-F238E27FC236}">
                <a16:creationId xmlns:a16="http://schemas.microsoft.com/office/drawing/2014/main" id="{EEE69789-32C1-337E-450A-F964A40EF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5500" y="2791637"/>
            <a:ext cx="1753476" cy="131611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1FC2B0-F3C7-5449-9676-20E387144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552" y="2523744"/>
            <a:ext cx="11041200" cy="4669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Thanks to the </a:t>
            </a:r>
            <a:r>
              <a:rPr lang="en-US" dirty="0" err="1"/>
              <a:t>muX</a:t>
            </a:r>
            <a:r>
              <a:rPr lang="en-US" dirty="0"/>
              <a:t> collaboration and the QUARTET collaboration: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DE9025-2948-A3A8-0F28-F702197D3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83253-1D26-A57B-65D6-E1D295546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95F841-38CB-512A-6D6B-296817D52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00" y="1237116"/>
            <a:ext cx="11041200" cy="1152000"/>
          </a:xfrm>
        </p:spPr>
        <p:txBody>
          <a:bodyPr/>
          <a:lstStyle/>
          <a:p>
            <a:pPr algn="ctr"/>
            <a:r>
              <a:rPr lang="en-US" dirty="0"/>
              <a:t>Thank you for your attention!</a:t>
            </a:r>
            <a:endParaRPr lang="en-BE" dirty="0"/>
          </a:p>
        </p:txBody>
      </p:sp>
      <p:pic>
        <p:nvPicPr>
          <p:cNvPr id="10" name="Picture 9" descr="A blue and white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306B74C7-0830-CC88-6951-F76FA67C5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6429" y="3256963"/>
            <a:ext cx="1167784" cy="421497"/>
          </a:xfrm>
          <a:prstGeom prst="rect">
            <a:avLst/>
          </a:prstGeom>
        </p:spPr>
      </p:pic>
      <p:pic>
        <p:nvPicPr>
          <p:cNvPr id="12" name="Picture 11" descr="A black letter on a white background&#10;&#10;Description automatically generated with low confidence">
            <a:extLst>
              <a:ext uri="{FF2B5EF4-FFF2-40B4-BE49-F238E27FC236}">
                <a16:creationId xmlns:a16="http://schemas.microsoft.com/office/drawing/2014/main" id="{2D109A0C-738D-7BB6-BFF9-35E90660A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8240" y="3962669"/>
            <a:ext cx="2201323" cy="329826"/>
          </a:xfrm>
          <a:prstGeom prst="rect">
            <a:avLst/>
          </a:prstGeom>
        </p:spPr>
      </p:pic>
      <p:pic>
        <p:nvPicPr>
          <p:cNvPr id="14" name="Picture 13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1084DB01-AA6B-FE01-D174-5C81CBD212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874" y="3156990"/>
            <a:ext cx="1069195" cy="601422"/>
          </a:xfrm>
          <a:prstGeom prst="rect">
            <a:avLst/>
          </a:prstGeom>
        </p:spPr>
      </p:pic>
      <p:pic>
        <p:nvPicPr>
          <p:cNvPr id="16" name="Picture 15" descr="A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14EA5D37-4C0E-218F-C351-81ECA621C3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6682" y="3410540"/>
            <a:ext cx="2345399" cy="1688504"/>
          </a:xfrm>
          <a:prstGeom prst="rect">
            <a:avLst/>
          </a:prstGeom>
        </p:spPr>
      </p:pic>
      <p:pic>
        <p:nvPicPr>
          <p:cNvPr id="18" name="Picture 17" descr="A picture containing sketch, circle&#10;&#10;Description automatically generated">
            <a:extLst>
              <a:ext uri="{FF2B5EF4-FFF2-40B4-BE49-F238E27FC236}">
                <a16:creationId xmlns:a16="http://schemas.microsoft.com/office/drawing/2014/main" id="{C362C618-F34B-C0DF-DD58-8A93384A89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9575" y="3156990"/>
            <a:ext cx="1010626" cy="571704"/>
          </a:xfrm>
          <a:prstGeom prst="rect">
            <a:avLst/>
          </a:prstGeom>
        </p:spPr>
      </p:pic>
      <p:pic>
        <p:nvPicPr>
          <p:cNvPr id="20" name="Picture 19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D78B30C8-7F26-5C2F-8BF7-E08A762EB9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3007" y="4831123"/>
            <a:ext cx="2541850" cy="590574"/>
          </a:xfrm>
          <a:prstGeom prst="rect">
            <a:avLst/>
          </a:prstGeom>
        </p:spPr>
      </p:pic>
      <p:pic>
        <p:nvPicPr>
          <p:cNvPr id="22" name="Picture 21" descr="A picture containing darkness, moon&#10;&#10;Description automatically generated">
            <a:extLst>
              <a:ext uri="{FF2B5EF4-FFF2-40B4-BE49-F238E27FC236}">
                <a16:creationId xmlns:a16="http://schemas.microsoft.com/office/drawing/2014/main" id="{222D7303-21FD-E75A-702B-1991EEE4E9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51258" y="3101866"/>
            <a:ext cx="1406239" cy="704877"/>
          </a:xfrm>
          <a:prstGeom prst="rect">
            <a:avLst/>
          </a:prstGeom>
        </p:spPr>
      </p:pic>
      <p:pic>
        <p:nvPicPr>
          <p:cNvPr id="24" name="Picture 23" descr="A picture containing text, font, graphics, screenshot&#10;&#10;Description automatically generated">
            <a:extLst>
              <a:ext uri="{FF2B5EF4-FFF2-40B4-BE49-F238E27FC236}">
                <a16:creationId xmlns:a16="http://schemas.microsoft.com/office/drawing/2014/main" id="{A04FA887-4434-140E-FA1F-84E7AA4499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99910" y="4679459"/>
            <a:ext cx="1103020" cy="496359"/>
          </a:xfrm>
          <a:prstGeom prst="rect">
            <a:avLst/>
          </a:prstGeom>
        </p:spPr>
      </p:pic>
      <p:pic>
        <p:nvPicPr>
          <p:cNvPr id="26" name="Picture 25" descr="A picture containing graphics, graphic design, font, symbol&#10;&#10;Description automatically generated">
            <a:extLst>
              <a:ext uri="{FF2B5EF4-FFF2-40B4-BE49-F238E27FC236}">
                <a16:creationId xmlns:a16="http://schemas.microsoft.com/office/drawing/2014/main" id="{70264F1A-946D-1279-207B-0DFC011AF4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13117" y="3062841"/>
            <a:ext cx="882383" cy="743902"/>
          </a:xfrm>
          <a:prstGeom prst="rect">
            <a:avLst/>
          </a:prstGeom>
        </p:spPr>
      </p:pic>
      <p:pic>
        <p:nvPicPr>
          <p:cNvPr id="30" name="Picture 29" descr="A red and white logo&#10;&#10;Description automatically generated with low confidence">
            <a:extLst>
              <a:ext uri="{FF2B5EF4-FFF2-40B4-BE49-F238E27FC236}">
                <a16:creationId xmlns:a16="http://schemas.microsoft.com/office/drawing/2014/main" id="{4A91D94B-204C-64E9-3AFE-82F8CFEAA75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11075" y="4106755"/>
            <a:ext cx="1040628" cy="1040628"/>
          </a:xfrm>
          <a:prstGeom prst="rect">
            <a:avLst/>
          </a:prstGeom>
        </p:spPr>
      </p:pic>
      <p:pic>
        <p:nvPicPr>
          <p:cNvPr id="32" name="Picture 31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52B83672-ABE4-2105-9D31-F1E672F3DD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54888" y="3939007"/>
            <a:ext cx="1437979" cy="476330"/>
          </a:xfrm>
          <a:prstGeom prst="rect">
            <a:avLst/>
          </a:prstGeom>
        </p:spPr>
      </p:pic>
      <p:pic>
        <p:nvPicPr>
          <p:cNvPr id="34" name="Picture 33" descr="A logo of a person sitting on a chair&#10;&#10;Description automatically generated with low confidence">
            <a:extLst>
              <a:ext uri="{FF2B5EF4-FFF2-40B4-BE49-F238E27FC236}">
                <a16:creationId xmlns:a16="http://schemas.microsoft.com/office/drawing/2014/main" id="{D84AA58D-A180-74FD-9F6E-64BFA478733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91585" y="4199845"/>
            <a:ext cx="842179" cy="1101487"/>
          </a:xfrm>
          <a:prstGeom prst="rect">
            <a:avLst/>
          </a:prstGeom>
        </p:spPr>
      </p:pic>
      <p:pic>
        <p:nvPicPr>
          <p:cNvPr id="36" name="Picture 35" descr="A white circle with orange and blue text&#10;&#10;Description automatically generated with medium confidence">
            <a:extLst>
              <a:ext uri="{FF2B5EF4-FFF2-40B4-BE49-F238E27FC236}">
                <a16:creationId xmlns:a16="http://schemas.microsoft.com/office/drawing/2014/main" id="{35922B63-94CA-2DD9-72BB-CD6DEEAD4C1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02105" y="3864493"/>
            <a:ext cx="1040628" cy="1040628"/>
          </a:xfrm>
          <a:prstGeom prst="rect">
            <a:avLst/>
          </a:prstGeom>
        </p:spPr>
      </p:pic>
      <p:pic>
        <p:nvPicPr>
          <p:cNvPr id="7" name="Picture 6" descr="A picture containing art, circle, amber, darkness&#10;&#10;Description automatically generated">
            <a:extLst>
              <a:ext uri="{FF2B5EF4-FFF2-40B4-BE49-F238E27FC236}">
                <a16:creationId xmlns:a16="http://schemas.microsoft.com/office/drawing/2014/main" id="{06E03A23-AA41-C1C4-5CAE-C9976E7888A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4414" y="120045"/>
            <a:ext cx="1431171" cy="143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388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D56B635-53C5-9250-5E38-8B5C6EF03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6C70D3-63F3-9D71-FC89-F1AF4E8A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48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A35821-7AAC-FEA9-C9E8-D60EEF46B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939EF-CAB8-F09C-07BF-B6F2ACF382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619066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 1"/>
          <p:cNvSpPr txBox="1"/>
          <p:nvPr/>
        </p:nvSpPr>
        <p:spPr>
          <a:xfrm>
            <a:off x="2257075" y="260648"/>
            <a:ext cx="7677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116656"/>
                </a:solidFill>
                <a:latin typeface="Trebuchet MS" panose="020B0603020202020204" pitchFamily="34" charset="0"/>
              </a:rPr>
              <a:t>Field-theoretical approach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8E3BE-DE79-2728-8A28-10D5D7DA1E2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3229" b="12228"/>
          <a:stretch/>
        </p:blipFill>
        <p:spPr>
          <a:xfrm rot="19500919">
            <a:off x="8818322" y="2173257"/>
            <a:ext cx="860549" cy="583530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стрела&#10;&#10;Автоматически созданное описание">
            <a:extLst>
              <a:ext uri="{FF2B5EF4-FFF2-40B4-BE49-F238E27FC236}">
                <a16:creationId xmlns:a16="http://schemas.microsoft.com/office/drawing/2014/main" id="{DF3C04BE-2C38-BDB1-E903-7A22A5F2290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2" t="16441" r="7396" b="14075"/>
          <a:stretch/>
        </p:blipFill>
        <p:spPr>
          <a:xfrm rot="18748522" flipV="1">
            <a:off x="6388889" y="1689819"/>
            <a:ext cx="766171" cy="862027"/>
          </a:xfrm>
          <a:prstGeom prst="rect">
            <a:avLst/>
          </a:prstGeom>
        </p:spPr>
      </p:pic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63C954D1-BCC2-C6CB-7F90-EEDC98E9D30D}"/>
              </a:ext>
            </a:extLst>
          </p:cNvPr>
          <p:cNvGrpSpPr/>
          <p:nvPr/>
        </p:nvGrpSpPr>
        <p:grpSpPr>
          <a:xfrm>
            <a:off x="4504247" y="2618290"/>
            <a:ext cx="2103712" cy="729138"/>
            <a:chOff x="2980247" y="2068332"/>
            <a:chExt cx="2103712" cy="729138"/>
          </a:xfrm>
        </p:grpSpPr>
        <p:pic>
          <p:nvPicPr>
            <p:cNvPr id="22" name="Рисунок 21">
              <a:extLst>
                <a:ext uri="{FF2B5EF4-FFF2-40B4-BE49-F238E27FC236}">
                  <a16:creationId xmlns:a16="http://schemas.microsoft.com/office/drawing/2014/main" id="{A2162222-ADFE-CE05-089E-8FC6F99BE8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31" t="327" r="24389"/>
            <a:stretch/>
          </p:blipFill>
          <p:spPr>
            <a:xfrm rot="16200000">
              <a:off x="3872624" y="1175955"/>
              <a:ext cx="318957" cy="2103712"/>
            </a:xfrm>
            <a:prstGeom prst="rect">
              <a:avLst/>
            </a:prstGeom>
          </p:spPr>
        </p:pic>
        <p:pic>
          <p:nvPicPr>
            <p:cNvPr id="23" name="Рисунок 22">
              <a:extLst>
                <a:ext uri="{FF2B5EF4-FFF2-40B4-BE49-F238E27FC236}">
                  <a16:creationId xmlns:a16="http://schemas.microsoft.com/office/drawing/2014/main" id="{6A2BD27D-88B1-8BB4-3059-5C65E2BB94F3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7103" y="2478513"/>
              <a:ext cx="1111045" cy="318957"/>
            </a:xfrm>
            <a:prstGeom prst="rect">
              <a:avLst/>
            </a:prstGeom>
          </p:spPr>
        </p:pic>
      </p:grp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B69B14CC-C390-023E-3985-5B066046D45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384" y="4396291"/>
            <a:ext cx="3142737" cy="230575"/>
          </a:xfrm>
          <a:prstGeom prst="rect">
            <a:avLst/>
          </a:prstGeom>
        </p:spPr>
      </p:pic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990BB64-F7F8-495B-6663-69E4DA0FC778}"/>
              </a:ext>
            </a:extLst>
          </p:cNvPr>
          <p:cNvSpPr/>
          <p:nvPr/>
        </p:nvSpPr>
        <p:spPr>
          <a:xfrm>
            <a:off x="5474249" y="3573016"/>
            <a:ext cx="163706" cy="576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 dirty="0"/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56AFC2D5-F617-57B1-196B-D7D78269126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650" y="5428518"/>
            <a:ext cx="4655670" cy="34074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DC684EC-3E36-12B9-3852-11373D63A89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975" y="1304764"/>
            <a:ext cx="3900952" cy="35047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86B1269-DB11-F1E6-1E0C-17B05140513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20" y="2238388"/>
            <a:ext cx="4513524" cy="31695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099931E-8CED-EE20-AD89-F5F30B8CD20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857" y="2300451"/>
            <a:ext cx="3020190" cy="736000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DAD55D95-914F-729D-5DC9-8B0BDBAFE7A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441" y="4863119"/>
            <a:ext cx="4160000" cy="339810"/>
          </a:xfrm>
          <a:prstGeom prst="rect">
            <a:avLst/>
          </a:prstGeom>
        </p:spPr>
      </p:pic>
      <p:cxnSp>
        <p:nvCxnSpPr>
          <p:cNvPr id="51" name="Соединитель: изогнутый 50">
            <a:extLst>
              <a:ext uri="{FF2B5EF4-FFF2-40B4-BE49-F238E27FC236}">
                <a16:creationId xmlns:a16="http://schemas.microsoft.com/office/drawing/2014/main" id="{2086830D-C10B-1F65-89FA-C127A5F2D4CF}"/>
              </a:ext>
            </a:extLst>
          </p:cNvPr>
          <p:cNvCxnSpPr/>
          <p:nvPr/>
        </p:nvCxnSpPr>
        <p:spPr>
          <a:xfrm rot="5400000">
            <a:off x="4672379" y="1849675"/>
            <a:ext cx="465591" cy="180020"/>
          </a:xfrm>
          <a:prstGeom prst="curvedConnector3">
            <a:avLst/>
          </a:prstGeom>
          <a:ln w="127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Соединитель: изогнутый 53">
            <a:extLst>
              <a:ext uri="{FF2B5EF4-FFF2-40B4-BE49-F238E27FC236}">
                <a16:creationId xmlns:a16="http://schemas.microsoft.com/office/drawing/2014/main" id="{10AF7A0F-81F5-9D85-E730-AC9E97C49F91}"/>
              </a:ext>
            </a:extLst>
          </p:cNvPr>
          <p:cNvCxnSpPr/>
          <p:nvPr/>
        </p:nvCxnSpPr>
        <p:spPr>
          <a:xfrm rot="5400000">
            <a:off x="3371282" y="1846164"/>
            <a:ext cx="465591" cy="180020"/>
          </a:xfrm>
          <a:prstGeom prst="curvedConnector3">
            <a:avLst/>
          </a:prstGeom>
          <a:ln w="127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50664AD-3B1F-48EC-E579-AAD498646E3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360" y="3248981"/>
            <a:ext cx="1490016" cy="53934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F793276-8A75-10E1-7652-6675A02728D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5400000">
            <a:off x="3335609" y="2511126"/>
            <a:ext cx="265214" cy="1164861"/>
          </a:xfrm>
          <a:prstGeom prst="rect">
            <a:avLst/>
          </a:prstGeom>
        </p:spPr>
      </p:pic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650B76F2-919D-9BB7-4973-BFD764D4E163}"/>
              </a:ext>
            </a:extLst>
          </p:cNvPr>
          <p:cNvSpPr/>
          <p:nvPr/>
        </p:nvSpPr>
        <p:spPr>
          <a:xfrm>
            <a:off x="3422368" y="2624758"/>
            <a:ext cx="91698" cy="288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3B7A26-A269-170A-D1F0-5B3F50BA5CC5}"/>
              </a:ext>
            </a:extLst>
          </p:cNvPr>
          <p:cNvSpPr txBox="1"/>
          <p:nvPr/>
        </p:nvSpPr>
        <p:spPr>
          <a:xfrm>
            <a:off x="-234841" y="729029"/>
            <a:ext cx="4285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Slide courtesy: Igor Valuev</a:t>
            </a:r>
            <a:endParaRPr lang="en-BE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F4A16A9-3BEC-8718-7F3E-DFC710E5F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PLATAN conference</a:t>
            </a:r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676127-ABA9-DE66-43CF-CB696816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49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976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FB86F8-E87A-C880-EF6F-63CD25B4A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7B401C-2B7E-4FA7-F2CB-E4089BD04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F7AAA4-7FFE-FC8C-9B2E-C25FCA10B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Visualizing global trends</a:t>
            </a:r>
          </a:p>
          <a:p>
            <a:endParaRPr lang="en-US" dirty="0"/>
          </a:p>
          <a:p>
            <a:r>
              <a:rPr lang="en-US" dirty="0"/>
              <a:t>Input for other experiments</a:t>
            </a:r>
          </a:p>
          <a:p>
            <a:endParaRPr lang="en-US" dirty="0"/>
          </a:p>
          <a:p>
            <a:r>
              <a:rPr lang="en-US" dirty="0"/>
              <a:t>Isotone shifts</a:t>
            </a:r>
          </a:p>
          <a:p>
            <a:endParaRPr lang="en-US" dirty="0"/>
          </a:p>
          <a:p>
            <a:r>
              <a:rPr lang="en-US" dirty="0"/>
              <a:t>Mirror nuclei</a:t>
            </a:r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40524EA-76BC-439C-6320-4C969A4CF70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934614" y="858617"/>
            <a:ext cx="4092186" cy="5261383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9CF57A3-D6F3-0545-3FE9-49D7DBFA7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 of absolute radii</a:t>
            </a:r>
            <a:endParaRPr lang="en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E74005-06F9-F6B1-B7D4-A29CDC8CC153}"/>
              </a:ext>
            </a:extLst>
          </p:cNvPr>
          <p:cNvSpPr txBox="1"/>
          <p:nvPr/>
        </p:nvSpPr>
        <p:spPr>
          <a:xfrm>
            <a:off x="763674" y="6301648"/>
            <a:ext cx="7504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+mj-lt"/>
              </a:rPr>
              <a:t>[1]  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+mj-lt"/>
              </a:rPr>
              <a:t>Angeli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+mj-lt"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+mj-lt"/>
              </a:rPr>
              <a:t>István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+mj-lt"/>
              </a:rPr>
              <a:t>, and Krassimira Petrova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+mj-lt"/>
              </a:rPr>
              <a:t>Marinova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+mj-lt"/>
              </a:rPr>
              <a:t>. "Table of experimental nuclear ground state charge radii: An update." </a:t>
            </a:r>
            <a:r>
              <a:rPr lang="en-US" sz="1200" b="0" i="1" dirty="0">
                <a:solidFill>
                  <a:schemeClr val="bg1"/>
                </a:solidFill>
                <a:effectLst/>
                <a:latin typeface="+mj-lt"/>
              </a:rPr>
              <a:t>Atomic Data and Nuclear Data Tables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+mj-lt"/>
              </a:rPr>
              <a:t> 99.1 (2013): 69-95.</a:t>
            </a:r>
            <a:endParaRPr lang="en-BE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F3A1BF-6D92-EC0C-EDB7-CF9928308889}"/>
              </a:ext>
            </a:extLst>
          </p:cNvPr>
          <p:cNvSpPr txBox="1"/>
          <p:nvPr/>
        </p:nvSpPr>
        <p:spPr>
          <a:xfrm>
            <a:off x="7825339" y="1212783"/>
            <a:ext cx="44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0225141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Рисунок 49" descr="Изображение выглядит как текст, Шрифт, рукописный текст, белый&#10;&#10;Автоматически созданное описание">
            <a:extLst>
              <a:ext uri="{FF2B5EF4-FFF2-40B4-BE49-F238E27FC236}">
                <a16:creationId xmlns:a16="http://schemas.microsoft.com/office/drawing/2014/main" id="{56E2869F-3E9F-2803-9FED-CD79267D8FE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" t="14928" r="68579" b="17605"/>
          <a:stretch/>
        </p:blipFill>
        <p:spPr>
          <a:xfrm>
            <a:off x="6960096" y="3760375"/>
            <a:ext cx="1800200" cy="585302"/>
          </a:xfrm>
          <a:prstGeom prst="rect">
            <a:avLst/>
          </a:prstGeom>
        </p:spPr>
      </p:pic>
      <p:sp>
        <p:nvSpPr>
          <p:cNvPr id="11" name="Textfeld 4 1">
            <a:extLst>
              <a:ext uri="{FF2B5EF4-FFF2-40B4-BE49-F238E27FC236}">
                <a16:creationId xmlns:a16="http://schemas.microsoft.com/office/drawing/2014/main" id="{EB963676-70C5-9CB7-F470-93B7D931FE2D}"/>
              </a:ext>
            </a:extLst>
          </p:cNvPr>
          <p:cNvSpPr txBox="1"/>
          <p:nvPr/>
        </p:nvSpPr>
        <p:spPr>
          <a:xfrm>
            <a:off x="2257075" y="260648"/>
            <a:ext cx="7677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116656"/>
                </a:solidFill>
                <a:latin typeface="Trebuchet MS" panose="020B0603020202020204" pitchFamily="34" charset="0"/>
              </a:rPr>
              <a:t>Modified photon propagator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B39AFA6B-1C70-D0A9-3EA6-9DA0FE83C18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162" y="1143939"/>
            <a:ext cx="4238509" cy="327073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AC4BC3C6-4561-FD56-3582-6C8BFD44C9B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631" y="2456117"/>
            <a:ext cx="8716741" cy="56272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51F3BF-1865-9FC0-4CF3-4F8839E2765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212" y="1962433"/>
            <a:ext cx="925476" cy="49198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CE0B6F-9FCF-6E7C-AD81-E9A86A74380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316" y="2122132"/>
            <a:ext cx="1109421" cy="175774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5CAAD0EA-F125-B1D2-2791-C4032B2716F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577" y="4405114"/>
            <a:ext cx="1391238" cy="175238"/>
          </a:xfrm>
          <a:prstGeom prst="rect">
            <a:avLst/>
          </a:prstGeom>
        </p:spPr>
      </p:pic>
      <p:pic>
        <p:nvPicPr>
          <p:cNvPr id="48" name="Рисунок 47" descr="Изображение выглядит как Шрифт, белый, дизайн, тип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A3458A4B-5230-D918-CC31-D7090461E85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852" y="3878351"/>
            <a:ext cx="1800000" cy="344910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94EEEC73-A503-6F53-DC58-30E92589E14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458" y="3912329"/>
            <a:ext cx="279136" cy="276955"/>
          </a:xfrm>
          <a:prstGeom prst="rect">
            <a:avLst/>
          </a:prstGeom>
        </p:spPr>
      </p:pic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29139954-7963-DA04-964D-FBE879E70DAA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1" t="327" r="24389"/>
          <a:stretch/>
        </p:blipFill>
        <p:spPr>
          <a:xfrm rot="16200000">
            <a:off x="7370139" y="1655109"/>
            <a:ext cx="318957" cy="3011248"/>
          </a:xfrm>
          <a:prstGeom prst="rect">
            <a:avLst/>
          </a:prstGeom>
        </p:spPr>
      </p:pic>
      <p:cxnSp>
        <p:nvCxnSpPr>
          <p:cNvPr id="55" name="Соединитель: изогнутый 54">
            <a:extLst>
              <a:ext uri="{FF2B5EF4-FFF2-40B4-BE49-F238E27FC236}">
                <a16:creationId xmlns:a16="http://schemas.microsoft.com/office/drawing/2014/main" id="{AD538637-D625-DC1E-DE5D-7D40E9F572BE}"/>
              </a:ext>
            </a:extLst>
          </p:cNvPr>
          <p:cNvCxnSpPr>
            <a:cxnSpLocks/>
          </p:cNvCxnSpPr>
          <p:nvPr/>
        </p:nvCxnSpPr>
        <p:spPr>
          <a:xfrm rot="16200000" flipH="1">
            <a:off x="7507455" y="3407634"/>
            <a:ext cx="381446" cy="324036"/>
          </a:xfrm>
          <a:prstGeom prst="curved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3CC45655-066A-7028-7B91-268BC24B77F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693" y="3912328"/>
            <a:ext cx="1361005" cy="282392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F2C742-DB8F-60CE-68FA-B8DD9761F6B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368" y="5445225"/>
            <a:ext cx="4870095" cy="3565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755424-1C70-CF3F-2F19-B2362CF28C9F}"/>
              </a:ext>
            </a:extLst>
          </p:cNvPr>
          <p:cNvSpPr txBox="1"/>
          <p:nvPr/>
        </p:nvSpPr>
        <p:spPr>
          <a:xfrm>
            <a:off x="-234841" y="729029"/>
            <a:ext cx="4285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Slide courtesy: Igor Valuev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46A946-B725-0A40-E965-E7AF9F6A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PLATAN conference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14A5B-B743-A3B4-AB6A-820B65D76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50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93887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 1">
            <a:extLst>
              <a:ext uri="{FF2B5EF4-FFF2-40B4-BE49-F238E27FC236}">
                <a16:creationId xmlns:a16="http://schemas.microsoft.com/office/drawing/2014/main" id="{6DD1CB9E-AF40-B274-59F7-DB89C11910B1}"/>
              </a:ext>
            </a:extLst>
          </p:cNvPr>
          <p:cNvSpPr txBox="1"/>
          <p:nvPr/>
        </p:nvSpPr>
        <p:spPr>
          <a:xfrm>
            <a:off x="2257075" y="260648"/>
            <a:ext cx="7677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116656"/>
                </a:solidFill>
                <a:latin typeface="Trebuchet MS" panose="020B0603020202020204" pitchFamily="34" charset="0"/>
              </a:rPr>
              <a:t>What is needed from the nuclear side</a:t>
            </a:r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CF3F9FF5-1A8B-8088-AA19-35F14149791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971" y="3115073"/>
            <a:ext cx="4121129" cy="591599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3D885BD7-A6A7-9C9E-011B-FE819C16409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7" y="2692255"/>
            <a:ext cx="2961449" cy="178764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C65957C-5968-DAB2-A32D-458932188AE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7" y="2082692"/>
            <a:ext cx="3867829" cy="226011"/>
          </a:xfrm>
          <a:prstGeom prst="rect">
            <a:avLst/>
          </a:prstGeom>
        </p:spPr>
      </p:pic>
      <p:pic>
        <p:nvPicPr>
          <p:cNvPr id="85" name="Рисунок 84">
            <a:extLst>
              <a:ext uri="{FF2B5EF4-FFF2-40B4-BE49-F238E27FC236}">
                <a16:creationId xmlns:a16="http://schemas.microsoft.com/office/drawing/2014/main" id="{33D882E9-0BB7-E36E-B1ED-66D05E0E33E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480" y="1107927"/>
            <a:ext cx="4317518" cy="610108"/>
          </a:xfrm>
          <a:prstGeom prst="rect">
            <a:avLst/>
          </a:prstGeom>
        </p:spPr>
      </p:pic>
      <p:pic>
        <p:nvPicPr>
          <p:cNvPr id="64" name="Рисунок 63">
            <a:extLst>
              <a:ext uri="{FF2B5EF4-FFF2-40B4-BE49-F238E27FC236}">
                <a16:creationId xmlns:a16="http://schemas.microsoft.com/office/drawing/2014/main" id="{6A7EB2CA-D92A-B79A-9F18-034C10DD2EF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970" y="3897053"/>
            <a:ext cx="4722546" cy="581653"/>
          </a:xfrm>
          <a:prstGeom prst="rect">
            <a:avLst/>
          </a:prstGeom>
        </p:spPr>
      </p:pic>
      <p:pic>
        <p:nvPicPr>
          <p:cNvPr id="83" name="Рисунок 82">
            <a:extLst>
              <a:ext uri="{FF2B5EF4-FFF2-40B4-BE49-F238E27FC236}">
                <a16:creationId xmlns:a16="http://schemas.microsoft.com/office/drawing/2014/main" id="{6423F171-635A-6641-DB9D-B476C8FFF12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4844156"/>
            <a:ext cx="3300964" cy="859053"/>
          </a:xfrm>
          <a:prstGeom prst="rect">
            <a:avLst/>
          </a:prstGeom>
        </p:spPr>
      </p:pic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A98F6CFE-6267-7C76-0B38-3B2B159B84A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67922" y="2024844"/>
            <a:ext cx="3312555" cy="3199370"/>
          </a:xfrm>
          <a:prstGeom prst="rect">
            <a:avLst/>
          </a:prstGeom>
        </p:spPr>
      </p:pic>
      <p:pic>
        <p:nvPicPr>
          <p:cNvPr id="77" name="Рисунок 76">
            <a:extLst>
              <a:ext uri="{FF2B5EF4-FFF2-40B4-BE49-F238E27FC236}">
                <a16:creationId xmlns:a16="http://schemas.microsoft.com/office/drawing/2014/main" id="{53DE42A4-BAD7-D025-874C-87E9410759C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641" y="5300546"/>
            <a:ext cx="2273894" cy="375048"/>
          </a:xfrm>
          <a:prstGeom prst="rect">
            <a:avLst/>
          </a:prstGeom>
        </p:spPr>
      </p:pic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5DEC4B49-778E-509A-AF04-6B324194F88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114" y="5916069"/>
            <a:ext cx="6999771" cy="2290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55F286-1B67-BC7A-D46A-CDB653DF070B}"/>
              </a:ext>
            </a:extLst>
          </p:cNvPr>
          <p:cNvSpPr txBox="1"/>
          <p:nvPr/>
        </p:nvSpPr>
        <p:spPr>
          <a:xfrm>
            <a:off x="-234841" y="729029"/>
            <a:ext cx="4285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Slide courtesy: Igor Valuev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F754D9-E0EF-EDC3-5F1E-14D32340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PLATAN conference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31EEF-1C48-4A15-1C29-86EBA4DC4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51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7634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A53461F-6D66-4FE8-CB29-39F48457A6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99827" y="1293217"/>
            <a:ext cx="7778185" cy="4826596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1904F4-D017-7DD4-64D1-7796352A3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B7D956-3471-0AE1-E23A-1B87894B8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153395E-D3BD-A097-DC4D-483A18309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hyperfine splitting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5633B2-8C3A-025D-9002-1D37CA8348A5}"/>
              </a:ext>
            </a:extLst>
          </p:cNvPr>
          <p:cNvSpPr txBox="1"/>
          <p:nvPr/>
        </p:nvSpPr>
        <p:spPr>
          <a:xfrm>
            <a:off x="10278012" y="631040"/>
            <a:ext cx="2121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Slide courtesy: Stella Vogiatzi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7553141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3BD314-C579-A03D-CE4B-B65852036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46BE2-5BE4-0CD9-5FA4-96B1E41AD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3A4B09C-374A-41CF-F94B-45995678B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Including the quadrupole moment (</a:t>
            </a:r>
            <a:r>
              <a:rPr lang="en-US" baseline="30000" dirty="0"/>
              <a:t>248</a:t>
            </a:r>
            <a:r>
              <a:rPr lang="en-US" dirty="0"/>
              <a:t>Cm)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F08ABF-D255-695A-CF91-54F29BEA8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528" y="1277371"/>
            <a:ext cx="8206841" cy="48169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AA6842-A13B-A910-5AFC-551EE3E03B9A}"/>
              </a:ext>
            </a:extLst>
          </p:cNvPr>
          <p:cNvSpPr txBox="1"/>
          <p:nvPr/>
        </p:nvSpPr>
        <p:spPr>
          <a:xfrm>
            <a:off x="10278012" y="631040"/>
            <a:ext cx="2121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Slide courtesy: Stella Vogiatzi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9878851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7AC631-89DF-76DC-059B-33BB0399E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1E368C-E5DA-A19C-6101-FF29145D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54</a:t>
            </a:fld>
            <a:endParaRPr lang="nl-NL"/>
          </a:p>
        </p:txBody>
      </p:sp>
      <p:pic>
        <p:nvPicPr>
          <p:cNvPr id="11" name="Content Placeholder 10" descr="A graph of a graph showing a red and blue line&#10;&#10;Description automatically generated">
            <a:extLst>
              <a:ext uri="{FF2B5EF4-FFF2-40B4-BE49-F238E27FC236}">
                <a16:creationId xmlns:a16="http://schemas.microsoft.com/office/drawing/2014/main" id="{1C918F99-B40C-D7C1-CA5F-F70EDF3FA11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16650" y="2166730"/>
            <a:ext cx="6043197" cy="3111315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8AA7EEE-F09D-23CE-8E8E-2A6C41948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– anticoincidence spectrum</a:t>
            </a:r>
            <a:endParaRPr lang="en-BE" dirty="0"/>
          </a:p>
        </p:txBody>
      </p:sp>
      <p:pic>
        <p:nvPicPr>
          <p:cNvPr id="9" name="Content Placeholder 8" descr="A graph showing a red and blue line&#10;&#10;Description automatically generated">
            <a:extLst>
              <a:ext uri="{FF2B5EF4-FFF2-40B4-BE49-F238E27FC236}">
                <a16:creationId xmlns:a16="http://schemas.microsoft.com/office/drawing/2014/main" id="{D1C30696-5D78-B504-3C34-0C1CDE825C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75903" y="2166730"/>
            <a:ext cx="6041297" cy="311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1688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527C36-CC48-61B7-A003-9CCD234E8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3919DF-EAB5-DFEB-4A81-C96BDC4B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55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FE28C3-CC50-43A3-CA9F-70CEB3F9E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Captured in high-n state </a:t>
            </a:r>
            <a:r>
              <a:rPr lang="en-US" dirty="0">
                <a:sym typeface="Wingdings" panose="05000000000000000000" pitchFamily="2" charset="2"/>
              </a:rPr>
              <a:t> Cascade down</a:t>
            </a:r>
          </a:p>
          <a:p>
            <a:endParaRPr lang="en-US" dirty="0"/>
          </a:p>
          <a:p>
            <a:r>
              <a:rPr lang="en-US" dirty="0"/>
              <a:t>X rays emitted in atomic transition</a:t>
            </a:r>
          </a:p>
          <a:p>
            <a:pPr lvl="1"/>
            <a:r>
              <a:rPr lang="en-US" dirty="0"/>
              <a:t>Electronic atoms: &lt; 100 keV</a:t>
            </a:r>
          </a:p>
          <a:p>
            <a:pPr lvl="1"/>
            <a:r>
              <a:rPr lang="en-US" dirty="0"/>
              <a:t>Muonic atoms: Up to 10 MeV</a:t>
            </a:r>
          </a:p>
          <a:p>
            <a:pPr lvl="1"/>
            <a:endParaRPr lang="en-US" dirty="0"/>
          </a:p>
          <a:p>
            <a:r>
              <a:rPr lang="en-US" dirty="0"/>
              <a:t>Information about energy levels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Extract nuclear properties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B76E8A50-B4E4-ADAC-5867-348355122722}"/>
              </a:ext>
            </a:extLst>
          </p:cNvPr>
          <p:cNvSpPr/>
          <p:nvPr/>
        </p:nvSpPr>
        <p:spPr>
          <a:xfrm>
            <a:off x="7962575" y="2784543"/>
            <a:ext cx="1828800" cy="1828800"/>
          </a:xfrm>
          <a:prstGeom prst="flowChartConnector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AC02CF1B-A6EE-A526-4DE3-A1A130FE1AEB}"/>
              </a:ext>
            </a:extLst>
          </p:cNvPr>
          <p:cNvSpPr/>
          <p:nvPr/>
        </p:nvSpPr>
        <p:spPr>
          <a:xfrm>
            <a:off x="6590975" y="1412943"/>
            <a:ext cx="4572000" cy="4572000"/>
          </a:xfrm>
          <a:prstGeom prst="flowChartConnector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E20C37B0-DF93-2815-1C79-4CC36E039201}"/>
              </a:ext>
            </a:extLst>
          </p:cNvPr>
          <p:cNvSpPr/>
          <p:nvPr/>
        </p:nvSpPr>
        <p:spPr>
          <a:xfrm>
            <a:off x="7048175" y="1870143"/>
            <a:ext cx="3657600" cy="3657600"/>
          </a:xfrm>
          <a:prstGeom prst="flowChartConnector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283867AC-A8C0-C652-51F9-ED7327082D4D}"/>
              </a:ext>
            </a:extLst>
          </p:cNvPr>
          <p:cNvSpPr/>
          <p:nvPr/>
        </p:nvSpPr>
        <p:spPr>
          <a:xfrm>
            <a:off x="7505375" y="2327343"/>
            <a:ext cx="2743200" cy="2743200"/>
          </a:xfrm>
          <a:prstGeom prst="flowChartConnector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6B0C7121-2E1C-1039-5F78-4E86F3D8BA2C}"/>
              </a:ext>
            </a:extLst>
          </p:cNvPr>
          <p:cNvSpPr/>
          <p:nvPr/>
        </p:nvSpPr>
        <p:spPr>
          <a:xfrm>
            <a:off x="8191175" y="3013143"/>
            <a:ext cx="1371600" cy="1371600"/>
          </a:xfrm>
          <a:prstGeom prst="flowChartConnector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774D81E6-ECB6-3165-2DF5-2296D151273F}"/>
              </a:ext>
            </a:extLst>
          </p:cNvPr>
          <p:cNvSpPr/>
          <p:nvPr/>
        </p:nvSpPr>
        <p:spPr>
          <a:xfrm>
            <a:off x="8831255" y="1370358"/>
            <a:ext cx="91440" cy="9144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0382BAD1-9682-7C80-4410-4ED9724451C1}"/>
              </a:ext>
            </a:extLst>
          </p:cNvPr>
          <p:cNvSpPr/>
          <p:nvPr/>
        </p:nvSpPr>
        <p:spPr>
          <a:xfrm>
            <a:off x="8831255" y="1827773"/>
            <a:ext cx="91440" cy="91440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763ED480-A71C-2C96-18AB-F667F10935DD}"/>
              </a:ext>
            </a:extLst>
          </p:cNvPr>
          <p:cNvSpPr/>
          <p:nvPr/>
        </p:nvSpPr>
        <p:spPr>
          <a:xfrm>
            <a:off x="8831255" y="2281623"/>
            <a:ext cx="91440" cy="91440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8049CF38-8EF4-D976-1668-DA2352206DE0}"/>
              </a:ext>
            </a:extLst>
          </p:cNvPr>
          <p:cNvSpPr/>
          <p:nvPr/>
        </p:nvSpPr>
        <p:spPr>
          <a:xfrm>
            <a:off x="8831255" y="2742626"/>
            <a:ext cx="91440" cy="91440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3091BEB7-29D5-C5E0-FCFE-FE6014372B05}"/>
              </a:ext>
            </a:extLst>
          </p:cNvPr>
          <p:cNvCxnSpPr>
            <a:stCxn id="12" idx="0"/>
          </p:cNvCxnSpPr>
          <p:nvPr/>
        </p:nvCxnSpPr>
        <p:spPr>
          <a:xfrm rot="16200000" flipH="1">
            <a:off x="8767034" y="1480298"/>
            <a:ext cx="499785" cy="279904"/>
          </a:xfrm>
          <a:prstGeom prst="curvedConnector3">
            <a:avLst>
              <a:gd name="adj1" fmla="val -45740"/>
            </a:avLst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E8FC6804-11C1-6990-55E4-CF89DF929E01}"/>
              </a:ext>
            </a:extLst>
          </p:cNvPr>
          <p:cNvCxnSpPr>
            <a:cxnSpLocks/>
          </p:cNvCxnSpPr>
          <p:nvPr/>
        </p:nvCxnSpPr>
        <p:spPr>
          <a:xfrm rot="5400000">
            <a:off x="8535535" y="1992471"/>
            <a:ext cx="499788" cy="183089"/>
          </a:xfrm>
          <a:prstGeom prst="curvedConnector3">
            <a:avLst>
              <a:gd name="adj1" fmla="val -35037"/>
            </a:avLst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819D34BD-40E5-9915-BA13-9B0D4E88F264}"/>
              </a:ext>
            </a:extLst>
          </p:cNvPr>
          <p:cNvCxnSpPr>
            <a:cxnSpLocks/>
          </p:cNvCxnSpPr>
          <p:nvPr/>
        </p:nvCxnSpPr>
        <p:spPr>
          <a:xfrm rot="16200000" flipH="1">
            <a:off x="8746768" y="2413586"/>
            <a:ext cx="532375" cy="287847"/>
          </a:xfrm>
          <a:prstGeom prst="curvedConnector3">
            <a:avLst>
              <a:gd name="adj1" fmla="val -39508"/>
            </a:avLst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4F69E6A7-2126-D4FE-4112-506058E397D0}"/>
              </a:ext>
            </a:extLst>
          </p:cNvPr>
          <p:cNvSpPr/>
          <p:nvPr/>
        </p:nvSpPr>
        <p:spPr>
          <a:xfrm>
            <a:off x="8831255" y="1373923"/>
            <a:ext cx="91440" cy="9144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66355DA2-3F2D-F1FF-5079-B7A540A39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Muonic x rays</a:t>
            </a:r>
            <a:endParaRPr lang="en-B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BE02A72-F61B-CC3B-AE7F-79B511984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15263">
            <a:off x="8962586" y="745298"/>
            <a:ext cx="2182347" cy="43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150B9F1B-7C90-ED82-9DBD-CE9E56ED9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5828">
            <a:off x="9436709" y="4660769"/>
            <a:ext cx="2182347" cy="43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10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F98440-AD65-6969-B067-241FDF568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FDD4E2-86C3-56F6-EC88-2561CE590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56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E380F39-B81D-E3AD-5570-C7FB7BE07B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err="1"/>
                  <a:t>Groundstate</a:t>
                </a:r>
                <a:r>
                  <a:rPr lang="en-US" dirty="0"/>
                  <a:t> wavefunction has sizeable overlap with the nucleus</a:t>
                </a:r>
              </a:p>
              <a:p>
                <a:endParaRPr lang="en-US" dirty="0"/>
              </a:p>
              <a:p>
                <a:r>
                  <a:rPr lang="en-US" dirty="0"/>
                  <a:t>Sensitivity increase:</a:t>
                </a:r>
              </a:p>
              <a:p>
                <a:pPr lvl="1"/>
                <a:r>
                  <a:rPr lang="en-US" dirty="0"/>
                  <a:t>Nuclear size: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Quadrupole: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Octupole: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µ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E380F39-B81D-E3AD-5570-C7FB7BE07B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467" t="-95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7246967-43FD-E34D-E0B6-36C2F937762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5735425" y="1882772"/>
            <a:ext cx="6383496" cy="3778888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7D9574B-9223-F473-5D27-C9DB54CB5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sensitive are we?</a:t>
            </a:r>
            <a:endParaRPr lang="en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D837A1-4BB8-2262-9CD7-8EA586E7CF0B}"/>
              </a:ext>
            </a:extLst>
          </p:cNvPr>
          <p:cNvSpPr txBox="1"/>
          <p:nvPr/>
        </p:nvSpPr>
        <p:spPr>
          <a:xfrm>
            <a:off x="763675" y="6303167"/>
            <a:ext cx="7445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0" dirty="0">
                <a:solidFill>
                  <a:schemeClr val="bg1"/>
                </a:solidFill>
                <a:effectLst/>
                <a:latin typeface="+mj-lt"/>
              </a:rPr>
              <a:t>[1]   </a:t>
            </a:r>
            <a:r>
              <a:rPr lang="en-US" sz="1200" b="0" i="0" u="none" strike="noStrike" baseline="0" dirty="0">
                <a:solidFill>
                  <a:schemeClr val="bg1"/>
                </a:solidFill>
                <a:latin typeface="+mj-lt"/>
              </a:rPr>
              <a:t>S. M. Vogiatzi. The fitting of the hyperfine splitting of the 5 -&gt; 4 transitions in muonic Re-185. Master’s thesis, ETH Zurich, 2018.</a:t>
            </a:r>
            <a:endParaRPr lang="en-US" sz="1200" b="0" i="0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B8EB67-FBAD-7B3D-3646-34BB88F0D0EB}"/>
              </a:ext>
            </a:extLst>
          </p:cNvPr>
          <p:cNvSpPr txBox="1"/>
          <p:nvPr/>
        </p:nvSpPr>
        <p:spPr>
          <a:xfrm>
            <a:off x="6545179" y="2290812"/>
            <a:ext cx="44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5885750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F98440-AD65-6969-B067-241FDF568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FDD4E2-86C3-56F6-EC88-2561CE590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57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E380F39-B81D-E3AD-5570-C7FB7BE07B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err="1"/>
                  <a:t>Groundstate</a:t>
                </a:r>
                <a:r>
                  <a:rPr lang="en-US" dirty="0"/>
                  <a:t> wavefunction has sizeable overlap with the nucleus</a:t>
                </a:r>
              </a:p>
              <a:p>
                <a:endParaRPr lang="en-US" dirty="0"/>
              </a:p>
              <a:p>
                <a:r>
                  <a:rPr lang="en-US" dirty="0"/>
                  <a:t>Sensitivity increase:</a:t>
                </a:r>
              </a:p>
              <a:p>
                <a:pPr lvl="1"/>
                <a:r>
                  <a:rPr lang="en-US" dirty="0"/>
                  <a:t>Nuclear size: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Quadrupole: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Octupole: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µ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E380F39-B81D-E3AD-5570-C7FB7BE07B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467" t="-95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B7D9574B-9223-F473-5D27-C9DB54CB5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sensitive are we?</a:t>
            </a:r>
            <a:endParaRPr lang="en-BE" dirty="0"/>
          </a:p>
        </p:txBody>
      </p:sp>
      <p:pic>
        <p:nvPicPr>
          <p:cNvPr id="7" name="Content Placeholder 13">
            <a:extLst>
              <a:ext uri="{FF2B5EF4-FFF2-40B4-BE49-F238E27FC236}">
                <a16:creationId xmlns:a16="http://schemas.microsoft.com/office/drawing/2014/main" id="{D1C9F0D2-4FFA-DC38-3C22-A986119B85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368" y="207672"/>
            <a:ext cx="4333610" cy="59123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9D4EB6-8452-A2F1-14FD-F97593848602}"/>
              </a:ext>
            </a:extLst>
          </p:cNvPr>
          <p:cNvSpPr txBox="1"/>
          <p:nvPr/>
        </p:nvSpPr>
        <p:spPr>
          <a:xfrm>
            <a:off x="763675" y="6303167"/>
            <a:ext cx="7445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0" dirty="0">
                <a:solidFill>
                  <a:schemeClr val="bg1"/>
                </a:solidFill>
                <a:effectLst/>
                <a:latin typeface="+mj-lt"/>
              </a:rPr>
              <a:t>[1]   </a:t>
            </a:r>
            <a:r>
              <a:rPr lang="en-US" sz="1200" b="0" i="0" u="none" strike="noStrike" baseline="0" dirty="0">
                <a:solidFill>
                  <a:schemeClr val="bg1"/>
                </a:solidFill>
                <a:latin typeface="+mj-lt"/>
              </a:rPr>
              <a:t>S. M. Vogiatzi. The fitting of the hyperfine splitting of the 5 -&gt; 4 transitions in muonic Re-185. Master’s thesis, ETH Zurich, 2018.</a:t>
            </a:r>
            <a:endParaRPr lang="en-US" sz="1200" b="0" i="0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15B33E-F34A-E66A-2F9E-9AA301273F2A}"/>
              </a:ext>
            </a:extLst>
          </p:cNvPr>
          <p:cNvSpPr txBox="1"/>
          <p:nvPr/>
        </p:nvSpPr>
        <p:spPr>
          <a:xfrm>
            <a:off x="6978315" y="843451"/>
            <a:ext cx="44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2799139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FA7962-015B-447C-B9DA-4A8389DF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CC6D3F-33E3-479C-82AA-6F0331CF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58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DF7A66-E1F2-416F-8760-AE21B195A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Producing muons</a:t>
            </a:r>
            <a:endParaRPr lang="LID4096" dirty="0"/>
          </a:p>
        </p:txBody>
      </p:sp>
      <p:sp>
        <p:nvSpPr>
          <p:cNvPr id="16" name="Rectangle: Beveled 15">
            <a:extLst>
              <a:ext uri="{FF2B5EF4-FFF2-40B4-BE49-F238E27FC236}">
                <a16:creationId xmlns:a16="http://schemas.microsoft.com/office/drawing/2014/main" id="{A6BC457D-4430-4AEA-9AAE-53FD98839321}"/>
              </a:ext>
            </a:extLst>
          </p:cNvPr>
          <p:cNvSpPr/>
          <p:nvPr/>
        </p:nvSpPr>
        <p:spPr>
          <a:xfrm>
            <a:off x="8303174" y="1828800"/>
            <a:ext cx="457200" cy="27432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2E38A5C-1E72-4749-9C57-97E41707FE58}"/>
              </a:ext>
            </a:extLst>
          </p:cNvPr>
          <p:cNvCxnSpPr/>
          <p:nvPr/>
        </p:nvCxnSpPr>
        <p:spPr>
          <a:xfrm>
            <a:off x="6122274" y="3200400"/>
            <a:ext cx="1944413" cy="0"/>
          </a:xfrm>
          <a:prstGeom prst="straightConnector1">
            <a:avLst/>
          </a:prstGeom>
          <a:ln w="25400">
            <a:solidFill>
              <a:srgbClr val="2F4D5D">
                <a:alpha val="88000"/>
              </a:srgb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F7858E4-AFFC-4267-B3A9-5496B685324C}"/>
              </a:ext>
            </a:extLst>
          </p:cNvPr>
          <p:cNvSpPr txBox="1"/>
          <p:nvPr/>
        </p:nvSpPr>
        <p:spPr>
          <a:xfrm>
            <a:off x="6164749" y="2718971"/>
            <a:ext cx="593837" cy="477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p</a:t>
            </a:r>
            <a:r>
              <a:rPr lang="en-US" sz="2500" baseline="30000" dirty="0"/>
              <a:t>+</a:t>
            </a:r>
            <a:endParaRPr lang="LID4096" sz="25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F81C31-0156-4A67-B0B1-6BA07274B30B}"/>
              </a:ext>
            </a:extLst>
          </p:cNvPr>
          <p:cNvSpPr txBox="1"/>
          <p:nvPr/>
        </p:nvSpPr>
        <p:spPr>
          <a:xfrm>
            <a:off x="8066687" y="1268991"/>
            <a:ext cx="89557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aseline="30000" dirty="0"/>
              <a:t>12</a:t>
            </a:r>
            <a:r>
              <a:rPr lang="en-US" sz="2500" dirty="0"/>
              <a:t>C</a:t>
            </a:r>
            <a:endParaRPr lang="LID4096" sz="25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7D07917-CF35-4A56-AA77-8C6CF646542A}"/>
              </a:ext>
            </a:extLst>
          </p:cNvPr>
          <p:cNvCxnSpPr>
            <a:cxnSpLocks/>
          </p:cNvCxnSpPr>
          <p:nvPr/>
        </p:nvCxnSpPr>
        <p:spPr>
          <a:xfrm rot="2700000">
            <a:off x="8676830" y="3883477"/>
            <a:ext cx="1944413" cy="0"/>
          </a:xfrm>
          <a:prstGeom prst="straightConnector1">
            <a:avLst/>
          </a:prstGeom>
          <a:ln w="25400">
            <a:solidFill>
              <a:srgbClr val="2F4D5D">
                <a:alpha val="88000"/>
              </a:srgb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2D798E-8BAE-4552-9B4B-30254BB002B8}"/>
              </a:ext>
            </a:extLst>
          </p:cNvPr>
          <p:cNvCxnSpPr>
            <a:cxnSpLocks/>
          </p:cNvCxnSpPr>
          <p:nvPr/>
        </p:nvCxnSpPr>
        <p:spPr>
          <a:xfrm rot="-2700000">
            <a:off x="8677510" y="2520278"/>
            <a:ext cx="1944413" cy="0"/>
          </a:xfrm>
          <a:prstGeom prst="straightConnector1">
            <a:avLst/>
          </a:prstGeom>
          <a:ln w="25400">
            <a:solidFill>
              <a:srgbClr val="2F4D5D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0FC33F0-6145-41AB-8E64-700C1D54D12C}"/>
              </a:ext>
            </a:extLst>
          </p:cNvPr>
          <p:cNvSpPr txBox="1"/>
          <p:nvPr/>
        </p:nvSpPr>
        <p:spPr>
          <a:xfrm>
            <a:off x="9649036" y="1395606"/>
            <a:ext cx="8578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p</a:t>
            </a:r>
            <a:r>
              <a:rPr lang="en-US" sz="2500" baseline="30000" dirty="0"/>
              <a:t>+</a:t>
            </a:r>
            <a:endParaRPr lang="LID4096" sz="2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CDB323F-10F8-4F0F-874E-659C09F24EC1}"/>
                  </a:ext>
                </a:extLst>
              </p:cNvPr>
              <p:cNvSpPr txBox="1"/>
              <p:nvPr/>
            </p:nvSpPr>
            <p:spPr>
              <a:xfrm>
                <a:off x="9506100" y="3644950"/>
                <a:ext cx="1143686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sz="2500" baseline="30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CDB323F-10F8-4F0F-874E-659C09F24E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6100" y="3644950"/>
                <a:ext cx="1143686" cy="4770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4E894DB-C976-42EC-90B3-02943170D7D0}"/>
              </a:ext>
            </a:extLst>
          </p:cNvPr>
          <p:cNvCxnSpPr>
            <a:cxnSpLocks/>
          </p:cNvCxnSpPr>
          <p:nvPr/>
        </p:nvCxnSpPr>
        <p:spPr>
          <a:xfrm rot="8100000">
            <a:off x="9543333" y="4887649"/>
            <a:ext cx="914400" cy="0"/>
          </a:xfrm>
          <a:prstGeom prst="straightConnector1">
            <a:avLst/>
          </a:prstGeom>
          <a:ln w="25400">
            <a:solidFill>
              <a:srgbClr val="2F4D5D">
                <a:alpha val="88000"/>
              </a:srgb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4F36C5-2C63-4AFB-B62F-1DB157733B94}"/>
              </a:ext>
            </a:extLst>
          </p:cNvPr>
          <p:cNvCxnSpPr>
            <a:cxnSpLocks/>
          </p:cNvCxnSpPr>
          <p:nvPr/>
        </p:nvCxnSpPr>
        <p:spPr>
          <a:xfrm rot="-2700000">
            <a:off x="10202580" y="4235932"/>
            <a:ext cx="914400" cy="0"/>
          </a:xfrm>
          <a:prstGeom prst="straightConnector1">
            <a:avLst/>
          </a:prstGeom>
          <a:ln w="25400">
            <a:solidFill>
              <a:srgbClr val="2F4D5D">
                <a:alpha val="88000"/>
              </a:srgb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D3432E5-F7A5-4BC0-93C2-D9AF664063A2}"/>
                  </a:ext>
                </a:extLst>
              </p:cNvPr>
              <p:cNvSpPr txBox="1"/>
              <p:nvPr/>
            </p:nvSpPr>
            <p:spPr>
              <a:xfrm>
                <a:off x="9649036" y="5194120"/>
                <a:ext cx="427488" cy="375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sz="2500" baseline="300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D3432E5-F7A5-4BC0-93C2-D9AF66406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9036" y="5194120"/>
                <a:ext cx="427488" cy="375872"/>
              </a:xfrm>
              <a:prstGeom prst="rect">
                <a:avLst/>
              </a:prstGeom>
              <a:blipFill>
                <a:blip r:embed="rId4"/>
                <a:stretch>
                  <a:fillRect l="-18571" b="-2419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5660931-9A24-4BD6-BDDC-BFDA7DB5177F}"/>
                  </a:ext>
                </a:extLst>
              </p:cNvPr>
              <p:cNvSpPr txBox="1"/>
              <p:nvPr/>
            </p:nvSpPr>
            <p:spPr>
              <a:xfrm>
                <a:off x="11087548" y="3820241"/>
                <a:ext cx="397866" cy="4156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5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LID4096" sz="25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5660931-9A24-4BD6-BDDC-BFDA7DB51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7548" y="3820241"/>
                <a:ext cx="397866" cy="415691"/>
              </a:xfrm>
              <a:prstGeom prst="rect">
                <a:avLst/>
              </a:prstGeom>
              <a:blipFill>
                <a:blip r:embed="rId5"/>
                <a:stretch>
                  <a:fillRect l="-7692" r="-4615" b="-1911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6F7F6C9-C615-4505-B262-D70A4DDF71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Protons on a graphite target</a:t>
                </a:r>
              </a:p>
              <a:p>
                <a:pPr marL="0" indent="0">
                  <a:buNone/>
                </a:pPr>
                <a:r>
                  <a:rPr lang="en-US" baseline="30000" dirty="0"/>
                  <a:t>	</a:t>
                </a:r>
                <a:r>
                  <a:rPr lang="en-US" dirty="0"/>
                  <a:t>n(p, p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)p</a:t>
                </a:r>
              </a:p>
              <a:p>
                <a:pPr marL="0" indent="0">
                  <a:buNone/>
                </a:pPr>
                <a:r>
                  <a:rPr lang="en-US" b="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𝜇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</m:sup>
                    </m:sSup>
                    <m:r>
                      <a:rPr lang="en-US" b="0" i="0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acc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−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aseline="30000" dirty="0"/>
                  <a:t>	</a:t>
                </a:r>
                <a:r>
                  <a:rPr lang="en-US" dirty="0"/>
                  <a:t>p(p, p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  <a:r>
                  <a:rPr lang="en-US" baseline="30000" dirty="0"/>
                  <a:t> </a:t>
                </a:r>
                <a:r>
                  <a:rPr lang="en-US" dirty="0"/>
                  <a:t>n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b="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𝜇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  <m:r>
                      <a:rPr lang="en-US" b="0" i="0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𝜇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+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6F7F6C9-C615-4505-B262-D70A4DDF71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6"/>
                <a:stretch>
                  <a:fillRect l="-1467" t="-95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67761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8ACF18B-78B1-B812-7298-DC04915B72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00624" y="1359036"/>
            <a:ext cx="4629576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3E9F8C-436C-3531-B8E3-B00EE8ED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01FE1-CED5-282F-AACE-BF319EDBE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A91E20D-932F-4F5F-B3EA-C3283C9F9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half-life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8307EF-EEC6-B473-A650-1FCEDD58B602}"/>
              </a:ext>
            </a:extLst>
          </p:cNvPr>
          <p:cNvSpPr txBox="1"/>
          <p:nvPr/>
        </p:nvSpPr>
        <p:spPr>
          <a:xfrm>
            <a:off x="763675" y="6404743"/>
            <a:ext cx="67729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Yamazaki, T., et al. "Negative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moun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spin rotation." </a:t>
            </a:r>
            <a:r>
              <a:rPr lang="en-US" sz="1000" b="0" i="1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Physica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Scripta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11.3-4 (1975): 133.</a:t>
            </a:r>
          </a:p>
        </p:txBody>
      </p:sp>
    </p:spTree>
    <p:extLst>
      <p:ext uri="{BB962C8B-B14F-4D97-AF65-F5344CB8AC3E}">
        <p14:creationId xmlns:p14="http://schemas.microsoft.com/office/powerpoint/2010/main" val="3210363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D07CDC6-CBB7-D372-EE5E-4F4E95B701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2342" y="1655763"/>
            <a:ext cx="9208903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BD82C7-D626-5411-4E93-A0F184FB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6BB1F-22AF-8D18-75E6-4E22FCE2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8F1FE8-5BB0-31A6-3406-16F669139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713864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48978D-DE71-EFB5-E2E4-40CC5F5CF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B0C0C1-4D00-4E14-09DB-7B4176E6D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60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A5B1587-DD36-3B93-5825-D4D5418B2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Muon-catalyzed fusion</a:t>
            </a:r>
            <a:endParaRPr lang="en-B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E7088E0-8C0E-0874-725F-8D3BE9915AB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165600" y="1205227"/>
            <a:ext cx="7667625" cy="4914773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1C364B-AC60-06B5-6A57-2410D1DF6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Muonic deuterium + hydrogen form a molecule</a:t>
            </a:r>
          </a:p>
          <a:p>
            <a:r>
              <a:rPr lang="en-US" dirty="0"/>
              <a:t>Interatomic distance ~200 times smaller</a:t>
            </a:r>
          </a:p>
          <a:p>
            <a:r>
              <a:rPr lang="en-US" dirty="0"/>
              <a:t>Thermal vibrations break through fusion barrier (down to 1K)</a:t>
            </a:r>
          </a:p>
          <a:p>
            <a:r>
              <a:rPr lang="en-US" dirty="0">
                <a:solidFill>
                  <a:srgbClr val="FF0000"/>
                </a:solidFill>
              </a:rPr>
              <a:t>Not sufficient for net gain, but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still very cool</a:t>
            </a:r>
          </a:p>
        </p:txBody>
      </p:sp>
    </p:spTree>
    <p:extLst>
      <p:ext uri="{BB962C8B-B14F-4D97-AF65-F5344CB8AC3E}">
        <p14:creationId xmlns:p14="http://schemas.microsoft.com/office/powerpoint/2010/main" val="50588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5D3904-3709-2656-E8FD-D19F271DA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72DAA9-CA38-4C65-1647-C4CEB3F17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61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634EE-DC11-545D-C62E-0946D3908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Suboptimal time window:</a:t>
            </a:r>
          </a:p>
          <a:p>
            <a:pPr lvl="1"/>
            <a:r>
              <a:rPr lang="en-US" dirty="0"/>
              <a:t>Too small </a:t>
            </a:r>
            <a:r>
              <a:rPr lang="en-US" dirty="0">
                <a:sym typeface="Wingdings" panose="05000000000000000000" pitchFamily="2" charset="2"/>
              </a:rPr>
              <a:t> Miss significant signal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Too large  Include additional background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Imperfect timing  [-50ns; 500ns]</a:t>
            </a:r>
            <a:endParaRPr lang="en-BE" dirty="0"/>
          </a:p>
        </p:txBody>
      </p:sp>
      <p:pic>
        <p:nvPicPr>
          <p:cNvPr id="8" name="Content Placeholder 7" descr="Chart, scatter chart&#10;&#10;Description automatically generated">
            <a:extLst>
              <a:ext uri="{FF2B5EF4-FFF2-40B4-BE49-F238E27FC236}">
                <a16:creationId xmlns:a16="http://schemas.microsoft.com/office/drawing/2014/main" id="{D45539C9-A175-9383-97C2-C786AAB877D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372500" y="3429000"/>
            <a:ext cx="5819500" cy="276397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248F497-318C-EAD6-989E-87354CB84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time cut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2E11FC-4473-828F-743F-C80EED9F3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513" y="704786"/>
            <a:ext cx="4492487" cy="29261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4F3F76-5077-F29D-2B9C-EA5023F0BC32}"/>
              </a:ext>
            </a:extLst>
          </p:cNvPr>
          <p:cNvSpPr txBox="1"/>
          <p:nvPr/>
        </p:nvSpPr>
        <p:spPr>
          <a:xfrm>
            <a:off x="777240" y="6333945"/>
            <a:ext cx="73990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b="0" i="0" dirty="0" err="1">
                <a:solidFill>
                  <a:schemeClr val="bg1"/>
                </a:solidFill>
                <a:effectLst/>
                <a:latin typeface="+mj-lt"/>
              </a:rPr>
              <a:t>Adamczak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, A., et al. "Muonic atom spectroscopy with microgram target material." </a:t>
            </a:r>
            <a:r>
              <a:rPr lang="en-US" sz="1000" b="0" i="1" dirty="0">
                <a:solidFill>
                  <a:schemeClr val="bg1"/>
                </a:solidFill>
                <a:effectLst/>
                <a:latin typeface="+mj-lt"/>
              </a:rPr>
              <a:t>The European Physical Journal A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+mj-lt"/>
              </a:rPr>
              <a:t> 59.2 (2023): 15.</a:t>
            </a:r>
            <a:endParaRPr lang="en-BE" sz="1000" dirty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Tx/>
              <a:buChar char="-"/>
            </a:pPr>
            <a:endParaRPr lang="en-US" sz="10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01225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0C595C-BAF4-FCB8-81EA-56C02BAB6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CBB417-4092-9007-6680-BB6F1539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62</a:t>
            </a:fld>
            <a:endParaRPr lang="nl-NL"/>
          </a:p>
        </p:txBody>
      </p:sp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30AF29DF-48F3-1B05-A539-70C6BBD2C81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976000" y="634552"/>
            <a:ext cx="5726609" cy="5588895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48E5D88-68F8-B089-4C21-227F914C9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with </a:t>
            </a:r>
            <a:r>
              <a:rPr lang="en-US" dirty="0" err="1"/>
              <a:t>Hypermet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43B96CD-65A1-432C-5D2E-21CCC14B44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000" y="1656000"/>
                <a:ext cx="5032320" cy="44640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Model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Gaussian</a:t>
                </a:r>
              </a:p>
              <a:p>
                <a:pPr lvl="1"/>
                <a:r>
                  <a:rPr lang="en-US" dirty="0">
                    <a:solidFill>
                      <a:srgbClr val="FFC000"/>
                    </a:solidFill>
                  </a:rPr>
                  <a:t>Low energy tail</a:t>
                </a:r>
              </a:p>
              <a:p>
                <a:pPr lvl="1"/>
                <a:r>
                  <a:rPr lang="en-US" dirty="0">
                    <a:solidFill>
                      <a:srgbClr val="DE3AC7"/>
                    </a:solidFill>
                  </a:rPr>
                  <a:t>Step function</a:t>
                </a:r>
              </a:p>
              <a:p>
                <a:pPr lvl="1"/>
                <a:r>
                  <a:rPr lang="en-US" dirty="0">
                    <a:solidFill>
                      <a:srgbClr val="0070C0"/>
                    </a:solidFill>
                  </a:rPr>
                  <a:t>Linear background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7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r>
                            <a:rPr lang="en-US" sz="17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  <m:func>
                        <m:funcPr>
                          <m:ctrlPr>
                            <a:rPr lang="en-US" sz="17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7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en-US" sz="17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7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7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7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7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7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7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7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7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en-US" sz="17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−</m:t>
                                          </m:r>
                                          <m:r>
                                            <a:rPr lang="en-US" sz="17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num>
                                        <m:den>
                                          <m:r>
                                            <a:rPr lang="en-US" sz="17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7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7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</m:func>
                    </m:oMath>
                  </m:oMathPara>
                </a14:m>
                <a:endParaRPr lang="en-US" sz="17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7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7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r>
                            <a:rPr lang="en-US" sz="17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7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17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7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den>
                          </m:f>
                          <m:r>
                            <a:rPr lang="en-US" sz="17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7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7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7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7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en-US" sz="1700" i="1">
                                          <a:solidFill>
                                            <a:srgbClr val="FFC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m:rPr>
                          <m:sty m:val="p"/>
                        </m:rPr>
                        <a:rPr lang="en-US" sz="1700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erfc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700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17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700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  <m:r>
                                <a:rPr lang="en-US" sz="1700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</m:e>
                      </m:d>
                      <m:r>
                        <a:rPr lang="en-US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700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700" i="1" smtClean="0">
                              <a:solidFill>
                                <a:srgbClr val="DE3AC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i="1">
                              <a:solidFill>
                                <a:srgbClr val="DE3AC7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1700" i="1">
                              <a:solidFill>
                                <a:srgbClr val="DE3AC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700" i="1">
                          <a:solidFill>
                            <a:srgbClr val="DE3AC7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700" i="1">
                          <a:solidFill>
                            <a:srgbClr val="DE3AC7"/>
                          </a:solidFill>
                          <a:latin typeface="Cambria Math" panose="02040503050406030204" pitchFamily="18" charset="0"/>
                        </a:rPr>
                        <m:t>erfc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700" i="1">
                              <a:solidFill>
                                <a:srgbClr val="DE3AC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700" i="1">
                                  <a:solidFill>
                                    <a:srgbClr val="DE3AC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1">
                                  <a:solidFill>
                                    <a:srgbClr val="DE3AC7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700" i="1">
                                  <a:solidFill>
                                    <a:srgbClr val="DE3AC7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r>
                                <a:rPr lang="en-US" sz="1700" i="1">
                                  <a:solidFill>
                                    <a:srgbClr val="DE3AC7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1700" i="1">
                                      <a:solidFill>
                                        <a:srgbClr val="DE3AC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700" i="1">
                                      <a:solidFill>
                                        <a:srgbClr val="DE3AC7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  <m:r>
                                <a:rPr lang="en-US" sz="1700" i="1">
                                  <a:solidFill>
                                    <a:srgbClr val="DE3AC7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</m:e>
                      </m:d>
                      <m:r>
                        <a:rPr lang="en-US" sz="17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700" b="0" i="1" smtClean="0">
                          <a:solidFill>
                            <a:srgbClr val="DE3AC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700" dirty="0">
                  <a:solidFill>
                    <a:srgbClr val="DE3AC7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7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7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7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7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7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1700" dirty="0">
                  <a:solidFill>
                    <a:srgbClr val="0070C0"/>
                  </a:solidFill>
                </a:endParaRP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43B96CD-65A1-432C-5D2E-21CCC14B44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000" y="1656000"/>
                <a:ext cx="5032320" cy="4464000"/>
              </a:xfrm>
              <a:blipFill>
                <a:blip r:embed="rId3"/>
                <a:stretch>
                  <a:fillRect l="-1332" t="-163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62302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C45311-19DE-0671-9A02-8D19D5FFF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9B1BB9-F57B-EF8D-703A-72E76534C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63</a:t>
            </a:fld>
            <a:endParaRPr lang="nl-NL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D8694F7-0589-EB63-D445-7078ADB14E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2209801"/>
            <a:ext cx="5670913" cy="320247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469B9F3-E514-EE83-DC3D-8836A0C1E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optimization – Trapezoid</a:t>
            </a:r>
            <a:endParaRPr lang="en-BE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F7BA74E-6B5F-EF0A-AD52-45818744AB0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 bwMode="auto">
          <a:xfrm>
            <a:off x="6216650" y="2209801"/>
            <a:ext cx="5800542" cy="313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3496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C45311-19DE-0671-9A02-8D19D5FFF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9B1BB9-F57B-EF8D-703A-72E76534C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64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69B9F3-E514-EE83-DC3D-8836A0C1E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optimization – Trapezoid</a:t>
            </a:r>
            <a:endParaRPr lang="en-BE" dirty="0"/>
          </a:p>
        </p:txBody>
      </p:sp>
      <p:pic>
        <p:nvPicPr>
          <p:cNvPr id="9" name="Content Placeholder 8" descr="A colorful chart with text&#10;&#10;Description automatically generated with medium confidence">
            <a:extLst>
              <a:ext uri="{FF2B5EF4-FFF2-40B4-BE49-F238E27FC236}">
                <a16:creationId xmlns:a16="http://schemas.microsoft.com/office/drawing/2014/main" id="{6766D960-936C-6783-8DF3-54D1A0998B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0486" y="1188478"/>
            <a:ext cx="8446228" cy="4667302"/>
          </a:xfrm>
        </p:spPr>
      </p:pic>
    </p:spTree>
    <p:extLst>
      <p:ext uri="{BB962C8B-B14F-4D97-AF65-F5344CB8AC3E}">
        <p14:creationId xmlns:p14="http://schemas.microsoft.com/office/powerpoint/2010/main" val="156606110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B5AEDE-2541-4A9A-FFBE-B48698C9C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708AA9-E86D-4177-A1FD-24502CEB6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65</a:t>
            </a:fld>
            <a:endParaRPr lang="nl-NL"/>
          </a:p>
        </p:txBody>
      </p:sp>
      <p:pic>
        <p:nvPicPr>
          <p:cNvPr id="9" name="Content Placeholder 8" descr="A close-up of several electronic components&#10;&#10;Description automatically generated">
            <a:extLst>
              <a:ext uri="{FF2B5EF4-FFF2-40B4-BE49-F238E27FC236}">
                <a16:creationId xmlns:a16="http://schemas.microsoft.com/office/drawing/2014/main" id="{8EE692C8-85D2-62D2-9F95-0C41CDB1A2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1770720"/>
            <a:ext cx="5399087" cy="3597141"/>
          </a:xfrm>
        </p:spPr>
      </p:pic>
      <p:pic>
        <p:nvPicPr>
          <p:cNvPr id="11" name="Content Placeholder 10" descr="A large machine in a factory&#10;&#10;Description automatically generated">
            <a:extLst>
              <a:ext uri="{FF2B5EF4-FFF2-40B4-BE49-F238E27FC236}">
                <a16:creationId xmlns:a16="http://schemas.microsoft.com/office/drawing/2014/main" id="{DFAE02CD-D1D5-9273-8F2F-A7A60329E12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769066"/>
            <a:ext cx="5400675" cy="360045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8B4EDCB-72B5-6692-8F2B-9D080C62D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MMC detector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91049128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A40A19-470A-23ED-01D7-4CAF84517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CB3634-D469-4187-9A2B-B1F7E63AE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66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43E48AB-DC0F-669E-2082-53E269698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to other methods</a:t>
            </a:r>
            <a:endParaRPr lang="en-BE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C7CA39C-6193-D5B5-7CDE-D5AD92CA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Limited to ~10</a:t>
            </a:r>
            <a:r>
              <a:rPr lang="en-US" baseline="30000" dirty="0"/>
              <a:t>-3</a:t>
            </a:r>
          </a:p>
          <a:p>
            <a:r>
              <a:rPr lang="en-US" dirty="0"/>
              <a:t>Electron scattering: A lot of disagreement </a:t>
            </a:r>
            <a:r>
              <a:rPr lang="en-US" dirty="0">
                <a:sym typeface="Wingdings" panose="05000000000000000000" pitchFamily="2" charset="2"/>
              </a:rPr>
              <a:t> Conservative estimate 0.5-1% uncertainty on radii</a:t>
            </a:r>
            <a:endParaRPr lang="en-BE" dirty="0"/>
          </a:p>
        </p:txBody>
      </p:sp>
      <p:pic>
        <p:nvPicPr>
          <p:cNvPr id="11" name="Content Placeholder 7" descr="Chart, scatter chart&#10;&#10;Description automatically generated">
            <a:extLst>
              <a:ext uri="{FF2B5EF4-FFF2-40B4-BE49-F238E27FC236}">
                <a16:creationId xmlns:a16="http://schemas.microsoft.com/office/drawing/2014/main" id="{4BDA1EC2-8E3C-3104-DC30-9F028559AAD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29783" y="1359036"/>
            <a:ext cx="5387417" cy="4464050"/>
          </a:xfrm>
        </p:spPr>
      </p:pic>
    </p:spTree>
    <p:extLst>
      <p:ext uri="{BB962C8B-B14F-4D97-AF65-F5344CB8AC3E}">
        <p14:creationId xmlns:p14="http://schemas.microsoft.com/office/powerpoint/2010/main" val="1067614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337F3F-9857-3569-E2D4-22CD08BE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BB7DD6-3684-C194-9BB3-562AF215B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081D0D-E133-DAB4-CAF2-981CAA0D14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999" y="1656000"/>
                <a:ext cx="5710501" cy="44640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p>
                          </m:sSub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: Mass shift factor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: Field shift factor</a:t>
                </a:r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081D0D-E133-DAB4-CAF2-981CAA0D14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999" y="1656000"/>
                <a:ext cx="5710501" cy="44640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7C2B7AD6-3F46-170B-2592-C3447AEC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King plot</a:t>
            </a:r>
            <a:endParaRPr lang="en-BE" dirty="0"/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401781B2-28DF-C6D3-DB18-7C8005C2FF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91366" y="1830648"/>
            <a:ext cx="5425834" cy="3725522"/>
          </a:xfrm>
        </p:spPr>
      </p:pic>
    </p:spTree>
    <p:extLst>
      <p:ext uri="{BB962C8B-B14F-4D97-AF65-F5344CB8AC3E}">
        <p14:creationId xmlns:p14="http://schemas.microsoft.com/office/powerpoint/2010/main" val="1566833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337F3F-9857-3569-E2D4-22CD08BE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BB7DD6-3684-C194-9BB3-562AF215B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081D0D-E133-DAB4-CAF2-981CAA0D14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999" y="1656000"/>
                <a:ext cx="5710501" cy="44640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p>
                          </m:sSub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: Mass shift factor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: Field shift factor</a:t>
                </a:r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081D0D-E133-DAB4-CAF2-981CAA0D14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999" y="1656000"/>
                <a:ext cx="5710501" cy="44640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7C2B7AD6-3F46-170B-2592-C3447AEC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King plot</a:t>
            </a:r>
            <a:endParaRPr lang="en-BE" dirty="0"/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401781B2-28DF-C6D3-DB18-7C8005C2FF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91366" y="1830648"/>
            <a:ext cx="5425834" cy="3725522"/>
          </a:xfr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BA0B882-9FC4-2196-7257-B4F345A1BACC}"/>
              </a:ext>
            </a:extLst>
          </p:cNvPr>
          <p:cNvGrpSpPr/>
          <p:nvPr/>
        </p:nvGrpSpPr>
        <p:grpSpPr>
          <a:xfrm>
            <a:off x="12940065" y="3616036"/>
            <a:ext cx="1227939" cy="508824"/>
            <a:chOff x="7259355" y="3616036"/>
            <a:chExt cx="1227939" cy="50882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FB139CD-4B0D-7BC4-EABA-37E14F695138}"/>
                </a:ext>
              </a:extLst>
            </p:cNvPr>
            <p:cNvCxnSpPr/>
            <p:nvPr/>
          </p:nvCxnSpPr>
          <p:spPr>
            <a:xfrm>
              <a:off x="7259355" y="4119105"/>
              <a:ext cx="1227939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D0E899E-E81B-7B47-3937-7A0F1EBC8A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1752" y="3616036"/>
              <a:ext cx="5542" cy="508824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6F5E238-D71E-D7CF-C311-732F11C4A2E8}"/>
              </a:ext>
            </a:extLst>
          </p:cNvPr>
          <p:cNvGrpSpPr/>
          <p:nvPr/>
        </p:nvGrpSpPr>
        <p:grpSpPr>
          <a:xfrm>
            <a:off x="6576304" y="7539990"/>
            <a:ext cx="226573" cy="916940"/>
            <a:chOff x="6576304" y="4008120"/>
            <a:chExt cx="226573" cy="916940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2C6654D-5A27-B61F-9AFF-EA9DF4F318DB}"/>
                </a:ext>
              </a:extLst>
            </p:cNvPr>
            <p:cNvGrpSpPr/>
            <p:nvPr/>
          </p:nvGrpSpPr>
          <p:grpSpPr>
            <a:xfrm>
              <a:off x="6645323" y="4008120"/>
              <a:ext cx="94129" cy="916940"/>
              <a:chOff x="6645323" y="4008120"/>
              <a:chExt cx="94129" cy="916940"/>
            </a:xfrm>
            <a:grpFill/>
          </p:grpSpPr>
          <p:sp>
            <p:nvSpPr>
              <p:cNvPr id="24" name="Flowchart: Connector 23">
                <a:extLst>
                  <a:ext uri="{FF2B5EF4-FFF2-40B4-BE49-F238E27FC236}">
                    <a16:creationId xmlns:a16="http://schemas.microsoft.com/office/drawing/2014/main" id="{D2783438-C3CA-3D72-534C-95216C54AAE9}"/>
                  </a:ext>
                </a:extLst>
              </p:cNvPr>
              <p:cNvSpPr/>
              <p:nvPr/>
            </p:nvSpPr>
            <p:spPr>
              <a:xfrm>
                <a:off x="6645323" y="4255994"/>
                <a:ext cx="94129" cy="80209"/>
              </a:xfrm>
              <a:prstGeom prst="flowChartConnector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>
                  <a:solidFill>
                    <a:srgbClr val="FFC000"/>
                  </a:solidFill>
                </a:endParaRP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DACB799-56A1-2885-162E-173E253EAB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2387" y="4008120"/>
                <a:ext cx="0" cy="916940"/>
              </a:xfrm>
              <a:prstGeom prst="line">
                <a:avLst/>
              </a:prstGeom>
              <a:grpFill/>
              <a:ln w="254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9F5C921-5E39-94D1-E088-2C7A9E4BC4CD}"/>
                </a:ext>
              </a:extLst>
            </p:cNvPr>
            <p:cNvCxnSpPr/>
            <p:nvPr/>
          </p:nvCxnSpPr>
          <p:spPr>
            <a:xfrm>
              <a:off x="6581897" y="4010025"/>
              <a:ext cx="220980" cy="0"/>
            </a:xfrm>
            <a:prstGeom prst="line">
              <a:avLst/>
            </a:prstGeom>
            <a:grpFill/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324BA82-CB7B-CBF8-EFB6-11E9804AD0B2}"/>
                </a:ext>
              </a:extLst>
            </p:cNvPr>
            <p:cNvCxnSpPr/>
            <p:nvPr/>
          </p:nvCxnSpPr>
          <p:spPr>
            <a:xfrm>
              <a:off x="6576304" y="4925060"/>
              <a:ext cx="220980" cy="0"/>
            </a:xfrm>
            <a:prstGeom prst="line">
              <a:avLst/>
            </a:prstGeom>
            <a:grpFill/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750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337F3F-9857-3569-E2D4-22CD08BE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PLATAN conference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BB7DD6-3684-C194-9BB3-562AF215B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081D0D-E133-DAB4-CAF2-981CAA0D14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999" y="1656000"/>
                <a:ext cx="5710501" cy="44640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p>
                          </m:sSub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: Mass shift factor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: Field shift factor</a:t>
                </a:r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A081D0D-E133-DAB4-CAF2-981CAA0D14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999" y="1656000"/>
                <a:ext cx="5710501" cy="44640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7C2B7AD6-3F46-170B-2592-C3447AEC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King plot</a:t>
            </a:r>
            <a:endParaRPr lang="en-BE" dirty="0"/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401781B2-28DF-C6D3-DB18-7C8005C2FF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91366" y="1830648"/>
            <a:ext cx="5425834" cy="3725522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0C2E405-0B92-171E-074D-F1082A4F4A1D}"/>
              </a:ext>
            </a:extLst>
          </p:cNvPr>
          <p:cNvGrpSpPr/>
          <p:nvPr/>
        </p:nvGrpSpPr>
        <p:grpSpPr>
          <a:xfrm>
            <a:off x="7259355" y="3616036"/>
            <a:ext cx="1227939" cy="508824"/>
            <a:chOff x="7259355" y="3616036"/>
            <a:chExt cx="1227939" cy="50882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8DBA3B1-F0AB-D306-25CA-C3F2A5917B3C}"/>
                </a:ext>
              </a:extLst>
            </p:cNvPr>
            <p:cNvCxnSpPr/>
            <p:nvPr/>
          </p:nvCxnSpPr>
          <p:spPr>
            <a:xfrm>
              <a:off x="7259355" y="4119105"/>
              <a:ext cx="1227939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631BA5F-070B-6C44-C9A1-A41D803448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1752" y="3616036"/>
              <a:ext cx="5542" cy="508824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BC8036-E4F6-7EAC-0EA7-8599AD4C5051}"/>
              </a:ext>
            </a:extLst>
          </p:cNvPr>
          <p:cNvGrpSpPr/>
          <p:nvPr/>
        </p:nvGrpSpPr>
        <p:grpSpPr>
          <a:xfrm>
            <a:off x="6576304" y="4008120"/>
            <a:ext cx="226573" cy="916940"/>
            <a:chOff x="6576304" y="4008120"/>
            <a:chExt cx="226573" cy="916940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CD889D5-4912-0A63-211C-910B6C643938}"/>
                </a:ext>
              </a:extLst>
            </p:cNvPr>
            <p:cNvGrpSpPr/>
            <p:nvPr/>
          </p:nvGrpSpPr>
          <p:grpSpPr>
            <a:xfrm>
              <a:off x="6645323" y="4008120"/>
              <a:ext cx="94129" cy="916940"/>
              <a:chOff x="6645323" y="4008120"/>
              <a:chExt cx="94129" cy="916940"/>
            </a:xfrm>
            <a:grpFill/>
          </p:grpSpPr>
          <p:sp>
            <p:nvSpPr>
              <p:cNvPr id="13" name="Flowchart: Connector 12">
                <a:extLst>
                  <a:ext uri="{FF2B5EF4-FFF2-40B4-BE49-F238E27FC236}">
                    <a16:creationId xmlns:a16="http://schemas.microsoft.com/office/drawing/2014/main" id="{4808983A-2A51-9672-7521-FC17BEDA9401}"/>
                  </a:ext>
                </a:extLst>
              </p:cNvPr>
              <p:cNvSpPr/>
              <p:nvPr/>
            </p:nvSpPr>
            <p:spPr>
              <a:xfrm>
                <a:off x="6645323" y="4255994"/>
                <a:ext cx="94129" cy="80209"/>
              </a:xfrm>
              <a:prstGeom prst="flowChartConnector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>
                  <a:solidFill>
                    <a:srgbClr val="FFC000"/>
                  </a:solidFill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4B8F6BB-8923-1EAD-F839-6F79EEEBA9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2387" y="4008120"/>
                <a:ext cx="0" cy="916940"/>
              </a:xfrm>
              <a:prstGeom prst="line">
                <a:avLst/>
              </a:prstGeom>
              <a:grpFill/>
              <a:ln w="254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E71054-945D-3287-BDA0-46CF20FFA031}"/>
                </a:ext>
              </a:extLst>
            </p:cNvPr>
            <p:cNvCxnSpPr/>
            <p:nvPr/>
          </p:nvCxnSpPr>
          <p:spPr>
            <a:xfrm>
              <a:off x="6581897" y="4010025"/>
              <a:ext cx="220980" cy="0"/>
            </a:xfrm>
            <a:prstGeom prst="line">
              <a:avLst/>
            </a:prstGeom>
            <a:grpFill/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AAFB720-F530-EDEA-5173-79ACF25E359E}"/>
                </a:ext>
              </a:extLst>
            </p:cNvPr>
            <p:cNvCxnSpPr/>
            <p:nvPr/>
          </p:nvCxnSpPr>
          <p:spPr>
            <a:xfrm>
              <a:off x="6576304" y="4925060"/>
              <a:ext cx="220980" cy="0"/>
            </a:xfrm>
            <a:prstGeom prst="line">
              <a:avLst/>
            </a:prstGeom>
            <a:grpFill/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AC9CEF6-8953-1EF2-E822-7EB36DD3ED5F}"/>
              </a:ext>
            </a:extLst>
          </p:cNvPr>
          <p:cNvSpPr txBox="1"/>
          <p:nvPr/>
        </p:nvSpPr>
        <p:spPr>
          <a:xfrm>
            <a:off x="6802877" y="1373992"/>
            <a:ext cx="4519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odd-Z element with 3 stable isotopes!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211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358"/>
  <p:tag name="ORIGINALWIDTH" val="1546,307"/>
  <p:tag name="LATEXADDIN" val="\documentclass{article}&#10;\usepackage{amsmath}&#10;\pagestyle{empty}&#10;\begin{document}&#10;&#10;modified photon propagator:&#10;&#10;&#10;\end{document}"/>
  <p:tag name="IGUANATEXSIZE" val="20"/>
  <p:tag name="IGUANATEXCURSOR" val="1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4287,964"/>
  <p:tag name="LATEXADDIN" val="\documentclass{article}&#10;\usepackage{amsmath}&#10;\pagestyle{empty}&#10;\begin{document}&#10;&#10;\begin{align}&#10;&amp; D^{\text{NP}}_{\mu\nu}(x,x') = \int d^4 x_1 \, d^4 x_2 \, D_{\mu \xi}(x-x_1) \left[ \Pi^{\xi \zeta}_{\text{N}}(x_1,x_2) + S^{\xi \zeta}_{\text{N}}(x_1,x_2) \right] D_{\zeta \nu}(x_2-x') \notag&#10;\end{align}&#10;&#10;&#10;&#10;\end{document}"/>
  <p:tag name="IGUANATEXSIZE" val="20"/>
  <p:tag name="IGUANATEXCURSOR" val="17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6,9704"/>
  <p:tag name="ORIGINALWIDTH" val="453,6933"/>
  <p:tag name="LATEXADDIN" val="\documentclass{article}&#10;\usepackage{amsmath}&#10;\usepackage{xcolor}&#10;\pagestyle{empty}&#10;\begin{document}&#10;&#10;\center&#10;``seagull''&#10;&#10;term&#10;&#10;&#10;\end{document}"/>
  <p:tag name="IGUANATEXSIZE" val="20"/>
  <p:tag name="IGUANATEXCURSOR" val="1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,23921"/>
  <p:tag name="ORIGINALWIDTH" val="545,9318"/>
  <p:tag name="LATEXADDIN" val="\documentclass{article}&#10;\usepackage{amsmath}&#10;\pagestyle{empty}&#10;\begin{document}&#10;&#10;NP tensor 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,23921"/>
  <p:tag name="ORIGINALWIDTH" val="684,6644"/>
  <p:tag name="LATEXADDIN" val="\documentclass{article}&#10;\usepackage{amsmath}&#10;\pagestyle{empty}&#10;\begin{document}&#10;&#10;NP insertion&#10;&#10;&#10;\end{document}"/>
  <p:tag name="IGUANATEXSIZE" val="20"/>
  <p:tag name="IGUANATEXCURSOR" val="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5,23811"/>
  <p:tag name="ORIGINALWIDTH" val="95,98803"/>
  <p:tag name="LATEXADDIN" val="\documentclass{article}&#10;\usepackage{amsmath}&#10;\pagestyle{empty}&#10;\begin{document}&#10;&#10;$\boldsymbol{+}$&#10;&#10;&#10;\end{document}"/>
  <p:tag name="IGUANATEXSIZE" val="20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,9828"/>
  <p:tag name="ORIGINALWIDTH" val="669,6663"/>
  <p:tag name="LATEXADDIN" val="\documentclass{article}&#10;\usepackage{amsmath}&#10;\pagestyle{empty}&#10;\begin{document}&#10;&#10;\begin{align}&#10;\mathcal{D}_{\mu\nu}(x,x') = \notag&#10;\end{align}&#10;&#10;\end{document}"/>
  <p:tag name="IGUANATEXSIZE" val="20"/>
  <p:tag name="IGUANATEXCURSOR" val="13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5,478"/>
  <p:tag name="ORIGINALWIDTH" val="2396,7"/>
  <p:tag name="LATEXADDIN" val="\documentclass{article}&#10;\usepackage{amsmath}&#10;\pagestyle{empty}&#10;\begin{document}&#10;&#10;\begin{align}&#10;i\Pi^{\xi \zeta}_{\text{N}}(x_1,x_2) = \langle 0|T[\hat{J}^{\xi}_{\text{N},\,\text{fluc}}(x_1) \hat{J}^{\zeta}_{\text{N},\,\text{fluc}}(x_2)]|0 \rangle \notag&#10;\end{align} &#10;&#10;&#10;\end{document}"/>
  <p:tag name="IGUANATEXSIZE" val="20"/>
  <p:tag name="IGUANATEXCURSOR" val="25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0,465"/>
  <p:tag name="ORIGINALWIDTH" val="2024,747"/>
  <p:tag name="LATEXADDIN" val="\documentclass{article}&#10;\usepackage{amsmath}&#10;\pagestyle{empty}&#10;\newcommand{\brm}[1]{\boldsymbol{\mathrm{#1}}}&#10;\begin{document}&#10;&#10;$-$ transition (charge) densities &#10;&#10;$\phantom{-}$ $\varrho^{\lambda}_{J}(\mathrm{x}) = \langle \lambda||\int d\Omega_{\brm{x}} \, Y_{J}(\Omega_{\brm{x}}) \hat{\rho}_{\text{N}}(\brm{x})||0 \rangle$&#10;&#10;&#10;\end{document}"/>
  <p:tag name="IGUANATEXSIZE" val="20"/>
  <p:tag name="IGUANATEXCURSOR" val="17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,73905"/>
  <p:tag name="ORIGINALWIDTH" val="1457,068"/>
  <p:tag name="LATEXADDIN" val="\documentclass{article}&#10;\usepackage{amsmath}&#10;\pagestyle{empty}&#10;\begin{document}&#10;&#10;$\bullet$ reduced matrix elements:&#10;&#10;&#10;\end{document}"/>
  <p:tag name="IGUANATEXSIZE" val="20"/>
  <p:tag name="IGUANATEXCURSOR" val="9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,2362"/>
  <p:tag name="ORIGINALWIDTH" val="1901,012"/>
  <p:tag name="LATEXADDIN" val="\documentclass{article}&#10;\usepackage{amsmath}&#10;\pagestyle{empty}&#10;\begin{document}&#10;&#10;$\bullet$ excitation energies $\omega_{\lambda} = E_{\lambda} - E_{0}$&#10;&#10;&#10;\end{document}"/>
  <p:tag name="IGUANATEXSIZE" val="20"/>
  <p:tag name="IGUANATEXCURSOR" val="12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,2291"/>
  <p:tag name="ORIGINALWIDTH" val="2289,464"/>
  <p:tag name="LATEXADDIN" val="\documentclass{article}&#10;\usepackage{amsmath}&#10;\pagestyle{empty}&#10;\begin{document}&#10;&#10;\begin{align}&#10;= iD_{\mu\nu}(x-x') + \langle 0|T[\hat{A}^{\text{fluc}}_{\mu}(x) \hat{A}^{\text{fluc}}_{\nu}(x')]|0 \rangle \notag&#10;\end{align}&#10;&#10;&#10;\end{document}"/>
  <p:tag name="IGUANATEXSIZE" val="20"/>
  <p:tag name="IGUANATEXCURSOR" val="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,7131"/>
  <p:tag name="ORIGINALWIDTH" val="2122,235"/>
  <p:tag name="LATEXADDIN" val="\documentclass{article}&#10;\usepackage{amsmath}&#10;\pagestyle{empty}&#10;\begin{document}&#10;&#10;\begin{align}&#10;\text{NP} \rightarrow \sum_{|\lambda\rangle} \text{[the entire nuclear spectrum]} \notag&#10;\end{align}&#10;&#10;\end{document}"/>
  <p:tag name="IGUANATEXSIZE" val="20"/>
  <p:tag name="IGUANATEXCURSOR" val="13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2,9659"/>
  <p:tag name="ORIGINALWIDTH" val="2320,21"/>
  <p:tag name="LATEXADDIN" val="\documentclass{article}&#10;\usepackage{amsmath}&#10;\pagestyle{empty}&#10;\newcommand{\brm}[1]{\boldsymbol{\mathrm{#1}}}&#10;\begin{document}&#10;&#10;$-$ transition current densities&#10;&#10;$\phantom{-}$ $\mathcal{J}^{\lambda}_{JL}(\mathrm{x}) = \langle \lambda||\int d\Omega_{\brm{x}} \, \brm{Y}_{JL}(\Omega_{\brm{x}}) \cdot \hat{\brm{J}}_{\text{N}}(\brm{x})||0 \rangle$&#10;&#10;&#10;\end{document}"/>
  <p:tag name="IGUANATEXSIZE" val="20"/>
  <p:tag name="IGUANATEXCURSOR" val="17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1,6985"/>
  <p:tag name="ORIGINALWIDTH" val="1622,047"/>
  <p:tag name="LATEXADDIN" val="\documentclass{article}&#10;\usepackage{amsmath}&#10;\pagestyle{empty}&#10;\begin{document}&#10;&#10;for different excitation modes: &#10;&#10;$0^{+}$, $1^{-}$, $2^{+}$, $3^{-}$, ($4^{+}$, $5^{-}$, $1^{+}$)&#10;&#10;\textit{in the laboratory frame}&#10;&#10;&#10;\end{document}"/>
  <p:tag name="IGUANATEXSIZE" val="20"/>
  <p:tag name="IGUANATEXCURSOR" val="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6,9666"/>
  <p:tag name="ORIGINALWIDTH" val="1652,043"/>
  <p:tag name="LATEXADDIN" val="\documentclass{article}&#10;\usepackage{amsmath}&#10;\pagestyle{empty}&#10;\begin{document}&#10;&#10;Y. Tanaka and Y. Horikawa, &#10;&#10;Nucl. Phys. A580, 291 (1994).&#10;&#10;\end{document}"/>
  <p:tag name="IGUANATEXSIZE" val="20"/>
  <p:tag name="IGUANATEXCURSOR" val="11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3827,521"/>
  <p:tag name="LATEXADDIN" val="\documentclass{article}&#10;\usepackage{amsmath}&#10;\pagestyle{empty}&#10;\begin{document}&#10;&#10;$^{*}$simplifications are possible &#10;in terms of transition probabilities $B(EL)$&#10;&#10;&#10;\end{document}"/>
  <p:tag name="IGUANATEXSIZE" val="18"/>
  <p:tag name="IGUANATEXCURSOR" val="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2,4784"/>
  <p:tag name="ORIGINALWIDTH" val="1919,76"/>
  <p:tag name="LATEXADDIN" val="\documentclass{article}&#10;\usepackage{amsmath}&#10;\pagestyle{empty}&#10;\newcommand{\brm}[1]{\boldsymbol{\mathrm{#1}}}&#10;\begin{document}&#10;&#10;\begin{align}&#10;\hat{J}^{\mu}_{\text{N},\,\text{total}}(x) = J^{\mu}_{\text{N},\,\text{stat}}(\brm{x}) + \hat{J}^{\mu}_{\text{N},\,\text{fluc}}(x) \notag&#10;\end{align}&#10;&#10;&#10;\end{document}"/>
  <p:tag name="IGUANATEXSIZE" val="20"/>
  <p:tag name="IGUANATEXCURSOR" val="10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2221,222"/>
  <p:tag name="LATEXADDIN" val="\documentclass{article}&#10;\usepackage{amsmath}&#10;\pagestyle{empty}&#10;\newcommand{\brm}[1]{\boldsymbol{\mathrm{#1}}}&#10;\begin{document}&#10;&#10;\begin{align}&#10;\hat{A}^{\mu}_{\text{total}}(x) &amp; = \mathcal{A}^{\mu}_{\text{stat}}(\brm{x}) + \hat{A}^{\mu}_{\text{fluc}}(x) + \hat{A}^{\mu}_{\text{free}}(x) \notag&#10;\end{align}&#10;&#10;&#10;\end{document}"/>
  <p:tag name="IGUANATEXSIZE" val="20"/>
  <p:tag name="IGUANATEXCURSOR" val="10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2,2047"/>
  <p:tag name="ORIGINALWIDTH" val="1486,314"/>
  <p:tag name="LATEXADDIN" val="\documentclass{article}&#10;\usepackage{amsmath}&#10;\pagestyle{empty}&#10;\begin{document}&#10;&#10;\begin{align}&#10;&amp;iD_{\mu\nu}(x-x') \notag \\ &#10;&amp;= \langle 0|T[\hat{A}^{\text{free}}_{\mu}(x) \hat{A}^{\text{free}}_{\nu}(x')]|0 \rangle \notag&#10;\end{align}&#10;&#10;&#10;\end{document}"/>
  <p:tag name="IGUANATEXSIZE" val="20"/>
  <p:tag name="IGUANATEXCURSOR" val="22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,2291"/>
  <p:tag name="ORIGINALWIDTH" val="2047,244"/>
  <p:tag name="LATEXADDIN" val="\documentclass{article}&#10;\usepackage{amsmath}&#10;\pagestyle{empty}&#10;\begin{document}&#10;&#10;\begin{align}&#10;i\mathcal{D}_{\mu\nu}(x,x') &amp; = \langle 0|T[\hat{A}^{\text{rad}}_{\mu}(x) \hat{A}^{\text{rad}}_{\nu}(x')]|0 \rangle \notag&#10;\end{align}&#10;&#10;&#10;\end{document}"/>
  <p:tag name="IGUANATEXSIZE" val="20"/>
  <p:tag name="IGUANATEXCURSOR" val="21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,9674"/>
  <p:tag name="ORIGINALWIDTH" val="731,9085"/>
  <p:tag name="LATEXADDIN" val="\documentclass{article}&#10;\usepackage{amsmath}&#10;\pagestyle{empty}&#10;\begin{document}&#10;&#10;\center&#10;dressed muon &#10;&#10;propagator&#10;&#10;&#10;\end{document}"/>
  <p:tag name="IGUANATEXSIZE" val="20"/>
  <p:tag name="IGUANATEXCURSOR" val="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546,6816"/>
  <p:tag name="LATEXADDIN" val="\documentclass{article}&#10;\usepackage{amsmath}&#10;\usepackage{mathtools}&#10;\pagestyle{empty}&#10;\begin{document}&#10;&#10;\begin{align}&#10;\coloneqq \hat{A}^{\mu}_{\mathrm{rad}}(x) \notag&#10;\end{align}&#10;&#10;\end{document}"/>
  <p:tag name="IGUANATEXSIZE" val="20"/>
  <p:tag name="IGUANATEXCURSOR" val="12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0,4799"/>
  <p:tag name="ORIGINALWIDTH" val="2085,489"/>
  <p:tag name="LATEXADDIN" val="\documentclass{article}&#10;\usepackage{amsmath}&#10;\pagestyle{empty}&#10;\begin{document}&#10;&#10;\begin{align}&#10;\mathcal{D}_{\mu\nu}(x,x') &amp; = D_{\mu\nu}(x-x') + D^{\text{NP}}_{\mu\nu}(x,x') \notag&#10;\end{align}&#10;&#10;&#10;\end{document}"/>
  <p:tag name="IGUANATEXSIZE" val="20"/>
  <p:tag name="IGUANATEXCURSOR" val="18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2781</Words>
  <Application>Microsoft Office PowerPoint</Application>
  <PresentationFormat>Widescreen</PresentationFormat>
  <Paragraphs>689</Paragraphs>
  <Slides>66</Slides>
  <Notes>24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66</vt:i4>
      </vt:variant>
    </vt:vector>
  </HeadingPairs>
  <TitlesOfParts>
    <vt:vector size="73" baseType="lpstr">
      <vt:lpstr>Arial</vt:lpstr>
      <vt:lpstr>Calibri</vt:lpstr>
      <vt:lpstr>Cambria Math</vt:lpstr>
      <vt:lpstr>Trebuchet MS</vt:lpstr>
      <vt:lpstr>Wingdings</vt:lpstr>
      <vt:lpstr>KU Leuven</vt:lpstr>
      <vt:lpstr>KU Leuven Sedes</vt:lpstr>
      <vt:lpstr>Absolute radii of chlorine and potassium:  A heavyweight solution to a small problem</vt:lpstr>
      <vt:lpstr>Contents</vt:lpstr>
      <vt:lpstr>Contents</vt:lpstr>
      <vt:lpstr>Measurements of δ&lt;r^2&gt;</vt:lpstr>
      <vt:lpstr>Benefit of absolute radii</vt:lpstr>
      <vt:lpstr>PowerPoint Presentation</vt:lpstr>
      <vt:lpstr>King plot</vt:lpstr>
      <vt:lpstr>King plot</vt:lpstr>
      <vt:lpstr>King plot</vt:lpstr>
      <vt:lpstr>King plot</vt:lpstr>
      <vt:lpstr>Contents</vt:lpstr>
      <vt:lpstr>Muonic atoms</vt:lpstr>
      <vt:lpstr>Muonic atoms</vt:lpstr>
      <vt:lpstr>Muonic atoms</vt:lpstr>
      <vt:lpstr>Muonic atoms</vt:lpstr>
      <vt:lpstr>Extracting radii</vt:lpstr>
      <vt:lpstr>Extracting radii</vt:lpstr>
      <vt:lpstr>Contents</vt:lpstr>
      <vt:lpstr>Measuring microgram materials</vt:lpstr>
      <vt:lpstr>Measuring microgram materials</vt:lpstr>
      <vt:lpstr>Measuring microgram materials</vt:lpstr>
      <vt:lpstr>Measuring microgram materials</vt:lpstr>
      <vt:lpstr>Measuring microgram materials</vt:lpstr>
      <vt:lpstr>Measuring microgram materials</vt:lpstr>
      <vt:lpstr>Contents</vt:lpstr>
      <vt:lpstr>Primary goals</vt:lpstr>
      <vt:lpstr>PSI – High intensity proton accelerator facility (HIPA)</vt:lpstr>
      <vt:lpstr>Setup</vt:lpstr>
      <vt:lpstr>Setup</vt:lpstr>
      <vt:lpstr>Data filtering: Timing optimization</vt:lpstr>
      <vt:lpstr>Data filtering: Timing optimization</vt:lpstr>
      <vt:lpstr>Data filtering: Gain drift correction</vt:lpstr>
      <vt:lpstr>Data filtering: Gain drift correction</vt:lpstr>
      <vt:lpstr>Energy calibration</vt:lpstr>
      <vt:lpstr>Interpreting energy Vs time plots</vt:lpstr>
      <vt:lpstr>Interpreting energy Vs time plots</vt:lpstr>
      <vt:lpstr>Interpreting energy Vs time plots</vt:lpstr>
      <vt:lpstr>Interpreting energy Vs time plots</vt:lpstr>
      <vt:lpstr>Potassium muonic isotope shift (preliminary)</vt:lpstr>
      <vt:lpstr>Potassium muonic isotope shift (preliminary)</vt:lpstr>
      <vt:lpstr>Chlorine measurement (preliminary)</vt:lpstr>
      <vt:lpstr>Chlorine measurement (preliminary)</vt:lpstr>
      <vt:lpstr>Contents</vt:lpstr>
      <vt:lpstr>Other stuff we’ve done</vt:lpstr>
      <vt:lpstr>Future plans</vt:lpstr>
      <vt:lpstr>Conclusion</vt:lpstr>
      <vt:lpstr>Thank you for your attention!</vt:lpstr>
      <vt:lpstr>Backup slides</vt:lpstr>
      <vt:lpstr>PowerPoint Presentation</vt:lpstr>
      <vt:lpstr>PowerPoint Presentation</vt:lpstr>
      <vt:lpstr>PowerPoint Presentation</vt:lpstr>
      <vt:lpstr>Dynamic hyperfine splitting</vt:lpstr>
      <vt:lpstr>Including the quadrupole moment (248Cm)</vt:lpstr>
      <vt:lpstr>Development – anticoincidence spectrum</vt:lpstr>
      <vt:lpstr>Muonic x rays</vt:lpstr>
      <vt:lpstr>How sensitive are we?</vt:lpstr>
      <vt:lpstr>How sensitive are we?</vt:lpstr>
      <vt:lpstr>Background – Producing muons</vt:lpstr>
      <vt:lpstr>Muon half-life</vt:lpstr>
      <vt:lpstr>Muon-catalyzed fusion</vt:lpstr>
      <vt:lpstr>General time cut</vt:lpstr>
      <vt:lpstr>Fitting with Hypermet</vt:lpstr>
      <vt:lpstr>Online optimization – Trapezoid</vt:lpstr>
      <vt:lpstr>Online optimization – Trapezoid</vt:lpstr>
      <vt:lpstr>MMC detector</vt:lpstr>
      <vt:lpstr>Compare to other methods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2024-06-13T10:07:06Z</dcterms:modified>
</cp:coreProperties>
</file>