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64" r:id="rId2"/>
    <p:sldId id="275" r:id="rId3"/>
    <p:sldId id="256" r:id="rId4"/>
    <p:sldId id="298" r:id="rId5"/>
    <p:sldId id="276" r:id="rId6"/>
    <p:sldId id="258" r:id="rId7"/>
    <p:sldId id="278" r:id="rId8"/>
    <p:sldId id="268" r:id="rId9"/>
    <p:sldId id="291" r:id="rId10"/>
    <p:sldId id="295" r:id="rId11"/>
    <p:sldId id="292" r:id="rId12"/>
    <p:sldId id="260" r:id="rId13"/>
    <p:sldId id="293" r:id="rId14"/>
    <p:sldId id="261" r:id="rId15"/>
    <p:sldId id="294" r:id="rId16"/>
    <p:sldId id="265" r:id="rId17"/>
    <p:sldId id="272" r:id="rId18"/>
    <p:sldId id="271" r:id="rId19"/>
    <p:sldId id="284" r:id="rId20"/>
    <p:sldId id="285" r:id="rId21"/>
    <p:sldId id="297" r:id="rId22"/>
    <p:sldId id="267" r:id="rId23"/>
    <p:sldId id="269" r:id="rId24"/>
    <p:sldId id="266" r:id="rId25"/>
    <p:sldId id="270" r:id="rId26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35"/>
    <p:restoredTop sz="94763"/>
  </p:normalViewPr>
  <p:slideViewPr>
    <p:cSldViewPr snapToGrid="0">
      <p:cViewPr>
        <p:scale>
          <a:sx n="110" d="100"/>
          <a:sy n="110" d="100"/>
        </p:scale>
        <p:origin x="832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C1A649-E906-144C-B643-2A8DD84887B7}" type="datetimeFigureOut">
              <a:rPr lang="en-GB" smtClean="0"/>
              <a:t>24/11/2024</a:t>
            </a:fld>
            <a:endParaRPr lang="en-GB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6AB4B-EF04-F44E-83A9-9C372C5B1C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388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B221F2FA-A4C2-6AA6-F882-D0D21A42B8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13C65B24-8233-A60F-0992-3CCBDA6CCD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  <a:endParaRPr lang="en-GB"/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72A75DA9-0AD2-05BE-90FD-8F7ED7474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C3C69-206E-6840-B0AC-B0809762DDF1}" type="datetime1">
              <a:rPr lang="fi-FI" smtClean="0"/>
              <a:t>24.11.2024</a:t>
            </a:fld>
            <a:endParaRPr lang="en-GB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3F948EEB-4BAB-DAF3-F800-9C2557D02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8C095DE1-1C12-2590-7F6D-81081CE3D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9A3D-3CDA-9B48-A00A-BB37A45A9D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003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29707941-D090-E325-6E99-7EFDBD5D4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8DE4F3F9-8360-D1B8-F5E0-1B2A48E80F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D8A5D1E0-8F40-C234-0BDE-51B652C74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389AF-FF41-254E-B384-BACE8C6F8D7B}" type="datetime1">
              <a:rPr lang="fi-FI" smtClean="0"/>
              <a:t>24.11.2024</a:t>
            </a:fld>
            <a:endParaRPr lang="en-GB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1F6E08E9-F42D-F3E3-3AC2-4CAD20B64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69598F4B-61C6-468B-4AB5-EF5983838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9A3D-3CDA-9B48-A00A-BB37A45A9D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785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>
            <a:extLst>
              <a:ext uri="{FF2B5EF4-FFF2-40B4-BE49-F238E27FC236}">
                <a16:creationId xmlns:a16="http://schemas.microsoft.com/office/drawing/2014/main" id="{97ED7694-4F1A-0714-911E-47F219FA8A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16364BBE-8448-28DB-A90C-D3492E25C8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EA2A4E9B-9686-E1B0-9A9E-2A3C0EF23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0BA29-FA96-CB4C-AD69-55406143E13C}" type="datetime1">
              <a:rPr lang="fi-FI" smtClean="0"/>
              <a:t>24.11.2024</a:t>
            </a:fld>
            <a:endParaRPr lang="en-GB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AC79D266-473D-EB32-1565-0DDB69492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CFA9494A-9FFB-DBF4-BAB7-5A30FC26E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9A3D-3CDA-9B48-A00A-BB37A45A9D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2025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7A4BF0B9-6471-DBD5-779C-4D0709E05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997ACEC8-89E5-DF8D-2040-17CB23D7B3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308B8A4A-851B-5EE5-FB69-A4C06CD78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07A9F-671D-794B-ACCD-7187A2D5F0DC}" type="datetime1">
              <a:rPr lang="fi-FI" smtClean="0"/>
              <a:t>24.11.2024</a:t>
            </a:fld>
            <a:endParaRPr lang="en-GB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D3A47B77-EE5D-FBB6-4E1A-83F2DEEFA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89BD87EF-773B-1F55-2EC9-A279389D8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9A3D-3CDA-9B48-A00A-BB37A45A9D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807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5BD37BB1-8AF4-F0EF-600A-6156BA58A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075CCA29-C82F-12D7-BD20-6330EE9131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053A955B-4617-0C33-202B-1883389A3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E1FA7-806C-3D41-8835-C9745BF193CD}" type="datetime1">
              <a:rPr lang="fi-FI" smtClean="0"/>
              <a:t>24.11.2024</a:t>
            </a:fld>
            <a:endParaRPr lang="en-GB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CF662393-109A-C6EB-44BE-B2B67DA66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5AF35A85-2951-9AAD-1B46-0232F6408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9A3D-3CDA-9B48-A00A-BB37A45A9D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625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28127279-B2E2-1FE5-97AC-DBB3A92F3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24B6AF1D-4578-8A0F-AF78-62F3AEB809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94F4C89E-8E8E-0BEB-A035-0D55B8BEAE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FAA8C15B-7E9B-2F60-0252-2222059F9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5A320-5B8F-044F-88A9-E150B4326123}" type="datetime1">
              <a:rPr lang="fi-FI" smtClean="0"/>
              <a:t>24.11.2024</a:t>
            </a:fld>
            <a:endParaRPr lang="en-GB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A75DB991-B4BA-F615-A1E3-7B41E7691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49C72E10-DFC9-55B1-7793-C41AF4D09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9A3D-3CDA-9B48-A00A-BB37A45A9D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672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345F401-57EB-6C8E-93B2-798B64859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1F25A09B-0423-1352-4FB7-18E2F00E30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56655096-A199-195A-CF93-28F45ADCC2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C38692F4-A4AD-C130-7DD6-8DEB459F4E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59568E03-18A8-DBCB-FB6E-275A1ABDFD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543D1B65-A3BA-79A6-F0CD-C42858848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643E0-EFD8-BC4B-B198-01C62092AF64}" type="datetime1">
              <a:rPr lang="fi-FI" smtClean="0"/>
              <a:t>24.11.2024</a:t>
            </a:fld>
            <a:endParaRPr lang="en-GB"/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4F8C2286-0C34-10C3-C075-C61C6F47C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D5148EA1-90A2-76AE-1B8D-7A03524CD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9A3D-3CDA-9B48-A00A-BB37A45A9D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615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0DF810CD-B5B1-A5BB-D021-38859542E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37D85704-0887-9670-56D5-122D5371D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BDAA-FA9D-EC4B-A4AA-74C64BF7C987}" type="datetime1">
              <a:rPr lang="fi-FI" smtClean="0"/>
              <a:t>24.11.2024</a:t>
            </a:fld>
            <a:endParaRPr lang="en-GB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5E492EB9-0001-7001-09CB-5EF9BD8A7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385609D1-2BDA-3A09-DDEC-1ECDF68E8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9A3D-3CDA-9B48-A00A-BB37A45A9D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4442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>
            <a:extLst>
              <a:ext uri="{FF2B5EF4-FFF2-40B4-BE49-F238E27FC236}">
                <a16:creationId xmlns:a16="http://schemas.microsoft.com/office/drawing/2014/main" id="{34BD7F14-1F9E-CEBA-9D14-32BEBA803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6E6D9-9B51-4447-BD58-B57C935F9300}" type="datetime1">
              <a:rPr lang="fi-FI" smtClean="0"/>
              <a:t>24.11.2024</a:t>
            </a:fld>
            <a:endParaRPr lang="en-GB"/>
          </a:p>
        </p:txBody>
      </p:sp>
      <p:sp>
        <p:nvSpPr>
          <p:cNvPr id="3" name="Alatunnisteen paikkamerkki 2">
            <a:extLst>
              <a:ext uri="{FF2B5EF4-FFF2-40B4-BE49-F238E27FC236}">
                <a16:creationId xmlns:a16="http://schemas.microsoft.com/office/drawing/2014/main" id="{A6CA7306-4538-CA84-25A3-B77040B91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2D04CD62-1629-C50B-599C-1CB541E97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9A3D-3CDA-9B48-A00A-BB37A45A9D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011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uvateksti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5007C497-7796-2934-F5F6-3E5A51A61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ACB3F340-0C95-7500-1E12-4FEE9E93DA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ED52B5AC-4B7E-7106-3D4A-AE7BAEC69D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2665CA50-226C-A1FC-AA3D-7F4C56426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B21FF-A2B5-EA40-A5CF-517B0F8D23F2}" type="datetime1">
              <a:rPr lang="fi-FI" smtClean="0"/>
              <a:t>24.11.2024</a:t>
            </a:fld>
            <a:endParaRPr lang="en-GB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30917EB9-87CA-76F4-D34B-069681C00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4375849F-C45C-5165-BDD9-78AFD2842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9A3D-3CDA-9B48-A00A-BB37A45A9D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238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teksti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816F5686-165C-6D32-D11D-A3A717911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581200DB-3E71-938F-BDC3-4FD18C4C6B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8C30010C-82A1-F814-0E6B-8AD3810872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B4FA666F-6C47-A887-FFE0-F909ADC2D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CE0AB-65B1-2B40-BCCE-65E83E33B13A}" type="datetime1">
              <a:rPr lang="fi-FI" smtClean="0"/>
              <a:t>24.11.2024</a:t>
            </a:fld>
            <a:endParaRPr lang="en-GB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3F5E7AA9-64BD-6783-57AA-6CC4CFA19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137B3B6F-EF16-8EBB-1943-339F5FEEC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9A3D-3CDA-9B48-A00A-BB37A45A9D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820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175873FD-EC39-D0DF-01BE-F4340C697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8B64B6E3-227E-E717-A1FB-E20F325801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A659DE58-8D54-A4D4-7601-998E1E7F24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D5CAD18-32E1-C948-9CB2-199E60E75F9A}" type="datetime1">
              <a:rPr lang="fi-FI" smtClean="0"/>
              <a:t>24.11.2024</a:t>
            </a:fld>
            <a:endParaRPr lang="en-GB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96C3FC9B-3C35-0D25-8073-15B222A788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FE862710-93C1-7654-1745-4FD4EC4207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F9A3D-3CDA-9B48-A00A-BB37A45A9D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460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g"/><Relationship Id="rId3" Type="http://schemas.openxmlformats.org/officeDocument/2006/relationships/image" Target="../media/image29.jpg"/><Relationship Id="rId7" Type="http://schemas.openxmlformats.org/officeDocument/2006/relationships/image" Target="../media/image33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hyperlink" Target="https://alice-publications.web.cern.ch/system/files/draft/10248/2024-08-20-ALICE_3_Scoping_Document_v1.0_16Aug_LHCC.pdf" TargetMode="Externa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https://alice-publications.web.cern.ch/system/files/draft/10248/2024-08-20-ALICE_3_Scoping_Document_v1.0_16Aug_LHCC.pdf" TargetMode="Externa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803563/files/2211.02491.pdf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iruutu 3">
            <a:extLst>
              <a:ext uri="{FF2B5EF4-FFF2-40B4-BE49-F238E27FC236}">
                <a16:creationId xmlns:a16="http://schemas.microsoft.com/office/drawing/2014/main" id="{DCD1A508-B9F7-4FCB-277F-37DF3D721CC3}"/>
              </a:ext>
            </a:extLst>
          </p:cNvPr>
          <p:cNvSpPr txBox="1"/>
          <p:nvPr/>
        </p:nvSpPr>
        <p:spPr>
          <a:xfrm>
            <a:off x="940575" y="2519128"/>
            <a:ext cx="10223761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/>
              <a:t>Future heavy ion experiment ALICE3</a:t>
            </a:r>
            <a:endParaRPr lang="en-GB" sz="4800" b="1" noProof="0" dirty="0"/>
          </a:p>
          <a:p>
            <a:endParaRPr lang="en-GB" sz="3200" noProof="0" dirty="0"/>
          </a:p>
          <a:p>
            <a:r>
              <a:rPr lang="en-GB" sz="3200" dirty="0"/>
              <a:t>Sami Räsänen </a:t>
            </a:r>
          </a:p>
          <a:p>
            <a:r>
              <a:rPr lang="en-GB" sz="3200" dirty="0"/>
              <a:t>Particle Physics Days in </a:t>
            </a:r>
            <a:r>
              <a:rPr lang="en-GB" sz="3200" dirty="0" err="1"/>
              <a:t>Lammi</a:t>
            </a:r>
            <a:endParaRPr lang="en-GB" sz="3200" dirty="0"/>
          </a:p>
          <a:p>
            <a:r>
              <a:rPr lang="en-GB" sz="3200" dirty="0"/>
              <a:t>28</a:t>
            </a:r>
            <a:r>
              <a:rPr lang="en-GB" sz="3200" baseline="30000" noProof="0" dirty="0" err="1"/>
              <a:t>th</a:t>
            </a:r>
            <a:r>
              <a:rPr lang="en-GB" sz="3200" noProof="0" dirty="0"/>
              <a:t> November 2024</a:t>
            </a:r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AEA0E099-FCE7-FBA3-2037-F82428A37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1ADF-FAF8-5F49-8236-3CFA450EC7B6}" type="slidenum">
              <a:rPr lang="en-GB" smtClean="0"/>
              <a:t>1</a:t>
            </a:fld>
            <a:endParaRPr lang="en-GB"/>
          </a:p>
        </p:txBody>
      </p:sp>
      <p:pic>
        <p:nvPicPr>
          <p:cNvPr id="2" name="Kuva 1" descr="Kuva, joka sisältää kohteen Fontti, teksti, logo, Grafiikka&#10;&#10;Kuvaus luotu automaattisesti">
            <a:extLst>
              <a:ext uri="{FF2B5EF4-FFF2-40B4-BE49-F238E27FC236}">
                <a16:creationId xmlns:a16="http://schemas.microsoft.com/office/drawing/2014/main" id="{475A5C28-436A-B74C-25A6-91C70A8E3E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528" y="612222"/>
            <a:ext cx="4603349" cy="1070803"/>
          </a:xfrm>
          <a:prstGeom prst="rect">
            <a:avLst/>
          </a:prstGeom>
        </p:spPr>
      </p:pic>
      <p:pic>
        <p:nvPicPr>
          <p:cNvPr id="3" name="Picture 7" descr="HIP.pdf">
            <a:extLst>
              <a:ext uri="{FF2B5EF4-FFF2-40B4-BE49-F238E27FC236}">
                <a16:creationId xmlns:a16="http://schemas.microsoft.com/office/drawing/2014/main" id="{16606C10-4DB3-793D-818F-2A961579CA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3641" y="428735"/>
            <a:ext cx="1497823" cy="1367711"/>
          </a:xfrm>
          <a:prstGeom prst="rect">
            <a:avLst/>
          </a:prstGeom>
        </p:spPr>
      </p:pic>
      <p:pic>
        <p:nvPicPr>
          <p:cNvPr id="6" name="Picture 9" descr="jy_text_500.png">
            <a:extLst>
              <a:ext uri="{FF2B5EF4-FFF2-40B4-BE49-F238E27FC236}">
                <a16:creationId xmlns:a16="http://schemas.microsoft.com/office/drawing/2014/main" id="{8319E0F3-BFE7-80EA-6FC7-D231323F12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5598" y="466392"/>
            <a:ext cx="2264208" cy="1216633"/>
          </a:xfrm>
          <a:prstGeom prst="rect">
            <a:avLst/>
          </a:prstGeom>
        </p:spPr>
      </p:pic>
      <p:pic>
        <p:nvPicPr>
          <p:cNvPr id="7" name="Kuva 6" descr="Kuva, joka sisältää kohteen merkki, lopetus, katu, ruoka&#10;&#10;Kuvaus luotu automaattisesti">
            <a:extLst>
              <a:ext uri="{FF2B5EF4-FFF2-40B4-BE49-F238E27FC236}">
                <a16:creationId xmlns:a16="http://schemas.microsoft.com/office/drawing/2014/main" id="{69152078-0275-C7AB-717D-5109A56650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9757" y="494482"/>
            <a:ext cx="1229968" cy="1662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315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2A0DA3-7499-003E-9C8E-54F381FEAA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BDAC5C09-74B1-7281-751C-86EBA97F0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9A3D-3CDA-9B48-A00A-BB37A45A9DC9}" type="slidenum">
              <a:rPr lang="en-GB" smtClean="0"/>
              <a:t>10</a:t>
            </a:fld>
            <a:endParaRPr lang="en-GB"/>
          </a:p>
        </p:txBody>
      </p:sp>
      <p:sp>
        <p:nvSpPr>
          <p:cNvPr id="3" name="Tekstiruutu 2">
            <a:extLst>
              <a:ext uri="{FF2B5EF4-FFF2-40B4-BE49-F238E27FC236}">
                <a16:creationId xmlns:a16="http://schemas.microsoft.com/office/drawing/2014/main" id="{2BE2103A-5EB5-1FFD-F222-0EC1C7E37C71}"/>
              </a:ext>
            </a:extLst>
          </p:cNvPr>
          <p:cNvSpPr txBox="1"/>
          <p:nvPr/>
        </p:nvSpPr>
        <p:spPr>
          <a:xfrm>
            <a:off x="980660" y="185531"/>
            <a:ext cx="61245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EM radiation – t</a:t>
            </a:r>
            <a:r>
              <a:rPr lang="en-GB" sz="3200" b="1" noProof="0" dirty="0" err="1"/>
              <a:t>hermal</a:t>
            </a:r>
            <a:r>
              <a:rPr lang="en-GB" sz="3200" b="1" noProof="0" dirty="0"/>
              <a:t> photons:</a:t>
            </a:r>
          </a:p>
        </p:txBody>
      </p:sp>
      <p:pic>
        <p:nvPicPr>
          <p:cNvPr id="5" name="Kuva 4" descr="Kuva, joka sisältää kohteen teksti, viiva, kuvakaappaus, Samansuuntainen&#10;&#10;Kuvaus luotu automaattisesti">
            <a:extLst>
              <a:ext uri="{FF2B5EF4-FFF2-40B4-BE49-F238E27FC236}">
                <a16:creationId xmlns:a16="http://schemas.microsoft.com/office/drawing/2014/main" id="{D8725D1B-C9D3-D05F-E558-F5BEC072D3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5222" y="593235"/>
            <a:ext cx="4942389" cy="5763115"/>
          </a:xfrm>
          <a:prstGeom prst="rect">
            <a:avLst/>
          </a:prstGeom>
        </p:spPr>
      </p:pic>
      <p:sp>
        <p:nvSpPr>
          <p:cNvPr id="6" name="Tekstiruutu 5">
            <a:extLst>
              <a:ext uri="{FF2B5EF4-FFF2-40B4-BE49-F238E27FC236}">
                <a16:creationId xmlns:a16="http://schemas.microsoft.com/office/drawing/2014/main" id="{B99F612E-1C34-81F8-078D-6B12BC7CCFCB}"/>
              </a:ext>
            </a:extLst>
          </p:cNvPr>
          <p:cNvSpPr txBox="1"/>
          <p:nvPr/>
        </p:nvSpPr>
        <p:spPr>
          <a:xfrm>
            <a:off x="8196130" y="308641"/>
            <a:ext cx="37704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70C0"/>
                </a:solidFill>
              </a:rPr>
              <a:t>ALICE, Physics Letters B 754 (2016) 235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kstiruutu 6">
                <a:extLst>
                  <a:ext uri="{FF2B5EF4-FFF2-40B4-BE49-F238E27FC236}">
                    <a16:creationId xmlns:a16="http://schemas.microsoft.com/office/drawing/2014/main" id="{A85A6EB1-61A5-8BCB-E13F-4D294F42F814}"/>
                  </a:ext>
                </a:extLst>
              </p:cNvPr>
              <p:cNvSpPr txBox="1"/>
              <p:nvPr/>
            </p:nvSpPr>
            <p:spPr>
              <a:xfrm>
                <a:off x="254643" y="956698"/>
                <a:ext cx="7270004" cy="50361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/>
                  <a:t>Mean free path of photons and electrons ~100 </a:t>
                </a:r>
                <a:r>
                  <a:rPr lang="en-GB" sz="2000" dirty="0" err="1"/>
                  <a:t>fm</a:t>
                </a:r>
                <a:br>
                  <a:rPr lang="en-GB" sz="2000" dirty="0"/>
                </a:br>
                <a:r>
                  <a:rPr lang="en-GB" sz="2000" dirty="0"/>
                  <a:t>    </a:t>
                </a:r>
                <a:r>
                  <a:rPr lang="en-GB" sz="2000" dirty="0">
                    <a:sym typeface="Wingdings" pitchFamily="2" charset="2"/>
                  </a:rPr>
                  <a:t> leave interaction region without further interactions</a:t>
                </a:r>
              </a:p>
              <a:p>
                <a:endParaRPr lang="en-GB" sz="2000" dirty="0">
                  <a:sym typeface="Wingdings" pitchFamily="2" charset="2"/>
                </a:endParaRPr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en-GB" sz="280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fi-FI" sz="2800" b="0" i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yield</m:t>
                        </m:r>
                      </m:e>
                    </m:d>
                    <m:r>
                      <a:rPr lang="fi-FI" sz="28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  </m:t>
                    </m:r>
                    <m:r>
                      <a:rPr lang="en-GB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~</m:t>
                    </m:r>
                    <m:r>
                      <a:rPr lang="fi-FI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 </m:t>
                    </m:r>
                    <m:nary>
                      <m:naryPr>
                        <m:ctrlPr>
                          <a:rPr lang="en-GB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</m:ctrlPr>
                      </m:naryPr>
                      <m:sub>
                        <m:r>
                          <m:rPr>
                            <m:nor/>
                            <m:brk m:alnAt="23"/>
                          </m:rPr>
                          <a:rPr lang="fi-FI" sz="2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4-</m:t>
                        </m:r>
                        <m:r>
                          <m:rPr>
                            <m:nor/>
                          </m:rPr>
                          <a:rPr lang="fi-FI" sz="2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volume</m:t>
                        </m:r>
                      </m:sub>
                      <m:sup/>
                      <m:e>
                        <m:d>
                          <m:dPr>
                            <m:ctrlPr>
                              <a:rPr lang="en-GB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itchFamily="2" charset="2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fi-FI" sz="2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itchFamily="2" charset="2"/>
                              </a:rPr>
                              <m:t>emission</m:t>
                            </m:r>
                            <m:r>
                              <m:rPr>
                                <m:nor/>
                              </m:rPr>
                              <a:rPr lang="fi-FI" sz="2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itchFamily="2" charset="2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fi-FI" sz="2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itchFamily="2" charset="2"/>
                              </a:rPr>
                              <m:t>rate</m:t>
                            </m:r>
                          </m:e>
                        </m:d>
                      </m:e>
                    </m:nary>
                  </m:oMath>
                </a14:m>
                <a:r>
                  <a:rPr lang="en-GB" sz="2800" dirty="0">
                    <a:sym typeface="Wingdings" pitchFamily="2" charset="2"/>
                  </a:rPr>
                  <a:t> </a:t>
                </a:r>
              </a:p>
              <a:p>
                <a:endParaRPr lang="en-GB" sz="2000" dirty="0">
                  <a:sym typeface="Wingdings" pitchFamily="2" charset="2"/>
                </a:endParaRPr>
              </a:p>
              <a:p>
                <a:r>
                  <a:rPr lang="en-GB" sz="2000" dirty="0"/>
                  <a:t>ALICE: inverse slope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i-FI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fi-FI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i-FI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i-FI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fi-FI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  <m:r>
                          <a:rPr lang="fi-FI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fi-FI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GB" sz="2000" dirty="0"/>
                  <a:t> , </a:t>
                </a:r>
                <a14:m>
                  <m:oMath xmlns:m="http://schemas.openxmlformats.org/officeDocument/2006/math">
                    <m:r>
                      <a:rPr lang="fi-FI" sz="20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fi-FI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≈297±</m:t>
                    </m:r>
                    <m:sSup>
                      <m:sSupPr>
                        <m:ctrlPr>
                          <a:rPr lang="fi-FI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i-FI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e>
                      <m:sup>
                        <m:r>
                          <a:rPr lang="fi-FI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𝑠𝑡𝑎𝑡</m:t>
                        </m:r>
                      </m:sup>
                    </m:sSup>
                    <m:r>
                      <a:rPr lang="fi-FI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sSup>
                      <m:sSupPr>
                        <m:ctrlPr>
                          <a:rPr lang="fi-FI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i-FI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41</m:t>
                        </m:r>
                      </m:e>
                      <m:sup>
                        <m:r>
                          <a:rPr lang="fi-FI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𝑠𝑦𝑠</m:t>
                        </m:r>
                      </m:sup>
                    </m:sSup>
                  </m:oMath>
                </a14:m>
                <a:r>
                  <a:rPr lang="en-GB" sz="2000" dirty="0"/>
                  <a:t> MeV,</a:t>
                </a:r>
              </a:p>
              <a:p>
                <a:r>
                  <a:rPr lang="en-GB" sz="2000" dirty="0"/>
                  <a:t>An effective temperature reflecting evolution over the whole</a:t>
                </a:r>
                <a:br>
                  <a:rPr lang="en-GB" sz="2000" dirty="0"/>
                </a:br>
                <a:r>
                  <a:rPr lang="en-GB" sz="2000" dirty="0"/>
                  <a:t>fireball.</a:t>
                </a:r>
              </a:p>
              <a:p>
                <a:endParaRPr lang="en-GB" sz="2000" dirty="0"/>
              </a:p>
              <a:p>
                <a:r>
                  <a:rPr lang="en-GB" sz="2000" dirty="0"/>
                  <a:t>Detailed hydrodynamical simulations: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Initial temperature at </a:t>
                </a:r>
                <a:r>
                  <a:rPr lang="en-GB" sz="2000" dirty="0" err="1"/>
                  <a:t>center</a:t>
                </a:r>
                <a:r>
                  <a:rPr lang="en-GB" sz="2000" dirty="0"/>
                  <a:t> of the fireball </a:t>
                </a:r>
                <a:r>
                  <a:rPr lang="en-GB" sz="2000" i="1" dirty="0" err="1"/>
                  <a:t>T</a:t>
                </a:r>
                <a:r>
                  <a:rPr lang="en-GB" sz="2000" baseline="-25000" dirty="0" err="1"/>
                  <a:t>max</a:t>
                </a:r>
                <a:r>
                  <a:rPr lang="en-GB" sz="2000" dirty="0"/>
                  <a:t> = 345-740 MeV</a:t>
                </a:r>
                <a:br>
                  <a:rPr lang="en-GB" sz="2000" dirty="0"/>
                </a:br>
                <a:r>
                  <a:rPr lang="en-GB" sz="2000" dirty="0"/>
                  <a:t>(large spread due to assumption of initial time)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Average temperature theoretically a bit “cumbersome”,</a:t>
                </a:r>
                <a:br>
                  <a:rPr lang="en-GB" sz="2000" dirty="0"/>
                </a:br>
                <a:r>
                  <a:rPr lang="en-GB" sz="2000" dirty="0"/>
                  <a:t>depends on choices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Photons are blue shifted by flow </a:t>
                </a:r>
                <a:r>
                  <a:rPr lang="en-GB" sz="2000" dirty="0">
                    <a:sym typeface="Wingdings" pitchFamily="2" charset="2"/>
                  </a:rPr>
                  <a:t> affects interpretation</a:t>
                </a:r>
                <a:endParaRPr lang="en-GB" sz="2000" dirty="0"/>
              </a:p>
            </p:txBody>
          </p:sp>
        </mc:Choice>
        <mc:Fallback>
          <p:sp>
            <p:nvSpPr>
              <p:cNvPr id="7" name="Tekstiruutu 6">
                <a:extLst>
                  <a:ext uri="{FF2B5EF4-FFF2-40B4-BE49-F238E27FC236}">
                    <a16:creationId xmlns:a16="http://schemas.microsoft.com/office/drawing/2014/main" id="{A85A6EB1-61A5-8BCB-E13F-4D294F42F8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643" y="956698"/>
                <a:ext cx="7270004" cy="5036187"/>
              </a:xfrm>
              <a:prstGeom prst="rect">
                <a:avLst/>
              </a:prstGeom>
              <a:blipFill>
                <a:blip r:embed="rId3"/>
                <a:stretch>
                  <a:fillRect l="-1047" t="-756" b="-15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kstiruutu 7">
            <a:extLst>
              <a:ext uri="{FF2B5EF4-FFF2-40B4-BE49-F238E27FC236}">
                <a16:creationId xmlns:a16="http://schemas.microsoft.com/office/drawing/2014/main" id="{E0828536-892B-CEA2-8F48-12C6BE91794A}"/>
              </a:ext>
            </a:extLst>
          </p:cNvPr>
          <p:cNvSpPr txBox="1"/>
          <p:nvPr/>
        </p:nvSpPr>
        <p:spPr>
          <a:xfrm>
            <a:off x="2442259" y="6077247"/>
            <a:ext cx="3427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7030A0"/>
                </a:solidFill>
              </a:rPr>
              <a:t>This result from ALICE1</a:t>
            </a:r>
          </a:p>
        </p:txBody>
      </p:sp>
    </p:spTree>
    <p:extLst>
      <p:ext uri="{BB962C8B-B14F-4D97-AF65-F5344CB8AC3E}">
        <p14:creationId xmlns:p14="http://schemas.microsoft.com/office/powerpoint/2010/main" val="3859800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33944B-E4C9-B0BC-C04A-04608B8124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Kuva, joka sisältää kohteen teksti, kuvakaappaus, diagrammi, viiva&#10;&#10;Kuvaus luotu automaattisesti">
            <a:extLst>
              <a:ext uri="{FF2B5EF4-FFF2-40B4-BE49-F238E27FC236}">
                <a16:creationId xmlns:a16="http://schemas.microsoft.com/office/drawing/2014/main" id="{C7049B2F-04BE-BE39-3E9E-FDF6CB7106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6375" y="800347"/>
            <a:ext cx="6896356" cy="5399247"/>
          </a:xfrm>
          <a:prstGeom prst="rect">
            <a:avLst/>
          </a:prstGeom>
        </p:spPr>
      </p:pic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C3B4C20D-8112-5115-BC5C-B0B926614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1ADF-FAF8-5F49-8236-3CFA450EC7B6}" type="slidenum">
              <a:rPr lang="en-GB" smtClean="0"/>
              <a:t>11</a:t>
            </a:fld>
            <a:endParaRPr lang="en-GB"/>
          </a:p>
        </p:txBody>
      </p:sp>
      <p:sp>
        <p:nvSpPr>
          <p:cNvPr id="3" name="Tekstiruutu 2">
            <a:extLst>
              <a:ext uri="{FF2B5EF4-FFF2-40B4-BE49-F238E27FC236}">
                <a16:creationId xmlns:a16="http://schemas.microsoft.com/office/drawing/2014/main" id="{DE55E864-44E9-40AC-B9D0-C1839D4A3798}"/>
              </a:ext>
            </a:extLst>
          </p:cNvPr>
          <p:cNvSpPr txBox="1"/>
          <p:nvPr/>
        </p:nvSpPr>
        <p:spPr>
          <a:xfrm>
            <a:off x="980660" y="185531"/>
            <a:ext cx="74493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noProof="0" dirty="0"/>
              <a:t>ALICE3 – Temperature evolution of QGP</a:t>
            </a:r>
          </a:p>
        </p:txBody>
      </p:sp>
      <p:sp>
        <p:nvSpPr>
          <p:cNvPr id="5" name="Tekstiruutu 4">
            <a:extLst>
              <a:ext uri="{FF2B5EF4-FFF2-40B4-BE49-F238E27FC236}">
                <a16:creationId xmlns:a16="http://schemas.microsoft.com/office/drawing/2014/main" id="{D770CFD7-1775-1CE8-3468-5159E3F68F84}"/>
              </a:ext>
            </a:extLst>
          </p:cNvPr>
          <p:cNvSpPr txBox="1"/>
          <p:nvPr/>
        </p:nvSpPr>
        <p:spPr>
          <a:xfrm>
            <a:off x="293792" y="1152822"/>
            <a:ext cx="6083717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Dilepton mass spectrum:</a:t>
            </a:r>
            <a:br>
              <a:rPr lang="en-GB" sz="2000" b="1" dirty="0"/>
            </a:br>
            <a:endParaRPr lang="en-GB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mass window dominated by the </a:t>
            </a:r>
            <a:br>
              <a:rPr lang="en-GB" sz="2000" dirty="0"/>
            </a:br>
            <a:r>
              <a:rPr lang="en-GB" sz="2000" dirty="0"/>
              <a:t>thermal dileptons</a:t>
            </a:r>
            <a:br>
              <a:rPr lang="en-GB" sz="2000" dirty="0"/>
            </a:b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slope of the mass spectrum</a:t>
            </a:r>
            <a:br>
              <a:rPr lang="en-GB" sz="2000" dirty="0"/>
            </a:br>
            <a:r>
              <a:rPr lang="en-GB" sz="2000" dirty="0"/>
              <a:t>	</a:t>
            </a:r>
            <a:r>
              <a:rPr lang="en-GB" sz="2000" dirty="0">
                <a:sym typeface="Wingdings" pitchFamily="2" charset="2"/>
              </a:rPr>
              <a:t> temperature</a:t>
            </a:r>
            <a:br>
              <a:rPr lang="en-GB" sz="2000" dirty="0">
                <a:sym typeface="Wingdings" pitchFamily="2" charset="2"/>
              </a:rPr>
            </a:br>
            <a:endParaRPr lang="en-GB" sz="2000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u="sng" dirty="0">
                <a:sym typeface="Wingdings" pitchFamily="2" charset="2"/>
              </a:rPr>
              <a:t>invariant</a:t>
            </a:r>
            <a:r>
              <a:rPr lang="en-GB" sz="2000" dirty="0">
                <a:sym typeface="Wingdings" pitchFamily="2" charset="2"/>
              </a:rPr>
              <a:t> mass</a:t>
            </a:r>
            <a:br>
              <a:rPr lang="en-GB" sz="2000" dirty="0">
                <a:sym typeface="Wingdings" pitchFamily="2" charset="2"/>
              </a:rPr>
            </a:br>
            <a:r>
              <a:rPr lang="en-GB" sz="2000" dirty="0">
                <a:sym typeface="Wingdings" pitchFamily="2" charset="2"/>
              </a:rPr>
              <a:t>     better access to </a:t>
            </a:r>
            <a:r>
              <a:rPr lang="en-GB" sz="2000" i="1" dirty="0">
                <a:sym typeface="Wingdings" pitchFamily="2" charset="2"/>
              </a:rPr>
              <a:t>T</a:t>
            </a:r>
            <a:br>
              <a:rPr lang="en-GB" sz="2000" i="1" dirty="0">
                <a:sym typeface="Wingdings" pitchFamily="2" charset="2"/>
              </a:rPr>
            </a:br>
            <a:endParaRPr lang="en-GB" sz="2000" i="1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binning in dilepton pair </a:t>
            </a:r>
            <a:r>
              <a:rPr lang="en-GB" sz="2000" i="1" dirty="0" err="1">
                <a:sym typeface="Wingdings" pitchFamily="2" charset="2"/>
              </a:rPr>
              <a:t>p</a:t>
            </a:r>
            <a:r>
              <a:rPr lang="en-GB" sz="2000" baseline="-25000" dirty="0" err="1">
                <a:sym typeface="Wingdings" pitchFamily="2" charset="2"/>
              </a:rPr>
              <a:t>T</a:t>
            </a:r>
            <a:br>
              <a:rPr lang="en-GB" sz="2000" dirty="0">
                <a:sym typeface="Wingdings" pitchFamily="2" charset="2"/>
              </a:rPr>
            </a:br>
            <a:r>
              <a:rPr lang="en-GB" sz="2000" dirty="0">
                <a:sym typeface="Wingdings" pitchFamily="2" charset="2"/>
              </a:rPr>
              <a:t>	 access to time</a:t>
            </a:r>
          </a:p>
          <a:p>
            <a:endParaRPr lang="en-GB" sz="2000" noProof="0" dirty="0">
              <a:sym typeface="Wingdings" pitchFamily="2" charset="2"/>
            </a:endParaRPr>
          </a:p>
          <a:p>
            <a:endParaRPr lang="en-GB" sz="2000" noProof="0" dirty="0">
              <a:sym typeface="Wingdings" pitchFamily="2" charset="2"/>
            </a:endParaRPr>
          </a:p>
          <a:p>
            <a:endParaRPr lang="en-GB" sz="2000" noProof="0" dirty="0">
              <a:sym typeface="Wingdings" pitchFamily="2" charset="2"/>
            </a:endParaRPr>
          </a:p>
          <a:p>
            <a:r>
              <a:rPr lang="en-GB" sz="2400" b="1" noProof="0" dirty="0">
                <a:solidFill>
                  <a:srgbClr val="0070C0"/>
                </a:solidFill>
              </a:rPr>
              <a:t>Gimmick: Precision electron identification</a:t>
            </a:r>
          </a:p>
        </p:txBody>
      </p:sp>
    </p:spTree>
    <p:extLst>
      <p:ext uri="{BB962C8B-B14F-4D97-AF65-F5344CB8AC3E}">
        <p14:creationId xmlns:p14="http://schemas.microsoft.com/office/powerpoint/2010/main" val="13546737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AFA351-6E9E-58B7-9B9E-89935C91F6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EEC73B68-C7E0-881D-1485-B843E4847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9A3D-3CDA-9B48-A00A-BB37A45A9DC9}" type="slidenum">
              <a:rPr lang="en-GB" smtClean="0"/>
              <a:t>12</a:t>
            </a:fld>
            <a:endParaRPr lang="en-GB" dirty="0"/>
          </a:p>
        </p:txBody>
      </p:sp>
      <p:sp>
        <p:nvSpPr>
          <p:cNvPr id="3" name="Tekstiruutu 2">
            <a:extLst>
              <a:ext uri="{FF2B5EF4-FFF2-40B4-BE49-F238E27FC236}">
                <a16:creationId xmlns:a16="http://schemas.microsoft.com/office/drawing/2014/main" id="{CB76D569-19EB-C2BF-8411-68E9F1D647BA}"/>
              </a:ext>
            </a:extLst>
          </p:cNvPr>
          <p:cNvSpPr txBox="1"/>
          <p:nvPr/>
        </p:nvSpPr>
        <p:spPr>
          <a:xfrm>
            <a:off x="980660" y="185531"/>
            <a:ext cx="65399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Heavy quarks at the QGP medium</a:t>
            </a:r>
            <a:r>
              <a:rPr lang="en-GB" sz="3200" b="1" noProof="0" dirty="0"/>
              <a:t>:</a:t>
            </a:r>
          </a:p>
        </p:txBody>
      </p:sp>
      <p:pic>
        <p:nvPicPr>
          <p:cNvPr id="5" name="Kuva 4">
            <a:extLst>
              <a:ext uri="{FF2B5EF4-FFF2-40B4-BE49-F238E27FC236}">
                <a16:creationId xmlns:a16="http://schemas.microsoft.com/office/drawing/2014/main" id="{9BD937E9-C237-657B-21D7-913DC05633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75" y="952634"/>
            <a:ext cx="5130773" cy="4086655"/>
          </a:xfrm>
          <a:prstGeom prst="rect">
            <a:avLst/>
          </a:prstGeom>
        </p:spPr>
      </p:pic>
      <p:pic>
        <p:nvPicPr>
          <p:cNvPr id="7" name="Kuva 6" descr="Kuva, joka sisältää kohteen teksti, diagrammi, kuvakaappaus, viiva&#10;&#10;Kuvaus luotu automaattisesti">
            <a:extLst>
              <a:ext uri="{FF2B5EF4-FFF2-40B4-BE49-F238E27FC236}">
                <a16:creationId xmlns:a16="http://schemas.microsoft.com/office/drawing/2014/main" id="{78B38877-A2B2-7173-FEE8-0ACBD5A0E6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4415" y="952634"/>
            <a:ext cx="5130772" cy="4086654"/>
          </a:xfrm>
          <a:prstGeom prst="rect">
            <a:avLst/>
          </a:prstGeom>
        </p:spPr>
      </p:pic>
      <p:sp>
        <p:nvSpPr>
          <p:cNvPr id="8" name="Tekstiruutu 7">
            <a:extLst>
              <a:ext uri="{FF2B5EF4-FFF2-40B4-BE49-F238E27FC236}">
                <a16:creationId xmlns:a16="http://schemas.microsoft.com/office/drawing/2014/main" id="{81FBC1C2-E12C-3AFB-1439-A3E1AF542F86}"/>
              </a:ext>
            </a:extLst>
          </p:cNvPr>
          <p:cNvSpPr txBox="1"/>
          <p:nvPr/>
        </p:nvSpPr>
        <p:spPr>
          <a:xfrm>
            <a:off x="838200" y="5089758"/>
            <a:ext cx="934916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Dissociation = melting of bound charm states due to Debye colour screening</a:t>
            </a:r>
          </a:p>
          <a:p>
            <a:r>
              <a:rPr lang="en-GB" sz="2000" dirty="0" err="1"/>
              <a:t>SHMc</a:t>
            </a:r>
            <a:r>
              <a:rPr lang="en-GB" sz="2000" dirty="0"/>
              <a:t> = statistical hadronization model with charm</a:t>
            </a:r>
          </a:p>
          <a:p>
            <a:r>
              <a:rPr lang="en-GB" sz="2000" dirty="0"/>
              <a:t>BT = Boltzmann transport model, includes dissociation and regeneration in medium</a:t>
            </a:r>
            <a:br>
              <a:rPr lang="en-GB" sz="2000" dirty="0"/>
            </a:br>
            <a:endParaRPr lang="en-GB" sz="2000" dirty="0"/>
          </a:p>
          <a:p>
            <a:r>
              <a:rPr lang="en-GB" sz="2000" b="1" dirty="0">
                <a:solidFill>
                  <a:srgbClr val="0070C0"/>
                </a:solidFill>
              </a:rPr>
              <a:t>These results ALICE1   </a:t>
            </a:r>
            <a:r>
              <a:rPr lang="en-GB" sz="2000" b="1" dirty="0">
                <a:solidFill>
                  <a:srgbClr val="0070C0"/>
                </a:solidFill>
                <a:sym typeface="Wingdings" pitchFamily="2" charset="2"/>
              </a:rPr>
              <a:t></a:t>
            </a:r>
            <a:r>
              <a:rPr lang="en-GB" sz="2000" b="1" dirty="0">
                <a:solidFill>
                  <a:srgbClr val="0070C0"/>
                </a:solidFill>
              </a:rPr>
              <a:t>   ALICE2 much better statistics</a:t>
            </a:r>
          </a:p>
        </p:txBody>
      </p:sp>
      <p:sp>
        <p:nvSpPr>
          <p:cNvPr id="9" name="Tekstiruutu 8">
            <a:extLst>
              <a:ext uri="{FF2B5EF4-FFF2-40B4-BE49-F238E27FC236}">
                <a16:creationId xmlns:a16="http://schemas.microsoft.com/office/drawing/2014/main" id="{B14DADFA-BD2D-0077-409A-85EC7141A4CA}"/>
              </a:ext>
            </a:extLst>
          </p:cNvPr>
          <p:cNvSpPr txBox="1"/>
          <p:nvPr/>
        </p:nvSpPr>
        <p:spPr>
          <a:xfrm>
            <a:off x="8617153" y="558067"/>
            <a:ext cx="24945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70C0"/>
                </a:solidFill>
              </a:rPr>
              <a:t>ALICE, JHEP02 (2024) 066</a:t>
            </a:r>
          </a:p>
        </p:txBody>
      </p:sp>
    </p:spTree>
    <p:extLst>
      <p:ext uri="{BB962C8B-B14F-4D97-AF65-F5344CB8AC3E}">
        <p14:creationId xmlns:p14="http://schemas.microsoft.com/office/powerpoint/2010/main" val="1772466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E37154-2590-E130-7742-A97DC0BD27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Kuva, joka sisältää kohteen teksti, diagrammi, kuvakaappaus&#10;&#10;Kuvaus luotu automaattisesti">
            <a:extLst>
              <a:ext uri="{FF2B5EF4-FFF2-40B4-BE49-F238E27FC236}">
                <a16:creationId xmlns:a16="http://schemas.microsoft.com/office/drawing/2014/main" id="{0409B9DE-120C-1E34-D1D3-24EC80274B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3417" y="834601"/>
            <a:ext cx="5132323" cy="5718600"/>
          </a:xfrm>
          <a:prstGeom prst="rect">
            <a:avLst/>
          </a:prstGeom>
        </p:spPr>
      </p:pic>
      <p:sp>
        <p:nvSpPr>
          <p:cNvPr id="4" name="Tekstiruutu 3">
            <a:extLst>
              <a:ext uri="{FF2B5EF4-FFF2-40B4-BE49-F238E27FC236}">
                <a16:creationId xmlns:a16="http://schemas.microsoft.com/office/drawing/2014/main" id="{219225E7-6336-1256-E785-072C25585390}"/>
              </a:ext>
            </a:extLst>
          </p:cNvPr>
          <p:cNvSpPr txBox="1"/>
          <p:nvPr/>
        </p:nvSpPr>
        <p:spPr>
          <a:xfrm>
            <a:off x="679096" y="5130574"/>
            <a:ext cx="11584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noProof="0" dirty="0">
                <a:solidFill>
                  <a:srgbClr val="0070C0"/>
                </a:solidFill>
              </a:rPr>
              <a:t>ALICE</a:t>
            </a:r>
          </a:p>
          <a:p>
            <a:r>
              <a:rPr lang="en-GB" b="1" noProof="0" dirty="0">
                <a:solidFill>
                  <a:srgbClr val="0070C0"/>
                </a:solidFill>
              </a:rPr>
              <a:t>Run 3 + 4</a:t>
            </a:r>
          </a:p>
          <a:p>
            <a:r>
              <a:rPr lang="en-GB" b="1" noProof="0" dirty="0">
                <a:solidFill>
                  <a:srgbClr val="0070C0"/>
                </a:solidFill>
              </a:rPr>
              <a:t>statistics</a:t>
            </a:r>
          </a:p>
        </p:txBody>
      </p:sp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BC153502-65AF-40BF-BB3A-027684253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2540" y="6434933"/>
            <a:ext cx="2743200" cy="365125"/>
          </a:xfrm>
        </p:spPr>
        <p:txBody>
          <a:bodyPr/>
          <a:lstStyle/>
          <a:p>
            <a:fld id="{E3C21ADF-FAF8-5F49-8236-3CFA450EC7B6}" type="slidenum">
              <a:rPr lang="en-GB" smtClean="0"/>
              <a:t>13</a:t>
            </a:fld>
            <a:endParaRPr lang="en-GB"/>
          </a:p>
        </p:txBody>
      </p:sp>
      <p:pic>
        <p:nvPicPr>
          <p:cNvPr id="9" name="Kuva 8" descr="Kuva, joka sisältää kohteen teksti, viiva, Fontti, diagrammi&#10;&#10;Kuvaus luotu automaattisesti">
            <a:extLst>
              <a:ext uri="{FF2B5EF4-FFF2-40B4-BE49-F238E27FC236}">
                <a16:creationId xmlns:a16="http://schemas.microsoft.com/office/drawing/2014/main" id="{10BEF2CF-3EA7-EDF8-BBF5-12EB379184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0140" y="3296477"/>
            <a:ext cx="4663427" cy="3151707"/>
          </a:xfrm>
          <a:prstGeom prst="rect">
            <a:avLst/>
          </a:prstGeom>
        </p:spPr>
      </p:pic>
      <p:cxnSp>
        <p:nvCxnSpPr>
          <p:cNvPr id="11" name="Suora nuoliyhdysviiva 10">
            <a:extLst>
              <a:ext uri="{FF2B5EF4-FFF2-40B4-BE49-F238E27FC236}">
                <a16:creationId xmlns:a16="http://schemas.microsoft.com/office/drawing/2014/main" id="{33C05ED6-E7A4-817A-B877-305F78905767}"/>
              </a:ext>
            </a:extLst>
          </p:cNvPr>
          <p:cNvCxnSpPr>
            <a:cxnSpLocks/>
          </p:cNvCxnSpPr>
          <p:nvPr/>
        </p:nvCxnSpPr>
        <p:spPr>
          <a:xfrm flipV="1">
            <a:off x="1830140" y="5075583"/>
            <a:ext cx="555251" cy="534912"/>
          </a:xfrm>
          <a:prstGeom prst="straightConnector1">
            <a:avLst/>
          </a:prstGeom>
          <a:ln w="47625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kstiruutu 12">
            <a:extLst>
              <a:ext uri="{FF2B5EF4-FFF2-40B4-BE49-F238E27FC236}">
                <a16:creationId xmlns:a16="http://schemas.microsoft.com/office/drawing/2014/main" id="{71E760C3-ECB3-500E-ED19-DD42D0DC39C1}"/>
              </a:ext>
            </a:extLst>
          </p:cNvPr>
          <p:cNvSpPr txBox="1"/>
          <p:nvPr/>
        </p:nvSpPr>
        <p:spPr>
          <a:xfrm>
            <a:off x="436311" y="952644"/>
            <a:ext cx="649434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Charm diffusion in QGP with DD-correlations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Degree of thermalization of charm</a:t>
            </a:r>
          </a:p>
          <a:p>
            <a:endParaRPr lang="en-GB" sz="2400" dirty="0"/>
          </a:p>
          <a:p>
            <a:r>
              <a:rPr lang="en-GB" sz="2400" dirty="0">
                <a:sym typeface="Wingdings" pitchFamily="2" charset="2"/>
              </a:rPr>
              <a:t> </a:t>
            </a:r>
            <a:r>
              <a:rPr lang="en-GB" sz="2400" b="1" dirty="0">
                <a:solidFill>
                  <a:srgbClr val="0070C0"/>
                </a:solidFill>
                <a:sym typeface="Wingdings" pitchFamily="2" charset="2"/>
              </a:rPr>
              <a:t>Gimmick: Large acceptance, PID, high-rate</a:t>
            </a:r>
            <a:br>
              <a:rPr lang="en-GB" sz="2400" dirty="0">
                <a:sym typeface="Wingdings" pitchFamily="2" charset="2"/>
              </a:rPr>
            </a:br>
            <a:r>
              <a:rPr lang="en-GB" sz="2400" dirty="0">
                <a:sym typeface="Wingdings" pitchFamily="2" charset="2"/>
              </a:rPr>
              <a:t>	example: D</a:t>
            </a:r>
            <a:r>
              <a:rPr lang="en-GB" sz="2400" baseline="30000" dirty="0">
                <a:sym typeface="Wingdings" pitchFamily="2" charset="2"/>
              </a:rPr>
              <a:t>+</a:t>
            </a:r>
            <a:r>
              <a:rPr lang="en-GB" sz="2400" dirty="0">
                <a:sym typeface="Wingdings" pitchFamily="2" charset="2"/>
              </a:rPr>
              <a:t>  </a:t>
            </a:r>
            <a:r>
              <a:rPr lang="en-GB" sz="2400" dirty="0" err="1">
                <a:sym typeface="Wingdings" pitchFamily="2" charset="2"/>
              </a:rPr>
              <a:t>K</a:t>
            </a:r>
            <a:r>
              <a:rPr lang="en-GB" sz="2400" dirty="0" err="1">
                <a:latin typeface="Symbol" pitchFamily="2" charset="2"/>
                <a:sym typeface="Wingdings" pitchFamily="2" charset="2"/>
              </a:rPr>
              <a:t>pp</a:t>
            </a:r>
            <a:r>
              <a:rPr lang="en-GB" sz="2400" dirty="0">
                <a:sym typeface="Wingdings" pitchFamily="2" charset="2"/>
              </a:rPr>
              <a:t> , D</a:t>
            </a:r>
            <a:r>
              <a:rPr lang="en-GB" sz="2400" baseline="-25000" dirty="0">
                <a:sym typeface="Wingdings" pitchFamily="2" charset="2"/>
              </a:rPr>
              <a:t>s</a:t>
            </a:r>
            <a:r>
              <a:rPr lang="en-GB" sz="2400" dirty="0">
                <a:sym typeface="Wingdings" pitchFamily="2" charset="2"/>
              </a:rPr>
              <a:t>  </a:t>
            </a:r>
            <a:r>
              <a:rPr lang="en-GB" sz="2400" dirty="0" err="1">
                <a:sym typeface="Wingdings" pitchFamily="2" charset="2"/>
              </a:rPr>
              <a:t>KKp</a:t>
            </a:r>
            <a:endParaRPr lang="en-GB" sz="2400" dirty="0"/>
          </a:p>
        </p:txBody>
      </p:sp>
      <p:sp>
        <p:nvSpPr>
          <p:cNvPr id="14" name="Tekstiruutu 13">
            <a:extLst>
              <a:ext uri="{FF2B5EF4-FFF2-40B4-BE49-F238E27FC236}">
                <a16:creationId xmlns:a16="http://schemas.microsoft.com/office/drawing/2014/main" id="{B66BD3B0-7EAF-2F45-C2EA-240E01157B27}"/>
              </a:ext>
            </a:extLst>
          </p:cNvPr>
          <p:cNvSpPr txBox="1"/>
          <p:nvPr/>
        </p:nvSpPr>
        <p:spPr>
          <a:xfrm>
            <a:off x="980660" y="185531"/>
            <a:ext cx="86901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noProof="0" dirty="0"/>
              <a:t>ALICE3 – two-particle correlations with charm</a:t>
            </a:r>
          </a:p>
        </p:txBody>
      </p:sp>
    </p:spTree>
    <p:extLst>
      <p:ext uri="{BB962C8B-B14F-4D97-AF65-F5344CB8AC3E}">
        <p14:creationId xmlns:p14="http://schemas.microsoft.com/office/powerpoint/2010/main" val="315952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925C3D-2379-083B-1B8C-8C6122E55E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BE3A5C0F-8564-DB72-CEDE-825164D1C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9A3D-3CDA-9B48-A00A-BB37A45A9DC9}" type="slidenum">
              <a:rPr lang="en-GB" smtClean="0"/>
              <a:t>14</a:t>
            </a:fld>
            <a:endParaRPr lang="en-GB"/>
          </a:p>
        </p:txBody>
      </p:sp>
      <p:sp>
        <p:nvSpPr>
          <p:cNvPr id="3" name="Tekstiruutu 2">
            <a:extLst>
              <a:ext uri="{FF2B5EF4-FFF2-40B4-BE49-F238E27FC236}">
                <a16:creationId xmlns:a16="http://schemas.microsoft.com/office/drawing/2014/main" id="{0AF9C10D-2F26-99E8-84B1-39550C0A453D}"/>
              </a:ext>
            </a:extLst>
          </p:cNvPr>
          <p:cNvSpPr txBox="1"/>
          <p:nvPr/>
        </p:nvSpPr>
        <p:spPr>
          <a:xfrm>
            <a:off x="980660" y="185531"/>
            <a:ext cx="91594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Thermal models – enhancement of heavy states</a:t>
            </a:r>
            <a:r>
              <a:rPr lang="en-GB" sz="3200" b="1" noProof="0" dirty="0"/>
              <a:t>:</a:t>
            </a:r>
          </a:p>
        </p:txBody>
      </p:sp>
      <p:pic>
        <p:nvPicPr>
          <p:cNvPr id="5" name="Kuva 4" descr="Kuva, joka sisältää kohteen teksti, kuvakaappaus, viiva, diagrammi&#10;&#10;Kuvaus luotu automaattisesti">
            <a:extLst>
              <a:ext uri="{FF2B5EF4-FFF2-40B4-BE49-F238E27FC236}">
                <a16:creationId xmlns:a16="http://schemas.microsoft.com/office/drawing/2014/main" id="{59909CBB-048F-E3E8-E501-53E240CDC3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319" y="839756"/>
            <a:ext cx="8537648" cy="4449876"/>
          </a:xfrm>
          <a:prstGeom prst="rect">
            <a:avLst/>
          </a:prstGeom>
        </p:spPr>
      </p:pic>
      <p:sp>
        <p:nvSpPr>
          <p:cNvPr id="6" name="Tekstiruutu 5">
            <a:extLst>
              <a:ext uri="{FF2B5EF4-FFF2-40B4-BE49-F238E27FC236}">
                <a16:creationId xmlns:a16="http://schemas.microsoft.com/office/drawing/2014/main" id="{FA1301B9-68D0-9CD8-5642-98138076C2A6}"/>
              </a:ext>
            </a:extLst>
          </p:cNvPr>
          <p:cNvSpPr txBox="1"/>
          <p:nvPr/>
        </p:nvSpPr>
        <p:spPr>
          <a:xfrm>
            <a:off x="838200" y="5359082"/>
            <a:ext cx="9676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Statistical hadronization model (SHM) describes observed yields well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IF charm quarks are thermalized, SHM predicts very large enhancement of multiply </a:t>
            </a:r>
            <a:br>
              <a:rPr lang="en-GB" sz="2000" dirty="0"/>
            </a:br>
            <a:r>
              <a:rPr lang="en-GB" sz="2000" dirty="0"/>
              <a:t>charmed states compared to fragmentation based hadronization</a:t>
            </a:r>
          </a:p>
        </p:txBody>
      </p:sp>
      <p:sp>
        <p:nvSpPr>
          <p:cNvPr id="7" name="Tekstiruutu 6">
            <a:extLst>
              <a:ext uri="{FF2B5EF4-FFF2-40B4-BE49-F238E27FC236}">
                <a16:creationId xmlns:a16="http://schemas.microsoft.com/office/drawing/2014/main" id="{5EC4BF90-1E18-1784-FBFB-F787F504BCBE}"/>
              </a:ext>
            </a:extLst>
          </p:cNvPr>
          <p:cNvSpPr txBox="1"/>
          <p:nvPr/>
        </p:nvSpPr>
        <p:spPr>
          <a:xfrm>
            <a:off x="6308204" y="983593"/>
            <a:ext cx="52202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70C0"/>
                </a:solidFill>
              </a:rPr>
              <a:t>A. </a:t>
            </a:r>
            <a:r>
              <a:rPr lang="en-GB" sz="1600" b="1" dirty="0" err="1">
                <a:solidFill>
                  <a:srgbClr val="0070C0"/>
                </a:solidFill>
              </a:rPr>
              <a:t>Andronic</a:t>
            </a:r>
            <a:r>
              <a:rPr lang="en-GB" sz="1600" b="1" dirty="0">
                <a:solidFill>
                  <a:srgbClr val="0070C0"/>
                </a:solidFill>
              </a:rPr>
              <a:t>, P. Braun-</a:t>
            </a:r>
            <a:r>
              <a:rPr lang="en-GB" sz="1600" b="1" dirty="0" err="1">
                <a:solidFill>
                  <a:srgbClr val="0070C0"/>
                </a:solidFill>
              </a:rPr>
              <a:t>Munzinger</a:t>
            </a:r>
            <a:r>
              <a:rPr lang="en-GB" sz="1600" b="1" dirty="0">
                <a:solidFill>
                  <a:srgbClr val="0070C0"/>
                </a:solidFill>
              </a:rPr>
              <a:t>, K. Redlich, J. Stachel,</a:t>
            </a:r>
          </a:p>
          <a:p>
            <a:r>
              <a:rPr lang="en-GB" sz="1600" b="1" dirty="0">
                <a:solidFill>
                  <a:srgbClr val="0070C0"/>
                </a:solidFill>
              </a:rPr>
              <a:t>Workshop proceedings, arXiv:2101.05747 [</a:t>
            </a:r>
            <a:r>
              <a:rPr lang="en-GB" sz="1600" b="1" dirty="0" err="1">
                <a:solidFill>
                  <a:srgbClr val="0070C0"/>
                </a:solidFill>
              </a:rPr>
              <a:t>nucl-th</a:t>
            </a:r>
            <a:r>
              <a:rPr lang="en-GB" sz="1600" b="1" dirty="0">
                <a:solidFill>
                  <a:srgbClr val="0070C0"/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580940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1EA187-81DE-8BB3-9317-8440540D1F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iruutu 3">
            <a:extLst>
              <a:ext uri="{FF2B5EF4-FFF2-40B4-BE49-F238E27FC236}">
                <a16:creationId xmlns:a16="http://schemas.microsoft.com/office/drawing/2014/main" id="{B4450BC3-E526-F17D-22A0-BAA447848D40}"/>
              </a:ext>
            </a:extLst>
          </p:cNvPr>
          <p:cNvSpPr txBox="1"/>
          <p:nvPr/>
        </p:nvSpPr>
        <p:spPr>
          <a:xfrm>
            <a:off x="539606" y="1342984"/>
            <a:ext cx="678884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noProof="0" dirty="0"/>
              <a:t>Thermal models predict very large enhancements</a:t>
            </a:r>
            <a:br>
              <a:rPr lang="en-GB" sz="2400" noProof="0" dirty="0"/>
            </a:br>
            <a:r>
              <a:rPr lang="en-GB" sz="2400" noProof="0" dirty="0"/>
              <a:t>for yields of the multi-charmed hadrons</a:t>
            </a:r>
          </a:p>
          <a:p>
            <a:endParaRPr lang="en-GB" sz="2400" noProof="0" dirty="0"/>
          </a:p>
          <a:p>
            <a:r>
              <a:rPr lang="en-GB" sz="2400" dirty="0">
                <a:sym typeface="Wingdings" pitchFamily="2" charset="2"/>
              </a:rPr>
              <a:t> </a:t>
            </a:r>
            <a:r>
              <a:rPr lang="en-GB" sz="2400" b="1" dirty="0">
                <a:solidFill>
                  <a:srgbClr val="0070C0"/>
                </a:solidFill>
                <a:sym typeface="Wingdings" pitchFamily="2" charset="2"/>
              </a:rPr>
              <a:t>Gimmick: all above +  “strangeness tracking”</a:t>
            </a:r>
            <a:endParaRPr lang="en-GB" sz="2400" b="1" noProof="0" dirty="0">
              <a:solidFill>
                <a:srgbClr val="0070C0"/>
              </a:solidFill>
            </a:endParaRPr>
          </a:p>
        </p:txBody>
      </p:sp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2AE9CD52-DDBA-3601-0BFB-C661143AE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1ADF-FAF8-5F49-8236-3CFA450EC7B6}" type="slidenum">
              <a:rPr lang="en-GB" smtClean="0"/>
              <a:t>15</a:t>
            </a:fld>
            <a:endParaRPr lang="en-GB"/>
          </a:p>
        </p:txBody>
      </p:sp>
      <p:pic>
        <p:nvPicPr>
          <p:cNvPr id="7" name="Kuva 6" descr="Kuva, joka sisältää kohteen teksti, kuvakaappaus, Fontti, ympyrä&#10;&#10;Kuvaus luotu automaattisesti">
            <a:extLst>
              <a:ext uri="{FF2B5EF4-FFF2-40B4-BE49-F238E27FC236}">
                <a16:creationId xmlns:a16="http://schemas.microsoft.com/office/drawing/2014/main" id="{842C2C0F-975C-B822-C244-4370127893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8452" y="1073887"/>
            <a:ext cx="4558749" cy="5293164"/>
          </a:xfrm>
          <a:prstGeom prst="rect">
            <a:avLst/>
          </a:prstGeom>
        </p:spPr>
      </p:pic>
      <p:sp>
        <p:nvSpPr>
          <p:cNvPr id="8" name="Tekstiruutu 7">
            <a:extLst>
              <a:ext uri="{FF2B5EF4-FFF2-40B4-BE49-F238E27FC236}">
                <a16:creationId xmlns:a16="http://schemas.microsoft.com/office/drawing/2014/main" id="{E34981D5-D5B5-280F-4FB6-A1C373152B94}"/>
              </a:ext>
            </a:extLst>
          </p:cNvPr>
          <p:cNvSpPr txBox="1"/>
          <p:nvPr/>
        </p:nvSpPr>
        <p:spPr>
          <a:xfrm>
            <a:off x="980660" y="185531"/>
            <a:ext cx="64702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noProof="0" dirty="0"/>
              <a:t>ALICE3 – studies on hadronization</a:t>
            </a:r>
          </a:p>
        </p:txBody>
      </p:sp>
      <p:pic>
        <p:nvPicPr>
          <p:cNvPr id="10" name="Kuva 9" descr="Kuva, joka sisältää kohteen diagrammi, teksti, viiva, ympyrä&#10;&#10;Kuvaus luotu automaattisesti">
            <a:extLst>
              <a:ext uri="{FF2B5EF4-FFF2-40B4-BE49-F238E27FC236}">
                <a16:creationId xmlns:a16="http://schemas.microsoft.com/office/drawing/2014/main" id="{3FC28A0D-BE54-150F-4205-C66DA50473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043" y="3485323"/>
            <a:ext cx="7067758" cy="3284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4764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B5D8F3-B04C-7B10-F4A1-75C73A69CF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iruutu 3">
            <a:extLst>
              <a:ext uri="{FF2B5EF4-FFF2-40B4-BE49-F238E27FC236}">
                <a16:creationId xmlns:a16="http://schemas.microsoft.com/office/drawing/2014/main" id="{84D45EFC-02EF-F788-0D50-7857D2FB6CD6}"/>
              </a:ext>
            </a:extLst>
          </p:cNvPr>
          <p:cNvSpPr txBox="1"/>
          <p:nvPr/>
        </p:nvSpPr>
        <p:spPr>
          <a:xfrm>
            <a:off x="378960" y="4378248"/>
            <a:ext cx="1161811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noProof="0" dirty="0"/>
              <a:t>A large acceptance |</a:t>
            </a:r>
            <a:r>
              <a:rPr lang="en-GB" sz="2400" noProof="0" dirty="0">
                <a:latin typeface="Symbol" pitchFamily="2" charset="2"/>
              </a:rPr>
              <a:t>h</a:t>
            </a:r>
            <a:r>
              <a:rPr lang="en-GB" sz="2400" noProof="0" dirty="0"/>
              <a:t>| &lt; 4 and compact radius detector (length |</a:t>
            </a:r>
            <a:r>
              <a:rPr lang="en-GB" sz="2400" i="1" noProof="0" dirty="0"/>
              <a:t>z</a:t>
            </a:r>
            <a:r>
              <a:rPr lang="en-GB" sz="2400" noProof="0" dirty="0"/>
              <a:t>| &lt; 5 m, </a:t>
            </a:r>
            <a:r>
              <a:rPr lang="en-GB" sz="2400" i="1" noProof="0" dirty="0"/>
              <a:t>R </a:t>
            </a:r>
            <a:r>
              <a:rPr lang="en-GB" sz="2400" noProof="0" dirty="0"/>
              <a:t>= 3 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noProof="0" dirty="0"/>
              <a:t>New superconducting 2 T magnet</a:t>
            </a:r>
            <a:r>
              <a:rPr lang="en-GB" sz="2400" dirty="0"/>
              <a:t>, vertex detector inside the beam pipe</a:t>
            </a:r>
            <a:endParaRPr lang="en-GB" sz="2400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noProof="0" dirty="0"/>
              <a:t>Particle identification = time of flight (TOF) + ring-imaging Cherenkov detector (RHIC) </a:t>
            </a:r>
            <a:br>
              <a:rPr lang="en-GB" sz="2400" noProof="0" dirty="0"/>
            </a:br>
            <a:r>
              <a:rPr lang="en-GB" sz="2400" noProof="0" dirty="0"/>
              <a:t>	+ electromagnetic calorimeter (ECAL) + muon identification (MID)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Fast, silicon only technology, similar readout scheme as in ALICE2</a:t>
            </a:r>
            <a:br>
              <a:rPr lang="en-GB" sz="2400" dirty="0"/>
            </a:br>
            <a:r>
              <a:rPr lang="en-GB" sz="2400" dirty="0"/>
              <a:t>	</a:t>
            </a:r>
            <a:r>
              <a:rPr lang="en-GB" sz="2400" dirty="0">
                <a:sym typeface="Wingdings" pitchFamily="2" charset="2"/>
              </a:rPr>
              <a:t> pp collision rate 24 MHz (up to 50x more) and Pb-Pb rate ~100 kHz (x2 up)</a:t>
            </a:r>
            <a:r>
              <a:rPr lang="en-GB" sz="2400" noProof="0" dirty="0"/>
              <a:t> </a:t>
            </a:r>
            <a:endParaRPr lang="en-GB" sz="2400" dirty="0"/>
          </a:p>
        </p:txBody>
      </p:sp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DB10E452-EB4E-BA4B-96A5-96443C90D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1ADF-FAF8-5F49-8236-3CFA450EC7B6}" type="slidenum">
              <a:rPr lang="en-GB" smtClean="0"/>
              <a:t>16</a:t>
            </a:fld>
            <a:endParaRPr lang="en-GB"/>
          </a:p>
        </p:txBody>
      </p:sp>
      <p:sp>
        <p:nvSpPr>
          <p:cNvPr id="3" name="Tekstiruutu 2">
            <a:extLst>
              <a:ext uri="{FF2B5EF4-FFF2-40B4-BE49-F238E27FC236}">
                <a16:creationId xmlns:a16="http://schemas.microsoft.com/office/drawing/2014/main" id="{B2242804-48D5-1F09-F84B-4C3CB29AF5D7}"/>
              </a:ext>
            </a:extLst>
          </p:cNvPr>
          <p:cNvSpPr txBox="1"/>
          <p:nvPr/>
        </p:nvSpPr>
        <p:spPr>
          <a:xfrm>
            <a:off x="980660" y="185531"/>
            <a:ext cx="87222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noProof="0" dirty="0"/>
              <a:t>ALICE3 – a reference detector that can do it all</a:t>
            </a:r>
          </a:p>
        </p:txBody>
      </p:sp>
      <p:pic>
        <p:nvPicPr>
          <p:cNvPr id="6" name="Kuva 5" descr="Kuva, joka sisältää kohteen viiva, kuvakaappaus, diagrammi, Tontti&#10;&#10;Kuvaus luotu automaattisesti">
            <a:extLst>
              <a:ext uri="{FF2B5EF4-FFF2-40B4-BE49-F238E27FC236}">
                <a16:creationId xmlns:a16="http://schemas.microsoft.com/office/drawing/2014/main" id="{3CA117AF-24AC-6EFF-3AB8-89AC9A9A12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13" y="726762"/>
            <a:ext cx="11863092" cy="3655920"/>
          </a:xfrm>
          <a:prstGeom prst="rect">
            <a:avLst/>
          </a:prstGeom>
        </p:spPr>
      </p:pic>
      <p:sp>
        <p:nvSpPr>
          <p:cNvPr id="5" name="Dian numeron paikkamerkki 1">
            <a:extLst>
              <a:ext uri="{FF2B5EF4-FFF2-40B4-BE49-F238E27FC236}">
                <a16:creationId xmlns:a16="http://schemas.microsoft.com/office/drawing/2014/main" id="{55456E85-C480-ED4C-B41A-690D0F85FBDF}"/>
              </a:ext>
            </a:extLst>
          </p:cNvPr>
          <p:cNvSpPr txBox="1">
            <a:spLocks/>
          </p:cNvSpPr>
          <p:nvPr/>
        </p:nvSpPr>
        <p:spPr>
          <a:xfrm>
            <a:off x="9253877" y="632144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C21ADF-FAF8-5F49-8236-3CFA450EC7B6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9400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11" descr="A close-up of a pen&#10;&#10;Description automatically generated">
            <a:extLst>
              <a:ext uri="{FF2B5EF4-FFF2-40B4-BE49-F238E27FC236}">
                <a16:creationId xmlns:a16="http://schemas.microsoft.com/office/drawing/2014/main" id="{423030D7-E843-B7A1-813A-605A9A7E36C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19" y="2776545"/>
            <a:ext cx="7557564" cy="3895924"/>
          </a:xfrm>
          <a:prstGeom prst="rect">
            <a:avLst/>
          </a:prstGeom>
        </p:spPr>
      </p:pic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B47F0A3E-FAD5-EFBC-7713-1B5304D0A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1ADF-FAF8-5F49-8236-3CFA450EC7B6}" type="slidenum">
              <a:rPr lang="en-GB" smtClean="0"/>
              <a:t>17</a:t>
            </a:fld>
            <a:endParaRPr lang="en-GB"/>
          </a:p>
        </p:txBody>
      </p:sp>
      <p:pic>
        <p:nvPicPr>
          <p:cNvPr id="5" name="Picture 12" descr="A logo with green and white colors&#10;&#10;Description automatically generated with medium confidence">
            <a:extLst>
              <a:ext uri="{FF2B5EF4-FFF2-40B4-BE49-F238E27FC236}">
                <a16:creationId xmlns:a16="http://schemas.microsoft.com/office/drawing/2014/main" id="{212BA589-1A01-AADC-8A28-CBB59924216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5" t="10680" r="28845" b="13433"/>
          <a:stretch/>
        </p:blipFill>
        <p:spPr>
          <a:xfrm>
            <a:off x="8374743" y="3380054"/>
            <a:ext cx="3817256" cy="3477945"/>
          </a:xfrm>
          <a:prstGeom prst="rect">
            <a:avLst/>
          </a:prstGeom>
        </p:spPr>
      </p:pic>
      <p:pic>
        <p:nvPicPr>
          <p:cNvPr id="6" name="Picture 14" descr="A logo with a green and white design&#10;&#10;Description automatically generated">
            <a:extLst>
              <a:ext uri="{FF2B5EF4-FFF2-40B4-BE49-F238E27FC236}">
                <a16:creationId xmlns:a16="http://schemas.microsoft.com/office/drawing/2014/main" id="{3103FE52-64F3-934C-1687-ACCD4B39E08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5" t="10680" r="28846" b="13433"/>
          <a:stretch/>
        </p:blipFill>
        <p:spPr>
          <a:xfrm>
            <a:off x="8374743" y="3380054"/>
            <a:ext cx="3817256" cy="3477945"/>
          </a:xfrm>
          <a:prstGeom prst="rect">
            <a:avLst/>
          </a:prstGeom>
        </p:spPr>
      </p:pic>
      <p:pic>
        <p:nvPicPr>
          <p:cNvPr id="7" name="Picture 16" descr="A logo with a green x&#10;&#10;Description automatically generated with medium confidence">
            <a:extLst>
              <a:ext uri="{FF2B5EF4-FFF2-40B4-BE49-F238E27FC236}">
                <a16:creationId xmlns:a16="http://schemas.microsoft.com/office/drawing/2014/main" id="{4DA0C6A3-178F-004D-8458-15744A8DD83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5" t="10680" r="28846" b="13433"/>
          <a:stretch/>
        </p:blipFill>
        <p:spPr>
          <a:xfrm>
            <a:off x="8374743" y="3380054"/>
            <a:ext cx="3817256" cy="3477945"/>
          </a:xfrm>
          <a:prstGeom prst="rect">
            <a:avLst/>
          </a:prstGeom>
        </p:spPr>
      </p:pic>
      <p:pic>
        <p:nvPicPr>
          <p:cNvPr id="8" name="Picture 18" descr="A logo with a star&#10;&#10;Description automatically generated">
            <a:extLst>
              <a:ext uri="{FF2B5EF4-FFF2-40B4-BE49-F238E27FC236}">
                <a16:creationId xmlns:a16="http://schemas.microsoft.com/office/drawing/2014/main" id="{E6A4B822-618E-F233-C72E-4FEE411626E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5" t="10680" r="28846" b="13433"/>
          <a:stretch/>
        </p:blipFill>
        <p:spPr>
          <a:xfrm>
            <a:off x="8374743" y="3380054"/>
            <a:ext cx="3817256" cy="3477945"/>
          </a:xfrm>
          <a:prstGeom prst="rect">
            <a:avLst/>
          </a:prstGeom>
        </p:spPr>
      </p:pic>
      <p:pic>
        <p:nvPicPr>
          <p:cNvPr id="9" name="Picture 19" descr="A logo with a yellow circle&#10;&#10;Description automatically generated">
            <a:extLst>
              <a:ext uri="{FF2B5EF4-FFF2-40B4-BE49-F238E27FC236}">
                <a16:creationId xmlns:a16="http://schemas.microsoft.com/office/drawing/2014/main" id="{B816274E-6ADD-978A-B4C5-086BB3601A4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5" t="10680" r="28846" b="13433"/>
          <a:stretch/>
        </p:blipFill>
        <p:spPr>
          <a:xfrm>
            <a:off x="8374743" y="3380054"/>
            <a:ext cx="3817256" cy="3477945"/>
          </a:xfrm>
          <a:prstGeom prst="rect">
            <a:avLst/>
          </a:prstGeom>
        </p:spPr>
      </p:pic>
      <p:pic>
        <p:nvPicPr>
          <p:cNvPr id="10" name="Picture 20" descr="A yellow and black circle with a square&#10;&#10;Description automatically generated">
            <a:extLst>
              <a:ext uri="{FF2B5EF4-FFF2-40B4-BE49-F238E27FC236}">
                <a16:creationId xmlns:a16="http://schemas.microsoft.com/office/drawing/2014/main" id="{F61C209E-5743-D65D-04A1-62FC1E12AEA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5" t="10680" r="28846" b="13433"/>
          <a:stretch/>
        </p:blipFill>
        <p:spPr>
          <a:xfrm>
            <a:off x="8398781" y="3380054"/>
            <a:ext cx="3817256" cy="3477945"/>
          </a:xfrm>
          <a:prstGeom prst="rect">
            <a:avLst/>
          </a:prstGeom>
        </p:spPr>
      </p:pic>
      <p:grpSp>
        <p:nvGrpSpPr>
          <p:cNvPr id="11" name="Group 32">
            <a:extLst>
              <a:ext uri="{FF2B5EF4-FFF2-40B4-BE49-F238E27FC236}">
                <a16:creationId xmlns:a16="http://schemas.microsoft.com/office/drawing/2014/main" id="{C286B423-91EF-D70A-1D43-84CEE320B348}"/>
              </a:ext>
            </a:extLst>
          </p:cNvPr>
          <p:cNvGrpSpPr/>
          <p:nvPr/>
        </p:nvGrpSpPr>
        <p:grpSpPr>
          <a:xfrm>
            <a:off x="10163124" y="4883339"/>
            <a:ext cx="549194" cy="471374"/>
            <a:chOff x="10137724" y="4883339"/>
            <a:chExt cx="549194" cy="471374"/>
          </a:xfrm>
        </p:grpSpPr>
        <p:sp>
          <p:nvSpPr>
            <p:cNvPr id="12" name="TextBox 28">
              <a:extLst>
                <a:ext uri="{FF2B5EF4-FFF2-40B4-BE49-F238E27FC236}">
                  <a16:creationId xmlns:a16="http://schemas.microsoft.com/office/drawing/2014/main" id="{D4847589-2F41-A2FF-DA2C-D19DE846F6C1}"/>
                </a:ext>
              </a:extLst>
            </p:cNvPr>
            <p:cNvSpPr txBox="1"/>
            <p:nvPr/>
          </p:nvSpPr>
          <p:spPr>
            <a:xfrm>
              <a:off x="10137724" y="4883339"/>
              <a:ext cx="549194" cy="4713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5</a:t>
              </a:r>
              <a:endPara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Oval 30">
              <a:extLst>
                <a:ext uri="{FF2B5EF4-FFF2-40B4-BE49-F238E27FC236}">
                  <a16:creationId xmlns:a16="http://schemas.microsoft.com/office/drawing/2014/main" id="{90781A73-2348-38B6-1FCE-E19C1FBC4B2F}"/>
                </a:ext>
              </a:extLst>
            </p:cNvPr>
            <p:cNvSpPr/>
            <p:nvPr/>
          </p:nvSpPr>
          <p:spPr>
            <a:xfrm>
              <a:off x="10161144" y="4976151"/>
              <a:ext cx="309212" cy="310224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9">
            <a:extLst>
              <a:ext uri="{FF2B5EF4-FFF2-40B4-BE49-F238E27FC236}">
                <a16:creationId xmlns:a16="http://schemas.microsoft.com/office/drawing/2014/main" id="{3C3416EE-9410-8339-AA3E-FEDBE0D37EC1}"/>
              </a:ext>
            </a:extLst>
          </p:cNvPr>
          <p:cNvGrpSpPr/>
          <p:nvPr/>
        </p:nvGrpSpPr>
        <p:grpSpPr>
          <a:xfrm>
            <a:off x="8359503" y="15111"/>
            <a:ext cx="3856534" cy="3477945"/>
            <a:chOff x="8359503" y="15111"/>
            <a:chExt cx="3856534" cy="3477945"/>
          </a:xfrm>
        </p:grpSpPr>
        <p:pic>
          <p:nvPicPr>
            <p:cNvPr id="15" name="Picture 22" descr="A logo with green and white colors&#10;&#10;Description automatically generated with medium confidence">
              <a:extLst>
                <a:ext uri="{FF2B5EF4-FFF2-40B4-BE49-F238E27FC236}">
                  <a16:creationId xmlns:a16="http://schemas.microsoft.com/office/drawing/2014/main" id="{FB2D1545-F3FD-EFE7-8215-AE0D6A499E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885" t="10680" r="28845" b="13433"/>
            <a:stretch/>
          </p:blipFill>
          <p:spPr>
            <a:xfrm>
              <a:off x="8359503" y="15111"/>
              <a:ext cx="3817257" cy="3477945"/>
            </a:xfrm>
            <a:prstGeom prst="rect">
              <a:avLst/>
            </a:prstGeom>
          </p:spPr>
        </p:pic>
        <p:sp>
          <p:nvSpPr>
            <p:cNvPr id="16" name="TextBox 29">
              <a:extLst>
                <a:ext uri="{FF2B5EF4-FFF2-40B4-BE49-F238E27FC236}">
                  <a16:creationId xmlns:a16="http://schemas.microsoft.com/office/drawing/2014/main" id="{DA7543D7-C33C-070B-783A-EBAB06E8A297}"/>
                </a:ext>
              </a:extLst>
            </p:cNvPr>
            <p:cNvSpPr txBox="1"/>
            <p:nvPr/>
          </p:nvSpPr>
          <p:spPr>
            <a:xfrm>
              <a:off x="10048547" y="1484853"/>
              <a:ext cx="5491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15</a:t>
              </a:r>
              <a:endPara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Oval 31">
              <a:extLst>
                <a:ext uri="{FF2B5EF4-FFF2-40B4-BE49-F238E27FC236}">
                  <a16:creationId xmlns:a16="http://schemas.microsoft.com/office/drawing/2014/main" id="{554AD3D8-BA54-12D8-D39C-2C28537AB15C}"/>
                </a:ext>
              </a:extLst>
            </p:cNvPr>
            <p:cNvSpPr/>
            <p:nvPr/>
          </p:nvSpPr>
          <p:spPr>
            <a:xfrm>
              <a:off x="9784831" y="1264261"/>
              <a:ext cx="1030808" cy="997592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33">
              <a:extLst>
                <a:ext uri="{FF2B5EF4-FFF2-40B4-BE49-F238E27FC236}">
                  <a16:creationId xmlns:a16="http://schemas.microsoft.com/office/drawing/2014/main" id="{137125CE-B60F-7BF4-35FB-BF6F983A0110}"/>
                </a:ext>
              </a:extLst>
            </p:cNvPr>
            <p:cNvSpPr txBox="1"/>
            <p:nvPr/>
          </p:nvSpPr>
          <p:spPr>
            <a:xfrm>
              <a:off x="11122230" y="70232"/>
              <a:ext cx="10938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F0000"/>
                  </a:solidFill>
                </a:rPr>
                <a:t>radius</a:t>
              </a:r>
            </a:p>
          </p:txBody>
        </p:sp>
        <p:sp>
          <p:nvSpPr>
            <p:cNvPr id="19" name="Oval 6">
              <a:extLst>
                <a:ext uri="{FF2B5EF4-FFF2-40B4-BE49-F238E27FC236}">
                  <a16:creationId xmlns:a16="http://schemas.microsoft.com/office/drawing/2014/main" id="{6ED57550-BE28-EDCA-610C-2990966DE0EE}"/>
                </a:ext>
              </a:extLst>
            </p:cNvPr>
            <p:cNvSpPr>
              <a:spLocks/>
            </p:cNvSpPr>
            <p:nvPr/>
          </p:nvSpPr>
          <p:spPr>
            <a:xfrm>
              <a:off x="8777623" y="233582"/>
              <a:ext cx="3060000" cy="3060000"/>
            </a:xfrm>
            <a:prstGeom prst="ellipse">
              <a:avLst/>
            </a:prstGeom>
            <a:noFill/>
            <a:ln>
              <a:solidFill>
                <a:schemeClr val="accent1">
                  <a:lumMod val="40000"/>
                  <a:lumOff val="60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7">
              <a:extLst>
                <a:ext uri="{FF2B5EF4-FFF2-40B4-BE49-F238E27FC236}">
                  <a16:creationId xmlns:a16="http://schemas.microsoft.com/office/drawing/2014/main" id="{F4931628-0642-DC4A-5F7A-3D1C0B4EAE78}"/>
                </a:ext>
              </a:extLst>
            </p:cNvPr>
            <p:cNvSpPr txBox="1"/>
            <p:nvPr/>
          </p:nvSpPr>
          <p:spPr>
            <a:xfrm>
              <a:off x="9400733" y="28386"/>
              <a:ext cx="5491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45</a:t>
              </a:r>
              <a:endParaRPr kumimoji="0" lang="en-GB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3" name="Tekstiruutu 22">
            <a:extLst>
              <a:ext uri="{FF2B5EF4-FFF2-40B4-BE49-F238E27FC236}">
                <a16:creationId xmlns:a16="http://schemas.microsoft.com/office/drawing/2014/main" id="{89EFB8E0-7745-2636-F90A-35152B11B265}"/>
              </a:ext>
            </a:extLst>
          </p:cNvPr>
          <p:cNvSpPr txBox="1"/>
          <p:nvPr/>
        </p:nvSpPr>
        <p:spPr>
          <a:xfrm>
            <a:off x="980660" y="185531"/>
            <a:ext cx="69683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noProof="0" dirty="0"/>
              <a:t>ALICE3 – </a:t>
            </a:r>
            <a:r>
              <a:rPr lang="en-GB" sz="3200" b="1" dirty="0"/>
              <a:t>r</a:t>
            </a:r>
            <a:r>
              <a:rPr lang="en-GB" sz="3200" b="1" noProof="0" dirty="0" err="1"/>
              <a:t>etractable</a:t>
            </a:r>
            <a:r>
              <a:rPr lang="en-GB" sz="3200" b="1" noProof="0" dirty="0"/>
              <a:t> vertex detector</a:t>
            </a:r>
          </a:p>
        </p:txBody>
      </p:sp>
      <p:grpSp>
        <p:nvGrpSpPr>
          <p:cNvPr id="26" name="Group 105">
            <a:extLst>
              <a:ext uri="{FF2B5EF4-FFF2-40B4-BE49-F238E27FC236}">
                <a16:creationId xmlns:a16="http://schemas.microsoft.com/office/drawing/2014/main" id="{00040D87-ADE4-FBEF-7F8C-24E2B5282CB2}"/>
              </a:ext>
            </a:extLst>
          </p:cNvPr>
          <p:cNvGrpSpPr/>
          <p:nvPr/>
        </p:nvGrpSpPr>
        <p:grpSpPr>
          <a:xfrm>
            <a:off x="47349" y="1091242"/>
            <a:ext cx="7570298" cy="1078850"/>
            <a:chOff x="40357" y="354765"/>
            <a:chExt cx="7570298" cy="1078850"/>
          </a:xfrm>
        </p:grpSpPr>
        <p:cxnSp>
          <p:nvCxnSpPr>
            <p:cNvPr id="27" name="Straight Connector 6">
              <a:extLst>
                <a:ext uri="{FF2B5EF4-FFF2-40B4-BE49-F238E27FC236}">
                  <a16:creationId xmlns:a16="http://schemas.microsoft.com/office/drawing/2014/main" id="{A0253F64-21D8-DE58-7D61-4BA2CF783185}"/>
                </a:ext>
              </a:extLst>
            </p:cNvPr>
            <p:cNvCxnSpPr>
              <a:cxnSpLocks/>
            </p:cNvCxnSpPr>
            <p:nvPr/>
          </p:nvCxnSpPr>
          <p:spPr>
            <a:xfrm>
              <a:off x="40357" y="1433615"/>
              <a:ext cx="756878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7">
              <a:extLst>
                <a:ext uri="{FF2B5EF4-FFF2-40B4-BE49-F238E27FC236}">
                  <a16:creationId xmlns:a16="http://schemas.microsoft.com/office/drawing/2014/main" id="{C7AC297A-E765-AE0D-2558-CFF395ABB4DA}"/>
                </a:ext>
              </a:extLst>
            </p:cNvPr>
            <p:cNvGrpSpPr/>
            <p:nvPr/>
          </p:nvGrpSpPr>
          <p:grpSpPr>
            <a:xfrm>
              <a:off x="40357" y="354765"/>
              <a:ext cx="7570298" cy="912234"/>
              <a:chOff x="-5902598" y="1420609"/>
              <a:chExt cx="11894976" cy="1433365"/>
            </a:xfrm>
          </p:grpSpPr>
          <p:grpSp>
            <p:nvGrpSpPr>
              <p:cNvPr id="29" name="Group 51">
                <a:extLst>
                  <a:ext uri="{FF2B5EF4-FFF2-40B4-BE49-F238E27FC236}">
                    <a16:creationId xmlns:a16="http://schemas.microsoft.com/office/drawing/2014/main" id="{CF7A3E16-ABFD-7F03-CE24-B4E43351F2B6}"/>
                  </a:ext>
                </a:extLst>
              </p:cNvPr>
              <p:cNvGrpSpPr/>
              <p:nvPr/>
            </p:nvGrpSpPr>
            <p:grpSpPr>
              <a:xfrm>
                <a:off x="-3953147" y="1750423"/>
                <a:ext cx="9943144" cy="1033541"/>
                <a:chOff x="2086611" y="289560"/>
                <a:chExt cx="9943144" cy="1033541"/>
              </a:xfrm>
            </p:grpSpPr>
            <p:sp>
              <p:nvSpPr>
                <p:cNvPr id="75" name="Rectangle 97">
                  <a:extLst>
                    <a:ext uri="{FF2B5EF4-FFF2-40B4-BE49-F238E27FC236}">
                      <a16:creationId xmlns:a16="http://schemas.microsoft.com/office/drawing/2014/main" id="{A9AEE091-59E1-5BE6-E38A-E062B9F235E0}"/>
                    </a:ext>
                  </a:extLst>
                </p:cNvPr>
                <p:cNvSpPr/>
                <p:nvPr/>
              </p:nvSpPr>
              <p:spPr>
                <a:xfrm flipH="1">
                  <a:off x="8715058" y="857724"/>
                  <a:ext cx="440214" cy="401023"/>
                </a:xfrm>
                <a:prstGeom prst="rect">
                  <a:avLst/>
                </a:prstGeom>
                <a:solidFill>
                  <a:srgbClr val="CCECFF">
                    <a:alpha val="51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" name="Rectangle 98">
                  <a:extLst>
                    <a:ext uri="{FF2B5EF4-FFF2-40B4-BE49-F238E27FC236}">
                      <a16:creationId xmlns:a16="http://schemas.microsoft.com/office/drawing/2014/main" id="{411615D6-E5A2-B7AF-9E62-5E48670AFC79}"/>
                    </a:ext>
                  </a:extLst>
                </p:cNvPr>
                <p:cNvSpPr/>
                <p:nvPr/>
              </p:nvSpPr>
              <p:spPr>
                <a:xfrm flipH="1">
                  <a:off x="9154159" y="289561"/>
                  <a:ext cx="508317" cy="1033539"/>
                </a:xfrm>
                <a:prstGeom prst="rect">
                  <a:avLst/>
                </a:prstGeom>
                <a:solidFill>
                  <a:srgbClr val="CCECFF">
                    <a:alpha val="51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7" name="Rectangle 99">
                  <a:extLst>
                    <a:ext uri="{FF2B5EF4-FFF2-40B4-BE49-F238E27FC236}">
                      <a16:creationId xmlns:a16="http://schemas.microsoft.com/office/drawing/2014/main" id="{CEFAB3AB-EC43-0A97-5A2B-D80F45101B0C}"/>
                    </a:ext>
                  </a:extLst>
                </p:cNvPr>
                <p:cNvSpPr/>
                <p:nvPr/>
              </p:nvSpPr>
              <p:spPr>
                <a:xfrm>
                  <a:off x="2587786" y="289560"/>
                  <a:ext cx="6561930" cy="170576"/>
                </a:xfrm>
                <a:prstGeom prst="rect">
                  <a:avLst/>
                </a:prstGeom>
                <a:solidFill>
                  <a:srgbClr val="CCECFF">
                    <a:alpha val="51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Rectangle 100">
                  <a:extLst>
                    <a:ext uri="{FF2B5EF4-FFF2-40B4-BE49-F238E27FC236}">
                      <a16:creationId xmlns:a16="http://schemas.microsoft.com/office/drawing/2014/main" id="{6DCA143C-5592-7F6D-D4EB-24F7A8D43338}"/>
                    </a:ext>
                  </a:extLst>
                </p:cNvPr>
                <p:cNvSpPr/>
                <p:nvPr/>
              </p:nvSpPr>
              <p:spPr>
                <a:xfrm>
                  <a:off x="9663110" y="289699"/>
                  <a:ext cx="2366645" cy="591522"/>
                </a:xfrm>
                <a:prstGeom prst="rect">
                  <a:avLst/>
                </a:prstGeom>
                <a:solidFill>
                  <a:srgbClr val="CCECFF">
                    <a:alpha val="51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Isosceles Triangle 101">
                  <a:extLst>
                    <a:ext uri="{FF2B5EF4-FFF2-40B4-BE49-F238E27FC236}">
                      <a16:creationId xmlns:a16="http://schemas.microsoft.com/office/drawing/2014/main" id="{4C3AB771-F2DE-7017-DCC5-96311A347928}"/>
                    </a:ext>
                  </a:extLst>
                </p:cNvPr>
                <p:cNvSpPr/>
                <p:nvPr/>
              </p:nvSpPr>
              <p:spPr>
                <a:xfrm flipV="1">
                  <a:off x="9662476" y="881220"/>
                  <a:ext cx="2350453" cy="441877"/>
                </a:xfrm>
                <a:prstGeom prst="triangle">
                  <a:avLst>
                    <a:gd name="adj" fmla="val 0"/>
                  </a:avLst>
                </a:prstGeom>
                <a:solidFill>
                  <a:srgbClr val="CCECFF">
                    <a:alpha val="51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102">
                  <a:extLst>
                    <a:ext uri="{FF2B5EF4-FFF2-40B4-BE49-F238E27FC236}">
                      <a16:creationId xmlns:a16="http://schemas.microsoft.com/office/drawing/2014/main" id="{9D71E7CE-47F3-67F3-95EE-AAFB65D207E4}"/>
                    </a:ext>
                  </a:extLst>
                </p:cNvPr>
                <p:cNvSpPr/>
                <p:nvPr/>
              </p:nvSpPr>
              <p:spPr>
                <a:xfrm>
                  <a:off x="2086611" y="289562"/>
                  <a:ext cx="508317" cy="1033539"/>
                </a:xfrm>
                <a:prstGeom prst="rect">
                  <a:avLst/>
                </a:prstGeom>
                <a:solidFill>
                  <a:srgbClr val="CCECFF">
                    <a:alpha val="51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103">
                  <a:extLst>
                    <a:ext uri="{FF2B5EF4-FFF2-40B4-BE49-F238E27FC236}">
                      <a16:creationId xmlns:a16="http://schemas.microsoft.com/office/drawing/2014/main" id="{E44F8A7E-8E03-EBB7-72A4-C4739CAFE782}"/>
                    </a:ext>
                  </a:extLst>
                </p:cNvPr>
                <p:cNvSpPr/>
                <p:nvPr/>
              </p:nvSpPr>
              <p:spPr>
                <a:xfrm>
                  <a:off x="2593815" y="857725"/>
                  <a:ext cx="440214" cy="401023"/>
                </a:xfrm>
                <a:prstGeom prst="rect">
                  <a:avLst/>
                </a:prstGeom>
                <a:solidFill>
                  <a:srgbClr val="CCECFF">
                    <a:alpha val="51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30" name="Straight Connector 52">
                <a:extLst>
                  <a:ext uri="{FF2B5EF4-FFF2-40B4-BE49-F238E27FC236}">
                    <a16:creationId xmlns:a16="http://schemas.microsoft.com/office/drawing/2014/main" id="{BB953BAC-BDB5-3793-C8E1-D018BC5A7C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09029" y="1835711"/>
                <a:ext cx="0" cy="526613"/>
              </a:xfrm>
              <a:prstGeom prst="line">
                <a:avLst/>
              </a:prstGeom>
              <a:ln w="28575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53">
                <a:extLst>
                  <a:ext uri="{FF2B5EF4-FFF2-40B4-BE49-F238E27FC236}">
                    <a16:creationId xmlns:a16="http://schemas.microsoft.com/office/drawing/2014/main" id="{B4B2775D-9C11-721F-019B-D72A593F2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3959498" y="1750423"/>
                <a:ext cx="9951876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54">
                <a:extLst>
                  <a:ext uri="{FF2B5EF4-FFF2-40B4-BE49-F238E27FC236}">
                    <a16:creationId xmlns:a16="http://schemas.microsoft.com/office/drawing/2014/main" id="{D51125A9-E0E5-B9AC-48B8-D74662F3780D}"/>
                  </a:ext>
                </a:extLst>
              </p:cNvPr>
              <p:cNvCxnSpPr>
                <a:cxnSpLocks/>
                <a:endCxn id="79" idx="4"/>
              </p:cNvCxnSpPr>
              <p:nvPr/>
            </p:nvCxnSpPr>
            <p:spPr>
              <a:xfrm flipV="1">
                <a:off x="3626369" y="2342083"/>
                <a:ext cx="2346802" cy="441877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55">
                <a:extLst>
                  <a:ext uri="{FF2B5EF4-FFF2-40B4-BE49-F238E27FC236}">
                    <a16:creationId xmlns:a16="http://schemas.microsoft.com/office/drawing/2014/main" id="{E684158D-1FDA-5EBC-AB10-4AD5805C94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3453720" y="1925683"/>
                <a:ext cx="656844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56">
                <a:extLst>
                  <a:ext uri="{FF2B5EF4-FFF2-40B4-BE49-F238E27FC236}">
                    <a16:creationId xmlns:a16="http://schemas.microsoft.com/office/drawing/2014/main" id="{E3CB98D9-3680-EFC2-A005-093C34920A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-3959498" y="1750423"/>
                <a:ext cx="0" cy="102687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57">
                <a:extLst>
                  <a:ext uri="{FF2B5EF4-FFF2-40B4-BE49-F238E27FC236}">
                    <a16:creationId xmlns:a16="http://schemas.microsoft.com/office/drawing/2014/main" id="{65A4CA37-8F9D-D9F3-2B4B-E288C9F8D2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4576718" y="2794363"/>
                <a:ext cx="49530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58">
                <a:extLst>
                  <a:ext uri="{FF2B5EF4-FFF2-40B4-BE49-F238E27FC236}">
                    <a16:creationId xmlns:a16="http://schemas.microsoft.com/office/drawing/2014/main" id="{E4E021CE-1A24-9251-EE9C-59EDFCE583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5902598" y="2398123"/>
                <a:ext cx="1325880" cy="3962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59">
                <a:extLst>
                  <a:ext uri="{FF2B5EF4-FFF2-40B4-BE49-F238E27FC236}">
                    <a16:creationId xmlns:a16="http://schemas.microsoft.com/office/drawing/2014/main" id="{97B030DB-166D-D6BC-F519-00748788ABE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-3448958" y="1918618"/>
                <a:ext cx="0" cy="39576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60">
                <a:extLst>
                  <a:ext uri="{FF2B5EF4-FFF2-40B4-BE49-F238E27FC236}">
                    <a16:creationId xmlns:a16="http://schemas.microsoft.com/office/drawing/2014/main" id="{82FAE06B-9C24-C776-699C-CD68A3DE515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3448958" y="2314383"/>
                <a:ext cx="44196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61">
                <a:extLst>
                  <a:ext uri="{FF2B5EF4-FFF2-40B4-BE49-F238E27FC236}">
                    <a16:creationId xmlns:a16="http://schemas.microsoft.com/office/drawing/2014/main" id="{945F6867-FD4C-AA2E-383C-D87B5669E41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3448958" y="2724435"/>
                <a:ext cx="44196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Rectangle 62">
                <a:extLst>
                  <a:ext uri="{FF2B5EF4-FFF2-40B4-BE49-F238E27FC236}">
                    <a16:creationId xmlns:a16="http://schemas.microsoft.com/office/drawing/2014/main" id="{8B5593DA-678D-073C-9F3E-2C6468DF105E}"/>
                  </a:ext>
                </a:extLst>
              </p:cNvPr>
              <p:cNvSpPr/>
              <p:nvPr/>
            </p:nvSpPr>
            <p:spPr>
              <a:xfrm>
                <a:off x="-3006998" y="2185319"/>
                <a:ext cx="367664" cy="66865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63">
                <a:extLst>
                  <a:ext uri="{FF2B5EF4-FFF2-40B4-BE49-F238E27FC236}">
                    <a16:creationId xmlns:a16="http://schemas.microsoft.com/office/drawing/2014/main" id="{2C74ADFD-2099-D508-E4C0-88BAFC260732}"/>
                  </a:ext>
                </a:extLst>
              </p:cNvPr>
              <p:cNvSpPr/>
              <p:nvPr/>
            </p:nvSpPr>
            <p:spPr>
              <a:xfrm>
                <a:off x="-2640287" y="2185319"/>
                <a:ext cx="4950145" cy="668655"/>
              </a:xfrm>
              <a:prstGeom prst="rect">
                <a:avLst/>
              </a:prstGeom>
              <a:solidFill>
                <a:srgbClr val="663300">
                  <a:alpha val="36000"/>
                </a:srgbClr>
              </a:solidFill>
              <a:ln>
                <a:solidFill>
                  <a:schemeClr val="accent1">
                    <a:shade val="1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64">
                <a:extLst>
                  <a:ext uri="{FF2B5EF4-FFF2-40B4-BE49-F238E27FC236}">
                    <a16:creationId xmlns:a16="http://schemas.microsoft.com/office/drawing/2014/main" id="{5535DB1A-E4CF-BC35-57E1-A34C52AAFC0C}"/>
                  </a:ext>
                </a:extLst>
              </p:cNvPr>
              <p:cNvSpPr/>
              <p:nvPr/>
            </p:nvSpPr>
            <p:spPr>
              <a:xfrm>
                <a:off x="2311128" y="2185319"/>
                <a:ext cx="367664" cy="66865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3" name="Straight Connector 65">
                <a:extLst>
                  <a:ext uri="{FF2B5EF4-FFF2-40B4-BE49-F238E27FC236}">
                    <a16:creationId xmlns:a16="http://schemas.microsoft.com/office/drawing/2014/main" id="{09B38576-9943-D2A9-BA12-61BA1C39293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-4081418" y="1620883"/>
                <a:ext cx="0" cy="117348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66">
                <a:extLst>
                  <a:ext uri="{FF2B5EF4-FFF2-40B4-BE49-F238E27FC236}">
                    <a16:creationId xmlns:a16="http://schemas.microsoft.com/office/drawing/2014/main" id="{2B5EBA45-906D-09D6-FD35-B17D9AFA50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4081418" y="1620883"/>
                <a:ext cx="10047288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67">
                <a:extLst>
                  <a:ext uri="{FF2B5EF4-FFF2-40B4-BE49-F238E27FC236}">
                    <a16:creationId xmlns:a16="http://schemas.microsoft.com/office/drawing/2014/main" id="{E0AB02F8-0EFF-3812-216E-18D72CA58F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3647078" y="1849483"/>
                <a:ext cx="0" cy="526613"/>
              </a:xfrm>
              <a:prstGeom prst="line">
                <a:avLst/>
              </a:prstGeom>
              <a:ln w="28575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68">
                <a:extLst>
                  <a:ext uri="{FF2B5EF4-FFF2-40B4-BE49-F238E27FC236}">
                    <a16:creationId xmlns:a16="http://schemas.microsoft.com/office/drawing/2014/main" id="{D6052339-F33E-C704-1657-933FA0FD389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3647079" y="1840970"/>
                <a:ext cx="6956108" cy="2837"/>
              </a:xfrm>
              <a:prstGeom prst="line">
                <a:avLst/>
              </a:prstGeom>
              <a:ln w="28575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69">
                <a:extLst>
                  <a:ext uri="{FF2B5EF4-FFF2-40B4-BE49-F238E27FC236}">
                    <a16:creationId xmlns:a16="http://schemas.microsoft.com/office/drawing/2014/main" id="{FB9C449B-7C72-E351-D273-C00F05DAD63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18642" y="2081791"/>
                <a:ext cx="1890442" cy="0"/>
              </a:xfrm>
              <a:prstGeom prst="line">
                <a:avLst/>
              </a:prstGeom>
              <a:ln w="28575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70">
                <a:extLst>
                  <a:ext uri="{FF2B5EF4-FFF2-40B4-BE49-F238E27FC236}">
                    <a16:creationId xmlns:a16="http://schemas.microsoft.com/office/drawing/2014/main" id="{61427EAD-CCCE-3506-AEB2-AE1BCFE3188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-1947818" y="2768566"/>
                <a:ext cx="3558540" cy="8732"/>
              </a:xfrm>
              <a:prstGeom prst="line">
                <a:avLst/>
              </a:prstGeom>
              <a:ln w="28575"/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71">
                <a:extLst>
                  <a:ext uri="{FF2B5EF4-FFF2-40B4-BE49-F238E27FC236}">
                    <a16:creationId xmlns:a16="http://schemas.microsoft.com/office/drawing/2014/main" id="{B8E749A2-C2E2-5824-9429-92811BF679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1947818" y="2599101"/>
                <a:ext cx="3558540" cy="0"/>
              </a:xfrm>
              <a:prstGeom prst="line">
                <a:avLst/>
              </a:prstGeom>
              <a:ln w="28575"/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72">
                <a:extLst>
                  <a:ext uri="{FF2B5EF4-FFF2-40B4-BE49-F238E27FC236}">
                    <a16:creationId xmlns:a16="http://schemas.microsoft.com/office/drawing/2014/main" id="{C248A033-BF89-BFA7-3BA7-181772DB4C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1947818" y="2400981"/>
                <a:ext cx="3558540" cy="20002"/>
              </a:xfrm>
              <a:prstGeom prst="line">
                <a:avLst/>
              </a:prstGeom>
              <a:ln w="28575"/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73">
                <a:extLst>
                  <a:ext uri="{FF2B5EF4-FFF2-40B4-BE49-F238E27FC236}">
                    <a16:creationId xmlns:a16="http://schemas.microsoft.com/office/drawing/2014/main" id="{1F4F288B-9F66-34B1-9B2A-9B912BA98F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2496458" y="2293287"/>
                <a:ext cx="4686300" cy="0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74">
                <a:extLst>
                  <a:ext uri="{FF2B5EF4-FFF2-40B4-BE49-F238E27FC236}">
                    <a16:creationId xmlns:a16="http://schemas.microsoft.com/office/drawing/2014/main" id="{B2F2FA5E-991B-78AF-7D9F-BDA639407D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2046878" y="2365262"/>
                <a:ext cx="0" cy="412036"/>
              </a:xfrm>
              <a:prstGeom prst="line">
                <a:avLst/>
              </a:prstGeom>
              <a:ln w="28575"/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75">
                <a:extLst>
                  <a:ext uri="{FF2B5EF4-FFF2-40B4-BE49-F238E27FC236}">
                    <a16:creationId xmlns:a16="http://schemas.microsoft.com/office/drawing/2014/main" id="{F2CA16E0-5F36-8C75-C027-3E250CED94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2267858" y="2360896"/>
                <a:ext cx="0" cy="412036"/>
              </a:xfrm>
              <a:prstGeom prst="line">
                <a:avLst/>
              </a:prstGeom>
              <a:ln w="28575"/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76">
                <a:extLst>
                  <a:ext uri="{FF2B5EF4-FFF2-40B4-BE49-F238E27FC236}">
                    <a16:creationId xmlns:a16="http://schemas.microsoft.com/office/drawing/2014/main" id="{F5EA4388-0ADF-78CD-160F-28E006E3D70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2496458" y="2360896"/>
                <a:ext cx="0" cy="412036"/>
              </a:xfrm>
              <a:prstGeom prst="line">
                <a:avLst/>
              </a:prstGeom>
              <a:ln w="28575"/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77">
                <a:extLst>
                  <a:ext uri="{FF2B5EF4-FFF2-40B4-BE49-F238E27FC236}">
                    <a16:creationId xmlns:a16="http://schemas.microsoft.com/office/drawing/2014/main" id="{5DB4F04A-6074-DA93-1377-224A79D2D6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89842" y="2360896"/>
                <a:ext cx="0" cy="412036"/>
              </a:xfrm>
              <a:prstGeom prst="line">
                <a:avLst/>
              </a:prstGeom>
              <a:ln w="28575"/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78">
                <a:extLst>
                  <a:ext uri="{FF2B5EF4-FFF2-40B4-BE49-F238E27FC236}">
                    <a16:creationId xmlns:a16="http://schemas.microsoft.com/office/drawing/2014/main" id="{AF06235E-5495-7756-8F20-18A4C0166F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68862" y="2356530"/>
                <a:ext cx="0" cy="412036"/>
              </a:xfrm>
              <a:prstGeom prst="line">
                <a:avLst/>
              </a:prstGeom>
              <a:ln w="28575"/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79">
                <a:extLst>
                  <a:ext uri="{FF2B5EF4-FFF2-40B4-BE49-F238E27FC236}">
                    <a16:creationId xmlns:a16="http://schemas.microsoft.com/office/drawing/2014/main" id="{C9E0DAA3-187D-CE68-4299-A8840FBFE3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40262" y="2356530"/>
                <a:ext cx="0" cy="412036"/>
              </a:xfrm>
              <a:prstGeom prst="line">
                <a:avLst/>
              </a:prstGeom>
              <a:ln w="28575"/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80">
                <a:extLst>
                  <a:ext uri="{FF2B5EF4-FFF2-40B4-BE49-F238E27FC236}">
                    <a16:creationId xmlns:a16="http://schemas.microsoft.com/office/drawing/2014/main" id="{74E4D439-4F5A-63AF-EEA8-75AEED1F634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118529" y="2783964"/>
                <a:ext cx="51054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Rectangle 81">
                <a:extLst>
                  <a:ext uri="{FF2B5EF4-FFF2-40B4-BE49-F238E27FC236}">
                    <a16:creationId xmlns:a16="http://schemas.microsoft.com/office/drawing/2014/main" id="{BAB2085B-2FC1-8B5A-DE20-6AAB9112DB25}"/>
                  </a:ext>
                </a:extLst>
              </p:cNvPr>
              <p:cNvSpPr/>
              <p:nvPr/>
            </p:nvSpPr>
            <p:spPr>
              <a:xfrm flipH="1">
                <a:off x="2676570" y="2382882"/>
                <a:ext cx="784859" cy="24003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0" name="Straight Connector 82">
                <a:extLst>
                  <a:ext uri="{FF2B5EF4-FFF2-40B4-BE49-F238E27FC236}">
                    <a16:creationId xmlns:a16="http://schemas.microsoft.com/office/drawing/2014/main" id="{659FD811-49D8-AFD4-ABED-DAD172C6A3B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16649" y="2622912"/>
                <a:ext cx="0" cy="108000"/>
              </a:xfrm>
              <a:prstGeom prst="line">
                <a:avLst/>
              </a:prstGeom>
              <a:ln w="28575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83">
                <a:extLst>
                  <a:ext uri="{FF2B5EF4-FFF2-40B4-BE49-F238E27FC236}">
                    <a16:creationId xmlns:a16="http://schemas.microsoft.com/office/drawing/2014/main" id="{D1DC28BD-925F-EDC3-C7BE-B14CC5BE49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21543" y="2719610"/>
                <a:ext cx="0" cy="643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84">
                <a:extLst>
                  <a:ext uri="{FF2B5EF4-FFF2-40B4-BE49-F238E27FC236}">
                    <a16:creationId xmlns:a16="http://schemas.microsoft.com/office/drawing/2014/main" id="{A67E1C4F-36D8-FBFF-4A53-3F1FD07079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3959498" y="2783965"/>
                <a:ext cx="51054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Rectangle 85">
                <a:extLst>
                  <a:ext uri="{FF2B5EF4-FFF2-40B4-BE49-F238E27FC236}">
                    <a16:creationId xmlns:a16="http://schemas.microsoft.com/office/drawing/2014/main" id="{84F9E29A-7038-10AF-B4C6-52A97F5E4D4A}"/>
                  </a:ext>
                </a:extLst>
              </p:cNvPr>
              <p:cNvSpPr/>
              <p:nvPr/>
            </p:nvSpPr>
            <p:spPr>
              <a:xfrm>
                <a:off x="-3791858" y="2382883"/>
                <a:ext cx="784859" cy="24003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4" name="Straight Connector 86">
                <a:extLst>
                  <a:ext uri="{FF2B5EF4-FFF2-40B4-BE49-F238E27FC236}">
                    <a16:creationId xmlns:a16="http://schemas.microsoft.com/office/drawing/2014/main" id="{7629DE19-6BC5-8F21-6A82-8A9674DD4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3647078" y="2622913"/>
                <a:ext cx="0" cy="108000"/>
              </a:xfrm>
              <a:prstGeom prst="line">
                <a:avLst/>
              </a:prstGeom>
              <a:ln w="28575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87">
                <a:extLst>
                  <a:ext uri="{FF2B5EF4-FFF2-40B4-BE49-F238E27FC236}">
                    <a16:creationId xmlns:a16="http://schemas.microsoft.com/office/drawing/2014/main" id="{F967B055-B403-3CE0-E634-DFCD9A503E5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-3451972" y="2719611"/>
                <a:ext cx="0" cy="643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88">
                <a:extLst>
                  <a:ext uri="{FF2B5EF4-FFF2-40B4-BE49-F238E27FC236}">
                    <a16:creationId xmlns:a16="http://schemas.microsoft.com/office/drawing/2014/main" id="{CA894079-F34E-7E9A-0CBB-3386E11189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82443" y="2321526"/>
                <a:ext cx="43465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89">
                <a:extLst>
                  <a:ext uri="{FF2B5EF4-FFF2-40B4-BE49-F238E27FC236}">
                    <a16:creationId xmlns:a16="http://schemas.microsoft.com/office/drawing/2014/main" id="{DEB04CAF-07C5-87C8-1698-72D9FD7515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83871" y="2725405"/>
                <a:ext cx="43465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90">
                <a:extLst>
                  <a:ext uri="{FF2B5EF4-FFF2-40B4-BE49-F238E27FC236}">
                    <a16:creationId xmlns:a16="http://schemas.microsoft.com/office/drawing/2014/main" id="{C3D2F999-614C-628A-C80B-AE9EA853124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118529" y="1925683"/>
                <a:ext cx="0" cy="3887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Freeform: Shape 91">
                <a:extLst>
                  <a:ext uri="{FF2B5EF4-FFF2-40B4-BE49-F238E27FC236}">
                    <a16:creationId xmlns:a16="http://schemas.microsoft.com/office/drawing/2014/main" id="{39985AE4-0B10-59B8-3F00-E7400FB2B053}"/>
                  </a:ext>
                </a:extLst>
              </p:cNvPr>
              <p:cNvSpPr/>
              <p:nvPr/>
            </p:nvSpPr>
            <p:spPr>
              <a:xfrm>
                <a:off x="2259692" y="1783199"/>
                <a:ext cx="3714750" cy="667974"/>
              </a:xfrm>
              <a:custGeom>
                <a:avLst/>
                <a:gdLst>
                  <a:gd name="connsiteX0" fmla="*/ 0 w 3714750"/>
                  <a:gd name="connsiteY0" fmla="*/ 530839 h 698823"/>
                  <a:gd name="connsiteX1" fmla="*/ 292100 w 3714750"/>
                  <a:gd name="connsiteY1" fmla="*/ 549889 h 698823"/>
                  <a:gd name="connsiteX2" fmla="*/ 419100 w 3714750"/>
                  <a:gd name="connsiteY2" fmla="*/ 680064 h 698823"/>
                  <a:gd name="connsiteX3" fmla="*/ 1009650 w 3714750"/>
                  <a:gd name="connsiteY3" fmla="*/ 692764 h 698823"/>
                  <a:gd name="connsiteX4" fmla="*/ 1330325 w 3714750"/>
                  <a:gd name="connsiteY4" fmla="*/ 629264 h 698823"/>
                  <a:gd name="connsiteX5" fmla="*/ 1593850 w 3714750"/>
                  <a:gd name="connsiteY5" fmla="*/ 219689 h 698823"/>
                  <a:gd name="connsiteX6" fmla="*/ 2298700 w 3714750"/>
                  <a:gd name="connsiteY6" fmla="*/ 29189 h 698823"/>
                  <a:gd name="connsiteX7" fmla="*/ 3714750 w 3714750"/>
                  <a:gd name="connsiteY7" fmla="*/ 3789 h 698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14750" h="698823">
                    <a:moveTo>
                      <a:pt x="0" y="530839"/>
                    </a:moveTo>
                    <a:cubicBezTo>
                      <a:pt x="111125" y="527928"/>
                      <a:pt x="222250" y="525018"/>
                      <a:pt x="292100" y="549889"/>
                    </a:cubicBezTo>
                    <a:cubicBezTo>
                      <a:pt x="361950" y="574760"/>
                      <a:pt x="299508" y="656251"/>
                      <a:pt x="419100" y="680064"/>
                    </a:cubicBezTo>
                    <a:cubicBezTo>
                      <a:pt x="538692" y="703877"/>
                      <a:pt x="857779" y="701231"/>
                      <a:pt x="1009650" y="692764"/>
                    </a:cubicBezTo>
                    <a:cubicBezTo>
                      <a:pt x="1161521" y="684297"/>
                      <a:pt x="1232958" y="708110"/>
                      <a:pt x="1330325" y="629264"/>
                    </a:cubicBezTo>
                    <a:cubicBezTo>
                      <a:pt x="1427692" y="550418"/>
                      <a:pt x="1432454" y="319701"/>
                      <a:pt x="1593850" y="219689"/>
                    </a:cubicBezTo>
                    <a:cubicBezTo>
                      <a:pt x="1755246" y="119676"/>
                      <a:pt x="1945217" y="65172"/>
                      <a:pt x="2298700" y="29189"/>
                    </a:cubicBezTo>
                    <a:cubicBezTo>
                      <a:pt x="2652183" y="-6794"/>
                      <a:pt x="3183466" y="-1503"/>
                      <a:pt x="3714750" y="3789"/>
                    </a:cubicBezTo>
                  </a:path>
                </a:pathLst>
              </a:cu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Freeform: Shape 92">
                <a:extLst>
                  <a:ext uri="{FF2B5EF4-FFF2-40B4-BE49-F238E27FC236}">
                    <a16:creationId xmlns:a16="http://schemas.microsoft.com/office/drawing/2014/main" id="{2DCCCEAC-D870-4CBE-8852-5AAFE11A9AF6}"/>
                  </a:ext>
                </a:extLst>
              </p:cNvPr>
              <p:cNvSpPr/>
              <p:nvPr/>
            </p:nvSpPr>
            <p:spPr>
              <a:xfrm>
                <a:off x="2251120" y="1814848"/>
                <a:ext cx="3714750" cy="667974"/>
              </a:xfrm>
              <a:custGeom>
                <a:avLst/>
                <a:gdLst>
                  <a:gd name="connsiteX0" fmla="*/ 0 w 3714750"/>
                  <a:gd name="connsiteY0" fmla="*/ 530839 h 698823"/>
                  <a:gd name="connsiteX1" fmla="*/ 292100 w 3714750"/>
                  <a:gd name="connsiteY1" fmla="*/ 549889 h 698823"/>
                  <a:gd name="connsiteX2" fmla="*/ 419100 w 3714750"/>
                  <a:gd name="connsiteY2" fmla="*/ 680064 h 698823"/>
                  <a:gd name="connsiteX3" fmla="*/ 1009650 w 3714750"/>
                  <a:gd name="connsiteY3" fmla="*/ 692764 h 698823"/>
                  <a:gd name="connsiteX4" fmla="*/ 1330325 w 3714750"/>
                  <a:gd name="connsiteY4" fmla="*/ 629264 h 698823"/>
                  <a:gd name="connsiteX5" fmla="*/ 1593850 w 3714750"/>
                  <a:gd name="connsiteY5" fmla="*/ 219689 h 698823"/>
                  <a:gd name="connsiteX6" fmla="*/ 2298700 w 3714750"/>
                  <a:gd name="connsiteY6" fmla="*/ 29189 h 698823"/>
                  <a:gd name="connsiteX7" fmla="*/ 3714750 w 3714750"/>
                  <a:gd name="connsiteY7" fmla="*/ 3789 h 698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14750" h="698823">
                    <a:moveTo>
                      <a:pt x="0" y="530839"/>
                    </a:moveTo>
                    <a:cubicBezTo>
                      <a:pt x="111125" y="527928"/>
                      <a:pt x="222250" y="525018"/>
                      <a:pt x="292100" y="549889"/>
                    </a:cubicBezTo>
                    <a:cubicBezTo>
                      <a:pt x="361950" y="574760"/>
                      <a:pt x="299508" y="656251"/>
                      <a:pt x="419100" y="680064"/>
                    </a:cubicBezTo>
                    <a:cubicBezTo>
                      <a:pt x="538692" y="703877"/>
                      <a:pt x="857779" y="701231"/>
                      <a:pt x="1009650" y="692764"/>
                    </a:cubicBezTo>
                    <a:cubicBezTo>
                      <a:pt x="1161521" y="684297"/>
                      <a:pt x="1232958" y="708110"/>
                      <a:pt x="1330325" y="629264"/>
                    </a:cubicBezTo>
                    <a:cubicBezTo>
                      <a:pt x="1427692" y="550418"/>
                      <a:pt x="1432454" y="319701"/>
                      <a:pt x="1593850" y="219689"/>
                    </a:cubicBezTo>
                    <a:cubicBezTo>
                      <a:pt x="1755246" y="119676"/>
                      <a:pt x="1945217" y="65172"/>
                      <a:pt x="2298700" y="29189"/>
                    </a:cubicBezTo>
                    <a:cubicBezTo>
                      <a:pt x="2652183" y="-6794"/>
                      <a:pt x="3183466" y="-1503"/>
                      <a:pt x="3714750" y="3789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Freeform: Shape 93">
                <a:extLst>
                  <a:ext uri="{FF2B5EF4-FFF2-40B4-BE49-F238E27FC236}">
                    <a16:creationId xmlns:a16="http://schemas.microsoft.com/office/drawing/2014/main" id="{3E33A6F7-B22F-C3A1-055F-7FAE981A08F1}"/>
                  </a:ext>
                </a:extLst>
              </p:cNvPr>
              <p:cNvSpPr/>
              <p:nvPr/>
            </p:nvSpPr>
            <p:spPr>
              <a:xfrm>
                <a:off x="2218417" y="1878972"/>
                <a:ext cx="3749675" cy="679142"/>
              </a:xfrm>
              <a:custGeom>
                <a:avLst/>
                <a:gdLst>
                  <a:gd name="connsiteX0" fmla="*/ 0 w 3749675"/>
                  <a:gd name="connsiteY0" fmla="*/ 519070 h 736525"/>
                  <a:gd name="connsiteX1" fmla="*/ 257175 w 3749675"/>
                  <a:gd name="connsiteY1" fmla="*/ 541295 h 736525"/>
                  <a:gd name="connsiteX2" fmla="*/ 466725 w 3749675"/>
                  <a:gd name="connsiteY2" fmla="*/ 706395 h 736525"/>
                  <a:gd name="connsiteX3" fmla="*/ 815975 w 3749675"/>
                  <a:gd name="connsiteY3" fmla="*/ 725445 h 736525"/>
                  <a:gd name="connsiteX4" fmla="*/ 1317625 w 3749675"/>
                  <a:gd name="connsiteY4" fmla="*/ 712745 h 736525"/>
                  <a:gd name="connsiteX5" fmla="*/ 1508125 w 3749675"/>
                  <a:gd name="connsiteY5" fmla="*/ 461920 h 736525"/>
                  <a:gd name="connsiteX6" fmla="*/ 1619250 w 3749675"/>
                  <a:gd name="connsiteY6" fmla="*/ 239670 h 736525"/>
                  <a:gd name="connsiteX7" fmla="*/ 2038350 w 3749675"/>
                  <a:gd name="connsiteY7" fmla="*/ 84095 h 736525"/>
                  <a:gd name="connsiteX8" fmla="*/ 2692400 w 3749675"/>
                  <a:gd name="connsiteY8" fmla="*/ 11070 h 736525"/>
                  <a:gd name="connsiteX9" fmla="*/ 3749675 w 3749675"/>
                  <a:gd name="connsiteY9" fmla="*/ 1545 h 7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49675" h="736525">
                    <a:moveTo>
                      <a:pt x="0" y="519070"/>
                    </a:moveTo>
                    <a:cubicBezTo>
                      <a:pt x="89693" y="514572"/>
                      <a:pt x="179387" y="510074"/>
                      <a:pt x="257175" y="541295"/>
                    </a:cubicBezTo>
                    <a:cubicBezTo>
                      <a:pt x="334963" y="572516"/>
                      <a:pt x="373592" y="675703"/>
                      <a:pt x="466725" y="706395"/>
                    </a:cubicBezTo>
                    <a:cubicBezTo>
                      <a:pt x="559858" y="737087"/>
                      <a:pt x="815975" y="725445"/>
                      <a:pt x="815975" y="725445"/>
                    </a:cubicBezTo>
                    <a:cubicBezTo>
                      <a:pt x="957792" y="726503"/>
                      <a:pt x="1202267" y="756666"/>
                      <a:pt x="1317625" y="712745"/>
                    </a:cubicBezTo>
                    <a:cubicBezTo>
                      <a:pt x="1432983" y="668824"/>
                      <a:pt x="1457854" y="540766"/>
                      <a:pt x="1508125" y="461920"/>
                    </a:cubicBezTo>
                    <a:cubicBezTo>
                      <a:pt x="1558396" y="383074"/>
                      <a:pt x="1530879" y="302641"/>
                      <a:pt x="1619250" y="239670"/>
                    </a:cubicBezTo>
                    <a:cubicBezTo>
                      <a:pt x="1707621" y="176699"/>
                      <a:pt x="1859492" y="122195"/>
                      <a:pt x="2038350" y="84095"/>
                    </a:cubicBezTo>
                    <a:cubicBezTo>
                      <a:pt x="2217208" y="45995"/>
                      <a:pt x="2407179" y="24828"/>
                      <a:pt x="2692400" y="11070"/>
                    </a:cubicBezTo>
                    <a:cubicBezTo>
                      <a:pt x="2977621" y="-2688"/>
                      <a:pt x="3363648" y="-572"/>
                      <a:pt x="3749675" y="1545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2" name="Straight Connector 94">
                <a:extLst>
                  <a:ext uri="{FF2B5EF4-FFF2-40B4-BE49-F238E27FC236}">
                    <a16:creationId xmlns:a16="http://schemas.microsoft.com/office/drawing/2014/main" id="{ABFEA5A5-CCC7-445E-251A-AD53E9EBAA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13158" y="2108044"/>
                <a:ext cx="245426" cy="0"/>
              </a:xfrm>
              <a:prstGeom prst="line">
                <a:avLst/>
              </a:prstGeom>
              <a:ln w="28575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95">
                <a:extLst>
                  <a:ext uri="{FF2B5EF4-FFF2-40B4-BE49-F238E27FC236}">
                    <a16:creationId xmlns:a16="http://schemas.microsoft.com/office/drawing/2014/main" id="{430DF712-C22A-C402-28A5-080B026096C4}"/>
                  </a:ext>
                </a:extLst>
              </p:cNvPr>
              <p:cNvCxnSpPr/>
              <p:nvPr/>
            </p:nvCxnSpPr>
            <p:spPr>
              <a:xfrm flipV="1">
                <a:off x="-2496458" y="2356530"/>
                <a:ext cx="4686300" cy="8732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96">
                <a:extLst>
                  <a:ext uri="{FF2B5EF4-FFF2-40B4-BE49-F238E27FC236}">
                    <a16:creationId xmlns:a16="http://schemas.microsoft.com/office/drawing/2014/main" id="{23C7E07D-793D-7C04-3F0F-25503DE056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73171" y="1420609"/>
                <a:ext cx="16826" cy="1030564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2" name="TextBox 10">
            <a:extLst>
              <a:ext uri="{FF2B5EF4-FFF2-40B4-BE49-F238E27FC236}">
                <a16:creationId xmlns:a16="http://schemas.microsoft.com/office/drawing/2014/main" id="{4D005AB7-CF6E-2185-7B5F-0318190342F1}"/>
              </a:ext>
            </a:extLst>
          </p:cNvPr>
          <p:cNvSpPr txBox="1"/>
          <p:nvPr/>
        </p:nvSpPr>
        <p:spPr>
          <a:xfrm>
            <a:off x="3210039" y="5706372"/>
            <a:ext cx="2203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Primary vacuum case</a:t>
            </a:r>
          </a:p>
        </p:txBody>
      </p:sp>
      <p:sp>
        <p:nvSpPr>
          <p:cNvPr id="83" name="TextBox 19">
            <a:extLst>
              <a:ext uri="{FF2B5EF4-FFF2-40B4-BE49-F238E27FC236}">
                <a16:creationId xmlns:a16="http://schemas.microsoft.com/office/drawing/2014/main" id="{5A5F3A7A-A573-CE10-6B72-E45222161C66}"/>
              </a:ext>
            </a:extLst>
          </p:cNvPr>
          <p:cNvSpPr txBox="1"/>
          <p:nvPr/>
        </p:nvSpPr>
        <p:spPr>
          <a:xfrm>
            <a:off x="4837732" y="2365863"/>
            <a:ext cx="2575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Secondary vacuum case</a:t>
            </a:r>
          </a:p>
        </p:txBody>
      </p:sp>
      <p:cxnSp>
        <p:nvCxnSpPr>
          <p:cNvPr id="84" name="Straight Arrow Connector 20">
            <a:extLst>
              <a:ext uri="{FF2B5EF4-FFF2-40B4-BE49-F238E27FC236}">
                <a16:creationId xmlns:a16="http://schemas.microsoft.com/office/drawing/2014/main" id="{40076ABC-A976-FC18-DDD1-B664F3885B36}"/>
              </a:ext>
            </a:extLst>
          </p:cNvPr>
          <p:cNvCxnSpPr>
            <a:cxnSpLocks/>
            <a:endCxn id="83" idx="0"/>
          </p:cNvCxnSpPr>
          <p:nvPr/>
        </p:nvCxnSpPr>
        <p:spPr>
          <a:xfrm flipH="1">
            <a:off x="6125573" y="1673928"/>
            <a:ext cx="286113" cy="691935"/>
          </a:xfrm>
          <a:prstGeom prst="straightConnector1">
            <a:avLst/>
          </a:prstGeom>
          <a:ln w="6350">
            <a:solidFill>
              <a:srgbClr val="C00000"/>
            </a:solidFill>
            <a:headEnd type="oval" w="med" len="med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5" name="Straight Arrow Connector 25">
            <a:extLst>
              <a:ext uri="{FF2B5EF4-FFF2-40B4-BE49-F238E27FC236}">
                <a16:creationId xmlns:a16="http://schemas.microsoft.com/office/drawing/2014/main" id="{CA9E89FB-6DBD-D1B5-F05B-3D953FFC8204}"/>
              </a:ext>
            </a:extLst>
          </p:cNvPr>
          <p:cNvCxnSpPr>
            <a:cxnSpLocks/>
            <a:endCxn id="83" idx="0"/>
          </p:cNvCxnSpPr>
          <p:nvPr/>
        </p:nvCxnSpPr>
        <p:spPr>
          <a:xfrm>
            <a:off x="5145191" y="1838700"/>
            <a:ext cx="980382" cy="527163"/>
          </a:xfrm>
          <a:prstGeom prst="straightConnector1">
            <a:avLst/>
          </a:prstGeom>
          <a:ln w="6350">
            <a:solidFill>
              <a:srgbClr val="C00000"/>
            </a:solidFill>
            <a:headEnd type="oval" w="med" len="med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86" name="TextBox 28">
            <a:extLst>
              <a:ext uri="{FF2B5EF4-FFF2-40B4-BE49-F238E27FC236}">
                <a16:creationId xmlns:a16="http://schemas.microsoft.com/office/drawing/2014/main" id="{7A790812-9F92-D0EE-F17F-CBD7403B183B}"/>
              </a:ext>
            </a:extLst>
          </p:cNvPr>
          <p:cNvSpPr txBox="1"/>
          <p:nvPr/>
        </p:nvSpPr>
        <p:spPr>
          <a:xfrm>
            <a:off x="1922914" y="2478260"/>
            <a:ext cx="2575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Primary vacuum case</a:t>
            </a:r>
          </a:p>
        </p:txBody>
      </p:sp>
      <p:cxnSp>
        <p:nvCxnSpPr>
          <p:cNvPr id="87" name="Straight Arrow Connector 29">
            <a:extLst>
              <a:ext uri="{FF2B5EF4-FFF2-40B4-BE49-F238E27FC236}">
                <a16:creationId xmlns:a16="http://schemas.microsoft.com/office/drawing/2014/main" id="{BA51A9A2-8450-0D37-F35E-35AA9180C44F}"/>
              </a:ext>
            </a:extLst>
          </p:cNvPr>
          <p:cNvCxnSpPr>
            <a:cxnSpLocks/>
            <a:endCxn id="86" idx="0"/>
          </p:cNvCxnSpPr>
          <p:nvPr/>
        </p:nvCxnSpPr>
        <p:spPr>
          <a:xfrm>
            <a:off x="2745301" y="1497315"/>
            <a:ext cx="465454" cy="980945"/>
          </a:xfrm>
          <a:prstGeom prst="straightConnector1">
            <a:avLst/>
          </a:prstGeom>
          <a:ln w="6350">
            <a:solidFill>
              <a:srgbClr val="C00000"/>
            </a:solidFill>
            <a:headEnd type="oval" w="med" len="med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9" name="Straight Arrow Connector 26">
            <a:extLst>
              <a:ext uri="{FF2B5EF4-FFF2-40B4-BE49-F238E27FC236}">
                <a16:creationId xmlns:a16="http://schemas.microsoft.com/office/drawing/2014/main" id="{246E27D7-DF7C-FDDD-8CA7-751DC78737D3}"/>
              </a:ext>
            </a:extLst>
          </p:cNvPr>
          <p:cNvCxnSpPr>
            <a:cxnSpLocks/>
            <a:endCxn id="86" idx="0"/>
          </p:cNvCxnSpPr>
          <p:nvPr/>
        </p:nvCxnSpPr>
        <p:spPr>
          <a:xfrm flipH="1">
            <a:off x="3210755" y="2102281"/>
            <a:ext cx="348855" cy="375979"/>
          </a:xfrm>
          <a:prstGeom prst="straightConnector1">
            <a:avLst/>
          </a:prstGeom>
          <a:ln w="6350">
            <a:solidFill>
              <a:srgbClr val="C00000"/>
            </a:solidFill>
            <a:headEnd type="oval" w="med" len="med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0" name="Straight Arrow Connector 32">
            <a:extLst>
              <a:ext uri="{FF2B5EF4-FFF2-40B4-BE49-F238E27FC236}">
                <a16:creationId xmlns:a16="http://schemas.microsoft.com/office/drawing/2014/main" id="{A766899A-7CDE-45A6-DCD3-4743DF7CCA46}"/>
              </a:ext>
            </a:extLst>
          </p:cNvPr>
          <p:cNvCxnSpPr>
            <a:cxnSpLocks/>
          </p:cNvCxnSpPr>
          <p:nvPr/>
        </p:nvCxnSpPr>
        <p:spPr>
          <a:xfrm flipH="1" flipV="1">
            <a:off x="8831179" y="5718123"/>
            <a:ext cx="234616" cy="22368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47">
            <a:extLst>
              <a:ext uri="{FF2B5EF4-FFF2-40B4-BE49-F238E27FC236}">
                <a16:creationId xmlns:a16="http://schemas.microsoft.com/office/drawing/2014/main" id="{CD15BFFC-A90C-6B40-B515-53A8E7E64D2C}"/>
              </a:ext>
            </a:extLst>
          </p:cNvPr>
          <p:cNvCxnSpPr>
            <a:cxnSpLocks/>
          </p:cNvCxnSpPr>
          <p:nvPr/>
        </p:nvCxnSpPr>
        <p:spPr>
          <a:xfrm flipH="1" flipV="1">
            <a:off x="8892915" y="6042448"/>
            <a:ext cx="234616" cy="22368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48">
            <a:extLst>
              <a:ext uri="{FF2B5EF4-FFF2-40B4-BE49-F238E27FC236}">
                <a16:creationId xmlns:a16="http://schemas.microsoft.com/office/drawing/2014/main" id="{6EE60558-B2F3-454D-E394-E1EE23D6A5D6}"/>
              </a:ext>
            </a:extLst>
          </p:cNvPr>
          <p:cNvCxnSpPr>
            <a:cxnSpLocks/>
          </p:cNvCxnSpPr>
          <p:nvPr/>
        </p:nvCxnSpPr>
        <p:spPr>
          <a:xfrm flipH="1" flipV="1">
            <a:off x="8139363" y="5922196"/>
            <a:ext cx="462260" cy="62152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">
            <a:extLst>
              <a:ext uri="{FF2B5EF4-FFF2-40B4-BE49-F238E27FC236}">
                <a16:creationId xmlns:a16="http://schemas.microsoft.com/office/drawing/2014/main" id="{1B898C3B-D0AD-CD49-3173-F2081DF92AC0}"/>
              </a:ext>
            </a:extLst>
          </p:cNvPr>
          <p:cNvCxnSpPr>
            <a:cxnSpLocks/>
            <a:endCxn id="82" idx="0"/>
          </p:cNvCxnSpPr>
          <p:nvPr/>
        </p:nvCxnSpPr>
        <p:spPr>
          <a:xfrm>
            <a:off x="3712010" y="5159829"/>
            <a:ext cx="599540" cy="546543"/>
          </a:xfrm>
          <a:prstGeom prst="straightConnector1">
            <a:avLst/>
          </a:prstGeom>
          <a:ln w="6350">
            <a:solidFill>
              <a:srgbClr val="C00000"/>
            </a:solidFill>
            <a:headEnd type="oval" w="med" len="med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4" name="TextBox 12">
            <a:extLst>
              <a:ext uri="{FF2B5EF4-FFF2-40B4-BE49-F238E27FC236}">
                <a16:creationId xmlns:a16="http://schemas.microsoft.com/office/drawing/2014/main" id="{CFF4D14B-ECEB-A8E6-0B10-BF085C52A5E7}"/>
              </a:ext>
            </a:extLst>
          </p:cNvPr>
          <p:cNvSpPr txBox="1"/>
          <p:nvPr/>
        </p:nvSpPr>
        <p:spPr>
          <a:xfrm>
            <a:off x="1466882" y="1072554"/>
            <a:ext cx="585256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" dirty="0"/>
              <a:t>/\/\/\/\/\/\/\</a:t>
            </a:r>
          </a:p>
        </p:txBody>
      </p:sp>
      <p:sp>
        <p:nvSpPr>
          <p:cNvPr id="95" name="TextBox 15">
            <a:extLst>
              <a:ext uri="{FF2B5EF4-FFF2-40B4-BE49-F238E27FC236}">
                <a16:creationId xmlns:a16="http://schemas.microsoft.com/office/drawing/2014/main" id="{5F9EB385-E34D-FE46-90E5-BA93A0A4095A}"/>
              </a:ext>
            </a:extLst>
          </p:cNvPr>
          <p:cNvSpPr txBox="1"/>
          <p:nvPr/>
        </p:nvSpPr>
        <p:spPr>
          <a:xfrm>
            <a:off x="1470802" y="1334043"/>
            <a:ext cx="585256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" dirty="0"/>
              <a:t>/\/\/\/\/\/\/\</a:t>
            </a:r>
          </a:p>
        </p:txBody>
      </p:sp>
      <p:sp>
        <p:nvSpPr>
          <p:cNvPr id="96" name="TextBox 16">
            <a:extLst>
              <a:ext uri="{FF2B5EF4-FFF2-40B4-BE49-F238E27FC236}">
                <a16:creationId xmlns:a16="http://schemas.microsoft.com/office/drawing/2014/main" id="{CF268686-0667-BE8E-25FF-3416A4ED679A}"/>
              </a:ext>
            </a:extLst>
          </p:cNvPr>
          <p:cNvSpPr txBox="1"/>
          <p:nvPr/>
        </p:nvSpPr>
        <p:spPr>
          <a:xfrm>
            <a:off x="5359192" y="1062781"/>
            <a:ext cx="585256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" dirty="0"/>
              <a:t>/\/\/\/\/\/\/\</a:t>
            </a:r>
          </a:p>
        </p:txBody>
      </p:sp>
      <p:sp>
        <p:nvSpPr>
          <p:cNvPr id="97" name="TextBox 18">
            <a:extLst>
              <a:ext uri="{FF2B5EF4-FFF2-40B4-BE49-F238E27FC236}">
                <a16:creationId xmlns:a16="http://schemas.microsoft.com/office/drawing/2014/main" id="{2E256E15-4FFE-83E2-5032-3AE9D98A8E77}"/>
              </a:ext>
            </a:extLst>
          </p:cNvPr>
          <p:cNvSpPr txBox="1"/>
          <p:nvPr/>
        </p:nvSpPr>
        <p:spPr>
          <a:xfrm>
            <a:off x="5363112" y="1324270"/>
            <a:ext cx="585256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" dirty="0"/>
              <a:t>/\/\/\/\/\/\/\</a:t>
            </a:r>
          </a:p>
        </p:txBody>
      </p:sp>
    </p:spTree>
    <p:extLst>
      <p:ext uri="{BB962C8B-B14F-4D97-AF65-F5344CB8AC3E}">
        <p14:creationId xmlns:p14="http://schemas.microsoft.com/office/powerpoint/2010/main" val="1420952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95DE12BF-D6C9-D392-00C2-D0800F64D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1ADF-FAF8-5F49-8236-3CFA450EC7B6}" type="slidenum">
              <a:rPr lang="en-GB" smtClean="0"/>
              <a:t>18</a:t>
            </a:fld>
            <a:endParaRPr lang="en-GB"/>
          </a:p>
        </p:txBody>
      </p:sp>
      <p:sp>
        <p:nvSpPr>
          <p:cNvPr id="5" name="Tekstiruutu 4">
            <a:extLst>
              <a:ext uri="{FF2B5EF4-FFF2-40B4-BE49-F238E27FC236}">
                <a16:creationId xmlns:a16="http://schemas.microsoft.com/office/drawing/2014/main" id="{9B4B9CD3-79A3-2792-90C1-2CEA546CC65D}"/>
              </a:ext>
            </a:extLst>
          </p:cNvPr>
          <p:cNvSpPr txBox="1"/>
          <p:nvPr/>
        </p:nvSpPr>
        <p:spPr>
          <a:xfrm>
            <a:off x="980660" y="185531"/>
            <a:ext cx="79199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noProof="0" dirty="0"/>
              <a:t>ALICE3 – current timetable of the projects</a:t>
            </a:r>
          </a:p>
        </p:txBody>
      </p:sp>
      <p:pic>
        <p:nvPicPr>
          <p:cNvPr id="7" name="Kuva 6" descr="Kuva, joka sisältää kohteen teksti, numero, diagrammi, Samansuuntainen&#10;&#10;Kuvaus luotu automaattisesti">
            <a:extLst>
              <a:ext uri="{FF2B5EF4-FFF2-40B4-BE49-F238E27FC236}">
                <a16:creationId xmlns:a16="http://schemas.microsoft.com/office/drawing/2014/main" id="{ACDD216B-E143-7873-4BAA-7DE4AB9DED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49" y="905697"/>
            <a:ext cx="11910669" cy="5137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395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2C1A1B-4DDF-C1DD-ACB3-063E443339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C6DAB92C-58D7-6270-FC60-9E34FF504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DF44A-0A59-B642-BA5F-6A91E02A78B5}" type="slidenum">
              <a:rPr lang="en-GB" smtClean="0"/>
              <a:t>19</a:t>
            </a:fld>
            <a:endParaRPr lang="en-GB" dirty="0"/>
          </a:p>
        </p:txBody>
      </p:sp>
      <p:pic>
        <p:nvPicPr>
          <p:cNvPr id="3" name="Kuva 2" descr="Kuva, joka sisältää kohteen kuvakaappaus, muotoilu&#10;&#10;Kuvaus luotu automaattisesti">
            <a:extLst>
              <a:ext uri="{FF2B5EF4-FFF2-40B4-BE49-F238E27FC236}">
                <a16:creationId xmlns:a16="http://schemas.microsoft.com/office/drawing/2014/main" id="{EF06F053-F330-F63A-4E73-2518ADDF48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0348" y="835195"/>
            <a:ext cx="3926402" cy="5282366"/>
          </a:xfrm>
          <a:prstGeom prst="rect">
            <a:avLst/>
          </a:prstGeom>
        </p:spPr>
      </p:pic>
      <p:sp>
        <p:nvSpPr>
          <p:cNvPr id="4" name="Tekstiruutu 3">
            <a:extLst>
              <a:ext uri="{FF2B5EF4-FFF2-40B4-BE49-F238E27FC236}">
                <a16:creationId xmlns:a16="http://schemas.microsoft.com/office/drawing/2014/main" id="{81F9176D-2100-9632-6E27-915107B4DD04}"/>
              </a:ext>
            </a:extLst>
          </p:cNvPr>
          <p:cNvSpPr txBox="1"/>
          <p:nvPr/>
        </p:nvSpPr>
        <p:spPr>
          <a:xfrm>
            <a:off x="980660" y="185531"/>
            <a:ext cx="58230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noProof="0" dirty="0"/>
              <a:t>Finnish contribution to ALICE3</a:t>
            </a:r>
          </a:p>
        </p:txBody>
      </p:sp>
      <p:sp>
        <p:nvSpPr>
          <p:cNvPr id="5" name="Tekstiruutu 4">
            <a:extLst>
              <a:ext uri="{FF2B5EF4-FFF2-40B4-BE49-F238E27FC236}">
                <a16:creationId xmlns:a16="http://schemas.microsoft.com/office/drawing/2014/main" id="{1F02C1C3-B793-ED03-2F64-F73900189852}"/>
              </a:ext>
            </a:extLst>
          </p:cNvPr>
          <p:cNvSpPr txBox="1"/>
          <p:nvPr/>
        </p:nvSpPr>
        <p:spPr>
          <a:xfrm>
            <a:off x="244928" y="947056"/>
            <a:ext cx="7845161" cy="5663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Outer Tracker of the new ALICE3 experiment: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ALICE3 tracking will have total of 11 layers (12 for end caps), |</a:t>
            </a:r>
            <a:r>
              <a:rPr lang="en-GB" sz="2000" dirty="0">
                <a:latin typeface="Symbol" pitchFamily="2" charset="2"/>
              </a:rPr>
              <a:t>h</a:t>
            </a:r>
            <a:r>
              <a:rPr lang="en-GB" sz="2000" dirty="0"/>
              <a:t>| &lt; 4</a:t>
            </a:r>
            <a:br>
              <a:rPr lang="en-GB" sz="2000" dirty="0"/>
            </a:br>
            <a:r>
              <a:rPr lang="en-GB" sz="2000" dirty="0"/>
              <a:t>	- vertex detector: 3 innermost layers inside the beam pipe</a:t>
            </a:r>
            <a:br>
              <a:rPr lang="en-GB" sz="2000" dirty="0"/>
            </a:br>
            <a:r>
              <a:rPr lang="en-GB" sz="2000" dirty="0"/>
              <a:t>	- 4 middle layers</a:t>
            </a:r>
            <a:br>
              <a:rPr lang="en-GB" sz="2000" dirty="0"/>
            </a:br>
            <a:r>
              <a:rPr lang="en-GB" sz="2000" dirty="0"/>
              <a:t>	- 4 outer tracking layers</a:t>
            </a:r>
            <a:endParaRPr lang="en-GB" sz="1400" dirty="0"/>
          </a:p>
          <a:p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ALICE3 Outer Tracker (OT)</a:t>
            </a:r>
            <a:br>
              <a:rPr lang="en-GB" sz="2000" dirty="0"/>
            </a:br>
            <a:r>
              <a:rPr lang="en-GB" sz="2000" dirty="0"/>
              <a:t>	- large area of ~50 m</a:t>
            </a:r>
            <a:r>
              <a:rPr lang="en-GB" sz="2000" baseline="30000" dirty="0"/>
              <a:t>2</a:t>
            </a:r>
            <a:r>
              <a:rPr lang="en-GB" sz="2000" dirty="0"/>
              <a:t> : barrel 33 m</a:t>
            </a:r>
            <a:r>
              <a:rPr lang="en-GB" sz="2000" baseline="30000" dirty="0"/>
              <a:t>2</a:t>
            </a:r>
            <a:r>
              <a:rPr lang="en-GB" sz="2000" dirty="0"/>
              <a:t> and disks 18 m</a:t>
            </a:r>
            <a:r>
              <a:rPr lang="en-GB" sz="2000" baseline="30000" dirty="0"/>
              <a:t>2</a:t>
            </a:r>
            <a:r>
              <a:rPr lang="en-GB" sz="2000" dirty="0"/>
              <a:t> </a:t>
            </a:r>
            <a:br>
              <a:rPr lang="en-GB" sz="2000" dirty="0"/>
            </a:br>
            <a:r>
              <a:rPr lang="en-GB" sz="2000" dirty="0"/>
              <a:t>	- total of 10 000 OT modules, each containing 8 chips,</a:t>
            </a:r>
            <a:br>
              <a:rPr lang="en-GB" sz="2000" dirty="0"/>
            </a:br>
            <a:r>
              <a:rPr lang="en-GB" sz="2000" dirty="0"/>
              <a:t>	   and each chip 60 wire bonds </a:t>
            </a:r>
            <a:r>
              <a:rPr lang="en-GB" sz="2000" dirty="0">
                <a:sym typeface="Wingdings" pitchFamily="2" charset="2"/>
              </a:rPr>
              <a:t> 4.8 M bonds</a:t>
            </a:r>
            <a:br>
              <a:rPr lang="en-GB" sz="2000" dirty="0">
                <a:sym typeface="Wingdings" pitchFamily="2" charset="2"/>
              </a:rPr>
            </a:br>
            <a:r>
              <a:rPr lang="en-GB" sz="2000" dirty="0">
                <a:sym typeface="Wingdings" pitchFamily="2" charset="2"/>
              </a:rPr>
              <a:t>	- with an automated bonder, 3 s per wire  4000 net hours</a:t>
            </a:r>
            <a:br>
              <a:rPr lang="en-GB" sz="2000" dirty="0">
                <a:sym typeface="Wingdings" pitchFamily="2" charset="2"/>
              </a:rPr>
            </a:br>
            <a:r>
              <a:rPr lang="en-GB" sz="2000" dirty="0">
                <a:sym typeface="Wingdings" pitchFamily="2" charset="2"/>
              </a:rPr>
              <a:t>	- 5 hour curing time for the radiation hard glue  </a:t>
            </a:r>
            <a:r>
              <a:rPr lang="en-GB" sz="1400" b="1" dirty="0">
                <a:solidFill>
                  <a:srgbClr val="7030A0"/>
                </a:solidFill>
                <a:sym typeface="Wingdings" pitchFamily="2" charset="2"/>
              </a:rPr>
              <a:t>(Araldite 2011)</a:t>
            </a:r>
            <a:br>
              <a:rPr lang="en-GB" sz="2000" dirty="0">
                <a:sym typeface="Wingdings" pitchFamily="2" charset="2"/>
              </a:rPr>
            </a:br>
            <a:r>
              <a:rPr lang="en-GB" sz="2000" dirty="0">
                <a:sym typeface="Wingdings" pitchFamily="2" charset="2"/>
              </a:rPr>
              <a:t>	      several years, if modules manufactured one-by-one</a:t>
            </a:r>
            <a:br>
              <a:rPr lang="en-GB" sz="2000" dirty="0">
                <a:sym typeface="Wingdings" pitchFamily="2" charset="2"/>
              </a:rPr>
            </a:br>
            <a:r>
              <a:rPr lang="en-GB" sz="2000" dirty="0">
                <a:sym typeface="Wingdings" pitchFamily="2" charset="2"/>
              </a:rPr>
              <a:t>	</a:t>
            </a:r>
          </a:p>
          <a:p>
            <a:r>
              <a:rPr lang="en-GB" sz="2400" b="1" dirty="0">
                <a:solidFill>
                  <a:srgbClr val="0070C0"/>
                </a:solidFill>
                <a:sym typeface="Wingdings" pitchFamily="2" charset="2"/>
              </a:rPr>
              <a:t>       OT module production needs to be industrialized</a:t>
            </a:r>
          </a:p>
          <a:p>
            <a:endParaRPr lang="en-GB" sz="2000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Plan: contribute to R&amp;D of the OT module production</a:t>
            </a:r>
          </a:p>
        </p:txBody>
      </p:sp>
    </p:spTree>
    <p:extLst>
      <p:ext uri="{BB962C8B-B14F-4D97-AF65-F5344CB8AC3E}">
        <p14:creationId xmlns:p14="http://schemas.microsoft.com/office/powerpoint/2010/main" val="2098754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00D66F-E50A-698F-A78B-4C05F796A1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DF75BF0F-C3AF-6A8F-99F1-4117F73D1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DF44A-0A59-B642-BA5F-6A91E02A78B5}" type="slidenum">
              <a:rPr lang="en-GB" smtClean="0"/>
              <a:t>2</a:t>
            </a:fld>
            <a:endParaRPr lang="en-GB"/>
          </a:p>
        </p:txBody>
      </p:sp>
      <p:sp>
        <p:nvSpPr>
          <p:cNvPr id="3" name="Tekstiruutu 2">
            <a:extLst>
              <a:ext uri="{FF2B5EF4-FFF2-40B4-BE49-F238E27FC236}">
                <a16:creationId xmlns:a16="http://schemas.microsoft.com/office/drawing/2014/main" id="{1003C04D-1E94-F788-09E0-B4B910816893}"/>
              </a:ext>
            </a:extLst>
          </p:cNvPr>
          <p:cNvSpPr txBox="1"/>
          <p:nvPr/>
        </p:nvSpPr>
        <p:spPr>
          <a:xfrm>
            <a:off x="980660" y="185531"/>
            <a:ext cx="96707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Relativistic h</a:t>
            </a:r>
            <a:r>
              <a:rPr lang="en-GB" sz="3200" b="1" noProof="0" dirty="0" err="1"/>
              <a:t>eavy</a:t>
            </a:r>
            <a:r>
              <a:rPr lang="en-GB" sz="3200" b="1" noProof="0" dirty="0"/>
              <a:t> ion collisions – QGP in laboratory</a:t>
            </a:r>
          </a:p>
        </p:txBody>
      </p:sp>
      <p:pic>
        <p:nvPicPr>
          <p:cNvPr id="4" name="Kuva 3" descr="Kuva, joka sisältää kohteen teksti, kuvakaappaus, kartta, diagrammi&#10;&#10;Kuvaus luotu automaattisesti">
            <a:extLst>
              <a:ext uri="{FF2B5EF4-FFF2-40B4-BE49-F238E27FC236}">
                <a16:creationId xmlns:a16="http://schemas.microsoft.com/office/drawing/2014/main" id="{8F2A8B5C-DF89-3C17-DE71-2D224339B3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053" y="1241889"/>
            <a:ext cx="5155596" cy="5114461"/>
          </a:xfrm>
          <a:prstGeom prst="rect">
            <a:avLst/>
          </a:prstGeom>
        </p:spPr>
      </p:pic>
      <p:pic>
        <p:nvPicPr>
          <p:cNvPr id="7" name="Kuva 6" descr="Kuva, joka sisältää kohteen teksti, viiva, diagrammi, kuvakaappaus&#10;&#10;Kuvaus luotu automaattisesti">
            <a:extLst>
              <a:ext uri="{FF2B5EF4-FFF2-40B4-BE49-F238E27FC236}">
                <a16:creationId xmlns:a16="http://schemas.microsoft.com/office/drawing/2014/main" id="{4F726E34-0B28-D588-FCC9-EAFD1D6F2A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351" y="1241889"/>
            <a:ext cx="5622249" cy="511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0821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DBCF61-ED7A-D6FC-1CE7-8A0503941C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D0086FE1-6A73-2BCB-23CC-6086A6322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DF44A-0A59-B642-BA5F-6A91E02A78B5}" type="slidenum">
              <a:rPr lang="en-GB" smtClean="0"/>
              <a:t>20</a:t>
            </a:fld>
            <a:endParaRPr lang="en-GB"/>
          </a:p>
        </p:txBody>
      </p:sp>
      <p:pic>
        <p:nvPicPr>
          <p:cNvPr id="4" name="Kuva 3" descr="Kuva, joka sisältää kohteen teksti, kuvakaappaus, viiva, Fontti&#10;&#10;Kuvaus luotu automaattisesti">
            <a:extLst>
              <a:ext uri="{FF2B5EF4-FFF2-40B4-BE49-F238E27FC236}">
                <a16:creationId xmlns:a16="http://schemas.microsoft.com/office/drawing/2014/main" id="{51E546E1-A878-EFFE-72C1-DF02DD5A82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689" y="904664"/>
            <a:ext cx="11109433" cy="2868083"/>
          </a:xfrm>
          <a:prstGeom prst="rect">
            <a:avLst/>
          </a:prstGeom>
        </p:spPr>
      </p:pic>
      <p:sp>
        <p:nvSpPr>
          <p:cNvPr id="5" name="Tekstiruutu 4">
            <a:extLst>
              <a:ext uri="{FF2B5EF4-FFF2-40B4-BE49-F238E27FC236}">
                <a16:creationId xmlns:a16="http://schemas.microsoft.com/office/drawing/2014/main" id="{9A9CACD4-D116-E376-FB23-B08362581B69}"/>
              </a:ext>
            </a:extLst>
          </p:cNvPr>
          <p:cNvSpPr txBox="1"/>
          <p:nvPr/>
        </p:nvSpPr>
        <p:spPr>
          <a:xfrm>
            <a:off x="980660" y="185531"/>
            <a:ext cx="99790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noProof="0" dirty="0"/>
              <a:t>Finnish contribution to ALICE3 – where we are today?</a:t>
            </a:r>
          </a:p>
        </p:txBody>
      </p:sp>
      <p:sp>
        <p:nvSpPr>
          <p:cNvPr id="6" name="Tekstiruutu 5">
            <a:extLst>
              <a:ext uri="{FF2B5EF4-FFF2-40B4-BE49-F238E27FC236}">
                <a16:creationId xmlns:a16="http://schemas.microsoft.com/office/drawing/2014/main" id="{5711A4FE-AA2B-1911-4BDA-D43DB2D14A00}"/>
              </a:ext>
            </a:extLst>
          </p:cNvPr>
          <p:cNvSpPr txBox="1"/>
          <p:nvPr/>
        </p:nvSpPr>
        <p:spPr>
          <a:xfrm>
            <a:off x="287198" y="3836416"/>
            <a:ext cx="11617604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Joint CMS-ALICE proposal to select CERN to Roadmap for Finnish research infrastructures 2025</a:t>
            </a:r>
            <a:br>
              <a:rPr lang="en-GB" sz="2000" dirty="0"/>
            </a:br>
            <a:r>
              <a:rPr lang="en-GB" sz="2000" dirty="0"/>
              <a:t>	</a:t>
            </a:r>
            <a:r>
              <a:rPr lang="en-GB" sz="2000" dirty="0">
                <a:sym typeface="Wingdings" pitchFamily="2" charset="2"/>
              </a:rPr>
              <a:t> decision by end of January 2025</a:t>
            </a:r>
            <a:endParaRPr lang="en-GB" sz="800" dirty="0">
              <a:sym typeface="Wingdings" pitchFamily="2" charset="2"/>
            </a:endParaRPr>
          </a:p>
          <a:p>
            <a:endParaRPr lang="en-GB" sz="800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For ALICE3, Roadmap application covers 2/3 of Finnish core contributions + our plans for the R&amp;D</a:t>
            </a:r>
            <a:endParaRPr lang="en-GB" sz="800" dirty="0">
              <a:sym typeface="Wingdings" pitchFamily="2" charset="2"/>
            </a:endParaRPr>
          </a:p>
          <a:p>
            <a:endParaRPr lang="en-GB" sz="800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Industrialization of the Outer Tracker module production:</a:t>
            </a:r>
            <a:br>
              <a:rPr lang="en-GB" sz="2000" dirty="0">
                <a:sym typeface="Wingdings" pitchFamily="2" charset="2"/>
              </a:rPr>
            </a:br>
            <a:r>
              <a:rPr lang="en-GB" sz="2000" dirty="0">
                <a:sym typeface="Wingdings" pitchFamily="2" charset="2"/>
              </a:rPr>
              <a:t>	- Collaboration with VTT Technical Research Centre of Finland Ltd</a:t>
            </a:r>
            <a:br>
              <a:rPr lang="en-GB" sz="2000" dirty="0">
                <a:sym typeface="Wingdings" pitchFamily="2" charset="2"/>
              </a:rPr>
            </a:br>
            <a:r>
              <a:rPr lang="en-GB" sz="2000" dirty="0">
                <a:sym typeface="Wingdings" pitchFamily="2" charset="2"/>
              </a:rPr>
              <a:t>	- VTT: mass production of module production using industrial pick-and-place robots</a:t>
            </a:r>
            <a:br>
              <a:rPr lang="en-GB" sz="2000" dirty="0">
                <a:sym typeface="Wingdings" pitchFamily="2" charset="2"/>
              </a:rPr>
            </a:br>
            <a:r>
              <a:rPr lang="en-GB" sz="2000" dirty="0">
                <a:sym typeface="Wingdings" pitchFamily="2" charset="2"/>
              </a:rPr>
              <a:t>	- HIP lab: wire bonding of the tracker elements with our new automated bonder</a:t>
            </a:r>
            <a:br>
              <a:rPr lang="en-GB" sz="2000" dirty="0">
                <a:sym typeface="Wingdings" pitchFamily="2" charset="2"/>
              </a:rPr>
            </a:br>
            <a:r>
              <a:rPr lang="en-GB" sz="2000" dirty="0">
                <a:sym typeface="Wingdings" pitchFamily="2" charset="2"/>
              </a:rPr>
              <a:t>	- Inside ALICE, also Korean group works with industrialization</a:t>
            </a:r>
            <a:endParaRPr lang="en-GB" sz="2000" dirty="0"/>
          </a:p>
        </p:txBody>
      </p:sp>
      <p:sp>
        <p:nvSpPr>
          <p:cNvPr id="7" name="Suorakulmio 6">
            <a:extLst>
              <a:ext uri="{FF2B5EF4-FFF2-40B4-BE49-F238E27FC236}">
                <a16:creationId xmlns:a16="http://schemas.microsoft.com/office/drawing/2014/main" id="{9CC27222-21B3-FE12-DD6E-3F96A68D474B}"/>
              </a:ext>
            </a:extLst>
          </p:cNvPr>
          <p:cNvSpPr/>
          <p:nvPr/>
        </p:nvSpPr>
        <p:spPr>
          <a:xfrm>
            <a:off x="305525" y="2556148"/>
            <a:ext cx="11287761" cy="578938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8" name="Tekstiruutu 7">
            <a:extLst>
              <a:ext uri="{FF2B5EF4-FFF2-40B4-BE49-F238E27FC236}">
                <a16:creationId xmlns:a16="http://schemas.microsoft.com/office/drawing/2014/main" id="{E62D588D-3BD5-8EE1-2632-98F7F003DC43}"/>
              </a:ext>
            </a:extLst>
          </p:cNvPr>
          <p:cNvSpPr txBox="1"/>
          <p:nvPr/>
        </p:nvSpPr>
        <p:spPr>
          <a:xfrm>
            <a:off x="10666615" y="2657410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7030A0"/>
                </a:solidFill>
              </a:rPr>
              <a:t>ALICE3</a:t>
            </a:r>
          </a:p>
        </p:txBody>
      </p:sp>
    </p:spTree>
    <p:extLst>
      <p:ext uri="{BB962C8B-B14F-4D97-AF65-F5344CB8AC3E}">
        <p14:creationId xmlns:p14="http://schemas.microsoft.com/office/powerpoint/2010/main" val="64561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E2A2C0-0592-861D-9DAD-D1D5654FF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6133390F-0D1D-5809-5745-9ED73BE62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1ADF-FAF8-5F49-8236-3CFA450EC7B6}" type="slidenum">
              <a:rPr lang="en-GB" smtClean="0"/>
              <a:t>21</a:t>
            </a:fld>
            <a:endParaRPr lang="en-GB"/>
          </a:p>
        </p:txBody>
      </p:sp>
      <p:sp>
        <p:nvSpPr>
          <p:cNvPr id="3" name="Tekstiruutu 2">
            <a:extLst>
              <a:ext uri="{FF2B5EF4-FFF2-40B4-BE49-F238E27FC236}">
                <a16:creationId xmlns:a16="http://schemas.microsoft.com/office/drawing/2014/main" id="{B732873F-9643-816D-C49E-9A10A666BFC0}"/>
              </a:ext>
            </a:extLst>
          </p:cNvPr>
          <p:cNvSpPr txBox="1"/>
          <p:nvPr/>
        </p:nvSpPr>
        <p:spPr>
          <a:xfrm>
            <a:off x="664620" y="462373"/>
            <a:ext cx="10309938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noProof="0" dirty="0"/>
              <a:t>Summary:</a:t>
            </a:r>
          </a:p>
          <a:p>
            <a:endParaRPr lang="en-GB" sz="3200" b="1" dirty="0"/>
          </a:p>
          <a:p>
            <a:r>
              <a:rPr lang="en-GB" sz="3200" b="1" noProof="0" dirty="0"/>
              <a:t>Will we see the next generation heavy ion experiment? </a:t>
            </a:r>
          </a:p>
          <a:p>
            <a:endParaRPr lang="en-GB" sz="3200" b="1" dirty="0"/>
          </a:p>
          <a:p>
            <a:r>
              <a:rPr lang="en-GB" sz="3200" b="1" noProof="0" dirty="0"/>
              <a:t>We shall find out in ~2026 – hopefully even earlier:</a:t>
            </a:r>
            <a:br>
              <a:rPr lang="en-GB" sz="3200" b="1" noProof="0" dirty="0"/>
            </a:br>
            <a:r>
              <a:rPr lang="en-GB" sz="2800" b="1" noProof="0" dirty="0"/>
              <a:t>	- first parts ordered soon! – not available later</a:t>
            </a:r>
            <a:br>
              <a:rPr lang="en-GB" sz="2800" b="1" noProof="0" dirty="0"/>
            </a:br>
            <a:r>
              <a:rPr lang="en-GB" sz="2800" b="1" noProof="0" dirty="0"/>
              <a:t>	- technical design reports (TDRs) 2026-2027</a:t>
            </a:r>
            <a:br>
              <a:rPr lang="en-GB" sz="2800" b="1" noProof="0" dirty="0"/>
            </a:br>
            <a:r>
              <a:rPr lang="en-GB" sz="2800" b="1" noProof="0" dirty="0"/>
              <a:t>	- engineering design runs (EDRs) 2027-2028</a:t>
            </a:r>
            <a:br>
              <a:rPr lang="en-GB" sz="2800" b="1" noProof="0" dirty="0"/>
            </a:br>
            <a:r>
              <a:rPr lang="en-GB" sz="2800" b="1" noProof="0" dirty="0"/>
              <a:t>	- production readiness reviews (PPRs):</a:t>
            </a:r>
            <a:br>
              <a:rPr lang="en-GB" sz="2800" b="1" noProof="0" dirty="0"/>
            </a:br>
            <a:r>
              <a:rPr lang="en-GB" sz="3200" b="1" noProof="0" dirty="0"/>
              <a:t>		</a:t>
            </a:r>
            <a:r>
              <a:rPr lang="en-GB" sz="2400" b="1" noProof="0" dirty="0"/>
              <a:t>Outer tracker 2028</a:t>
            </a:r>
            <a:br>
              <a:rPr lang="en-GB" sz="2400" b="1" noProof="0" dirty="0"/>
            </a:br>
            <a:r>
              <a:rPr lang="en-GB" sz="2400" b="1" noProof="0" dirty="0"/>
              <a:t>		Majority of other systems 2029-2030</a:t>
            </a:r>
            <a:br>
              <a:rPr lang="en-GB" sz="2400" b="1" noProof="0" dirty="0"/>
            </a:br>
            <a:r>
              <a:rPr lang="en-GB" sz="2400" b="1" noProof="0" dirty="0"/>
              <a:t>		Forward disks 2031</a:t>
            </a:r>
            <a:endParaRPr lang="en-GB" sz="2400" b="1" noProof="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2702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C449B7-05A7-B5CC-5E87-60AFD88760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Kuva, joka sisältää kohteen teksti, kuvakaappaus, Fontti, numero&#10;&#10;Kuvaus luotu automaattisesti">
            <a:extLst>
              <a:ext uri="{FF2B5EF4-FFF2-40B4-BE49-F238E27FC236}">
                <a16:creationId xmlns:a16="http://schemas.microsoft.com/office/drawing/2014/main" id="{48193025-BD94-7295-2612-A4E307595B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696" y="957490"/>
            <a:ext cx="6632713" cy="5714979"/>
          </a:xfrm>
          <a:prstGeom prst="rect">
            <a:avLst/>
          </a:prstGeom>
        </p:spPr>
      </p:pic>
      <p:sp>
        <p:nvSpPr>
          <p:cNvPr id="4" name="Tekstiruutu 3">
            <a:extLst>
              <a:ext uri="{FF2B5EF4-FFF2-40B4-BE49-F238E27FC236}">
                <a16:creationId xmlns:a16="http://schemas.microsoft.com/office/drawing/2014/main" id="{8BE5D1E1-309F-BE41-5BC6-C67D0AA723AE}"/>
              </a:ext>
            </a:extLst>
          </p:cNvPr>
          <p:cNvSpPr txBox="1"/>
          <p:nvPr/>
        </p:nvSpPr>
        <p:spPr>
          <a:xfrm>
            <a:off x="7356362" y="320127"/>
            <a:ext cx="4688912" cy="63401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noProof="0" dirty="0"/>
              <a:t>Default version: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Detector 149 MCHF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noProof="0" dirty="0"/>
              <a:t>Common items +22 MCHF</a:t>
            </a:r>
          </a:p>
          <a:p>
            <a:endParaRPr lang="en-GB" sz="2400" dirty="0"/>
          </a:p>
          <a:p>
            <a:r>
              <a:rPr lang="en-GB" sz="2800" b="1" noProof="0" dirty="0">
                <a:solidFill>
                  <a:srgbClr val="0070C0"/>
                </a:solidFill>
              </a:rPr>
              <a:t>Total &gt; 170 MCHF</a:t>
            </a:r>
          </a:p>
          <a:p>
            <a:r>
              <a:rPr lang="en-GB" sz="2400" noProof="0" dirty="0"/>
              <a:t>	(core only)</a:t>
            </a:r>
          </a:p>
          <a:p>
            <a:endParaRPr lang="en-GB" sz="2400" noProof="0" dirty="0"/>
          </a:p>
          <a:p>
            <a:r>
              <a:rPr lang="en-GB" sz="2400" dirty="0">
                <a:solidFill>
                  <a:srgbClr val="7030A0"/>
                </a:solidFill>
              </a:rPr>
              <a:t>+14 MCHF, if future R&amp;D is not</a:t>
            </a:r>
            <a:br>
              <a:rPr lang="en-GB" sz="2400" dirty="0">
                <a:solidFill>
                  <a:srgbClr val="7030A0"/>
                </a:solidFill>
              </a:rPr>
            </a:br>
            <a:r>
              <a:rPr lang="en-GB" sz="2400" dirty="0">
                <a:solidFill>
                  <a:srgbClr val="7030A0"/>
                </a:solidFill>
              </a:rPr>
              <a:t>successful and fallback needed.</a:t>
            </a:r>
          </a:p>
          <a:p>
            <a:endParaRPr lang="en-GB" sz="2400" dirty="0"/>
          </a:p>
          <a:p>
            <a:r>
              <a:rPr lang="en-GB" sz="2400" dirty="0">
                <a:solidFill>
                  <a:srgbClr val="7030A0"/>
                </a:solidFill>
              </a:rPr>
              <a:t>+3.5 MCHF, if Forward conversion </a:t>
            </a:r>
            <a:br>
              <a:rPr lang="en-GB" sz="2400" dirty="0">
                <a:solidFill>
                  <a:srgbClr val="7030A0"/>
                </a:solidFill>
              </a:rPr>
            </a:br>
            <a:r>
              <a:rPr lang="en-GB" sz="2400" dirty="0">
                <a:solidFill>
                  <a:srgbClr val="7030A0"/>
                </a:solidFill>
              </a:rPr>
              <a:t>tracker (FCT) included</a:t>
            </a:r>
          </a:p>
          <a:p>
            <a:endParaRPr lang="en-GB" sz="2400" dirty="0"/>
          </a:p>
          <a:p>
            <a:r>
              <a:rPr lang="en-GB" sz="2400" noProof="0" dirty="0">
                <a:solidFill>
                  <a:srgbClr val="7030A0"/>
                </a:solidFill>
              </a:rPr>
              <a:t>+ (???) MCHF, if </a:t>
            </a:r>
            <a:r>
              <a:rPr lang="en-GB" sz="2400" noProof="0" dirty="0" err="1">
                <a:solidFill>
                  <a:srgbClr val="7030A0"/>
                </a:solidFill>
              </a:rPr>
              <a:t>FoCal</a:t>
            </a:r>
            <a:r>
              <a:rPr lang="en-GB" sz="2400" noProof="0" dirty="0">
                <a:solidFill>
                  <a:srgbClr val="7030A0"/>
                </a:solidFill>
              </a:rPr>
              <a:t> included</a:t>
            </a:r>
            <a:endParaRPr lang="en-GB" sz="2400" dirty="0">
              <a:solidFill>
                <a:srgbClr val="7030A0"/>
              </a:solidFill>
            </a:endParaRPr>
          </a:p>
          <a:p>
            <a:endParaRPr lang="en-GB" sz="2400" dirty="0"/>
          </a:p>
          <a:p>
            <a:r>
              <a:rPr lang="en-GB" sz="2400" dirty="0"/>
              <a:t>Total of 6 running years.</a:t>
            </a:r>
            <a:br>
              <a:rPr lang="en-GB" sz="2400" dirty="0"/>
            </a:br>
            <a:r>
              <a:rPr lang="en-GB" b="1" dirty="0">
                <a:solidFill>
                  <a:srgbClr val="7030A0"/>
                </a:solidFill>
              </a:rPr>
              <a:t>    </a:t>
            </a:r>
            <a:r>
              <a:rPr lang="en-GB" b="1" dirty="0">
                <a:solidFill>
                  <a:srgbClr val="7030A0"/>
                </a:solidFill>
                <a:sym typeface="Wingdings" pitchFamily="2" charset="2"/>
              </a:rPr>
              <a:t> no major exp. comes cheap!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C45DCA09-B983-3BA4-51AB-C10832AD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5907" y="6352327"/>
            <a:ext cx="2743200" cy="365125"/>
          </a:xfrm>
        </p:spPr>
        <p:txBody>
          <a:bodyPr/>
          <a:lstStyle/>
          <a:p>
            <a:fld id="{E3C21ADF-FAF8-5F49-8236-3CFA450EC7B6}" type="slidenum">
              <a:rPr lang="en-GB" smtClean="0"/>
              <a:t>22</a:t>
            </a:fld>
            <a:endParaRPr lang="en-GB" dirty="0"/>
          </a:p>
        </p:txBody>
      </p:sp>
      <p:sp>
        <p:nvSpPr>
          <p:cNvPr id="3" name="Tekstiruutu 2">
            <a:extLst>
              <a:ext uri="{FF2B5EF4-FFF2-40B4-BE49-F238E27FC236}">
                <a16:creationId xmlns:a16="http://schemas.microsoft.com/office/drawing/2014/main" id="{CB67DD2B-06BE-D130-F654-2C996D516A37}"/>
              </a:ext>
            </a:extLst>
          </p:cNvPr>
          <p:cNvSpPr txBox="1"/>
          <p:nvPr/>
        </p:nvSpPr>
        <p:spPr>
          <a:xfrm>
            <a:off x="980660" y="185531"/>
            <a:ext cx="54709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noProof="0" dirty="0"/>
              <a:t>ALICE3 – what would it cost?</a:t>
            </a:r>
          </a:p>
        </p:txBody>
      </p:sp>
      <p:sp>
        <p:nvSpPr>
          <p:cNvPr id="7" name="Ellipsi 6">
            <a:extLst>
              <a:ext uri="{FF2B5EF4-FFF2-40B4-BE49-F238E27FC236}">
                <a16:creationId xmlns:a16="http://schemas.microsoft.com/office/drawing/2014/main" id="{3B365A1B-4426-D1C7-91FE-CB2DF8AA20D7}"/>
              </a:ext>
            </a:extLst>
          </p:cNvPr>
          <p:cNvSpPr/>
          <p:nvPr/>
        </p:nvSpPr>
        <p:spPr>
          <a:xfrm>
            <a:off x="5965371" y="2873829"/>
            <a:ext cx="631372" cy="272142"/>
          </a:xfrm>
          <a:prstGeom prst="ellipse">
            <a:avLst/>
          </a:prstGeom>
          <a:noFill/>
          <a:ln w="3175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uora yhdysviiva 8">
            <a:extLst>
              <a:ext uri="{FF2B5EF4-FFF2-40B4-BE49-F238E27FC236}">
                <a16:creationId xmlns:a16="http://schemas.microsoft.com/office/drawing/2014/main" id="{0BF06017-19A0-A12D-E2F2-DCD180B46A5C}"/>
              </a:ext>
            </a:extLst>
          </p:cNvPr>
          <p:cNvCxnSpPr>
            <a:cxnSpLocks/>
          </p:cNvCxnSpPr>
          <p:nvPr/>
        </p:nvCxnSpPr>
        <p:spPr>
          <a:xfrm>
            <a:off x="6612835" y="2994991"/>
            <a:ext cx="807922" cy="434009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Ellipsi 10">
            <a:extLst>
              <a:ext uri="{FF2B5EF4-FFF2-40B4-BE49-F238E27FC236}">
                <a16:creationId xmlns:a16="http://schemas.microsoft.com/office/drawing/2014/main" id="{548C45E3-3F87-B1B7-E3BD-ECEE318C824E}"/>
              </a:ext>
            </a:extLst>
          </p:cNvPr>
          <p:cNvSpPr/>
          <p:nvPr/>
        </p:nvSpPr>
        <p:spPr>
          <a:xfrm>
            <a:off x="5948805" y="6231165"/>
            <a:ext cx="631372" cy="272142"/>
          </a:xfrm>
          <a:prstGeom prst="ellipse">
            <a:avLst/>
          </a:prstGeom>
          <a:noFill/>
          <a:ln w="3175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2" name="Suora yhdysviiva 11">
            <a:extLst>
              <a:ext uri="{FF2B5EF4-FFF2-40B4-BE49-F238E27FC236}">
                <a16:creationId xmlns:a16="http://schemas.microsoft.com/office/drawing/2014/main" id="{5C4CFEBE-3850-A57E-CA6D-5FF1E8290202}"/>
              </a:ext>
            </a:extLst>
          </p:cNvPr>
          <p:cNvCxnSpPr>
            <a:cxnSpLocks/>
          </p:cNvCxnSpPr>
          <p:nvPr/>
        </p:nvCxnSpPr>
        <p:spPr>
          <a:xfrm flipV="1">
            <a:off x="6596269" y="4550701"/>
            <a:ext cx="824488" cy="1801626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19134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7295EE-AD43-0BD1-4CF7-1E6336CDED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B9931B67-4556-FDE8-6A12-9CB7FFA05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1ADF-FAF8-5F49-8236-3CFA450EC7B6}" type="slidenum">
              <a:rPr lang="en-GB" smtClean="0"/>
              <a:t>23</a:t>
            </a:fld>
            <a:endParaRPr lang="en-GB"/>
          </a:p>
        </p:txBody>
      </p:sp>
      <p:sp>
        <p:nvSpPr>
          <p:cNvPr id="5" name="Tekstiruutu 4">
            <a:extLst>
              <a:ext uri="{FF2B5EF4-FFF2-40B4-BE49-F238E27FC236}">
                <a16:creationId xmlns:a16="http://schemas.microsoft.com/office/drawing/2014/main" id="{A7D760F8-41D0-7321-ED52-185E2384FCE2}"/>
              </a:ext>
            </a:extLst>
          </p:cNvPr>
          <p:cNvSpPr txBox="1"/>
          <p:nvPr/>
        </p:nvSpPr>
        <p:spPr>
          <a:xfrm>
            <a:off x="980660" y="185531"/>
            <a:ext cx="71771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noProof="0" dirty="0"/>
              <a:t>ALICE3 – descoping of the experiment</a:t>
            </a:r>
          </a:p>
        </p:txBody>
      </p:sp>
      <p:sp>
        <p:nvSpPr>
          <p:cNvPr id="6" name="Tekstiruutu 5">
            <a:extLst>
              <a:ext uri="{FF2B5EF4-FFF2-40B4-BE49-F238E27FC236}">
                <a16:creationId xmlns:a16="http://schemas.microsoft.com/office/drawing/2014/main" id="{F039F0CD-71B7-2D56-309F-0370F3FB4D64}"/>
              </a:ext>
            </a:extLst>
          </p:cNvPr>
          <p:cNvSpPr txBox="1"/>
          <p:nvPr/>
        </p:nvSpPr>
        <p:spPr>
          <a:xfrm>
            <a:off x="437321" y="1007164"/>
            <a:ext cx="108268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u="sng" dirty="0"/>
              <a:t>Standard procedure</a:t>
            </a:r>
            <a:r>
              <a:rPr lang="en-GB" sz="2400" dirty="0"/>
              <a:t>: prepare scenarios that are 10-30% cheaper to the LHCC.</a:t>
            </a:r>
            <a:br>
              <a:rPr lang="en-GB" sz="2400" dirty="0"/>
            </a:br>
            <a:r>
              <a:rPr lang="en-GB" sz="2400" dirty="0"/>
              <a:t>			   LHCC review gives recommendations to funding agencies.</a:t>
            </a:r>
          </a:p>
          <a:p>
            <a:endParaRPr lang="en-GB" sz="2400" dirty="0"/>
          </a:p>
          <a:p>
            <a:r>
              <a:rPr lang="en-GB" sz="2400" dirty="0"/>
              <a:t>ALICE3 scoping document – public part in </a:t>
            </a:r>
            <a:r>
              <a:rPr lang="en-GB" sz="2400" dirty="0">
                <a:hlinkClick r:id="rId2"/>
              </a:rPr>
              <a:t>this link</a:t>
            </a:r>
            <a:r>
              <a:rPr lang="en-GB" sz="2400" dirty="0"/>
              <a:t>.</a:t>
            </a:r>
          </a:p>
        </p:txBody>
      </p:sp>
      <p:pic>
        <p:nvPicPr>
          <p:cNvPr id="8" name="Kuva 7" descr="Kuva, joka sisältää kohteen teksti, kuvakaappaus, Fontti, numero&#10;&#10;Kuvaus luotu automaattisesti">
            <a:extLst>
              <a:ext uri="{FF2B5EF4-FFF2-40B4-BE49-F238E27FC236}">
                <a16:creationId xmlns:a16="http://schemas.microsoft.com/office/drawing/2014/main" id="{658EFD80-DD5E-1E9D-A00F-F3367DC762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794" y="2552943"/>
            <a:ext cx="5980871" cy="4119526"/>
          </a:xfrm>
          <a:prstGeom prst="rect">
            <a:avLst/>
          </a:prstGeom>
        </p:spPr>
      </p:pic>
      <p:sp>
        <p:nvSpPr>
          <p:cNvPr id="9" name="Tekstiruutu 8">
            <a:extLst>
              <a:ext uri="{FF2B5EF4-FFF2-40B4-BE49-F238E27FC236}">
                <a16:creationId xmlns:a16="http://schemas.microsoft.com/office/drawing/2014/main" id="{BD1C5000-1007-AF43-5A8F-F3294196ABA0}"/>
              </a:ext>
            </a:extLst>
          </p:cNvPr>
          <p:cNvSpPr txBox="1"/>
          <p:nvPr/>
        </p:nvSpPr>
        <p:spPr>
          <a:xfrm>
            <a:off x="6266513" y="2780117"/>
            <a:ext cx="5258619" cy="3847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Reduce performance, save money:</a:t>
            </a:r>
          </a:p>
          <a:p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Letter of Intent version, 149 MCHF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No electromagnetic calorimeter, 124 MCHF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Previous, and lower B-field, 119 MCHF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Even smaller B and reduce |</a:t>
            </a:r>
            <a:r>
              <a:rPr lang="en-GB" sz="2000" dirty="0">
                <a:latin typeface="Symbol" pitchFamily="2" charset="2"/>
              </a:rPr>
              <a:t>h|</a:t>
            </a:r>
            <a:r>
              <a:rPr lang="en-GB" sz="2000" dirty="0"/>
              <a:t>, 95 MCHF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In all scenarios, +22 MCHF common items</a:t>
            </a:r>
          </a:p>
          <a:p>
            <a:endParaRPr lang="en-GB" sz="2000" dirty="0"/>
          </a:p>
          <a:p>
            <a:r>
              <a:rPr lang="en-GB" sz="2000" b="1" dirty="0">
                <a:solidFill>
                  <a:srgbClr val="0070C0"/>
                </a:solidFill>
              </a:rPr>
              <a:t>Save money 12-36% with more and more</a:t>
            </a:r>
            <a:br>
              <a:rPr lang="en-GB" sz="2000" b="1" dirty="0">
                <a:solidFill>
                  <a:srgbClr val="0070C0"/>
                </a:solidFill>
              </a:rPr>
            </a:br>
            <a:r>
              <a:rPr lang="en-GB" sz="2000" b="1" dirty="0">
                <a:solidFill>
                  <a:srgbClr val="0070C0"/>
                </a:solidFill>
              </a:rPr>
              <a:t>painful reductions on performance.</a:t>
            </a:r>
          </a:p>
          <a:p>
            <a:br>
              <a:rPr lang="en-GB" sz="2000" dirty="0"/>
            </a:br>
            <a:r>
              <a:rPr lang="en-GB" sz="2000" dirty="0"/>
              <a:t>(No time to discuss details today.)</a:t>
            </a:r>
          </a:p>
        </p:txBody>
      </p:sp>
    </p:spTree>
    <p:extLst>
      <p:ext uri="{BB962C8B-B14F-4D97-AF65-F5344CB8AC3E}">
        <p14:creationId xmlns:p14="http://schemas.microsoft.com/office/powerpoint/2010/main" val="40776283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B58E29-D252-B642-451D-A037F70EB4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22162791-1F65-CAEC-2EC8-4A6F0E5B6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1ADF-FAF8-5F49-8236-3CFA450EC7B6}" type="slidenum">
              <a:rPr lang="en-GB" smtClean="0"/>
              <a:t>24</a:t>
            </a:fld>
            <a:endParaRPr lang="en-GB"/>
          </a:p>
        </p:txBody>
      </p:sp>
      <p:sp>
        <p:nvSpPr>
          <p:cNvPr id="5" name="Tekstiruutu 4">
            <a:extLst>
              <a:ext uri="{FF2B5EF4-FFF2-40B4-BE49-F238E27FC236}">
                <a16:creationId xmlns:a16="http://schemas.microsoft.com/office/drawing/2014/main" id="{D4415700-912D-4FE0-FB46-2FEC6B52DA09}"/>
              </a:ext>
            </a:extLst>
          </p:cNvPr>
          <p:cNvSpPr txBox="1"/>
          <p:nvPr/>
        </p:nvSpPr>
        <p:spPr>
          <a:xfrm>
            <a:off x="980660" y="185531"/>
            <a:ext cx="71771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noProof="0" dirty="0"/>
              <a:t>ALICE3 – descoping of the experiment</a:t>
            </a:r>
          </a:p>
        </p:txBody>
      </p:sp>
      <p:sp>
        <p:nvSpPr>
          <p:cNvPr id="6" name="Tekstiruutu 5">
            <a:extLst>
              <a:ext uri="{FF2B5EF4-FFF2-40B4-BE49-F238E27FC236}">
                <a16:creationId xmlns:a16="http://schemas.microsoft.com/office/drawing/2014/main" id="{6B56692B-DCBE-8718-D466-63B6948053D0}"/>
              </a:ext>
            </a:extLst>
          </p:cNvPr>
          <p:cNvSpPr txBox="1"/>
          <p:nvPr/>
        </p:nvSpPr>
        <p:spPr>
          <a:xfrm>
            <a:off x="437321" y="1007164"/>
            <a:ext cx="1082681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u="sng" dirty="0"/>
              <a:t>Standard procedure</a:t>
            </a:r>
            <a:r>
              <a:rPr lang="en-GB" sz="2400" dirty="0"/>
              <a:t>: prepare scenarios that are 10-30% cheaper to the LHCC.</a:t>
            </a:r>
            <a:br>
              <a:rPr lang="en-GB" sz="2400" dirty="0"/>
            </a:br>
            <a:r>
              <a:rPr lang="en-GB" sz="2400" dirty="0"/>
              <a:t>			   LHCC review gives recommendations to funding agencies.</a:t>
            </a:r>
          </a:p>
          <a:p>
            <a:endParaRPr lang="en-GB" sz="2400" dirty="0"/>
          </a:p>
          <a:p>
            <a:r>
              <a:rPr lang="en-GB" sz="2400" dirty="0"/>
              <a:t>ALICE3 scoping document – public part in </a:t>
            </a:r>
            <a:r>
              <a:rPr lang="en-GB" sz="2400" dirty="0">
                <a:hlinkClick r:id="rId2"/>
              </a:rPr>
              <a:t>this link</a:t>
            </a:r>
            <a:r>
              <a:rPr lang="en-GB" sz="2400" dirty="0"/>
              <a:t>.</a:t>
            </a:r>
          </a:p>
          <a:p>
            <a:endParaRPr lang="en-GB" sz="800" dirty="0"/>
          </a:p>
          <a:p>
            <a:r>
              <a:rPr lang="en-GB" sz="2400" dirty="0"/>
              <a:t>           Example: what if we save money by building a weaker magnet?</a:t>
            </a:r>
          </a:p>
        </p:txBody>
      </p:sp>
      <p:pic>
        <p:nvPicPr>
          <p:cNvPr id="11" name="Kuva 10" descr="Kuva, joka sisältää kohteen teksti, viiva, Fontti, Tontti&#10;&#10;Kuvaus luotu automaattisesti">
            <a:extLst>
              <a:ext uri="{FF2B5EF4-FFF2-40B4-BE49-F238E27FC236}">
                <a16:creationId xmlns:a16="http://schemas.microsoft.com/office/drawing/2014/main" id="{35C93358-C70B-F41B-273A-6C76B97A15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347" y="3005015"/>
            <a:ext cx="10163730" cy="3292475"/>
          </a:xfrm>
          <a:prstGeom prst="rect">
            <a:avLst/>
          </a:prstGeom>
        </p:spPr>
      </p:pic>
      <p:cxnSp>
        <p:nvCxnSpPr>
          <p:cNvPr id="13" name="Suora yhdysviiva 12">
            <a:extLst>
              <a:ext uri="{FF2B5EF4-FFF2-40B4-BE49-F238E27FC236}">
                <a16:creationId xmlns:a16="http://schemas.microsoft.com/office/drawing/2014/main" id="{EAEC001D-02CE-A89D-04A2-E925AE57515A}"/>
              </a:ext>
            </a:extLst>
          </p:cNvPr>
          <p:cNvCxnSpPr/>
          <p:nvPr/>
        </p:nvCxnSpPr>
        <p:spPr>
          <a:xfrm>
            <a:off x="1351722" y="6297490"/>
            <a:ext cx="1696278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uora yhdysviiva 13">
            <a:extLst>
              <a:ext uri="{FF2B5EF4-FFF2-40B4-BE49-F238E27FC236}">
                <a16:creationId xmlns:a16="http://schemas.microsoft.com/office/drawing/2014/main" id="{F9BCA520-CF36-0D38-3169-76EA5B3BCA89}"/>
              </a:ext>
            </a:extLst>
          </p:cNvPr>
          <p:cNvCxnSpPr>
            <a:cxnSpLocks/>
          </p:cNvCxnSpPr>
          <p:nvPr/>
        </p:nvCxnSpPr>
        <p:spPr>
          <a:xfrm>
            <a:off x="3721100" y="6297490"/>
            <a:ext cx="6840883" cy="58860"/>
          </a:xfrm>
          <a:prstGeom prst="line">
            <a:avLst/>
          </a:prstGeom>
          <a:ln w="4445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kstiruutu 15">
            <a:extLst>
              <a:ext uri="{FF2B5EF4-FFF2-40B4-BE49-F238E27FC236}">
                <a16:creationId xmlns:a16="http://schemas.microsoft.com/office/drawing/2014/main" id="{C9643581-CAB6-3F44-3F1F-9AE9B7B7F612}"/>
              </a:ext>
            </a:extLst>
          </p:cNvPr>
          <p:cNvSpPr txBox="1"/>
          <p:nvPr/>
        </p:nvSpPr>
        <p:spPr>
          <a:xfrm>
            <a:off x="868973" y="6372267"/>
            <a:ext cx="2551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Mid rapidity, large field</a:t>
            </a:r>
          </a:p>
        </p:txBody>
      </p:sp>
      <p:sp>
        <p:nvSpPr>
          <p:cNvPr id="17" name="Tekstiruutu 16">
            <a:extLst>
              <a:ext uri="{FF2B5EF4-FFF2-40B4-BE49-F238E27FC236}">
                <a16:creationId xmlns:a16="http://schemas.microsoft.com/office/drawing/2014/main" id="{E6F0D6ED-E4EE-3F37-E757-A7C8DBA958C6}"/>
              </a:ext>
            </a:extLst>
          </p:cNvPr>
          <p:cNvSpPr txBox="1"/>
          <p:nvPr/>
        </p:nvSpPr>
        <p:spPr>
          <a:xfrm>
            <a:off x="4380875" y="6365641"/>
            <a:ext cx="5882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Forward rapidity, reduce field from B = 2 T down to 0.5 T</a:t>
            </a:r>
          </a:p>
        </p:txBody>
      </p:sp>
      <p:sp>
        <p:nvSpPr>
          <p:cNvPr id="18" name="Tekstiruutu 17">
            <a:extLst>
              <a:ext uri="{FF2B5EF4-FFF2-40B4-BE49-F238E27FC236}">
                <a16:creationId xmlns:a16="http://schemas.microsoft.com/office/drawing/2014/main" id="{33DEAD2E-BA48-3D9F-58E7-0B4EBDE45DC7}"/>
              </a:ext>
            </a:extLst>
          </p:cNvPr>
          <p:cNvSpPr txBox="1"/>
          <p:nvPr/>
        </p:nvSpPr>
        <p:spPr>
          <a:xfrm>
            <a:off x="8998699" y="354468"/>
            <a:ext cx="3194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LHC experiments committee</a:t>
            </a:r>
          </a:p>
        </p:txBody>
      </p:sp>
      <p:cxnSp>
        <p:nvCxnSpPr>
          <p:cNvPr id="20" name="Suora nuoliyhdysviiva 19">
            <a:extLst>
              <a:ext uri="{FF2B5EF4-FFF2-40B4-BE49-F238E27FC236}">
                <a16:creationId xmlns:a16="http://schemas.microsoft.com/office/drawing/2014/main" id="{D686B0EF-4092-9788-BB2A-7014EC1D9199}"/>
              </a:ext>
            </a:extLst>
          </p:cNvPr>
          <p:cNvCxnSpPr>
            <a:stCxn id="18" idx="2"/>
          </p:cNvCxnSpPr>
          <p:nvPr/>
        </p:nvCxnSpPr>
        <p:spPr>
          <a:xfrm flipH="1">
            <a:off x="10303203" y="723800"/>
            <a:ext cx="292985" cy="364771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77425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44903E-9C0E-517A-F178-0DCDA2F417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715E54AE-9B6F-D2FD-0DE6-12DCC8B4D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1ADF-FAF8-5F49-8236-3CFA450EC7B6}" type="slidenum">
              <a:rPr lang="en-GB" smtClean="0"/>
              <a:t>25</a:t>
            </a:fld>
            <a:endParaRPr lang="en-GB"/>
          </a:p>
        </p:txBody>
      </p:sp>
      <p:pic>
        <p:nvPicPr>
          <p:cNvPr id="5" name="Kuva 4" descr="Kuva, joka sisältää kohteen teksti, diagrammi, Suunnitelma, viiva&#10;&#10;Kuvaus luotu automaattisesti">
            <a:extLst>
              <a:ext uri="{FF2B5EF4-FFF2-40B4-BE49-F238E27FC236}">
                <a16:creationId xmlns:a16="http://schemas.microsoft.com/office/drawing/2014/main" id="{966DB156-0B3D-8050-7120-6D1331FEB7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833254"/>
            <a:ext cx="9312965" cy="5929186"/>
          </a:xfrm>
          <a:prstGeom prst="rect">
            <a:avLst/>
          </a:prstGeom>
        </p:spPr>
      </p:pic>
      <p:sp>
        <p:nvSpPr>
          <p:cNvPr id="6" name="Tekstiruutu 5">
            <a:extLst>
              <a:ext uri="{FF2B5EF4-FFF2-40B4-BE49-F238E27FC236}">
                <a16:creationId xmlns:a16="http://schemas.microsoft.com/office/drawing/2014/main" id="{18702D63-DBED-2135-879B-DA1DA43AAA53}"/>
              </a:ext>
            </a:extLst>
          </p:cNvPr>
          <p:cNvSpPr txBox="1"/>
          <p:nvPr/>
        </p:nvSpPr>
        <p:spPr>
          <a:xfrm>
            <a:off x="980660" y="185531"/>
            <a:ext cx="95547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noProof="0" dirty="0"/>
              <a:t>ALICE3 – what does weaker field mean for the PID?</a:t>
            </a:r>
          </a:p>
        </p:txBody>
      </p:sp>
    </p:spTree>
    <p:extLst>
      <p:ext uri="{BB962C8B-B14F-4D97-AF65-F5344CB8AC3E}">
        <p14:creationId xmlns:p14="http://schemas.microsoft.com/office/powerpoint/2010/main" val="2853118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 descr="Kuva, joka sisältää kohteen teksti, kuvakaappaus, Fontti, diagrammi&#10;&#10;Kuvaus luotu automaattisesti">
            <a:extLst>
              <a:ext uri="{FF2B5EF4-FFF2-40B4-BE49-F238E27FC236}">
                <a16:creationId xmlns:a16="http://schemas.microsoft.com/office/drawing/2014/main" id="{4F7B9ABA-121B-5752-21F0-16906AEDB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5088" y="274290"/>
            <a:ext cx="5502416" cy="6082060"/>
          </a:xfrm>
          <a:prstGeom prst="rect">
            <a:avLst/>
          </a:prstGeom>
        </p:spPr>
      </p:pic>
      <p:sp>
        <p:nvSpPr>
          <p:cNvPr id="4" name="Tekstiruutu 3">
            <a:extLst>
              <a:ext uri="{FF2B5EF4-FFF2-40B4-BE49-F238E27FC236}">
                <a16:creationId xmlns:a16="http://schemas.microsoft.com/office/drawing/2014/main" id="{FBBFFEB4-C7D5-37AA-2CA2-297349AB299A}"/>
              </a:ext>
            </a:extLst>
          </p:cNvPr>
          <p:cNvSpPr txBox="1"/>
          <p:nvPr/>
        </p:nvSpPr>
        <p:spPr>
          <a:xfrm>
            <a:off x="292598" y="155700"/>
            <a:ext cx="8328947" cy="6617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ALICE – A Large Ion Collider Experiment</a:t>
            </a: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Letter of Intent submitted 1993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Finland joined ALICE 1998</a:t>
            </a:r>
          </a:p>
          <a:p>
            <a:endParaRPr lang="en-GB" sz="2000" dirty="0"/>
          </a:p>
          <a:p>
            <a:r>
              <a:rPr lang="en-GB" sz="2400" b="1" dirty="0"/>
              <a:t>Physics program as presented in 1993:</a:t>
            </a:r>
          </a:p>
          <a:p>
            <a:endParaRPr lang="en-GB" sz="800" dirty="0"/>
          </a:p>
          <a:p>
            <a:pPr marL="457200" indent="-457200">
              <a:buAutoNum type="arabicParenR"/>
            </a:pPr>
            <a:r>
              <a:rPr lang="en-GB" sz="2000" dirty="0"/>
              <a:t>Initial conditions of heavy ion collisions</a:t>
            </a:r>
            <a:br>
              <a:rPr lang="en-GB" sz="2000" dirty="0"/>
            </a:br>
            <a:r>
              <a:rPr lang="en-GB" dirty="0"/>
              <a:t>	- global event features, </a:t>
            </a:r>
            <a:r>
              <a:rPr lang="en-GB" i="1" dirty="0" err="1"/>
              <a:t>N</a:t>
            </a:r>
            <a:r>
              <a:rPr lang="en-GB" baseline="-25000" dirty="0" err="1"/>
              <a:t>part</a:t>
            </a:r>
            <a:br>
              <a:rPr lang="en-GB" dirty="0"/>
            </a:br>
            <a:r>
              <a:rPr lang="en-GB" dirty="0"/>
              <a:t>	- produced energy density</a:t>
            </a:r>
            <a:endParaRPr lang="en-GB" sz="800" dirty="0"/>
          </a:p>
          <a:p>
            <a:endParaRPr lang="en-GB" sz="800" dirty="0"/>
          </a:p>
          <a:p>
            <a:r>
              <a:rPr lang="en-GB" sz="2000" dirty="0"/>
              <a:t>2) Quark-gluon plasma (QGP)</a:t>
            </a:r>
            <a:br>
              <a:rPr lang="en-GB" sz="2000" dirty="0"/>
            </a:br>
            <a:r>
              <a:rPr lang="en-GB" dirty="0"/>
              <a:t>	-direct photons and thermal electromagnetic radiation</a:t>
            </a:r>
            <a:br>
              <a:rPr lang="en-GB" dirty="0"/>
            </a:br>
            <a:r>
              <a:rPr lang="en-GB" dirty="0"/>
              <a:t>	- energy loss of </a:t>
            </a:r>
            <a:r>
              <a:rPr lang="en-GB" dirty="0" err="1"/>
              <a:t>partons</a:t>
            </a:r>
            <a:r>
              <a:rPr lang="en-GB" dirty="0"/>
              <a:t> at QGP</a:t>
            </a:r>
          </a:p>
          <a:p>
            <a:r>
              <a:rPr lang="en-GB" dirty="0"/>
              <a:t>	- J/</a:t>
            </a:r>
            <a:r>
              <a:rPr lang="en-GB" dirty="0">
                <a:latin typeface="Symbol" pitchFamily="2" charset="2"/>
              </a:rPr>
              <a:t>y</a:t>
            </a:r>
            <a:r>
              <a:rPr lang="en-GB" dirty="0"/>
              <a:t> probing the deconfinement</a:t>
            </a:r>
            <a:endParaRPr lang="en-GB" sz="800" dirty="0"/>
          </a:p>
          <a:p>
            <a:endParaRPr lang="en-GB" sz="800" dirty="0"/>
          </a:p>
          <a:p>
            <a:r>
              <a:rPr lang="en-GB" sz="2000" dirty="0"/>
              <a:t>3) Phase transition to QGP</a:t>
            </a:r>
          </a:p>
          <a:p>
            <a:r>
              <a:rPr lang="en-GB" dirty="0"/>
              <a:t>	- strangeness production</a:t>
            </a:r>
            <a:br>
              <a:rPr lang="en-GB" dirty="0"/>
            </a:br>
            <a:r>
              <a:rPr lang="en-GB" dirty="0"/>
              <a:t>	- multiplicity fluctuations</a:t>
            </a:r>
          </a:p>
          <a:p>
            <a:r>
              <a:rPr lang="en-GB" dirty="0"/>
              <a:t>	- particle interferometry (to probe the expansion time of the mixed phase)</a:t>
            </a:r>
            <a:endParaRPr lang="en-GB" sz="800" dirty="0"/>
          </a:p>
          <a:p>
            <a:br>
              <a:rPr lang="en-GB" sz="800" dirty="0"/>
            </a:br>
            <a:r>
              <a:rPr lang="en-GB" sz="2000" dirty="0"/>
              <a:t>4) Hadronic matter</a:t>
            </a:r>
            <a:br>
              <a:rPr lang="en-GB" sz="2000" dirty="0"/>
            </a:br>
            <a:r>
              <a:rPr lang="en-GB" dirty="0"/>
              <a:t>	- particle ratios (chemical composition), </a:t>
            </a:r>
            <a:r>
              <a:rPr lang="en-GB" i="1" dirty="0" err="1"/>
              <a:t>p</a:t>
            </a:r>
            <a:r>
              <a:rPr lang="en-GB" baseline="-25000" dirty="0" err="1"/>
              <a:t>T</a:t>
            </a:r>
            <a:r>
              <a:rPr lang="en-GB" dirty="0"/>
              <a:t> –distributions</a:t>
            </a:r>
            <a:br>
              <a:rPr lang="en-GB" dirty="0"/>
            </a:br>
            <a:r>
              <a:rPr lang="en-GB" dirty="0"/>
              <a:t>	- freeze-out radius of the hadronic fireball</a:t>
            </a:r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E991F676-5AE9-86AD-B51F-613FA9179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9A3D-3CDA-9B48-A00A-BB37A45A9DC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349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20567B-D9C6-E763-63FE-DA7C6CB0B4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 descr="Kuva, joka sisältää kohteen teksti, kuvakaappaus, Fontti, diagrammi&#10;&#10;Kuvaus luotu automaattisesti">
            <a:extLst>
              <a:ext uri="{FF2B5EF4-FFF2-40B4-BE49-F238E27FC236}">
                <a16:creationId xmlns:a16="http://schemas.microsoft.com/office/drawing/2014/main" id="{4129DBDB-14D7-99E2-24E0-7CAFF320B2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5088" y="274290"/>
            <a:ext cx="5502416" cy="6082060"/>
          </a:xfrm>
          <a:prstGeom prst="rect">
            <a:avLst/>
          </a:prstGeom>
        </p:spPr>
      </p:pic>
      <p:sp>
        <p:nvSpPr>
          <p:cNvPr id="4" name="Tekstiruutu 3">
            <a:extLst>
              <a:ext uri="{FF2B5EF4-FFF2-40B4-BE49-F238E27FC236}">
                <a16:creationId xmlns:a16="http://schemas.microsoft.com/office/drawing/2014/main" id="{8E6EC9CB-502D-D9D5-9775-1678CE9E4685}"/>
              </a:ext>
            </a:extLst>
          </p:cNvPr>
          <p:cNvSpPr txBox="1"/>
          <p:nvPr/>
        </p:nvSpPr>
        <p:spPr>
          <a:xfrm>
            <a:off x="292598" y="155700"/>
            <a:ext cx="8328947" cy="6617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ALICE – A Large Ion Collider Experiment</a:t>
            </a: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Letter of Intent submitted 1993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Finland joined ALICE 1998</a:t>
            </a:r>
          </a:p>
          <a:p>
            <a:endParaRPr lang="en-GB" sz="2000" dirty="0"/>
          </a:p>
          <a:p>
            <a:r>
              <a:rPr lang="en-GB" sz="2400" b="1" dirty="0"/>
              <a:t>Physics program presented in 1993:</a:t>
            </a:r>
          </a:p>
          <a:p>
            <a:endParaRPr lang="en-GB" sz="800" dirty="0"/>
          </a:p>
          <a:p>
            <a:pPr marL="457200" indent="-457200">
              <a:buAutoNum type="arabicParenR"/>
            </a:pPr>
            <a:r>
              <a:rPr lang="en-GB" sz="2000" dirty="0"/>
              <a:t>Initial conditions of heavy ion collisions</a:t>
            </a:r>
            <a:br>
              <a:rPr lang="en-GB" sz="2000" dirty="0"/>
            </a:br>
            <a:r>
              <a:rPr lang="en-GB" dirty="0"/>
              <a:t>	- global event features, </a:t>
            </a:r>
            <a:r>
              <a:rPr lang="en-GB" i="1" dirty="0" err="1"/>
              <a:t>N</a:t>
            </a:r>
            <a:r>
              <a:rPr lang="en-GB" baseline="-25000" dirty="0" err="1"/>
              <a:t>part</a:t>
            </a:r>
            <a:br>
              <a:rPr lang="en-GB" dirty="0"/>
            </a:br>
            <a:r>
              <a:rPr lang="en-GB" dirty="0"/>
              <a:t>	- produced energy density</a:t>
            </a:r>
            <a:endParaRPr lang="en-GB" sz="800" dirty="0"/>
          </a:p>
          <a:p>
            <a:endParaRPr lang="en-GB" sz="800" dirty="0"/>
          </a:p>
          <a:p>
            <a:r>
              <a:rPr lang="en-GB" sz="2000" dirty="0"/>
              <a:t>2) Quark-gluon plasma (QGP)</a:t>
            </a:r>
            <a:br>
              <a:rPr lang="en-GB" sz="2000" dirty="0"/>
            </a:br>
            <a:r>
              <a:rPr lang="en-GB" dirty="0"/>
              <a:t>	-direct photons and thermal electromagnetic radiation</a:t>
            </a:r>
            <a:br>
              <a:rPr lang="en-GB" dirty="0"/>
            </a:br>
            <a:r>
              <a:rPr lang="en-GB" dirty="0"/>
              <a:t>	- energy loss of </a:t>
            </a:r>
            <a:r>
              <a:rPr lang="en-GB" dirty="0" err="1"/>
              <a:t>partons</a:t>
            </a:r>
            <a:r>
              <a:rPr lang="en-GB" dirty="0"/>
              <a:t> at QGP</a:t>
            </a:r>
          </a:p>
          <a:p>
            <a:r>
              <a:rPr lang="en-GB" dirty="0"/>
              <a:t>	- J/</a:t>
            </a:r>
            <a:r>
              <a:rPr lang="en-GB" dirty="0">
                <a:latin typeface="Symbol" pitchFamily="2" charset="2"/>
              </a:rPr>
              <a:t>y</a:t>
            </a:r>
            <a:r>
              <a:rPr lang="en-GB" dirty="0"/>
              <a:t> probing the deconfinement</a:t>
            </a:r>
            <a:endParaRPr lang="en-GB" sz="800" dirty="0"/>
          </a:p>
          <a:p>
            <a:endParaRPr lang="en-GB" sz="800" dirty="0"/>
          </a:p>
          <a:p>
            <a:r>
              <a:rPr lang="en-GB" sz="2000" dirty="0"/>
              <a:t>3) Phase transition to QGP</a:t>
            </a:r>
          </a:p>
          <a:p>
            <a:r>
              <a:rPr lang="en-GB" dirty="0"/>
              <a:t>	- strangeness production</a:t>
            </a:r>
            <a:br>
              <a:rPr lang="en-GB" dirty="0"/>
            </a:br>
            <a:r>
              <a:rPr lang="en-GB" dirty="0"/>
              <a:t>	- multiplicity fluctuations</a:t>
            </a:r>
          </a:p>
          <a:p>
            <a:r>
              <a:rPr lang="en-GB" dirty="0"/>
              <a:t>	- particle interferometry (to probe the expansion time of the mixed phase)</a:t>
            </a:r>
            <a:endParaRPr lang="en-GB" sz="800" dirty="0"/>
          </a:p>
          <a:p>
            <a:br>
              <a:rPr lang="en-GB" sz="800" dirty="0"/>
            </a:br>
            <a:r>
              <a:rPr lang="en-GB" sz="2000" dirty="0"/>
              <a:t>4) Hadronic matter</a:t>
            </a:r>
            <a:br>
              <a:rPr lang="en-GB" sz="2000" dirty="0"/>
            </a:br>
            <a:r>
              <a:rPr lang="en-GB" dirty="0"/>
              <a:t>	- particle ratios (chemical composition), </a:t>
            </a:r>
            <a:r>
              <a:rPr lang="en-GB" i="1" dirty="0" err="1"/>
              <a:t>p</a:t>
            </a:r>
            <a:r>
              <a:rPr lang="en-GB" baseline="-25000" dirty="0" err="1"/>
              <a:t>T</a:t>
            </a:r>
            <a:r>
              <a:rPr lang="en-GB" dirty="0"/>
              <a:t> –distributions</a:t>
            </a:r>
            <a:br>
              <a:rPr lang="en-GB" dirty="0"/>
            </a:br>
            <a:r>
              <a:rPr lang="en-GB" dirty="0"/>
              <a:t>	- freeze-out radius of the hadronic fireball</a:t>
            </a:r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8EAD4619-0BE4-C765-9BF2-4C0677CBF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9A3D-3CDA-9B48-A00A-BB37A45A9DC9}" type="slidenum">
              <a:rPr lang="en-GB" smtClean="0"/>
              <a:t>4</a:t>
            </a:fld>
            <a:endParaRPr lang="en-GB"/>
          </a:p>
        </p:txBody>
      </p:sp>
      <p:sp>
        <p:nvSpPr>
          <p:cNvPr id="6" name="Tekstiruutu 5">
            <a:extLst>
              <a:ext uri="{FF2B5EF4-FFF2-40B4-BE49-F238E27FC236}">
                <a16:creationId xmlns:a16="http://schemas.microsoft.com/office/drawing/2014/main" id="{C442070B-908F-B923-4654-1BF51DD99019}"/>
              </a:ext>
            </a:extLst>
          </p:cNvPr>
          <p:cNvSpPr txBox="1"/>
          <p:nvPr/>
        </p:nvSpPr>
        <p:spPr>
          <a:xfrm>
            <a:off x="8416236" y="5326020"/>
            <a:ext cx="274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7" name="Tekstiruutu 6">
            <a:extLst>
              <a:ext uri="{FF2B5EF4-FFF2-40B4-BE49-F238E27FC236}">
                <a16:creationId xmlns:a16="http://schemas.microsoft.com/office/drawing/2014/main" id="{A9DE697F-D2EE-C2DC-BB20-C47732E23715}"/>
              </a:ext>
            </a:extLst>
          </p:cNvPr>
          <p:cNvSpPr txBox="1"/>
          <p:nvPr/>
        </p:nvSpPr>
        <p:spPr>
          <a:xfrm>
            <a:off x="4285129" y="3788516"/>
            <a:ext cx="274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!</a:t>
            </a:r>
          </a:p>
        </p:txBody>
      </p:sp>
      <p:cxnSp>
        <p:nvCxnSpPr>
          <p:cNvPr id="8" name="Suora nuoliyhdysviiva 7">
            <a:extLst>
              <a:ext uri="{FF2B5EF4-FFF2-40B4-BE49-F238E27FC236}">
                <a16:creationId xmlns:a16="http://schemas.microsoft.com/office/drawing/2014/main" id="{ADBE9341-87C8-8372-74B5-D42EA1A9F412}"/>
              </a:ext>
            </a:extLst>
          </p:cNvPr>
          <p:cNvCxnSpPr>
            <a:cxnSpLocks/>
            <a:stCxn id="9" idx="1"/>
            <a:endCxn id="7" idx="3"/>
          </p:cNvCxnSpPr>
          <p:nvPr/>
        </p:nvCxnSpPr>
        <p:spPr>
          <a:xfrm flipH="1" flipV="1">
            <a:off x="4559563" y="4019349"/>
            <a:ext cx="2605952" cy="51668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kstiruutu 8">
            <a:extLst>
              <a:ext uri="{FF2B5EF4-FFF2-40B4-BE49-F238E27FC236}">
                <a16:creationId xmlns:a16="http://schemas.microsoft.com/office/drawing/2014/main" id="{DE02498E-EBB0-8095-78BF-C84AE8E49A14}"/>
              </a:ext>
            </a:extLst>
          </p:cNvPr>
          <p:cNvSpPr txBox="1"/>
          <p:nvPr/>
        </p:nvSpPr>
        <p:spPr>
          <a:xfrm>
            <a:off x="7165515" y="3658872"/>
            <a:ext cx="430156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7030A0"/>
                </a:solidFill>
              </a:rPr>
              <a:t>“ […] , reflect the energy loss of </a:t>
            </a:r>
            <a:r>
              <a:rPr lang="en-GB" b="1" dirty="0" err="1">
                <a:solidFill>
                  <a:srgbClr val="7030A0"/>
                </a:solidFill>
              </a:rPr>
              <a:t>partons</a:t>
            </a:r>
            <a:br>
              <a:rPr lang="en-GB" b="1" dirty="0">
                <a:solidFill>
                  <a:srgbClr val="7030A0"/>
                </a:solidFill>
              </a:rPr>
            </a:br>
            <a:r>
              <a:rPr lang="en-GB" b="1" dirty="0">
                <a:solidFill>
                  <a:srgbClr val="7030A0"/>
                </a:solidFill>
              </a:rPr>
              <a:t>(before fragmentation) and this results</a:t>
            </a:r>
            <a:br>
              <a:rPr lang="en-GB" b="1" dirty="0">
                <a:solidFill>
                  <a:srgbClr val="7030A0"/>
                </a:solidFill>
              </a:rPr>
            </a:br>
            <a:r>
              <a:rPr lang="en-GB" b="1" dirty="0">
                <a:solidFill>
                  <a:srgbClr val="7030A0"/>
                </a:solidFill>
              </a:rPr>
              <a:t>in striking differences in the shape of </a:t>
            </a:r>
            <a:br>
              <a:rPr lang="en-GB" b="1" dirty="0">
                <a:solidFill>
                  <a:srgbClr val="7030A0"/>
                </a:solidFill>
              </a:rPr>
            </a:br>
            <a:r>
              <a:rPr lang="en-GB" b="1" dirty="0">
                <a:solidFill>
                  <a:srgbClr val="7030A0"/>
                </a:solidFill>
              </a:rPr>
              <a:t>the spectra predicted for nucleus-</a:t>
            </a:r>
            <a:br>
              <a:rPr lang="en-GB" b="1" dirty="0">
                <a:solidFill>
                  <a:srgbClr val="7030A0"/>
                </a:solidFill>
              </a:rPr>
            </a:br>
            <a:r>
              <a:rPr lang="en-GB" b="1" dirty="0">
                <a:solidFill>
                  <a:srgbClr val="7030A0"/>
                </a:solidFill>
              </a:rPr>
              <a:t>nucleus and pp collisions.”</a:t>
            </a:r>
            <a:br>
              <a:rPr lang="en-GB" b="1" dirty="0">
                <a:solidFill>
                  <a:srgbClr val="7030A0"/>
                </a:solidFill>
              </a:rPr>
            </a:br>
            <a:r>
              <a:rPr lang="en-GB" b="1" dirty="0">
                <a:solidFill>
                  <a:srgbClr val="0070C0"/>
                </a:solidFill>
              </a:rPr>
              <a:t>	          --- no citation given</a:t>
            </a:r>
          </a:p>
        </p:txBody>
      </p:sp>
    </p:spTree>
    <p:extLst>
      <p:ext uri="{BB962C8B-B14F-4D97-AF65-F5344CB8AC3E}">
        <p14:creationId xmlns:p14="http://schemas.microsoft.com/office/powerpoint/2010/main" val="592780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13B326-B920-4165-AAE4-05C13BCCC6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iruutu 6">
            <a:extLst>
              <a:ext uri="{FF2B5EF4-FFF2-40B4-BE49-F238E27FC236}">
                <a16:creationId xmlns:a16="http://schemas.microsoft.com/office/drawing/2014/main" id="{B6F6A873-BBBD-0D24-2014-27A2FD9793D5}"/>
              </a:ext>
            </a:extLst>
          </p:cNvPr>
          <p:cNvSpPr txBox="1"/>
          <p:nvPr/>
        </p:nvSpPr>
        <p:spPr>
          <a:xfrm>
            <a:off x="439458" y="1058680"/>
            <a:ext cx="6716519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ALICE  specialty – non-triggerable observables: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Quark-medium interactions via measurements on</a:t>
            </a:r>
            <a:br>
              <a:rPr lang="en-GB" sz="2000" dirty="0"/>
            </a:br>
            <a:r>
              <a:rPr lang="en-GB" sz="2000" dirty="0"/>
              <a:t>heavy flavoured hadrons down to low momenta</a:t>
            </a:r>
            <a:endParaRPr lang="en-GB" sz="2000" baseline="-25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Disassociation and regeneration via measurements</a:t>
            </a:r>
            <a:br>
              <a:rPr lang="en-GB" sz="2000" dirty="0"/>
            </a:br>
            <a:r>
              <a:rPr lang="en-GB" sz="2000" dirty="0"/>
              <a:t>of charmonium states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Medium evolution via thermal photons and dileptons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Production and degree of thermalization of light</a:t>
            </a:r>
            <a:br>
              <a:rPr lang="en-GB" sz="2000" dirty="0"/>
            </a:br>
            <a:r>
              <a:rPr lang="en-GB" sz="2000" dirty="0"/>
              <a:t>and hyper nuclei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r>
              <a:rPr lang="en-GB" sz="2400" b="1" dirty="0"/>
              <a:t>Based on physics targets:</a:t>
            </a:r>
            <a:endParaRPr lang="en-GB" sz="800" b="1" dirty="0"/>
          </a:p>
          <a:p>
            <a:endParaRPr lang="en-GB" sz="800" b="1" dirty="0"/>
          </a:p>
          <a:p>
            <a:r>
              <a:rPr lang="en-GB" sz="2000" b="1" dirty="0"/>
              <a:t>Keep old: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Tracking down to low momenta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Particle identification over large momentum range</a:t>
            </a:r>
          </a:p>
          <a:p>
            <a:r>
              <a:rPr lang="en-GB" sz="2000" b="1" dirty="0"/>
              <a:t>Bring something new: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Continuous readout of 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Large minimum bias (MB) data set with low pileup</a:t>
            </a:r>
          </a:p>
        </p:txBody>
      </p:sp>
      <p:sp>
        <p:nvSpPr>
          <p:cNvPr id="2" name="Tekstiruutu 1">
            <a:extLst>
              <a:ext uri="{FF2B5EF4-FFF2-40B4-BE49-F238E27FC236}">
                <a16:creationId xmlns:a16="http://schemas.microsoft.com/office/drawing/2014/main" id="{66F7AD9F-AE71-0245-F838-62B0BAA23E4F}"/>
              </a:ext>
            </a:extLst>
          </p:cNvPr>
          <p:cNvSpPr txBox="1"/>
          <p:nvPr/>
        </p:nvSpPr>
        <p:spPr>
          <a:xfrm>
            <a:off x="980660" y="185531"/>
            <a:ext cx="62942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noProof="0" dirty="0"/>
              <a:t>Long Shutdown 2 (LS2) upgrades:</a:t>
            </a: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0BE8E34E-2D37-4B6E-E80E-5372FACE2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DF44A-0A59-B642-BA5F-6A91E02A78B5}" type="slidenum">
              <a:rPr lang="en-GB" smtClean="0"/>
              <a:t>5</a:t>
            </a:fld>
            <a:endParaRPr lang="en-GB"/>
          </a:p>
        </p:txBody>
      </p:sp>
      <p:pic>
        <p:nvPicPr>
          <p:cNvPr id="3" name="Kuva 2">
            <a:extLst>
              <a:ext uri="{FF2B5EF4-FFF2-40B4-BE49-F238E27FC236}">
                <a16:creationId xmlns:a16="http://schemas.microsoft.com/office/drawing/2014/main" id="{91C77064-13F5-47AB-2A64-4BBF445554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5976" y="2577324"/>
            <a:ext cx="4928639" cy="3563918"/>
          </a:xfrm>
          <a:prstGeom prst="rect">
            <a:avLst/>
          </a:prstGeom>
        </p:spPr>
      </p:pic>
      <p:pic>
        <p:nvPicPr>
          <p:cNvPr id="4" name="Kuva 3" descr="Kuva, joka sisältää kohteen clipart, animaatio, kuvitus, muotoilu&#10;&#10;Kuvaus luotu automaattisesti">
            <a:extLst>
              <a:ext uri="{FF2B5EF4-FFF2-40B4-BE49-F238E27FC236}">
                <a16:creationId xmlns:a16="http://schemas.microsoft.com/office/drawing/2014/main" id="{333D57EA-A7AB-BEF5-43B8-DCD6A25D05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1821" y="185531"/>
            <a:ext cx="3239519" cy="2036756"/>
          </a:xfrm>
          <a:prstGeom prst="rect">
            <a:avLst/>
          </a:prstGeom>
        </p:spPr>
      </p:pic>
      <p:cxnSp>
        <p:nvCxnSpPr>
          <p:cNvPr id="8" name="Suora nuoliyhdysviiva 7">
            <a:extLst>
              <a:ext uri="{FF2B5EF4-FFF2-40B4-BE49-F238E27FC236}">
                <a16:creationId xmlns:a16="http://schemas.microsoft.com/office/drawing/2014/main" id="{69CE58DB-1774-D629-7FB2-9AA3CB5CFF18}"/>
              </a:ext>
            </a:extLst>
          </p:cNvPr>
          <p:cNvCxnSpPr/>
          <p:nvPr/>
        </p:nvCxnSpPr>
        <p:spPr>
          <a:xfrm>
            <a:off x="5752618" y="3429000"/>
            <a:ext cx="1608881" cy="680013"/>
          </a:xfrm>
          <a:prstGeom prst="straightConnector1">
            <a:avLst/>
          </a:prstGeom>
          <a:ln w="50800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8099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B7B88E-658B-897A-FD6B-5F9C867C01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1" descr="Untitled.tiff">
            <a:extLst>
              <a:ext uri="{FF2B5EF4-FFF2-40B4-BE49-F238E27FC236}">
                <a16:creationId xmlns:a16="http://schemas.microsoft.com/office/drawing/2014/main" id="{31CCAC2B-1F93-2AED-D108-286367912D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7050" y="688631"/>
            <a:ext cx="3478194" cy="2337451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6CAE8A3F-EDD4-CCFA-CB93-551FCA333FD5}"/>
              </a:ext>
            </a:extLst>
          </p:cNvPr>
          <p:cNvSpPr txBox="1"/>
          <p:nvPr/>
        </p:nvSpPr>
        <p:spPr>
          <a:xfrm>
            <a:off x="448184" y="348426"/>
            <a:ext cx="513230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LS3 Upgrades – </a:t>
            </a:r>
            <a:r>
              <a:rPr lang="en-GB" sz="2800" b="1" dirty="0" err="1"/>
              <a:t>FoCal</a:t>
            </a:r>
            <a:r>
              <a:rPr lang="en-GB" sz="2800" b="1" dirty="0"/>
              <a:t> and ITS3</a:t>
            </a:r>
          </a:p>
          <a:p>
            <a:endParaRPr lang="en-GB" sz="2000" dirty="0"/>
          </a:p>
          <a:p>
            <a:r>
              <a:rPr lang="en-GB" sz="2000" b="1" dirty="0"/>
              <a:t>New vertex detector ITS3</a:t>
            </a:r>
            <a:br>
              <a:rPr lang="en-GB" sz="2000" dirty="0"/>
            </a:br>
            <a:r>
              <a:rPr lang="en-GB" sz="2000" dirty="0"/>
              <a:t>   - improve secondary vertexing and</a:t>
            </a:r>
            <a:br>
              <a:rPr lang="en-GB" sz="2000" dirty="0"/>
            </a:br>
            <a:r>
              <a:rPr lang="en-GB" sz="2000" dirty="0"/>
              <a:t>      pointing resolution</a:t>
            </a:r>
          </a:p>
          <a:p>
            <a:endParaRPr lang="en-GB" sz="2000" dirty="0"/>
          </a:p>
          <a:p>
            <a:r>
              <a:rPr lang="en-GB" sz="2000" b="1" dirty="0"/>
              <a:t>New forward calorimeter (</a:t>
            </a:r>
            <a:r>
              <a:rPr lang="en-GB" sz="2000" b="1" dirty="0" err="1"/>
              <a:t>FoCal</a:t>
            </a:r>
            <a:r>
              <a:rPr lang="en-GB" sz="2000" b="1" dirty="0"/>
              <a:t>)</a:t>
            </a:r>
          </a:p>
          <a:p>
            <a:r>
              <a:rPr lang="en-GB" sz="2000" dirty="0"/>
              <a:t>   - physics of gluon saturation</a:t>
            </a:r>
          </a:p>
        </p:txBody>
      </p:sp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D80202B2-A8F0-9094-1B8D-E870EE3BA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9A3D-3CDA-9B48-A00A-BB37A45A9DC9}" type="slidenum">
              <a:rPr lang="en-GB" smtClean="0"/>
              <a:t>6</a:t>
            </a:fld>
            <a:endParaRPr lang="en-GB"/>
          </a:p>
        </p:txBody>
      </p:sp>
      <p:sp>
        <p:nvSpPr>
          <p:cNvPr id="4" name="Dian numeron paikkamerkki 1">
            <a:extLst>
              <a:ext uri="{FF2B5EF4-FFF2-40B4-BE49-F238E27FC236}">
                <a16:creationId xmlns:a16="http://schemas.microsoft.com/office/drawing/2014/main" id="{79263F68-6C5D-F65B-BE07-1543FADD123F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56DF44A-0A59-B642-BA5F-6A91E02A78B5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6" name="Kuva 5" descr="Kuva, joka sisältää kohteen kuvakaappaus, muotoilu&#10;&#10;Kuvaus luotu automaattisesti">
            <a:extLst>
              <a:ext uri="{FF2B5EF4-FFF2-40B4-BE49-F238E27FC236}">
                <a16:creationId xmlns:a16="http://schemas.microsoft.com/office/drawing/2014/main" id="{21F173C1-AA51-B84F-0110-FC95FA8647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5933" y="567608"/>
            <a:ext cx="2367435" cy="2363843"/>
          </a:xfrm>
          <a:prstGeom prst="rect">
            <a:avLst/>
          </a:prstGeom>
        </p:spPr>
      </p:pic>
      <p:sp>
        <p:nvSpPr>
          <p:cNvPr id="7" name="Tekstiruutu 6">
            <a:extLst>
              <a:ext uri="{FF2B5EF4-FFF2-40B4-BE49-F238E27FC236}">
                <a16:creationId xmlns:a16="http://schemas.microsoft.com/office/drawing/2014/main" id="{04806B9A-20BA-C6A8-F53E-2BEDBA35336A}"/>
              </a:ext>
            </a:extLst>
          </p:cNvPr>
          <p:cNvSpPr txBox="1"/>
          <p:nvPr/>
        </p:nvSpPr>
        <p:spPr>
          <a:xfrm>
            <a:off x="6611515" y="688631"/>
            <a:ext cx="1102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>
                <a:solidFill>
                  <a:srgbClr val="7030A0"/>
                </a:solidFill>
              </a:rPr>
              <a:t>ITS NOW</a:t>
            </a:r>
          </a:p>
        </p:txBody>
      </p:sp>
      <p:sp>
        <p:nvSpPr>
          <p:cNvPr id="8" name="Tekstiruutu 7">
            <a:extLst>
              <a:ext uri="{FF2B5EF4-FFF2-40B4-BE49-F238E27FC236}">
                <a16:creationId xmlns:a16="http://schemas.microsoft.com/office/drawing/2014/main" id="{3BAB8FDC-4DC0-C12B-ED23-878BD41F89A2}"/>
              </a:ext>
            </a:extLst>
          </p:cNvPr>
          <p:cNvSpPr txBox="1"/>
          <p:nvPr/>
        </p:nvSpPr>
        <p:spPr>
          <a:xfrm>
            <a:off x="9957101" y="209114"/>
            <a:ext cx="1083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>
                <a:solidFill>
                  <a:srgbClr val="7030A0"/>
                </a:solidFill>
              </a:rPr>
              <a:t>In Run4 !</a:t>
            </a:r>
          </a:p>
        </p:txBody>
      </p:sp>
      <p:cxnSp>
        <p:nvCxnSpPr>
          <p:cNvPr id="9" name="Suora yhdysviiva 8">
            <a:extLst>
              <a:ext uri="{FF2B5EF4-FFF2-40B4-BE49-F238E27FC236}">
                <a16:creationId xmlns:a16="http://schemas.microsoft.com/office/drawing/2014/main" id="{02FE8497-C82D-D387-C351-F001A3D9C0F6}"/>
              </a:ext>
            </a:extLst>
          </p:cNvPr>
          <p:cNvCxnSpPr>
            <a:cxnSpLocks/>
          </p:cNvCxnSpPr>
          <p:nvPr/>
        </p:nvCxnSpPr>
        <p:spPr>
          <a:xfrm flipV="1">
            <a:off x="7395826" y="746303"/>
            <a:ext cx="2642406" cy="1003226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uora yhdysviiva 9">
            <a:extLst>
              <a:ext uri="{FF2B5EF4-FFF2-40B4-BE49-F238E27FC236}">
                <a16:creationId xmlns:a16="http://schemas.microsoft.com/office/drawing/2014/main" id="{C99A4879-2A14-C035-4368-808759D904A6}"/>
              </a:ext>
            </a:extLst>
          </p:cNvPr>
          <p:cNvCxnSpPr>
            <a:cxnSpLocks/>
          </p:cNvCxnSpPr>
          <p:nvPr/>
        </p:nvCxnSpPr>
        <p:spPr>
          <a:xfrm>
            <a:off x="7395826" y="1814476"/>
            <a:ext cx="2642406" cy="1104511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Kuva 10" descr="Kuva, joka sisältää kohteen LEGO, lelu&#10;&#10;Kuvaus luotu automaattisesti">
            <a:extLst>
              <a:ext uri="{FF2B5EF4-FFF2-40B4-BE49-F238E27FC236}">
                <a16:creationId xmlns:a16="http://schemas.microsoft.com/office/drawing/2014/main" id="{1462E9AF-DC86-4289-5A5D-BCC616D31F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3315162"/>
            <a:ext cx="6005866" cy="3041188"/>
          </a:xfrm>
          <a:prstGeom prst="rect">
            <a:avLst/>
          </a:prstGeom>
        </p:spPr>
      </p:pic>
      <p:pic>
        <p:nvPicPr>
          <p:cNvPr id="12" name="Kuva 11" descr="Kuva, joka sisältää kohteen teksti, paperi, tiedostokansio&#10;&#10;Kuvaus luotu automaattisesti">
            <a:extLst>
              <a:ext uri="{FF2B5EF4-FFF2-40B4-BE49-F238E27FC236}">
                <a16:creationId xmlns:a16="http://schemas.microsoft.com/office/drawing/2014/main" id="{D16BB1C6-4CB0-FC79-89E4-EB7B23EEC1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8758" y="3926550"/>
            <a:ext cx="5128836" cy="2083458"/>
          </a:xfrm>
          <a:prstGeom prst="rect">
            <a:avLst/>
          </a:prstGeom>
        </p:spPr>
      </p:pic>
      <p:pic>
        <p:nvPicPr>
          <p:cNvPr id="13" name="Kuva 12">
            <a:extLst>
              <a:ext uri="{FF2B5EF4-FFF2-40B4-BE49-F238E27FC236}">
                <a16:creationId xmlns:a16="http://schemas.microsoft.com/office/drawing/2014/main" id="{2C9E702E-56E4-EE90-457B-1A0141CD41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70834" y="5791139"/>
            <a:ext cx="343666" cy="261360"/>
          </a:xfrm>
          <a:prstGeom prst="rect">
            <a:avLst/>
          </a:prstGeom>
        </p:spPr>
      </p:pic>
      <p:sp>
        <p:nvSpPr>
          <p:cNvPr id="14" name="Suorakulmio 13">
            <a:extLst>
              <a:ext uri="{FF2B5EF4-FFF2-40B4-BE49-F238E27FC236}">
                <a16:creationId xmlns:a16="http://schemas.microsoft.com/office/drawing/2014/main" id="{8E60E277-4552-9BB2-C0B8-B5867228480C}"/>
              </a:ext>
            </a:extLst>
          </p:cNvPr>
          <p:cNvSpPr/>
          <p:nvPr/>
        </p:nvSpPr>
        <p:spPr>
          <a:xfrm>
            <a:off x="579549" y="5422006"/>
            <a:ext cx="1068947" cy="6304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1835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99BA56-6F66-AB20-E929-075C7B1ED2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3B300A2F-76D7-2760-4B48-D45BCB44E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DF44A-0A59-B642-BA5F-6A91E02A78B5}" type="slidenum">
              <a:rPr lang="en-GB" smtClean="0"/>
              <a:t>7</a:t>
            </a:fld>
            <a:endParaRPr lang="en-GB"/>
          </a:p>
        </p:txBody>
      </p:sp>
      <p:sp>
        <p:nvSpPr>
          <p:cNvPr id="3" name="Tekstiruutu 2">
            <a:extLst>
              <a:ext uri="{FF2B5EF4-FFF2-40B4-BE49-F238E27FC236}">
                <a16:creationId xmlns:a16="http://schemas.microsoft.com/office/drawing/2014/main" id="{11F671D7-630D-2CFD-4274-7F16C0C6E026}"/>
              </a:ext>
            </a:extLst>
          </p:cNvPr>
          <p:cNvSpPr txBox="1"/>
          <p:nvPr/>
        </p:nvSpPr>
        <p:spPr>
          <a:xfrm>
            <a:off x="980660" y="185531"/>
            <a:ext cx="49940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noProof="0" dirty="0"/>
              <a:t>Future upgrades of ALICE: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04E2DABB-320D-99F5-AE8C-F48CEAAF419E}"/>
              </a:ext>
            </a:extLst>
          </p:cNvPr>
          <p:cNvSpPr txBox="1"/>
          <p:nvPr/>
        </p:nvSpPr>
        <p:spPr>
          <a:xfrm>
            <a:off x="451693" y="1154926"/>
            <a:ext cx="4142288" cy="52014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ALICE1</a:t>
            </a:r>
            <a:br>
              <a:rPr lang="en-GB" sz="2400" dirty="0"/>
            </a:br>
            <a:r>
              <a:rPr lang="en-GB" sz="2000" dirty="0"/>
              <a:t>   - what we had in Run1+2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ALICE2</a:t>
            </a:r>
            <a:br>
              <a:rPr lang="en-GB" sz="2400" dirty="0"/>
            </a:br>
            <a:r>
              <a:rPr lang="en-GB" sz="2000" dirty="0"/>
              <a:t>   - present setup</a:t>
            </a:r>
            <a:br>
              <a:rPr lang="en-GB" sz="2000" dirty="0"/>
            </a:br>
            <a:r>
              <a:rPr lang="en-GB" sz="2000" dirty="0"/>
              <a:t>   - Run3, years 2022-2026</a:t>
            </a:r>
            <a:br>
              <a:rPr lang="en-GB" sz="2000" dirty="0"/>
            </a:br>
            <a:r>
              <a:rPr lang="en-GB" sz="2000" dirty="0"/>
              <a:t>   - refurbish subsystems in LS3</a:t>
            </a:r>
            <a:endParaRPr lang="en-GB" sz="1400" dirty="0"/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ALICE2.1 </a:t>
            </a:r>
            <a:br>
              <a:rPr lang="en-GB" sz="2400" dirty="0"/>
            </a:br>
            <a:r>
              <a:rPr lang="en-GB" sz="2000" dirty="0"/>
              <a:t>   - Run4, years 2030-2033</a:t>
            </a:r>
            <a:br>
              <a:rPr lang="en-GB" sz="2000" dirty="0"/>
            </a:br>
            <a:r>
              <a:rPr lang="en-GB" sz="2000" dirty="0"/>
              <a:t>   - add forward calorimeter </a:t>
            </a:r>
            <a:r>
              <a:rPr lang="en-GB" sz="2000" dirty="0" err="1"/>
              <a:t>FoCal</a:t>
            </a:r>
            <a:br>
              <a:rPr lang="en-GB" sz="2000" dirty="0"/>
            </a:br>
            <a:r>
              <a:rPr lang="en-GB" sz="2000" dirty="0"/>
              <a:t>      and new vertex detector ITS3</a:t>
            </a:r>
            <a:endParaRPr lang="en-GB" sz="1400" dirty="0"/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ALICE3</a:t>
            </a:r>
            <a:br>
              <a:rPr lang="en-GB" sz="2400" dirty="0"/>
            </a:br>
            <a:r>
              <a:rPr lang="en-GB" sz="2000" dirty="0"/>
              <a:t>   - Run5, years 2036-2041</a:t>
            </a:r>
            <a:br>
              <a:rPr lang="en-GB" sz="2000" dirty="0"/>
            </a:br>
            <a:r>
              <a:rPr lang="en-GB" sz="2000" dirty="0"/>
              <a:t>   - new experiment!</a:t>
            </a:r>
          </a:p>
        </p:txBody>
      </p:sp>
      <p:pic>
        <p:nvPicPr>
          <p:cNvPr id="15" name="Kuva 14" descr="Kuva, joka sisältää kohteen LEGO, lelu&#10;&#10;Kuvaus luotu automaattisesti">
            <a:extLst>
              <a:ext uri="{FF2B5EF4-FFF2-40B4-BE49-F238E27FC236}">
                <a16:creationId xmlns:a16="http://schemas.microsoft.com/office/drawing/2014/main" id="{9CE211A8-F777-71C4-7F24-65B8292F5E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1650" y="2259957"/>
            <a:ext cx="6165990" cy="3122270"/>
          </a:xfrm>
          <a:prstGeom prst="rect">
            <a:avLst/>
          </a:prstGeom>
        </p:spPr>
      </p:pic>
      <p:sp>
        <p:nvSpPr>
          <p:cNvPr id="12" name="Suorakulmio 11">
            <a:extLst>
              <a:ext uri="{FF2B5EF4-FFF2-40B4-BE49-F238E27FC236}">
                <a16:creationId xmlns:a16="http://schemas.microsoft.com/office/drawing/2014/main" id="{E6F19232-1E46-2B9F-2E6F-E54776D141C4}"/>
              </a:ext>
            </a:extLst>
          </p:cNvPr>
          <p:cNvSpPr/>
          <p:nvPr/>
        </p:nvSpPr>
        <p:spPr>
          <a:xfrm>
            <a:off x="5440101" y="4444678"/>
            <a:ext cx="1226917" cy="6597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0821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9454AE-3A58-38A5-5BA5-7309DA267C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21EF984A-7236-8615-9906-36BF9F3F2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1ADF-FAF8-5F49-8236-3CFA450EC7B6}" type="slidenum">
              <a:rPr lang="en-GB" smtClean="0"/>
              <a:t>8</a:t>
            </a:fld>
            <a:endParaRPr lang="en-GB"/>
          </a:p>
        </p:txBody>
      </p:sp>
      <p:sp>
        <p:nvSpPr>
          <p:cNvPr id="3" name="Tekstiruutu 2">
            <a:extLst>
              <a:ext uri="{FF2B5EF4-FFF2-40B4-BE49-F238E27FC236}">
                <a16:creationId xmlns:a16="http://schemas.microsoft.com/office/drawing/2014/main" id="{AF1C0771-8BB8-5678-98FB-3810252D4ABB}"/>
              </a:ext>
            </a:extLst>
          </p:cNvPr>
          <p:cNvSpPr txBox="1"/>
          <p:nvPr/>
        </p:nvSpPr>
        <p:spPr>
          <a:xfrm>
            <a:off x="980660" y="42651"/>
            <a:ext cx="74220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noProof="0" dirty="0"/>
              <a:t>Updated LHC schedule (October 2024):</a:t>
            </a:r>
          </a:p>
        </p:txBody>
      </p:sp>
      <p:pic>
        <p:nvPicPr>
          <p:cNvPr id="6" name="Kuva 5" descr="Kuva, joka sisältää kohteen kuvakaappaus, teksti, viiva, diagrammi&#10;&#10;Kuvaus luotu automaattisesti">
            <a:extLst>
              <a:ext uri="{FF2B5EF4-FFF2-40B4-BE49-F238E27FC236}">
                <a16:creationId xmlns:a16="http://schemas.microsoft.com/office/drawing/2014/main" id="{C5916385-B2C3-E179-7201-A6BCEA19EB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304" y="983680"/>
            <a:ext cx="11599792" cy="4794268"/>
          </a:xfrm>
          <a:prstGeom prst="rect">
            <a:avLst/>
          </a:prstGeom>
        </p:spPr>
      </p:pic>
      <p:sp>
        <p:nvSpPr>
          <p:cNvPr id="7" name="Tekstiruutu 6">
            <a:extLst>
              <a:ext uri="{FF2B5EF4-FFF2-40B4-BE49-F238E27FC236}">
                <a16:creationId xmlns:a16="http://schemas.microsoft.com/office/drawing/2014/main" id="{A44401D2-C3A7-A8F0-18EF-7B2E70D73DF1}"/>
              </a:ext>
            </a:extLst>
          </p:cNvPr>
          <p:cNvSpPr txBox="1"/>
          <p:nvPr/>
        </p:nvSpPr>
        <p:spPr>
          <a:xfrm>
            <a:off x="6824870" y="4410244"/>
            <a:ext cx="515416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LS3 start 7/2026 </a:t>
            </a:r>
            <a:r>
              <a:rPr lang="en-GB" sz="2400" dirty="0">
                <a:sym typeface="Wingdings" pitchFamily="2" charset="2"/>
              </a:rPr>
              <a:t> +7 months</a:t>
            </a:r>
            <a:br>
              <a:rPr lang="en-GB" sz="2400" dirty="0">
                <a:sym typeface="Wingdings" pitchFamily="2" charset="2"/>
              </a:rPr>
            </a:br>
            <a:r>
              <a:rPr lang="en-GB" sz="2400" dirty="0">
                <a:sym typeface="Wingdings" pitchFamily="2" charset="2"/>
              </a:rPr>
              <a:t>Run4 starts 1/2030  +12 months</a:t>
            </a:r>
            <a:br>
              <a:rPr lang="en-GB" sz="2400" dirty="0">
                <a:sym typeface="Wingdings" pitchFamily="2" charset="2"/>
              </a:rPr>
            </a:br>
            <a:r>
              <a:rPr lang="en-GB" sz="2400" dirty="0">
                <a:sym typeface="Wingdings" pitchFamily="2" charset="2"/>
              </a:rPr>
              <a:t>Run 5 &amp; Run 6 combined</a:t>
            </a:r>
            <a:br>
              <a:rPr lang="en-GB" sz="2400" dirty="0">
                <a:sym typeface="Wingdings" pitchFamily="2" charset="2"/>
              </a:rPr>
            </a:br>
            <a:r>
              <a:rPr lang="en-GB" sz="2400" dirty="0">
                <a:sym typeface="Wingdings" pitchFamily="2" charset="2"/>
              </a:rPr>
              <a:t>    LS5 cancelled, replaced by</a:t>
            </a:r>
            <a:br>
              <a:rPr lang="en-GB" sz="2400" dirty="0">
                <a:sym typeface="Wingdings" pitchFamily="2" charset="2"/>
              </a:rPr>
            </a:br>
            <a:r>
              <a:rPr lang="en-GB" sz="2400" dirty="0">
                <a:sym typeface="Wingdings" pitchFamily="2" charset="2"/>
              </a:rPr>
              <a:t>         extended year-end technical stop</a:t>
            </a:r>
            <a:br>
              <a:rPr lang="en-GB" sz="2400" dirty="0">
                <a:sym typeface="Wingdings" pitchFamily="2" charset="2"/>
              </a:rPr>
            </a:br>
            <a:r>
              <a:rPr lang="en-GB" sz="2400" dirty="0">
                <a:sym typeface="Wingdings" pitchFamily="2" charset="2"/>
              </a:rPr>
              <a:t>         (EYETS)</a:t>
            </a:r>
            <a:endParaRPr lang="en-GB" sz="2400" dirty="0"/>
          </a:p>
        </p:txBody>
      </p:sp>
      <p:sp>
        <p:nvSpPr>
          <p:cNvPr id="8" name="Tekstiruutu 7">
            <a:extLst>
              <a:ext uri="{FF2B5EF4-FFF2-40B4-BE49-F238E27FC236}">
                <a16:creationId xmlns:a16="http://schemas.microsoft.com/office/drawing/2014/main" id="{322ACBB6-E5E6-528B-BA0F-D8D951AC2C00}"/>
              </a:ext>
            </a:extLst>
          </p:cNvPr>
          <p:cNvSpPr txBox="1"/>
          <p:nvPr/>
        </p:nvSpPr>
        <p:spPr>
          <a:xfrm>
            <a:off x="1096099" y="5891419"/>
            <a:ext cx="513852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12/2041 = end of the HL-LHC</a:t>
            </a:r>
            <a:br>
              <a:rPr lang="en-GB" sz="2400" b="1" dirty="0">
                <a:solidFill>
                  <a:srgbClr val="0070C0"/>
                </a:solidFill>
              </a:rPr>
            </a:br>
            <a:r>
              <a:rPr lang="en-GB" b="1" dirty="0">
                <a:solidFill>
                  <a:srgbClr val="0070C0"/>
                </a:solidFill>
              </a:rPr>
              <a:t>       </a:t>
            </a:r>
            <a:r>
              <a:rPr lang="en-GB" b="1" dirty="0">
                <a:solidFill>
                  <a:srgbClr val="0070C0"/>
                </a:solidFill>
                <a:sym typeface="Wingdings" pitchFamily="2" charset="2"/>
              </a:rPr>
              <a:t> FCC-</a:t>
            </a:r>
            <a:r>
              <a:rPr lang="en-GB" b="1" dirty="0" err="1">
                <a:solidFill>
                  <a:srgbClr val="0070C0"/>
                </a:solidFill>
                <a:sym typeface="Wingdings" pitchFamily="2" charset="2"/>
              </a:rPr>
              <a:t>ee</a:t>
            </a:r>
            <a:r>
              <a:rPr lang="en-GB" b="1" dirty="0">
                <a:solidFill>
                  <a:srgbClr val="0070C0"/>
                </a:solidFill>
                <a:sym typeface="Wingdings" pitchFamily="2" charset="2"/>
              </a:rPr>
              <a:t> 2045-2048, FCC-pp ~2070-2075 (?)</a:t>
            </a:r>
            <a:endParaRPr lang="en-GB" b="1" dirty="0">
              <a:solidFill>
                <a:srgbClr val="0070C0"/>
              </a:solidFill>
            </a:endParaRPr>
          </a:p>
        </p:txBody>
      </p:sp>
      <p:cxnSp>
        <p:nvCxnSpPr>
          <p:cNvPr id="10" name="Suora nuoliyhdysviiva 9">
            <a:extLst>
              <a:ext uri="{FF2B5EF4-FFF2-40B4-BE49-F238E27FC236}">
                <a16:creationId xmlns:a16="http://schemas.microsoft.com/office/drawing/2014/main" id="{C3A15BAB-A7C5-206A-D944-958F4F522DF5}"/>
              </a:ext>
            </a:extLst>
          </p:cNvPr>
          <p:cNvCxnSpPr/>
          <p:nvPr/>
        </p:nvCxnSpPr>
        <p:spPr>
          <a:xfrm flipH="1">
            <a:off x="7328452" y="477078"/>
            <a:ext cx="1749287" cy="140473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kstiruutu 10">
            <a:extLst>
              <a:ext uri="{FF2B5EF4-FFF2-40B4-BE49-F238E27FC236}">
                <a16:creationId xmlns:a16="http://schemas.microsoft.com/office/drawing/2014/main" id="{DD7D2843-19E8-C392-DCB0-396AF68C850F}"/>
              </a:ext>
            </a:extLst>
          </p:cNvPr>
          <p:cNvSpPr txBox="1"/>
          <p:nvPr/>
        </p:nvSpPr>
        <p:spPr>
          <a:xfrm>
            <a:off x="9025575" y="296491"/>
            <a:ext cx="25810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HI here, but not 2030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F6822C8D-DD57-CD95-6EEA-26430BE1BCD8}"/>
              </a:ext>
            </a:extLst>
          </p:cNvPr>
          <p:cNvSpPr txBox="1"/>
          <p:nvPr/>
        </p:nvSpPr>
        <p:spPr>
          <a:xfrm>
            <a:off x="2516554" y="2524370"/>
            <a:ext cx="112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ALICE2.1</a:t>
            </a:r>
          </a:p>
        </p:txBody>
      </p:sp>
      <p:cxnSp>
        <p:nvCxnSpPr>
          <p:cNvPr id="9" name="Suora nuoliyhdysviiva 8">
            <a:extLst>
              <a:ext uri="{FF2B5EF4-FFF2-40B4-BE49-F238E27FC236}">
                <a16:creationId xmlns:a16="http://schemas.microsoft.com/office/drawing/2014/main" id="{A1F2CA3C-A273-7AC3-6DCC-5676188A1F50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3642183" y="2709036"/>
            <a:ext cx="1820771" cy="2902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uora nuoliyhdysviiva 11">
            <a:extLst>
              <a:ext uri="{FF2B5EF4-FFF2-40B4-BE49-F238E27FC236}">
                <a16:creationId xmlns:a16="http://schemas.microsoft.com/office/drawing/2014/main" id="{73DDCC32-8104-FA8F-3C5E-8C141D75AE39}"/>
              </a:ext>
            </a:extLst>
          </p:cNvPr>
          <p:cNvCxnSpPr>
            <a:cxnSpLocks/>
            <a:stCxn id="4" idx="1"/>
          </p:cNvCxnSpPr>
          <p:nvPr/>
        </p:nvCxnSpPr>
        <p:spPr>
          <a:xfrm flipH="1">
            <a:off x="914400" y="2709036"/>
            <a:ext cx="1602154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kstiruutu 14">
            <a:extLst>
              <a:ext uri="{FF2B5EF4-FFF2-40B4-BE49-F238E27FC236}">
                <a16:creationId xmlns:a16="http://schemas.microsoft.com/office/drawing/2014/main" id="{C84951A2-12ED-0D3C-A7EE-8C13D583926B}"/>
              </a:ext>
            </a:extLst>
          </p:cNvPr>
          <p:cNvSpPr txBox="1"/>
          <p:nvPr/>
        </p:nvSpPr>
        <p:spPr>
          <a:xfrm>
            <a:off x="7405077" y="2521468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ALICE3</a:t>
            </a:r>
          </a:p>
        </p:txBody>
      </p:sp>
      <p:cxnSp>
        <p:nvCxnSpPr>
          <p:cNvPr id="16" name="Suora nuoliyhdysviiva 15">
            <a:extLst>
              <a:ext uri="{FF2B5EF4-FFF2-40B4-BE49-F238E27FC236}">
                <a16:creationId xmlns:a16="http://schemas.microsoft.com/office/drawing/2014/main" id="{A474A699-D922-123A-20C2-7AC7FCC7E7A5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8338346" y="2706134"/>
            <a:ext cx="3720792" cy="2902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kstiruutu 12">
            <a:extLst>
              <a:ext uri="{FF2B5EF4-FFF2-40B4-BE49-F238E27FC236}">
                <a16:creationId xmlns:a16="http://schemas.microsoft.com/office/drawing/2014/main" id="{14F80136-315E-E0BC-F580-6F5AFD6E0144}"/>
              </a:ext>
            </a:extLst>
          </p:cNvPr>
          <p:cNvSpPr txBox="1"/>
          <p:nvPr/>
        </p:nvSpPr>
        <p:spPr>
          <a:xfrm>
            <a:off x="3673959" y="675676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ALICE2</a:t>
            </a:r>
          </a:p>
        </p:txBody>
      </p:sp>
      <p:cxnSp>
        <p:nvCxnSpPr>
          <p:cNvPr id="14" name="Suora nuoliyhdysviiva 13">
            <a:extLst>
              <a:ext uri="{FF2B5EF4-FFF2-40B4-BE49-F238E27FC236}">
                <a16:creationId xmlns:a16="http://schemas.microsoft.com/office/drawing/2014/main" id="{A4B4FA1E-C03E-341B-A4AB-8B9572DBFFD8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4607228" y="859737"/>
            <a:ext cx="2797849" cy="605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uora nuoliyhdysviiva 16">
            <a:extLst>
              <a:ext uri="{FF2B5EF4-FFF2-40B4-BE49-F238E27FC236}">
                <a16:creationId xmlns:a16="http://schemas.microsoft.com/office/drawing/2014/main" id="{AFB91712-7A6A-3DD8-7B89-78B16C73C95C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2071805" y="860342"/>
            <a:ext cx="1602154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281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CF0367-4502-B1F7-C3E2-D8D388A394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 descr="Kuva, joka sisältää kohteen kuvakaappaus, teksti, Samansuuntainen, muotoilu&#10;&#10;Kuvaus luotu automaattisesti">
            <a:extLst>
              <a:ext uri="{FF2B5EF4-FFF2-40B4-BE49-F238E27FC236}">
                <a16:creationId xmlns:a16="http://schemas.microsoft.com/office/drawing/2014/main" id="{695C0E3F-DF24-4910-19D2-387DC621F4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061" y="1144693"/>
            <a:ext cx="11511878" cy="5296745"/>
          </a:xfrm>
          <a:prstGeom prst="rect">
            <a:avLst/>
          </a:prstGeom>
        </p:spPr>
      </p:pic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11EE94FE-1E63-A639-3F3B-FF0DB8A75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1ADF-FAF8-5F49-8236-3CFA450EC7B6}" type="slidenum">
              <a:rPr lang="en-GB" smtClean="0"/>
              <a:t>9</a:t>
            </a:fld>
            <a:endParaRPr lang="en-GB"/>
          </a:p>
        </p:txBody>
      </p:sp>
      <p:sp>
        <p:nvSpPr>
          <p:cNvPr id="3" name="Tekstiruutu 2">
            <a:extLst>
              <a:ext uri="{FF2B5EF4-FFF2-40B4-BE49-F238E27FC236}">
                <a16:creationId xmlns:a16="http://schemas.microsoft.com/office/drawing/2014/main" id="{FF4E59FE-D362-02EF-7F6C-791ABAB7D703}"/>
              </a:ext>
            </a:extLst>
          </p:cNvPr>
          <p:cNvSpPr txBox="1"/>
          <p:nvPr/>
        </p:nvSpPr>
        <p:spPr>
          <a:xfrm>
            <a:off x="980660" y="185531"/>
            <a:ext cx="46334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noProof="0" dirty="0"/>
              <a:t>ALICE3 – </a:t>
            </a:r>
            <a:r>
              <a:rPr lang="en-GB" sz="3200" b="1" noProof="0" dirty="0">
                <a:hlinkClick r:id="rId3"/>
              </a:rPr>
              <a:t>Letter of Intent</a:t>
            </a:r>
            <a:endParaRPr lang="en-GB" sz="3200" b="1" noProof="0" dirty="0"/>
          </a:p>
        </p:txBody>
      </p:sp>
      <p:sp>
        <p:nvSpPr>
          <p:cNvPr id="8" name="Tekstiruutu 7">
            <a:extLst>
              <a:ext uri="{FF2B5EF4-FFF2-40B4-BE49-F238E27FC236}">
                <a16:creationId xmlns:a16="http://schemas.microsoft.com/office/drawing/2014/main" id="{120FB7C0-EE0A-746F-1C48-4AD76E16C1CE}"/>
              </a:ext>
            </a:extLst>
          </p:cNvPr>
          <p:cNvSpPr txBox="1"/>
          <p:nvPr/>
        </p:nvSpPr>
        <p:spPr>
          <a:xfrm>
            <a:off x="5620476" y="6119791"/>
            <a:ext cx="3815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7030A0"/>
                </a:solidFill>
              </a:rPr>
              <a:t>What is drives the design?</a:t>
            </a:r>
          </a:p>
        </p:txBody>
      </p:sp>
    </p:spTree>
    <p:extLst>
      <p:ext uri="{BB962C8B-B14F-4D97-AF65-F5344CB8AC3E}">
        <p14:creationId xmlns:p14="http://schemas.microsoft.com/office/powerpoint/2010/main" val="1194024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4524</TotalTime>
  <Words>1804</Words>
  <Application>Microsoft Macintosh PowerPoint</Application>
  <PresentationFormat>Laajakuva</PresentationFormat>
  <Paragraphs>234</Paragraphs>
  <Slides>25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7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25</vt:i4>
      </vt:variant>
    </vt:vector>
  </HeadingPairs>
  <TitlesOfParts>
    <vt:vector size="33" baseType="lpstr">
      <vt:lpstr>Aptos</vt:lpstr>
      <vt:lpstr>Aptos Display</vt:lpstr>
      <vt:lpstr>Arial</vt:lpstr>
      <vt:lpstr>Calibri</vt:lpstr>
      <vt:lpstr>Cambria Math</vt:lpstr>
      <vt:lpstr>Symbol</vt:lpstr>
      <vt:lpstr>Wingdings</vt:lpstr>
      <vt:lpstr>Office-teema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Räsänen, Sami</dc:creator>
  <cp:lastModifiedBy>Räsänen, Sami</cp:lastModifiedBy>
  <cp:revision>28</cp:revision>
  <dcterms:created xsi:type="dcterms:W3CDTF">2024-11-20T14:15:34Z</dcterms:created>
  <dcterms:modified xsi:type="dcterms:W3CDTF">2024-11-27T18:45:35Z</dcterms:modified>
</cp:coreProperties>
</file>