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7" r:id="rId3"/>
    <p:sldId id="348" r:id="rId4"/>
    <p:sldId id="353" r:id="rId5"/>
    <p:sldId id="352" r:id="rId6"/>
    <p:sldId id="354" r:id="rId7"/>
    <p:sldId id="342" r:id="rId8"/>
    <p:sldId id="355" r:id="rId9"/>
    <p:sldId id="350" r:id="rId10"/>
    <p:sldId id="359" r:id="rId11"/>
    <p:sldId id="349" r:id="rId12"/>
    <p:sldId id="337" r:id="rId13"/>
    <p:sldId id="339" r:id="rId14"/>
    <p:sldId id="357" r:id="rId15"/>
    <p:sldId id="346" r:id="rId16"/>
    <p:sldId id="336" r:id="rId17"/>
    <p:sldId id="358" r:id="rId18"/>
    <p:sldId id="329" r:id="rId19"/>
    <p:sldId id="313" r:id="rId20"/>
    <p:sldId id="328" r:id="rId21"/>
    <p:sldId id="35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DCC31"/>
    <a:srgbClr val="FF9966"/>
    <a:srgbClr val="0000FF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D172C-DDE7-49AC-83ED-C9FA2D6CB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4D6516-ED04-4CA5-A8ED-A0CD60760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3A0B8E-C702-4AD4-9C7C-717DE821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CD4004-878B-4876-887A-0BF38F2F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8DC2A-B985-4A08-A3E5-A7FD8E6B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4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7C69D-CCCD-4FAD-98D2-804A939F0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88BD31-1B7E-4FA1-9201-CDDFA934DE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EAF91C-767D-440A-BF8D-89BA0958C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45ADF3-C861-4012-A96D-0F44B0207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108838-F1B1-4EDD-856F-6375CFBF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42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D9E491E-535C-4587-99D1-C37CE97F5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BDB21CD-E03A-4D59-8DBD-249A02D150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A177D-2815-424F-A8E2-B21349F60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664E4D-1BE0-41B6-93B1-BC285E288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AE5950-3DD0-4CD3-B979-1B1DF967C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4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D2F2A-CCBE-476A-A197-026CB9BAD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0B681F-830B-4B06-AA54-0F4D643E9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268835-02D6-4FC5-9912-56D5AB167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AD6CFE-4B3F-44B4-94BA-0CA5B022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FF8A4D-507C-4340-8209-ADD119720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2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EDFBDD-A5DC-4759-83EA-1A71F951B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C13EBE-CC2C-4FF8-B8E9-9EA035021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203FAD-06D6-4B9D-959C-60786F1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6AFFE6-CD36-4CF3-AA30-EED59080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6E418-CADC-44BA-A7D1-AAEF508A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24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1C007-3D81-4430-91B2-E422301C2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8459F2-7C73-4335-BA87-1F7D386EC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CC3474-D364-427F-A4B1-FC2D728D6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96F4B4-0AF1-45E6-BFF7-5D14838B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68B176-517D-4C0D-BF57-2038B388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0019B8-B814-4A2A-8209-3B9FC4C8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87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6F826E-7240-4520-ABE7-F3FECB5E5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D39CC5-2308-441F-8689-60553DF78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114C0E-11FB-44AA-9E6F-5F521B8C3B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320798-46F9-44D3-AC5C-821F43C516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682A97-3E52-4C79-A5B2-44E36948D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0B11081-7290-4920-AF66-65E960171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9835BE-A2EB-42CC-B022-D1A2C2EF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0448805-9E28-4788-902A-055D6CA9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93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C45FE2-4B8B-4C36-B43D-B270CAAC8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EB4EAD6-3AB7-4AD9-8755-82D1D1AC2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BF39BB8-02E4-44AF-943C-189EB77E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B5A8E0-395B-4374-AE75-3CE2E9DD9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0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918D419-6665-467B-B14D-DB6834E30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8EDAED1-9AC1-43A9-BB88-4A778A93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F602A0-1DF2-48C8-A7FA-CA46EF1B0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0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E4A71A-4443-4976-AE13-13FD31ACB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C8B1DA-BF28-4F24-BD77-D0A5BFAFA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9A3434-A155-4083-A0C0-AB2C579D9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2E40DA-F5FF-432B-9EAE-E47D32A66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EDB122-7FAA-496C-A9E7-9D437D0E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88368A-1BDD-419D-9693-4298CD848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87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80AA9-ED42-473B-AF26-DE98812CF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DDE667-6D40-4042-AFA4-4E5EA7FB3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9A110C-C585-4975-B91D-A62840A0E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1CB7D0-87BB-4770-B5AE-F683E140D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25DEBD-7CB4-4221-9203-9A49AC03E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A2E456-2537-4FC0-A2B8-B7D2D4642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03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85A11-803B-48A9-8563-8D8BC4027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2DF80E-6B47-41E5-A315-7C1B490AB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7BF44D-E473-4F18-AB49-E4F854974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8E2A2-344D-4C04-B83C-F5DE4CF6E3F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162A9C-2D90-4200-93A5-999F89357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BB2777-CD22-4F09-BE1E-2D9D59B42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0B755-9906-4D27-8B5A-1214E880E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AAF3DF-08E2-499C-B2A1-8FB1B193E8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46432"/>
            <a:ext cx="9144000" cy="1404939"/>
          </a:xfrm>
        </p:spPr>
        <p:txBody>
          <a:bodyPr anchor="ctr">
            <a:normAutofit fontScale="90000"/>
          </a:bodyPr>
          <a:lstStyle/>
          <a:p>
            <a:r>
              <a:rPr lang="en-US" sz="4800" b="1" dirty="0"/>
              <a:t>News from ALICE at the start of Run 3</a:t>
            </a:r>
            <a:endParaRPr lang="ru-RU" sz="48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E67D28-F355-4C1D-B138-D6D227183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3842"/>
            <a:ext cx="9144000" cy="934402"/>
          </a:xfrm>
        </p:spPr>
        <p:txBody>
          <a:bodyPr/>
          <a:lstStyle/>
          <a:p>
            <a:r>
              <a:rPr lang="en-US" dirty="0"/>
              <a:t>Yury Melikyan</a:t>
            </a:r>
          </a:p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Helsinki Institute of Physics</a:t>
            </a:r>
            <a:endParaRPr lang="ru-RU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7AA378F6-B664-4D51-98F8-50059ED8BBED}"/>
              </a:ext>
            </a:extLst>
          </p:cNvPr>
          <p:cNvSpPr txBox="1">
            <a:spLocks/>
          </p:cNvSpPr>
          <p:nvPr/>
        </p:nvSpPr>
        <p:spPr>
          <a:xfrm>
            <a:off x="1524000" y="6409032"/>
            <a:ext cx="9144000" cy="357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>
                <a:solidFill>
                  <a:schemeClr val="bg1">
                    <a:lumMod val="65000"/>
                  </a:schemeClr>
                </a:solidFill>
              </a:rPr>
              <a:t>Particle Physics Day 2022 | November 24</a:t>
            </a:r>
            <a:r>
              <a:rPr lang="en-US" sz="1800" i="1" baseline="30000" dirty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800" i="1" dirty="0">
                <a:solidFill>
                  <a:schemeClr val="bg1">
                    <a:lumMod val="65000"/>
                  </a:schemeClr>
                </a:solidFill>
              </a:rPr>
              <a:t>, 2022</a:t>
            </a:r>
            <a:endParaRPr lang="ru-RU" sz="18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7D3ABC-EE3B-4057-9580-08DCB14BF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9" y="316350"/>
            <a:ext cx="3201464" cy="8583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AAED1D-B535-4640-B988-F73F0DA9AF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53"/>
          <a:stretch/>
        </p:blipFill>
        <p:spPr>
          <a:xfrm>
            <a:off x="11016959" y="269458"/>
            <a:ext cx="830332" cy="85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35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158EBE7-F14B-4807-B8EB-C3383DE01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56" y="713232"/>
            <a:ext cx="4182838" cy="5920535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A836539B-6D5D-4AA6-8799-88EB5E36499B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5" name="Номер слайда 8">
            <a:extLst>
              <a:ext uri="{FF2B5EF4-FFF2-40B4-BE49-F238E27FC236}">
                <a16:creationId xmlns:a16="http://schemas.microsoft.com/office/drawing/2014/main" id="{3ADAE72D-E727-4C2D-BC3E-F6DB0DD5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10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51467B-B0FD-4DB9-87A5-F55E428FE7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7" r="20576"/>
          <a:stretch/>
        </p:blipFill>
        <p:spPr>
          <a:xfrm>
            <a:off x="307639" y="732318"/>
            <a:ext cx="5498232" cy="590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27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9D1A45-E1C6-4756-95A5-BACB4AFB63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2" t="7604" r="4492" b="11048"/>
          <a:stretch/>
        </p:blipFill>
        <p:spPr>
          <a:xfrm>
            <a:off x="6756232" y="3517313"/>
            <a:ext cx="5313680" cy="318147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2694DD-DA8F-4429-B19D-B2DA75BDA5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t="6313" r="4577" b="14634"/>
          <a:stretch/>
        </p:blipFill>
        <p:spPr>
          <a:xfrm>
            <a:off x="6728177" y="272588"/>
            <a:ext cx="5341735" cy="3091697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6881B4-BF53-4CEA-9602-53093B59CB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69" t="6605" r="4165" b="8228"/>
          <a:stretch/>
        </p:blipFill>
        <p:spPr>
          <a:xfrm>
            <a:off x="1516641" y="3516065"/>
            <a:ext cx="5134279" cy="3182723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AB0CB1EB-FE51-42A1-B6BF-0F3407B7B543}"/>
              </a:ext>
            </a:extLst>
          </p:cNvPr>
          <p:cNvSpPr txBox="1">
            <a:spLocks/>
          </p:cNvSpPr>
          <p:nvPr/>
        </p:nvSpPr>
        <p:spPr>
          <a:xfrm>
            <a:off x="189328" y="810715"/>
            <a:ext cx="6644288" cy="1885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900" dirty="0"/>
              <a:t>~One year of ~smooth operation as an integral part of ALICE;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900" dirty="0"/>
              <a:t>Permanent progress in usability of the control systems;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900" dirty="0"/>
              <a:t>Rare data processing bugs still being discovered and fixed.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38BA65A-C573-48F6-B85D-A29BB8C4E397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2C28A-4269-4A36-ADBB-348201FD27A6}"/>
              </a:ext>
            </a:extLst>
          </p:cNvPr>
          <p:cNvSpPr txBox="1"/>
          <p:nvPr/>
        </p:nvSpPr>
        <p:spPr>
          <a:xfrm>
            <a:off x="10840181" y="2260024"/>
            <a:ext cx="950901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FT0 DCS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D432AC-28AE-4B50-AE53-3485794DD241}"/>
              </a:ext>
            </a:extLst>
          </p:cNvPr>
          <p:cNvSpPr txBox="1"/>
          <p:nvPr/>
        </p:nvSpPr>
        <p:spPr>
          <a:xfrm>
            <a:off x="10828960" y="5351721"/>
            <a:ext cx="973343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FV0 DCS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AE47AC-C5DB-49E8-B1DF-F53A405E163C}"/>
              </a:ext>
            </a:extLst>
          </p:cNvPr>
          <p:cNvSpPr txBox="1"/>
          <p:nvPr/>
        </p:nvSpPr>
        <p:spPr>
          <a:xfrm>
            <a:off x="5491808" y="5351721"/>
            <a:ext cx="1011816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FDD DCS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Номер слайда 8">
            <a:extLst>
              <a:ext uri="{FF2B5EF4-FFF2-40B4-BE49-F238E27FC236}">
                <a16:creationId xmlns:a16="http://schemas.microsoft.com/office/drawing/2014/main" id="{2165DA0A-564E-484F-B7B9-B905C4BD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944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9242489-C2BE-45EA-B28C-5FCCD0607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426" y="1234606"/>
            <a:ext cx="8828230" cy="488729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514AB5F-0409-47EC-8F8B-387BB423D64D}"/>
              </a:ext>
            </a:extLst>
          </p:cNvPr>
          <p:cNvSpPr/>
          <p:nvPr/>
        </p:nvSpPr>
        <p:spPr>
          <a:xfrm>
            <a:off x="1604639" y="2953280"/>
            <a:ext cx="9079218" cy="3583565"/>
          </a:xfrm>
          <a:prstGeom prst="rect">
            <a:avLst/>
          </a:prstGeom>
          <a:solidFill>
            <a:srgbClr val="FFFFFF">
              <a:alpha val="20000"/>
            </a:srgbClr>
          </a:solidFill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1EF06E-3D44-4C09-992F-8667BF901401}"/>
              </a:ext>
            </a:extLst>
          </p:cNvPr>
          <p:cNvSpPr txBox="1"/>
          <p:nvPr/>
        </p:nvSpPr>
        <p:spPr>
          <a:xfrm>
            <a:off x="2627376" y="6144391"/>
            <a:ext cx="7400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Major part of the real-time experiment monitoring info is based on FIT data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AD34C98-0FD0-4A50-A688-C5ED62EC7C43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DB3355B-9988-4D8E-9F7A-FCB9AB94792D}"/>
              </a:ext>
            </a:extLst>
          </p:cNvPr>
          <p:cNvSpPr/>
          <p:nvPr/>
        </p:nvSpPr>
        <p:spPr>
          <a:xfrm>
            <a:off x="237912" y="669364"/>
            <a:ext cx="10344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Key service detector of the experiment - ALICE can not collect data without FIT</a:t>
            </a:r>
          </a:p>
        </p:txBody>
      </p:sp>
      <p:sp>
        <p:nvSpPr>
          <p:cNvPr id="7" name="Номер слайда 8">
            <a:extLst>
              <a:ext uri="{FF2B5EF4-FFF2-40B4-BE49-F238E27FC236}">
                <a16:creationId xmlns:a16="http://schemas.microsoft.com/office/drawing/2014/main" id="{712AAFF2-B8F3-40A3-81F1-520DB1F3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12</a:t>
            </a:fld>
            <a:r>
              <a:rPr lang="en-US" dirty="0"/>
              <a:t>/18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51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721CC2-1DE7-4443-8088-EC9CC79AA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07754" y="3788880"/>
            <a:ext cx="3128703" cy="257551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C4ED18-7225-4D54-BCBD-B4723BB65B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21507" y="571905"/>
            <a:ext cx="3048268" cy="25755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8846A77-05B9-49CE-BFFA-13595FF855E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48"/>
          <a:stretch/>
        </p:blipFill>
        <p:spPr>
          <a:xfrm rot="16200000">
            <a:off x="6882370" y="4534747"/>
            <a:ext cx="3190312" cy="9493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8BD8C3-07F0-4A6E-95C2-17B1BF7DA58C}"/>
              </a:ext>
            </a:extLst>
          </p:cNvPr>
          <p:cNvSpPr txBox="1"/>
          <p:nvPr/>
        </p:nvSpPr>
        <p:spPr>
          <a:xfrm>
            <a:off x="2625255" y="368149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69DDD5-E709-40DC-BE0C-B9558DE3DC65}"/>
              </a:ext>
            </a:extLst>
          </p:cNvPr>
          <p:cNvSpPr txBox="1"/>
          <p:nvPr/>
        </p:nvSpPr>
        <p:spPr>
          <a:xfrm>
            <a:off x="5709838" y="368149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=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32D621DA-5FCC-4342-86F5-072C004ADF05}"/>
              </a:ext>
            </a:extLst>
          </p:cNvPr>
          <p:cNvSpPr txBox="1">
            <a:spLocks/>
          </p:cNvSpPr>
          <p:nvPr/>
        </p:nvSpPr>
        <p:spPr>
          <a:xfrm>
            <a:off x="303285" y="711703"/>
            <a:ext cx="8982955" cy="26937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dirty="0"/>
              <a:t>FIT Processing Module – custom readout solution common for all three subsystems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900"/>
              </a:spcAft>
            </a:pPr>
            <a:r>
              <a:rPr lang="en-US" sz="1900" dirty="0"/>
              <a:t>Few hardware fixes so far: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700" dirty="0"/>
              <a:t>Replaced mezzanines in FV0 and FDD PMs to better match the bandwidth</a:t>
            </a:r>
            <a:br>
              <a:rPr lang="en-US" sz="1700" dirty="0"/>
            </a:br>
            <a:r>
              <a:rPr lang="en-US" sz="1700" dirty="0"/>
              <a:t>and accommodate a wider dynamic range;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700" dirty="0"/>
              <a:t>Some cabling rework to minimize electrical reflections.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1600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F7E5D233-687C-4791-86EC-F76A96E5DBB1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38FF2C1B-B896-49A7-B689-D03C562F0628}"/>
              </a:ext>
            </a:extLst>
          </p:cNvPr>
          <p:cNvSpPr txBox="1">
            <a:spLocks/>
          </p:cNvSpPr>
          <p:nvPr/>
        </p:nvSpPr>
        <p:spPr>
          <a:xfrm>
            <a:off x="10476602" y="3700725"/>
            <a:ext cx="1356799" cy="336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bg1"/>
                </a:solidFill>
              </a:rPr>
              <a:t>PM main board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15" name="Номер слайда 8">
            <a:extLst>
              <a:ext uri="{FF2B5EF4-FFF2-40B4-BE49-F238E27FC236}">
                <a16:creationId xmlns:a16="http://schemas.microsoft.com/office/drawing/2014/main" id="{AF9F641B-6D6A-4D64-8C8E-950C94B89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13</a:t>
            </a:fld>
            <a:r>
              <a:rPr lang="en-US" dirty="0"/>
              <a:t>/18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F157B8-DFD6-4E8A-8561-B763AE53B4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4" y="3338667"/>
            <a:ext cx="7211255" cy="2940266"/>
          </a:xfrm>
          <a:prstGeom prst="rect">
            <a:avLst/>
          </a:prstGeom>
        </p:spPr>
      </p:pic>
      <p:sp>
        <p:nvSpPr>
          <p:cNvPr id="20" name="Объект 2">
            <a:extLst>
              <a:ext uri="{FF2B5EF4-FFF2-40B4-BE49-F238E27FC236}">
                <a16:creationId xmlns:a16="http://schemas.microsoft.com/office/drawing/2014/main" id="{58900C30-8B29-4BF6-9221-2C568A60F1FF}"/>
              </a:ext>
            </a:extLst>
          </p:cNvPr>
          <p:cNvSpPr txBox="1">
            <a:spLocks/>
          </p:cNvSpPr>
          <p:nvPr/>
        </p:nvSpPr>
        <p:spPr>
          <a:xfrm>
            <a:off x="2700927" y="2722516"/>
            <a:ext cx="3229548" cy="392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600" b="1" i="1" u="sng" dirty="0"/>
              <a:t>FV0 amp vs time spectra:</a:t>
            </a:r>
            <a:endParaRPr lang="en-US" sz="1200" b="1" i="1" u="sng" dirty="0"/>
          </a:p>
        </p:txBody>
      </p:sp>
      <p:sp>
        <p:nvSpPr>
          <p:cNvPr id="21" name="Объект 2">
            <a:extLst>
              <a:ext uri="{FF2B5EF4-FFF2-40B4-BE49-F238E27FC236}">
                <a16:creationId xmlns:a16="http://schemas.microsoft.com/office/drawing/2014/main" id="{98A9BBC3-9108-4551-8CFC-50B472B0D2CC}"/>
              </a:ext>
            </a:extLst>
          </p:cNvPr>
          <p:cNvSpPr txBox="1">
            <a:spLocks/>
          </p:cNvSpPr>
          <p:nvPr/>
        </p:nvSpPr>
        <p:spPr>
          <a:xfrm>
            <a:off x="1886316" y="3023706"/>
            <a:ext cx="1841634" cy="314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600" b="1" i="1" dirty="0">
                <a:solidFill>
                  <a:srgbClr val="FF0000"/>
                </a:solidFill>
              </a:rPr>
              <a:t>Default mezzanine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23" name="Объект 2">
            <a:extLst>
              <a:ext uri="{FF2B5EF4-FFF2-40B4-BE49-F238E27FC236}">
                <a16:creationId xmlns:a16="http://schemas.microsoft.com/office/drawing/2014/main" id="{A63EB6B0-54BC-4DE4-8BFD-8E4E52212A7E}"/>
              </a:ext>
            </a:extLst>
          </p:cNvPr>
          <p:cNvSpPr txBox="1">
            <a:spLocks/>
          </p:cNvSpPr>
          <p:nvPr/>
        </p:nvSpPr>
        <p:spPr>
          <a:xfrm>
            <a:off x="4830132" y="3023706"/>
            <a:ext cx="1841634" cy="314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600" b="1" i="1" dirty="0">
                <a:solidFill>
                  <a:srgbClr val="0000FF"/>
                </a:solidFill>
              </a:rPr>
              <a:t>New mezzanine</a:t>
            </a:r>
            <a:endParaRPr lang="en-US" sz="1200" b="1" i="1" dirty="0">
              <a:solidFill>
                <a:srgbClr val="0000FF"/>
              </a:solidFill>
            </a:endParaRPr>
          </a:p>
        </p:txBody>
      </p:sp>
      <p:sp>
        <p:nvSpPr>
          <p:cNvPr id="24" name="Объект 2">
            <a:extLst>
              <a:ext uri="{FF2B5EF4-FFF2-40B4-BE49-F238E27FC236}">
                <a16:creationId xmlns:a16="http://schemas.microsoft.com/office/drawing/2014/main" id="{D6CE5C6E-58CF-4084-B151-C94601BC8BAC}"/>
              </a:ext>
            </a:extLst>
          </p:cNvPr>
          <p:cNvSpPr txBox="1">
            <a:spLocks/>
          </p:cNvSpPr>
          <p:nvPr/>
        </p:nvSpPr>
        <p:spPr>
          <a:xfrm>
            <a:off x="10918563" y="521926"/>
            <a:ext cx="782760" cy="336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bg1"/>
                </a:solidFill>
              </a:rPr>
              <a:t>FIT PM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" name="Объект 2">
            <a:extLst>
              <a:ext uri="{FF2B5EF4-FFF2-40B4-BE49-F238E27FC236}">
                <a16:creationId xmlns:a16="http://schemas.microsoft.com/office/drawing/2014/main" id="{CFE06F3B-1C05-4ACD-A3D7-2E6C1169F54B}"/>
              </a:ext>
            </a:extLst>
          </p:cNvPr>
          <p:cNvSpPr txBox="1">
            <a:spLocks/>
          </p:cNvSpPr>
          <p:nvPr/>
        </p:nvSpPr>
        <p:spPr>
          <a:xfrm>
            <a:off x="8097360" y="3293465"/>
            <a:ext cx="903298" cy="336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200" b="1" dirty="0"/>
              <a:t>Mezzanine</a:t>
            </a:r>
            <a:endParaRPr lang="en-US" sz="1050" b="1" dirty="0"/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4FE6FA64-1697-4A4F-8115-7E6A54729D90}"/>
              </a:ext>
            </a:extLst>
          </p:cNvPr>
          <p:cNvGrpSpPr/>
          <p:nvPr/>
        </p:nvGrpSpPr>
        <p:grpSpPr>
          <a:xfrm>
            <a:off x="129699" y="5839965"/>
            <a:ext cx="4852855" cy="1044279"/>
            <a:chOff x="129699" y="5839965"/>
            <a:chExt cx="4852855" cy="1044279"/>
          </a:xfrm>
        </p:grpSpPr>
        <p:sp>
          <p:nvSpPr>
            <p:cNvPr id="27" name="Объект 2">
              <a:extLst>
                <a:ext uri="{FF2B5EF4-FFF2-40B4-BE49-F238E27FC236}">
                  <a16:creationId xmlns:a16="http://schemas.microsoft.com/office/drawing/2014/main" id="{847577E0-8FFD-4DA2-A91F-7DF7F5FF404E}"/>
                </a:ext>
              </a:extLst>
            </p:cNvPr>
            <p:cNvSpPr txBox="1">
              <a:spLocks/>
            </p:cNvSpPr>
            <p:nvPr/>
          </p:nvSpPr>
          <p:spPr>
            <a:xfrm>
              <a:off x="129699" y="6318833"/>
              <a:ext cx="4852855" cy="56541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900"/>
                </a:spcAft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Modulation caused by mismatch between the voltage comparator bandwidth with FM-PMT timing</a:t>
              </a:r>
              <a:endParaRPr 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9" name="Прямая со стрелкой 28">
              <a:extLst>
                <a:ext uri="{FF2B5EF4-FFF2-40B4-BE49-F238E27FC236}">
                  <a16:creationId xmlns:a16="http://schemas.microsoft.com/office/drawing/2014/main" id="{E87AA28F-897A-4CBE-BD57-99BA238357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080" y="5839965"/>
              <a:ext cx="716280" cy="504955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>
              <a:extLst>
                <a:ext uri="{FF2B5EF4-FFF2-40B4-BE49-F238E27FC236}">
                  <a16:creationId xmlns:a16="http://schemas.microsoft.com/office/drawing/2014/main" id="{98D22BB4-3A51-4B74-962E-C45D26B3AD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080" y="5843523"/>
              <a:ext cx="1295400" cy="501398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>
              <a:extLst>
                <a:ext uri="{FF2B5EF4-FFF2-40B4-BE49-F238E27FC236}">
                  <a16:creationId xmlns:a16="http://schemas.microsoft.com/office/drawing/2014/main" id="{C6AA74E6-83C6-4859-A6DB-E1D12F68FD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658" y="5867399"/>
              <a:ext cx="1701349" cy="473964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>
              <a:extLst>
                <a:ext uri="{FF2B5EF4-FFF2-40B4-BE49-F238E27FC236}">
                  <a16:creationId xmlns:a16="http://schemas.microsoft.com/office/drawing/2014/main" id="{41275047-0B96-45F8-AB14-5F763A75A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906" y="5863841"/>
              <a:ext cx="2569845" cy="467363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085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20" grpId="0"/>
      <p:bldP spid="21" grpId="0"/>
      <p:bldP spid="2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>
            <a:extLst>
              <a:ext uri="{FF2B5EF4-FFF2-40B4-BE49-F238E27FC236}">
                <a16:creationId xmlns:a16="http://schemas.microsoft.com/office/drawing/2014/main" id="{AB0CB1EB-FE51-42A1-B6BF-0F3407B7B543}"/>
              </a:ext>
            </a:extLst>
          </p:cNvPr>
          <p:cNvSpPr txBox="1">
            <a:spLocks/>
          </p:cNvSpPr>
          <p:nvPr/>
        </p:nvSpPr>
        <p:spPr>
          <a:xfrm>
            <a:off x="189328" y="657687"/>
            <a:ext cx="11606432" cy="1533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dirty="0"/>
              <a:t>ALICE operation at increased luminosity </a:t>
            </a:r>
            <a:r>
              <a:rPr lang="en-US" sz="1900" dirty="0" err="1"/>
              <a:t>w.r.t.</a:t>
            </a:r>
            <a:r>
              <a:rPr lang="en-US" sz="1900" dirty="0"/>
              <a:t> the planned one </a:t>
            </a:r>
            <a:r>
              <a:rPr lang="en-US" sz="1900" dirty="0">
                <a:sym typeface="Symbol" panose="05050102010706020507" pitchFamily="18" charset="2"/>
              </a:rPr>
              <a:t></a:t>
            </a:r>
            <a:r>
              <a:rPr lang="en-US" sz="1900" dirty="0"/>
              <a:t> </a:t>
            </a:r>
            <a:r>
              <a:rPr lang="en-US" sz="1900" b="1" dirty="0"/>
              <a:t>accelerated ageing of FT0 photosensors</a:t>
            </a:r>
            <a:r>
              <a:rPr lang="en-US" sz="1900" dirty="0"/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700" dirty="0"/>
              <a:t>Ageing correction techniques developed (tuning of 52 groups of 14 interdependent parameters);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700" dirty="0"/>
              <a:t>First correction already performed;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700" dirty="0"/>
              <a:t>Innermost photosensors to be replaced by spare units in few years from now.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38BA65A-C573-48F6-B85D-A29BB8C4E397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F5955D-4783-4584-98F2-F4AE93CDE5C0}"/>
              </a:ext>
            </a:extLst>
          </p:cNvPr>
          <p:cNvSpPr txBox="1"/>
          <p:nvPr/>
        </p:nvSpPr>
        <p:spPr>
          <a:xfrm>
            <a:off x="2417448" y="2238895"/>
            <a:ext cx="4217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Integrated luminosity delivered to ALICE</a:t>
            </a:r>
            <a:endParaRPr lang="ru-RU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E85506E-433A-4B81-BF45-0CCF9B1575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5" t="21349" r="5364" b="2922"/>
          <a:stretch/>
        </p:blipFill>
        <p:spPr>
          <a:xfrm>
            <a:off x="6295001" y="4716007"/>
            <a:ext cx="407714" cy="20543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ED2C4EF-453F-44CC-B35B-792B883C6D9A}"/>
              </a:ext>
            </a:extLst>
          </p:cNvPr>
          <p:cNvSpPr txBox="1"/>
          <p:nvPr/>
        </p:nvSpPr>
        <p:spPr>
          <a:xfrm>
            <a:off x="8830671" y="2078205"/>
            <a:ext cx="106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Ageing</a:t>
            </a:r>
          </a:p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correction</a:t>
            </a:r>
          </a:p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1CED643C-A367-494F-AD45-64F004AC75C4}"/>
              </a:ext>
            </a:extLst>
          </p:cNvPr>
          <p:cNvCxnSpPr>
            <a:cxnSpLocks/>
          </p:cNvCxnSpPr>
          <p:nvPr/>
        </p:nvCxnSpPr>
        <p:spPr>
          <a:xfrm>
            <a:off x="1358630" y="2581094"/>
            <a:ext cx="653015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3FC0D9-50F7-498F-AB15-E6493AE5628F}"/>
              </a:ext>
            </a:extLst>
          </p:cNvPr>
          <p:cNvSpPr txBox="1"/>
          <p:nvPr/>
        </p:nvSpPr>
        <p:spPr>
          <a:xfrm>
            <a:off x="671475" y="2361333"/>
            <a:ext cx="687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 pb</a:t>
            </a:r>
            <a:r>
              <a:rPr lang="en-US" sz="1600" b="1" baseline="30000" dirty="0">
                <a:solidFill>
                  <a:schemeClr val="bg1">
                    <a:lumMod val="50000"/>
                  </a:schemeClr>
                </a:solidFill>
              </a:rPr>
              <a:t>-1</a:t>
            </a:r>
            <a:endParaRPr lang="ru-RU" sz="1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F3E6E0-F029-4454-BE7B-D34BBB5E4933}"/>
              </a:ext>
            </a:extLst>
          </p:cNvPr>
          <p:cNvSpPr txBox="1"/>
          <p:nvPr/>
        </p:nvSpPr>
        <p:spPr>
          <a:xfrm>
            <a:off x="7819236" y="2388422"/>
            <a:ext cx="883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30 pb</a:t>
            </a:r>
            <a:r>
              <a:rPr lang="en-US" sz="1600" b="1" baseline="30000" dirty="0">
                <a:solidFill>
                  <a:schemeClr val="bg1">
                    <a:lumMod val="50000"/>
                  </a:schemeClr>
                </a:solidFill>
              </a:rPr>
              <a:t>-1</a:t>
            </a:r>
            <a:endParaRPr lang="ru-RU" sz="1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968D0F8-30F9-4ECA-9424-9D1B39182476}"/>
              </a:ext>
            </a:extLst>
          </p:cNvPr>
          <p:cNvSpPr txBox="1"/>
          <p:nvPr/>
        </p:nvSpPr>
        <p:spPr>
          <a:xfrm>
            <a:off x="5295434" y="5094809"/>
            <a:ext cx="1069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Change in the MCP-PMT response function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02D5F75E-B14D-4F00-BC0E-AFD3998620D5}"/>
              </a:ext>
            </a:extLst>
          </p:cNvPr>
          <p:cNvCxnSpPr>
            <a:cxnSpLocks/>
          </p:cNvCxnSpPr>
          <p:nvPr/>
        </p:nvCxnSpPr>
        <p:spPr>
          <a:xfrm>
            <a:off x="9365348" y="2909202"/>
            <a:ext cx="0" cy="30339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BC4A74E-906D-4111-A706-52AAA3ACC54D}"/>
              </a:ext>
            </a:extLst>
          </p:cNvPr>
          <p:cNvSpPr txBox="1"/>
          <p:nvPr/>
        </p:nvSpPr>
        <p:spPr>
          <a:xfrm>
            <a:off x="10468642" y="2388422"/>
            <a:ext cx="883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30 pb</a:t>
            </a:r>
            <a:r>
              <a:rPr lang="en-US" sz="1600" b="1" baseline="30000" dirty="0">
                <a:solidFill>
                  <a:schemeClr val="bg1">
                    <a:lumMod val="50000"/>
                  </a:schemeClr>
                </a:solidFill>
              </a:rPr>
              <a:t>-1</a:t>
            </a:r>
            <a:endParaRPr lang="ru-RU" sz="1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Номер слайда 8">
            <a:extLst>
              <a:ext uri="{FF2B5EF4-FFF2-40B4-BE49-F238E27FC236}">
                <a16:creationId xmlns:a16="http://schemas.microsoft.com/office/drawing/2014/main" id="{37BF04E0-C93D-4B46-8B73-E099F50F6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14</a:t>
            </a:fld>
            <a:endParaRPr lang="ru-RU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B5EC4B07-D92A-4059-BBDF-A407A7374B1C}"/>
              </a:ext>
            </a:extLst>
          </p:cNvPr>
          <p:cNvGrpSpPr/>
          <p:nvPr/>
        </p:nvGrpSpPr>
        <p:grpSpPr>
          <a:xfrm>
            <a:off x="6885709" y="2728421"/>
            <a:ext cx="1960876" cy="1970002"/>
            <a:chOff x="6885709" y="2728421"/>
            <a:chExt cx="1960876" cy="1970002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82AE41D9-ED63-4602-9C94-C22BD84DE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5709" y="2728421"/>
              <a:ext cx="1960876" cy="197000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93FD825-ABD2-4014-A6D0-AE202979A631}"/>
                </a:ext>
              </a:extLst>
            </p:cNvPr>
            <p:cNvSpPr txBox="1"/>
            <p:nvPr/>
          </p:nvSpPr>
          <p:spPr>
            <a:xfrm>
              <a:off x="7718351" y="3513126"/>
              <a:ext cx="3241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DAD66EDC-E657-4A3B-9C8B-97A5E911F5BC}"/>
              </a:ext>
            </a:extLst>
          </p:cNvPr>
          <p:cNvGrpSpPr/>
          <p:nvPr/>
        </p:nvGrpSpPr>
        <p:grpSpPr>
          <a:xfrm>
            <a:off x="4702421" y="2739383"/>
            <a:ext cx="1963732" cy="1972978"/>
            <a:chOff x="4702421" y="2739383"/>
            <a:chExt cx="1963732" cy="1972978"/>
          </a:xfrm>
        </p:grpSpPr>
        <p:pic>
          <p:nvPicPr>
            <p:cNvPr id="31" name="Рисунок 30">
              <a:extLst>
                <a:ext uri="{FF2B5EF4-FFF2-40B4-BE49-F238E27FC236}">
                  <a16:creationId xmlns:a16="http://schemas.microsoft.com/office/drawing/2014/main" id="{E416EFE0-9478-4E4E-B343-4E1F20B35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2421" y="2739383"/>
              <a:ext cx="1963732" cy="197297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94F5B02-6AFF-457B-AD55-68EF822E6327}"/>
                </a:ext>
              </a:extLst>
            </p:cNvPr>
            <p:cNvSpPr txBox="1"/>
            <p:nvPr/>
          </p:nvSpPr>
          <p:spPr>
            <a:xfrm>
              <a:off x="5537853" y="3513126"/>
              <a:ext cx="3241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AE509A3-6177-427C-AC3C-9830C5811DAF}"/>
              </a:ext>
            </a:extLst>
          </p:cNvPr>
          <p:cNvGrpSpPr/>
          <p:nvPr/>
        </p:nvGrpSpPr>
        <p:grpSpPr>
          <a:xfrm>
            <a:off x="2518748" y="2728679"/>
            <a:ext cx="1964117" cy="1979172"/>
            <a:chOff x="2518748" y="2728679"/>
            <a:chExt cx="1964117" cy="1979172"/>
          </a:xfrm>
        </p:grpSpPr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id="{1AC63292-0FDF-4C7D-9696-D1BBE5FA0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8748" y="2728679"/>
              <a:ext cx="1964117" cy="197917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EFEADD9-4851-4D46-965E-FAF4AAA2E65C}"/>
                </a:ext>
              </a:extLst>
            </p:cNvPr>
            <p:cNvSpPr txBox="1"/>
            <p:nvPr/>
          </p:nvSpPr>
          <p:spPr>
            <a:xfrm>
              <a:off x="3356114" y="3513126"/>
              <a:ext cx="3241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E03C66F-B14D-4DD8-B9F5-E9CF1775C99A}"/>
              </a:ext>
            </a:extLst>
          </p:cNvPr>
          <p:cNvGrpSpPr/>
          <p:nvPr/>
        </p:nvGrpSpPr>
        <p:grpSpPr>
          <a:xfrm>
            <a:off x="362779" y="2737849"/>
            <a:ext cx="1959615" cy="1970001"/>
            <a:chOff x="362779" y="2737849"/>
            <a:chExt cx="1959615" cy="1970001"/>
          </a:xfrm>
        </p:grpSpPr>
        <p:pic>
          <p:nvPicPr>
            <p:cNvPr id="33" name="Рисунок 32">
              <a:extLst>
                <a:ext uri="{FF2B5EF4-FFF2-40B4-BE49-F238E27FC236}">
                  <a16:creationId xmlns:a16="http://schemas.microsoft.com/office/drawing/2014/main" id="{32114036-71BB-46E1-B32A-C647DC6D5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2779" y="2737849"/>
              <a:ext cx="1959615" cy="197000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06AF029-7330-460F-870D-C736DB549675}"/>
                </a:ext>
              </a:extLst>
            </p:cNvPr>
            <p:cNvSpPr txBox="1"/>
            <p:nvPr/>
          </p:nvSpPr>
          <p:spPr>
            <a:xfrm>
              <a:off x="1188751" y="3513126"/>
              <a:ext cx="3241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316D6149-42A4-42B4-BA2A-11775ACDAF97}"/>
              </a:ext>
            </a:extLst>
          </p:cNvPr>
          <p:cNvGrpSpPr/>
          <p:nvPr/>
        </p:nvGrpSpPr>
        <p:grpSpPr>
          <a:xfrm>
            <a:off x="9875338" y="2738382"/>
            <a:ext cx="1942107" cy="1950080"/>
            <a:chOff x="9875338" y="2738382"/>
            <a:chExt cx="1942107" cy="1950080"/>
          </a:xfrm>
        </p:grpSpPr>
        <p:pic>
          <p:nvPicPr>
            <p:cNvPr id="39" name="Рисунок 38">
              <a:extLst>
                <a:ext uri="{FF2B5EF4-FFF2-40B4-BE49-F238E27FC236}">
                  <a16:creationId xmlns:a16="http://schemas.microsoft.com/office/drawing/2014/main" id="{1E826DE4-034E-4D6D-84E2-E2941540C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75338" y="2738382"/>
              <a:ext cx="1942107" cy="195008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33B5A7-0CBD-49FD-8CBA-0DF0E2610871}"/>
                </a:ext>
              </a:extLst>
            </p:cNvPr>
            <p:cNvSpPr txBox="1"/>
            <p:nvPr/>
          </p:nvSpPr>
          <p:spPr>
            <a:xfrm>
              <a:off x="10701200" y="3513126"/>
              <a:ext cx="3241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73D8312-DCA1-405F-B863-20FB12CBAE41}"/>
              </a:ext>
            </a:extLst>
          </p:cNvPr>
          <p:cNvGrpSpPr/>
          <p:nvPr/>
        </p:nvGrpSpPr>
        <p:grpSpPr>
          <a:xfrm>
            <a:off x="6878021" y="4761002"/>
            <a:ext cx="1979095" cy="1991804"/>
            <a:chOff x="6878021" y="4761002"/>
            <a:chExt cx="1979095" cy="1991804"/>
          </a:xfrm>
        </p:grpSpPr>
        <p:pic>
          <p:nvPicPr>
            <p:cNvPr id="35" name="Рисунок 34">
              <a:extLst>
                <a:ext uri="{FF2B5EF4-FFF2-40B4-BE49-F238E27FC236}">
                  <a16:creationId xmlns:a16="http://schemas.microsoft.com/office/drawing/2014/main" id="{0069287D-206D-4AF8-A851-9FC890566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78021" y="4761002"/>
              <a:ext cx="1979095" cy="1991804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4340866-01DD-4E31-9F7D-A78781EEC27D}"/>
                </a:ext>
              </a:extLst>
            </p:cNvPr>
            <p:cNvSpPr txBox="1"/>
            <p:nvPr/>
          </p:nvSpPr>
          <p:spPr>
            <a:xfrm>
              <a:off x="7727167" y="5549592"/>
              <a:ext cx="306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4D265EDB-591A-4484-84F0-0E4C749D4FA6}"/>
              </a:ext>
            </a:extLst>
          </p:cNvPr>
          <p:cNvGrpSpPr/>
          <p:nvPr/>
        </p:nvGrpSpPr>
        <p:grpSpPr>
          <a:xfrm>
            <a:off x="9875338" y="4754154"/>
            <a:ext cx="1956298" cy="1970002"/>
            <a:chOff x="9875338" y="4754154"/>
            <a:chExt cx="1956298" cy="1970002"/>
          </a:xfrm>
        </p:grpSpPr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C6B4ECAC-53D5-4A99-80DF-0EC896C9B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875338" y="4754154"/>
              <a:ext cx="1956298" cy="1970002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F1FD9DF-FC70-4F6C-94D3-646CF49A4F3D}"/>
                </a:ext>
              </a:extLst>
            </p:cNvPr>
            <p:cNvSpPr txBox="1"/>
            <p:nvPr/>
          </p:nvSpPr>
          <p:spPr>
            <a:xfrm>
              <a:off x="10710016" y="5549592"/>
              <a:ext cx="306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5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  <p:bldP spid="27" grpId="0"/>
      <p:bldP spid="29" grpId="0"/>
      <p:bldP spid="34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C31C0E-BFE7-4406-A1A7-DD95E0BF8A63}"/>
              </a:ext>
            </a:extLst>
          </p:cNvPr>
          <p:cNvSpPr/>
          <p:nvPr/>
        </p:nvSpPr>
        <p:spPr>
          <a:xfrm>
            <a:off x="698122" y="1285240"/>
            <a:ext cx="1242438" cy="279400"/>
          </a:xfrm>
          <a:prstGeom prst="rect">
            <a:avLst/>
          </a:prstGeom>
          <a:solidFill>
            <a:srgbClr val="FF99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11" descr="Chart&#10;&#10;Description automatically generated">
            <a:extLst>
              <a:ext uri="{FF2B5EF4-FFF2-40B4-BE49-F238E27FC236}">
                <a16:creationId xmlns:a16="http://schemas.microsoft.com/office/drawing/2014/main" id="{975C83B0-1EFB-4B13-84C6-10C5AFFAC4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00" t="3571" r="7756" b="5995"/>
          <a:stretch/>
        </p:blipFill>
        <p:spPr>
          <a:xfrm>
            <a:off x="6390643" y="3037066"/>
            <a:ext cx="5294209" cy="3638372"/>
          </a:xfrm>
          <a:prstGeom prst="rect">
            <a:avLst/>
          </a:prstGeom>
        </p:spPr>
      </p:pic>
      <p:pic>
        <p:nvPicPr>
          <p:cNvPr id="3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1210AFAA-1E20-4243-8279-EE9877CC9F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86" t="8036" b="7866"/>
          <a:stretch/>
        </p:blipFill>
        <p:spPr>
          <a:xfrm>
            <a:off x="8254673" y="269983"/>
            <a:ext cx="3365356" cy="2871265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F5AD299-19EB-4279-BE9E-708297480353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26B453B-9BDE-4FBD-B189-D3C6D9F26D2A}"/>
              </a:ext>
            </a:extLst>
          </p:cNvPr>
          <p:cNvSpPr txBox="1">
            <a:spLocks/>
          </p:cNvSpPr>
          <p:nvPr/>
        </p:nvSpPr>
        <p:spPr>
          <a:xfrm>
            <a:off x="380999" y="768458"/>
            <a:ext cx="7914641" cy="23354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fi-FI" sz="1800" u="sng" dirty="0">
                <a:latin typeface="+mn-lt"/>
              </a:rPr>
              <a:t>Few values on FT0 performance: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i-FI" sz="1800" dirty="0">
                <a:latin typeface="+mn-lt"/>
              </a:rPr>
              <a:t>FT0Vx signal-to-noise ratio - better than </a:t>
            </a:r>
            <a:r>
              <a:rPr lang="fi-FI" sz="1800" b="1" u="sng" dirty="0">
                <a:latin typeface="+mn-lt"/>
              </a:rPr>
              <a:t>1:10</a:t>
            </a:r>
            <a:r>
              <a:rPr lang="fi-FI" sz="1800" b="1" u="sng" baseline="30000" dirty="0">
                <a:latin typeface="+mn-lt"/>
              </a:rPr>
              <a:t>5</a:t>
            </a:r>
            <a:r>
              <a:rPr lang="fi-FI" sz="1800" dirty="0">
                <a:latin typeface="+mn-lt"/>
              </a:rPr>
              <a:t>;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sym typeface="Symbol" panose="05050102010706020507" pitchFamily="18" charset="2"/>
              </a:rPr>
              <a:t>Time-zero resolution </a:t>
            </a:r>
            <a:r>
              <a:rPr lang="en-US" sz="1800" b="1" u="sng" dirty="0">
                <a:latin typeface="+mn-lt"/>
                <a:sym typeface="Symbol" panose="05050102010706020507" pitchFamily="18" charset="2"/>
              </a:rPr>
              <a:t> = 20 </a:t>
            </a:r>
            <a:r>
              <a:rPr lang="en-US" sz="1800" b="1" u="sng" dirty="0" err="1">
                <a:latin typeface="+mn-lt"/>
                <a:sym typeface="Symbol" panose="05050102010706020507" pitchFamily="18" charset="2"/>
              </a:rPr>
              <a:t>ps</a:t>
            </a:r>
            <a:r>
              <a:rPr lang="en-US" sz="1800" dirty="0">
                <a:latin typeface="+mn-lt"/>
                <a:sym typeface="Symbol" panose="05050102010706020507" pitchFamily="18" charset="2"/>
              </a:rPr>
              <a:t> in </a:t>
            </a:r>
            <a:r>
              <a:rPr lang="en-US" sz="1800" i="1" dirty="0">
                <a:latin typeface="+mn-lt"/>
                <a:sym typeface="Symbol" panose="05050102010706020507" pitchFamily="18" charset="2"/>
              </a:rPr>
              <a:t>pp</a:t>
            </a:r>
            <a:r>
              <a:rPr lang="en-US" sz="1800" dirty="0">
                <a:latin typeface="+mn-lt"/>
                <a:sym typeface="Symbol" panose="05050102010706020507" pitchFamily="18" charset="2"/>
              </a:rPr>
              <a:t>, </a:t>
            </a:r>
            <a:r>
              <a:rPr lang="en-US" sz="1800" b="1" u="sng" dirty="0">
                <a:latin typeface="+mn-lt"/>
                <a:sym typeface="Symbol" panose="05050102010706020507" pitchFamily="18" charset="2"/>
              </a:rPr>
              <a:t> = 8 </a:t>
            </a:r>
            <a:r>
              <a:rPr lang="en-US" sz="1800" b="1" u="sng" dirty="0" err="1">
                <a:latin typeface="+mn-lt"/>
                <a:sym typeface="Symbol" panose="05050102010706020507" pitchFamily="18" charset="2"/>
              </a:rPr>
              <a:t>ps</a:t>
            </a:r>
            <a:r>
              <a:rPr lang="en-US" sz="1800" dirty="0">
                <a:latin typeface="+mn-lt"/>
                <a:sym typeface="Symbol" panose="05050102010706020507" pitchFamily="18" charset="2"/>
              </a:rPr>
              <a:t> in </a:t>
            </a:r>
            <a:r>
              <a:rPr lang="en-US" sz="1800" i="1" dirty="0">
                <a:latin typeface="+mn-lt"/>
                <a:sym typeface="Symbol" panose="05050102010706020507" pitchFamily="18" charset="2"/>
              </a:rPr>
              <a:t>Pb-Pb</a:t>
            </a:r>
            <a:r>
              <a:rPr lang="en-US" sz="1800" dirty="0">
                <a:latin typeface="+mn-lt"/>
                <a:sym typeface="Symbol" panose="05050102010706020507" pitchFamily="18" charset="2"/>
              </a:rPr>
              <a:t>;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sym typeface="Symbol" panose="05050102010706020507" pitchFamily="18" charset="2"/>
              </a:rPr>
              <a:t>Unambiguous correlation with the post-processed vertex position served by ITS.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800" dirty="0">
              <a:latin typeface="+mn-lt"/>
            </a:endParaRPr>
          </a:p>
        </p:txBody>
      </p:sp>
      <p:sp>
        <p:nvSpPr>
          <p:cNvPr id="8" name="Номер слайда 8">
            <a:extLst>
              <a:ext uri="{FF2B5EF4-FFF2-40B4-BE49-F238E27FC236}">
                <a16:creationId xmlns:a16="http://schemas.microsoft.com/office/drawing/2014/main" id="{ADCAE8C5-3C3A-47A8-9FD5-B3658866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15</a:t>
            </a:fld>
            <a:r>
              <a:rPr lang="en-US" dirty="0"/>
              <a:t>/18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9815B77-C2A9-4EAA-A781-00C40CED12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2" y="3141248"/>
            <a:ext cx="5103237" cy="362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40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BC3F926-3F01-438F-8D59-BBB953084E7C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ALICE status and plans</a:t>
            </a:r>
            <a:endParaRPr lang="ru-RU" sz="2400" b="1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A06221F7-9A37-4683-B653-13908CC7AC02}"/>
              </a:ext>
            </a:extLst>
          </p:cNvPr>
          <p:cNvSpPr txBox="1">
            <a:spLocks/>
          </p:cNvSpPr>
          <p:nvPr/>
        </p:nvSpPr>
        <p:spPr>
          <a:xfrm>
            <a:off x="189328" y="969264"/>
            <a:ext cx="11807600" cy="498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US" sz="2000" dirty="0"/>
              <a:t>Target </a:t>
            </a:r>
            <a:r>
              <a:rPr lang="en-US" sz="2000" dirty="0">
                <a:sym typeface="Symbol" panose="05050102010706020507" pitchFamily="18" charset="2"/>
              </a:rPr>
              <a:t></a:t>
            </a:r>
            <a:r>
              <a:rPr lang="en-US" sz="2000" dirty="0"/>
              <a:t> </a:t>
            </a:r>
            <a:r>
              <a:rPr lang="en-US" sz="2000" dirty="0">
                <a:latin typeface="Freehand521 BT" panose="03080802030307080304" pitchFamily="66" charset="0"/>
              </a:rPr>
              <a:t>L</a:t>
            </a:r>
            <a:r>
              <a:rPr lang="en-US" sz="2000" b="1" i="1" baseline="-25000" dirty="0"/>
              <a:t>14 </a:t>
            </a:r>
            <a:r>
              <a:rPr lang="en-US" sz="2000" b="1" i="1" baseline="-25000" dirty="0" err="1"/>
              <a:t>TeV</a:t>
            </a:r>
            <a:r>
              <a:rPr lang="en-US" sz="2000" b="1" i="1" baseline="-25000" dirty="0"/>
              <a:t> p-p</a:t>
            </a:r>
            <a:r>
              <a:rPr lang="en-US" sz="2000" b="1" dirty="0">
                <a:latin typeface="Freehand521 BT" panose="03080802030307080304" pitchFamily="66" charset="0"/>
              </a:rPr>
              <a:t> </a:t>
            </a:r>
            <a:r>
              <a:rPr lang="en-US" sz="2000" dirty="0"/>
              <a:t>for 2022 achieved: </a:t>
            </a:r>
            <a:r>
              <a:rPr lang="en-US" sz="2000" b="1" u="sng" dirty="0"/>
              <a:t>16.5 pb</a:t>
            </a:r>
            <a:r>
              <a:rPr lang="en-US" sz="2000" b="1" u="sng" baseline="30000" dirty="0"/>
              <a:t>-1</a:t>
            </a:r>
            <a:r>
              <a:rPr lang="en-US" sz="2000" b="1" u="sng" dirty="0"/>
              <a:t> </a:t>
            </a:r>
            <a:r>
              <a:rPr lang="en-US" sz="2000" dirty="0"/>
              <a:t>collected in spite of serious problems in LHC beam availability;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1800" dirty="0"/>
              <a:t>More </a:t>
            </a:r>
            <a:r>
              <a:rPr lang="en-US" sz="1800" i="1" dirty="0"/>
              <a:t>pp</a:t>
            </a:r>
            <a:r>
              <a:rPr lang="en-US" sz="1800" dirty="0"/>
              <a:t> data collected by ALICE in 2022 than in RUN1+2;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000" b="1" dirty="0"/>
              <a:t>First </a:t>
            </a:r>
            <a:r>
              <a:rPr lang="en-US" sz="2000" b="1" dirty="0" err="1"/>
              <a:t>VdM</a:t>
            </a:r>
            <a:r>
              <a:rPr lang="en-US" sz="2000" b="1" dirty="0"/>
              <a:t> scan </a:t>
            </a:r>
            <a:r>
              <a:rPr lang="en-US" sz="2000" dirty="0"/>
              <a:t>of RUN3 successfully performed early in November;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000" dirty="0"/>
              <a:t>Inefficient LHC operation in August-September &amp; December power savings </a:t>
            </a:r>
            <a:r>
              <a:rPr lang="en-US" sz="2000" dirty="0">
                <a:sym typeface="Symbol" panose="05050102010706020507" pitchFamily="18" charset="2"/>
              </a:rPr>
              <a:t></a:t>
            </a:r>
            <a:r>
              <a:rPr lang="en-US" sz="2000" dirty="0"/>
              <a:t> Pb-Pb run cancelled for 2022;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Instead, </a:t>
            </a:r>
            <a:r>
              <a:rPr lang="en-US" sz="1800" b="1" dirty="0"/>
              <a:t>Pb-Pb test beam </a:t>
            </a:r>
            <a:r>
              <a:rPr lang="en-US" sz="1800" dirty="0"/>
              <a:t>was held last week;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ym typeface="Symbol" panose="05050102010706020507" pitchFamily="18" charset="2"/>
              </a:rPr>
              <a:t>Target </a:t>
            </a:r>
            <a:r>
              <a:rPr lang="en-US" sz="1800" dirty="0"/>
              <a:t> </a:t>
            </a:r>
            <a:r>
              <a:rPr lang="en-US" sz="1800" dirty="0">
                <a:latin typeface="Freehand521 BT" panose="03080802030307080304" pitchFamily="66" charset="0"/>
              </a:rPr>
              <a:t>L</a:t>
            </a:r>
            <a:r>
              <a:rPr lang="en-US" sz="1800" b="1" i="1" baseline="-25000" dirty="0"/>
              <a:t>14 </a:t>
            </a:r>
            <a:r>
              <a:rPr lang="en-US" sz="1800" b="1" i="1" baseline="-25000" dirty="0" err="1"/>
              <a:t>TeV</a:t>
            </a:r>
            <a:r>
              <a:rPr lang="en-US" sz="1800" b="1" i="1" baseline="-25000" dirty="0"/>
              <a:t> Pb-Pb</a:t>
            </a:r>
            <a:r>
              <a:rPr lang="en-US" sz="1800" b="1" dirty="0">
                <a:latin typeface="Freehand521 BT" panose="03080802030307080304" pitchFamily="66" charset="0"/>
              </a:rPr>
              <a:t> </a:t>
            </a:r>
            <a:r>
              <a:rPr lang="en-US" sz="1800" dirty="0"/>
              <a:t>= </a:t>
            </a:r>
            <a:r>
              <a:rPr lang="en-US" sz="1800" b="1" dirty="0"/>
              <a:t>13 nb</a:t>
            </a:r>
            <a:r>
              <a:rPr lang="en-US" sz="1800" b="1" baseline="30000" dirty="0"/>
              <a:t>-1</a:t>
            </a:r>
            <a:r>
              <a:rPr lang="en-US" sz="1800" b="1" dirty="0"/>
              <a:t> still unchanged </a:t>
            </a:r>
            <a:r>
              <a:rPr lang="en-US" sz="1800" dirty="0"/>
              <a:t>– longer Pb-Pb running time allocated in 2023, 2024 and 2025;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US" sz="1800" b="1" dirty="0"/>
              <a:t>No change </a:t>
            </a:r>
            <a:r>
              <a:rPr lang="en-US" sz="1800" dirty="0"/>
              <a:t>in plans for oxygen collisions in RUN3 (p-O &amp; O-O);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000" dirty="0"/>
              <a:t>YETS starts in four days from now, first beam of 2023 – April 27</a:t>
            </a:r>
            <a:r>
              <a:rPr lang="en-US" sz="2000" baseline="30000" dirty="0"/>
              <a:t>th</a:t>
            </a:r>
            <a:r>
              <a:rPr lang="en-US" sz="2000" dirty="0"/>
              <a:t>. Stay tuned!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</a:pPr>
            <a:endParaRPr lang="en-US" sz="1700" dirty="0"/>
          </a:p>
        </p:txBody>
      </p:sp>
      <p:sp>
        <p:nvSpPr>
          <p:cNvPr id="6" name="Номер слайда 8">
            <a:extLst>
              <a:ext uri="{FF2B5EF4-FFF2-40B4-BE49-F238E27FC236}">
                <a16:creationId xmlns:a16="http://schemas.microsoft.com/office/drawing/2014/main" id="{F4C088EB-B84C-4350-868B-9B8255EF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16</a:t>
            </a:fld>
            <a:r>
              <a:rPr lang="en-US" dirty="0"/>
              <a:t>/18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944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3C352FD-5EBD-46E9-B414-E542930FB883}"/>
              </a:ext>
            </a:extLst>
          </p:cNvPr>
          <p:cNvSpPr txBox="1">
            <a:spLocks/>
          </p:cNvSpPr>
          <p:nvPr/>
        </p:nvSpPr>
        <p:spPr>
          <a:xfrm>
            <a:off x="237912" y="744691"/>
            <a:ext cx="7686888" cy="16486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2 fills-long test beam for the </a:t>
            </a:r>
            <a:r>
              <a:rPr lang="en-US" sz="1800" b="1" dirty="0">
                <a:latin typeface="+mn-lt"/>
              </a:rPr>
              <a:t>detector commissioning </a:t>
            </a:r>
            <a:r>
              <a:rPr lang="en-US" sz="1800" dirty="0">
                <a:latin typeface="+mn-lt"/>
              </a:rPr>
              <a:t>in real conditions;</a:t>
            </a:r>
          </a:p>
          <a:p>
            <a:pPr marL="285750" indent="-28575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all 15 ALICE detectors </a:t>
            </a:r>
            <a:r>
              <a:rPr lang="en-US" sz="1800" dirty="0">
                <a:latin typeface="+mn-lt"/>
              </a:rPr>
              <a:t>taking data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(ZDC commissioning finished just in time);</a:t>
            </a:r>
          </a:p>
          <a:p>
            <a:pPr marL="285750" indent="-28575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~50 Hz collision rate</a:t>
            </a:r>
            <a:r>
              <a:rPr lang="en-US" sz="1800" dirty="0">
                <a:latin typeface="+mn-lt"/>
              </a:rPr>
              <a:t> only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(x1000 lower than the target Pb-Pb collision rate);</a:t>
            </a:r>
          </a:p>
          <a:p>
            <a:pPr marL="285750" indent="-28575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~12h of stable beams, </a:t>
            </a:r>
            <a:r>
              <a:rPr lang="en-US" sz="1800" b="1" dirty="0">
                <a:latin typeface="+mn-lt"/>
              </a:rPr>
              <a:t>~2 million collisions delivered</a:t>
            </a:r>
            <a:r>
              <a:rPr lang="en-US" sz="1800" dirty="0">
                <a:latin typeface="+mn-lt"/>
              </a:rPr>
              <a:t>;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BC3F926-3F01-438F-8D59-BBB953084E7C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+mn-lt"/>
              </a:rPr>
              <a:t>First Pb-Pb collisions since 2018</a:t>
            </a:r>
            <a:endParaRPr lang="ru-RU" sz="2400" b="1" dirty="0">
              <a:latin typeface="+mn-lt"/>
            </a:endParaRPr>
          </a:p>
        </p:txBody>
      </p:sp>
      <p:sp>
        <p:nvSpPr>
          <p:cNvPr id="6" name="Номер слайда 8">
            <a:extLst>
              <a:ext uri="{FF2B5EF4-FFF2-40B4-BE49-F238E27FC236}">
                <a16:creationId xmlns:a16="http://schemas.microsoft.com/office/drawing/2014/main" id="{0B506825-F2ED-4D4D-A5B5-C332B133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17</a:t>
            </a:fld>
            <a:r>
              <a:rPr lang="en-US" dirty="0"/>
              <a:t>/18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608A9B-84C7-40AC-972B-783E63A00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7499" y="320471"/>
            <a:ext cx="3986589" cy="393381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AB8772B-3CC8-43B2-9273-248C5F300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07" y="2417287"/>
            <a:ext cx="7303852" cy="425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70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82834"/>
            <a:ext cx="10515600" cy="498475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Conclusions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18</a:t>
            </a:fld>
            <a:endParaRPr lang="ru-RU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52E94FA3-C89C-481D-BE94-1C1E18EBC3EE}"/>
              </a:ext>
            </a:extLst>
          </p:cNvPr>
          <p:cNvSpPr txBox="1">
            <a:spLocks/>
          </p:cNvSpPr>
          <p:nvPr/>
        </p:nvSpPr>
        <p:spPr>
          <a:xfrm>
            <a:off x="599189" y="4751387"/>
            <a:ext cx="9956800" cy="869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BF3B1ACD-436E-4576-9723-2BC3433FCED0}"/>
              </a:ext>
            </a:extLst>
          </p:cNvPr>
          <p:cNvSpPr txBox="1">
            <a:spLocks/>
          </p:cNvSpPr>
          <p:nvPr/>
        </p:nvSpPr>
        <p:spPr>
          <a:xfrm>
            <a:off x="512233" y="861648"/>
            <a:ext cx="10267527" cy="5631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/>
              <a:t>A remarkable year of ALICE operation came to its end: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/>
              <a:t>Hardware/firmware/software optimization and debugging throughout the entire year;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/>
              <a:t>Still, </a:t>
            </a:r>
            <a:r>
              <a:rPr lang="en-US" sz="1800" i="1" dirty="0"/>
              <a:t>pp</a:t>
            </a:r>
            <a:r>
              <a:rPr lang="en-US" sz="1800" dirty="0"/>
              <a:t> data sample of a record size was successfully collected;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1800" dirty="0"/>
              <a:t>No </a:t>
            </a:r>
            <a:r>
              <a:rPr lang="en-US" sz="1800" i="1" dirty="0"/>
              <a:t>Pb-Pb</a:t>
            </a:r>
            <a:r>
              <a:rPr lang="en-US" sz="1800" dirty="0"/>
              <a:t> data this year, but a good occasion for </a:t>
            </a:r>
            <a:r>
              <a:rPr lang="en-US" sz="1800" i="1" dirty="0"/>
              <a:t>Pb-Pb</a:t>
            </a:r>
            <a:r>
              <a:rPr lang="en-US" sz="1800" dirty="0"/>
              <a:t> commissioning was provided.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sz="2000" b="1" dirty="0"/>
              <a:t>A number of expectation </a:t>
            </a:r>
            <a:r>
              <a:rPr lang="en-US" sz="2000" b="1" i="1" dirty="0"/>
              <a:t>vs</a:t>
            </a:r>
            <a:r>
              <a:rPr lang="en-US" sz="2000" b="1" dirty="0"/>
              <a:t> reality discrepancies observed in the detectors performance </a:t>
            </a:r>
            <a:r>
              <a:rPr lang="en-US" sz="2000" b="1" i="1" dirty="0">
                <a:solidFill>
                  <a:schemeClr val="bg1">
                    <a:lumMod val="75000"/>
                  </a:schemeClr>
                </a:solidFill>
              </a:rPr>
              <a:t>(average load, radiation damage, ageing, data size etc.)</a:t>
            </a:r>
            <a:r>
              <a:rPr lang="en-US" sz="2000" b="1" dirty="0">
                <a:solidFill>
                  <a:schemeClr val="bg1">
                    <a:lumMod val="75000"/>
                  </a:schemeClr>
                </a:solidFill>
              </a:rPr>
              <a:t>,</a:t>
            </a:r>
            <a:r>
              <a:rPr lang="en-US" sz="2000" b="1" dirty="0"/>
              <a:t> but no show-stoppers so far;</a:t>
            </a:r>
            <a:endParaRPr lang="ru-RU" sz="2000" b="1" dirty="0"/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1800" dirty="0"/>
              <a:t>Looking forward to see some expectation </a:t>
            </a:r>
            <a:r>
              <a:rPr lang="en-US" sz="1800" i="1" dirty="0"/>
              <a:t>vs</a:t>
            </a:r>
            <a:r>
              <a:rPr lang="en-US" sz="1800" dirty="0"/>
              <a:t> reality discrepancies in data!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sz="2000" b="1" dirty="0"/>
              <a:t>FIT was the last ALICE detector deployed in 2021. Still, successfully commissioned in time – serving the entire ALICE from the very first beams;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dirty="0"/>
              <a:t>Highest running efficiency from the very beginning;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dirty="0"/>
              <a:t>Few successful hardware fixes to improve performance;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dirty="0"/>
              <a:t>Plans for the detector activities in the next years being cleared up with the ageing observed.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endParaRPr lang="en-US" sz="1600" dirty="0"/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975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3E8A5-59BC-49E3-A4C8-C9131CFF3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168" y="2709672"/>
            <a:ext cx="3201464" cy="143865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en-US" sz="3600" dirty="0">
                <a:latin typeface="+mn-lt"/>
              </a:rPr>
              <a:t>Thank you for your attention!</a:t>
            </a:r>
            <a:endParaRPr lang="ru-RU" sz="3600" dirty="0">
              <a:latin typeface="+mn-lt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FD3A6D-67A1-444C-BDD3-ECB0B4A3E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9" y="316350"/>
            <a:ext cx="3201464" cy="85830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C781DD7-7F1D-4998-B32F-80F55ACD2FC7}"/>
              </a:ext>
            </a:extLst>
          </p:cNvPr>
          <p:cNvSpPr txBox="1">
            <a:spLocks/>
          </p:cNvSpPr>
          <p:nvPr/>
        </p:nvSpPr>
        <p:spPr>
          <a:xfrm>
            <a:off x="6861987" y="6044650"/>
            <a:ext cx="4837176" cy="626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Part of FIT team at the latest ALICE week</a:t>
            </a:r>
            <a:endParaRPr lang="ru-RU" sz="1800" i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ACA6AA-D0EF-4EE7-BD3D-781FCE5E2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883" y="1585629"/>
            <a:ext cx="7125772" cy="44996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9EF7C3-6B59-48C9-B0D5-D161ECC2CE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53"/>
          <a:stretch/>
        </p:blipFill>
        <p:spPr>
          <a:xfrm>
            <a:off x="11016959" y="269458"/>
            <a:ext cx="830332" cy="85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5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32" y="6219652"/>
            <a:ext cx="11385127" cy="498475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+mn-lt"/>
              </a:rPr>
              <a:t>One year ago: ALICE magnet doors were closed upon the end of LS2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2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D91EE6-B986-458F-91B7-21582DC59D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" t="12793" r="4878" b="12999"/>
          <a:stretch/>
        </p:blipFill>
        <p:spPr>
          <a:xfrm>
            <a:off x="939396" y="236393"/>
            <a:ext cx="10612524" cy="594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22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3E8A5-59BC-49E3-A4C8-C9131CFF3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Back</a:t>
            </a:r>
            <a:r>
              <a:rPr lang="ru-RU" dirty="0">
                <a:latin typeface="+mn-lt"/>
              </a:rPr>
              <a:t>-</a:t>
            </a:r>
            <a:r>
              <a:rPr lang="fi-FI" dirty="0">
                <a:latin typeface="+mn-lt"/>
              </a:rPr>
              <a:t>up slides</a:t>
            </a:r>
            <a:endParaRPr lang="ru-RU" dirty="0">
              <a:latin typeface="+mn-lt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E939AD-7FAC-4C05-A5A6-607105C2B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FF17-D745-4740-918D-87DAAC6896E3}" type="slidenum">
              <a:rPr lang="ru-RU" smtClean="0"/>
              <a:t>20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852973-8DA1-4E29-8EF0-D139E190C3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9" y="316350"/>
            <a:ext cx="3201464" cy="8583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D4F81B-6A7F-4145-B0BC-8916FB8689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53"/>
          <a:stretch/>
        </p:blipFill>
        <p:spPr>
          <a:xfrm>
            <a:off x="11016959" y="316350"/>
            <a:ext cx="830332" cy="85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15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E939AD-7FAC-4C05-A5A6-607105C2B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FF17-D745-4740-918D-87DAAC6896E3}" type="slidenum">
              <a:rPr lang="ru-RU" smtClean="0"/>
              <a:t>21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852973-8DA1-4E29-8EF0-D139E190C3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9" y="316350"/>
            <a:ext cx="3201464" cy="858301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D96706DB-44CF-4E25-81AD-69DA0D910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58C87E-6A7E-4C2B-900D-506B8D81A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77" y="1457679"/>
            <a:ext cx="12192000" cy="409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9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12" y="159212"/>
            <a:ext cx="11385127" cy="498475"/>
          </a:xfrm>
        </p:spPr>
        <p:txBody>
          <a:bodyPr>
            <a:normAutofit/>
          </a:bodyPr>
          <a:lstStyle/>
          <a:p>
            <a:r>
              <a:rPr lang="fi-FI" sz="2400" b="1" dirty="0">
                <a:latin typeface="+mn-lt"/>
              </a:rPr>
              <a:t>Brand new hardware of the upgraded ALICE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3</a:t>
            </a:fld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16CF504C-2764-429E-A45E-4533FE086B3C}"/>
              </a:ext>
            </a:extLst>
          </p:cNvPr>
          <p:cNvSpPr txBox="1">
            <a:spLocks/>
          </p:cNvSpPr>
          <p:nvPr/>
        </p:nvSpPr>
        <p:spPr>
          <a:xfrm>
            <a:off x="360907" y="748549"/>
            <a:ext cx="6279684" cy="4986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/>
              <a:t>New beampipe;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Ø36.4 mm (!) </a:t>
            </a:r>
            <a:r>
              <a:rPr lang="en-US" sz="1600" dirty="0"/>
              <a:t>| 0.8 mm-thick | 870 mm-long beryllium section</a:t>
            </a: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3998A019-62A2-4AA7-AB4B-3947B8CCF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2" t="8016" r="9534" b="1993"/>
          <a:stretch/>
        </p:blipFill>
        <p:spPr>
          <a:xfrm>
            <a:off x="6764872" y="748549"/>
            <a:ext cx="4995328" cy="412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64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12" y="159212"/>
            <a:ext cx="11385127" cy="498475"/>
          </a:xfrm>
        </p:spPr>
        <p:txBody>
          <a:bodyPr>
            <a:normAutofit/>
          </a:bodyPr>
          <a:lstStyle/>
          <a:p>
            <a:r>
              <a:rPr lang="fi-FI" sz="2400" b="1" dirty="0">
                <a:latin typeface="+mn-lt"/>
              </a:rPr>
              <a:t>Brand new hardware of the upgraded ALICE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4</a:t>
            </a:fld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16CF504C-2764-429E-A45E-4533FE086B3C}"/>
              </a:ext>
            </a:extLst>
          </p:cNvPr>
          <p:cNvSpPr txBox="1">
            <a:spLocks/>
          </p:cNvSpPr>
          <p:nvPr/>
        </p:nvSpPr>
        <p:spPr>
          <a:xfrm>
            <a:off x="360907" y="748549"/>
            <a:ext cx="6046012" cy="4986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New beampipe;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Ø36.4 mm (!)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| 0.8 mm-thick | 870 mm-long beryllium section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000" b="1" dirty="0"/>
              <a:t>New Inner Tracker System + Muon Forward Tracker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600" b="1" dirty="0"/>
              <a:t>10 m</a:t>
            </a:r>
            <a:r>
              <a:rPr lang="en-US" sz="1600" b="1" baseline="30000" dirty="0"/>
              <a:t>2</a:t>
            </a:r>
            <a:r>
              <a:rPr lang="en-US" sz="1600" b="1" dirty="0"/>
              <a:t> active area</a:t>
            </a:r>
            <a:r>
              <a:rPr lang="en-US" sz="1600" dirty="0"/>
              <a:t> – largest pixel detector ever built!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12.5</a:t>
            </a:r>
            <a:r>
              <a:rPr lang="ru-RU" sz="1600" b="1" dirty="0"/>
              <a:t>+0.5</a:t>
            </a:r>
            <a:r>
              <a:rPr lang="en-US" sz="1600" b="1" dirty="0"/>
              <a:t> </a:t>
            </a:r>
            <a:r>
              <a:rPr lang="en-US" sz="1600" b="1" dirty="0" err="1"/>
              <a:t>Gpixel</a:t>
            </a:r>
            <a:r>
              <a:rPr lang="en-US" sz="1600" dirty="0"/>
              <a:t> “high-speed camera” with ultra-low</a:t>
            </a:r>
            <a:br>
              <a:rPr lang="en-US" sz="1600" dirty="0"/>
            </a:br>
            <a:r>
              <a:rPr lang="en-US" sz="1600" dirty="0"/>
              <a:t>material budget.</a:t>
            </a:r>
            <a:endParaRPr lang="en-US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36C9A5-E369-4A05-A7EF-2904F2078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104" y="264946"/>
            <a:ext cx="2691416" cy="19649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8CD05C-3565-409C-ACAF-4612C4F59A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0" t="21161" r="18520" b="16592"/>
          <a:stretch/>
        </p:blipFill>
        <p:spPr>
          <a:xfrm>
            <a:off x="9033210" y="1730119"/>
            <a:ext cx="2970830" cy="20198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A0C5ED-1110-410F-BE0F-7F0AC8CFA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83" y="3865879"/>
            <a:ext cx="3922157" cy="26855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6272A7-FA0E-451D-9B49-66830BC7C7DE}"/>
              </a:ext>
            </a:extLst>
          </p:cNvPr>
          <p:cNvSpPr txBox="1"/>
          <p:nvPr/>
        </p:nvSpPr>
        <p:spPr>
          <a:xfrm>
            <a:off x="8081883" y="6254500"/>
            <a:ext cx="1582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MFT bottom half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D766E3-B653-49F0-B610-EC25C1A2D8E3}"/>
              </a:ext>
            </a:extLst>
          </p:cNvPr>
          <p:cNvSpPr txBox="1"/>
          <p:nvPr/>
        </p:nvSpPr>
        <p:spPr>
          <a:xfrm>
            <a:off x="1244293" y="6272788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ITS outer barrel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91B497-59A1-4138-9F8E-2AFF3CD14902}"/>
              </a:ext>
            </a:extLst>
          </p:cNvPr>
          <p:cNvSpPr txBox="1"/>
          <p:nvPr/>
        </p:nvSpPr>
        <p:spPr>
          <a:xfrm>
            <a:off x="6984632" y="2162141"/>
            <a:ext cx="1313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ITS schematic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F7F3A-558D-41B3-9C71-CF2F549D7E02}"/>
              </a:ext>
            </a:extLst>
          </p:cNvPr>
          <p:cNvSpPr txBox="1"/>
          <p:nvPr/>
        </p:nvSpPr>
        <p:spPr>
          <a:xfrm>
            <a:off x="10042961" y="1391565"/>
            <a:ext cx="1437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MFT schematic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D52CFAE-5252-4F25-AB11-8E628EFF5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880" y="3041852"/>
            <a:ext cx="5035319" cy="350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42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72E3C7C-4336-49AB-930B-B3C99F2D77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 t="4131" r="14344" b="21834"/>
          <a:stretch/>
        </p:blipFill>
        <p:spPr>
          <a:xfrm>
            <a:off x="7254240" y="331519"/>
            <a:ext cx="4684504" cy="318423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8B0A548-2ABD-4D5E-B131-55EF7843F8B9}"/>
              </a:ext>
            </a:extLst>
          </p:cNvPr>
          <p:cNvSpPr/>
          <p:nvPr/>
        </p:nvSpPr>
        <p:spPr>
          <a:xfrm>
            <a:off x="7254240" y="3133059"/>
            <a:ext cx="2230419" cy="365125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37D9543-E3B8-48CA-BCBC-6D4557BF03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/>
          <a:stretch/>
        </p:blipFill>
        <p:spPr>
          <a:xfrm>
            <a:off x="7254240" y="3674961"/>
            <a:ext cx="4684504" cy="302382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2AAC1C7-5441-4024-8ACA-CB23C75D9BCA}"/>
              </a:ext>
            </a:extLst>
          </p:cNvPr>
          <p:cNvSpPr/>
          <p:nvPr/>
        </p:nvSpPr>
        <p:spPr>
          <a:xfrm>
            <a:off x="8404529" y="6328025"/>
            <a:ext cx="3534215" cy="365125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12" y="159212"/>
            <a:ext cx="11385127" cy="498475"/>
          </a:xfrm>
        </p:spPr>
        <p:txBody>
          <a:bodyPr>
            <a:normAutofit/>
          </a:bodyPr>
          <a:lstStyle/>
          <a:p>
            <a:r>
              <a:rPr lang="fi-FI" sz="2400" b="1" dirty="0">
                <a:latin typeface="+mn-lt"/>
              </a:rPr>
              <a:t>Brand new hardware of the upgraded ALICE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5</a:t>
            </a:fld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16CF504C-2764-429E-A45E-4533FE086B3C}"/>
              </a:ext>
            </a:extLst>
          </p:cNvPr>
          <p:cNvSpPr txBox="1">
            <a:spLocks/>
          </p:cNvSpPr>
          <p:nvPr/>
        </p:nvSpPr>
        <p:spPr>
          <a:xfrm>
            <a:off x="360906" y="748549"/>
            <a:ext cx="6788499" cy="4986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New beampipe;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Ø36.4 mm (!)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| 0.8 mm-thick | 870 mm-long beryllium section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New Inner Tracker System + Muon Forward Tracker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10 m</a:t>
            </a:r>
            <a:r>
              <a:rPr lang="en-US" sz="1600" b="1" baseline="30000" dirty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 active area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– largest pixel detector ever built!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12.5+0.5 </a:t>
            </a:r>
            <a:r>
              <a:rPr lang="en-US" sz="1600" b="1" dirty="0" err="1">
                <a:solidFill>
                  <a:schemeClr val="bg1">
                    <a:lumMod val="85000"/>
                  </a:schemeClr>
                </a:solidFill>
              </a:rPr>
              <a:t>Gpixel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“high-speed camera” with ultra-low</a:t>
            </a:r>
            <a:br>
              <a:rPr lang="en-US" sz="16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material budget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000" b="1" dirty="0"/>
              <a:t>New Gaseous Electron Multipliers-based TPC readout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600" b="1" dirty="0"/>
              <a:t>x100</a:t>
            </a:r>
            <a:r>
              <a:rPr lang="en-US" sz="1600" dirty="0"/>
              <a:t> increase in signal rate </a:t>
            </a:r>
            <a:r>
              <a:rPr lang="en-US" sz="1600" dirty="0" err="1"/>
              <a:t>w.r.t.</a:t>
            </a:r>
            <a:r>
              <a:rPr lang="en-US" sz="1600" dirty="0"/>
              <a:t> the old MWPC readout;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600" b="1" dirty="0"/>
              <a:t>88 m</a:t>
            </a:r>
            <a:r>
              <a:rPr lang="en-US" sz="1600" b="1" baseline="30000" dirty="0"/>
              <a:t>3</a:t>
            </a:r>
            <a:r>
              <a:rPr lang="en-US" sz="1600" dirty="0"/>
              <a:t> gas volume | </a:t>
            </a:r>
            <a:r>
              <a:rPr lang="en-US" sz="1600" b="1" dirty="0"/>
              <a:t>4x</a:t>
            </a:r>
            <a:r>
              <a:rPr lang="ru-RU" sz="1600" b="1" dirty="0"/>
              <a:t>32 </a:t>
            </a:r>
            <a:r>
              <a:rPr lang="en-US" sz="1600" b="1" dirty="0"/>
              <a:t>m</a:t>
            </a:r>
            <a:r>
              <a:rPr lang="en-US" sz="1600" b="1" baseline="30000" dirty="0"/>
              <a:t>2</a:t>
            </a:r>
            <a:r>
              <a:rPr lang="en-US" sz="1600" dirty="0"/>
              <a:t> GEM active area | </a:t>
            </a:r>
            <a:r>
              <a:rPr lang="en-US" sz="1600" b="1" dirty="0"/>
              <a:t>524k</a:t>
            </a:r>
            <a:r>
              <a:rPr lang="en-US" sz="1600" dirty="0"/>
              <a:t> readout channels;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largest</a:t>
            </a:r>
            <a:r>
              <a:rPr lang="en-US" sz="1600" dirty="0"/>
              <a:t> GEM-based TPC ever built.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D7F45BA9-6915-4F9D-B76A-1AC894AE1B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529"/>
          <a:stretch/>
        </p:blipFill>
        <p:spPr>
          <a:xfrm>
            <a:off x="289535" y="4283343"/>
            <a:ext cx="3115545" cy="2209533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3B946AED-51DD-4260-A5AE-DBFD0C2CA8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85" y="4283343"/>
            <a:ext cx="3554520" cy="23014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639A9E-CEEA-4B8F-BBA2-DE9122AC3C69}"/>
              </a:ext>
            </a:extLst>
          </p:cNvPr>
          <p:cNvSpPr txBox="1"/>
          <p:nvPr/>
        </p:nvSpPr>
        <p:spPr>
          <a:xfrm>
            <a:off x="7237569" y="3171557"/>
            <a:ext cx="2230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TPC being inserted to L3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0DC35D-E32E-46BE-8916-F1517B1EC4ED}"/>
              </a:ext>
            </a:extLst>
          </p:cNvPr>
          <p:cNvSpPr txBox="1"/>
          <p:nvPr/>
        </p:nvSpPr>
        <p:spPr>
          <a:xfrm>
            <a:off x="8440177" y="6336883"/>
            <a:ext cx="3517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Readout module installation to the TPC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4DE192-DFED-455E-9BF4-F7E9AB3D5DCE}"/>
              </a:ext>
            </a:extLst>
          </p:cNvPr>
          <p:cNvSpPr txBox="1"/>
          <p:nvPr/>
        </p:nvSpPr>
        <p:spPr>
          <a:xfrm>
            <a:off x="184806" y="6506160"/>
            <a:ext cx="33175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/>
              <a:t>Structure of GEMs custom for ALICE TPC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2DB8D0-FD1E-4EDB-8BC2-9B03EBE765F1}"/>
              </a:ext>
            </a:extLst>
          </p:cNvPr>
          <p:cNvSpPr txBox="1"/>
          <p:nvPr/>
        </p:nvSpPr>
        <p:spPr>
          <a:xfrm>
            <a:off x="3742923" y="6506160"/>
            <a:ext cx="178350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/>
              <a:t>TPC readout module</a:t>
            </a:r>
          </a:p>
        </p:txBody>
      </p:sp>
    </p:spTree>
    <p:extLst>
      <p:ext uri="{BB962C8B-B14F-4D97-AF65-F5344CB8AC3E}">
        <p14:creationId xmlns:p14="http://schemas.microsoft.com/office/powerpoint/2010/main" val="4268512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050E6-935A-4D96-BB56-90DE7E42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12" y="159212"/>
            <a:ext cx="11385127" cy="498475"/>
          </a:xfrm>
        </p:spPr>
        <p:txBody>
          <a:bodyPr>
            <a:normAutofit/>
          </a:bodyPr>
          <a:lstStyle/>
          <a:p>
            <a:r>
              <a:rPr lang="fi-FI" sz="2400" b="1" dirty="0">
                <a:latin typeface="+mn-lt"/>
              </a:rPr>
              <a:t>Brand new hardware of the upgraded ALICE</a:t>
            </a:r>
            <a:endParaRPr lang="ru-RU" sz="2400" b="1" dirty="0">
              <a:latin typeface="+mn-lt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A1E445-E4C1-407E-9B1C-6CCE7A17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6</a:t>
            </a:fld>
            <a:endParaRPr lang="ru-RU" dirty="0"/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0978DC20-6D9B-47A2-BCA5-436D989891AB}"/>
              </a:ext>
            </a:extLst>
          </p:cNvPr>
          <p:cNvGrpSpPr/>
          <p:nvPr/>
        </p:nvGrpSpPr>
        <p:grpSpPr>
          <a:xfrm>
            <a:off x="2585418" y="2251422"/>
            <a:ext cx="9185303" cy="4067290"/>
            <a:chOff x="197272" y="3960185"/>
            <a:chExt cx="6372152" cy="2821615"/>
          </a:xfrm>
        </p:grpSpPr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id="{B9D4ACAF-FF67-431E-8A5C-8B09D3551E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5605056" y="3960185"/>
              <a:ext cx="964368" cy="749889"/>
            </a:xfrm>
            <a:prstGeom prst="rect">
              <a:avLst/>
            </a:prstGeom>
          </p:spPr>
        </p:pic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4B0DAC62-06D3-40BF-AF6B-37F196935A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7" r="8368"/>
            <a:stretch/>
          </p:blipFill>
          <p:spPr>
            <a:xfrm>
              <a:off x="1386840" y="4042966"/>
              <a:ext cx="3728720" cy="2738834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76A8E0EF-CC8A-4B6A-9F47-73E3DD670A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5560" y="4342564"/>
              <a:ext cx="918141" cy="27605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>
              <a:extLst>
                <a:ext uri="{FF2B5EF4-FFF2-40B4-BE49-F238E27FC236}">
                  <a16:creationId xmlns:a16="http://schemas.microsoft.com/office/drawing/2014/main" id="{59735876-4BED-4848-BDC7-4DF24274E9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740" y="5599284"/>
              <a:ext cx="1243540" cy="37398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id="{C8D8EEA9-4870-42C4-8943-FEC38D5E9A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197272" y="5588160"/>
              <a:ext cx="964368" cy="749889"/>
            </a:xfrm>
            <a:prstGeom prst="rect">
              <a:avLst/>
            </a:prstGeom>
          </p:spPr>
        </p:pic>
      </p:grpSp>
      <p:sp>
        <p:nvSpPr>
          <p:cNvPr id="3" name="Звезда: 7 точек 2">
            <a:extLst>
              <a:ext uri="{FF2B5EF4-FFF2-40B4-BE49-F238E27FC236}">
                <a16:creationId xmlns:a16="http://schemas.microsoft.com/office/drawing/2014/main" id="{8CEADD84-0157-410E-8292-A0324AEE88FE}"/>
              </a:ext>
            </a:extLst>
          </p:cNvPr>
          <p:cNvSpPr/>
          <p:nvPr/>
        </p:nvSpPr>
        <p:spPr>
          <a:xfrm rot="3563224">
            <a:off x="8498943" y="3343436"/>
            <a:ext cx="321077" cy="321077"/>
          </a:xfrm>
          <a:prstGeom prst="star7">
            <a:avLst>
              <a:gd name="adj" fmla="val 18371"/>
              <a:gd name="hf" fmla="val 102572"/>
              <a:gd name="vf" fmla="val 105210"/>
            </a:avLst>
          </a:prstGeom>
          <a:gradFill flip="none" rotWithShape="1">
            <a:gsLst>
              <a:gs pos="0">
                <a:srgbClr val="FF6600"/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F79152-BE52-4A22-A39D-437768C58FEC}"/>
              </a:ext>
            </a:extLst>
          </p:cNvPr>
          <p:cNvSpPr txBox="1"/>
          <p:nvPr/>
        </p:nvSpPr>
        <p:spPr>
          <a:xfrm>
            <a:off x="2554253" y="5692446"/>
            <a:ext cx="13912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FDD-A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4.8 &lt;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&lt; 6.3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17 m from 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47DF4A-8AA2-4B61-ADA9-049205782CD6}"/>
              </a:ext>
            </a:extLst>
          </p:cNvPr>
          <p:cNvSpPr txBox="1"/>
          <p:nvPr/>
        </p:nvSpPr>
        <p:spPr>
          <a:xfrm>
            <a:off x="10339979" y="3320086"/>
            <a:ext cx="1491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FDD-C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-7.0 &lt;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&lt; -4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.9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-20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m from IP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F4DE80-47DD-487D-BF00-78247D24D931}"/>
              </a:ext>
            </a:extLst>
          </p:cNvPr>
          <p:cNvSpPr txBox="1"/>
          <p:nvPr/>
        </p:nvSpPr>
        <p:spPr>
          <a:xfrm>
            <a:off x="8564245" y="3736031"/>
            <a:ext cx="1491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FT0-C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-3.3 &lt;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&lt; -2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</a:t>
            </a:r>
          </a:p>
          <a:p>
            <a:pPr algn="ctr"/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 m from IP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E32A7E-4D86-4AB9-9643-982494598C8E}"/>
              </a:ext>
            </a:extLst>
          </p:cNvPr>
          <p:cNvSpPr txBox="1"/>
          <p:nvPr/>
        </p:nvSpPr>
        <p:spPr>
          <a:xfrm>
            <a:off x="2937173" y="3110343"/>
            <a:ext cx="1396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u="sng" dirty="0"/>
              <a:t>FV0</a:t>
            </a:r>
          </a:p>
          <a:p>
            <a:pPr algn="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2.2 &lt;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&lt; 5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</a:t>
            </a:r>
          </a:p>
          <a:p>
            <a:pPr algn="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3 m from 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4012AF-1D9E-467A-BB18-123CE7A58F61}"/>
              </a:ext>
            </a:extLst>
          </p:cNvPr>
          <p:cNvSpPr txBox="1"/>
          <p:nvPr/>
        </p:nvSpPr>
        <p:spPr>
          <a:xfrm>
            <a:off x="7624298" y="4812640"/>
            <a:ext cx="1396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FT0-A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3.5 &lt;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&lt; 4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3 m from IP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31EC8EFC-5472-429B-ADC7-9D2B7C09EAD8}"/>
              </a:ext>
            </a:extLst>
          </p:cNvPr>
          <p:cNvCxnSpPr>
            <a:cxnSpLocks/>
          </p:cNvCxnSpPr>
          <p:nvPr/>
        </p:nvCxnSpPr>
        <p:spPr>
          <a:xfrm flipH="1" flipV="1">
            <a:off x="6303675" y="4402166"/>
            <a:ext cx="1662967" cy="660489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>
            <a:extLst>
              <a:ext uri="{FF2B5EF4-FFF2-40B4-BE49-F238E27FC236}">
                <a16:creationId xmlns:a16="http://schemas.microsoft.com/office/drawing/2014/main" id="{16CF504C-2764-429E-A45E-4533FE086B3C}"/>
              </a:ext>
            </a:extLst>
          </p:cNvPr>
          <p:cNvSpPr txBox="1">
            <a:spLocks/>
          </p:cNvSpPr>
          <p:nvPr/>
        </p:nvSpPr>
        <p:spPr>
          <a:xfrm>
            <a:off x="237912" y="748549"/>
            <a:ext cx="6279684" cy="4986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2000" u="sng" dirty="0"/>
              <a:t>New Fast Interaction trigger detector!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Real-time trigger;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Precise time-zero detector;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Centrality &amp; event plane detector;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1600" dirty="0"/>
          </a:p>
        </p:txBody>
      </p:sp>
      <p:sp>
        <p:nvSpPr>
          <p:cNvPr id="23" name="Объект 2">
            <a:extLst>
              <a:ext uri="{FF2B5EF4-FFF2-40B4-BE49-F238E27FC236}">
                <a16:creationId xmlns:a16="http://schemas.microsoft.com/office/drawing/2014/main" id="{0DEF612D-957A-463A-B4E8-8566DE41ABF8}"/>
              </a:ext>
            </a:extLst>
          </p:cNvPr>
          <p:cNvSpPr txBox="1">
            <a:spLocks/>
          </p:cNvSpPr>
          <p:nvPr/>
        </p:nvSpPr>
        <p:spPr>
          <a:xfrm>
            <a:off x="4314849" y="1227215"/>
            <a:ext cx="6279684" cy="4537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Key ALICE luminometer;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Key tool for diffractive physics.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06957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B3C5B91-062D-4517-AFC1-4C31FD3295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90" t="11905" r="17006" b="68927"/>
          <a:stretch/>
        </p:blipFill>
        <p:spPr>
          <a:xfrm>
            <a:off x="8122994" y="2277624"/>
            <a:ext cx="3842273" cy="123734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3203A9AC-86F2-44C6-B3CC-7DDD035D6F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1" t="6255" r="18288" b="9605"/>
          <a:stretch/>
        </p:blipFill>
        <p:spPr>
          <a:xfrm>
            <a:off x="8122994" y="3773020"/>
            <a:ext cx="3842273" cy="2931657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55EEEEC8-4F77-4FE0-95F6-BC1E44983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95" y="1971161"/>
            <a:ext cx="3875365" cy="211573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FF2D1A49-B624-47E2-BC18-EB7BDF0FF30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2" t="11811" r="9981" b="11063"/>
          <a:stretch/>
        </p:blipFill>
        <p:spPr>
          <a:xfrm>
            <a:off x="325794" y="4208846"/>
            <a:ext cx="3875366" cy="2495831"/>
          </a:xfrm>
          <a:prstGeom prst="rect">
            <a:avLst/>
          </a:prstGeom>
        </p:spPr>
      </p:pic>
      <p:pic>
        <p:nvPicPr>
          <p:cNvPr id="41" name="Google Shape;174;p26">
            <a:extLst>
              <a:ext uri="{FF2B5EF4-FFF2-40B4-BE49-F238E27FC236}">
                <a16:creationId xmlns:a16="http://schemas.microsoft.com/office/drawing/2014/main" id="{39B419EC-204E-4FAC-9961-EF3E29C1B448}"/>
              </a:ext>
            </a:extLst>
          </p:cNvPr>
          <p:cNvPicPr preferRelativeResize="0"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t="20326" r="16298" b="17116"/>
          <a:stretch/>
        </p:blipFill>
        <p:spPr>
          <a:xfrm>
            <a:off x="4954790" y="1958347"/>
            <a:ext cx="2282419" cy="1413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14D35E7D-CBDC-4078-92C9-C7BEF56E19C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5" t="7619" r="11451" b="8715"/>
          <a:stretch/>
        </p:blipFill>
        <p:spPr>
          <a:xfrm>
            <a:off x="4604215" y="3531915"/>
            <a:ext cx="3115724" cy="3166873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A16E4B1B-901A-4175-B776-072C6D6A6CE3}"/>
              </a:ext>
            </a:extLst>
          </p:cNvPr>
          <p:cNvSpPr txBox="1"/>
          <p:nvPr/>
        </p:nvSpPr>
        <p:spPr>
          <a:xfrm>
            <a:off x="1380544" y="636068"/>
            <a:ext cx="2820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FT0</a:t>
            </a:r>
          </a:p>
          <a:p>
            <a:pPr algn="ctr"/>
            <a:r>
              <a:rPr lang="en-US" dirty="0"/>
              <a:t>Cherenkov radiators directly coupled to microchannel plate-based PMTs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49246F9-6B8C-4DB4-8B2D-F3AB4F649CC6}"/>
              </a:ext>
            </a:extLst>
          </p:cNvPr>
          <p:cNvSpPr txBox="1"/>
          <p:nvPr/>
        </p:nvSpPr>
        <p:spPr>
          <a:xfrm>
            <a:off x="8274765" y="636068"/>
            <a:ext cx="3538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FV0 </a:t>
            </a:r>
          </a:p>
          <a:p>
            <a:pPr algn="ctr"/>
            <a:r>
              <a:rPr lang="en-US" dirty="0"/>
              <a:t>Plastic scintillator with novel light readout through clear fibers to fine-mesh PMTs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486BB53-237F-446D-AEF4-287B8283DDEE}"/>
              </a:ext>
            </a:extLst>
          </p:cNvPr>
          <p:cNvSpPr txBox="1"/>
          <p:nvPr/>
        </p:nvSpPr>
        <p:spPr>
          <a:xfrm>
            <a:off x="4392712" y="636068"/>
            <a:ext cx="3538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FDD</a:t>
            </a:r>
          </a:p>
          <a:p>
            <a:pPr algn="ctr"/>
            <a:r>
              <a:rPr lang="en-US" dirty="0"/>
              <a:t>Plastic scintillator with a wavelength-shifting readout to fine-mesh PMTs</a:t>
            </a:r>
          </a:p>
        </p:txBody>
      </p:sp>
      <p:sp>
        <p:nvSpPr>
          <p:cNvPr id="48" name="Заголовок 1">
            <a:extLst>
              <a:ext uri="{FF2B5EF4-FFF2-40B4-BE49-F238E27FC236}">
                <a16:creationId xmlns:a16="http://schemas.microsoft.com/office/drawing/2014/main" id="{F251EA55-9087-4B61-8D20-F2DC6D62E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12" y="159212"/>
            <a:ext cx="11385127" cy="498475"/>
          </a:xfrm>
        </p:spPr>
        <p:txBody>
          <a:bodyPr>
            <a:normAutofit/>
          </a:bodyPr>
          <a:lstStyle/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12" name="Номер слайда 8">
            <a:extLst>
              <a:ext uri="{FF2B5EF4-FFF2-40B4-BE49-F238E27FC236}">
                <a16:creationId xmlns:a16="http://schemas.microsoft.com/office/drawing/2014/main" id="{008D8687-C2DB-4798-BCC0-18221854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7</a:t>
            </a:fld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863C7E-AC4D-4A93-A41D-2ADAE0E099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94" y="783659"/>
            <a:ext cx="1116926" cy="112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77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158EBE7-F14B-4807-B8EB-C3383DE01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56" y="713232"/>
            <a:ext cx="4182838" cy="5920535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A836539B-6D5D-4AA6-8799-88EB5E36499B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5" name="Номер слайда 8">
            <a:extLst>
              <a:ext uri="{FF2B5EF4-FFF2-40B4-BE49-F238E27FC236}">
                <a16:creationId xmlns:a16="http://schemas.microsoft.com/office/drawing/2014/main" id="{3ADAE72D-E727-4C2D-BC3E-F6DB0DD5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8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51467B-B0FD-4DB9-87A5-F55E428FE7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7" r="20576"/>
          <a:stretch/>
        </p:blipFill>
        <p:spPr>
          <a:xfrm>
            <a:off x="307639" y="732318"/>
            <a:ext cx="5498232" cy="590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09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226C559-8191-449C-8E02-FCA0E82B9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987" y="710820"/>
            <a:ext cx="4179107" cy="591312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DA56366-2B89-4630-9ED0-7D301B225622}"/>
              </a:ext>
            </a:extLst>
          </p:cNvPr>
          <p:cNvSpPr txBox="1">
            <a:spLocks/>
          </p:cNvSpPr>
          <p:nvPr/>
        </p:nvSpPr>
        <p:spPr>
          <a:xfrm>
            <a:off x="9207556" y="4058921"/>
            <a:ext cx="1153047" cy="26923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Beampipe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55E289A-67CB-4BDA-A0CC-6AF22C46EC0B}"/>
              </a:ext>
            </a:extLst>
          </p:cNvPr>
          <p:cNvSpPr txBox="1">
            <a:spLocks/>
          </p:cNvSpPr>
          <p:nvPr/>
        </p:nvSpPr>
        <p:spPr>
          <a:xfrm>
            <a:off x="6128897" y="3608475"/>
            <a:ext cx="1298390" cy="352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b="1" dirty="0"/>
              <a:t>TPC </a:t>
            </a:r>
            <a:r>
              <a:rPr lang="fi-FI" sz="1600" b="1" dirty="0"/>
              <a:t>end face</a:t>
            </a:r>
            <a:endParaRPr lang="en-US" sz="1600" b="1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457340D-880C-4109-B54D-96F6D1A2ADB8}"/>
              </a:ext>
            </a:extLst>
          </p:cNvPr>
          <p:cNvSpPr txBox="1">
            <a:spLocks/>
          </p:cNvSpPr>
          <p:nvPr/>
        </p:nvSpPr>
        <p:spPr>
          <a:xfrm>
            <a:off x="5607152" y="5282556"/>
            <a:ext cx="2164080" cy="986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i-FI" sz="1600" b="1" dirty="0"/>
              <a:t>MFT bottom half + </a:t>
            </a:r>
            <a:br>
              <a:rPr lang="fi-FI" sz="1600" b="1" dirty="0"/>
            </a:br>
            <a:r>
              <a:rPr lang="fi-FI" sz="1600" b="1" dirty="0"/>
              <a:t>FT0C bottom half</a:t>
            </a:r>
            <a:br>
              <a:rPr lang="fi-FI" sz="1600" b="1" dirty="0"/>
            </a:br>
            <a:r>
              <a:rPr lang="en-US" sz="1600" b="1" dirty="0"/>
              <a:t>(before insertion)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44FC7CEB-8D42-4922-9907-0A1106ACD37D}"/>
              </a:ext>
            </a:extLst>
          </p:cNvPr>
          <p:cNvSpPr txBox="1">
            <a:spLocks/>
          </p:cNvSpPr>
          <p:nvPr/>
        </p:nvSpPr>
        <p:spPr>
          <a:xfrm>
            <a:off x="5784952" y="1465902"/>
            <a:ext cx="1986280" cy="840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1600" b="1" dirty="0"/>
              <a:t>MFT top half + </a:t>
            </a:r>
            <a:br>
              <a:rPr lang="fi-FI" sz="1600" b="1" dirty="0"/>
            </a:br>
            <a:r>
              <a:rPr lang="fi-FI" sz="1600" b="1" dirty="0"/>
              <a:t>FT0C top half</a:t>
            </a:r>
            <a:br>
              <a:rPr lang="fi-FI" sz="1600" b="1" dirty="0"/>
            </a:br>
            <a:r>
              <a:rPr lang="fi-FI" sz="1600" b="1" dirty="0"/>
              <a:t>(at </a:t>
            </a:r>
            <a:r>
              <a:rPr lang="en-US" sz="1600" b="1" dirty="0"/>
              <a:t>final position)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8C99CAD1-C13D-4083-A363-8726DCF6D1F0}"/>
              </a:ext>
            </a:extLst>
          </p:cNvPr>
          <p:cNvCxnSpPr>
            <a:cxnSpLocks/>
          </p:cNvCxnSpPr>
          <p:nvPr/>
        </p:nvCxnSpPr>
        <p:spPr>
          <a:xfrm flipV="1">
            <a:off x="7284720" y="3249525"/>
            <a:ext cx="742661" cy="5350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76EECAB3-53C3-4E85-92F9-F195375D4EF2}"/>
              </a:ext>
            </a:extLst>
          </p:cNvPr>
          <p:cNvCxnSpPr>
            <a:cxnSpLocks/>
          </p:cNvCxnSpPr>
          <p:nvPr/>
        </p:nvCxnSpPr>
        <p:spPr>
          <a:xfrm>
            <a:off x="7329629" y="1869440"/>
            <a:ext cx="193121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0583DED9-76C6-4E84-BD45-C7C6D6B5C13C}"/>
              </a:ext>
            </a:extLst>
          </p:cNvPr>
          <p:cNvCxnSpPr>
            <a:cxnSpLocks/>
          </p:cNvCxnSpPr>
          <p:nvPr/>
        </p:nvCxnSpPr>
        <p:spPr>
          <a:xfrm flipV="1">
            <a:off x="7501631" y="5620514"/>
            <a:ext cx="1563121" cy="1322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86DC295-8CFA-4740-A5E6-F52A566E8701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9621520" y="2494280"/>
            <a:ext cx="162560" cy="15646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Заголовок 1">
            <a:extLst>
              <a:ext uri="{FF2B5EF4-FFF2-40B4-BE49-F238E27FC236}">
                <a16:creationId xmlns:a16="http://schemas.microsoft.com/office/drawing/2014/main" id="{909F8E58-6E6A-46F5-8230-B6DAEA142A45}"/>
              </a:ext>
            </a:extLst>
          </p:cNvPr>
          <p:cNvSpPr txBox="1">
            <a:spLocks/>
          </p:cNvSpPr>
          <p:nvPr/>
        </p:nvSpPr>
        <p:spPr>
          <a:xfrm>
            <a:off x="237912" y="159212"/>
            <a:ext cx="11385127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b="1" dirty="0">
                <a:latin typeface="+mn-lt"/>
              </a:rPr>
              <a:t>The Fast Interaction Trigger of ALICE</a:t>
            </a:r>
            <a:endParaRPr lang="ru-RU" sz="2400" b="1" dirty="0">
              <a:latin typeface="+mn-lt"/>
            </a:endParaRPr>
          </a:p>
        </p:txBody>
      </p:sp>
      <p:sp>
        <p:nvSpPr>
          <p:cNvPr id="14" name="Номер слайда 8">
            <a:extLst>
              <a:ext uri="{FF2B5EF4-FFF2-40B4-BE49-F238E27FC236}">
                <a16:creationId xmlns:a16="http://schemas.microsoft.com/office/drawing/2014/main" id="{0A864755-8554-4770-9ED1-E9EFDA7A2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38CFF17-D745-4740-918D-87DAAC6896E3}" type="slidenum">
              <a:rPr lang="ru-RU" smtClean="0"/>
              <a:t>9</a:t>
            </a:fld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6F29A1E-CC5B-4C7D-95E6-9011F720F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87" y="732317"/>
            <a:ext cx="5508132" cy="591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10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1108</Words>
  <Application>Microsoft Office PowerPoint</Application>
  <PresentationFormat>Широкоэкранный</PresentationFormat>
  <Paragraphs>166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Freehand521 BT</vt:lpstr>
      <vt:lpstr>Symbol</vt:lpstr>
      <vt:lpstr>Тема Office</vt:lpstr>
      <vt:lpstr>News from ALICE at the start of Run 3</vt:lpstr>
      <vt:lpstr>One year ago: ALICE magnet doors were closed upon the end of LS2</vt:lpstr>
      <vt:lpstr>Brand new hardware of the upgraded ALICE</vt:lpstr>
      <vt:lpstr>Brand new hardware of the upgraded ALICE</vt:lpstr>
      <vt:lpstr>Brand new hardware of the upgraded ALICE</vt:lpstr>
      <vt:lpstr>Brand new hardware of the upgraded ALICE</vt:lpstr>
      <vt:lpstr>The Fast Interaction Trigger of ALICE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Conclusions</vt:lpstr>
      <vt:lpstr>Thank you for your attention!</vt:lpstr>
      <vt:lpstr>Back-up slides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98</cp:revision>
  <dcterms:created xsi:type="dcterms:W3CDTF">2022-11-21T07:42:12Z</dcterms:created>
  <dcterms:modified xsi:type="dcterms:W3CDTF">2022-11-24T11:44:02Z</dcterms:modified>
</cp:coreProperties>
</file>