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256" r:id="rId2"/>
    <p:sldId id="449" r:id="rId3"/>
    <p:sldId id="826" r:id="rId4"/>
    <p:sldId id="807" r:id="rId5"/>
    <p:sldId id="413" r:id="rId6"/>
    <p:sldId id="437" r:id="rId7"/>
    <p:sldId id="438" r:id="rId8"/>
    <p:sldId id="828" r:id="rId9"/>
    <p:sldId id="830" r:id="rId10"/>
    <p:sldId id="831" r:id="rId11"/>
    <p:sldId id="836" r:id="rId12"/>
    <p:sldId id="833" r:id="rId13"/>
  </p:sldIdLst>
  <p:sldSz cx="9906000" cy="6858000" type="A4"/>
  <p:notesSz cx="7102475" cy="10234613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1212"/>
    <a:srgbClr val="15C013"/>
    <a:srgbClr val="0000FF"/>
    <a:srgbClr val="3829C9"/>
    <a:srgbClr val="171153"/>
    <a:srgbClr val="3366FF"/>
    <a:srgbClr val="0066FF"/>
    <a:srgbClr val="0000CC"/>
    <a:srgbClr val="FF3300"/>
    <a:srgbClr val="CC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799" autoAdjust="0"/>
    <p:restoredTop sz="94694" autoAdjust="0"/>
  </p:normalViewPr>
  <p:slideViewPr>
    <p:cSldViewPr>
      <p:cViewPr varScale="1">
        <p:scale>
          <a:sx n="121" d="100"/>
          <a:sy n="121" d="100"/>
        </p:scale>
        <p:origin x="1677" y="55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2" y="2"/>
            <a:ext cx="3077739" cy="511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8156" tIns="49079" rIns="98156" bIns="49079" numCol="1" anchor="t" anchorCtr="0" compatLnSpc="1">
            <a:prstTxWarp prst="textNoShape">
              <a:avLst/>
            </a:prstTxWarp>
          </a:bodyPr>
          <a:lstStyle>
            <a:lvl1pPr>
              <a:defRPr sz="1100"/>
            </a:lvl1pPr>
          </a:lstStyle>
          <a:p>
            <a:endParaRPr lang="en-GB" dirty="0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23094" y="2"/>
            <a:ext cx="3077739" cy="511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8156" tIns="49079" rIns="98156" bIns="49079" numCol="1" anchor="t" anchorCtr="0" compatLnSpc="1">
            <a:prstTxWarp prst="textNoShape">
              <a:avLst/>
            </a:prstTxWarp>
          </a:bodyPr>
          <a:lstStyle>
            <a:lvl1pPr algn="r">
              <a:defRPr sz="1100"/>
            </a:lvl1pPr>
          </a:lstStyle>
          <a:p>
            <a:endParaRPr lang="en-GB" dirty="0"/>
          </a:p>
        </p:txBody>
      </p:sp>
      <p:sp>
        <p:nvSpPr>
          <p:cNvPr id="1126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2" y="9721108"/>
            <a:ext cx="3077739" cy="511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8156" tIns="49079" rIns="98156" bIns="49079" numCol="1" anchor="b" anchorCtr="0" compatLnSpc="1">
            <a:prstTxWarp prst="textNoShape">
              <a:avLst/>
            </a:prstTxWarp>
          </a:bodyPr>
          <a:lstStyle>
            <a:lvl1pPr>
              <a:defRPr sz="1100"/>
            </a:lvl1pPr>
          </a:lstStyle>
          <a:p>
            <a:endParaRPr lang="en-GB" dirty="0"/>
          </a:p>
        </p:txBody>
      </p:sp>
      <p:sp>
        <p:nvSpPr>
          <p:cNvPr id="1126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23094" y="9721108"/>
            <a:ext cx="3077739" cy="511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8156" tIns="49079" rIns="98156" bIns="49079" numCol="1" anchor="b" anchorCtr="0" compatLnSpc="1">
            <a:prstTxWarp prst="textNoShape">
              <a:avLst/>
            </a:prstTxWarp>
          </a:bodyPr>
          <a:lstStyle>
            <a:lvl1pPr algn="r">
              <a:defRPr sz="1100"/>
            </a:lvl1pPr>
          </a:lstStyle>
          <a:p>
            <a:fld id="{8D1D213F-095C-4D85-AB24-561FDC10C3AC}" type="slidenum">
              <a:rPr lang="en-GB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3059670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2" y="2"/>
            <a:ext cx="3077739" cy="511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8156" tIns="49079" rIns="98156" bIns="49079" numCol="1" anchor="t" anchorCtr="0" compatLnSpc="1">
            <a:prstTxWarp prst="textNoShape">
              <a:avLst/>
            </a:prstTxWarp>
          </a:bodyPr>
          <a:lstStyle>
            <a:lvl1pPr>
              <a:defRPr sz="1100"/>
            </a:lvl1pPr>
          </a:lstStyle>
          <a:p>
            <a:endParaRPr lang="en-GB" dirty="0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3094" y="2"/>
            <a:ext cx="3077739" cy="511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8156" tIns="49079" rIns="98156" bIns="49079" numCol="1" anchor="t" anchorCtr="0" compatLnSpc="1">
            <a:prstTxWarp prst="textNoShape">
              <a:avLst/>
            </a:prstTxWarp>
          </a:bodyPr>
          <a:lstStyle>
            <a:lvl1pPr algn="r">
              <a:defRPr sz="1100"/>
            </a:lvl1pPr>
          </a:lstStyle>
          <a:p>
            <a:endParaRPr lang="en-GB" dirty="0"/>
          </a:p>
        </p:txBody>
      </p:sp>
      <p:sp>
        <p:nvSpPr>
          <p:cNvPr id="1024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779463" y="768350"/>
            <a:ext cx="5543550" cy="38369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024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10248" y="4861443"/>
            <a:ext cx="5681980" cy="46055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8156" tIns="49079" rIns="98156" bIns="4907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1024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2" y="9721108"/>
            <a:ext cx="3077739" cy="511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8156" tIns="49079" rIns="98156" bIns="49079" numCol="1" anchor="b" anchorCtr="0" compatLnSpc="1">
            <a:prstTxWarp prst="textNoShape">
              <a:avLst/>
            </a:prstTxWarp>
          </a:bodyPr>
          <a:lstStyle>
            <a:lvl1pPr>
              <a:defRPr sz="1100"/>
            </a:lvl1pPr>
          </a:lstStyle>
          <a:p>
            <a:endParaRPr lang="en-GB" dirty="0"/>
          </a:p>
        </p:txBody>
      </p:sp>
      <p:sp>
        <p:nvSpPr>
          <p:cNvPr id="1024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3094" y="9721108"/>
            <a:ext cx="3077739" cy="511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8156" tIns="49079" rIns="98156" bIns="49079" numCol="1" anchor="b" anchorCtr="0" compatLnSpc="1">
            <a:prstTxWarp prst="textNoShape">
              <a:avLst/>
            </a:prstTxWarp>
          </a:bodyPr>
          <a:lstStyle>
            <a:lvl1pPr algn="r">
              <a:defRPr sz="1100"/>
            </a:lvl1pPr>
          </a:lstStyle>
          <a:p>
            <a:fld id="{538F2D96-8946-4150-BA0A-DCE9B3B30B93}" type="slidenum">
              <a:rPr lang="en-GB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1106652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90664D1-CB37-4E52-8C50-28F4FE944635}" type="slidenum">
              <a:rPr lang="en-GB"/>
              <a:pPr/>
              <a:t>1</a:t>
            </a:fld>
            <a:endParaRPr lang="en-GB" dirty="0"/>
          </a:p>
        </p:txBody>
      </p:sp>
      <p:sp>
        <p:nvSpPr>
          <p:cNvPr id="153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i-FI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36B402A3-59E7-414F-A35C-D46BD9067551}" type="slidenum">
              <a:rPr lang="en-GB" smtClean="0"/>
              <a:pPr>
                <a:defRPr/>
              </a:pPr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3501290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38F2D96-8946-4150-BA0A-DCE9B3B30B93}" type="slidenum">
              <a:rPr lang="en-GB" smtClean="0"/>
              <a:pPr/>
              <a:t>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3115053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38F2D96-8946-4150-BA0A-DCE9B3B30B93}" type="slidenum">
              <a:rPr lang="en-GB" smtClean="0"/>
              <a:pPr/>
              <a:t>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5794231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38F2D96-8946-4150-BA0A-DCE9B3B30B93}" type="slidenum">
              <a:rPr lang="en-GB" smtClean="0"/>
              <a:pPr/>
              <a:t>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961298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Line 3"/>
          <p:cNvSpPr>
            <a:spLocks noChangeShapeType="1"/>
          </p:cNvSpPr>
          <p:nvPr userDrawn="1"/>
        </p:nvSpPr>
        <p:spPr bwMode="auto">
          <a:xfrm flipH="1">
            <a:off x="0" y="6524625"/>
            <a:ext cx="9906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fi-FI" dirty="0"/>
          </a:p>
        </p:txBody>
      </p:sp>
      <p:pic>
        <p:nvPicPr>
          <p:cNvPr id="5129" name="Picture 9" descr="HIP logo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986712" y="13274"/>
            <a:ext cx="1919288" cy="1781175"/>
          </a:xfrm>
          <a:prstGeom prst="rect">
            <a:avLst/>
          </a:prstGeom>
          <a:noFill/>
        </p:spPr>
      </p:pic>
      <p:sp>
        <p:nvSpPr>
          <p:cNvPr id="7" name="Text Box 34">
            <a:extLst>
              <a:ext uri="{FF2B5EF4-FFF2-40B4-BE49-F238E27FC236}">
                <a16:creationId xmlns:a16="http://schemas.microsoft.com/office/drawing/2014/main" id="{64FBCA08-8807-3080-ADCE-B0CE23A541B2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2728006" y="6569358"/>
            <a:ext cx="4452644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000" b="0" dirty="0">
                <a:solidFill>
                  <a:schemeClr val="bg1">
                    <a:lumMod val="50000"/>
                  </a:schemeClr>
                </a:solidFill>
                <a:latin typeface="Tempus Sans ITC" pitchFamily="82" charset="0"/>
              </a:rPr>
              <a:t>Francisco García – </a:t>
            </a:r>
            <a:r>
              <a:rPr lang="en-FI" sz="1000" b="0" dirty="0">
                <a:solidFill>
                  <a:schemeClr val="bg1">
                    <a:lumMod val="50000"/>
                  </a:schemeClr>
                </a:solidFill>
                <a:latin typeface="Tempus Sans ITC" pitchFamily="82" charset="0"/>
              </a:rPr>
              <a:t>Standard Model and Beyond session </a:t>
            </a:r>
            <a:endParaRPr lang="en-GB" sz="1000" b="0" dirty="0">
              <a:solidFill>
                <a:schemeClr val="bg1">
                  <a:lumMod val="50000"/>
                </a:schemeClr>
              </a:solidFill>
              <a:latin typeface="Tempus Sans ITC" pitchFamily="82" charset="0"/>
            </a:endParaRPr>
          </a:p>
        </p:txBody>
      </p:sp>
      <p:pic>
        <p:nvPicPr>
          <p:cNvPr id="3" name="Picture 2" descr="A blue and white logo&#10;&#10;Description automatically generated with low confidence">
            <a:extLst>
              <a:ext uri="{FF2B5EF4-FFF2-40B4-BE49-F238E27FC236}">
                <a16:creationId xmlns:a16="http://schemas.microsoft.com/office/drawing/2014/main" id="{AF1A0723-9BB9-0785-9DF5-E8DDC6385CB4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38" y="0"/>
            <a:ext cx="1363486" cy="1788659"/>
          </a:xfrm>
          <a:prstGeom prst="rect">
            <a:avLst/>
          </a:prstGeom>
        </p:spPr>
      </p:pic>
      <p:pic>
        <p:nvPicPr>
          <p:cNvPr id="4" name="Picture 3" descr="Diagram, schematic&#10;&#10;Description automatically generated">
            <a:extLst>
              <a:ext uri="{FF2B5EF4-FFF2-40B4-BE49-F238E27FC236}">
                <a16:creationId xmlns:a16="http://schemas.microsoft.com/office/drawing/2014/main" id="{5EC1C58E-8F5C-2085-98EA-37F10C615735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0872" y="51467"/>
            <a:ext cx="1731254" cy="1743389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8" name="Line 14"/>
          <p:cNvSpPr>
            <a:spLocks noChangeShapeType="1"/>
          </p:cNvSpPr>
          <p:nvPr/>
        </p:nvSpPr>
        <p:spPr bwMode="auto">
          <a:xfrm flipH="1">
            <a:off x="0" y="6524625"/>
            <a:ext cx="9906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fi-FI" dirty="0"/>
          </a:p>
        </p:txBody>
      </p:sp>
      <p:sp>
        <p:nvSpPr>
          <p:cNvPr id="9" name="Text Box 27">
            <a:extLst>
              <a:ext uri="{FF2B5EF4-FFF2-40B4-BE49-F238E27FC236}">
                <a16:creationId xmlns:a16="http://schemas.microsoft.com/office/drawing/2014/main" id="{622A27D1-AEA3-4AEC-A41D-138774C246F9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93675" y="6567155"/>
            <a:ext cx="63511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FI" sz="1000" b="1" dirty="0">
                <a:solidFill>
                  <a:schemeClr val="bg1">
                    <a:lumMod val="50000"/>
                  </a:schemeClr>
                </a:solidFill>
                <a:latin typeface="Tempus Sans ITC" pitchFamily="82" charset="0"/>
              </a:rPr>
              <a:t>24</a:t>
            </a:r>
            <a:r>
              <a:rPr lang="fi-FI" sz="1000" b="1" dirty="0">
                <a:solidFill>
                  <a:schemeClr val="bg1">
                    <a:lumMod val="50000"/>
                  </a:schemeClr>
                </a:solidFill>
                <a:latin typeface="Tempus Sans ITC" pitchFamily="82" charset="0"/>
              </a:rPr>
              <a:t>.</a:t>
            </a:r>
            <a:r>
              <a:rPr lang="en-FI" sz="1000" b="1" dirty="0">
                <a:solidFill>
                  <a:schemeClr val="bg1">
                    <a:lumMod val="50000"/>
                  </a:schemeClr>
                </a:solidFill>
                <a:latin typeface="Tempus Sans ITC" pitchFamily="82" charset="0"/>
              </a:rPr>
              <a:t>11.22</a:t>
            </a:r>
            <a:endParaRPr lang="en-GB" sz="1000" b="1" dirty="0">
              <a:solidFill>
                <a:schemeClr val="bg1">
                  <a:lumMod val="50000"/>
                </a:schemeClr>
              </a:solidFill>
              <a:latin typeface="Tempus Sans ITC" pitchFamily="82" charset="0"/>
            </a:endParaRP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0EEAC48F-36BE-68CC-9CA7-38255044640B}"/>
              </a:ext>
            </a:extLst>
          </p:cNvPr>
          <p:cNvGrpSpPr/>
          <p:nvPr userDrawn="1"/>
        </p:nvGrpSpPr>
        <p:grpSpPr>
          <a:xfrm>
            <a:off x="3512839" y="22852"/>
            <a:ext cx="2880321" cy="316613"/>
            <a:chOff x="3008783" y="104819"/>
            <a:chExt cx="2880321" cy="316613"/>
          </a:xfrm>
        </p:grpSpPr>
        <p:sp>
          <p:nvSpPr>
            <p:cNvPr id="14" name="Text Box 35"/>
            <p:cNvSpPr txBox="1">
              <a:spLocks noChangeArrowheads="1"/>
            </p:cNvSpPr>
            <p:nvPr/>
          </p:nvSpPr>
          <p:spPr bwMode="auto">
            <a:xfrm>
              <a:off x="3385750" y="104819"/>
              <a:ext cx="2275259" cy="292388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square">
              <a:spAutoFit/>
            </a:bodyPr>
            <a:lstStyle/>
            <a:p>
              <a:pPr algn="ctr"/>
              <a:r>
                <a:rPr lang="en-US" sz="1300" b="0" dirty="0">
                  <a:latin typeface="Times New Roman" pitchFamily="18" charset="0"/>
                </a:rPr>
                <a:t>The CMS</a:t>
              </a:r>
              <a:r>
                <a:rPr lang="en-FI" sz="1300" b="0" dirty="0">
                  <a:latin typeface="Times New Roman" pitchFamily="18" charset="0"/>
                </a:rPr>
                <a:t>/TOTEM </a:t>
              </a:r>
              <a:r>
                <a:rPr lang="en-US" sz="1300" b="0" dirty="0">
                  <a:latin typeface="Times New Roman" pitchFamily="18" charset="0"/>
                </a:rPr>
                <a:t>upgrades</a:t>
              </a:r>
            </a:p>
          </p:txBody>
        </p:sp>
        <p:sp>
          <p:nvSpPr>
            <p:cNvPr id="15" name="AutoShape 36"/>
            <p:cNvSpPr>
              <a:spLocks noChangeArrowheads="1"/>
            </p:cNvSpPr>
            <p:nvPr/>
          </p:nvSpPr>
          <p:spPr bwMode="auto">
            <a:xfrm>
              <a:off x="3008783" y="116632"/>
              <a:ext cx="2880321" cy="304800"/>
            </a:xfrm>
            <a:prstGeom prst="roundRect">
              <a:avLst>
                <a:gd name="adj" fmla="val 16667"/>
              </a:avLst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fi-FI" dirty="0"/>
            </a:p>
          </p:txBody>
        </p:sp>
        <p:pic>
          <p:nvPicPr>
            <p:cNvPr id="6" name="Picture 5" descr="Diagram, schematic&#10;&#10;Description automatically generated">
              <a:extLst>
                <a:ext uri="{FF2B5EF4-FFF2-40B4-BE49-F238E27FC236}">
                  <a16:creationId xmlns:a16="http://schemas.microsoft.com/office/drawing/2014/main" id="{BCD7CB92-2C4F-51D1-8B05-AE6F6E3A97CC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087650" y="134934"/>
              <a:ext cx="298100" cy="274086"/>
            </a:xfrm>
            <a:prstGeom prst="rect">
              <a:avLst/>
            </a:prstGeom>
          </p:spPr>
        </p:pic>
        <p:pic>
          <p:nvPicPr>
            <p:cNvPr id="8" name="Picture 7" descr="A blue and white logo&#10;&#10;Description automatically generated with low confidence">
              <a:extLst>
                <a:ext uri="{FF2B5EF4-FFF2-40B4-BE49-F238E27FC236}">
                  <a16:creationId xmlns:a16="http://schemas.microsoft.com/office/drawing/2014/main" id="{4C8EDA6E-DB03-CD86-15E8-3E8020102F6B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601073" y="129134"/>
              <a:ext cx="216024" cy="283386"/>
            </a:xfrm>
            <a:prstGeom prst="rect">
              <a:avLst/>
            </a:prstGeom>
          </p:spPr>
        </p:pic>
      </p:grpSp>
      <p:sp>
        <p:nvSpPr>
          <p:cNvPr id="2" name="Text Box 34">
            <a:extLst>
              <a:ext uri="{FF2B5EF4-FFF2-40B4-BE49-F238E27FC236}">
                <a16:creationId xmlns:a16="http://schemas.microsoft.com/office/drawing/2014/main" id="{A8BF1D31-6E88-5203-A749-F91D9223A7DD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2728006" y="6569358"/>
            <a:ext cx="4452644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000" b="0" dirty="0">
                <a:solidFill>
                  <a:schemeClr val="bg1">
                    <a:lumMod val="50000"/>
                  </a:schemeClr>
                </a:solidFill>
                <a:latin typeface="Tempus Sans ITC" pitchFamily="82" charset="0"/>
              </a:rPr>
              <a:t>Francisco García – </a:t>
            </a:r>
            <a:r>
              <a:rPr lang="en-FI" sz="1000" b="0" dirty="0">
                <a:solidFill>
                  <a:schemeClr val="bg1">
                    <a:lumMod val="50000"/>
                  </a:schemeClr>
                </a:solidFill>
                <a:latin typeface="Tempus Sans ITC" pitchFamily="82" charset="0"/>
              </a:rPr>
              <a:t>Standard Model and Beyond session </a:t>
            </a:r>
            <a:endParaRPr lang="en-GB" sz="1000" b="0" dirty="0">
              <a:solidFill>
                <a:schemeClr val="bg1">
                  <a:lumMod val="50000"/>
                </a:schemeClr>
              </a:solidFill>
              <a:latin typeface="Tempus Sans ITC" pitchFamily="82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fi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png"/><Relationship Id="rId3" Type="http://schemas.openxmlformats.org/officeDocument/2006/relationships/image" Target="../media/image32.png"/><Relationship Id="rId7" Type="http://schemas.openxmlformats.org/officeDocument/2006/relationships/image" Target="../media/image36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5.jpeg"/><Relationship Id="rId5" Type="http://schemas.openxmlformats.org/officeDocument/2006/relationships/image" Target="../media/image34.png"/><Relationship Id="rId4" Type="http://schemas.openxmlformats.org/officeDocument/2006/relationships/image" Target="../media/image33.png"/><Relationship Id="rId9" Type="http://schemas.openxmlformats.org/officeDocument/2006/relationships/image" Target="../media/image38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image" Target="../media/image11.jpeg"/><Relationship Id="rId7" Type="http://schemas.openxmlformats.org/officeDocument/2006/relationships/image" Target="../media/image1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10" Type="http://schemas.openxmlformats.org/officeDocument/2006/relationships/image" Target="../media/image18.jpeg"/><Relationship Id="rId4" Type="http://schemas.openxmlformats.org/officeDocument/2006/relationships/image" Target="../media/image12.jpeg"/><Relationship Id="rId9" Type="http://schemas.openxmlformats.org/officeDocument/2006/relationships/image" Target="../media/image1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5" Type="http://schemas.openxmlformats.org/officeDocument/2006/relationships/image" Target="../media/image21.jpeg"/><Relationship Id="rId4" Type="http://schemas.openxmlformats.org/officeDocument/2006/relationships/image" Target="../media/image20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2" name="Rectangle 4"/>
          <p:cNvSpPr>
            <a:spLocks noGrp="1" noChangeArrowheads="1"/>
          </p:cNvSpPr>
          <p:nvPr>
            <p:ph type="ctrTitle"/>
          </p:nvPr>
        </p:nvSpPr>
        <p:spPr bwMode="auto">
          <a:xfrm>
            <a:off x="596516" y="2132856"/>
            <a:ext cx="8712968" cy="2447529"/>
          </a:xfrm>
          <a:prstGeom prst="rect">
            <a:avLst/>
          </a:prstGeom>
          <a:solidFill>
            <a:srgbClr val="CCFFCC"/>
          </a:solidFill>
          <a:ln w="38100">
            <a:solidFill>
              <a:schemeClr val="hlink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FI" sz="5400" dirty="0">
                <a:solidFill>
                  <a:srgbClr val="FF0000"/>
                </a:solidFill>
                <a:latin typeface="Comic Sans MS" pitchFamily="66" charset="0"/>
              </a:rPr>
              <a:t>The CMS/TOTEM Upgrades</a:t>
            </a:r>
            <a:endParaRPr lang="en-GB" sz="5400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5745088" y="4797152"/>
            <a:ext cx="3996444" cy="1584176"/>
          </a:xfrm>
          <a:prstGeom prst="rect">
            <a:avLst/>
          </a:prstGeom>
        </p:spPr>
        <p:txBody>
          <a:bodyPr wrap="square">
            <a:normAutofit/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ctr">
              <a:buNone/>
            </a:pPr>
            <a:endParaRPr lang="en-US" sz="1400" kern="0" dirty="0">
              <a:solidFill>
                <a:srgbClr val="0000FF"/>
              </a:solidFill>
              <a:latin typeface="Comic Sans MS" pitchFamily="66" charset="0"/>
            </a:endParaRPr>
          </a:p>
          <a:p>
            <a:pPr marL="0" indent="0" algn="ctr">
              <a:buNone/>
            </a:pPr>
            <a:r>
              <a:rPr lang="en-US" u="sng" kern="0" dirty="0">
                <a:solidFill>
                  <a:srgbClr val="0000FF"/>
                </a:solidFill>
                <a:latin typeface="Comic Sans MS" pitchFamily="66" charset="0"/>
              </a:rPr>
              <a:t>F. García</a:t>
            </a:r>
            <a:endParaRPr lang="en-US" sz="1600" kern="0" dirty="0">
              <a:solidFill>
                <a:srgbClr val="0000FF"/>
              </a:solidFill>
              <a:latin typeface="Comic Sans MS" pitchFamily="66" charset="0"/>
            </a:endParaRPr>
          </a:p>
          <a:p>
            <a:pPr marL="0" indent="0" algn="ctr">
              <a:buNone/>
            </a:pPr>
            <a:r>
              <a:rPr lang="es-VE" sz="1600" kern="0" dirty="0">
                <a:solidFill>
                  <a:srgbClr val="0000FF"/>
                </a:solidFill>
                <a:latin typeface="Comic Sans MS" pitchFamily="66" charset="0"/>
              </a:rPr>
              <a:t>O</a:t>
            </a:r>
            <a:r>
              <a:rPr lang="en-FI" sz="1600" kern="0" dirty="0">
                <a:solidFill>
                  <a:srgbClr val="0000FF"/>
                </a:solidFill>
                <a:latin typeface="Comic Sans MS" pitchFamily="66" charset="0"/>
              </a:rPr>
              <a:t>n behalf of the CMS and TOTEM Collaborations</a:t>
            </a:r>
            <a:endParaRPr lang="en-US" sz="1600" kern="0" dirty="0">
              <a:solidFill>
                <a:srgbClr val="0000FF"/>
              </a:solidFill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engine&#10;&#10;Description automatically generated">
            <a:extLst>
              <a:ext uri="{FF2B5EF4-FFF2-40B4-BE49-F238E27FC236}">
                <a16:creationId xmlns:a16="http://schemas.microsoft.com/office/drawing/2014/main" id="{9707658A-347D-C157-76BB-008A88542E6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34624" y="3028217"/>
            <a:ext cx="2389126" cy="346132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8203F1A4-2CB8-67D5-FF5E-649BF14AFC08}"/>
              </a:ext>
            </a:extLst>
          </p:cNvPr>
          <p:cNvSpPr txBox="1"/>
          <p:nvPr/>
        </p:nvSpPr>
        <p:spPr>
          <a:xfrm>
            <a:off x="32266" y="1203476"/>
            <a:ext cx="5784830" cy="11951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R="0" algn="just">
              <a:spcBef>
                <a:spcPts val="0"/>
              </a:spcBef>
              <a:spcAft>
                <a:spcPts val="0"/>
              </a:spcAft>
            </a:pPr>
            <a:r>
              <a:rPr lang="en-FI" sz="1100" dirty="0" err="1">
                <a:effectLst/>
                <a:latin typeface="+mj-lt"/>
                <a:ea typeface="Times New Roman" panose="02020603050405020304" pitchFamily="18" charset="0"/>
              </a:rPr>
              <a:t>ScCVD</a:t>
            </a:r>
            <a:r>
              <a:rPr lang="en-FI" sz="1100" dirty="0">
                <a:effectLst/>
                <a:latin typeface="+mj-lt"/>
                <a:ea typeface="Times New Roman" panose="02020603050405020304" pitchFamily="18" charset="0"/>
              </a:rPr>
              <a:t> diamond detectors:</a:t>
            </a:r>
          </a:p>
          <a:p>
            <a:pPr marL="742950" lvl="1" indent="-285750" algn="just">
              <a:spcBef>
                <a:spcPts val="10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FI" sz="1100" dirty="0">
                <a:effectLst/>
                <a:latin typeface="+mj-lt"/>
                <a:ea typeface="Times New Roman" panose="02020603050405020304" pitchFamily="18" charset="0"/>
                <a:sym typeface="Wingdings" panose="05000000000000000000" pitchFamily="2" charset="2"/>
              </a:rPr>
              <a:t>Four </a:t>
            </a:r>
            <a:r>
              <a:rPr lang="en-FI" sz="1100" b="1" dirty="0">
                <a:effectLst/>
                <a:latin typeface="+mj-lt"/>
                <a:ea typeface="Times New Roman" panose="02020603050405020304" pitchFamily="18" charset="0"/>
                <a:sym typeface="Wingdings" panose="05000000000000000000" pitchFamily="2" charset="2"/>
              </a:rPr>
              <a:t>Double Diamond (DD) </a:t>
            </a:r>
            <a:r>
              <a:rPr lang="en-FI" sz="1100" dirty="0">
                <a:effectLst/>
                <a:latin typeface="+mj-lt"/>
                <a:ea typeface="Times New Roman" panose="02020603050405020304" pitchFamily="18" charset="0"/>
                <a:sym typeface="Wingdings" panose="05000000000000000000" pitchFamily="2" charset="2"/>
              </a:rPr>
              <a:t>detectors per plane (4.5 mm x 4.5 mm) of </a:t>
            </a:r>
            <a:br>
              <a:rPr lang="en-FI" sz="1100" dirty="0">
                <a:effectLst/>
                <a:latin typeface="+mj-lt"/>
                <a:ea typeface="Times New Roman" panose="02020603050405020304" pitchFamily="18" charset="0"/>
                <a:sym typeface="Wingdings" panose="05000000000000000000" pitchFamily="2" charset="2"/>
              </a:rPr>
            </a:br>
            <a:r>
              <a:rPr lang="en-FI" sz="1100" dirty="0">
                <a:effectLst/>
                <a:latin typeface="+mj-lt"/>
                <a:ea typeface="Times New Roman" panose="02020603050405020304" pitchFamily="18" charset="0"/>
                <a:sym typeface="Wingdings" panose="05000000000000000000" pitchFamily="2" charset="2"/>
              </a:rPr>
              <a:t>500 </a:t>
            </a:r>
            <a:r>
              <a:rPr lang="en-FI" sz="1100" dirty="0">
                <a:effectLst/>
                <a:latin typeface="+mj-lt"/>
                <a:ea typeface="Times New Roman" panose="02020603050405020304" pitchFamily="18" charset="0"/>
                <a:sym typeface="Symbol" panose="05050102010706020507" pitchFamily="18" charset="2"/>
              </a:rPr>
              <a:t>m thick (detector configurations of 2 and 4 strips)</a:t>
            </a:r>
            <a:endParaRPr lang="en-FI" sz="1100" dirty="0">
              <a:effectLst/>
              <a:latin typeface="+mj-lt"/>
              <a:ea typeface="Times New Roman" panose="02020603050405020304" pitchFamily="18" charset="0"/>
              <a:sym typeface="Wingdings" panose="05000000000000000000" pitchFamily="2" charset="2"/>
            </a:endParaRPr>
          </a:p>
          <a:p>
            <a:pPr marL="742950" lvl="1" indent="-285750" algn="just">
              <a:spcBef>
                <a:spcPts val="10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FI" sz="1100" dirty="0">
                <a:latin typeface="+mj-lt"/>
                <a:ea typeface="Times New Roman" panose="02020603050405020304" pitchFamily="18" charset="0"/>
                <a:sym typeface="Wingdings" panose="05000000000000000000" pitchFamily="2" charset="2"/>
              </a:rPr>
              <a:t>Intrinsic radiation hardness withstanding an integrated radiation </a:t>
            </a:r>
            <a:br>
              <a:rPr lang="en-FI" sz="1100" dirty="0">
                <a:latin typeface="+mj-lt"/>
                <a:ea typeface="Times New Roman" panose="02020603050405020304" pitchFamily="18" charset="0"/>
                <a:sym typeface="Wingdings" panose="05000000000000000000" pitchFamily="2" charset="2"/>
              </a:rPr>
            </a:br>
            <a:r>
              <a:rPr lang="en-FI" sz="1100" dirty="0">
                <a:latin typeface="+mj-lt"/>
                <a:ea typeface="Times New Roman" panose="02020603050405020304" pitchFamily="18" charset="0"/>
                <a:sym typeface="Wingdings" panose="05000000000000000000" pitchFamily="2" charset="2"/>
              </a:rPr>
              <a:t>flux 5</a:t>
            </a:r>
            <a:r>
              <a:rPr lang="en-FI" sz="1100" dirty="0">
                <a:latin typeface="+mj-lt"/>
                <a:ea typeface="Times New Roman" panose="02020603050405020304" pitchFamily="18" charset="0"/>
                <a:sym typeface="Symbol" panose="05050102010706020507" pitchFamily="18" charset="2"/>
              </a:rPr>
              <a:t></a:t>
            </a:r>
            <a:r>
              <a:rPr lang="en-FI" sz="1100" dirty="0">
                <a:latin typeface="+mj-lt"/>
                <a:ea typeface="Times New Roman" panose="02020603050405020304" pitchFamily="18" charset="0"/>
                <a:sym typeface="Wingdings" panose="05000000000000000000" pitchFamily="2" charset="2"/>
              </a:rPr>
              <a:t>10</a:t>
            </a:r>
            <a:r>
              <a:rPr lang="en-FI" sz="1100" baseline="30000" dirty="0">
                <a:latin typeface="+mj-lt"/>
                <a:ea typeface="Times New Roman" panose="02020603050405020304" pitchFamily="18" charset="0"/>
                <a:sym typeface="Wingdings" panose="05000000000000000000" pitchFamily="2" charset="2"/>
              </a:rPr>
              <a:t>15</a:t>
            </a:r>
            <a:r>
              <a:rPr lang="en-FI" sz="1100" dirty="0">
                <a:latin typeface="+mj-lt"/>
                <a:ea typeface="Times New Roman" panose="02020603050405020304" pitchFamily="18" charset="0"/>
                <a:sym typeface="Wingdings" panose="05000000000000000000" pitchFamily="2" charset="2"/>
              </a:rPr>
              <a:t> p/cm</a:t>
            </a:r>
            <a:r>
              <a:rPr lang="en-FI" sz="1100" baseline="30000" dirty="0">
                <a:latin typeface="+mj-lt"/>
                <a:ea typeface="Times New Roman" panose="02020603050405020304" pitchFamily="18" charset="0"/>
                <a:sym typeface="Wingdings" panose="05000000000000000000" pitchFamily="2" charset="2"/>
              </a:rPr>
              <a:t>2</a:t>
            </a:r>
          </a:p>
        </p:txBody>
      </p:sp>
      <p:pic>
        <p:nvPicPr>
          <p:cNvPr id="18" name="Picture 17" descr="Diagram&#10;&#10;Description automatically generated">
            <a:extLst>
              <a:ext uri="{FF2B5EF4-FFF2-40B4-BE49-F238E27FC236}">
                <a16:creationId xmlns:a16="http://schemas.microsoft.com/office/drawing/2014/main" id="{5FC2455E-D4B2-23EF-7927-26DF0918619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30406" y="245918"/>
            <a:ext cx="2232681" cy="1886938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E3E261F8-596E-3007-8640-007451C3B6F6}"/>
              </a:ext>
            </a:extLst>
          </p:cNvPr>
          <p:cNvSpPr txBox="1"/>
          <p:nvPr/>
        </p:nvSpPr>
        <p:spPr>
          <a:xfrm>
            <a:off x="24023" y="4405469"/>
            <a:ext cx="6091293" cy="209288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R="0" algn="just">
              <a:spcBef>
                <a:spcPts val="1000"/>
              </a:spcBef>
              <a:spcAft>
                <a:spcPts val="0"/>
              </a:spcAft>
            </a:pPr>
            <a:r>
              <a:rPr lang="en-FI" sz="1500" dirty="0">
                <a:latin typeface="+mj-lt"/>
                <a:ea typeface="Times New Roman" panose="02020603050405020304" pitchFamily="18" charset="0"/>
                <a:sym typeface="Wingdings" panose="05000000000000000000" pitchFamily="2" charset="2"/>
              </a:rPr>
              <a:t>For Run 3:</a:t>
            </a:r>
          </a:p>
          <a:p>
            <a:pPr marL="285750" marR="0" indent="-285750" algn="just">
              <a:spcBef>
                <a:spcPts val="10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FI" sz="1500" dirty="0">
                <a:latin typeface="+mj-lt"/>
                <a:ea typeface="Times New Roman" panose="02020603050405020304" pitchFamily="18" charset="0"/>
                <a:sym typeface="Wingdings" panose="05000000000000000000" pitchFamily="2" charset="2"/>
              </a:rPr>
              <a:t>Two Roman pot already </a:t>
            </a:r>
            <a:r>
              <a:rPr lang="en-FI" sz="1500" dirty="0">
                <a:effectLst/>
                <a:latin typeface="+mj-lt"/>
                <a:ea typeface="Times New Roman" panose="02020603050405020304" pitchFamily="18" charset="0"/>
                <a:sym typeface="Wingdings" panose="05000000000000000000" pitchFamily="2" charset="2"/>
              </a:rPr>
              <a:t>equipped with </a:t>
            </a:r>
            <a:r>
              <a:rPr lang="en-FI" sz="1500" b="1" dirty="0">
                <a:effectLst/>
                <a:latin typeface="+mj-lt"/>
                <a:ea typeface="Times New Roman" panose="02020603050405020304" pitchFamily="18" charset="0"/>
                <a:sym typeface="Wingdings" panose="05000000000000000000" pitchFamily="2" charset="2"/>
              </a:rPr>
              <a:t>double diamond </a:t>
            </a:r>
            <a:r>
              <a:rPr lang="en-FI" sz="1500" dirty="0">
                <a:effectLst/>
                <a:latin typeface="+mj-lt"/>
                <a:ea typeface="Times New Roman" panose="02020603050405020304" pitchFamily="18" charset="0"/>
                <a:sym typeface="Wingdings" panose="05000000000000000000" pitchFamily="2" charset="2"/>
              </a:rPr>
              <a:t>planes and installed at the LHC tunnel in sectors 45 and 56</a:t>
            </a:r>
          </a:p>
          <a:p>
            <a:pPr marL="285750" marR="0" indent="-285750" algn="just">
              <a:spcBef>
                <a:spcPts val="10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FI" sz="1500" dirty="0">
                <a:latin typeface="+mj-lt"/>
                <a:ea typeface="Times New Roman" panose="02020603050405020304" pitchFamily="18" charset="0"/>
                <a:sym typeface="Wingdings" panose="05000000000000000000" pitchFamily="2" charset="2"/>
              </a:rPr>
              <a:t>Two more additional stations to be installed during the </a:t>
            </a:r>
            <a:br>
              <a:rPr lang="en-FI" sz="1500" dirty="0">
                <a:latin typeface="+mj-lt"/>
                <a:ea typeface="Times New Roman" panose="02020603050405020304" pitchFamily="18" charset="0"/>
                <a:sym typeface="Wingdings" panose="05000000000000000000" pitchFamily="2" charset="2"/>
              </a:rPr>
            </a:br>
            <a:r>
              <a:rPr lang="en-FI" sz="1500" dirty="0">
                <a:latin typeface="+mj-lt"/>
                <a:ea typeface="Times New Roman" panose="02020603050405020304" pitchFamily="18" charset="0"/>
                <a:sym typeface="Wingdings" panose="05000000000000000000" pitchFamily="2" charset="2"/>
              </a:rPr>
              <a:t>EYETS 2022</a:t>
            </a:r>
          </a:p>
          <a:p>
            <a:pPr marL="285750" marR="0" indent="-285750" algn="just">
              <a:spcBef>
                <a:spcPts val="10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FI" sz="1500" dirty="0">
                <a:latin typeface="+mj-lt"/>
                <a:ea typeface="Times New Roman" panose="02020603050405020304" pitchFamily="18" charset="0"/>
                <a:sym typeface="Wingdings" panose="05000000000000000000" pitchFamily="2" charset="2"/>
              </a:rPr>
              <a:t>Ultimate resolution goal (&lt; 30 </a:t>
            </a:r>
            <a:r>
              <a:rPr lang="en-FI" sz="1500" dirty="0" err="1">
                <a:latin typeface="+mj-lt"/>
                <a:ea typeface="Times New Roman" panose="02020603050405020304" pitchFamily="18" charset="0"/>
                <a:sym typeface="Wingdings" panose="05000000000000000000" pitchFamily="2" charset="2"/>
              </a:rPr>
              <a:t>ps</a:t>
            </a:r>
            <a:r>
              <a:rPr lang="en-FI" sz="1500" dirty="0">
                <a:latin typeface="+mj-lt"/>
                <a:ea typeface="Times New Roman" panose="02020603050405020304" pitchFamily="18" charset="0"/>
                <a:sym typeface="Wingdings" panose="05000000000000000000" pitchFamily="2" charset="2"/>
              </a:rPr>
              <a:t>) with the 7 – 8 planes on each sector</a:t>
            </a:r>
            <a:endParaRPr lang="en-FI" sz="1500" dirty="0">
              <a:effectLst/>
              <a:latin typeface="+mj-lt"/>
              <a:ea typeface="Times New Roman" panose="02020603050405020304" pitchFamily="18" charset="0"/>
              <a:sym typeface="Wingdings" panose="05000000000000000000" pitchFamily="2" charset="2"/>
            </a:endParaRP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20CB9CED-4B99-EC73-C8E2-9ABEF0CE255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494" y="469023"/>
            <a:ext cx="5821211" cy="585097"/>
          </a:xfrm>
          <a:prstGeom prst="rect">
            <a:avLst/>
          </a:prstGeom>
          <a:solidFill>
            <a:srgbClr val="CCFFCC"/>
          </a:solidFill>
          <a:ln w="38100">
            <a:solidFill>
              <a:schemeClr val="hlink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en-FI" sz="2400" dirty="0">
                <a:solidFill>
                  <a:srgbClr val="FF0000"/>
                </a:solidFill>
                <a:latin typeface="Comic Sans MS" panose="030F0702030302020204" pitchFamily="66" charset="0"/>
                <a:ea typeface="DejaVu LGC Sans" pitchFamily="2"/>
                <a:cs typeface="DejaVu LGC Sans" pitchFamily="2"/>
                <a:sym typeface="Symbol" panose="05050102010706020507" pitchFamily="18" charset="2"/>
              </a:rPr>
              <a:t>PPS - Roman Pots Upgraded for Timing</a:t>
            </a:r>
            <a:endParaRPr lang="fi-FI" sz="2400" dirty="0">
              <a:solidFill>
                <a:srgbClr val="FF0000"/>
              </a:solidFill>
              <a:latin typeface="Comic Sans MS" panose="030F0702030302020204" pitchFamily="66" charset="0"/>
              <a:ea typeface="DejaVu LGC Sans" pitchFamily="2"/>
              <a:cs typeface="DejaVu LGC Sans" pitchFamily="2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796F65B-D5E4-D965-9E83-8010D80CCD17}"/>
              </a:ext>
            </a:extLst>
          </p:cNvPr>
          <p:cNvSpPr txBox="1"/>
          <p:nvPr/>
        </p:nvSpPr>
        <p:spPr>
          <a:xfrm>
            <a:off x="146085" y="3589342"/>
            <a:ext cx="3475720" cy="2585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defTabSz="4176713">
              <a:lnSpc>
                <a:spcPct val="90000"/>
              </a:lnSpc>
            </a:pPr>
            <a:r>
              <a:rPr lang="en-FI" sz="1200" dirty="0"/>
              <a:t>[*] M. </a:t>
            </a:r>
            <a:r>
              <a:rPr lang="en-FI" sz="1200" dirty="0" err="1"/>
              <a:t>Beretti</a:t>
            </a:r>
            <a:r>
              <a:rPr lang="en-FI" sz="1200" dirty="0"/>
              <a:t> et al., JINST 12 (2017) P03026</a:t>
            </a:r>
          </a:p>
        </p:txBody>
      </p:sp>
      <p:pic>
        <p:nvPicPr>
          <p:cNvPr id="9" name="Picture 8" descr="Chart&#10;&#10;Description automatically generated">
            <a:extLst>
              <a:ext uri="{FF2B5EF4-FFF2-40B4-BE49-F238E27FC236}">
                <a16:creationId xmlns:a16="http://schemas.microsoft.com/office/drawing/2014/main" id="{1F845BAB-F95B-6258-AD7C-1FCEEF67A1A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2399" y="1219108"/>
            <a:ext cx="2584715" cy="1793476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B7BE5897-7485-FED6-EAB5-E0E5D1241C71}"/>
              </a:ext>
            </a:extLst>
          </p:cNvPr>
          <p:cNvSpPr txBox="1"/>
          <p:nvPr/>
        </p:nvSpPr>
        <p:spPr>
          <a:xfrm>
            <a:off x="6142956" y="388450"/>
            <a:ext cx="1460501" cy="46628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4176713">
              <a:lnSpc>
                <a:spcPct val="90000"/>
              </a:lnSpc>
              <a:spcBef>
                <a:spcPct val="0"/>
              </a:spcBef>
            </a:pPr>
            <a:endParaRPr lang="en-FI" sz="900" dirty="0">
              <a:latin typeface="+mn-lt"/>
            </a:endParaRPr>
          </a:p>
          <a:p>
            <a:pPr defTabSz="4176713">
              <a:lnSpc>
                <a:spcPct val="90000"/>
              </a:lnSpc>
              <a:spcBef>
                <a:spcPct val="0"/>
              </a:spcBef>
            </a:pPr>
            <a:r>
              <a:rPr lang="en-FI" sz="900" b="1" dirty="0">
                <a:latin typeface="+mn-lt"/>
              </a:rPr>
              <a:t>DD plane </a:t>
            </a:r>
            <a:r>
              <a:rPr lang="en-FI" sz="900" dirty="0">
                <a:latin typeface="+mn-lt"/>
              </a:rPr>
              <a:t>configuration (right)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7617415-AE6F-E7AD-2433-5315618BD12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317" y="4392400"/>
            <a:ext cx="1273947" cy="2049393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33ADDC3A-AFB8-E4EA-CB1E-8B0DC27D63A3}"/>
              </a:ext>
            </a:extLst>
          </p:cNvPr>
          <p:cNvSpPr txBox="1"/>
          <p:nvPr/>
        </p:nvSpPr>
        <p:spPr>
          <a:xfrm>
            <a:off x="6033121" y="3070913"/>
            <a:ext cx="1401504" cy="121417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4176713">
              <a:lnSpc>
                <a:spcPct val="90000"/>
              </a:lnSpc>
              <a:spcBef>
                <a:spcPct val="0"/>
              </a:spcBef>
            </a:pPr>
            <a:endParaRPr lang="en-FI" sz="900" dirty="0">
              <a:latin typeface="+mn-lt"/>
            </a:endParaRPr>
          </a:p>
          <a:p>
            <a:pPr defTabSz="4176713">
              <a:lnSpc>
                <a:spcPct val="90000"/>
              </a:lnSpc>
              <a:spcBef>
                <a:spcPct val="0"/>
              </a:spcBef>
            </a:pPr>
            <a:r>
              <a:rPr lang="en-FI" sz="900" dirty="0">
                <a:latin typeface="+mn-lt"/>
              </a:rPr>
              <a:t>RP in sector  56 at the LHC tunnel (right)</a:t>
            </a:r>
          </a:p>
          <a:p>
            <a:pPr defTabSz="4176713">
              <a:lnSpc>
                <a:spcPct val="90000"/>
              </a:lnSpc>
              <a:spcBef>
                <a:spcPct val="0"/>
              </a:spcBef>
            </a:pPr>
            <a:endParaRPr lang="en-FI" sz="900" dirty="0">
              <a:latin typeface="+mn-lt"/>
            </a:endParaRPr>
          </a:p>
          <a:p>
            <a:pPr defTabSz="4176713">
              <a:lnSpc>
                <a:spcPct val="90000"/>
              </a:lnSpc>
              <a:spcBef>
                <a:spcPct val="0"/>
              </a:spcBef>
            </a:pPr>
            <a:endParaRPr lang="en-FI" sz="900" dirty="0">
              <a:latin typeface="+mn-lt"/>
            </a:endParaRPr>
          </a:p>
          <a:p>
            <a:pPr defTabSz="4176713">
              <a:lnSpc>
                <a:spcPct val="90000"/>
              </a:lnSpc>
              <a:spcBef>
                <a:spcPct val="0"/>
              </a:spcBef>
            </a:pPr>
            <a:endParaRPr lang="en-FI" sz="900" dirty="0">
              <a:latin typeface="+mn-lt"/>
            </a:endParaRPr>
          </a:p>
          <a:p>
            <a:pPr defTabSz="4176713">
              <a:lnSpc>
                <a:spcPct val="90000"/>
              </a:lnSpc>
              <a:spcBef>
                <a:spcPct val="0"/>
              </a:spcBef>
            </a:pPr>
            <a:r>
              <a:rPr lang="en-FI" sz="900" dirty="0">
                <a:latin typeface="+mn-lt"/>
              </a:rPr>
              <a:t>Lab test of High voltage stability under vacuum (bottom)</a:t>
            </a:r>
          </a:p>
        </p:txBody>
      </p:sp>
      <p:sp>
        <p:nvSpPr>
          <p:cNvPr id="19" name="Text Box 2">
            <a:extLst>
              <a:ext uri="{FF2B5EF4-FFF2-40B4-BE49-F238E27FC236}">
                <a16:creationId xmlns:a16="http://schemas.microsoft.com/office/drawing/2014/main" id="{2949F2EE-6F6B-A9B6-5C51-DF894A6CBE1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477375" y="6613525"/>
            <a:ext cx="263214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fld id="{4CA7063B-D529-4DDA-B61E-EED69BDB77F9}" type="slidenum">
              <a:rPr lang="en-GB" sz="1000" b="1" smtClean="0">
                <a:solidFill>
                  <a:schemeClr val="bg2"/>
                </a:solidFill>
                <a:latin typeface="Comic Sans MS" pitchFamily="66" charset="0"/>
              </a:rPr>
              <a:t>10</a:t>
            </a:fld>
            <a:endParaRPr lang="en-GB" sz="1000" b="1" dirty="0">
              <a:solidFill>
                <a:schemeClr val="bg2"/>
              </a:solidFill>
              <a:latin typeface="Comic Sans MS" pitchFamily="66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6B2994E-5F35-EE83-3650-CF81D98F6F65}"/>
              </a:ext>
            </a:extLst>
          </p:cNvPr>
          <p:cNvSpPr txBox="1"/>
          <p:nvPr/>
        </p:nvSpPr>
        <p:spPr>
          <a:xfrm>
            <a:off x="38148" y="2415402"/>
            <a:ext cx="5784830" cy="2616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742950" lvl="1" indent="-285750" algn="just">
              <a:spcBef>
                <a:spcPts val="10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FI" sz="1100" dirty="0">
                <a:effectLst/>
                <a:latin typeface="+mj-lt"/>
                <a:ea typeface="Times New Roman" panose="02020603050405020304" pitchFamily="18" charset="0"/>
                <a:sym typeface="Wingdings" panose="05000000000000000000" pitchFamily="2" charset="2"/>
              </a:rPr>
              <a:t>Time resolution 50 </a:t>
            </a:r>
            <a:r>
              <a:rPr lang="en-FI" sz="1100" dirty="0" err="1">
                <a:effectLst/>
                <a:latin typeface="+mj-lt"/>
                <a:ea typeface="Times New Roman" panose="02020603050405020304" pitchFamily="18" charset="0"/>
                <a:sym typeface="Wingdings" panose="05000000000000000000" pitchFamily="2" charset="2"/>
              </a:rPr>
              <a:t>ps</a:t>
            </a:r>
            <a:r>
              <a:rPr lang="en-FI" sz="1100" dirty="0">
                <a:effectLst/>
                <a:latin typeface="+mj-lt"/>
                <a:ea typeface="Times New Roman" panose="02020603050405020304" pitchFamily="18" charset="0"/>
                <a:sym typeface="Wingdings" panose="05000000000000000000" pitchFamily="2" charset="2"/>
              </a:rPr>
              <a:t> per plane</a:t>
            </a:r>
            <a:endParaRPr lang="en-FI" sz="1100" dirty="0">
              <a:effectLst/>
              <a:latin typeface="+mj-lt"/>
              <a:ea typeface="Times New Roman" panose="02020603050405020304" pitchFamily="18" charset="0"/>
              <a:sym typeface="Symbol" panose="05050102010706020507" pitchFamily="18" charset="2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2E6CAE9-898B-AF32-F84B-ADBBB8076E59}"/>
              </a:ext>
            </a:extLst>
          </p:cNvPr>
          <p:cNvSpPr txBox="1"/>
          <p:nvPr/>
        </p:nvSpPr>
        <p:spPr>
          <a:xfrm>
            <a:off x="46875" y="2820171"/>
            <a:ext cx="5784830" cy="72840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742950" lvl="1" indent="-285750" algn="just">
              <a:spcBef>
                <a:spcPts val="10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FI" sz="1100" dirty="0">
                <a:latin typeface="+mj-lt"/>
                <a:ea typeface="Times New Roman" panose="02020603050405020304" pitchFamily="18" charset="0"/>
                <a:sym typeface="Symbol" panose="05050102010706020507" pitchFamily="18" charset="2"/>
              </a:rPr>
              <a:t>Amplification with TOTEM hybrids (remote control for low voltages)</a:t>
            </a:r>
          </a:p>
          <a:p>
            <a:pPr marL="742950" lvl="1" indent="-285750" algn="just">
              <a:spcBef>
                <a:spcPts val="10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FI" sz="1100" dirty="0">
                <a:latin typeface="+mj-lt"/>
                <a:ea typeface="Times New Roman" panose="02020603050405020304" pitchFamily="18" charset="0"/>
              </a:rPr>
              <a:t>Readout by TOTEM boards (remote control of thresholds) for NINO chips plus HPTDC (calibration)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68006FB-F773-DE03-F570-3FFE51F42F3C}"/>
              </a:ext>
            </a:extLst>
          </p:cNvPr>
          <p:cNvSpPr txBox="1"/>
          <p:nvPr/>
        </p:nvSpPr>
        <p:spPr>
          <a:xfrm>
            <a:off x="8121352" y="2245527"/>
            <a:ext cx="1460501" cy="5909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4176713">
              <a:lnSpc>
                <a:spcPct val="90000"/>
              </a:lnSpc>
              <a:spcBef>
                <a:spcPct val="0"/>
              </a:spcBef>
            </a:pPr>
            <a:endParaRPr lang="en-FI" sz="900" dirty="0">
              <a:latin typeface="+mn-lt"/>
            </a:endParaRPr>
          </a:p>
          <a:p>
            <a:pPr defTabSz="4176713">
              <a:lnSpc>
                <a:spcPct val="90000"/>
              </a:lnSpc>
              <a:spcBef>
                <a:spcPct val="0"/>
              </a:spcBef>
            </a:pPr>
            <a:r>
              <a:rPr lang="en-FI" sz="900" dirty="0">
                <a:latin typeface="+mn-lt"/>
              </a:rPr>
              <a:t>Time resolution for a </a:t>
            </a:r>
            <a:r>
              <a:rPr lang="en-FI" sz="900" b="1" dirty="0">
                <a:latin typeface="+mn-lt"/>
              </a:rPr>
              <a:t>DD plane </a:t>
            </a:r>
            <a:r>
              <a:rPr lang="en-FI" sz="900" dirty="0">
                <a:latin typeface="+mn-lt"/>
              </a:rPr>
              <a:t>(left)</a:t>
            </a:r>
          </a:p>
          <a:p>
            <a:pPr defTabSz="4176713">
              <a:lnSpc>
                <a:spcPct val="90000"/>
              </a:lnSpc>
              <a:spcBef>
                <a:spcPct val="0"/>
              </a:spcBef>
            </a:pPr>
            <a:endParaRPr lang="en-GB" sz="9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8096776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/>
      <p:bldP spid="2" grpId="0" animBg="1"/>
      <p:bldP spid="4" grpId="0" animBg="1"/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4">
            <a:extLst>
              <a:ext uri="{FF2B5EF4-FFF2-40B4-BE49-F238E27FC236}">
                <a16:creationId xmlns:a16="http://schemas.microsoft.com/office/drawing/2014/main" id="{20CB9CED-4B99-EC73-C8E2-9ABEF0CE255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494" y="404664"/>
            <a:ext cx="6572374" cy="502958"/>
          </a:xfrm>
          <a:prstGeom prst="rect">
            <a:avLst/>
          </a:prstGeom>
          <a:solidFill>
            <a:srgbClr val="CCFFCC"/>
          </a:solidFill>
          <a:ln w="38100">
            <a:solidFill>
              <a:schemeClr val="hlink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en-FI" sz="2000" dirty="0">
                <a:solidFill>
                  <a:srgbClr val="FF0000"/>
                </a:solidFill>
                <a:latin typeface="Comic Sans MS" panose="030F0702030302020204" pitchFamily="66" charset="0"/>
                <a:ea typeface="DejaVu LGC Sans" pitchFamily="2"/>
                <a:cs typeface="DejaVu LGC Sans" pitchFamily="2"/>
                <a:sym typeface="Symbol" panose="05050102010706020507" pitchFamily="18" charset="2"/>
              </a:rPr>
              <a:t>R&amp;D for HL-LHC Roman Pot Upgrade for Run4 and on</a:t>
            </a:r>
            <a:endParaRPr lang="fi-FI" sz="2000" dirty="0">
              <a:solidFill>
                <a:srgbClr val="FF0000"/>
              </a:solidFill>
              <a:latin typeface="Comic Sans MS" panose="030F0702030302020204" pitchFamily="66" charset="0"/>
              <a:ea typeface="DejaVu LGC Sans" pitchFamily="2"/>
              <a:cs typeface="DejaVu LGC Sans" pitchFamily="2"/>
            </a:endParaRPr>
          </a:p>
        </p:txBody>
      </p:sp>
      <p:sp>
        <p:nvSpPr>
          <p:cNvPr id="19" name="Text Box 2">
            <a:extLst>
              <a:ext uri="{FF2B5EF4-FFF2-40B4-BE49-F238E27FC236}">
                <a16:creationId xmlns:a16="http://schemas.microsoft.com/office/drawing/2014/main" id="{2949F2EE-6F6B-A9B6-5C51-DF894A6CBE1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477375" y="6613525"/>
            <a:ext cx="263214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fld id="{4CA7063B-D529-4DDA-B61E-EED69BDB77F9}" type="slidenum">
              <a:rPr lang="en-GB" sz="1000" b="1" smtClean="0">
                <a:solidFill>
                  <a:schemeClr val="bg2"/>
                </a:solidFill>
                <a:latin typeface="Comic Sans MS" pitchFamily="66" charset="0"/>
              </a:rPr>
              <a:t>11</a:t>
            </a:fld>
            <a:endParaRPr lang="en-GB" sz="1000" b="1" dirty="0">
              <a:solidFill>
                <a:schemeClr val="bg2"/>
              </a:solidFill>
              <a:latin typeface="Comic Sans MS" pitchFamily="66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91A34F2-2882-3B20-CDAD-18F525FF13B4}"/>
              </a:ext>
            </a:extLst>
          </p:cNvPr>
          <p:cNvSpPr txBox="1"/>
          <p:nvPr/>
        </p:nvSpPr>
        <p:spPr>
          <a:xfrm>
            <a:off x="181908" y="1036169"/>
            <a:ext cx="6625608" cy="121058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>
              <a:spcBef>
                <a:spcPts val="1000"/>
              </a:spcBef>
              <a:spcAft>
                <a:spcPts val="0"/>
              </a:spcAft>
            </a:pPr>
            <a:r>
              <a:rPr lang="en-FI" sz="1400" b="1" dirty="0">
                <a:effectLst/>
                <a:latin typeface="+mj-lt"/>
                <a:ea typeface="Times New Roman" panose="02020603050405020304" pitchFamily="18" charset="0"/>
                <a:sym typeface="Wingdings" panose="05000000000000000000" pitchFamily="2" charset="2"/>
              </a:rPr>
              <a:t>Challenges:</a:t>
            </a:r>
          </a:p>
          <a:p>
            <a:pPr marL="285750" indent="-285750">
              <a:spcBef>
                <a:spcPts val="10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FI" sz="1400" dirty="0">
                <a:latin typeface="+mj-lt"/>
                <a:ea typeface="Times New Roman" panose="02020603050405020304" pitchFamily="18" charset="0"/>
                <a:sym typeface="Wingdings" panose="05000000000000000000" pitchFamily="2" charset="2"/>
              </a:rPr>
              <a:t>Increased of the pile-up multiplicity at the interaction point in the HL-LHC  </a:t>
            </a:r>
            <a:br>
              <a:rPr lang="en-FI" sz="1400" dirty="0">
                <a:latin typeface="+mj-lt"/>
                <a:ea typeface="Times New Roman" panose="02020603050405020304" pitchFamily="18" charset="0"/>
                <a:sym typeface="Wingdings" panose="05000000000000000000" pitchFamily="2" charset="2"/>
              </a:rPr>
            </a:br>
            <a:r>
              <a:rPr lang="en-FI" sz="1400" dirty="0">
                <a:latin typeface="+mj-lt"/>
                <a:ea typeface="Times New Roman" panose="02020603050405020304" pitchFamily="18" charset="0"/>
                <a:sym typeface="Wingdings" panose="05000000000000000000" pitchFamily="2" charset="2"/>
              </a:rPr>
              <a:t>(</a:t>
            </a:r>
            <a:r>
              <a:rPr lang="en-FI" sz="1400" dirty="0">
                <a:ea typeface="Times New Roman" panose="02020603050405020304" pitchFamily="18" charset="0"/>
                <a:sym typeface="Wingdings" panose="05000000000000000000" pitchFamily="2" charset="2"/>
              </a:rPr>
              <a:t>L ≈ 7.5 x 10</a:t>
            </a:r>
            <a:r>
              <a:rPr lang="en-FI" sz="1400" baseline="30000" dirty="0">
                <a:ea typeface="Times New Roman" panose="02020603050405020304" pitchFamily="18" charset="0"/>
                <a:sym typeface="Wingdings" panose="05000000000000000000" pitchFamily="2" charset="2"/>
              </a:rPr>
              <a:t>34</a:t>
            </a:r>
            <a:r>
              <a:rPr lang="en-FI" sz="1400" dirty="0">
                <a:ea typeface="Times New Roman" panose="02020603050405020304" pitchFamily="18" charset="0"/>
                <a:sym typeface="Wingdings" panose="05000000000000000000" pitchFamily="2" charset="2"/>
              </a:rPr>
              <a:t> cm</a:t>
            </a:r>
            <a:r>
              <a:rPr lang="en-FI" sz="1400" baseline="30000" dirty="0">
                <a:ea typeface="Times New Roman" panose="02020603050405020304" pitchFamily="18" charset="0"/>
                <a:sym typeface="Wingdings" panose="05000000000000000000" pitchFamily="2" charset="2"/>
              </a:rPr>
              <a:t>-2</a:t>
            </a:r>
            <a:r>
              <a:rPr lang="en-FI" sz="1400" dirty="0">
                <a:ea typeface="Times New Roman" panose="02020603050405020304" pitchFamily="18" charset="0"/>
                <a:sym typeface="Wingdings" panose="05000000000000000000" pitchFamily="2" charset="2"/>
              </a:rPr>
              <a:t> s</a:t>
            </a:r>
            <a:r>
              <a:rPr lang="en-FI" sz="1400" baseline="30000" dirty="0">
                <a:ea typeface="Times New Roman" panose="02020603050405020304" pitchFamily="18" charset="0"/>
                <a:sym typeface="Wingdings" panose="05000000000000000000" pitchFamily="2" charset="2"/>
              </a:rPr>
              <a:t>-1</a:t>
            </a:r>
            <a:r>
              <a:rPr lang="en-FI" sz="1400" dirty="0">
                <a:ea typeface="Times New Roman" panose="02020603050405020304" pitchFamily="18" charset="0"/>
                <a:sym typeface="Wingdings" panose="05000000000000000000" pitchFamily="2" charset="2"/>
              </a:rPr>
              <a:t>) . A factor of 3 - 4 </a:t>
            </a:r>
            <a:r>
              <a:rPr lang="en-FI" sz="1400" dirty="0" err="1">
                <a:ea typeface="Times New Roman" panose="02020603050405020304" pitchFamily="18" charset="0"/>
                <a:sym typeface="Wingdings" panose="05000000000000000000" pitchFamily="2" charset="2"/>
              </a:rPr>
              <a:t>hig</a:t>
            </a:r>
            <a:r>
              <a:rPr lang="es-VE" sz="1400" dirty="0">
                <a:ea typeface="Times New Roman" panose="02020603050405020304" pitchFamily="18" charset="0"/>
                <a:sym typeface="Wingdings" panose="05000000000000000000" pitchFamily="2" charset="2"/>
              </a:rPr>
              <a:t>h</a:t>
            </a:r>
            <a:r>
              <a:rPr lang="en-FI" sz="1400" dirty="0">
                <a:ea typeface="Times New Roman" panose="02020603050405020304" pitchFamily="18" charset="0"/>
                <a:sym typeface="Wingdings" panose="05000000000000000000" pitchFamily="2" charset="2"/>
              </a:rPr>
              <a:t>er than in </a:t>
            </a:r>
            <a:r>
              <a:rPr lang="en-FI" sz="1400" dirty="0">
                <a:latin typeface="+mj-lt"/>
                <a:ea typeface="Times New Roman" panose="02020603050405020304" pitchFamily="18" charset="0"/>
                <a:sym typeface="Wingdings" panose="05000000000000000000" pitchFamily="2" charset="2"/>
              </a:rPr>
              <a:t>Run2 and Run 3 </a:t>
            </a:r>
          </a:p>
          <a:p>
            <a:pPr marL="285750" indent="-285750">
              <a:spcBef>
                <a:spcPts val="10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FI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  <a:ea typeface="Times New Roman" panose="02020603050405020304" pitchFamily="18" charset="0"/>
                <a:sym typeface="Wingdings" panose="05000000000000000000" pitchFamily="2" charset="2"/>
              </a:rPr>
              <a:t>Timing requirements for combined PPS – MTD  of about 15 </a:t>
            </a:r>
            <a:r>
              <a:rPr lang="en-FI" sz="14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  <a:ea typeface="Times New Roman" panose="02020603050405020304" pitchFamily="18" charset="0"/>
                <a:sym typeface="Wingdings" panose="05000000000000000000" pitchFamily="2" charset="2"/>
              </a:rPr>
              <a:t>ps</a:t>
            </a:r>
            <a:endParaRPr lang="en-FI" sz="1400" dirty="0">
              <a:solidFill>
                <a:schemeClr val="tx1">
                  <a:lumMod val="95000"/>
                  <a:lumOff val="5000"/>
                </a:schemeClr>
              </a:solidFill>
              <a:latin typeface="+mj-lt"/>
              <a:ea typeface="Times New Roman" panose="02020603050405020304" pitchFamily="18" charset="0"/>
              <a:sym typeface="Symbol" panose="05050102010706020507" pitchFamily="18" charset="2"/>
            </a:endParaRPr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0649255B-98AB-8D9E-4ACB-C3666E432DEC}"/>
              </a:ext>
            </a:extLst>
          </p:cNvPr>
          <p:cNvGrpSpPr/>
          <p:nvPr/>
        </p:nvGrpSpPr>
        <p:grpSpPr>
          <a:xfrm>
            <a:off x="7350272" y="4323228"/>
            <a:ext cx="2499272" cy="2153924"/>
            <a:chOff x="4953000" y="4508120"/>
            <a:chExt cx="2499272" cy="2153924"/>
          </a:xfrm>
        </p:grpSpPr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06B71C8B-13A7-FE8F-0BE4-AAC915B35C5C}"/>
                </a:ext>
              </a:extLst>
            </p:cNvPr>
            <p:cNvGrpSpPr/>
            <p:nvPr/>
          </p:nvGrpSpPr>
          <p:grpSpPr>
            <a:xfrm>
              <a:off x="4953000" y="4508120"/>
              <a:ext cx="2224473" cy="1720652"/>
              <a:chOff x="4436862" y="4542799"/>
              <a:chExt cx="2224473" cy="1720652"/>
            </a:xfrm>
          </p:grpSpPr>
          <p:pic>
            <p:nvPicPr>
              <p:cNvPr id="15" name="Picture 14">
                <a:extLst>
                  <a:ext uri="{FF2B5EF4-FFF2-40B4-BE49-F238E27FC236}">
                    <a16:creationId xmlns:a16="http://schemas.microsoft.com/office/drawing/2014/main" id="{DCD0AAA4-88C3-C58C-520E-63D22AC9C6C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4436862" y="4542799"/>
                <a:ext cx="2224473" cy="786510"/>
              </a:xfrm>
              <a:prstGeom prst="rect">
                <a:avLst/>
              </a:prstGeom>
            </p:spPr>
          </p:pic>
          <p:pic>
            <p:nvPicPr>
              <p:cNvPr id="17" name="Picture 16">
                <a:extLst>
                  <a:ext uri="{FF2B5EF4-FFF2-40B4-BE49-F238E27FC236}">
                    <a16:creationId xmlns:a16="http://schemas.microsoft.com/office/drawing/2014/main" id="{06CB5E8C-E067-BCBF-9FD9-E6AA7621808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4448943" y="5329309"/>
                <a:ext cx="2160241" cy="934142"/>
              </a:xfrm>
              <a:prstGeom prst="rect">
                <a:avLst/>
              </a:prstGeom>
            </p:spPr>
          </p:pic>
        </p:grp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83C61051-4DE0-E32F-8075-EC4000DCA6D3}"/>
                </a:ext>
              </a:extLst>
            </p:cNvPr>
            <p:cNvSpPr txBox="1"/>
            <p:nvPr/>
          </p:nvSpPr>
          <p:spPr>
            <a:xfrm>
              <a:off x="5025008" y="6237312"/>
              <a:ext cx="2427264" cy="4247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4176713">
                <a:lnSpc>
                  <a:spcPct val="90000"/>
                </a:lnSpc>
              </a:pPr>
              <a:r>
                <a:rPr lang="es-VE" sz="800" dirty="0">
                  <a:solidFill>
                    <a:schemeClr val="bg2">
                      <a:lumMod val="60000"/>
                      <a:lumOff val="40000"/>
                    </a:schemeClr>
                  </a:solidFill>
                </a:rPr>
                <a:t>CERN-LHCC-2017-027 ; LHCC-P-009</a:t>
              </a:r>
              <a:r>
                <a:rPr lang="en-FI" sz="800" dirty="0">
                  <a:solidFill>
                    <a:schemeClr val="bg2">
                      <a:lumMod val="60000"/>
                      <a:lumOff val="40000"/>
                    </a:schemeClr>
                  </a:solidFill>
                </a:rPr>
                <a:t>. </a:t>
              </a:r>
              <a:r>
                <a:rPr lang="en-US" sz="800" dirty="0">
                  <a:solidFill>
                    <a:schemeClr val="bg2">
                      <a:lumMod val="60000"/>
                      <a:lumOff val="40000"/>
                    </a:schemeClr>
                  </a:solidFill>
                </a:rPr>
                <a:t>Technical proposal for a MIP timing detector in </a:t>
              </a:r>
              <a:r>
                <a:rPr lang="en-FI" sz="800" dirty="0">
                  <a:solidFill>
                    <a:schemeClr val="bg2">
                      <a:lumMod val="60000"/>
                      <a:lumOff val="40000"/>
                    </a:schemeClr>
                  </a:solidFill>
                </a:rPr>
                <a:t>the</a:t>
              </a:r>
              <a:r>
                <a:rPr lang="en-US" sz="800" dirty="0">
                  <a:solidFill>
                    <a:schemeClr val="bg2">
                      <a:lumMod val="60000"/>
                      <a:lumOff val="40000"/>
                    </a:schemeClr>
                  </a:solidFill>
                </a:rPr>
                <a:t> CMS experiment Phase 2 upgrade</a:t>
              </a:r>
              <a:endParaRPr lang="en-FI" sz="800" dirty="0">
                <a:solidFill>
                  <a:schemeClr val="bg2">
                    <a:lumMod val="60000"/>
                    <a:lumOff val="40000"/>
                  </a:schemeClr>
                </a:solidFill>
              </a:endParaRPr>
            </a:p>
          </p:txBody>
        </p:sp>
      </p:grpSp>
      <p:sp>
        <p:nvSpPr>
          <p:cNvPr id="8" name="Rectangle 4">
            <a:extLst>
              <a:ext uri="{FF2B5EF4-FFF2-40B4-BE49-F238E27FC236}">
                <a16:creationId xmlns:a16="http://schemas.microsoft.com/office/drawing/2014/main" id="{CE221489-82BB-3646-F0A3-CDC3E8AE18C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584362" y="4005064"/>
            <a:ext cx="2088232" cy="318164"/>
          </a:xfrm>
          <a:prstGeom prst="rect">
            <a:avLst/>
          </a:prstGeom>
          <a:solidFill>
            <a:srgbClr val="CCFFCC"/>
          </a:solidFill>
          <a:ln w="38100">
            <a:solidFill>
              <a:schemeClr val="hlink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en-FI" sz="1100" dirty="0">
                <a:solidFill>
                  <a:srgbClr val="FF0000"/>
                </a:solidFill>
                <a:latin typeface="Comic Sans MS" panose="030F0702030302020204" pitchFamily="66" charset="0"/>
                <a:ea typeface="DejaVu LGC Sans" pitchFamily="2"/>
                <a:cs typeface="DejaVu LGC Sans" pitchFamily="2"/>
                <a:sym typeface="Symbol" panose="05050102010706020507" pitchFamily="18" charset="2"/>
              </a:rPr>
              <a:t>Low Gain Avalanche Detector</a:t>
            </a:r>
            <a:endParaRPr lang="fi-FI" sz="1100" dirty="0">
              <a:solidFill>
                <a:srgbClr val="FF0000"/>
              </a:solidFill>
              <a:latin typeface="Comic Sans MS" panose="030F0702030302020204" pitchFamily="66" charset="0"/>
              <a:ea typeface="DejaVu LGC Sans" pitchFamily="2"/>
              <a:cs typeface="DejaVu LGC Sans" pitchFamily="2"/>
            </a:endParaRPr>
          </a:p>
        </p:txBody>
      </p:sp>
      <p:sp>
        <p:nvSpPr>
          <p:cNvPr id="6" name="Rectangle 4">
            <a:extLst>
              <a:ext uri="{FF2B5EF4-FFF2-40B4-BE49-F238E27FC236}">
                <a16:creationId xmlns:a16="http://schemas.microsoft.com/office/drawing/2014/main" id="{6B7C6E27-5A8F-9495-B3F2-F0C5D48FAD4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51328" y="3987430"/>
            <a:ext cx="1656184" cy="338747"/>
          </a:xfrm>
          <a:prstGeom prst="rect">
            <a:avLst/>
          </a:prstGeom>
          <a:solidFill>
            <a:srgbClr val="CCFFCC"/>
          </a:solidFill>
          <a:ln w="38100">
            <a:solidFill>
              <a:schemeClr val="hlink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en-FI" sz="1200" dirty="0" err="1">
                <a:solidFill>
                  <a:srgbClr val="FF0000"/>
                </a:solidFill>
                <a:latin typeface="Comic Sans MS" panose="030F0702030302020204" pitchFamily="66" charset="0"/>
                <a:ea typeface="DejaVu LGC Sans" pitchFamily="2"/>
                <a:cs typeface="DejaVu LGC Sans" pitchFamily="2"/>
                <a:sym typeface="Symbol" panose="05050102010706020507" pitchFamily="18" charset="2"/>
              </a:rPr>
              <a:t>TimeSpot</a:t>
            </a:r>
            <a:r>
              <a:rPr lang="en-FI" sz="1200" dirty="0">
                <a:solidFill>
                  <a:srgbClr val="FF0000"/>
                </a:solidFill>
                <a:latin typeface="Comic Sans MS" panose="030F0702030302020204" pitchFamily="66" charset="0"/>
                <a:ea typeface="DejaVu LGC Sans" pitchFamily="2"/>
                <a:cs typeface="DejaVu LGC Sans" pitchFamily="2"/>
                <a:sym typeface="Symbol" panose="05050102010706020507" pitchFamily="18" charset="2"/>
              </a:rPr>
              <a:t> Detector</a:t>
            </a:r>
            <a:endParaRPr lang="fi-FI" sz="1200" dirty="0">
              <a:solidFill>
                <a:srgbClr val="FF0000"/>
              </a:solidFill>
              <a:latin typeface="Comic Sans MS" panose="030F0702030302020204" pitchFamily="66" charset="0"/>
              <a:ea typeface="DejaVu LGC Sans" pitchFamily="2"/>
              <a:cs typeface="DejaVu LGC Sans" pitchFamily="2"/>
            </a:endParaRP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D0033660-0B4E-A3E0-55F0-B04B2F21F029}"/>
              </a:ext>
            </a:extLst>
          </p:cNvPr>
          <p:cNvGrpSpPr/>
          <p:nvPr/>
        </p:nvGrpSpPr>
        <p:grpSpPr>
          <a:xfrm>
            <a:off x="4149519" y="3982656"/>
            <a:ext cx="3278623" cy="2533550"/>
            <a:chOff x="195465" y="3972681"/>
            <a:chExt cx="3278623" cy="2102288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B704DEFA-9F01-997D-2190-64FE16345EC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065456" y="3972681"/>
              <a:ext cx="1408632" cy="1092447"/>
            </a:xfrm>
            <a:prstGeom prst="rect">
              <a:avLst/>
            </a:prstGeom>
          </p:spPr>
        </p:pic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18A30E6D-2D87-90DC-E849-7A72F774378D}"/>
                </a:ext>
              </a:extLst>
            </p:cNvPr>
            <p:cNvGrpSpPr/>
            <p:nvPr/>
          </p:nvGrpSpPr>
          <p:grpSpPr>
            <a:xfrm>
              <a:off x="195465" y="4438964"/>
              <a:ext cx="3234468" cy="1636005"/>
              <a:chOff x="222992" y="4429395"/>
              <a:chExt cx="3234468" cy="1636005"/>
            </a:xfrm>
          </p:grpSpPr>
          <p:pic>
            <p:nvPicPr>
              <p:cNvPr id="5" name="Picture 4">
                <a:extLst>
                  <a:ext uri="{FF2B5EF4-FFF2-40B4-BE49-F238E27FC236}">
                    <a16:creationId xmlns:a16="http://schemas.microsoft.com/office/drawing/2014/main" id="{B864075B-F62A-046B-987F-374182596E9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222992" y="4429395"/>
                <a:ext cx="1777680" cy="1636005"/>
              </a:xfrm>
              <a:prstGeom prst="rect">
                <a:avLst/>
              </a:prstGeom>
            </p:spPr>
          </p:pic>
          <p:pic>
            <p:nvPicPr>
              <p:cNvPr id="12" name="Picture 11">
                <a:extLst>
                  <a:ext uri="{FF2B5EF4-FFF2-40B4-BE49-F238E27FC236}">
                    <a16:creationId xmlns:a16="http://schemas.microsoft.com/office/drawing/2014/main" id="{E4864164-F472-D885-5EF6-4683BAB7E05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681996" y="5366270"/>
                <a:ext cx="1732164" cy="607046"/>
              </a:xfrm>
              <a:prstGeom prst="rect">
                <a:avLst/>
              </a:prstGeom>
            </p:spPr>
          </p:pic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BDC55FDE-4F59-B9AD-ABB2-21CF094FF5C6}"/>
                  </a:ext>
                </a:extLst>
              </p:cNvPr>
              <p:cNvSpPr txBox="1"/>
              <p:nvPr/>
            </p:nvSpPr>
            <p:spPr>
              <a:xfrm>
                <a:off x="1880985" y="4969140"/>
                <a:ext cx="1576475" cy="4247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 defTabSz="4176713">
                  <a:lnSpc>
                    <a:spcPct val="90000"/>
                  </a:lnSpc>
                </a:pPr>
                <a:r>
                  <a:rPr lang="en-FI" sz="800" dirty="0">
                    <a:solidFill>
                      <a:schemeClr val="bg2">
                        <a:lumMod val="60000"/>
                        <a:lumOff val="40000"/>
                      </a:schemeClr>
                    </a:solidFill>
                  </a:rPr>
                  <a:t>R. </a:t>
                </a:r>
                <a:r>
                  <a:rPr lang="en-FI" sz="800" dirty="0" err="1">
                    <a:solidFill>
                      <a:schemeClr val="bg2">
                        <a:lumMod val="60000"/>
                        <a:lumOff val="40000"/>
                      </a:schemeClr>
                    </a:solidFill>
                  </a:rPr>
                  <a:t>Mulargia</a:t>
                </a:r>
                <a:r>
                  <a:rPr lang="en-FI" sz="800" dirty="0">
                    <a:solidFill>
                      <a:schemeClr val="bg2">
                        <a:lumMod val="60000"/>
                        <a:lumOff val="40000"/>
                      </a:schemeClr>
                    </a:solidFill>
                  </a:rPr>
                  <a:t> et al., </a:t>
                </a:r>
                <a:r>
                  <a:rPr lang="en-US" sz="800" dirty="0">
                    <a:solidFill>
                      <a:schemeClr val="bg2">
                        <a:lumMod val="60000"/>
                        <a:lumOff val="40000"/>
                      </a:schemeClr>
                    </a:solidFill>
                  </a:rPr>
                  <a:t>15th Topical Seminar on Innovative Particle and Radiation Detector</a:t>
                </a:r>
                <a:endParaRPr lang="en-FI" sz="800" dirty="0">
                  <a:solidFill>
                    <a:schemeClr val="bg2">
                      <a:lumMod val="60000"/>
                      <a:lumOff val="40000"/>
                    </a:schemeClr>
                  </a:solidFill>
                </a:endParaRPr>
              </a:p>
            </p:txBody>
          </p:sp>
        </p:grpSp>
      </p:grpSp>
      <p:sp>
        <p:nvSpPr>
          <p:cNvPr id="3" name="TextBox 2">
            <a:extLst>
              <a:ext uri="{FF2B5EF4-FFF2-40B4-BE49-F238E27FC236}">
                <a16:creationId xmlns:a16="http://schemas.microsoft.com/office/drawing/2014/main" id="{A8AF3007-AFB0-AB3D-C8A4-A6A2BE3EFBF9}"/>
              </a:ext>
            </a:extLst>
          </p:cNvPr>
          <p:cNvSpPr txBox="1"/>
          <p:nvPr/>
        </p:nvSpPr>
        <p:spPr>
          <a:xfrm>
            <a:off x="176465" y="2283324"/>
            <a:ext cx="8443500" cy="168251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>
              <a:spcBef>
                <a:spcPts val="1000"/>
              </a:spcBef>
              <a:spcAft>
                <a:spcPts val="0"/>
              </a:spcAft>
            </a:pPr>
            <a:r>
              <a:rPr lang="en-FI" sz="1400" b="1" dirty="0">
                <a:effectLst/>
                <a:latin typeface="+mj-lt"/>
                <a:ea typeface="Times New Roman" panose="02020603050405020304" pitchFamily="18" charset="0"/>
                <a:sym typeface="Wingdings" panose="05000000000000000000" pitchFamily="2" charset="2"/>
              </a:rPr>
              <a:t>Synergies:</a:t>
            </a:r>
          </a:p>
          <a:p>
            <a:pPr marL="285750" indent="-285750">
              <a:spcBef>
                <a:spcPts val="10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FI" sz="1400" dirty="0">
                <a:latin typeface="+mj-lt"/>
                <a:ea typeface="Times New Roman" panose="02020603050405020304" pitchFamily="18" charset="0"/>
                <a:sym typeface="Wingdings" panose="05000000000000000000" pitchFamily="2" charset="2"/>
              </a:rPr>
              <a:t>For the tracking possible scenario a solution with the </a:t>
            </a:r>
            <a:r>
              <a:rPr lang="en-FI" sz="1400" dirty="0" err="1">
                <a:latin typeface="+mj-lt"/>
                <a:ea typeface="Times New Roman" panose="02020603050405020304" pitchFamily="18" charset="0"/>
                <a:sym typeface="Wingdings" panose="05000000000000000000" pitchFamily="2" charset="2"/>
              </a:rPr>
              <a:t>TimeSpot</a:t>
            </a:r>
            <a:r>
              <a:rPr lang="en-FI" sz="1400" dirty="0">
                <a:latin typeface="+mj-lt"/>
                <a:ea typeface="Times New Roman" panose="02020603050405020304" pitchFamily="18" charset="0"/>
                <a:sym typeface="Wingdings" panose="05000000000000000000" pitchFamily="2" charset="2"/>
              </a:rPr>
              <a:t> collaboration</a:t>
            </a:r>
            <a:endParaRPr lang="en-FI" sz="1400" dirty="0">
              <a:effectLst/>
              <a:latin typeface="+mj-lt"/>
              <a:ea typeface="Times New Roman" panose="02020603050405020304" pitchFamily="18" charset="0"/>
              <a:sym typeface="Wingdings" panose="05000000000000000000" pitchFamily="2" charset="2"/>
            </a:endParaRPr>
          </a:p>
          <a:p>
            <a:pPr marL="285750" indent="-285750">
              <a:spcBef>
                <a:spcPts val="10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FI" sz="1400" dirty="0">
                <a:latin typeface="+mj-lt"/>
                <a:ea typeface="Times New Roman" panose="02020603050405020304" pitchFamily="18" charset="0"/>
                <a:sym typeface="Wingdings" panose="05000000000000000000" pitchFamily="2" charset="2"/>
              </a:rPr>
              <a:t>For the Timing possible combine collaborations:</a:t>
            </a:r>
          </a:p>
          <a:p>
            <a:pPr marL="742950" lvl="1" indent="-285750">
              <a:spcBef>
                <a:spcPts val="10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FI" sz="1400" dirty="0">
                <a:latin typeface="+mj-lt"/>
                <a:ea typeface="Times New Roman" panose="02020603050405020304" pitchFamily="18" charset="0"/>
                <a:sym typeface="Wingdings" panose="05000000000000000000" pitchFamily="2" charset="2"/>
              </a:rPr>
              <a:t>The </a:t>
            </a:r>
            <a:r>
              <a:rPr lang="en-FI" sz="1400" dirty="0" err="1">
                <a:latin typeface="+mj-lt"/>
                <a:ea typeface="Times New Roman" panose="02020603050405020304" pitchFamily="18" charset="0"/>
                <a:sym typeface="Wingdings" panose="05000000000000000000" pitchFamily="2" charset="2"/>
              </a:rPr>
              <a:t>TimeSpot</a:t>
            </a:r>
            <a:r>
              <a:rPr lang="en-FI" sz="1400" dirty="0">
                <a:latin typeface="+mj-lt"/>
                <a:ea typeface="Times New Roman" panose="02020603050405020304" pitchFamily="18" charset="0"/>
                <a:sym typeface="Wingdings" panose="05000000000000000000" pitchFamily="2" charset="2"/>
              </a:rPr>
              <a:t>  collaboration (some colleagues are working in PPS)</a:t>
            </a:r>
          </a:p>
          <a:p>
            <a:pPr marL="742950" lvl="1" indent="-285750">
              <a:spcBef>
                <a:spcPts val="10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FI" sz="1400" dirty="0">
                <a:latin typeface="+mj-lt"/>
                <a:ea typeface="Times New Roman" panose="02020603050405020304" pitchFamily="18" charset="0"/>
                <a:sym typeface="Wingdings" panose="05000000000000000000" pitchFamily="2" charset="2"/>
              </a:rPr>
              <a:t>The Phase-2 Inner Tracker and the MIP Timing Detector (MTD) </a:t>
            </a:r>
            <a:r>
              <a:rPr lang="en-FI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  <a:ea typeface="Times New Roman" panose="02020603050405020304" pitchFamily="18" charset="0"/>
                <a:sym typeface="Wingdings" panose="05000000000000000000" pitchFamily="2" charset="2"/>
              </a:rPr>
              <a:t>(lead by Prof. Panja </a:t>
            </a:r>
            <a:r>
              <a:rPr lang="en-FI" sz="14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  <a:ea typeface="Times New Roman" panose="02020603050405020304" pitchFamily="18" charset="0"/>
                <a:sym typeface="Wingdings" panose="05000000000000000000" pitchFamily="2" charset="2"/>
              </a:rPr>
              <a:t>Lukka</a:t>
            </a:r>
            <a:r>
              <a:rPr lang="en-FI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  <a:ea typeface="Times New Roman" panose="02020603050405020304" pitchFamily="18" charset="0"/>
                <a:sym typeface="Wingdings" panose="05000000000000000000" pitchFamily="2" charset="2"/>
              </a:rPr>
              <a:t>)</a:t>
            </a:r>
            <a:endParaRPr lang="en-FI" sz="1400" dirty="0">
              <a:solidFill>
                <a:schemeClr val="tx1">
                  <a:lumMod val="95000"/>
                  <a:lumOff val="5000"/>
                </a:schemeClr>
              </a:solidFill>
              <a:latin typeface="+mj-lt"/>
              <a:ea typeface="Times New Roman" panose="02020603050405020304" pitchFamily="18" charset="0"/>
              <a:sym typeface="Symbol" panose="05050102010706020507" pitchFamily="18" charset="2"/>
            </a:endParaRPr>
          </a:p>
        </p:txBody>
      </p:sp>
      <p:pic>
        <p:nvPicPr>
          <p:cNvPr id="21" name="Picture 20" descr="Chart, histogram&#10;&#10;Description automatically generated">
            <a:extLst>
              <a:ext uri="{FF2B5EF4-FFF2-40B4-BE49-F238E27FC236}">
                <a16:creationId xmlns:a16="http://schemas.microsoft.com/office/drawing/2014/main" id="{154391DB-441A-67DB-91C4-084B9150D883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4463" y="202399"/>
            <a:ext cx="3123236" cy="2979512"/>
          </a:xfrm>
          <a:prstGeom prst="rect">
            <a:avLst/>
          </a:prstGeom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F22997C6-1B0C-F75F-1AB2-B30C4A046F14}"/>
              </a:ext>
            </a:extLst>
          </p:cNvPr>
          <p:cNvSpPr txBox="1"/>
          <p:nvPr/>
        </p:nvSpPr>
        <p:spPr>
          <a:xfrm>
            <a:off x="6825208" y="3149262"/>
            <a:ext cx="3124087" cy="42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defTabSz="4176713">
              <a:lnSpc>
                <a:spcPct val="90000"/>
              </a:lnSpc>
            </a:pPr>
            <a:r>
              <a:rPr lang="en-FI" sz="800" dirty="0">
                <a:solidFill>
                  <a:schemeClr val="bg2">
                    <a:lumMod val="60000"/>
                    <a:lumOff val="40000"/>
                  </a:schemeClr>
                </a:solidFill>
              </a:rPr>
              <a:t>The CMS collaboration. </a:t>
            </a:r>
            <a:r>
              <a:rPr lang="en-US" sz="800" dirty="0">
                <a:solidFill>
                  <a:schemeClr val="bg2">
                    <a:lumMod val="60000"/>
                    <a:lumOff val="40000"/>
                  </a:schemeClr>
                </a:solidFill>
              </a:rPr>
              <a:t>The CMS Precision Proton Spectrometer at the HL-LHC -- Expression of Interest</a:t>
            </a:r>
            <a:r>
              <a:rPr lang="en-FI" sz="800" dirty="0">
                <a:solidFill>
                  <a:schemeClr val="bg2">
                    <a:lumMod val="60000"/>
                    <a:lumOff val="40000"/>
                  </a:schemeClr>
                </a:solidFill>
              </a:rPr>
              <a:t>. </a:t>
            </a:r>
            <a:r>
              <a:rPr lang="es-VE" sz="800" dirty="0">
                <a:solidFill>
                  <a:schemeClr val="bg2">
                    <a:lumMod val="60000"/>
                    <a:lumOff val="40000"/>
                  </a:schemeClr>
                </a:solidFill>
              </a:rPr>
              <a:t>arXiv:2103.02752</a:t>
            </a:r>
            <a:r>
              <a:rPr lang="en-FI" sz="800" dirty="0">
                <a:solidFill>
                  <a:schemeClr val="bg2">
                    <a:lumMod val="60000"/>
                    <a:lumOff val="40000"/>
                  </a:schemeClr>
                </a:solidFill>
              </a:rPr>
              <a:t>. </a:t>
            </a:r>
          </a:p>
        </p:txBody>
      </p:sp>
      <p:sp>
        <p:nvSpPr>
          <p:cNvPr id="30" name="Rectangle 4">
            <a:extLst>
              <a:ext uri="{FF2B5EF4-FFF2-40B4-BE49-F238E27FC236}">
                <a16:creationId xmlns:a16="http://schemas.microsoft.com/office/drawing/2014/main" id="{A46D476E-9316-A8F0-11D4-2487A2980D7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456" y="3974932"/>
            <a:ext cx="2088232" cy="318164"/>
          </a:xfrm>
          <a:prstGeom prst="rect">
            <a:avLst/>
          </a:prstGeom>
          <a:solidFill>
            <a:srgbClr val="CCFFCC"/>
          </a:solidFill>
          <a:ln w="38100">
            <a:solidFill>
              <a:schemeClr val="hlink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en-FI" sz="1100" dirty="0">
                <a:solidFill>
                  <a:srgbClr val="FF0000"/>
                </a:solidFill>
                <a:latin typeface="Comic Sans MS" panose="030F0702030302020204" pitchFamily="66" charset="0"/>
                <a:ea typeface="DejaVu LGC Sans" pitchFamily="2"/>
                <a:cs typeface="DejaVu LGC Sans" pitchFamily="2"/>
                <a:sym typeface="Symbol" panose="05050102010706020507" pitchFamily="18" charset="2"/>
              </a:rPr>
              <a:t>Phase-2 Inner Tracker</a:t>
            </a:r>
            <a:endParaRPr lang="fi-FI" sz="1100" dirty="0">
              <a:solidFill>
                <a:srgbClr val="FF0000"/>
              </a:solidFill>
              <a:latin typeface="Comic Sans MS" panose="030F0702030302020204" pitchFamily="66" charset="0"/>
              <a:ea typeface="DejaVu LGC Sans" pitchFamily="2"/>
              <a:cs typeface="DejaVu LGC Sans" pitchFamily="2"/>
            </a:endParaRP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76D43B77-E2A5-4DEE-DF9C-99CE8680BDF8}"/>
              </a:ext>
            </a:extLst>
          </p:cNvPr>
          <p:cNvGrpSpPr/>
          <p:nvPr/>
        </p:nvGrpSpPr>
        <p:grpSpPr>
          <a:xfrm>
            <a:off x="62044" y="3968916"/>
            <a:ext cx="4083243" cy="2547290"/>
            <a:chOff x="62044" y="3968916"/>
            <a:chExt cx="4083243" cy="2547290"/>
          </a:xfrm>
        </p:grpSpPr>
        <p:grpSp>
          <p:nvGrpSpPr>
            <p:cNvPr id="38" name="Group 37">
              <a:extLst>
                <a:ext uri="{FF2B5EF4-FFF2-40B4-BE49-F238E27FC236}">
                  <a16:creationId xmlns:a16="http://schemas.microsoft.com/office/drawing/2014/main" id="{4CB66F16-2619-57BB-31BB-9DAD453FA90D}"/>
                </a:ext>
              </a:extLst>
            </p:cNvPr>
            <p:cNvGrpSpPr/>
            <p:nvPr/>
          </p:nvGrpSpPr>
          <p:grpSpPr>
            <a:xfrm>
              <a:off x="62044" y="3968916"/>
              <a:ext cx="4083243" cy="2547290"/>
              <a:chOff x="5760686" y="4014509"/>
              <a:chExt cx="4083243" cy="2547290"/>
            </a:xfrm>
          </p:grpSpPr>
          <p:pic>
            <p:nvPicPr>
              <p:cNvPr id="32" name="Picture 31">
                <a:extLst>
                  <a:ext uri="{FF2B5EF4-FFF2-40B4-BE49-F238E27FC236}">
                    <a16:creationId xmlns:a16="http://schemas.microsoft.com/office/drawing/2014/main" id="{046BEF21-E13E-77D6-2DF8-37B53FD6F6E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8553127" y="4014509"/>
                <a:ext cx="1126733" cy="985356"/>
              </a:xfrm>
              <a:prstGeom prst="rect">
                <a:avLst/>
              </a:prstGeom>
            </p:spPr>
          </p:pic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12328625-8D3A-C179-3EC2-51DE470B5514}"/>
                  </a:ext>
                </a:extLst>
              </p:cNvPr>
              <p:cNvSpPr txBox="1"/>
              <p:nvPr/>
            </p:nvSpPr>
            <p:spPr>
              <a:xfrm>
                <a:off x="5760686" y="4361529"/>
                <a:ext cx="2496101" cy="841256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 marL="171450" indent="-171450">
                  <a:spcBef>
                    <a:spcPts val="1000"/>
                  </a:spcBef>
                  <a:spcAft>
                    <a:spcPts val="0"/>
                  </a:spcAft>
                  <a:buFont typeface="Arial" panose="020B0604020202020204" pitchFamily="34" charset="0"/>
                  <a:buChar char="•"/>
                </a:pPr>
                <a:r>
                  <a:rPr lang="en-FI" sz="800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+mj-lt"/>
                    <a:ea typeface="Times New Roman" panose="02020603050405020304" pitchFamily="18" charset="0"/>
                    <a:sym typeface="Symbol" panose="05050102010706020507" pitchFamily="18" charset="2"/>
                  </a:rPr>
                  <a:t>Hybrid pixel modules using new CROC ASIC.</a:t>
                </a:r>
              </a:p>
              <a:p>
                <a:pPr marL="171450" indent="-171450">
                  <a:spcBef>
                    <a:spcPts val="1000"/>
                  </a:spcBef>
                  <a:spcAft>
                    <a:spcPts val="0"/>
                  </a:spcAft>
                  <a:buFont typeface="Arial" panose="020B0604020202020204" pitchFamily="34" charset="0"/>
                  <a:buChar char="•"/>
                </a:pPr>
                <a:r>
                  <a:rPr lang="en-FI" sz="800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+mj-lt"/>
                    <a:ea typeface="Times New Roman" panose="02020603050405020304" pitchFamily="18" charset="0"/>
                    <a:sym typeface="Symbol" panose="05050102010706020507" pitchFamily="18" charset="2"/>
                  </a:rPr>
                  <a:t>Smaller pixels for less occupancy.</a:t>
                </a:r>
              </a:p>
              <a:p>
                <a:pPr marL="171450" indent="-171450">
                  <a:spcBef>
                    <a:spcPts val="1000"/>
                  </a:spcBef>
                  <a:spcAft>
                    <a:spcPts val="0"/>
                  </a:spcAft>
                  <a:buFont typeface="Arial" panose="020B0604020202020204" pitchFamily="34" charset="0"/>
                  <a:buChar char="•"/>
                </a:pPr>
                <a:r>
                  <a:rPr lang="en-FI" sz="800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+mj-lt"/>
                    <a:ea typeface="Times New Roman" panose="02020603050405020304" pitchFamily="18" charset="0"/>
                    <a:sym typeface="Symbol" panose="05050102010706020507" pitchFamily="18" charset="2"/>
                  </a:rPr>
                  <a:t>Planar n-in-p Si sensors baseline, rad hard 3D Si sensors for innermost layer.</a:t>
                </a:r>
              </a:p>
            </p:txBody>
          </p:sp>
          <p:pic>
            <p:nvPicPr>
              <p:cNvPr id="35" name="Picture 34">
                <a:extLst>
                  <a:ext uri="{FF2B5EF4-FFF2-40B4-BE49-F238E27FC236}">
                    <a16:creationId xmlns:a16="http://schemas.microsoft.com/office/drawing/2014/main" id="{F1455F94-0437-7FC1-385F-1C0B8D5592E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8447697" y="5367589"/>
                <a:ext cx="1320210" cy="982051"/>
              </a:xfrm>
              <a:prstGeom prst="rect">
                <a:avLst/>
              </a:prstGeom>
            </p:spPr>
          </p:pic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6F80C938-771D-F109-C684-8D75E23362E6}"/>
                  </a:ext>
                </a:extLst>
              </p:cNvPr>
              <p:cNvSpPr txBox="1"/>
              <p:nvPr/>
            </p:nvSpPr>
            <p:spPr>
              <a:xfrm>
                <a:off x="5832694" y="5151261"/>
                <a:ext cx="2724456" cy="1362168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FI" sz="800" b="1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+mj-lt"/>
                    <a:ea typeface="Times New Roman" panose="02020603050405020304" pitchFamily="18" charset="0"/>
                    <a:sym typeface="Symbol" panose="05050102010706020507" pitchFamily="18" charset="2"/>
                  </a:rPr>
                  <a:t>Finnish contribution:</a:t>
                </a:r>
              </a:p>
              <a:p>
                <a:pPr marL="171450" indent="-171450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anose="020B0604020202020204" pitchFamily="34" charset="0"/>
                  <a:buChar char="•"/>
                </a:pPr>
                <a:r>
                  <a:rPr lang="en-US" sz="800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+mj-lt"/>
                    <a:ea typeface="Times New Roman" panose="02020603050405020304" pitchFamily="18" charset="0"/>
                    <a:sym typeface="Symbol" panose="05050102010706020507" pitchFamily="18" charset="2"/>
                  </a:rPr>
                  <a:t>Building, testing and calibrating 250 TEPX modules</a:t>
                </a:r>
              </a:p>
              <a:p>
                <a:pPr marL="171450" indent="-171450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anose="020B0604020202020204" pitchFamily="34" charset="0"/>
                  <a:buChar char="•"/>
                </a:pPr>
                <a:r>
                  <a:rPr lang="en-US" sz="800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+mj-lt"/>
                    <a:ea typeface="Times New Roman" panose="02020603050405020304" pitchFamily="18" charset="0"/>
                    <a:sym typeface="Symbol" panose="05050102010706020507" pitchFamily="18" charset="2"/>
                  </a:rPr>
                  <a:t>Produced successfully our first full digital module with CROCs</a:t>
                </a:r>
              </a:p>
              <a:p>
                <a:pPr marL="171450" indent="-171450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anose="020B0604020202020204" pitchFamily="34" charset="0"/>
                  <a:buChar char="•"/>
                </a:pPr>
                <a:r>
                  <a:rPr lang="en-US" sz="800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+mj-lt"/>
                    <a:ea typeface="Times New Roman" panose="02020603050405020304" pitchFamily="18" charset="0"/>
                    <a:sym typeface="Symbol" panose="05050102010706020507" pitchFamily="18" charset="2"/>
                  </a:rPr>
                  <a:t>Currently: setting up of TEPX readout electronics in Helsinki lab to develop QC software; constructing of cold box for QC of pixel modules.</a:t>
                </a:r>
                <a:endParaRPr lang="en-FI" sz="8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+mj-lt"/>
                  <a:ea typeface="Times New Roman" panose="02020603050405020304" pitchFamily="18" charset="0"/>
                  <a:sym typeface="Symbol" panose="05050102010706020507" pitchFamily="18" charset="2"/>
                </a:endParaRPr>
              </a:p>
            </p:txBody>
          </p:sp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EC124E0D-8523-233D-185B-8DF73C64E848}"/>
                  </a:ext>
                </a:extLst>
              </p:cNvPr>
              <p:cNvSpPr txBox="1"/>
              <p:nvPr/>
            </p:nvSpPr>
            <p:spPr>
              <a:xfrm>
                <a:off x="8465595" y="6358666"/>
                <a:ext cx="1378334" cy="20313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defTabSz="4176713">
                  <a:lnSpc>
                    <a:spcPct val="90000"/>
                  </a:lnSpc>
                </a:pPr>
                <a:r>
                  <a:rPr lang="es-VE" sz="800" dirty="0">
                    <a:solidFill>
                      <a:schemeClr val="bg2">
                        <a:lumMod val="60000"/>
                        <a:lumOff val="40000"/>
                      </a:schemeClr>
                    </a:solidFill>
                  </a:rPr>
                  <a:t>C</a:t>
                </a:r>
                <a:r>
                  <a:rPr lang="en-FI" sz="800" dirty="0" err="1">
                    <a:solidFill>
                      <a:schemeClr val="bg2">
                        <a:lumMod val="60000"/>
                        <a:lumOff val="40000"/>
                      </a:schemeClr>
                    </a:solidFill>
                  </a:rPr>
                  <a:t>ourtesy</a:t>
                </a:r>
                <a:r>
                  <a:rPr lang="en-FI" sz="800" dirty="0">
                    <a:solidFill>
                      <a:schemeClr val="bg2">
                        <a:lumMod val="60000"/>
                        <a:lumOff val="40000"/>
                      </a:schemeClr>
                    </a:solidFill>
                  </a:rPr>
                  <a:t> of:  E. </a:t>
                </a:r>
                <a:r>
                  <a:rPr lang="en-FI" sz="800" dirty="0" err="1">
                    <a:solidFill>
                      <a:schemeClr val="bg2">
                        <a:lumMod val="60000"/>
                        <a:lumOff val="40000"/>
                      </a:schemeClr>
                    </a:solidFill>
                  </a:rPr>
                  <a:t>Brucken</a:t>
                </a:r>
                <a:endParaRPr lang="en-FI" sz="800" dirty="0">
                  <a:solidFill>
                    <a:schemeClr val="bg2">
                      <a:lumMod val="60000"/>
                      <a:lumOff val="40000"/>
                    </a:schemeClr>
                  </a:solidFill>
                </a:endParaRPr>
              </a:p>
            </p:txBody>
          </p:sp>
        </p:grp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9C5DF318-2537-80A6-33A5-F75C4DFC8300}"/>
                </a:ext>
              </a:extLst>
            </p:cNvPr>
            <p:cNvSpPr txBox="1"/>
            <p:nvPr/>
          </p:nvSpPr>
          <p:spPr>
            <a:xfrm>
              <a:off x="2736031" y="4962654"/>
              <a:ext cx="1320210" cy="3796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 defTabSz="4176713">
                <a:lnSpc>
                  <a:spcPct val="90000"/>
                </a:lnSpc>
              </a:pPr>
              <a:r>
                <a:rPr lang="da-DK" sz="800" dirty="0">
                  <a:solidFill>
                    <a:schemeClr val="bg2">
                      <a:lumMod val="60000"/>
                      <a:lumOff val="40000"/>
                    </a:schemeClr>
                  </a:solidFill>
                </a:rPr>
                <a:t>S. Orfanelli et al., JINST 17 C08003,2022 </a:t>
              </a:r>
              <a:endParaRPr lang="en-FI" sz="800" dirty="0">
                <a:solidFill>
                  <a:schemeClr val="bg2">
                    <a:lumMod val="60000"/>
                    <a:lumOff val="40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317915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6" grpId="0" animBg="1"/>
      <p:bldP spid="3" grpId="0" animBg="1"/>
      <p:bldP spid="30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D156899E-DD68-8C47-6015-3495C52ACD37}"/>
              </a:ext>
            </a:extLst>
          </p:cNvPr>
          <p:cNvSpPr txBox="1"/>
          <p:nvPr/>
        </p:nvSpPr>
        <p:spPr>
          <a:xfrm>
            <a:off x="776536" y="1988840"/>
            <a:ext cx="8208912" cy="33650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FI" dirty="0"/>
              <a:t>The scintillator based nT2 telescope of TOTEM will be installed for the total cross sect</a:t>
            </a:r>
            <a:r>
              <a:rPr lang="es-VE" dirty="0" err="1"/>
              <a:t>io</a:t>
            </a:r>
            <a:r>
              <a:rPr lang="en-FI" dirty="0"/>
              <a:t>n measurements at 13.6 </a:t>
            </a:r>
            <a:r>
              <a:rPr lang="en-FI" dirty="0" err="1"/>
              <a:t>TeV</a:t>
            </a:r>
            <a:r>
              <a:rPr lang="en-FI" dirty="0"/>
              <a:t> during special run (~ 2023)</a:t>
            </a:r>
          </a:p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FI" dirty="0"/>
          </a:p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FI" dirty="0"/>
              <a:t>The CMS Precision Proton Spectrometer has been upgraded for tracking and timing in continuous data taken </a:t>
            </a:r>
            <a:r>
              <a:rPr lang="en-FI" dirty="0" err="1"/>
              <a:t>duri</a:t>
            </a:r>
            <a:r>
              <a:rPr lang="es-VE" dirty="0"/>
              <a:t>n</a:t>
            </a:r>
            <a:r>
              <a:rPr lang="en-FI" dirty="0"/>
              <a:t>g Run 3</a:t>
            </a:r>
          </a:p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FI" dirty="0"/>
          </a:p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kern="0" dirty="0">
                <a:solidFill>
                  <a:srgbClr val="000000"/>
                </a:solidFill>
                <a:latin typeface="Helvetica Neue"/>
                <a:sym typeface="Helvetica Neue"/>
              </a:rPr>
              <a:t>Looking for synergies in the R&amp;D of suitable technologies to be used for the HL-LHC upgrade of the Roman Pots</a:t>
            </a:r>
            <a:endParaRPr lang="en-FI" kern="0" dirty="0">
              <a:solidFill>
                <a:srgbClr val="000000"/>
              </a:solidFill>
              <a:latin typeface="Helvetica Neue"/>
              <a:sym typeface="Helvetica Neue"/>
            </a:endParaRPr>
          </a:p>
        </p:txBody>
      </p:sp>
      <p:sp>
        <p:nvSpPr>
          <p:cNvPr id="4" name="Text Box 2">
            <a:extLst>
              <a:ext uri="{FF2B5EF4-FFF2-40B4-BE49-F238E27FC236}">
                <a16:creationId xmlns:a16="http://schemas.microsoft.com/office/drawing/2014/main" id="{045BAC1D-C71F-96E1-559C-834DF5157CC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477375" y="6613525"/>
            <a:ext cx="263214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fld id="{4CA7063B-D529-4DDA-B61E-EED69BDB77F9}" type="slidenum">
              <a:rPr lang="en-GB" sz="1000" b="1" smtClean="0">
                <a:solidFill>
                  <a:schemeClr val="bg2"/>
                </a:solidFill>
                <a:latin typeface="Comic Sans MS" pitchFamily="66" charset="0"/>
              </a:rPr>
              <a:t>12</a:t>
            </a:fld>
            <a:endParaRPr lang="en-GB" sz="1000" b="1" dirty="0">
              <a:solidFill>
                <a:schemeClr val="bg2"/>
              </a:solidFill>
              <a:latin typeface="Comic Sans MS" pitchFamily="66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83D32A6-07BD-149D-37E9-5F6A0CB6D42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456" y="571201"/>
            <a:ext cx="2880320" cy="913583"/>
          </a:xfrm>
          <a:prstGeom prst="rect">
            <a:avLst/>
          </a:prstGeom>
          <a:solidFill>
            <a:srgbClr val="CCFFCC"/>
          </a:solidFill>
          <a:ln w="38100">
            <a:solidFill>
              <a:schemeClr val="hlink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en-FI" sz="4000" kern="0" dirty="0">
                <a:solidFill>
                  <a:srgbClr val="FF0000"/>
                </a:solidFill>
                <a:latin typeface="Comic Sans MS" pitchFamily="66" charset="0"/>
              </a:rPr>
              <a:t>SUMMARY</a:t>
            </a:r>
            <a:endParaRPr lang="en-GB" sz="4000" kern="0" dirty="0">
              <a:solidFill>
                <a:srgbClr val="FF0000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903174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>
            <a:extLst>
              <a:ext uri="{FF2B5EF4-FFF2-40B4-BE49-F238E27FC236}">
                <a16:creationId xmlns:a16="http://schemas.microsoft.com/office/drawing/2014/main" id="{99C1EAFA-96A2-4EE2-48AA-D39C527E269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456" y="188640"/>
            <a:ext cx="2808312" cy="913583"/>
          </a:xfrm>
          <a:prstGeom prst="rect">
            <a:avLst/>
          </a:prstGeom>
          <a:solidFill>
            <a:srgbClr val="CCFFCC"/>
          </a:solidFill>
          <a:ln w="38100">
            <a:solidFill>
              <a:schemeClr val="hlink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en-FI" sz="4000" kern="0" dirty="0">
                <a:solidFill>
                  <a:srgbClr val="FF0000"/>
                </a:solidFill>
                <a:latin typeface="Comic Sans MS" pitchFamily="66" charset="0"/>
              </a:rPr>
              <a:t>OUTLINE</a:t>
            </a:r>
            <a:endParaRPr lang="en-GB" sz="4000" kern="0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F3AEADB-F20A-EF7C-6F19-85A4B0D0A4F0}"/>
              </a:ext>
            </a:extLst>
          </p:cNvPr>
          <p:cNvSpPr txBox="1"/>
          <p:nvPr/>
        </p:nvSpPr>
        <p:spPr>
          <a:xfrm>
            <a:off x="2936776" y="346112"/>
            <a:ext cx="6969224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FI" b="1" dirty="0"/>
              <a:t>TOTEM: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FI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FI" dirty="0"/>
              <a:t> Introduction and Experimental Apparatus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FI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FI" dirty="0"/>
              <a:t>Detector Upgrade for the nT2 telescope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FI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FI" dirty="0"/>
              <a:t>Installation, commissioning and running scenarios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FI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FI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FI" b="1" dirty="0"/>
              <a:t>The Precision Proton Spectrometer of CMS: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FI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FI" dirty="0"/>
              <a:t>Introduction and experimental apparatus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FI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FI" dirty="0"/>
              <a:t>Operation in Run 2 and Upgrade for Run 3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FI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FI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FI" b="1" dirty="0"/>
              <a:t>R&amp;D for the HL-LHC Roman Pot Upgrades for Run4 and on: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FI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FI" dirty="0"/>
              <a:t>The Phase-2 inner tracker project and </a:t>
            </a:r>
            <a:r>
              <a:rPr lang="en-FI" dirty="0" err="1"/>
              <a:t>TimeSpot</a:t>
            </a:r>
            <a:r>
              <a:rPr lang="en-FI" dirty="0"/>
              <a:t> Collaboration 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FI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FI" dirty="0"/>
              <a:t>The MIP Timing Detector (MTD) with </a:t>
            </a:r>
            <a:r>
              <a:rPr lang="en-FI" dirty="0" err="1"/>
              <a:t>LGADs</a:t>
            </a:r>
            <a:endParaRPr lang="en-FI" dirty="0"/>
          </a:p>
        </p:txBody>
      </p:sp>
      <p:sp>
        <p:nvSpPr>
          <p:cNvPr id="8" name="Text Box 2">
            <a:extLst>
              <a:ext uri="{FF2B5EF4-FFF2-40B4-BE49-F238E27FC236}">
                <a16:creationId xmlns:a16="http://schemas.microsoft.com/office/drawing/2014/main" id="{7F42CB7D-BBED-8B2E-D07B-40B2D407475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477375" y="6613525"/>
            <a:ext cx="263214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fld id="{4CA7063B-D529-4DDA-B61E-EED69BDB77F9}" type="slidenum">
              <a:rPr lang="en-GB" sz="1000" b="1" smtClean="0">
                <a:solidFill>
                  <a:schemeClr val="bg2"/>
                </a:solidFill>
                <a:latin typeface="Comic Sans MS" pitchFamily="66" charset="0"/>
              </a:rPr>
              <a:t>2</a:t>
            </a:fld>
            <a:endParaRPr lang="en-GB" sz="1000" b="1" dirty="0">
              <a:solidFill>
                <a:schemeClr val="bg2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690859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FABB2EE8-0AF6-E004-C096-C8A6F6C0045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515152"/>
            <a:ext cx="6321152" cy="523220"/>
          </a:xfrm>
          <a:prstGeom prst="rect">
            <a:avLst/>
          </a:prstGeom>
          <a:solidFill>
            <a:srgbClr val="CCFFCC"/>
          </a:solidFill>
          <a:ln w="38100">
            <a:solidFill>
              <a:schemeClr val="hlink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r>
              <a:rPr lang="fi-FI" sz="2800" dirty="0">
                <a:solidFill>
                  <a:srgbClr val="FF0000"/>
                </a:solidFill>
                <a:latin typeface="Comic Sans MS" panose="030F0702030302020204" pitchFamily="66" charset="0"/>
                <a:ea typeface="DejaVu LGC Sans" pitchFamily="2"/>
                <a:cs typeface="DejaVu LGC Sans" pitchFamily="2"/>
                <a:sym typeface="Symbol" panose="05050102010706020507" pitchFamily="18" charset="2"/>
              </a:rPr>
              <a:t></a:t>
            </a:r>
            <a:r>
              <a:rPr lang="fi-FI" sz="2800" baseline="-25000" dirty="0" err="1">
                <a:solidFill>
                  <a:srgbClr val="FF1212"/>
                </a:solidFill>
                <a:latin typeface="Comic Sans MS" panose="030F0702030302020204" pitchFamily="66" charset="0"/>
                <a:ea typeface="DejaVu LGC Sans" pitchFamily="2"/>
                <a:cs typeface="DejaVu LGC Sans" pitchFamily="2"/>
                <a:sym typeface="Symbol" panose="05050102010706020507" pitchFamily="18" charset="2"/>
              </a:rPr>
              <a:t>tot</a:t>
            </a:r>
            <a:r>
              <a:rPr lang="fi-FI" sz="2800" dirty="0">
                <a:solidFill>
                  <a:srgbClr val="FF0000"/>
                </a:solidFill>
                <a:latin typeface="Comic Sans MS" panose="030F0702030302020204" pitchFamily="66" charset="0"/>
                <a:ea typeface="DejaVu LGC Sans" pitchFamily="2"/>
                <a:cs typeface="DejaVu LGC Sans" pitchFamily="2"/>
                <a:sym typeface="Symbol" panose="05050102010706020507" pitchFamily="18" charset="2"/>
              </a:rPr>
              <a:t>, </a:t>
            </a:r>
            <a:r>
              <a:rPr lang="fi-FI" sz="2800" baseline="-25000" dirty="0" err="1">
                <a:solidFill>
                  <a:srgbClr val="0000FF"/>
                </a:solidFill>
                <a:latin typeface="Comic Sans MS" panose="030F0702030302020204" pitchFamily="66" charset="0"/>
                <a:ea typeface="DejaVu LGC Sans" pitchFamily="2"/>
                <a:cs typeface="DejaVu LGC Sans" pitchFamily="2"/>
                <a:sym typeface="Symbol" panose="05050102010706020507" pitchFamily="18" charset="2"/>
              </a:rPr>
              <a:t>inel</a:t>
            </a:r>
            <a:r>
              <a:rPr lang="fi-FI" sz="2800" dirty="0">
                <a:solidFill>
                  <a:srgbClr val="FF0000"/>
                </a:solidFill>
                <a:latin typeface="Comic Sans MS" panose="030F0702030302020204" pitchFamily="66" charset="0"/>
                <a:ea typeface="DejaVu LGC Sans" pitchFamily="2"/>
                <a:cs typeface="DejaVu LGC Sans" pitchFamily="2"/>
                <a:sym typeface="Symbol" panose="05050102010706020507" pitchFamily="18" charset="2"/>
              </a:rPr>
              <a:t> </a:t>
            </a:r>
            <a:r>
              <a:rPr lang="en-FI" sz="2800" dirty="0">
                <a:solidFill>
                  <a:srgbClr val="FF0000"/>
                </a:solidFill>
                <a:latin typeface="Comic Sans MS" panose="030F0702030302020204" pitchFamily="66" charset="0"/>
                <a:ea typeface="DejaVu LGC Sans" pitchFamily="2"/>
                <a:cs typeface="DejaVu LGC Sans" pitchFamily="2"/>
                <a:sym typeface="Symbol" panose="05050102010706020507" pitchFamily="18" charset="2"/>
              </a:rPr>
              <a:t>and</a:t>
            </a:r>
            <a:r>
              <a:rPr lang="fi-FI" sz="2800" dirty="0">
                <a:solidFill>
                  <a:srgbClr val="FF0000"/>
                </a:solidFill>
                <a:latin typeface="Comic Sans MS" panose="030F0702030302020204" pitchFamily="66" charset="0"/>
                <a:ea typeface="DejaVu LGC Sans" pitchFamily="2"/>
                <a:cs typeface="DejaVu LGC Sans" pitchFamily="2"/>
                <a:sym typeface="Symbol" panose="05050102010706020507" pitchFamily="18" charset="2"/>
              </a:rPr>
              <a:t> </a:t>
            </a:r>
            <a:r>
              <a:rPr lang="fi-FI" sz="2800" baseline="-25000" dirty="0" err="1">
                <a:solidFill>
                  <a:srgbClr val="15C013"/>
                </a:solidFill>
                <a:latin typeface="Comic Sans MS" panose="030F0702030302020204" pitchFamily="66" charset="0"/>
                <a:ea typeface="DejaVu LGC Sans" pitchFamily="2"/>
                <a:cs typeface="DejaVu LGC Sans" pitchFamily="2"/>
                <a:sym typeface="Symbol" panose="05050102010706020507" pitchFamily="18" charset="2"/>
              </a:rPr>
              <a:t>el</a:t>
            </a:r>
            <a:r>
              <a:rPr lang="fi-FI" sz="2800" dirty="0">
                <a:solidFill>
                  <a:srgbClr val="FF0000"/>
                </a:solidFill>
                <a:latin typeface="Comic Sans MS" panose="030F0702030302020204" pitchFamily="66" charset="0"/>
                <a:ea typeface="DejaVu LGC Sans" pitchFamily="2"/>
                <a:cs typeface="DejaVu LGC Sans" pitchFamily="2"/>
                <a:sym typeface="Symbol" panose="05050102010706020507" pitchFamily="18" charset="2"/>
              </a:rPr>
              <a:t> </a:t>
            </a:r>
            <a:r>
              <a:rPr lang="en-FI" sz="2800" dirty="0">
                <a:solidFill>
                  <a:srgbClr val="FF0000"/>
                </a:solidFill>
                <a:latin typeface="Comic Sans MS" panose="030F0702030302020204" pitchFamily="66" charset="0"/>
                <a:ea typeface="DejaVu LGC Sans" pitchFamily="2"/>
                <a:cs typeface="DejaVu LGC Sans" pitchFamily="2"/>
                <a:sym typeface="Symbol" panose="05050102010706020507" pitchFamily="18" charset="2"/>
              </a:rPr>
              <a:t>as a Function of</a:t>
            </a:r>
            <a:r>
              <a:rPr lang="fi-FI" sz="2800" dirty="0">
                <a:solidFill>
                  <a:srgbClr val="FF0000"/>
                </a:solidFill>
                <a:latin typeface="Comic Sans MS" panose="030F0702030302020204" pitchFamily="66" charset="0"/>
                <a:ea typeface="DejaVu LGC Sans" pitchFamily="2"/>
                <a:cs typeface="DejaVu LGC Sans" pitchFamily="2"/>
                <a:sym typeface="Symbol" panose="05050102010706020507" pitchFamily="18" charset="2"/>
              </a:rPr>
              <a:t> s</a:t>
            </a:r>
            <a:endParaRPr lang="fi-FI" sz="2800" dirty="0">
              <a:solidFill>
                <a:srgbClr val="FF0000"/>
              </a:solidFill>
              <a:latin typeface="Comic Sans MS" panose="030F0702030302020204" pitchFamily="66" charset="0"/>
              <a:ea typeface="DejaVu LGC Sans" pitchFamily="2"/>
              <a:cs typeface="DejaVu LGC Sans" pitchFamily="2"/>
            </a:endParaRP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7005180A-B7C3-9182-E781-6A850571C670}"/>
              </a:ext>
            </a:extLst>
          </p:cNvPr>
          <p:cNvGrpSpPr/>
          <p:nvPr/>
        </p:nvGrpSpPr>
        <p:grpSpPr>
          <a:xfrm>
            <a:off x="2998240" y="1075286"/>
            <a:ext cx="6808946" cy="4910522"/>
            <a:chOff x="3008784" y="1075286"/>
            <a:chExt cx="6912769" cy="4910522"/>
          </a:xfrm>
        </p:grpSpPr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D8671826-1B6F-FE80-D741-37203CA99A0A}"/>
                </a:ext>
              </a:extLst>
            </p:cNvPr>
            <p:cNvGrpSpPr/>
            <p:nvPr/>
          </p:nvGrpSpPr>
          <p:grpSpPr>
            <a:xfrm>
              <a:off x="3008784" y="1075286"/>
              <a:ext cx="6912769" cy="4744342"/>
              <a:chOff x="3008784" y="1075286"/>
              <a:chExt cx="6912769" cy="4744342"/>
            </a:xfrm>
          </p:grpSpPr>
          <p:pic>
            <p:nvPicPr>
              <p:cNvPr id="3" name="Picture 2" descr="Chart&#10;&#10;Description automatically generated">
                <a:extLst>
                  <a:ext uri="{FF2B5EF4-FFF2-40B4-BE49-F238E27FC236}">
                    <a16:creationId xmlns:a16="http://schemas.microsoft.com/office/drawing/2014/main" id="{2255F131-067D-47A0-99BF-BC13FA86655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008784" y="1075286"/>
                <a:ext cx="6912769" cy="4744342"/>
              </a:xfrm>
              <a:prstGeom prst="rect">
                <a:avLst/>
              </a:prstGeom>
            </p:spPr>
          </p:pic>
          <p:cxnSp>
            <p:nvCxnSpPr>
              <p:cNvPr id="11" name="Straight Connector 10">
                <a:extLst>
                  <a:ext uri="{FF2B5EF4-FFF2-40B4-BE49-F238E27FC236}">
                    <a16:creationId xmlns:a16="http://schemas.microsoft.com/office/drawing/2014/main" id="{D7D0A0B8-1C20-0272-D4AB-DBB4BDAFF16E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8446559" y="1196752"/>
                <a:ext cx="9" cy="4120599"/>
              </a:xfrm>
              <a:prstGeom prst="line">
                <a:avLst/>
              </a:prstGeom>
              <a:ln w="19050" cap="flat" cmpd="sng" algn="ctr">
                <a:solidFill>
                  <a:schemeClr val="dk1"/>
                </a:solidFill>
                <a:prstDash val="dash"/>
                <a:round/>
                <a:headEnd type="none" w="med" len="med"/>
                <a:tailEnd type="non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/>
              </a:fontRef>
            </p:style>
          </p:cxnSp>
        </p:grpSp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EEC1E52D-5AF6-D83A-9EA6-715F0554B608}"/>
                </a:ext>
              </a:extLst>
            </p:cNvPr>
            <p:cNvSpPr txBox="1"/>
            <p:nvPr/>
          </p:nvSpPr>
          <p:spPr>
            <a:xfrm>
              <a:off x="3296816" y="5727276"/>
              <a:ext cx="6552728" cy="2585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 defTabSz="4176713">
                <a:lnSpc>
                  <a:spcPct val="90000"/>
                </a:lnSpc>
              </a:pPr>
              <a:r>
                <a:rPr lang="en-US" sz="1200" dirty="0"/>
                <a:t>The total, elastic and inelastic cross-sections as measured at various LHC energies and below. </a:t>
              </a:r>
              <a:endParaRPr lang="es-VE" sz="1200" dirty="0"/>
            </a:p>
          </p:txBody>
        </p:sp>
      </p:grpSp>
      <p:sp>
        <p:nvSpPr>
          <p:cNvPr id="10" name="TextBox 9">
            <a:extLst>
              <a:ext uri="{FF2B5EF4-FFF2-40B4-BE49-F238E27FC236}">
                <a16:creationId xmlns:a16="http://schemas.microsoft.com/office/drawing/2014/main" id="{D78DB07D-CD46-FF8F-5ED8-BC9526004F8E}"/>
              </a:ext>
            </a:extLst>
          </p:cNvPr>
          <p:cNvSpPr txBox="1"/>
          <p:nvPr/>
        </p:nvSpPr>
        <p:spPr>
          <a:xfrm>
            <a:off x="72008" y="1659285"/>
            <a:ext cx="2936776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0">
              <a:spcBef>
                <a:spcPts val="0"/>
              </a:spcBef>
              <a:spcAft>
                <a:spcPts val="0"/>
              </a:spcAft>
            </a:pPr>
            <a:r>
              <a:rPr lang="en-FI" sz="1600" b="1" dirty="0">
                <a:effectLst/>
                <a:latin typeface="+mj-lt"/>
                <a:ea typeface="Calibri" panose="020F0502020204030204" pitchFamily="34" charset="0"/>
              </a:rPr>
              <a:t>TOTEM FORWARD PHYSICS </a:t>
            </a:r>
            <a:r>
              <a:rPr lang="en-FI" sz="1600" dirty="0">
                <a:effectLst/>
                <a:latin typeface="+mj-lt"/>
                <a:ea typeface="Calibri" panose="020F0502020204030204" pitchFamily="34" charset="0"/>
              </a:rPr>
              <a:t>EXPERIMENT FOCUSES ON THE MEASUREMENTS OF:</a:t>
            </a:r>
          </a:p>
          <a:p>
            <a:pPr marR="0">
              <a:spcBef>
                <a:spcPts val="0"/>
              </a:spcBef>
              <a:spcAft>
                <a:spcPts val="0"/>
              </a:spcAft>
            </a:pPr>
            <a:endParaRPr lang="en-FI" sz="1600" b="1" dirty="0">
              <a:effectLst/>
              <a:latin typeface="+mj-lt"/>
              <a:ea typeface="Calibri" panose="020F0502020204030204" pitchFamily="34" charset="0"/>
            </a:endParaRPr>
          </a:p>
          <a:p>
            <a:pPr marL="285750" marR="0" indent="-28575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FI" sz="1600" dirty="0">
                <a:effectLst/>
                <a:latin typeface="+mj-lt"/>
                <a:ea typeface="Calibri" panose="020F0502020204030204" pitchFamily="34" charset="0"/>
              </a:rPr>
              <a:t>The total proton </a:t>
            </a:r>
            <a:r>
              <a:rPr lang="en-FI" sz="1600" dirty="0" err="1">
                <a:effectLst/>
                <a:latin typeface="+mj-lt"/>
                <a:ea typeface="Calibri" panose="020F0502020204030204" pitchFamily="34" charset="0"/>
              </a:rPr>
              <a:t>proton</a:t>
            </a:r>
            <a:r>
              <a:rPr lang="en-FI" sz="1600" dirty="0">
                <a:effectLst/>
                <a:latin typeface="+mj-lt"/>
                <a:ea typeface="Calibri" panose="020F0502020204030204" pitchFamily="34" charset="0"/>
              </a:rPr>
              <a:t> (pp) cross section, </a:t>
            </a:r>
          </a:p>
          <a:p>
            <a:pPr marL="285750" marR="0" indent="-28575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FI" sz="1600" dirty="0">
              <a:effectLst/>
              <a:latin typeface="+mj-lt"/>
              <a:ea typeface="Calibri" panose="020F0502020204030204" pitchFamily="34" charset="0"/>
            </a:endParaRPr>
          </a:p>
          <a:p>
            <a:pPr marL="285750" marR="0" indent="-28575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FI" sz="1600" dirty="0">
                <a:latin typeface="+mj-lt"/>
                <a:ea typeface="Calibri" panose="020F0502020204030204" pitchFamily="34" charset="0"/>
              </a:rPr>
              <a:t>T</a:t>
            </a:r>
            <a:r>
              <a:rPr lang="en-FI" sz="1600" dirty="0">
                <a:effectLst/>
                <a:latin typeface="+mj-lt"/>
                <a:ea typeface="Calibri" panose="020F0502020204030204" pitchFamily="34" charset="0"/>
              </a:rPr>
              <a:t>he </a:t>
            </a:r>
            <a:r>
              <a:rPr lang="en-FI" sz="1600" dirty="0">
                <a:effectLst/>
                <a:latin typeface="+mj-lt"/>
                <a:ea typeface="Calibri" panose="020F0502020204030204" pitchFamily="34" charset="0"/>
                <a:sym typeface="Symbol" panose="05050102010706020507" pitchFamily="18" charset="2"/>
              </a:rPr>
              <a:t></a:t>
            </a:r>
            <a:r>
              <a:rPr lang="en-FI" sz="1600" dirty="0">
                <a:effectLst/>
                <a:latin typeface="+mj-lt"/>
                <a:ea typeface="Calibri" panose="020F0502020204030204" pitchFamily="34" charset="0"/>
              </a:rPr>
              <a:t> parameter,</a:t>
            </a:r>
          </a:p>
          <a:p>
            <a:pPr marL="285750" marR="0" indent="-28575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FI" sz="1600" dirty="0">
              <a:effectLst/>
              <a:latin typeface="+mj-lt"/>
              <a:ea typeface="Calibri" panose="020F0502020204030204" pitchFamily="34" charset="0"/>
            </a:endParaRPr>
          </a:p>
          <a:p>
            <a:pPr marL="285750" marR="0" indent="-28575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FI" sz="1600" dirty="0">
                <a:latin typeface="+mj-lt"/>
                <a:ea typeface="Calibri" panose="020F0502020204030204" pitchFamily="34" charset="0"/>
              </a:rPr>
              <a:t>T</a:t>
            </a:r>
            <a:r>
              <a:rPr lang="en-FI" sz="1600" dirty="0">
                <a:effectLst/>
                <a:latin typeface="+mj-lt"/>
                <a:ea typeface="Calibri" panose="020F0502020204030204" pitchFamily="34" charset="0"/>
              </a:rPr>
              <a:t>he elastic differential pp cross section in a wide range of |t|,</a:t>
            </a:r>
          </a:p>
          <a:p>
            <a:pPr marL="285750" marR="0" indent="-28575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FI" sz="1600" dirty="0">
              <a:effectLst/>
              <a:latin typeface="+mj-lt"/>
              <a:ea typeface="Calibri" panose="020F0502020204030204" pitchFamily="34" charset="0"/>
            </a:endParaRPr>
          </a:p>
          <a:p>
            <a:pPr marL="285750" marR="0" indent="-28575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FI" sz="1600" dirty="0">
                <a:latin typeface="+mj-lt"/>
                <a:ea typeface="Calibri" panose="020F0502020204030204" pitchFamily="34" charset="0"/>
              </a:rPr>
              <a:t>D</a:t>
            </a:r>
            <a:r>
              <a:rPr lang="en-FI" sz="1600" dirty="0">
                <a:effectLst/>
                <a:latin typeface="+mj-lt"/>
                <a:ea typeface="Calibri" panose="020F0502020204030204" pitchFamily="34" charset="0"/>
              </a:rPr>
              <a:t>iffractive physics with CMS</a:t>
            </a:r>
          </a:p>
        </p:txBody>
      </p:sp>
      <p:sp>
        <p:nvSpPr>
          <p:cNvPr id="9" name="Text Box 2">
            <a:extLst>
              <a:ext uri="{FF2B5EF4-FFF2-40B4-BE49-F238E27FC236}">
                <a16:creationId xmlns:a16="http://schemas.microsoft.com/office/drawing/2014/main" id="{876222F3-7C2D-C29A-285B-B198D7600AF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477375" y="6613525"/>
            <a:ext cx="263214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fld id="{4CA7063B-D529-4DDA-B61E-EED69BDB77F9}" type="slidenum">
              <a:rPr lang="en-GB" sz="1000" b="1" smtClean="0">
                <a:solidFill>
                  <a:schemeClr val="bg2"/>
                </a:solidFill>
                <a:latin typeface="Comic Sans MS" pitchFamily="66" charset="0"/>
              </a:rPr>
              <a:t>3</a:t>
            </a:fld>
            <a:endParaRPr lang="en-GB" sz="1000" b="1" dirty="0">
              <a:solidFill>
                <a:schemeClr val="bg2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412513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Box 15"/>
          <p:cNvSpPr txBox="1"/>
          <p:nvPr/>
        </p:nvSpPr>
        <p:spPr>
          <a:xfrm>
            <a:off x="1107873" y="1168123"/>
            <a:ext cx="3025984" cy="672348"/>
          </a:xfrm>
          <a:prstGeom prst="rect">
            <a:avLst/>
          </a:prstGeom>
          <a:noFill/>
          <a:ln>
            <a:noFill/>
          </a:ln>
        </p:spPr>
        <p:txBody>
          <a:bodyPr vert="horz" wrap="square" lIns="81646" tIns="40823" rIns="81646" bIns="40823" rtlCol="0" anchorCtr="0" compatLnSpc="0">
            <a:spAutoFit/>
          </a:bodyPr>
          <a:lstStyle/>
          <a:p>
            <a:pPr algn="ctr" hangingPunct="0">
              <a:spcBef>
                <a:spcPts val="0"/>
              </a:spcBef>
              <a:spcAft>
                <a:spcPts val="0"/>
              </a:spcAft>
            </a:pPr>
            <a:r>
              <a:rPr lang="en-FI" sz="2000" dirty="0">
                <a:latin typeface="+mn-lt"/>
                <a:ea typeface="DejaVu LGC Sans" pitchFamily="2"/>
                <a:cs typeface="DejaVu LGC Sans" pitchFamily="2"/>
              </a:rPr>
              <a:t>Luminosity independent method: </a:t>
            </a:r>
            <a:endParaRPr lang="en-FI" sz="2000" b="0" i="0" u="none" strike="noStrike" kern="1200" dirty="0">
              <a:ln>
                <a:noFill/>
              </a:ln>
              <a:latin typeface="+mn-lt"/>
              <a:ea typeface="DejaVu LGC Sans" pitchFamily="2"/>
              <a:cs typeface="DejaVu LGC Sans" pitchFamily="2"/>
            </a:endParaRPr>
          </a:p>
        </p:txBody>
      </p:sp>
      <p:sp>
        <p:nvSpPr>
          <p:cNvPr id="20" name="Rectangle 4">
            <a:extLst>
              <a:ext uri="{FF2B5EF4-FFF2-40B4-BE49-F238E27FC236}">
                <a16:creationId xmlns:a16="http://schemas.microsoft.com/office/drawing/2014/main" id="{2B988EAD-3E4F-EC44-8100-706CCA6D3DA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274" y="451023"/>
            <a:ext cx="5991846" cy="523220"/>
          </a:xfrm>
          <a:prstGeom prst="rect">
            <a:avLst/>
          </a:prstGeom>
          <a:solidFill>
            <a:srgbClr val="CCFFCC"/>
          </a:solidFill>
          <a:ln w="38100">
            <a:solidFill>
              <a:schemeClr val="hlink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r>
              <a:rPr lang="fi-FI" sz="2800" dirty="0">
                <a:solidFill>
                  <a:srgbClr val="FF0000"/>
                </a:solidFill>
                <a:latin typeface="Comic Sans MS" panose="030F0702030302020204" pitchFamily="66" charset="0"/>
                <a:ea typeface="DejaVu LGC Sans" pitchFamily="2"/>
                <a:cs typeface="DejaVu LGC Sans" pitchFamily="2"/>
                <a:sym typeface="Symbol" panose="05050102010706020507" pitchFamily="18" charset="2"/>
              </a:rPr>
              <a:t></a:t>
            </a:r>
            <a:r>
              <a:rPr lang="fi-FI" sz="2800" baseline="-25000" dirty="0" err="1">
                <a:solidFill>
                  <a:srgbClr val="FF0000"/>
                </a:solidFill>
                <a:latin typeface="Comic Sans MS" panose="030F0702030302020204" pitchFamily="66" charset="0"/>
                <a:ea typeface="DejaVu LGC Sans" pitchFamily="2"/>
                <a:cs typeface="DejaVu LGC Sans" pitchFamily="2"/>
                <a:sym typeface="Symbol" panose="05050102010706020507" pitchFamily="18" charset="2"/>
              </a:rPr>
              <a:t>tot</a:t>
            </a:r>
            <a:r>
              <a:rPr lang="fi-FI" sz="2800" baseline="-25000" dirty="0">
                <a:solidFill>
                  <a:srgbClr val="FF0000"/>
                </a:solidFill>
                <a:latin typeface="Comic Sans MS" panose="030F0702030302020204" pitchFamily="66" charset="0"/>
                <a:ea typeface="DejaVu LGC Sans" pitchFamily="2"/>
                <a:cs typeface="DejaVu LGC Sans" pitchFamily="2"/>
                <a:sym typeface="Symbol" panose="05050102010706020507" pitchFamily="18" charset="2"/>
              </a:rPr>
              <a:t> </a:t>
            </a:r>
            <a:r>
              <a:rPr lang="en-FI" sz="2800" dirty="0">
                <a:solidFill>
                  <a:srgbClr val="FF0000"/>
                </a:solidFill>
                <a:latin typeface="Comic Sans MS" panose="030F0702030302020204" pitchFamily="66" charset="0"/>
                <a:ea typeface="DejaVu LGC Sans" pitchFamily="2"/>
                <a:cs typeface="DejaVu LGC Sans" pitchFamily="2"/>
                <a:sym typeface="Symbol" panose="05050102010706020507" pitchFamily="18" charset="2"/>
              </a:rPr>
              <a:t>M</a:t>
            </a:r>
            <a:r>
              <a:rPr lang="fi-FI" sz="2800" dirty="0" err="1">
                <a:solidFill>
                  <a:srgbClr val="FF0000"/>
                </a:solidFill>
                <a:latin typeface="Comic Sans MS" panose="030F0702030302020204" pitchFamily="66" charset="0"/>
                <a:ea typeface="DejaVu LGC Sans" pitchFamily="2"/>
                <a:cs typeface="DejaVu LGC Sans" pitchFamily="2"/>
                <a:sym typeface="Symbol" panose="05050102010706020507" pitchFamily="18" charset="2"/>
              </a:rPr>
              <a:t>easurement</a:t>
            </a:r>
            <a:r>
              <a:rPr lang="fi-FI" sz="2800" dirty="0">
                <a:solidFill>
                  <a:srgbClr val="FF0000"/>
                </a:solidFill>
                <a:latin typeface="Comic Sans MS" panose="030F0702030302020204" pitchFamily="66" charset="0"/>
                <a:ea typeface="DejaVu LGC Sans" pitchFamily="2"/>
                <a:cs typeface="DejaVu LGC Sans" pitchFamily="2"/>
                <a:sym typeface="Symbol" panose="05050102010706020507" pitchFamily="18" charset="2"/>
              </a:rPr>
              <a:t> </a:t>
            </a:r>
            <a:r>
              <a:rPr lang="en-FI" sz="2800" dirty="0">
                <a:solidFill>
                  <a:srgbClr val="FF0000"/>
                </a:solidFill>
                <a:latin typeface="Comic Sans MS" panose="030F0702030302020204" pitchFamily="66" charset="0"/>
                <a:ea typeface="DejaVu LGC Sans" pitchFamily="2"/>
                <a:cs typeface="DejaVu LGC Sans" pitchFamily="2"/>
                <a:sym typeface="Symbol" panose="05050102010706020507" pitchFamily="18" charset="2"/>
              </a:rPr>
              <a:t>at</a:t>
            </a:r>
            <a:r>
              <a:rPr lang="fi-FI" sz="2800" dirty="0">
                <a:solidFill>
                  <a:srgbClr val="FF0000"/>
                </a:solidFill>
                <a:latin typeface="Comic Sans MS" panose="030F0702030302020204" pitchFamily="66" charset="0"/>
                <a:ea typeface="DejaVu LGC Sans" pitchFamily="2"/>
                <a:cs typeface="DejaVu LGC Sans" pitchFamily="2"/>
                <a:sym typeface="Symbol" panose="05050102010706020507" pitchFamily="18" charset="2"/>
              </a:rPr>
              <a:t> s = 13.6 </a:t>
            </a:r>
            <a:r>
              <a:rPr lang="fi-FI" sz="2800" dirty="0" err="1">
                <a:solidFill>
                  <a:srgbClr val="FF0000"/>
                </a:solidFill>
                <a:latin typeface="Comic Sans MS" panose="030F0702030302020204" pitchFamily="66" charset="0"/>
                <a:ea typeface="DejaVu LGC Sans" pitchFamily="2"/>
                <a:cs typeface="DejaVu LGC Sans" pitchFamily="2"/>
                <a:sym typeface="Symbol" panose="05050102010706020507" pitchFamily="18" charset="2"/>
              </a:rPr>
              <a:t>TeV</a:t>
            </a:r>
            <a:r>
              <a:rPr lang="fi-FI" sz="2800" dirty="0">
                <a:solidFill>
                  <a:srgbClr val="FF0000"/>
                </a:solidFill>
                <a:latin typeface="Comic Sans MS" panose="030F0702030302020204" pitchFamily="66" charset="0"/>
                <a:ea typeface="DejaVu LGC Sans" pitchFamily="2"/>
                <a:cs typeface="DejaVu LGC Sans" pitchFamily="2"/>
                <a:sym typeface="Symbol" panose="05050102010706020507" pitchFamily="18" charset="2"/>
              </a:rPr>
              <a:t> </a:t>
            </a:r>
            <a:endParaRPr lang="fi-FI" sz="2800" dirty="0">
              <a:solidFill>
                <a:srgbClr val="FF0000"/>
              </a:solidFill>
              <a:latin typeface="Comic Sans MS" panose="030F0702030302020204" pitchFamily="66" charset="0"/>
              <a:ea typeface="DejaVu LGC Sans" pitchFamily="2"/>
              <a:cs typeface="DejaVu LGC Sans" pitchFamily="2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B616A6EC-C731-975F-F854-478BC14ECAC7}"/>
              </a:ext>
            </a:extLst>
          </p:cNvPr>
          <p:cNvSpPr txBox="1"/>
          <p:nvPr/>
        </p:nvSpPr>
        <p:spPr>
          <a:xfrm>
            <a:off x="11112" y="2647265"/>
            <a:ext cx="314168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marR="0" indent="-285750" algn="just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FI" sz="2000" dirty="0">
                <a:effectLst/>
                <a:latin typeface="+mn-lt"/>
                <a:ea typeface="Calibri" panose="020F0502020204030204" pitchFamily="34" charset="0"/>
              </a:rPr>
              <a:t>Dedicated special </a:t>
            </a:r>
            <a:r>
              <a:rPr lang="en-FI" sz="2000" dirty="0">
                <a:effectLst/>
                <a:latin typeface="+mn-lt"/>
                <a:ea typeface="Calibri" panose="020F0502020204030204" pitchFamily="34" charset="0"/>
                <a:sym typeface="Symbol" panose="05050102010706020507" pitchFamily="18" charset="2"/>
              </a:rPr>
              <a:t></a:t>
            </a:r>
            <a:br>
              <a:rPr lang="en-FI" sz="2000" dirty="0">
                <a:effectLst/>
                <a:latin typeface="+mn-lt"/>
                <a:ea typeface="Calibri" panose="020F0502020204030204" pitchFamily="34" charset="0"/>
                <a:sym typeface="Symbol" panose="05050102010706020507" pitchFamily="18" charset="2"/>
              </a:rPr>
            </a:br>
            <a:r>
              <a:rPr lang="en-FI" sz="2000" dirty="0">
                <a:effectLst/>
                <a:latin typeface="+mn-lt"/>
                <a:ea typeface="Calibri" panose="020F0502020204030204" pitchFamily="34" charset="0"/>
                <a:sym typeface="Symbol" panose="05050102010706020507" pitchFamily="18" charset="2"/>
              </a:rPr>
              <a:t></a:t>
            </a:r>
            <a:r>
              <a:rPr lang="en-FI" sz="2000" dirty="0">
                <a:effectLst/>
                <a:latin typeface="+mn-lt"/>
                <a:ea typeface="Calibri" panose="020F0502020204030204" pitchFamily="34" charset="0"/>
              </a:rPr>
              <a:t>* = 90 m run in 2023</a:t>
            </a:r>
          </a:p>
        </p:txBody>
      </p:sp>
      <p:sp>
        <p:nvSpPr>
          <p:cNvPr id="21" name="Text Box 2">
            <a:extLst>
              <a:ext uri="{FF2B5EF4-FFF2-40B4-BE49-F238E27FC236}">
                <a16:creationId xmlns:a16="http://schemas.microsoft.com/office/drawing/2014/main" id="{B2BDF716-5C75-587E-4278-373C9090EC2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477375" y="6613525"/>
            <a:ext cx="263214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fld id="{4CA7063B-D529-4DDA-B61E-EED69BDB77F9}" type="slidenum">
              <a:rPr lang="en-GB" sz="1000" b="1" smtClean="0">
                <a:solidFill>
                  <a:schemeClr val="bg2"/>
                </a:solidFill>
                <a:latin typeface="Comic Sans MS" pitchFamily="66" charset="0"/>
              </a:rPr>
              <a:t>4</a:t>
            </a:fld>
            <a:endParaRPr lang="en-GB" sz="1000" b="1" dirty="0">
              <a:solidFill>
                <a:schemeClr val="bg2"/>
              </a:solidFill>
              <a:latin typeface="Comic Sans MS" pitchFamily="66" charset="0"/>
            </a:endParaRP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FA4AB297-ADE5-756E-D961-B3266C646D99}"/>
              </a:ext>
            </a:extLst>
          </p:cNvPr>
          <p:cNvGrpSpPr/>
          <p:nvPr/>
        </p:nvGrpSpPr>
        <p:grpSpPr>
          <a:xfrm>
            <a:off x="3217173" y="974243"/>
            <a:ext cx="6677713" cy="5308662"/>
            <a:chOff x="3217173" y="974243"/>
            <a:chExt cx="6677713" cy="5308662"/>
          </a:xfrm>
        </p:grpSpPr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id="{B8110F49-FC13-51B8-5083-34007AE8ACFF}"/>
                </a:ext>
              </a:extLst>
            </p:cNvPr>
            <p:cNvGrpSpPr/>
            <p:nvPr/>
          </p:nvGrpSpPr>
          <p:grpSpPr>
            <a:xfrm>
              <a:off x="3217173" y="974243"/>
              <a:ext cx="6677713" cy="5308662"/>
              <a:chOff x="3008784" y="818418"/>
              <a:chExt cx="6052141" cy="5464487"/>
            </a:xfrm>
          </p:grpSpPr>
          <p:pic>
            <p:nvPicPr>
              <p:cNvPr id="15" name="Picture 14"/>
              <p:cNvPicPr>
                <a:picLocks noChangeAspect="1"/>
              </p:cNvPicPr>
              <p:nvPr/>
            </p:nvPicPr>
            <p:blipFill>
              <a:blip r:embed="rId2" cstate="print">
                <a:alphaModFix/>
                <a:lum/>
              </a:blip>
              <a:srcRect/>
              <a:stretch>
                <a:fillRect/>
              </a:stretch>
            </p:blipFill>
            <p:spPr>
              <a:xfrm>
                <a:off x="4095075" y="818418"/>
                <a:ext cx="4044844" cy="1082261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7" name="Picture 6"/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008784" y="2042466"/>
                <a:ext cx="5499251" cy="4240439"/>
              </a:xfrm>
              <a:prstGeom prst="rect">
                <a:avLst/>
              </a:prstGeom>
            </p:spPr>
          </p:pic>
          <p:sp>
            <p:nvSpPr>
              <p:cNvPr id="2" name="Oval 1"/>
              <p:cNvSpPr/>
              <p:nvPr/>
            </p:nvSpPr>
            <p:spPr bwMode="auto">
              <a:xfrm>
                <a:off x="7108928" y="1289081"/>
                <a:ext cx="783668" cy="587919"/>
              </a:xfrm>
              <a:prstGeom prst="ellipse">
                <a:avLst/>
              </a:prstGeom>
              <a:noFill/>
              <a:ln w="25400" cap="flat" cmpd="sng" algn="ctr">
                <a:solidFill>
                  <a:srgbClr val="C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82953" tIns="41476" rIns="82953" bIns="41476" numCol="1" rtlCol="0" anchor="t" anchorCtr="0" compatLnSpc="1">
                <a:prstTxWarp prst="textNoShape">
                  <a:avLst/>
                </a:prstTxWarp>
              </a:bodyPr>
              <a:lstStyle/>
              <a:p>
                <a:pPr defTabSz="414772" hangingPunct="0">
                  <a:lnSpc>
                    <a:spcPct val="97000"/>
                  </a:lnSpc>
                  <a:buClr>
                    <a:srgbClr val="000000"/>
                  </a:buClr>
                  <a:buSzPct val="45000"/>
                </a:pPr>
                <a:endParaRPr lang="fi-FI" sz="1633">
                  <a:latin typeface="Bitstream Vera Sans" charset="0"/>
                </a:endParaRPr>
              </a:p>
            </p:txBody>
          </p:sp>
          <p:cxnSp>
            <p:nvCxnSpPr>
              <p:cNvPr id="12" name="Curved Connector 11"/>
              <p:cNvCxnSpPr>
                <a:cxnSpLocks/>
              </p:cNvCxnSpPr>
              <p:nvPr/>
            </p:nvCxnSpPr>
            <p:spPr bwMode="auto">
              <a:xfrm rot="5400000">
                <a:off x="5836604" y="1953180"/>
                <a:ext cx="1744346" cy="1639346"/>
              </a:xfrm>
              <a:prstGeom prst="curvedConnector3">
                <a:avLst>
                  <a:gd name="adj1" fmla="val 50000"/>
                </a:avLst>
              </a:prstGeom>
              <a:solidFill>
                <a:srgbClr val="00B8FF"/>
              </a:solidFill>
              <a:ln w="25400" cap="flat" cmpd="sng" algn="ctr">
                <a:solidFill>
                  <a:srgbClr val="C00000"/>
                </a:solidFill>
                <a:prstDash val="solid"/>
                <a:round/>
                <a:headEnd type="none" w="med" len="med"/>
                <a:tailEnd type="triangle"/>
              </a:ln>
              <a:effectLst/>
            </p:spPr>
          </p:cxnSp>
          <p:sp>
            <p:nvSpPr>
              <p:cNvPr id="25" name="Oval 24"/>
              <p:cNvSpPr/>
              <p:nvPr/>
            </p:nvSpPr>
            <p:spPr bwMode="auto">
              <a:xfrm>
                <a:off x="6117497" y="1273769"/>
                <a:ext cx="783668" cy="587919"/>
              </a:xfrm>
              <a:prstGeom prst="ellipse">
                <a:avLst/>
              </a:prstGeom>
              <a:noFill/>
              <a:ln w="25400" cap="flat" cmpd="sng" algn="ctr">
                <a:solidFill>
                  <a:srgbClr val="0000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82953" tIns="41476" rIns="82953" bIns="41476" numCol="1" rtlCol="0" anchor="t" anchorCtr="0" compatLnSpc="1">
                <a:prstTxWarp prst="textNoShape">
                  <a:avLst/>
                </a:prstTxWarp>
              </a:bodyPr>
              <a:lstStyle/>
              <a:p>
                <a:pPr defTabSz="414772" hangingPunct="0">
                  <a:lnSpc>
                    <a:spcPct val="97000"/>
                  </a:lnSpc>
                  <a:buClr>
                    <a:srgbClr val="000000"/>
                  </a:buClr>
                  <a:buSzPct val="45000"/>
                </a:pPr>
                <a:endParaRPr lang="fi-FI" sz="1633">
                  <a:solidFill>
                    <a:schemeClr val="accent6">
                      <a:lumMod val="75000"/>
                    </a:schemeClr>
                  </a:solidFill>
                  <a:latin typeface="Bitstream Vera Sans" charset="0"/>
                </a:endParaRPr>
              </a:p>
            </p:txBody>
          </p:sp>
          <p:sp>
            <p:nvSpPr>
              <p:cNvPr id="26" name="Oval 25"/>
              <p:cNvSpPr/>
              <p:nvPr/>
            </p:nvSpPr>
            <p:spPr bwMode="auto">
              <a:xfrm>
                <a:off x="7218836" y="5445224"/>
                <a:ext cx="163294" cy="587919"/>
              </a:xfrm>
              <a:prstGeom prst="ellipse">
                <a:avLst/>
              </a:prstGeom>
              <a:noFill/>
              <a:ln w="25400" cap="flat" cmpd="sng" algn="ctr">
                <a:solidFill>
                  <a:srgbClr val="00206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82953" tIns="41476" rIns="82953" bIns="41476" numCol="1" rtlCol="0" anchor="t" anchorCtr="0" compatLnSpc="1">
                <a:prstTxWarp prst="textNoShape">
                  <a:avLst/>
                </a:prstTxWarp>
              </a:bodyPr>
              <a:lstStyle/>
              <a:p>
                <a:pPr defTabSz="414772" hangingPunct="0">
                  <a:lnSpc>
                    <a:spcPct val="97000"/>
                  </a:lnSpc>
                  <a:buClr>
                    <a:srgbClr val="000000"/>
                  </a:buClr>
                  <a:buSzPct val="45000"/>
                </a:pPr>
                <a:endParaRPr lang="fi-FI" sz="1633">
                  <a:latin typeface="Bitstream Vera Sans" charset="0"/>
                </a:endParaRPr>
              </a:p>
            </p:txBody>
          </p:sp>
          <p:sp>
            <p:nvSpPr>
              <p:cNvPr id="27" name="Oval 26"/>
              <p:cNvSpPr/>
              <p:nvPr/>
            </p:nvSpPr>
            <p:spPr bwMode="auto">
              <a:xfrm>
                <a:off x="8082932" y="5445224"/>
                <a:ext cx="163293" cy="587919"/>
              </a:xfrm>
              <a:prstGeom prst="ellipse">
                <a:avLst/>
              </a:prstGeom>
              <a:noFill/>
              <a:ln w="25400" cap="flat" cmpd="sng" algn="ctr">
                <a:solidFill>
                  <a:srgbClr val="0000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82953" tIns="41476" rIns="82953" bIns="41476" numCol="1" rtlCol="0" anchor="t" anchorCtr="0" compatLnSpc="1">
                <a:prstTxWarp prst="textNoShape">
                  <a:avLst/>
                </a:prstTxWarp>
              </a:bodyPr>
              <a:lstStyle/>
              <a:p>
                <a:pPr defTabSz="414772" hangingPunct="0">
                  <a:lnSpc>
                    <a:spcPct val="97000"/>
                  </a:lnSpc>
                  <a:buClr>
                    <a:srgbClr val="000000"/>
                  </a:buClr>
                  <a:buSzPct val="45000"/>
                </a:pPr>
                <a:endParaRPr lang="fi-FI" sz="1633">
                  <a:latin typeface="Bitstream Vera Sans" charset="0"/>
                </a:endParaRPr>
              </a:p>
            </p:txBody>
          </p:sp>
          <p:cxnSp>
            <p:nvCxnSpPr>
              <p:cNvPr id="32" name="Curved Connector 31"/>
              <p:cNvCxnSpPr>
                <a:cxnSpLocks/>
              </p:cNvCxnSpPr>
              <p:nvPr/>
            </p:nvCxnSpPr>
            <p:spPr bwMode="auto">
              <a:xfrm rot="16200000" flipH="1">
                <a:off x="5754033" y="2786406"/>
                <a:ext cx="4216298" cy="2397485"/>
              </a:xfrm>
              <a:prstGeom prst="curvedConnector3">
                <a:avLst/>
              </a:prstGeom>
              <a:solidFill>
                <a:srgbClr val="00B8FF"/>
              </a:solidFill>
              <a:ln w="22225" cap="flat" cmpd="sng" algn="ctr">
                <a:solidFill>
                  <a:srgbClr val="0000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33" name="Curved Connector 32"/>
              <p:cNvCxnSpPr/>
              <p:nvPr/>
            </p:nvCxnSpPr>
            <p:spPr bwMode="auto">
              <a:xfrm rot="10800000" flipV="1">
                <a:off x="8265368" y="5013176"/>
                <a:ext cx="573390" cy="572609"/>
              </a:xfrm>
              <a:prstGeom prst="curvedConnector3">
                <a:avLst/>
              </a:prstGeom>
              <a:solidFill>
                <a:srgbClr val="00B8FF"/>
              </a:solidFill>
              <a:ln w="28575" cap="flat" cmpd="sng" algn="ctr">
                <a:solidFill>
                  <a:srgbClr val="0000FF"/>
                </a:solidFill>
                <a:prstDash val="solid"/>
                <a:round/>
                <a:headEnd type="none" w="med" len="med"/>
                <a:tailEnd type="triangle"/>
              </a:ln>
              <a:effectLst/>
            </p:spPr>
          </p:cxnSp>
          <p:sp>
            <p:nvSpPr>
              <p:cNvPr id="36" name="Oval 35"/>
              <p:cNvSpPr/>
              <p:nvPr/>
            </p:nvSpPr>
            <p:spPr bwMode="auto">
              <a:xfrm>
                <a:off x="6201300" y="847171"/>
                <a:ext cx="1821945" cy="587919"/>
              </a:xfrm>
              <a:prstGeom prst="ellipse">
                <a:avLst/>
              </a:prstGeom>
              <a:noFill/>
              <a:ln w="25400" cap="flat" cmpd="sng" algn="ctr">
                <a:solidFill>
                  <a:srgbClr val="0000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82953" tIns="41476" rIns="82953" bIns="41476" numCol="1" rtlCol="0" anchor="t" anchorCtr="0" compatLnSpc="1">
                <a:prstTxWarp prst="textNoShape">
                  <a:avLst/>
                </a:prstTxWarp>
              </a:bodyPr>
              <a:lstStyle/>
              <a:p>
                <a:pPr defTabSz="414772" hangingPunct="0">
                  <a:lnSpc>
                    <a:spcPct val="97000"/>
                  </a:lnSpc>
                  <a:buClr>
                    <a:srgbClr val="000000"/>
                  </a:buClr>
                  <a:buSzPct val="45000"/>
                </a:pPr>
                <a:endParaRPr lang="fi-FI" sz="1633">
                  <a:latin typeface="Bitstream Vera Sans" charset="0"/>
                </a:endParaRPr>
              </a:p>
            </p:txBody>
          </p:sp>
          <p:cxnSp>
            <p:nvCxnSpPr>
              <p:cNvPr id="37" name="Curved Connector 36"/>
              <p:cNvCxnSpPr/>
              <p:nvPr/>
            </p:nvCxnSpPr>
            <p:spPr bwMode="auto">
              <a:xfrm rot="10800000">
                <a:off x="7329264" y="6014675"/>
                <a:ext cx="1731661" cy="78620"/>
              </a:xfrm>
              <a:prstGeom prst="curvedConnector3">
                <a:avLst/>
              </a:prstGeom>
              <a:solidFill>
                <a:srgbClr val="00B8FF"/>
              </a:solidFill>
              <a:ln w="28575" cap="flat" cmpd="sng" algn="ctr">
                <a:solidFill>
                  <a:srgbClr val="0000FF"/>
                </a:solidFill>
                <a:prstDash val="solid"/>
                <a:round/>
                <a:headEnd type="none" w="med" len="med"/>
                <a:tailEnd type="triangle"/>
              </a:ln>
              <a:effectLst/>
            </p:spPr>
          </p:cxnSp>
          <p:cxnSp>
            <p:nvCxnSpPr>
              <p:cNvPr id="52" name="Curved Connector 51"/>
              <p:cNvCxnSpPr/>
              <p:nvPr/>
            </p:nvCxnSpPr>
            <p:spPr bwMode="auto">
              <a:xfrm rot="5400000">
                <a:off x="6294063" y="1911122"/>
                <a:ext cx="1201901" cy="280461"/>
              </a:xfrm>
              <a:prstGeom prst="curvedConnector3">
                <a:avLst/>
              </a:prstGeom>
              <a:solidFill>
                <a:srgbClr val="00B8FF"/>
              </a:solidFill>
              <a:ln w="22225" cap="flat" cmpd="sng" algn="ctr">
                <a:solidFill>
                  <a:srgbClr val="0000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  <p:sp>
          <p:nvSpPr>
            <p:cNvPr id="5" name="Multiplication Sign 4">
              <a:extLst>
                <a:ext uri="{FF2B5EF4-FFF2-40B4-BE49-F238E27FC236}">
                  <a16:creationId xmlns:a16="http://schemas.microsoft.com/office/drawing/2014/main" id="{B357416A-A473-ACF3-61FB-6C81C674494A}"/>
                </a:ext>
              </a:extLst>
            </p:cNvPr>
            <p:cNvSpPr/>
            <p:nvPr/>
          </p:nvSpPr>
          <p:spPr>
            <a:xfrm>
              <a:off x="5334107" y="3284984"/>
              <a:ext cx="288033" cy="801738"/>
            </a:xfrm>
            <a:prstGeom prst="mathMultiply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VE"/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19AD67C7-F182-7907-ECA9-452855E6DDA5}"/>
                </a:ext>
              </a:extLst>
            </p:cNvPr>
            <p:cNvSpPr txBox="1"/>
            <p:nvPr/>
          </p:nvSpPr>
          <p:spPr>
            <a:xfrm>
              <a:off x="6138526" y="3830851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FI" sz="1000" dirty="0">
                  <a:solidFill>
                    <a:srgbClr val="FF0000"/>
                  </a:solidFill>
                </a:rPr>
                <a:t>n</a:t>
              </a:r>
              <a:endParaRPr lang="es-VE" sz="1000" dirty="0">
                <a:solidFill>
                  <a:srgbClr val="FF0000"/>
                </a:solidFill>
              </a:endParaRPr>
            </a:p>
          </p:txBody>
        </p:sp>
      </p:grpSp>
      <p:sp>
        <p:nvSpPr>
          <p:cNvPr id="4" name="TextBox 3">
            <a:extLst>
              <a:ext uri="{FF2B5EF4-FFF2-40B4-BE49-F238E27FC236}">
                <a16:creationId xmlns:a16="http://schemas.microsoft.com/office/drawing/2014/main" id="{84BA5830-7ECB-C4D3-5C94-97CF5ADD36EA}"/>
              </a:ext>
            </a:extLst>
          </p:cNvPr>
          <p:cNvSpPr txBox="1"/>
          <p:nvPr/>
        </p:nvSpPr>
        <p:spPr>
          <a:xfrm>
            <a:off x="16069" y="3976042"/>
            <a:ext cx="320606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marR="0" indent="-285750" algn="just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FI" sz="2000" dirty="0">
                <a:effectLst/>
                <a:latin typeface="+mn-lt"/>
                <a:ea typeface="Calibri" panose="020F0502020204030204" pitchFamily="34" charset="0"/>
              </a:rPr>
              <a:t> Old T2 not compatible with the LHC vacuum pipe installed in LS2 (for CMS HGCAL)</a:t>
            </a:r>
            <a:endParaRPr lang="en-FI" sz="2000" b="1" dirty="0">
              <a:effectLst/>
              <a:latin typeface="+mn-lt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49390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text&#10;&#10;Description automatically generated">
            <a:extLst>
              <a:ext uri="{FF2B5EF4-FFF2-40B4-BE49-F238E27FC236}">
                <a16:creationId xmlns:a16="http://schemas.microsoft.com/office/drawing/2014/main" id="{238FF118-2D57-74C1-57E9-213BD8A6B63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848" y="1282859"/>
            <a:ext cx="3720071" cy="5229200"/>
          </a:xfrm>
          <a:prstGeom prst="rect">
            <a:avLst/>
          </a:prstGeom>
        </p:spPr>
      </p:pic>
      <p:pic>
        <p:nvPicPr>
          <p:cNvPr id="6" name="Picture 5" descr="Diagram&#10;&#10;Description automatically generated with low confidence">
            <a:extLst>
              <a:ext uri="{FF2B5EF4-FFF2-40B4-BE49-F238E27FC236}">
                <a16:creationId xmlns:a16="http://schemas.microsoft.com/office/drawing/2014/main" id="{74E28632-B04E-F687-F176-08129947E9DC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5792" y="2996952"/>
            <a:ext cx="5311583" cy="3167171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EA25A055-3080-C019-A208-5F5929B42D7D}"/>
              </a:ext>
            </a:extLst>
          </p:cNvPr>
          <p:cNvSpPr txBox="1"/>
          <p:nvPr/>
        </p:nvSpPr>
        <p:spPr>
          <a:xfrm>
            <a:off x="4953000" y="959423"/>
            <a:ext cx="4608512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 defTabSz="4176713">
              <a:lnSpc>
                <a:spcPct val="90000"/>
              </a:lnSpc>
              <a:spcBef>
                <a:spcPct val="0"/>
              </a:spcBef>
              <a:buNone/>
            </a:pPr>
            <a:r>
              <a:rPr lang="en-FI" sz="1200" dirty="0">
                <a:latin typeface="+mn-lt"/>
              </a:rPr>
              <a:t>A new </a:t>
            </a:r>
            <a:r>
              <a:rPr lang="en-FI" sz="1200" b="1" dirty="0">
                <a:latin typeface="+mn-lt"/>
              </a:rPr>
              <a:t>plastic </a:t>
            </a:r>
            <a:r>
              <a:rPr lang="en-FI" sz="1200" b="1" dirty="0" err="1">
                <a:latin typeface="+mn-lt"/>
              </a:rPr>
              <a:t>scintillitaion</a:t>
            </a:r>
            <a:r>
              <a:rPr lang="en-FI" sz="1200" b="1" dirty="0">
                <a:latin typeface="+mn-lt"/>
              </a:rPr>
              <a:t> based </a:t>
            </a:r>
            <a:r>
              <a:rPr lang="en-FI" sz="1200" dirty="0">
                <a:latin typeface="+mn-lt"/>
              </a:rPr>
              <a:t>detector for the TOTEM experiment is designed to measure the rate of inelastic proton-proton events in low luminosity special runs dedicated to the measurement of the total cross section at the highest LHC energy.</a:t>
            </a:r>
          </a:p>
          <a:p>
            <a:pPr algn="just" defTabSz="4176713">
              <a:lnSpc>
                <a:spcPct val="90000"/>
              </a:lnSpc>
              <a:spcBef>
                <a:spcPct val="0"/>
              </a:spcBef>
              <a:buNone/>
            </a:pPr>
            <a:endParaRPr lang="en-FI" sz="1200" dirty="0">
              <a:latin typeface="+mn-lt"/>
            </a:endParaRPr>
          </a:p>
          <a:p>
            <a:pPr algn="just" defTabSz="4176713">
              <a:lnSpc>
                <a:spcPct val="90000"/>
              </a:lnSpc>
              <a:spcBef>
                <a:spcPct val="0"/>
              </a:spcBef>
              <a:buNone/>
            </a:pPr>
            <a:r>
              <a:rPr lang="en-FI" sz="1200" dirty="0">
                <a:latin typeface="+mn-lt"/>
              </a:rPr>
              <a:t>With a </a:t>
            </a:r>
            <a:r>
              <a:rPr lang="en-FI" sz="1200" b="1" dirty="0" err="1">
                <a:latin typeface="+mn-lt"/>
              </a:rPr>
              <a:t>pseudorapidity</a:t>
            </a:r>
            <a:r>
              <a:rPr lang="en-FI" sz="1200" b="1" dirty="0">
                <a:latin typeface="+mn-lt"/>
              </a:rPr>
              <a:t> coverage of 5.3 &lt; |η| &lt; 6.5</a:t>
            </a:r>
            <a:r>
              <a:rPr lang="en-FI" sz="1200" dirty="0">
                <a:latin typeface="+mn-lt"/>
              </a:rPr>
              <a:t>, the new T2 will </a:t>
            </a:r>
            <a:r>
              <a:rPr lang="en-FI" sz="1200" b="1" dirty="0">
                <a:latin typeface="+mn-lt"/>
              </a:rPr>
              <a:t>detect more than 90 % of the inelastic events </a:t>
            </a:r>
            <a:r>
              <a:rPr lang="en-FI" sz="1200" dirty="0">
                <a:latin typeface="+mn-lt"/>
              </a:rPr>
              <a:t>at a </a:t>
            </a:r>
            <a:r>
              <a:rPr lang="en-FI" sz="1200" dirty="0" err="1">
                <a:latin typeface="+mn-lt"/>
              </a:rPr>
              <a:t>center</a:t>
            </a:r>
            <a:r>
              <a:rPr lang="en-FI" sz="1200" dirty="0">
                <a:latin typeface="+mn-lt"/>
              </a:rPr>
              <a:t>-of-mass energy of 13.6 </a:t>
            </a:r>
            <a:r>
              <a:rPr lang="en-FI" sz="1200" dirty="0" err="1">
                <a:latin typeface="+mn-lt"/>
              </a:rPr>
              <a:t>TeV</a:t>
            </a:r>
            <a:r>
              <a:rPr lang="en-FI" sz="1200" dirty="0">
                <a:latin typeface="+mn-lt"/>
              </a:rPr>
              <a:t> and thus allow a precise inelastic rate and total cross section measurement.</a:t>
            </a:r>
          </a:p>
        </p:txBody>
      </p:sp>
      <p:sp>
        <p:nvSpPr>
          <p:cNvPr id="8" name="Rectangle 4">
            <a:extLst>
              <a:ext uri="{FF2B5EF4-FFF2-40B4-BE49-F238E27FC236}">
                <a16:creationId xmlns:a16="http://schemas.microsoft.com/office/drawing/2014/main" id="{1D283FBE-AE14-CC44-8945-96FD155BEAD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9848" y="505540"/>
            <a:ext cx="4483112" cy="667170"/>
          </a:xfrm>
          <a:prstGeom prst="rect">
            <a:avLst/>
          </a:prstGeom>
          <a:solidFill>
            <a:srgbClr val="CCFFCC"/>
          </a:solidFill>
          <a:ln w="38100">
            <a:solidFill>
              <a:schemeClr val="hlink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en-FI" sz="2800" kern="0" dirty="0">
                <a:solidFill>
                  <a:srgbClr val="FF0000"/>
                </a:solidFill>
                <a:latin typeface="Comic Sans MS" pitchFamily="66" charset="0"/>
              </a:rPr>
              <a:t>nT2 Telescope for Run 3</a:t>
            </a:r>
            <a:endParaRPr lang="en-GB" sz="2800" kern="0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7" name="Text Box 2">
            <a:extLst>
              <a:ext uri="{FF2B5EF4-FFF2-40B4-BE49-F238E27FC236}">
                <a16:creationId xmlns:a16="http://schemas.microsoft.com/office/drawing/2014/main" id="{2936F69E-43C3-2E44-6C48-BF56D093DE2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477375" y="6613525"/>
            <a:ext cx="263214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fld id="{4CA7063B-D529-4DDA-B61E-EED69BDB77F9}" type="slidenum">
              <a:rPr lang="en-GB" sz="1000" b="1" smtClean="0">
                <a:solidFill>
                  <a:schemeClr val="bg2"/>
                </a:solidFill>
                <a:latin typeface="Comic Sans MS" pitchFamily="66" charset="0"/>
              </a:rPr>
              <a:t>5</a:t>
            </a:fld>
            <a:endParaRPr lang="en-GB" sz="1000" b="1" dirty="0">
              <a:solidFill>
                <a:schemeClr val="bg2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66223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EDF5748F-6B28-1AA5-159B-C362EACFD6E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85168" y="3537854"/>
            <a:ext cx="4029864" cy="2780487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EE3259C3-C6ED-B9A6-DDCD-B84761F15F0C}"/>
              </a:ext>
            </a:extLst>
          </p:cNvPr>
          <p:cNvSpPr txBox="1"/>
          <p:nvPr/>
        </p:nvSpPr>
        <p:spPr>
          <a:xfrm>
            <a:off x="188940" y="3917935"/>
            <a:ext cx="2478310" cy="258532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 defTabSz="4176713">
              <a:lnSpc>
                <a:spcPct val="90000"/>
              </a:lnSpc>
              <a:spcBef>
                <a:spcPct val="0"/>
              </a:spcBef>
              <a:buNone/>
            </a:pPr>
            <a:r>
              <a:rPr lang="en-FI" sz="1200" dirty="0">
                <a:latin typeface="+mn-lt"/>
              </a:rPr>
              <a:t>The Finnish Contribution to TOTEM experiment is very wide from the coordination of the physics program to the R&amp;D of the different types of detectors currently in use, as for instance the production and operation of the T2 telescope and now with its upgrade. </a:t>
            </a:r>
          </a:p>
          <a:p>
            <a:pPr algn="just" defTabSz="4176713">
              <a:lnSpc>
                <a:spcPct val="90000"/>
              </a:lnSpc>
              <a:spcBef>
                <a:spcPct val="0"/>
              </a:spcBef>
              <a:buNone/>
            </a:pPr>
            <a:endParaRPr lang="en-FI" sz="1200" dirty="0">
              <a:latin typeface="+mn-lt"/>
            </a:endParaRPr>
          </a:p>
          <a:p>
            <a:pPr algn="just" defTabSz="4176713">
              <a:lnSpc>
                <a:spcPct val="90000"/>
              </a:lnSpc>
              <a:spcBef>
                <a:spcPct val="0"/>
              </a:spcBef>
              <a:buNone/>
            </a:pPr>
            <a:r>
              <a:rPr lang="en-FI" sz="1200" dirty="0">
                <a:latin typeface="+mn-lt"/>
              </a:rPr>
              <a:t>The production of 80 tiles is finished at the Helsinki Institute of Physics. They are used to equip four quarters, which forms two telescopes.</a:t>
            </a:r>
          </a:p>
        </p:txBody>
      </p:sp>
      <p:grpSp>
        <p:nvGrpSpPr>
          <p:cNvPr id="54" name="Group 53">
            <a:extLst>
              <a:ext uri="{FF2B5EF4-FFF2-40B4-BE49-F238E27FC236}">
                <a16:creationId xmlns:a16="http://schemas.microsoft.com/office/drawing/2014/main" id="{C42C1938-D6BE-AA47-16BA-FDFCA80539AA}"/>
              </a:ext>
            </a:extLst>
          </p:cNvPr>
          <p:cNvGrpSpPr/>
          <p:nvPr/>
        </p:nvGrpSpPr>
        <p:grpSpPr>
          <a:xfrm>
            <a:off x="2885168" y="1080341"/>
            <a:ext cx="4029864" cy="2344648"/>
            <a:chOff x="2288704" y="1052736"/>
            <a:chExt cx="3744416" cy="2343796"/>
          </a:xfrm>
        </p:grpSpPr>
        <p:pic>
          <p:nvPicPr>
            <p:cNvPr id="18" name="Picture 17" descr="A picture containing electronics, parking, camera, meter&#10;&#10;Description automatically generated">
              <a:extLst>
                <a:ext uri="{FF2B5EF4-FFF2-40B4-BE49-F238E27FC236}">
                  <a16:creationId xmlns:a16="http://schemas.microsoft.com/office/drawing/2014/main" id="{5EC2A23D-2009-396B-F715-E6A5FC628F3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26765" y="1325169"/>
              <a:ext cx="1300727" cy="1743791"/>
            </a:xfrm>
            <a:prstGeom prst="rect">
              <a:avLst/>
            </a:prstGeom>
          </p:spPr>
        </p:pic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EED859BD-3510-E0D1-8F7F-291BC07CA4B3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344018" y="1355810"/>
              <a:ext cx="1953006" cy="1456675"/>
            </a:xfrm>
            <a:prstGeom prst="rect">
              <a:avLst/>
            </a:prstGeom>
          </p:spPr>
        </p:pic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25E35AF3-A4EF-AE4F-AF5B-C459051081DE}"/>
                </a:ext>
              </a:extLst>
            </p:cNvPr>
            <p:cNvSpPr txBox="1"/>
            <p:nvPr/>
          </p:nvSpPr>
          <p:spPr>
            <a:xfrm>
              <a:off x="2363261" y="3105009"/>
              <a:ext cx="3464231" cy="29114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just" defTabSz="4176713">
                <a:lnSpc>
                  <a:spcPct val="90000"/>
                </a:lnSpc>
                <a:spcBef>
                  <a:spcPct val="0"/>
                </a:spcBef>
                <a:buNone/>
              </a:pPr>
              <a:r>
                <a:rPr lang="en-FI" sz="1400" dirty="0">
                  <a:latin typeface="+mn-lt"/>
                </a:rPr>
                <a:t>Final Tile structure and assembling</a:t>
              </a:r>
              <a:endParaRPr lang="en-GB" sz="1400" dirty="0">
                <a:latin typeface="+mn-lt"/>
              </a:endParaRPr>
            </a:p>
          </p:txBody>
        </p:sp>
        <p:sp>
          <p:nvSpPr>
            <p:cNvPr id="50" name="Rectangle 49">
              <a:extLst>
                <a:ext uri="{FF2B5EF4-FFF2-40B4-BE49-F238E27FC236}">
                  <a16:creationId xmlns:a16="http://schemas.microsoft.com/office/drawing/2014/main" id="{9B2B253B-1137-AC75-BD07-3D403D24BA60}"/>
                </a:ext>
              </a:extLst>
            </p:cNvPr>
            <p:cNvSpPr/>
            <p:nvPr/>
          </p:nvSpPr>
          <p:spPr>
            <a:xfrm>
              <a:off x="2288704" y="1052736"/>
              <a:ext cx="3744416" cy="2343796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VE"/>
            </a:p>
          </p:txBody>
        </p:sp>
      </p:grpSp>
      <p:grpSp>
        <p:nvGrpSpPr>
          <p:cNvPr id="55" name="Group 54">
            <a:extLst>
              <a:ext uri="{FF2B5EF4-FFF2-40B4-BE49-F238E27FC236}">
                <a16:creationId xmlns:a16="http://schemas.microsoft.com/office/drawing/2014/main" id="{3D9AB03A-7FD2-B186-5395-1E7009773D79}"/>
              </a:ext>
            </a:extLst>
          </p:cNvPr>
          <p:cNvGrpSpPr/>
          <p:nvPr/>
        </p:nvGrpSpPr>
        <p:grpSpPr>
          <a:xfrm>
            <a:off x="193366" y="1084560"/>
            <a:ext cx="2478310" cy="2704480"/>
            <a:chOff x="140787" y="364480"/>
            <a:chExt cx="1879288" cy="2704480"/>
          </a:xfrm>
        </p:grpSpPr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375A7046-489D-B6F7-AE27-EFF3258E75CE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67099" y="2021215"/>
              <a:ext cx="923975" cy="835875"/>
            </a:xfrm>
            <a:prstGeom prst="rect">
              <a:avLst/>
            </a:prstGeom>
          </p:spPr>
        </p:pic>
        <p:pic>
          <p:nvPicPr>
            <p:cNvPr id="15" name="Picture 14" descr="A picture containing indoor&#10;&#10;Description automatically generated">
              <a:extLst>
                <a:ext uri="{FF2B5EF4-FFF2-40B4-BE49-F238E27FC236}">
                  <a16:creationId xmlns:a16="http://schemas.microsoft.com/office/drawing/2014/main" id="{149AB23B-4AAF-246D-E1AF-D2C24FFA65BB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17386" y="1946373"/>
              <a:ext cx="569382" cy="1046425"/>
            </a:xfrm>
            <a:prstGeom prst="rect">
              <a:avLst/>
            </a:prstGeom>
          </p:spPr>
        </p:pic>
        <p:pic>
          <p:nvPicPr>
            <p:cNvPr id="5" name="Picture 4" descr="A picture containing indoor&#10;&#10;Description automatically generated">
              <a:extLst>
                <a:ext uri="{FF2B5EF4-FFF2-40B4-BE49-F238E27FC236}">
                  <a16:creationId xmlns:a16="http://schemas.microsoft.com/office/drawing/2014/main" id="{F7993836-7E10-E087-B076-A443337DB7AB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8422" y="895765"/>
              <a:ext cx="1686883" cy="1008112"/>
            </a:xfrm>
            <a:prstGeom prst="rect">
              <a:avLst/>
            </a:prstGeom>
          </p:spPr>
        </p:pic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395CD62D-A4CD-C145-A790-4E379C927D51}"/>
                </a:ext>
              </a:extLst>
            </p:cNvPr>
            <p:cNvSpPr txBox="1"/>
            <p:nvPr/>
          </p:nvSpPr>
          <p:spPr>
            <a:xfrm>
              <a:off x="163969" y="364480"/>
              <a:ext cx="1808801" cy="50783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just" defTabSz="4176713">
                <a:lnSpc>
                  <a:spcPct val="90000"/>
                </a:lnSpc>
                <a:spcBef>
                  <a:spcPct val="0"/>
                </a:spcBef>
                <a:buNone/>
              </a:pPr>
              <a:r>
                <a:rPr lang="en-FI" sz="1000" dirty="0">
                  <a:latin typeface="+mn-lt"/>
                </a:rPr>
                <a:t>Process developed at HIP: mechanical workshop &amp; clean rooms</a:t>
              </a:r>
              <a:endParaRPr lang="en-GB" sz="1000" dirty="0">
                <a:latin typeface="+mn-lt"/>
              </a:endParaRPr>
            </a:p>
          </p:txBody>
        </p:sp>
        <p:sp>
          <p:nvSpPr>
            <p:cNvPr id="51" name="Rectangle 50">
              <a:extLst>
                <a:ext uri="{FF2B5EF4-FFF2-40B4-BE49-F238E27FC236}">
                  <a16:creationId xmlns:a16="http://schemas.microsoft.com/office/drawing/2014/main" id="{37C1EB09-B3B5-773E-8CDC-F3DC8D36133D}"/>
                </a:ext>
              </a:extLst>
            </p:cNvPr>
            <p:cNvSpPr/>
            <p:nvPr/>
          </p:nvSpPr>
          <p:spPr>
            <a:xfrm>
              <a:off x="140787" y="364480"/>
              <a:ext cx="1879288" cy="270448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VE"/>
            </a:p>
          </p:txBody>
        </p:sp>
      </p:grpSp>
      <p:sp>
        <p:nvSpPr>
          <p:cNvPr id="19" name="Rectangle 4">
            <a:extLst>
              <a:ext uri="{FF2B5EF4-FFF2-40B4-BE49-F238E27FC236}">
                <a16:creationId xmlns:a16="http://schemas.microsoft.com/office/drawing/2014/main" id="{8CF5D3B4-C3EA-0831-295F-0FF0815C693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9306" y="466391"/>
            <a:ext cx="9232206" cy="523220"/>
          </a:xfrm>
          <a:prstGeom prst="rect">
            <a:avLst/>
          </a:prstGeom>
          <a:solidFill>
            <a:srgbClr val="CCFFCC"/>
          </a:solidFill>
          <a:ln w="38100">
            <a:solidFill>
              <a:schemeClr val="hlink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r>
              <a:rPr lang="en-FI" sz="2800" dirty="0">
                <a:solidFill>
                  <a:srgbClr val="FF0000"/>
                </a:solidFill>
                <a:latin typeface="Comic Sans MS" panose="030F0702030302020204" pitchFamily="66" charset="0"/>
              </a:rPr>
              <a:t>nT2 Installation, Commissioning and Running Scenarios</a:t>
            </a:r>
            <a:endParaRPr lang="en-GB" sz="2800" dirty="0">
              <a:solidFill>
                <a:srgbClr val="FF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39BC0F07-126B-C633-031C-9B8E5066B8EE}"/>
              </a:ext>
            </a:extLst>
          </p:cNvPr>
          <p:cNvSpPr txBox="1"/>
          <p:nvPr/>
        </p:nvSpPr>
        <p:spPr>
          <a:xfrm>
            <a:off x="3080815" y="6317013"/>
            <a:ext cx="3384376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4176713">
              <a:lnSpc>
                <a:spcPct val="90000"/>
              </a:lnSpc>
              <a:spcBef>
                <a:spcPct val="0"/>
              </a:spcBef>
              <a:buNone/>
            </a:pPr>
            <a:r>
              <a:rPr lang="en-FI" sz="1000" dirty="0">
                <a:latin typeface="+mn-lt"/>
              </a:rPr>
              <a:t>Set of tiles for all four quarters</a:t>
            </a:r>
            <a:endParaRPr lang="en-GB" sz="1000" dirty="0">
              <a:latin typeface="+mn-lt"/>
            </a:endParaRPr>
          </a:p>
        </p:txBody>
      </p:sp>
      <p:sp>
        <p:nvSpPr>
          <p:cNvPr id="22" name="Text Box 2">
            <a:extLst>
              <a:ext uri="{FF2B5EF4-FFF2-40B4-BE49-F238E27FC236}">
                <a16:creationId xmlns:a16="http://schemas.microsoft.com/office/drawing/2014/main" id="{DF14C83F-77EC-23F6-08E0-7D4AAF2F0FC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477375" y="6613525"/>
            <a:ext cx="263214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fld id="{4CA7063B-D529-4DDA-B61E-EED69BDB77F9}" type="slidenum">
              <a:rPr lang="en-GB" sz="1000" b="1" smtClean="0">
                <a:solidFill>
                  <a:schemeClr val="bg2"/>
                </a:solidFill>
                <a:latin typeface="Comic Sans MS" pitchFamily="66" charset="0"/>
              </a:rPr>
              <a:t>6</a:t>
            </a:fld>
            <a:endParaRPr lang="en-GB" sz="1000" b="1" dirty="0">
              <a:solidFill>
                <a:schemeClr val="bg2"/>
              </a:solidFill>
              <a:latin typeface="Comic Sans MS" pitchFamily="66" charset="0"/>
            </a:endParaRP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5D6C6C9E-2E2B-36D0-F92F-8B175F7D2540}"/>
              </a:ext>
            </a:extLst>
          </p:cNvPr>
          <p:cNvGrpSpPr/>
          <p:nvPr/>
        </p:nvGrpSpPr>
        <p:grpSpPr>
          <a:xfrm>
            <a:off x="6980756" y="1027712"/>
            <a:ext cx="2922780" cy="5466145"/>
            <a:chOff x="6980756" y="1027712"/>
            <a:chExt cx="2922780" cy="5466145"/>
          </a:xfrm>
        </p:grpSpPr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4AA7DDE0-A436-F93A-204C-5B846F207352}"/>
                </a:ext>
              </a:extLst>
            </p:cNvPr>
            <p:cNvGrpSpPr/>
            <p:nvPr/>
          </p:nvGrpSpPr>
          <p:grpSpPr>
            <a:xfrm>
              <a:off x="6980756" y="1027712"/>
              <a:ext cx="2880320" cy="2603583"/>
              <a:chOff x="6980756" y="1027712"/>
              <a:chExt cx="2880320" cy="2603583"/>
            </a:xfrm>
          </p:grpSpPr>
          <p:pic>
            <p:nvPicPr>
              <p:cNvPr id="6" name="Picture 5">
                <a:extLst>
                  <a:ext uri="{FF2B5EF4-FFF2-40B4-BE49-F238E27FC236}">
                    <a16:creationId xmlns:a16="http://schemas.microsoft.com/office/drawing/2014/main" id="{CB3DBAEC-7278-59AD-10D8-80551091044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183117" y="1286647"/>
                <a:ext cx="2551759" cy="2344648"/>
              </a:xfrm>
              <a:prstGeom prst="rect">
                <a:avLst/>
              </a:prstGeom>
            </p:spPr>
          </p:pic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49458B38-354C-F122-BECA-2BDF84BA04D8}"/>
                  </a:ext>
                </a:extLst>
              </p:cNvPr>
              <p:cNvSpPr txBox="1"/>
              <p:nvPr/>
            </p:nvSpPr>
            <p:spPr>
              <a:xfrm>
                <a:off x="6980756" y="1027712"/>
                <a:ext cx="2880320" cy="276999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FI" sz="1200" dirty="0">
                    <a:solidFill>
                      <a:srgbClr val="FF0000"/>
                    </a:solidFill>
                    <a:latin typeface="Comic Sans MS" panose="030F0702030302020204" pitchFamily="66" charset="0"/>
                  </a:rPr>
                  <a:t>nT2 telescope goes to the CMS - side</a:t>
                </a:r>
                <a:endParaRPr lang="es-VE" sz="1200" dirty="0">
                  <a:solidFill>
                    <a:srgbClr val="FF0000"/>
                  </a:solidFill>
                  <a:latin typeface="Comic Sans MS" panose="030F0702030302020204" pitchFamily="66" charset="0"/>
                </a:endParaRPr>
              </a:p>
            </p:txBody>
          </p:sp>
        </p:grpSp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316B5943-68CB-36C3-25E7-282AFAD94C73}"/>
                </a:ext>
              </a:extLst>
            </p:cNvPr>
            <p:cNvGrpSpPr/>
            <p:nvPr/>
          </p:nvGrpSpPr>
          <p:grpSpPr>
            <a:xfrm>
              <a:off x="7023216" y="3656057"/>
              <a:ext cx="2880320" cy="2837800"/>
              <a:chOff x="7023216" y="3656057"/>
              <a:chExt cx="2880320" cy="2837800"/>
            </a:xfrm>
          </p:grpSpPr>
          <p:pic>
            <p:nvPicPr>
              <p:cNvPr id="8" name="Picture 7">
                <a:extLst>
                  <a:ext uri="{FF2B5EF4-FFF2-40B4-BE49-F238E27FC236}">
                    <a16:creationId xmlns:a16="http://schemas.microsoft.com/office/drawing/2014/main" id="{141C840F-2CC2-65EC-64C2-AB85DFFFD3F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0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183117" y="3927337"/>
                <a:ext cx="2551759" cy="2566520"/>
              </a:xfrm>
              <a:prstGeom prst="rect">
                <a:avLst/>
              </a:prstGeom>
            </p:spPr>
          </p:pic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DC5F277C-AE8A-E6C8-B5DE-0C6B7ECE9731}"/>
                  </a:ext>
                </a:extLst>
              </p:cNvPr>
              <p:cNvSpPr txBox="1"/>
              <p:nvPr/>
            </p:nvSpPr>
            <p:spPr>
              <a:xfrm>
                <a:off x="7023216" y="3656057"/>
                <a:ext cx="2880320" cy="276999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FI" sz="1200" dirty="0">
                    <a:solidFill>
                      <a:srgbClr val="FF0000"/>
                    </a:solidFill>
                    <a:latin typeface="Comic Sans MS" panose="030F0702030302020204" pitchFamily="66" charset="0"/>
                  </a:rPr>
                  <a:t>nT2 telescope goes to the CMS + side</a:t>
                </a:r>
                <a:endParaRPr lang="es-VE" sz="1200" dirty="0">
                  <a:solidFill>
                    <a:srgbClr val="FF0000"/>
                  </a:solidFill>
                  <a:latin typeface="Comic Sans MS" panose="030F0702030302020204" pitchFamily="66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9219171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2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picture containing shape&#10;&#10;Description automatically generated">
            <a:extLst>
              <a:ext uri="{FF2B5EF4-FFF2-40B4-BE49-F238E27FC236}">
                <a16:creationId xmlns:a16="http://schemas.microsoft.com/office/drawing/2014/main" id="{C139A9BA-1D3C-3895-578D-59C8B4497DF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5280" y="231140"/>
            <a:ext cx="1814753" cy="2916568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FA82641E-9165-C255-1648-84FC814E31E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15552" y="1061776"/>
            <a:ext cx="2504728" cy="3617543"/>
          </a:xfrm>
          <a:prstGeom prst="rect">
            <a:avLst/>
          </a:prstGeom>
        </p:spPr>
      </p:pic>
      <p:pic>
        <p:nvPicPr>
          <p:cNvPr id="8" name="Picture 7" descr="A picture containing electronics, circuit&#10;&#10;Description automatically generated">
            <a:extLst>
              <a:ext uri="{FF2B5EF4-FFF2-40B4-BE49-F238E27FC236}">
                <a16:creationId xmlns:a16="http://schemas.microsoft.com/office/drawing/2014/main" id="{79FE0B7A-5D79-F394-93BA-653AB1CFE3EE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9857" y="4743962"/>
            <a:ext cx="1263014" cy="1524047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E5374CDC-F26C-1D58-8FDA-59F52C21597A}"/>
              </a:ext>
            </a:extLst>
          </p:cNvPr>
          <p:cNvSpPr txBox="1"/>
          <p:nvPr/>
        </p:nvSpPr>
        <p:spPr>
          <a:xfrm>
            <a:off x="3408868" y="1098493"/>
            <a:ext cx="4104456" cy="5909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 defTabSz="4176713">
              <a:lnSpc>
                <a:spcPct val="90000"/>
              </a:lnSpc>
            </a:pPr>
            <a:r>
              <a:rPr lang="en-FI" sz="1200" b="1" dirty="0"/>
              <a:t>The tomography scans </a:t>
            </a:r>
            <a:r>
              <a:rPr lang="en-FI" sz="1200" dirty="0"/>
              <a:t>of the </a:t>
            </a:r>
            <a:r>
              <a:rPr lang="en-FI" sz="1200" b="1" dirty="0"/>
              <a:t>Mean Amplitude, Noise, Signal to Noise ratio and Rise Time </a:t>
            </a:r>
            <a:r>
              <a:rPr lang="en-FI" sz="1200" dirty="0"/>
              <a:t>for </a:t>
            </a:r>
            <a:r>
              <a:rPr lang="en-FI" sz="1200" dirty="0" err="1"/>
              <a:t>pions</a:t>
            </a:r>
            <a:r>
              <a:rPr lang="en-FI" sz="1200" dirty="0"/>
              <a:t>  showed good uniformity for all four quarters. </a:t>
            </a:r>
          </a:p>
        </p:txBody>
      </p:sp>
      <p:sp>
        <p:nvSpPr>
          <p:cNvPr id="11" name="Rectangle 4">
            <a:extLst>
              <a:ext uri="{FF2B5EF4-FFF2-40B4-BE49-F238E27FC236}">
                <a16:creationId xmlns:a16="http://schemas.microsoft.com/office/drawing/2014/main" id="{0C1612DE-5A5B-8379-0AC9-C4BE8FB8743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632" y="378442"/>
            <a:ext cx="5995488" cy="605615"/>
          </a:xfrm>
          <a:prstGeom prst="rect">
            <a:avLst/>
          </a:prstGeom>
          <a:solidFill>
            <a:srgbClr val="CCFFCC"/>
          </a:solidFill>
          <a:ln w="38100">
            <a:solidFill>
              <a:schemeClr val="hlink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en-FI" sz="2400" kern="0" dirty="0">
                <a:solidFill>
                  <a:srgbClr val="FF0000"/>
                </a:solidFill>
                <a:latin typeface="Comic Sans MS" pitchFamily="66" charset="0"/>
              </a:rPr>
              <a:t>nT2 Tiles Test Beam at the SPS in 2022</a:t>
            </a:r>
            <a:endParaRPr lang="en-GB" sz="2400" kern="0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7FAA6FD-296C-6027-E993-215EB79E3F5D}"/>
              </a:ext>
            </a:extLst>
          </p:cNvPr>
          <p:cNvSpPr txBox="1"/>
          <p:nvPr/>
        </p:nvSpPr>
        <p:spPr>
          <a:xfrm>
            <a:off x="6753200" y="26956"/>
            <a:ext cx="316835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4176713">
              <a:lnSpc>
                <a:spcPct val="90000"/>
              </a:lnSpc>
              <a:spcBef>
                <a:spcPct val="0"/>
              </a:spcBef>
              <a:buNone/>
            </a:pPr>
            <a:r>
              <a:rPr lang="en-FI" sz="1000" dirty="0">
                <a:latin typeface="+mn-lt"/>
              </a:rPr>
              <a:t>Tomography scans of Amplitude, Noise, Signal to Noise ratio and Rise time</a:t>
            </a:r>
            <a:endParaRPr lang="en-GB" sz="1000" b="1" dirty="0">
              <a:latin typeface="+mn-lt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2A97D96-CD67-25E4-FD5D-AAE7513D8821}"/>
              </a:ext>
            </a:extLst>
          </p:cNvPr>
          <p:cNvSpPr txBox="1"/>
          <p:nvPr/>
        </p:nvSpPr>
        <p:spPr>
          <a:xfrm>
            <a:off x="1752871" y="4682497"/>
            <a:ext cx="2160243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4176713">
              <a:lnSpc>
                <a:spcPct val="90000"/>
              </a:lnSpc>
              <a:spcBef>
                <a:spcPct val="0"/>
              </a:spcBef>
              <a:buNone/>
            </a:pPr>
            <a:r>
              <a:rPr lang="en-FI" sz="1000" dirty="0">
                <a:latin typeface="+mn-lt"/>
              </a:rPr>
              <a:t>Test setup at the SPS – H8 line </a:t>
            </a:r>
            <a:endParaRPr lang="en-GB" sz="1000" dirty="0">
              <a:latin typeface="+mn-lt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AFB3160D-3BBF-E15E-2D2C-FF863D1D69B3}"/>
              </a:ext>
            </a:extLst>
          </p:cNvPr>
          <p:cNvSpPr txBox="1"/>
          <p:nvPr/>
        </p:nvSpPr>
        <p:spPr>
          <a:xfrm>
            <a:off x="59397" y="6294512"/>
            <a:ext cx="2291592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4176713">
              <a:lnSpc>
                <a:spcPct val="90000"/>
              </a:lnSpc>
              <a:spcBef>
                <a:spcPct val="0"/>
              </a:spcBef>
              <a:buNone/>
            </a:pPr>
            <a:r>
              <a:rPr lang="en-FI" sz="1000" dirty="0">
                <a:latin typeface="+mn-lt"/>
              </a:rPr>
              <a:t>Test bench card for the photosensor</a:t>
            </a:r>
            <a:endParaRPr lang="en-GB" sz="1000" dirty="0">
              <a:latin typeface="+mn-lt"/>
            </a:endParaRPr>
          </a:p>
        </p:txBody>
      </p:sp>
      <p:sp>
        <p:nvSpPr>
          <p:cNvPr id="18" name="Text Box 2">
            <a:extLst>
              <a:ext uri="{FF2B5EF4-FFF2-40B4-BE49-F238E27FC236}">
                <a16:creationId xmlns:a16="http://schemas.microsoft.com/office/drawing/2014/main" id="{E0B84247-BCCA-720F-63E9-4EEDBC96C07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477375" y="6613525"/>
            <a:ext cx="263214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fld id="{4CA7063B-D529-4DDA-B61E-EED69BDB77F9}" type="slidenum">
              <a:rPr lang="en-GB" sz="1000" b="1" smtClean="0">
                <a:solidFill>
                  <a:schemeClr val="bg2"/>
                </a:solidFill>
                <a:latin typeface="Comic Sans MS" pitchFamily="66" charset="0"/>
              </a:rPr>
              <a:t>7</a:t>
            </a:fld>
            <a:endParaRPr lang="en-GB" sz="1000" b="1" dirty="0">
              <a:solidFill>
                <a:schemeClr val="bg2"/>
              </a:solidFill>
              <a:latin typeface="Comic Sans MS" pitchFamily="66" charset="0"/>
            </a:endParaRPr>
          </a:p>
        </p:txBody>
      </p:sp>
      <p:pic>
        <p:nvPicPr>
          <p:cNvPr id="6" name="Picture 5" descr="Chart, scatter chart, box and whisker chart&#10;&#10;Description automatically generated">
            <a:extLst>
              <a:ext uri="{FF2B5EF4-FFF2-40B4-BE49-F238E27FC236}">
                <a16:creationId xmlns:a16="http://schemas.microsoft.com/office/drawing/2014/main" id="{E94C2867-C9AB-6549-5EE8-E0833460F934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2293" y="3224278"/>
            <a:ext cx="4115082" cy="3295816"/>
          </a:xfrm>
          <a:prstGeom prst="rect">
            <a:avLst/>
          </a:prstGeom>
        </p:spPr>
      </p:pic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E00179F7-50FE-E8D9-2BCC-5B1D4B587A39}"/>
              </a:ext>
            </a:extLst>
          </p:cNvPr>
          <p:cNvCxnSpPr>
            <a:cxnSpLocks/>
          </p:cNvCxnSpPr>
          <p:nvPr/>
        </p:nvCxnSpPr>
        <p:spPr>
          <a:xfrm>
            <a:off x="5800572" y="5678634"/>
            <a:ext cx="3168352" cy="0"/>
          </a:xfrm>
          <a:prstGeom prst="line">
            <a:avLst/>
          </a:prstGeom>
          <a:ln w="9525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D35857D2-184E-9F7E-9685-721540847B59}"/>
              </a:ext>
            </a:extLst>
          </p:cNvPr>
          <p:cNvSpPr txBox="1"/>
          <p:nvPr/>
        </p:nvSpPr>
        <p:spPr>
          <a:xfrm>
            <a:off x="6609184" y="5679146"/>
            <a:ext cx="115212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FI" sz="1000" dirty="0">
                <a:solidFill>
                  <a:srgbClr val="FF0000"/>
                </a:solidFill>
              </a:rPr>
              <a:t>Acceptance limit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E078A2C5-CA81-DA66-F2C9-778028ECFBC4}"/>
              </a:ext>
            </a:extLst>
          </p:cNvPr>
          <p:cNvSpPr txBox="1"/>
          <p:nvPr/>
        </p:nvSpPr>
        <p:spPr>
          <a:xfrm>
            <a:off x="1861219" y="5137172"/>
            <a:ext cx="2592288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 defTabSz="4176713">
              <a:lnSpc>
                <a:spcPct val="90000"/>
              </a:lnSpc>
            </a:pPr>
            <a:r>
              <a:rPr lang="en-FI" sz="1200" dirty="0"/>
              <a:t>The photosensor used for the measurements was a Hamamatsu MPPC matrix array of 4 x 4 pixels. Operating at temperature around 30C and with a bias voltage of 54V</a:t>
            </a:r>
            <a:endParaRPr lang="en-GB" sz="1200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FBB5D2E1-294B-4C33-9A8F-43D8D4FE5014}"/>
              </a:ext>
            </a:extLst>
          </p:cNvPr>
          <p:cNvSpPr txBox="1"/>
          <p:nvPr/>
        </p:nvSpPr>
        <p:spPr>
          <a:xfrm>
            <a:off x="2537291" y="1933724"/>
            <a:ext cx="4647957" cy="113107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71450" indent="-171450" algn="just" defTabSz="4176713">
              <a:lnSpc>
                <a:spcPct val="90000"/>
              </a:lnSpc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en-FI" sz="1500" dirty="0">
                <a:latin typeface="+mn-lt"/>
              </a:rPr>
              <a:t>2022 </a:t>
            </a:r>
            <a:r>
              <a:rPr lang="en-FI" sz="1500" dirty="0">
                <a:latin typeface="+mn-lt"/>
                <a:sym typeface="Wingdings" panose="05000000000000000000" pitchFamily="2" charset="2"/>
              </a:rPr>
              <a:t> Commissioning 1</a:t>
            </a:r>
            <a:r>
              <a:rPr lang="en-FI" sz="1500" baseline="30000" dirty="0">
                <a:latin typeface="+mn-lt"/>
                <a:sym typeface="Wingdings" panose="05000000000000000000" pitchFamily="2" charset="2"/>
              </a:rPr>
              <a:t>st</a:t>
            </a:r>
            <a:r>
              <a:rPr lang="en-FI" sz="1500" dirty="0">
                <a:latin typeface="+mn-lt"/>
                <a:sym typeface="Wingdings" panose="05000000000000000000" pitchFamily="2" charset="2"/>
              </a:rPr>
              <a:t> quarter in May at SPS</a:t>
            </a:r>
          </a:p>
          <a:p>
            <a:pPr marL="171450" indent="-171450" algn="just" defTabSz="4176713">
              <a:lnSpc>
                <a:spcPct val="90000"/>
              </a:lnSpc>
              <a:spcBef>
                <a:spcPct val="0"/>
              </a:spcBef>
              <a:buFont typeface="Arial" panose="020B0604020202020204" pitchFamily="34" charset="0"/>
              <a:buChar char="•"/>
            </a:pPr>
            <a:endParaRPr lang="en-FI" sz="1500" dirty="0">
              <a:latin typeface="+mn-lt"/>
            </a:endParaRPr>
          </a:p>
          <a:p>
            <a:pPr marL="171450" indent="-171450" algn="just" defTabSz="4176713">
              <a:lnSpc>
                <a:spcPct val="90000"/>
              </a:lnSpc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en-FI" sz="1500" dirty="0">
                <a:latin typeface="+mn-lt"/>
              </a:rPr>
              <a:t>2022 </a:t>
            </a:r>
            <a:r>
              <a:rPr lang="en-FI" sz="1500" dirty="0">
                <a:latin typeface="+mn-lt"/>
                <a:sym typeface="Wingdings" panose="05000000000000000000" pitchFamily="2" charset="2"/>
              </a:rPr>
              <a:t> Commissioning 2</a:t>
            </a:r>
            <a:r>
              <a:rPr lang="en-FI" sz="1500" baseline="30000" dirty="0">
                <a:latin typeface="+mn-lt"/>
                <a:sym typeface="Wingdings" panose="05000000000000000000" pitchFamily="2" charset="2"/>
              </a:rPr>
              <a:t>nd</a:t>
            </a:r>
            <a:r>
              <a:rPr lang="en-FI" sz="1500" dirty="0">
                <a:latin typeface="+mn-lt"/>
                <a:sym typeface="Wingdings" panose="05000000000000000000" pitchFamily="2" charset="2"/>
              </a:rPr>
              <a:t>, 3</a:t>
            </a:r>
            <a:r>
              <a:rPr lang="en-FI" sz="1500" baseline="30000" dirty="0">
                <a:latin typeface="+mn-lt"/>
                <a:sym typeface="Wingdings" panose="05000000000000000000" pitchFamily="2" charset="2"/>
              </a:rPr>
              <a:t>rd</a:t>
            </a:r>
            <a:r>
              <a:rPr lang="en-FI" sz="1500" dirty="0">
                <a:latin typeface="+mn-lt"/>
                <a:sym typeface="Wingdings" panose="05000000000000000000" pitchFamily="2" charset="2"/>
              </a:rPr>
              <a:t> and 4</a:t>
            </a:r>
            <a:r>
              <a:rPr lang="en-FI" sz="1500" baseline="30000" dirty="0">
                <a:latin typeface="+mn-lt"/>
                <a:sym typeface="Wingdings" panose="05000000000000000000" pitchFamily="2" charset="2"/>
              </a:rPr>
              <a:t>th</a:t>
            </a:r>
            <a:r>
              <a:rPr lang="en-FI" sz="1500" dirty="0">
                <a:latin typeface="+mn-lt"/>
                <a:sym typeface="Wingdings" panose="05000000000000000000" pitchFamily="2" charset="2"/>
              </a:rPr>
              <a:t> quarters</a:t>
            </a:r>
          </a:p>
          <a:p>
            <a:pPr marL="171450" indent="-171450" algn="just" defTabSz="4176713">
              <a:lnSpc>
                <a:spcPct val="90000"/>
              </a:lnSpc>
              <a:spcBef>
                <a:spcPct val="0"/>
              </a:spcBef>
              <a:buFont typeface="Arial" panose="020B0604020202020204" pitchFamily="34" charset="0"/>
              <a:buChar char="•"/>
            </a:pPr>
            <a:endParaRPr lang="en-FI" sz="1500" dirty="0">
              <a:latin typeface="+mn-lt"/>
            </a:endParaRPr>
          </a:p>
          <a:p>
            <a:pPr marL="171450" indent="-171450" algn="just" defTabSz="4176713">
              <a:lnSpc>
                <a:spcPct val="90000"/>
              </a:lnSpc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en-FI" sz="1500" b="1" dirty="0">
                <a:latin typeface="+mn-lt"/>
              </a:rPr>
              <a:t>2023 </a:t>
            </a:r>
            <a:r>
              <a:rPr lang="en-FI" sz="1500" b="1" dirty="0">
                <a:latin typeface="+mn-lt"/>
                <a:sym typeface="Wingdings" panose="05000000000000000000" pitchFamily="2" charset="2"/>
              </a:rPr>
              <a:t> </a:t>
            </a:r>
            <a:r>
              <a:rPr lang="en-FI" sz="1500" dirty="0">
                <a:latin typeface="+mn-lt"/>
                <a:sym typeface="Wingdings" panose="05000000000000000000" pitchFamily="2" charset="2"/>
              </a:rPr>
              <a:t>New date for </a:t>
            </a:r>
            <a:r>
              <a:rPr lang="en-FI" sz="1500" b="1" dirty="0">
                <a:latin typeface="+mn-lt"/>
                <a:sym typeface="Wingdings" panose="05000000000000000000" pitchFamily="2" charset="2"/>
              </a:rPr>
              <a:t>the special run?  </a:t>
            </a:r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A4A0441B-015A-3A30-39B4-063E471823E2}"/>
              </a:ext>
            </a:extLst>
          </p:cNvPr>
          <p:cNvSpPr/>
          <p:nvPr/>
        </p:nvSpPr>
        <p:spPr>
          <a:xfrm>
            <a:off x="8432657" y="5793110"/>
            <a:ext cx="288032" cy="260467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FI"/>
          </a:p>
        </p:txBody>
      </p:sp>
    </p:spTree>
    <p:extLst>
      <p:ext uri="{BB962C8B-B14F-4D97-AF65-F5344CB8AC3E}">
        <p14:creationId xmlns:p14="http://schemas.microsoft.com/office/powerpoint/2010/main" val="41747568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3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3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4" grpId="0"/>
      <p:bldP spid="17" grpId="0"/>
      <p:bldP spid="20" grpId="0"/>
      <p:bldP spid="25" grpId="0"/>
      <p:bldP spid="26" grpId="0"/>
      <p:bldP spid="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graphical user interface&#10;&#10;Description automatically generated">
            <a:extLst>
              <a:ext uri="{FF2B5EF4-FFF2-40B4-BE49-F238E27FC236}">
                <a16:creationId xmlns:a16="http://schemas.microsoft.com/office/drawing/2014/main" id="{821BF678-9F0C-431D-8DCF-7158E4CC62F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302" y="1103942"/>
            <a:ext cx="9906000" cy="2151017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402B4A81-872E-8FF8-AC9E-ADD637A926BA}"/>
              </a:ext>
            </a:extLst>
          </p:cNvPr>
          <p:cNvSpPr txBox="1"/>
          <p:nvPr/>
        </p:nvSpPr>
        <p:spPr>
          <a:xfrm>
            <a:off x="0" y="3509132"/>
            <a:ext cx="9906000" cy="95923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285750" marR="0" indent="-285750" algn="just">
              <a:spcBef>
                <a:spcPts val="10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FI" sz="1600" b="1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CT-PPS was a joint CMS-TOTEM </a:t>
            </a:r>
            <a:r>
              <a:rPr lang="en-FI" sz="16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project to study </a:t>
            </a:r>
            <a:r>
              <a:rPr lang="en-FI" sz="1600" b="1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C</a:t>
            </a:r>
            <a:r>
              <a:rPr lang="en-FI" sz="16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entral </a:t>
            </a:r>
            <a:r>
              <a:rPr lang="en-FI" sz="1600" b="1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E</a:t>
            </a:r>
            <a:r>
              <a:rPr lang="en-FI" sz="16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xclusive </a:t>
            </a:r>
            <a:r>
              <a:rPr lang="en-FI" sz="1600" b="1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P</a:t>
            </a:r>
            <a:r>
              <a:rPr lang="en-FI" sz="16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rocesses </a:t>
            </a:r>
            <a:r>
              <a:rPr lang="en-FI" sz="16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sym typeface="Wingdings" panose="05000000000000000000" pitchFamily="2" charset="2"/>
              </a:rPr>
              <a:t> Since 2018 is a CMS subdetector</a:t>
            </a:r>
          </a:p>
          <a:p>
            <a:pPr marL="285750" indent="-285750" algn="just">
              <a:spcBef>
                <a:spcPts val="10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FI" sz="1600" dirty="0">
                <a:latin typeface="Calibri" panose="020F0502020204030204" pitchFamily="34" charset="0"/>
                <a:ea typeface="Times New Roman" panose="02020603050405020304" pitchFamily="18" charset="0"/>
              </a:rPr>
              <a:t>Detects intact protons surviving from the IP and driven by magnets within the beam pipe </a:t>
            </a:r>
            <a:r>
              <a:rPr lang="en-FI" sz="1600" dirty="0">
                <a:latin typeface="Calibri" panose="020F0502020204030204" pitchFamily="34" charset="0"/>
                <a:ea typeface="Times New Roman" panose="02020603050405020304" pitchFamily="18" charset="0"/>
                <a:sym typeface="Wingdings" panose="05000000000000000000" pitchFamily="2" charset="2"/>
              </a:rPr>
              <a:t> Detector approach the beam at few millimetres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9176AA3-792F-50A2-B84A-ADE22AD0F273}"/>
              </a:ext>
            </a:extLst>
          </p:cNvPr>
          <p:cNvSpPr txBox="1"/>
          <p:nvPr/>
        </p:nvSpPr>
        <p:spPr>
          <a:xfrm>
            <a:off x="4520952" y="3059621"/>
            <a:ext cx="5404505" cy="2585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defTabSz="4176713">
              <a:lnSpc>
                <a:spcPct val="90000"/>
              </a:lnSpc>
            </a:pPr>
            <a:r>
              <a:rPr lang="en-FI" sz="1200" dirty="0"/>
              <a:t>[*] F. Garcia for </a:t>
            </a:r>
            <a:r>
              <a:rPr lang="en-US" sz="1200" dirty="0"/>
              <a:t>The Tenth Annual Large Hadron Collider Physics </a:t>
            </a:r>
            <a:r>
              <a:rPr lang="en-FI" sz="1200" dirty="0"/>
              <a:t>- </a:t>
            </a:r>
            <a:r>
              <a:rPr lang="en-US" sz="1200" dirty="0"/>
              <a:t>LHCP2022</a:t>
            </a:r>
            <a:endParaRPr lang="es-VE" sz="1100" dirty="0"/>
          </a:p>
        </p:txBody>
      </p:sp>
      <p:sp>
        <p:nvSpPr>
          <p:cNvPr id="11" name="Rectangle 4">
            <a:extLst>
              <a:ext uri="{FF2B5EF4-FFF2-40B4-BE49-F238E27FC236}">
                <a16:creationId xmlns:a16="http://schemas.microsoft.com/office/drawing/2014/main" id="{7A01B97A-F782-CD77-863A-2F100DE80E0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456" y="404664"/>
            <a:ext cx="7453824" cy="667170"/>
          </a:xfrm>
          <a:prstGeom prst="rect">
            <a:avLst/>
          </a:prstGeom>
          <a:solidFill>
            <a:srgbClr val="CCFFCC"/>
          </a:solidFill>
          <a:ln w="38100">
            <a:solidFill>
              <a:schemeClr val="hlink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en-FI" sz="2800" dirty="0">
                <a:solidFill>
                  <a:srgbClr val="FF0000"/>
                </a:solidFill>
                <a:latin typeface="Comic Sans MS" panose="030F0702030302020204" pitchFamily="66" charset="0"/>
                <a:ea typeface="DejaVu LGC Sans" pitchFamily="2"/>
                <a:cs typeface="DejaVu LGC Sans" pitchFamily="2"/>
                <a:sym typeface="Symbol" panose="05050102010706020507" pitchFamily="18" charset="2"/>
              </a:rPr>
              <a:t>The Precision Proton Spectrometer of CMS</a:t>
            </a:r>
            <a:endParaRPr lang="fi-FI" sz="2800" dirty="0">
              <a:solidFill>
                <a:srgbClr val="FF0000"/>
              </a:solidFill>
              <a:latin typeface="Comic Sans MS" panose="030F0702030302020204" pitchFamily="66" charset="0"/>
              <a:ea typeface="DejaVu LGC Sans" pitchFamily="2"/>
              <a:cs typeface="DejaVu LGC Sans" pitchFamily="2"/>
            </a:endParaRPr>
          </a:p>
        </p:txBody>
      </p:sp>
      <p:sp>
        <p:nvSpPr>
          <p:cNvPr id="12" name="Text Box 2">
            <a:extLst>
              <a:ext uri="{FF2B5EF4-FFF2-40B4-BE49-F238E27FC236}">
                <a16:creationId xmlns:a16="http://schemas.microsoft.com/office/drawing/2014/main" id="{72813C25-EBCF-158B-1B8B-3D26D60348D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477375" y="6613525"/>
            <a:ext cx="263214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fld id="{4CA7063B-D529-4DDA-B61E-EED69BDB77F9}" type="slidenum">
              <a:rPr lang="en-GB" sz="1000" b="1" smtClean="0">
                <a:solidFill>
                  <a:schemeClr val="bg2"/>
                </a:solidFill>
                <a:latin typeface="Comic Sans MS" pitchFamily="66" charset="0"/>
              </a:rPr>
              <a:t>8</a:t>
            </a:fld>
            <a:endParaRPr lang="en-GB" sz="1000" b="1" dirty="0">
              <a:solidFill>
                <a:schemeClr val="bg2"/>
              </a:solidFill>
              <a:latin typeface="Comic Sans MS" pitchFamily="66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318CB8F-BDC4-6115-F752-BBA77C86B7AA}"/>
              </a:ext>
            </a:extLst>
          </p:cNvPr>
          <p:cNvSpPr txBox="1"/>
          <p:nvPr/>
        </p:nvSpPr>
        <p:spPr>
          <a:xfrm rot="19012011">
            <a:off x="8419297" y="1720050"/>
            <a:ext cx="74251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FI" sz="900" dirty="0"/>
              <a:t>timing RPs</a:t>
            </a:r>
            <a:endParaRPr lang="es-VE" sz="9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D9C698B-60D6-A686-4730-F5EEBFF5DD0D}"/>
              </a:ext>
            </a:extLst>
          </p:cNvPr>
          <p:cNvSpPr txBox="1"/>
          <p:nvPr/>
        </p:nvSpPr>
        <p:spPr>
          <a:xfrm>
            <a:off x="0" y="4488675"/>
            <a:ext cx="9906000" cy="95923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285750" indent="-285750" algn="just">
              <a:spcBef>
                <a:spcPts val="10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FI" sz="1600" dirty="0">
                <a:latin typeface="Calibri" panose="020F0502020204030204" pitchFamily="34" charset="0"/>
                <a:ea typeface="Times New Roman" panose="02020603050405020304" pitchFamily="18" charset="0"/>
              </a:rPr>
              <a:t>With the Tracking Roman Pots stations used for measuring the proton kinematics using the LHC as spectrometer</a:t>
            </a:r>
          </a:p>
          <a:p>
            <a:pPr marL="285750" indent="-285750" algn="just">
              <a:spcBef>
                <a:spcPts val="10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FI" sz="1600" dirty="0">
                <a:latin typeface="Calibri" panose="020F0502020204030204" pitchFamily="34" charset="0"/>
                <a:ea typeface="Times New Roman" panose="02020603050405020304" pitchFamily="18" charset="0"/>
              </a:rPr>
              <a:t>And with the Timing Roman Pots stations used to measure the proton time-of-flight to reduce the pile-up background by correlating the vertex with the one of the central system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FAE731D-080C-8BFA-2562-F586D473DBB8}"/>
              </a:ext>
            </a:extLst>
          </p:cNvPr>
          <p:cNvSpPr txBox="1"/>
          <p:nvPr/>
        </p:nvSpPr>
        <p:spPr>
          <a:xfrm>
            <a:off x="0" y="5471192"/>
            <a:ext cx="9906000" cy="95923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285750" marR="0" indent="-285750" algn="just">
              <a:spcBef>
                <a:spcPts val="10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during Run 3 (2023-25) / Run 2 (2016-18)+2022  two tracking stations and </a:t>
            </a:r>
            <a:r>
              <a:rPr lang="en-US" sz="1600" b="1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two</a:t>
            </a:r>
            <a:r>
              <a:rPr lang="en-US" sz="16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/one timing station</a:t>
            </a:r>
            <a:endParaRPr lang="en-FI" sz="1600" b="1" dirty="0">
              <a:effectLst/>
              <a:latin typeface="Calibri" panose="020F0502020204030204" pitchFamily="34" charset="0"/>
              <a:ea typeface="Times New Roman" panose="02020603050405020304" pitchFamily="18" charset="0"/>
            </a:endParaRPr>
          </a:p>
          <a:p>
            <a:pPr marL="285750" marR="0" indent="-285750" algn="just">
              <a:spcBef>
                <a:spcPts val="10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FI" sz="16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Designed to operate continuously at standard LHC running conditions (</a:t>
            </a:r>
            <a:r>
              <a:rPr lang="en-FI" sz="1600" b="1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for Run2 PPS collected </a:t>
            </a:r>
            <a:r>
              <a:rPr lang="en-FI" sz="1600" b="1" dirty="0">
                <a:latin typeface="Calibri" panose="020F0502020204030204" pitchFamily="34" charset="0"/>
                <a:ea typeface="Times New Roman" panose="02020603050405020304" pitchFamily="18" charset="0"/>
              </a:rPr>
              <a:t>data </a:t>
            </a:r>
            <a:br>
              <a:rPr lang="en-FI" sz="1600" b="1" dirty="0">
                <a:latin typeface="Calibri" panose="020F0502020204030204" pitchFamily="34" charset="0"/>
                <a:ea typeface="Times New Roman" panose="02020603050405020304" pitchFamily="18" charset="0"/>
              </a:rPr>
            </a:br>
            <a:r>
              <a:rPr lang="en-FI" sz="1600" b="1" dirty="0">
                <a:latin typeface="Calibri" panose="020F0502020204030204" pitchFamily="34" charset="0"/>
                <a:ea typeface="Times New Roman" panose="02020603050405020304" pitchFamily="18" charset="0"/>
              </a:rPr>
              <a:t>up to </a:t>
            </a:r>
            <a:r>
              <a:rPr lang="en-FI" sz="1600" b="1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an integrated luminosity of 100 fb</a:t>
            </a:r>
            <a:r>
              <a:rPr lang="en-FI" sz="1600" b="1" baseline="300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-1</a:t>
            </a:r>
            <a:r>
              <a:rPr lang="en-FI" sz="16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7993844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>
            <a:extLst>
              <a:ext uri="{FF2B5EF4-FFF2-40B4-BE49-F238E27FC236}">
                <a16:creationId xmlns:a16="http://schemas.microsoft.com/office/drawing/2014/main" id="{F5D93F22-68FD-F1C0-9937-D15C48587875}"/>
              </a:ext>
            </a:extLst>
          </p:cNvPr>
          <p:cNvSpPr txBox="1"/>
          <p:nvPr/>
        </p:nvSpPr>
        <p:spPr>
          <a:xfrm>
            <a:off x="11592" y="1115875"/>
            <a:ext cx="6930667" cy="280076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R="0" algn="just">
              <a:spcBef>
                <a:spcPts val="0"/>
              </a:spcBef>
              <a:spcAft>
                <a:spcPts val="0"/>
              </a:spcAft>
            </a:pPr>
            <a:r>
              <a:rPr lang="en-FI" dirty="0">
                <a:effectLst/>
                <a:latin typeface="+mj-lt"/>
                <a:ea typeface="Times New Roman" panose="02020603050405020304" pitchFamily="18" charset="0"/>
              </a:rPr>
              <a:t>New 3D Silicon Pixel detectors produced by FBK:</a:t>
            </a:r>
          </a:p>
          <a:p>
            <a:pPr marL="742950" lvl="1" indent="-285750" algn="just">
              <a:spcBef>
                <a:spcPts val="10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FI" dirty="0">
                <a:effectLst/>
                <a:latin typeface="+mj-lt"/>
                <a:ea typeface="Times New Roman" panose="02020603050405020304" pitchFamily="18" charset="0"/>
                <a:sym typeface="Wingdings" panose="05000000000000000000" pitchFamily="2" charset="2"/>
              </a:rPr>
              <a:t>Single side technology</a:t>
            </a:r>
          </a:p>
          <a:p>
            <a:pPr marL="742950" lvl="1" indent="-285750" algn="just">
              <a:spcBef>
                <a:spcPts val="10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FI" dirty="0">
                <a:latin typeface="+mj-lt"/>
                <a:ea typeface="Times New Roman" panose="02020603050405020304" pitchFamily="18" charset="0"/>
                <a:sym typeface="Wingdings" panose="05000000000000000000" pitchFamily="2" charset="2"/>
              </a:rPr>
              <a:t>2 x 2 sensor geometry</a:t>
            </a:r>
          </a:p>
          <a:p>
            <a:pPr marL="742950" lvl="1" indent="-285750" algn="just">
              <a:spcBef>
                <a:spcPts val="10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FI" dirty="0">
                <a:effectLst/>
                <a:latin typeface="+mj-lt"/>
                <a:ea typeface="Times New Roman" panose="02020603050405020304" pitchFamily="18" charset="0"/>
                <a:sym typeface="Wingdings" panose="05000000000000000000" pitchFamily="2" charset="2"/>
              </a:rPr>
              <a:t>150 </a:t>
            </a:r>
            <a:r>
              <a:rPr lang="en-FI" dirty="0">
                <a:effectLst/>
                <a:latin typeface="+mj-lt"/>
                <a:ea typeface="Times New Roman" panose="02020603050405020304" pitchFamily="18" charset="0"/>
                <a:sym typeface="Symbol" panose="05050102010706020507" pitchFamily="18" charset="2"/>
              </a:rPr>
              <a:t>m thick</a:t>
            </a:r>
          </a:p>
          <a:p>
            <a:pPr marL="742950" lvl="1" indent="-285750" algn="just">
              <a:spcBef>
                <a:spcPts val="10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FI" dirty="0">
                <a:latin typeface="+mj-lt"/>
                <a:ea typeface="Times New Roman" panose="02020603050405020304" pitchFamily="18" charset="0"/>
                <a:sym typeface="Symbol" panose="05050102010706020507" pitchFamily="18" charset="2"/>
              </a:rPr>
              <a:t>2E electrode configuration</a:t>
            </a:r>
          </a:p>
          <a:p>
            <a:pPr marL="742950" lvl="1" indent="-285750" algn="just">
              <a:spcBef>
                <a:spcPts val="10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FI" dirty="0">
              <a:latin typeface="+mj-lt"/>
              <a:ea typeface="Times New Roman" panose="02020603050405020304" pitchFamily="18" charset="0"/>
              <a:sym typeface="Symbol" panose="05050102010706020507" pitchFamily="18" charset="2"/>
            </a:endParaRPr>
          </a:p>
          <a:p>
            <a:pPr marR="0" algn="just">
              <a:spcBef>
                <a:spcPts val="1000"/>
              </a:spcBef>
              <a:spcAft>
                <a:spcPts val="0"/>
              </a:spcAft>
            </a:pPr>
            <a:r>
              <a:rPr lang="en-FI" dirty="0">
                <a:latin typeface="+mj-lt"/>
                <a:ea typeface="Times New Roman" panose="02020603050405020304" pitchFamily="18" charset="0"/>
              </a:rPr>
              <a:t>ROC: PROC600 (same as for layer-1 of CMS pixel detector)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20CB9CED-4B99-EC73-C8E2-9ABEF0CE255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544" y="424044"/>
            <a:ext cx="7022458" cy="646652"/>
          </a:xfrm>
          <a:prstGeom prst="rect">
            <a:avLst/>
          </a:prstGeom>
          <a:solidFill>
            <a:srgbClr val="CCFFCC"/>
          </a:solidFill>
          <a:ln w="38100">
            <a:solidFill>
              <a:schemeClr val="hlink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en-FI" sz="2700" dirty="0">
                <a:solidFill>
                  <a:srgbClr val="FF0000"/>
                </a:solidFill>
                <a:latin typeface="Comic Sans MS" panose="030F0702030302020204" pitchFamily="66" charset="0"/>
                <a:ea typeface="DejaVu LGC Sans" pitchFamily="2"/>
                <a:cs typeface="DejaVu LGC Sans" pitchFamily="2"/>
                <a:sym typeface="Symbol" panose="05050102010706020507" pitchFamily="18" charset="2"/>
              </a:rPr>
              <a:t>PPS - Roman Pots Upgraded for Tracking</a:t>
            </a:r>
            <a:endParaRPr lang="fi-FI" sz="2700" dirty="0">
              <a:solidFill>
                <a:srgbClr val="FF0000"/>
              </a:solidFill>
              <a:latin typeface="Comic Sans MS" panose="030F0702030302020204" pitchFamily="66" charset="0"/>
              <a:ea typeface="DejaVu LGC Sans" pitchFamily="2"/>
              <a:cs typeface="DejaVu LGC Sans" pitchFamily="2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F61861C-8946-E1A7-47BA-4D70E32FAD5C}"/>
              </a:ext>
            </a:extLst>
          </p:cNvPr>
          <p:cNvSpPr txBox="1"/>
          <p:nvPr/>
        </p:nvSpPr>
        <p:spPr>
          <a:xfrm>
            <a:off x="-59628" y="6223970"/>
            <a:ext cx="7004828" cy="2585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defTabSz="4176713">
              <a:lnSpc>
                <a:spcPct val="90000"/>
              </a:lnSpc>
            </a:pPr>
            <a:r>
              <a:rPr lang="en-FI" sz="1200" dirty="0"/>
              <a:t>[*] A. Solano for the Precision Proton Spectrometer of CMS: performance and upgrade – ICHEP2020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E195E094-D941-84C3-AD8D-B24EEE0A8638}"/>
              </a:ext>
            </a:extLst>
          </p:cNvPr>
          <p:cNvGrpSpPr/>
          <p:nvPr/>
        </p:nvGrpSpPr>
        <p:grpSpPr>
          <a:xfrm>
            <a:off x="7550060" y="72013"/>
            <a:ext cx="2353476" cy="4039696"/>
            <a:chOff x="7550060" y="72013"/>
            <a:chExt cx="2353476" cy="4039696"/>
          </a:xfrm>
        </p:grpSpPr>
        <p:pic>
          <p:nvPicPr>
            <p:cNvPr id="4" name="Picture 3" descr="A picture containing wall, indoor&#10;&#10;Description automatically generated">
              <a:extLst>
                <a:ext uri="{FF2B5EF4-FFF2-40B4-BE49-F238E27FC236}">
                  <a16:creationId xmlns:a16="http://schemas.microsoft.com/office/drawing/2014/main" id="{0A6B29D0-404B-F212-D5C1-0DA274200A5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572641" y="72013"/>
              <a:ext cx="2330895" cy="3808600"/>
            </a:xfrm>
            <a:prstGeom prst="rect">
              <a:avLst/>
            </a:prstGeom>
          </p:spPr>
        </p:pic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03E96532-0C03-9101-501D-648E1D3CC566}"/>
                </a:ext>
              </a:extLst>
            </p:cNvPr>
            <p:cNvSpPr txBox="1"/>
            <p:nvPr/>
          </p:nvSpPr>
          <p:spPr>
            <a:xfrm>
              <a:off x="7550060" y="3894727"/>
              <a:ext cx="2330895" cy="21698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defTabSz="4176713">
                <a:lnSpc>
                  <a:spcPct val="90000"/>
                </a:lnSpc>
                <a:spcBef>
                  <a:spcPct val="0"/>
                </a:spcBef>
                <a:buNone/>
              </a:pPr>
              <a:r>
                <a:rPr lang="en-FI" sz="900" dirty="0">
                  <a:latin typeface="+mn-lt"/>
                </a:rPr>
                <a:t>Flex cable with detector and electronics</a:t>
              </a:r>
              <a:endParaRPr lang="en-GB" sz="900" dirty="0">
                <a:latin typeface="+mn-lt"/>
              </a:endParaRPr>
            </a:p>
          </p:txBody>
        </p:sp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id="{50AE7536-5CB6-F36E-D49F-BBA74B8B4E05}"/>
              </a:ext>
            </a:extLst>
          </p:cNvPr>
          <p:cNvGrpSpPr/>
          <p:nvPr/>
        </p:nvGrpSpPr>
        <p:grpSpPr>
          <a:xfrm>
            <a:off x="5817096" y="1628800"/>
            <a:ext cx="1668440" cy="1485390"/>
            <a:chOff x="6033120" y="758461"/>
            <a:chExt cx="1668440" cy="1485390"/>
          </a:xfrm>
        </p:grpSpPr>
        <p:pic>
          <p:nvPicPr>
            <p:cNvPr id="11" name="Picture 10" descr="Diagram&#10;&#10;Description automatically generated">
              <a:extLst>
                <a:ext uri="{FF2B5EF4-FFF2-40B4-BE49-F238E27FC236}">
                  <a16:creationId xmlns:a16="http://schemas.microsoft.com/office/drawing/2014/main" id="{9BC0A22D-5F17-6683-3C59-A92A98DC6BB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33120" y="758461"/>
              <a:ext cx="1668440" cy="1186893"/>
            </a:xfrm>
            <a:prstGeom prst="rect">
              <a:avLst/>
            </a:prstGeom>
          </p:spPr>
        </p:pic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C6C8E4BA-EF66-CF6D-8DE4-4A16CD156542}"/>
                </a:ext>
              </a:extLst>
            </p:cNvPr>
            <p:cNvSpPr txBox="1"/>
            <p:nvPr/>
          </p:nvSpPr>
          <p:spPr>
            <a:xfrm>
              <a:off x="6033120" y="2026869"/>
              <a:ext cx="1668440" cy="21698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defTabSz="4176713">
                <a:lnSpc>
                  <a:spcPct val="90000"/>
                </a:lnSpc>
                <a:spcBef>
                  <a:spcPct val="0"/>
                </a:spcBef>
                <a:buNone/>
              </a:pPr>
              <a:r>
                <a:rPr lang="en-FI" sz="900" dirty="0">
                  <a:latin typeface="+mn-lt"/>
                </a:rPr>
                <a:t>Pixel electrode configuration</a:t>
              </a:r>
              <a:endParaRPr lang="en-GB" sz="900" dirty="0">
                <a:latin typeface="+mn-lt"/>
              </a:endParaRPr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C7E78816-B45B-855C-7F97-8998B9642546}"/>
              </a:ext>
            </a:extLst>
          </p:cNvPr>
          <p:cNvGrpSpPr/>
          <p:nvPr/>
        </p:nvGrpSpPr>
        <p:grpSpPr>
          <a:xfrm>
            <a:off x="7042002" y="4242731"/>
            <a:ext cx="2787638" cy="2239771"/>
            <a:chOff x="7329264" y="3639983"/>
            <a:chExt cx="2418920" cy="1749291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A9429526-1C4C-9C81-4349-C4AC5F32FC4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329264" y="3639983"/>
              <a:ext cx="2418920" cy="1418161"/>
            </a:xfrm>
            <a:prstGeom prst="rect">
              <a:avLst/>
            </a:prstGeom>
          </p:spPr>
        </p:pic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5E4076E0-7F54-3756-C74E-89CCF0809BDA}"/>
                </a:ext>
              </a:extLst>
            </p:cNvPr>
            <p:cNvSpPr txBox="1"/>
            <p:nvPr/>
          </p:nvSpPr>
          <p:spPr>
            <a:xfrm>
              <a:off x="7430200" y="5047642"/>
              <a:ext cx="2199266" cy="3416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defTabSz="4176713">
                <a:lnSpc>
                  <a:spcPct val="90000"/>
                </a:lnSpc>
                <a:spcBef>
                  <a:spcPct val="0"/>
                </a:spcBef>
                <a:buNone/>
              </a:pPr>
              <a:r>
                <a:rPr lang="en-FI" sz="900" dirty="0">
                  <a:latin typeface="+mn-lt"/>
                </a:rPr>
                <a:t>One pixel package equip</a:t>
              </a:r>
              <a:r>
                <a:rPr lang="es-VE" sz="900" dirty="0">
                  <a:latin typeface="+mn-lt"/>
                </a:rPr>
                <a:t>p</a:t>
              </a:r>
              <a:r>
                <a:rPr lang="en-FI" sz="900" dirty="0">
                  <a:latin typeface="+mn-lt"/>
                </a:rPr>
                <a:t>ed with six detector planes</a:t>
              </a:r>
              <a:endParaRPr lang="en-GB" sz="900" dirty="0">
                <a:latin typeface="+mn-lt"/>
              </a:endParaRPr>
            </a:p>
          </p:txBody>
        </p:sp>
      </p:grpSp>
      <p:sp>
        <p:nvSpPr>
          <p:cNvPr id="19" name="Text Box 2">
            <a:extLst>
              <a:ext uri="{FF2B5EF4-FFF2-40B4-BE49-F238E27FC236}">
                <a16:creationId xmlns:a16="http://schemas.microsoft.com/office/drawing/2014/main" id="{8F504C3B-D555-4D3D-365F-2704E3BFFEC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477375" y="6613525"/>
            <a:ext cx="263214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fld id="{4CA7063B-D529-4DDA-B61E-EED69BDB77F9}" type="slidenum">
              <a:rPr lang="en-GB" sz="1000" b="1" smtClean="0">
                <a:solidFill>
                  <a:schemeClr val="bg2"/>
                </a:solidFill>
                <a:latin typeface="Comic Sans MS" pitchFamily="66" charset="0"/>
              </a:rPr>
              <a:t>9</a:t>
            </a:fld>
            <a:endParaRPr lang="en-GB" sz="1000" b="1" dirty="0">
              <a:solidFill>
                <a:schemeClr val="bg2"/>
              </a:solidFill>
              <a:latin typeface="Comic Sans MS" pitchFamily="66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067C0F2-3E8A-D488-9E74-941745B3E4D7}"/>
              </a:ext>
            </a:extLst>
          </p:cNvPr>
          <p:cNvSpPr txBox="1"/>
          <p:nvPr/>
        </p:nvSpPr>
        <p:spPr>
          <a:xfrm>
            <a:off x="3975" y="4127807"/>
            <a:ext cx="6930667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R="0" algn="just">
              <a:spcBef>
                <a:spcPts val="1000"/>
              </a:spcBef>
              <a:spcAft>
                <a:spcPts val="0"/>
              </a:spcAft>
            </a:pPr>
            <a:r>
              <a:rPr lang="en-FI" dirty="0">
                <a:latin typeface="+mj-lt"/>
                <a:ea typeface="Times New Roman" panose="02020603050405020304" pitchFamily="18" charset="0"/>
              </a:rPr>
              <a:t>New flex circuit design (different look but similar to the one used in Run 2)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C555B35-DC5E-F701-AC6F-62192B599649}"/>
              </a:ext>
            </a:extLst>
          </p:cNvPr>
          <p:cNvSpPr txBox="1"/>
          <p:nvPr/>
        </p:nvSpPr>
        <p:spPr>
          <a:xfrm>
            <a:off x="0" y="5115173"/>
            <a:ext cx="6930667" cy="92333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R="0" algn="just">
              <a:spcBef>
                <a:spcPts val="1000"/>
              </a:spcBef>
              <a:spcAft>
                <a:spcPts val="0"/>
              </a:spcAft>
            </a:pPr>
            <a:r>
              <a:rPr lang="en-FI" dirty="0">
                <a:latin typeface="+mj-lt"/>
                <a:ea typeface="Times New Roman" panose="02020603050405020304" pitchFamily="18" charset="0"/>
              </a:rPr>
              <a:t>New detector package  with internal moving system (12 positions spaced by 500 </a:t>
            </a:r>
            <a:r>
              <a:rPr lang="en-FI" dirty="0">
                <a:latin typeface="+mj-lt"/>
                <a:ea typeface="Times New Roman" panose="02020603050405020304" pitchFamily="18" charset="0"/>
                <a:sym typeface="Symbol" panose="05050102010706020507" pitchFamily="18" charset="2"/>
              </a:rPr>
              <a:t>m  withstanding 50 fb</a:t>
            </a:r>
            <a:r>
              <a:rPr lang="en-FI" baseline="30000" dirty="0">
                <a:latin typeface="+mj-lt"/>
                <a:ea typeface="Times New Roman" panose="02020603050405020304" pitchFamily="18" charset="0"/>
                <a:sym typeface="Symbol" panose="05050102010706020507" pitchFamily="18" charset="2"/>
              </a:rPr>
              <a:t>-1</a:t>
            </a:r>
            <a:r>
              <a:rPr lang="en-FI" dirty="0">
                <a:latin typeface="+mj-lt"/>
                <a:ea typeface="Times New Roman" panose="02020603050405020304" pitchFamily="18" charset="0"/>
                <a:sym typeface="Symbol" panose="05050102010706020507" pitchFamily="18" charset="2"/>
              </a:rPr>
              <a:t> with minimal efficiency losses</a:t>
            </a:r>
            <a:r>
              <a:rPr lang="en-FI" sz="1200" dirty="0">
                <a:latin typeface="+mj-lt"/>
                <a:ea typeface="Times New Roman" panose="02020603050405020304" pitchFamily="18" charset="0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5506101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</p:bld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39874</TotalTime>
  <Words>1364</Words>
  <Application>Microsoft Office PowerPoint</Application>
  <PresentationFormat>A4 Paper (210x297 mm)</PresentationFormat>
  <Paragraphs>158</Paragraphs>
  <Slides>12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20" baseType="lpstr">
      <vt:lpstr>Arial</vt:lpstr>
      <vt:lpstr>Bitstream Vera Sans</vt:lpstr>
      <vt:lpstr>Calibri</vt:lpstr>
      <vt:lpstr>Comic Sans MS</vt:lpstr>
      <vt:lpstr>Helvetica Neue</vt:lpstr>
      <vt:lpstr>Tempus Sans ITC</vt:lpstr>
      <vt:lpstr>Times New Roman</vt:lpstr>
      <vt:lpstr>Default Design</vt:lpstr>
      <vt:lpstr>The CMS/TOTEM Upgrades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University of Helsinki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fgarcia</dc:creator>
  <cp:lastModifiedBy>Garcia, Francisco</cp:lastModifiedBy>
  <cp:revision>3065</cp:revision>
  <cp:lastPrinted>2022-11-23T11:38:42Z</cp:lastPrinted>
  <dcterms:created xsi:type="dcterms:W3CDTF">2007-02-14T12:04:44Z</dcterms:created>
  <dcterms:modified xsi:type="dcterms:W3CDTF">2022-11-23T16:50:54Z</dcterms:modified>
</cp:coreProperties>
</file>