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6"/>
  </p:notesMasterIdLst>
  <p:sldIdLst>
    <p:sldId id="268" r:id="rId5"/>
    <p:sldId id="269" r:id="rId6"/>
    <p:sldId id="274" r:id="rId7"/>
    <p:sldId id="256" r:id="rId8"/>
    <p:sldId id="257" r:id="rId9"/>
    <p:sldId id="259" r:id="rId10"/>
    <p:sldId id="264" r:id="rId11"/>
    <p:sldId id="271" r:id="rId12"/>
    <p:sldId id="270" r:id="rId13"/>
    <p:sldId id="272" r:id="rId14"/>
    <p:sldId id="261" r:id="rId15"/>
  </p:sldIdLst>
  <p:sldSz cx="12192000" cy="6858000"/>
  <p:notesSz cx="7102475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B008"/>
    <a:srgbClr val="009CE1"/>
    <a:srgbClr val="AA9A7E"/>
    <a:srgbClr val="ED7D31"/>
    <a:srgbClr val="009FE1"/>
    <a:srgbClr val="FAD7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46" d="100"/>
          <a:sy n="46" d="100"/>
        </p:scale>
        <p:origin x="2298" y="15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en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683CABE3-D73B-4E35-B7B5-A2C60D4AFE74}" type="datetimeFigureOut">
              <a:rPr lang="en-FI" smtClean="0"/>
              <a:t>07/11/2019</a:t>
            </a:fld>
            <a:endParaRPr lang="en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en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925407"/>
            <a:ext cx="5681980" cy="4029879"/>
          </a:xfrm>
          <a:prstGeom prst="rect">
            <a:avLst/>
          </a:prstGeom>
        </p:spPr>
        <p:txBody>
          <a:bodyPr vert="horz" lIns="99066" tIns="49533" rIns="99066" bIns="4953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en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06D1148B-7543-4F93-AB1A-3ECCF20EA67E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83356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861E4F-84A2-485E-9143-AD271EDD1A7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4011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861E4F-84A2-485E-9143-AD271EDD1A7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264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6836D4-78FF-46C1-9E31-00E2EE7DD3BF}" type="datetime1">
              <a:rPr lang="LID4096" smtClean="0"/>
              <a:t>11/07/2019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Jari Joutsenvaara, University of Oulu, Callio Lab, Particle Physics Days 7.11.2019</a:t>
            </a:r>
            <a:endParaRPr lang="en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927F96-6273-444B-9CCD-B69FE5D32113}" type="slidenum">
              <a:rPr lang="en-FI" smtClean="0"/>
              <a:pPr>
                <a:defRPr/>
              </a:pPr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53888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E1AE04-D153-476B-A21A-ECA3D8D054FA}" type="datetime1">
              <a:rPr lang="LID4096" smtClean="0"/>
              <a:t>11/07/2019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Jari Joutsenvaara, University of Oulu, Callio Lab, Particle Physics Days 7.11.2019</a:t>
            </a:r>
            <a:endParaRPr lang="en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BC740E-C3A4-4511-8BA5-301DBEE61BFB}" type="slidenum">
              <a:rPr lang="en-FI" smtClean="0"/>
              <a:pPr>
                <a:defRPr/>
              </a:pPr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677811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404F0C5-921C-486C-84C2-1B7A822F7BE7}" type="datetime1">
              <a:rPr lang="LID4096" smtClean="0"/>
              <a:t>11/07/2019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Jari Joutsenvaara, University of Oulu, Callio Lab, Particle Physics Days 7.11.2019</a:t>
            </a:r>
            <a:endParaRPr lang="en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BC740E-C3A4-4511-8BA5-301DBEE61BFB}" type="slidenum">
              <a:rPr lang="en-FI" smtClean="0"/>
              <a:pPr>
                <a:defRPr/>
              </a:pPr>
              <a:t>‹#›</a:t>
            </a:fld>
            <a:endParaRPr lang="en-FI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04010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5534B9-4EC4-4DED-AE31-C8E3C02B0C29}" type="datetime1">
              <a:rPr lang="LID4096" smtClean="0"/>
              <a:t>11/07/2019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Jari Joutsenvaara, University of Oulu, Callio Lab, Particle Physics Days 7.11.2019</a:t>
            </a:r>
            <a:endParaRPr lang="en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BC740E-C3A4-4511-8BA5-301DBEE61BFB}" type="slidenum">
              <a:rPr lang="en-FI" smtClean="0"/>
              <a:pPr>
                <a:defRPr/>
              </a:pPr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950257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41B516-80C1-46DD-A509-3A932D80443F}" type="datetime1">
              <a:rPr lang="LID4096" smtClean="0"/>
              <a:t>11/07/2019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Jari Joutsenvaara, University of Oulu, Callio Lab, Particle Physics Days 7.11.2019</a:t>
            </a:r>
            <a:endParaRPr lang="en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BC740E-C3A4-4511-8BA5-301DBEE61BFB}" type="slidenum">
              <a:rPr lang="en-FI" smtClean="0"/>
              <a:pPr>
                <a:defRPr/>
              </a:pPr>
              <a:t>‹#›</a:t>
            </a:fld>
            <a:endParaRPr lang="en-FI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782956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B483757-CBFA-4BBE-ABA5-2A0057F8BDFE}" type="datetime1">
              <a:rPr lang="LID4096" smtClean="0"/>
              <a:t>11/07/2019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Jari Joutsenvaara, University of Oulu, Callio Lab, Particle Physics Days 7.11.2019</a:t>
            </a:r>
            <a:endParaRPr lang="en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BC740E-C3A4-4511-8BA5-301DBEE61BFB}" type="slidenum">
              <a:rPr lang="en-FI" smtClean="0"/>
              <a:pPr>
                <a:defRPr/>
              </a:pPr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8154414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ACA0A2-5E91-4F26-91B9-BFC102AAC754}" type="datetime1">
              <a:rPr lang="LID4096" smtClean="0"/>
              <a:t>11/07/2019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Jari Joutsenvaara, University of Oulu, Callio Lab, Particle Physics Days 7.11.2019</a:t>
            </a:r>
            <a:endParaRPr lang="en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430F91-737E-4063-B4AC-F9BFE5765443}" type="slidenum">
              <a:rPr lang="en-FI" smtClean="0"/>
              <a:pPr>
                <a:defRPr/>
              </a:pPr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4795633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F36E68-BFD0-45D1-8CBA-FA80243EDC9B}" type="datetime1">
              <a:rPr lang="LID4096" smtClean="0"/>
              <a:t>11/07/2019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Jari Joutsenvaara, University of Oulu, Callio Lab, Particle Physics Days 7.11.2019</a:t>
            </a:r>
            <a:endParaRPr lang="en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C5A6F7-A01B-428A-9BAE-ACD7F310728F}" type="slidenum">
              <a:rPr lang="en-FI" smtClean="0"/>
              <a:pPr>
                <a:defRPr/>
              </a:pPr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052477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E34BE4-94C3-44C2-AB95-A3C8E0CB926D}" type="datetime1">
              <a:rPr lang="LID4096" smtClean="0"/>
              <a:t>11/07/2019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Jari Joutsenvaara, University of Oulu, Callio Lab, Particle Physics Days 7.11.2019</a:t>
            </a:r>
            <a:endParaRPr lang="en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0DDD7-9F55-4152-A4D2-86FB68AF07BA}" type="slidenum">
              <a:rPr lang="en-FI" smtClean="0"/>
              <a:pPr>
                <a:defRPr/>
              </a:pPr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639528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8665FD-54D3-4738-8F34-122C5D97AD16}" type="datetime1">
              <a:rPr lang="LID4096" smtClean="0"/>
              <a:t>11/07/2019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Jari Joutsenvaara, University of Oulu, Callio Lab, Particle Physics Days 7.11.2019</a:t>
            </a:r>
            <a:endParaRPr lang="en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664D0B-220C-4C3E-A7A6-7E11304C0745}" type="slidenum">
              <a:rPr lang="en-FI" smtClean="0"/>
              <a:pPr>
                <a:defRPr/>
              </a:pPr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287740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583EC5-1678-4BF0-A48C-5C92447BC7FF}" type="datetime1">
              <a:rPr lang="LID4096" smtClean="0"/>
              <a:t>11/07/2019</a:t>
            </a:fld>
            <a:endParaRPr lang="en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Jari Joutsenvaara, University of Oulu, Callio Lab, Particle Physics Days 7.11.2019</a:t>
            </a:r>
            <a:endParaRPr lang="en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773C8-5350-416E-BA88-3A8305186AA6}" type="slidenum">
              <a:rPr lang="en-FI" smtClean="0"/>
              <a:pPr>
                <a:defRPr/>
              </a:pPr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619201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73C256-6A21-4A43-AC94-3F04811DCA7D}" type="datetime1">
              <a:rPr lang="LID4096" smtClean="0"/>
              <a:t>11/07/2019</a:t>
            </a:fld>
            <a:endParaRPr lang="en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Jari Joutsenvaara, University of Oulu, Callio Lab, Particle Physics Days 7.11.2019</a:t>
            </a:r>
            <a:endParaRPr lang="en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E99C9D-FEC0-458E-BC3D-997A983F087A}" type="slidenum">
              <a:rPr lang="en-FI" smtClean="0"/>
              <a:pPr>
                <a:defRPr/>
              </a:pPr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530164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8825AA-2088-4C40-968C-AD4B60874496}" type="datetime1">
              <a:rPr lang="LID4096" smtClean="0"/>
              <a:t>11/07/2019</a:t>
            </a:fld>
            <a:endParaRPr lang="en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Jari Joutsenvaara, University of Oulu, Callio Lab, Particle Physics Days 7.11.2019</a:t>
            </a:r>
            <a:endParaRPr lang="en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F6F480-F52A-449A-B1E2-25C3D47A2159}" type="slidenum">
              <a:rPr lang="en-FI" smtClean="0"/>
              <a:pPr>
                <a:defRPr/>
              </a:pPr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764690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5AFE08-8F0D-488C-BBED-6D3AA5CB0A95}" type="datetime1">
              <a:rPr lang="LID4096" smtClean="0"/>
              <a:t>11/07/2019</a:t>
            </a:fld>
            <a:endParaRPr lang="en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Jari Joutsenvaara, University of Oulu, Callio Lab, Particle Physics Days 7.11.2019</a:t>
            </a:r>
            <a:endParaRPr lang="en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5FC7FB-6036-4A41-96BD-C907C24BA3E7}" type="slidenum">
              <a:rPr lang="en-FI" smtClean="0"/>
              <a:pPr>
                <a:defRPr/>
              </a:pPr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80886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C2CF8F-823B-4F8E-AA92-7BE624161803}" type="datetime1">
              <a:rPr lang="LID4096" smtClean="0"/>
              <a:t>11/07/2019</a:t>
            </a:fld>
            <a:endParaRPr lang="en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Jari Joutsenvaara, University of Oulu, Callio Lab, Particle Physics Days 7.11.2019</a:t>
            </a:r>
            <a:endParaRPr lang="en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88910E-E0AA-4620-AAC0-66F3460CA00B}" type="slidenum">
              <a:rPr lang="en-FI" smtClean="0"/>
              <a:pPr>
                <a:defRPr/>
              </a:pPr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4225111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847BE6-4D7C-4874-BC5B-26479B6D2F8D}" type="datetime1">
              <a:rPr lang="LID4096" smtClean="0"/>
              <a:t>11/07/2019</a:t>
            </a:fld>
            <a:endParaRPr lang="en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Jari Joutsenvaara, University of Oulu, Callio Lab, Particle Physics Days 7.11.2019</a:t>
            </a:r>
            <a:endParaRPr lang="en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2A453C-FFB9-421A-BB24-22B360C0FDB5}" type="slidenum">
              <a:rPr lang="en-FI" smtClean="0"/>
              <a:pPr>
                <a:defRPr/>
              </a:pPr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334205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395D3D8-3940-4559-AE59-8F0CCA70DF72}" type="datetime1">
              <a:rPr lang="LID4096" smtClean="0"/>
              <a:t>11/07/2019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/>
              <a:t>Jari Joutsenvaara, University of Oulu, Callio Lab, Particle Physics Days 7.11.2019</a:t>
            </a:r>
            <a:endParaRPr lang="en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46BC740E-C3A4-4511-8BA5-301DBEE61BFB}" type="slidenum">
              <a:rPr lang="en-FI" smtClean="0"/>
              <a:pPr>
                <a:defRPr/>
              </a:pPr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5564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9" descr="Instrumenttien sijoittuminen.jpg">
            <a:extLst>
              <a:ext uri="{FF2B5EF4-FFF2-40B4-BE49-F238E27FC236}">
                <a16:creationId xmlns:a16="http://schemas.microsoft.com/office/drawing/2014/main" id="{C4EA3D35-CE49-4C1E-BCB0-FD05A25AE0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7555" y="1972511"/>
            <a:ext cx="3881765" cy="2912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D7CBA7-7C01-4ABB-88B3-977E689FF8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662069"/>
            <a:ext cx="6648450" cy="1224131"/>
          </a:xfrm>
        </p:spPr>
        <p:txBody>
          <a:bodyPr/>
          <a:lstStyle/>
          <a:p>
            <a:pPr algn="l"/>
            <a:br>
              <a:rPr lang="en-GB" sz="8000" b="1" dirty="0">
                <a:latin typeface="Arial Nova" panose="020B0504020202020204" pitchFamily="34" charset="0"/>
              </a:rPr>
            </a:br>
            <a:r>
              <a:rPr lang="en-GB" sz="8000" b="1" dirty="0">
                <a:latin typeface="Arial Nova" panose="020B0504020202020204" pitchFamily="34" charset="0"/>
              </a:rPr>
              <a:t>		LAGUNA</a:t>
            </a:r>
            <a:endParaRPr lang="en-FI" sz="8000" dirty="0">
              <a:latin typeface="Arial Nova" panose="020B05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603128-92F7-4DB1-8CED-38C7338CC8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9988" y="3722519"/>
            <a:ext cx="5284828" cy="1655762"/>
          </a:xfrm>
        </p:spPr>
        <p:txBody>
          <a:bodyPr>
            <a:normAutofit/>
          </a:bodyPr>
          <a:lstStyle/>
          <a:p>
            <a:pPr algn="l"/>
            <a:r>
              <a:rPr lang="en-GB" sz="2800" b="1" dirty="0"/>
              <a:t>The status of Pyhäsalmi Mine</a:t>
            </a:r>
            <a:endParaRPr lang="en-FI" sz="1600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73E881C2-38E2-42CB-B9F9-44CA14BF2FF0}"/>
              </a:ext>
            </a:extLst>
          </p:cNvPr>
          <p:cNvSpPr txBox="1">
            <a:spLocks/>
          </p:cNvSpPr>
          <p:nvPr/>
        </p:nvSpPr>
        <p:spPr>
          <a:xfrm>
            <a:off x="1019988" y="4608699"/>
            <a:ext cx="5284828" cy="827881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000" b="1" dirty="0"/>
              <a:t>Jari Joutsenvaara,</a:t>
            </a:r>
          </a:p>
          <a:p>
            <a:pPr algn="l"/>
            <a:r>
              <a:rPr lang="en-GB" sz="2000" b="1" dirty="0"/>
              <a:t>Particle Physics Days 7/11/2019</a:t>
            </a:r>
            <a:endParaRPr lang="en-FI" sz="1200" dirty="0"/>
          </a:p>
        </p:txBody>
      </p:sp>
    </p:spTree>
    <p:extLst>
      <p:ext uri="{BB962C8B-B14F-4D97-AF65-F5344CB8AC3E}">
        <p14:creationId xmlns:p14="http://schemas.microsoft.com/office/powerpoint/2010/main" val="22784010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B4DE830A-B531-4A3B-96F6-0ECE88B085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813DF2C-461A-4A8F-9679-A172790D1F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54CD3A85-C039-4249-86E4-1EB9318B54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23">
              <a:extLst>
                <a:ext uri="{FF2B5EF4-FFF2-40B4-BE49-F238E27FC236}">
                  <a16:creationId xmlns:a16="http://schemas.microsoft.com/office/drawing/2014/main" id="{887EA6D2-2883-42C2-993D-094CA6D65D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25">
              <a:extLst>
                <a:ext uri="{FF2B5EF4-FFF2-40B4-BE49-F238E27FC236}">
                  <a16:creationId xmlns:a16="http://schemas.microsoft.com/office/drawing/2014/main" id="{3B895046-636F-4D1B-ACA4-29AA0CB332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C6B0CDE3-E054-4EDD-A43B-F96843D8BF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7">
              <a:extLst>
                <a:ext uri="{FF2B5EF4-FFF2-40B4-BE49-F238E27FC236}">
                  <a16:creationId xmlns:a16="http://schemas.microsoft.com/office/drawing/2014/main" id="{3B66B1A2-F145-4C9B-85CC-4BF30D58CB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8">
              <a:extLst>
                <a:ext uri="{FF2B5EF4-FFF2-40B4-BE49-F238E27FC236}">
                  <a16:creationId xmlns:a16="http://schemas.microsoft.com/office/drawing/2014/main" id="{5D4FC972-94B3-4035-8D31-E668C132B4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9">
              <a:extLst>
                <a:ext uri="{FF2B5EF4-FFF2-40B4-BE49-F238E27FC236}">
                  <a16:creationId xmlns:a16="http://schemas.microsoft.com/office/drawing/2014/main" id="{374B9941-AFBE-4A77-A50E-B6EA04A746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>
              <a:extLst>
                <a:ext uri="{FF2B5EF4-FFF2-40B4-BE49-F238E27FC236}">
                  <a16:creationId xmlns:a16="http://schemas.microsoft.com/office/drawing/2014/main" id="{27A982C5-2C38-4CE9-BC18-94697AD657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0060D8D1-7BB1-498F-AFBB-ADAC130A9E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262CDD6D-385D-4085-B22D-42B77403EB7D}"/>
              </a:ext>
            </a:extLst>
          </p:cNvPr>
          <p:cNvSpPr/>
          <p:nvPr/>
        </p:nvSpPr>
        <p:spPr>
          <a:xfrm>
            <a:off x="1507067" y="1578133"/>
            <a:ext cx="4335468" cy="287553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r">
              <a:spcBef>
                <a:spcPct val="0"/>
              </a:spcBef>
              <a:spcAft>
                <a:spcPts val="600"/>
              </a:spcAft>
            </a:pPr>
            <a:r>
              <a:rPr lang="en-US" sz="5400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Thank you for listening!</a:t>
            </a:r>
          </a:p>
        </p:txBody>
      </p:sp>
      <p:pic>
        <p:nvPicPr>
          <p:cNvPr id="10" name="Picture 9" descr="A picture containing indoor, black&#10;&#10;Description automatically generated">
            <a:extLst>
              <a:ext uri="{FF2B5EF4-FFF2-40B4-BE49-F238E27FC236}">
                <a16:creationId xmlns:a16="http://schemas.microsoft.com/office/drawing/2014/main" id="{1452C82E-9DE4-4F02-B145-E5123F43D8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5525" y="2731672"/>
            <a:ext cx="1899481" cy="1899481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95A20F2-8831-474D-93EE-718404CF2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0DDD7-9F55-4152-A4D2-86FB68AF07BA}" type="slidenum">
              <a:rPr lang="en-FI" smtClean="0"/>
              <a:pPr>
                <a:defRPr/>
              </a:pPr>
              <a:t>10</a:t>
            </a:fld>
            <a:endParaRPr lang="en-FI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D0F06866-8AFD-48F9-9BD7-65C77EF03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2784" y="6041361"/>
            <a:ext cx="6297612" cy="365125"/>
          </a:xfrm>
        </p:spPr>
        <p:txBody>
          <a:bodyPr/>
          <a:lstStyle/>
          <a:p>
            <a:pPr>
              <a:defRPr/>
            </a:pPr>
            <a:r>
              <a:rPr lang="en-GB"/>
              <a:t>Jari Joutsenvaara, University of Oulu, Callio Lab, Particle Physics Days 7.11.2019</a:t>
            </a:r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0065998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417E6E4-9A4C-4328-A992-9D9ADB4D8B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17164" y="-740905"/>
            <a:ext cx="13509164" cy="7598905"/>
          </a:xfr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720F811B-AE71-4D83-AD88-BA2AB67353D3}"/>
              </a:ext>
            </a:extLst>
          </p:cNvPr>
          <p:cNvGrpSpPr/>
          <p:nvPr/>
        </p:nvGrpSpPr>
        <p:grpSpPr>
          <a:xfrm>
            <a:off x="3936768" y="2873676"/>
            <a:ext cx="7179522" cy="2820467"/>
            <a:chOff x="6651294" y="3735617"/>
            <a:chExt cx="7179522" cy="2820467"/>
          </a:xfrm>
        </p:grpSpPr>
        <p:pic>
          <p:nvPicPr>
            <p:cNvPr id="8" name="Picture 3">
              <a:extLst>
                <a:ext uri="{FF2B5EF4-FFF2-40B4-BE49-F238E27FC236}">
                  <a16:creationId xmlns:a16="http://schemas.microsoft.com/office/drawing/2014/main" id="{F7220AC2-93DE-4F5C-97BE-F4E1DC5436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8882"/>
            <a:stretch/>
          </p:blipFill>
          <p:spPr bwMode="auto">
            <a:xfrm>
              <a:off x="6651294" y="3735617"/>
              <a:ext cx="3682767" cy="955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C57582A-B14E-4562-8842-DA6EBAB137FA}"/>
                </a:ext>
              </a:extLst>
            </p:cNvPr>
            <p:cNvGrpSpPr/>
            <p:nvPr/>
          </p:nvGrpSpPr>
          <p:grpSpPr>
            <a:xfrm>
              <a:off x="7537052" y="4691292"/>
              <a:ext cx="4664279" cy="955676"/>
              <a:chOff x="6096000" y="2612072"/>
              <a:chExt cx="4664279" cy="955676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C07D9264-846D-4C8C-9C4D-AE76F09F988C}"/>
                  </a:ext>
                </a:extLst>
              </p:cNvPr>
              <p:cNvSpPr/>
              <p:nvPr/>
            </p:nvSpPr>
            <p:spPr>
              <a:xfrm>
                <a:off x="6096000" y="2612073"/>
                <a:ext cx="4664279" cy="9556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FI"/>
              </a:p>
            </p:txBody>
          </p:sp>
          <p:pic>
            <p:nvPicPr>
              <p:cNvPr id="10" name="Picture 3">
                <a:extLst>
                  <a:ext uri="{FF2B5EF4-FFF2-40B4-BE49-F238E27FC236}">
                    <a16:creationId xmlns:a16="http://schemas.microsoft.com/office/drawing/2014/main" id="{B1999587-8C45-4486-9F9C-B6EE8BF2B57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2711"/>
              <a:stretch/>
            </p:blipFill>
            <p:spPr bwMode="auto">
              <a:xfrm>
                <a:off x="9347113" y="2612072"/>
                <a:ext cx="1413166" cy="9556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D9AC14C-2191-4FF9-BAF5-38CB3F734E6A}"/>
                  </a:ext>
                </a:extLst>
              </p:cNvPr>
              <p:cNvSpPr txBox="1"/>
              <p:nvPr/>
            </p:nvSpPr>
            <p:spPr>
              <a:xfrm>
                <a:off x="6192096" y="2689307"/>
                <a:ext cx="3451691" cy="8347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4800" spc="300" dirty="0">
                    <a:solidFill>
                      <a:srgbClr val="79797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Ethnocentric" panose="00000400000000000000" pitchFamily="2" charset="0"/>
                  </a:rPr>
                  <a:t>SPACE</a:t>
                </a:r>
                <a:endParaRPr lang="en-FI" sz="4800" spc="300" dirty="0">
                  <a:solidFill>
                    <a:srgbClr val="79797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Ethnocentric" panose="00000400000000000000" pitchFamily="2" charset="0"/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4C264199-61C9-4A19-8AA1-18C7E4DEAB24}"/>
                </a:ext>
              </a:extLst>
            </p:cNvPr>
            <p:cNvGrpSpPr/>
            <p:nvPr/>
          </p:nvGrpSpPr>
          <p:grpSpPr>
            <a:xfrm>
              <a:off x="8280779" y="5600409"/>
              <a:ext cx="5550037" cy="955675"/>
              <a:chOff x="6836419" y="3928906"/>
              <a:chExt cx="5550037" cy="955675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4666B26-B9C9-4D72-8E4C-0C903CFE9773}"/>
                  </a:ext>
                </a:extLst>
              </p:cNvPr>
              <p:cNvSpPr/>
              <p:nvPr/>
            </p:nvSpPr>
            <p:spPr>
              <a:xfrm>
                <a:off x="6836419" y="3928906"/>
                <a:ext cx="4806310" cy="9556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FI"/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FB303E0-3873-484F-8560-1C122F489060}"/>
                  </a:ext>
                </a:extLst>
              </p:cNvPr>
              <p:cNvSpPr txBox="1"/>
              <p:nvPr/>
            </p:nvSpPr>
            <p:spPr>
              <a:xfrm>
                <a:off x="7059446" y="4022024"/>
                <a:ext cx="5327010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4400" spc="300" dirty="0" err="1">
                    <a:solidFill>
                      <a:srgbClr val="009FE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Ethnocentric" panose="00000400000000000000" pitchFamily="2" charset="0"/>
                  </a:rPr>
                  <a:t>Initiative</a:t>
                </a:r>
                <a:endParaRPr lang="en-FI" sz="4400" spc="300" dirty="0">
                  <a:solidFill>
                    <a:srgbClr val="009FE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Ethnocentric" panose="00000400000000000000" pitchFamily="2" charset="0"/>
                </a:endParaRPr>
              </a:p>
            </p:txBody>
          </p:sp>
        </p:grp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01956E50-D69C-4735-8483-2E4AF1DF818E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5693" y="1834766"/>
            <a:ext cx="1904762" cy="1904762"/>
          </a:xfrm>
          <a:prstGeom prst="rect">
            <a:avLst/>
          </a:prstGeom>
        </p:spPr>
      </p:pic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10C49CAD-2886-4A5A-9332-4C28EFE1A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0DDD7-9F55-4152-A4D2-86FB68AF07BA}" type="slidenum">
              <a:rPr lang="en-FI" smtClean="0"/>
              <a:pPr>
                <a:defRPr/>
              </a:pPr>
              <a:t>11</a:t>
            </a:fld>
            <a:endParaRPr lang="en-FI"/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0000059D-774E-4819-A703-B2660E4D9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Jari Joutsenvaara, University of Oulu, Callio Lab, Particle Physics Days 7.11.2019</a:t>
            </a:r>
            <a:endParaRPr lang="en-FI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7D928BB-D70A-4C3D-B655-B7D6805FF33F}"/>
              </a:ext>
            </a:extLst>
          </p:cNvPr>
          <p:cNvSpPr/>
          <p:nvPr/>
        </p:nvSpPr>
        <p:spPr>
          <a:xfrm>
            <a:off x="1328276" y="-740905"/>
            <a:ext cx="49957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ADVERTISIMENT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74695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9" descr="Instrumenttien sijoittuminen.jpg">
            <a:extLst>
              <a:ext uri="{FF2B5EF4-FFF2-40B4-BE49-F238E27FC236}">
                <a16:creationId xmlns:a16="http://schemas.microsoft.com/office/drawing/2014/main" id="{E1F6EC34-737B-4F62-8DBE-00CF8FE0CB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7555" y="1972511"/>
            <a:ext cx="3881765" cy="2912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CE06516-9DBF-4F60-BEF8-8F6ED32F6BAE}"/>
              </a:ext>
            </a:extLst>
          </p:cNvPr>
          <p:cNvSpPr/>
          <p:nvPr/>
        </p:nvSpPr>
        <p:spPr>
          <a:xfrm>
            <a:off x="6833781" y="2026811"/>
            <a:ext cx="543739" cy="45089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700" b="0" cap="none" spc="0" dirty="0">
                <a:ln w="0"/>
                <a:solidFill>
                  <a:srgbClr val="FF0000">
                    <a:alpha val="72000"/>
                  </a:srgb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X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603128-92F7-4DB1-8CED-38C7338CC8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9988" y="3722519"/>
            <a:ext cx="5284828" cy="1655762"/>
          </a:xfrm>
        </p:spPr>
        <p:txBody>
          <a:bodyPr>
            <a:normAutofit/>
          </a:bodyPr>
          <a:lstStyle/>
          <a:p>
            <a:pPr algn="l"/>
            <a:r>
              <a:rPr lang="en-GB" sz="2800" b="1" dirty="0"/>
              <a:t>The status of Pyhäsalmi Mine</a:t>
            </a:r>
            <a:endParaRPr lang="en-FI" sz="1600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4F9C2F6-0C1E-42DA-BFA8-ECAED5EAFC36}"/>
              </a:ext>
            </a:extLst>
          </p:cNvPr>
          <p:cNvSpPr txBox="1">
            <a:spLocks/>
          </p:cNvSpPr>
          <p:nvPr/>
        </p:nvSpPr>
        <p:spPr>
          <a:xfrm>
            <a:off x="0" y="2662069"/>
            <a:ext cx="6648450" cy="12241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br>
              <a:rPr lang="en-GB" sz="8000" b="1" dirty="0">
                <a:latin typeface="Arial Nova" panose="020B0504020202020204" pitchFamily="34" charset="0"/>
              </a:rPr>
            </a:br>
            <a:r>
              <a:rPr lang="en-GB" sz="8000" b="1" dirty="0">
                <a:latin typeface="Arial Nova" panose="020B0504020202020204" pitchFamily="34" charset="0"/>
              </a:rPr>
              <a:t>		LAGUNA</a:t>
            </a:r>
            <a:endParaRPr lang="en-FI" sz="8000" dirty="0">
              <a:latin typeface="Arial Nova" panose="020B0504020202020204" pitchFamily="34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561FBC0-3952-489A-88AE-30FF7F23C315}"/>
              </a:ext>
            </a:extLst>
          </p:cNvPr>
          <p:cNvSpPr txBox="1">
            <a:spLocks/>
          </p:cNvSpPr>
          <p:nvPr/>
        </p:nvSpPr>
        <p:spPr>
          <a:xfrm>
            <a:off x="-343634" y="1557211"/>
            <a:ext cx="6648450" cy="12241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br>
              <a:rPr lang="en-GB" sz="8000" b="1" dirty="0">
                <a:latin typeface="Arial Nova" panose="020B0504020202020204" pitchFamily="34" charset="0"/>
              </a:rPr>
            </a:br>
            <a:r>
              <a:rPr lang="en-GB" sz="8000" b="1" dirty="0">
                <a:latin typeface="Arial Nova" panose="020B0504020202020204" pitchFamily="34" charset="0"/>
              </a:rPr>
              <a:t>		</a:t>
            </a:r>
            <a:r>
              <a:rPr lang="en-GB" sz="4400" b="1" dirty="0">
                <a:latin typeface="Arial Nova" panose="020B0504020202020204" pitchFamily="34" charset="0"/>
              </a:rPr>
              <a:t>Life </a:t>
            </a:r>
          </a:p>
          <a:p>
            <a:pPr algn="l"/>
            <a:r>
              <a:rPr lang="en-GB" sz="4400" b="1" dirty="0">
                <a:latin typeface="Arial Nova" panose="020B0504020202020204" pitchFamily="34" charset="0"/>
              </a:rPr>
              <a:t>			after</a:t>
            </a:r>
            <a:endParaRPr lang="en-FI" sz="4400" dirty="0">
              <a:latin typeface="Arial Nova" panose="020B0504020202020204" pitchFamily="34" charset="0"/>
            </a:endParaRP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D865B339-1671-4010-9BBE-A119CAB30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Jari Joutsenvaara, University of Oulu, Callio Lab, Particle Physics Days 7.11.2019</a:t>
            </a:r>
            <a:endParaRPr lang="en-FI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581DA01-6102-46D6-AFEC-C4C79D897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927F96-6273-444B-9CCD-B69FE5D32113}" type="slidenum">
              <a:rPr lang="en-FI" smtClean="0"/>
              <a:pPr>
                <a:defRPr/>
              </a:pPr>
              <a:t>2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192070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oup 27">
            <a:extLst>
              <a:ext uri="{FF2B5EF4-FFF2-40B4-BE49-F238E27FC236}">
                <a16:creationId xmlns:a16="http://schemas.microsoft.com/office/drawing/2014/main" id="{5EA39187-0197-4C1D-BE4A-06B353C7B2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9E0FD730-D6BC-440A-89CF-7AA0C22C2F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31382DE6-64CB-4577-89E8-47941290A9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23">
              <a:extLst>
                <a:ext uri="{FF2B5EF4-FFF2-40B4-BE49-F238E27FC236}">
                  <a16:creationId xmlns:a16="http://schemas.microsoft.com/office/drawing/2014/main" id="{3ABD17EF-A676-4770-A8C8-E83BA02300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25">
              <a:extLst>
                <a:ext uri="{FF2B5EF4-FFF2-40B4-BE49-F238E27FC236}">
                  <a16:creationId xmlns:a16="http://schemas.microsoft.com/office/drawing/2014/main" id="{380D4582-A9DE-4A6E-8537-EFC4F860C3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Isosceles Triangle 32">
              <a:extLst>
                <a:ext uri="{FF2B5EF4-FFF2-40B4-BE49-F238E27FC236}">
                  <a16:creationId xmlns:a16="http://schemas.microsoft.com/office/drawing/2014/main" id="{D66B8CF3-0959-4E8D-8F3A-AF62F21D99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Rectangle 27">
              <a:extLst>
                <a:ext uri="{FF2B5EF4-FFF2-40B4-BE49-F238E27FC236}">
                  <a16:creationId xmlns:a16="http://schemas.microsoft.com/office/drawing/2014/main" id="{97D4D559-2783-4E84-BB73-7F51D02357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Rectangle 28">
              <a:extLst>
                <a:ext uri="{FF2B5EF4-FFF2-40B4-BE49-F238E27FC236}">
                  <a16:creationId xmlns:a16="http://schemas.microsoft.com/office/drawing/2014/main" id="{8834FE36-E841-40B5-9465-1CFC99ED55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Rectangle 29">
              <a:extLst>
                <a:ext uri="{FF2B5EF4-FFF2-40B4-BE49-F238E27FC236}">
                  <a16:creationId xmlns:a16="http://schemas.microsoft.com/office/drawing/2014/main" id="{1A4197A1-AE79-4DC1-9E3A-845B40BA80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7" name="Isosceles Triangle 36">
              <a:extLst>
                <a:ext uri="{FF2B5EF4-FFF2-40B4-BE49-F238E27FC236}">
                  <a16:creationId xmlns:a16="http://schemas.microsoft.com/office/drawing/2014/main" id="{326F6688-CBD0-42EE-9B90-25100FE893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Isosceles Triangle 37">
              <a:extLst>
                <a:ext uri="{FF2B5EF4-FFF2-40B4-BE49-F238E27FC236}">
                  <a16:creationId xmlns:a16="http://schemas.microsoft.com/office/drawing/2014/main" id="{EF23F9BB-FC2E-48BA-8E63-A4436C28DA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3B7010B-C3B4-46E7-A5D5-409B5E41E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4385066"/>
            <a:ext cx="10923638" cy="1317643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sz="4400" dirty="0">
                <a:solidFill>
                  <a:schemeClr val="tx1"/>
                </a:solidFill>
              </a:rPr>
              <a:t>From single science to multidisciplinary</a:t>
            </a:r>
          </a:p>
        </p:txBody>
      </p:sp>
      <p:sp>
        <p:nvSpPr>
          <p:cNvPr id="67" name="Rectangle 39">
            <a:extLst>
              <a:ext uri="{FF2B5EF4-FFF2-40B4-BE49-F238E27FC236}">
                <a16:creationId xmlns:a16="http://schemas.microsoft.com/office/drawing/2014/main" id="{4F71A406-3CB7-4E4D-B434-24E6AA4F39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1772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4" name="Content Placeholder 4" descr="A truck is parked in front of a building&#10;&#10;Description automatically generated">
            <a:extLst>
              <a:ext uri="{FF2B5EF4-FFF2-40B4-BE49-F238E27FC236}">
                <a16:creationId xmlns:a16="http://schemas.microsoft.com/office/drawing/2014/main" id="{654D22C4-CB08-4973-AC79-9183635BA9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9" r="-3" b="-3"/>
          <a:stretch/>
        </p:blipFill>
        <p:spPr>
          <a:xfrm>
            <a:off x="20" y="3"/>
            <a:ext cx="6050260" cy="4091667"/>
          </a:xfrm>
          <a:prstGeom prst="rect">
            <a:avLst/>
          </a:prstGeom>
        </p:spPr>
      </p:pic>
      <p:pic>
        <p:nvPicPr>
          <p:cNvPr id="5" name="Picture 4" descr="A picture containing man, brick, old, wearing&#10;&#10;Description automatically generated">
            <a:extLst>
              <a:ext uri="{FF2B5EF4-FFF2-40B4-BE49-F238E27FC236}">
                <a16:creationId xmlns:a16="http://schemas.microsoft.com/office/drawing/2014/main" id="{130E1395-4915-4A42-9A36-AF2630A5A11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865" r="-1" b="32065"/>
          <a:stretch/>
        </p:blipFill>
        <p:spPr>
          <a:xfrm>
            <a:off x="6141719" y="-683"/>
            <a:ext cx="6050280" cy="4092348"/>
          </a:xfrm>
          <a:prstGeom prst="rect">
            <a:avLst/>
          </a:prstGeom>
        </p:spPr>
      </p:pic>
      <p:pic>
        <p:nvPicPr>
          <p:cNvPr id="41" name="Picture 3">
            <a:extLst>
              <a:ext uri="{FF2B5EF4-FFF2-40B4-BE49-F238E27FC236}">
                <a16:creationId xmlns:a16="http://schemas.microsoft.com/office/drawing/2014/main" id="{6406BF2D-9322-440D-B394-459287B0B5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6544" y="2886869"/>
            <a:ext cx="5178425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E14E3D3F-42D6-4C10-9DCA-DD07BA63DE12}"/>
              </a:ext>
            </a:extLst>
          </p:cNvPr>
          <p:cNvSpPr/>
          <p:nvPr/>
        </p:nvSpPr>
        <p:spPr>
          <a:xfrm>
            <a:off x="5438775" y="1155291"/>
            <a:ext cx="1545541" cy="1201030"/>
          </a:xfrm>
          <a:prstGeom prst="rightArrow">
            <a:avLst/>
          </a:prstGeom>
          <a:gradFill flip="none" rotWithShape="1">
            <a:gsLst>
              <a:gs pos="0">
                <a:srgbClr val="009CE1"/>
              </a:gs>
              <a:gs pos="100000">
                <a:srgbClr val="FDB008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D5D8EB-F1C0-4AB4-8060-FD5883E6C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0DDD7-9F55-4152-A4D2-86FB68AF07BA}" type="slidenum">
              <a:rPr lang="en-FI" smtClean="0"/>
              <a:pPr>
                <a:defRPr/>
              </a:pPr>
              <a:t>3</a:t>
            </a:fld>
            <a:endParaRPr lang="en-FI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D38F03-4D5C-40B9-A0CB-CB14E2A08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Jari Joutsenvaara, University of Oulu, Callio Lab, Particle Physics Days 7.11.2019</a:t>
            </a:r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9535845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>
            <a:extLst>
              <a:ext uri="{FF2B5EF4-FFF2-40B4-BE49-F238E27FC236}">
                <a16:creationId xmlns:a16="http://schemas.microsoft.com/office/drawing/2014/main" id="{652D13E2-871F-45AB-B21F-68763B3FB6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78425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Box 5">
            <a:extLst>
              <a:ext uri="{FF2B5EF4-FFF2-40B4-BE49-F238E27FC236}">
                <a16:creationId xmlns:a16="http://schemas.microsoft.com/office/drawing/2014/main" id="{7FFD0B30-089F-4C84-8F3A-BBBD2F03FD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4050" y="1619032"/>
            <a:ext cx="4795825" cy="409342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 eaLnBrk="1" hangingPunct="1">
              <a:defRPr/>
            </a:pPr>
            <a:r>
              <a:rPr lang="fi-FI" altLang="fi-FI" dirty="0"/>
              <a:t>Callio Lab is a </a:t>
            </a:r>
            <a:r>
              <a:rPr lang="fi-FI" altLang="fi-FI" dirty="0" err="1"/>
              <a:t>unique</a:t>
            </a:r>
            <a:r>
              <a:rPr lang="fi-FI" altLang="fi-FI" dirty="0"/>
              <a:t> underground </a:t>
            </a:r>
            <a:r>
              <a:rPr lang="fi-FI" altLang="fi-FI" dirty="0" err="1"/>
              <a:t>research</a:t>
            </a:r>
            <a:r>
              <a:rPr lang="fi-FI" altLang="fi-FI" dirty="0"/>
              <a:t> environment in Pyhäsalmi, Finland.</a:t>
            </a:r>
          </a:p>
          <a:p>
            <a:pPr marL="0" indent="0" eaLnBrk="1" hangingPunct="1">
              <a:defRPr/>
            </a:pPr>
            <a:endParaRPr lang="fi-FI" altLang="fi-FI" dirty="0"/>
          </a:p>
          <a:p>
            <a:pPr marL="0" indent="0" eaLnBrk="1" hangingPunct="1">
              <a:defRPr/>
            </a:pPr>
            <a:r>
              <a:rPr lang="fi-FI" altLang="fi-FI" dirty="0"/>
              <a:t>It is </a:t>
            </a:r>
            <a:r>
              <a:rPr lang="fi-FI" altLang="fi-FI" dirty="0" err="1"/>
              <a:t>one</a:t>
            </a:r>
            <a:r>
              <a:rPr lang="fi-FI" altLang="fi-FI" dirty="0"/>
              <a:t> of </a:t>
            </a:r>
            <a:r>
              <a:rPr lang="fi-FI" altLang="fi-FI" dirty="0" err="1"/>
              <a:t>the</a:t>
            </a:r>
            <a:r>
              <a:rPr lang="fi-FI" altLang="fi-FI" dirty="0"/>
              <a:t> </a:t>
            </a:r>
            <a:r>
              <a:rPr lang="fi-FI" altLang="fi-FI" dirty="0" err="1"/>
              <a:t>corner</a:t>
            </a:r>
            <a:r>
              <a:rPr lang="fi-FI" altLang="fi-FI" dirty="0"/>
              <a:t> </a:t>
            </a:r>
            <a:r>
              <a:rPr lang="fi-FI" altLang="fi-FI" dirty="0" err="1"/>
              <a:t>stones</a:t>
            </a:r>
            <a:r>
              <a:rPr lang="fi-FI" altLang="fi-FI" dirty="0"/>
              <a:t> of CALLIO – </a:t>
            </a:r>
            <a:r>
              <a:rPr lang="fi-FI" altLang="fi-FI" dirty="0" err="1"/>
              <a:t>mine</a:t>
            </a:r>
            <a:r>
              <a:rPr lang="fi-FI" altLang="fi-FI" dirty="0"/>
              <a:t> for business. </a:t>
            </a:r>
            <a:r>
              <a:rPr lang="fi-FI" altLang="fi-FI" dirty="0" err="1"/>
              <a:t>The</a:t>
            </a:r>
            <a:r>
              <a:rPr lang="fi-FI" altLang="fi-FI" dirty="0"/>
              <a:t> </a:t>
            </a:r>
            <a:r>
              <a:rPr lang="fi-FI" altLang="fi-FI" dirty="0" err="1"/>
              <a:t>aim</a:t>
            </a:r>
            <a:r>
              <a:rPr lang="fi-FI" altLang="fi-FI" dirty="0"/>
              <a:t> of CALLIO Business </a:t>
            </a:r>
            <a:r>
              <a:rPr lang="fi-FI" altLang="fi-FI" dirty="0" err="1"/>
              <a:t>Concept</a:t>
            </a:r>
            <a:r>
              <a:rPr lang="fi-FI" altLang="fi-FI" dirty="0"/>
              <a:t> is to </a:t>
            </a:r>
            <a:r>
              <a:rPr lang="fi-FI" altLang="fi-FI" dirty="0" err="1"/>
              <a:t>be</a:t>
            </a:r>
            <a:r>
              <a:rPr lang="fi-FI" altLang="fi-FI" dirty="0"/>
              <a:t> </a:t>
            </a:r>
            <a:r>
              <a:rPr lang="fi-FI" altLang="fi-FI" dirty="0" err="1"/>
              <a:t>economically</a:t>
            </a:r>
            <a:r>
              <a:rPr lang="fi-FI" altLang="fi-FI" dirty="0"/>
              <a:t> </a:t>
            </a:r>
            <a:r>
              <a:rPr lang="fi-FI" altLang="fi-FI" dirty="0" err="1"/>
              <a:t>feasible</a:t>
            </a:r>
            <a:r>
              <a:rPr lang="fi-FI" altLang="fi-FI" dirty="0"/>
              <a:t> environment for </a:t>
            </a:r>
            <a:r>
              <a:rPr lang="fi-FI" altLang="fi-FI" dirty="0" err="1"/>
              <a:t>all</a:t>
            </a:r>
            <a:r>
              <a:rPr lang="fi-FI" altLang="fi-FI" dirty="0"/>
              <a:t> activities.</a:t>
            </a:r>
          </a:p>
          <a:p>
            <a:pPr marL="0" indent="0" eaLnBrk="1" hangingPunct="1">
              <a:defRPr/>
            </a:pPr>
            <a:endParaRPr lang="fi-FI" altLang="fi-FI" dirty="0"/>
          </a:p>
          <a:p>
            <a:pPr marL="0" indent="0" eaLnBrk="1" hangingPunct="1">
              <a:defRPr/>
            </a:pPr>
            <a:r>
              <a:rPr lang="fi-FI" altLang="fi-FI" dirty="0"/>
              <a:t>Some </a:t>
            </a:r>
            <a:r>
              <a:rPr lang="fi-FI" altLang="fi-FI" dirty="0" err="1"/>
              <a:t>facts</a:t>
            </a:r>
            <a:r>
              <a:rPr lang="fi-FI" altLang="fi-FI" dirty="0"/>
              <a:t> </a:t>
            </a:r>
            <a:r>
              <a:rPr lang="fi-FI" altLang="fi-FI" dirty="0" err="1"/>
              <a:t>about</a:t>
            </a:r>
            <a:r>
              <a:rPr lang="fi-FI" altLang="fi-FI" dirty="0"/>
              <a:t> Callio Lab (</a:t>
            </a:r>
            <a:r>
              <a:rPr lang="fi-FI" altLang="fi-FI" dirty="0" err="1"/>
              <a:t>former</a:t>
            </a:r>
            <a:r>
              <a:rPr lang="fi-FI" altLang="fi-FI" dirty="0"/>
              <a:t> CUPP)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fi-FI" altLang="fi-FI" sz="1600" dirty="0"/>
              <a:t>Callio Lab is </a:t>
            </a:r>
            <a:r>
              <a:rPr lang="fi-FI" altLang="fi-FI" sz="1600" dirty="0" err="1"/>
              <a:t>steered</a:t>
            </a:r>
            <a:r>
              <a:rPr lang="fi-FI" altLang="fi-FI" sz="1600" dirty="0"/>
              <a:t> </a:t>
            </a:r>
            <a:r>
              <a:rPr lang="fi-FI" altLang="fi-FI" sz="1600" dirty="0" err="1"/>
              <a:t>by</a:t>
            </a:r>
            <a:r>
              <a:rPr lang="fi-FI" altLang="fi-FI" sz="1600" dirty="0"/>
              <a:t> </a:t>
            </a:r>
            <a:r>
              <a:rPr lang="fi-FI" altLang="fi-FI" sz="1600" dirty="0" err="1"/>
              <a:t>the</a:t>
            </a:r>
            <a:r>
              <a:rPr lang="fi-FI" altLang="fi-FI" sz="1600" dirty="0"/>
              <a:t> </a:t>
            </a:r>
            <a:r>
              <a:rPr lang="fi-FI" altLang="fi-FI" sz="1600" dirty="0" err="1"/>
              <a:t>University</a:t>
            </a:r>
            <a:r>
              <a:rPr lang="fi-FI" altLang="fi-FI" sz="1600" dirty="0"/>
              <a:t> of Oulu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fi-FI" altLang="fi-FI" sz="1600" dirty="0" err="1"/>
              <a:t>Good</a:t>
            </a:r>
            <a:r>
              <a:rPr lang="fi-FI" altLang="fi-FI" sz="1600" dirty="0"/>
              <a:t> </a:t>
            </a:r>
            <a:r>
              <a:rPr lang="fi-FI" altLang="fi-FI" sz="1600" dirty="0" err="1"/>
              <a:t>understanding</a:t>
            </a:r>
            <a:r>
              <a:rPr lang="fi-FI" altLang="fi-FI" sz="1600" dirty="0"/>
              <a:t> of </a:t>
            </a:r>
            <a:r>
              <a:rPr lang="fi-FI" altLang="fi-FI" sz="1600" dirty="0" err="1"/>
              <a:t>overall</a:t>
            </a:r>
            <a:r>
              <a:rPr lang="fi-FI" altLang="fi-FI" sz="1600" dirty="0"/>
              <a:t> </a:t>
            </a:r>
            <a:r>
              <a:rPr lang="fi-FI" altLang="fi-FI" sz="1600" dirty="0" err="1"/>
              <a:t>geological</a:t>
            </a:r>
            <a:r>
              <a:rPr lang="fi-FI" altLang="fi-FI" sz="1600" dirty="0"/>
              <a:t> </a:t>
            </a:r>
            <a:r>
              <a:rPr lang="fi-FI" altLang="fi-FI" sz="1600" dirty="0" err="1"/>
              <a:t>structures</a:t>
            </a:r>
            <a:r>
              <a:rPr lang="fi-FI" altLang="fi-FI" sz="1600" dirty="0"/>
              <a:t> &amp;  </a:t>
            </a:r>
            <a:r>
              <a:rPr lang="fi-FI" altLang="fi-FI" sz="1600" dirty="0" err="1"/>
              <a:t>characteristics</a:t>
            </a:r>
            <a:r>
              <a:rPr lang="fi-FI" altLang="fi-FI" sz="1600" dirty="0"/>
              <a:t> of </a:t>
            </a:r>
            <a:r>
              <a:rPr lang="fi-FI" altLang="fi-FI" sz="1600" dirty="0" err="1"/>
              <a:t>measuring</a:t>
            </a:r>
            <a:r>
              <a:rPr lang="fi-FI" altLang="fi-FI" sz="1600" dirty="0"/>
              <a:t> </a:t>
            </a:r>
            <a:r>
              <a:rPr lang="fi-FI" altLang="fi-FI" sz="1600" dirty="0" err="1"/>
              <a:t>halls</a:t>
            </a:r>
            <a:endParaRPr lang="fi-FI" altLang="fi-FI" sz="1600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fi-FI" altLang="fi-FI" sz="1600" u="sng" dirty="0" err="1"/>
              <a:t>Growing</a:t>
            </a:r>
            <a:r>
              <a:rPr lang="fi-FI" altLang="fi-FI" sz="1600" u="sng" dirty="0"/>
              <a:t> </a:t>
            </a:r>
            <a:r>
              <a:rPr lang="fi-FI" altLang="fi-FI" sz="1600" u="sng" dirty="0" err="1"/>
              <a:t>network</a:t>
            </a:r>
            <a:endParaRPr lang="fi-FI" altLang="fi-FI" sz="1600" u="sng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fi-FI" altLang="fi-FI" sz="1600" u="sng" dirty="0"/>
              <a:t>New </a:t>
            </a:r>
            <a:r>
              <a:rPr lang="fi-FI" altLang="fi-FI" sz="1600" u="sng" dirty="0" err="1"/>
              <a:t>research</a:t>
            </a:r>
            <a:r>
              <a:rPr lang="fi-FI" altLang="fi-FI" sz="1600" u="sng" dirty="0"/>
              <a:t> </a:t>
            </a:r>
            <a:r>
              <a:rPr lang="fi-FI" altLang="fi-FI" sz="1600" u="sng" dirty="0" err="1"/>
              <a:t>initiatives</a:t>
            </a:r>
            <a:endParaRPr lang="fi-FI" altLang="fi-FI" sz="1600" u="sng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fi-FI" altLang="fi-FI" dirty="0"/>
          </a:p>
        </p:txBody>
      </p:sp>
      <p:grpSp>
        <p:nvGrpSpPr>
          <p:cNvPr id="2052" name="Group 7">
            <a:extLst>
              <a:ext uri="{FF2B5EF4-FFF2-40B4-BE49-F238E27FC236}">
                <a16:creationId xmlns:a16="http://schemas.microsoft.com/office/drawing/2014/main" id="{14E457BD-5EF7-40BD-8550-356B7488C76B}"/>
              </a:ext>
            </a:extLst>
          </p:cNvPr>
          <p:cNvGrpSpPr>
            <a:grpSpLocks/>
          </p:cNvGrpSpPr>
          <p:nvPr/>
        </p:nvGrpSpPr>
        <p:grpSpPr bwMode="auto">
          <a:xfrm>
            <a:off x="5384800" y="1077913"/>
            <a:ext cx="6807200" cy="4702175"/>
            <a:chOff x="5384994" y="1077435"/>
            <a:chExt cx="6807006" cy="4703129"/>
          </a:xfrm>
        </p:grpSpPr>
        <p:pic>
          <p:nvPicPr>
            <p:cNvPr id="2068" name="Picture 3">
              <a:extLst>
                <a:ext uri="{FF2B5EF4-FFF2-40B4-BE49-F238E27FC236}">
                  <a16:creationId xmlns:a16="http://schemas.microsoft.com/office/drawing/2014/main" id="{950063BA-440D-446E-B049-1CCC4EB316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4994" y="1077435"/>
              <a:ext cx="6807006" cy="47031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69" name="Picture 3">
              <a:extLst>
                <a:ext uri="{FF2B5EF4-FFF2-40B4-BE49-F238E27FC236}">
                  <a16:creationId xmlns:a16="http://schemas.microsoft.com/office/drawing/2014/main" id="{ADA17FD7-D421-4D85-BE08-8B8609A5B96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99351" y="2190614"/>
              <a:ext cx="1250967" cy="261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53" name="Graphic 4" descr="Checkmark">
            <a:extLst>
              <a:ext uri="{FF2B5EF4-FFF2-40B4-BE49-F238E27FC236}">
                <a16:creationId xmlns:a16="http://schemas.microsoft.com/office/drawing/2014/main" id="{C531743A-578A-4CB0-BD52-E65E179A0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8013" y="5921375"/>
            <a:ext cx="658812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Graphic 15" descr="Checkmark">
            <a:extLst>
              <a:ext uri="{FF2B5EF4-FFF2-40B4-BE49-F238E27FC236}">
                <a16:creationId xmlns:a16="http://schemas.microsoft.com/office/drawing/2014/main" id="{5AD8D59A-5AA1-464E-8470-0F6D3461F5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3638" y="5937250"/>
            <a:ext cx="658812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Graphic 17" descr="Checkmark">
            <a:extLst>
              <a:ext uri="{FF2B5EF4-FFF2-40B4-BE49-F238E27FC236}">
                <a16:creationId xmlns:a16="http://schemas.microsoft.com/office/drawing/2014/main" id="{88577633-B65E-450F-B032-D0865B33A8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275" y="251460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Graphic 18" descr="Checkmark">
            <a:extLst>
              <a:ext uri="{FF2B5EF4-FFF2-40B4-BE49-F238E27FC236}">
                <a16:creationId xmlns:a16="http://schemas.microsoft.com/office/drawing/2014/main" id="{ED72E020-7F20-493C-A2C9-C1948D6F8A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3163" y="219075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Graphic 19" descr="Checkmark">
            <a:extLst>
              <a:ext uri="{FF2B5EF4-FFF2-40B4-BE49-F238E27FC236}">
                <a16:creationId xmlns:a16="http://schemas.microsoft.com/office/drawing/2014/main" id="{A5B72857-6B4C-46C7-9542-1254C04960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5375" y="2582863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Graphic 20" descr="Checkmark">
            <a:extLst>
              <a:ext uri="{FF2B5EF4-FFF2-40B4-BE49-F238E27FC236}">
                <a16:creationId xmlns:a16="http://schemas.microsoft.com/office/drawing/2014/main" id="{B4635730-5260-4C41-B03F-0434113BBD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0650" y="3497263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Graphic 22" descr="Checkmark">
            <a:extLst>
              <a:ext uri="{FF2B5EF4-FFF2-40B4-BE49-F238E27FC236}">
                <a16:creationId xmlns:a16="http://schemas.microsoft.com/office/drawing/2014/main" id="{016F9219-AE84-45FD-BB94-68AA4B2058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7075" y="342900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Graphic 23" descr="Checkmark">
            <a:extLst>
              <a:ext uri="{FF2B5EF4-FFF2-40B4-BE49-F238E27FC236}">
                <a16:creationId xmlns:a16="http://schemas.microsoft.com/office/drawing/2014/main" id="{861BDD3D-3E3E-4214-A1E2-3560FB4CE8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5763" y="4257675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Graphic 24" descr="Checkmark">
            <a:extLst>
              <a:ext uri="{FF2B5EF4-FFF2-40B4-BE49-F238E27FC236}">
                <a16:creationId xmlns:a16="http://schemas.microsoft.com/office/drawing/2014/main" id="{6C563957-7955-47B0-BAD1-E2CD5ECE5A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6725" y="4478338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2" name="Graphic 25" descr="Checkmark">
            <a:extLst>
              <a:ext uri="{FF2B5EF4-FFF2-40B4-BE49-F238E27FC236}">
                <a16:creationId xmlns:a16="http://schemas.microsoft.com/office/drawing/2014/main" id="{A0E82245-103C-4231-93A9-CAA8D1FA8A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6150" y="6010276"/>
            <a:ext cx="684213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3" name="TextBox 5">
            <a:extLst>
              <a:ext uri="{FF2B5EF4-FFF2-40B4-BE49-F238E27FC236}">
                <a16:creationId xmlns:a16="http://schemas.microsoft.com/office/drawing/2014/main" id="{D9EE564E-B1EE-44B1-B547-71AAF208C1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6650" y="6137275"/>
            <a:ext cx="10429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i-FI" altLang="en-US" sz="1800"/>
              <a:t>On-going</a:t>
            </a:r>
            <a:endParaRPr lang="en-US" altLang="en-US" sz="1800"/>
          </a:p>
        </p:txBody>
      </p:sp>
      <p:sp>
        <p:nvSpPr>
          <p:cNvPr id="2064" name="TextBox 27">
            <a:extLst>
              <a:ext uri="{FF2B5EF4-FFF2-40B4-BE49-F238E27FC236}">
                <a16:creationId xmlns:a16="http://schemas.microsoft.com/office/drawing/2014/main" id="{5ACA2B8F-A638-4EB6-9F25-8C24B68423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72438" y="6137275"/>
            <a:ext cx="16827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i-FI" altLang="en-US" sz="1800"/>
              <a:t>Feasibility study</a:t>
            </a:r>
            <a:endParaRPr lang="en-US" altLang="en-US" sz="1800"/>
          </a:p>
        </p:txBody>
      </p:sp>
      <p:sp>
        <p:nvSpPr>
          <p:cNvPr id="2065" name="TextBox 28">
            <a:extLst>
              <a:ext uri="{FF2B5EF4-FFF2-40B4-BE49-F238E27FC236}">
                <a16:creationId xmlns:a16="http://schemas.microsoft.com/office/drawing/2014/main" id="{78BBAB9C-A853-40A5-932D-0569C2EBF5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69563" y="6137275"/>
            <a:ext cx="1381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i-FI" altLang="en-US" sz="1800"/>
              <a:t>Design study</a:t>
            </a:r>
            <a:endParaRPr lang="en-US" altLang="en-US" sz="1800"/>
          </a:p>
        </p:txBody>
      </p:sp>
      <p:pic>
        <p:nvPicPr>
          <p:cNvPr id="2067" name="Graphic 30" descr="Checkmark">
            <a:extLst>
              <a:ext uri="{FF2B5EF4-FFF2-40B4-BE49-F238E27FC236}">
                <a16:creationId xmlns:a16="http://schemas.microsoft.com/office/drawing/2014/main" id="{25BF56B6-A7EA-4F88-A246-BCD2B0CEC3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7925" y="2143125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Graphic 20" descr="Checkmark">
            <a:extLst>
              <a:ext uri="{FF2B5EF4-FFF2-40B4-BE49-F238E27FC236}">
                <a16:creationId xmlns:a16="http://schemas.microsoft.com/office/drawing/2014/main" id="{0EF31BF7-8B88-44E4-9290-5E120D63FF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8950" y="4257675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DEEBAA8-BA4A-4AD3-8D15-1671D2EA5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Jari Joutsenvaara, University of Oulu, Callio Lab, Particle Physics Days 7.11.2019</a:t>
            </a:r>
            <a:endParaRPr lang="en-FI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0ECA48-50B6-4501-974A-DBA13B415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927F96-6273-444B-9CCD-B69FE5D32113}" type="slidenum">
              <a:rPr lang="en-FI" smtClean="0"/>
              <a:pPr>
                <a:defRPr/>
              </a:pPr>
              <a:t>4</a:t>
            </a:fld>
            <a:endParaRPr lang="en-FI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>
            <a:extLst>
              <a:ext uri="{FF2B5EF4-FFF2-40B4-BE49-F238E27FC236}">
                <a16:creationId xmlns:a16="http://schemas.microsoft.com/office/drawing/2014/main" id="{36DFCA44-BEC2-46C9-B30C-28C38EA074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78425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Box 5">
            <a:extLst>
              <a:ext uri="{FF2B5EF4-FFF2-40B4-BE49-F238E27FC236}">
                <a16:creationId xmlns:a16="http://schemas.microsoft.com/office/drawing/2014/main" id="{F0AF170E-53B2-4C00-83B4-FE1DA084EE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8525" y="1801813"/>
            <a:ext cx="5540375" cy="4124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FontTx/>
              <a:buNone/>
            </a:pPr>
            <a:r>
              <a:rPr lang="fi-FI" altLang="fi-FI" sz="1800" u="sng" dirty="0" err="1"/>
              <a:t>Existing</a:t>
            </a:r>
            <a:r>
              <a:rPr lang="fi-FI" altLang="fi-FI" sz="1800" dirty="0"/>
              <a:t> underground </a:t>
            </a:r>
            <a:r>
              <a:rPr lang="fi-FI" altLang="fi-FI" sz="1800" dirty="0" err="1"/>
              <a:t>multidisciplinary</a:t>
            </a:r>
            <a:r>
              <a:rPr lang="fi-FI" altLang="fi-FI" sz="1800" dirty="0"/>
              <a:t> </a:t>
            </a:r>
            <a:r>
              <a:rPr lang="fi-FI" altLang="fi-FI" sz="1800" dirty="0" err="1"/>
              <a:t>research</a:t>
            </a:r>
            <a:r>
              <a:rPr lang="fi-FI" altLang="fi-FI" sz="1800" dirty="0"/>
              <a:t> </a:t>
            </a:r>
            <a:r>
              <a:rPr lang="fi-FI" altLang="fi-FI" sz="1800" dirty="0" err="1"/>
              <a:t>environments</a:t>
            </a:r>
            <a:endParaRPr lang="fi-FI" altLang="fi-FI" sz="1800" dirty="0"/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</a:pPr>
            <a:r>
              <a:rPr lang="fi-FI" altLang="fi-FI" sz="1800" dirty="0"/>
              <a:t>Physics: LAB 1, Main </a:t>
            </a:r>
            <a:r>
              <a:rPr lang="fi-FI" altLang="fi-FI" sz="1800" dirty="0" err="1"/>
              <a:t>level</a:t>
            </a:r>
            <a:endParaRPr lang="fi-FI" altLang="fi-FI" sz="1800" dirty="0"/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</a:pPr>
            <a:r>
              <a:rPr lang="fi-FI" altLang="fi-FI" sz="1800" dirty="0" err="1"/>
              <a:t>Biology</a:t>
            </a:r>
            <a:r>
              <a:rPr lang="fi-FI" altLang="fi-FI" sz="1800" dirty="0"/>
              <a:t> and food </a:t>
            </a:r>
            <a:r>
              <a:rPr lang="fi-FI" altLang="fi-FI" sz="1800" dirty="0" err="1"/>
              <a:t>production</a:t>
            </a:r>
            <a:r>
              <a:rPr lang="fi-FI" altLang="fi-FI" sz="1800" dirty="0"/>
              <a:t>: LAB 2, LAB 4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</a:pPr>
            <a:r>
              <a:rPr lang="fi-FI" altLang="fi-FI" sz="1800" dirty="0"/>
              <a:t>Underground </a:t>
            </a:r>
            <a:r>
              <a:rPr lang="fi-FI" altLang="fi-FI" sz="1800" dirty="0" err="1"/>
              <a:t>information</a:t>
            </a:r>
            <a:r>
              <a:rPr lang="fi-FI" altLang="fi-FI" sz="1800" dirty="0"/>
              <a:t> </a:t>
            </a:r>
            <a:r>
              <a:rPr lang="fi-FI" altLang="fi-FI" sz="1800" dirty="0" err="1"/>
              <a:t>modelling</a:t>
            </a:r>
            <a:r>
              <a:rPr lang="fi-FI" altLang="fi-FI" sz="1800" dirty="0"/>
              <a:t>: LAB 3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</a:pPr>
            <a:r>
              <a:rPr lang="fi-FI" altLang="fi-FI" sz="1800" dirty="0" err="1"/>
              <a:t>Occupational</a:t>
            </a:r>
            <a:r>
              <a:rPr lang="fi-FI" altLang="fi-FI" sz="1800" dirty="0"/>
              <a:t> </a:t>
            </a:r>
            <a:r>
              <a:rPr lang="fi-FI" altLang="fi-FI" sz="1800" dirty="0" err="1"/>
              <a:t>health</a:t>
            </a:r>
            <a:r>
              <a:rPr lang="fi-FI" altLang="fi-FI" sz="1800" dirty="0"/>
              <a:t> (</a:t>
            </a:r>
            <a:r>
              <a:rPr lang="fi-FI" altLang="fi-FI" sz="1800" dirty="0" err="1"/>
              <a:t>iLighting</a:t>
            </a:r>
            <a:r>
              <a:rPr lang="fi-FI" altLang="fi-FI" sz="1800" dirty="0"/>
              <a:t>): Main Level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</a:pPr>
            <a:r>
              <a:rPr lang="fi-FI" altLang="fi-FI" sz="1800" dirty="0" err="1"/>
              <a:t>Geology</a:t>
            </a:r>
            <a:r>
              <a:rPr lang="fi-FI" altLang="fi-FI" sz="1800" dirty="0"/>
              <a:t> and </a:t>
            </a:r>
            <a:r>
              <a:rPr lang="fi-FI" altLang="fi-FI" sz="1800" dirty="0" err="1"/>
              <a:t>hydrogeology</a:t>
            </a:r>
            <a:r>
              <a:rPr lang="fi-FI" altLang="fi-FI" sz="1800" dirty="0"/>
              <a:t> </a:t>
            </a:r>
            <a:r>
              <a:rPr lang="fi-FI" altLang="fi-FI" sz="1800" dirty="0" err="1"/>
              <a:t>studies</a:t>
            </a:r>
            <a:r>
              <a:rPr lang="fi-FI" altLang="fi-FI" sz="1800" dirty="0"/>
              <a:t>: LAB 2</a:t>
            </a:r>
          </a:p>
          <a:p>
            <a:pPr lvl="1" eaLnBrk="1" hangingPunct="1">
              <a:lnSpc>
                <a:spcPct val="100000"/>
              </a:lnSpc>
              <a:spcBef>
                <a:spcPct val="0"/>
              </a:spcBef>
            </a:pPr>
            <a:r>
              <a:rPr lang="fi-FI" altLang="fi-FI" sz="1800" dirty="0"/>
              <a:t>MINETRAIN: </a:t>
            </a:r>
            <a:r>
              <a:rPr lang="fi-FI" altLang="fi-FI" sz="1800" dirty="0" err="1"/>
              <a:t>all</a:t>
            </a:r>
            <a:r>
              <a:rPr lang="fi-FI" altLang="fi-FI" sz="1800" dirty="0"/>
              <a:t> </a:t>
            </a:r>
            <a:r>
              <a:rPr lang="fi-FI" altLang="fi-FI" sz="1800" dirty="0" err="1"/>
              <a:t>over</a:t>
            </a:r>
            <a:r>
              <a:rPr lang="fi-FI" altLang="fi-FI" sz="1800" dirty="0"/>
              <a:t> </a:t>
            </a:r>
            <a:r>
              <a:rPr lang="fi-FI" altLang="fi-FI" sz="1800" dirty="0" err="1"/>
              <a:t>the</a:t>
            </a:r>
            <a:r>
              <a:rPr lang="fi-FI" altLang="fi-FI" sz="1800" dirty="0"/>
              <a:t> </a:t>
            </a:r>
            <a:r>
              <a:rPr lang="fi-FI" altLang="fi-FI" sz="1800" dirty="0" err="1"/>
              <a:t>mine</a:t>
            </a:r>
            <a:endParaRPr lang="fi-FI" altLang="fi-FI" sz="1800" dirty="0"/>
          </a:p>
          <a:p>
            <a:pPr lvl="1">
              <a:lnSpc>
                <a:spcPct val="100000"/>
              </a:lnSpc>
              <a:spcBef>
                <a:spcPct val="0"/>
              </a:spcBef>
            </a:pPr>
            <a:r>
              <a:rPr lang="fi-FI" altLang="fi-FI" sz="1800" dirty="0" err="1"/>
              <a:t>Microseismic</a:t>
            </a:r>
            <a:r>
              <a:rPr lang="fi-FI" altLang="fi-FI" sz="1800" dirty="0"/>
              <a:t> </a:t>
            </a:r>
            <a:r>
              <a:rPr lang="fi-FI" altLang="fi-FI" sz="1800" dirty="0" err="1"/>
              <a:t>network</a:t>
            </a:r>
            <a:r>
              <a:rPr lang="fi-FI" altLang="fi-FI" sz="1800" dirty="0"/>
              <a:t>: </a:t>
            </a:r>
            <a:r>
              <a:rPr lang="fi-FI" altLang="fi-FI" sz="1800" dirty="0" err="1"/>
              <a:t>all</a:t>
            </a:r>
            <a:r>
              <a:rPr lang="fi-FI" altLang="fi-FI" sz="1800" dirty="0"/>
              <a:t> </a:t>
            </a:r>
            <a:r>
              <a:rPr lang="fi-FI" altLang="fi-FI" sz="1800" dirty="0" err="1"/>
              <a:t>over</a:t>
            </a:r>
            <a:r>
              <a:rPr lang="fi-FI" altLang="fi-FI" sz="1800" dirty="0"/>
              <a:t> </a:t>
            </a:r>
            <a:r>
              <a:rPr lang="fi-FI" altLang="fi-FI" sz="1800" dirty="0" err="1"/>
              <a:t>the</a:t>
            </a:r>
            <a:r>
              <a:rPr lang="fi-FI" altLang="fi-FI" sz="1800" dirty="0"/>
              <a:t> </a:t>
            </a:r>
            <a:r>
              <a:rPr lang="fi-FI" altLang="fi-FI" sz="1800" dirty="0" err="1"/>
              <a:t>mine</a:t>
            </a:r>
            <a:endParaRPr lang="fi-FI" altLang="fi-FI" sz="1800" dirty="0"/>
          </a:p>
          <a:p>
            <a:pPr marL="457200" lvl="1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fi-FI" altLang="fi-FI" sz="1800" dirty="0"/>
              <a:t>	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fi-FI" altLang="fi-FI" sz="1800" dirty="0"/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fi-FI" altLang="fi-FI" sz="1800" dirty="0"/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fi-FI" altLang="fi-FI" sz="1800" dirty="0"/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fi-FI" altLang="fi-FI" sz="1800" dirty="0"/>
          </a:p>
        </p:txBody>
      </p:sp>
      <p:pic>
        <p:nvPicPr>
          <p:cNvPr id="3076" name="Picture 1">
            <a:extLst>
              <a:ext uri="{FF2B5EF4-FFF2-40B4-BE49-F238E27FC236}">
                <a16:creationId xmlns:a16="http://schemas.microsoft.com/office/drawing/2014/main" id="{67D7FA0C-F9A1-4460-8B5F-CE582DA20E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9013" y="0"/>
            <a:ext cx="31623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7" name="Group 14">
            <a:extLst>
              <a:ext uri="{FF2B5EF4-FFF2-40B4-BE49-F238E27FC236}">
                <a16:creationId xmlns:a16="http://schemas.microsoft.com/office/drawing/2014/main" id="{65572BBC-76BF-43C5-A6C4-1DCA9483233C}"/>
              </a:ext>
            </a:extLst>
          </p:cNvPr>
          <p:cNvGrpSpPr>
            <a:grpSpLocks/>
          </p:cNvGrpSpPr>
          <p:nvPr/>
        </p:nvGrpSpPr>
        <p:grpSpPr bwMode="auto">
          <a:xfrm>
            <a:off x="5635625" y="1058864"/>
            <a:ext cx="2074863" cy="1520825"/>
            <a:chOff x="5926142" y="1033315"/>
            <a:chExt cx="2075547" cy="1520659"/>
          </a:xfrm>
        </p:grpSpPr>
        <p:pic>
          <p:nvPicPr>
            <p:cNvPr id="3093" name="Content Placeholder 5">
              <a:extLst>
                <a:ext uri="{FF2B5EF4-FFF2-40B4-BE49-F238E27FC236}">
                  <a16:creationId xmlns:a16="http://schemas.microsoft.com/office/drawing/2014/main" id="{91268776-8799-4C92-A637-D31D7FEAC0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0" y="1283515"/>
              <a:ext cx="1905689" cy="12704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72C2DA68-465E-4700-9081-2948B77C335B}"/>
                </a:ext>
              </a:extLst>
            </p:cNvPr>
            <p:cNvSpPr/>
            <p:nvPr/>
          </p:nvSpPr>
          <p:spPr>
            <a:xfrm>
              <a:off x="5926142" y="1033315"/>
              <a:ext cx="770192" cy="40318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sz="1400" dirty="0"/>
                <a:t>LAB 1</a:t>
              </a:r>
              <a:endParaRPr lang="en-FI" sz="1400" dirty="0"/>
            </a:p>
          </p:txBody>
        </p:sp>
      </p:grpSp>
      <p:grpSp>
        <p:nvGrpSpPr>
          <p:cNvPr id="3078" name="Group 18">
            <a:extLst>
              <a:ext uri="{FF2B5EF4-FFF2-40B4-BE49-F238E27FC236}">
                <a16:creationId xmlns:a16="http://schemas.microsoft.com/office/drawing/2014/main" id="{235D8859-41B2-48E1-B8AD-4D44762DC983}"/>
              </a:ext>
            </a:extLst>
          </p:cNvPr>
          <p:cNvGrpSpPr>
            <a:grpSpLocks/>
          </p:cNvGrpSpPr>
          <p:nvPr/>
        </p:nvGrpSpPr>
        <p:grpSpPr bwMode="auto">
          <a:xfrm>
            <a:off x="9798050" y="3938635"/>
            <a:ext cx="2263775" cy="1676353"/>
            <a:chOff x="5872294" y="3431515"/>
            <a:chExt cx="2263384" cy="1676514"/>
          </a:xfrm>
        </p:grpSpPr>
        <p:pic>
          <p:nvPicPr>
            <p:cNvPr id="3091" name="Picture 123">
              <a:extLst>
                <a:ext uri="{FF2B5EF4-FFF2-40B4-BE49-F238E27FC236}">
                  <a16:creationId xmlns:a16="http://schemas.microsoft.com/office/drawing/2014/main" id="{D4D37585-54B5-405E-ACAF-1C41BC92B4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80393" y="3738755"/>
              <a:ext cx="2055285" cy="1369274"/>
            </a:xfrm>
            <a:prstGeom prst="rect">
              <a:avLst/>
            </a:prstGeom>
            <a:noFill/>
            <a:ln w="76200">
              <a:solidFill>
                <a:srgbClr val="FAD72A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574307FB-096F-437A-9C91-14E67C89BA34}"/>
                </a:ext>
              </a:extLst>
            </p:cNvPr>
            <p:cNvSpPr/>
            <p:nvPr/>
          </p:nvSpPr>
          <p:spPr>
            <a:xfrm>
              <a:off x="5872294" y="3431515"/>
              <a:ext cx="703142" cy="37940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sz="1400" dirty="0"/>
                <a:t>LAB 3</a:t>
              </a:r>
              <a:endParaRPr lang="en-FI" sz="1400" dirty="0"/>
            </a:p>
          </p:txBody>
        </p:sp>
      </p:grp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BC645F97-EC3F-409F-AF99-05AD2FFB9C76}"/>
              </a:ext>
            </a:extLst>
          </p:cNvPr>
          <p:cNvSpPr/>
          <p:nvPr/>
        </p:nvSpPr>
        <p:spPr>
          <a:xfrm>
            <a:off x="5810250" y="3667125"/>
            <a:ext cx="1419225" cy="3063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1400" dirty="0"/>
              <a:t>Main </a:t>
            </a:r>
            <a:r>
              <a:rPr lang="fi-FI" sz="1400" dirty="0" err="1"/>
              <a:t>level</a:t>
            </a:r>
            <a:endParaRPr lang="fi-FI" sz="1400" dirty="0"/>
          </a:p>
        </p:txBody>
      </p:sp>
      <p:grpSp>
        <p:nvGrpSpPr>
          <p:cNvPr id="3080" name="Group 21">
            <a:extLst>
              <a:ext uri="{FF2B5EF4-FFF2-40B4-BE49-F238E27FC236}">
                <a16:creationId xmlns:a16="http://schemas.microsoft.com/office/drawing/2014/main" id="{DCB3C3CB-88C3-4A6E-A42F-BDB727FB19E8}"/>
              </a:ext>
            </a:extLst>
          </p:cNvPr>
          <p:cNvGrpSpPr>
            <a:grpSpLocks/>
          </p:cNvGrpSpPr>
          <p:nvPr/>
        </p:nvGrpSpPr>
        <p:grpSpPr bwMode="auto">
          <a:xfrm>
            <a:off x="9712325" y="1828799"/>
            <a:ext cx="2273300" cy="1755775"/>
            <a:chOff x="2579116" y="3063183"/>
            <a:chExt cx="2273139" cy="1755187"/>
          </a:xfrm>
        </p:grpSpPr>
        <p:pic>
          <p:nvPicPr>
            <p:cNvPr id="3089" name="Picture 54">
              <a:extLst>
                <a:ext uri="{FF2B5EF4-FFF2-40B4-BE49-F238E27FC236}">
                  <a16:creationId xmlns:a16="http://schemas.microsoft.com/office/drawing/2014/main" id="{F3EF0DFD-F164-4DD2-83E8-E8BA34A579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1450" y="3417125"/>
              <a:ext cx="1940805" cy="1401245"/>
            </a:xfrm>
            <a:prstGeom prst="rect">
              <a:avLst/>
            </a:prstGeom>
            <a:noFill/>
            <a:ln w="76200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EACDE208-D084-4FB2-AEF9-332CFBEB546D}"/>
                </a:ext>
              </a:extLst>
            </p:cNvPr>
            <p:cNvSpPr/>
            <p:nvPr/>
          </p:nvSpPr>
          <p:spPr>
            <a:xfrm>
              <a:off x="2579116" y="3063183"/>
              <a:ext cx="703783" cy="45387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sz="1400" dirty="0"/>
                <a:t>LAB 4</a:t>
              </a:r>
              <a:endParaRPr lang="en-FI" sz="1400" dirty="0"/>
            </a:p>
          </p:txBody>
        </p:sp>
      </p:grpSp>
      <p:grpSp>
        <p:nvGrpSpPr>
          <p:cNvPr id="3081" name="Group 19">
            <a:extLst>
              <a:ext uri="{FF2B5EF4-FFF2-40B4-BE49-F238E27FC236}">
                <a16:creationId xmlns:a16="http://schemas.microsoft.com/office/drawing/2014/main" id="{5310E4EF-1016-475D-BCA8-1FB0EC2D07D1}"/>
              </a:ext>
            </a:extLst>
          </p:cNvPr>
          <p:cNvGrpSpPr>
            <a:grpSpLocks/>
          </p:cNvGrpSpPr>
          <p:nvPr/>
        </p:nvGrpSpPr>
        <p:grpSpPr bwMode="auto">
          <a:xfrm>
            <a:off x="5567362" y="4914900"/>
            <a:ext cx="2143126" cy="1589088"/>
            <a:chOff x="5916315" y="5268008"/>
            <a:chExt cx="2143665" cy="1589991"/>
          </a:xfrm>
        </p:grpSpPr>
        <p:pic>
          <p:nvPicPr>
            <p:cNvPr id="3087" name="Picture 2">
              <a:extLst>
                <a:ext uri="{FF2B5EF4-FFF2-40B4-BE49-F238E27FC236}">
                  <a16:creationId xmlns:a16="http://schemas.microsoft.com/office/drawing/2014/main" id="{C282D924-B56D-4BE1-9719-65ECC681D4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0" y="5375474"/>
              <a:ext cx="1963980" cy="14825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9ED6048F-FA44-41A3-A9BA-4925F0410430}"/>
                </a:ext>
              </a:extLst>
            </p:cNvPr>
            <p:cNvSpPr/>
            <p:nvPr/>
          </p:nvSpPr>
          <p:spPr>
            <a:xfrm>
              <a:off x="5916315" y="5268008"/>
              <a:ext cx="681208" cy="30656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sz="1400" dirty="0"/>
                <a:t>LAB 2</a:t>
              </a:r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6CB743C-D589-4B2C-83A0-BD53F39F0052}"/>
              </a:ext>
            </a:extLst>
          </p:cNvPr>
          <p:cNvCxnSpPr>
            <a:cxnSpLocks/>
          </p:cNvCxnSpPr>
          <p:nvPr/>
        </p:nvCxnSpPr>
        <p:spPr>
          <a:xfrm flipV="1">
            <a:off x="7710488" y="1463675"/>
            <a:ext cx="933450" cy="298450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F196C91-ADE4-45E7-B7D3-8DC2AACFC509}"/>
              </a:ext>
            </a:extLst>
          </p:cNvPr>
          <p:cNvCxnSpPr>
            <a:cxnSpLocks/>
            <a:stCxn id="3087" idx="3"/>
          </p:cNvCxnSpPr>
          <p:nvPr/>
        </p:nvCxnSpPr>
        <p:spPr>
          <a:xfrm>
            <a:off x="7710488" y="5762625"/>
            <a:ext cx="309562" cy="741363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15BF22B3-9414-4CBD-AA78-A48C82957A6F}"/>
              </a:ext>
            </a:extLst>
          </p:cNvPr>
          <p:cNvCxnSpPr>
            <a:cxnSpLocks/>
            <a:endCxn id="3089" idx="1"/>
          </p:cNvCxnSpPr>
          <p:nvPr/>
        </p:nvCxnSpPr>
        <p:spPr>
          <a:xfrm flipV="1">
            <a:off x="8402638" y="2882900"/>
            <a:ext cx="1641475" cy="808038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966B767-3ABB-4C9C-B275-2DA57897D767}"/>
              </a:ext>
            </a:extLst>
          </p:cNvPr>
          <p:cNvCxnSpPr>
            <a:cxnSpLocks/>
            <a:endCxn id="3091" idx="1"/>
          </p:cNvCxnSpPr>
          <p:nvPr/>
        </p:nvCxnSpPr>
        <p:spPr>
          <a:xfrm>
            <a:off x="8416925" y="4745038"/>
            <a:ext cx="1589088" cy="184150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0F217E8D-AC92-45E0-9466-E912445EFFF7}"/>
              </a:ext>
            </a:extLst>
          </p:cNvPr>
          <p:cNvCxnSpPr>
            <a:cxnSpLocks/>
            <a:stCxn id="17" idx="3"/>
          </p:cNvCxnSpPr>
          <p:nvPr/>
        </p:nvCxnSpPr>
        <p:spPr>
          <a:xfrm>
            <a:off x="7229475" y="3819525"/>
            <a:ext cx="1055688" cy="2430463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E7FF7ECD-CAF1-434D-A6A0-25F8013351D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5154" y="0"/>
            <a:ext cx="1195387" cy="1195387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96B1DA-2DBD-4096-BC9C-18D1D1178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Jari Joutsenvaara, University of Oulu, Callio Lab, Particle Physics Days 7.11.2019</a:t>
            </a:r>
            <a:endParaRPr lang="en-FI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6FDC2D-6BBE-48CB-B555-24374F8D1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927F96-6273-444B-9CCD-B69FE5D32113}" type="slidenum">
              <a:rPr lang="en-FI" smtClean="0"/>
              <a:pPr>
                <a:defRPr/>
              </a:pPr>
              <a:t>5</a:t>
            </a:fld>
            <a:endParaRPr lang="en-FI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C99D5B2C-6665-4E3D-A2AA-D32452D9F1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87975" y="137319"/>
            <a:ext cx="4848225" cy="1068388"/>
          </a:xfrm>
        </p:spPr>
        <p:txBody>
          <a:bodyPr/>
          <a:lstStyle/>
          <a:p>
            <a:pPr eaLnBrk="1" hangingPunct="1"/>
            <a:r>
              <a:rPr lang="fi-FI" altLang="en-US" sz="4000" b="1" dirty="0"/>
              <a:t>Vision for 2025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743363-DF19-4C46-B6A1-FBC13A3A4A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913" y="1455738"/>
            <a:ext cx="10945812" cy="4740275"/>
          </a:xfrm>
        </p:spPr>
        <p:txBody>
          <a:bodyPr>
            <a:normAutofit fontScale="70000" lnSpcReduction="20000"/>
          </a:bodyPr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fi-FI" sz="3200" dirty="0"/>
              <a:t>Callio Lab 2025 = 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r>
              <a:rPr lang="fi-FI" sz="3200" i="1" dirty="0" err="1"/>
              <a:t>Organisation</a:t>
            </a:r>
            <a:r>
              <a:rPr lang="fi-FI" sz="3200" i="1" dirty="0"/>
              <a:t> </a:t>
            </a:r>
            <a:r>
              <a:rPr lang="fi-FI" sz="3200" dirty="0" err="1"/>
              <a:t>dedicated</a:t>
            </a:r>
            <a:r>
              <a:rPr lang="fi-FI" sz="3200" dirty="0"/>
              <a:t> to underground science and </a:t>
            </a:r>
            <a:r>
              <a:rPr lang="fi-FI" sz="3200" dirty="0" err="1"/>
              <a:t>facilitating</a:t>
            </a:r>
            <a:r>
              <a:rPr lang="fi-FI" sz="3200" dirty="0"/>
              <a:t> </a:t>
            </a:r>
            <a:r>
              <a:rPr lang="fi-FI" sz="3200" dirty="0" err="1"/>
              <a:t>research</a:t>
            </a:r>
            <a:r>
              <a:rPr lang="fi-FI" sz="3200" dirty="0"/>
              <a:t>, </a:t>
            </a:r>
            <a:r>
              <a:rPr lang="fi-FI" sz="3200" dirty="0" err="1"/>
              <a:t>which</a:t>
            </a:r>
            <a:r>
              <a:rPr lang="fi-FI" sz="3200" dirty="0"/>
              <a:t> </a:t>
            </a:r>
            <a:r>
              <a:rPr lang="fi-FI" sz="3200" dirty="0" err="1"/>
              <a:t>requires</a:t>
            </a:r>
            <a:r>
              <a:rPr lang="fi-FI" sz="3200" dirty="0"/>
              <a:t> underground </a:t>
            </a:r>
            <a:r>
              <a:rPr lang="fi-FI" sz="3200" dirty="0" err="1"/>
              <a:t>conditions</a:t>
            </a:r>
            <a:r>
              <a:rPr lang="fi-FI" sz="3200" dirty="0"/>
              <a:t> </a:t>
            </a:r>
          </a:p>
          <a:p>
            <a:pPr marL="0" indent="0" eaLnBrk="1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endParaRPr lang="fi-FI" sz="3200" dirty="0"/>
          </a:p>
          <a:p>
            <a:pPr eaLnBrk="1" hangingPunct="1">
              <a:lnSpc>
                <a:spcPct val="170000"/>
              </a:lnSpc>
              <a:spcBef>
                <a:spcPts val="0"/>
              </a:spcBef>
              <a:defRPr/>
            </a:pPr>
            <a:r>
              <a:rPr lang="fi-FI" sz="2600" dirty="0" err="1"/>
              <a:t>Multidisciplinary</a:t>
            </a:r>
            <a:r>
              <a:rPr lang="fi-FI" sz="2600" dirty="0"/>
              <a:t> </a:t>
            </a:r>
            <a:r>
              <a:rPr lang="fi-FI" sz="2600" dirty="0" err="1"/>
              <a:t>knowledge</a:t>
            </a:r>
            <a:r>
              <a:rPr lang="fi-FI" sz="2600" dirty="0"/>
              <a:t> center for </a:t>
            </a:r>
            <a:r>
              <a:rPr lang="fi-FI" sz="2600" dirty="0" err="1"/>
              <a:t>conducting</a:t>
            </a:r>
            <a:r>
              <a:rPr lang="fi-FI" sz="2600" dirty="0"/>
              <a:t> </a:t>
            </a:r>
            <a:r>
              <a:rPr lang="fi-FI" sz="2600" dirty="0" err="1"/>
              <a:t>research</a:t>
            </a:r>
            <a:r>
              <a:rPr lang="fi-FI" sz="2600" dirty="0"/>
              <a:t> in underground </a:t>
            </a:r>
            <a:r>
              <a:rPr lang="fi-FI" sz="2600" dirty="0" err="1"/>
              <a:t>facilities</a:t>
            </a:r>
            <a:endParaRPr lang="fi-FI" sz="2600" dirty="0"/>
          </a:p>
          <a:p>
            <a:pPr eaLnBrk="1" hangingPunct="1">
              <a:lnSpc>
                <a:spcPct val="170000"/>
              </a:lnSpc>
              <a:spcBef>
                <a:spcPts val="0"/>
              </a:spcBef>
              <a:defRPr/>
            </a:pPr>
            <a:r>
              <a:rPr lang="fi-FI" sz="2600" dirty="0"/>
              <a:t>Callio in </a:t>
            </a:r>
            <a:r>
              <a:rPr lang="fi-FI" sz="2600" dirty="0" err="1"/>
              <a:t>the</a:t>
            </a:r>
            <a:r>
              <a:rPr lang="fi-FI" sz="2600" dirty="0"/>
              <a:t> Pyhäsalmi </a:t>
            </a:r>
            <a:r>
              <a:rPr lang="fi-FI" sz="2600" dirty="0" err="1"/>
              <a:t>mine</a:t>
            </a:r>
            <a:r>
              <a:rPr lang="fi-FI" sz="2600" dirty="0"/>
              <a:t> is </a:t>
            </a:r>
            <a:r>
              <a:rPr lang="fi-FI" sz="2600" dirty="0" err="1"/>
              <a:t>the</a:t>
            </a:r>
            <a:r>
              <a:rPr lang="fi-FI" sz="2600" dirty="0"/>
              <a:t> </a:t>
            </a:r>
            <a:r>
              <a:rPr lang="fi-FI" sz="2600" dirty="0" err="1"/>
              <a:t>unique</a:t>
            </a:r>
            <a:r>
              <a:rPr lang="fi-FI" sz="2600" dirty="0"/>
              <a:t> </a:t>
            </a:r>
            <a:r>
              <a:rPr lang="fi-FI" sz="2600" i="1" dirty="0" err="1"/>
              <a:t>research</a:t>
            </a:r>
            <a:r>
              <a:rPr lang="fi-FI" sz="2600" i="1" dirty="0"/>
              <a:t> </a:t>
            </a:r>
            <a:r>
              <a:rPr lang="fi-FI" sz="2600" i="1" dirty="0" err="1"/>
              <a:t>tool</a:t>
            </a:r>
            <a:r>
              <a:rPr lang="fi-FI" sz="2600" i="1" dirty="0"/>
              <a:t> </a:t>
            </a:r>
            <a:r>
              <a:rPr lang="fi-FI" sz="2600" dirty="0"/>
              <a:t>in Finland for underground science </a:t>
            </a:r>
          </a:p>
          <a:p>
            <a:pPr eaLnBrk="1" hangingPunct="1">
              <a:lnSpc>
                <a:spcPct val="170000"/>
              </a:lnSpc>
              <a:spcBef>
                <a:spcPts val="0"/>
              </a:spcBef>
              <a:defRPr/>
            </a:pPr>
            <a:r>
              <a:rPr lang="fi-FI" sz="2600" dirty="0"/>
              <a:t>Callio Lab is </a:t>
            </a:r>
            <a:r>
              <a:rPr lang="fi-FI" sz="2600" dirty="0" err="1"/>
              <a:t>included</a:t>
            </a:r>
            <a:r>
              <a:rPr lang="fi-FI" sz="2600" dirty="0"/>
              <a:t> in </a:t>
            </a:r>
            <a:r>
              <a:rPr lang="fi-FI" sz="2600" dirty="0" err="1"/>
              <a:t>Finnish</a:t>
            </a:r>
            <a:r>
              <a:rPr lang="fi-FI" sz="2600" dirty="0"/>
              <a:t> </a:t>
            </a:r>
            <a:r>
              <a:rPr lang="fi-FI" sz="2600" b="1" i="1" dirty="0" err="1"/>
              <a:t>research</a:t>
            </a:r>
            <a:r>
              <a:rPr lang="fi-FI" sz="2600" b="1" i="1" dirty="0"/>
              <a:t> </a:t>
            </a:r>
            <a:r>
              <a:rPr lang="fi-FI" sz="2600" b="1" i="1" dirty="0" err="1"/>
              <a:t>infrastructure</a:t>
            </a:r>
            <a:r>
              <a:rPr lang="fi-FI" sz="2600" i="1" dirty="0"/>
              <a:t> </a:t>
            </a:r>
            <a:r>
              <a:rPr lang="fi-FI" sz="2600" dirty="0" err="1"/>
              <a:t>roadmaps</a:t>
            </a:r>
            <a:endParaRPr lang="fi-FI" sz="2600" dirty="0"/>
          </a:p>
          <a:p>
            <a:pPr eaLnBrk="1" hangingPunct="1">
              <a:lnSpc>
                <a:spcPct val="170000"/>
              </a:lnSpc>
              <a:spcBef>
                <a:spcPts val="0"/>
              </a:spcBef>
              <a:defRPr/>
            </a:pPr>
            <a:r>
              <a:rPr lang="fi-FI" sz="2600" dirty="0"/>
              <a:t>Callio Lab </a:t>
            </a:r>
            <a:r>
              <a:rPr lang="fi-FI" sz="2600" dirty="0" err="1"/>
              <a:t>participates</a:t>
            </a:r>
            <a:r>
              <a:rPr lang="fi-FI" sz="2600" dirty="0"/>
              <a:t> in </a:t>
            </a:r>
            <a:r>
              <a:rPr lang="fi-FI" sz="2600" dirty="0" err="1"/>
              <a:t>several</a:t>
            </a:r>
            <a:r>
              <a:rPr lang="fi-FI" sz="2600" dirty="0"/>
              <a:t> </a:t>
            </a:r>
            <a:r>
              <a:rPr lang="fi-FI" sz="2600" dirty="0" err="1"/>
              <a:t>networks</a:t>
            </a:r>
            <a:r>
              <a:rPr lang="fi-FI" sz="2600" dirty="0"/>
              <a:t> of </a:t>
            </a:r>
            <a:r>
              <a:rPr lang="fi-FI" sz="2600" dirty="0" err="1"/>
              <a:t>research</a:t>
            </a:r>
            <a:r>
              <a:rPr lang="fi-FI" sz="2600" dirty="0"/>
              <a:t> </a:t>
            </a:r>
            <a:r>
              <a:rPr lang="fi-FI" sz="2600" dirty="0" err="1"/>
              <a:t>infrastructure</a:t>
            </a:r>
            <a:r>
              <a:rPr lang="fi-FI" sz="2600" dirty="0"/>
              <a:t> and is in </a:t>
            </a:r>
            <a:r>
              <a:rPr lang="fi-FI" sz="2600" dirty="0" err="1"/>
              <a:t>the</a:t>
            </a:r>
            <a:r>
              <a:rPr lang="fi-FI" sz="2600" dirty="0"/>
              <a:t> European </a:t>
            </a:r>
            <a:r>
              <a:rPr lang="fi-FI" sz="2600" dirty="0" err="1"/>
              <a:t>roadmaps</a:t>
            </a:r>
            <a:endParaRPr lang="fi-FI" sz="2600" dirty="0"/>
          </a:p>
          <a:p>
            <a:pPr lvl="1" eaLnBrk="1" hangingPunct="1">
              <a:lnSpc>
                <a:spcPct val="120000"/>
              </a:lnSpc>
              <a:spcBef>
                <a:spcPts val="0"/>
              </a:spcBef>
              <a:defRPr/>
            </a:pPr>
            <a:r>
              <a:rPr lang="fi-FI" sz="2200" dirty="0"/>
              <a:t>DULIA</a:t>
            </a:r>
          </a:p>
          <a:p>
            <a:pPr lvl="1" eaLnBrk="1" hangingPunct="1">
              <a:lnSpc>
                <a:spcPct val="120000"/>
              </a:lnSpc>
              <a:spcBef>
                <a:spcPts val="0"/>
              </a:spcBef>
              <a:defRPr/>
            </a:pPr>
            <a:r>
              <a:rPr lang="fi-FI" sz="2200" dirty="0"/>
              <a:t>EPOS</a:t>
            </a:r>
          </a:p>
          <a:p>
            <a:pPr lvl="1" eaLnBrk="1" hangingPunct="1">
              <a:lnSpc>
                <a:spcPct val="120000"/>
              </a:lnSpc>
              <a:spcBef>
                <a:spcPts val="0"/>
              </a:spcBef>
              <a:defRPr/>
            </a:pPr>
            <a:r>
              <a:rPr lang="fi-FI" sz="2200" dirty="0"/>
              <a:t>BSUIN </a:t>
            </a:r>
            <a:r>
              <a:rPr lang="fi-FI" sz="2200" dirty="0">
                <a:sym typeface="Wingdings" panose="05000000000000000000" pitchFamily="2" charset="2"/>
              </a:rPr>
              <a:t> EUL</a:t>
            </a:r>
            <a:endParaRPr lang="fi-FI" sz="2200" dirty="0"/>
          </a:p>
          <a:p>
            <a:pPr lvl="1" eaLnBrk="1" hangingPunct="1">
              <a:lnSpc>
                <a:spcPct val="120000"/>
              </a:lnSpc>
              <a:spcBef>
                <a:spcPts val="0"/>
              </a:spcBef>
              <a:defRPr/>
            </a:pPr>
            <a:r>
              <a:rPr lang="fi-FI" sz="2200" dirty="0"/>
              <a:t>EUROL</a:t>
            </a:r>
          </a:p>
          <a:p>
            <a:pPr marL="457200" lvl="1" indent="0" eaLnBrk="1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endParaRPr lang="fi-FI" sz="2200" dirty="0"/>
          </a:p>
          <a:p>
            <a:pPr eaLnBrk="1" hangingPunct="1">
              <a:defRPr/>
            </a:pPr>
            <a:endParaRPr lang="fi-FI" dirty="0"/>
          </a:p>
        </p:txBody>
      </p:sp>
      <p:pic>
        <p:nvPicPr>
          <p:cNvPr id="5124" name="Picture 3">
            <a:extLst>
              <a:ext uri="{FF2B5EF4-FFF2-40B4-BE49-F238E27FC236}">
                <a16:creationId xmlns:a16="http://schemas.microsoft.com/office/drawing/2014/main" id="{B4AACFB6-51B8-4931-BA9B-6515060F83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" y="0"/>
            <a:ext cx="5178425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6679781-9ED0-4FF1-980C-4444C39BF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0DDD7-9F55-4152-A4D2-86FB68AF07BA}" type="slidenum">
              <a:rPr lang="en-FI" smtClean="0"/>
              <a:pPr>
                <a:defRPr/>
              </a:pPr>
              <a:t>6</a:t>
            </a:fld>
            <a:endParaRPr lang="en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B6C773-0A9B-42D3-ABE2-B6687EEBC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Jari Joutsenvaara, University of Oulu, Callio Lab, Particle Physics Days 7.11.2019</a:t>
            </a:r>
            <a:endParaRPr lang="en-FI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4327389-34B5-4A92-8891-9BB3FB8CD013}"/>
              </a:ext>
            </a:extLst>
          </p:cNvPr>
          <p:cNvSpPr/>
          <p:nvPr/>
        </p:nvSpPr>
        <p:spPr>
          <a:xfrm>
            <a:off x="913267" y="332616"/>
            <a:ext cx="10908651" cy="59454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8B0695-B67C-4F34-9074-424EE2D99F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915" y="306588"/>
            <a:ext cx="11989399" cy="6626171"/>
          </a:xfrm>
          <a:prstGeom prst="rect">
            <a:avLst/>
          </a:prstGeom>
        </p:spPr>
      </p:pic>
      <p:sp>
        <p:nvSpPr>
          <p:cNvPr id="28" name="Text Box 43">
            <a:extLst>
              <a:ext uri="{FF2B5EF4-FFF2-40B4-BE49-F238E27FC236}">
                <a16:creationId xmlns:a16="http://schemas.microsoft.com/office/drawing/2014/main" id="{13EDCE7E-EE28-4B23-BBCF-42271778CC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6323" y="525316"/>
            <a:ext cx="128587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CALLIO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</a:p>
        </p:txBody>
      </p:sp>
      <p:sp>
        <p:nvSpPr>
          <p:cNvPr id="29" name="Text Box 43">
            <a:extLst>
              <a:ext uri="{FF2B5EF4-FFF2-40B4-BE49-F238E27FC236}">
                <a16:creationId xmlns:a16="http://schemas.microsoft.com/office/drawing/2014/main" id="{37AD2DC6-3514-41AA-B6B5-22766E7A7F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6424" y="1112200"/>
            <a:ext cx="1147762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BSUIN</a:t>
            </a:r>
          </a:p>
        </p:txBody>
      </p:sp>
      <p:sp>
        <p:nvSpPr>
          <p:cNvPr id="30" name="Text Box 43">
            <a:extLst>
              <a:ext uri="{FF2B5EF4-FFF2-40B4-BE49-F238E27FC236}">
                <a16:creationId xmlns:a16="http://schemas.microsoft.com/office/drawing/2014/main" id="{77D1E6CB-C8AE-43CA-9C6E-0DB2F6FFA7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3161" y="3747369"/>
            <a:ext cx="1147763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EMMA</a:t>
            </a:r>
          </a:p>
        </p:txBody>
      </p:sp>
      <p:sp>
        <p:nvSpPr>
          <p:cNvPr id="31" name="Text Box 43">
            <a:extLst>
              <a:ext uri="{FF2B5EF4-FFF2-40B4-BE49-F238E27FC236}">
                <a16:creationId xmlns:a16="http://schemas.microsoft.com/office/drawing/2014/main" id="{52FE3B5A-8AB9-47FB-949E-FC5502CBA6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3639" y="4285525"/>
            <a:ext cx="11477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www.calliolab.com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</a:t>
            </a:r>
          </a:p>
        </p:txBody>
      </p:sp>
      <p:sp>
        <p:nvSpPr>
          <p:cNvPr id="35" name="Text Box 43">
            <a:extLst>
              <a:ext uri="{FF2B5EF4-FFF2-40B4-BE49-F238E27FC236}">
                <a16:creationId xmlns:a16="http://schemas.microsoft.com/office/drawing/2014/main" id="{BB60EA5C-8C9C-434D-ACA4-2DC0ABBEC8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8159" y="1279619"/>
            <a:ext cx="114776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Improved low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 lab</a:t>
            </a:r>
          </a:p>
        </p:txBody>
      </p:sp>
      <p:sp>
        <p:nvSpPr>
          <p:cNvPr id="36" name="Text Box 43">
            <a:extLst>
              <a:ext uri="{FF2B5EF4-FFF2-40B4-BE49-F238E27FC236}">
                <a16:creationId xmlns:a16="http://schemas.microsoft.com/office/drawing/2014/main" id="{18768DA0-B10F-4B9F-B608-8F9496272D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5532" y="2138867"/>
            <a:ext cx="114776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latin typeface="Arial" panose="020B0604020202020204" pitchFamily="34" charset="0"/>
                <a:cs typeface="Arial" panose="020B0604020202020204" pitchFamily="34" charset="0"/>
              </a:rPr>
              <a:t>Deep mining,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latin typeface="Arial" panose="020B0604020202020204" pitchFamily="34" charset="0"/>
                <a:cs typeface="Arial" panose="020B0604020202020204" pitchFamily="34" charset="0"/>
              </a:rPr>
              <a:t>geophysics</a:t>
            </a:r>
            <a:endParaRPr lang="en-US" altLang="fi-FI" sz="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 Box 43">
            <a:extLst>
              <a:ext uri="{FF2B5EF4-FFF2-40B4-BE49-F238E27FC236}">
                <a16:creationId xmlns:a16="http://schemas.microsoft.com/office/drawing/2014/main" id="{FB601193-6060-49FF-8693-8FE234B734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88685" y="579912"/>
            <a:ext cx="114617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Readiness for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 scale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 production</a:t>
            </a:r>
          </a:p>
        </p:txBody>
      </p:sp>
      <p:sp>
        <p:nvSpPr>
          <p:cNvPr id="39" name="Text Box 43">
            <a:extLst>
              <a:ext uri="{FF2B5EF4-FFF2-40B4-BE49-F238E27FC236}">
                <a16:creationId xmlns:a16="http://schemas.microsoft.com/office/drawing/2014/main" id="{7B830F03-5CF8-4668-B516-15D6AD756B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22830" y="4904237"/>
            <a:ext cx="11477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EUL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 organization</a:t>
            </a:r>
          </a:p>
        </p:txBody>
      </p:sp>
      <p:sp>
        <p:nvSpPr>
          <p:cNvPr id="42" name="Text Box 43">
            <a:extLst>
              <a:ext uri="{FF2B5EF4-FFF2-40B4-BE49-F238E27FC236}">
                <a16:creationId xmlns:a16="http://schemas.microsoft.com/office/drawing/2014/main" id="{14C6B45B-6356-4753-BAEA-E9718CA7F6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3267" y="3094701"/>
            <a:ext cx="1147763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C14-experiment</a:t>
            </a:r>
          </a:p>
        </p:txBody>
      </p:sp>
      <p:sp>
        <p:nvSpPr>
          <p:cNvPr id="43" name="Text Box 43">
            <a:extLst>
              <a:ext uri="{FF2B5EF4-FFF2-40B4-BE49-F238E27FC236}">
                <a16:creationId xmlns:a16="http://schemas.microsoft.com/office/drawing/2014/main" id="{8424B5B9-5097-4F54-AC88-EBA7996E20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7801" y="1118121"/>
            <a:ext cx="11477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 of underground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mining</a:t>
            </a:r>
          </a:p>
        </p:txBody>
      </p:sp>
      <p:sp>
        <p:nvSpPr>
          <p:cNvPr id="45" name="Text Box 43">
            <a:extLst>
              <a:ext uri="{FF2B5EF4-FFF2-40B4-BE49-F238E27FC236}">
                <a16:creationId xmlns:a16="http://schemas.microsoft.com/office/drawing/2014/main" id="{CF582D6E-7EC3-45CF-AE8E-49380E625F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6761" y="5142360"/>
            <a:ext cx="1091126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Callio</a:t>
            </a:r>
            <a:r>
              <a:rPr lang="en-US" altLang="fi-FI" sz="9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Lab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Reseach</a:t>
            </a:r>
            <a:r>
              <a:rPr lang="en-US" altLang="fi-FI" sz="9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community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launch  2018</a:t>
            </a:r>
          </a:p>
        </p:txBody>
      </p:sp>
      <p:sp>
        <p:nvSpPr>
          <p:cNvPr id="48" name="Text Box 43">
            <a:extLst>
              <a:ext uri="{FF2B5EF4-FFF2-40B4-BE49-F238E27FC236}">
                <a16:creationId xmlns:a16="http://schemas.microsoft.com/office/drawing/2014/main" id="{639ADDD1-9C94-441E-9ED6-8694960ACA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7884" y="474171"/>
            <a:ext cx="11477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latin typeface="Arial" panose="020B0604020202020204" pitchFamily="34" charset="0"/>
                <a:cs typeface="Arial" panose="020B0604020202020204" pitchFamily="34" charset="0"/>
              </a:rPr>
              <a:t>Post-mining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latin typeface="Arial" panose="020B0604020202020204" pitchFamily="34" charset="0"/>
                <a:cs typeface="Arial" panose="020B0604020202020204" pitchFamily="34" charset="0"/>
              </a:rPr>
              <a:t>elevator and technical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latin typeface="Arial" panose="020B0604020202020204" pitchFamily="34" charset="0"/>
                <a:cs typeface="Arial" panose="020B0604020202020204" pitchFamily="34" charset="0"/>
              </a:rPr>
              <a:t>services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latin typeface="Arial" panose="020B0604020202020204" pitchFamily="34" charset="0"/>
                <a:cs typeface="Arial" panose="020B0604020202020204" pitchFamily="34" charset="0"/>
              </a:rPr>
              <a:t>Infrastructure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en-US" altLang="fi-FI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en-US" altLang="fi-FI" sz="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 Box 43">
            <a:extLst>
              <a:ext uri="{FF2B5EF4-FFF2-40B4-BE49-F238E27FC236}">
                <a16:creationId xmlns:a16="http://schemas.microsoft.com/office/drawing/2014/main" id="{11A8DC11-17DD-4396-A7DA-9849299CE9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7479" y="3155299"/>
            <a:ext cx="11477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Online multi-channel marketing </a:t>
            </a:r>
          </a:p>
        </p:txBody>
      </p:sp>
      <p:sp>
        <p:nvSpPr>
          <p:cNvPr id="52" name="Text Box 43">
            <a:extLst>
              <a:ext uri="{FF2B5EF4-FFF2-40B4-BE49-F238E27FC236}">
                <a16:creationId xmlns:a16="http://schemas.microsoft.com/office/drawing/2014/main" id="{66389851-9396-44DD-A253-2FA1F360B7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0031" y="2690192"/>
            <a:ext cx="114776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EUROL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 Underground lab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</a:t>
            </a:r>
          </a:p>
        </p:txBody>
      </p:sp>
      <p:sp>
        <p:nvSpPr>
          <p:cNvPr id="53" name="Text Box 43">
            <a:extLst>
              <a:ext uri="{FF2B5EF4-FFF2-40B4-BE49-F238E27FC236}">
                <a16:creationId xmlns:a16="http://schemas.microsoft.com/office/drawing/2014/main" id="{D66F7278-372E-4A23-B510-E94637A630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7904" y="1924049"/>
            <a:ext cx="11477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Callio</a:t>
            </a: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SpaceLab</a:t>
            </a:r>
            <a:endParaRPr lang="en-US" altLang="fi-FI" sz="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 Box 43">
            <a:extLst>
              <a:ext uri="{FF2B5EF4-FFF2-40B4-BE49-F238E27FC236}">
                <a16:creationId xmlns:a16="http://schemas.microsoft.com/office/drawing/2014/main" id="{AD239883-36E9-4A10-A3AA-132EEC2D31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32792" y="3849990"/>
            <a:ext cx="116370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Callio</a:t>
            </a: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Lab 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FIRI</a:t>
            </a:r>
          </a:p>
        </p:txBody>
      </p:sp>
      <p:sp>
        <p:nvSpPr>
          <p:cNvPr id="56" name="Text Box 43">
            <a:extLst>
              <a:ext uri="{FF2B5EF4-FFF2-40B4-BE49-F238E27FC236}">
                <a16:creationId xmlns:a16="http://schemas.microsoft.com/office/drawing/2014/main" id="{6BB22236-EB5B-4C42-BAEB-3249BB4B5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782084"/>
            <a:ext cx="1147762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Functional service infrastructure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underground  tourism and industrial users </a:t>
            </a:r>
          </a:p>
        </p:txBody>
      </p:sp>
      <p:sp>
        <p:nvSpPr>
          <p:cNvPr id="57" name="Text Box 43">
            <a:extLst>
              <a:ext uri="{FF2B5EF4-FFF2-40B4-BE49-F238E27FC236}">
                <a16:creationId xmlns:a16="http://schemas.microsoft.com/office/drawing/2014/main" id="{36FA06A2-9F6D-4651-84F5-EC0110812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3780" y="4384364"/>
            <a:ext cx="114776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latin typeface="Arial" panose="020B0604020202020204" pitchFamily="34" charset="0"/>
                <a:cs typeface="Arial" panose="020B0604020202020204" pitchFamily="34" charset="0"/>
              </a:rPr>
              <a:t>ISO45001 for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latin typeface="Arial" panose="020B0604020202020204" pitchFamily="34" charset="0"/>
                <a:cs typeface="Arial" panose="020B0604020202020204" pitchFamily="34" charset="0"/>
              </a:rPr>
              <a:t>EHS</a:t>
            </a:r>
          </a:p>
        </p:txBody>
      </p:sp>
      <p:sp>
        <p:nvSpPr>
          <p:cNvPr id="60" name="Text Box 43">
            <a:extLst>
              <a:ext uri="{FF2B5EF4-FFF2-40B4-BE49-F238E27FC236}">
                <a16:creationId xmlns:a16="http://schemas.microsoft.com/office/drawing/2014/main" id="{B0AD070B-5205-4146-B451-F3066326D5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9676" y="2270888"/>
            <a:ext cx="1147763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en-US" altLang="fi-FI" sz="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Thematic Underground Science conferences</a:t>
            </a:r>
          </a:p>
        </p:txBody>
      </p:sp>
      <p:sp>
        <p:nvSpPr>
          <p:cNvPr id="61" name="Text Box 43">
            <a:extLst>
              <a:ext uri="{FF2B5EF4-FFF2-40B4-BE49-F238E27FC236}">
                <a16:creationId xmlns:a16="http://schemas.microsoft.com/office/drawing/2014/main" id="{A9C2AEAE-6E2C-4CA6-8E9C-9336DBDD25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5534" y="2756062"/>
            <a:ext cx="11477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 term Vision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</a:t>
            </a:r>
          </a:p>
        </p:txBody>
      </p:sp>
      <p:sp>
        <p:nvSpPr>
          <p:cNvPr id="63" name="Text Box 43">
            <a:extLst>
              <a:ext uri="{FF2B5EF4-FFF2-40B4-BE49-F238E27FC236}">
                <a16:creationId xmlns:a16="http://schemas.microsoft.com/office/drawing/2014/main" id="{1270718B-2F1B-4C9B-9CEB-5836CFF04F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08041" y="3621973"/>
            <a:ext cx="114776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BSUIN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Marketing activities,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Road show </a:t>
            </a:r>
          </a:p>
        </p:txBody>
      </p:sp>
      <p:sp>
        <p:nvSpPr>
          <p:cNvPr id="64" name="Text Box 43">
            <a:extLst>
              <a:ext uri="{FF2B5EF4-FFF2-40B4-BE49-F238E27FC236}">
                <a16:creationId xmlns:a16="http://schemas.microsoft.com/office/drawing/2014/main" id="{FDA1EE20-8D5D-44BF-9377-9E0027230F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74156" y="2794249"/>
            <a:ext cx="114776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Callio</a:t>
            </a: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and its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partner laboratories included in ERIC/ESFRI</a:t>
            </a:r>
          </a:p>
        </p:txBody>
      </p:sp>
      <p:sp>
        <p:nvSpPr>
          <p:cNvPr id="65" name="Text Box 43">
            <a:extLst>
              <a:ext uri="{FF2B5EF4-FFF2-40B4-BE49-F238E27FC236}">
                <a16:creationId xmlns:a16="http://schemas.microsoft.com/office/drawing/2014/main" id="{4691FEA9-6363-4ED6-902C-F446358690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93661" y="1633625"/>
            <a:ext cx="114776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Marketing operations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w/ international stakeholders</a:t>
            </a:r>
          </a:p>
        </p:txBody>
      </p:sp>
      <p:sp>
        <p:nvSpPr>
          <p:cNvPr id="68" name="Text Box 43">
            <a:extLst>
              <a:ext uri="{FF2B5EF4-FFF2-40B4-BE49-F238E27FC236}">
                <a16:creationId xmlns:a16="http://schemas.microsoft.com/office/drawing/2014/main" id="{7BDCA8CB-0D15-4CEC-AE58-C4195BC891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1530" y="635062"/>
            <a:ext cx="1433621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Area design: Campus,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underground “city plan”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70" name="Text Box 43">
            <a:extLst>
              <a:ext uri="{FF2B5EF4-FFF2-40B4-BE49-F238E27FC236}">
                <a16:creationId xmlns:a16="http://schemas.microsoft.com/office/drawing/2014/main" id="{65165D3F-39E1-41EC-A06C-6DDB31DFBA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79331" y="4245865"/>
            <a:ext cx="114776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latin typeface="Arial" panose="020B0604020202020204" pitchFamily="34" charset="0"/>
                <a:cs typeface="Arial" panose="020B0604020202020204" pitchFamily="34" charset="0"/>
              </a:rPr>
              <a:t>Callio Lab’s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latin typeface="Arial" panose="020B0604020202020204" pitchFamily="34" charset="0"/>
                <a:cs typeface="Arial" panose="020B0604020202020204" pitchFamily="34" charset="0"/>
              </a:rPr>
              <a:t>Steering group organized </a:t>
            </a:r>
          </a:p>
        </p:txBody>
      </p:sp>
      <p:sp>
        <p:nvSpPr>
          <p:cNvPr id="71" name="Text Box 43">
            <a:extLst>
              <a:ext uri="{FF2B5EF4-FFF2-40B4-BE49-F238E27FC236}">
                <a16:creationId xmlns:a16="http://schemas.microsoft.com/office/drawing/2014/main" id="{1A3DF9EB-635C-449C-80DB-A21E58B632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8300" y="2630230"/>
            <a:ext cx="135969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Tunneling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R&amp;D</a:t>
            </a:r>
          </a:p>
        </p:txBody>
      </p:sp>
      <p:sp>
        <p:nvSpPr>
          <p:cNvPr id="73" name="Text Box 43">
            <a:extLst>
              <a:ext uri="{FF2B5EF4-FFF2-40B4-BE49-F238E27FC236}">
                <a16:creationId xmlns:a16="http://schemas.microsoft.com/office/drawing/2014/main" id="{3F66033D-6AD6-4852-8400-69B6E83B09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5395" y="1626312"/>
            <a:ext cx="114776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LUKE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Greenhouse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facilities</a:t>
            </a:r>
          </a:p>
        </p:txBody>
      </p:sp>
      <p:sp>
        <p:nvSpPr>
          <p:cNvPr id="74" name="Text Box 43">
            <a:extLst>
              <a:ext uri="{FF2B5EF4-FFF2-40B4-BE49-F238E27FC236}">
                <a16:creationId xmlns:a16="http://schemas.microsoft.com/office/drawing/2014/main" id="{DDFCE386-C2DA-4368-AF1C-9285719293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57326" y="3572429"/>
            <a:ext cx="11477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Callio</a:t>
            </a: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Lab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Co-</a:t>
            </a:r>
            <a:r>
              <a:rPr lang="en-US" altLang="fi-FI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ordinator</a:t>
            </a:r>
            <a:endParaRPr lang="en-US" altLang="fi-FI" sz="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Text Box 43">
            <a:extLst>
              <a:ext uri="{FF2B5EF4-FFF2-40B4-BE49-F238E27FC236}">
                <a16:creationId xmlns:a16="http://schemas.microsoft.com/office/drawing/2014/main" id="{18381A33-D53D-4E50-830B-13A0E7DE9A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3095" y="2205726"/>
            <a:ext cx="11477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Mining education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MINETRAIN</a:t>
            </a:r>
          </a:p>
        </p:txBody>
      </p:sp>
      <p:sp>
        <p:nvSpPr>
          <p:cNvPr id="76" name="Text Box 43">
            <a:extLst>
              <a:ext uri="{FF2B5EF4-FFF2-40B4-BE49-F238E27FC236}">
                <a16:creationId xmlns:a16="http://schemas.microsoft.com/office/drawing/2014/main" id="{33412C98-3454-442F-88DB-947639B401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0383" y="1657719"/>
            <a:ext cx="1147762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Muography</a:t>
            </a: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lab</a:t>
            </a:r>
          </a:p>
        </p:txBody>
      </p:sp>
      <p:sp>
        <p:nvSpPr>
          <p:cNvPr id="77" name="Text Box 43">
            <a:extLst>
              <a:ext uri="{FF2B5EF4-FFF2-40B4-BE49-F238E27FC236}">
                <a16:creationId xmlns:a16="http://schemas.microsoft.com/office/drawing/2014/main" id="{451D07C4-A30E-4119-ADA1-432A344F6E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5270" y="2990745"/>
            <a:ext cx="11477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Intelligent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lighting pilot</a:t>
            </a:r>
          </a:p>
        </p:txBody>
      </p:sp>
      <p:sp>
        <p:nvSpPr>
          <p:cNvPr id="78" name="Text Box 43">
            <a:extLst>
              <a:ext uri="{FF2B5EF4-FFF2-40B4-BE49-F238E27FC236}">
                <a16:creationId xmlns:a16="http://schemas.microsoft.com/office/drawing/2014/main" id="{4E548AAC-6B09-4B23-87C4-E4A43CD2DF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34697" y="2946731"/>
            <a:ext cx="114776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infrastructure for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facilitating large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 science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experiments</a:t>
            </a:r>
          </a:p>
        </p:txBody>
      </p:sp>
      <p:sp>
        <p:nvSpPr>
          <p:cNvPr id="79" name="Text Box 43">
            <a:extLst>
              <a:ext uri="{FF2B5EF4-FFF2-40B4-BE49-F238E27FC236}">
                <a16:creationId xmlns:a16="http://schemas.microsoft.com/office/drawing/2014/main" id="{08B25982-1E7C-446E-8EE7-4C2837B7C1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82470" y="2280954"/>
            <a:ext cx="114776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ISO/TS 16949 or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corresponding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QM system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operations</a:t>
            </a:r>
          </a:p>
        </p:txBody>
      </p:sp>
      <p:sp>
        <p:nvSpPr>
          <p:cNvPr id="66" name="Text Box 43">
            <a:extLst>
              <a:ext uri="{FF2B5EF4-FFF2-40B4-BE49-F238E27FC236}">
                <a16:creationId xmlns:a16="http://schemas.microsoft.com/office/drawing/2014/main" id="{1D6B15BF-616B-4E48-95AA-9F2C08D079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7148" y="3447784"/>
            <a:ext cx="11477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Geothermal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production</a:t>
            </a:r>
          </a:p>
        </p:txBody>
      </p:sp>
      <p:sp>
        <p:nvSpPr>
          <p:cNvPr id="62" name="Text Box 43">
            <a:extLst>
              <a:ext uri="{FF2B5EF4-FFF2-40B4-BE49-F238E27FC236}">
                <a16:creationId xmlns:a16="http://schemas.microsoft.com/office/drawing/2014/main" id="{A78DC221-E002-4504-82F8-9F4AF7ECE2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3754" y="3667080"/>
            <a:ext cx="84797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Science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Exhibition, visitor center</a:t>
            </a:r>
          </a:p>
        </p:txBody>
      </p:sp>
      <p:sp>
        <p:nvSpPr>
          <p:cNvPr id="69" name="Text Box 10">
            <a:extLst>
              <a:ext uri="{FF2B5EF4-FFF2-40B4-BE49-F238E27FC236}">
                <a16:creationId xmlns:a16="http://schemas.microsoft.com/office/drawing/2014/main" id="{534E0D1B-A72B-4D57-81E1-6EF3CC39EE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80259" y="57978"/>
            <a:ext cx="12033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>
                <a:srgbClr val="002897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fi-FI" sz="1800" dirty="0">
                <a:solidFill>
                  <a:srgbClr val="005AD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</a:p>
        </p:txBody>
      </p:sp>
      <p:sp>
        <p:nvSpPr>
          <p:cNvPr id="72" name="Text Box 11">
            <a:extLst>
              <a:ext uri="{FF2B5EF4-FFF2-40B4-BE49-F238E27FC236}">
                <a16:creationId xmlns:a16="http://schemas.microsoft.com/office/drawing/2014/main" id="{FA90727F-16FC-46AD-AA4A-BF2BD33FE7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33166" y="73285"/>
            <a:ext cx="120173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>
                <a:srgbClr val="002897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fi-FI" sz="1800" dirty="0">
                <a:solidFill>
                  <a:srgbClr val="005AD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2024</a:t>
            </a:r>
          </a:p>
        </p:txBody>
      </p:sp>
      <p:sp>
        <p:nvSpPr>
          <p:cNvPr id="80" name="Text Box 12">
            <a:extLst>
              <a:ext uri="{FF2B5EF4-FFF2-40B4-BE49-F238E27FC236}">
                <a16:creationId xmlns:a16="http://schemas.microsoft.com/office/drawing/2014/main" id="{573A1B02-B6BF-4A4E-96D6-0F70B4F754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55491" y="73285"/>
            <a:ext cx="12017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>
                <a:srgbClr val="002897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fi-FI" sz="1800" dirty="0">
                <a:solidFill>
                  <a:srgbClr val="005AD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</a:t>
            </a:r>
          </a:p>
        </p:txBody>
      </p:sp>
      <p:sp>
        <p:nvSpPr>
          <p:cNvPr id="81" name="Text Box 13">
            <a:extLst>
              <a:ext uri="{FF2B5EF4-FFF2-40B4-BE49-F238E27FC236}">
                <a16:creationId xmlns:a16="http://schemas.microsoft.com/office/drawing/2014/main" id="{12CDD409-6DD2-4312-8B3C-959DB3289D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7506" y="72200"/>
            <a:ext cx="120173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>
                <a:srgbClr val="002897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fi-FI" sz="1800" dirty="0">
                <a:solidFill>
                  <a:srgbClr val="005AD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</a:p>
        </p:txBody>
      </p:sp>
      <p:sp>
        <p:nvSpPr>
          <p:cNvPr id="82" name="Text Box 10">
            <a:extLst>
              <a:ext uri="{FF2B5EF4-FFF2-40B4-BE49-F238E27FC236}">
                <a16:creationId xmlns:a16="http://schemas.microsoft.com/office/drawing/2014/main" id="{9C48DA96-44F5-4243-A675-69CFB83C25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2539" y="64375"/>
            <a:ext cx="12033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>
                <a:srgbClr val="002897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fi-FI" sz="1800" dirty="0">
                <a:solidFill>
                  <a:srgbClr val="005AD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</a:p>
        </p:txBody>
      </p:sp>
      <p:sp>
        <p:nvSpPr>
          <p:cNvPr id="83" name="Text Box 43">
            <a:extLst>
              <a:ext uri="{FF2B5EF4-FFF2-40B4-BE49-F238E27FC236}">
                <a16:creationId xmlns:a16="http://schemas.microsoft.com/office/drawing/2014/main" id="{E6B6913C-364D-4E4E-8013-28D5C97D50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44763" y="5319735"/>
            <a:ext cx="1147762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Callio</a:t>
            </a:r>
            <a:r>
              <a:rPr lang="en-US" altLang="fi-FI" sz="9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Lab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included in 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participating organizations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strategy</a:t>
            </a:r>
          </a:p>
        </p:txBody>
      </p:sp>
      <p:sp>
        <p:nvSpPr>
          <p:cNvPr id="86" name="Text Box 43">
            <a:extLst>
              <a:ext uri="{FF2B5EF4-FFF2-40B4-BE49-F238E27FC236}">
                <a16:creationId xmlns:a16="http://schemas.microsoft.com/office/drawing/2014/main" id="{7AD35064-B446-405E-BDD4-5F957F356F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40116" y="4690197"/>
            <a:ext cx="1163707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EPOS</a:t>
            </a:r>
          </a:p>
        </p:txBody>
      </p:sp>
      <p:sp>
        <p:nvSpPr>
          <p:cNvPr id="47" name="Text Box 43">
            <a:extLst>
              <a:ext uri="{FF2B5EF4-FFF2-40B4-BE49-F238E27FC236}">
                <a16:creationId xmlns:a16="http://schemas.microsoft.com/office/drawing/2014/main" id="{55B9D4B8-F3FE-4895-AC98-D57239CC7E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32040" y="5350109"/>
            <a:ext cx="114776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Agreement with Callio and the Mine until 2025 (2030)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7242A2-32AE-41D9-8399-561C1DBF7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0DDD7-9F55-4152-A4D2-86FB68AF07BA}" type="slidenum">
              <a:rPr lang="en-FI" smtClean="0"/>
              <a:pPr>
                <a:defRPr/>
              </a:pPr>
              <a:t>7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01639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4327389-34B5-4A92-8891-9BB3FB8CD013}"/>
              </a:ext>
            </a:extLst>
          </p:cNvPr>
          <p:cNvSpPr/>
          <p:nvPr/>
        </p:nvSpPr>
        <p:spPr>
          <a:xfrm>
            <a:off x="913267" y="332616"/>
            <a:ext cx="10908651" cy="59454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8B0695-B67C-4F34-9074-424EE2D99F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915" y="306588"/>
            <a:ext cx="11989399" cy="6626171"/>
          </a:xfrm>
          <a:prstGeom prst="rect">
            <a:avLst/>
          </a:prstGeom>
        </p:spPr>
      </p:pic>
      <p:sp>
        <p:nvSpPr>
          <p:cNvPr id="28" name="Text Box 43">
            <a:extLst>
              <a:ext uri="{FF2B5EF4-FFF2-40B4-BE49-F238E27FC236}">
                <a16:creationId xmlns:a16="http://schemas.microsoft.com/office/drawing/2014/main" id="{13EDCE7E-EE28-4B23-BBCF-42271778CC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6323" y="525316"/>
            <a:ext cx="128587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CALLIO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</a:p>
        </p:txBody>
      </p:sp>
      <p:sp>
        <p:nvSpPr>
          <p:cNvPr id="29" name="Text Box 43">
            <a:extLst>
              <a:ext uri="{FF2B5EF4-FFF2-40B4-BE49-F238E27FC236}">
                <a16:creationId xmlns:a16="http://schemas.microsoft.com/office/drawing/2014/main" id="{37AD2DC6-3514-41AA-B6B5-22766E7A7F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6424" y="1112200"/>
            <a:ext cx="1147762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BSUIN</a:t>
            </a:r>
          </a:p>
        </p:txBody>
      </p:sp>
      <p:sp>
        <p:nvSpPr>
          <p:cNvPr id="30" name="Text Box 43">
            <a:extLst>
              <a:ext uri="{FF2B5EF4-FFF2-40B4-BE49-F238E27FC236}">
                <a16:creationId xmlns:a16="http://schemas.microsoft.com/office/drawing/2014/main" id="{77D1E6CB-C8AE-43CA-9C6E-0DB2F6FFA7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3161" y="3747369"/>
            <a:ext cx="1147763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EMMA</a:t>
            </a:r>
          </a:p>
        </p:txBody>
      </p:sp>
      <p:sp>
        <p:nvSpPr>
          <p:cNvPr id="31" name="Text Box 43">
            <a:extLst>
              <a:ext uri="{FF2B5EF4-FFF2-40B4-BE49-F238E27FC236}">
                <a16:creationId xmlns:a16="http://schemas.microsoft.com/office/drawing/2014/main" id="{52FE3B5A-8AB9-47FB-949E-FC5502CBA6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3639" y="4285525"/>
            <a:ext cx="11477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www.calliolab.com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</a:t>
            </a:r>
          </a:p>
        </p:txBody>
      </p:sp>
      <p:sp>
        <p:nvSpPr>
          <p:cNvPr id="35" name="Text Box 43">
            <a:extLst>
              <a:ext uri="{FF2B5EF4-FFF2-40B4-BE49-F238E27FC236}">
                <a16:creationId xmlns:a16="http://schemas.microsoft.com/office/drawing/2014/main" id="{BB60EA5C-8C9C-434D-ACA4-2DC0ABBEC8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8159" y="1279619"/>
            <a:ext cx="114776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Improved low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 lab</a:t>
            </a:r>
          </a:p>
        </p:txBody>
      </p:sp>
      <p:sp>
        <p:nvSpPr>
          <p:cNvPr id="36" name="Text Box 43">
            <a:extLst>
              <a:ext uri="{FF2B5EF4-FFF2-40B4-BE49-F238E27FC236}">
                <a16:creationId xmlns:a16="http://schemas.microsoft.com/office/drawing/2014/main" id="{18768DA0-B10F-4B9F-B608-8F9496272D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5532" y="2138867"/>
            <a:ext cx="114776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latin typeface="Arial" panose="020B0604020202020204" pitchFamily="34" charset="0"/>
                <a:cs typeface="Arial" panose="020B0604020202020204" pitchFamily="34" charset="0"/>
              </a:rPr>
              <a:t>Deep mining,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latin typeface="Arial" panose="020B0604020202020204" pitchFamily="34" charset="0"/>
                <a:cs typeface="Arial" panose="020B0604020202020204" pitchFamily="34" charset="0"/>
              </a:rPr>
              <a:t>geophysics</a:t>
            </a:r>
            <a:endParaRPr lang="en-US" altLang="fi-FI" sz="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 Box 43">
            <a:extLst>
              <a:ext uri="{FF2B5EF4-FFF2-40B4-BE49-F238E27FC236}">
                <a16:creationId xmlns:a16="http://schemas.microsoft.com/office/drawing/2014/main" id="{FB601193-6060-49FF-8693-8FE234B734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88685" y="579912"/>
            <a:ext cx="114617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Readiness for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 scale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 production</a:t>
            </a:r>
          </a:p>
        </p:txBody>
      </p:sp>
      <p:sp>
        <p:nvSpPr>
          <p:cNvPr id="39" name="Text Box 43">
            <a:extLst>
              <a:ext uri="{FF2B5EF4-FFF2-40B4-BE49-F238E27FC236}">
                <a16:creationId xmlns:a16="http://schemas.microsoft.com/office/drawing/2014/main" id="{7B830F03-5CF8-4668-B516-15D6AD756B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22830" y="4904237"/>
            <a:ext cx="11477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EUL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 organization</a:t>
            </a:r>
          </a:p>
        </p:txBody>
      </p:sp>
      <p:sp>
        <p:nvSpPr>
          <p:cNvPr id="42" name="Text Box 43">
            <a:extLst>
              <a:ext uri="{FF2B5EF4-FFF2-40B4-BE49-F238E27FC236}">
                <a16:creationId xmlns:a16="http://schemas.microsoft.com/office/drawing/2014/main" id="{14C6B45B-6356-4753-BAEA-E9718CA7F6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3267" y="3094701"/>
            <a:ext cx="1147763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C14-experiment</a:t>
            </a:r>
          </a:p>
        </p:txBody>
      </p:sp>
      <p:sp>
        <p:nvSpPr>
          <p:cNvPr id="43" name="Text Box 43">
            <a:extLst>
              <a:ext uri="{FF2B5EF4-FFF2-40B4-BE49-F238E27FC236}">
                <a16:creationId xmlns:a16="http://schemas.microsoft.com/office/drawing/2014/main" id="{8424B5B9-5097-4F54-AC88-EBA7996E20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7801" y="1118121"/>
            <a:ext cx="11477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 of underground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mining</a:t>
            </a:r>
          </a:p>
        </p:txBody>
      </p:sp>
      <p:sp>
        <p:nvSpPr>
          <p:cNvPr id="45" name="Text Box 43">
            <a:extLst>
              <a:ext uri="{FF2B5EF4-FFF2-40B4-BE49-F238E27FC236}">
                <a16:creationId xmlns:a16="http://schemas.microsoft.com/office/drawing/2014/main" id="{CF582D6E-7EC3-45CF-AE8E-49380E625F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6761" y="5142360"/>
            <a:ext cx="1091126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Callio</a:t>
            </a:r>
            <a:r>
              <a:rPr lang="en-US" altLang="fi-FI" sz="9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Lab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Reseach</a:t>
            </a:r>
            <a:r>
              <a:rPr lang="en-US" altLang="fi-FI" sz="9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community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launch  2018</a:t>
            </a:r>
          </a:p>
        </p:txBody>
      </p:sp>
      <p:sp>
        <p:nvSpPr>
          <p:cNvPr id="48" name="Text Box 43">
            <a:extLst>
              <a:ext uri="{FF2B5EF4-FFF2-40B4-BE49-F238E27FC236}">
                <a16:creationId xmlns:a16="http://schemas.microsoft.com/office/drawing/2014/main" id="{639ADDD1-9C94-441E-9ED6-8694960ACA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7884" y="474171"/>
            <a:ext cx="11477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latin typeface="Arial" panose="020B0604020202020204" pitchFamily="34" charset="0"/>
                <a:cs typeface="Arial" panose="020B0604020202020204" pitchFamily="34" charset="0"/>
              </a:rPr>
              <a:t>Post-mining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latin typeface="Arial" panose="020B0604020202020204" pitchFamily="34" charset="0"/>
                <a:cs typeface="Arial" panose="020B0604020202020204" pitchFamily="34" charset="0"/>
              </a:rPr>
              <a:t>elevator and technical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latin typeface="Arial" panose="020B0604020202020204" pitchFamily="34" charset="0"/>
                <a:cs typeface="Arial" panose="020B0604020202020204" pitchFamily="34" charset="0"/>
              </a:rPr>
              <a:t>services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latin typeface="Arial" panose="020B0604020202020204" pitchFamily="34" charset="0"/>
                <a:cs typeface="Arial" panose="020B0604020202020204" pitchFamily="34" charset="0"/>
              </a:rPr>
              <a:t>Infrastructure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en-US" altLang="fi-FI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en-US" altLang="fi-FI" sz="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 Box 43">
            <a:extLst>
              <a:ext uri="{FF2B5EF4-FFF2-40B4-BE49-F238E27FC236}">
                <a16:creationId xmlns:a16="http://schemas.microsoft.com/office/drawing/2014/main" id="{11A8DC11-17DD-4396-A7DA-9849299CE9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7479" y="3155299"/>
            <a:ext cx="11477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Online multi-channel marketing </a:t>
            </a:r>
          </a:p>
        </p:txBody>
      </p:sp>
      <p:sp>
        <p:nvSpPr>
          <p:cNvPr id="52" name="Text Box 43">
            <a:extLst>
              <a:ext uri="{FF2B5EF4-FFF2-40B4-BE49-F238E27FC236}">
                <a16:creationId xmlns:a16="http://schemas.microsoft.com/office/drawing/2014/main" id="{66389851-9396-44DD-A253-2FA1F360B7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0031" y="2690192"/>
            <a:ext cx="114776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EUROL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 Underground lab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</a:t>
            </a:r>
          </a:p>
        </p:txBody>
      </p:sp>
      <p:sp>
        <p:nvSpPr>
          <p:cNvPr id="53" name="Text Box 43">
            <a:extLst>
              <a:ext uri="{FF2B5EF4-FFF2-40B4-BE49-F238E27FC236}">
                <a16:creationId xmlns:a16="http://schemas.microsoft.com/office/drawing/2014/main" id="{D66F7278-372E-4A23-B510-E94637A630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7904" y="1924049"/>
            <a:ext cx="11477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Callio</a:t>
            </a: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SpaceLab</a:t>
            </a:r>
            <a:endParaRPr lang="en-US" altLang="fi-FI" sz="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 Box 43">
            <a:extLst>
              <a:ext uri="{FF2B5EF4-FFF2-40B4-BE49-F238E27FC236}">
                <a16:creationId xmlns:a16="http://schemas.microsoft.com/office/drawing/2014/main" id="{AD239883-36E9-4A10-A3AA-132EEC2D31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32792" y="3849990"/>
            <a:ext cx="116370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Callio</a:t>
            </a: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Lab 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FIRI</a:t>
            </a:r>
          </a:p>
        </p:txBody>
      </p:sp>
      <p:sp>
        <p:nvSpPr>
          <p:cNvPr id="56" name="Text Box 43">
            <a:extLst>
              <a:ext uri="{FF2B5EF4-FFF2-40B4-BE49-F238E27FC236}">
                <a16:creationId xmlns:a16="http://schemas.microsoft.com/office/drawing/2014/main" id="{6BB22236-EB5B-4C42-BAEB-3249BB4B5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782084"/>
            <a:ext cx="1147762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Functional service infrastructure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underground  tourism and industrial users </a:t>
            </a:r>
          </a:p>
        </p:txBody>
      </p:sp>
      <p:sp>
        <p:nvSpPr>
          <p:cNvPr id="57" name="Text Box 43">
            <a:extLst>
              <a:ext uri="{FF2B5EF4-FFF2-40B4-BE49-F238E27FC236}">
                <a16:creationId xmlns:a16="http://schemas.microsoft.com/office/drawing/2014/main" id="{36FA06A2-9F6D-4651-84F5-EC0110812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3780" y="4384364"/>
            <a:ext cx="114776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latin typeface="Arial" panose="020B0604020202020204" pitchFamily="34" charset="0"/>
                <a:cs typeface="Arial" panose="020B0604020202020204" pitchFamily="34" charset="0"/>
              </a:rPr>
              <a:t>ISO45001 for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latin typeface="Arial" panose="020B0604020202020204" pitchFamily="34" charset="0"/>
                <a:cs typeface="Arial" panose="020B0604020202020204" pitchFamily="34" charset="0"/>
              </a:rPr>
              <a:t>EHS</a:t>
            </a:r>
          </a:p>
        </p:txBody>
      </p:sp>
      <p:sp>
        <p:nvSpPr>
          <p:cNvPr id="60" name="Text Box 43">
            <a:extLst>
              <a:ext uri="{FF2B5EF4-FFF2-40B4-BE49-F238E27FC236}">
                <a16:creationId xmlns:a16="http://schemas.microsoft.com/office/drawing/2014/main" id="{B0AD070B-5205-4146-B451-F3066326D5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9676" y="2270888"/>
            <a:ext cx="1147763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endParaRPr lang="en-US" altLang="fi-FI" sz="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Thematic Underground Science conferences</a:t>
            </a:r>
          </a:p>
        </p:txBody>
      </p:sp>
      <p:sp>
        <p:nvSpPr>
          <p:cNvPr id="61" name="Text Box 43">
            <a:extLst>
              <a:ext uri="{FF2B5EF4-FFF2-40B4-BE49-F238E27FC236}">
                <a16:creationId xmlns:a16="http://schemas.microsoft.com/office/drawing/2014/main" id="{A9C2AEAE-6E2C-4CA6-8E9C-9336DBDD25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5534" y="2756062"/>
            <a:ext cx="11477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 term Vision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</a:t>
            </a:r>
          </a:p>
        </p:txBody>
      </p:sp>
      <p:sp>
        <p:nvSpPr>
          <p:cNvPr id="63" name="Text Box 43">
            <a:extLst>
              <a:ext uri="{FF2B5EF4-FFF2-40B4-BE49-F238E27FC236}">
                <a16:creationId xmlns:a16="http://schemas.microsoft.com/office/drawing/2014/main" id="{1270718B-2F1B-4C9B-9CEB-5836CFF04F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08041" y="3621973"/>
            <a:ext cx="114776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BSUIN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Marketing activities,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Road show </a:t>
            </a:r>
          </a:p>
        </p:txBody>
      </p:sp>
      <p:sp>
        <p:nvSpPr>
          <p:cNvPr id="64" name="Text Box 43">
            <a:extLst>
              <a:ext uri="{FF2B5EF4-FFF2-40B4-BE49-F238E27FC236}">
                <a16:creationId xmlns:a16="http://schemas.microsoft.com/office/drawing/2014/main" id="{FDA1EE20-8D5D-44BF-9377-9E0027230F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74156" y="2794249"/>
            <a:ext cx="114776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Callio</a:t>
            </a: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and its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partner laboratories included in ERIC/ESFRI</a:t>
            </a:r>
          </a:p>
        </p:txBody>
      </p:sp>
      <p:sp>
        <p:nvSpPr>
          <p:cNvPr id="65" name="Text Box 43">
            <a:extLst>
              <a:ext uri="{FF2B5EF4-FFF2-40B4-BE49-F238E27FC236}">
                <a16:creationId xmlns:a16="http://schemas.microsoft.com/office/drawing/2014/main" id="{4691FEA9-6363-4ED6-902C-F446358690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93661" y="1633625"/>
            <a:ext cx="1147763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Marketing operations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w/ international stakeholders</a:t>
            </a:r>
          </a:p>
        </p:txBody>
      </p:sp>
      <p:sp>
        <p:nvSpPr>
          <p:cNvPr id="68" name="Text Box 43">
            <a:extLst>
              <a:ext uri="{FF2B5EF4-FFF2-40B4-BE49-F238E27FC236}">
                <a16:creationId xmlns:a16="http://schemas.microsoft.com/office/drawing/2014/main" id="{7BDCA8CB-0D15-4CEC-AE58-C4195BC891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1530" y="635062"/>
            <a:ext cx="1433621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Area design: Campus,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underground “city plan”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70" name="Text Box 43">
            <a:extLst>
              <a:ext uri="{FF2B5EF4-FFF2-40B4-BE49-F238E27FC236}">
                <a16:creationId xmlns:a16="http://schemas.microsoft.com/office/drawing/2014/main" id="{65165D3F-39E1-41EC-A06C-6DDB31DFBA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79331" y="4245865"/>
            <a:ext cx="114776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latin typeface="Arial" panose="020B0604020202020204" pitchFamily="34" charset="0"/>
                <a:cs typeface="Arial" panose="020B0604020202020204" pitchFamily="34" charset="0"/>
              </a:rPr>
              <a:t>Callio Lab’s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latin typeface="Arial" panose="020B0604020202020204" pitchFamily="34" charset="0"/>
                <a:cs typeface="Arial" panose="020B0604020202020204" pitchFamily="34" charset="0"/>
              </a:rPr>
              <a:t>Steering group organized </a:t>
            </a:r>
          </a:p>
        </p:txBody>
      </p:sp>
      <p:sp>
        <p:nvSpPr>
          <p:cNvPr id="71" name="Text Box 43">
            <a:extLst>
              <a:ext uri="{FF2B5EF4-FFF2-40B4-BE49-F238E27FC236}">
                <a16:creationId xmlns:a16="http://schemas.microsoft.com/office/drawing/2014/main" id="{1A3DF9EB-635C-449C-80DB-A21E58B632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8300" y="2630230"/>
            <a:ext cx="135969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Tunneling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R&amp;D</a:t>
            </a:r>
          </a:p>
        </p:txBody>
      </p:sp>
      <p:sp>
        <p:nvSpPr>
          <p:cNvPr id="73" name="Text Box 43">
            <a:extLst>
              <a:ext uri="{FF2B5EF4-FFF2-40B4-BE49-F238E27FC236}">
                <a16:creationId xmlns:a16="http://schemas.microsoft.com/office/drawing/2014/main" id="{3F66033D-6AD6-4852-8400-69B6E83B09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5395" y="1626312"/>
            <a:ext cx="114776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LUKE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Greenhouse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facilities</a:t>
            </a:r>
          </a:p>
        </p:txBody>
      </p:sp>
      <p:sp>
        <p:nvSpPr>
          <p:cNvPr id="74" name="Text Box 43">
            <a:extLst>
              <a:ext uri="{FF2B5EF4-FFF2-40B4-BE49-F238E27FC236}">
                <a16:creationId xmlns:a16="http://schemas.microsoft.com/office/drawing/2014/main" id="{DDFCE386-C2DA-4368-AF1C-9285719293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57326" y="3572429"/>
            <a:ext cx="11477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Callio</a:t>
            </a: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Lab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Co-</a:t>
            </a:r>
            <a:r>
              <a:rPr lang="en-US" altLang="fi-FI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ordinator</a:t>
            </a:r>
            <a:endParaRPr lang="en-US" altLang="fi-FI" sz="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Text Box 43">
            <a:extLst>
              <a:ext uri="{FF2B5EF4-FFF2-40B4-BE49-F238E27FC236}">
                <a16:creationId xmlns:a16="http://schemas.microsoft.com/office/drawing/2014/main" id="{18381A33-D53D-4E50-830B-13A0E7DE9A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3095" y="2205726"/>
            <a:ext cx="11477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Mining education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MINETRAIN</a:t>
            </a:r>
          </a:p>
        </p:txBody>
      </p:sp>
      <p:sp>
        <p:nvSpPr>
          <p:cNvPr id="76" name="Text Box 43">
            <a:extLst>
              <a:ext uri="{FF2B5EF4-FFF2-40B4-BE49-F238E27FC236}">
                <a16:creationId xmlns:a16="http://schemas.microsoft.com/office/drawing/2014/main" id="{33412C98-3454-442F-88DB-947639B401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0383" y="1657719"/>
            <a:ext cx="1147762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Muography</a:t>
            </a: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lab</a:t>
            </a:r>
          </a:p>
        </p:txBody>
      </p:sp>
      <p:sp>
        <p:nvSpPr>
          <p:cNvPr id="77" name="Text Box 43">
            <a:extLst>
              <a:ext uri="{FF2B5EF4-FFF2-40B4-BE49-F238E27FC236}">
                <a16:creationId xmlns:a16="http://schemas.microsoft.com/office/drawing/2014/main" id="{451D07C4-A30E-4119-ADA1-432A344F6E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5270" y="2990745"/>
            <a:ext cx="11477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Intelligent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lighting pilot</a:t>
            </a:r>
          </a:p>
        </p:txBody>
      </p:sp>
      <p:sp>
        <p:nvSpPr>
          <p:cNvPr id="78" name="Text Box 43">
            <a:extLst>
              <a:ext uri="{FF2B5EF4-FFF2-40B4-BE49-F238E27FC236}">
                <a16:creationId xmlns:a16="http://schemas.microsoft.com/office/drawing/2014/main" id="{4E548AAC-6B09-4B23-87C4-E4A43CD2DF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34697" y="2946731"/>
            <a:ext cx="114776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infrastructure for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facilitating large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 science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experiments</a:t>
            </a:r>
          </a:p>
        </p:txBody>
      </p:sp>
      <p:sp>
        <p:nvSpPr>
          <p:cNvPr id="79" name="Text Box 43">
            <a:extLst>
              <a:ext uri="{FF2B5EF4-FFF2-40B4-BE49-F238E27FC236}">
                <a16:creationId xmlns:a16="http://schemas.microsoft.com/office/drawing/2014/main" id="{08B25982-1E7C-446E-8EE7-4C2837B7C1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82470" y="2280954"/>
            <a:ext cx="114776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ISO/TS 16949 or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corresponding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QM system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operations</a:t>
            </a:r>
          </a:p>
        </p:txBody>
      </p:sp>
      <p:sp>
        <p:nvSpPr>
          <p:cNvPr id="66" name="Text Box 43">
            <a:extLst>
              <a:ext uri="{FF2B5EF4-FFF2-40B4-BE49-F238E27FC236}">
                <a16:creationId xmlns:a16="http://schemas.microsoft.com/office/drawing/2014/main" id="{1D6B15BF-616B-4E48-95AA-9F2C08D079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7148" y="3447784"/>
            <a:ext cx="11477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Geothermal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production</a:t>
            </a:r>
          </a:p>
        </p:txBody>
      </p:sp>
      <p:sp>
        <p:nvSpPr>
          <p:cNvPr id="62" name="Text Box 43">
            <a:extLst>
              <a:ext uri="{FF2B5EF4-FFF2-40B4-BE49-F238E27FC236}">
                <a16:creationId xmlns:a16="http://schemas.microsoft.com/office/drawing/2014/main" id="{A78DC221-E002-4504-82F8-9F4AF7ECE2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3754" y="3667080"/>
            <a:ext cx="84797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Science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Exhibition, visitor center</a:t>
            </a:r>
          </a:p>
        </p:txBody>
      </p:sp>
      <p:sp>
        <p:nvSpPr>
          <p:cNvPr id="69" name="Text Box 10">
            <a:extLst>
              <a:ext uri="{FF2B5EF4-FFF2-40B4-BE49-F238E27FC236}">
                <a16:creationId xmlns:a16="http://schemas.microsoft.com/office/drawing/2014/main" id="{534E0D1B-A72B-4D57-81E1-6EF3CC39EE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80259" y="57978"/>
            <a:ext cx="12033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>
                <a:srgbClr val="002897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fi-FI" sz="1800" dirty="0">
                <a:solidFill>
                  <a:srgbClr val="005AD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</a:p>
        </p:txBody>
      </p:sp>
      <p:sp>
        <p:nvSpPr>
          <p:cNvPr id="72" name="Text Box 11">
            <a:extLst>
              <a:ext uri="{FF2B5EF4-FFF2-40B4-BE49-F238E27FC236}">
                <a16:creationId xmlns:a16="http://schemas.microsoft.com/office/drawing/2014/main" id="{FA90727F-16FC-46AD-AA4A-BF2BD33FE7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33166" y="73285"/>
            <a:ext cx="120173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>
                <a:srgbClr val="002897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fi-FI" sz="1800" dirty="0">
                <a:solidFill>
                  <a:srgbClr val="005AD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2024</a:t>
            </a:r>
          </a:p>
        </p:txBody>
      </p:sp>
      <p:sp>
        <p:nvSpPr>
          <p:cNvPr id="80" name="Text Box 12">
            <a:extLst>
              <a:ext uri="{FF2B5EF4-FFF2-40B4-BE49-F238E27FC236}">
                <a16:creationId xmlns:a16="http://schemas.microsoft.com/office/drawing/2014/main" id="{573A1B02-B6BF-4A4E-96D6-0F70B4F754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55491" y="73285"/>
            <a:ext cx="12017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>
                <a:srgbClr val="002897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fi-FI" sz="1800" dirty="0">
                <a:solidFill>
                  <a:srgbClr val="005AD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</a:t>
            </a:r>
          </a:p>
        </p:txBody>
      </p:sp>
      <p:sp>
        <p:nvSpPr>
          <p:cNvPr id="81" name="Text Box 13">
            <a:extLst>
              <a:ext uri="{FF2B5EF4-FFF2-40B4-BE49-F238E27FC236}">
                <a16:creationId xmlns:a16="http://schemas.microsoft.com/office/drawing/2014/main" id="{12CDD409-6DD2-4312-8B3C-959DB3289D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7506" y="72200"/>
            <a:ext cx="120173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>
                <a:srgbClr val="002897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fi-FI" sz="1800" dirty="0">
                <a:solidFill>
                  <a:srgbClr val="005AD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</a:p>
        </p:txBody>
      </p:sp>
      <p:sp>
        <p:nvSpPr>
          <p:cNvPr id="82" name="Text Box 10">
            <a:extLst>
              <a:ext uri="{FF2B5EF4-FFF2-40B4-BE49-F238E27FC236}">
                <a16:creationId xmlns:a16="http://schemas.microsoft.com/office/drawing/2014/main" id="{9C48DA96-44F5-4243-A675-69CFB83C25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2539" y="64375"/>
            <a:ext cx="12033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50000"/>
              </a:spcBef>
              <a:buClr>
                <a:srgbClr val="002897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fi-FI" sz="1800" dirty="0">
                <a:solidFill>
                  <a:srgbClr val="005AD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</a:p>
        </p:txBody>
      </p:sp>
      <p:sp>
        <p:nvSpPr>
          <p:cNvPr id="83" name="Text Box 43">
            <a:extLst>
              <a:ext uri="{FF2B5EF4-FFF2-40B4-BE49-F238E27FC236}">
                <a16:creationId xmlns:a16="http://schemas.microsoft.com/office/drawing/2014/main" id="{E6B6913C-364D-4E4E-8013-28D5C97D50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44763" y="5319735"/>
            <a:ext cx="1147762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Callio</a:t>
            </a:r>
            <a:r>
              <a:rPr lang="en-US" altLang="fi-FI" sz="9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Lab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included in 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participating organizations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strategy</a:t>
            </a:r>
          </a:p>
        </p:txBody>
      </p:sp>
      <p:sp>
        <p:nvSpPr>
          <p:cNvPr id="86" name="Text Box 43">
            <a:extLst>
              <a:ext uri="{FF2B5EF4-FFF2-40B4-BE49-F238E27FC236}">
                <a16:creationId xmlns:a16="http://schemas.microsoft.com/office/drawing/2014/main" id="{7AD35064-B446-405E-BDD4-5F957F356F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40116" y="4690197"/>
            <a:ext cx="1163707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EPOS</a:t>
            </a:r>
          </a:p>
        </p:txBody>
      </p:sp>
      <p:sp>
        <p:nvSpPr>
          <p:cNvPr id="47" name="Text Box 43">
            <a:extLst>
              <a:ext uri="{FF2B5EF4-FFF2-40B4-BE49-F238E27FC236}">
                <a16:creationId xmlns:a16="http://schemas.microsoft.com/office/drawing/2014/main" id="{55B9D4B8-F3FE-4895-AC98-D57239CC7E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32040" y="5350109"/>
            <a:ext cx="114776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82563" indent="-182563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fi-FI" sz="9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Agreement with Callio and the Mine until 2025 (2030)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4D900D3-104D-494B-9351-572AE8E0AD75}"/>
              </a:ext>
            </a:extLst>
          </p:cNvPr>
          <p:cNvSpPr/>
          <p:nvPr/>
        </p:nvSpPr>
        <p:spPr>
          <a:xfrm>
            <a:off x="1535449" y="2079185"/>
            <a:ext cx="2874883" cy="1686840"/>
          </a:xfrm>
          <a:prstGeom prst="rect">
            <a:avLst/>
          </a:prstGeom>
          <a:solidFill>
            <a:srgbClr val="ED7D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>
                <a:solidFill>
                  <a:schemeClr val="tx1"/>
                </a:solidFill>
              </a:rPr>
              <a:t>Long-</a:t>
            </a:r>
            <a:r>
              <a:rPr lang="fi-FI" dirty="0" err="1">
                <a:solidFill>
                  <a:schemeClr val="tx1"/>
                </a:solidFill>
              </a:rPr>
              <a:t>term</a:t>
            </a:r>
            <a:r>
              <a:rPr lang="fi-FI" dirty="0">
                <a:solidFill>
                  <a:schemeClr val="tx1"/>
                </a:solidFill>
              </a:rPr>
              <a:t> vision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 err="1">
                <a:solidFill>
                  <a:schemeClr val="tx1"/>
                </a:solidFill>
              </a:rPr>
              <a:t>Geosciences</a:t>
            </a:r>
            <a:r>
              <a:rPr lang="fi-FI" dirty="0">
                <a:solidFill>
                  <a:schemeClr val="tx1"/>
                </a:solidFill>
              </a:rPr>
              <a:t> </a:t>
            </a:r>
            <a:r>
              <a:rPr lang="fi-FI" dirty="0" err="1">
                <a:solidFill>
                  <a:schemeClr val="tx1"/>
                </a:solidFill>
              </a:rPr>
              <a:t>research</a:t>
            </a:r>
            <a:r>
              <a:rPr lang="fi-FI" dirty="0">
                <a:solidFill>
                  <a:schemeClr val="tx1"/>
                </a:solidFill>
              </a:rPr>
              <a:t> and </a:t>
            </a:r>
            <a:r>
              <a:rPr lang="fi-FI" dirty="0" err="1">
                <a:solidFill>
                  <a:schemeClr val="tx1"/>
                </a:solidFill>
              </a:rPr>
              <a:t>education</a:t>
            </a:r>
            <a:endParaRPr lang="fi-FI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>
                <a:solidFill>
                  <a:schemeClr val="tx1"/>
                </a:solidFill>
              </a:rPr>
              <a:t>Physics </a:t>
            </a:r>
            <a:r>
              <a:rPr lang="fi-FI" dirty="0" err="1">
                <a:solidFill>
                  <a:schemeClr val="tx1"/>
                </a:solidFill>
              </a:rPr>
              <a:t>research</a:t>
            </a:r>
            <a:endParaRPr lang="fi-FI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 err="1">
                <a:solidFill>
                  <a:schemeClr val="tx1"/>
                </a:solidFill>
              </a:rPr>
              <a:t>Occupational</a:t>
            </a:r>
            <a:r>
              <a:rPr lang="fi-FI" dirty="0">
                <a:solidFill>
                  <a:schemeClr val="tx1"/>
                </a:solidFill>
              </a:rPr>
              <a:t> </a:t>
            </a:r>
            <a:r>
              <a:rPr lang="fi-FI" dirty="0" err="1">
                <a:solidFill>
                  <a:schemeClr val="tx1"/>
                </a:solidFill>
              </a:rPr>
              <a:t>health</a:t>
            </a:r>
            <a:endParaRPr lang="fi-FI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 err="1">
                <a:solidFill>
                  <a:schemeClr val="tx1"/>
                </a:solidFill>
              </a:rPr>
              <a:t>Circular-economy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CBCD1BC-4AE0-426F-A8B4-9070C104F891}"/>
              </a:ext>
            </a:extLst>
          </p:cNvPr>
          <p:cNvSpPr/>
          <p:nvPr/>
        </p:nvSpPr>
        <p:spPr>
          <a:xfrm>
            <a:off x="4972373" y="381670"/>
            <a:ext cx="1757408" cy="87987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err="1">
                <a:solidFill>
                  <a:schemeClr val="tx1"/>
                </a:solidFill>
              </a:rPr>
              <a:t>End</a:t>
            </a:r>
            <a:r>
              <a:rPr lang="fi-FI" dirty="0">
                <a:solidFill>
                  <a:schemeClr val="tx1"/>
                </a:solidFill>
              </a:rPr>
              <a:t> of underground </a:t>
            </a:r>
            <a:r>
              <a:rPr lang="fi-FI" dirty="0" err="1">
                <a:solidFill>
                  <a:schemeClr val="tx1"/>
                </a:solidFill>
              </a:rPr>
              <a:t>mining</a:t>
            </a:r>
            <a:r>
              <a:rPr lang="fi-FI" dirty="0">
                <a:solidFill>
                  <a:schemeClr val="tx1"/>
                </a:solidFill>
              </a:rPr>
              <a:t> 6/2021</a:t>
            </a:r>
            <a:endParaRPr lang="en-FI" dirty="0">
              <a:solidFill>
                <a:schemeClr val="tx1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50E05D95-0902-4209-A44C-2C5AB085D71E}"/>
              </a:ext>
            </a:extLst>
          </p:cNvPr>
          <p:cNvSpPr/>
          <p:nvPr/>
        </p:nvSpPr>
        <p:spPr>
          <a:xfrm>
            <a:off x="4628401" y="4238863"/>
            <a:ext cx="3059945" cy="138379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>
                <a:solidFill>
                  <a:schemeClr val="tx1"/>
                </a:solidFill>
              </a:rPr>
              <a:t>Callio Lab </a:t>
            </a:r>
            <a:r>
              <a:rPr lang="fi-FI" dirty="0" err="1">
                <a:solidFill>
                  <a:schemeClr val="tx1"/>
                </a:solidFill>
              </a:rPr>
              <a:t>community</a:t>
            </a:r>
            <a:endParaRPr lang="fi-FI" dirty="0">
              <a:solidFill>
                <a:schemeClr val="tx1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dirty="0" err="1">
                <a:solidFill>
                  <a:schemeClr val="tx1"/>
                </a:solidFill>
              </a:rPr>
              <a:t>MoU</a:t>
            </a:r>
            <a:r>
              <a:rPr lang="fi-FI" dirty="0">
                <a:solidFill>
                  <a:schemeClr val="tx1"/>
                </a:solidFill>
              </a:rPr>
              <a:t> in </a:t>
            </a:r>
            <a:r>
              <a:rPr lang="fi-FI" dirty="0" err="1">
                <a:solidFill>
                  <a:schemeClr val="tx1"/>
                </a:solidFill>
              </a:rPr>
              <a:t>progress</a:t>
            </a:r>
            <a:endParaRPr lang="fi-FI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>
                <a:solidFill>
                  <a:schemeClr val="tx1"/>
                </a:solidFill>
              </a:rPr>
              <a:t>Callio – </a:t>
            </a:r>
            <a:r>
              <a:rPr lang="fi-FI" dirty="0" err="1">
                <a:solidFill>
                  <a:schemeClr val="tx1"/>
                </a:solidFill>
              </a:rPr>
              <a:t>Mine</a:t>
            </a:r>
            <a:r>
              <a:rPr lang="fi-FI" dirty="0">
                <a:solidFill>
                  <a:schemeClr val="tx1"/>
                </a:solidFill>
              </a:rPr>
              <a:t> </a:t>
            </a:r>
            <a:r>
              <a:rPr lang="fi-FI" dirty="0" err="1">
                <a:solidFill>
                  <a:schemeClr val="tx1"/>
                </a:solidFill>
              </a:rPr>
              <a:t>agreement</a:t>
            </a:r>
            <a:r>
              <a:rPr lang="fi-FI" dirty="0">
                <a:solidFill>
                  <a:schemeClr val="tx1"/>
                </a:solidFill>
              </a:rPr>
              <a:t> </a:t>
            </a:r>
            <a:r>
              <a:rPr lang="fi-FI" dirty="0" err="1">
                <a:solidFill>
                  <a:schemeClr val="tx1"/>
                </a:solidFill>
              </a:rPr>
              <a:t>until</a:t>
            </a:r>
            <a:r>
              <a:rPr lang="fi-FI" dirty="0">
                <a:solidFill>
                  <a:schemeClr val="tx1"/>
                </a:solidFill>
              </a:rPr>
              <a:t> 2025 (2030)</a:t>
            </a:r>
            <a:endParaRPr lang="en-FI" dirty="0">
              <a:solidFill>
                <a:schemeClr val="tx1"/>
              </a:solidFill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B18C966D-0B7B-40E8-A8A7-5B85A0DC63F3}"/>
              </a:ext>
            </a:extLst>
          </p:cNvPr>
          <p:cNvSpPr/>
          <p:nvPr/>
        </p:nvSpPr>
        <p:spPr>
          <a:xfrm>
            <a:off x="8413718" y="4258610"/>
            <a:ext cx="3183454" cy="68417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 err="1">
                <a:solidFill>
                  <a:schemeClr val="tx1"/>
                </a:solidFill>
              </a:rPr>
              <a:t>Within</a:t>
            </a:r>
            <a:r>
              <a:rPr lang="fi-FI" dirty="0">
                <a:solidFill>
                  <a:schemeClr val="tx1"/>
                </a:solidFill>
              </a:rPr>
              <a:t> </a:t>
            </a:r>
            <a:r>
              <a:rPr lang="fi-FI" dirty="0" err="1">
                <a:solidFill>
                  <a:schemeClr val="tx1"/>
                </a:solidFill>
              </a:rPr>
              <a:t>Univ</a:t>
            </a:r>
            <a:r>
              <a:rPr lang="fi-FI" dirty="0">
                <a:solidFill>
                  <a:schemeClr val="tx1"/>
                </a:solidFill>
              </a:rPr>
              <a:t>. Oulu </a:t>
            </a:r>
            <a:r>
              <a:rPr lang="fi-FI" dirty="0" err="1">
                <a:solidFill>
                  <a:schemeClr val="tx1"/>
                </a:solidFill>
              </a:rPr>
              <a:t>strategy</a:t>
            </a:r>
            <a:endParaRPr lang="fi-FI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>
                <a:solidFill>
                  <a:schemeClr val="tx1"/>
                </a:solidFill>
              </a:rPr>
              <a:t>In EPOS</a:t>
            </a:r>
            <a:endParaRPr lang="en-FI" dirty="0">
              <a:solidFill>
                <a:schemeClr val="tx1"/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AA5CAD1E-32E1-4741-9A36-CC826F92F476}"/>
              </a:ext>
            </a:extLst>
          </p:cNvPr>
          <p:cNvSpPr/>
          <p:nvPr/>
        </p:nvSpPr>
        <p:spPr>
          <a:xfrm>
            <a:off x="9730233" y="344073"/>
            <a:ext cx="2108357" cy="87987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err="1">
                <a:solidFill>
                  <a:schemeClr val="tx1"/>
                </a:solidFill>
              </a:rPr>
              <a:t>End</a:t>
            </a:r>
            <a:r>
              <a:rPr lang="fi-FI" dirty="0">
                <a:solidFill>
                  <a:schemeClr val="tx1"/>
                </a:solidFill>
              </a:rPr>
              <a:t> of </a:t>
            </a:r>
            <a:r>
              <a:rPr lang="fi-FI" dirty="0" err="1">
                <a:solidFill>
                  <a:schemeClr val="tx1"/>
                </a:solidFill>
              </a:rPr>
              <a:t>re-mining</a:t>
            </a:r>
            <a:r>
              <a:rPr lang="fi-FI" dirty="0">
                <a:solidFill>
                  <a:schemeClr val="tx1"/>
                </a:solidFill>
              </a:rPr>
              <a:t> 2025-26</a:t>
            </a:r>
            <a:endParaRPr lang="en-FI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CD9AE3C-0F28-4900-9BB3-BE18EA43F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0DDD7-9F55-4152-A4D2-86FB68AF07BA}" type="slidenum">
              <a:rPr lang="en-FI" smtClean="0"/>
              <a:pPr>
                <a:defRPr/>
              </a:pPr>
              <a:t>8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5916503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3BBD5-932A-40C5-B990-1683274A7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/>
              <a:t>Conclusions</a:t>
            </a:r>
            <a:endParaRPr lang="en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23CF94-9A91-43A2-A6C0-23B310FFE0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2160589"/>
            <a:ext cx="9200091" cy="2287586"/>
          </a:xfrm>
        </p:spPr>
        <p:txBody>
          <a:bodyPr>
            <a:normAutofit/>
          </a:bodyPr>
          <a:lstStyle/>
          <a:p>
            <a:r>
              <a:rPr lang="fi-FI" dirty="0"/>
              <a:t>Underground </a:t>
            </a:r>
            <a:r>
              <a:rPr lang="fi-FI" dirty="0" err="1"/>
              <a:t>research</a:t>
            </a:r>
            <a:r>
              <a:rPr lang="fi-FI" dirty="0"/>
              <a:t> is </a:t>
            </a:r>
            <a:r>
              <a:rPr lang="fi-FI" dirty="0" err="1"/>
              <a:t>one</a:t>
            </a:r>
            <a:r>
              <a:rPr lang="fi-FI" dirty="0"/>
              <a:t> of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corner</a:t>
            </a:r>
            <a:r>
              <a:rPr lang="fi-FI" dirty="0"/>
              <a:t> </a:t>
            </a:r>
            <a:r>
              <a:rPr lang="fi-FI" dirty="0" err="1"/>
              <a:t>stones</a:t>
            </a:r>
            <a:r>
              <a:rPr lang="fi-FI" dirty="0"/>
              <a:t> of Callio</a:t>
            </a:r>
          </a:p>
          <a:p>
            <a:r>
              <a:rPr lang="fi-FI" dirty="0"/>
              <a:t>Callio Lab underground </a:t>
            </a:r>
            <a:r>
              <a:rPr lang="fi-FI" dirty="0" err="1"/>
              <a:t>research</a:t>
            </a:r>
            <a:r>
              <a:rPr lang="fi-FI" dirty="0"/>
              <a:t> </a:t>
            </a:r>
            <a:r>
              <a:rPr lang="fi-FI" dirty="0" err="1"/>
              <a:t>community</a:t>
            </a:r>
            <a:r>
              <a:rPr lang="fi-FI" dirty="0"/>
              <a:t> </a:t>
            </a:r>
            <a:r>
              <a:rPr lang="fi-FI" dirty="0" err="1"/>
              <a:t>getting</a:t>
            </a:r>
            <a:r>
              <a:rPr lang="fi-FI" dirty="0"/>
              <a:t> </a:t>
            </a:r>
            <a:r>
              <a:rPr lang="fi-FI" dirty="0" err="1"/>
              <a:t>bigger</a:t>
            </a:r>
            <a:endParaRPr lang="fi-FI" dirty="0"/>
          </a:p>
          <a:p>
            <a:r>
              <a:rPr lang="fi-FI" dirty="0"/>
              <a:t>Callio </a:t>
            </a:r>
            <a:r>
              <a:rPr lang="fi-FI" dirty="0" err="1"/>
              <a:t>agreement</a:t>
            </a:r>
            <a:r>
              <a:rPr lang="fi-FI" dirty="0"/>
              <a:t> </a:t>
            </a:r>
            <a:r>
              <a:rPr lang="fi-FI" dirty="0" err="1"/>
              <a:t>ensures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projects</a:t>
            </a:r>
            <a:r>
              <a:rPr lang="fi-FI" dirty="0"/>
              <a:t> at </a:t>
            </a:r>
            <a:r>
              <a:rPr lang="fi-FI" dirty="0" err="1"/>
              <a:t>least</a:t>
            </a:r>
            <a:r>
              <a:rPr lang="fi-FI" dirty="0"/>
              <a:t> </a:t>
            </a:r>
            <a:r>
              <a:rPr lang="fi-FI" dirty="0" err="1"/>
              <a:t>until</a:t>
            </a:r>
            <a:r>
              <a:rPr lang="fi-FI" dirty="0"/>
              <a:t> 2025 (2030)</a:t>
            </a:r>
          </a:p>
          <a:p>
            <a:r>
              <a:rPr lang="fi-FI" dirty="0" err="1"/>
              <a:t>Activities</a:t>
            </a:r>
            <a:r>
              <a:rPr lang="fi-FI" dirty="0"/>
              <a:t> of Callio in transition </a:t>
            </a:r>
            <a:r>
              <a:rPr lang="fi-FI" dirty="0" err="1"/>
              <a:t>from</a:t>
            </a:r>
            <a:r>
              <a:rPr lang="fi-FI" dirty="0"/>
              <a:t> </a:t>
            </a:r>
            <a:r>
              <a:rPr lang="fi-FI" dirty="0" err="1"/>
              <a:t>project-based</a:t>
            </a:r>
            <a:r>
              <a:rPr lang="fi-FI" dirty="0"/>
              <a:t> to </a:t>
            </a:r>
            <a:r>
              <a:rPr lang="fi-FI" dirty="0" err="1"/>
              <a:t>more</a:t>
            </a:r>
            <a:r>
              <a:rPr lang="fi-FI" dirty="0"/>
              <a:t> </a:t>
            </a:r>
            <a:r>
              <a:rPr lang="fi-FI" dirty="0" err="1"/>
              <a:t>permanent</a:t>
            </a:r>
            <a:r>
              <a:rPr lang="fi-FI" dirty="0"/>
              <a:t> </a:t>
            </a:r>
            <a:r>
              <a:rPr lang="fi-FI" dirty="0">
                <a:sym typeface="Wingdings" panose="05000000000000000000" pitchFamily="2" charset="2"/>
              </a:rPr>
              <a:t> </a:t>
            </a:r>
            <a:r>
              <a:rPr lang="fi-FI" dirty="0" err="1">
                <a:sym typeface="Wingdings" panose="05000000000000000000" pitchFamily="2" charset="2"/>
              </a:rPr>
              <a:t>more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security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also</a:t>
            </a:r>
            <a:r>
              <a:rPr lang="fi-FI" dirty="0">
                <a:sym typeface="Wingdings" panose="05000000000000000000" pitchFamily="2" charset="2"/>
              </a:rPr>
              <a:t> for </a:t>
            </a:r>
            <a:r>
              <a:rPr lang="fi-FI" dirty="0" err="1">
                <a:sym typeface="Wingdings" panose="05000000000000000000" pitchFamily="2" charset="2"/>
              </a:rPr>
              <a:t>research</a:t>
            </a:r>
            <a:endParaRPr lang="fi-FI" dirty="0">
              <a:sym typeface="Wingdings" panose="05000000000000000000" pitchFamily="2" charset="2"/>
            </a:endParaRPr>
          </a:p>
          <a:p>
            <a:r>
              <a:rPr lang="fi-FI" dirty="0" err="1">
                <a:sym typeface="Wingdings" panose="05000000000000000000" pitchFamily="2" charset="2"/>
              </a:rPr>
              <a:t>Researcher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can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benefit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from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the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existing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mine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sensor</a:t>
            </a:r>
            <a:r>
              <a:rPr lang="fi-FI" dirty="0">
                <a:sym typeface="Wingdings" panose="05000000000000000000" pitchFamily="2" charset="2"/>
              </a:rPr>
              <a:t> </a:t>
            </a:r>
            <a:r>
              <a:rPr lang="fi-FI" dirty="0" err="1">
                <a:sym typeface="Wingdings" panose="05000000000000000000" pitchFamily="2" charset="2"/>
              </a:rPr>
              <a:t>networks</a:t>
            </a:r>
            <a:r>
              <a:rPr lang="fi-FI" dirty="0">
                <a:sym typeface="Wingdings" panose="05000000000000000000" pitchFamily="2" charset="2"/>
              </a:rPr>
              <a:t> and data</a:t>
            </a:r>
            <a:endParaRPr lang="en-FI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62CDD6D-385D-4085-B22D-42B77403EB7D}"/>
              </a:ext>
            </a:extLst>
          </p:cNvPr>
          <p:cNvSpPr/>
          <p:nvPr/>
        </p:nvSpPr>
        <p:spPr>
          <a:xfrm>
            <a:off x="1141855" y="4915585"/>
            <a:ext cx="76676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2400" dirty="0"/>
              <a:t>Underground science </a:t>
            </a:r>
            <a:r>
              <a:rPr lang="fi-FI" sz="2400" dirty="0" err="1"/>
              <a:t>has</a:t>
            </a:r>
            <a:r>
              <a:rPr lang="fi-FI" sz="2400" dirty="0"/>
              <a:t> a </a:t>
            </a:r>
            <a:r>
              <a:rPr lang="fi-FI" sz="2400" dirty="0" err="1"/>
              <a:t>future</a:t>
            </a:r>
            <a:r>
              <a:rPr lang="fi-FI" sz="2400" dirty="0"/>
              <a:t> at Pyhäsalmi </a:t>
            </a:r>
            <a:r>
              <a:rPr lang="fi-FI" sz="2400" dirty="0" err="1"/>
              <a:t>Mine</a:t>
            </a:r>
            <a:r>
              <a:rPr lang="fi-FI" sz="2400" dirty="0"/>
              <a:t>!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3CFF86-FC5C-4B85-9943-15DF60F17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40DDD7-9F55-4152-A4D2-86FB68AF07BA}" type="slidenum">
              <a:rPr lang="en-FI" smtClean="0"/>
              <a:pPr>
                <a:defRPr/>
              </a:pPr>
              <a:t>9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51603567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9EB87903445C448B5AB90B4DB99AC13" ma:contentTypeVersion="11" ma:contentTypeDescription="Create a new document." ma:contentTypeScope="" ma:versionID="10149e00dba96b8f57bb2cecbe206380">
  <xsd:schema xmlns:xsd="http://www.w3.org/2001/XMLSchema" xmlns:xs="http://www.w3.org/2001/XMLSchema" xmlns:p="http://schemas.microsoft.com/office/2006/metadata/properties" xmlns:ns3="c720fe3a-7d20-4071-bdb2-59fea4371872" xmlns:ns4="e4e569fb-0490-45dd-b581-db597c1c3561" targetNamespace="http://schemas.microsoft.com/office/2006/metadata/properties" ma:root="true" ma:fieldsID="719c49c5479ee5567f488d04a37c504d" ns3:_="" ns4:_="">
    <xsd:import namespace="c720fe3a-7d20-4071-bdb2-59fea4371872"/>
    <xsd:import namespace="e4e569fb-0490-45dd-b581-db597c1c356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Location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20fe3a-7d20-4071-bdb2-59fea437187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e569fb-0490-45dd-b581-db597c1c3561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9C248AD-A454-40B1-9DB9-D4DFB158A67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0D27B31-9714-4F10-91D0-DB3A73FDE6E9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c720fe3a-7d20-4071-bdb2-59fea4371872"/>
    <ds:schemaRef ds:uri="e4e569fb-0490-45dd-b581-db597c1c3561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168A890-A1DE-4A35-AD61-55FA066D895F}">
  <ds:schemaRefs>
    <ds:schemaRef ds:uri="http://purl.org/dc/elements/1.1/"/>
    <ds:schemaRef ds:uri="http://purl.org/dc/dcmitype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e4e569fb-0490-45dd-b581-db597c1c3561"/>
    <ds:schemaRef ds:uri="http://schemas.microsoft.com/office/infopath/2007/PartnerControls"/>
    <ds:schemaRef ds:uri="c720fe3a-7d20-4071-bdb2-59fea4371872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859</Words>
  <Application>Microsoft Office PowerPoint</Application>
  <PresentationFormat>Widescreen</PresentationFormat>
  <Paragraphs>268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Arial Nova</vt:lpstr>
      <vt:lpstr>Calibri</vt:lpstr>
      <vt:lpstr>Ethnocentric</vt:lpstr>
      <vt:lpstr>Trebuchet MS</vt:lpstr>
      <vt:lpstr>Wingdings</vt:lpstr>
      <vt:lpstr>Wingdings 3</vt:lpstr>
      <vt:lpstr>Facet</vt:lpstr>
      <vt:lpstr>   LAGUNA</vt:lpstr>
      <vt:lpstr>PowerPoint Presentation</vt:lpstr>
      <vt:lpstr>From single science to multidisciplinary</vt:lpstr>
      <vt:lpstr>PowerPoint Presentation</vt:lpstr>
      <vt:lpstr>PowerPoint Presentation</vt:lpstr>
      <vt:lpstr>Vision for 2025 </vt:lpstr>
      <vt:lpstr>PowerPoint Presentation</vt:lpstr>
      <vt:lpstr>PowerPoint Presentation</vt:lpstr>
      <vt:lpstr>Conclusions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LAGUNA</dc:title>
  <dc:creator>Jari Joutsenvaara</dc:creator>
  <cp:lastModifiedBy>Jari Joutsenvaara</cp:lastModifiedBy>
  <cp:revision>4</cp:revision>
  <cp:lastPrinted>2019-11-07T11:42:21Z</cp:lastPrinted>
  <dcterms:created xsi:type="dcterms:W3CDTF">2019-11-07T07:58:47Z</dcterms:created>
  <dcterms:modified xsi:type="dcterms:W3CDTF">2019-11-07T11:42:55Z</dcterms:modified>
</cp:coreProperties>
</file>