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8" r:id="rId2"/>
    <p:sldId id="266" r:id="rId3"/>
    <p:sldId id="353" r:id="rId4"/>
    <p:sldId id="363" r:id="rId5"/>
    <p:sldId id="371" r:id="rId6"/>
    <p:sldId id="370" r:id="rId7"/>
    <p:sldId id="322" r:id="rId8"/>
    <p:sldId id="341" r:id="rId9"/>
    <p:sldId id="366" r:id="rId10"/>
    <p:sldId id="367" r:id="rId11"/>
    <p:sldId id="372" r:id="rId12"/>
    <p:sldId id="368" r:id="rId13"/>
    <p:sldId id="358" r:id="rId14"/>
    <p:sldId id="375" r:id="rId15"/>
    <p:sldId id="362" r:id="rId16"/>
    <p:sldId id="359" r:id="rId17"/>
    <p:sldId id="388" r:id="rId18"/>
    <p:sldId id="387" r:id="rId19"/>
    <p:sldId id="386" r:id="rId20"/>
    <p:sldId id="378" r:id="rId21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A17D"/>
    <a:srgbClr val="0432FF"/>
    <a:srgbClr val="00FFE4"/>
    <a:srgbClr val="B3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567"/>
    <p:restoredTop sz="86418"/>
  </p:normalViewPr>
  <p:slideViewPr>
    <p:cSldViewPr snapToGrid="0" snapToObjects="1">
      <p:cViewPr varScale="1">
        <p:scale>
          <a:sx n="126" d="100"/>
          <a:sy n="126" d="100"/>
        </p:scale>
        <p:origin x="200" y="3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E6468F-8BF4-6641-9560-BB2B77FDA1B7}" type="datetimeFigureOut">
              <a:rPr lang="fi-FI" smtClean="0"/>
              <a:t>6.11.2019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3A30E-30B7-B542-9048-43C94B413EB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92607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FC5AB-7BAD-5E43-958F-5458CDB1A6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274C1B-B3DC-EF4E-B4ED-013C27E7CC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FBA7D8-A9A6-A244-92DC-B4FCCEF1E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AA9F27-784F-DD41-9DB3-4A4C5DCBE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A7F37-40B4-594B-A073-EC2B05E48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7372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BB40C-17A0-2040-BEDE-1B6B13B9D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35CECE-0919-AE41-893F-5B35A8D53E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716A2-1C6A-B94B-9796-719559BF2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1AC31E-134D-414B-B25A-55184E995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2DEBE-C179-9544-8E0D-1B7E3280E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26700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71CD83-22C7-6F4E-B631-3D06B4D2B5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B198AC-0898-2C4E-A652-040C4A3AF8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5A3B9-F98D-1446-92FB-4F835D90B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9E5C8D-C422-004B-8BCF-27F83B2C2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56905-4C98-114A-A560-EA7030EA0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962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68DFE-B2B6-6C45-9A16-E01F6A923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E06790-1311-A149-949C-EB6C99929E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36D7C6-FB66-1B4E-A737-44DDFAC0C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FB11E6-BD7A-094D-90DA-26A95E3EC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2B6CB-0BDC-3149-899F-3482E0B16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20283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AC71A-D78C-604F-9E40-23854C087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6C394A-BF85-024B-9DF8-04558948A0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9B9D87-108B-6346-A771-F199CD5AE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D2AD5-02C5-C94C-9D1F-54C79CEB5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76CE0B-D973-104C-9015-B54BA6338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1531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63A47-A2E6-904B-BD55-A8579AD27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546F2-85D3-D04E-A73F-9EF2476002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F9366F-4717-EA40-A990-F0A6E37D2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91D058-3D9C-BC45-A697-3EE3F0C0C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6BDAB2-770B-DD42-89DF-42B05BE9D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0C25E2-E970-FB48-93C7-D130BF5E2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3988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15F01-194D-C542-A87C-603A3A3E9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035F3C-0B87-D041-A2E6-0335D0D799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3EC612-330E-F846-9B06-DA2565FCA2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94D575-9C41-D841-A083-C2C4EB4FEA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7AECCF-83C6-8D4E-8B14-EC803D940E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AAC217-412F-1A47-AB2E-877729A39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A92401-B786-F644-B8D8-56B8E6ABC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9B2792-A29A-2346-B298-17D1C4AF1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45855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FF4E5-61B6-FD4E-805A-0916246E7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BDA58C-C24C-6D4B-9E7B-7702F33FB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67708A-0F14-B249-9073-D42466E7B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F20F25-41AA-D946-853A-D8BA24584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84202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012519-31CB-D348-B025-AF2801C02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7A0FB3-D397-C846-9D58-7E3A90401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18C33E-3850-A847-BFE5-657C2B372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8806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6FEBE-B437-C245-BA11-91EBFB294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55894C-1596-504B-8F83-CDE16A599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8E8F3A-A522-5643-A8BA-FFE7F7ED72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E65EEF-D4E9-9743-B727-897E44563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F50DD3-F70B-FA49-912F-5E336ADFB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BA6A3-BD33-7244-9AD4-2B9E54176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22013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D3B0C-A3EB-A849-A18D-210695CBF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A3EE7D-E102-E24C-A7AB-89790DE6C4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8CDC5D-B39C-2D45-9613-363A41FD0E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1AEA8-4087-6845-80D9-AB46A3902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E50061-BA9E-D74D-902E-951C5D7FE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3BE6E3-2AB0-A94F-ADBC-419A30053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0700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BC482D-64DE-6443-B4F2-A712A735F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C2ECD-5FEE-F747-A807-5749C6E3B8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3A0C8-7E27-0141-8BAC-4E4F79F5A5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7.11.2019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A7AB05-2DF1-6740-BFEA-74B9DBA3C8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Particle Physics Day in Helsinki / Katri Huitu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B43458-900B-6C41-8725-BC18EB1E98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8475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kstiruutu 9"/>
          <p:cNvSpPr txBox="1"/>
          <p:nvPr/>
        </p:nvSpPr>
        <p:spPr>
          <a:xfrm>
            <a:off x="1162758" y="2366706"/>
            <a:ext cx="9911644" cy="263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3600" b="1" dirty="0" err="1">
                <a:solidFill>
                  <a:srgbClr val="1CA17D"/>
                </a:solidFill>
                <a:latin typeface="Arial"/>
                <a:cs typeface="Arial"/>
              </a:rPr>
              <a:t>Overview</a:t>
            </a:r>
            <a:r>
              <a:rPr lang="fi-FI" sz="3600" b="1" dirty="0">
                <a:solidFill>
                  <a:srgbClr val="1CA17D"/>
                </a:solidFill>
                <a:latin typeface="Arial"/>
                <a:cs typeface="Arial"/>
              </a:rPr>
              <a:t> of </a:t>
            </a:r>
            <a:r>
              <a:rPr lang="fi-FI" sz="3600" b="1" dirty="0" err="1">
                <a:solidFill>
                  <a:srgbClr val="1CA17D"/>
                </a:solidFill>
                <a:latin typeface="Arial"/>
                <a:cs typeface="Arial"/>
              </a:rPr>
              <a:t>left-right</a:t>
            </a:r>
            <a:r>
              <a:rPr lang="fi-FI" sz="3600" b="1" dirty="0">
                <a:solidFill>
                  <a:srgbClr val="1CA17D"/>
                </a:solidFill>
                <a:latin typeface="Arial"/>
                <a:cs typeface="Arial"/>
              </a:rPr>
              <a:t> </a:t>
            </a:r>
            <a:r>
              <a:rPr lang="fi-FI" sz="3600" b="1" dirty="0" err="1">
                <a:solidFill>
                  <a:srgbClr val="1CA17D"/>
                </a:solidFill>
                <a:latin typeface="Arial"/>
                <a:cs typeface="Arial"/>
              </a:rPr>
              <a:t>symmetric</a:t>
            </a:r>
            <a:r>
              <a:rPr lang="fi-FI" sz="3600" b="1" dirty="0">
                <a:solidFill>
                  <a:srgbClr val="1CA17D"/>
                </a:solidFill>
                <a:latin typeface="Arial"/>
                <a:cs typeface="Arial"/>
              </a:rPr>
              <a:t> </a:t>
            </a:r>
            <a:r>
              <a:rPr lang="fi-FI" sz="3600" b="1" dirty="0" err="1">
                <a:solidFill>
                  <a:srgbClr val="1CA17D"/>
                </a:solidFill>
                <a:latin typeface="Arial"/>
                <a:cs typeface="Arial"/>
              </a:rPr>
              <a:t>extensions</a:t>
            </a:r>
            <a:r>
              <a:rPr lang="fi-FI" sz="3600" b="1" dirty="0">
                <a:solidFill>
                  <a:srgbClr val="1CA17D"/>
                </a:solidFill>
                <a:latin typeface="Arial"/>
                <a:cs typeface="Arial"/>
              </a:rPr>
              <a:t> of </a:t>
            </a:r>
            <a:r>
              <a:rPr lang="fi-FI" sz="3600" b="1" dirty="0" err="1">
                <a:solidFill>
                  <a:srgbClr val="1CA17D"/>
                </a:solidFill>
                <a:latin typeface="Arial"/>
                <a:cs typeface="Arial"/>
              </a:rPr>
              <a:t>the</a:t>
            </a:r>
            <a:r>
              <a:rPr lang="fi-FI" sz="3600" b="1" dirty="0">
                <a:solidFill>
                  <a:srgbClr val="1CA17D"/>
                </a:solidFill>
                <a:latin typeface="Arial"/>
                <a:cs typeface="Arial"/>
              </a:rPr>
              <a:t> SM</a:t>
            </a:r>
            <a:endParaRPr lang="fi-FI" sz="2933" b="1" dirty="0">
              <a:solidFill>
                <a:srgbClr val="1CA17D"/>
              </a:solidFill>
              <a:latin typeface="Arial"/>
              <a:cs typeface="Arial"/>
            </a:endParaRPr>
          </a:p>
          <a:p>
            <a:pPr algn="ctr"/>
            <a:endParaRPr lang="fi-FI" sz="2400" dirty="0">
              <a:solidFill>
                <a:srgbClr val="272727"/>
              </a:solidFill>
              <a:latin typeface="Arial"/>
              <a:cs typeface="Arial"/>
            </a:endParaRPr>
          </a:p>
          <a:p>
            <a:pPr algn="ctr"/>
            <a:endParaRPr lang="fi-FI" sz="2400" dirty="0">
              <a:solidFill>
                <a:srgbClr val="272727"/>
              </a:solidFill>
              <a:latin typeface="Arial"/>
              <a:cs typeface="Arial"/>
            </a:endParaRPr>
          </a:p>
          <a:p>
            <a:pPr algn="ctr"/>
            <a:endParaRPr lang="fi-FI" sz="2400" dirty="0">
              <a:solidFill>
                <a:srgbClr val="272727"/>
              </a:solidFill>
              <a:latin typeface="Arial"/>
              <a:cs typeface="Arial"/>
            </a:endParaRPr>
          </a:p>
          <a:p>
            <a:pPr algn="ctr"/>
            <a:r>
              <a:rPr lang="fi-FI" sz="2133" dirty="0" err="1">
                <a:solidFill>
                  <a:srgbClr val="272727"/>
                </a:solidFill>
                <a:latin typeface="Arial"/>
                <a:cs typeface="Arial"/>
              </a:rPr>
              <a:t>Particle</a:t>
            </a:r>
            <a:r>
              <a:rPr lang="fi-FI" sz="2133" dirty="0">
                <a:solidFill>
                  <a:srgbClr val="272727"/>
                </a:solidFill>
                <a:latin typeface="Arial"/>
                <a:cs typeface="Arial"/>
              </a:rPr>
              <a:t> </a:t>
            </a:r>
            <a:r>
              <a:rPr lang="fi-FI" sz="2133" dirty="0" err="1">
                <a:solidFill>
                  <a:srgbClr val="272727"/>
                </a:solidFill>
                <a:latin typeface="Arial"/>
                <a:cs typeface="Arial"/>
              </a:rPr>
              <a:t>Physics</a:t>
            </a:r>
            <a:r>
              <a:rPr lang="fi-FI" sz="2133" dirty="0">
                <a:solidFill>
                  <a:srgbClr val="272727"/>
                </a:solidFill>
                <a:latin typeface="Arial"/>
                <a:cs typeface="Arial"/>
              </a:rPr>
              <a:t> Day / Katri </a:t>
            </a:r>
            <a:r>
              <a:rPr lang="fi-FI" sz="2133" dirty="0" err="1">
                <a:solidFill>
                  <a:srgbClr val="272727"/>
                </a:solidFill>
                <a:latin typeface="Arial"/>
                <a:cs typeface="Arial"/>
              </a:rPr>
              <a:t>Huitu</a:t>
            </a:r>
            <a:r>
              <a:rPr lang="fi-FI" sz="2133" dirty="0">
                <a:solidFill>
                  <a:srgbClr val="272727"/>
                </a:solidFill>
                <a:latin typeface="Arial"/>
                <a:cs typeface="Arial"/>
              </a:rPr>
              <a:t>, 7.11.2019</a:t>
            </a:r>
          </a:p>
        </p:txBody>
      </p:sp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3F50D7-3D50-8A4F-B241-C69998885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24306789"/>
      </p:ext>
    </p:extLst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AF05E-565F-444A-B2C1-A9A4E999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  <a:endParaRPr lang="fi-FI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285B7B-BC7A-B749-93AE-AAC37C84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9AA6F-9C52-D346-8616-C792466F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10</a:t>
            </a:fld>
            <a:endParaRPr lang="fi-FI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D8D3DA-34BF-3B41-96D7-F8D3B20AA625}"/>
                  </a:ext>
                </a:extLst>
              </p:cNvPr>
              <p:cNvSpPr txBox="1"/>
              <p:nvPr/>
            </p:nvSpPr>
            <p:spPr>
              <a:xfrm>
                <a:off x="961809" y="1157478"/>
                <a:ext cx="10275151" cy="5625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Masses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can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be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found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from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:</a:t>
                </a: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pPr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ℒ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𝑌</m:t>
                        </m:r>
                      </m:sub>
                    </m:sSub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=</m:t>
                    </m:r>
                    <m:sSubSup>
                      <m:sSubSupPr>
                        <m:ctrlP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h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𝑞</m:t>
                        </m:r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,</m:t>
                        </m:r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𝑖𝑗</m:t>
                        </m:r>
                      </m:sub>
                      <m:sup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𝑎</m:t>
                        </m:r>
                      </m:sup>
                    </m:sSubSup>
                    <m:sSub>
                      <m:sSubPr>
                        <m:ctrlP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fi-FI" sz="2400" b="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accPr>
                          <m:e>
                            <m:r>
                              <a:rPr lang="fi-FI" sz="2400" b="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𝐿</m:t>
                        </m:r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,</m:t>
                        </m:r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l-G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Φ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𝑎</m:t>
                        </m:r>
                      </m:sub>
                    </m:sSub>
                    <m:sSub>
                      <m:sSubPr>
                        <m:ctrlPr>
                          <a:rPr lang="el-G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𝑄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𝑅</m:t>
                        </m:r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,</m:t>
                        </m:r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𝑗</m:t>
                        </m:r>
                      </m:sub>
                    </m:sSub>
                    <m:r>
                      <a:rPr lang="fi-FI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+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fi-FI" sz="240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accPr>
                          <m:e>
                            <m:r>
                              <a:rPr lang="fi-FI" sz="2400" b="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h</m:t>
                            </m:r>
                          </m:e>
                        </m:acc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𝑞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,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𝑖𝑗</m:t>
                        </m:r>
                      </m:sub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𝑎</m:t>
                        </m:r>
                      </m:sup>
                    </m:sSubSup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accPr>
                          <m:e>
                            <m: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𝐿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,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l-G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 Unicode MS" panose="020B0604020202020204" pitchFamily="34" charset="-128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 Unicode MS" panose="020B0604020202020204" pitchFamily="34" charset="-128"/>
                              </a:rPr>
                              <m:t>Φ</m:t>
                            </m:r>
                          </m:e>
                        </m:acc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𝑎</m:t>
                        </m:r>
                      </m:sub>
                    </m:sSub>
                    <m:sSub>
                      <m:sSubPr>
                        <m:ctrl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𝑄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𝑅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,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𝑗</m:t>
                        </m:r>
                      </m:sub>
                    </m:sSub>
                    <m:r>
                      <a:rPr lang="fi-FI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+</m:t>
                    </m:r>
                    <m:sSubSup>
                      <m:sSub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h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ℓ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,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𝑖𝑗</m:t>
                        </m:r>
                      </m:sub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𝑎</m:t>
                        </m:r>
                      </m:sup>
                    </m:sSubSup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accPr>
                          <m:e>
                            <m: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𝐿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,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Φ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𝑎</m:t>
                        </m:r>
                      </m:sub>
                    </m:sSub>
                    <m:sSub>
                      <m:sSubPr>
                        <m:ctrl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𝐿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𝑅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,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𝑗</m:t>
                        </m:r>
                      </m:sub>
                    </m:sSub>
                    <m:r>
                      <a:rPr lang="fi-FI" sz="240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+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fi-FI" sz="240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accPr>
                          <m:e>
                            <m:r>
                              <a:rPr lang="fi-FI" sz="2400" b="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h</m:t>
                            </m:r>
                          </m:e>
                        </m:acc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ℓ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,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𝑖𝑗</m:t>
                        </m:r>
                      </m:sub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𝑎</m:t>
                        </m:r>
                      </m:sup>
                    </m:sSubSup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accPr>
                          <m:e>
                            <m: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𝐿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,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l-G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 Unicode MS" panose="020B0604020202020204" pitchFamily="34" charset="-128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 Unicode MS" panose="020B0604020202020204" pitchFamily="34" charset="-128"/>
                              </a:rPr>
                              <m:t>Φ</m:t>
                            </m:r>
                          </m:e>
                        </m:acc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𝑎</m:t>
                        </m:r>
                      </m:sub>
                    </m:sSub>
                    <m:sSub>
                      <m:sSubPr>
                        <m:ctrl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𝐿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𝑅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,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𝑗</m:t>
                        </m:r>
                      </m:sub>
                    </m:sSub>
                  </m:oMath>
                </a14:m>
                <a:endParaRPr lang="fi-FI" sz="2400" i="1" dirty="0">
                  <a:latin typeface="Cambria Math" panose="02040503050406030204" pitchFamily="18" charset="0"/>
                  <a:ea typeface="Cambria Math" panose="02040503050406030204" pitchFamily="18" charset="0"/>
                  <a:cs typeface="Arial Unicode MS" panose="020B0604020202020204" pitchFamily="34" charset="-128"/>
                </a:endParaRP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sz="24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 Unicode MS" panose="020B0604020202020204" pitchFamily="34" charset="-128"/>
                        </a:rPr>
                        <m:t>+</m:t>
                      </m:r>
                      <m:sSub>
                        <m:sSubPr>
                          <m:ctrlPr>
                            <a:rPr lang="fi-FI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</m:ctrlPr>
                        </m:sSubPr>
                        <m:e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  <m:t>𝑓</m:t>
                          </m:r>
                        </m:e>
                        <m:sub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  <m:t>𝑖𝑗</m:t>
                          </m:r>
                        </m:sub>
                      </m:sSub>
                      <m:sSubSup>
                        <m:sSubSupPr>
                          <m:ctrlPr>
                            <a:rPr lang="fi-FI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</m:ctrlPr>
                        </m:sSubSupPr>
                        <m:e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  <m:t>𝐿</m:t>
                          </m:r>
                        </m:e>
                        <m:sub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  <m:t>𝑅</m:t>
                          </m:r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  <m:t>,</m:t>
                          </m:r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  <m:t>𝑖</m:t>
                          </m:r>
                        </m:sub>
                        <m:sup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  <m:t>𝑇</m:t>
                          </m:r>
                        </m:sup>
                      </m:sSubSup>
                      <m:r>
                        <a:rPr lang="fi-FI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 Unicode MS" panose="020B0604020202020204" pitchFamily="34" charset="-128"/>
                        </a:rPr>
                        <m:t>𝐶𝑖</m:t>
                      </m:r>
                      <m:sSub>
                        <m:sSubPr>
                          <m:ctrlP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</m:ctrlPr>
                        </m:sSubPr>
                        <m:e>
                          <m:r>
                            <a:rPr lang="fi-FI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  <m:t>𝜏</m:t>
                          </m:r>
                        </m:e>
                        <m:sub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</m:ctrlPr>
                        </m:sSubPr>
                        <m:e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  <m:t>∆</m:t>
                          </m:r>
                        </m:e>
                        <m:sub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  <m:t>𝑅</m:t>
                          </m:r>
                        </m:sub>
                      </m:sSub>
                      <m:sSub>
                        <m:sSubPr>
                          <m:ctrlP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</m:ctrlPr>
                        </m:sSubPr>
                        <m:e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  <m:t>𝐿</m:t>
                          </m:r>
                        </m:e>
                        <m:sub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  <m:t>𝑅</m:t>
                          </m:r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  <m:t>,</m:t>
                          </m:r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  <m:t>𝑗</m:t>
                          </m:r>
                        </m:sub>
                      </m:sSub>
                      <m:r>
                        <a:rPr lang="fi-FI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 Unicode MS" panose="020B0604020202020204" pitchFamily="34" charset="-128"/>
                        </a:rPr>
                        <m:t>+</m:t>
                      </m:r>
                      <m:r>
                        <a:rPr lang="fi-FI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 Unicode MS" panose="020B0604020202020204" pitchFamily="34" charset="-128"/>
                        </a:rPr>
                        <m:t>h</m:t>
                      </m:r>
                      <m:r>
                        <a:rPr lang="fi-FI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 Unicode MS" panose="020B0604020202020204" pitchFamily="34" charset="-128"/>
                        </a:rPr>
                        <m:t>.</m:t>
                      </m:r>
                      <m:r>
                        <a:rPr lang="fi-FI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 Unicode MS" panose="020B0604020202020204" pitchFamily="34" charset="-128"/>
                        </a:rPr>
                        <m:t>𝑐</m:t>
                      </m:r>
                      <m:r>
                        <a:rPr lang="fi-FI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 Unicode MS" panose="020B0604020202020204" pitchFamily="34" charset="-128"/>
                        </a:rPr>
                        <m:t>.</m:t>
                      </m:r>
                    </m:oMath>
                  </m:oMathPara>
                </a14:m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pPr>
                  <a:spcAft>
                    <a:spcPts val="800"/>
                  </a:spcAft>
                </a:pPr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pPr>
                  <a:spcAft>
                    <a:spcPts val="800"/>
                  </a:spcAft>
                </a:pP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With</a:t>
                </a:r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pPr>
                  <a:spcAft>
                    <a:spcPts val="800"/>
                  </a:spcAft>
                </a:pPr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Quark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masses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:</a:t>
                </a:r>
              </a:p>
              <a:p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𝑀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𝑢</m:t>
                        </m:r>
                      </m:sub>
                    </m:sSub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=</m:t>
                    </m:r>
                    <m:sSub>
                      <m:sSubPr>
                        <m:ctrlP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h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𝑢</m:t>
                        </m:r>
                      </m:sub>
                    </m:sSub>
                    <m:r>
                      <a:rPr lang="fi-FI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𝜅</m:t>
                    </m:r>
                    <m:r>
                      <a:rPr lang="fi-FI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+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accPr>
                          <m:e>
                            <m: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h</m:t>
                            </m:r>
                          </m:e>
                        </m:acc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𝑢</m:t>
                        </m:r>
                      </m:sub>
                      <m:sup/>
                    </m:sSubSup>
                    <m:sSup>
                      <m:sSup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p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𝑒</m:t>
                        </m:r>
                      </m:e>
                      <m:sup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−</m:t>
                        </m:r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𝑖</m:t>
                        </m:r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𝛼</m:t>
                        </m:r>
                      </m:sup>
                    </m:sSup>
                    <m:r>
                      <a:rPr lang="fi-FI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𝜅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’;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𝑀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𝑑</m:t>
                        </m:r>
                      </m:sub>
                    </m:sSub>
                    <m:r>
                      <a:rPr lang="fi-FI" sz="2400" i="1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=</m:t>
                    </m:r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h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𝑑</m:t>
                        </m:r>
                      </m:sub>
                    </m:sSub>
                    <m:sSup>
                      <m:sSup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p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𝑒</m:t>
                        </m:r>
                      </m:e>
                      <m:sup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𝑖</m:t>
                        </m:r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𝛼</m:t>
                        </m:r>
                      </m:sup>
                    </m:sSup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𝜅</m:t>
                    </m:r>
                    <m:r>
                      <a:rPr lang="fi-FI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′</m:t>
                    </m:r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+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accPr>
                          <m:e>
                            <m: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h</m:t>
                            </m:r>
                          </m:e>
                        </m:acc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𝑑</m:t>
                        </m:r>
                      </m:sub>
                      <m:sup/>
                    </m:sSubSup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𝜅</m:t>
                    </m:r>
                  </m:oMath>
                </a14:m>
                <a:endParaRPr lang="fi-FI" sz="2400" dirty="0">
                  <a:ea typeface="Cambria Math" panose="02040503050406030204" pitchFamily="18" charset="0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Charged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lepton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masses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𝑀</m:t>
                        </m:r>
                      </m:e>
                      <m:sub>
                        <m:r>
                          <a:rPr lang="fi-FI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ℓ</m:t>
                        </m:r>
                      </m:sub>
                    </m:sSub>
                    <m:r>
                      <a:rPr lang="fi-FI" sz="2400" i="1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=</m:t>
                    </m:r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h</m:t>
                        </m:r>
                      </m:e>
                      <m:sub>
                        <m:r>
                          <a:rPr lang="fi-FI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ℓ</m:t>
                        </m:r>
                      </m:sub>
                    </m:sSub>
                    <m:sSup>
                      <m:s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p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𝑒</m:t>
                        </m:r>
                      </m:e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𝑖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𝛼</m:t>
                        </m:r>
                      </m:sup>
                    </m:sSup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𝜅</m:t>
                    </m:r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′+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accPr>
                          <m:e>
                            <m: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h</m:t>
                            </m:r>
                          </m:e>
                        </m:acc>
                      </m:e>
                      <m:sub>
                        <m:r>
                          <a:rPr lang="fi-FI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ℓ</m:t>
                        </m:r>
                      </m:sub>
                      <m:sup/>
                    </m:sSubSup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𝜅</m:t>
                    </m:r>
                  </m:oMath>
                </a14:m>
                <a:endParaRPr lang="fi-FI" sz="2400" dirty="0">
                  <a:ea typeface="Cambria Math" panose="02040503050406030204" pitchFamily="18" charset="0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Cambria Math" panose="02040503050406030204" pitchFamily="18" charset="0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D8D3DA-34BF-3B41-96D7-F8D3B20AA6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09" y="1157478"/>
                <a:ext cx="10275151" cy="5625899"/>
              </a:xfrm>
              <a:prstGeom prst="rect">
                <a:avLst/>
              </a:prstGeom>
              <a:blipFill>
                <a:blip r:embed="rId4"/>
                <a:stretch>
                  <a:fillRect l="-864" t="-676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19A3E93-999B-3D49-BA78-088A014AA4EA}"/>
                  </a:ext>
                </a:extLst>
              </p:cNvPr>
              <p:cNvSpPr txBox="1"/>
              <p:nvPr/>
            </p:nvSpPr>
            <p:spPr>
              <a:xfrm>
                <a:off x="1844040" y="3413460"/>
                <a:ext cx="2407920" cy="470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Φ</m:t>
                        </m:r>
                      </m:e>
                    </m:acc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=</m:t>
                    </m:r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𝑖</m:t>
                    </m:r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𝜎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Φ</m:t>
                        </m:r>
                      </m:e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∗</m:t>
                        </m:r>
                      </m:sup>
                    </m:sSup>
                  </m:oMath>
                </a14:m>
                <a:r>
                  <a:rPr lang="fi-FI" sz="240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𝜎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2</m:t>
                        </m:r>
                      </m:sub>
                    </m:sSub>
                  </m:oMath>
                </a14:m>
                <a:endParaRPr lang="fi-FI" sz="2400" i="1" dirty="0">
                  <a:latin typeface="Cambria Math" panose="02040503050406030204" pitchFamily="18" charset="0"/>
                  <a:ea typeface="Cambria Math" panose="02040503050406030204" pitchFamily="18" charset="0"/>
                  <a:cs typeface="Arial Unicode MS" panose="020B0604020202020204" pitchFamily="34" charset="-128"/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19A3E93-999B-3D49-BA78-088A014AA4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4040" y="3413460"/>
                <a:ext cx="2407920" cy="470835"/>
              </a:xfrm>
              <a:prstGeom prst="rect">
                <a:avLst/>
              </a:prstGeom>
              <a:blipFill>
                <a:blip r:embed="rId5"/>
                <a:stretch>
                  <a:fillRect t="-2632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6257790"/>
      </p:ext>
    </p:extLst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AF05E-565F-444A-B2C1-A9A4E999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9AA6F-9C52-D346-8616-C792466F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11</a:t>
            </a:fld>
            <a:endParaRPr lang="fi-FI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D8D3DA-34BF-3B41-96D7-F8D3B20AA625}"/>
                  </a:ext>
                </a:extLst>
              </p:cNvPr>
              <p:cNvSpPr txBox="1"/>
              <p:nvPr/>
            </p:nvSpPr>
            <p:spPr>
              <a:xfrm>
                <a:off x="961809" y="1157478"/>
                <a:ext cx="10275151" cy="3056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Neutrino </a:t>
                </a:r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masses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𝑀</m:t>
                        </m:r>
                      </m:e>
                      <m:sub>
                        <m:r>
                          <a:rPr lang="fi-FI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𝜈</m:t>
                        </m:r>
                      </m:sub>
                    </m:sSub>
                    <m:r>
                      <a:rPr lang="fi-FI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=</m:t>
                    </m:r>
                    <m:d>
                      <m:d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fi-FI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 Unicode MS" panose="020B0604020202020204" pitchFamily="34" charset="-128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fi-FI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 Unicode MS" panose="020B0604020202020204" pitchFamily="34" charset="-128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fi-FI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</m:ctrlPr>
                                </m:sSubPr>
                                <m:e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𝐷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Sup>
                                <m:sSubSupPr>
                                  <m:ctrlPr>
                                    <a:rPr lang="fi-FI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</m:ctrlPr>
                                </m:sSubSupPr>
                                <m:e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𝐷</m:t>
                                  </m:r>
                                </m:sub>
                                <m:sup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𝑇</m:t>
                                  </m:r>
                                </m:sup>
                              </m:sSubSup>
                            </m:e>
                            <m:e>
                              <m:sSub>
                                <m:sSubPr>
                                  <m:ctrlPr>
                                    <a:rPr lang="fi-FI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</m:ctrlPr>
                                </m:sSubPr>
                                <m:e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𝑁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fi-FI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;</m:t>
                    </m:r>
                  </m:oMath>
                </a14:m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 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𝑚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=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h</m:t>
                        </m:r>
                      </m:e>
                      <m:sub>
                        <m:r>
                          <a:rPr lang="fi-FI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𝜈</m:t>
                        </m:r>
                      </m:sub>
                    </m:sSub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𝜅</m:t>
                    </m:r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+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accPr>
                          <m:e>
                            <m: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h</m:t>
                            </m:r>
                          </m:e>
                        </m:acc>
                      </m:e>
                      <m:sub>
                        <m:r>
                          <a:rPr lang="fi-FI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𝜈</m:t>
                        </m:r>
                      </m:sub>
                      <m:sup/>
                    </m:sSubSup>
                    <m:sSup>
                      <m:s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p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𝑒</m:t>
                        </m:r>
                      </m:e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−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𝑖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𝛼</m:t>
                        </m:r>
                      </m:sup>
                    </m:sSup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𝜅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’;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 </m:t>
                        </m:r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𝑀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𝑁</m:t>
                        </m:r>
                      </m:sub>
                    </m:sSub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=</m:t>
                    </m:r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𝑓</m:t>
                    </m:r>
                    <m:sSub>
                      <m:sSubPr>
                        <m:ctrlP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𝜐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𝑅</m:t>
                        </m:r>
                      </m:sub>
                    </m:sSub>
                  </m:oMath>
                </a14:m>
                <a:endParaRPr lang="fi-FI" sz="2400" dirty="0">
                  <a:ea typeface="Cambria Math" panose="02040503050406030204" pitchFamily="18" charset="0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Cambria Math" panose="02040503050406030204" pitchFamily="18" charset="0"/>
                  <a:cs typeface="Arial Unicode MS" panose="020B0604020202020204" pitchFamily="34" charset="-128"/>
                </a:endParaRPr>
              </a:p>
              <a:p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Type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-I </a:t>
                </a:r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seesaw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, no </a:t>
                </a:r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neutrino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Majorana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mass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: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𝑚</m:t>
                        </m:r>
                      </m:e>
                      <m:sub>
                        <m:r>
                          <a:rPr lang="fi-FI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𝜈</m:t>
                        </m:r>
                      </m:sub>
                    </m:sSub>
                    <m:r>
                      <a:rPr lang="fi-FI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=−</m:t>
                    </m:r>
                    <m:sSub>
                      <m:sSubPr>
                        <m:ctrlP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𝑚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𝐷</m:t>
                        </m:r>
                      </m:sub>
                    </m:sSub>
                    <m:sSubSup>
                      <m:sSubSupPr>
                        <m:ctrlP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𝑀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𝑁</m:t>
                        </m:r>
                      </m:sub>
                      <m:sup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𝑚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𝐷</m:t>
                        </m:r>
                      </m:sub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𝑇</m:t>
                        </m:r>
                      </m:sup>
                    </m:sSubSup>
                  </m:oMath>
                </a14:m>
                <a:endParaRPr lang="fi-FI" sz="2400" dirty="0">
                  <a:ea typeface="Cambria Math" panose="02040503050406030204" pitchFamily="18" charset="0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Cambria Math" panose="02040503050406030204" pitchFamily="18" charset="0"/>
                  <a:cs typeface="Arial Unicode MS" panose="020B0604020202020204" pitchFamily="34" charset="-128"/>
                </a:endParaRPr>
              </a:p>
              <a:p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Note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: 	</a:t>
                </a:r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if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∆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included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, </a:t>
                </a:r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one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gets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also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Majorana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mass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 for </a:t>
                </a:r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the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light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neutrinos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, and </a:t>
                </a:r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thus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type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-II </a:t>
                </a:r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seesaw</a:t>
                </a:r>
                <a:endParaRPr lang="fi-FI" sz="2400" dirty="0">
                  <a:ea typeface="Cambria Math" panose="02040503050406030204" pitchFamily="18" charset="0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D8D3DA-34BF-3B41-96D7-F8D3B20AA6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09" y="1157478"/>
                <a:ext cx="10275151" cy="3056927"/>
              </a:xfrm>
              <a:prstGeom prst="rect">
                <a:avLst/>
              </a:prstGeom>
              <a:blipFill>
                <a:blip r:embed="rId4"/>
                <a:stretch>
                  <a:fillRect l="-864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0A394B85-FE86-7F4F-8B52-EC98BC4B83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8059" y="3379265"/>
            <a:ext cx="6056630" cy="276309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79B3D19-6BE1-1B45-BFC8-C35F5B398D15}"/>
              </a:ext>
            </a:extLst>
          </p:cNvPr>
          <p:cNvSpPr txBox="1"/>
          <p:nvPr/>
        </p:nvSpPr>
        <p:spPr>
          <a:xfrm>
            <a:off x="5894495" y="5730173"/>
            <a:ext cx="1717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err="1">
                <a:ea typeface="Cambria Math" panose="02040503050406030204" pitchFamily="18" charset="0"/>
                <a:cs typeface="Arial Unicode MS" panose="020B0604020202020204" pitchFamily="34" charset="-128"/>
              </a:rPr>
              <a:t>Type</a:t>
            </a:r>
            <a:r>
              <a:rPr lang="fi-FI" sz="2400" dirty="0">
                <a:ea typeface="Cambria Math" panose="02040503050406030204" pitchFamily="18" charset="0"/>
                <a:cs typeface="Arial Unicode MS" panose="020B0604020202020204" pitchFamily="34" charset="-128"/>
              </a:rPr>
              <a:t> - 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28CF89-3787-FC4F-BB77-5D21B7407BE8}"/>
              </a:ext>
            </a:extLst>
          </p:cNvPr>
          <p:cNvSpPr txBox="1"/>
          <p:nvPr/>
        </p:nvSpPr>
        <p:spPr>
          <a:xfrm>
            <a:off x="9154939" y="6072555"/>
            <a:ext cx="1717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err="1">
                <a:ea typeface="Cambria Math" panose="02040503050406030204" pitchFamily="18" charset="0"/>
                <a:cs typeface="Arial Unicode MS" panose="020B0604020202020204" pitchFamily="34" charset="-128"/>
              </a:rPr>
              <a:t>Type</a:t>
            </a:r>
            <a:r>
              <a:rPr lang="fi-FI" sz="2400" dirty="0">
                <a:ea typeface="Cambria Math" panose="02040503050406030204" pitchFamily="18" charset="0"/>
                <a:cs typeface="Arial Unicode MS" panose="020B0604020202020204" pitchFamily="34" charset="-128"/>
              </a:rPr>
              <a:t> - II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368E9E1D-C093-B746-BF8A-004C4A0AA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33CD78-D3E4-7E45-AED2-C513A9E3081B}"/>
              </a:ext>
            </a:extLst>
          </p:cNvPr>
          <p:cNvSpPr txBox="1"/>
          <p:nvPr/>
        </p:nvSpPr>
        <p:spPr>
          <a:xfrm>
            <a:off x="961809" y="4440798"/>
            <a:ext cx="38641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err="1">
                <a:solidFill>
                  <a:srgbClr val="007701"/>
                </a:solidFill>
              </a:rPr>
              <a:t>Gell</a:t>
            </a:r>
            <a:r>
              <a:rPr lang="fi-FI" sz="2000" dirty="0">
                <a:solidFill>
                  <a:srgbClr val="007701"/>
                </a:solidFill>
              </a:rPr>
              <a:t>-Mann, </a:t>
            </a:r>
            <a:r>
              <a:rPr lang="fi-FI" sz="2000" dirty="0" err="1">
                <a:solidFill>
                  <a:srgbClr val="007701"/>
                </a:solidFill>
              </a:rPr>
              <a:t>Ramond</a:t>
            </a:r>
            <a:r>
              <a:rPr lang="fi-FI" sz="2000" dirty="0">
                <a:solidFill>
                  <a:srgbClr val="007701"/>
                </a:solidFill>
              </a:rPr>
              <a:t>, </a:t>
            </a:r>
            <a:r>
              <a:rPr lang="fi-FI" sz="2000" dirty="0" err="1">
                <a:solidFill>
                  <a:srgbClr val="007701"/>
                </a:solidFill>
              </a:rPr>
              <a:t>Slansky</a:t>
            </a:r>
            <a:r>
              <a:rPr lang="fi-FI" sz="2000" dirty="0">
                <a:solidFill>
                  <a:srgbClr val="007701"/>
                </a:solidFill>
              </a:rPr>
              <a:t> (1979); </a:t>
            </a:r>
            <a:r>
              <a:rPr lang="fi-FI" sz="2000" dirty="0" err="1">
                <a:solidFill>
                  <a:srgbClr val="007701"/>
                </a:solidFill>
              </a:rPr>
              <a:t>Yanagida</a:t>
            </a:r>
            <a:r>
              <a:rPr lang="fi-FI" sz="2000" dirty="0">
                <a:solidFill>
                  <a:srgbClr val="007701"/>
                </a:solidFill>
              </a:rPr>
              <a:t> (1979); </a:t>
            </a:r>
            <a:r>
              <a:rPr lang="fi-FI" sz="2000" dirty="0" err="1">
                <a:solidFill>
                  <a:srgbClr val="007701"/>
                </a:solidFill>
              </a:rPr>
              <a:t>Mohapatra</a:t>
            </a:r>
            <a:r>
              <a:rPr lang="fi-FI" sz="2000" dirty="0">
                <a:solidFill>
                  <a:srgbClr val="007701"/>
                </a:solidFill>
              </a:rPr>
              <a:t>, </a:t>
            </a:r>
            <a:r>
              <a:rPr lang="fi-FI" sz="2000" dirty="0" err="1">
                <a:solidFill>
                  <a:srgbClr val="007701"/>
                </a:solidFill>
              </a:rPr>
              <a:t>Senjanovic</a:t>
            </a:r>
            <a:r>
              <a:rPr lang="fi-FI" sz="2000" dirty="0">
                <a:solidFill>
                  <a:srgbClr val="007701"/>
                </a:solidFill>
              </a:rPr>
              <a:t> (1980)</a:t>
            </a:r>
          </a:p>
        </p:txBody>
      </p:sp>
    </p:spTree>
    <p:extLst>
      <p:ext uri="{BB962C8B-B14F-4D97-AF65-F5344CB8AC3E}">
        <p14:creationId xmlns:p14="http://schemas.microsoft.com/office/powerpoint/2010/main" val="2793157805"/>
      </p:ext>
    </p:extLst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AF05E-565F-444A-B2C1-A9A4E999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  <a:endParaRPr lang="fi-FI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285B7B-BC7A-B749-93AE-AAC37C84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9AA6F-9C52-D346-8616-C792466F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12</a:t>
            </a:fld>
            <a:endParaRPr lang="fi-FI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D8D3DA-34BF-3B41-96D7-F8D3B20AA625}"/>
                  </a:ext>
                </a:extLst>
              </p:cNvPr>
              <p:cNvSpPr txBox="1"/>
              <p:nvPr/>
            </p:nvSpPr>
            <p:spPr>
              <a:xfrm>
                <a:off x="1429169" y="852678"/>
                <a:ext cx="11347422" cy="56475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b="1" dirty="0">
                  <a:solidFill>
                    <a:srgbClr val="1CA17D"/>
                  </a:solidFill>
                  <a:latin typeface="Arial"/>
                  <a:cs typeface="Arial"/>
                </a:endParaRPr>
              </a:p>
              <a:p>
                <a:r>
                  <a:rPr lang="en-US" sz="2400" b="1" dirty="0"/>
                  <a:t>Gauge bosons, </a:t>
                </a:r>
                <a:r>
                  <a:rPr lang="en-US" sz="2400" b="1" dirty="0">
                    <a:sym typeface="Wingdings"/>
                  </a:rPr>
                  <a:t>SU(2)</a:t>
                </a:r>
                <a:r>
                  <a:rPr lang="en-US" sz="2400" b="1" baseline="-25000" dirty="0">
                    <a:sym typeface="Wingdings"/>
                  </a:rPr>
                  <a:t>L</a:t>
                </a:r>
                <a:r>
                  <a:rPr lang="en-US" sz="2400" b="1" dirty="0">
                    <a:sym typeface="Wingdings"/>
                  </a:rPr>
                  <a:t> x SU(2)</a:t>
                </a:r>
                <a:r>
                  <a:rPr lang="en-US" sz="2400" b="1" baseline="-25000" dirty="0">
                    <a:sym typeface="Wingdings"/>
                  </a:rPr>
                  <a:t>R</a:t>
                </a:r>
                <a:r>
                  <a:rPr lang="en-US" sz="2400" b="1" dirty="0">
                    <a:sym typeface="Wingdings"/>
                  </a:rPr>
                  <a:t> x U(1)</a:t>
                </a:r>
                <a:r>
                  <a:rPr lang="en-US" sz="2400" b="1" baseline="-25000" dirty="0">
                    <a:sym typeface="Wingdings"/>
                  </a:rPr>
                  <a:t>B-L</a:t>
                </a:r>
                <a:endParaRPr lang="en-US" sz="2400" b="1" baseline="-25000" dirty="0"/>
              </a:p>
              <a:p>
                <a:endParaRPr lang="en-US" sz="2400" b="1" baseline="-25000" dirty="0">
                  <a:solidFill>
                    <a:srgbClr val="0000FF"/>
                  </a:solidFill>
                  <a:sym typeface="Wingdings"/>
                </a:endParaRPr>
              </a:p>
              <a:p>
                <a:endParaRPr lang="en-US" sz="2400" dirty="0"/>
              </a:p>
              <a:p>
                <a:r>
                  <a:rPr lang="fi-FI" sz="2400" dirty="0">
                    <a:sym typeface="Wingdings"/>
                  </a:rPr>
                  <a:t>New </a:t>
                </a:r>
                <a:r>
                  <a:rPr lang="fi-FI" sz="2400" dirty="0" err="1">
                    <a:sym typeface="Wingdings"/>
                  </a:rPr>
                  <a:t>gauge</a:t>
                </a:r>
                <a:r>
                  <a:rPr lang="fi-FI" sz="2400" dirty="0">
                    <a:sym typeface="Wingdings"/>
                  </a:rPr>
                  <a:t> </a:t>
                </a:r>
                <a:r>
                  <a:rPr lang="fi-FI" sz="2400" dirty="0" err="1">
                    <a:sym typeface="Wingdings"/>
                  </a:rPr>
                  <a:t>bosons</a:t>
                </a:r>
                <a:r>
                  <a:rPr lang="fi-FI" sz="2400" dirty="0">
                    <a:sym typeface="Wingdings"/>
                  </a:rPr>
                  <a:t> </a:t>
                </a:r>
                <a:r>
                  <a:rPr lang="fi-FI" sz="2400" dirty="0" err="1">
                    <a:sym typeface="Wingdings"/>
                  </a:rPr>
                  <a:t>connected</a:t>
                </a:r>
                <a:r>
                  <a:rPr lang="fi-FI" sz="2400" dirty="0">
                    <a:sym typeface="Wingdings"/>
                  </a:rPr>
                  <a:t> to </a:t>
                </a:r>
                <a:r>
                  <a:rPr lang="fi-FI" sz="2400" dirty="0" err="1">
                    <a:sym typeface="Wingdings"/>
                  </a:rPr>
                  <a:t>enlarged</a:t>
                </a:r>
                <a:r>
                  <a:rPr lang="fi-FI" sz="2400" dirty="0">
                    <a:sym typeface="Wingdings"/>
                  </a:rPr>
                  <a:t> </a:t>
                </a:r>
                <a:r>
                  <a:rPr lang="fi-FI" sz="2400" dirty="0" err="1">
                    <a:sym typeface="Wingdings"/>
                  </a:rPr>
                  <a:t>gauge</a:t>
                </a:r>
                <a:r>
                  <a:rPr lang="fi-FI" sz="2400" dirty="0">
                    <a:sym typeface="Wingdings"/>
                  </a:rPr>
                  <a:t> </a:t>
                </a:r>
                <a:r>
                  <a:rPr lang="fi-FI" sz="2400" dirty="0" err="1">
                    <a:sym typeface="Wingdings"/>
                  </a:rPr>
                  <a:t>group</a:t>
                </a:r>
                <a:r>
                  <a:rPr lang="fi-FI" sz="2400" dirty="0">
                    <a:sym typeface="Wingdings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𝑊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𝑅</m:t>
                        </m:r>
                      </m:sub>
                    </m:sSub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,</m:t>
                    </m:r>
                    <m:r>
                      <a:rPr lang="fi-FI" sz="2400" i="1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 </m:t>
                    </m:r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𝑊</m:t>
                    </m:r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, </m:t>
                    </m:r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𝑍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𝑅</m:t>
                        </m:r>
                      </m:sub>
                    </m:sSub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,</m:t>
                    </m:r>
                    <m:r>
                      <a:rPr lang="fi-FI" sz="2400" i="1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 </m:t>
                    </m:r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𝑍</m:t>
                    </m:r>
                  </m:oMath>
                </a14:m>
                <a:r>
                  <a:rPr lang="fi-FI" sz="2400" dirty="0">
                    <a:sym typeface="Wingdings"/>
                  </a:rPr>
                  <a:t>, </a:t>
                </a:r>
                <a:r>
                  <a:rPr lang="fi-FI" sz="2400" dirty="0">
                    <a:latin typeface="Symbol" charset="2"/>
                    <a:cs typeface="Symbol" charset="2"/>
                    <a:sym typeface="Wingdings"/>
                  </a:rPr>
                  <a:t>g</a:t>
                </a:r>
                <a:endParaRPr lang="fi-FI" sz="2400" dirty="0">
                  <a:latin typeface="Symbol" charset="2"/>
                  <a:cs typeface="Symbol" charset="2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𝑚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𝑊</m:t>
                        </m:r>
                      </m:sub>
                      <m:sup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2</m:t>
                        </m:r>
                      </m:sup>
                    </m:sSubSup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=</m:t>
                    </m:r>
                    <m:f>
                      <m:fPr>
                        <m:ctrlP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fi-FI" sz="2400" b="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sSubSupPr>
                          <m:e>
                            <m:r>
                              <a:rPr lang="fi-FI" sz="2400" b="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𝑔</m:t>
                            </m:r>
                          </m:e>
                          <m:sub>
                            <m:r>
                              <a:rPr lang="fi-FI" sz="2400" b="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𝐿</m:t>
                            </m:r>
                          </m:sub>
                          <m:sup>
                            <m:r>
                              <a:rPr lang="fi-FI" sz="2400" b="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fi-FI" sz="2400" b="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sSupPr>
                          <m:e>
                            <m:r>
                              <a:rPr lang="fi-FI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 Unicode MS" panose="020B0604020202020204" pitchFamily="34" charset="-128"/>
                              </a:rPr>
                              <m:t>𝜅</m:t>
                            </m:r>
                          </m:e>
                          <m:sup>
                            <m:r>
                              <a:rPr lang="fi-FI" sz="2400" b="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2</m:t>
                            </m:r>
                          </m:sup>
                        </m:sSup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+</m:t>
                        </m:r>
                        <m:sSup>
                          <m:sSupPr>
                            <m:ctrlP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sSupPr>
                          <m:e>
                            <m:r>
                              <a:rPr lang="fi-FI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 Unicode MS" panose="020B0604020202020204" pitchFamily="34" charset="-128"/>
                              </a:rPr>
                              <m:t>𝜅</m:t>
                            </m:r>
                          </m:e>
                          <m:sup>
                            <m:r>
                              <a:rPr lang="fi-FI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 Unicode MS" panose="020B0604020202020204" pitchFamily="34" charset="-128"/>
                              </a:rPr>
                              <m:t>′</m:t>
                            </m:r>
                            <m: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;	 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𝑚</m:t>
                        </m:r>
                      </m:e>
                      <m:sub>
                        <m:sSub>
                          <m:sSubPr>
                            <m:ctrlPr>
                              <a:rPr lang="fi-FI" sz="240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sSubPr>
                          <m:e>
                            <m:r>
                              <a:rPr lang="fi-FI" sz="2400" b="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𝑊</m:t>
                            </m:r>
                          </m:e>
                          <m:sub>
                            <m:r>
                              <a:rPr lang="fi-FI" sz="2400" b="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𝑅</m:t>
                            </m:r>
                          </m:sub>
                        </m:sSub>
                      </m:sub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fi-FI" sz="2400" i="1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=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𝑔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𝑅</m:t>
                        </m:r>
                      </m:sub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𝜐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𝑅</m:t>
                        </m:r>
                      </m:sub>
                      <m:sup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2</m:t>
                        </m:r>
                      </m:sup>
                    </m:sSubSup>
                  </m:oMath>
                </a14:m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𝑚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𝑍</m:t>
                        </m:r>
                      </m:sub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2</m:t>
                        </m:r>
                      </m:sup>
                    </m:sSubSup>
                    <m:r>
                      <a:rPr lang="fi-FI" sz="2400" i="1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=</m:t>
                    </m:r>
                    <m:f>
                      <m:f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sSubSupPr>
                          <m:e>
                            <m: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𝑔</m:t>
                            </m:r>
                          </m:e>
                          <m:sub>
                            <m: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𝐿</m:t>
                            </m:r>
                          </m:sub>
                          <m:sup>
                            <m: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2</m:t>
                        </m:r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 </m:t>
                        </m:r>
                        <m:func>
                          <m:funcPr>
                            <m:ctrlPr>
                              <a:rPr lang="fi-FI" sz="2400" b="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i-FI" sz="2400" b="0" i="0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cos</m:t>
                            </m:r>
                            <m:r>
                              <a:rPr lang="fi-FI" sz="2400" b="0" i="0" baseline="30000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2</m:t>
                            </m:r>
                          </m:fName>
                          <m:e>
                            <m:sSub>
                              <m:sSubPr>
                                <m:ctrlPr>
                                  <a:rPr lang="fi-FI" sz="2400" b="0" i="1" smtClean="0">
                                    <a:latin typeface="Cambria Math" panose="02040503050406030204" pitchFamily="18" charset="0"/>
                                    <a:ea typeface="Arial Unicode MS" panose="020B0604020202020204" pitchFamily="34" charset="-128"/>
                                    <a:cs typeface="Arial Unicode MS" panose="020B0604020202020204" pitchFamily="34" charset="-128"/>
                                  </a:rPr>
                                </m:ctrlPr>
                              </m:sSubPr>
                              <m:e>
                                <m:r>
                                  <a:rPr lang="fi-FI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 Unicode MS" panose="020B0604020202020204" pitchFamily="34" charset="-128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fi-FI" sz="2400" b="0" i="1" smtClean="0">
                                    <a:latin typeface="Cambria Math" panose="02040503050406030204" pitchFamily="18" charset="0"/>
                                    <a:ea typeface="Arial Unicode MS" panose="020B0604020202020204" pitchFamily="34" charset="-128"/>
                                    <a:cs typeface="Arial Unicode MS" panose="020B0604020202020204" pitchFamily="34" charset="-128"/>
                                  </a:rPr>
                                  <m:t>𝑊</m:t>
                                </m:r>
                              </m:sub>
                            </m:sSub>
                          </m:e>
                        </m:func>
                      </m:den>
                    </m:f>
                    <m:d>
                      <m:d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sSupPr>
                          <m:e>
                            <m:r>
                              <a:rPr lang="fi-FI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 Unicode MS" panose="020B0604020202020204" pitchFamily="34" charset="-128"/>
                              </a:rPr>
                              <m:t>𝜅</m:t>
                            </m:r>
                          </m:e>
                          <m:sup>
                            <m: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2</m:t>
                            </m:r>
                          </m:sup>
                        </m:sSup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+</m:t>
                        </m:r>
                        <m:sSup>
                          <m:sSupPr>
                            <m:ctrlP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sSupPr>
                          <m:e>
                            <m:r>
                              <a:rPr lang="fi-FI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 Unicode MS" panose="020B0604020202020204" pitchFamily="34" charset="-128"/>
                              </a:rPr>
                              <m:t>𝜅</m:t>
                            </m:r>
                          </m:e>
                          <m:sup>
                            <m:r>
                              <a:rPr lang="fi-FI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 Unicode MS" panose="020B0604020202020204" pitchFamily="34" charset="-128"/>
                              </a:rPr>
                              <m:t>′</m:t>
                            </m:r>
                            <m: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;	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𝑚</m:t>
                        </m:r>
                      </m:e>
                      <m:sub>
                        <m:sSub>
                          <m:sSubPr>
                            <m:ctrlP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sSubPr>
                          <m:e>
                            <m:r>
                              <a:rPr lang="fi-FI" sz="2400" b="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𝑍</m:t>
                            </m:r>
                          </m:e>
                          <m:sub>
                            <m: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𝑅</m:t>
                            </m:r>
                          </m:sub>
                        </m:sSub>
                      </m:sub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fi-FI" sz="2400" i="1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=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2(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𝑔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𝑅</m:t>
                        </m:r>
                      </m:sub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2</m:t>
                        </m:r>
                      </m:sup>
                    </m:sSubSup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+</m:t>
                    </m:r>
                    <m:sSubSup>
                      <m:sSubSupPr>
                        <m:ctrlP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𝑔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𝐵𝐿</m:t>
                        </m:r>
                      </m:sub>
                      <m:sup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2</m:t>
                        </m:r>
                      </m:sup>
                    </m:sSubSup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)</m:t>
                    </m:r>
                    <m:sSubSup>
                      <m:sSub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𝜐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𝑅</m:t>
                        </m:r>
                      </m:sub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2</m:t>
                        </m:r>
                      </m:sup>
                    </m:sSubSup>
                  </m:oMath>
                </a14:m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Theoretically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i-FI" sz="240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sSubPr>
                          <m:e>
                            <m:r>
                              <a:rPr lang="fi-FI" sz="2400" b="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𝑔</m:t>
                            </m:r>
                          </m:e>
                          <m:sub>
                            <m:r>
                              <a:rPr lang="fi-FI" sz="2400" b="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𝑅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i-FI" sz="240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sSubPr>
                          <m:e>
                            <m:r>
                              <a:rPr lang="fi-FI" sz="2400" b="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𝑔</m:t>
                            </m:r>
                          </m:e>
                          <m:sub>
                            <m:r>
                              <a:rPr lang="fi-FI" sz="2400" b="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𝐿</m:t>
                            </m:r>
                          </m:sub>
                        </m:sSub>
                      </m:den>
                    </m:f>
                    <m:r>
                      <a:rPr lang="fi-FI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≳</m:t>
                    </m:r>
                    <m:r>
                      <a:rPr lang="fi-FI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0.55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;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the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smaller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the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ratio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is,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the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heavier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𝑍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is</a:t>
                </a: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fi-FI" sz="2400" dirty="0">
                    <a:solidFill>
                      <a:srgbClr val="0432FF"/>
                    </a:solidFill>
                  </a:rPr>
                  <a:t>Mixings </a:t>
                </a:r>
                <a14:m>
                  <m:oMath xmlns:m="http://schemas.openxmlformats.org/officeDocument/2006/math">
                    <m:r>
                      <a:rPr lang="fi-FI" sz="24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fi-FI" sz="24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i-FI" sz="2400" i="1">
                                <a:solidFill>
                                  <a:srgbClr val="0432FF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sSubPr>
                          <m:e>
                            <m:r>
                              <a:rPr lang="fi-FI" sz="2400" i="1">
                                <a:solidFill>
                                  <a:srgbClr val="0432FF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𝑔</m:t>
                            </m:r>
                          </m:e>
                          <m:sub>
                            <m:r>
                              <a:rPr lang="fi-FI" sz="2400" i="1">
                                <a:solidFill>
                                  <a:srgbClr val="0432FF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𝑅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i-FI" sz="2400" i="1">
                                <a:solidFill>
                                  <a:srgbClr val="0432FF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sSubPr>
                          <m:e>
                            <m:r>
                              <a:rPr lang="fi-FI" sz="2400" i="1">
                                <a:solidFill>
                                  <a:srgbClr val="0432FF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𝑔</m:t>
                            </m:r>
                          </m:e>
                          <m:sub>
                            <m:r>
                              <a:rPr lang="fi-FI" sz="2400" i="1">
                                <a:solidFill>
                                  <a:srgbClr val="0432FF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𝐿</m:t>
                            </m:r>
                          </m:sub>
                        </m:sSub>
                      </m:den>
                    </m:f>
                  </m:oMath>
                </a14:m>
                <a:r>
                  <a:rPr lang="fi-FI" sz="2400" dirty="0">
                    <a:solidFill>
                      <a:srgbClr val="0432FF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i-FI" sz="2400" i="1" dirty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i-FI" sz="2400" i="1" dirty="0">
                                <a:solidFill>
                                  <a:srgbClr val="0432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i-FI" sz="2400" i="1" dirty="0">
                                <a:solidFill>
                                  <a:srgbClr val="0432FF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fi-FI" sz="2400" i="1" dirty="0">
                                <a:solidFill>
                                  <a:srgbClr val="0432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i-FI" sz="2400" i="1" dirty="0">
                                <a:solidFill>
                                  <a:srgbClr val="0432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i-FI" sz="2400" i="1" dirty="0">
                                <a:solidFill>
                                  <a:srgbClr val="0432FF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sSub>
                              <m:sSubPr>
                                <m:ctrlPr>
                                  <a:rPr lang="fi-FI" sz="2400" i="1" dirty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i-FI" sz="2400" i="1" dirty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fi-FI" sz="2400" i="1" dirty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</m:sSub>
                          </m:sub>
                        </m:sSub>
                      </m:den>
                    </m:f>
                    <m:r>
                      <a:rPr lang="fi-FI" sz="24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,</m:t>
                    </m:r>
                    <m:r>
                      <a:rPr lang="fi-FI" sz="2400" b="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  </m:t>
                    </m:r>
                    <m:r>
                      <a:rPr lang="fi-FI" sz="24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𝑉</m:t>
                    </m:r>
                    <m:r>
                      <a:rPr lang="fi-FI" sz="24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=</m:t>
                    </m:r>
                    <m:r>
                      <a:rPr lang="fi-FI" sz="24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𝑊</m:t>
                    </m:r>
                    <m:r>
                      <a:rPr lang="fi-FI" sz="24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, </m:t>
                    </m:r>
                    <m:sSub>
                      <m:sSubPr>
                        <m:ctrlPr>
                          <a:rPr lang="fi-FI" sz="24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𝑍</m:t>
                        </m:r>
                      </m:e>
                      <m:sub/>
                    </m:sSub>
                  </m:oMath>
                </a14:m>
                <a:endParaRPr lang="fi-FI" sz="2400" i="1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D8D3DA-34BF-3B41-96D7-F8D3B20AA6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9169" y="852678"/>
                <a:ext cx="11347422" cy="5647572"/>
              </a:xfrm>
              <a:prstGeom prst="rect">
                <a:avLst/>
              </a:prstGeom>
              <a:blipFill>
                <a:blip r:embed="rId4"/>
                <a:stretch>
                  <a:fillRect l="-783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1837170"/>
      </p:ext>
    </p:extLst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AF05E-565F-444A-B2C1-A9A4E999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  <a:endParaRPr lang="fi-FI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285B7B-BC7A-B749-93AE-AAC37C84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9AA6F-9C52-D346-8616-C792466F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13</a:t>
            </a:fld>
            <a:endParaRPr lang="fi-FI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D8D3DA-34BF-3B41-96D7-F8D3B20AA625}"/>
                  </a:ext>
                </a:extLst>
              </p:cNvPr>
              <p:cNvSpPr txBox="1"/>
              <p:nvPr/>
            </p:nvSpPr>
            <p:spPr>
              <a:xfrm>
                <a:off x="1172817" y="822198"/>
                <a:ext cx="10366513" cy="6001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Tests of left-right model</a:t>
                </a:r>
              </a:p>
              <a:p>
                <a:endParaRPr lang="en-US" sz="2400" b="1" dirty="0"/>
              </a:p>
              <a:p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Lepton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number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violating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processes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:</a:t>
                </a: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Neutrinoless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double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beta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decay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, 0</a:t>
                </a:r>
                <a14:m>
                  <m:oMath xmlns:m="http://schemas.openxmlformats.org/officeDocument/2006/math">
                    <m:r>
                      <a:rPr lang="fi-FI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𝜈𝛽𝛽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Lepton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number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violation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in</a:t>
                </a:r>
              </a:p>
              <a:p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Meson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decays</a:t>
                </a:r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τ</m:t>
                    </m:r>
                    <m: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→</m:t>
                    </m:r>
                    <m: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𝜇</m:t>
                    </m:r>
                    <m:r>
                      <a:rPr lang="fi-FI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,</m:t>
                    </m:r>
                    <m:r>
                      <a:rPr lang="fi-FI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𝑒</m:t>
                    </m:r>
                    <m:r>
                      <a:rPr lang="fi-FI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𝛾</m:t>
                    </m:r>
                    <m:r>
                      <a:rPr lang="fi-FI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, </m:t>
                    </m:r>
                    <m:r>
                      <a:rPr lang="fi-FI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𝜇</m:t>
                    </m:r>
                    <m:r>
                      <a:rPr lang="fi-FI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→</m:t>
                    </m:r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𝑒</m:t>
                    </m:r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𝛾</m:t>
                    </m:r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, </m:t>
                    </m:r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𝜇</m:t>
                    </m:r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↔</m:t>
                    </m:r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𝑒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–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conversion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,…</a:t>
                </a: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D8D3DA-34BF-3B41-96D7-F8D3B20AA6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2817" y="822198"/>
                <a:ext cx="10366513" cy="6001643"/>
              </a:xfrm>
              <a:prstGeom prst="rect">
                <a:avLst/>
              </a:prstGeom>
              <a:blipFill>
                <a:blip r:embed="rId4"/>
                <a:stretch>
                  <a:fillRect l="-856" t="-846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F089E017-19D8-1C48-940D-5AACA0F227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9334" y="1302384"/>
            <a:ext cx="5003036" cy="45516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F5EC067-8B2F-2E42-B154-602FC81720E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6736"/>
          <a:stretch/>
        </p:blipFill>
        <p:spPr>
          <a:xfrm>
            <a:off x="2641763" y="2701215"/>
            <a:ext cx="2262977" cy="278518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BDCCD9D-F381-374F-A0E6-8242083985F4}"/>
              </a:ext>
            </a:extLst>
          </p:cNvPr>
          <p:cNvSpPr txBox="1"/>
          <p:nvPr/>
        </p:nvSpPr>
        <p:spPr>
          <a:xfrm>
            <a:off x="7491334" y="861464"/>
            <a:ext cx="42816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>
                <a:solidFill>
                  <a:schemeClr val="accent6">
                    <a:lumMod val="75000"/>
                  </a:schemeClr>
                </a:solidFill>
              </a:rPr>
              <a:t>J. Engel et </a:t>
            </a:r>
            <a:r>
              <a:rPr lang="fi-FI" sz="2000" dirty="0" err="1">
                <a:solidFill>
                  <a:schemeClr val="accent6">
                    <a:lumMod val="75000"/>
                  </a:schemeClr>
                </a:solidFill>
              </a:rPr>
              <a:t>al</a:t>
            </a:r>
            <a:r>
              <a:rPr lang="fi-FI" sz="20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fi-FI" sz="2000" dirty="0" err="1">
                <a:solidFill>
                  <a:schemeClr val="accent6">
                    <a:lumMod val="75000"/>
                  </a:schemeClr>
                </a:solidFill>
              </a:rPr>
              <a:t>Rept.Prog.Phys</a:t>
            </a:r>
            <a:r>
              <a:rPr lang="fi-FI" sz="2000" dirty="0">
                <a:solidFill>
                  <a:schemeClr val="accent6">
                    <a:lumMod val="75000"/>
                  </a:schemeClr>
                </a:solidFill>
              </a:rPr>
              <a:t> (2017)</a:t>
            </a:r>
          </a:p>
        </p:txBody>
      </p:sp>
    </p:spTree>
    <p:extLst>
      <p:ext uri="{BB962C8B-B14F-4D97-AF65-F5344CB8AC3E}">
        <p14:creationId xmlns:p14="http://schemas.microsoft.com/office/powerpoint/2010/main" val="2080436939"/>
      </p:ext>
    </p:extLst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AF05E-565F-444A-B2C1-A9A4E999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285B7B-BC7A-B749-93AE-AAC37C84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9AA6F-9C52-D346-8616-C792466F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14</a:t>
            </a:fld>
            <a:endParaRPr lang="fi-FI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3C841E-4AC3-8C45-8B5F-0A50865798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0720" y="36057"/>
            <a:ext cx="6139021" cy="526201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3686FE4-3DC8-D848-9822-652A5C108811}"/>
                  </a:ext>
                </a:extLst>
              </p:cNvPr>
              <p:cNvSpPr txBox="1"/>
              <p:nvPr/>
            </p:nvSpPr>
            <p:spPr>
              <a:xfrm>
                <a:off x="816176" y="1410791"/>
                <a:ext cx="5471160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000" dirty="0">
                    <a:solidFill>
                      <a:schemeClr val="accent6">
                        <a:lumMod val="75000"/>
                      </a:schemeClr>
                    </a:solidFill>
                  </a:rPr>
                  <a:t>CMS, JHEP 05 (2018), </a:t>
                </a:r>
                <a:r>
                  <a:rPr lang="fi-FI" sz="2000" dirty="0" err="1">
                    <a:solidFill>
                      <a:schemeClr val="accent6">
                        <a:lumMod val="75000"/>
                      </a:schemeClr>
                    </a:solidFill>
                  </a:rPr>
                  <a:t>arXiv</a:t>
                </a:r>
                <a:r>
                  <a:rPr lang="fi-FI" sz="2000" dirty="0">
                    <a:solidFill>
                      <a:schemeClr val="accent6">
                        <a:lumMod val="75000"/>
                      </a:schemeClr>
                    </a:solidFill>
                  </a:rPr>
                  <a:t>: 1803.11116</a:t>
                </a:r>
              </a:p>
              <a:p>
                <a:endParaRPr lang="fi-FI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i-FI" sz="24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fi-FI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fi-FI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i-FI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fi-FI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ℓ→ℓℓ</m:t>
                      </m:r>
                      <m:r>
                        <a:rPr lang="fi-FI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𝑗𝑗</m:t>
                      </m:r>
                    </m:oMath>
                  </m:oMathPara>
                </a14:m>
                <a:endParaRPr lang="fi-FI" sz="2400" b="0" dirty="0">
                  <a:ea typeface="Cambria Math" panose="02040503050406030204" pitchFamily="18" charset="0"/>
                </a:endParaRPr>
              </a:p>
              <a:p>
                <a:endParaRPr lang="fi-FI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i-FI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err="1"/>
                  <a:t>Majorana</a:t>
                </a:r>
                <a:r>
                  <a:rPr lang="en-US" sz="2400" dirty="0"/>
                  <a:t>		    similar amounts of same sign and opposite sign dileptons  </a:t>
                </a:r>
                <a:br>
                  <a:rPr lang="en-US" sz="2400" dirty="0"/>
                </a:br>
                <a:r>
                  <a:rPr lang="en-US" sz="2000" dirty="0">
                    <a:solidFill>
                      <a:srgbClr val="008000"/>
                    </a:solidFill>
                  </a:rPr>
                  <a:t>Keung, </a:t>
                </a:r>
                <a:r>
                  <a:rPr lang="en-US" sz="2000" dirty="0" err="1">
                    <a:solidFill>
                      <a:srgbClr val="008000"/>
                    </a:solidFill>
                  </a:rPr>
                  <a:t>Senjanovic</a:t>
                </a:r>
                <a:r>
                  <a:rPr lang="en-US" sz="2000" dirty="0">
                    <a:solidFill>
                      <a:srgbClr val="008000"/>
                    </a:solidFill>
                  </a:rPr>
                  <a:t>, PRL 50 (1983) 1427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3686FE4-3DC8-D848-9822-652A5C1088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176" y="1410791"/>
                <a:ext cx="5471160" cy="2554545"/>
              </a:xfrm>
              <a:prstGeom prst="rect">
                <a:avLst/>
              </a:prstGeom>
              <a:blipFill>
                <a:blip r:embed="rId5"/>
                <a:stretch>
                  <a:fillRect l="-1620" t="-990" b="-2970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ight Arrow 12">
            <a:extLst>
              <a:ext uri="{FF2B5EF4-FFF2-40B4-BE49-F238E27FC236}">
                <a16:creationId xmlns:a16="http://schemas.microsoft.com/office/drawing/2014/main" id="{ED53EE89-2806-EC46-BB5F-84EB5A001E30}"/>
              </a:ext>
            </a:extLst>
          </p:cNvPr>
          <p:cNvSpPr/>
          <p:nvPr/>
        </p:nvSpPr>
        <p:spPr>
          <a:xfrm>
            <a:off x="2916778" y="2889723"/>
            <a:ext cx="634978" cy="374720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F8FD12-089E-DD4F-B2D9-D64E9B10AD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3477" y="3890341"/>
            <a:ext cx="3528148" cy="239981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E384D2A-C167-3344-B52E-8DA40A81E83F}"/>
                  </a:ext>
                </a:extLst>
              </p:cNvPr>
              <p:cNvSpPr txBox="1"/>
              <p:nvPr/>
            </p:nvSpPr>
            <p:spPr>
              <a:xfrm>
                <a:off x="7377006" y="5232490"/>
                <a:ext cx="372364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400" i="1" dirty="0" err="1"/>
                  <a:t>Discovery</a:t>
                </a:r>
                <a:r>
                  <a:rPr lang="fi-FI" sz="2400" i="1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fi-FI" sz="2400" i="1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fi-FI" sz="2400" i="1" dirty="0"/>
                  <a:t> </a:t>
                </a:r>
                <a:r>
                  <a:rPr lang="fi-FI" sz="2400" i="1" dirty="0" err="1"/>
                  <a:t>would</a:t>
                </a:r>
                <a:r>
                  <a:rPr lang="fi-FI" sz="2400" i="1" dirty="0"/>
                  <a:t> </a:t>
                </a:r>
                <a:r>
                  <a:rPr lang="fi-FI" sz="2400" i="1" dirty="0" err="1"/>
                  <a:t>be</a:t>
                </a:r>
                <a:r>
                  <a:rPr lang="fi-FI" sz="2400" i="1" dirty="0"/>
                  <a:t> a </a:t>
                </a:r>
                <a:r>
                  <a:rPr lang="fi-FI" sz="2400" i="1" dirty="0" err="1"/>
                  <a:t>clear</a:t>
                </a:r>
                <a:r>
                  <a:rPr lang="fi-FI" sz="2400" i="1" dirty="0"/>
                  <a:t> </a:t>
                </a:r>
                <a:r>
                  <a:rPr lang="fi-FI" sz="2400" i="1" dirty="0" err="1"/>
                  <a:t>signal</a:t>
                </a:r>
                <a:r>
                  <a:rPr lang="fi-FI" sz="2400" i="1" dirty="0"/>
                  <a:t> of </a:t>
                </a:r>
                <a:r>
                  <a:rPr lang="fi-FI" sz="2400" i="1" dirty="0" err="1"/>
                  <a:t>left-right</a:t>
                </a:r>
                <a:r>
                  <a:rPr lang="fi-FI" sz="2400" i="1" dirty="0"/>
                  <a:t> </a:t>
                </a:r>
                <a:r>
                  <a:rPr lang="fi-FI" sz="2400" i="1" dirty="0" err="1"/>
                  <a:t>symmetry</a:t>
                </a:r>
                <a:endParaRPr lang="fi-FI" sz="2400" i="1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E384D2A-C167-3344-B52E-8DA40A81E8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7006" y="5232490"/>
                <a:ext cx="3723640" cy="1200329"/>
              </a:xfrm>
              <a:prstGeom prst="rect">
                <a:avLst/>
              </a:prstGeom>
              <a:blipFill>
                <a:blip r:embed="rId7"/>
                <a:stretch>
                  <a:fillRect l="-2381" t="-3125" b="-9375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7266625"/>
      </p:ext>
    </p:extLst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AF05E-565F-444A-B2C1-A9A4E999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  <a:endParaRPr lang="fi-FI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285B7B-BC7A-B749-93AE-AAC37C84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9AA6F-9C52-D346-8616-C792466F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15</a:t>
            </a:fld>
            <a:endParaRPr lang="fi-FI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D8D3DA-34BF-3B41-96D7-F8D3B20AA625}"/>
                  </a:ext>
                </a:extLst>
              </p:cNvPr>
              <p:cNvSpPr txBox="1"/>
              <p:nvPr/>
            </p:nvSpPr>
            <p:spPr>
              <a:xfrm>
                <a:off x="961809" y="1198118"/>
                <a:ext cx="11347422" cy="4645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Physical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scalars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: </a:t>
                </a:r>
              </a:p>
              <a:p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		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Φ</m:t>
                    </m:r>
                    <m:r>
                      <a:rPr lang="fi-FI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: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4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singly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charged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d.o.f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.; 2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scalar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and 2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pseudoscalar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d.o.f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. </a:t>
                </a:r>
              </a:p>
              <a:p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		  </a:t>
                </a:r>
                <a14:m>
                  <m:oMath xmlns:m="http://schemas.openxmlformats.org/officeDocument/2006/math">
                    <m:r>
                      <a:rPr lang="fi-FI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∆</m:t>
                    </m:r>
                    <m:r>
                      <a:rPr lang="fi-FI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: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2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doubly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charged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d.o.f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.; 2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singly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charged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, 1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scalar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, 1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pseudoscalar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d.o.f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.</a:t>
                </a: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𝑊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𝑅</m:t>
                        </m:r>
                      </m:sub>
                    </m:sSub>
                    <m:r>
                      <a:rPr lang="fi-FI" sz="2400" i="1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,</m:t>
                    </m:r>
                    <m:r>
                      <a:rPr lang="fi-FI" sz="2400" i="1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 </m:t>
                    </m:r>
                    <m:r>
                      <a:rPr lang="fi-FI" sz="2400" i="1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𝑊</m:t>
                    </m:r>
                    <m:r>
                      <a:rPr lang="fi-FI" sz="2400" i="1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, </m:t>
                    </m:r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𝑍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𝑅</m:t>
                        </m:r>
                      </m:sub>
                    </m:sSub>
                    <m:r>
                      <a:rPr lang="fi-FI" sz="2400" i="1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,</m:t>
                    </m:r>
                    <m:r>
                      <a:rPr lang="fi-FI" sz="2400" i="1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 </m:t>
                    </m:r>
                    <m:r>
                      <a:rPr lang="fi-FI" sz="2400" i="1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𝑍</m:t>
                    </m:r>
                  </m:oMath>
                </a14:m>
                <a:r>
                  <a:rPr lang="fi-FI" sz="2400" dirty="0">
                    <a:sym typeface="Wingdings"/>
                  </a:rPr>
                  <a:t>, </a:t>
                </a:r>
                <a:r>
                  <a:rPr lang="fi-FI" sz="2400" dirty="0">
                    <a:latin typeface="Symbol" charset="2"/>
                    <a:cs typeface="Symbol" charset="2"/>
                    <a:sym typeface="Wingdings"/>
                  </a:rPr>
                  <a:t>g: </a:t>
                </a:r>
                <a:r>
                  <a:rPr lang="fi-FI" sz="2400" dirty="0" err="1">
                    <a:cs typeface="Symbol" charset="2"/>
                    <a:sym typeface="Wingdings"/>
                  </a:rPr>
                  <a:t>need</a:t>
                </a:r>
                <a:r>
                  <a:rPr lang="fi-FI" sz="2400" dirty="0">
                    <a:cs typeface="Symbol" charset="2"/>
                    <a:sym typeface="Wingdings"/>
                  </a:rPr>
                  <a:t> 4 </a:t>
                </a:r>
                <a:r>
                  <a:rPr lang="fi-FI" sz="2400" dirty="0" err="1">
                    <a:cs typeface="Symbol" charset="2"/>
                    <a:sym typeface="Wingdings"/>
                  </a:rPr>
                  <a:t>charged</a:t>
                </a:r>
                <a:r>
                  <a:rPr lang="fi-FI" sz="2400" dirty="0">
                    <a:cs typeface="Symbol" charset="2"/>
                    <a:sym typeface="Wingdings"/>
                  </a:rPr>
                  <a:t> and 2 </a:t>
                </a:r>
                <a:r>
                  <a:rPr lang="fi-FI" sz="2400" dirty="0" err="1">
                    <a:cs typeface="Symbol" charset="2"/>
                    <a:sym typeface="Wingdings"/>
                  </a:rPr>
                  <a:t>neutral</a:t>
                </a:r>
                <a:r>
                  <a:rPr lang="fi-FI" sz="2400" dirty="0">
                    <a:cs typeface="Symbol" charset="2"/>
                    <a:sym typeface="Wingdings"/>
                  </a:rPr>
                  <a:t> </a:t>
                </a:r>
                <a:r>
                  <a:rPr lang="fi-FI" sz="2400" dirty="0" err="1">
                    <a:cs typeface="Symbol" charset="2"/>
                    <a:sym typeface="Wingdings"/>
                  </a:rPr>
                  <a:t>longitudinal</a:t>
                </a:r>
                <a:r>
                  <a:rPr lang="fi-FI" sz="2400" dirty="0">
                    <a:cs typeface="Symbol" charset="2"/>
                    <a:sym typeface="Wingdings"/>
                  </a:rPr>
                  <a:t> </a:t>
                </a:r>
                <a:r>
                  <a:rPr lang="fi-FI" sz="2400" dirty="0" err="1">
                    <a:cs typeface="Symbol" charset="2"/>
                    <a:sym typeface="Wingdings"/>
                  </a:rPr>
                  <a:t>d.o.f</a:t>
                </a:r>
                <a:r>
                  <a:rPr lang="fi-FI" sz="2400" dirty="0">
                    <a:cs typeface="Symbol" charset="2"/>
                    <a:sym typeface="Wingdings"/>
                  </a:rPr>
                  <a:t>.</a:t>
                </a:r>
                <a:endParaRPr lang="fi-FI" sz="2400" dirty="0">
                  <a:latin typeface="Symbol" charset="2"/>
                  <a:cs typeface="Symbol" charset="2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	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p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𝐻</m:t>
                        </m:r>
                      </m:e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±</m:t>
                        </m:r>
                        <m:r>
                          <a:rPr lang="fi-FI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±</m:t>
                        </m:r>
                      </m:sup>
                    </m:sSup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𝐻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1</m:t>
                        </m:r>
                      </m:sub>
                      <m:sup>
                        <m:r>
                          <a:rPr lang="fi-FI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±</m:t>
                        </m:r>
                      </m:sup>
                    </m:sSubSup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, </a:t>
                </a:r>
                <a14:m>
                  <m:oMath xmlns:m="http://schemas.openxmlformats.org/officeDocument/2006/math"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𝐴</m:t>
                    </m:r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,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𝐻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1,2</m:t>
                        </m:r>
                      </m:sub>
                      <m:sup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, </a:t>
                </a:r>
                <a14:m>
                  <m:oMath xmlns:m="http://schemas.openxmlformats.org/officeDocument/2006/math"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h</m:t>
                    </m:r>
                  </m:oMath>
                </a14:m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Of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these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𝐻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1</m:t>
                        </m:r>
                      </m:sub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±</m:t>
                        </m:r>
                      </m:sup>
                    </m:sSubSup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, </a:t>
                </a:r>
                <a14:m>
                  <m:oMath xmlns:m="http://schemas.openxmlformats.org/officeDocument/2006/math">
                    <m:r>
                      <a:rPr lang="fi-FI" sz="2400" i="1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𝐴</m:t>
                    </m:r>
                    <m:r>
                      <a:rPr lang="fi-FI" sz="2400" i="1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,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𝐻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1</m:t>
                        </m:r>
                      </m:sub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are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nearly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degenerate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in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mass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and heavy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from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FCNC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requirements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;</a:t>
                </a:r>
              </a:p>
              <a:p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maybe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not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reachable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at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the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LHC </a:t>
                </a: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p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𝐻</m:t>
                        </m:r>
                      </m:e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±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±</m:t>
                        </m:r>
                      </m:sup>
                    </m:sSup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𝐻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2</m:t>
                        </m:r>
                      </m:sub>
                      <m:sup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do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not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(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almost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)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couple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to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hadrons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, and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limits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for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their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masses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are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fi-FI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&lt;</m:t>
                    </m:r>
                    <m:r>
                      <a:rPr lang="fi-FI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 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TeV</a:t>
                </a:r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D8D3DA-34BF-3B41-96D7-F8D3B20AA6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09" y="1198118"/>
                <a:ext cx="11347422" cy="4645695"/>
              </a:xfrm>
              <a:prstGeom prst="rect">
                <a:avLst/>
              </a:prstGeom>
              <a:blipFill>
                <a:blip r:embed="rId4"/>
                <a:stretch>
                  <a:fillRect l="-783" t="-817" b="-1090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ight Arrow 8">
            <a:extLst>
              <a:ext uri="{FF2B5EF4-FFF2-40B4-BE49-F238E27FC236}">
                <a16:creationId xmlns:a16="http://schemas.microsoft.com/office/drawing/2014/main" id="{379312CF-8715-A342-BB61-9A0E53E48421}"/>
              </a:ext>
            </a:extLst>
          </p:cNvPr>
          <p:cNvSpPr/>
          <p:nvPr/>
        </p:nvSpPr>
        <p:spPr>
          <a:xfrm>
            <a:off x="1093889" y="3481629"/>
            <a:ext cx="634978" cy="374720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54594EB-29A1-6347-8AC7-5382D882E999}"/>
                  </a:ext>
                </a:extLst>
              </p:cNvPr>
              <p:cNvSpPr txBox="1"/>
              <p:nvPr/>
            </p:nvSpPr>
            <p:spPr>
              <a:xfrm>
                <a:off x="5110480" y="467360"/>
                <a:ext cx="5943600" cy="742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Φ</m:t>
                    </m:r>
                    <m:r>
                      <a:rPr lang="fi-FI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=</m:t>
                    </m:r>
                  </m:oMath>
                </a14:m>
                <a:r>
                  <a:rPr lang="fi-FI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i-FI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fi-FI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fi-FI" i="1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</m:ctrlPr>
                                </m:sSubSupPr>
                                <m:e>
                                  <m:r>
                                    <a:rPr lang="fi-FI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fi-FI" i="1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fi-FI" i="1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  <m:t>0</m:t>
                                  </m:r>
                                </m:sup>
                              </m:sSubSup>
                            </m:e>
                            <m:e>
                              <m:sSubSup>
                                <m:sSubSupPr>
                                  <m:ctrlPr>
                                    <a:rPr lang="fi-FI" i="1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</m:ctrlPr>
                                </m:sSubSupPr>
                                <m:e>
                                  <m:r>
                                    <a:rPr lang="fi-FI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fi-FI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fi-FI" i="1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  <m:t>+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sSubSup>
                                <m:sSubSupPr>
                                  <m:ctrlPr>
                                    <a:rPr lang="fi-FI" i="1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</m:ctrlPr>
                                </m:sSubSupPr>
                                <m:e>
                                  <m:r>
                                    <a:rPr lang="fi-FI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fi-FI" i="1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fi-FI" i="1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  <m:t>−</m:t>
                                  </m:r>
                                </m:sup>
                              </m:sSubSup>
                            </m:e>
                            <m:e>
                              <m:sSubSup>
                                <m:sSubSupPr>
                                  <m:ctrlPr>
                                    <a:rPr lang="fi-FI" i="1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</m:ctrlPr>
                                </m:sSubSupPr>
                                <m:e>
                                  <m:r>
                                    <a:rPr lang="fi-FI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fi-FI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fi-FI" i="1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  <m:t>0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r>
                  <a:rPr lang="fi-FI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/>
                          </a:rPr>
                          <m:t>∆</m:t>
                        </m:r>
                      </m:e>
                      <m:sub>
                        <m:r>
                          <a:rPr lang="fi-FI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/>
                          </a:rPr>
                          <m:t>𝑅</m:t>
                        </m:r>
                      </m:sub>
                    </m:sSub>
                    <m:r>
                      <a:rPr lang="fi-FI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/>
                      </a:rPr>
                      <m:t>=</m:t>
                    </m:r>
                    <m:d>
                      <m:dPr>
                        <m:ctrlPr>
                          <a:rPr lang="fi-FI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fi-FI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</m:ctrlPr>
                                </m:sSubSupPr>
                                <m:e>
                                  <m: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m:rPr>
                                  <m:brk m:alnAt="7"/>
                                </m:rPr>
                                <a:rPr lang="fi-FI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/>
                                </a:rPr>
                                <m:t>/</m:t>
                              </m:r>
                              <m:rad>
                                <m:radPr>
                                  <m:degHide m:val="on"/>
                                  <m:ctrlP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2</m:t>
                                  </m:r>
                                </m:e>
                              </m:rad>
                            </m:e>
                            <m:e>
                              <m:sSubSup>
                                <m:sSubSupPr>
                                  <m:ctrlP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</m:ctrlPr>
                                </m:sSubSupPr>
                                <m:e>
                                  <m: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+</m:t>
                                  </m:r>
                                  <m: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+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sSubSup>
                                <m:sSubSupPr>
                                  <m:ctrlP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</m:ctrlPr>
                                </m:sSubSupPr>
                                <m:e>
                                  <m: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0</m:t>
                                  </m:r>
                                </m:sup>
                              </m:sSubSup>
                            </m:e>
                            <m:e>
                              <m:sSubSup>
                                <m:sSubSupPr>
                                  <m:ctrlP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</m:ctrlPr>
                                </m:sSubSupPr>
                                <m:e>
                                  <m: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−</m:t>
                                  </m:r>
                                  <m: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m:rPr>
                                  <m:brk m:alnAt="7"/>
                                </m:rPr>
                                <a:rPr lang="fi-FI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/>
                                </a:rPr>
                                <m:t>/</m:t>
                              </m:r>
                              <m:rad>
                                <m:radPr>
                                  <m:degHide m:val="on"/>
                                  <m:ctrlP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i-FI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2</m:t>
                                  </m:r>
                                </m:e>
                              </m:rad>
                            </m:e>
                          </m:mr>
                        </m:m>
                      </m:e>
                    </m:d>
                  </m:oMath>
                </a14:m>
                <a:endParaRPr lang="fi-FI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54594EB-29A1-6347-8AC7-5382D882E9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0480" y="467360"/>
                <a:ext cx="5943600" cy="742254"/>
              </a:xfrm>
              <a:prstGeom prst="rect">
                <a:avLst/>
              </a:prstGeom>
              <a:blipFill>
                <a:blip r:embed="rId5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5778437"/>
      </p:ext>
    </p:extLst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AF05E-565F-444A-B2C1-A9A4E999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285B7B-BC7A-B749-93AE-AAC37C84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9AA6F-9C52-D346-8616-C792466F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16</a:t>
            </a:fld>
            <a:endParaRPr lang="fi-FI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D5B04A8-315A-EF45-A161-C076628EC37B}"/>
                  </a:ext>
                </a:extLst>
              </p:cNvPr>
              <p:cNvSpPr txBox="1"/>
              <p:nvPr/>
            </p:nvSpPr>
            <p:spPr>
              <a:xfrm>
                <a:off x="1237090" y="925442"/>
                <a:ext cx="10177670" cy="5509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>
                    <a:solidFill>
                      <a:srgbClr val="1CA17D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Supersymmetric left-right model (SUSYLR)</a:t>
                </a:r>
                <a:br>
                  <a:rPr lang="en-US" sz="2800" b="1" dirty="0">
                    <a:solidFill>
                      <a:srgbClr val="1CA17D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</a:br>
                <a:endParaRPr lang="en-US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fi-FI" sz="2400" dirty="0" err="1"/>
                  <a:t>R</a:t>
                </a:r>
                <a:r>
                  <a:rPr lang="fi-FI" sz="2400" baseline="-25000" dirty="0" err="1"/>
                  <a:t>parity</a:t>
                </a:r>
                <a:r>
                  <a:rPr lang="fi-FI" sz="2400" dirty="0"/>
                  <a:t>=(-1)</a:t>
                </a:r>
                <a:r>
                  <a:rPr lang="fi-FI" sz="2400" baseline="30000" dirty="0"/>
                  <a:t>3(B-L)+2s </a:t>
                </a:r>
                <a:r>
                  <a:rPr lang="fi-FI" sz="2400" dirty="0"/>
                  <a:t>is an </a:t>
                </a:r>
                <a:r>
                  <a:rPr lang="fi-FI" sz="2400" dirty="0" err="1"/>
                  <a:t>exact</a:t>
                </a:r>
                <a:r>
                  <a:rPr lang="fi-FI" sz="2400" dirty="0"/>
                  <a:t> </a:t>
                </a:r>
                <a:r>
                  <a:rPr lang="fi-FI" sz="2400" dirty="0" err="1"/>
                  <a:t>symmetry</a:t>
                </a:r>
                <a:r>
                  <a:rPr lang="fi-FI" sz="2400" dirty="0"/>
                  <a:t> as B-L is a </a:t>
                </a:r>
                <a:r>
                  <a:rPr lang="fi-FI" sz="2400" dirty="0" err="1"/>
                  <a:t>gauge</a:t>
                </a:r>
                <a:r>
                  <a:rPr lang="fi-FI" sz="2400" dirty="0"/>
                  <a:t> </a:t>
                </a:r>
                <a:r>
                  <a:rPr lang="fi-FI" sz="2400" dirty="0" err="1"/>
                  <a:t>symmetry</a:t>
                </a:r>
                <a:r>
                  <a:rPr lang="fi-FI" sz="2400" dirty="0"/>
                  <a:t>; </a:t>
                </a:r>
              </a:p>
              <a:p>
                <a:br>
                  <a:rPr lang="fi-FI" sz="2400" dirty="0"/>
                </a:br>
                <a:r>
                  <a:rPr lang="fi-FI" sz="2400" dirty="0" err="1"/>
                  <a:t>if</a:t>
                </a:r>
                <a:r>
                  <a:rPr lang="fi-FI" sz="2400" dirty="0"/>
                  <a:t> SU(2)</a:t>
                </a:r>
                <a:r>
                  <a:rPr lang="fi-FI" sz="2400" baseline="-25000" dirty="0" err="1"/>
                  <a:t>R</a:t>
                </a:r>
                <a:r>
                  <a:rPr lang="fi-FI" sz="2400" dirty="0" err="1"/>
                  <a:t>xU</a:t>
                </a:r>
                <a:r>
                  <a:rPr lang="fi-FI" sz="2400" dirty="0"/>
                  <a:t>(1)</a:t>
                </a:r>
                <a:r>
                  <a:rPr lang="fi-FI" sz="2400" baseline="-25000" dirty="0"/>
                  <a:t>B-L</a:t>
                </a:r>
                <a:r>
                  <a:rPr lang="fi-FI" sz="2400" dirty="0"/>
                  <a:t> is </a:t>
                </a:r>
                <a:r>
                  <a:rPr lang="fi-FI" sz="2400" dirty="0" err="1"/>
                  <a:t>broken</a:t>
                </a:r>
                <a:r>
                  <a:rPr lang="fi-FI" sz="2400" dirty="0"/>
                  <a:t> </a:t>
                </a:r>
                <a:r>
                  <a:rPr lang="fi-FI" sz="2400" dirty="0" err="1"/>
                  <a:t>by</a:t>
                </a:r>
                <a:r>
                  <a:rPr lang="fi-FI" sz="2400" dirty="0"/>
                  <a:t> L=</a:t>
                </a:r>
                <a14:m>
                  <m:oMath xmlns:m="http://schemas.openxmlformats.org/officeDocument/2006/math">
                    <m:r>
                      <a:rPr lang="fi-FI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fi-FI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i-FI" sz="2400" dirty="0"/>
                  <a:t> </a:t>
                </a:r>
                <a:r>
                  <a:rPr lang="fi-FI" sz="2400" dirty="0" err="1"/>
                  <a:t>triplet</a:t>
                </a:r>
                <a:r>
                  <a:rPr lang="fi-FI" sz="2400" dirty="0"/>
                  <a:t>, </a:t>
                </a:r>
                <a:r>
                  <a:rPr lang="fi-FI" sz="2400" dirty="0" err="1"/>
                  <a:t>remains</a:t>
                </a:r>
                <a:r>
                  <a:rPr lang="fi-FI" sz="2400" dirty="0"/>
                  <a:t> </a:t>
                </a:r>
                <a:r>
                  <a:rPr lang="fi-FI" sz="2400" dirty="0" err="1"/>
                  <a:t>unbroken</a:t>
                </a:r>
                <a:r>
                  <a:rPr lang="fi-FI" sz="2400" dirty="0"/>
                  <a:t> </a:t>
                </a:r>
                <a:r>
                  <a:rPr lang="fi-FI" sz="2400" dirty="0" err="1"/>
                  <a:t>also</a:t>
                </a:r>
                <a:r>
                  <a:rPr lang="fi-FI" sz="2400" dirty="0"/>
                  <a:t> </a:t>
                </a:r>
                <a:r>
                  <a:rPr lang="fi-FI" sz="2400" dirty="0" err="1"/>
                  <a:t>after</a:t>
                </a:r>
                <a:r>
                  <a:rPr lang="fi-FI" sz="2400" dirty="0"/>
                  <a:t> </a:t>
                </a:r>
                <a:r>
                  <a:rPr lang="fi-FI" sz="2400" dirty="0" err="1"/>
                  <a:t>symmetry</a:t>
                </a:r>
                <a:r>
                  <a:rPr lang="fi-FI" sz="2400" dirty="0"/>
                  <a:t> </a:t>
                </a:r>
                <a:r>
                  <a:rPr lang="fi-FI" sz="2400" dirty="0" err="1"/>
                  <a:t>breaking</a:t>
                </a:r>
                <a:r>
                  <a:rPr lang="fi-FI" sz="2400" dirty="0"/>
                  <a:t>  	</a:t>
                </a:r>
                <a:r>
                  <a:rPr lang="en-US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   LSP a dark matter candidate</a:t>
                </a:r>
              </a:p>
              <a:p>
                <a:r>
                  <a:rPr lang="en-US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		</a:t>
                </a:r>
                <a:r>
                  <a:rPr lang="en-US" sz="2000" dirty="0">
                    <a:solidFill>
                      <a:srgbClr val="007701"/>
                    </a:solidFill>
                  </a:rPr>
                  <a:t>Mohapatra, PRD (1986); Font, Ibanez, Quevedo, PLB (1989); Martin PRD (1992)</a:t>
                </a:r>
              </a:p>
              <a:p>
                <a:endParaRPr lang="en-US" sz="2000" dirty="0">
                  <a:solidFill>
                    <a:srgbClr val="007701"/>
                  </a:solidFill>
                </a:endParaRPr>
              </a:p>
              <a:p>
                <a:r>
                  <a:rPr lang="en-US" sz="2000" dirty="0">
                    <a:solidFill>
                      <a:srgbClr val="007701"/>
                    </a:solidFill>
                  </a:rPr>
                  <a:t>		     </a:t>
                </a:r>
                <a:r>
                  <a:rPr lang="en-US" sz="2400" dirty="0"/>
                  <a:t>proton remains stable</a:t>
                </a:r>
              </a:p>
              <a:p>
                <a:endParaRPr lang="en-US" sz="2400" dirty="0"/>
              </a:p>
              <a:p>
                <a:r>
                  <a:rPr lang="en-US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There is no SUSY CP problem because of parity invariance            		</a:t>
                </a:r>
              </a:p>
              <a:p>
                <a:r>
                  <a:rPr lang="en-US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		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Kuchimanchi</a:t>
                </a:r>
                <a:r>
                  <a:rPr lang="en-US" sz="2000" dirty="0">
                    <a:solidFill>
                      <a:srgbClr val="007701"/>
                    </a:solidFill>
                  </a:rPr>
                  <a:t>, PRL (1996), Mohapatra,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Rasin</a:t>
                </a:r>
                <a:r>
                  <a:rPr lang="en-US" sz="2000" dirty="0">
                    <a:solidFill>
                      <a:srgbClr val="007701"/>
                    </a:solidFill>
                  </a:rPr>
                  <a:t>, PRL (1996)</a:t>
                </a:r>
              </a:p>
              <a:p>
                <a:r>
                  <a:rPr lang="en-US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Also strong CP problem may be solved </a:t>
                </a:r>
                <a:br>
                  <a:rPr lang="en-US" sz="2000" dirty="0">
                    <a:solidFill>
                      <a:srgbClr val="007701"/>
                    </a:solidFill>
                  </a:rPr>
                </a:br>
                <a:r>
                  <a:rPr lang="en-US" sz="2000" dirty="0">
                    <a:solidFill>
                      <a:srgbClr val="007701"/>
                    </a:solidFill>
                  </a:rPr>
                  <a:t>		Beg, Tsao (1978); Mohapatra,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Rasin</a:t>
                </a:r>
                <a:r>
                  <a:rPr lang="en-US" sz="2000" dirty="0">
                    <a:solidFill>
                      <a:srgbClr val="007701"/>
                    </a:solidFill>
                  </a:rPr>
                  <a:t>, (1996);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Babu</a:t>
                </a:r>
                <a:r>
                  <a:rPr lang="en-US" sz="2000" dirty="0">
                    <a:solidFill>
                      <a:srgbClr val="007701"/>
                    </a:solidFill>
                  </a:rPr>
                  <a:t>, Dutta, Mohapatra (2002)</a:t>
                </a:r>
              </a:p>
              <a:p>
                <a:endParaRPr lang="en-US" sz="2000" dirty="0">
                  <a:solidFill>
                    <a:srgbClr val="007701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D5B04A8-315A-EF45-A161-C076628EC3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090" y="925442"/>
                <a:ext cx="10177670" cy="5509200"/>
              </a:xfrm>
              <a:prstGeom prst="rect">
                <a:avLst/>
              </a:prstGeom>
              <a:blipFill>
                <a:blip r:embed="rId4"/>
                <a:stretch>
                  <a:fillRect l="-1121" t="-1149" r="-747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ight Arrow 9">
            <a:extLst>
              <a:ext uri="{FF2B5EF4-FFF2-40B4-BE49-F238E27FC236}">
                <a16:creationId xmlns:a16="http://schemas.microsoft.com/office/drawing/2014/main" id="{4146CD25-4C0D-F04F-877C-BDD84F8AC619}"/>
              </a:ext>
            </a:extLst>
          </p:cNvPr>
          <p:cNvSpPr/>
          <p:nvPr/>
        </p:nvSpPr>
        <p:spPr>
          <a:xfrm>
            <a:off x="2611082" y="2873815"/>
            <a:ext cx="634978" cy="374720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DAC14197-5F58-E040-96F8-24A6E6861FCB}"/>
              </a:ext>
            </a:extLst>
          </p:cNvPr>
          <p:cNvSpPr/>
          <p:nvPr/>
        </p:nvSpPr>
        <p:spPr>
          <a:xfrm>
            <a:off x="2609449" y="3917517"/>
            <a:ext cx="634978" cy="374720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4380650"/>
      </p:ext>
    </p:extLst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AF05E-565F-444A-B2C1-A9A4E999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  <a:endParaRPr lang="fi-FI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285B7B-BC7A-B749-93AE-AAC37C84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9AA6F-9C52-D346-8616-C792466F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17</a:t>
            </a:fld>
            <a:endParaRPr lang="fi-FI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BE0CC0A-31BA-1745-A8E2-58DB9D1EF613}"/>
                  </a:ext>
                </a:extLst>
              </p:cNvPr>
              <p:cNvSpPr/>
              <p:nvPr/>
            </p:nvSpPr>
            <p:spPr>
              <a:xfrm>
                <a:off x="1144658" y="884926"/>
                <a:ext cx="10424489" cy="51706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i-FI" sz="2400" b="1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Dark</a:t>
                </a:r>
                <a:r>
                  <a:rPr lang="fi-FI" sz="2400" b="1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b="1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matter</a:t>
                </a:r>
                <a:r>
                  <a:rPr lang="fi-FI" sz="2400" b="1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in SUSYLR 	</a:t>
                </a:r>
                <a:r>
                  <a:rPr lang="fi-FI" sz="2000" dirty="0">
                    <a:solidFill>
                      <a:srgbClr val="007701"/>
                    </a:solidFill>
                  </a:rPr>
                  <a:t>Frank, </a:t>
                </a:r>
                <a:r>
                  <a:rPr lang="fi-FI" sz="2000" dirty="0" err="1">
                    <a:solidFill>
                      <a:srgbClr val="007701"/>
                    </a:solidFill>
                  </a:rPr>
                  <a:t>Fuks</a:t>
                </a:r>
                <a:r>
                  <a:rPr lang="fi-FI" sz="2000" dirty="0">
                    <a:solidFill>
                      <a:srgbClr val="007701"/>
                    </a:solidFill>
                  </a:rPr>
                  <a:t>, KH, </a:t>
                </a:r>
                <a:r>
                  <a:rPr lang="fi-FI" sz="2000" dirty="0" err="1">
                    <a:solidFill>
                      <a:srgbClr val="007701"/>
                    </a:solidFill>
                  </a:rPr>
                  <a:t>Rai</a:t>
                </a:r>
                <a:r>
                  <a:rPr lang="fi-FI" sz="2000" dirty="0">
                    <a:solidFill>
                      <a:srgbClr val="007701"/>
                    </a:solidFill>
                  </a:rPr>
                  <a:t>, Waltari (2017); </a:t>
                </a:r>
                <a:br>
                  <a:rPr lang="fi-FI" sz="2000" dirty="0">
                    <a:solidFill>
                      <a:srgbClr val="007701"/>
                    </a:solidFill>
                  </a:rPr>
                </a:br>
                <a:r>
                  <a:rPr lang="fi-FI" sz="2000" dirty="0">
                    <a:solidFill>
                      <a:srgbClr val="007701"/>
                    </a:solidFill>
                  </a:rPr>
                  <a:t>				</a:t>
                </a:r>
                <a:r>
                  <a:rPr lang="fi-FI" sz="2000" dirty="0" err="1">
                    <a:solidFill>
                      <a:srgbClr val="007701"/>
                    </a:solidFill>
                  </a:rPr>
                  <a:t>Chatterjee</a:t>
                </a:r>
                <a:r>
                  <a:rPr lang="fi-FI" sz="2000" dirty="0">
                    <a:solidFill>
                      <a:srgbClr val="007701"/>
                    </a:solidFill>
                  </a:rPr>
                  <a:t>, Frank, </a:t>
                </a:r>
                <a:r>
                  <a:rPr lang="fi-FI" sz="2000" dirty="0" err="1">
                    <a:solidFill>
                      <a:srgbClr val="007701"/>
                    </a:solidFill>
                  </a:rPr>
                  <a:t>Fuks</a:t>
                </a:r>
                <a:r>
                  <a:rPr lang="fi-FI" sz="2000" dirty="0">
                    <a:solidFill>
                      <a:srgbClr val="007701"/>
                    </a:solidFill>
                  </a:rPr>
                  <a:t>, KH, </a:t>
                </a:r>
                <a:r>
                  <a:rPr lang="fi-FI" sz="2000" dirty="0" err="1">
                    <a:solidFill>
                      <a:srgbClr val="007701"/>
                    </a:solidFill>
                  </a:rPr>
                  <a:t>Mondal</a:t>
                </a:r>
                <a:r>
                  <a:rPr lang="fi-FI" sz="2000" dirty="0">
                    <a:solidFill>
                      <a:srgbClr val="007701"/>
                    </a:solidFill>
                  </a:rPr>
                  <a:t>, </a:t>
                </a:r>
                <a:r>
                  <a:rPr lang="fi-FI" sz="2000" dirty="0" err="1">
                    <a:solidFill>
                      <a:srgbClr val="007701"/>
                    </a:solidFill>
                  </a:rPr>
                  <a:t>Rai</a:t>
                </a:r>
                <a:r>
                  <a:rPr lang="fi-FI" sz="2000" dirty="0">
                    <a:solidFill>
                      <a:srgbClr val="007701"/>
                    </a:solidFill>
                  </a:rPr>
                  <a:t>, Waltari (2019)</a:t>
                </a:r>
                <a:br>
                  <a:rPr lang="fi-FI" sz="2000" dirty="0">
                    <a:solidFill>
                      <a:srgbClr val="007701"/>
                    </a:solidFill>
                  </a:rPr>
                </a:br>
                <a:endParaRPr lang="fi-FI" sz="2000" dirty="0">
                  <a:solidFill>
                    <a:srgbClr val="007701"/>
                  </a:solidFill>
                </a:endParaRPr>
              </a:p>
              <a:p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1)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partners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of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right-handed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neutrinos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can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produce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DM</a:t>
                </a: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b="1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b="1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b="1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b="1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b="1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Right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sneutrino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LSP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with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coannihilations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with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</a:p>
              <a:p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another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sneutrino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or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neutralinos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  <a:sym typeface="Wingdings" pitchFamily="2" charset="2"/>
                          </a:rPr>
                          <m:t>𝑚</m:t>
                        </m:r>
                      </m:e>
                      <m:sub>
                        <m:sSub>
                          <m:sSubPr>
                            <m:ctrlP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  <a:sym typeface="Wingdings" pitchFamily="2" charset="2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fi-FI" sz="2400" i="1">
                                    <a:latin typeface="Cambria Math" panose="02040503050406030204" pitchFamily="18" charset="0"/>
                                    <a:ea typeface="Arial Unicode MS" panose="020B0604020202020204" pitchFamily="34" charset="-128"/>
                                    <a:cs typeface="Arial Unicode MS" panose="020B0604020202020204" pitchFamily="34" charset="-128"/>
                                    <a:sym typeface="Wingdings" pitchFamily="2" charset="2"/>
                                  </a:rPr>
                                </m:ctrlPr>
                              </m:accPr>
                              <m:e>
                                <m:r>
                                  <a:rPr lang="fi-FI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 Unicode MS" panose="020B0604020202020204" pitchFamily="34" charset="-128"/>
                                    <a:sym typeface="Wingdings" pitchFamily="2" charset="2"/>
                                  </a:rPr>
                                  <m:t>𝜈</m:t>
                                </m:r>
                              </m:e>
                            </m:acc>
                          </m:e>
                          <m:sub>
                            <m: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  <a:sym typeface="Wingdings" pitchFamily="2" charset="2"/>
                              </a:rPr>
                              <m:t>𝑅</m:t>
                            </m:r>
                          </m:sub>
                        </m:sSub>
                      </m:sub>
                    </m:sSub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  <a:sym typeface="Wingdings" pitchFamily="2" charset="2"/>
                      </a:rPr>
                      <m:t>≈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700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GeV</a:t>
                </a:r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BE0CC0A-31BA-1745-A8E2-58DB9D1EF6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4658" y="884926"/>
                <a:ext cx="10424489" cy="5170646"/>
              </a:xfrm>
              <a:prstGeom prst="rect">
                <a:avLst/>
              </a:prstGeom>
              <a:blipFill>
                <a:blip r:embed="rId4"/>
                <a:stretch>
                  <a:fillRect l="-852" t="-980" b="-980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1E70B8A-A288-1246-AA9C-03957D9E593A}"/>
                  </a:ext>
                </a:extLst>
              </p:cNvPr>
              <p:cNvSpPr/>
              <p:nvPr/>
            </p:nvSpPr>
            <p:spPr>
              <a:xfrm>
                <a:off x="1144658" y="2135928"/>
                <a:ext cx="10424489" cy="29333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fi-FI" sz="2130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fi-FI" sz="213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 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fi-FI" sz="213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accPr>
                      <m:e>
                        <m:r>
                          <a:rPr lang="fi-FI" sz="213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𝜈</m:t>
                        </m:r>
                      </m:e>
                    </m:acc>
                  </m:oMath>
                </a14:m>
                <a:r>
                  <a:rPr lang="fi-FI" sz="2130" baseline="-2500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R                                </a:t>
                </a:r>
                <a:r>
                  <a:rPr lang="fi-FI" sz="213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h                  SM</a:t>
                </a:r>
              </a:p>
              <a:p>
                <a:endParaRPr lang="fi-FI" sz="2130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fi-FI" sz="213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 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fi-FI" sz="213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accPr>
                      <m:e>
                        <m:r>
                          <a:rPr lang="fi-FI" sz="213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𝜈</m:t>
                        </m:r>
                      </m:e>
                    </m:acc>
                  </m:oMath>
                </a14:m>
                <a:r>
                  <a:rPr lang="fi-FI" sz="2130" baseline="-2500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R </a:t>
                </a:r>
                <a:r>
                  <a:rPr lang="fi-FI" sz="213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              </a:t>
                </a:r>
                <a14:m>
                  <m:oMath xmlns:m="http://schemas.openxmlformats.org/officeDocument/2006/math">
                    <m:r>
                      <a:rPr lang="fi-FI" sz="213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∝</m:t>
                    </m:r>
                    <m:sSubSup>
                      <m:sSubSupPr>
                        <m:ctrlPr>
                          <a:rPr lang="fi-FI" sz="213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13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𝑔</m:t>
                        </m:r>
                      </m:e>
                      <m:sub>
                        <m:r>
                          <a:rPr lang="fi-FI" sz="213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𝑅</m:t>
                        </m:r>
                      </m:sub>
                      <m:sup>
                        <m:r>
                          <a:rPr lang="fi-FI" sz="213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fi-FI" sz="213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v                 SM</a:t>
                </a:r>
              </a:p>
              <a:p>
                <a:endParaRPr lang="fi-FI" sz="2130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Right-sneutrino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mass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is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the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only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free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parameter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</a:p>
              <a:p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  <a:sym typeface="Wingdings" pitchFamily="2" charset="2"/>
                  </a:rPr>
                  <a:t>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  <a:sym typeface="Wingdings" pitchFamily="2" charset="2"/>
                  </a:rPr>
                  <a:t>relic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  <a:sym typeface="Wingdings" pitchFamily="2" charset="2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  <a:sym typeface="Wingdings" pitchFamily="2" charset="2"/>
                  </a:rPr>
                  <a:t>density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  <a:sym typeface="Wingdings" pitchFamily="2" charset="2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  <a:sym typeface="Wingdings" pitchFamily="2" charset="2"/>
                  </a:rPr>
                  <a:t>determines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  <a:sym typeface="Wingdings" pitchFamily="2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  <a:sym typeface="Wingdings" pitchFamily="2" charset="2"/>
                          </a:rPr>
                          <m:t>𝑚</m:t>
                        </m:r>
                      </m:e>
                      <m:sub>
                        <m:sSub>
                          <m:sSubPr>
                            <m:ctrlPr>
                              <a:rPr lang="fi-FI" sz="240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  <a:sym typeface="Wingdings" pitchFamily="2" charset="2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fi-FI" sz="2400" i="1" smtClean="0">
                                    <a:latin typeface="Cambria Math" panose="02040503050406030204" pitchFamily="18" charset="0"/>
                                    <a:ea typeface="Arial Unicode MS" panose="020B0604020202020204" pitchFamily="34" charset="-128"/>
                                    <a:cs typeface="Arial Unicode MS" panose="020B0604020202020204" pitchFamily="34" charset="-128"/>
                                    <a:sym typeface="Wingdings" pitchFamily="2" charset="2"/>
                                  </a:rPr>
                                </m:ctrlPr>
                              </m:accPr>
                              <m:e>
                                <m:r>
                                  <a:rPr lang="fi-FI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 Unicode MS" panose="020B0604020202020204" pitchFamily="34" charset="-128"/>
                                    <a:sym typeface="Wingdings" pitchFamily="2" charset="2"/>
                                  </a:rPr>
                                  <m:t>𝜈</m:t>
                                </m:r>
                              </m:e>
                            </m:acc>
                          </m:e>
                          <m:sub>
                            <m:r>
                              <a:rPr lang="fi-FI" sz="2400" b="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  <a:sym typeface="Wingdings" pitchFamily="2" charset="2"/>
                              </a:rPr>
                              <m:t>𝑅</m:t>
                            </m:r>
                          </m:sub>
                        </m:sSub>
                      </m:sub>
                    </m:sSub>
                    <m:r>
                      <a:rPr lang="fi-FI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  <a:sym typeface="Wingdings" pitchFamily="2" charset="2"/>
                      </a:rPr>
                      <m:t>≈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  <a:sym typeface="Wingdings" pitchFamily="2" charset="2"/>
                  </a:rPr>
                  <a:t>250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  <a:sym typeface="Wingdings" pitchFamily="2" charset="2"/>
                  </a:rPr>
                  <a:t>GeV</a:t>
                </a:r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1E70B8A-A288-1246-AA9C-03957D9E59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4658" y="2135928"/>
                <a:ext cx="10424489" cy="2933304"/>
              </a:xfrm>
              <a:prstGeom prst="rect">
                <a:avLst/>
              </a:prstGeom>
              <a:blipFill>
                <a:blip r:embed="rId5"/>
                <a:stretch>
                  <a:fillRect l="-852" b="-866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9DBA04A-C2EB-764B-80E6-4ADBD3020791}"/>
              </a:ext>
            </a:extLst>
          </p:cNvPr>
          <p:cNvCxnSpPr>
            <a:cxnSpLocks/>
          </p:cNvCxnSpPr>
          <p:nvPr/>
        </p:nvCxnSpPr>
        <p:spPr>
          <a:xfrm>
            <a:off x="1533939" y="2393120"/>
            <a:ext cx="938328" cy="616226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31CDD08-C433-7247-BD40-AE6D7298C54D}"/>
              </a:ext>
            </a:extLst>
          </p:cNvPr>
          <p:cNvCxnSpPr>
            <a:cxnSpLocks/>
          </p:cNvCxnSpPr>
          <p:nvPr/>
        </p:nvCxnSpPr>
        <p:spPr>
          <a:xfrm flipV="1">
            <a:off x="1533939" y="3006034"/>
            <a:ext cx="938328" cy="592416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C1ACDC1-6E45-6146-BD20-5660B7D880A0}"/>
              </a:ext>
            </a:extLst>
          </p:cNvPr>
          <p:cNvCxnSpPr>
            <a:cxnSpLocks/>
          </p:cNvCxnSpPr>
          <p:nvPr/>
        </p:nvCxnSpPr>
        <p:spPr>
          <a:xfrm>
            <a:off x="2472267" y="3006033"/>
            <a:ext cx="1566333" cy="1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58F1883-A418-9E4A-A5A8-3831DF7BCC97}"/>
              </a:ext>
            </a:extLst>
          </p:cNvPr>
          <p:cNvCxnSpPr>
            <a:cxnSpLocks/>
          </p:cNvCxnSpPr>
          <p:nvPr/>
        </p:nvCxnSpPr>
        <p:spPr>
          <a:xfrm flipV="1">
            <a:off x="4031716" y="2393120"/>
            <a:ext cx="882466" cy="6129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9158B35-B552-6345-8FA9-85FB1449685F}"/>
              </a:ext>
            </a:extLst>
          </p:cNvPr>
          <p:cNvCxnSpPr>
            <a:cxnSpLocks/>
          </p:cNvCxnSpPr>
          <p:nvPr/>
        </p:nvCxnSpPr>
        <p:spPr>
          <a:xfrm>
            <a:off x="4062196" y="3009346"/>
            <a:ext cx="882466" cy="62879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7CB52DE-E27D-5F40-B51A-124E789FF859}"/>
              </a:ext>
            </a:extLst>
          </p:cNvPr>
          <p:cNvCxnSpPr/>
          <p:nvPr/>
        </p:nvCxnSpPr>
        <p:spPr>
          <a:xfrm flipH="1" flipV="1">
            <a:off x="2525369" y="3046772"/>
            <a:ext cx="651933" cy="2962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05B12649-14F7-9747-A769-3987AD5F620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1769"/>
          <a:stretch/>
        </p:blipFill>
        <p:spPr>
          <a:xfrm>
            <a:off x="8610600" y="1596187"/>
            <a:ext cx="3141800" cy="3083562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9237FDEA-203C-A542-8273-2982C5334AFA}"/>
              </a:ext>
            </a:extLst>
          </p:cNvPr>
          <p:cNvSpPr/>
          <p:nvPr/>
        </p:nvSpPr>
        <p:spPr>
          <a:xfrm>
            <a:off x="10082033" y="3451259"/>
            <a:ext cx="267694" cy="211195"/>
          </a:xfrm>
          <a:prstGeom prst="ellipse">
            <a:avLst/>
          </a:prstGeom>
          <a:noFill/>
          <a:ln w="38100">
            <a:solidFill>
              <a:srgbClr val="00FF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9230FAD-6F9B-A44C-9945-82115BB37E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8774" y="4746996"/>
            <a:ext cx="4198586" cy="204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344987"/>
      </p:ext>
    </p:extLst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AF05E-565F-444A-B2C1-A9A4E999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  <a:endParaRPr lang="fi-FI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285B7B-BC7A-B749-93AE-AAC37C84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9AA6F-9C52-D346-8616-C792466F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18</a:t>
            </a:fld>
            <a:endParaRPr lang="fi-FI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BE0CC0A-31BA-1745-A8E2-58DB9D1EF613}"/>
              </a:ext>
            </a:extLst>
          </p:cNvPr>
          <p:cNvSpPr/>
          <p:nvPr/>
        </p:nvSpPr>
        <p:spPr>
          <a:xfrm>
            <a:off x="1144658" y="925566"/>
            <a:ext cx="10424489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2) SUSY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partners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of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gauge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bosons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or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Higgses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can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be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the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dark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matter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endParaRPr lang="fi-FI" sz="2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Bidoublet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higgsinos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form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a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nearly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degenerate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set of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four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neutralinos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and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two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charginos</a:t>
            </a:r>
            <a:endParaRPr lang="fi-FI" sz="2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Coannihilations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cannot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be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avoided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when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the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lightest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higgsino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is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the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LSP </a:t>
            </a:r>
          </a:p>
          <a:p>
            <a:endParaRPr lang="fi-FI" sz="2400" dirty="0">
              <a:ea typeface="Arial Unicode MS" panose="020B0604020202020204" pitchFamily="34" charset="-128"/>
              <a:cs typeface="Arial Unicode MS" panose="020B0604020202020204" pitchFamily="34" charset="-128"/>
              <a:sym typeface="Wingdings" pitchFamily="2" charset="2"/>
            </a:endParaRPr>
          </a:p>
          <a:p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The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Planck-value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for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relic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density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is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achieved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with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750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GeV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LSP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higgsino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(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could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be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silghtly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decreased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with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further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coannihilations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,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with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e.g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.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sneutrino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)</a:t>
            </a:r>
          </a:p>
          <a:p>
            <a:endParaRPr lang="fi-FI" sz="2400" dirty="0">
              <a:ea typeface="Arial Unicode MS" panose="020B0604020202020204" pitchFamily="34" charset="-128"/>
              <a:cs typeface="Arial Unicode MS" panose="020B0604020202020204" pitchFamily="34" charset="-128"/>
              <a:sym typeface="Wingdings" pitchFamily="2" charset="2"/>
            </a:endParaRPr>
          </a:p>
          <a:p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Note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that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in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this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case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the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spectrum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is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rather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heavy and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compressed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</a:t>
            </a:r>
          </a:p>
          <a:p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          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difficult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to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detect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.</a:t>
            </a:r>
            <a:endParaRPr lang="fi-FI" sz="2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fi-FI" sz="2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3)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Right-handed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neutrinos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can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contribute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to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dark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matter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b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fi-FI" sz="2000" dirty="0" err="1">
                <a:solidFill>
                  <a:srgbClr val="007701"/>
                </a:solidFill>
              </a:rPr>
              <a:t>Bhattacharya</a:t>
            </a:r>
            <a:r>
              <a:rPr lang="fi-FI" sz="2000" dirty="0">
                <a:solidFill>
                  <a:srgbClr val="007701"/>
                </a:solidFill>
              </a:rPr>
              <a:t>, Ma, </a:t>
            </a:r>
            <a:r>
              <a:rPr lang="fi-FI" sz="2000" dirty="0" err="1">
                <a:solidFill>
                  <a:srgbClr val="007701"/>
                </a:solidFill>
              </a:rPr>
              <a:t>Wegman</a:t>
            </a:r>
            <a:r>
              <a:rPr lang="fi-FI" sz="2000" dirty="0">
                <a:solidFill>
                  <a:srgbClr val="007701"/>
                </a:solidFill>
              </a:rPr>
              <a:t> (2014)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A1223E-8778-AD47-8C35-B62F940AE346}"/>
              </a:ext>
            </a:extLst>
          </p:cNvPr>
          <p:cNvSpPr/>
          <p:nvPr/>
        </p:nvSpPr>
        <p:spPr>
          <a:xfrm>
            <a:off x="5779605" y="1302374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i-FI" sz="2000" dirty="0" err="1">
                <a:solidFill>
                  <a:srgbClr val="007701"/>
                </a:solidFill>
              </a:rPr>
              <a:t>Chatterjee</a:t>
            </a:r>
            <a:r>
              <a:rPr lang="fi-FI" sz="2000" dirty="0">
                <a:solidFill>
                  <a:srgbClr val="007701"/>
                </a:solidFill>
              </a:rPr>
              <a:t>, Frank, </a:t>
            </a:r>
            <a:r>
              <a:rPr lang="fi-FI" sz="2000" dirty="0" err="1">
                <a:solidFill>
                  <a:srgbClr val="007701"/>
                </a:solidFill>
              </a:rPr>
              <a:t>Fuks</a:t>
            </a:r>
            <a:r>
              <a:rPr lang="fi-FI" sz="2000" dirty="0">
                <a:solidFill>
                  <a:srgbClr val="007701"/>
                </a:solidFill>
              </a:rPr>
              <a:t>, KH, </a:t>
            </a:r>
            <a:r>
              <a:rPr lang="fi-FI" sz="2000" dirty="0" err="1">
                <a:solidFill>
                  <a:srgbClr val="007701"/>
                </a:solidFill>
              </a:rPr>
              <a:t>Mondal</a:t>
            </a:r>
            <a:r>
              <a:rPr lang="fi-FI" sz="2000" dirty="0">
                <a:solidFill>
                  <a:srgbClr val="007701"/>
                </a:solidFill>
              </a:rPr>
              <a:t>, </a:t>
            </a:r>
            <a:r>
              <a:rPr lang="fi-FI" sz="2000" dirty="0" err="1">
                <a:solidFill>
                  <a:srgbClr val="007701"/>
                </a:solidFill>
              </a:rPr>
              <a:t>Rai</a:t>
            </a:r>
            <a:r>
              <a:rPr lang="fi-FI" sz="2000" dirty="0">
                <a:solidFill>
                  <a:srgbClr val="007701"/>
                </a:solidFill>
              </a:rPr>
              <a:t>, Waltari (2019)</a:t>
            </a:r>
            <a:br>
              <a:rPr lang="fi-FI" sz="2000" dirty="0">
                <a:solidFill>
                  <a:srgbClr val="007701"/>
                </a:solidFill>
              </a:rPr>
            </a:br>
            <a:endParaRPr lang="fi-FI" sz="2000" dirty="0">
              <a:solidFill>
                <a:srgbClr val="007701"/>
              </a:solidFill>
            </a:endParaRP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F2D24863-4BA1-C243-82EB-4169C60DEA8C}"/>
              </a:ext>
            </a:extLst>
          </p:cNvPr>
          <p:cNvSpPr/>
          <p:nvPr/>
        </p:nvSpPr>
        <p:spPr>
          <a:xfrm>
            <a:off x="1217529" y="2377730"/>
            <a:ext cx="634978" cy="374720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B00F4344-41B9-054F-8B06-48CE4E658739}"/>
              </a:ext>
            </a:extLst>
          </p:cNvPr>
          <p:cNvSpPr/>
          <p:nvPr/>
        </p:nvSpPr>
        <p:spPr>
          <a:xfrm>
            <a:off x="1217529" y="4666741"/>
            <a:ext cx="634978" cy="374720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72587522"/>
      </p:ext>
    </p:extLst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AF05E-565F-444A-B2C1-A9A4E999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285B7B-BC7A-B749-93AE-AAC37C84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9AA6F-9C52-D346-8616-C792466F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19</a:t>
            </a:fld>
            <a:endParaRPr lang="fi-FI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F00A286-2B7A-B044-98C8-14887F91F90E}"/>
                  </a:ext>
                </a:extLst>
              </p:cNvPr>
              <p:cNvSpPr txBox="1"/>
              <p:nvPr/>
            </p:nvSpPr>
            <p:spPr>
              <a:xfrm>
                <a:off x="1371600" y="961565"/>
                <a:ext cx="10820400" cy="5351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In the minimal form need to take into account the one-loop corrections to scalar potential to stabilize the model and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𝜐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𝑅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≲</m:t>
                    </m:r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10 </m:t>
                    </m:r>
                  </m:oMath>
                </a14:m>
                <a:r>
                  <a:rPr lang="en-US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TeV</a:t>
                </a:r>
              </a:p>
              <a:p>
                <a:endParaRPr lang="en-US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en-US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In addition to </a:t>
                </a:r>
                <a14:m>
                  <m:oMath xmlns:m="http://schemas.openxmlformats.org/officeDocument/2006/math"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h</m:t>
                    </m:r>
                  </m:oMath>
                </a14:m>
                <a:r>
                  <a:rPr lang="en-US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𝐴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1 </m:t>
                        </m:r>
                      </m:sub>
                    </m:sSub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,</m:t>
                    </m:r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𝐻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1 </m:t>
                        </m:r>
                      </m:sub>
                    </m:sSub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, </m:t>
                    </m:r>
                    <m:sSubSup>
                      <m:sSubSupPr>
                        <m:ctrlP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𝐻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1</m:t>
                        </m:r>
                      </m:sub>
                      <m:sup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±</m:t>
                        </m:r>
                      </m:sup>
                    </m:sSubSup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 </m:t>
                    </m:r>
                  </m:oMath>
                </a14:m>
                <a:r>
                  <a:rPr lang="en-US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could be within LHC reach: </a:t>
                </a:r>
                <a:br>
                  <a:rPr lang="en-US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</a:br>
                <a:r>
                  <a:rPr lang="en-US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almost degenerate with mass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≳</m:t>
                    </m:r>
                  </m:oMath>
                </a14:m>
                <a:r>
                  <a:rPr lang="en-US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700 GeV</a:t>
                </a:r>
              </a:p>
              <a:p>
                <a:endParaRPr lang="en-US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en-US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One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p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𝐻</m:t>
                        </m:r>
                      </m:e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±±</m:t>
                        </m:r>
                      </m:sup>
                    </m:sSup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 </m:t>
                    </m:r>
                  </m:oMath>
                </a14:m>
                <a:r>
                  <a:rPr lang="en-US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light,</a:t>
                </a:r>
                <a:r>
                  <a:rPr lang="en-US" sz="2400" dirty="0"/>
                  <a:t> not much heavier than 1 </a:t>
                </a:r>
                <a:r>
                  <a:rPr lang="en-US" sz="2400" dirty="0" err="1"/>
                  <a:t>TeV</a:t>
                </a:r>
                <a:r>
                  <a:rPr lang="en-US" sz="2400" dirty="0"/>
                  <a:t> 	possibility to exclude the model</a:t>
                </a:r>
              </a:p>
              <a:p>
                <a:endParaRPr lang="en-US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p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𝐻</m:t>
                        </m:r>
                      </m:e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±±</m:t>
                        </m:r>
                      </m:sup>
                    </m:sSup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→</m:t>
                    </m:r>
                    <m:sSup>
                      <m:sSupPr>
                        <m:ctrlP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p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ℓ</m:t>
                        </m:r>
                      </m:e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±</m:t>
                        </m:r>
                      </m:sup>
                    </m:sSup>
                  </m:oMath>
                </a14:m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p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ℓ</m:t>
                        </m:r>
                      </m:e>
                      <m:sup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′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sSupPr>
                          <m:e>
                            <m:r>
                              <a:rPr lang="fi-FI" sz="2400" i="1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  <m:t>𝐻</m:t>
                            </m:r>
                          </m:e>
                          <m:sup>
                            <m:r>
                              <a:rPr lang="fi-FI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 Unicode MS" panose="020B0604020202020204" pitchFamily="34" charset="-128"/>
                              </a:rPr>
                              <m:t>±±</m:t>
                            </m:r>
                          </m:sup>
                        </m:sSup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</m:oMath>
                </a14:m>
                <a:r>
                  <a:rPr lang="en-US" sz="2400" dirty="0"/>
                  <a:t> 700 GeV, if decays to electrons or muons</a:t>
                </a:r>
                <a:endParaRPr lang="en-US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en-US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		</a:t>
                </a:r>
                <a:endParaRPr lang="en-US" sz="2000" dirty="0">
                  <a:solidFill>
                    <a:srgbClr val="007701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en-US" sz="2000" dirty="0">
                    <a:solidFill>
                      <a:srgbClr val="007701"/>
                    </a:solidFill>
                  </a:rPr>
                  <a:t>…KH,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Maalampi</a:t>
                </a:r>
                <a:r>
                  <a:rPr lang="en-US" sz="2000" dirty="0">
                    <a:solidFill>
                      <a:srgbClr val="007701"/>
                    </a:solidFill>
                  </a:rPr>
                  <a:t>, PLB (1995), KH,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Maalampi</a:t>
                </a:r>
                <a:r>
                  <a:rPr lang="en-US" sz="2000" dirty="0">
                    <a:solidFill>
                      <a:srgbClr val="007701"/>
                    </a:solidFill>
                  </a:rPr>
                  <a:t>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Raidal</a:t>
                </a:r>
                <a:r>
                  <a:rPr lang="en-US" sz="2000" dirty="0">
                    <a:solidFill>
                      <a:srgbClr val="007701"/>
                    </a:solidFill>
                  </a:rPr>
                  <a:t>, (1994); KH,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Maalampi</a:t>
                </a:r>
                <a:r>
                  <a:rPr lang="en-US" sz="2000" dirty="0">
                    <a:solidFill>
                      <a:srgbClr val="007701"/>
                    </a:solidFill>
                  </a:rPr>
                  <a:t>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Pietilä</a:t>
                </a:r>
                <a:r>
                  <a:rPr lang="en-US" sz="2000" dirty="0">
                    <a:solidFill>
                      <a:srgbClr val="007701"/>
                    </a:solidFill>
                  </a:rPr>
                  <a:t>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Raidal</a:t>
                </a:r>
                <a:r>
                  <a:rPr lang="en-US" sz="2000" dirty="0">
                    <a:solidFill>
                      <a:srgbClr val="007701"/>
                    </a:solidFill>
                  </a:rPr>
                  <a:t> (1997); Barenboim, KH,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Maalampi</a:t>
                </a:r>
                <a:r>
                  <a:rPr lang="en-US" sz="2000" dirty="0">
                    <a:solidFill>
                      <a:srgbClr val="007701"/>
                    </a:solidFill>
                  </a:rPr>
                  <a:t>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Raidal</a:t>
                </a:r>
                <a:r>
                  <a:rPr lang="en-US" sz="2000" dirty="0">
                    <a:solidFill>
                      <a:srgbClr val="007701"/>
                    </a:solidFill>
                  </a:rPr>
                  <a:t> (1997); Dutta, Mohapatra (1998); Chacko, Mohapatra (1998); KH,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Pandita</a:t>
                </a:r>
                <a:r>
                  <a:rPr lang="en-US" sz="2000" dirty="0">
                    <a:solidFill>
                      <a:srgbClr val="007701"/>
                    </a:solidFill>
                  </a:rPr>
                  <a:t>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Puolamäki</a:t>
                </a:r>
                <a:r>
                  <a:rPr lang="en-US" sz="2000" dirty="0">
                    <a:solidFill>
                      <a:srgbClr val="007701"/>
                    </a:solidFill>
                  </a:rPr>
                  <a:t> (1998);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Babu</a:t>
                </a:r>
                <a:r>
                  <a:rPr lang="en-US" sz="2000" dirty="0">
                    <a:solidFill>
                      <a:srgbClr val="007701"/>
                    </a:solidFill>
                  </a:rPr>
                  <a:t>, Mohapatra (2008); Frank,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Korutlu</a:t>
                </a:r>
                <a:r>
                  <a:rPr lang="en-US" sz="2000" dirty="0">
                    <a:solidFill>
                      <a:srgbClr val="007701"/>
                    </a:solidFill>
                  </a:rPr>
                  <a:t> (2011); </a:t>
                </a:r>
                <a:r>
                  <a:rPr lang="fi-FI" sz="2000" dirty="0" err="1">
                    <a:solidFill>
                      <a:srgbClr val="007701"/>
                    </a:solidFill>
                  </a:rPr>
                  <a:t>Chun</a:t>
                </a:r>
                <a:r>
                  <a:rPr lang="fi-FI" sz="2000" dirty="0">
                    <a:solidFill>
                      <a:srgbClr val="007701"/>
                    </a:solidFill>
                  </a:rPr>
                  <a:t>, </a:t>
                </a:r>
                <a:r>
                  <a:rPr lang="fi-FI" sz="2000" dirty="0" err="1">
                    <a:solidFill>
                      <a:srgbClr val="007701"/>
                    </a:solidFill>
                  </a:rPr>
                  <a:t>Sharma</a:t>
                </a:r>
                <a:r>
                  <a:rPr lang="fi-FI" sz="2000" dirty="0">
                    <a:solidFill>
                      <a:srgbClr val="007701"/>
                    </a:solidFill>
                  </a:rPr>
                  <a:t>, PLB (2013); </a:t>
                </a:r>
                <a:r>
                  <a:rPr lang="en-US" sz="2000" dirty="0">
                    <a:solidFill>
                      <a:srgbClr val="007701"/>
                    </a:solidFill>
                  </a:rPr>
                  <a:t>Basso,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Fuks</a:t>
                </a:r>
                <a:r>
                  <a:rPr lang="en-US" sz="2000" dirty="0">
                    <a:solidFill>
                      <a:srgbClr val="007701"/>
                    </a:solidFill>
                  </a:rPr>
                  <a:t>, Krauss,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Porod</a:t>
                </a:r>
                <a:r>
                  <a:rPr lang="en-US" sz="2000" dirty="0">
                    <a:solidFill>
                      <a:srgbClr val="007701"/>
                    </a:solidFill>
                  </a:rPr>
                  <a:t> (2015);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Babu</a:t>
                </a:r>
                <a:r>
                  <a:rPr lang="en-US" sz="2000" dirty="0">
                    <a:solidFill>
                      <a:srgbClr val="007701"/>
                    </a:solidFill>
                  </a:rPr>
                  <a:t>, Patra (2016); Frank, Ghosh, KH, Rai,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Saha</a:t>
                </a:r>
                <a:r>
                  <a:rPr lang="en-US" sz="2000" dirty="0">
                    <a:solidFill>
                      <a:srgbClr val="007701"/>
                    </a:solidFill>
                  </a:rPr>
                  <a:t>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Waltari</a:t>
                </a:r>
                <a:r>
                  <a:rPr lang="en-US" sz="2000" dirty="0">
                    <a:solidFill>
                      <a:srgbClr val="007701"/>
                    </a:solidFill>
                  </a:rPr>
                  <a:t> (2014); Frank,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Fuks</a:t>
                </a:r>
                <a:r>
                  <a:rPr lang="en-US" sz="2000" dirty="0">
                    <a:solidFill>
                      <a:srgbClr val="007701"/>
                    </a:solidFill>
                  </a:rPr>
                  <a:t>, KH, Rai,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Waltari</a:t>
                </a:r>
                <a:r>
                  <a:rPr lang="en-US" sz="2000" dirty="0">
                    <a:solidFill>
                      <a:srgbClr val="007701"/>
                    </a:solidFill>
                  </a:rPr>
                  <a:t>, (2017); Chatterjee, Frank,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Fuks</a:t>
                </a:r>
                <a:r>
                  <a:rPr lang="en-US" sz="2000" dirty="0">
                    <a:solidFill>
                      <a:srgbClr val="007701"/>
                    </a:solidFill>
                  </a:rPr>
                  <a:t>, KH, Mondal, Rai, </a:t>
                </a:r>
                <a:r>
                  <a:rPr lang="en-US" sz="2000" dirty="0" err="1">
                    <a:solidFill>
                      <a:srgbClr val="007701"/>
                    </a:solidFill>
                  </a:rPr>
                  <a:t>Waltari</a:t>
                </a:r>
                <a:r>
                  <a:rPr lang="en-US" sz="2000" dirty="0">
                    <a:solidFill>
                      <a:srgbClr val="007701"/>
                    </a:solidFill>
                  </a:rPr>
                  <a:t>, (2019)…</a:t>
                </a:r>
                <a:r>
                  <a:rPr lang="fi-FI" sz="2400" dirty="0"/>
                  <a:t>	</a:t>
                </a:r>
                <a:endParaRPr lang="fi-FI" sz="2000" dirty="0">
                  <a:solidFill>
                    <a:srgbClr val="007701"/>
                  </a:solidFill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F00A286-2B7A-B044-98C8-14887F91F9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961565"/>
                <a:ext cx="10820400" cy="5351273"/>
              </a:xfrm>
              <a:prstGeom prst="rect">
                <a:avLst/>
              </a:prstGeom>
              <a:blipFill>
                <a:blip r:embed="rId4"/>
                <a:stretch>
                  <a:fillRect l="-939" t="-711" b="-711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ight Arrow 7">
            <a:extLst>
              <a:ext uri="{FF2B5EF4-FFF2-40B4-BE49-F238E27FC236}">
                <a16:creationId xmlns:a16="http://schemas.microsoft.com/office/drawing/2014/main" id="{AE818661-FA75-B143-9FA7-EDBD9759B35B}"/>
              </a:ext>
            </a:extLst>
          </p:cNvPr>
          <p:cNvSpPr/>
          <p:nvPr/>
        </p:nvSpPr>
        <p:spPr>
          <a:xfrm>
            <a:off x="7062058" y="3195179"/>
            <a:ext cx="634978" cy="374720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746396"/>
      </p:ext>
    </p:extLst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kstiruutu 9"/>
          <p:cNvSpPr txBox="1"/>
          <p:nvPr/>
        </p:nvSpPr>
        <p:spPr>
          <a:xfrm>
            <a:off x="1140178" y="1349379"/>
            <a:ext cx="9911644" cy="4790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933" b="1" dirty="0">
                <a:solidFill>
                  <a:srgbClr val="1CA17D"/>
                </a:solidFill>
                <a:latin typeface="Arial"/>
                <a:cs typeface="Arial"/>
              </a:rPr>
              <a:t>OUTLINE</a:t>
            </a:r>
          </a:p>
          <a:p>
            <a:endParaRPr lang="fi-FI" sz="1600" b="1" dirty="0">
              <a:solidFill>
                <a:srgbClr val="1CA17D"/>
              </a:solidFill>
              <a:latin typeface="Arial"/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b="1" i="1" dirty="0" err="1"/>
              <a:t>Motivation</a:t>
            </a:r>
            <a:r>
              <a:rPr lang="fi-FI" sz="2400" b="1" i="1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b="1" i="1" dirty="0" err="1"/>
              <a:t>Left-right</a:t>
            </a:r>
            <a:r>
              <a:rPr lang="fi-FI" sz="2400" b="1" i="1" dirty="0"/>
              <a:t> </a:t>
            </a:r>
            <a:r>
              <a:rPr lang="fi-FI" sz="2400" b="1" i="1" dirty="0" err="1"/>
              <a:t>extensions</a:t>
            </a:r>
            <a:r>
              <a:rPr lang="fi-FI" sz="2400" b="1" i="1" dirty="0"/>
              <a:t> of </a:t>
            </a:r>
            <a:r>
              <a:rPr lang="fi-FI" sz="2400" b="1" i="1" dirty="0" err="1"/>
              <a:t>the</a:t>
            </a:r>
            <a:r>
              <a:rPr lang="fi-FI" sz="2400" b="1" i="1" dirty="0"/>
              <a:t> Standard </a:t>
            </a:r>
            <a:r>
              <a:rPr lang="fi-FI" sz="2400" b="1" i="1" dirty="0" err="1"/>
              <a:t>Model</a:t>
            </a:r>
            <a:endParaRPr lang="fi-FI" sz="2400" b="1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b="1" i="1" dirty="0" err="1"/>
              <a:t>Simple</a:t>
            </a:r>
            <a:r>
              <a:rPr lang="fi-FI" sz="2400" b="1" i="1" dirty="0"/>
              <a:t> </a:t>
            </a:r>
            <a:r>
              <a:rPr lang="fi-FI" sz="2400" b="1" i="1" dirty="0" err="1"/>
              <a:t>left-right</a:t>
            </a:r>
            <a:r>
              <a:rPr lang="fi-FI" sz="2400" b="1" i="1" dirty="0"/>
              <a:t> </a:t>
            </a:r>
            <a:r>
              <a:rPr lang="fi-FI" sz="2400" b="1" i="1" dirty="0" err="1"/>
              <a:t>model</a:t>
            </a:r>
            <a:endParaRPr lang="fi-FI" sz="2400" b="1" i="1" baseline="-25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i-FI" sz="2400" b="1" i="1" dirty="0" err="1">
                <a:solidFill>
                  <a:srgbClr val="0432FF"/>
                </a:solidFill>
              </a:rPr>
              <a:t>Gauge</a:t>
            </a:r>
            <a:r>
              <a:rPr lang="fi-FI" sz="2400" b="1" i="1" dirty="0">
                <a:solidFill>
                  <a:srgbClr val="0432FF"/>
                </a:solidFill>
              </a:rPr>
              <a:t> </a:t>
            </a:r>
            <a:r>
              <a:rPr lang="fi-FI" sz="2400" b="1" i="1" dirty="0" err="1">
                <a:solidFill>
                  <a:srgbClr val="0432FF"/>
                </a:solidFill>
              </a:rPr>
              <a:t>bosons</a:t>
            </a:r>
            <a:endParaRPr lang="fi-FI" sz="2400" b="1" i="1" dirty="0">
              <a:solidFill>
                <a:srgbClr val="0432FF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i-FI" sz="2400" b="1" i="1" dirty="0" err="1">
                <a:solidFill>
                  <a:srgbClr val="0432FF"/>
                </a:solidFill>
              </a:rPr>
              <a:t>Fermions</a:t>
            </a:r>
            <a:endParaRPr lang="fi-FI" sz="2400" b="1" i="1" dirty="0">
              <a:solidFill>
                <a:srgbClr val="0432FF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i-FI" sz="2400" b="1" i="1" dirty="0" err="1">
                <a:solidFill>
                  <a:srgbClr val="0432FF"/>
                </a:solidFill>
              </a:rPr>
              <a:t>Higgs</a:t>
            </a:r>
            <a:r>
              <a:rPr lang="fi-FI" sz="2400" b="1" i="1" dirty="0">
                <a:solidFill>
                  <a:srgbClr val="0432FF"/>
                </a:solidFill>
              </a:rPr>
              <a:t> </a:t>
            </a:r>
            <a:r>
              <a:rPr lang="fi-FI" sz="2400" b="1" i="1" dirty="0" err="1">
                <a:solidFill>
                  <a:srgbClr val="0432FF"/>
                </a:solidFill>
              </a:rPr>
              <a:t>sector</a:t>
            </a:r>
            <a:endParaRPr lang="fi-FI" sz="2400" b="1" i="1" dirty="0">
              <a:solidFill>
                <a:srgbClr val="0432FF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i-FI" sz="2400" b="1" i="1" dirty="0" err="1">
                <a:solidFill>
                  <a:srgbClr val="0432FF"/>
                </a:solidFill>
              </a:rPr>
              <a:t>Tests</a:t>
            </a:r>
            <a:r>
              <a:rPr lang="fi-FI" sz="2400" b="1" i="1" dirty="0">
                <a:solidFill>
                  <a:srgbClr val="0432FF"/>
                </a:solidFill>
              </a:rPr>
              <a:t> of </a:t>
            </a:r>
            <a:r>
              <a:rPr lang="fi-FI" sz="2400" b="1" i="1" dirty="0" err="1">
                <a:solidFill>
                  <a:srgbClr val="0432FF"/>
                </a:solidFill>
              </a:rPr>
              <a:t>left-right</a:t>
            </a:r>
            <a:r>
              <a:rPr lang="fi-FI" sz="2400" b="1" i="1" dirty="0">
                <a:solidFill>
                  <a:srgbClr val="0432FF"/>
                </a:solidFill>
              </a:rPr>
              <a:t> </a:t>
            </a:r>
            <a:r>
              <a:rPr lang="fi-FI" sz="2400" b="1" i="1" dirty="0" err="1">
                <a:solidFill>
                  <a:srgbClr val="0432FF"/>
                </a:solidFill>
              </a:rPr>
              <a:t>model</a:t>
            </a:r>
            <a:endParaRPr lang="fi-FI" sz="2400" b="1" i="1" dirty="0">
              <a:solidFill>
                <a:srgbClr val="0432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b="1" i="1" dirty="0" err="1"/>
              <a:t>Supersymmetrizing</a:t>
            </a:r>
            <a:r>
              <a:rPr lang="fi-FI" sz="2400" b="1" i="1" dirty="0"/>
              <a:t> </a:t>
            </a:r>
            <a:r>
              <a:rPr lang="fi-FI" sz="2400" b="1" i="1" dirty="0" err="1"/>
              <a:t>left-right</a:t>
            </a:r>
            <a:r>
              <a:rPr lang="fi-FI" sz="2400" b="1" i="1" dirty="0"/>
              <a:t> </a:t>
            </a:r>
            <a:r>
              <a:rPr lang="fi-FI" sz="2400" b="1" i="1" dirty="0" err="1"/>
              <a:t>model</a:t>
            </a:r>
            <a:endParaRPr lang="fi-FI" sz="2400" b="1" i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i-FI" sz="2400" b="1" i="1" dirty="0" err="1">
                <a:solidFill>
                  <a:srgbClr val="0432FF"/>
                </a:solidFill>
              </a:rPr>
              <a:t>Dark</a:t>
            </a:r>
            <a:r>
              <a:rPr lang="fi-FI" sz="2400" b="1" i="1" dirty="0">
                <a:solidFill>
                  <a:srgbClr val="0432FF"/>
                </a:solidFill>
              </a:rPr>
              <a:t> </a:t>
            </a:r>
            <a:r>
              <a:rPr lang="fi-FI" sz="2400" b="1" i="1" dirty="0" err="1">
                <a:solidFill>
                  <a:srgbClr val="0432FF"/>
                </a:solidFill>
              </a:rPr>
              <a:t>Matter</a:t>
            </a:r>
            <a:endParaRPr lang="fi-FI" sz="2400" b="1" i="1" dirty="0">
              <a:solidFill>
                <a:srgbClr val="0432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b="1" i="1" dirty="0" err="1"/>
              <a:t>Conclusions</a:t>
            </a:r>
            <a:endParaRPr lang="fi-FI" sz="2400" b="1" i="1" dirty="0"/>
          </a:p>
          <a:p>
            <a:endParaRPr lang="fi-FI" sz="2000" b="1" i="1" dirty="0"/>
          </a:p>
        </p:txBody>
      </p:sp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B6BC4D-42F2-FC4E-BC9E-35AE5724D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8485A-9F71-AB44-87DD-7006BBF71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F92473-A033-094B-9976-2FDFB0B0A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83942734"/>
      </p:ext>
    </p:extLst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AF05E-565F-444A-B2C1-A9A4E999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  <a:endParaRPr lang="fi-FI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285B7B-BC7A-B749-93AE-AAC37C84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9AA6F-9C52-D346-8616-C792466F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20</a:t>
            </a:fld>
            <a:endParaRPr lang="fi-FI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D8D3DA-34BF-3B41-96D7-F8D3B20AA625}"/>
              </a:ext>
            </a:extLst>
          </p:cNvPr>
          <p:cNvSpPr txBox="1"/>
          <p:nvPr/>
        </p:nvSpPr>
        <p:spPr>
          <a:xfrm>
            <a:off x="1172817" y="964438"/>
            <a:ext cx="1036651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1CA17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Conclusions</a:t>
            </a:r>
          </a:p>
          <a:p>
            <a:endParaRPr lang="fi-FI" sz="2400" b="1" dirty="0"/>
          </a:p>
          <a:p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Need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some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experimental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guidance</a:t>
            </a:r>
            <a:endParaRPr lang="fi-FI" sz="2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fi-FI" sz="2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Meanwhile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: </a:t>
            </a:r>
          </a:p>
          <a:p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consider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relevant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possibilities</a:t>
            </a:r>
            <a:endParaRPr lang="fi-FI" sz="2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check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all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possible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implications</a:t>
            </a:r>
            <a:endParaRPr lang="fi-FI" sz="2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indirect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experiments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can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provide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the</a:t>
            </a:r>
            <a:r>
              <a:rPr lang="fi-FI" sz="2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scale</a:t>
            </a:r>
            <a:endParaRPr lang="fi-FI" sz="2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fi-FI" sz="2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fi-FI" sz="2400" dirty="0" err="1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Experiments</a:t>
            </a:r>
            <a:r>
              <a:rPr lang="fi-FI" sz="2400" dirty="0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need</a:t>
            </a:r>
            <a:r>
              <a:rPr lang="fi-FI" sz="2400" dirty="0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to </a:t>
            </a:r>
            <a:r>
              <a:rPr lang="fi-FI" sz="2400" dirty="0" err="1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know</a:t>
            </a:r>
            <a:r>
              <a:rPr lang="fi-FI" sz="2400" dirty="0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the</a:t>
            </a:r>
            <a:r>
              <a:rPr lang="fi-FI" sz="2400" dirty="0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new</a:t>
            </a:r>
            <a:r>
              <a:rPr lang="fi-FI" sz="2400" dirty="0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type</a:t>
            </a:r>
            <a:r>
              <a:rPr lang="fi-FI" sz="2400" dirty="0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of </a:t>
            </a:r>
            <a:r>
              <a:rPr lang="fi-FI" sz="2400" dirty="0" err="1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signals</a:t>
            </a:r>
            <a:r>
              <a:rPr lang="fi-FI" sz="2400" dirty="0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to </a:t>
            </a:r>
            <a:r>
              <a:rPr lang="fi-FI" sz="2400" dirty="0" err="1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analyze</a:t>
            </a:r>
            <a:r>
              <a:rPr lang="fi-FI" sz="2400" dirty="0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r>
              <a:rPr lang="fi-FI" sz="2400" dirty="0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and </a:t>
            </a:r>
          </a:p>
          <a:p>
            <a:r>
              <a:rPr lang="fi-FI" sz="2400" dirty="0" err="1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theorists</a:t>
            </a:r>
            <a:r>
              <a:rPr lang="fi-FI" sz="2400" dirty="0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need</a:t>
            </a:r>
            <a:r>
              <a:rPr lang="fi-FI" sz="2400" dirty="0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to </a:t>
            </a:r>
            <a:r>
              <a:rPr lang="fi-FI" sz="2400" dirty="0" err="1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apply</a:t>
            </a:r>
            <a:r>
              <a:rPr lang="fi-FI" sz="2400" dirty="0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experimental</a:t>
            </a:r>
            <a:r>
              <a:rPr lang="fi-FI" sz="2400" dirty="0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results</a:t>
            </a:r>
            <a:r>
              <a:rPr lang="fi-FI" sz="2400" dirty="0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to </a:t>
            </a:r>
            <a:r>
              <a:rPr lang="fi-FI" sz="2400" dirty="0" err="1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their</a:t>
            </a:r>
            <a:r>
              <a:rPr lang="fi-FI" sz="2400" dirty="0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favourite</a:t>
            </a:r>
            <a:r>
              <a:rPr lang="fi-FI" sz="2400" dirty="0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>
                <a:solidFill>
                  <a:srgbClr val="0432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theory</a:t>
            </a:r>
            <a:endParaRPr lang="fi-FI" sz="2400" dirty="0">
              <a:solidFill>
                <a:srgbClr val="0432FF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fi-FI" sz="2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fi-FI" sz="2400" i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For </a:t>
            </a:r>
            <a:r>
              <a:rPr lang="fi-FI" sz="2400" i="1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the</a:t>
            </a:r>
            <a:r>
              <a:rPr lang="fi-FI" sz="2400" i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i="1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field</a:t>
            </a:r>
            <a:r>
              <a:rPr lang="fi-FI" sz="2400" i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it is </a:t>
            </a:r>
            <a:r>
              <a:rPr lang="fi-FI" sz="2400" i="1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essential</a:t>
            </a:r>
            <a:r>
              <a:rPr lang="fi-FI" sz="2400" i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to </a:t>
            </a:r>
            <a:r>
              <a:rPr lang="fi-FI" sz="2400" i="1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fully</a:t>
            </a:r>
            <a:r>
              <a:rPr lang="fi-FI" sz="2400" i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i="1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use</a:t>
            </a:r>
            <a:r>
              <a:rPr lang="fi-FI" sz="2400" i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i="1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the</a:t>
            </a:r>
            <a:r>
              <a:rPr lang="fi-FI" sz="2400" i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LHC </a:t>
            </a:r>
            <a:r>
              <a:rPr lang="fi-FI" sz="2400" i="1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potential</a:t>
            </a:r>
            <a:endParaRPr lang="fi-FI" sz="2400" i="1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7056643"/>
      </p:ext>
    </p:extLst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EE9DF80-5E9B-744F-856D-69C6B55920F2}"/>
              </a:ext>
            </a:extLst>
          </p:cNvPr>
          <p:cNvSpPr txBox="1"/>
          <p:nvPr/>
        </p:nvSpPr>
        <p:spPr>
          <a:xfrm>
            <a:off x="1579465" y="886426"/>
            <a:ext cx="1082336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b="1" dirty="0">
                <a:solidFill>
                  <a:srgbClr val="1CA17D"/>
                </a:solidFill>
                <a:latin typeface="Arial"/>
                <a:cs typeface="Arial"/>
              </a:rPr>
              <a:t>MOTIVATION</a:t>
            </a:r>
            <a:endParaRPr lang="fi-FI" sz="2800" b="1" i="1" dirty="0">
              <a:solidFill>
                <a:srgbClr val="1CA17D"/>
              </a:solidFill>
              <a:latin typeface="Arial"/>
              <a:cs typeface="Arial"/>
            </a:endParaRPr>
          </a:p>
          <a:p>
            <a:endParaRPr lang="en-US" sz="2400" dirty="0"/>
          </a:p>
          <a:p>
            <a:r>
              <a:rPr lang="en-US" sz="2400" dirty="0"/>
              <a:t>Problems in the Standard Model: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Neutrino mass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Dark matter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Higgs mass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Strong CP violation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Weak CP violation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No quantum gravity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…</a:t>
            </a:r>
          </a:p>
          <a:p>
            <a:r>
              <a:rPr lang="en-US" sz="2400" i="1" dirty="0">
                <a:solidFill>
                  <a:srgbClr val="0432FF"/>
                </a:solidFill>
              </a:rPr>
              <a:t>Some mundane questions:</a:t>
            </a:r>
          </a:p>
          <a:p>
            <a:r>
              <a:rPr lang="en-US" sz="2400" i="1" dirty="0">
                <a:solidFill>
                  <a:srgbClr val="0432FF"/>
                </a:solidFill>
              </a:rPr>
              <a:t>Why three generations?</a:t>
            </a:r>
          </a:p>
          <a:p>
            <a:r>
              <a:rPr lang="en-US" sz="2400" i="1" dirty="0">
                <a:solidFill>
                  <a:srgbClr val="0432FF"/>
                </a:solidFill>
              </a:rPr>
              <a:t>Why large mass differences?</a:t>
            </a:r>
          </a:p>
          <a:p>
            <a:r>
              <a:rPr lang="en-US" sz="2400" i="1" dirty="0">
                <a:solidFill>
                  <a:srgbClr val="0432FF"/>
                </a:solidFill>
              </a:rPr>
              <a:t>Why left- and right-handed fermions are fundamentally different?</a:t>
            </a:r>
          </a:p>
          <a:p>
            <a:r>
              <a:rPr lang="en-US" sz="2400" i="1" dirty="0">
                <a:solidFill>
                  <a:srgbClr val="0432FF"/>
                </a:solidFill>
              </a:rPr>
              <a:t>...</a:t>
            </a:r>
          </a:p>
        </p:txBody>
      </p:sp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AF05E-565F-444A-B2C1-A9A4E999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285B7B-BC7A-B749-93AE-AAC37C84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9AA6F-9C52-D346-8616-C792466F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3</a:t>
            </a:fld>
            <a:endParaRPr lang="fi-FI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F9BFBDF-293F-A74C-973D-21404BCF89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8392" y="2351313"/>
            <a:ext cx="2282699" cy="254397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BD25583-515D-924B-809E-22AA94DD7CDE}"/>
              </a:ext>
            </a:extLst>
          </p:cNvPr>
          <p:cNvSpPr txBox="1"/>
          <p:nvPr/>
        </p:nvSpPr>
        <p:spPr>
          <a:xfrm>
            <a:off x="5509846" y="2092149"/>
            <a:ext cx="31007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>
                <a:solidFill>
                  <a:schemeClr val="accent6">
                    <a:lumMod val="75000"/>
                  </a:schemeClr>
                </a:solidFill>
              </a:rPr>
              <a:t>LEP </a:t>
            </a:r>
            <a:r>
              <a:rPr lang="fi-FI" sz="1600" dirty="0" err="1">
                <a:solidFill>
                  <a:schemeClr val="accent6">
                    <a:lumMod val="75000"/>
                  </a:schemeClr>
                </a:solidFill>
              </a:rPr>
              <a:t>Legacy</a:t>
            </a:r>
            <a:r>
              <a:rPr lang="fi-FI" sz="1600" dirty="0">
                <a:solidFill>
                  <a:schemeClr val="accent6">
                    <a:lumMod val="75000"/>
                  </a:schemeClr>
                </a:solidFill>
              </a:rPr>
              <a:t>, hep-ex/0503050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BB45861-79AB-954A-BAC4-7CC1E5DE1B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8658" y="1370760"/>
            <a:ext cx="3596606" cy="3646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450645"/>
      </p:ext>
    </p:extLst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4B399C0-9BC3-A440-9AB8-F359DCFE63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50" b="3875"/>
          <a:stretch/>
        </p:blipFill>
        <p:spPr>
          <a:xfrm>
            <a:off x="365614" y="0"/>
            <a:ext cx="11460771" cy="6866630"/>
          </a:xfrm>
          <a:prstGeom prst="rect">
            <a:avLst/>
          </a:prstGeom>
        </p:spPr>
      </p:pic>
      <p:sp>
        <p:nvSpPr>
          <p:cNvPr id="11" name="Cloud 10">
            <a:extLst>
              <a:ext uri="{FF2B5EF4-FFF2-40B4-BE49-F238E27FC236}">
                <a16:creationId xmlns:a16="http://schemas.microsoft.com/office/drawing/2014/main" id="{287D6819-3E80-CD46-AA26-8BC4F082801E}"/>
              </a:ext>
            </a:extLst>
          </p:cNvPr>
          <p:cNvSpPr/>
          <p:nvPr/>
        </p:nvSpPr>
        <p:spPr>
          <a:xfrm>
            <a:off x="88509" y="704391"/>
            <a:ext cx="5828044" cy="3607359"/>
          </a:xfrm>
          <a:prstGeom prst="cloud">
            <a:avLst/>
          </a:prstGeom>
          <a:solidFill>
            <a:srgbClr val="00FF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AF05E-565F-444A-B2C1-A9A4E999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285B7B-BC7A-B749-93AE-AAC37C84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9AA6F-9C52-D346-8616-C792466F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4</a:t>
            </a:fld>
            <a:endParaRPr lang="fi-FI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52E81A-0649-EB4A-8077-E685EBBA98FA}"/>
              </a:ext>
            </a:extLst>
          </p:cNvPr>
          <p:cNvSpPr txBox="1"/>
          <p:nvPr/>
        </p:nvSpPr>
        <p:spPr>
          <a:xfrm>
            <a:off x="1116941" y="1354383"/>
            <a:ext cx="41901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/>
              <a:t>In </a:t>
            </a:r>
            <a:r>
              <a:rPr lang="fi-FI" sz="2400" dirty="0" err="1"/>
              <a:t>recent</a:t>
            </a:r>
            <a:r>
              <a:rPr lang="fi-FI" sz="2400" dirty="0"/>
              <a:t> </a:t>
            </a:r>
            <a:r>
              <a:rPr lang="fi-FI" sz="2400" dirty="0" err="1"/>
              <a:t>years</a:t>
            </a:r>
            <a:r>
              <a:rPr lang="fi-FI" sz="2400" dirty="0"/>
              <a:t> a </a:t>
            </a:r>
            <a:r>
              <a:rPr lang="fi-FI" sz="2400" dirty="0" err="1"/>
              <a:t>multitude</a:t>
            </a:r>
            <a:r>
              <a:rPr lang="fi-FI" sz="2400" dirty="0"/>
              <a:t> of BSM </a:t>
            </a:r>
            <a:r>
              <a:rPr lang="fi-FI" sz="2400" dirty="0" err="1"/>
              <a:t>directions</a:t>
            </a:r>
            <a:r>
              <a:rPr lang="fi-FI" sz="2400" dirty="0"/>
              <a:t> </a:t>
            </a:r>
            <a:r>
              <a:rPr lang="fi-FI" sz="2400" dirty="0" err="1"/>
              <a:t>have</a:t>
            </a:r>
            <a:r>
              <a:rPr lang="fi-FI" sz="2400" dirty="0"/>
              <a:t> </a:t>
            </a:r>
            <a:r>
              <a:rPr lang="fi-FI" sz="2400" dirty="0" err="1"/>
              <a:t>appeared</a:t>
            </a:r>
            <a:r>
              <a:rPr lang="fi-FI" sz="2400" dirty="0"/>
              <a:t>, </a:t>
            </a:r>
            <a:r>
              <a:rPr lang="fi-FI" sz="2400" dirty="0" err="1"/>
              <a:t>both</a:t>
            </a:r>
            <a:r>
              <a:rPr lang="fi-FI" sz="2400" dirty="0"/>
              <a:t> </a:t>
            </a:r>
            <a:r>
              <a:rPr lang="fi-FI" sz="2400" dirty="0" err="1"/>
              <a:t>utilizing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”</a:t>
            </a:r>
            <a:r>
              <a:rPr lang="fi-FI" sz="2400" dirty="0" err="1"/>
              <a:t>old</a:t>
            </a:r>
            <a:r>
              <a:rPr lang="fi-FI" sz="2400" dirty="0"/>
              <a:t>” BSM </a:t>
            </a:r>
            <a:r>
              <a:rPr lang="fi-FI" sz="2400" dirty="0" err="1"/>
              <a:t>models</a:t>
            </a:r>
            <a:r>
              <a:rPr lang="fi-FI" sz="2400" dirty="0"/>
              <a:t> </a:t>
            </a:r>
            <a:r>
              <a:rPr lang="fi-FI" sz="2400" dirty="0" err="1"/>
              <a:t>with</a:t>
            </a:r>
            <a:r>
              <a:rPr lang="fi-FI" sz="2400" dirty="0"/>
              <a:t> </a:t>
            </a:r>
            <a:r>
              <a:rPr lang="fi-FI" sz="2400" dirty="0" err="1"/>
              <a:t>susy</a:t>
            </a:r>
            <a:r>
              <a:rPr lang="fi-FI" sz="2400" dirty="0"/>
              <a:t>, </a:t>
            </a:r>
            <a:r>
              <a:rPr lang="fi-FI" sz="2400" dirty="0" err="1"/>
              <a:t>extra</a:t>
            </a:r>
            <a:r>
              <a:rPr lang="fi-FI" sz="2400" dirty="0"/>
              <a:t> </a:t>
            </a:r>
            <a:r>
              <a:rPr lang="fi-FI" sz="2400" dirty="0" err="1"/>
              <a:t>dimensions</a:t>
            </a:r>
            <a:r>
              <a:rPr lang="fi-FI" sz="2400" dirty="0"/>
              <a:t>, </a:t>
            </a:r>
            <a:r>
              <a:rPr lang="fi-FI" sz="2400" dirty="0" err="1"/>
              <a:t>compositeness</a:t>
            </a:r>
            <a:r>
              <a:rPr lang="fi-FI" sz="2400" dirty="0"/>
              <a:t>, and </a:t>
            </a:r>
            <a:r>
              <a:rPr lang="fi-FI" sz="2400" dirty="0" err="1"/>
              <a:t>otherwise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2523422327"/>
      </p:ext>
    </p:extLst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AF05E-565F-444A-B2C1-A9A4E999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285B7B-BC7A-B749-93AE-AAC37C84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9AA6F-9C52-D346-8616-C792466F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5</a:t>
            </a:fld>
            <a:endParaRPr lang="fi-FI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D7D5AB-250A-D94C-86E6-9E287B202E34}"/>
              </a:ext>
            </a:extLst>
          </p:cNvPr>
          <p:cNvSpPr txBox="1"/>
          <p:nvPr/>
        </p:nvSpPr>
        <p:spPr>
          <a:xfrm>
            <a:off x="9946640" y="2235200"/>
            <a:ext cx="2143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err="1"/>
              <a:t>Panico</a:t>
            </a:r>
            <a:r>
              <a:rPr lang="fi-FI" sz="2400" dirty="0"/>
              <a:t> in </a:t>
            </a:r>
            <a:br>
              <a:rPr lang="fi-FI" sz="2400" dirty="0"/>
            </a:br>
            <a:r>
              <a:rPr lang="fi-FI" sz="2400" dirty="0"/>
              <a:t>EPS-HEP </a:t>
            </a:r>
            <a:r>
              <a:rPr lang="fi-FI" sz="2400" dirty="0" err="1"/>
              <a:t>conference</a:t>
            </a:r>
            <a:r>
              <a:rPr lang="fi-FI" sz="2400" dirty="0"/>
              <a:t>, 2019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0B93BF-4B34-CC47-804B-7AC4DDE23A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26" b="4000"/>
          <a:stretch/>
        </p:blipFill>
        <p:spPr>
          <a:xfrm>
            <a:off x="25164" y="0"/>
            <a:ext cx="9773075" cy="6858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096731"/>
      </p:ext>
    </p:extLst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AF05E-565F-444A-B2C1-A9A4E999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285B7B-BC7A-B749-93AE-AAC37C84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9AA6F-9C52-D346-8616-C792466F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6</a:t>
            </a:fld>
            <a:endParaRPr lang="fi-FI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D83D8E-F247-A44C-9F7B-5085C3D9C191}"/>
              </a:ext>
            </a:extLst>
          </p:cNvPr>
          <p:cNvSpPr txBox="1"/>
          <p:nvPr/>
        </p:nvSpPr>
        <p:spPr>
          <a:xfrm>
            <a:off x="1422400" y="1168400"/>
            <a:ext cx="950976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/>
              <a:t>A </a:t>
            </a:r>
            <a:r>
              <a:rPr lang="fi-FI" sz="2400" dirty="0" err="1"/>
              <a:t>large</a:t>
            </a:r>
            <a:r>
              <a:rPr lang="fi-FI" sz="2400" dirty="0"/>
              <a:t> </a:t>
            </a:r>
            <a:r>
              <a:rPr lang="fi-FI" sz="2400" dirty="0" err="1"/>
              <a:t>number</a:t>
            </a:r>
            <a:r>
              <a:rPr lang="fi-FI" sz="2400" dirty="0"/>
              <a:t> of </a:t>
            </a:r>
            <a:r>
              <a:rPr lang="fi-FI" sz="2400" dirty="0" err="1"/>
              <a:t>models</a:t>
            </a:r>
            <a:r>
              <a:rPr lang="fi-FI" sz="2400" dirty="0"/>
              <a:t>, </a:t>
            </a:r>
            <a:r>
              <a:rPr lang="fi-FI" sz="2400" dirty="0" err="1"/>
              <a:t>including</a:t>
            </a:r>
            <a:r>
              <a:rPr lang="fi-FI" sz="2400" dirty="0"/>
              <a:t> </a:t>
            </a:r>
            <a:r>
              <a:rPr lang="fi-FI" sz="2400" dirty="0" err="1"/>
              <a:t>all</a:t>
            </a:r>
            <a:r>
              <a:rPr lang="fi-FI" sz="2400" dirty="0"/>
              <a:t> </a:t>
            </a:r>
            <a:r>
              <a:rPr lang="fi-FI" sz="2400" dirty="0" err="1"/>
              <a:t>kinds</a:t>
            </a:r>
            <a:r>
              <a:rPr lang="fi-FI" sz="2400" dirty="0"/>
              <a:t> of </a:t>
            </a:r>
            <a:r>
              <a:rPr lang="fi-FI" sz="2400" dirty="0" err="1"/>
              <a:t>combinations</a:t>
            </a:r>
            <a:r>
              <a:rPr lang="fi-FI" sz="2400" dirty="0"/>
              <a:t> of </a:t>
            </a:r>
            <a:r>
              <a:rPr lang="fi-FI" sz="2400" dirty="0" err="1"/>
              <a:t>earlier</a:t>
            </a:r>
            <a:r>
              <a:rPr lang="fi-FI" sz="2400" dirty="0"/>
              <a:t> </a:t>
            </a:r>
            <a:r>
              <a:rPr lang="fi-FI" sz="2400" dirty="0" err="1"/>
              <a:t>attempts</a:t>
            </a:r>
            <a:r>
              <a:rPr lang="fi-FI" sz="2400" dirty="0"/>
              <a:t>.</a:t>
            </a:r>
          </a:p>
          <a:p>
            <a:endParaRPr lang="fi-FI" sz="2400" dirty="0"/>
          </a:p>
          <a:p>
            <a:r>
              <a:rPr lang="fi-FI" sz="2400" dirty="0" err="1"/>
              <a:t>Working</a:t>
            </a:r>
            <a:r>
              <a:rPr lang="fi-FI" sz="2400" dirty="0"/>
              <a:t> </a:t>
            </a:r>
            <a:r>
              <a:rPr lang="fi-FI" sz="2400" dirty="0" err="1"/>
              <a:t>close</a:t>
            </a:r>
            <a:r>
              <a:rPr lang="fi-FI" sz="2400" dirty="0"/>
              <a:t> to </a:t>
            </a:r>
            <a:r>
              <a:rPr lang="fi-FI" sz="2400" dirty="0" err="1"/>
              <a:t>experiments</a:t>
            </a:r>
            <a:r>
              <a:rPr lang="fi-FI" sz="2400" dirty="0"/>
              <a:t>:</a:t>
            </a:r>
          </a:p>
          <a:p>
            <a:endParaRPr lang="fi-FI" sz="2400" dirty="0"/>
          </a:p>
          <a:p>
            <a:pPr marL="742950" lvl="1" indent="-285750">
              <a:buFont typeface="Wingdings" pitchFamily="2" charset="2"/>
              <a:buChar char="v"/>
            </a:pPr>
            <a:r>
              <a:rPr lang="fi-FI" sz="2400" dirty="0" err="1"/>
              <a:t>Choose</a:t>
            </a:r>
            <a:r>
              <a:rPr lang="fi-FI" sz="2400" dirty="0"/>
              <a:t> a </a:t>
            </a:r>
            <a:r>
              <a:rPr lang="fi-FI" sz="2400" dirty="0" err="1"/>
              <a:t>model</a:t>
            </a:r>
            <a:r>
              <a:rPr lang="fi-FI" sz="2400" dirty="0"/>
              <a:t> (</a:t>
            </a:r>
            <a:r>
              <a:rPr lang="fi-FI" sz="2400" dirty="0" err="1"/>
              <a:t>personal</a:t>
            </a:r>
            <a:r>
              <a:rPr lang="fi-FI" sz="2400" dirty="0"/>
              <a:t> </a:t>
            </a:r>
            <a:r>
              <a:rPr lang="fi-FI" sz="2400" dirty="0" err="1"/>
              <a:t>preference</a:t>
            </a:r>
            <a:r>
              <a:rPr lang="fi-FI" sz="2400" dirty="0"/>
              <a:t> is </a:t>
            </a:r>
            <a:r>
              <a:rPr lang="fi-FI" sz="2400" dirty="0" err="1"/>
              <a:t>some</a:t>
            </a:r>
            <a:r>
              <a:rPr lang="fi-FI" sz="2400" dirty="0"/>
              <a:t> </a:t>
            </a:r>
            <a:r>
              <a:rPr lang="fi-FI" sz="2400" dirty="0" err="1"/>
              <a:t>well</a:t>
            </a:r>
            <a:r>
              <a:rPr lang="fi-FI" sz="2400" dirty="0"/>
              <a:t> </a:t>
            </a:r>
            <a:r>
              <a:rPr lang="fi-FI" sz="2400" dirty="0" err="1"/>
              <a:t>motivated</a:t>
            </a:r>
            <a:r>
              <a:rPr lang="fi-FI" sz="2400" dirty="0"/>
              <a:t> </a:t>
            </a:r>
            <a:r>
              <a:rPr lang="fi-FI" sz="2400" dirty="0" err="1"/>
              <a:t>model</a:t>
            </a:r>
            <a:r>
              <a:rPr lang="fi-FI" sz="2400" dirty="0"/>
              <a:t>)</a:t>
            </a:r>
          </a:p>
          <a:p>
            <a:pPr marL="742950" lvl="1" indent="-285750">
              <a:buFont typeface="Wingdings" pitchFamily="2" charset="2"/>
              <a:buChar char="v"/>
            </a:pPr>
            <a:endParaRPr lang="fi-FI" sz="2400" dirty="0"/>
          </a:p>
          <a:p>
            <a:pPr marL="742950" lvl="1" indent="-285750">
              <a:buFont typeface="Wingdings" pitchFamily="2" charset="2"/>
              <a:buChar char="v"/>
            </a:pPr>
            <a:r>
              <a:rPr lang="fi-FI" sz="2400" dirty="0" err="1"/>
              <a:t>Check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experimentally</a:t>
            </a:r>
            <a:r>
              <a:rPr lang="fi-FI" sz="2400" dirty="0"/>
              <a:t> </a:t>
            </a:r>
            <a:r>
              <a:rPr lang="fi-FI" sz="2400" dirty="0" err="1"/>
              <a:t>allowed</a:t>
            </a:r>
            <a:r>
              <a:rPr lang="fi-FI" sz="2400" dirty="0"/>
              <a:t> </a:t>
            </a:r>
            <a:r>
              <a:rPr lang="fi-FI" sz="2400" dirty="0" err="1"/>
              <a:t>parameter</a:t>
            </a:r>
            <a:r>
              <a:rPr lang="fi-FI" sz="2400" dirty="0"/>
              <a:t> </a:t>
            </a:r>
            <a:r>
              <a:rPr lang="fi-FI" sz="2400" dirty="0" err="1"/>
              <a:t>space</a:t>
            </a:r>
            <a:r>
              <a:rPr lang="fi-FI" sz="2400" dirty="0"/>
              <a:t> (</a:t>
            </a:r>
            <a:r>
              <a:rPr lang="fi-FI" sz="2400" dirty="0" err="1"/>
              <a:t>note</a:t>
            </a:r>
            <a:r>
              <a:rPr lang="fi-FI" sz="2400" dirty="0"/>
              <a:t>: </a:t>
            </a:r>
            <a:r>
              <a:rPr lang="fi-FI" sz="2400" dirty="0" err="1"/>
              <a:t>not</a:t>
            </a:r>
            <a:r>
              <a:rPr lang="fi-FI" sz="2400" dirty="0"/>
              <a:t> a trivial </a:t>
            </a:r>
            <a:r>
              <a:rPr lang="fi-FI" sz="2400" dirty="0" err="1"/>
              <a:t>task</a:t>
            </a:r>
            <a:r>
              <a:rPr lang="fi-FI" sz="2400" dirty="0"/>
              <a:t>)</a:t>
            </a:r>
          </a:p>
          <a:p>
            <a:pPr marL="742950" lvl="1" indent="-285750">
              <a:buFont typeface="Wingdings" pitchFamily="2" charset="2"/>
              <a:buChar char="v"/>
            </a:pPr>
            <a:endParaRPr lang="fi-FI" sz="2400" dirty="0"/>
          </a:p>
          <a:p>
            <a:pPr marL="742950" lvl="1" indent="-285750">
              <a:buFont typeface="Wingdings" pitchFamily="2" charset="2"/>
              <a:buChar char="v"/>
            </a:pPr>
            <a:r>
              <a:rPr lang="fi-FI" sz="2400" dirty="0" err="1"/>
              <a:t>Find</a:t>
            </a:r>
            <a:r>
              <a:rPr lang="fi-FI" sz="2400" dirty="0"/>
              <a:t> </a:t>
            </a:r>
            <a:r>
              <a:rPr lang="fi-FI" sz="2400" dirty="0" err="1"/>
              <a:t>testable</a:t>
            </a:r>
            <a:r>
              <a:rPr lang="fi-FI" sz="2400" dirty="0"/>
              <a:t> </a:t>
            </a:r>
            <a:r>
              <a:rPr lang="fi-FI" sz="2400" dirty="0" err="1"/>
              <a:t>predictions</a:t>
            </a:r>
            <a:endParaRPr lang="fi-FI" sz="2400" dirty="0"/>
          </a:p>
          <a:p>
            <a:pPr marL="742950" lvl="1" indent="-285750">
              <a:buFont typeface="Wingdings" pitchFamily="2" charset="2"/>
              <a:buChar char="v"/>
            </a:pPr>
            <a:endParaRPr lang="fi-FI" sz="2400" dirty="0"/>
          </a:p>
          <a:p>
            <a:pPr marL="742950" lvl="1" indent="-285750">
              <a:buFont typeface="Wingdings" pitchFamily="2" charset="2"/>
              <a:buChar char="v"/>
            </a:pPr>
            <a:r>
              <a:rPr lang="fi-FI" sz="2400" dirty="0" err="1"/>
              <a:t>Discard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model</a:t>
            </a:r>
            <a:r>
              <a:rPr lang="fi-FI" sz="2400" dirty="0"/>
              <a:t>/</a:t>
            </a:r>
            <a:r>
              <a:rPr lang="fi-FI" sz="2400" dirty="0" err="1"/>
              <a:t>parameter</a:t>
            </a:r>
            <a:r>
              <a:rPr lang="fi-FI" sz="2400" dirty="0"/>
              <a:t> </a:t>
            </a:r>
            <a:r>
              <a:rPr lang="fi-FI" sz="2400" dirty="0" err="1"/>
              <a:t>region</a:t>
            </a:r>
            <a:r>
              <a:rPr lang="fi-FI" sz="2400" dirty="0"/>
              <a:t>, </a:t>
            </a:r>
            <a:r>
              <a:rPr lang="fi-FI" sz="2400" dirty="0" err="1"/>
              <a:t>if</a:t>
            </a:r>
            <a:r>
              <a:rPr lang="fi-FI" sz="2400" dirty="0"/>
              <a:t> </a:t>
            </a:r>
            <a:r>
              <a:rPr lang="fi-FI" sz="2400" dirty="0" err="1"/>
              <a:t>not</a:t>
            </a:r>
            <a:r>
              <a:rPr lang="fi-FI" sz="2400" dirty="0"/>
              <a:t> </a:t>
            </a:r>
            <a:r>
              <a:rPr lang="fi-FI" sz="2400" dirty="0" err="1"/>
              <a:t>viable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4185207304"/>
      </p:ext>
    </p:extLst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AF05E-565F-444A-B2C1-A9A4E999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285B7B-BC7A-B749-93AE-AAC37C84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9AA6F-9C52-D346-8616-C792466F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7</a:t>
            </a:fld>
            <a:endParaRPr lang="fi-FI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D8D3DA-34BF-3B41-96D7-F8D3B20AA625}"/>
              </a:ext>
            </a:extLst>
          </p:cNvPr>
          <p:cNvSpPr txBox="1"/>
          <p:nvPr/>
        </p:nvSpPr>
        <p:spPr>
          <a:xfrm>
            <a:off x="1290282" y="783490"/>
            <a:ext cx="10673743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1CA17D"/>
                </a:solidFill>
                <a:latin typeface="Arial"/>
                <a:cs typeface="Arial"/>
              </a:rPr>
              <a:t>Left-right symmetric extensions of the Standard Model</a:t>
            </a:r>
          </a:p>
          <a:p>
            <a:endParaRPr lang="fi-FI" sz="2800" b="1" dirty="0">
              <a:solidFill>
                <a:srgbClr val="1CA17D"/>
              </a:solidFill>
              <a:latin typeface="Arial"/>
              <a:cs typeface="Arial"/>
            </a:endParaRPr>
          </a:p>
          <a:p>
            <a:r>
              <a:rPr lang="en-US" sz="2400" dirty="0">
                <a:solidFill>
                  <a:srgbClr val="000000"/>
                </a:solidFill>
                <a:sym typeface="Wingdings"/>
              </a:rPr>
              <a:t>Electromagnetic, strong and gravitational interactions conserve parity. </a:t>
            </a:r>
            <a:br>
              <a:rPr lang="en-US" sz="2400" dirty="0">
                <a:solidFill>
                  <a:srgbClr val="000000"/>
                </a:solidFill>
                <a:sym typeface="Wingdings"/>
              </a:rPr>
            </a:br>
            <a:r>
              <a:rPr lang="en-US" sz="2400" dirty="0">
                <a:solidFill>
                  <a:srgbClr val="000000"/>
                </a:solidFill>
                <a:sym typeface="Wingdings"/>
              </a:rPr>
              <a:t>Maybe conserved at high energies also by weak interactions and dynamically broken</a:t>
            </a:r>
          </a:p>
          <a:p>
            <a:r>
              <a:rPr lang="en-US" sz="2400" dirty="0">
                <a:solidFill>
                  <a:srgbClr val="000000"/>
                </a:solidFill>
                <a:sym typeface="Wingdings"/>
              </a:rPr>
              <a:t>		</a:t>
            </a:r>
            <a:r>
              <a:rPr lang="en-US" sz="2000" dirty="0" err="1">
                <a:solidFill>
                  <a:srgbClr val="007701"/>
                </a:solidFill>
                <a:sym typeface="Wingdings"/>
              </a:rPr>
              <a:t>Pati</a:t>
            </a:r>
            <a:r>
              <a:rPr lang="en-US" sz="2000" dirty="0">
                <a:solidFill>
                  <a:srgbClr val="007701"/>
                </a:solidFill>
                <a:sym typeface="Wingdings"/>
              </a:rPr>
              <a:t>, Salam (1974); Mohapatra, </a:t>
            </a:r>
            <a:r>
              <a:rPr lang="en-US" sz="2000" dirty="0" err="1">
                <a:solidFill>
                  <a:srgbClr val="007701"/>
                </a:solidFill>
                <a:sym typeface="Wingdings"/>
              </a:rPr>
              <a:t>Pati</a:t>
            </a:r>
            <a:r>
              <a:rPr lang="en-US" sz="2000" dirty="0">
                <a:solidFill>
                  <a:srgbClr val="007701"/>
                </a:solidFill>
                <a:sym typeface="Wingdings"/>
              </a:rPr>
              <a:t> (1975); </a:t>
            </a:r>
            <a:r>
              <a:rPr lang="en-US" sz="2000" dirty="0" err="1">
                <a:solidFill>
                  <a:srgbClr val="007701"/>
                </a:solidFill>
                <a:sym typeface="Wingdings"/>
              </a:rPr>
              <a:t>Senjanovic</a:t>
            </a:r>
            <a:r>
              <a:rPr lang="en-US" sz="2000" dirty="0">
                <a:solidFill>
                  <a:srgbClr val="007701"/>
                </a:solidFill>
                <a:sym typeface="Wingdings"/>
              </a:rPr>
              <a:t>, Mohapatra (1975)</a:t>
            </a:r>
          </a:p>
          <a:p>
            <a:br>
              <a:rPr lang="en-US" sz="2400" dirty="0">
                <a:solidFill>
                  <a:srgbClr val="000000"/>
                </a:solidFill>
                <a:sym typeface="Wingdings"/>
              </a:rPr>
            </a:br>
            <a:r>
              <a:rPr lang="en-US" sz="2400" dirty="0">
                <a:solidFill>
                  <a:srgbClr val="000000"/>
                </a:solidFill>
                <a:sym typeface="Wingdings"/>
              </a:rPr>
              <a:t>If weak interactions were parity conserving at a high scale, every left-handed particle would need a right-handed counterpart</a:t>
            </a:r>
          </a:p>
          <a:p>
            <a:r>
              <a:rPr lang="en-US" sz="2400" dirty="0">
                <a:solidFill>
                  <a:srgbClr val="000000"/>
                </a:solidFill>
                <a:sym typeface="Wingdings"/>
              </a:rPr>
              <a:t>	</a:t>
            </a:r>
            <a:r>
              <a:rPr lang="en-US" sz="2400" dirty="0">
                <a:solidFill>
                  <a:srgbClr val="0432FF"/>
                </a:solidFill>
                <a:sym typeface="Wingdings"/>
              </a:rPr>
              <a:t>right-handed neutrinos needed</a:t>
            </a:r>
          </a:p>
          <a:p>
            <a:endParaRPr lang="en-US" sz="2400" dirty="0">
              <a:solidFill>
                <a:srgbClr val="000000"/>
              </a:solidFill>
              <a:sym typeface="Wingdings"/>
            </a:endParaRPr>
          </a:p>
          <a:p>
            <a:r>
              <a:rPr lang="en-US" sz="2400" dirty="0">
                <a:solidFill>
                  <a:srgbClr val="000000"/>
                </a:solidFill>
                <a:sym typeface="Wingdings"/>
              </a:rPr>
              <a:t>After neutrinos were deemed massive, neutrino mass has also become a motivation.</a:t>
            </a:r>
          </a:p>
          <a:p>
            <a:endParaRPr lang="en-US" sz="2400" dirty="0">
              <a:solidFill>
                <a:srgbClr val="000000"/>
              </a:solidFill>
              <a:sym typeface="Wingdings"/>
            </a:endParaRPr>
          </a:p>
          <a:p>
            <a:r>
              <a:rPr lang="en-US" sz="2400" dirty="0">
                <a:solidFill>
                  <a:srgbClr val="000000"/>
                </a:solidFill>
                <a:sym typeface="Wingdings"/>
              </a:rPr>
              <a:t>Smallest gauge group where left-right symmetry can be implemented is  </a:t>
            </a:r>
          </a:p>
          <a:p>
            <a:r>
              <a:rPr lang="en-US" sz="2400" dirty="0">
                <a:solidFill>
                  <a:srgbClr val="0000FF"/>
                </a:solidFill>
                <a:sym typeface="Wingdings"/>
              </a:rPr>
              <a:t>SU(3)</a:t>
            </a:r>
            <a:r>
              <a:rPr lang="en-US" sz="2400" baseline="-25000" dirty="0">
                <a:solidFill>
                  <a:srgbClr val="0000FF"/>
                </a:solidFill>
                <a:sym typeface="Wingdings"/>
              </a:rPr>
              <a:t>c</a:t>
            </a:r>
            <a:r>
              <a:rPr lang="en-US" sz="2400" dirty="0">
                <a:solidFill>
                  <a:srgbClr val="0000FF"/>
                </a:solidFill>
                <a:sym typeface="Wingdings"/>
              </a:rPr>
              <a:t> x SU(2)</a:t>
            </a:r>
            <a:r>
              <a:rPr lang="en-US" sz="2400" baseline="-25000" dirty="0">
                <a:solidFill>
                  <a:srgbClr val="0000FF"/>
                </a:solidFill>
                <a:sym typeface="Wingdings"/>
              </a:rPr>
              <a:t>L</a:t>
            </a:r>
            <a:r>
              <a:rPr lang="en-US" sz="2400" dirty="0">
                <a:solidFill>
                  <a:srgbClr val="0000FF"/>
                </a:solidFill>
                <a:sym typeface="Wingdings"/>
              </a:rPr>
              <a:t> x SU(2)</a:t>
            </a:r>
            <a:r>
              <a:rPr lang="en-US" sz="2400" baseline="-25000" dirty="0">
                <a:solidFill>
                  <a:srgbClr val="0000FF"/>
                </a:solidFill>
                <a:sym typeface="Wingdings"/>
              </a:rPr>
              <a:t>R</a:t>
            </a:r>
            <a:r>
              <a:rPr lang="en-US" sz="2400" dirty="0">
                <a:solidFill>
                  <a:srgbClr val="0000FF"/>
                </a:solidFill>
                <a:sym typeface="Wingdings"/>
              </a:rPr>
              <a:t> x U(1)</a:t>
            </a:r>
            <a:r>
              <a:rPr lang="en-US" sz="2400" baseline="-25000" dirty="0">
                <a:solidFill>
                  <a:srgbClr val="0000FF"/>
                </a:solidFill>
                <a:sym typeface="Wingdings"/>
              </a:rPr>
              <a:t>B-L  </a:t>
            </a:r>
            <a:r>
              <a:rPr lang="en-US" sz="2000" dirty="0">
                <a:solidFill>
                  <a:srgbClr val="007701"/>
                </a:solidFill>
                <a:sym typeface="Wingdings"/>
              </a:rPr>
              <a:t>Davidson (1979), Mohapatra, </a:t>
            </a:r>
            <a:r>
              <a:rPr lang="en-US" sz="2000" dirty="0" err="1">
                <a:solidFill>
                  <a:srgbClr val="007701"/>
                </a:solidFill>
                <a:sym typeface="Wingdings"/>
              </a:rPr>
              <a:t>Marshak</a:t>
            </a:r>
            <a:r>
              <a:rPr lang="en-US" sz="2000" dirty="0">
                <a:solidFill>
                  <a:srgbClr val="007701"/>
                </a:solidFill>
                <a:sym typeface="Wingdings"/>
              </a:rPr>
              <a:t> (1980) </a:t>
            </a:r>
          </a:p>
          <a:p>
            <a:r>
              <a:rPr lang="fi-FI" sz="2400" dirty="0" err="1">
                <a:solidFill>
                  <a:srgbClr val="000000"/>
                </a:solidFill>
              </a:rPr>
              <a:t>Gauge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symmetry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could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originate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from</a:t>
            </a:r>
            <a:r>
              <a:rPr lang="fi-FI" sz="2400" dirty="0">
                <a:solidFill>
                  <a:srgbClr val="000000"/>
                </a:solidFill>
              </a:rPr>
              <a:t> SO(10) </a:t>
            </a:r>
            <a:r>
              <a:rPr lang="fi-FI" sz="2400" dirty="0" err="1">
                <a:solidFill>
                  <a:srgbClr val="000000"/>
                </a:solidFill>
              </a:rPr>
              <a:t>or</a:t>
            </a:r>
            <a:r>
              <a:rPr lang="fi-FI" sz="2400" dirty="0">
                <a:solidFill>
                  <a:srgbClr val="000000"/>
                </a:solidFill>
              </a:rPr>
              <a:t> E</a:t>
            </a:r>
            <a:r>
              <a:rPr lang="fi-FI" sz="2400" baseline="-25000" dirty="0">
                <a:solidFill>
                  <a:srgbClr val="000000"/>
                </a:solidFill>
              </a:rPr>
              <a:t>6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unified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model</a:t>
            </a:r>
            <a:endParaRPr lang="en-US" sz="2400" dirty="0">
              <a:solidFill>
                <a:srgbClr val="000000"/>
              </a:solidFill>
              <a:sym typeface="Wingdings"/>
            </a:endParaRP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D6850F8F-1153-534C-A6FC-C697371CFE1B}"/>
              </a:ext>
            </a:extLst>
          </p:cNvPr>
          <p:cNvSpPr/>
          <p:nvPr/>
        </p:nvSpPr>
        <p:spPr>
          <a:xfrm>
            <a:off x="1442682" y="3910135"/>
            <a:ext cx="634978" cy="374720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42964003"/>
      </p:ext>
    </p:extLst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AF05E-565F-444A-B2C1-A9A4E999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  <a:endParaRPr lang="fi-FI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285B7B-BC7A-B749-93AE-AAC37C84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9AA6F-9C52-D346-8616-C792466F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8</a:t>
            </a:fld>
            <a:endParaRPr lang="fi-FI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D8D3DA-34BF-3B41-96D7-F8D3B20AA625}"/>
                  </a:ext>
                </a:extLst>
              </p:cNvPr>
              <p:cNvSpPr txBox="1"/>
              <p:nvPr/>
            </p:nvSpPr>
            <p:spPr>
              <a:xfrm>
                <a:off x="1347889" y="886095"/>
                <a:ext cx="11347422" cy="58353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rgbClr val="1CA17D"/>
                    </a:solidFill>
                    <a:latin typeface="Arial"/>
                    <a:cs typeface="Arial"/>
                  </a:rPr>
                  <a:t>Simple Left-Right Model with </a:t>
                </a:r>
                <a:r>
                  <a:rPr lang="en-US" sz="2400" b="1" dirty="0">
                    <a:solidFill>
                      <a:srgbClr val="1CA17D"/>
                    </a:solidFill>
                    <a:latin typeface="Arial"/>
                    <a:cs typeface="Arial"/>
                    <a:sym typeface="Wingdings"/>
                  </a:rPr>
                  <a:t>SU(2)</a:t>
                </a:r>
                <a:r>
                  <a:rPr lang="en-US" sz="2400" b="1" baseline="-25000" dirty="0">
                    <a:solidFill>
                      <a:srgbClr val="1CA17D"/>
                    </a:solidFill>
                    <a:latin typeface="Arial"/>
                    <a:cs typeface="Arial"/>
                    <a:sym typeface="Wingdings"/>
                  </a:rPr>
                  <a:t>L</a:t>
                </a:r>
                <a:r>
                  <a:rPr lang="en-US" sz="2400" b="1" dirty="0">
                    <a:solidFill>
                      <a:srgbClr val="1CA17D"/>
                    </a:solidFill>
                    <a:latin typeface="Arial"/>
                    <a:cs typeface="Arial"/>
                    <a:sym typeface="Wingdings"/>
                  </a:rPr>
                  <a:t> x SU(2)</a:t>
                </a:r>
                <a:r>
                  <a:rPr lang="en-US" sz="2400" b="1" baseline="-25000" dirty="0">
                    <a:solidFill>
                      <a:srgbClr val="1CA17D"/>
                    </a:solidFill>
                    <a:latin typeface="Arial"/>
                    <a:cs typeface="Arial"/>
                    <a:sym typeface="Wingdings"/>
                  </a:rPr>
                  <a:t>R</a:t>
                </a:r>
                <a:r>
                  <a:rPr lang="en-US" sz="2400" b="1" dirty="0">
                    <a:solidFill>
                      <a:srgbClr val="1CA17D"/>
                    </a:solidFill>
                    <a:latin typeface="Arial"/>
                    <a:cs typeface="Arial"/>
                    <a:sym typeface="Wingdings"/>
                  </a:rPr>
                  <a:t> x U(1)</a:t>
                </a:r>
                <a:r>
                  <a:rPr lang="en-US" sz="2400" b="1" baseline="-25000" dirty="0">
                    <a:solidFill>
                      <a:srgbClr val="1CA17D"/>
                    </a:solidFill>
                    <a:latin typeface="Arial"/>
                    <a:cs typeface="Arial"/>
                    <a:sym typeface="Wingdings"/>
                  </a:rPr>
                  <a:t>B-L</a:t>
                </a:r>
                <a:endParaRPr lang="en-US" sz="2400" b="1" baseline="-25000" dirty="0">
                  <a:solidFill>
                    <a:srgbClr val="1CA17D"/>
                  </a:solidFill>
                  <a:latin typeface="Arial"/>
                  <a:cs typeface="Arial"/>
                </a:endParaRPr>
              </a:p>
              <a:p>
                <a:endParaRPr lang="en-US" sz="2400" b="1" dirty="0"/>
              </a:p>
              <a:p>
                <a:r>
                  <a:rPr lang="en-US" sz="2400" b="1" dirty="0"/>
                  <a:t>Fermions:</a:t>
                </a:r>
              </a:p>
              <a:p>
                <a:r>
                  <a:rPr lang="en-US" sz="2400" b="1" dirty="0"/>
                  <a:t> 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i-FI" sz="24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fi-FI" sz="24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fi-FI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fi-FI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fi-FI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  <m:sup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sSubSup>
                                <m:sSubSup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  <m:sup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/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i-FI" sz="2400" b="1" i="0" dirty="0" smtClean="0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fi-FI" sz="2400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i-FI" sz="2400" b="1" i="0" dirty="0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fi-FI" sz="2400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i-FI" sz="2400" b="1" i="0" dirty="0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fi-FI" sz="2400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fi-FI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i-FI" sz="24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i-FI" sz="2400" b="0" i="1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i-FI" sz="24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fi-FI" sz="24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fi-FI" sz="24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fi-FI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fi-FI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/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i-FI" sz="2400" b="1" dirty="0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fi-FI" sz="24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i-FI" sz="2400" b="1" i="0" dirty="0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fi-FI" sz="24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i-FI" sz="2400" b="1" i="0" dirty="0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fi-FI" sz="2400" i="1" dirty="0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fi-FI" sz="24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i-FI" sz="24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i-FI" sz="2400" i="1" dirty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400" dirty="0"/>
                  <a:t>,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i-FI" sz="24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fi-FI" sz="24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fi-FI" sz="24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fi-FI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fi-FI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i-FI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  <m:sup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i-FI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  <m:sub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  <m:sup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/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i-FI" sz="2400" b="1" i="0" dirty="0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fi-FI" sz="24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i-FI" sz="2400" b="1" dirty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fi-FI" sz="24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i-FI" sz="2400" b="1" dirty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fi-FI" sz="24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i-FI" sz="2400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  <m:r>
                          <a:rPr lang="fi-FI" sz="240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i-FI" sz="24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fi-FI" sz="24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fi-FI" sz="24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fi-FI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fi-FI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  <m:sub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/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i-FI" sz="2400" b="1" dirty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fi-FI" sz="2400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i-FI" sz="2400" b="1" dirty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fi-FI" sz="2400" b="1" i="0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i-FI" sz="2400" b="1" i="0" dirty="0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fi-FI" sz="2400" i="1" dirty="0">
                            <a:latin typeface="Cambria Math" panose="02040503050406030204" pitchFamily="18" charset="0"/>
                          </a:rPr>
                          <m:t>,−1 </m:t>
                        </m:r>
                      </m:e>
                    </m:d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		with L,R the left- and right-chiral components,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fi-FI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i-FI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fi-FI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fi-FI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i-FI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sSub>
                          <m:sSubPr>
                            <m:ctrlPr>
                              <a:rPr lang="fi-FI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i-FI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fi-FI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</m:sub>
                        </m:sSub>
                      </m:e>
                    </m:d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D8D3DA-34BF-3B41-96D7-F8D3B20AA6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7889" y="886095"/>
                <a:ext cx="11347422" cy="5835380"/>
              </a:xfrm>
              <a:prstGeom prst="rect">
                <a:avLst/>
              </a:prstGeom>
              <a:blipFill>
                <a:blip r:embed="rId5"/>
                <a:stretch>
                  <a:fillRect l="-782" t="-870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459B246F-7E88-F44D-88B2-2C07BDD0BD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7920100"/>
              </p:ext>
            </p:extLst>
          </p:nvPr>
        </p:nvGraphicFramePr>
        <p:xfrm>
          <a:off x="4937665" y="5285842"/>
          <a:ext cx="2165277" cy="840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3" name="Equation" r:id="rId6" imgW="1079500" imgH="419100" progId="Equation.3">
                  <p:embed/>
                </p:oleObj>
              </mc:Choice>
              <mc:Fallback>
                <p:oleObj name="Equation" r:id="rId6" imgW="1079500" imgH="419100" progId="Equation.3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83618A5B-ED8B-DB4A-8078-522CBF9EBF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937665" y="5285842"/>
                        <a:ext cx="2165277" cy="840637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008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5411028"/>
      </p:ext>
    </p:extLst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D8D3DA-34BF-3B41-96D7-F8D3B20AA625}"/>
                  </a:ext>
                </a:extLst>
              </p:cNvPr>
              <p:cNvSpPr txBox="1"/>
              <p:nvPr/>
            </p:nvSpPr>
            <p:spPr>
              <a:xfrm>
                <a:off x="1896529" y="682289"/>
                <a:ext cx="11347422" cy="59405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400" b="1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Higgs </a:t>
                </a:r>
                <a:r>
                  <a:rPr lang="fi-FI" sz="2400" b="1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sector</a:t>
                </a:r>
                <a:r>
                  <a:rPr lang="fi-FI" sz="2400" b="1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: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need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to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break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 </a:t>
                </a:r>
                <a:r>
                  <a:rPr lang="en-US" sz="2400" dirty="0">
                    <a:solidFill>
                      <a:srgbClr val="0000FF"/>
                    </a:solidFill>
                    <a:sym typeface="Wingdings"/>
                  </a:rPr>
                  <a:t>SU(2)</a:t>
                </a:r>
                <a:r>
                  <a:rPr lang="en-US" sz="2400" baseline="-25000" dirty="0">
                    <a:solidFill>
                      <a:srgbClr val="0000FF"/>
                    </a:solidFill>
                    <a:sym typeface="Wingdings"/>
                  </a:rPr>
                  <a:t>L</a:t>
                </a:r>
                <a:r>
                  <a:rPr lang="en-US" sz="2400" dirty="0">
                    <a:solidFill>
                      <a:srgbClr val="0000FF"/>
                    </a:solidFill>
                    <a:sym typeface="Wingdings"/>
                  </a:rPr>
                  <a:t> x SU(2)</a:t>
                </a:r>
                <a:r>
                  <a:rPr lang="en-US" sz="2400" baseline="-25000" dirty="0">
                    <a:solidFill>
                      <a:srgbClr val="0000FF"/>
                    </a:solidFill>
                    <a:sym typeface="Wingdings"/>
                  </a:rPr>
                  <a:t>R</a:t>
                </a:r>
                <a:r>
                  <a:rPr lang="en-US" sz="2400" dirty="0">
                    <a:solidFill>
                      <a:srgbClr val="0000FF"/>
                    </a:solidFill>
                    <a:sym typeface="Wingdings"/>
                  </a:rPr>
                  <a:t> x U(1)</a:t>
                </a:r>
                <a:r>
                  <a:rPr lang="en-US" sz="2400" baseline="-25000" dirty="0">
                    <a:solidFill>
                      <a:srgbClr val="0000FF"/>
                    </a:solidFill>
                    <a:sym typeface="Wingdings"/>
                  </a:rPr>
                  <a:t>B-L</a:t>
                </a:r>
                <a:r>
                  <a:rPr lang="en-US" sz="2400" dirty="0">
                    <a:solidFill>
                      <a:srgbClr val="000000"/>
                    </a:solidFill>
                    <a:sym typeface="Wingdings"/>
                  </a:rPr>
                  <a:t>    SU(2)</a:t>
                </a:r>
                <a:r>
                  <a:rPr lang="en-US" sz="2400" baseline="-25000" dirty="0">
                    <a:solidFill>
                      <a:srgbClr val="000000"/>
                    </a:solidFill>
                    <a:sym typeface="Wingdings"/>
                  </a:rPr>
                  <a:t>L</a:t>
                </a:r>
                <a:r>
                  <a:rPr lang="en-US" sz="2400" dirty="0">
                    <a:solidFill>
                      <a:srgbClr val="000000"/>
                    </a:solidFill>
                    <a:sym typeface="Wingdings"/>
                  </a:rPr>
                  <a:t> x U(1)</a:t>
                </a:r>
                <a:r>
                  <a:rPr lang="en-US" sz="2400" baseline="-25000" dirty="0">
                    <a:solidFill>
                      <a:srgbClr val="000000"/>
                    </a:solidFill>
                    <a:sym typeface="Wingdings"/>
                  </a:rPr>
                  <a:t>Y</a:t>
                </a: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Break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en-US" sz="2400" dirty="0">
                    <a:solidFill>
                      <a:srgbClr val="0000FF"/>
                    </a:solidFill>
                    <a:sym typeface="Wingdings"/>
                  </a:rPr>
                  <a:t>SU(2)</a:t>
                </a:r>
                <a:r>
                  <a:rPr lang="en-US" sz="2400" baseline="-25000" dirty="0">
                    <a:solidFill>
                      <a:srgbClr val="0000FF"/>
                    </a:solidFill>
                    <a:sym typeface="Wingdings"/>
                  </a:rPr>
                  <a:t>R</a:t>
                </a:r>
                <a:r>
                  <a:rPr lang="en-US" sz="2400" dirty="0">
                    <a:solidFill>
                      <a:srgbClr val="0000FF"/>
                    </a:solidFill>
                    <a:sym typeface="Wingdings"/>
                  </a:rPr>
                  <a:t> x U(1)</a:t>
                </a:r>
                <a:r>
                  <a:rPr lang="en-US" sz="2400" baseline="-25000" dirty="0">
                    <a:solidFill>
                      <a:srgbClr val="0000FF"/>
                    </a:solidFill>
                    <a:sym typeface="Wingdings"/>
                  </a:rPr>
                  <a:t>B-L</a:t>
                </a:r>
                <a:r>
                  <a:rPr lang="en-US" sz="2400" dirty="0">
                    <a:solidFill>
                      <a:srgbClr val="000000"/>
                    </a:solidFill>
                    <a:sym typeface="Wingdings"/>
                  </a:rPr>
                  <a:t>    U(1)</a:t>
                </a:r>
                <a:r>
                  <a:rPr lang="en-US" sz="2400" baseline="-25000" dirty="0">
                    <a:solidFill>
                      <a:srgbClr val="000000"/>
                    </a:solidFill>
                    <a:sym typeface="Wingdings"/>
                  </a:rPr>
                  <a:t>Y  </a:t>
                </a:r>
                <a:r>
                  <a:rPr lang="en-US" sz="2400" dirty="0">
                    <a:solidFill>
                      <a:srgbClr val="000000"/>
                    </a:solidFill>
                    <a:sym typeface="Wingdings"/>
                  </a:rPr>
                  <a:t>by a triplet:</a:t>
                </a:r>
              </a:p>
              <a:p>
                <a:endParaRPr lang="fi-FI" sz="24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sym typeface="Wingdings"/>
                </a:endParaRPr>
              </a:p>
              <a:p>
                <a:r>
                  <a:rPr lang="en-US" sz="2400" dirty="0">
                    <a:solidFill>
                      <a:srgbClr val="000000"/>
                    </a:solidFill>
                    <a:ea typeface="Cambria Math" panose="02040503050406030204" pitchFamily="18" charset="0"/>
                    <a:sym typeface="Wingdings"/>
                  </a:rPr>
                  <a:t>		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/>
                      </a:rPr>
                      <m:t> 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/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/>
                          </a:rPr>
                          <m:t>∆</m:t>
                        </m:r>
                      </m:e>
                      <m:sub>
                        <m:r>
                          <a:rPr lang="fi-FI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/>
                          </a:rPr>
                          <m:t>𝑅</m:t>
                        </m:r>
                      </m:sub>
                    </m:sSub>
                    <m:r>
                      <a:rPr lang="fi-FI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/>
                      </a:rPr>
                      <m:t>=</m:t>
                    </m:r>
                    <m:d>
                      <m:dPr>
                        <m:ctrlPr>
                          <a:rPr lang="fi-FI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fi-FI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fi-FI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</m:ctrlPr>
                                </m:sSubSupPr>
                                <m:e>
                                  <m:r>
                                    <a:rPr lang="fi-FI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fi-FI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fi-FI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m:rPr>
                                  <m:brk m:alnAt="7"/>
                                </m:rPr>
                                <a:rPr lang="fi-FI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/>
                                </a:rPr>
                                <m:t>/</m:t>
                              </m:r>
                              <m:rad>
                                <m:radPr>
                                  <m:degHide m:val="on"/>
                                  <m:ctrlPr>
                                    <a:rPr lang="fi-FI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i-FI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2</m:t>
                                  </m:r>
                                </m:e>
                              </m:rad>
                            </m:e>
                            <m:e>
                              <m:sSubSup>
                                <m:sSubSupPr>
                                  <m:ctrlPr>
                                    <a:rPr lang="fi-FI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</m:ctrlPr>
                                </m:sSubSupPr>
                                <m:e>
                                  <m:r>
                                    <a:rPr lang="fi-FI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fi-FI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fi-FI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+</m:t>
                                  </m:r>
                                  <m:r>
                                    <a:rPr lang="fi-FI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+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sSubSup>
                                <m:sSubSupPr>
                                  <m:ctrlPr>
                                    <a:rPr lang="fi-FI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</m:ctrlPr>
                                </m:sSubSupPr>
                                <m:e>
                                  <m:r>
                                    <a:rPr lang="fi-FI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fi-FI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fi-FI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0</m:t>
                                  </m:r>
                                </m:sup>
                              </m:sSubSup>
                            </m:e>
                            <m:e>
                              <m:sSubSup>
                                <m:sSubSupPr>
                                  <m:ctrlPr>
                                    <a:rPr lang="fi-FI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</m:ctrlPr>
                                </m:sSubSupPr>
                                <m:e>
                                  <m:r>
                                    <a:rPr lang="fi-FI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−</m:t>
                                  </m:r>
                                  <m:r>
                                    <a:rPr lang="fi-FI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fi-FI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fi-FI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m:rPr>
                                  <m:brk m:alnAt="7"/>
                                </m:rPr>
                                <a:rPr lang="fi-FI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/>
                                </a:rPr>
                                <m:t>/</m:t>
                              </m:r>
                              <m:rad>
                                <m:radPr>
                                  <m:degHide m:val="on"/>
                                  <m:ctrlPr>
                                    <a:rPr lang="fi-FI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i-FI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/>
                                    </a:rPr>
                                    <m:t>2</m:t>
                                  </m:r>
                                </m:e>
                              </m:rad>
                            </m:e>
                          </m:mr>
                        </m:m>
                      </m:e>
                    </m:d>
                    <m:r>
                      <a:rPr lang="fi-FI" sz="2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/>
                      </a:rPr>
                      <m:t>=</m:t>
                    </m:r>
                    <m:d>
                      <m:dPr>
                        <m:ctrlPr>
                          <a:rPr lang="fi-FI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/>
                          </a:rPr>
                        </m:ctrlPr>
                      </m:dPr>
                      <m:e>
                        <m:r>
                          <a:rPr lang="fi-FI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/>
                          </a:rPr>
                          <m:t>𝟏</m:t>
                        </m:r>
                        <m:r>
                          <a:rPr lang="fi-FI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/>
                          </a:rPr>
                          <m:t>,</m:t>
                        </m:r>
                        <m:r>
                          <a:rPr lang="fi-FI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/>
                          </a:rPr>
                          <m:t>𝟏</m:t>
                        </m:r>
                        <m:r>
                          <a:rPr lang="fi-FI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/>
                          </a:rPr>
                          <m:t>,</m:t>
                        </m:r>
                        <m:r>
                          <a:rPr lang="fi-FI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/>
                          </a:rPr>
                          <m:t>𝟑</m:t>
                        </m:r>
                        <m:r>
                          <a:rPr lang="fi-FI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/>
                          </a:rPr>
                          <m:t>,2</m:t>
                        </m:r>
                      </m:e>
                    </m:d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;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fi-FI" sz="24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fi-FI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/>
                              </a:rPr>
                            </m:ctrlPr>
                          </m:sSubSupPr>
                          <m:e>
                            <m:r>
                              <a:rPr lang="fi-FI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/>
                              </a:rPr>
                              <m:t>∆</m:t>
                            </m:r>
                          </m:e>
                          <m:sub>
                            <m:r>
                              <a:rPr lang="fi-FI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/>
                              </a:rPr>
                              <m:t>𝑅</m:t>
                            </m:r>
                          </m:sub>
                          <m:sup>
                            <m:r>
                              <a:rPr lang="fi-FI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/>
                              </a:rPr>
                              <m:t>0</m:t>
                            </m:r>
                          </m:sup>
                        </m:sSubSup>
                      </m:e>
                    </m:d>
                    <m:r>
                      <a:rPr lang="fi-FI" sz="2400" b="0" i="0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= </m:t>
                    </m:r>
                    <m:sSub>
                      <m:sSubPr>
                        <m:ctrlP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𝑣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𝑅</m:t>
                        </m:r>
                      </m:sub>
                    </m:sSub>
                  </m:oMath>
                </a14:m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For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simplicity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,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assume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that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∆</m:t>
                        </m:r>
                      </m:e>
                      <m:sub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is </a:t>
                </a:r>
                <a:r>
                  <a:rPr lang="fi-FI" sz="2400" dirty="0" err="1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decoupled</a:t>
                </a:r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fi-FI" sz="2000" dirty="0" err="1">
                    <a:solidFill>
                      <a:srgbClr val="007701"/>
                    </a:solidFill>
                  </a:rPr>
                  <a:t>Chang</a:t>
                </a:r>
                <a:r>
                  <a:rPr lang="fi-FI" sz="2000" dirty="0">
                    <a:solidFill>
                      <a:srgbClr val="007701"/>
                    </a:solidFill>
                  </a:rPr>
                  <a:t>, </a:t>
                </a:r>
                <a:r>
                  <a:rPr lang="fi-FI" sz="2000" dirty="0" err="1">
                    <a:solidFill>
                      <a:srgbClr val="007701"/>
                    </a:solidFill>
                  </a:rPr>
                  <a:t>Mohapatra</a:t>
                </a:r>
                <a:r>
                  <a:rPr lang="fi-FI" sz="2000" dirty="0">
                    <a:solidFill>
                      <a:srgbClr val="007701"/>
                    </a:solidFill>
                  </a:rPr>
                  <a:t>, </a:t>
                </a:r>
                <a:r>
                  <a:rPr lang="fi-FI" sz="2000" dirty="0" err="1">
                    <a:solidFill>
                      <a:srgbClr val="007701"/>
                    </a:solidFill>
                  </a:rPr>
                  <a:t>Parida</a:t>
                </a:r>
                <a:r>
                  <a:rPr lang="fi-FI" sz="2000" dirty="0">
                    <a:solidFill>
                      <a:srgbClr val="007701"/>
                    </a:solidFill>
                  </a:rPr>
                  <a:t>, PRL (1984)  </a:t>
                </a:r>
              </a:p>
              <a:p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</a:p>
              <a:p>
                <a:r>
                  <a:rPr lang="en-US" sz="2400" dirty="0">
                    <a:solidFill>
                      <a:srgbClr val="000000"/>
                    </a:solidFill>
                    <a:sym typeface="Wingdings"/>
                  </a:rPr>
                  <a:t>SU(2)</a:t>
                </a:r>
                <a:r>
                  <a:rPr lang="en-US" sz="2400" baseline="-25000" dirty="0">
                    <a:solidFill>
                      <a:srgbClr val="000000"/>
                    </a:solidFill>
                    <a:sym typeface="Wingdings"/>
                  </a:rPr>
                  <a:t>L</a:t>
                </a:r>
                <a:r>
                  <a:rPr lang="en-US" sz="2400" dirty="0">
                    <a:solidFill>
                      <a:srgbClr val="000000"/>
                    </a:solidFill>
                    <a:sym typeface="Wingdings"/>
                  </a:rPr>
                  <a:t> x U(1)</a:t>
                </a:r>
                <a:r>
                  <a:rPr lang="en-US" sz="2400" baseline="-25000" dirty="0">
                    <a:solidFill>
                      <a:srgbClr val="000000"/>
                    </a:solidFill>
                    <a:sym typeface="Wingdings"/>
                  </a:rPr>
                  <a:t>Y</a:t>
                </a:r>
                <a:r>
                  <a:rPr lang="en-US" sz="2400" dirty="0">
                    <a:solidFill>
                      <a:srgbClr val="000000"/>
                    </a:solidFill>
                    <a:sym typeface="Wingdings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sym typeface="Wingdings" pitchFamily="2" charset="2"/>
                  </a:rPr>
                  <a:t> U(1)</a:t>
                </a:r>
                <a:r>
                  <a:rPr lang="en-US" sz="2400" baseline="-25000" dirty="0" err="1">
                    <a:solidFill>
                      <a:srgbClr val="000000"/>
                    </a:solidFill>
                    <a:sym typeface="Wingdings" pitchFamily="2" charset="2"/>
                  </a:rPr>
                  <a:t>em</a:t>
                </a:r>
                <a:r>
                  <a:rPr lang="en-US" sz="2400" dirty="0">
                    <a:solidFill>
                      <a:srgbClr val="000000"/>
                    </a:solidFill>
                    <a:sym typeface="Wingdings" pitchFamily="2" charset="2"/>
                  </a:rPr>
                  <a:t> by a bidoublet: </a:t>
                </a:r>
                <a:endParaRPr lang="fi-FI" sz="24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 Unicode MS" panose="020B0604020202020204" pitchFamily="34" charset="-128"/>
                  <a:sym typeface="Wingdings" pitchFamily="2" charset="2"/>
                </a:endParaRPr>
              </a:p>
              <a:p>
                <a:endParaRPr lang="fi-FI" sz="2400" i="1" dirty="0">
                  <a:latin typeface="Cambria Math" panose="02040503050406030204" pitchFamily="18" charset="0"/>
                  <a:ea typeface="Cambria Math" panose="02040503050406030204" pitchFamily="18" charset="0"/>
                  <a:cs typeface="Arial Unicode MS" panose="020B0604020202020204" pitchFamily="34" charset="-128"/>
                </a:endParaRPr>
              </a:p>
              <a:p>
                <a:r>
                  <a:rPr lang="fi-FI" sz="2400" dirty="0"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Φ</m:t>
                    </m:r>
                    <m:r>
                      <a:rPr lang="fi-FI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=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fi-FI" sz="240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fi-FI" sz="2400" i="1" smtClean="0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</m:ctrlPr>
                                </m:sSubSupPr>
                                <m:e>
                                  <m:r>
                                    <a:rPr lang="fi-FI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  <m:t>0</m:t>
                                  </m:r>
                                </m:sup>
                              </m:sSubSup>
                            </m:e>
                            <m:e>
                              <m:sSubSup>
                                <m:sSubSupPr>
                                  <m:ctrlPr>
                                    <a:rPr lang="fi-FI" sz="2400" i="1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</m:ctrlPr>
                                </m:sSubSupPr>
                                <m:e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  <m:t>+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sSubSup>
                                <m:sSubSupPr>
                                  <m:ctrlPr>
                                    <a:rPr lang="fi-FI" sz="2400" i="1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</m:ctrlPr>
                                </m:sSubSupPr>
                                <m:e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  <m:t>−</m:t>
                                  </m:r>
                                </m:sup>
                              </m:sSubSup>
                            </m:e>
                            <m:e>
                              <m:sSubSup>
                                <m:sSubSupPr>
                                  <m:ctrlPr>
                                    <a:rPr lang="fi-FI" sz="2400" i="1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</m:ctrlPr>
                                </m:sSubSupPr>
                                <m:e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fi-FI" sz="2400" i="1">
                                      <a:latin typeface="Cambria Math" panose="02040503050406030204" pitchFamily="18" charset="0"/>
                                      <a:ea typeface="Arial Unicode MS" panose="020B0604020202020204" pitchFamily="34" charset="-128"/>
                                      <a:cs typeface="Arial Unicode MS" panose="020B0604020202020204" pitchFamily="34" charset="-128"/>
                                    </a:rPr>
                                    <m:t>0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i-FI" sz="2400" i="1" dirty="0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dPr>
                      <m:e>
                        <m:r>
                          <a:rPr lang="fi-FI" sz="2400" b="1" i="1" dirty="0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𝟏</m:t>
                        </m:r>
                        <m:r>
                          <a:rPr lang="fi-FI" sz="2400" b="1" i="1" dirty="0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,</m:t>
                        </m:r>
                        <m:r>
                          <a:rPr lang="fi-FI" sz="2400" b="1" i="1" dirty="0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𝟐</m:t>
                        </m:r>
                        <m:r>
                          <a:rPr lang="fi-FI" sz="2400" b="1" i="1" dirty="0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,</m:t>
                        </m:r>
                        <m:r>
                          <a:rPr lang="fi-FI" sz="2400" b="1" i="1" dirty="0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𝟐</m:t>
                        </m:r>
                        <m:r>
                          <a:rPr lang="fi-FI" sz="2400" b="0" i="1" dirty="0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,0</m:t>
                        </m:r>
                      </m:e>
                    </m:d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;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fi-FI" sz="24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Φ</m:t>
                        </m:r>
                      </m:e>
                    </m:d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fi-FI" sz="2400" i="1" smtClean="0">
                                <a:latin typeface="Cambria Math" panose="02040503050406030204" pitchFamily="18" charset="0"/>
                                <a:ea typeface="Arial Unicode MS" panose="020B0604020202020204" pitchFamily="34" charset="-128"/>
                                <a:cs typeface="Arial Unicode MS" panose="020B0604020202020204" pitchFamily="34" charset="-128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fi-FI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 Unicode MS" panose="020B0604020202020204" pitchFamily="34" charset="-128"/>
                                </a:rPr>
                                <m:t>𝜅</m:t>
                              </m:r>
                            </m:e>
                            <m:e>
                              <m:r>
                                <a:rPr lang="fi-FI" sz="2400" b="0" i="1" smtClean="0">
                                  <a:latin typeface="Cambria Math" panose="02040503050406030204" pitchFamily="18" charset="0"/>
                                  <a:ea typeface="Arial Unicode MS" panose="020B0604020202020204" pitchFamily="34" charset="-128"/>
                                  <a:cs typeface="Arial Unicode MS" panose="020B0604020202020204" pitchFamily="34" charset="-128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fi-FI" sz="2400" b="0" i="1" smtClean="0">
                                  <a:latin typeface="Cambria Math" panose="02040503050406030204" pitchFamily="18" charset="0"/>
                                  <a:ea typeface="Arial Unicode MS" panose="020B0604020202020204" pitchFamily="34" charset="-128"/>
                                  <a:cs typeface="Arial Unicode MS" panose="020B0604020202020204" pitchFamily="34" charset="-128"/>
                                </a:rPr>
                                <m:t>0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</m:ctrlPr>
                                </m:sSupPr>
                                <m:e>
                                  <m:r>
                                    <a:rPr lang="fi-FI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𝜅</m:t>
                                  </m:r>
                                </m:e>
                                <m:sup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′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</m:ctrlPr>
                                </m:sSupPr>
                                <m:e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𝑖</m:t>
                                  </m:r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 Unicode MS" panose="020B0604020202020204" pitchFamily="34" charset="-128"/>
                                    </a:rPr>
                                    <m:t>𝛼</m:t>
                                  </m:r>
                                </m:sup>
                              </m:sSup>
                            </m:e>
                          </m:mr>
                        </m:m>
                      </m:e>
                    </m:d>
                  </m:oMath>
                </a14:m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𝑣</m:t>
                        </m:r>
                      </m:e>
                      <m:sub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𝑅</m:t>
                        </m:r>
                      </m:sub>
                    </m:sSub>
                    <m:r>
                      <a:rPr lang="fi-FI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≫</m:t>
                    </m:r>
                    <m:r>
                      <a:rPr lang="fi-FI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𝜅</m:t>
                    </m:r>
                    <m:r>
                      <a:rPr lang="fi-FI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≫</m:t>
                    </m:r>
                    <m:r>
                      <a:rPr lang="fi-FI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𝜅</m:t>
                    </m:r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’;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i-FI" sz="24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pPr>
                      <m:e>
                        <m:r>
                          <a:rPr lang="fi-FI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𝜅</m:t>
                        </m:r>
                      </m:e>
                      <m:sup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2</m:t>
                        </m:r>
                      </m:sup>
                    </m:sSup>
                    <m:r>
                      <a:rPr lang="fi-FI" sz="2400" b="0" i="1" smtClean="0"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+</m:t>
                    </m:r>
                    <m:sSup>
                      <m:sSupPr>
                        <m:ctrlP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pPr>
                      <m:e>
                        <m:r>
                          <a:rPr lang="fi-F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𝜅</m:t>
                        </m:r>
                      </m:e>
                      <m:sup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′</m:t>
                        </m:r>
                        <m:r>
                          <a:rPr lang="fi-FI" sz="2400" i="1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2</m:t>
                        </m:r>
                        <m:r>
                          <a:rPr lang="fi-FI" sz="24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 </m:t>
                        </m:r>
                      </m:sup>
                    </m:sSup>
                  </m:oMath>
                </a14:m>
                <a:r>
                  <a:rPr lang="fi-FI" sz="2400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=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400" i="1" dirty="0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SupPr>
                      <m:e>
                        <m:r>
                          <a:rPr lang="fi-FI" sz="2400" b="0" i="1" dirty="0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𝑣</m:t>
                        </m:r>
                      </m:e>
                      <m:sub>
                        <m:r>
                          <a:rPr lang="fi-FI" sz="2400" b="0" i="1" dirty="0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𝑆𝑀</m:t>
                        </m:r>
                      </m:sub>
                      <m:sup>
                        <m:r>
                          <a:rPr lang="fi-FI" sz="2400" b="0" i="1" dirty="0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2</m:t>
                        </m:r>
                      </m:sup>
                    </m:sSubSup>
                  </m:oMath>
                </a14:m>
                <a:endParaRPr lang="fi-FI" sz="2400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D8D3DA-34BF-3B41-96D7-F8D3B20AA6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6529" y="682289"/>
                <a:ext cx="11347422" cy="5940537"/>
              </a:xfrm>
              <a:prstGeom prst="rect">
                <a:avLst/>
              </a:prstGeom>
              <a:blipFill>
                <a:blip r:embed="rId2"/>
                <a:stretch>
                  <a:fillRect l="-782" t="-855" b="-214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AF05E-565F-444A-B2C1-A9A4E999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7.11.2019</a:t>
            </a:r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9AA6F-9C52-D346-8616-C792466F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9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4D473C-3278-1D40-AF03-43EE8759C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Particle Physics Day in Helsinki / Katri Huitu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C530CE4-4F99-CC40-B134-87AD51E72F95}"/>
                  </a:ext>
                </a:extLst>
              </p:cNvPr>
              <p:cNvSpPr txBox="1"/>
              <p:nvPr/>
            </p:nvSpPr>
            <p:spPr>
              <a:xfrm>
                <a:off x="7336721" y="5807878"/>
                <a:ext cx="4165600" cy="731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i-FI" sz="200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i-FI" sz="2000" b="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i-FI" sz="2000" b="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fi-FI" sz="2000" b="0" i="0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fi-FI" sz="2000" b="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fi-FI" sz="2000" i="1">
                                <a:solidFill>
                                  <a:srgbClr val="0432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i-FI" sz="2000" i="1">
                                <a:solidFill>
                                  <a:srgbClr val="0432FF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fi-FI" sz="2000" i="1">
                                <a:solidFill>
                                  <a:srgbClr val="0432FF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e>
                    </m:acc>
                  </m:oMath>
                </a14:m>
                <a:r>
                  <a:rPr lang="fi-FI" sz="2000" dirty="0">
                    <a:solidFill>
                      <a:srgbClr val="0432FF"/>
                    </a:solidFill>
                  </a:rPr>
                  <a:t> </a:t>
                </a:r>
                <a:r>
                  <a:rPr lang="fi-FI" sz="2000" dirty="0" err="1">
                    <a:solidFill>
                      <a:srgbClr val="0432FF"/>
                    </a:solidFill>
                  </a:rPr>
                  <a:t>mixing</a:t>
                </a:r>
                <a:r>
                  <a:rPr lang="fi-FI" sz="2000" dirty="0">
                    <a:solidFill>
                      <a:srgbClr val="0432FF"/>
                    </a:solidFill>
                  </a:rPr>
                  <a:t> </a:t>
                </a:r>
                <a:r>
                  <a:rPr lang="fi-FI" sz="2000" dirty="0" err="1">
                    <a:solidFill>
                      <a:srgbClr val="0432FF"/>
                    </a:solidFill>
                  </a:rPr>
                  <a:t>constrains</a:t>
                </a:r>
                <a:r>
                  <a:rPr lang="fi-FI" sz="2000" dirty="0">
                    <a:solidFill>
                      <a:srgbClr val="0432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i-FI" sz="200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fi-FI" sz="200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𝜅𝜅</m:t>
                    </m:r>
                    <m:r>
                      <a:rPr lang="fi-FI" sz="2000" b="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</m:t>
                    </m:r>
                    <m:sSup>
                      <m:sSupPr>
                        <m:ctrlPr>
                          <a:rPr lang="fi-FI" sz="2000" b="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i-FI" sz="2000" b="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i-FI" sz="2000" b="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fi-FI" sz="2000" b="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p>
                    </m:sSup>
                  </m:oMath>
                </a14:m>
                <a:endParaRPr lang="fi-FI" sz="2000" dirty="0"/>
              </a:p>
              <a:p>
                <a:r>
                  <a:rPr lang="fi-FI" sz="2000" dirty="0" err="1">
                    <a:solidFill>
                      <a:srgbClr val="007701"/>
                    </a:solidFill>
                  </a:rPr>
                  <a:t>Beall</a:t>
                </a:r>
                <a:r>
                  <a:rPr lang="fi-FI" sz="2000" dirty="0">
                    <a:solidFill>
                      <a:srgbClr val="007701"/>
                    </a:solidFill>
                  </a:rPr>
                  <a:t>, </a:t>
                </a:r>
                <a:r>
                  <a:rPr lang="fi-FI" sz="2000" dirty="0" err="1">
                    <a:solidFill>
                      <a:srgbClr val="007701"/>
                    </a:solidFill>
                  </a:rPr>
                  <a:t>Bander</a:t>
                </a:r>
                <a:r>
                  <a:rPr lang="fi-FI" sz="2000" dirty="0">
                    <a:solidFill>
                      <a:srgbClr val="007701"/>
                    </a:solidFill>
                  </a:rPr>
                  <a:t>, </a:t>
                </a:r>
                <a:r>
                  <a:rPr lang="fi-FI" sz="2000" dirty="0" err="1">
                    <a:solidFill>
                      <a:srgbClr val="007701"/>
                    </a:solidFill>
                  </a:rPr>
                  <a:t>Soni</a:t>
                </a:r>
                <a:r>
                  <a:rPr lang="fi-FI" sz="2000" dirty="0">
                    <a:solidFill>
                      <a:srgbClr val="007701"/>
                    </a:solidFill>
                  </a:rPr>
                  <a:t> (1982</a:t>
                </a:r>
                <a:r>
                  <a:rPr lang="fi-FI" sz="2000" dirty="0"/>
                  <a:t>)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C530CE4-4F99-CC40-B134-87AD51E72F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6721" y="5807878"/>
                <a:ext cx="4165600" cy="731034"/>
              </a:xfrm>
              <a:prstGeom prst="rect">
                <a:avLst/>
              </a:prstGeom>
              <a:blipFill>
                <a:blip r:embed="rId5"/>
                <a:stretch>
                  <a:fillRect l="-1520" b="-13559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9971010"/>
      </p:ext>
    </p:extLst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31369</TotalTime>
  <Words>801</Words>
  <Application>Microsoft Macintosh PowerPoint</Application>
  <PresentationFormat>Widescreen</PresentationFormat>
  <Paragraphs>275</Paragraphs>
  <Slides>20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 Unicode MS</vt:lpstr>
      <vt:lpstr>Arial</vt:lpstr>
      <vt:lpstr>Calibri</vt:lpstr>
      <vt:lpstr>Calibri Light</vt:lpstr>
      <vt:lpstr>Cambria Math</vt:lpstr>
      <vt:lpstr>Symbol</vt:lpstr>
      <vt:lpstr>Wingdings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276</cp:revision>
  <cp:lastPrinted>2019-11-07T10:18:45Z</cp:lastPrinted>
  <dcterms:created xsi:type="dcterms:W3CDTF">2018-04-16T17:49:01Z</dcterms:created>
  <dcterms:modified xsi:type="dcterms:W3CDTF">2019-11-07T10:19:44Z</dcterms:modified>
</cp:coreProperties>
</file>