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56"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0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585BD6D-4E04-435E-A909-6EC31428D3C6}" type="datetimeFigureOut">
              <a:rPr lang="en-GB" smtClean="0"/>
              <a:t>25/01/2019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1518141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585BD6D-4E04-435E-A909-6EC31428D3C6}" type="datetimeFigureOut">
              <a:rPr lang="en-GB" smtClean="0"/>
              <a:t>25/01/2019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1061444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585BD6D-4E04-435E-A909-6EC31428D3C6}" type="datetimeFigureOut">
              <a:rPr lang="en-GB" smtClean="0"/>
              <a:t>25/01/2019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820141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585BD6D-4E04-435E-A909-6EC31428D3C6}" type="datetimeFigureOut">
              <a:rPr lang="en-GB" smtClean="0"/>
              <a:t>25/01/2019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96634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585BD6D-4E04-435E-A909-6EC31428D3C6}" type="datetimeFigureOut">
              <a:rPr lang="en-GB" smtClean="0"/>
              <a:t>25/01/2019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3871741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585BD6D-4E04-435E-A909-6EC31428D3C6}" type="datetimeFigureOut">
              <a:rPr lang="en-GB" smtClean="0"/>
              <a:t>25/01/2019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16333820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585BD6D-4E04-435E-A909-6EC31428D3C6}" type="datetimeFigureOut">
              <a:rPr lang="en-GB" smtClean="0"/>
              <a:t>25/01/2019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4247999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585BD6D-4E04-435E-A909-6EC31428D3C6}" type="datetimeFigureOut">
              <a:rPr lang="en-GB" smtClean="0"/>
              <a:t>25/01/2019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3056728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85BD6D-4E04-435E-A909-6EC31428D3C6}" type="datetimeFigureOut">
              <a:rPr lang="en-GB" smtClean="0"/>
              <a:t>25/01/2019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794480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585BD6D-4E04-435E-A909-6EC31428D3C6}" type="datetimeFigureOut">
              <a:rPr lang="en-GB" smtClean="0"/>
              <a:t>25/01/2019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4240728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585BD6D-4E04-435E-A909-6EC31428D3C6}" type="datetimeFigureOut">
              <a:rPr lang="en-GB" smtClean="0"/>
              <a:t>25/01/2019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3978560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85BD6D-4E04-435E-A909-6EC31428D3C6}" type="datetimeFigureOut">
              <a:rPr lang="en-GB" smtClean="0"/>
              <a:t>25/01/2019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D90588-86C6-4CA1-A09D-1278D34BF631}" type="slidenum">
              <a:rPr lang="en-GB" smtClean="0"/>
              <a:t>‹#›</a:t>
            </a:fld>
            <a:endParaRPr lang="en-GB"/>
          </a:p>
        </p:txBody>
      </p:sp>
    </p:spTree>
    <p:extLst>
      <p:ext uri="{BB962C8B-B14F-4D97-AF65-F5344CB8AC3E}">
        <p14:creationId xmlns:p14="http://schemas.microsoft.com/office/powerpoint/2010/main" val="24912480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hyperlink" Target="https://ep-dep.web.cern.ch/rd-experimental-technologies"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fontAlgn="base"/>
            <a:r>
              <a:rPr lang="en-US" b="1" dirty="0"/>
              <a:t>Advanced Mechanics and Materials for </a:t>
            </a:r>
            <a:r>
              <a:rPr lang="en-GB" b="1" dirty="0"/>
              <a:t/>
            </a:r>
            <a:br>
              <a:rPr lang="en-GB" b="1" dirty="0"/>
            </a:br>
            <a:r>
              <a:rPr lang="en-US" b="1" dirty="0"/>
              <a:t>Detectors and Accelerators (AMMDA</a:t>
            </a:r>
            <a:r>
              <a:rPr lang="en-US" b="1" dirty="0" smtClean="0"/>
              <a:t>)</a:t>
            </a:r>
            <a:endParaRPr lang="en-GB" dirty="0"/>
          </a:p>
        </p:txBody>
      </p:sp>
      <p:sp>
        <p:nvSpPr>
          <p:cNvPr id="3" name="Subtitle 2"/>
          <p:cNvSpPr>
            <a:spLocks noGrp="1"/>
          </p:cNvSpPr>
          <p:nvPr>
            <p:ph type="subTitle" idx="1"/>
          </p:nvPr>
        </p:nvSpPr>
        <p:spPr/>
        <p:txBody>
          <a:bodyPr/>
          <a:lstStyle/>
          <a:p>
            <a:r>
              <a:rPr lang="fi-FI" dirty="0" smtClean="0"/>
              <a:t>M. Aicheler &amp; A. Onnela &amp; K. Österberg</a:t>
            </a:r>
          </a:p>
          <a:p>
            <a:r>
              <a:rPr lang="fi-FI" dirty="0" smtClean="0"/>
              <a:t>25th January 2019</a:t>
            </a:r>
            <a:endParaRPr lang="en-GB" dirty="0"/>
          </a:p>
        </p:txBody>
      </p:sp>
    </p:spTree>
    <p:extLst>
      <p:ext uri="{BB962C8B-B14F-4D97-AF65-F5344CB8AC3E}">
        <p14:creationId xmlns:p14="http://schemas.microsoft.com/office/powerpoint/2010/main" val="802169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Background Detectors</a:t>
            </a:r>
            <a:endParaRPr lang="en-GB" dirty="0"/>
          </a:p>
        </p:txBody>
      </p:sp>
      <p:sp>
        <p:nvSpPr>
          <p:cNvPr id="3" name="Content Placeholder 2"/>
          <p:cNvSpPr>
            <a:spLocks noGrp="1"/>
          </p:cNvSpPr>
          <p:nvPr>
            <p:ph idx="1"/>
          </p:nvPr>
        </p:nvSpPr>
        <p:spPr/>
        <p:txBody>
          <a:bodyPr>
            <a:normAutofit fontScale="92500" lnSpcReduction="10000"/>
          </a:bodyPr>
          <a:lstStyle/>
          <a:p>
            <a:r>
              <a:rPr lang="en-US" dirty="0"/>
              <a:t>Detectors for High Energy Physics face constantly technological challenges on their track to meet unprecedented precision requirements at ever-growing measurement event rates</a:t>
            </a:r>
            <a:r>
              <a:rPr lang="en-US" dirty="0" smtClean="0"/>
              <a:t>.</a:t>
            </a:r>
          </a:p>
          <a:p>
            <a:r>
              <a:rPr lang="en-US" dirty="0" smtClean="0"/>
              <a:t>For </a:t>
            </a:r>
            <a:r>
              <a:rPr lang="en-US" dirty="0"/>
              <a:t>the mechanics, this translates into competing requirements on minimum space use, complex geometries, low mass, precise operating temperature, high precision and high </a:t>
            </a:r>
            <a:r>
              <a:rPr lang="en-US" dirty="0" smtClean="0"/>
              <a:t>stability</a:t>
            </a:r>
          </a:p>
          <a:p>
            <a:r>
              <a:rPr lang="en-US" dirty="0"/>
              <a:t>CERN seeks to stay at the forefront of key technologies enabling new detector projects by launching dedicated R&amp;D studies and fostering external </a:t>
            </a:r>
            <a:r>
              <a:rPr lang="en-US" dirty="0" smtClean="0"/>
              <a:t>collaboration. </a:t>
            </a:r>
          </a:p>
          <a:p>
            <a:r>
              <a:rPr lang="en-US" dirty="0" smtClean="0"/>
              <a:t>CERN </a:t>
            </a:r>
            <a:r>
              <a:rPr lang="en-US" dirty="0"/>
              <a:t>is also seeking for collaborations for its next major R&amp;D programs on experimental technologies for particle detectors (</a:t>
            </a:r>
            <a:r>
              <a:rPr lang="en-US" u="sng" dirty="0">
                <a:hlinkClick r:id="rId2"/>
              </a:rPr>
              <a:t>https://ep-dep.web.cern.ch/rd-experimental-technologies</a:t>
            </a:r>
            <a:r>
              <a:rPr lang="en-US" dirty="0"/>
              <a:t>).</a:t>
            </a:r>
            <a:endParaRPr lang="en-GB" dirty="0"/>
          </a:p>
          <a:p>
            <a:endParaRPr lang="en-GB" dirty="0"/>
          </a:p>
        </p:txBody>
      </p:sp>
      <p:grpSp>
        <p:nvGrpSpPr>
          <p:cNvPr id="4" name="Group 3"/>
          <p:cNvGrpSpPr>
            <a:grpSpLocks noChangeAspect="1"/>
          </p:cNvGrpSpPr>
          <p:nvPr/>
        </p:nvGrpSpPr>
        <p:grpSpPr>
          <a:xfrm>
            <a:off x="6957322" y="-54795"/>
            <a:ext cx="5145469" cy="2082075"/>
            <a:chOff x="487719" y="487505"/>
            <a:chExt cx="10690165" cy="4325694"/>
          </a:xfrm>
        </p:grpSpPr>
        <p:pic>
          <p:nvPicPr>
            <p:cNvPr id="5" name="Picture 4"/>
            <p:cNvPicPr>
              <a:picLocks noChangeAspect="1"/>
            </p:cNvPicPr>
            <p:nvPr/>
          </p:nvPicPr>
          <p:blipFill rotWithShape="1">
            <a:blip r:embed="rId3" cstate="print">
              <a:clrChange>
                <a:clrFrom>
                  <a:srgbClr val="FFFFFF"/>
                </a:clrFrom>
                <a:clrTo>
                  <a:srgbClr val="FFFFFF">
                    <a:alpha val="0"/>
                  </a:srgbClr>
                </a:clrTo>
              </a:clrChange>
              <a:duotone>
                <a:schemeClr val="accent2">
                  <a:shade val="45000"/>
                  <a:satMod val="135000"/>
                </a:schemeClr>
                <a:prstClr val="white"/>
              </a:duotone>
              <a:extLst>
                <a:ext uri="{28A0092B-C50C-407E-A947-70E740481C1C}">
                  <a14:useLocalDpi xmlns:a14="http://schemas.microsoft.com/office/drawing/2010/main" val="0"/>
                </a:ext>
              </a:extLst>
            </a:blip>
            <a:srcRect l="22152" t="12167" b="14973"/>
            <a:stretch/>
          </p:blipFill>
          <p:spPr>
            <a:xfrm>
              <a:off x="487719" y="1555326"/>
              <a:ext cx="2867112" cy="2704328"/>
            </a:xfrm>
            <a:prstGeom prst="rect">
              <a:avLst/>
            </a:prstGeom>
          </p:spPr>
        </p:pic>
        <p:pic>
          <p:nvPicPr>
            <p:cNvPr id="6" name="Picture 5"/>
            <p:cNvPicPr>
              <a:picLocks noChangeAspect="1"/>
            </p:cNvPicPr>
            <p:nvPr/>
          </p:nvPicPr>
          <p:blipFill rotWithShape="1">
            <a:blip r:embed="rId4" cstate="print">
              <a:clrChange>
                <a:clrFrom>
                  <a:srgbClr val="FFFFFF"/>
                </a:clrFrom>
                <a:clrTo>
                  <a:srgbClr val="FFFFFF">
                    <a:alpha val="0"/>
                  </a:srgbClr>
                </a:clrTo>
              </a:clrChange>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t="39320" r="8577" b="31363"/>
            <a:stretch/>
          </p:blipFill>
          <p:spPr>
            <a:xfrm flipH="1">
              <a:off x="1170546" y="896382"/>
              <a:ext cx="7835147" cy="1884376"/>
            </a:xfrm>
            <a:prstGeom prst="rect">
              <a:avLst/>
            </a:prstGeom>
          </p:spPr>
        </p:pic>
        <p:pic>
          <p:nvPicPr>
            <p:cNvPr id="7" name="Picture 6"/>
            <p:cNvPicPr>
              <a:picLocks noChangeAspect="1"/>
            </p:cNvPicPr>
            <p:nvPr/>
          </p:nvPicPr>
          <p:blipFill rotWithShape="1">
            <a:blip r:embed="rId6">
              <a:clrChange>
                <a:clrFrom>
                  <a:srgbClr val="FFFFFF"/>
                </a:clrFrom>
                <a:clrTo>
                  <a:srgbClr val="FFFFFF">
                    <a:alpha val="0"/>
                  </a:srgbClr>
                </a:clrTo>
              </a:clrChange>
              <a:extLst>
                <a:ext uri="{BEBA8EAE-BF5A-486C-A8C5-ECC9F3942E4B}">
                  <a14:imgProps xmlns:a14="http://schemas.microsoft.com/office/drawing/2010/main">
                    <a14:imgLayer r:embed="rId7">
                      <a14:imgEffect>
                        <a14:brightnessContrast bright="40000"/>
                      </a14:imgEffect>
                    </a14:imgLayer>
                  </a14:imgProps>
                </a:ext>
              </a:extLst>
            </a:blip>
            <a:srcRect l="32576" t="3268" b="29465"/>
            <a:stretch/>
          </p:blipFill>
          <p:spPr>
            <a:xfrm rot="354951">
              <a:off x="5852639" y="487505"/>
              <a:ext cx="5325245" cy="4325694"/>
            </a:xfrm>
            <a:prstGeom prst="rect">
              <a:avLst/>
            </a:prstGeom>
          </p:spPr>
        </p:pic>
        <p:pic>
          <p:nvPicPr>
            <p:cNvPr id="8" name="Picture 7"/>
            <p:cNvPicPr>
              <a:picLocks noChangeAspect="1"/>
            </p:cNvPicPr>
            <p:nvPr/>
          </p:nvPicPr>
          <p:blipFill>
            <a:blip r:embed="rId8">
              <a:clrChange>
                <a:clrFrom>
                  <a:srgbClr val="FFFFFF"/>
                </a:clrFrom>
                <a:clrTo>
                  <a:srgbClr val="FFFFFF">
                    <a:alpha val="0"/>
                  </a:srgbClr>
                </a:clrTo>
              </a:clrChange>
            </a:blip>
            <a:stretch>
              <a:fillRect/>
            </a:stretch>
          </p:blipFill>
          <p:spPr>
            <a:xfrm rot="21202431">
              <a:off x="2369741" y="1137296"/>
              <a:ext cx="7430453" cy="2929314"/>
            </a:xfrm>
            <a:prstGeom prst="rect">
              <a:avLst/>
            </a:prstGeom>
          </p:spPr>
        </p:pic>
      </p:grpSp>
    </p:spTree>
    <p:extLst>
      <p:ext uri="{BB962C8B-B14F-4D97-AF65-F5344CB8AC3E}">
        <p14:creationId xmlns:p14="http://schemas.microsoft.com/office/powerpoint/2010/main" val="3053017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Background Accelerators</a:t>
            </a:r>
            <a:endParaRPr lang="en-GB" dirty="0"/>
          </a:p>
        </p:txBody>
      </p:sp>
      <p:sp>
        <p:nvSpPr>
          <p:cNvPr id="3" name="Content Placeholder 2"/>
          <p:cNvSpPr>
            <a:spLocks noGrp="1"/>
          </p:cNvSpPr>
          <p:nvPr>
            <p:ph idx="1"/>
          </p:nvPr>
        </p:nvSpPr>
        <p:spPr/>
        <p:txBody>
          <a:bodyPr>
            <a:normAutofit lnSpcReduction="10000"/>
          </a:bodyPr>
          <a:lstStyle/>
          <a:p>
            <a:r>
              <a:rPr lang="en-US" dirty="0" smtClean="0"/>
              <a:t>The </a:t>
            </a:r>
            <a:r>
              <a:rPr lang="en-US" b="1" dirty="0" smtClean="0"/>
              <a:t>C</a:t>
            </a:r>
            <a:r>
              <a:rPr lang="en-US" dirty="0" smtClean="0"/>
              <a:t>ompact </a:t>
            </a:r>
            <a:r>
              <a:rPr lang="en-US" b="1" dirty="0" err="1" smtClean="0"/>
              <a:t>LI</a:t>
            </a:r>
            <a:r>
              <a:rPr lang="en-US" dirty="0" err="1" smtClean="0"/>
              <a:t>near</a:t>
            </a:r>
            <a:r>
              <a:rPr lang="en-US" dirty="0" smtClean="0"/>
              <a:t> </a:t>
            </a:r>
            <a:r>
              <a:rPr lang="en-US" b="1" dirty="0" smtClean="0"/>
              <a:t>C</a:t>
            </a:r>
            <a:r>
              <a:rPr lang="en-US" dirty="0" smtClean="0"/>
              <a:t>ollider (CLIC) </a:t>
            </a:r>
            <a:r>
              <a:rPr lang="en-US" dirty="0"/>
              <a:t>is in a phase of industrializing their main components, such as the accelerating structures and related RF </a:t>
            </a:r>
            <a:r>
              <a:rPr lang="en-US" dirty="0" smtClean="0"/>
              <a:t>components</a:t>
            </a:r>
          </a:p>
          <a:p>
            <a:r>
              <a:rPr lang="en-US" dirty="0"/>
              <a:t>F</a:t>
            </a:r>
            <a:r>
              <a:rPr lang="en-US" dirty="0" smtClean="0"/>
              <a:t>ocus </a:t>
            </a:r>
            <a:r>
              <a:rPr lang="en-US" dirty="0"/>
              <a:t>of the pure R&amp;D aspect of the project is shifting more and more towards building up industrial collaborations and probing for manufacturing capabilities within </a:t>
            </a:r>
            <a:r>
              <a:rPr lang="en-US" dirty="0" smtClean="0"/>
              <a:t>industry</a:t>
            </a:r>
          </a:p>
          <a:p>
            <a:r>
              <a:rPr lang="en-US" dirty="0"/>
              <a:t>CLIC represents a clear need for R&amp;D in the area of Ultra-high precision manufacturing for particle accelerator technology. This implies novel machining technologies, assembly and joining technologies as well as related material </a:t>
            </a:r>
            <a:r>
              <a:rPr lang="en-US" dirty="0" smtClean="0"/>
              <a:t>technology</a:t>
            </a:r>
          </a:p>
          <a:p>
            <a:r>
              <a:rPr lang="en-GB" dirty="0"/>
              <a:t>http://clic-study.web.cern.ch/</a:t>
            </a:r>
          </a:p>
        </p:txBody>
      </p:sp>
      <p:pic>
        <p:nvPicPr>
          <p:cNvPr id="4" name="Picture 3"/>
          <p:cNvPicPr>
            <a:picLocks noChangeAspect="1"/>
          </p:cNvPicPr>
          <p:nvPr/>
        </p:nvPicPr>
        <p:blipFill rotWithShape="1">
          <a:blip r:embed="rId2"/>
          <a:srcRect t="42359"/>
          <a:stretch/>
        </p:blipFill>
        <p:spPr>
          <a:xfrm>
            <a:off x="9422625" y="5170332"/>
            <a:ext cx="2847586" cy="1687668"/>
          </a:xfrm>
          <a:prstGeom prst="rect">
            <a:avLst/>
          </a:prstGeom>
        </p:spPr>
      </p:pic>
      <p:pic>
        <p:nvPicPr>
          <p:cNvPr id="5" name="Picture 4" descr="cavity.jpg"/>
          <p:cNvPicPr>
            <a:picLocks noChangeAspect="1"/>
          </p:cNvPicPr>
          <p:nvPr/>
        </p:nvPicPr>
        <p:blipFill rotWithShape="1">
          <a:blip r:embed="rId3"/>
          <a:srcRect l="15992"/>
          <a:stretch/>
        </p:blipFill>
        <p:spPr>
          <a:xfrm>
            <a:off x="8073484" y="36800"/>
            <a:ext cx="1765309" cy="1657730"/>
          </a:xfrm>
          <a:prstGeom prst="rect">
            <a:avLst/>
          </a:prstGeom>
        </p:spPr>
      </p:pic>
      <p:pic>
        <p:nvPicPr>
          <p:cNvPr id="6" name="Picture 5"/>
          <p:cNvPicPr>
            <a:picLocks noChangeAspect="1"/>
          </p:cNvPicPr>
          <p:nvPr/>
        </p:nvPicPr>
        <p:blipFill>
          <a:blip r:embed="rId4"/>
          <a:stretch>
            <a:fillRect/>
          </a:stretch>
        </p:blipFill>
        <p:spPr>
          <a:xfrm>
            <a:off x="9917797" y="32958"/>
            <a:ext cx="2192161" cy="1657730"/>
          </a:xfrm>
          <a:prstGeom prst="rect">
            <a:avLst/>
          </a:prstGeom>
        </p:spPr>
      </p:pic>
    </p:spTree>
    <p:extLst>
      <p:ext uri="{BB962C8B-B14F-4D97-AF65-F5344CB8AC3E}">
        <p14:creationId xmlns:p14="http://schemas.microsoft.com/office/powerpoint/2010/main" val="333214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Goals of AMMDA</a:t>
            </a:r>
            <a:endParaRPr lang="en-GB" dirty="0"/>
          </a:p>
        </p:txBody>
      </p:sp>
      <p:sp>
        <p:nvSpPr>
          <p:cNvPr id="3" name="Content Placeholder 2"/>
          <p:cNvSpPr>
            <a:spLocks noGrp="1"/>
          </p:cNvSpPr>
          <p:nvPr>
            <p:ph idx="1"/>
          </p:nvPr>
        </p:nvSpPr>
        <p:spPr/>
        <p:txBody>
          <a:bodyPr>
            <a:normAutofit fontScale="70000" lnSpcReduction="20000"/>
          </a:bodyPr>
          <a:lstStyle/>
          <a:p>
            <a:r>
              <a:rPr lang="en-US" dirty="0" smtClean="0"/>
              <a:t>Clear </a:t>
            </a:r>
            <a:r>
              <a:rPr lang="en-US" dirty="0"/>
              <a:t>synergy between some of the needs for the future detector mechanics and the future colliders such as CLIC. </a:t>
            </a:r>
            <a:endParaRPr lang="en-US" dirty="0" smtClean="0"/>
          </a:p>
          <a:p>
            <a:pPr lvl="1"/>
            <a:r>
              <a:rPr lang="en-GB" dirty="0" smtClean="0"/>
              <a:t>low </a:t>
            </a:r>
            <a:r>
              <a:rPr lang="en-GB" dirty="0"/>
              <a:t>mass mechanics</a:t>
            </a:r>
          </a:p>
          <a:p>
            <a:pPr lvl="1"/>
            <a:r>
              <a:rPr lang="en-GB" dirty="0" smtClean="0"/>
              <a:t>ultra-high </a:t>
            </a:r>
            <a:r>
              <a:rPr lang="en-GB" dirty="0"/>
              <a:t>precision machining and assembly</a:t>
            </a:r>
          </a:p>
          <a:p>
            <a:pPr lvl="1"/>
            <a:r>
              <a:rPr lang="en-GB" dirty="0" smtClean="0"/>
              <a:t>as </a:t>
            </a:r>
            <a:r>
              <a:rPr lang="en-GB" dirty="0"/>
              <a:t>well as novel materials and their related manufacturing technologies</a:t>
            </a:r>
          </a:p>
          <a:p>
            <a:r>
              <a:rPr lang="en-US" dirty="0" smtClean="0"/>
              <a:t>These </a:t>
            </a:r>
            <a:r>
              <a:rPr lang="en-US" dirty="0"/>
              <a:t>needs require </a:t>
            </a:r>
            <a:r>
              <a:rPr lang="en-US" dirty="0" smtClean="0"/>
              <a:t>academia work </a:t>
            </a:r>
            <a:r>
              <a:rPr lang="en-US" dirty="0"/>
              <a:t>together with industry in order to develop and validate materials and/or manufacturing </a:t>
            </a:r>
            <a:r>
              <a:rPr lang="en-US" dirty="0" smtClean="0"/>
              <a:t>methods.</a:t>
            </a:r>
          </a:p>
          <a:p>
            <a:r>
              <a:rPr lang="en-US" dirty="0" smtClean="0"/>
              <a:t>We </a:t>
            </a:r>
            <a:r>
              <a:rPr lang="en-US" dirty="0"/>
              <a:t>aim for an active short-term manufacturing technology R&amp;D period (up to 2021) to match with CERN’s on-going LHC LS3 upgrades and a longer lasting technology R&amp;D period (up to 2025) for developments aiming for later LHC upgrades and other future </a:t>
            </a:r>
            <a:r>
              <a:rPr lang="en-US" dirty="0" smtClean="0"/>
              <a:t>accelerator (CLIC) </a:t>
            </a:r>
            <a:r>
              <a:rPr lang="en-US" dirty="0"/>
              <a:t>and detector projects. </a:t>
            </a:r>
            <a:endParaRPr lang="en-US" dirty="0" smtClean="0"/>
          </a:p>
          <a:p>
            <a:r>
              <a:rPr lang="en-US" dirty="0" smtClean="0"/>
              <a:t>AMMDA will seek </a:t>
            </a:r>
            <a:r>
              <a:rPr lang="en-US" dirty="0"/>
              <a:t>for identifying technology fields interesting for AMMDA and where expertise is already available/can be build up in academia and industry in Finland. </a:t>
            </a:r>
            <a:endParaRPr lang="en-US" dirty="0" smtClean="0"/>
          </a:p>
          <a:p>
            <a:r>
              <a:rPr lang="en-US" dirty="0" smtClean="0"/>
              <a:t>Our </a:t>
            </a:r>
            <a:r>
              <a:rPr lang="en-US" dirty="0"/>
              <a:t>goal is to make AMMDA the first element of a series of projects aiming at different time scales: Business Finland Co-Innovation project detailing of and starting the development on concrete projects for CERN’s LS3, and ultimately leading to an EU funded project for CERN’s LS4/5 period.</a:t>
            </a:r>
            <a:endParaRPr lang="en-GB" dirty="0"/>
          </a:p>
          <a:p>
            <a:endParaRPr lang="en-GB" dirty="0"/>
          </a:p>
        </p:txBody>
      </p:sp>
    </p:spTree>
    <p:extLst>
      <p:ext uri="{BB962C8B-B14F-4D97-AF65-F5344CB8AC3E}">
        <p14:creationId xmlns:p14="http://schemas.microsoft.com/office/powerpoint/2010/main" val="2389545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Key persons in AMMDA</a:t>
            </a:r>
            <a:endParaRPr lang="en-GB" dirty="0"/>
          </a:p>
        </p:txBody>
      </p:sp>
      <p:sp>
        <p:nvSpPr>
          <p:cNvPr id="3" name="Content Placeholder 2"/>
          <p:cNvSpPr>
            <a:spLocks noGrp="1"/>
          </p:cNvSpPr>
          <p:nvPr>
            <p:ph idx="1"/>
          </p:nvPr>
        </p:nvSpPr>
        <p:spPr/>
        <p:txBody>
          <a:bodyPr>
            <a:normAutofit fontScale="77500" lnSpcReduction="20000"/>
          </a:bodyPr>
          <a:lstStyle/>
          <a:p>
            <a:pPr fontAlgn="base"/>
            <a:r>
              <a:rPr lang="en-GB" b="1" dirty="0"/>
              <a:t>Markus Aicheler</a:t>
            </a:r>
            <a:r>
              <a:rPr lang="en-GB" dirty="0"/>
              <a:t> (German) is currently working at HIP/CERN. He is the project leader of the Accelerator Technology project of the Helsinki Institute of Physics. He submitted multiple national and European project proposals and was executing the technical coordination of an Industry Academia partnerships and Pathways (IAPP</a:t>
            </a:r>
            <a:r>
              <a:rPr lang="en-GB" dirty="0" smtClean="0"/>
              <a:t>). </a:t>
            </a:r>
          </a:p>
          <a:p>
            <a:pPr lvl="1" fontAlgn="base"/>
            <a:r>
              <a:rPr lang="en-GB" dirty="0" smtClean="0"/>
              <a:t>Markus </a:t>
            </a:r>
            <a:r>
              <a:rPr lang="en-GB" dirty="0"/>
              <a:t>represents direct access to academia R&amp;D, and is well enrolled in the CLIC project at CERN. He will act as project leader of AMMDA</a:t>
            </a:r>
          </a:p>
          <a:p>
            <a:pPr fontAlgn="base"/>
            <a:r>
              <a:rPr lang="en-GB" b="1" dirty="0"/>
              <a:t>Kenneth Osterberg</a:t>
            </a:r>
            <a:r>
              <a:rPr lang="en-GB" dirty="0"/>
              <a:t> (Finnish) is a full professor at the Helsinki University and will act as a link person to the Academia world. He was the PI for an IAPP project and had multiple Academia of Finland projects funded. He has extensive knowledge of the university landscape of Finland.</a:t>
            </a:r>
          </a:p>
          <a:p>
            <a:pPr lvl="1" fontAlgn="base"/>
            <a:r>
              <a:rPr lang="en-GB" dirty="0"/>
              <a:t>Kenneth will act as academia and administration link for AMMDA</a:t>
            </a:r>
          </a:p>
          <a:p>
            <a:pPr fontAlgn="base"/>
            <a:r>
              <a:rPr lang="en-GB" b="1" dirty="0"/>
              <a:t>Antti Onnela</a:t>
            </a:r>
            <a:r>
              <a:rPr lang="en-GB" dirty="0"/>
              <a:t> (Finnish) is a senior mechanical engineer and CERN staff member. He has 25 years’ experience in design, construction and operation of high-energy physics experiments, like CMS and CLOUD. </a:t>
            </a:r>
          </a:p>
          <a:p>
            <a:pPr lvl="1" fontAlgn="base"/>
            <a:r>
              <a:rPr lang="en-GB" dirty="0"/>
              <a:t>Antti will act for AMMDA as the link person to CERN’s LHC detector upgrade projects and to CERN EP’s R&amp;D programme on detector mechanics</a:t>
            </a:r>
          </a:p>
          <a:p>
            <a:endParaRPr lang="en-GB" dirty="0"/>
          </a:p>
        </p:txBody>
      </p:sp>
    </p:spTree>
    <p:extLst>
      <p:ext uri="{BB962C8B-B14F-4D97-AF65-F5344CB8AC3E}">
        <p14:creationId xmlns:p14="http://schemas.microsoft.com/office/powerpoint/2010/main" val="888653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Implementation (1/2)</a:t>
            </a:r>
            <a:endParaRPr lang="en-GB" dirty="0"/>
          </a:p>
        </p:txBody>
      </p:sp>
      <p:sp>
        <p:nvSpPr>
          <p:cNvPr id="3" name="Content Placeholder 2"/>
          <p:cNvSpPr>
            <a:spLocks noGrp="1"/>
          </p:cNvSpPr>
          <p:nvPr>
            <p:ph idx="1"/>
          </p:nvPr>
        </p:nvSpPr>
        <p:spPr/>
        <p:txBody>
          <a:bodyPr>
            <a:normAutofit fontScale="85000" lnSpcReduction="20000"/>
          </a:bodyPr>
          <a:lstStyle/>
          <a:p>
            <a:r>
              <a:rPr lang="en-GB" dirty="0"/>
              <a:t>AMMDA establishes motivated and stimulating community consisting </a:t>
            </a:r>
            <a:r>
              <a:rPr lang="en-GB" dirty="0" smtClean="0"/>
              <a:t>of: </a:t>
            </a:r>
            <a:endParaRPr lang="en-GB" dirty="0"/>
          </a:p>
          <a:p>
            <a:pPr lvl="1"/>
            <a:r>
              <a:rPr lang="en-GB" dirty="0" smtClean="0"/>
              <a:t>research </a:t>
            </a:r>
            <a:r>
              <a:rPr lang="en-GB" dirty="0"/>
              <a:t>institutions: Aalto University, Helsinki University, Tampere University and potentially others</a:t>
            </a:r>
          </a:p>
          <a:p>
            <a:pPr lvl="1"/>
            <a:r>
              <a:rPr lang="en-GB" dirty="0" smtClean="0"/>
              <a:t>CERN </a:t>
            </a:r>
            <a:r>
              <a:rPr lang="en-GB" dirty="0"/>
              <a:t>detector R&amp;D</a:t>
            </a:r>
          </a:p>
          <a:p>
            <a:pPr lvl="1"/>
            <a:r>
              <a:rPr lang="en-GB" dirty="0" smtClean="0"/>
              <a:t>the </a:t>
            </a:r>
            <a:r>
              <a:rPr lang="en-GB" dirty="0"/>
              <a:t>CLIC study</a:t>
            </a:r>
          </a:p>
          <a:p>
            <a:pPr lvl="1"/>
            <a:r>
              <a:rPr lang="en-GB" dirty="0" smtClean="0"/>
              <a:t>Finnish </a:t>
            </a:r>
            <a:r>
              <a:rPr lang="en-GB" dirty="0"/>
              <a:t>industry (e.g. EXEL, </a:t>
            </a:r>
            <a:r>
              <a:rPr lang="en-GB" dirty="0" err="1"/>
              <a:t>Hollmen</a:t>
            </a:r>
            <a:r>
              <a:rPr lang="en-GB" dirty="0"/>
              <a:t>, </a:t>
            </a:r>
            <a:r>
              <a:rPr lang="en-GB" dirty="0" err="1"/>
              <a:t>Toolman</a:t>
            </a:r>
            <a:r>
              <a:rPr lang="en-GB" dirty="0"/>
              <a:t>, </a:t>
            </a:r>
            <a:r>
              <a:rPr lang="en-GB" dirty="0" err="1"/>
              <a:t>Welas</a:t>
            </a:r>
            <a:r>
              <a:rPr lang="en-GB" dirty="0"/>
              <a:t> Laser Technology, </a:t>
            </a:r>
            <a:r>
              <a:rPr lang="en-GB" dirty="0" smtClean="0"/>
              <a:t>…)</a:t>
            </a:r>
          </a:p>
          <a:p>
            <a:r>
              <a:rPr lang="en-GB" dirty="0"/>
              <a:t>we would like to perform a systematic market potential evaluation of common technological fields important to AMMDA and Finnish companies/academia. </a:t>
            </a:r>
            <a:endParaRPr lang="en-GB" dirty="0" smtClean="0"/>
          </a:p>
          <a:p>
            <a:r>
              <a:rPr lang="en-GB" dirty="0" smtClean="0"/>
              <a:t>Once </a:t>
            </a:r>
            <a:r>
              <a:rPr lang="en-GB" dirty="0"/>
              <a:t>these fields have been identified, a dedicated survey of key players has to be executed harvesting information from all possible </a:t>
            </a:r>
            <a:r>
              <a:rPr lang="en-GB" dirty="0" smtClean="0"/>
              <a:t>sources:</a:t>
            </a:r>
          </a:p>
          <a:p>
            <a:pPr lvl="1"/>
            <a:r>
              <a:rPr lang="en-GB" dirty="0" smtClean="0"/>
              <a:t>Business Finland</a:t>
            </a:r>
          </a:p>
          <a:p>
            <a:pPr lvl="1"/>
            <a:r>
              <a:rPr lang="en-GB" dirty="0" smtClean="0"/>
              <a:t>various </a:t>
            </a:r>
            <a:r>
              <a:rPr lang="en-GB" dirty="0"/>
              <a:t>academic </a:t>
            </a:r>
            <a:r>
              <a:rPr lang="en-GB" dirty="0" smtClean="0"/>
              <a:t>teams</a:t>
            </a:r>
          </a:p>
          <a:p>
            <a:pPr lvl="1"/>
            <a:r>
              <a:rPr lang="en-GB" dirty="0" smtClean="0"/>
              <a:t>key experts</a:t>
            </a:r>
          </a:p>
          <a:p>
            <a:pPr lvl="1"/>
            <a:r>
              <a:rPr lang="en-GB" dirty="0" smtClean="0"/>
              <a:t>industrial newsletters</a:t>
            </a:r>
          </a:p>
          <a:p>
            <a:pPr lvl="1"/>
            <a:r>
              <a:rPr lang="en-GB" dirty="0" smtClean="0"/>
              <a:t>expert </a:t>
            </a:r>
            <a:r>
              <a:rPr lang="en-GB" dirty="0"/>
              <a:t>consultants.</a:t>
            </a:r>
            <a:endParaRPr lang="en-GB" dirty="0"/>
          </a:p>
        </p:txBody>
      </p:sp>
    </p:spTree>
    <p:extLst>
      <p:ext uri="{BB962C8B-B14F-4D97-AF65-F5344CB8AC3E}">
        <p14:creationId xmlns:p14="http://schemas.microsoft.com/office/powerpoint/2010/main" val="3149555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Implementation (2/2)</a:t>
            </a:r>
            <a:endParaRPr lang="en-GB" dirty="0"/>
          </a:p>
        </p:txBody>
      </p:sp>
      <p:sp>
        <p:nvSpPr>
          <p:cNvPr id="3" name="Content Placeholder 2"/>
          <p:cNvSpPr>
            <a:spLocks noGrp="1"/>
          </p:cNvSpPr>
          <p:nvPr>
            <p:ph idx="1"/>
          </p:nvPr>
        </p:nvSpPr>
        <p:spPr/>
        <p:txBody>
          <a:bodyPr>
            <a:normAutofit fontScale="85000" lnSpcReduction="10000"/>
          </a:bodyPr>
          <a:lstStyle/>
          <a:p>
            <a:r>
              <a:rPr lang="en-GB" dirty="0"/>
              <a:t>Once the potential academic and industrial partners have been identified (20-30), we invite them to an introduction event presenting the various technological fields identified by AMMDA and their challenges for CERN </a:t>
            </a:r>
            <a:endParaRPr lang="en-GB" dirty="0" smtClean="0"/>
          </a:p>
          <a:p>
            <a:r>
              <a:rPr lang="en-GB" dirty="0" smtClean="0"/>
              <a:t>After </a:t>
            </a:r>
            <a:r>
              <a:rPr lang="en-GB" dirty="0"/>
              <a:t>the meeting, the AMMDA team will work out several concrete research plans based on the feedback of the introduction gathering</a:t>
            </a:r>
            <a:r>
              <a:rPr lang="en-GB" dirty="0" smtClean="0"/>
              <a:t>.</a:t>
            </a:r>
          </a:p>
          <a:p>
            <a:r>
              <a:rPr lang="en-GB" dirty="0" smtClean="0"/>
              <a:t>In </a:t>
            </a:r>
            <a:r>
              <a:rPr lang="en-GB" dirty="0"/>
              <a:t>a second meeting (potentially small group face-to-face meetings) the research plans detailing roles of each participant will be presented and discussed and, finally, the further funding seeking strategy will be laid </a:t>
            </a:r>
            <a:r>
              <a:rPr lang="en-GB" dirty="0" smtClean="0"/>
              <a:t>out.</a:t>
            </a:r>
          </a:p>
          <a:p>
            <a:r>
              <a:rPr lang="en-GB" dirty="0" smtClean="0"/>
              <a:t>AMMDA </a:t>
            </a:r>
            <a:r>
              <a:rPr lang="en-GB" dirty="0"/>
              <a:t>will hire a master student in the field of mechanical engineering/business development who will closely work together with the core team of AMMDA. He will coordinate with the external consultants and services and conduct the various surveys and summaries. He will be supported directly by the AMMDA team and their expertise and networks at CERN.</a:t>
            </a:r>
          </a:p>
          <a:p>
            <a:endParaRPr lang="fi-FI" dirty="0" smtClean="0"/>
          </a:p>
          <a:p>
            <a:endParaRPr lang="en-GB" dirty="0"/>
          </a:p>
        </p:txBody>
      </p:sp>
    </p:spTree>
    <p:extLst>
      <p:ext uri="{BB962C8B-B14F-4D97-AF65-F5344CB8AC3E}">
        <p14:creationId xmlns:p14="http://schemas.microsoft.com/office/powerpoint/2010/main" val="3438781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buNone/>
            </a:pPr>
            <a:r>
              <a:rPr lang="fi-FI" sz="4000" b="1" dirty="0" smtClean="0"/>
              <a:t>Thank you!</a:t>
            </a:r>
          </a:p>
          <a:p>
            <a:pPr marL="0" indent="0">
              <a:buNone/>
            </a:pPr>
            <a:endParaRPr lang="fi-FI" dirty="0"/>
          </a:p>
          <a:p>
            <a:pPr marL="0" indent="0">
              <a:buNone/>
            </a:pPr>
            <a:r>
              <a:rPr lang="fi-FI" dirty="0" smtClean="0"/>
              <a:t> ;-)</a:t>
            </a:r>
            <a:endParaRPr lang="en-GB" dirty="0"/>
          </a:p>
        </p:txBody>
      </p:sp>
    </p:spTree>
    <p:extLst>
      <p:ext uri="{BB962C8B-B14F-4D97-AF65-F5344CB8AC3E}">
        <p14:creationId xmlns:p14="http://schemas.microsoft.com/office/powerpoint/2010/main" val="826870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2"/>
          <a:srcRect t="42359"/>
          <a:stretch/>
        </p:blipFill>
        <p:spPr>
          <a:xfrm>
            <a:off x="4281912" y="5213107"/>
            <a:ext cx="2847586" cy="1687668"/>
          </a:xfrm>
          <a:prstGeom prst="rect">
            <a:avLst/>
          </a:prstGeom>
        </p:spPr>
      </p:pic>
      <p:sp>
        <p:nvSpPr>
          <p:cNvPr id="4" name="TextBox 3"/>
          <p:cNvSpPr txBox="1"/>
          <p:nvPr/>
        </p:nvSpPr>
        <p:spPr>
          <a:xfrm>
            <a:off x="289932" y="271088"/>
            <a:ext cx="5189049" cy="646331"/>
          </a:xfrm>
          <a:prstGeom prst="rect">
            <a:avLst/>
          </a:prstGeom>
          <a:noFill/>
        </p:spPr>
        <p:txBody>
          <a:bodyPr wrap="none" rtlCol="0">
            <a:spAutoFit/>
          </a:bodyPr>
          <a:lstStyle/>
          <a:p>
            <a:pPr fontAlgn="base"/>
            <a:r>
              <a:rPr lang="en-US" b="1" dirty="0"/>
              <a:t>BF proposal: Advanced Mechanics and Materials for </a:t>
            </a:r>
            <a:endParaRPr lang="en-GB" b="1" dirty="0"/>
          </a:p>
          <a:p>
            <a:r>
              <a:rPr lang="en-US" b="1" dirty="0"/>
              <a:t>Detectors and Accelerators (AMMDA)</a:t>
            </a:r>
            <a:endParaRPr lang="en-GB" b="1" dirty="0"/>
          </a:p>
        </p:txBody>
      </p:sp>
      <p:sp>
        <p:nvSpPr>
          <p:cNvPr id="5" name="TextBox 4"/>
          <p:cNvSpPr txBox="1"/>
          <p:nvPr/>
        </p:nvSpPr>
        <p:spPr>
          <a:xfrm>
            <a:off x="289932" y="1432486"/>
            <a:ext cx="9652322" cy="369332"/>
          </a:xfrm>
          <a:prstGeom prst="rect">
            <a:avLst/>
          </a:prstGeom>
          <a:noFill/>
        </p:spPr>
        <p:txBody>
          <a:bodyPr wrap="none" rtlCol="0">
            <a:spAutoFit/>
          </a:bodyPr>
          <a:lstStyle/>
          <a:p>
            <a:r>
              <a:rPr lang="en-US" dirty="0" smtClean="0"/>
              <a:t>Clear </a:t>
            </a:r>
            <a:r>
              <a:rPr lang="en-US" dirty="0"/>
              <a:t>synergy between </a:t>
            </a:r>
            <a:r>
              <a:rPr lang="en-US" dirty="0" smtClean="0"/>
              <a:t>needs </a:t>
            </a:r>
            <a:r>
              <a:rPr lang="en-US" dirty="0"/>
              <a:t>for the future detector mechanics and the future colliders such as CLIC.</a:t>
            </a:r>
            <a:endParaRPr lang="en-GB" dirty="0"/>
          </a:p>
        </p:txBody>
      </p:sp>
      <p:sp>
        <p:nvSpPr>
          <p:cNvPr id="6" name="TextBox 5"/>
          <p:cNvSpPr txBox="1"/>
          <p:nvPr/>
        </p:nvSpPr>
        <p:spPr>
          <a:xfrm>
            <a:off x="289932" y="2132219"/>
            <a:ext cx="9673354" cy="1477328"/>
          </a:xfrm>
          <a:prstGeom prst="rect">
            <a:avLst/>
          </a:prstGeom>
          <a:noFill/>
        </p:spPr>
        <p:txBody>
          <a:bodyPr wrap="none" rtlCol="0">
            <a:spAutoFit/>
          </a:bodyPr>
          <a:lstStyle/>
          <a:p>
            <a:r>
              <a:rPr lang="en-GB" dirty="0" smtClean="0"/>
              <a:t>AMMDA establishes motivated </a:t>
            </a:r>
            <a:r>
              <a:rPr lang="en-GB" dirty="0"/>
              <a:t>and stimulating community consisting of </a:t>
            </a:r>
            <a:endParaRPr lang="en-GB" dirty="0" smtClean="0"/>
          </a:p>
          <a:p>
            <a:r>
              <a:rPr lang="en-GB" dirty="0" smtClean="0"/>
              <a:t>- research institutions: Aalto </a:t>
            </a:r>
            <a:r>
              <a:rPr lang="en-GB" dirty="0"/>
              <a:t>University, Helsinki University, Tampere University and potentially </a:t>
            </a:r>
            <a:r>
              <a:rPr lang="en-GB" dirty="0" smtClean="0"/>
              <a:t>others</a:t>
            </a:r>
          </a:p>
          <a:p>
            <a:r>
              <a:rPr lang="en-GB" dirty="0" smtClean="0"/>
              <a:t>- CERN </a:t>
            </a:r>
            <a:r>
              <a:rPr lang="en-GB" dirty="0"/>
              <a:t>detector </a:t>
            </a:r>
            <a:r>
              <a:rPr lang="en-GB" dirty="0" smtClean="0"/>
              <a:t>R&amp;D</a:t>
            </a:r>
          </a:p>
          <a:p>
            <a:r>
              <a:rPr lang="en-GB" dirty="0" smtClean="0"/>
              <a:t>- the </a:t>
            </a:r>
            <a:r>
              <a:rPr lang="en-GB" dirty="0"/>
              <a:t>CLIC </a:t>
            </a:r>
            <a:r>
              <a:rPr lang="en-GB" dirty="0" smtClean="0"/>
              <a:t>study</a:t>
            </a:r>
          </a:p>
          <a:p>
            <a:r>
              <a:rPr lang="en-GB" dirty="0" smtClean="0"/>
              <a:t>- and </a:t>
            </a:r>
            <a:r>
              <a:rPr lang="en-GB" dirty="0"/>
              <a:t>Finnish industry (e.g. EXEL, </a:t>
            </a:r>
            <a:r>
              <a:rPr lang="en-GB" dirty="0" err="1"/>
              <a:t>Hollmen</a:t>
            </a:r>
            <a:r>
              <a:rPr lang="en-GB" dirty="0"/>
              <a:t>, </a:t>
            </a:r>
            <a:r>
              <a:rPr lang="en-GB" dirty="0" err="1"/>
              <a:t>Toolman</a:t>
            </a:r>
            <a:r>
              <a:rPr lang="en-GB" dirty="0"/>
              <a:t>, </a:t>
            </a:r>
            <a:r>
              <a:rPr lang="en-GB" dirty="0" err="1"/>
              <a:t>Welas</a:t>
            </a:r>
            <a:r>
              <a:rPr lang="en-GB" dirty="0"/>
              <a:t> Laser Technology, …)</a:t>
            </a:r>
          </a:p>
        </p:txBody>
      </p:sp>
      <p:sp>
        <p:nvSpPr>
          <p:cNvPr id="7" name="TextBox 6"/>
          <p:cNvSpPr txBox="1"/>
          <p:nvPr/>
        </p:nvSpPr>
        <p:spPr>
          <a:xfrm>
            <a:off x="289932" y="3939948"/>
            <a:ext cx="6988901" cy="1200329"/>
          </a:xfrm>
          <a:prstGeom prst="rect">
            <a:avLst/>
          </a:prstGeom>
          <a:noFill/>
        </p:spPr>
        <p:txBody>
          <a:bodyPr wrap="none" rtlCol="0">
            <a:spAutoFit/>
          </a:bodyPr>
          <a:lstStyle/>
          <a:p>
            <a:r>
              <a:rPr lang="en-GB" dirty="0" smtClean="0"/>
              <a:t>Potential field of interests:</a:t>
            </a:r>
          </a:p>
          <a:p>
            <a:r>
              <a:rPr lang="en-GB" dirty="0" smtClean="0"/>
              <a:t>- low </a:t>
            </a:r>
            <a:r>
              <a:rPr lang="en-GB" dirty="0"/>
              <a:t>mass </a:t>
            </a:r>
            <a:r>
              <a:rPr lang="en-GB" dirty="0" smtClean="0"/>
              <a:t>mechanics</a:t>
            </a:r>
          </a:p>
          <a:p>
            <a:r>
              <a:rPr lang="en-GB" dirty="0" smtClean="0"/>
              <a:t>- ultra-high </a:t>
            </a:r>
            <a:r>
              <a:rPr lang="en-GB" dirty="0"/>
              <a:t>precision machining and </a:t>
            </a:r>
            <a:r>
              <a:rPr lang="en-GB" dirty="0" smtClean="0"/>
              <a:t>assembly</a:t>
            </a:r>
          </a:p>
          <a:p>
            <a:r>
              <a:rPr lang="en-GB" dirty="0"/>
              <a:t>-</a:t>
            </a:r>
            <a:r>
              <a:rPr lang="en-GB" dirty="0" smtClean="0"/>
              <a:t> </a:t>
            </a:r>
            <a:r>
              <a:rPr lang="en-GB" dirty="0"/>
              <a:t>as well as novel materials and their related manufacturing </a:t>
            </a:r>
            <a:r>
              <a:rPr lang="en-GB" dirty="0" smtClean="0"/>
              <a:t>technologies</a:t>
            </a:r>
          </a:p>
        </p:txBody>
      </p:sp>
      <p:sp>
        <p:nvSpPr>
          <p:cNvPr id="8" name="TextBox 7"/>
          <p:cNvSpPr txBox="1"/>
          <p:nvPr/>
        </p:nvSpPr>
        <p:spPr>
          <a:xfrm>
            <a:off x="8679628" y="224921"/>
            <a:ext cx="3512372" cy="369332"/>
          </a:xfrm>
          <a:prstGeom prst="rect">
            <a:avLst/>
          </a:prstGeom>
          <a:noFill/>
        </p:spPr>
        <p:txBody>
          <a:bodyPr wrap="none" rtlCol="0">
            <a:spAutoFit/>
          </a:bodyPr>
          <a:lstStyle/>
          <a:p>
            <a:r>
              <a:rPr lang="fi-FI" dirty="0" smtClean="0"/>
              <a:t>Markus Aicheler, Helsinki University</a:t>
            </a:r>
            <a:endParaRPr lang="en-GB" dirty="0"/>
          </a:p>
        </p:txBody>
      </p:sp>
      <p:grpSp>
        <p:nvGrpSpPr>
          <p:cNvPr id="13" name="Group 12"/>
          <p:cNvGrpSpPr>
            <a:grpSpLocks noChangeAspect="1"/>
          </p:cNvGrpSpPr>
          <p:nvPr/>
        </p:nvGrpSpPr>
        <p:grpSpPr>
          <a:xfrm>
            <a:off x="7046531" y="4974402"/>
            <a:ext cx="5145469" cy="2082075"/>
            <a:chOff x="487719" y="487505"/>
            <a:chExt cx="10690165" cy="4325694"/>
          </a:xfrm>
        </p:grpSpPr>
        <p:pic>
          <p:nvPicPr>
            <p:cNvPr id="9" name="Picture 8"/>
            <p:cNvPicPr>
              <a:picLocks noChangeAspect="1"/>
            </p:cNvPicPr>
            <p:nvPr/>
          </p:nvPicPr>
          <p:blipFill rotWithShape="1">
            <a:blip r:embed="rId3" cstate="print">
              <a:clrChange>
                <a:clrFrom>
                  <a:srgbClr val="FFFFFF"/>
                </a:clrFrom>
                <a:clrTo>
                  <a:srgbClr val="FFFFFF">
                    <a:alpha val="0"/>
                  </a:srgbClr>
                </a:clrTo>
              </a:clrChange>
              <a:duotone>
                <a:schemeClr val="accent2">
                  <a:shade val="45000"/>
                  <a:satMod val="135000"/>
                </a:schemeClr>
                <a:prstClr val="white"/>
              </a:duotone>
              <a:extLst>
                <a:ext uri="{28A0092B-C50C-407E-A947-70E740481C1C}">
                  <a14:useLocalDpi xmlns:a14="http://schemas.microsoft.com/office/drawing/2010/main" val="0"/>
                </a:ext>
              </a:extLst>
            </a:blip>
            <a:srcRect l="22152" t="12167" b="14973"/>
            <a:stretch/>
          </p:blipFill>
          <p:spPr>
            <a:xfrm>
              <a:off x="487719" y="1555326"/>
              <a:ext cx="2867112" cy="2704328"/>
            </a:xfrm>
            <a:prstGeom prst="rect">
              <a:avLst/>
            </a:prstGeom>
          </p:spPr>
        </p:pic>
        <p:pic>
          <p:nvPicPr>
            <p:cNvPr id="10" name="Picture 9"/>
            <p:cNvPicPr>
              <a:picLocks noChangeAspect="1"/>
            </p:cNvPicPr>
            <p:nvPr/>
          </p:nvPicPr>
          <p:blipFill rotWithShape="1">
            <a:blip r:embed="rId4" cstate="print">
              <a:clrChange>
                <a:clrFrom>
                  <a:srgbClr val="FFFFFF"/>
                </a:clrFrom>
                <a:clrTo>
                  <a:srgbClr val="FFFFFF">
                    <a:alpha val="0"/>
                  </a:srgbClr>
                </a:clrTo>
              </a:clrChange>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t="39320" r="8577" b="31363"/>
            <a:stretch/>
          </p:blipFill>
          <p:spPr>
            <a:xfrm flipH="1">
              <a:off x="1170546" y="896382"/>
              <a:ext cx="7835147" cy="1884376"/>
            </a:xfrm>
            <a:prstGeom prst="rect">
              <a:avLst/>
            </a:prstGeom>
          </p:spPr>
        </p:pic>
        <p:pic>
          <p:nvPicPr>
            <p:cNvPr id="11" name="Picture 10"/>
            <p:cNvPicPr>
              <a:picLocks noChangeAspect="1"/>
            </p:cNvPicPr>
            <p:nvPr/>
          </p:nvPicPr>
          <p:blipFill rotWithShape="1">
            <a:blip r:embed="rId6">
              <a:clrChange>
                <a:clrFrom>
                  <a:srgbClr val="FFFFFF"/>
                </a:clrFrom>
                <a:clrTo>
                  <a:srgbClr val="FFFFFF">
                    <a:alpha val="0"/>
                  </a:srgbClr>
                </a:clrTo>
              </a:clrChange>
              <a:extLst>
                <a:ext uri="{BEBA8EAE-BF5A-486C-A8C5-ECC9F3942E4B}">
                  <a14:imgProps xmlns:a14="http://schemas.microsoft.com/office/drawing/2010/main">
                    <a14:imgLayer r:embed="rId7">
                      <a14:imgEffect>
                        <a14:brightnessContrast bright="40000"/>
                      </a14:imgEffect>
                    </a14:imgLayer>
                  </a14:imgProps>
                </a:ext>
              </a:extLst>
            </a:blip>
            <a:srcRect l="32576" t="3268" b="29465"/>
            <a:stretch/>
          </p:blipFill>
          <p:spPr>
            <a:xfrm rot="354951">
              <a:off x="5852639" y="487505"/>
              <a:ext cx="5325245" cy="4325694"/>
            </a:xfrm>
            <a:prstGeom prst="rect">
              <a:avLst/>
            </a:prstGeom>
          </p:spPr>
        </p:pic>
        <p:pic>
          <p:nvPicPr>
            <p:cNvPr id="12" name="Picture 11"/>
            <p:cNvPicPr>
              <a:picLocks noChangeAspect="1"/>
            </p:cNvPicPr>
            <p:nvPr/>
          </p:nvPicPr>
          <p:blipFill>
            <a:blip r:embed="rId8">
              <a:clrChange>
                <a:clrFrom>
                  <a:srgbClr val="FFFFFF"/>
                </a:clrFrom>
                <a:clrTo>
                  <a:srgbClr val="FFFFFF">
                    <a:alpha val="0"/>
                  </a:srgbClr>
                </a:clrTo>
              </a:clrChange>
            </a:blip>
            <a:stretch>
              <a:fillRect/>
            </a:stretch>
          </p:blipFill>
          <p:spPr>
            <a:xfrm rot="21202431">
              <a:off x="2369741" y="1137296"/>
              <a:ext cx="7430453" cy="2929314"/>
            </a:xfrm>
            <a:prstGeom prst="rect">
              <a:avLst/>
            </a:prstGeom>
          </p:spPr>
        </p:pic>
      </p:grpSp>
      <p:pic>
        <p:nvPicPr>
          <p:cNvPr id="14" name="Picture 13" descr="cavity.jpg"/>
          <p:cNvPicPr>
            <a:picLocks noChangeAspect="1"/>
          </p:cNvPicPr>
          <p:nvPr/>
        </p:nvPicPr>
        <p:blipFill rotWithShape="1">
          <a:blip r:embed="rId9"/>
          <a:srcRect l="15992"/>
          <a:stretch/>
        </p:blipFill>
        <p:spPr>
          <a:xfrm>
            <a:off x="289932" y="5190417"/>
            <a:ext cx="1765309" cy="1657730"/>
          </a:xfrm>
          <a:prstGeom prst="rect">
            <a:avLst/>
          </a:prstGeom>
        </p:spPr>
      </p:pic>
      <p:pic>
        <p:nvPicPr>
          <p:cNvPr id="15" name="Picture 14"/>
          <p:cNvPicPr>
            <a:picLocks noChangeAspect="1"/>
          </p:cNvPicPr>
          <p:nvPr/>
        </p:nvPicPr>
        <p:blipFill>
          <a:blip r:embed="rId10"/>
          <a:stretch>
            <a:fillRect/>
          </a:stretch>
        </p:blipFill>
        <p:spPr>
          <a:xfrm>
            <a:off x="2134245" y="5186575"/>
            <a:ext cx="2192161" cy="1657730"/>
          </a:xfrm>
          <a:prstGeom prst="rect">
            <a:avLst/>
          </a:prstGeom>
        </p:spPr>
      </p:pic>
    </p:spTree>
    <p:extLst>
      <p:ext uri="{BB962C8B-B14F-4D97-AF65-F5344CB8AC3E}">
        <p14:creationId xmlns:p14="http://schemas.microsoft.com/office/powerpoint/2010/main" val="1885023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TotalTime>
  <Words>977</Words>
  <Application>Microsoft Office PowerPoint</Application>
  <PresentationFormat>Widescreen</PresentationFormat>
  <Paragraphs>63</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Advanced Mechanics and Materials for  Detectors and Accelerators (AMMDA)</vt:lpstr>
      <vt:lpstr>Background Detectors</vt:lpstr>
      <vt:lpstr>Background Accelerators</vt:lpstr>
      <vt:lpstr>Goals of AMMDA</vt:lpstr>
      <vt:lpstr>Key persons in AMMDA</vt:lpstr>
      <vt:lpstr>Implementation (1/2)</vt:lpstr>
      <vt:lpstr>Implementation (2/2)</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Markus Aicheler</dc:creator>
  <cp:lastModifiedBy>Markus Aicheler</cp:lastModifiedBy>
  <cp:revision>16</cp:revision>
  <dcterms:created xsi:type="dcterms:W3CDTF">2019-01-24T20:48:00Z</dcterms:created>
  <dcterms:modified xsi:type="dcterms:W3CDTF">2019-01-25T11:09:09Z</dcterms:modified>
</cp:coreProperties>
</file>