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  <p:sldMasterId id="2147483684" r:id="rId5"/>
  </p:sldMasterIdLst>
  <p:notesMasterIdLst>
    <p:notesMasterId r:id="rId14"/>
  </p:notesMasterIdLst>
  <p:handoutMasterIdLst>
    <p:handoutMasterId r:id="rId15"/>
  </p:handoutMasterIdLst>
  <p:sldIdLst>
    <p:sldId id="256" r:id="rId6"/>
    <p:sldId id="569" r:id="rId7"/>
    <p:sldId id="575" r:id="rId8"/>
    <p:sldId id="571" r:id="rId9"/>
    <p:sldId id="572" r:id="rId10"/>
    <p:sldId id="574" r:id="rId11"/>
    <p:sldId id="576" r:id="rId12"/>
    <p:sldId id="562" r:id="rId13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008E"/>
    <a:srgbClr val="FBD79E"/>
    <a:srgbClr val="81C4E1"/>
    <a:srgbClr val="EA9DBB"/>
    <a:srgbClr val="38307B"/>
    <a:srgbClr val="D92280"/>
    <a:srgbClr val="C0C0C4"/>
    <a:srgbClr val="FFC8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eematyyli 1 - Korostu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Ei tyyliä, ei ruudukko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Vaalea tyyli 2 - Korostus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Vaalea tyyli 2 - Korostus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86124"/>
  </p:normalViewPr>
  <p:slideViewPr>
    <p:cSldViewPr snapToGrid="0" snapToObjects="1">
      <p:cViewPr>
        <p:scale>
          <a:sx n="100" d="100"/>
          <a:sy n="100" d="100"/>
        </p:scale>
        <p:origin x="936" y="448"/>
      </p:cViewPr>
      <p:guideLst/>
    </p:cSldViewPr>
  </p:slideViewPr>
  <p:outlineViewPr>
    <p:cViewPr>
      <p:scale>
        <a:sx n="33" d="100"/>
        <a:sy n="33" d="100"/>
      </p:scale>
      <p:origin x="-48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2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el Pieters (TAU)" userId="S::roel.pieters@tuni.fi::e5f54226-2e31-43ea-9413-2151433edbe7" providerId="AD" clId="Web-{4A7D3787-3666-4F8B-965B-490189F9F56B}"/>
    <pc:docChg chg="modSld">
      <pc:chgData name="Roel Pieters (TAU)" userId="S::roel.pieters@tuni.fi::e5f54226-2e31-43ea-9413-2151433edbe7" providerId="AD" clId="Web-{4A7D3787-3666-4F8B-965B-490189F9F56B}" dt="2019-01-24T08:09:11.308" v="1" actId="20577"/>
      <pc:docMkLst>
        <pc:docMk/>
      </pc:docMkLst>
      <pc:sldChg chg="modSp">
        <pc:chgData name="Roel Pieters (TAU)" userId="S::roel.pieters@tuni.fi::e5f54226-2e31-43ea-9413-2151433edbe7" providerId="AD" clId="Web-{4A7D3787-3666-4F8B-965B-490189F9F56B}" dt="2019-01-24T08:09:11.308" v="1" actId="20577"/>
        <pc:sldMkLst>
          <pc:docMk/>
          <pc:sldMk cId="1215126370" sldId="575"/>
        </pc:sldMkLst>
        <pc:spChg chg="mod">
          <ac:chgData name="Roel Pieters (TAU)" userId="S::roel.pieters@tuni.fi::e5f54226-2e31-43ea-9413-2151433edbe7" providerId="AD" clId="Web-{4A7D3787-3666-4F8B-965B-490189F9F56B}" dt="2019-01-24T08:09:11.308" v="1" actId="20577"/>
          <ac:spMkLst>
            <pc:docMk/>
            <pc:sldMk cId="1215126370" sldId="575"/>
            <ac:spMk id="5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>
            <a:extLst>
              <a:ext uri="{FF2B5EF4-FFF2-40B4-BE49-F238E27FC236}">
                <a16:creationId xmlns:a16="http://schemas.microsoft.com/office/drawing/2014/main" id="{EFC1DAC7-938C-4A29-A930-6C81F1D725F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9920CE76-988C-4FE3-81F6-6D878DBFC3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7A8D0-6134-443E-9003-666DB6917A91}" type="datetimeFigureOut">
              <a:rPr lang="fi-FI" smtClean="0"/>
              <a:t>24.1.2019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CC609375-112E-44D7-8C1E-2A5E1C61471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597381B3-9090-4C5C-A7DF-F45F12A18A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91FFD-03D4-43DA-9DB3-A4ACCDBD45D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36492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B487C-CE3C-5143-AEC3-005A33830290}" type="datetimeFigureOut">
              <a:rPr lang="fi-FI" smtClean="0"/>
              <a:t>24.1.2019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B6DE4-FCE6-D14A-94C6-AE864DA522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0571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74B27F51-0477-43BB-A497-9E5A686AC18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3637" y="2687444"/>
            <a:ext cx="10190162" cy="135761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6000"/>
              </a:lnSpc>
              <a:defRPr sz="6000" b="1" u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ED5AC3-5EEE-2541-BEA0-F418B55344DF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199212" y="4215539"/>
            <a:ext cx="10154587" cy="1961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2000" b="1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7483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&amp;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FF9FB09-B03D-4FEC-BE40-8C832F7C985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1199213" y="3237470"/>
            <a:ext cx="5028592" cy="29394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2000" b="1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06AA4C2F-E4C3-4AC2-882F-D3B4EE1B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5E4CDBB-9AA7-46E6-BBDE-14614A406146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485E3BD-872A-4AAB-9E09-323A5BB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7918CA0-7A9B-499D-883B-5376B277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8901D8-F715-417A-A64F-6ADB84BBEB4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257534" y="1812325"/>
            <a:ext cx="4934465" cy="436463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000"/>
              </a:lnSpc>
              <a:buNone/>
              <a:defRPr sz="2000">
                <a:solidFill>
                  <a:schemeClr val="tx1"/>
                </a:solidFill>
              </a:defRPr>
            </a:lvl1pPr>
            <a:lvl2pPr>
              <a:lnSpc>
                <a:spcPts val="2000"/>
              </a:lnSpc>
              <a:defRPr sz="2000">
                <a:solidFill>
                  <a:schemeClr val="bg1"/>
                </a:solidFill>
              </a:defRPr>
            </a:lvl2pPr>
            <a:lvl3pPr>
              <a:lnSpc>
                <a:spcPts val="2000"/>
              </a:lnSpc>
              <a:defRPr sz="2000">
                <a:solidFill>
                  <a:schemeClr val="bg1"/>
                </a:solidFill>
              </a:defRPr>
            </a:lvl3pPr>
            <a:lvl4pPr>
              <a:lnSpc>
                <a:spcPts val="2000"/>
              </a:lnSpc>
              <a:defRPr sz="2000">
                <a:solidFill>
                  <a:schemeClr val="bg1"/>
                </a:solidFill>
              </a:defRPr>
            </a:lvl4pPr>
            <a:lvl5pPr>
              <a:lnSpc>
                <a:spcPts val="2000"/>
              </a:lnSpc>
              <a:defRPr sz="2000">
                <a:solidFill>
                  <a:schemeClr val="bg1"/>
                </a:solidFill>
              </a:defRPr>
            </a:lvl5pPr>
          </a:lstStyle>
          <a:p>
            <a:pPr lvl="0"/>
            <a:endParaRPr lang="fi-FI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63AB543-FEB5-4179-9A74-AF8011C8F7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212" y="1812325"/>
            <a:ext cx="5028593" cy="1145060"/>
          </a:xfrm>
          <a:prstGeom prst="rect">
            <a:avLst/>
          </a:prstGeom>
        </p:spPr>
        <p:txBody>
          <a:bodyPr anchor="b"/>
          <a:lstStyle>
            <a:lvl1pPr>
              <a:lnSpc>
                <a:spcPts val="4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8265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06AA4C2F-E4C3-4AC2-882F-D3B4EE1B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C4F0314-82CB-4A6D-B46F-7ED257FC8D62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485E3BD-872A-4AAB-9E09-323A5BB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7918CA0-7A9B-499D-883B-5376B277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BB119F-47A4-4ED4-A1A7-4FFCAC445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211" y="438840"/>
            <a:ext cx="9823015" cy="906163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8F98C4-754C-47F0-B354-82F0D77791B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199212" y="1518834"/>
            <a:ext cx="9823015" cy="46581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algn="ctr">
              <a:defRPr sz="2000" b="1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>
                <a:solidFill>
                  <a:schemeClr val="tx1"/>
                </a:solidFill>
              </a:defRPr>
            </a:lvl4pPr>
            <a:lvl5pPr algn="ctr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25910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äivämäärän paikkamerkki 2">
            <a:extLst>
              <a:ext uri="{FF2B5EF4-FFF2-40B4-BE49-F238E27FC236}">
                <a16:creationId xmlns:a16="http://schemas.microsoft.com/office/drawing/2014/main" id="{584E848A-E372-4EBB-8057-3DFF18F6D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9A0C9D7-A058-4FD7-880B-EB93E7EE2289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8" name="Alatunnisteen paikkamerkki 3">
            <a:extLst>
              <a:ext uri="{FF2B5EF4-FFF2-40B4-BE49-F238E27FC236}">
                <a16:creationId xmlns:a16="http://schemas.microsoft.com/office/drawing/2014/main" id="{FA16B115-7302-4AE2-AC96-B9DECBC08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9" name="Dian numeron paikkamerkki 4">
            <a:extLst>
              <a:ext uri="{FF2B5EF4-FFF2-40B4-BE49-F238E27FC236}">
                <a16:creationId xmlns:a16="http://schemas.microsoft.com/office/drawing/2014/main" id="{1684302D-209A-48B2-BB1F-B226A2398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58386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629100-0421-4741-8717-143649EA8F13}" type="datetime1">
              <a:rPr lang="fi-FI" smtClean="0"/>
              <a:t>24.1.2019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05C76-DEEB-CF48-B49E-270AB61CA7B7}" type="slidenum">
              <a:rPr lang="fi-FI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0813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 descr="Hintergrund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2" r="3086" b="-116"/>
          <a:stretch/>
        </p:blipFill>
        <p:spPr>
          <a:xfrm>
            <a:off x="0" y="973975"/>
            <a:ext cx="12193200" cy="5236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1" y="0"/>
            <a:ext cx="11820524" cy="9751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5A92A9"/>
                </a:solidFill>
                <a:latin typeface="+mn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842" y="6356350"/>
            <a:ext cx="7858658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71451" y="6356350"/>
            <a:ext cx="1211986" cy="365125"/>
          </a:xfrm>
        </p:spPr>
        <p:txBody>
          <a:bodyPr/>
          <a:lstStyle/>
          <a:p>
            <a:fld id="{CE2F4CA6-D08D-4A17-BB04-35551E08BBFF}" type="datetime1">
              <a:rPr lang="fi-FI" smtClean="0"/>
              <a:t>24.1.2019</a:t>
            </a:fld>
            <a:endParaRPr lang="de-D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23186" y="6356350"/>
            <a:ext cx="947951" cy="365125"/>
          </a:xfrm>
        </p:spPr>
        <p:txBody>
          <a:bodyPr/>
          <a:lstStyle/>
          <a:p>
            <a:fld id="{C40E537D-A195-4A67-906B-C7FC90267B17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171451" y="1145306"/>
            <a:ext cx="11820524" cy="435133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0780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 descr="Hintergrund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2" r="3086" b="-116"/>
          <a:stretch/>
        </p:blipFill>
        <p:spPr>
          <a:xfrm>
            <a:off x="0" y="973975"/>
            <a:ext cx="12193200" cy="5236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1" y="0"/>
            <a:ext cx="11820524" cy="9751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5A92A9"/>
                </a:solidFill>
                <a:latin typeface="+mn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75842" y="6356350"/>
            <a:ext cx="7858658" cy="365125"/>
          </a:xfrm>
          <a:prstGeom prst="rect">
            <a:avLst/>
          </a:prstGeom>
        </p:spPr>
        <p:txBody>
          <a:bodyPr anchor="ctr" anchorCtr="0"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71451" y="6356350"/>
            <a:ext cx="1211986" cy="365125"/>
          </a:xfrm>
        </p:spPr>
        <p:txBody>
          <a:bodyPr/>
          <a:lstStyle/>
          <a:p>
            <a:fld id="{F68F9AA3-8761-49DA-A9AE-B44769338FE7}" type="datetime1">
              <a:rPr lang="fi-FI" smtClean="0"/>
              <a:t>24.1.2019</a:t>
            </a:fld>
            <a:endParaRPr lang="de-D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23186" y="6356350"/>
            <a:ext cx="947951" cy="365125"/>
          </a:xfrm>
        </p:spPr>
        <p:txBody>
          <a:bodyPr/>
          <a:lstStyle/>
          <a:p>
            <a:fld id="{C40E537D-A195-4A67-906B-C7FC90267B17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171451" y="1145306"/>
            <a:ext cx="5618162" cy="435133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6378575" y="1145306"/>
            <a:ext cx="5613400" cy="435133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2500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76842"/>
            <a:ext cx="9144000" cy="821635"/>
          </a:xfrm>
          <a:prstGeom prst="rect">
            <a:avLst/>
          </a:prstGeom>
        </p:spPr>
        <p:txBody>
          <a:bodyPr anchor="t" anchorCtr="0"/>
          <a:lstStyle>
            <a:lvl1pPr algn="l">
              <a:defRPr sz="4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9600" y="2888974"/>
            <a:ext cx="10515600" cy="3607519"/>
          </a:xfrm>
          <a:prstGeom prst="rect">
            <a:avLst/>
          </a:prstGeom>
        </p:spPr>
        <p:txBody>
          <a:bodyPr/>
          <a:lstStyle>
            <a:lvl1pPr>
              <a:defRPr sz="25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0153583" y="96114"/>
            <a:ext cx="1803400" cy="596057"/>
          </a:xfrm>
          <a:prstGeom prst="rect">
            <a:avLst/>
          </a:prstGeom>
        </p:spPr>
        <p:txBody>
          <a:bodyPr/>
          <a:lstStyle>
            <a:lvl1pPr algn="r">
              <a:lnSpc>
                <a:spcPts val="1500"/>
              </a:lnSpc>
              <a:defRPr sz="1000"/>
            </a:lvl1pPr>
          </a:lstStyle>
          <a:p>
            <a:endParaRPr lang="en-US" dirty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0153583" y="692171"/>
            <a:ext cx="1803400" cy="221765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CE3E983F-DAD6-F649-8F58-6CD68E5349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43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/>
          </p:nvPr>
        </p:nvSpPr>
        <p:spPr>
          <a:xfrm>
            <a:off x="6" y="929389"/>
            <a:ext cx="12191999" cy="592861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0153583" y="96114"/>
            <a:ext cx="1803400" cy="596057"/>
          </a:xfrm>
          <a:prstGeom prst="rect">
            <a:avLst/>
          </a:prstGeom>
        </p:spPr>
        <p:txBody>
          <a:bodyPr/>
          <a:lstStyle>
            <a:lvl1pPr algn="r">
              <a:lnSpc>
                <a:spcPts val="1500"/>
              </a:lnSpc>
              <a:defRPr sz="1000"/>
            </a:lvl1pPr>
          </a:lstStyle>
          <a:p>
            <a:endParaRPr lang="en-US" dirty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0153583" y="692171"/>
            <a:ext cx="1803400" cy="221765"/>
          </a:xfrm>
          <a:prstGeom prst="rect">
            <a:avLst/>
          </a:prstGeom>
        </p:spPr>
        <p:txBody>
          <a:bodyPr/>
          <a:lstStyle>
            <a:lvl1pPr algn="r">
              <a:defRPr sz="1000"/>
            </a:lvl1pPr>
          </a:lstStyle>
          <a:p>
            <a:fld id="{CE3E983F-DAD6-F649-8F58-6CD68E5349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98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06AA4C2F-E4C3-4AC2-882F-D3B4EE1B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D3B20BF-4C41-4B2B-976C-70B2CFE423FF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485E3BD-872A-4AAB-9E09-323A5BB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7918CA0-7A9B-499D-883B-5376B277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BB119F-47A4-4ED4-A1A7-4FFCAC445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212" y="2001795"/>
            <a:ext cx="10154587" cy="1377562"/>
          </a:xfrm>
          <a:prstGeom prst="rect">
            <a:avLst/>
          </a:prstGeom>
        </p:spPr>
        <p:txBody>
          <a:bodyPr anchor="t"/>
          <a:lstStyle>
            <a:lvl1pPr>
              <a:lnSpc>
                <a:spcPts val="4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8F98C4-754C-47F0-B354-82F0D77791B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199212" y="3566985"/>
            <a:ext cx="10154587" cy="26099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2000" b="1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8212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06AA4C2F-E4C3-4AC2-882F-D3B4EE1B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C91EF2F-C065-40FC-82F1-48779D3B5197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485E3BD-872A-4AAB-9E09-323A5BB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7918CA0-7A9B-499D-883B-5376B277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BB119F-47A4-4ED4-A1A7-4FFCAC445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212" y="2001795"/>
            <a:ext cx="5036831" cy="1377562"/>
          </a:xfrm>
          <a:prstGeom prst="rect">
            <a:avLst/>
          </a:prstGeom>
        </p:spPr>
        <p:txBody>
          <a:bodyPr anchor="t"/>
          <a:lstStyle>
            <a:lvl1pPr>
              <a:lnSpc>
                <a:spcPts val="4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98901D8-F715-417A-A64F-6ADB84BBEB4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7257534" y="2001795"/>
            <a:ext cx="4934465" cy="417516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000"/>
              </a:lnSpc>
              <a:buNone/>
              <a:defRPr sz="2000">
                <a:solidFill>
                  <a:schemeClr val="bg1"/>
                </a:solidFill>
              </a:defRPr>
            </a:lvl1pPr>
            <a:lvl2pPr>
              <a:lnSpc>
                <a:spcPts val="2000"/>
              </a:lnSpc>
              <a:defRPr sz="2000">
                <a:solidFill>
                  <a:schemeClr val="bg1"/>
                </a:solidFill>
              </a:defRPr>
            </a:lvl2pPr>
            <a:lvl3pPr>
              <a:lnSpc>
                <a:spcPts val="2000"/>
              </a:lnSpc>
              <a:defRPr sz="2000">
                <a:solidFill>
                  <a:schemeClr val="bg1"/>
                </a:solidFill>
              </a:defRPr>
            </a:lvl3pPr>
            <a:lvl4pPr>
              <a:lnSpc>
                <a:spcPts val="2000"/>
              </a:lnSpc>
              <a:defRPr sz="2000">
                <a:solidFill>
                  <a:schemeClr val="bg1"/>
                </a:solidFill>
              </a:defRPr>
            </a:lvl4pPr>
            <a:lvl5pPr>
              <a:lnSpc>
                <a:spcPts val="2000"/>
              </a:lnSpc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55C7D3E-D758-48C1-9E59-CE6E53BD98F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199212" y="3566985"/>
            <a:ext cx="5036831" cy="26099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>
              <a:defRPr sz="2000" b="1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00830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06AA4C2F-E4C3-4AC2-882F-D3B4EE1B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C4A91AE-540C-47D7-BB56-0C43F485DEEF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485E3BD-872A-4AAB-9E09-323A5BB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7918CA0-7A9B-499D-883B-5376B277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BB119F-47A4-4ED4-A1A7-4FFCAC445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213" y="2001794"/>
            <a:ext cx="4114800" cy="3608173"/>
          </a:xfrm>
          <a:prstGeom prst="rect">
            <a:avLst/>
          </a:prstGeom>
        </p:spPr>
        <p:txBody>
          <a:bodyPr anchor="t"/>
          <a:lstStyle>
            <a:lvl1pPr>
              <a:lnSpc>
                <a:spcPts val="4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28983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06AA4C2F-E4C3-4AC2-882F-D3B4EE1B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8862057-F445-4B26-81B4-37DB7612E920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485E3BD-872A-4AAB-9E09-323A5BB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7918CA0-7A9B-499D-883B-5376B277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BB119F-47A4-4ED4-A1A7-4FFCAC445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211" y="785805"/>
            <a:ext cx="10154587" cy="772941"/>
          </a:xfrm>
          <a:prstGeom prst="rect">
            <a:avLst/>
          </a:prstGeom>
        </p:spPr>
        <p:txBody>
          <a:bodyPr anchor="t"/>
          <a:lstStyle>
            <a:lvl1pPr algn="ctr">
              <a:lnSpc>
                <a:spcPts val="4000"/>
              </a:lnSpc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8F98C4-754C-47F0-B354-82F0D77791B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199212" y="1720312"/>
            <a:ext cx="10154587" cy="445665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algn="ctr">
              <a:defRPr sz="2000" b="1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82422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06AA4C2F-E4C3-4AC2-882F-D3B4EE1B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6E2DEFED-493B-4842-BB9A-8AD11462613F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485E3BD-872A-4AAB-9E09-323A5BB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7918CA0-7A9B-499D-883B-5376B277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12927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C02B61F6-A162-214D-9F3F-34D8B9E37C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63637" y="2687444"/>
            <a:ext cx="10190162" cy="1357614"/>
          </a:xfrm>
          <a:prstGeom prst="rect">
            <a:avLst/>
          </a:prstGeom>
        </p:spPr>
        <p:txBody>
          <a:bodyPr anchor="t"/>
          <a:lstStyle>
            <a:lvl1pPr algn="l">
              <a:lnSpc>
                <a:spcPts val="6000"/>
              </a:lnSpc>
              <a:defRPr sz="6000" b="1" u="none">
                <a:solidFill>
                  <a:srgbClr val="4E008E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49E68EE-4DCC-5F42-9999-03DA1663781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199212" y="4215539"/>
            <a:ext cx="10154587" cy="1961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4E008E"/>
                </a:solidFill>
              </a:defRPr>
            </a:lvl1pPr>
            <a:lvl2pPr>
              <a:defRPr sz="2000" b="1">
                <a:solidFill>
                  <a:srgbClr val="4E008E"/>
                </a:solidFill>
              </a:defRPr>
            </a:lvl2pPr>
            <a:lvl3pPr>
              <a:defRPr sz="1800">
                <a:solidFill>
                  <a:srgbClr val="4E008E"/>
                </a:solidFill>
              </a:defRPr>
            </a:lvl3pPr>
            <a:lvl4pPr>
              <a:defRPr>
                <a:solidFill>
                  <a:srgbClr val="4E008E"/>
                </a:solidFill>
              </a:defRPr>
            </a:lvl4pPr>
            <a:lvl5pPr>
              <a:defRPr>
                <a:solidFill>
                  <a:srgbClr val="4E008E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38897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06AA4C2F-E4C3-4AC2-882F-D3B4EE1B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5941D6C-CE6C-4124-9ABE-67EB13CFDEA2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485E3BD-872A-4AAB-9E09-323A5BB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7918CA0-7A9B-499D-883B-5376B277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BB119F-47A4-4ED4-A1A7-4FFCAC445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212" y="1812325"/>
            <a:ext cx="10154587" cy="1145060"/>
          </a:xfrm>
          <a:prstGeom prst="rect">
            <a:avLst/>
          </a:prstGeom>
        </p:spPr>
        <p:txBody>
          <a:bodyPr anchor="b"/>
          <a:lstStyle>
            <a:lvl1pPr>
              <a:lnSpc>
                <a:spcPts val="4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8F98C4-754C-47F0-B354-82F0D77791B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199212" y="3237470"/>
            <a:ext cx="10154587" cy="29394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2000" b="1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1920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06AA4C2F-E4C3-4AC2-882F-D3B4EE1BAD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65197" y="6491415"/>
            <a:ext cx="2649023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0DFA635-8153-48F8-A6AE-71050DD17C05}" type="datetime1">
              <a:rPr lang="fi-FI" smtClean="0"/>
              <a:t>24.1.2019</a:t>
            </a:fld>
            <a:endParaRPr lang="fi-FI" dirty="0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F485E3BD-872A-4AAB-9E09-323A5BB73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99212" y="6491416"/>
            <a:ext cx="4114800" cy="230058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F7918CA0-7A9B-499D-883B-5376B277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15134" y="6491417"/>
            <a:ext cx="438665" cy="230058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3A17604-1BE0-AB4F-BE49-013BED05F39E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3BB119F-47A4-4ED4-A1A7-4FFCAC445C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99212" y="1812325"/>
            <a:ext cx="10154587" cy="1145060"/>
          </a:xfrm>
          <a:prstGeom prst="rect">
            <a:avLst/>
          </a:prstGeom>
        </p:spPr>
        <p:txBody>
          <a:bodyPr anchor="b"/>
          <a:lstStyle>
            <a:lvl1pPr>
              <a:lnSpc>
                <a:spcPts val="4000"/>
              </a:lnSpc>
              <a:defRPr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</a:t>
            </a:r>
            <a:endParaRPr lang="fi-FI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8F98C4-754C-47F0-B354-82F0D77791B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199212" y="3237470"/>
            <a:ext cx="4542561" cy="29394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2000" b="1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7B098D1-C148-448E-A369-7E3BCA724638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417276" y="3237469"/>
            <a:ext cx="4930344" cy="29394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 sz="2000" b="1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1962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565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3" r:id="rId2"/>
    <p:sldLayoutId id="2147483734" r:id="rId3"/>
    <p:sldLayoutId id="2147483735" r:id="rId4"/>
    <p:sldLayoutId id="2147483745" r:id="rId5"/>
    <p:sldLayoutId id="2147483743" r:id="rId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33">
          <p15:clr>
            <a:srgbClr val="F26B43"/>
          </p15:clr>
        </p15:guide>
        <p15:guide id="2" orient="horz" pos="1253">
          <p15:clr>
            <a:srgbClr val="F26B43"/>
          </p15:clr>
        </p15:guide>
        <p15:guide id="3" orient="horz" pos="21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2446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4" r:id="rId5"/>
    <p:sldLayoutId id="2147483691" r:id="rId6"/>
    <p:sldLayoutId id="2147483747" r:id="rId7"/>
    <p:sldLayoutId id="2147483749" r:id="rId8"/>
    <p:sldLayoutId id="2147483750" r:id="rId9"/>
    <p:sldLayoutId id="2147483752" r:id="rId10"/>
    <p:sldLayoutId id="214748375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33">
          <p15:clr>
            <a:srgbClr val="F26B43"/>
          </p15:clr>
        </p15:guide>
        <p15:guide id="2" orient="horz" pos="1253">
          <p15:clr>
            <a:srgbClr val="F26B43"/>
          </p15:clr>
        </p15:guide>
        <p15:guide id="3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17796/contributions/2949592/attachments/1715219/2766824/PresentationGoriniSchool_MeasurementsForRobotics.pdf" TargetMode="External"/><Relationship Id="rId2" Type="http://schemas.openxmlformats.org/officeDocument/2006/relationships/hyperlink" Target="https://youtu.be/1lqlLs5ehaU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1B848AB-F140-4ABD-A2BF-B99006983D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Business Finland – CERN collaboration</a:t>
            </a:r>
            <a:br>
              <a:rPr lang="en-GB" sz="3600" dirty="0"/>
            </a:br>
            <a:r>
              <a:rPr lang="en-GB" sz="3600" dirty="0"/>
              <a:t>Robotics &amp; AI</a:t>
            </a:r>
            <a:endParaRPr lang="fi-FI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D1FE1D-07A7-5546-AF6D-BAC3B18CBFD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199212" y="5150939"/>
            <a:ext cx="10154587" cy="1026023"/>
          </a:xfrm>
        </p:spPr>
        <p:txBody>
          <a:bodyPr/>
          <a:lstStyle/>
          <a:p>
            <a:r>
              <a:rPr lang="en-GB" dirty="0"/>
              <a:t>Roel Pieters (</a:t>
            </a:r>
            <a:r>
              <a:rPr lang="en-GB" dirty="0" err="1"/>
              <a:t>Asst</a:t>
            </a:r>
            <a:r>
              <a:rPr lang="en-GB" dirty="0"/>
              <a:t> </a:t>
            </a:r>
            <a:r>
              <a:rPr lang="en-GB" dirty="0" err="1"/>
              <a:t>Prof.</a:t>
            </a:r>
            <a:r>
              <a:rPr lang="en-GB" dirty="0"/>
              <a:t>, Automation Technology and Mechanical Engineering)</a:t>
            </a:r>
          </a:p>
          <a:p>
            <a:r>
              <a:rPr lang="en-GB" dirty="0"/>
              <a:t>Esa Rahtu (</a:t>
            </a:r>
            <a:r>
              <a:rPr lang="en-GB" dirty="0" err="1"/>
              <a:t>Asst</a:t>
            </a:r>
            <a:r>
              <a:rPr lang="en-GB" dirty="0"/>
              <a:t> </a:t>
            </a:r>
            <a:r>
              <a:rPr lang="en-GB" dirty="0" err="1"/>
              <a:t>Prof.</a:t>
            </a:r>
            <a:r>
              <a:rPr lang="en-GB" dirty="0"/>
              <a:t>, Information Technology and Communication)</a:t>
            </a:r>
          </a:p>
          <a:p>
            <a:r>
              <a:rPr lang="en-GB" dirty="0"/>
              <a:t>25.1.2019</a:t>
            </a:r>
          </a:p>
        </p:txBody>
      </p:sp>
    </p:spTree>
    <p:extLst>
      <p:ext uri="{BB962C8B-B14F-4D97-AF65-F5344CB8AC3E}">
        <p14:creationId xmlns:p14="http://schemas.microsoft.com/office/powerpoint/2010/main" val="2419924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99212" y="667265"/>
            <a:ext cx="10154587" cy="801317"/>
          </a:xfrm>
        </p:spPr>
        <p:txBody>
          <a:bodyPr/>
          <a:lstStyle/>
          <a:p>
            <a:r>
              <a:rPr lang="en-US" sz="2800" dirty="0"/>
              <a:t>Background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1199212" y="1653309"/>
            <a:ext cx="10154587" cy="45236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Roel Pieters (Assistant Professor), </a:t>
            </a:r>
            <a:r>
              <a:rPr lang="en-US" dirty="0">
                <a:solidFill>
                  <a:schemeClr val="tx2"/>
                </a:solidFill>
              </a:rPr>
              <a:t>roel.pieters@tuni.fi</a:t>
            </a:r>
            <a:r>
              <a:rPr lang="en-US" dirty="0"/>
              <a:t/>
            </a:r>
            <a:br>
              <a:rPr lang="en-US" dirty="0"/>
            </a:br>
            <a:r>
              <a:rPr lang="en-US" altLang="fi-FI" dirty="0">
                <a:latin typeface="Arial" panose="020B0604020202020204" pitchFamily="34" charset="0"/>
                <a:cs typeface="Arial" panose="020B0604020202020204" pitchFamily="34" charset="0"/>
              </a:rPr>
              <a:t>+358 50 447 8347,    </a:t>
            </a:r>
            <a:r>
              <a:rPr lang="en-US" altLang="fi-FI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US" altLang="fi-FI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pieters_roel</a:t>
            </a:r>
            <a:r>
              <a:rPr lang="en-US" altLang="fi-FI" dirty="0">
                <a:solidFill>
                  <a:schemeClr val="tx2"/>
                </a:solidFill>
              </a:rPr>
              <a:t/>
            </a:r>
            <a:br>
              <a:rPr lang="en-US" altLang="fi-FI" dirty="0">
                <a:solidFill>
                  <a:schemeClr val="tx2"/>
                </a:solidFill>
              </a:rPr>
            </a:br>
            <a:r>
              <a:rPr lang="en-US" dirty="0"/>
              <a:t>Automation Technology and Mechanical Engineering</a:t>
            </a:r>
            <a:br>
              <a:rPr lang="en-US" dirty="0"/>
            </a:br>
            <a:r>
              <a:rPr lang="en-US" dirty="0"/>
              <a:t>Cognitive Robotics Group</a:t>
            </a:r>
            <a:br>
              <a:rPr lang="en-US" dirty="0"/>
            </a:br>
            <a:r>
              <a:rPr lang="en-US" dirty="0"/>
              <a:t>Tampere University</a:t>
            </a:r>
            <a:br>
              <a:rPr lang="en-US" dirty="0"/>
            </a:br>
            <a:r>
              <a:rPr lang="en-US" dirty="0">
                <a:solidFill>
                  <a:schemeClr val="tx2"/>
                </a:solidFill>
              </a:rPr>
              <a:t>https://research.tuni.fi/cogrob/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Esa Rahtu (Assistant Professor), </a:t>
            </a:r>
            <a:r>
              <a:rPr lang="en-US" dirty="0">
                <a:solidFill>
                  <a:schemeClr val="tx2"/>
                </a:solidFill>
              </a:rPr>
              <a:t>esa.rahtu@tuni.fi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/>
              <a:t>+358 40 7628898</a:t>
            </a: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/>
              <a:t>Artificial Intelligence and Vision Group</a:t>
            </a:r>
            <a:br>
              <a:rPr lang="en-US" dirty="0"/>
            </a:br>
            <a:r>
              <a:rPr lang="en-US" dirty="0"/>
              <a:t>Information Technology and Communication</a:t>
            </a:r>
            <a:r>
              <a:rPr lang="en-US" dirty="0">
                <a:solidFill>
                  <a:schemeClr val="tx2"/>
                </a:solidFill>
              </a:rPr>
              <a:t/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/>
              <a:t>Tampere University</a:t>
            </a:r>
            <a:br>
              <a:rPr lang="en-US" dirty="0"/>
            </a:br>
            <a:r>
              <a:rPr lang="en-US" dirty="0">
                <a:solidFill>
                  <a:schemeClr val="tx2"/>
                </a:solidFill>
              </a:rPr>
              <a:t>http://esa.rahtu.fi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BIC Collaboration – </a:t>
            </a:r>
            <a:r>
              <a:rPr lang="fi-FI" dirty="0" err="1"/>
              <a:t>Robotics</a:t>
            </a:r>
            <a:r>
              <a:rPr lang="fi-FI" dirty="0"/>
              <a:t> &amp; AI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7604-1BE0-AB4F-BE49-013BED05F39E}" type="slidenum">
              <a:rPr lang="fi-FI" smtClean="0"/>
              <a:pPr/>
              <a:t>2</a:t>
            </a:fld>
            <a:endParaRPr lang="fi-FI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4B6D6B-F7F8-2149-9963-F5ECA954244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2576" y="1989138"/>
            <a:ext cx="182609" cy="25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687" y="3857690"/>
            <a:ext cx="1905000" cy="2476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9146" y="1097280"/>
            <a:ext cx="2574653" cy="225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55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99212" y="667265"/>
            <a:ext cx="10154587" cy="801317"/>
          </a:xfrm>
        </p:spPr>
        <p:txBody>
          <a:bodyPr/>
          <a:lstStyle/>
          <a:p>
            <a:r>
              <a:rPr lang="en-US" sz="2800" dirty="0"/>
              <a:t>CERN: Current and future problems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1199212" y="1653309"/>
            <a:ext cx="10154587" cy="4523655"/>
          </a:xfrm>
        </p:spPr>
        <p:txBody>
          <a:bodyPr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My perspective, based on discussion, current R&amp;D and state-of-the-art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hlinkClick r:id="rId2"/>
              </a:rPr>
              <a:t>Video link</a:t>
            </a:r>
            <a:r>
              <a:rPr lang="en-US" dirty="0" smtClean="0"/>
              <a:t> </a:t>
            </a:r>
            <a:r>
              <a:rPr lang="en-US" dirty="0"/>
              <a:t> </a:t>
            </a:r>
            <a:r>
              <a:rPr lang="en-US" dirty="0" smtClean="0">
                <a:hlinkClick r:id="rId3"/>
              </a:rPr>
              <a:t>Presentation link</a:t>
            </a:r>
            <a:endParaRPr lang="en-US" dirty="0"/>
          </a:p>
          <a:p>
            <a:r>
              <a:rPr lang="en-US" dirty="0" smtClean="0"/>
              <a:t>Current LHC: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Remote intervention: maintenance</a:t>
            </a:r>
            <a:r>
              <a:rPr lang="en-US" dirty="0"/>
              <a:t>, inspection, handling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Robot tele-operation: </a:t>
            </a:r>
            <a:r>
              <a:rPr lang="en-US" dirty="0"/>
              <a:t>object </a:t>
            </a:r>
            <a:r>
              <a:rPr lang="en-US" dirty="0" smtClean="0"/>
              <a:t>manipulation, </a:t>
            </a:r>
            <a:r>
              <a:rPr lang="en-US" dirty="0"/>
              <a:t>localization/mapping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Perception</a:t>
            </a:r>
            <a:r>
              <a:rPr lang="en-US" dirty="0"/>
              <a:t>: </a:t>
            </a:r>
            <a:r>
              <a:rPr lang="en-US" dirty="0" smtClean="0"/>
              <a:t>tele-presence, detection/recognition, </a:t>
            </a:r>
            <a:r>
              <a:rPr lang="en-US" dirty="0"/>
              <a:t>AR/VR, </a:t>
            </a:r>
          </a:p>
          <a:p>
            <a:r>
              <a:rPr lang="en-US" dirty="0"/>
              <a:t>Future: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LHC/FCC: maintenance, inspection of future infrastructures</a:t>
            </a:r>
          </a:p>
          <a:p>
            <a:r>
              <a:rPr lang="en-US" dirty="0"/>
              <a:t>Conclusion: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CERN can serve as test-bed, facilitator, knowledge resource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Long-term commitment is key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BIC Collaboration – </a:t>
            </a:r>
            <a:r>
              <a:rPr lang="fi-FI" dirty="0" err="1"/>
              <a:t>Robotics</a:t>
            </a:r>
            <a:r>
              <a:rPr lang="fi-FI" dirty="0"/>
              <a:t> &amp; AI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7604-1BE0-AB4F-BE49-013BED05F39E}" type="slidenum">
              <a:rPr lang="fi-FI" smtClean="0"/>
              <a:pPr/>
              <a:t>3</a:t>
            </a:fld>
            <a:endParaRPr lang="fi-FI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5435" y="149793"/>
            <a:ext cx="1869749" cy="263757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9325046" y="3097675"/>
            <a:ext cx="2625856" cy="3352916"/>
            <a:chOff x="9342437" y="3304842"/>
            <a:chExt cx="2625856" cy="335291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342438" y="3304842"/>
              <a:ext cx="2625855" cy="311820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342437" y="6380759"/>
              <a:ext cx="26258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Virtual LHC tunnel + robot</a:t>
              </a:r>
              <a:endParaRPr lang="en-US" sz="1200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9477381" y="2824048"/>
            <a:ext cx="26258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CERN-bot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15126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99212" y="667265"/>
            <a:ext cx="10789588" cy="801317"/>
          </a:xfrm>
        </p:spPr>
        <p:txBody>
          <a:bodyPr/>
          <a:lstStyle/>
          <a:p>
            <a:r>
              <a:rPr lang="en-US" sz="2800" dirty="0"/>
              <a:t>Targeted topics/needs: Remote, enhanced tele-operation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1199212" y="1653309"/>
            <a:ext cx="10154587" cy="45236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Robotics: mobile base + arm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AI: virtual/augmented reality interaction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Augmented </a:t>
            </a:r>
            <a:r>
              <a:rPr lang="en-US" sz="2400" dirty="0" smtClean="0"/>
              <a:t>Man: h</a:t>
            </a:r>
            <a:r>
              <a:rPr lang="en-US" sz="2200" b="0" dirty="0" smtClean="0"/>
              <a:t>uman assistance and training</a:t>
            </a:r>
          </a:p>
          <a:p>
            <a:pPr lvl="1"/>
            <a:endParaRPr lang="en-US" sz="2200" b="0" i="1" dirty="0"/>
          </a:p>
          <a:p>
            <a:pPr marL="457200" lvl="1" indent="0">
              <a:buNone/>
            </a:pPr>
            <a:r>
              <a:rPr lang="en-US" sz="2400" b="0" i="1" dirty="0" smtClean="0"/>
              <a:t>Towards inspection </a:t>
            </a:r>
            <a:r>
              <a:rPr lang="en-US" sz="2400" b="0" i="1" dirty="0"/>
              <a:t>and maintenance of </a:t>
            </a:r>
            <a:br>
              <a:rPr lang="en-US" sz="2400" b="0" i="1" dirty="0"/>
            </a:br>
            <a:r>
              <a:rPr lang="en-US" sz="2400" b="0" i="1" dirty="0" smtClean="0"/>
              <a:t>		infrastructure/objects</a:t>
            </a:r>
            <a:endParaRPr lang="en-US" sz="2400" b="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BIC Collaboration – </a:t>
            </a:r>
            <a:r>
              <a:rPr lang="fi-FI" dirty="0" err="1"/>
              <a:t>Robotics</a:t>
            </a:r>
            <a:r>
              <a:rPr lang="fi-FI" dirty="0"/>
              <a:t> &amp; AI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7604-1BE0-AB4F-BE49-013BED05F39E}" type="slidenum">
              <a:rPr lang="fi-FI" smtClean="0"/>
              <a:pPr/>
              <a:t>4</a:t>
            </a:fld>
            <a:endParaRPr lang="fi-FI"/>
          </a:p>
        </p:txBody>
      </p:sp>
      <p:grpSp>
        <p:nvGrpSpPr>
          <p:cNvPr id="6" name="Group 5"/>
          <p:cNvGrpSpPr/>
          <p:nvPr/>
        </p:nvGrpSpPr>
        <p:grpSpPr>
          <a:xfrm>
            <a:off x="8959273" y="1623555"/>
            <a:ext cx="3029527" cy="2225731"/>
            <a:chOff x="6819389" y="127410"/>
            <a:chExt cx="2235835" cy="1745703"/>
          </a:xfrm>
        </p:grpSpPr>
        <p:pic>
          <p:nvPicPr>
            <p:cNvPr id="7" name="Picture 6"/>
            <p:cNvPicPr/>
            <p:nvPr/>
          </p:nvPicPr>
          <p:blipFill rotWithShape="1">
            <a:blip r:embed="rId2"/>
            <a:srcRect l="4544" t="1" r="988" b="4436"/>
            <a:stretch/>
          </p:blipFill>
          <p:spPr bwMode="auto">
            <a:xfrm>
              <a:off x="6819389" y="127410"/>
              <a:ext cx="2235835" cy="152844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6819389" y="1655855"/>
              <a:ext cx="2227175" cy="217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CERN tunnel environment</a:t>
              </a:r>
            </a:p>
          </p:txBody>
        </p:sp>
      </p:grp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8959273" y="3915136"/>
            <a:ext cx="3029528" cy="2509758"/>
            <a:chOff x="6998791" y="2998583"/>
            <a:chExt cx="2075599" cy="1719493"/>
          </a:xfrm>
        </p:grpSpPr>
        <p:sp>
          <p:nvSpPr>
            <p:cNvPr id="10" name="TextBox 9"/>
            <p:cNvSpPr txBox="1"/>
            <p:nvPr/>
          </p:nvSpPr>
          <p:spPr>
            <a:xfrm>
              <a:off x="6998792" y="4528298"/>
              <a:ext cx="2067559" cy="189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Virtual Reality interaction </a:t>
              </a:r>
            </a:p>
          </p:txBody>
        </p:sp>
        <p:pic>
          <p:nvPicPr>
            <p:cNvPr id="11" name="Picture 10"/>
            <p:cNvPicPr/>
            <p:nvPr/>
          </p:nvPicPr>
          <p:blipFill rotWithShape="1">
            <a:blip r:embed="rId3"/>
            <a:srcRect l="1977" t="1746" r="1171" b="3356"/>
            <a:stretch/>
          </p:blipFill>
          <p:spPr bwMode="auto">
            <a:xfrm>
              <a:off x="6998791" y="2998583"/>
              <a:ext cx="2075599" cy="152971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3500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99212" y="667265"/>
            <a:ext cx="10789588" cy="801317"/>
          </a:xfrm>
        </p:spPr>
        <p:txBody>
          <a:bodyPr/>
          <a:lstStyle/>
          <a:p>
            <a:r>
              <a:rPr lang="en-US" sz="2800" dirty="0"/>
              <a:t>Current TAU-CERN activities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1199212" y="1653309"/>
            <a:ext cx="10154587" cy="45236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Research with </a:t>
            </a:r>
            <a:r>
              <a:rPr lang="en-US" sz="2400" dirty="0" smtClean="0"/>
              <a:t>CERN robotics </a:t>
            </a:r>
            <a:r>
              <a:rPr lang="en-US" sz="2400" dirty="0"/>
              <a:t>group (Engineering Department (EN</a:t>
            </a:r>
            <a:r>
              <a:rPr lang="en-US" sz="2400" dirty="0" smtClean="0"/>
              <a:t>))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1 researcher </a:t>
            </a:r>
            <a:r>
              <a:rPr lang="en-US" sz="2400" dirty="0"/>
              <a:t>+ 2 in </a:t>
            </a:r>
            <a:r>
              <a:rPr lang="en-US" sz="2400" dirty="0" smtClean="0"/>
              <a:t>future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Intent to participate in CERN EP R&amp;D 5 year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ATTRACT proposal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Co-Creation </a:t>
            </a:r>
            <a:r>
              <a:rPr lang="en-US" sz="2400" dirty="0">
                <a:sym typeface="Wingdings" panose="05000000000000000000" pitchFamily="2" charset="2"/>
              </a:rPr>
              <a:t> Co-Innovation</a:t>
            </a: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BIC Collaboration – </a:t>
            </a:r>
            <a:r>
              <a:rPr lang="fi-FI" dirty="0" err="1"/>
              <a:t>Robotics</a:t>
            </a:r>
            <a:r>
              <a:rPr lang="fi-FI" dirty="0"/>
              <a:t> &amp; AI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7604-1BE0-AB4F-BE49-013BED05F39E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27520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99212" y="667265"/>
            <a:ext cx="10789588" cy="801317"/>
          </a:xfrm>
        </p:spPr>
        <p:txBody>
          <a:bodyPr/>
          <a:lstStyle/>
          <a:p>
            <a:r>
              <a:rPr lang="en-US" sz="2800" dirty="0"/>
              <a:t>BF Co-Innovation: Current state and potential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1199212" y="1653309"/>
            <a:ext cx="10154587" cy="45236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Discussion </a:t>
            </a:r>
            <a:r>
              <a:rPr lang="en-US" sz="2400" dirty="0"/>
              <a:t>with multiple companies: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Clear interest in:</a:t>
            </a:r>
          </a:p>
          <a:p>
            <a:pPr marL="1028700" lvl="1" indent="-342900"/>
            <a:r>
              <a:rPr lang="en-US" sz="2400" dirty="0"/>
              <a:t>Robotic tele-operation + Augmented/Virtual Reality</a:t>
            </a:r>
          </a:p>
          <a:p>
            <a:pPr marL="1028700" lvl="1" indent="-342900"/>
            <a:r>
              <a:rPr lang="en-US" sz="2400" dirty="0"/>
              <a:t>Remote object handling</a:t>
            </a:r>
          </a:p>
          <a:p>
            <a:pPr marL="1028700" lvl="1" indent="-342900"/>
            <a:r>
              <a:rPr lang="en-US" sz="2400" dirty="0"/>
              <a:t>Object/infrastructure inspection, personnel training</a:t>
            </a:r>
            <a:br>
              <a:rPr lang="en-US" sz="2400" dirty="0"/>
            </a:b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Core competence of companies does not necessarily relate to CERN,</a:t>
            </a:r>
            <a:br>
              <a:rPr lang="en-US" sz="2400" dirty="0"/>
            </a:br>
            <a:r>
              <a:rPr lang="en-US" sz="2400" dirty="0"/>
              <a:t>but their problems and needs do</a:t>
            </a:r>
            <a:r>
              <a:rPr lang="en-US" sz="2400" dirty="0" smtClean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Companies cannot do R&amp;D </a:t>
            </a:r>
            <a:r>
              <a:rPr lang="en-US" sz="2400" dirty="0"/>
              <a:t>w</a:t>
            </a:r>
            <a:r>
              <a:rPr lang="en-US" sz="2400" dirty="0" smtClean="0"/>
              <a:t>ithout BIC!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Common interests are these problems, and CERN as potential business facilitator/motivator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BIC Collaboration – </a:t>
            </a:r>
            <a:r>
              <a:rPr lang="fi-FI" dirty="0" err="1"/>
              <a:t>Robotics</a:t>
            </a:r>
            <a:r>
              <a:rPr lang="fi-FI" dirty="0"/>
              <a:t> &amp; AI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7604-1BE0-AB4F-BE49-013BED05F39E}" type="slidenum">
              <a:rPr lang="fi-FI" smtClean="0"/>
              <a:pPr/>
              <a:t>6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40499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99212" y="667265"/>
            <a:ext cx="10789588" cy="801317"/>
          </a:xfrm>
        </p:spPr>
        <p:txBody>
          <a:bodyPr/>
          <a:lstStyle/>
          <a:p>
            <a:r>
              <a:rPr lang="en-US" sz="2800" dirty="0"/>
              <a:t>BF Co-Innovation: Next steps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1199212" y="1653309"/>
            <a:ext cx="10154587" cy="452365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Get company commitment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Refine and narrow down on topics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Ensure that CERN benefits as 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Coordinate among other </a:t>
            </a:r>
            <a:r>
              <a:rPr lang="en-US" sz="2400" dirty="0" smtClean="0"/>
              <a:t>BIC collaboration projects/proposals</a:t>
            </a:r>
            <a:endParaRPr lang="en-US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dirty="0"/>
              <a:t>BIC Collaboration – </a:t>
            </a:r>
            <a:r>
              <a:rPr lang="fi-FI" dirty="0" err="1"/>
              <a:t>Robotics</a:t>
            </a:r>
            <a:r>
              <a:rPr lang="fi-FI" dirty="0"/>
              <a:t> &amp; AI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17604-1BE0-AB4F-BE49-013BED05F39E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7525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C3DEEE6-D78C-6D43-823E-D1CA3D9F1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0EAA2A-C669-2F49-ACAB-C225FFA4055A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604614017"/>
      </p:ext>
    </p:extLst>
  </p:cSld>
  <p:clrMapOvr>
    <a:masterClrMapping/>
  </p:clrMapOvr>
</p:sld>
</file>

<file path=ppt/theme/theme1.xml><?xml version="1.0" encoding="utf-8"?>
<a:theme xmlns:a="http://schemas.openxmlformats.org/drawingml/2006/main" name="Basic">
  <a:themeElements>
    <a:clrScheme name="Tampere University">
      <a:dk1>
        <a:sysClr val="windowText" lastClr="000000"/>
      </a:dk1>
      <a:lt1>
        <a:sysClr val="window" lastClr="FFFFFF"/>
      </a:lt1>
      <a:dk2>
        <a:srgbClr val="4E008E"/>
      </a:dk2>
      <a:lt2>
        <a:srgbClr val="FFFFFF"/>
      </a:lt2>
      <a:accent1>
        <a:srgbClr val="433595"/>
      </a:accent1>
      <a:accent2>
        <a:srgbClr val="81CBF2"/>
      </a:accent2>
      <a:accent3>
        <a:srgbClr val="F7A3C7"/>
      </a:accent3>
      <a:accent4>
        <a:srgbClr val="FFDAA3"/>
      </a:accent4>
      <a:accent5>
        <a:srgbClr val="F2F2F2"/>
      </a:accent5>
      <a:accent6>
        <a:srgbClr val="D8D8D8"/>
      </a:accent6>
      <a:hlink>
        <a:srgbClr val="BFBFBF"/>
      </a:hlink>
      <a:folHlink>
        <a:srgbClr val="A5A5A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ienovaraisen yhtenäinen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itys1" id="{7D76B554-6765-41BB-AE7A-94E6352E1BC0}" vid="{F4D54163-48A0-411F-9DE7-B13A2123622D}"/>
    </a:ext>
  </a:extLst>
</a:theme>
</file>

<file path=ppt/theme/theme2.xml><?xml version="1.0" encoding="utf-8"?>
<a:theme xmlns:a="http://schemas.openxmlformats.org/drawingml/2006/main" name="White">
  <a:themeElements>
    <a:clrScheme name="Tampere University">
      <a:dk1>
        <a:sysClr val="windowText" lastClr="000000"/>
      </a:dk1>
      <a:lt1>
        <a:sysClr val="window" lastClr="FFFFFF"/>
      </a:lt1>
      <a:dk2>
        <a:srgbClr val="4E008E"/>
      </a:dk2>
      <a:lt2>
        <a:srgbClr val="FFFFFF"/>
      </a:lt2>
      <a:accent1>
        <a:srgbClr val="433595"/>
      </a:accent1>
      <a:accent2>
        <a:srgbClr val="81CBF2"/>
      </a:accent2>
      <a:accent3>
        <a:srgbClr val="F7A3C7"/>
      </a:accent3>
      <a:accent4>
        <a:srgbClr val="FFDAA3"/>
      </a:accent4>
      <a:accent5>
        <a:srgbClr val="F2F2F2"/>
      </a:accent5>
      <a:accent6>
        <a:srgbClr val="D8D8D8"/>
      </a:accent6>
      <a:hlink>
        <a:srgbClr val="BFBFBF"/>
      </a:hlink>
      <a:folHlink>
        <a:srgbClr val="A5A5A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itys1" id="{7D76B554-6765-41BB-AE7A-94E6352E1BC0}" vid="{05333D81-86FD-427B-950B-B7DDFB50D7C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maketyyppi xmlns="36f0232a-42f5-4bfb-85ac-f984372c47da">Tampereen yliopiston PowerPoint -pohjat</Lomaketyyppi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siakirja" ma:contentTypeID="0x010100D971328D8CA3A44FBC549720B34348B9" ma:contentTypeVersion="6" ma:contentTypeDescription="Luo uusi asiakirja." ma:contentTypeScope="" ma:versionID="61b486ec07d566206f0b62a53d68f93e">
  <xsd:schema xmlns:xsd="http://www.w3.org/2001/XMLSchema" xmlns:xs="http://www.w3.org/2001/XMLSchema" xmlns:p="http://schemas.microsoft.com/office/2006/metadata/properties" xmlns:ns1="http://schemas.microsoft.com/sharepoint/v3" xmlns:ns2="36f0232a-42f5-4bfb-85ac-f984372c47da" xmlns:ns3="6853e176-9e54-4fa2-a050-f9cf4d042d89" targetNamespace="http://schemas.microsoft.com/office/2006/metadata/properties" ma:root="true" ma:fieldsID="1058c17e6f4fbc4d94383090589e91e6" ns1:_="" ns2:_="" ns3:_="">
    <xsd:import namespace="http://schemas.microsoft.com/sharepoint/v3"/>
    <xsd:import namespace="36f0232a-42f5-4bfb-85ac-f984372c47da"/>
    <xsd:import namespace="6853e176-9e54-4fa2-a050-f9cf4d042d89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omaketyyppi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Ajoituksen alkamispäivämäärä" ma:description="Ajoituksen alkamispäivämäärä on julkaisuominaisuuden luoma sivustosarake. Sillä määritetään päivämäärä ja kellonaika, jolloin vierailijat näkevät sivuston ensimmäisen kerran." ma:hidden="true" ma:internalName="PublishingStartDate">
      <xsd:simpleType>
        <xsd:restriction base="dms:Unknown"/>
      </xsd:simpleType>
    </xsd:element>
    <xsd:element name="PublishingExpirationDate" ma:index="9" nillable="true" ma:displayName="Ajoituksen päättymispäivämäärä" ma:description="Ajoituksen päättymispäivämäärä on julkaisuominaisuuden luoma sivustosarake. Sillä määritetään päivämäärä ja kellonaika, jolloin vierailijat eivät enää näe tätä sivustoa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f0232a-42f5-4bfb-85ac-f984372c47da" elementFormDefault="qualified">
    <xsd:import namespace="http://schemas.microsoft.com/office/2006/documentManagement/types"/>
    <xsd:import namespace="http://schemas.microsoft.com/office/infopath/2007/PartnerControls"/>
    <xsd:element name="Lomaketyyppi" ma:index="10" nillable="true" ma:displayName="Lomake" ma:format="Dropdown" ma:internalName="Lomaketyyppi">
      <xsd:simpleType>
        <xsd:restriction base="dms:Choice">
          <xsd:enumeration value="Henkilötietoilmoitus"/>
          <xsd:enumeration value="Käyttöoikeudet"/>
          <xsd:enumeration value="Opintosuoritukset"/>
          <xsd:enumeration value="Opinnäytteet"/>
          <xsd:enumeration value="Tutkimus"/>
          <xsd:enumeration value="Sopimukset"/>
          <xsd:enumeration value="Kirjanpito ja laskutus"/>
          <xsd:enumeration value="Tarvikkeet"/>
          <xsd:enumeration value="Todistus"/>
          <xsd:enumeration value="Avaimet ja kulkuluvat"/>
          <xsd:enumeration value="Lupa"/>
          <xsd:enumeration value="Työsuhde"/>
          <xsd:enumeration value="Rekrytointi"/>
          <xsd:enumeration value="Palkkiot ja palkanlisät"/>
          <xsd:enumeration value="Matkustus"/>
          <xsd:enumeration value="Tampereen yliopiston PowerPoint -pohjat"/>
          <xsd:enumeration value="Word-pohjat TTY:n tunnisteilla"/>
          <xsd:enumeration value="Hankinnat"/>
          <xsd:enumeration value="Talous"/>
          <xsd:enumeration value="Vierailijat"/>
        </xsd:restriction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53e176-9e54-4fa2-a050-f9cf4d042d89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Jaettu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Jakamisen tiedot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ältölaji"/>
        <xsd:element ref="dc:title" minOccurs="0" maxOccurs="1" ma:index="4" ma:displayName="Otsikk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A2C362-5154-47CE-86AC-2B62A1EACF38}">
  <ds:schemaRefs>
    <ds:schemaRef ds:uri="http://purl.org/dc/terms/"/>
    <ds:schemaRef ds:uri="http://schemas.microsoft.com/office/2006/documentManagement/types"/>
    <ds:schemaRef ds:uri="36f0232a-42f5-4bfb-85ac-f984372c47da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6853e176-9e54-4fa2-a050-f9cf4d042d8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D45222B-449C-4481-89A2-4E19E0D2F6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6f0232a-42f5-4bfb-85ac-f984372c47da"/>
    <ds:schemaRef ds:uri="6853e176-9e54-4fa2-a050-f9cf4d042d8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4C3E4AA-4F49-4D04-9A24-F64B8D0F9D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TY_PP_2018_tampereen_yliopisto_ASIAKKAALLE</Template>
  <TotalTime>2771</TotalTime>
  <Words>212</Words>
  <Application>Microsoft Office PowerPoint</Application>
  <PresentationFormat>Widescreen</PresentationFormat>
  <Paragraphs>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Wingdings</vt:lpstr>
      <vt:lpstr>Basic</vt:lpstr>
      <vt:lpstr>White</vt:lpstr>
      <vt:lpstr>Business Finland – CERN collaboration Robotics &amp; AI</vt:lpstr>
      <vt:lpstr>Background</vt:lpstr>
      <vt:lpstr>CERN: Current and future problems</vt:lpstr>
      <vt:lpstr>Targeted topics/needs: Remote, enhanced tele-operation</vt:lpstr>
      <vt:lpstr>Current TAU-CERN activities</vt:lpstr>
      <vt:lpstr>BF Co-Innovation: Current state and potential</vt:lpstr>
      <vt:lpstr>BF Co-Innovation: Next steps</vt:lpstr>
      <vt:lpstr>Thank You!</vt:lpstr>
    </vt:vector>
  </TitlesOfParts>
  <Company>Tampereen yliopisto - University of Tampere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Katja Kannonlahti</dc:creator>
  <cp:lastModifiedBy>Roel Pieters</cp:lastModifiedBy>
  <cp:revision>135</cp:revision>
  <dcterms:created xsi:type="dcterms:W3CDTF">2018-08-09T08:47:52Z</dcterms:created>
  <dcterms:modified xsi:type="dcterms:W3CDTF">2019-01-24T13:54:58Z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0x010100D971328D8CA3A44FBC549720B34348B9</vt:lpwstr>
  </property>
</Properties>
</file>