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9" r:id="rId2"/>
    <p:sldId id="260" r:id="rId3"/>
    <p:sldId id="350" r:id="rId4"/>
    <p:sldId id="338" r:id="rId5"/>
    <p:sldId id="268" r:id="rId6"/>
    <p:sldId id="362" r:id="rId7"/>
    <p:sldId id="364" r:id="rId8"/>
    <p:sldId id="351" r:id="rId9"/>
    <p:sldId id="361" r:id="rId10"/>
    <p:sldId id="352" r:id="rId11"/>
    <p:sldId id="360" r:id="rId12"/>
    <p:sldId id="297" r:id="rId13"/>
    <p:sldId id="347" r:id="rId14"/>
    <p:sldId id="356" r:id="rId15"/>
    <p:sldId id="358" r:id="rId16"/>
    <p:sldId id="339" r:id="rId17"/>
    <p:sldId id="257" r:id="rId18"/>
    <p:sldId id="337" r:id="rId19"/>
    <p:sldId id="274" r:id="rId20"/>
    <p:sldId id="329" r:id="rId21"/>
    <p:sldId id="292" r:id="rId22"/>
    <p:sldId id="363" r:id="rId23"/>
    <p:sldId id="261" r:id="rId24"/>
  </p:sldIdLst>
  <p:sldSz cx="9144000" cy="5143500" type="screen16x9"/>
  <p:notesSz cx="6858000" cy="9144000"/>
  <p:defaultTextStyle>
    <a:defPPr>
      <a:defRPr lang="fi-FI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95"/>
    <p:restoredTop sz="94549"/>
  </p:normalViewPr>
  <p:slideViewPr>
    <p:cSldViewPr snapToGrid="0" snapToObjects="1">
      <p:cViewPr varScale="1">
        <p:scale>
          <a:sx n="114" d="100"/>
          <a:sy n="114" d="100"/>
        </p:scale>
        <p:origin x="792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cern.ch\dfs\Users\m\mnoekleb\Desktop\Map%20ENET\HR%20Statistic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FI!$B$1</c:f>
              <c:strCache>
                <c:ptCount val="1"/>
                <c:pt idx="0">
                  <c:v>Fellows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numRef>
              <c:f>FI!$A$2:$A$6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FI!$B$2:$B$6</c:f>
              <c:numCache>
                <c:formatCode>General</c:formatCode>
                <c:ptCount val="5"/>
                <c:pt idx="0">
                  <c:v>4</c:v>
                </c:pt>
                <c:pt idx="1">
                  <c:v>3</c:v>
                </c:pt>
                <c:pt idx="2">
                  <c:v>6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9B-A942-A1F5-E947C60BFACF}"/>
            </c:ext>
          </c:extLst>
        </c:ser>
        <c:ser>
          <c:idx val="3"/>
          <c:order val="1"/>
          <c:tx>
            <c:strRef>
              <c:f>FI!$C$1</c:f>
              <c:strCache>
                <c:ptCount val="1"/>
                <c:pt idx="0">
                  <c:v>Technical and doctoral students</c:v>
                </c:pt>
              </c:strCache>
            </c:strRef>
          </c:tx>
          <c:spPr>
            <a:solidFill>
              <a:srgbClr val="EBA133"/>
            </a:solidFill>
            <a:ln>
              <a:noFill/>
            </a:ln>
            <a:effectLst/>
          </c:spPr>
          <c:invertIfNegative val="0"/>
          <c:cat>
            <c:numRef>
              <c:f>FI!$A$2:$A$6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FI!$C$2:$C$6</c:f>
              <c:numCache>
                <c:formatCode>General</c:formatCode>
                <c:ptCount val="5"/>
                <c:pt idx="0">
                  <c:v>2</c:v>
                </c:pt>
                <c:pt idx="1">
                  <c:v>6</c:v>
                </c:pt>
                <c:pt idx="2">
                  <c:v>1</c:v>
                </c:pt>
                <c:pt idx="3">
                  <c:v>12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9B-A942-A1F5-E947C60BFACF}"/>
            </c:ext>
          </c:extLst>
        </c:ser>
        <c:ser>
          <c:idx val="4"/>
          <c:order val="2"/>
          <c:tx>
            <c:strRef>
              <c:f>FI!$D$1</c:f>
              <c:strCache>
                <c:ptCount val="1"/>
                <c:pt idx="0">
                  <c:v>Summer students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FI!$A$2:$A$6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FI!$D$2:$D$6</c:f>
              <c:numCache>
                <c:formatCode>General</c:formatCode>
                <c:ptCount val="5"/>
                <c:pt idx="0">
                  <c:v>3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9B-A942-A1F5-E947C60BFACF}"/>
            </c:ext>
          </c:extLst>
        </c:ser>
        <c:ser>
          <c:idx val="5"/>
          <c:order val="3"/>
          <c:tx>
            <c:strRef>
              <c:f>FI!$E$1</c:f>
              <c:strCache>
                <c:ptCount val="1"/>
                <c:pt idx="0">
                  <c:v>Administrative students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numRef>
              <c:f>FI!$A$2:$A$6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FI!$E$2:$E$6</c:f>
              <c:numCache>
                <c:formatCode>General</c:formatCode>
                <c:ptCount val="5"/>
                <c:pt idx="2">
                  <c:v>1</c:v>
                </c:pt>
                <c:pt idx="3">
                  <c:v>1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F9B-A942-A1F5-E947C60BFA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37054248"/>
        <c:axId val="637054640"/>
      </c:barChart>
      <c:catAx>
        <c:axId val="637054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7054640"/>
        <c:crosses val="autoZero"/>
        <c:auto val="1"/>
        <c:lblAlgn val="ctr"/>
        <c:lblOffset val="100"/>
        <c:noMultiLvlLbl val="0"/>
      </c:catAx>
      <c:valAx>
        <c:axId val="637054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7054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980DBA-6B18-654C-B3DB-433F62B6AD18}" type="doc">
      <dgm:prSet loTypeId="urn:microsoft.com/office/officeart/2005/8/layout/cycle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CE3A22A-F3B8-F648-B206-10FECC522B3F}">
      <dgm:prSet phldrT="[Text]" custT="1"/>
      <dgm:spPr/>
      <dgm:t>
        <a:bodyPr/>
        <a:lstStyle/>
        <a:p>
          <a:r>
            <a:rPr lang="fi" sz="1400" b="1" u="sng" kern="1200" dirty="0">
              <a:solidFill>
                <a:srgbClr val="1CA17D"/>
              </a:solidFill>
              <a:latin typeface="Adobe Garamond Pro" charset="0"/>
              <a:ea typeface="Adobe Garamond Pro" charset="0"/>
              <a:cs typeface="Adobe Garamond Pro" charset="0"/>
            </a:rPr>
            <a:t>Innovation </a:t>
          </a:r>
          <a:r>
            <a:rPr lang="fi" sz="1200" b="1" u="sng" kern="1200" dirty="0">
              <a:solidFill>
                <a:srgbClr val="1CA17D"/>
              </a:solidFill>
              <a:latin typeface="Adobe Garamond Pro" charset="0"/>
              <a:ea typeface="Adobe Garamond Pro" charset="0"/>
              <a:cs typeface="Adobe Garamond Pro" charset="0"/>
            </a:rPr>
            <a:t>management</a:t>
          </a:r>
          <a:r>
            <a:rPr lang="fi" sz="1400" b="1" u="sng" kern="1200" dirty="0">
              <a:solidFill>
                <a:srgbClr val="1CA17D"/>
              </a:solidFill>
              <a:latin typeface="Adobe Garamond Pro" charset="0"/>
              <a:ea typeface="Adobe Garamond Pro" charset="0"/>
              <a:cs typeface="Adobe Garamond Pro" charset="0"/>
            </a:rPr>
            <a:t> studies &amp;students</a:t>
          </a:r>
          <a:r>
            <a:rPr lang="fi" sz="1400" kern="1200" dirty="0"/>
            <a:t> </a:t>
          </a:r>
          <a:endParaRPr lang="en-US" sz="1400" kern="1200" dirty="0">
            <a:latin typeface="Adobe Garamond Pro" charset="0"/>
            <a:ea typeface="Adobe Garamond Pro" charset="0"/>
            <a:cs typeface="Adobe Garamond Pro" charset="0"/>
          </a:endParaRPr>
        </a:p>
      </dgm:t>
    </dgm:pt>
    <dgm:pt modelId="{0D365A24-2FFE-B54F-83DB-591F6C6B3D18}" type="parTrans" cxnId="{FDB24737-164F-D347-A725-81DD91CEF63B}">
      <dgm:prSet/>
      <dgm:spPr/>
      <dgm:t>
        <a:bodyPr/>
        <a:lstStyle/>
        <a:p>
          <a:endParaRPr lang="en-US"/>
        </a:p>
      </dgm:t>
    </dgm:pt>
    <dgm:pt modelId="{04774B08-E78B-F649-B467-63CFFF44647E}" type="sibTrans" cxnId="{FDB24737-164F-D347-A725-81DD91CEF63B}">
      <dgm:prSet/>
      <dgm:spPr/>
      <dgm:t>
        <a:bodyPr/>
        <a:lstStyle/>
        <a:p>
          <a:endParaRPr lang="en-US"/>
        </a:p>
      </dgm:t>
    </dgm:pt>
    <dgm:pt modelId="{8A75C32A-CFCA-B046-AB55-2A35AED61111}">
      <dgm:prSet phldrT="[Text]" custT="1"/>
      <dgm:spPr/>
      <dgm:t>
        <a:bodyPr/>
        <a:lstStyle/>
        <a:p>
          <a:r>
            <a:rPr lang="en-US" sz="1400" b="1" u="sng" dirty="0">
              <a:solidFill>
                <a:schemeClr val="tx1"/>
              </a:solidFill>
              <a:latin typeface="Adobe Garamond Pro" charset="0"/>
              <a:ea typeface="Adobe Garamond Pro" charset="0"/>
              <a:cs typeface="Adobe Garamond Pro" charset="0"/>
            </a:rPr>
            <a:t>Business-research</a:t>
          </a:r>
          <a:r>
            <a:rPr lang="en-US" sz="1400" b="1" dirty="0">
              <a:solidFill>
                <a:schemeClr val="tx1"/>
              </a:solidFill>
              <a:latin typeface="Adobe Garamond Pro" charset="0"/>
              <a:ea typeface="Adobe Garamond Pro" charset="0"/>
              <a:cs typeface="Adobe Garamond Pro" charset="0"/>
            </a:rPr>
            <a:t> </a:t>
          </a:r>
          <a:r>
            <a:rPr lang="en-US" sz="1400" dirty="0">
              <a:latin typeface="Adobe Garamond Pro" charset="0"/>
              <a:ea typeface="Adobe Garamond Pro" charset="0"/>
              <a:cs typeface="Adobe Garamond Pro" charset="0"/>
            </a:rPr>
            <a:t>partnerships</a:t>
          </a:r>
        </a:p>
      </dgm:t>
    </dgm:pt>
    <dgm:pt modelId="{7624D41C-024F-9A4C-9EAB-52F3A0C61C95}" type="parTrans" cxnId="{A3BC9106-3628-8B40-A6BE-B5F144C20BB9}">
      <dgm:prSet/>
      <dgm:spPr/>
      <dgm:t>
        <a:bodyPr/>
        <a:lstStyle/>
        <a:p>
          <a:endParaRPr lang="en-US"/>
        </a:p>
      </dgm:t>
    </dgm:pt>
    <dgm:pt modelId="{B86211D7-DA70-5E43-BF7F-FA042935EF83}" type="sibTrans" cxnId="{A3BC9106-3628-8B40-A6BE-B5F144C20BB9}">
      <dgm:prSet/>
      <dgm:spPr/>
      <dgm:t>
        <a:bodyPr/>
        <a:lstStyle/>
        <a:p>
          <a:endParaRPr lang="en-US"/>
        </a:p>
      </dgm:t>
    </dgm:pt>
    <dgm:pt modelId="{459B6A27-6E7E-2D4F-B6C7-C015AC40FEDD}">
      <dgm:prSet phldrT="[Text]" custT="1"/>
      <dgm:spPr/>
      <dgm:t>
        <a:bodyPr/>
        <a:lstStyle/>
        <a:p>
          <a:r>
            <a:rPr lang="en-US" sz="1400" b="1" u="sng" dirty="0">
              <a:solidFill>
                <a:schemeClr val="tx1"/>
              </a:solidFill>
              <a:latin typeface="Adobe Garamond Pro" charset="0"/>
              <a:ea typeface="Adobe Garamond Pro" charset="0"/>
              <a:cs typeface="Adobe Garamond Pro" charset="0"/>
            </a:rPr>
            <a:t>R&amp;D&amp;I projects</a:t>
          </a:r>
        </a:p>
      </dgm:t>
    </dgm:pt>
    <dgm:pt modelId="{E556A2C7-1BDE-284D-905E-82345D9084EF}" type="parTrans" cxnId="{1530B794-7112-C24B-8F63-409DB6C5141F}">
      <dgm:prSet/>
      <dgm:spPr/>
      <dgm:t>
        <a:bodyPr/>
        <a:lstStyle/>
        <a:p>
          <a:endParaRPr lang="en-US"/>
        </a:p>
      </dgm:t>
    </dgm:pt>
    <dgm:pt modelId="{9932E6A2-BF98-C344-963F-9D63400AB7B7}" type="sibTrans" cxnId="{1530B794-7112-C24B-8F63-409DB6C5141F}">
      <dgm:prSet/>
      <dgm:spPr/>
      <dgm:t>
        <a:bodyPr/>
        <a:lstStyle/>
        <a:p>
          <a:endParaRPr lang="en-US"/>
        </a:p>
      </dgm:t>
    </dgm:pt>
    <dgm:pt modelId="{4A32D746-031A-0A4D-B0A8-DEBAF3690824}">
      <dgm:prSet phldrT="[Text]" custT="1"/>
      <dgm:spPr/>
      <dgm:t>
        <a:bodyPr/>
        <a:lstStyle/>
        <a:p>
          <a:r>
            <a:rPr lang="en-US" sz="1400" u="sng" dirty="0">
              <a:latin typeface="Adobe Garamond Pro" charset="0"/>
              <a:ea typeface="Adobe Garamond Pro" charset="0"/>
              <a:cs typeface="Adobe Garamond Pro" charset="0"/>
            </a:rPr>
            <a:t>High-tech </a:t>
          </a:r>
          <a:r>
            <a:rPr lang="en-US" sz="1400" b="1" u="sng" dirty="0">
              <a:solidFill>
                <a:schemeClr val="tx1"/>
              </a:solidFill>
              <a:latin typeface="Adobe Garamond Pro" charset="0"/>
              <a:ea typeface="Adobe Garamond Pro" charset="0"/>
              <a:cs typeface="Adobe Garamond Pro" charset="0"/>
            </a:rPr>
            <a:t>startup and spin off </a:t>
          </a:r>
          <a:r>
            <a:rPr lang="en-US" sz="1400" u="sng" dirty="0">
              <a:latin typeface="Adobe Garamond Pro" charset="0"/>
              <a:ea typeface="Adobe Garamond Pro" charset="0"/>
              <a:cs typeface="Adobe Garamond Pro" charset="0"/>
            </a:rPr>
            <a:t>companies</a:t>
          </a:r>
        </a:p>
      </dgm:t>
    </dgm:pt>
    <dgm:pt modelId="{B2B74EE7-74A1-684C-8C7A-8A126D891D79}" type="parTrans" cxnId="{AD6DE865-0AC8-9B45-A3CA-4C364FDFCC18}">
      <dgm:prSet/>
      <dgm:spPr/>
      <dgm:t>
        <a:bodyPr/>
        <a:lstStyle/>
        <a:p>
          <a:endParaRPr lang="en-US"/>
        </a:p>
      </dgm:t>
    </dgm:pt>
    <dgm:pt modelId="{7F588DBB-5693-1A48-B969-0B7E6743A3D9}" type="sibTrans" cxnId="{AD6DE865-0AC8-9B45-A3CA-4C364FDFCC18}">
      <dgm:prSet/>
      <dgm:spPr/>
      <dgm:t>
        <a:bodyPr/>
        <a:lstStyle/>
        <a:p>
          <a:endParaRPr lang="en-US"/>
        </a:p>
      </dgm:t>
    </dgm:pt>
    <dgm:pt modelId="{F1F85A7C-79F0-614C-B23C-ED405F86CC0D}" type="pres">
      <dgm:prSet presAssocID="{7E980DBA-6B18-654C-B3DB-433F62B6AD18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06C67537-B8B8-A345-B371-D72214A0AB70}" type="pres">
      <dgm:prSet presAssocID="{7E980DBA-6B18-654C-B3DB-433F62B6AD18}" presName="children" presStyleCnt="0"/>
      <dgm:spPr/>
    </dgm:pt>
    <dgm:pt modelId="{D2D1C90D-C62D-584F-959B-52C164F60E4E}" type="pres">
      <dgm:prSet presAssocID="{7E980DBA-6B18-654C-B3DB-433F62B6AD18}" presName="childPlaceholder" presStyleCnt="0"/>
      <dgm:spPr/>
    </dgm:pt>
    <dgm:pt modelId="{CBFDA573-840B-FA4C-BF0F-5EC64C0D0B57}" type="pres">
      <dgm:prSet presAssocID="{7E980DBA-6B18-654C-B3DB-433F62B6AD18}" presName="circle" presStyleCnt="0"/>
      <dgm:spPr/>
    </dgm:pt>
    <dgm:pt modelId="{658B24B8-F681-A24A-BE07-AF2188C49A37}" type="pres">
      <dgm:prSet presAssocID="{7E980DBA-6B18-654C-B3DB-433F62B6AD18}" presName="quadrant1" presStyleLbl="node1" presStyleIdx="0" presStyleCnt="4" custLinFactNeighborX="3" custLinFactNeighborY="796">
        <dgm:presLayoutVars>
          <dgm:chMax val="1"/>
          <dgm:bulletEnabled val="1"/>
        </dgm:presLayoutVars>
      </dgm:prSet>
      <dgm:spPr/>
    </dgm:pt>
    <dgm:pt modelId="{FECDD48D-9FDC-3E48-AB65-17D59D16CDD0}" type="pres">
      <dgm:prSet presAssocID="{7E980DBA-6B18-654C-B3DB-433F62B6AD18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FAF14D7B-2D90-0648-9AF2-AB2A5F2B6283}" type="pres">
      <dgm:prSet presAssocID="{7E980DBA-6B18-654C-B3DB-433F62B6AD18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A5826CA9-F83B-614F-9EDA-CE9C622A42FE}" type="pres">
      <dgm:prSet presAssocID="{7E980DBA-6B18-654C-B3DB-433F62B6AD18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A8756E8D-485E-FC44-80B2-2787345C71AB}" type="pres">
      <dgm:prSet presAssocID="{7E980DBA-6B18-654C-B3DB-433F62B6AD18}" presName="quadrantPlaceholder" presStyleCnt="0"/>
      <dgm:spPr/>
    </dgm:pt>
    <dgm:pt modelId="{BB4DB63D-7EED-2A4F-89F1-70135ED4BF27}" type="pres">
      <dgm:prSet presAssocID="{7E980DBA-6B18-654C-B3DB-433F62B6AD18}" presName="center1" presStyleLbl="fgShp" presStyleIdx="0" presStyleCnt="2" custLinFactNeighborY="5811"/>
      <dgm:spPr/>
    </dgm:pt>
    <dgm:pt modelId="{9DE0D194-CBB5-EF48-A704-A1E251BB4DD2}" type="pres">
      <dgm:prSet presAssocID="{7E980DBA-6B18-654C-B3DB-433F62B6AD18}" presName="center2" presStyleLbl="fgShp" presStyleIdx="1" presStyleCnt="2" custLinFactNeighborY="-9685"/>
      <dgm:spPr/>
    </dgm:pt>
  </dgm:ptLst>
  <dgm:cxnLst>
    <dgm:cxn modelId="{B2ABD004-A6AA-F940-AE93-19EA3F0FFAD2}" type="presOf" srcId="{4A32D746-031A-0A4D-B0A8-DEBAF3690824}" destId="{A5826CA9-F83B-614F-9EDA-CE9C622A42FE}" srcOrd="0" destOrd="0" presId="urn:microsoft.com/office/officeart/2005/8/layout/cycle4"/>
    <dgm:cxn modelId="{A3BC9106-3628-8B40-A6BE-B5F144C20BB9}" srcId="{7E980DBA-6B18-654C-B3DB-433F62B6AD18}" destId="{8A75C32A-CFCA-B046-AB55-2A35AED61111}" srcOrd="1" destOrd="0" parTransId="{7624D41C-024F-9A4C-9EAB-52F3A0C61C95}" sibTransId="{B86211D7-DA70-5E43-BF7F-FA042935EF83}"/>
    <dgm:cxn modelId="{16BF5331-21B5-E644-B0C3-0B9853D3EE07}" type="presOf" srcId="{7E980DBA-6B18-654C-B3DB-433F62B6AD18}" destId="{F1F85A7C-79F0-614C-B23C-ED405F86CC0D}" srcOrd="0" destOrd="0" presId="urn:microsoft.com/office/officeart/2005/8/layout/cycle4"/>
    <dgm:cxn modelId="{FDB24737-164F-D347-A725-81DD91CEF63B}" srcId="{7E980DBA-6B18-654C-B3DB-433F62B6AD18}" destId="{9CE3A22A-F3B8-F648-B206-10FECC522B3F}" srcOrd="0" destOrd="0" parTransId="{0D365A24-2FFE-B54F-83DB-591F6C6B3D18}" sibTransId="{04774B08-E78B-F649-B467-63CFFF44647E}"/>
    <dgm:cxn modelId="{AD6DE865-0AC8-9B45-A3CA-4C364FDFCC18}" srcId="{7E980DBA-6B18-654C-B3DB-433F62B6AD18}" destId="{4A32D746-031A-0A4D-B0A8-DEBAF3690824}" srcOrd="3" destOrd="0" parTransId="{B2B74EE7-74A1-684C-8C7A-8A126D891D79}" sibTransId="{7F588DBB-5693-1A48-B969-0B7E6743A3D9}"/>
    <dgm:cxn modelId="{BBC7D168-36C6-444D-B234-1E4A185B434C}" type="presOf" srcId="{459B6A27-6E7E-2D4F-B6C7-C015AC40FEDD}" destId="{FAF14D7B-2D90-0648-9AF2-AB2A5F2B6283}" srcOrd="0" destOrd="0" presId="urn:microsoft.com/office/officeart/2005/8/layout/cycle4"/>
    <dgm:cxn modelId="{3F54DE93-D6D1-D64F-817A-3969A89E82D9}" type="presOf" srcId="{8A75C32A-CFCA-B046-AB55-2A35AED61111}" destId="{FECDD48D-9FDC-3E48-AB65-17D59D16CDD0}" srcOrd="0" destOrd="0" presId="urn:microsoft.com/office/officeart/2005/8/layout/cycle4"/>
    <dgm:cxn modelId="{1530B794-7112-C24B-8F63-409DB6C5141F}" srcId="{7E980DBA-6B18-654C-B3DB-433F62B6AD18}" destId="{459B6A27-6E7E-2D4F-B6C7-C015AC40FEDD}" srcOrd="2" destOrd="0" parTransId="{E556A2C7-1BDE-284D-905E-82345D9084EF}" sibTransId="{9932E6A2-BF98-C344-963F-9D63400AB7B7}"/>
    <dgm:cxn modelId="{42A99CB8-CA9D-AB4D-96F2-B431F5E791CA}" type="presOf" srcId="{9CE3A22A-F3B8-F648-B206-10FECC522B3F}" destId="{658B24B8-F681-A24A-BE07-AF2188C49A37}" srcOrd="0" destOrd="0" presId="urn:microsoft.com/office/officeart/2005/8/layout/cycle4"/>
    <dgm:cxn modelId="{05BCC0F3-0D8A-6147-9442-0524352F4A33}" type="presParOf" srcId="{F1F85A7C-79F0-614C-B23C-ED405F86CC0D}" destId="{06C67537-B8B8-A345-B371-D72214A0AB70}" srcOrd="0" destOrd="0" presId="urn:microsoft.com/office/officeart/2005/8/layout/cycle4"/>
    <dgm:cxn modelId="{9DF1272D-95C3-5848-B363-8050017ABF3B}" type="presParOf" srcId="{06C67537-B8B8-A345-B371-D72214A0AB70}" destId="{D2D1C90D-C62D-584F-959B-52C164F60E4E}" srcOrd="0" destOrd="0" presId="urn:microsoft.com/office/officeart/2005/8/layout/cycle4"/>
    <dgm:cxn modelId="{A29BEA36-3729-EA43-B76B-82D05B3CB64A}" type="presParOf" srcId="{F1F85A7C-79F0-614C-B23C-ED405F86CC0D}" destId="{CBFDA573-840B-FA4C-BF0F-5EC64C0D0B57}" srcOrd="1" destOrd="0" presId="urn:microsoft.com/office/officeart/2005/8/layout/cycle4"/>
    <dgm:cxn modelId="{997E8DA2-BB2D-C84B-9039-115E46557D27}" type="presParOf" srcId="{CBFDA573-840B-FA4C-BF0F-5EC64C0D0B57}" destId="{658B24B8-F681-A24A-BE07-AF2188C49A37}" srcOrd="0" destOrd="0" presId="urn:microsoft.com/office/officeart/2005/8/layout/cycle4"/>
    <dgm:cxn modelId="{745D73D3-E230-1141-B99B-FC77157DA30F}" type="presParOf" srcId="{CBFDA573-840B-FA4C-BF0F-5EC64C0D0B57}" destId="{FECDD48D-9FDC-3E48-AB65-17D59D16CDD0}" srcOrd="1" destOrd="0" presId="urn:microsoft.com/office/officeart/2005/8/layout/cycle4"/>
    <dgm:cxn modelId="{0FBBABD6-7508-3449-B517-A5D8012A942E}" type="presParOf" srcId="{CBFDA573-840B-FA4C-BF0F-5EC64C0D0B57}" destId="{FAF14D7B-2D90-0648-9AF2-AB2A5F2B6283}" srcOrd="2" destOrd="0" presId="urn:microsoft.com/office/officeart/2005/8/layout/cycle4"/>
    <dgm:cxn modelId="{96336ECC-CC92-B34C-BEB1-8AD7CE8F82F8}" type="presParOf" srcId="{CBFDA573-840B-FA4C-BF0F-5EC64C0D0B57}" destId="{A5826CA9-F83B-614F-9EDA-CE9C622A42FE}" srcOrd="3" destOrd="0" presId="urn:microsoft.com/office/officeart/2005/8/layout/cycle4"/>
    <dgm:cxn modelId="{5D21C5F7-BA53-C04E-9EFC-F43DEB7BBEEB}" type="presParOf" srcId="{CBFDA573-840B-FA4C-BF0F-5EC64C0D0B57}" destId="{A8756E8D-485E-FC44-80B2-2787345C71AB}" srcOrd="4" destOrd="0" presId="urn:microsoft.com/office/officeart/2005/8/layout/cycle4"/>
    <dgm:cxn modelId="{35B2D0BA-5497-0C47-9229-67DCAFF8015E}" type="presParOf" srcId="{F1F85A7C-79F0-614C-B23C-ED405F86CC0D}" destId="{BB4DB63D-7EED-2A4F-89F1-70135ED4BF27}" srcOrd="2" destOrd="0" presId="urn:microsoft.com/office/officeart/2005/8/layout/cycle4"/>
    <dgm:cxn modelId="{2D1E0FFB-EA79-7748-BC14-E860423E9A53}" type="presParOf" srcId="{F1F85A7C-79F0-614C-B23C-ED405F86CC0D}" destId="{9DE0D194-CBB5-EF48-A704-A1E251BB4DD2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8B24B8-F681-A24A-BE07-AF2188C49A37}">
      <dsp:nvSpPr>
        <dsp:cNvPr id="0" name=""/>
        <dsp:cNvSpPr/>
      </dsp:nvSpPr>
      <dsp:spPr>
        <a:xfrm>
          <a:off x="1247700" y="245655"/>
          <a:ext cx="1759712" cy="1759712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" sz="1400" b="1" u="sng" kern="1200" dirty="0">
              <a:solidFill>
                <a:srgbClr val="1CA17D"/>
              </a:solidFill>
              <a:latin typeface="Adobe Garamond Pro" charset="0"/>
              <a:ea typeface="Adobe Garamond Pro" charset="0"/>
              <a:cs typeface="Adobe Garamond Pro" charset="0"/>
            </a:rPr>
            <a:t>Innovation </a:t>
          </a:r>
          <a:r>
            <a:rPr lang="fi" sz="1200" b="1" u="sng" kern="1200" dirty="0">
              <a:solidFill>
                <a:srgbClr val="1CA17D"/>
              </a:solidFill>
              <a:latin typeface="Adobe Garamond Pro" charset="0"/>
              <a:ea typeface="Adobe Garamond Pro" charset="0"/>
              <a:cs typeface="Adobe Garamond Pro" charset="0"/>
            </a:rPr>
            <a:t>management</a:t>
          </a:r>
          <a:r>
            <a:rPr lang="fi" sz="1400" b="1" u="sng" kern="1200" dirty="0">
              <a:solidFill>
                <a:srgbClr val="1CA17D"/>
              </a:solidFill>
              <a:latin typeface="Adobe Garamond Pro" charset="0"/>
              <a:ea typeface="Adobe Garamond Pro" charset="0"/>
              <a:cs typeface="Adobe Garamond Pro" charset="0"/>
            </a:rPr>
            <a:t> studies &amp;students</a:t>
          </a:r>
          <a:r>
            <a:rPr lang="fi" sz="1400" kern="1200" dirty="0"/>
            <a:t> </a:t>
          </a:r>
          <a:endParaRPr lang="en-US" sz="1400" kern="1200" dirty="0">
            <a:latin typeface="Adobe Garamond Pro" charset="0"/>
            <a:ea typeface="Adobe Garamond Pro" charset="0"/>
            <a:cs typeface="Adobe Garamond Pro" charset="0"/>
          </a:endParaRPr>
        </a:p>
      </dsp:txBody>
      <dsp:txXfrm>
        <a:off x="1763108" y="761063"/>
        <a:ext cx="1244304" cy="1244304"/>
      </dsp:txXfrm>
    </dsp:sp>
    <dsp:sp modelId="{FECDD48D-9FDC-3E48-AB65-17D59D16CDD0}">
      <dsp:nvSpPr>
        <dsp:cNvPr id="0" name=""/>
        <dsp:cNvSpPr/>
      </dsp:nvSpPr>
      <dsp:spPr>
        <a:xfrm rot="5400000">
          <a:off x="3088640" y="231647"/>
          <a:ext cx="1759712" cy="1759712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u="sng" kern="1200" dirty="0">
              <a:solidFill>
                <a:schemeClr val="tx1"/>
              </a:solidFill>
              <a:latin typeface="Adobe Garamond Pro" charset="0"/>
              <a:ea typeface="Adobe Garamond Pro" charset="0"/>
              <a:cs typeface="Adobe Garamond Pro" charset="0"/>
            </a:rPr>
            <a:t>Business-research</a:t>
          </a:r>
          <a:r>
            <a:rPr lang="en-US" sz="1400" b="1" kern="1200" dirty="0">
              <a:solidFill>
                <a:schemeClr val="tx1"/>
              </a:solidFill>
              <a:latin typeface="Adobe Garamond Pro" charset="0"/>
              <a:ea typeface="Adobe Garamond Pro" charset="0"/>
              <a:cs typeface="Adobe Garamond Pro" charset="0"/>
            </a:rPr>
            <a:t> </a:t>
          </a:r>
          <a:r>
            <a:rPr lang="en-US" sz="1400" kern="1200" dirty="0">
              <a:latin typeface="Adobe Garamond Pro" charset="0"/>
              <a:ea typeface="Adobe Garamond Pro" charset="0"/>
              <a:cs typeface="Adobe Garamond Pro" charset="0"/>
            </a:rPr>
            <a:t>partnerships</a:t>
          </a:r>
        </a:p>
      </dsp:txBody>
      <dsp:txXfrm rot="-5400000">
        <a:off x="3088640" y="747055"/>
        <a:ext cx="1244304" cy="1244304"/>
      </dsp:txXfrm>
    </dsp:sp>
    <dsp:sp modelId="{FAF14D7B-2D90-0648-9AF2-AB2A5F2B6283}">
      <dsp:nvSpPr>
        <dsp:cNvPr id="0" name=""/>
        <dsp:cNvSpPr/>
      </dsp:nvSpPr>
      <dsp:spPr>
        <a:xfrm rot="10800000">
          <a:off x="3088640" y="2072640"/>
          <a:ext cx="1759712" cy="1759712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u="sng" kern="1200" dirty="0">
              <a:solidFill>
                <a:schemeClr val="tx1"/>
              </a:solidFill>
              <a:latin typeface="Adobe Garamond Pro" charset="0"/>
              <a:ea typeface="Adobe Garamond Pro" charset="0"/>
              <a:cs typeface="Adobe Garamond Pro" charset="0"/>
            </a:rPr>
            <a:t>R&amp;D&amp;I projects</a:t>
          </a:r>
        </a:p>
      </dsp:txBody>
      <dsp:txXfrm rot="10800000">
        <a:off x="3088640" y="2072640"/>
        <a:ext cx="1244304" cy="1244304"/>
      </dsp:txXfrm>
    </dsp:sp>
    <dsp:sp modelId="{A5826CA9-F83B-614F-9EDA-CE9C622A42FE}">
      <dsp:nvSpPr>
        <dsp:cNvPr id="0" name=""/>
        <dsp:cNvSpPr/>
      </dsp:nvSpPr>
      <dsp:spPr>
        <a:xfrm rot="16200000">
          <a:off x="1247648" y="2072640"/>
          <a:ext cx="1759712" cy="1759712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u="sng" kern="1200" dirty="0">
              <a:latin typeface="Adobe Garamond Pro" charset="0"/>
              <a:ea typeface="Adobe Garamond Pro" charset="0"/>
              <a:cs typeface="Adobe Garamond Pro" charset="0"/>
            </a:rPr>
            <a:t>High-tech </a:t>
          </a:r>
          <a:r>
            <a:rPr lang="en-US" sz="1400" b="1" u="sng" kern="1200" dirty="0">
              <a:solidFill>
                <a:schemeClr val="tx1"/>
              </a:solidFill>
              <a:latin typeface="Adobe Garamond Pro" charset="0"/>
              <a:ea typeface="Adobe Garamond Pro" charset="0"/>
              <a:cs typeface="Adobe Garamond Pro" charset="0"/>
            </a:rPr>
            <a:t>startup and spin off </a:t>
          </a:r>
          <a:r>
            <a:rPr lang="en-US" sz="1400" u="sng" kern="1200" dirty="0">
              <a:latin typeface="Adobe Garamond Pro" charset="0"/>
              <a:ea typeface="Adobe Garamond Pro" charset="0"/>
              <a:cs typeface="Adobe Garamond Pro" charset="0"/>
            </a:rPr>
            <a:t>companies</a:t>
          </a:r>
        </a:p>
      </dsp:txBody>
      <dsp:txXfrm rot="5400000">
        <a:off x="1763056" y="2072640"/>
        <a:ext cx="1244304" cy="1244304"/>
      </dsp:txXfrm>
    </dsp:sp>
    <dsp:sp modelId="{BB4DB63D-7EED-2A4F-89F1-70135ED4BF27}">
      <dsp:nvSpPr>
        <dsp:cNvPr id="0" name=""/>
        <dsp:cNvSpPr/>
      </dsp:nvSpPr>
      <dsp:spPr>
        <a:xfrm>
          <a:off x="2744216" y="1696940"/>
          <a:ext cx="607568" cy="528320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9DE0D194-CBB5-EF48-A704-A1E251BB4DD2}">
      <dsp:nvSpPr>
        <dsp:cNvPr id="0" name=""/>
        <dsp:cNvSpPr/>
      </dsp:nvSpPr>
      <dsp:spPr>
        <a:xfrm rot="10800000">
          <a:off x="2744216" y="1818272"/>
          <a:ext cx="607568" cy="528320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04A648-E94C-E44F-B660-A46EE8D8D73D}" type="datetimeFigureOut">
              <a:rPr lang="en-US" smtClean="0"/>
              <a:t>1/25/19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15FE9-E69A-0C43-A15D-2FB526B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078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B15FE9-E69A-0C43-A15D-2FB526B27B2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205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B15FE9-E69A-0C43-A15D-2FB526B27B2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5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60EA63-43D2-E842-92EA-B304A8820AD7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2858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Graphic</a:t>
            </a:r>
            <a:r>
              <a:rPr lang="en-GB" baseline="0" dirty="0"/>
              <a:t> shows the total of Finnish summer students (19), technical and doctoral students (26), administrative students (5), and fellows (33) at CERN between 2011-2015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28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i-FI"/>
              <a:t>Muokkaa perustyylejä osoitt.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osoitt.</a:t>
            </a:r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perustyylejä osoitt.</a:t>
            </a:r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 osoittamalla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untainen otsikko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fi-FI"/>
              <a:t>Muokkaa perustyylejä osoitt.</a:t>
            </a:r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fi-FI"/>
              <a:t>Muokkaa tekstin perustyylejä osoittamalla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7470648" cy="857250"/>
          </a:xfrm>
        </p:spPr>
        <p:txBody>
          <a:bodyPr anchor="ctr"/>
          <a:lstStyle>
            <a:lvl1pPr algn="l">
              <a:defRPr sz="345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4657725"/>
            <a:ext cx="7687104" cy="414338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5742019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4657725"/>
            <a:ext cx="7687104" cy="414338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816274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perustyylejä osoitt.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osoittamalla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Muokkaa perustyylejä osoitt.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osoittamalla</a:t>
            </a:r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perustyylejä osoitt.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Muokkaa tekstin perustyylejä osoittamalla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Muokkaa tekstin perustyylejä osoittamalla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ykse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fi-FI"/>
              <a:t>Muokkaa perustyylejä osoitt.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osoittamalla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Muokkaa tekstin perustyylejä osoittamalla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osoittamalla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Muokkaa tekstin perustyylejä osoittamalla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ykse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perustyylejä osoitt.</a:t>
            </a:r>
          </a:p>
        </p:txBody>
      </p:sp>
      <p:sp>
        <p:nvSpPr>
          <p:cNvPr id="3" name="Päiväykse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ykse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Muokkaa perustyylejä osoitt.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osoittamalla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Muokkaa tekstin perustyylejä osoittamalla</a:t>
            </a:r>
          </a:p>
        </p:txBody>
      </p:sp>
      <p:sp>
        <p:nvSpPr>
          <p:cNvPr id="5" name="Päiväykse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Muokkaa perustyylejä osoitt.</a:t>
            </a:r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Muokkaa tekstin perustyylejä osoittamalla</a:t>
            </a:r>
          </a:p>
        </p:txBody>
      </p:sp>
      <p:sp>
        <p:nvSpPr>
          <p:cNvPr id="5" name="Päiväykse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perustyylejä osoitt.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osoittamalla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25.1.2019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84F0B-34E1-FE4E-B232-1DFF08C79B8B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tif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tiff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604" y="2452178"/>
            <a:ext cx="9557282" cy="7770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Kuva 4" descr="HIP_Logo_EN_V4_1Colour_Whi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9151" y="955610"/>
            <a:ext cx="2913888" cy="2993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98130" y="159052"/>
            <a:ext cx="9557282" cy="7770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65321" y="-3498800"/>
            <a:ext cx="6302641" cy="512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CFE24CC-6E33-F145-837C-807AA8B58E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3069" y="1600680"/>
            <a:ext cx="2984723" cy="170299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B30007-74DA-5742-A1FF-9435C101E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2B249-61B9-9349-B11D-6C0AAD98B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27658C-A6ED-7042-8264-14EE634B24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0462"/>
          <a:stretch/>
        </p:blipFill>
        <p:spPr>
          <a:xfrm>
            <a:off x="701040" y="291425"/>
            <a:ext cx="7741920" cy="13773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4E5517-DEC7-8F49-8496-0A8B85FD14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0830" y="1608772"/>
            <a:ext cx="5938770" cy="331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25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723F280-D534-DE48-A3AB-BBCA1B41CE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64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11" y="1152915"/>
            <a:ext cx="5295006" cy="3530003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57300" y="261995"/>
            <a:ext cx="7886700" cy="994172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dobe Garamond Pro" charset="0"/>
                <a:ea typeface="Adobe Garamond Pro" charset="0"/>
                <a:cs typeface="Adobe Garamond Pro" charset="0"/>
              </a:rPr>
              <a:t>CERN Roadshow in Finland </a:t>
            </a:r>
            <a:br>
              <a:rPr lang="en-US" sz="2400" dirty="0">
                <a:latin typeface="Adobe Garamond Pro" charset="0"/>
                <a:ea typeface="Adobe Garamond Pro" charset="0"/>
                <a:cs typeface="Adobe Garamond Pro" charset="0"/>
              </a:rPr>
            </a:br>
            <a:endParaRPr lang="en-US" sz="2400" dirty="0">
              <a:latin typeface="Adobe Garamond Pro" charset="0"/>
              <a:ea typeface="Adobe Garamond Pro" charset="0"/>
              <a:cs typeface="Adobe Garamond Pro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48748" y="1268016"/>
            <a:ext cx="3055544" cy="383181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14313" indent="-214313" hangingPunct="0">
              <a:buFontTx/>
              <a:buChar char="-"/>
            </a:pPr>
            <a:r>
              <a:rPr lang="en-US" sz="1350" dirty="0">
                <a:latin typeface="Adobe Garamond Pro" charset="0"/>
                <a:ea typeface="Adobe Garamond Pro" charset="0"/>
                <a:cs typeface="Adobe Garamond Pro" charset="0"/>
              </a:rPr>
              <a:t>144 persons attended </a:t>
            </a:r>
          </a:p>
          <a:p>
            <a:pPr marL="557213" lvl="1" indent="-214313" hangingPunct="0">
              <a:buFontTx/>
              <a:buChar char="-"/>
            </a:pPr>
            <a:r>
              <a:rPr lang="en-US" sz="750" dirty="0">
                <a:latin typeface="Adobe Garamond Pro" charset="0"/>
                <a:ea typeface="Adobe Garamond Pro" charset="0"/>
                <a:cs typeface="Adobe Garamond Pro" charset="0"/>
              </a:rPr>
              <a:t>(150 limit at venue due to safety rules) </a:t>
            </a:r>
          </a:p>
          <a:p>
            <a:pPr marL="557213" lvl="1" indent="-214313" hangingPunct="0">
              <a:buFontTx/>
              <a:buChar char="-"/>
            </a:pPr>
            <a:r>
              <a:rPr lang="en-US" sz="750" dirty="0">
                <a:latin typeface="Adobe Garamond Pro" charset="0"/>
                <a:ea typeface="Adobe Garamond Pro" charset="0"/>
                <a:cs typeface="Adobe Garamond Pro" charset="0"/>
              </a:rPr>
              <a:t>176 registered</a:t>
            </a:r>
          </a:p>
          <a:p>
            <a:pPr marL="557213" lvl="1" indent="-214313" hangingPunct="0">
              <a:buFontTx/>
              <a:buChar char="-"/>
            </a:pPr>
            <a:r>
              <a:rPr lang="en-US" sz="750" dirty="0">
                <a:latin typeface="Adobe Garamond Pro" charset="0"/>
                <a:ea typeface="Adobe Garamond Pro" charset="0"/>
                <a:cs typeface="Adobe Garamond Pro" charset="0"/>
              </a:rPr>
              <a:t>44 preregistered B2Bs took place </a:t>
            </a:r>
          </a:p>
          <a:p>
            <a:pPr marL="214313" indent="-214313" hangingPunct="0">
              <a:buFontTx/>
              <a:buChar char="-"/>
            </a:pPr>
            <a:r>
              <a:rPr lang="en-US" sz="1350" dirty="0">
                <a:latin typeface="Adobe Garamond Pro" charset="0"/>
                <a:ea typeface="Adobe Garamond Pro" charset="0"/>
                <a:cs typeface="Adobe Garamond Pro" charset="0"/>
              </a:rPr>
              <a:t>51 business executives </a:t>
            </a:r>
          </a:p>
          <a:p>
            <a:pPr marL="214313" indent="-214313" hangingPunct="0">
              <a:buFontTx/>
              <a:buChar char="-"/>
            </a:pPr>
            <a:r>
              <a:rPr lang="en-US" sz="1350" dirty="0">
                <a:latin typeface="Adobe Garamond Pro" charset="0"/>
                <a:ea typeface="Adobe Garamond Pro" charset="0"/>
                <a:cs typeface="Adobe Garamond Pro" charset="0"/>
              </a:rPr>
              <a:t>42 companies </a:t>
            </a:r>
            <a:endParaRPr lang="en-GB" sz="1350" dirty="0">
              <a:latin typeface="Adobe Garamond Pro" charset="0"/>
              <a:ea typeface="Adobe Garamond Pro" charset="0"/>
              <a:cs typeface="Adobe Garamond Pro" charset="0"/>
            </a:endParaRPr>
          </a:p>
          <a:p>
            <a:pPr marL="214313" indent="-214313" hangingPunct="0">
              <a:buFontTx/>
              <a:buChar char="-"/>
            </a:pPr>
            <a:r>
              <a:rPr lang="en-US" sz="1350" dirty="0">
                <a:latin typeface="Adobe Garamond Pro" charset="0"/>
                <a:ea typeface="Adobe Garamond Pro" charset="0"/>
                <a:cs typeface="Adobe Garamond Pro" charset="0"/>
              </a:rPr>
              <a:t>23 different institutions</a:t>
            </a:r>
          </a:p>
          <a:p>
            <a:pPr marL="214313" indent="-214313" hangingPunct="0">
              <a:buFontTx/>
              <a:buChar char="-"/>
            </a:pPr>
            <a:r>
              <a:rPr lang="en-US" sz="1350" dirty="0">
                <a:latin typeface="Adobe Garamond Pro" charset="0"/>
                <a:ea typeface="Adobe Garamond Pro" charset="0"/>
                <a:cs typeface="Adobe Garamond Pro" charset="0"/>
              </a:rPr>
              <a:t>8 identified interests for follow ups with companies 8 identified companies worth of further DD </a:t>
            </a:r>
          </a:p>
          <a:p>
            <a:pPr marL="557213" lvl="1" indent="-214313" hangingPunct="0">
              <a:buFontTx/>
              <a:buChar char="-"/>
            </a:pPr>
            <a:r>
              <a:rPr lang="en-US" sz="900" dirty="0">
                <a:latin typeface="Adobe Garamond Pro" charset="0"/>
                <a:ea typeface="Adobe Garamond Pro" charset="0"/>
                <a:cs typeface="Adobe Garamond Pro" charset="0"/>
              </a:rPr>
              <a:t>(about 40 % rate for company follow ups in some form, and procurement’s data still n/a!)</a:t>
            </a:r>
          </a:p>
          <a:p>
            <a:pPr marL="214313" indent="-214313" hangingPunct="0">
              <a:buFontTx/>
              <a:buChar char="-"/>
            </a:pPr>
            <a:r>
              <a:rPr lang="en-US" sz="1350" dirty="0">
                <a:latin typeface="Adobe Garamond Pro" charset="0"/>
                <a:ea typeface="Adobe Garamond Pro" charset="0"/>
                <a:cs typeface="Adobe Garamond Pro" charset="0"/>
              </a:rPr>
              <a:t>6 identified leads with institutions</a:t>
            </a:r>
          </a:p>
          <a:p>
            <a:pPr marL="214313" indent="-214313" hangingPunct="0">
              <a:buFontTx/>
              <a:buChar char="-"/>
            </a:pPr>
            <a:r>
              <a:rPr lang="en-US" sz="1350" dirty="0">
                <a:latin typeface="Adobe Garamond Pro" charset="0"/>
                <a:ea typeface="Adobe Garamond Pro" charset="0"/>
                <a:cs typeface="Adobe Garamond Pro" charset="0"/>
              </a:rPr>
              <a:t>Some students still in contact with HR</a:t>
            </a:r>
          </a:p>
          <a:p>
            <a:pPr marL="214313" indent="-214313" hangingPunct="0">
              <a:buFontTx/>
              <a:buChar char="-"/>
            </a:pPr>
            <a:r>
              <a:rPr lang="en-US" sz="1350" dirty="0">
                <a:latin typeface="Adobe Garamond Pro" charset="0"/>
                <a:ea typeface="Adobe Garamond Pro" charset="0"/>
                <a:cs typeface="Adobe Garamond Pro" charset="0"/>
              </a:rPr>
              <a:t>50 networking session participants from DFGN</a:t>
            </a:r>
          </a:p>
          <a:p>
            <a:pPr marL="214313" indent="-214313" hangingPunct="0">
              <a:buFontTx/>
              <a:buChar char="-"/>
            </a:pPr>
            <a:endParaRPr lang="en-US" sz="1350" dirty="0">
              <a:latin typeface="Adobe Garamond Pro" charset="0"/>
              <a:ea typeface="Adobe Garamond Pro" charset="0"/>
              <a:cs typeface="Adobe Garamond Pro" charset="0"/>
            </a:endParaRPr>
          </a:p>
          <a:p>
            <a:pPr marL="214313" indent="-214313" hangingPunct="0">
              <a:buFontTx/>
              <a:buChar char="-"/>
            </a:pPr>
            <a:endParaRPr lang="en-US" sz="1350" dirty="0"/>
          </a:p>
          <a:p>
            <a:pPr marL="214313" indent="-214313" hangingPunct="0">
              <a:buFontTx/>
              <a:buChar char="-"/>
            </a:pPr>
            <a:endParaRPr lang="en-US" sz="1350" dirty="0"/>
          </a:p>
          <a:p>
            <a:endParaRPr lang="en-US" sz="135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59" y="3507463"/>
            <a:ext cx="3003422" cy="156928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CFC5A3-2226-3941-96AC-56CD46EB4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45690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D79B4A0-2E26-D541-AB20-11BD023FB0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022" y="0"/>
            <a:ext cx="4510413" cy="2656220"/>
          </a:xfrm>
          <a:prstGeom prst="rect">
            <a:avLst/>
          </a:prstGeo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11A72E9F-C4C2-C948-9E42-7994C3E5B9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67553" y="1969226"/>
            <a:ext cx="8229600" cy="3174274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CE3B00-D368-F940-B303-E724201D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81494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7373F47-2EDB-5B49-8120-033A9793F4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would companies be interested?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700A91B-513A-6D4C-BF27-F95C85A7D1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BE5A42-4DC5-A14A-A8B4-2F97D56B1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03676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54FB2-9AB7-AA48-8464-E86515487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8CF31-C3A8-8247-BB31-CAAA46ACB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9B41B6-1AB5-CD43-A6AB-B7A359B232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202" y="2764635"/>
            <a:ext cx="2899195" cy="19327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FBF4B5-B13F-834F-AC35-32B82936A4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4604" y="2764636"/>
            <a:ext cx="2265869" cy="2002628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49FDCEEA-B711-664B-AFB5-4286FFB895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041" y="983055"/>
            <a:ext cx="1973043" cy="1462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0C2CE7B-8B0B-E640-ACFB-5AB2972D92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9492" y="983055"/>
            <a:ext cx="1949938" cy="1462454"/>
          </a:xfrm>
          <a:prstGeom prst="rect">
            <a:avLst/>
          </a:prstGeom>
        </p:spPr>
      </p:pic>
      <p:pic>
        <p:nvPicPr>
          <p:cNvPr id="13" name="Picture 12" descr="single_wafer.jpg">
            <a:extLst>
              <a:ext uri="{FF2B5EF4-FFF2-40B4-BE49-F238E27FC236}">
                <a16:creationId xmlns:a16="http://schemas.microsoft.com/office/drawing/2014/main" id="{E9192368-373F-464F-BFB1-5704E4CAE1B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1429" y="983055"/>
            <a:ext cx="1799864" cy="1462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CBC9831-65D3-4D42-9B09-0FA2A920C41B}"/>
              </a:ext>
            </a:extLst>
          </p:cNvPr>
          <p:cNvSpPr txBox="1"/>
          <p:nvPr/>
        </p:nvSpPr>
        <p:spPr>
          <a:xfrm>
            <a:off x="824041" y="2445509"/>
            <a:ext cx="1796330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dobe Garamond Pro" charset="0"/>
                <a:ea typeface="Adobe Garamond Pro" charset="0"/>
                <a:cs typeface="Adobe Garamond Pro" charset="0"/>
              </a:rPr>
              <a:t>© </a:t>
            </a:r>
            <a:r>
              <a:rPr lang="en-US" sz="600" dirty="0" err="1">
                <a:latin typeface="Adobe Garamond Pro" charset="0"/>
                <a:ea typeface="Adobe Garamond Pro" charset="0"/>
                <a:cs typeface="Adobe Garamond Pro" charset="0"/>
              </a:rPr>
              <a:t>Luvata</a:t>
            </a:r>
            <a:endParaRPr lang="en-US" sz="600" dirty="0">
              <a:latin typeface="Adobe Garamond Pro" charset="0"/>
              <a:ea typeface="Adobe Garamond Pro" charset="0"/>
              <a:cs typeface="Adobe Garamond Pro" charset="0"/>
            </a:endParaRPr>
          </a:p>
          <a:p>
            <a:endParaRPr lang="en-US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CF556B-1882-D742-918F-F260D4F0C1F7}"/>
              </a:ext>
            </a:extLst>
          </p:cNvPr>
          <p:cNvSpPr txBox="1"/>
          <p:nvPr/>
        </p:nvSpPr>
        <p:spPr>
          <a:xfrm>
            <a:off x="4930318" y="2426741"/>
            <a:ext cx="1796330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dobe Garamond Pro" charset="0"/>
                <a:ea typeface="Adobe Garamond Pro" charset="0"/>
                <a:cs typeface="Adobe Garamond Pro" charset="0"/>
              </a:rPr>
              <a:t>© </a:t>
            </a:r>
            <a:r>
              <a:rPr lang="en-US" sz="600" dirty="0" err="1">
                <a:latin typeface="Adobe Garamond Pro" charset="0"/>
                <a:ea typeface="Adobe Garamond Pro" charset="0"/>
                <a:cs typeface="Adobe Garamond Pro" charset="0"/>
              </a:rPr>
              <a:t>Advacam</a:t>
            </a:r>
            <a:endParaRPr lang="en-US" sz="600" dirty="0">
              <a:latin typeface="Adobe Garamond Pro" charset="0"/>
              <a:ea typeface="Adobe Garamond Pro" charset="0"/>
              <a:cs typeface="Adobe Garamond Pro" charset="0"/>
            </a:endParaRPr>
          </a:p>
          <a:p>
            <a:endParaRPr lang="en-US" sz="135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320DA05-4990-444E-8779-503F35B11A34}"/>
              </a:ext>
            </a:extLst>
          </p:cNvPr>
          <p:cNvSpPr txBox="1"/>
          <p:nvPr/>
        </p:nvSpPr>
        <p:spPr>
          <a:xfrm>
            <a:off x="2862679" y="2426743"/>
            <a:ext cx="1796330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dobe Garamond Pro" charset="0"/>
                <a:ea typeface="Adobe Garamond Pro" charset="0"/>
                <a:cs typeface="Adobe Garamond Pro" charset="0"/>
              </a:rPr>
              <a:t>© </a:t>
            </a:r>
            <a:r>
              <a:rPr lang="en-US" sz="600" dirty="0" err="1">
                <a:latin typeface="Adobe Garamond Pro" charset="0"/>
                <a:ea typeface="Adobe Garamond Pro" charset="0"/>
                <a:cs typeface="Adobe Garamond Pro" charset="0"/>
              </a:rPr>
              <a:t>Okmetic</a:t>
            </a:r>
            <a:endParaRPr lang="en-US" sz="600" dirty="0">
              <a:latin typeface="Adobe Garamond Pro" charset="0"/>
              <a:ea typeface="Adobe Garamond Pro" charset="0"/>
              <a:cs typeface="Adobe Garamond Pro" charset="0"/>
            </a:endParaRPr>
          </a:p>
          <a:p>
            <a:endParaRPr lang="en-US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166891-ADEB-C44E-A1BB-CF4DEB004005}"/>
              </a:ext>
            </a:extLst>
          </p:cNvPr>
          <p:cNvSpPr txBox="1"/>
          <p:nvPr/>
        </p:nvSpPr>
        <p:spPr>
          <a:xfrm>
            <a:off x="6762538" y="2436977"/>
            <a:ext cx="1796330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dobe Garamond Pro" charset="0"/>
                <a:ea typeface="Adobe Garamond Pro" charset="0"/>
                <a:cs typeface="Adobe Garamond Pro" charset="0"/>
              </a:rPr>
              <a:t>© VTT</a:t>
            </a:r>
          </a:p>
          <a:p>
            <a:endParaRPr lang="en-US" sz="135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86BB2DF-9907-4445-A369-F92580BA89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80380" y="974523"/>
            <a:ext cx="1949938" cy="146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08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4658375" cy="514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926" y="0"/>
            <a:ext cx="2012336" cy="5143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F407C59-3257-2A4D-97F1-7A1558BFCCBA}"/>
              </a:ext>
            </a:extLst>
          </p:cNvPr>
          <p:cNvSpPr txBox="1"/>
          <p:nvPr/>
        </p:nvSpPr>
        <p:spPr>
          <a:xfrm rot="16200000">
            <a:off x="-1200150" y="1724143"/>
            <a:ext cx="3817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EU Funding opportunities</a:t>
            </a:r>
          </a:p>
        </p:txBody>
      </p:sp>
    </p:spTree>
    <p:extLst>
      <p:ext uri="{BB962C8B-B14F-4D97-AF65-F5344CB8AC3E}">
        <p14:creationId xmlns:p14="http://schemas.microsoft.com/office/powerpoint/2010/main" val="2938018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300" dirty="0"/>
              <a:t>Overview of the participation of CERN in H2020 (2014-2017)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386318" y="4767264"/>
            <a:ext cx="501650" cy="274637"/>
          </a:xfrm>
        </p:spPr>
        <p:txBody>
          <a:bodyPr/>
          <a:lstStyle/>
          <a:p>
            <a:pPr defTabSz="914378"/>
            <a:fld id="{C578AC39-021F-4D6C-96AA-8130A671EB15}" type="slidenum">
              <a:rPr lang="en-GB" sz="90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378"/>
              <a:t>17</a:t>
            </a:fld>
            <a:endParaRPr lang="en-GB" sz="900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1561" y="4577866"/>
            <a:ext cx="2820003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8"/>
            <a:r>
              <a:rPr lang="en-GB" sz="675" dirty="0">
                <a:solidFill>
                  <a:srgbClr val="0055A0"/>
                </a:solidFill>
                <a:latin typeface="Arial"/>
              </a:rPr>
              <a:t>* the numbers in brackets indicate the projects coordinated by CERN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827331" y="776080"/>
          <a:ext cx="4973913" cy="3727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15254">
                  <a:extLst>
                    <a:ext uri="{9D8B030D-6E8A-4147-A177-3AD203B41FA5}">
                      <a16:colId xmlns:a16="http://schemas.microsoft.com/office/drawing/2014/main" val="3498246753"/>
                    </a:ext>
                  </a:extLst>
                </a:gridCol>
                <a:gridCol w="1772507">
                  <a:extLst>
                    <a:ext uri="{9D8B030D-6E8A-4147-A177-3AD203B41FA5}">
                      <a16:colId xmlns:a16="http://schemas.microsoft.com/office/drawing/2014/main" val="1398146043"/>
                    </a:ext>
                  </a:extLst>
                </a:gridCol>
                <a:gridCol w="795384">
                  <a:extLst>
                    <a:ext uri="{9D8B030D-6E8A-4147-A177-3AD203B41FA5}">
                      <a16:colId xmlns:a16="http://schemas.microsoft.com/office/drawing/2014/main" val="3869342899"/>
                    </a:ext>
                  </a:extLst>
                </a:gridCol>
                <a:gridCol w="795384">
                  <a:extLst>
                    <a:ext uri="{9D8B030D-6E8A-4147-A177-3AD203B41FA5}">
                      <a16:colId xmlns:a16="http://schemas.microsoft.com/office/drawing/2014/main" val="1269272955"/>
                    </a:ext>
                  </a:extLst>
                </a:gridCol>
                <a:gridCol w="795384">
                  <a:extLst>
                    <a:ext uri="{9D8B030D-6E8A-4147-A177-3AD203B41FA5}">
                      <a16:colId xmlns:a16="http://schemas.microsoft.com/office/drawing/2014/main" val="35218646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r>
                        <a:rPr lang="en-GB" sz="700" dirty="0"/>
                        <a:t>Pillar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aseline="0" dirty="0"/>
                        <a:t>H2020 programme</a:t>
                      </a:r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/>
                        <a:t>Number</a:t>
                      </a:r>
                      <a:r>
                        <a:rPr lang="en-GB" sz="700" baseline="0" dirty="0"/>
                        <a:t> of submitted proposals*</a:t>
                      </a:r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/>
                        <a:t>Number</a:t>
                      </a:r>
                      <a:r>
                        <a:rPr lang="en-GB" sz="700" baseline="0" dirty="0"/>
                        <a:t> of </a:t>
                      </a:r>
                      <a:r>
                        <a:rPr lang="en-GB" sz="700" baseline="0"/>
                        <a:t>funded projects*</a:t>
                      </a:r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/>
                        <a:t>EC funding for CERN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3778096"/>
                  </a:ext>
                </a:extLst>
              </a:tr>
              <a:tr h="180878">
                <a:tc rowSpan="5">
                  <a:txBody>
                    <a:bodyPr/>
                    <a:lstStyle/>
                    <a:p>
                      <a:r>
                        <a:rPr lang="en-GB" sz="800" b="1" dirty="0"/>
                        <a:t>Excellent Science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European Research Council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29 (26)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aseline="0" dirty="0">
                          <a:solidFill>
                            <a:schemeClr val="tx1"/>
                          </a:solidFill>
                        </a:rPr>
                        <a:t>8 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(8)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E6A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~ 8.9 M€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2909390"/>
                  </a:ext>
                </a:extLst>
              </a:tr>
              <a:tr h="18087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Research</a:t>
                      </a:r>
                      <a:r>
                        <a:rPr lang="en-GB" sz="800" baseline="0" dirty="0"/>
                        <a:t> infrastructures</a:t>
                      </a:r>
                      <a:endParaRPr lang="en-GB" sz="800" dirty="0"/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23 (5)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14 (5)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E6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~ 12 M€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5962953"/>
                  </a:ext>
                </a:extLst>
              </a:tr>
              <a:tr h="18087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E-Infrastructures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22 (1)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12 (0)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E6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~</a:t>
                      </a:r>
                      <a:r>
                        <a:rPr lang="en-GB" sz="800" baseline="0" dirty="0">
                          <a:solidFill>
                            <a:schemeClr val="tx1"/>
                          </a:solidFill>
                        </a:rPr>
                        <a:t> 5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 M€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456104"/>
                  </a:ext>
                </a:extLst>
              </a:tr>
              <a:tr h="18087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Future</a:t>
                      </a:r>
                      <a:r>
                        <a:rPr lang="en-GB" sz="800" baseline="0" dirty="0"/>
                        <a:t> and Emerging Technologies</a:t>
                      </a:r>
                      <a:endParaRPr lang="en-GB" sz="800" dirty="0"/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22 (9)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2 (0)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E6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~</a:t>
                      </a:r>
                      <a:r>
                        <a:rPr lang="en-GB" sz="800" baseline="0" dirty="0">
                          <a:solidFill>
                            <a:schemeClr val="tx1"/>
                          </a:solidFill>
                        </a:rPr>
                        <a:t> 0.4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 M€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924322"/>
                  </a:ext>
                </a:extLst>
              </a:tr>
              <a:tr h="180878">
                <a:tc vMerge="1"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Marie </a:t>
                      </a:r>
                      <a:r>
                        <a:rPr lang="en-GB" sz="800" dirty="0" err="1"/>
                        <a:t>Skłodowska</a:t>
                      </a:r>
                      <a:r>
                        <a:rPr lang="en-GB" sz="800" dirty="0"/>
                        <a:t>-Curie actions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47 (26)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 (8)**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E6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 11.8 M€***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1645557"/>
                  </a:ext>
                </a:extLst>
              </a:tr>
              <a:tr h="342900">
                <a:tc rowSpan="2">
                  <a:txBody>
                    <a:bodyPr/>
                    <a:lstStyle/>
                    <a:p>
                      <a:r>
                        <a:rPr lang="en-GB" sz="800" b="1" dirty="0"/>
                        <a:t>Industrial Leadership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Information</a:t>
                      </a:r>
                      <a:r>
                        <a:rPr kumimoji="0" lang="en-GB" sz="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&amp; </a:t>
                      </a:r>
                      <a:r>
                        <a:rPr kumimoji="0" lang="en-GB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Communication Technologies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 (2)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(2)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E6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~</a:t>
                      </a:r>
                      <a:r>
                        <a:rPr lang="en-GB" sz="800" baseline="0" dirty="0">
                          <a:solidFill>
                            <a:schemeClr val="tx1"/>
                          </a:solidFill>
                        </a:rPr>
                        <a:t> 2.6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 M€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3441591"/>
                  </a:ext>
                </a:extLst>
              </a:tr>
              <a:tr h="217170">
                <a:tc vMerge="1">
                  <a:txBody>
                    <a:bodyPr/>
                    <a:lstStyle/>
                    <a:p>
                      <a:endParaRPr lang="en-GB" sz="1100" b="1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(0)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(0)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E6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0 M€</a:t>
                      </a:r>
                    </a:p>
                  </a:txBody>
                  <a:tcPr marL="43717" marR="43717" marT="21859" marB="2185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4096033"/>
                  </a:ext>
                </a:extLst>
              </a:tr>
              <a:tr h="228600">
                <a:tc rowSpan="6">
                  <a:txBody>
                    <a:bodyPr/>
                    <a:lstStyle/>
                    <a:p>
                      <a:r>
                        <a:rPr lang="en-GB" sz="800" b="1" dirty="0"/>
                        <a:t>Other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0" dirty="0"/>
                        <a:t>Health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3 (0)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0 (0)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E6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0 M€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096469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GB" sz="1100" b="1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0" dirty="0"/>
                        <a:t>Science in Society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6 (0)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1 (0)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E6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~</a:t>
                      </a:r>
                      <a:r>
                        <a:rPr lang="en-GB" sz="800" baseline="0" dirty="0">
                          <a:solidFill>
                            <a:schemeClr val="tx1"/>
                          </a:solidFill>
                        </a:rPr>
                        <a:t> 0.2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 M€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8637535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en-GB" sz="1050" b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Spreading excellence and widening participation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5 (0)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1 (0)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E6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~</a:t>
                      </a:r>
                      <a:r>
                        <a:rPr lang="en-GB" sz="800" baseline="0" dirty="0">
                          <a:solidFill>
                            <a:schemeClr val="tx1"/>
                          </a:solidFill>
                        </a:rPr>
                        <a:t> 0.1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 M€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661310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EURATOM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1 (0)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1 (0)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E6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~</a:t>
                      </a:r>
                      <a:r>
                        <a:rPr lang="en-GB" sz="800" baseline="0" dirty="0">
                          <a:solidFill>
                            <a:schemeClr val="tx1"/>
                          </a:solidFill>
                        </a:rPr>
                        <a:t> 0.1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 M€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577282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COST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8</a:t>
                      </a:r>
                      <a:r>
                        <a:rPr lang="en-GB" sz="800" baseline="0" dirty="0"/>
                        <a:t> (3)</a:t>
                      </a:r>
                      <a:endParaRPr lang="en-GB" sz="8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4 (1)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E6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~</a:t>
                      </a:r>
                      <a:r>
                        <a:rPr lang="en-GB" sz="800" baseline="0" dirty="0">
                          <a:solidFill>
                            <a:schemeClr val="tx1"/>
                          </a:solidFill>
                        </a:rPr>
                        <a:t> 0.1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 M€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270899"/>
                  </a:ext>
                </a:extLst>
              </a:tr>
              <a:tr h="3429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Other programmes (EURAMET, </a:t>
                      </a:r>
                      <a:r>
                        <a:rPr kumimoji="0" lang="en-GB" sz="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Eurostars</a:t>
                      </a:r>
                      <a:r>
                        <a:rPr kumimoji="0" lang="en-GB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ERA-NET)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3 (0)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2 (0)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E6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~</a:t>
                      </a:r>
                      <a:r>
                        <a:rPr lang="en-GB" sz="800" baseline="0" dirty="0">
                          <a:solidFill>
                            <a:schemeClr val="tx1"/>
                          </a:solidFill>
                        </a:rPr>
                        <a:t> 0.1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</a:rPr>
                        <a:t> M€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3695521"/>
                  </a:ext>
                </a:extLst>
              </a:tr>
              <a:tr h="228600">
                <a:tc gridSpan="2">
                  <a:txBody>
                    <a:bodyPr/>
                    <a:lstStyle/>
                    <a:p>
                      <a:pPr algn="r"/>
                      <a:r>
                        <a:rPr lang="en-GB" sz="900" b="1" dirty="0">
                          <a:solidFill>
                            <a:schemeClr val="bg1"/>
                          </a:solidFill>
                        </a:rPr>
                        <a:t>TOTAL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5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solidFill>
                            <a:schemeClr val="bg1"/>
                          </a:solidFill>
                        </a:rPr>
                        <a:t>186 (72)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solidFill>
                            <a:schemeClr val="bg1"/>
                          </a:solidFill>
                        </a:rPr>
                        <a:t>64 (24)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>
                          <a:solidFill>
                            <a:schemeClr val="bg1"/>
                          </a:solidFill>
                        </a:rPr>
                        <a:t>~ 41.3 M€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888762"/>
                  </a:ext>
                </a:extLst>
              </a:tr>
            </a:tbl>
          </a:graphicData>
        </a:graphic>
      </p:graphicFrame>
      <p:sp>
        <p:nvSpPr>
          <p:cNvPr id="10" name="Rounded Rectangle 9"/>
          <p:cNvSpPr/>
          <p:nvPr/>
        </p:nvSpPr>
        <p:spPr>
          <a:xfrm rot="20946379">
            <a:off x="6146295" y="1702345"/>
            <a:ext cx="1850031" cy="520844"/>
          </a:xfrm>
          <a:prstGeom prst="roundRect">
            <a:avLst/>
          </a:prstGeom>
          <a:ln>
            <a:solidFill>
              <a:srgbClr val="FFC000"/>
            </a:solidFill>
            <a:prstDash val="sysDot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78"/>
            <a:r>
              <a:rPr lang="en-GB" sz="1050" b="1" dirty="0">
                <a:solidFill>
                  <a:srgbClr val="FFC000"/>
                </a:solidFill>
                <a:latin typeface="Arial"/>
              </a:rPr>
              <a:t>H2020 success rate for CERN: 34%</a:t>
            </a:r>
          </a:p>
        </p:txBody>
      </p:sp>
      <p:sp>
        <p:nvSpPr>
          <p:cNvPr id="15" name="Rounded Rectangle 14"/>
          <p:cNvSpPr/>
          <p:nvPr/>
        </p:nvSpPr>
        <p:spPr>
          <a:xfrm rot="20946379">
            <a:off x="6289648" y="2866100"/>
            <a:ext cx="1906003" cy="520844"/>
          </a:xfrm>
          <a:prstGeom prst="roundRect">
            <a:avLst/>
          </a:prstGeom>
          <a:ln>
            <a:solidFill>
              <a:srgbClr val="0070C0"/>
            </a:solidFill>
            <a:prstDash val="sysDot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78"/>
            <a:r>
              <a:rPr lang="en-GB" sz="1050" b="1" dirty="0">
                <a:solidFill>
                  <a:srgbClr val="0070C0"/>
                </a:solidFill>
                <a:latin typeface="Arial"/>
              </a:rPr>
              <a:t>Average success rate in H2020 for all participants and programmes is ~12%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51560" y="4726235"/>
            <a:ext cx="2637260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8"/>
            <a:r>
              <a:rPr lang="en-GB" sz="675" dirty="0">
                <a:solidFill>
                  <a:srgbClr val="0055A0"/>
                </a:solidFill>
                <a:latin typeface="Arial"/>
              </a:rPr>
              <a:t>** In addition, CERN hosts 9 Marie-Curie Individual Fellowships </a:t>
            </a:r>
          </a:p>
        </p:txBody>
      </p:sp>
      <p:sp>
        <p:nvSpPr>
          <p:cNvPr id="2" name="Rectangle 1"/>
          <p:cNvSpPr/>
          <p:nvPr/>
        </p:nvSpPr>
        <p:spPr>
          <a:xfrm>
            <a:off x="751560" y="4868777"/>
            <a:ext cx="4572000" cy="19620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378"/>
            <a:r>
              <a:rPr lang="en-GB" sz="675" dirty="0">
                <a:solidFill>
                  <a:srgbClr val="0055A0"/>
                </a:solidFill>
              </a:rPr>
              <a:t>*** In addition, CERN receives 1.6 M</a:t>
            </a:r>
            <a:r>
              <a:rPr lang="en-GB" sz="675" dirty="0"/>
              <a:t>€</a:t>
            </a:r>
            <a:r>
              <a:rPr lang="en-GB" sz="675" dirty="0">
                <a:solidFill>
                  <a:srgbClr val="0055A0"/>
                </a:solidFill>
              </a:rPr>
              <a:t> for the 9 Marie-Curie Individual Fellowships </a:t>
            </a:r>
          </a:p>
        </p:txBody>
      </p:sp>
    </p:spTree>
    <p:extLst>
      <p:ext uri="{BB962C8B-B14F-4D97-AF65-F5344CB8AC3E}">
        <p14:creationId xmlns:p14="http://schemas.microsoft.com/office/powerpoint/2010/main" val="722842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600200" y="289420"/>
            <a:ext cx="6170141" cy="705332"/>
          </a:xfrm>
          <a:prstGeom prst="rect">
            <a:avLst/>
          </a:prstGeom>
        </p:spPr>
        <p:txBody>
          <a:bodyPr vert="horz" lIns="34290" rIns="3429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/>
              <a:t>Students </a:t>
            </a:r>
            <a:r>
              <a:rPr lang="en-US" sz="2400"/>
              <a:t>and fellows - </a:t>
            </a:r>
            <a:r>
              <a:rPr lang="en-US" sz="2400" dirty="0"/>
              <a:t>Finland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1600200" y="845665"/>
          <a:ext cx="6170141" cy="38207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935416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 txBox="1">
            <a:spLocks/>
          </p:cNvSpPr>
          <p:nvPr/>
        </p:nvSpPr>
        <p:spPr bwMode="auto">
          <a:xfrm>
            <a:off x="6506767" y="4767263"/>
            <a:ext cx="250031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Arial" charset="0"/>
              <a:buChar char="•"/>
              <a:defRPr sz="3000">
                <a:solidFill>
                  <a:schemeClr val="tx1"/>
                </a:solidFill>
                <a:latin typeface="Arial" charset="0"/>
              </a:defRPr>
            </a:lvl1pPr>
            <a:lvl2pPr marL="904875" indent="-45720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0922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384300" indent="-342900">
              <a:spcBef>
                <a:spcPct val="20000"/>
              </a:spcBef>
              <a:buClr>
                <a:srgbClr val="969696"/>
              </a:buClr>
              <a:buSzPct val="9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4pPr>
            <a:lvl5pPr marL="1649413" indent="-342900">
              <a:spcBef>
                <a:spcPct val="20000"/>
              </a:spcBef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1066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5638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0210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4782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1778E44-D6A4-5942-BD4E-A1A0247692C1}" type="slidenum">
              <a:rPr lang="en-GB" altLang="en-US" sz="825">
                <a:solidFill>
                  <a:schemeClr val="bg1"/>
                </a:solidFill>
                <a:latin typeface="Calibri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GB" altLang="en-US" sz="825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81123" y="108350"/>
            <a:ext cx="6698456" cy="491729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fi-FI" alt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" charset="0"/>
                <a:ea typeface="Adobe Garamond Pro" charset="0"/>
                <a:cs typeface="Adobe Garamond Pro" charset="0"/>
              </a:rPr>
              <a:t>CERN long </a:t>
            </a:r>
            <a:r>
              <a:rPr lang="fi-FI" altLang="en-US" sz="3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" charset="0"/>
                <a:ea typeface="Adobe Garamond Pro" charset="0"/>
                <a:cs typeface="Adobe Garamond Pro" charset="0"/>
              </a:rPr>
              <a:t>term</a:t>
            </a:r>
            <a:r>
              <a:rPr lang="fi-FI" alt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" charset="0"/>
                <a:ea typeface="Adobe Garamond Pro" charset="0"/>
                <a:cs typeface="Adobe Garamond Pro" charset="0"/>
              </a:rPr>
              <a:t> </a:t>
            </a:r>
            <a:r>
              <a:rPr lang="fi-FI" altLang="en-US" sz="3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" charset="0"/>
                <a:ea typeface="Adobe Garamond Pro" charset="0"/>
                <a:cs typeface="Adobe Garamond Pro" charset="0"/>
              </a:rPr>
              <a:t>expenditure</a:t>
            </a:r>
            <a:endParaRPr lang="en-US" alt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" charset="0"/>
              <a:ea typeface="Adobe Garamond Pro" charset="0"/>
              <a:cs typeface="Adobe Garamond Pro" charset="0"/>
            </a:endParaRPr>
          </a:p>
          <a:p>
            <a:pPr algn="ctr">
              <a:defRPr/>
            </a:pPr>
            <a:endParaRPr lang="en-US" altLang="en-US" sz="3000" b="1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graphicFrame>
        <p:nvGraphicFramePr>
          <p:cNvPr id="6" name="Chart 6"/>
          <p:cNvGraphicFramePr>
            <a:graphicFrameLocks/>
          </p:cNvGraphicFramePr>
          <p:nvPr>
            <p:extLst/>
          </p:nvPr>
        </p:nvGraphicFramePr>
        <p:xfrm>
          <a:off x="45244" y="1079897"/>
          <a:ext cx="7978379" cy="38754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Chart" r:id="rId3" imgW="8890000" imgH="4559300" progId="Excel.Chart.8">
                  <p:embed/>
                </p:oleObj>
              </mc:Choice>
              <mc:Fallback>
                <p:oleObj name="Chart" r:id="rId3" imgW="8890000" imgH="4559300" progId="Excel.Chart.8">
                  <p:embed/>
                  <p:pic>
                    <p:nvPicPr>
                      <p:cNvPr id="6" name="Chart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44" y="1079897"/>
                        <a:ext cx="7978379" cy="38754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ight Brace 6"/>
          <p:cNvSpPr/>
          <p:nvPr/>
        </p:nvSpPr>
        <p:spPr>
          <a:xfrm>
            <a:off x="7618810" y="3654027"/>
            <a:ext cx="267890" cy="557213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ight Brace 7"/>
          <p:cNvSpPr/>
          <p:nvPr/>
        </p:nvSpPr>
        <p:spPr>
          <a:xfrm rot="10800000">
            <a:off x="1247178" y="3600451"/>
            <a:ext cx="263726" cy="525065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0" name="Straight Connector 9"/>
          <p:cNvCxnSpPr/>
          <p:nvPr/>
        </p:nvCxnSpPr>
        <p:spPr>
          <a:xfrm>
            <a:off x="1671635" y="3675460"/>
            <a:ext cx="460772" cy="332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978820" y="3639741"/>
            <a:ext cx="460772" cy="332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2428" y="3559969"/>
            <a:ext cx="553642" cy="411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503888" y="3396853"/>
            <a:ext cx="714371" cy="5714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753915" y="3236119"/>
            <a:ext cx="835817" cy="717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103961" y="3168251"/>
            <a:ext cx="835817" cy="717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103956" y="2750339"/>
            <a:ext cx="835817" cy="717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829180" y="4036221"/>
            <a:ext cx="132156" cy="142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054208" y="3971926"/>
            <a:ext cx="282173" cy="250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350676" y="3914773"/>
            <a:ext cx="282173" cy="250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672142" y="3882627"/>
            <a:ext cx="282173" cy="250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940037" y="3818335"/>
            <a:ext cx="282173" cy="250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261504" y="3796902"/>
            <a:ext cx="282173" cy="250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604409" y="3807616"/>
            <a:ext cx="282173" cy="250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022315" y="3861195"/>
            <a:ext cx="282173" cy="250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365219" y="3796901"/>
            <a:ext cx="282173" cy="250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883137" y="3622098"/>
            <a:ext cx="1157288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  <a:latin typeface="Adobe Garamond Pro" charset="0"/>
                <a:ea typeface="Adobe Garamond Pro" charset="0"/>
                <a:cs typeface="Adobe Garamond Pro" charset="0"/>
              </a:rPr>
              <a:t>Supply expenditure, most relevant for FI companies</a:t>
            </a:r>
          </a:p>
        </p:txBody>
      </p:sp>
      <p:sp>
        <p:nvSpPr>
          <p:cNvPr id="34" name="Oval 33"/>
          <p:cNvSpPr/>
          <p:nvPr/>
        </p:nvSpPr>
        <p:spPr>
          <a:xfrm>
            <a:off x="7860662" y="3490418"/>
            <a:ext cx="81887" cy="921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/>
          <p:cNvSpPr/>
          <p:nvPr/>
        </p:nvSpPr>
        <p:spPr>
          <a:xfrm>
            <a:off x="8128501" y="3399999"/>
            <a:ext cx="81887" cy="921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/>
          <p:cNvSpPr/>
          <p:nvPr/>
        </p:nvSpPr>
        <p:spPr>
          <a:xfrm>
            <a:off x="8406574" y="3278871"/>
            <a:ext cx="81887" cy="921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/>
          <p:cNvSpPr/>
          <p:nvPr/>
        </p:nvSpPr>
        <p:spPr>
          <a:xfrm>
            <a:off x="8693175" y="3145808"/>
            <a:ext cx="81887" cy="921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Oval 37"/>
          <p:cNvSpPr/>
          <p:nvPr/>
        </p:nvSpPr>
        <p:spPr>
          <a:xfrm>
            <a:off x="8928604" y="3309579"/>
            <a:ext cx="81887" cy="921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/>
          <p:cNvSpPr txBox="1"/>
          <p:nvPr/>
        </p:nvSpPr>
        <p:spPr>
          <a:xfrm>
            <a:off x="7927176" y="1737310"/>
            <a:ext cx="1097876" cy="13388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350" dirty="0"/>
              <a:t>HL-LHC, supply purchasing </a:t>
            </a:r>
            <a:r>
              <a:rPr lang="en-US" sz="1350"/>
              <a:t>volumes rising over next years </a:t>
            </a:r>
            <a:endParaRPr lang="en-US" sz="1350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331486"/>
            <a:ext cx="611590" cy="61159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10" y="424988"/>
            <a:ext cx="611590" cy="61159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1330654" y="4892726"/>
            <a:ext cx="28660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dobe Garamond Pro" charset="0"/>
                <a:ea typeface="Adobe Garamond Pro" charset="0"/>
                <a:cs typeface="Adobe Garamond Pro" charset="0"/>
              </a:rPr>
              <a:t>Courtesy of A. </a:t>
            </a:r>
            <a:r>
              <a:rPr lang="en-US" sz="900" dirty="0" err="1">
                <a:latin typeface="Adobe Garamond Pro" charset="0"/>
                <a:ea typeface="Adobe Garamond Pro" charset="0"/>
                <a:cs typeface="Adobe Garamond Pro" charset="0"/>
              </a:rPr>
              <a:t>Unnervik</a:t>
            </a:r>
            <a:r>
              <a:rPr lang="en-US" sz="900" dirty="0">
                <a:latin typeface="Adobe Garamond Pro" charset="0"/>
                <a:ea typeface="Adobe Garamond Pro" charset="0"/>
                <a:cs typeface="Adobe Garamond Pro" charset="0"/>
              </a:rPr>
              <a:t>, CERN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465E5F-275B-A744-9DD3-934ACEC59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54693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Circle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3027401"/>
            <a:ext cx="9557282" cy="7770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060" y="264160"/>
            <a:ext cx="2072640" cy="55607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61859E83-72AF-7E45-A991-4823C82F43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BIC project @ Technology </a:t>
            </a:r>
            <a:r>
              <a:rPr lang="en-US" dirty="0" err="1"/>
              <a:t>Programme</a:t>
            </a:r>
            <a:r>
              <a:rPr lang="en-US" dirty="0"/>
              <a:t> of HIP</a:t>
            </a:r>
            <a:endParaRPr lang="en-US" sz="2200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D7F2F620-C0B5-B54A-8AAA-FD68410F8D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93962" y="3477923"/>
            <a:ext cx="6400800" cy="131445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Business Finland supported R&amp;D&amp;I collaborations’ preparation &amp; info exchange </a:t>
            </a:r>
          </a:p>
          <a:p>
            <a:r>
              <a:rPr lang="en-US" sz="2600" dirty="0" err="1"/>
              <a:t>Saku</a:t>
            </a:r>
            <a:r>
              <a:rPr lang="en-US" sz="2600" dirty="0"/>
              <a:t> </a:t>
            </a:r>
            <a:r>
              <a:rPr lang="en-US" sz="2600" dirty="0" err="1"/>
              <a:t>Mäkinen</a:t>
            </a:r>
            <a:r>
              <a:rPr lang="en-US" sz="2600" dirty="0"/>
              <a:t>, </a:t>
            </a:r>
            <a:r>
              <a:rPr lang="en-US" sz="2600" dirty="0" err="1"/>
              <a:t>Pietari</a:t>
            </a:r>
            <a:r>
              <a:rPr lang="en-US" sz="2600" dirty="0"/>
              <a:t> </a:t>
            </a:r>
            <a:r>
              <a:rPr lang="en-US" sz="2600" dirty="0" err="1"/>
              <a:t>Kauttu</a:t>
            </a:r>
            <a:r>
              <a:rPr lang="en-US" sz="2600" dirty="0"/>
              <a:t>, </a:t>
            </a:r>
            <a:r>
              <a:rPr lang="en-US" sz="2600" dirty="0" err="1"/>
              <a:t>Harri</a:t>
            </a:r>
            <a:r>
              <a:rPr lang="en-US" sz="2600" dirty="0"/>
              <a:t> </a:t>
            </a:r>
            <a:r>
              <a:rPr lang="en-US" sz="2600" dirty="0" err="1"/>
              <a:t>Toivonen</a:t>
            </a:r>
            <a:endParaRPr lang="en-US" sz="2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AD800A-F709-CF48-98CE-771332F5E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</p:spTree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981" y="458092"/>
            <a:ext cx="7886700" cy="994172"/>
          </a:xfrm>
        </p:spPr>
        <p:txBody>
          <a:bodyPr>
            <a:noAutofit/>
          </a:bodyPr>
          <a:lstStyle/>
          <a:p>
            <a:r>
              <a:rPr lang="en-US" sz="3200" dirty="0" err="1">
                <a:latin typeface="Adobe Garamond Pro" charset="0"/>
                <a:ea typeface="Adobe Garamond Pro" charset="0"/>
                <a:cs typeface="Adobe Garamond Pro" charset="0"/>
              </a:rPr>
              <a:t>HILumi</a:t>
            </a:r>
            <a:r>
              <a:rPr lang="en-US" sz="3200" dirty="0">
                <a:latin typeface="Adobe Garamond Pro" charset="0"/>
                <a:ea typeface="Adobe Garamond Pro" charset="0"/>
                <a:cs typeface="Adobe Garamond Pro" charset="0"/>
              </a:rPr>
              <a:t> Ramp up foreseen expenditure</a:t>
            </a:r>
            <a:br>
              <a:rPr lang="en-US" sz="3200" dirty="0">
                <a:latin typeface="Adobe Garamond Pro" charset="0"/>
                <a:ea typeface="Adobe Garamond Pro" charset="0"/>
                <a:cs typeface="Adobe Garamond Pro" charset="0"/>
              </a:rPr>
            </a:br>
            <a:endParaRPr lang="en-US" sz="3200" dirty="0">
              <a:latin typeface="Adobe Garamond Pro" charset="0"/>
              <a:ea typeface="Adobe Garamond Pro" charset="0"/>
              <a:cs typeface="Adobe Garamond Pro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462707" y="939262"/>
            <a:ext cx="6426714" cy="3787553"/>
            <a:chOff x="251520" y="1124744"/>
            <a:chExt cx="8568952" cy="505007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20" y="1124744"/>
              <a:ext cx="8568952" cy="5050070"/>
            </a:xfrm>
            <a:prstGeom prst="rect">
              <a:avLst/>
            </a:prstGeom>
          </p:spPr>
        </p:pic>
        <p:pic>
          <p:nvPicPr>
            <p:cNvPr id="6" name="Image 11" descr="HLU-logoN-title.png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859155" y="1311040"/>
              <a:ext cx="1045845" cy="423545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1427224" y="4726815"/>
            <a:ext cx="38411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dobe Garamond Pro" charset="0"/>
                <a:ea typeface="Adobe Garamond Pro" charset="0"/>
                <a:cs typeface="Adobe Garamond Pro" charset="0"/>
              </a:rPr>
              <a:t>Courtesy of I. </a:t>
            </a:r>
            <a:r>
              <a:rPr lang="en-US" sz="900" dirty="0" err="1">
                <a:latin typeface="Adobe Garamond Pro" charset="0"/>
                <a:ea typeface="Adobe Garamond Pro" charset="0"/>
                <a:cs typeface="Adobe Garamond Pro" charset="0"/>
              </a:rPr>
              <a:t>Bejar</a:t>
            </a:r>
            <a:r>
              <a:rPr lang="en-US" sz="900" dirty="0">
                <a:latin typeface="Adobe Garamond Pro" charset="0"/>
                <a:ea typeface="Adobe Garamond Pro" charset="0"/>
                <a:cs typeface="Adobe Garamond Pro" charset="0"/>
              </a:rPr>
              <a:t> Alonso, CERN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339BE7-740A-1542-86D3-2C8796B91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841660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622" y="0"/>
            <a:ext cx="7054838" cy="480084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20C410-E9CB-6843-AB14-B4F485BE6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969441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6ADED-E44F-9041-A357-16F5B8CB2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BIC Team Help?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F7F61-6075-064F-8CF8-69634EBE7C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High tech dating service</a:t>
            </a:r>
          </a:p>
          <a:p>
            <a:pPr lvl="1"/>
            <a:r>
              <a:rPr lang="en-US" dirty="0"/>
              <a:t>CERN end</a:t>
            </a:r>
          </a:p>
          <a:p>
            <a:pPr lvl="1"/>
            <a:r>
              <a:rPr lang="en-US" dirty="0"/>
              <a:t>Companies</a:t>
            </a:r>
          </a:p>
          <a:p>
            <a:r>
              <a:rPr lang="en-US" dirty="0"/>
              <a:t>Workshop facilitations in order to </a:t>
            </a:r>
          </a:p>
          <a:p>
            <a:pPr lvl="2"/>
            <a:r>
              <a:rPr lang="en-US" dirty="0"/>
              <a:t>Refine &amp; document the scope of projects</a:t>
            </a:r>
          </a:p>
          <a:p>
            <a:pPr lvl="2"/>
            <a:r>
              <a:rPr lang="en-US" dirty="0"/>
              <a:t>Define roles &amp; IP strategy</a:t>
            </a:r>
          </a:p>
          <a:p>
            <a:pPr lvl="2"/>
            <a:r>
              <a:rPr lang="en-US" dirty="0"/>
              <a:t>Advance projects through hackathon style sprints</a:t>
            </a:r>
          </a:p>
          <a:p>
            <a:r>
              <a:rPr lang="en-US" dirty="0"/>
              <a:t>Event organization &amp; outreach efforts</a:t>
            </a:r>
          </a:p>
          <a:p>
            <a:pPr lvl="1"/>
            <a:r>
              <a:rPr lang="en-US" dirty="0"/>
              <a:t>Seminars, media etc.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944F0-6CD1-6843-BE53-CF6CA6725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1232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027401"/>
            <a:ext cx="9557283" cy="7770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01000" y="184158"/>
            <a:ext cx="9557283" cy="7770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Kuva 6" descr="Circles_Gre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65321" y="-3498800"/>
            <a:ext cx="6302642" cy="51244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kstiruutu 7"/>
          <p:cNvSpPr txBox="1"/>
          <p:nvPr/>
        </p:nvSpPr>
        <p:spPr>
          <a:xfrm>
            <a:off x="872068" y="2209800"/>
            <a:ext cx="74337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4000" dirty="0" err="1">
                <a:solidFill>
                  <a:schemeClr val="bg1"/>
                </a:solidFill>
                <a:latin typeface="Arial"/>
                <a:cs typeface="Arial"/>
              </a:rPr>
              <a:t>Thank</a:t>
            </a:r>
            <a:r>
              <a:rPr lang="fi-FI" sz="40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fi-FI" sz="4000" dirty="0" err="1">
                <a:solidFill>
                  <a:schemeClr val="bg1"/>
                </a:solidFill>
                <a:latin typeface="Arial"/>
                <a:cs typeface="Arial"/>
              </a:rPr>
              <a:t>You</a:t>
            </a:r>
            <a:r>
              <a:rPr lang="fi-FI" sz="4000" dirty="0">
                <a:solidFill>
                  <a:schemeClr val="bg1"/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9" name="Picture 2" descr="http://images.huffingtonpost.com/2014-10-07-thankyouwriting-thumb.jpg">
            <a:extLst>
              <a:ext uri="{FF2B5EF4-FFF2-40B4-BE49-F238E27FC236}">
                <a16:creationId xmlns:a16="http://schemas.microsoft.com/office/drawing/2014/main" id="{33DCD81D-5DF5-054C-9B1D-04A4AD2F2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549" y="1266772"/>
            <a:ext cx="4071938" cy="2621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A6EE02-C1C0-484F-93D1-DD71B9225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1FDA5-23F1-FE4E-9760-2F1A4A8C0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BIC project aims 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6DF7-4B72-0942-A0C8-3D6D8CC804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626886"/>
          </a:xfrm>
        </p:spPr>
        <p:txBody>
          <a:bodyPr>
            <a:normAutofit fontScale="40000" lnSpcReduction="20000"/>
          </a:bodyPr>
          <a:lstStyle/>
          <a:p>
            <a:r>
              <a:rPr lang="en-US" dirty="0"/>
              <a:t>Developing new Research, Development &amp; Innovation (R&amp;D&amp;I) cases by</a:t>
            </a:r>
          </a:p>
          <a:p>
            <a:pPr lvl="1"/>
            <a:r>
              <a:rPr lang="en-US" dirty="0"/>
              <a:t>Taking part, hands-on, into R&amp;D&amp;I cases’ and FBC </a:t>
            </a:r>
            <a:r>
              <a:rPr lang="en-US" dirty="0" err="1"/>
              <a:t>incubatees</a:t>
            </a:r>
            <a:r>
              <a:rPr lang="en-US" dirty="0"/>
              <a:t> ramp up and development activities with extensive global expert network of serial entrepreneurs, business accelerators’ managers, VCs, attorneys and innovation </a:t>
            </a:r>
            <a:r>
              <a:rPr lang="en-US" dirty="0" err="1"/>
              <a:t>mgmt</a:t>
            </a:r>
            <a:r>
              <a:rPr lang="en-US" dirty="0"/>
              <a:t> scholars</a:t>
            </a:r>
          </a:p>
          <a:p>
            <a:pPr lvl="1"/>
            <a:r>
              <a:rPr lang="en-US" dirty="0"/>
              <a:t>Providing support in finding funding partners (public R&amp;D&amp;I funding agencies, such as Business Finland &amp; the European Commission and private equity with an emphasis on VCs/Business Angels/Family Offices supporting very early stage high-tech cases).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Taking part into European R&amp;D&amp;I policy by</a:t>
            </a:r>
          </a:p>
          <a:p>
            <a:pPr lvl="1"/>
            <a:r>
              <a:rPr lang="en-US" dirty="0"/>
              <a:t>Continuing, and extending our involvement in innovation management Expert roles for a) Public R&amp;D&amp;I funding agencies, such as Business Finland &amp; the European Commission and b) research institutions like CERN &amp; ESA research communities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Contributing into academic discussions of innovation management field</a:t>
            </a:r>
          </a:p>
          <a:p>
            <a:pPr lvl="1"/>
            <a:r>
              <a:rPr lang="en-US" dirty="0"/>
              <a:t>Strategic technology and innovation management</a:t>
            </a:r>
          </a:p>
          <a:p>
            <a:pPr lvl="1"/>
            <a:r>
              <a:rPr lang="en-US" dirty="0"/>
              <a:t>Societal impact of scientific research infrastructures</a:t>
            </a:r>
          </a:p>
          <a:p>
            <a:pPr lvl="1"/>
            <a:r>
              <a:rPr lang="en-US" dirty="0"/>
              <a:t>Technology foresight and forecasting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dirty="0"/>
              <a:t>Supporting young talent in their innovation management study and career paths (main focus areas: academic &amp; high-tech startup careers)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B15BD-94B5-5A4A-A19C-E2C3E6BB7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5164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51674516"/>
              </p:ext>
            </p:extLst>
          </p:nvPr>
        </p:nvGraphicFramePr>
        <p:xfrm>
          <a:off x="1524000" y="102508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71956" y="194634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US" sz="2400" u="sng" dirty="0">
                <a:latin typeface="Adobe Garamond Pro" charset="0"/>
                <a:ea typeface="Adobe Garamond Pro" charset="0"/>
                <a:cs typeface="Adobe Garamond Pro" charset="0"/>
              </a:rPr>
              <a:t>Focus Areas of the BIC Project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A91E50-83CB-DE4E-B3A9-25A9EECC5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45845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Circles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3027401"/>
            <a:ext cx="9557282" cy="7770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uva 5" descr="HIP_Logo_EN_V1_Pos_Gree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060" y="264160"/>
            <a:ext cx="2072640" cy="556074"/>
          </a:xfrm>
          <a:prstGeom prst="rect">
            <a:avLst/>
          </a:prstGeom>
        </p:spPr>
      </p:pic>
      <p:sp>
        <p:nvSpPr>
          <p:cNvPr id="10" name="Tekstiruutu 5">
            <a:extLst>
              <a:ext uri="{FF2B5EF4-FFF2-40B4-BE49-F238E27FC236}">
                <a16:creationId xmlns:a16="http://schemas.microsoft.com/office/drawing/2014/main" id="{F5B27A7C-DFE3-084F-ACAC-32A8B6B251F4}"/>
              </a:ext>
            </a:extLst>
          </p:cNvPr>
          <p:cNvSpPr txBox="1"/>
          <p:nvPr/>
        </p:nvSpPr>
        <p:spPr>
          <a:xfrm>
            <a:off x="872067" y="645672"/>
            <a:ext cx="74337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400" b="1" dirty="0" err="1">
                <a:solidFill>
                  <a:srgbClr val="1CA17D"/>
                </a:solidFill>
                <a:cs typeface="Arial"/>
              </a:rPr>
              <a:t>Topical</a:t>
            </a:r>
            <a:r>
              <a:rPr lang="fi-FI" sz="2400" b="1" dirty="0">
                <a:solidFill>
                  <a:srgbClr val="1CA17D"/>
                </a:solidFill>
                <a:cs typeface="Arial"/>
              </a:rPr>
              <a:t> </a:t>
            </a:r>
            <a:r>
              <a:rPr lang="fi-FI" sz="2400" b="1" dirty="0" err="1">
                <a:solidFill>
                  <a:srgbClr val="1CA17D"/>
                </a:solidFill>
                <a:cs typeface="Arial"/>
              </a:rPr>
              <a:t>Areas</a:t>
            </a:r>
            <a:r>
              <a:rPr lang="fi-FI" sz="2400" b="1" dirty="0">
                <a:solidFill>
                  <a:srgbClr val="1CA17D"/>
                </a:solidFill>
                <a:cs typeface="Arial"/>
              </a:rPr>
              <a:t> </a:t>
            </a:r>
            <a:r>
              <a:rPr lang="fi-FI" sz="2400" b="1" dirty="0" err="1">
                <a:solidFill>
                  <a:srgbClr val="1CA17D"/>
                </a:solidFill>
                <a:cs typeface="Arial"/>
              </a:rPr>
              <a:t>withing</a:t>
            </a:r>
            <a:r>
              <a:rPr lang="fi-FI" sz="2400" b="1" dirty="0">
                <a:solidFill>
                  <a:srgbClr val="1CA17D"/>
                </a:solidFill>
                <a:cs typeface="Arial"/>
              </a:rPr>
              <a:t> HIP </a:t>
            </a:r>
            <a:r>
              <a:rPr lang="fi-FI" sz="2400" b="1" dirty="0" err="1">
                <a:solidFill>
                  <a:srgbClr val="1CA17D"/>
                </a:solidFill>
                <a:cs typeface="Arial"/>
              </a:rPr>
              <a:t>Research</a:t>
            </a:r>
            <a:r>
              <a:rPr lang="fi-FI" sz="2400" b="1" dirty="0">
                <a:solidFill>
                  <a:srgbClr val="1CA17D"/>
                </a:solidFill>
                <a:cs typeface="Arial"/>
              </a:rPr>
              <a:t> </a:t>
            </a:r>
            <a:r>
              <a:rPr lang="fi-FI" sz="2400" b="1" dirty="0" err="1">
                <a:solidFill>
                  <a:srgbClr val="1CA17D"/>
                </a:solidFill>
                <a:cs typeface="Arial"/>
              </a:rPr>
              <a:t>Having</a:t>
            </a:r>
            <a:r>
              <a:rPr lang="fi-FI" sz="2400" b="1" dirty="0">
                <a:solidFill>
                  <a:srgbClr val="1CA17D"/>
                </a:solidFill>
                <a:cs typeface="Arial"/>
              </a:rPr>
              <a:t> </a:t>
            </a:r>
            <a:r>
              <a:rPr lang="fi-FI" sz="2400" b="1" dirty="0" err="1">
                <a:solidFill>
                  <a:srgbClr val="1CA17D"/>
                </a:solidFill>
                <a:cs typeface="Arial"/>
              </a:rPr>
              <a:t>Potential</a:t>
            </a:r>
            <a:r>
              <a:rPr lang="fi-FI" sz="2400" b="1" dirty="0">
                <a:solidFill>
                  <a:srgbClr val="1CA17D"/>
                </a:solidFill>
                <a:cs typeface="Arial"/>
              </a:rPr>
              <a:t> for Industrial R&amp;D Collaboration </a:t>
            </a:r>
            <a:r>
              <a:rPr lang="fi-FI" sz="2400" b="1" dirty="0" err="1">
                <a:solidFill>
                  <a:srgbClr val="1CA17D"/>
                </a:solidFill>
                <a:cs typeface="Arial"/>
              </a:rPr>
              <a:t>Initiatives</a:t>
            </a:r>
            <a:r>
              <a:rPr lang="fi-FI" sz="2400" b="1" dirty="0">
                <a:solidFill>
                  <a:srgbClr val="1CA17D"/>
                </a:solidFill>
                <a:cs typeface="Arial"/>
              </a:rPr>
              <a:t> (</a:t>
            </a:r>
            <a:r>
              <a:rPr lang="fi-FI" sz="2400" b="1" dirty="0" err="1">
                <a:solidFill>
                  <a:srgbClr val="1CA17D"/>
                </a:solidFill>
                <a:cs typeface="Arial"/>
              </a:rPr>
              <a:t>non-exhaustive</a:t>
            </a:r>
            <a:r>
              <a:rPr lang="fi-FI" sz="2400" b="1" dirty="0">
                <a:solidFill>
                  <a:srgbClr val="1CA17D"/>
                </a:solidFill>
                <a:cs typeface="Arial"/>
              </a:rPr>
              <a:t>, in </a:t>
            </a:r>
            <a:r>
              <a:rPr lang="fi-FI" sz="2400" b="1" dirty="0" err="1">
                <a:solidFill>
                  <a:srgbClr val="1CA17D"/>
                </a:solidFill>
                <a:cs typeface="Arial"/>
              </a:rPr>
              <a:t>random</a:t>
            </a:r>
            <a:r>
              <a:rPr lang="fi-FI" sz="2400" b="1" dirty="0">
                <a:solidFill>
                  <a:srgbClr val="1CA17D"/>
                </a:solidFill>
                <a:cs typeface="Arial"/>
              </a:rPr>
              <a:t> </a:t>
            </a:r>
            <a:r>
              <a:rPr lang="fi-FI" sz="2400" b="1" dirty="0" err="1">
                <a:solidFill>
                  <a:srgbClr val="1CA17D"/>
                </a:solidFill>
                <a:cs typeface="Arial"/>
              </a:rPr>
              <a:t>order</a:t>
            </a:r>
            <a:r>
              <a:rPr lang="fi-FI" sz="2400" b="1" dirty="0">
                <a:solidFill>
                  <a:srgbClr val="1CA17D"/>
                </a:solidFill>
                <a:cs typeface="Arial"/>
              </a:rPr>
              <a:t>)</a:t>
            </a:r>
          </a:p>
          <a:p>
            <a:pPr algn="ctr"/>
            <a:endParaRPr lang="fi-FI" dirty="0">
              <a:solidFill>
                <a:srgbClr val="272727"/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err="1"/>
              <a:t>Radiation</a:t>
            </a:r>
            <a:r>
              <a:rPr lang="fi-FI" dirty="0"/>
              <a:t> </a:t>
            </a:r>
            <a:r>
              <a:rPr lang="fi-FI" dirty="0" err="1"/>
              <a:t>hard</a:t>
            </a:r>
            <a:r>
              <a:rPr lang="fi-FI" dirty="0"/>
              <a:t> </a:t>
            </a:r>
            <a:r>
              <a:rPr lang="fi-FI" dirty="0" err="1"/>
              <a:t>semi-conductor</a:t>
            </a:r>
            <a:r>
              <a:rPr lang="fi-FI" dirty="0"/>
              <a:t> </a:t>
            </a:r>
            <a:r>
              <a:rPr lang="fi-FI" dirty="0" err="1"/>
              <a:t>components</a:t>
            </a:r>
            <a:endParaRPr lang="fi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err="1"/>
              <a:t>Detector</a:t>
            </a:r>
            <a:r>
              <a:rPr lang="fi-FI" dirty="0"/>
              <a:t> </a:t>
            </a:r>
            <a:r>
              <a:rPr lang="fi-FI" dirty="0" err="1"/>
              <a:t>Mechanics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gradient accelerators and manufacturing technologies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Augmented man/Robotics/AI/radiation hard equipment/smart machines/environment monitoring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err="1"/>
              <a:t>Magnets</a:t>
            </a:r>
            <a:r>
              <a:rPr lang="fi-FI" dirty="0"/>
              <a:t>/</a:t>
            </a:r>
            <a:r>
              <a:rPr lang="fi-FI" dirty="0" err="1"/>
              <a:t>superconductivity</a:t>
            </a:r>
            <a:r>
              <a:rPr lang="fi-FI" dirty="0"/>
              <a:t>/</a:t>
            </a:r>
            <a:r>
              <a:rPr lang="fi-FI" dirty="0" err="1"/>
              <a:t>quench</a:t>
            </a:r>
            <a:r>
              <a:rPr lang="fi-FI" dirty="0"/>
              <a:t> </a:t>
            </a:r>
            <a:r>
              <a:rPr lang="fi-FI" dirty="0" err="1"/>
              <a:t>protection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err="1"/>
              <a:t>Signal</a:t>
            </a:r>
            <a:r>
              <a:rPr lang="fi-FI" dirty="0"/>
              <a:t> </a:t>
            </a:r>
            <a:r>
              <a:rPr lang="fi-FI" dirty="0" err="1"/>
              <a:t>processing</a:t>
            </a:r>
            <a:r>
              <a:rPr lang="fi-FI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/>
              <a:t>Data center </a:t>
            </a:r>
            <a:r>
              <a:rPr lang="fi-FI" dirty="0" err="1"/>
              <a:t>technologies</a:t>
            </a:r>
            <a:endParaRPr lang="fi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/>
              <a:t>CLOUD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Instrumentation for Nuclear Safety, Security and Safeguards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Quantum programming, RAMS software etc.</a:t>
            </a:r>
            <a:endParaRPr lang="fi-FI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7FF82-2116-824F-96FE-2E4C59C3E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64418378"/>
      </p:ext>
    </p:extLst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5B7ADED-6A50-C245-9D19-37634D110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Today’s Meeting Agenda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021797A-39E9-E04A-940D-EDCDF9D153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Co-Innovation as a funding instrument, tricks of the trade</a:t>
            </a:r>
          </a:p>
          <a:p>
            <a:pPr marL="285750" indent="-285750">
              <a:buFontTx/>
              <a:buChar char="-"/>
            </a:pPr>
            <a:r>
              <a:rPr lang="en-US" dirty="0"/>
              <a:t>Synergies between projects</a:t>
            </a:r>
          </a:p>
          <a:p>
            <a:pPr lvl="1">
              <a:buFontTx/>
              <a:buChar char="-"/>
            </a:pPr>
            <a:r>
              <a:rPr lang="en-US" dirty="0"/>
              <a:t>Important to communicate towards CERN in a coherent manner</a:t>
            </a:r>
          </a:p>
          <a:p>
            <a:pPr lvl="1">
              <a:buFontTx/>
              <a:buChar char="-"/>
            </a:pPr>
            <a:r>
              <a:rPr lang="en-US" dirty="0"/>
              <a:t>Collaboration in some work packages?</a:t>
            </a:r>
          </a:p>
          <a:p>
            <a:pPr lvl="1">
              <a:buFontTx/>
              <a:buChar char="-"/>
            </a:pPr>
            <a:r>
              <a:rPr lang="en-US" dirty="0"/>
              <a:t>Ramp up of larger combined (e.g. EU projects)?</a:t>
            </a:r>
          </a:p>
          <a:p>
            <a:pPr lvl="1">
              <a:buFontTx/>
              <a:buChar char="-"/>
            </a:pPr>
            <a:r>
              <a:rPr lang="en-US" dirty="0"/>
              <a:t>Common outreach &amp; industry activation efforts?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5B3886-B400-A843-A4B1-09EC138FF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9157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4641B-6A8E-C04A-8876-DEAA872F3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DBA86-A488-F345-B70E-63D1D5D031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Get all PIs on same page about ongoing ramp up efforts &amp; co-innovation as a funding instrument</a:t>
            </a:r>
          </a:p>
          <a:p>
            <a:r>
              <a:rPr lang="en-US" dirty="0"/>
              <a:t>Define synergies: projects, outreach, contacts etc.</a:t>
            </a:r>
          </a:p>
          <a:p>
            <a:r>
              <a:rPr lang="en-US" dirty="0"/>
              <a:t>Agree about next steps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8153EC-DA2C-1E47-8AEF-C2530F81F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86254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E1ADA17-93D4-5D43-8763-EA09E5DA65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Examples of Past Industry Activation Events &amp; Outreach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C324986B-C2A7-D942-9246-899AB2B555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46607-A85A-5E49-921B-693756397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60078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79A12-6EEB-DE49-B0F5-E1030DF10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25.1.2019</a:t>
            </a:r>
            <a:endParaRPr lang="fi-FI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760B02-56D0-0C4C-A732-E21BAEAF4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93565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107C28C-7752-0F4C-9572-E6A338C66902}"/>
              </a:ext>
            </a:extLst>
          </p:cNvPr>
          <p:cNvSpPr txBox="1"/>
          <p:nvPr/>
        </p:nvSpPr>
        <p:spPr>
          <a:xfrm>
            <a:off x="834390" y="354330"/>
            <a:ext cx="3737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Copyright: </a:t>
            </a:r>
            <a:r>
              <a:rPr lang="en-US" dirty="0" err="1">
                <a:solidFill>
                  <a:schemeClr val="bg1"/>
                </a:solidFill>
              </a:rPr>
              <a:t>Teknologiateollisuus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E25EEEB-8330-EC4C-A92C-93449778C1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7959" y="194310"/>
            <a:ext cx="4066907" cy="386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36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HIP Teema">
      <a:dk1>
        <a:srgbClr val="1CA17D"/>
      </a:dk1>
      <a:lt1>
        <a:srgbClr val="FFFFFE"/>
      </a:lt1>
      <a:dk2>
        <a:srgbClr val="3186BC"/>
      </a:dk2>
      <a:lt2>
        <a:srgbClr val="F0AF41"/>
      </a:lt2>
      <a:accent1>
        <a:srgbClr val="008E6C"/>
      </a:accent1>
      <a:accent2>
        <a:srgbClr val="00679F"/>
      </a:accent2>
      <a:accent3>
        <a:srgbClr val="D98F36"/>
      </a:accent3>
      <a:accent4>
        <a:srgbClr val="8064A2"/>
      </a:accent4>
      <a:accent5>
        <a:srgbClr val="4BACC6"/>
      </a:accent5>
      <a:accent6>
        <a:srgbClr val="F79646"/>
      </a:accent6>
      <a:hlink>
        <a:srgbClr val="1CA17D"/>
      </a:hlink>
      <a:folHlink>
        <a:srgbClr val="3285BA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961</Words>
  <Application>Microsoft Macintosh PowerPoint</Application>
  <PresentationFormat>On-screen Show (16:9)</PresentationFormat>
  <Paragraphs>184</Paragraphs>
  <Slides>23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Adobe Garamond Pro</vt:lpstr>
      <vt:lpstr>Arial</vt:lpstr>
      <vt:lpstr>Calibri</vt:lpstr>
      <vt:lpstr>Office-teema</vt:lpstr>
      <vt:lpstr>Chart</vt:lpstr>
      <vt:lpstr>PowerPoint Presentation</vt:lpstr>
      <vt:lpstr>BIC project @ Technology Programme of HIP</vt:lpstr>
      <vt:lpstr>BIC project aims at</vt:lpstr>
      <vt:lpstr>Focus Areas of the BIC Project</vt:lpstr>
      <vt:lpstr>PowerPoint Presentation</vt:lpstr>
      <vt:lpstr>Today’s Meeting Agenda</vt:lpstr>
      <vt:lpstr>Today’s Goals</vt:lpstr>
      <vt:lpstr>Examples of Past Industry Activation Events &amp; Outreach</vt:lpstr>
      <vt:lpstr>PowerPoint Presentation</vt:lpstr>
      <vt:lpstr>PowerPoint Presentation</vt:lpstr>
      <vt:lpstr>PowerPoint Presentation</vt:lpstr>
      <vt:lpstr>CERN Roadshow in Finland  </vt:lpstr>
      <vt:lpstr>PowerPoint Presentation</vt:lpstr>
      <vt:lpstr>Why would companies be interested?</vt:lpstr>
      <vt:lpstr>References</vt:lpstr>
      <vt:lpstr>PowerPoint Presentation</vt:lpstr>
      <vt:lpstr>Overview of the participation of CERN in H2020 (2014-2017)</vt:lpstr>
      <vt:lpstr>PowerPoint Presentation</vt:lpstr>
      <vt:lpstr>PowerPoint Presentation</vt:lpstr>
      <vt:lpstr>HILumi Ramp up foreseen expenditure </vt:lpstr>
      <vt:lpstr>PowerPoint Presentation</vt:lpstr>
      <vt:lpstr>How Can BIC Team Help?</vt:lpstr>
      <vt:lpstr>PowerPoint Presentation</vt:lpstr>
    </vt:vector>
  </TitlesOfParts>
  <Company>Forma 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Joni Karsikko</dc:creator>
  <cp:lastModifiedBy>Pietari Kauttu</cp:lastModifiedBy>
  <cp:revision>45</cp:revision>
  <dcterms:created xsi:type="dcterms:W3CDTF">2018-03-21T13:23:41Z</dcterms:created>
  <dcterms:modified xsi:type="dcterms:W3CDTF">2019-01-25T10:35:55Z</dcterms:modified>
</cp:coreProperties>
</file>