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6" r:id="rId3"/>
    <p:sldId id="267" r:id="rId4"/>
    <p:sldId id="258" r:id="rId5"/>
    <p:sldId id="259" r:id="rId6"/>
    <p:sldId id="260" r:id="rId7"/>
    <p:sldId id="261" r:id="rId8"/>
    <p:sldId id="262" r:id="rId9"/>
    <p:sldId id="263" r:id="rId10"/>
    <p:sldId id="265" r:id="rId11"/>
    <p:sldId id="268" r:id="rId12"/>
    <p:sldId id="264"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8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51814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061444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82014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585BD6D-4E04-435E-A909-6EC31428D3C6}" type="datetimeFigureOut">
              <a:rPr lang="en-GB" smtClean="0"/>
              <a:t>27/05/2019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96634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585BD6D-4E04-435E-A909-6EC31428D3C6}" type="datetimeFigureOut">
              <a:rPr lang="en-GB" smtClean="0"/>
              <a:t>27/05/2019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871741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585BD6D-4E04-435E-A909-6EC31428D3C6}" type="datetimeFigureOut">
              <a:rPr lang="en-GB" smtClean="0"/>
              <a:t>27/05/2019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1633382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585BD6D-4E04-435E-A909-6EC31428D3C6}" type="datetimeFigureOut">
              <a:rPr lang="en-GB" smtClean="0"/>
              <a:t>27/05/2019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424799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585BD6D-4E04-435E-A909-6EC31428D3C6}" type="datetimeFigureOut">
              <a:rPr lang="en-GB" smtClean="0"/>
              <a:t>27/05/2019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056728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5BD6D-4E04-435E-A909-6EC31428D3C6}" type="datetimeFigureOut">
              <a:rPr lang="en-GB" smtClean="0"/>
              <a:t>27/05/2019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794480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585BD6D-4E04-435E-A909-6EC31428D3C6}" type="datetimeFigureOut">
              <a:rPr lang="en-GB" smtClean="0"/>
              <a:t>27/05/2019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4240728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585BD6D-4E04-435E-A909-6EC31428D3C6}" type="datetimeFigureOut">
              <a:rPr lang="en-GB" smtClean="0"/>
              <a:t>27/05/2019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D90588-86C6-4CA1-A09D-1278D34BF631}" type="slidenum">
              <a:rPr lang="en-GB" smtClean="0"/>
              <a:t>‹#›</a:t>
            </a:fld>
            <a:endParaRPr lang="en-GB"/>
          </a:p>
        </p:txBody>
      </p:sp>
    </p:spTree>
    <p:extLst>
      <p:ext uri="{BB962C8B-B14F-4D97-AF65-F5344CB8AC3E}">
        <p14:creationId xmlns:p14="http://schemas.microsoft.com/office/powerpoint/2010/main" val="3978560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5BD6D-4E04-435E-A909-6EC31428D3C6}" type="datetimeFigureOut">
              <a:rPr lang="en-GB" smtClean="0"/>
              <a:t>27/05/2019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90588-86C6-4CA1-A09D-1278D34BF631}" type="slidenum">
              <a:rPr lang="en-GB" smtClean="0"/>
              <a:t>‹#›</a:t>
            </a:fld>
            <a:endParaRPr lang="en-GB"/>
          </a:p>
        </p:txBody>
      </p:sp>
    </p:spTree>
    <p:extLst>
      <p:ext uri="{BB962C8B-B14F-4D97-AF65-F5344CB8AC3E}">
        <p14:creationId xmlns:p14="http://schemas.microsoft.com/office/powerpoint/2010/main" val="2491248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hyperlink" Target="https://ep-dep.web.cern.ch/rd-experimental-technologies"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base"/>
            <a:r>
              <a:rPr lang="en-US" b="1" dirty="0"/>
              <a:t>Advanced Mechanics and Materials for </a:t>
            </a:r>
            <a:r>
              <a:rPr lang="en-GB" b="1" dirty="0"/>
              <a:t/>
            </a:r>
            <a:br>
              <a:rPr lang="en-GB" b="1" dirty="0"/>
            </a:br>
            <a:r>
              <a:rPr lang="en-US" b="1" dirty="0"/>
              <a:t>Detectors and Accelerators (AMMDA</a:t>
            </a:r>
            <a:r>
              <a:rPr lang="en-US" b="1" dirty="0" smtClean="0"/>
              <a:t>)</a:t>
            </a:r>
            <a:endParaRPr lang="en-GB" dirty="0"/>
          </a:p>
        </p:txBody>
      </p:sp>
      <p:sp>
        <p:nvSpPr>
          <p:cNvPr id="3" name="Subtitle 2"/>
          <p:cNvSpPr>
            <a:spLocks noGrp="1"/>
          </p:cNvSpPr>
          <p:nvPr>
            <p:ph type="subTitle" idx="1"/>
          </p:nvPr>
        </p:nvSpPr>
        <p:spPr/>
        <p:txBody>
          <a:bodyPr/>
          <a:lstStyle/>
          <a:p>
            <a:r>
              <a:rPr lang="fi-FI" dirty="0" smtClean="0"/>
              <a:t>M. Aicheler &amp; A. Onnela &amp; K. Österberg</a:t>
            </a:r>
          </a:p>
          <a:p>
            <a:r>
              <a:rPr lang="fi-FI" smtClean="0"/>
              <a:t>27th May </a:t>
            </a:r>
            <a:r>
              <a:rPr lang="fi-FI" dirty="0" smtClean="0"/>
              <a:t>2019</a:t>
            </a:r>
            <a:endParaRPr lang="en-GB" dirty="0"/>
          </a:p>
        </p:txBody>
      </p:sp>
    </p:spTree>
    <p:extLst>
      <p:ext uri="{BB962C8B-B14F-4D97-AF65-F5344CB8AC3E}">
        <p14:creationId xmlns:p14="http://schemas.microsoft.com/office/powerpoint/2010/main" val="802169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Timeline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0942581"/>
              </p:ext>
            </p:extLst>
          </p:nvPr>
        </p:nvGraphicFramePr>
        <p:xfrm>
          <a:off x="838200" y="1825625"/>
          <a:ext cx="10515603" cy="4394200"/>
        </p:xfrm>
        <a:graphic>
          <a:graphicData uri="http://schemas.openxmlformats.org/drawingml/2006/table">
            <a:tbl>
              <a:tblPr firstRow="1" bandRow="1">
                <a:tableStyleId>{5C22544A-7EE6-4342-B048-85BDC9FD1C3A}</a:tableStyleId>
              </a:tblPr>
              <a:tblGrid>
                <a:gridCol w="1502229">
                  <a:extLst>
                    <a:ext uri="{9D8B030D-6E8A-4147-A177-3AD203B41FA5}">
                      <a16:colId xmlns:a16="http://schemas.microsoft.com/office/drawing/2014/main" val="3309037025"/>
                    </a:ext>
                  </a:extLst>
                </a:gridCol>
                <a:gridCol w="1502229">
                  <a:extLst>
                    <a:ext uri="{9D8B030D-6E8A-4147-A177-3AD203B41FA5}">
                      <a16:colId xmlns:a16="http://schemas.microsoft.com/office/drawing/2014/main" val="86378810"/>
                    </a:ext>
                  </a:extLst>
                </a:gridCol>
                <a:gridCol w="1502229">
                  <a:extLst>
                    <a:ext uri="{9D8B030D-6E8A-4147-A177-3AD203B41FA5}">
                      <a16:colId xmlns:a16="http://schemas.microsoft.com/office/drawing/2014/main" val="720793738"/>
                    </a:ext>
                  </a:extLst>
                </a:gridCol>
                <a:gridCol w="1502229">
                  <a:extLst>
                    <a:ext uri="{9D8B030D-6E8A-4147-A177-3AD203B41FA5}">
                      <a16:colId xmlns:a16="http://schemas.microsoft.com/office/drawing/2014/main" val="1930357462"/>
                    </a:ext>
                  </a:extLst>
                </a:gridCol>
                <a:gridCol w="1502229">
                  <a:extLst>
                    <a:ext uri="{9D8B030D-6E8A-4147-A177-3AD203B41FA5}">
                      <a16:colId xmlns:a16="http://schemas.microsoft.com/office/drawing/2014/main" val="2052109941"/>
                    </a:ext>
                  </a:extLst>
                </a:gridCol>
                <a:gridCol w="1502229">
                  <a:extLst>
                    <a:ext uri="{9D8B030D-6E8A-4147-A177-3AD203B41FA5}">
                      <a16:colId xmlns:a16="http://schemas.microsoft.com/office/drawing/2014/main" val="499119662"/>
                    </a:ext>
                  </a:extLst>
                </a:gridCol>
                <a:gridCol w="1502229">
                  <a:extLst>
                    <a:ext uri="{9D8B030D-6E8A-4147-A177-3AD203B41FA5}">
                      <a16:colId xmlns:a16="http://schemas.microsoft.com/office/drawing/2014/main" val="1155038477"/>
                    </a:ext>
                  </a:extLst>
                </a:gridCol>
              </a:tblGrid>
              <a:tr h="370840">
                <a:tc>
                  <a:txBody>
                    <a:bodyPr/>
                    <a:lstStyle/>
                    <a:p>
                      <a:r>
                        <a:rPr lang="fi-FI" dirty="0" smtClean="0"/>
                        <a:t>April</a:t>
                      </a:r>
                      <a:endParaRPr lang="en-GB" dirty="0"/>
                    </a:p>
                  </a:txBody>
                  <a:tcPr/>
                </a:tc>
                <a:tc>
                  <a:txBody>
                    <a:bodyPr/>
                    <a:lstStyle/>
                    <a:p>
                      <a:r>
                        <a:rPr lang="fi-FI" dirty="0" smtClean="0"/>
                        <a:t>May</a:t>
                      </a:r>
                      <a:endParaRPr lang="en-GB" dirty="0"/>
                    </a:p>
                  </a:txBody>
                  <a:tcPr/>
                </a:tc>
                <a:tc>
                  <a:txBody>
                    <a:bodyPr/>
                    <a:lstStyle/>
                    <a:p>
                      <a:r>
                        <a:rPr lang="fi-FI" dirty="0" smtClean="0"/>
                        <a:t>June</a:t>
                      </a:r>
                      <a:endParaRPr lang="en-GB" dirty="0"/>
                    </a:p>
                  </a:txBody>
                  <a:tcPr/>
                </a:tc>
                <a:tc>
                  <a:txBody>
                    <a:bodyPr/>
                    <a:lstStyle/>
                    <a:p>
                      <a:r>
                        <a:rPr lang="fi-FI" dirty="0" smtClean="0"/>
                        <a:t>July</a:t>
                      </a:r>
                      <a:endParaRPr lang="en-GB" dirty="0"/>
                    </a:p>
                  </a:txBody>
                  <a:tcPr/>
                </a:tc>
                <a:tc>
                  <a:txBody>
                    <a:bodyPr/>
                    <a:lstStyle/>
                    <a:p>
                      <a:r>
                        <a:rPr lang="fi-FI" dirty="0" smtClean="0"/>
                        <a:t>August</a:t>
                      </a:r>
                      <a:endParaRPr lang="en-GB" dirty="0"/>
                    </a:p>
                  </a:txBody>
                  <a:tcPr/>
                </a:tc>
                <a:tc>
                  <a:txBody>
                    <a:bodyPr/>
                    <a:lstStyle/>
                    <a:p>
                      <a:r>
                        <a:rPr lang="fi-FI" dirty="0" smtClean="0"/>
                        <a:t>September</a:t>
                      </a:r>
                      <a:endParaRPr lang="en-GB" dirty="0"/>
                    </a:p>
                  </a:txBody>
                  <a:tcPr/>
                </a:tc>
                <a:tc>
                  <a:txBody>
                    <a:bodyPr/>
                    <a:lstStyle/>
                    <a:p>
                      <a:r>
                        <a:rPr lang="fi-FI" dirty="0" smtClean="0"/>
                        <a:t>October</a:t>
                      </a:r>
                      <a:endParaRPr lang="en-GB" dirty="0"/>
                    </a:p>
                  </a:txBody>
                  <a:tcPr/>
                </a:tc>
                <a:extLst>
                  <a:ext uri="{0D108BD9-81ED-4DB2-BD59-A6C34878D82A}">
                    <a16:rowId xmlns:a16="http://schemas.microsoft.com/office/drawing/2014/main" val="934101877"/>
                  </a:ext>
                </a:extLst>
              </a:tr>
              <a:tr h="370840">
                <a:tc>
                  <a:txBody>
                    <a:bodyPr/>
                    <a:lstStyle/>
                    <a:p>
                      <a:r>
                        <a:rPr lang="fi-FI" dirty="0" smtClean="0"/>
                        <a:t>Initialization</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smtClean="0"/>
                        <a:t>Compilation of contacts database</a:t>
                      </a:r>
                      <a:endParaRPr lang="en-GB"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smtClean="0"/>
                        <a:t>Partner meeting?</a:t>
                      </a:r>
                      <a:endParaRPr lang="en-GB" dirty="0" smtClean="0"/>
                    </a:p>
                  </a:txBody>
                  <a:tcPr/>
                </a:tc>
                <a:tc>
                  <a:txBody>
                    <a:bodyPr/>
                    <a:lstStyle/>
                    <a:p>
                      <a:r>
                        <a:rPr lang="fi-FI" dirty="0" smtClean="0"/>
                        <a:t>Hibernation</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smtClean="0"/>
                        <a:t>Partner meeting?</a:t>
                      </a:r>
                      <a:endParaRPr lang="en-GB" dirty="0" smtClean="0"/>
                    </a:p>
                  </a:txBody>
                  <a:tcPr/>
                </a:tc>
                <a:tc>
                  <a:txBody>
                    <a:bodyPr/>
                    <a:lstStyle/>
                    <a:p>
                      <a:r>
                        <a:rPr lang="fi-FI" dirty="0" smtClean="0"/>
                        <a:t>Finalization R&amp;D projects</a:t>
                      </a:r>
                      <a:endParaRPr lang="en-GB" dirty="0"/>
                    </a:p>
                  </a:txBody>
                  <a:tcPr/>
                </a:tc>
                <a:tc>
                  <a:txBody>
                    <a:bodyPr/>
                    <a:lstStyle/>
                    <a:p>
                      <a:r>
                        <a:rPr lang="fi-FI" dirty="0" smtClean="0"/>
                        <a:t>Submission of Co-Innovation proposal</a:t>
                      </a:r>
                      <a:endParaRPr lang="en-GB" dirty="0"/>
                    </a:p>
                  </a:txBody>
                  <a:tcPr/>
                </a:tc>
                <a:extLst>
                  <a:ext uri="{0D108BD9-81ED-4DB2-BD59-A6C34878D82A}">
                    <a16:rowId xmlns:a16="http://schemas.microsoft.com/office/drawing/2014/main" val="3160917507"/>
                  </a:ext>
                </a:extLst>
              </a:tr>
              <a:tr h="370840">
                <a:tc>
                  <a:txBody>
                    <a:bodyPr/>
                    <a:lstStyle/>
                    <a:p>
                      <a:r>
                        <a:rPr lang="fi-FI" dirty="0" smtClean="0"/>
                        <a:t>Kick-off</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smtClean="0"/>
                        <a:t>Contacting</a:t>
                      </a:r>
                      <a:r>
                        <a:rPr lang="fi-FI" baseline="0" dirty="0" smtClean="0"/>
                        <a:t> partners</a:t>
                      </a:r>
                    </a:p>
                  </a:txBody>
                  <a:tcPr/>
                </a:tc>
                <a:tc>
                  <a:txBody>
                    <a:bodyPr/>
                    <a:lstStyle/>
                    <a:p>
                      <a:endParaRPr lang="en-GB" dirty="0"/>
                    </a:p>
                  </a:txBody>
                  <a:tcPr/>
                </a:tc>
                <a:tc>
                  <a:txBody>
                    <a:bodyPr/>
                    <a:lstStyle/>
                    <a:p>
                      <a:endParaRPr lang="en-GB" dirty="0"/>
                    </a:p>
                  </a:txBody>
                  <a:tcPr/>
                </a:tc>
                <a:tc>
                  <a:txBody>
                    <a:bodyPr/>
                    <a:lstStyle/>
                    <a:p>
                      <a:r>
                        <a:rPr lang="fi-FI" dirty="0" smtClean="0"/>
                        <a:t>Formulation</a:t>
                      </a:r>
                      <a:r>
                        <a:rPr lang="fi-FI" baseline="0" dirty="0" smtClean="0"/>
                        <a:t> R&amp;D projects</a:t>
                      </a:r>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159028807"/>
                  </a:ext>
                </a:extLst>
              </a:tr>
              <a:tr h="370840">
                <a:tc>
                  <a:txBody>
                    <a:bodyPr/>
                    <a:lstStyle/>
                    <a:p>
                      <a:r>
                        <a:rPr lang="fi-FI" dirty="0" smtClean="0"/>
                        <a:t>Sources of contacts assessment</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kern="1200" dirty="0" smtClean="0">
                          <a:solidFill>
                            <a:schemeClr val="dk1"/>
                          </a:solidFill>
                          <a:latin typeface="+mn-lt"/>
                          <a:ea typeface="+mn-ea"/>
                          <a:cs typeface="+mn-cs"/>
                        </a:rPr>
                        <a:t>Web page F3ME</a:t>
                      </a:r>
                      <a:endParaRPr lang="en-GB" sz="1800" kern="1200" dirty="0" smtClean="0">
                        <a:solidFill>
                          <a:schemeClr val="dk1"/>
                        </a:solidFill>
                        <a:latin typeface="+mn-lt"/>
                        <a:ea typeface="+mn-ea"/>
                        <a:cs typeface="+mn-cs"/>
                      </a:endParaRPr>
                    </a:p>
                    <a:p>
                      <a:endParaRPr lang="en-GB" sz="1400" dirty="0" smtClean="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461697729"/>
                  </a:ext>
                </a:extLst>
              </a:tr>
              <a:tr h="370840">
                <a:tc>
                  <a:txBody>
                    <a:bodyPr/>
                    <a:lstStyle/>
                    <a:p>
                      <a:r>
                        <a:rPr lang="fi-FI" dirty="0" smtClean="0"/>
                        <a:t>Web page F3ME</a:t>
                      </a:r>
                      <a:endParaRPr lang="en-GB" dirty="0"/>
                    </a:p>
                  </a:txBody>
                  <a:tcPr/>
                </a:tc>
                <a:tc>
                  <a:txBody>
                    <a:bodyPr/>
                    <a:lstStyle/>
                    <a:p>
                      <a:r>
                        <a:rPr lang="fi-FI" dirty="0" smtClean="0"/>
                        <a:t>Journal article</a:t>
                      </a:r>
                      <a:endParaRPr lang="fi-FI" sz="18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i-FI" sz="1200" dirty="0" smtClean="0"/>
                        <a:t>(Tekniikka&amp;Talous)</a:t>
                      </a:r>
                      <a:endParaRPr lang="en-GB" sz="1400" dirty="0" smtClean="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526997249"/>
                  </a:ext>
                </a:extLst>
              </a:tr>
              <a:tr h="370840">
                <a:tc>
                  <a:txBody>
                    <a:bodyPr/>
                    <a:lstStyle/>
                    <a:p>
                      <a:r>
                        <a:rPr lang="fi-FI" dirty="0" smtClean="0"/>
                        <a:t>Compilation of contacts database</a:t>
                      </a:r>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582412247"/>
                  </a:ext>
                </a:extLst>
              </a:tr>
            </a:tbl>
          </a:graphicData>
        </a:graphic>
      </p:graphicFrame>
    </p:spTree>
    <p:extLst>
      <p:ext uri="{BB962C8B-B14F-4D97-AF65-F5344CB8AC3E}">
        <p14:creationId xmlns:p14="http://schemas.microsoft.com/office/powerpoint/2010/main" val="2518856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Technology fields and categories</a:t>
            </a:r>
            <a:endParaRPr lang="en-GB" dirty="0"/>
          </a:p>
        </p:txBody>
      </p:sp>
      <p:sp>
        <p:nvSpPr>
          <p:cNvPr id="3" name="Content Placeholder 2"/>
          <p:cNvSpPr>
            <a:spLocks noGrp="1"/>
          </p:cNvSpPr>
          <p:nvPr>
            <p:ph idx="1"/>
          </p:nvPr>
        </p:nvSpPr>
        <p:spPr/>
        <p:txBody>
          <a:bodyPr/>
          <a:lstStyle/>
          <a:p>
            <a:pPr marL="514350" indent="-514350">
              <a:buAutoNum type="arabicParenR"/>
            </a:pPr>
            <a:r>
              <a:rPr lang="fi-FI" dirty="0" smtClean="0"/>
              <a:t>Lightweight &amp; composite materials and copper</a:t>
            </a:r>
          </a:p>
          <a:p>
            <a:pPr marL="514350" indent="-514350">
              <a:buAutoNum type="arabicParenR"/>
            </a:pPr>
            <a:r>
              <a:rPr lang="fi-FI" dirty="0" smtClean="0"/>
              <a:t>High Precision manufacturing and assembly</a:t>
            </a:r>
          </a:p>
          <a:p>
            <a:pPr marL="514350" indent="-514350">
              <a:buAutoNum type="arabicParenR"/>
            </a:pPr>
            <a:r>
              <a:rPr lang="fi-FI" dirty="0" smtClean="0"/>
              <a:t>Additive manufacturing</a:t>
            </a:r>
          </a:p>
          <a:p>
            <a:pPr marL="514350" indent="-514350">
              <a:buAutoNum type="arabicParenR"/>
            </a:pPr>
            <a:r>
              <a:rPr lang="fi-FI" dirty="0" smtClean="0"/>
              <a:t>Engineering services design&amp;simulation</a:t>
            </a:r>
          </a:p>
          <a:p>
            <a:pPr marL="514350" indent="-514350">
              <a:buAutoNum type="arabicParenR"/>
            </a:pPr>
            <a:r>
              <a:rPr lang="fi-FI" dirty="0" smtClean="0"/>
              <a:t>Other</a:t>
            </a:r>
          </a:p>
          <a:p>
            <a:pPr marL="0" indent="0">
              <a:buNone/>
            </a:pPr>
            <a:endParaRPr lang="en-GB" dirty="0" smtClean="0"/>
          </a:p>
          <a:p>
            <a:pPr marL="0" indent="0">
              <a:buNone/>
            </a:pPr>
            <a:r>
              <a:rPr lang="en-GB" b="1" dirty="0" smtClean="0"/>
              <a:t>Goal of this meeting is to understand the need of CLIC better</a:t>
            </a:r>
            <a:endParaRPr lang="en-GB" b="1" dirty="0"/>
          </a:p>
        </p:txBody>
      </p:sp>
    </p:spTree>
    <p:extLst>
      <p:ext uri="{BB962C8B-B14F-4D97-AF65-F5344CB8AC3E}">
        <p14:creationId xmlns:p14="http://schemas.microsoft.com/office/powerpoint/2010/main" val="396210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discussion points</a:t>
            </a:r>
            <a:endParaRPr lang="en-GB" dirty="0"/>
          </a:p>
        </p:txBody>
      </p:sp>
      <p:sp>
        <p:nvSpPr>
          <p:cNvPr id="3" name="Content Placeholder 2"/>
          <p:cNvSpPr>
            <a:spLocks noGrp="1"/>
          </p:cNvSpPr>
          <p:nvPr>
            <p:ph idx="1"/>
          </p:nvPr>
        </p:nvSpPr>
        <p:spPr/>
        <p:txBody>
          <a:bodyPr/>
          <a:lstStyle/>
          <a:p>
            <a:r>
              <a:rPr lang="en-GB" dirty="0" smtClean="0"/>
              <a:t>Precision assembly of Accelerating structures (maybe even including hydrogen bonding or brazing development)</a:t>
            </a:r>
          </a:p>
          <a:p>
            <a:r>
              <a:rPr lang="en-GB" dirty="0" smtClean="0"/>
              <a:t>Additive manufactured RF loads</a:t>
            </a:r>
          </a:p>
          <a:p>
            <a:r>
              <a:rPr lang="en-GB" dirty="0" smtClean="0"/>
              <a:t>Waveguide network (bending of WG and RF component manufacturing)</a:t>
            </a:r>
          </a:p>
          <a:p>
            <a:r>
              <a:rPr lang="en-GB" smtClean="0"/>
              <a:t>Others?</a:t>
            </a:r>
            <a:endParaRPr lang="en-GB" dirty="0" smtClean="0"/>
          </a:p>
          <a:p>
            <a:endParaRPr lang="en-GB" dirty="0"/>
          </a:p>
        </p:txBody>
      </p:sp>
    </p:spTree>
    <p:extLst>
      <p:ext uri="{BB962C8B-B14F-4D97-AF65-F5344CB8AC3E}">
        <p14:creationId xmlns:p14="http://schemas.microsoft.com/office/powerpoint/2010/main" val="826870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fi-FI" sz="4000" b="1" dirty="0" smtClean="0"/>
              <a:t>Thank you!</a:t>
            </a:r>
          </a:p>
          <a:p>
            <a:pPr marL="0" indent="0">
              <a:buNone/>
            </a:pPr>
            <a:endParaRPr lang="fi-FI" dirty="0"/>
          </a:p>
          <a:p>
            <a:pPr marL="0" indent="0">
              <a:buNone/>
            </a:pPr>
            <a:r>
              <a:rPr lang="fi-FI" dirty="0" smtClean="0"/>
              <a:t> ;-)</a:t>
            </a:r>
            <a:endParaRPr lang="en-GB" dirty="0"/>
          </a:p>
        </p:txBody>
      </p:sp>
    </p:spTree>
    <p:extLst>
      <p:ext uri="{BB962C8B-B14F-4D97-AF65-F5344CB8AC3E}">
        <p14:creationId xmlns:p14="http://schemas.microsoft.com/office/powerpoint/2010/main" val="2449879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Agenda</a:t>
            </a:r>
            <a:endParaRPr lang="en-GB" dirty="0"/>
          </a:p>
        </p:txBody>
      </p:sp>
      <p:sp>
        <p:nvSpPr>
          <p:cNvPr id="3" name="Content Placeholder 2"/>
          <p:cNvSpPr>
            <a:spLocks noGrp="1"/>
          </p:cNvSpPr>
          <p:nvPr>
            <p:ph idx="1"/>
          </p:nvPr>
        </p:nvSpPr>
        <p:spPr/>
        <p:txBody>
          <a:bodyPr/>
          <a:lstStyle/>
          <a:p>
            <a:r>
              <a:rPr lang="fi-FI" dirty="0" smtClean="0"/>
              <a:t>F3ME and and AMMDA introduction</a:t>
            </a:r>
          </a:p>
          <a:p>
            <a:r>
              <a:rPr lang="fi-FI" dirty="0" smtClean="0"/>
              <a:t>Time line</a:t>
            </a:r>
          </a:p>
          <a:p>
            <a:r>
              <a:rPr lang="fi-FI" dirty="0" smtClean="0"/>
              <a:t>Technology </a:t>
            </a:r>
            <a:r>
              <a:rPr lang="fi-FI" dirty="0"/>
              <a:t>field and </a:t>
            </a:r>
            <a:r>
              <a:rPr lang="fi-FI" dirty="0" smtClean="0"/>
              <a:t>categories</a:t>
            </a:r>
          </a:p>
          <a:p>
            <a:r>
              <a:rPr lang="en-GB" dirty="0" smtClean="0"/>
              <a:t>Possible discussion points</a:t>
            </a:r>
            <a:endParaRPr lang="en-GB" dirty="0"/>
          </a:p>
        </p:txBody>
      </p:sp>
    </p:spTree>
    <p:extLst>
      <p:ext uri="{BB962C8B-B14F-4D97-AF65-F5344CB8AC3E}">
        <p14:creationId xmlns:p14="http://schemas.microsoft.com/office/powerpoint/2010/main" val="96432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F3ME</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fi-FI" dirty="0" smtClean="0"/>
              <a:t>Fin(n)ish Materials, Mechanics &amp; Manufacturing Ecosystem for Big Science projects</a:t>
            </a:r>
          </a:p>
          <a:p>
            <a:pPr marL="0" indent="0">
              <a:buNone/>
            </a:pPr>
            <a:endParaRPr lang="fi-FI" dirty="0"/>
          </a:p>
          <a:p>
            <a:r>
              <a:rPr lang="fi-FI" dirty="0" smtClean="0"/>
              <a:t>Framework organization for planning and executing industry activation projects (e.g. AMMDA and followups)</a:t>
            </a:r>
          </a:p>
          <a:p>
            <a:r>
              <a:rPr lang="fi-FI" dirty="0" smtClean="0"/>
              <a:t>Situated within HIP technology programme under Accelerator Technology project</a:t>
            </a:r>
          </a:p>
          <a:p>
            <a:r>
              <a:rPr lang="fi-FI" dirty="0" smtClean="0"/>
              <a:t>Public website (CERN based for now, under construction)</a:t>
            </a:r>
          </a:p>
          <a:p>
            <a:r>
              <a:rPr lang="fi-FI" dirty="0" smtClean="0"/>
              <a:t>Private SharePoint Workspace (CERN based, under construction)</a:t>
            </a:r>
          </a:p>
          <a:p>
            <a:r>
              <a:rPr lang="fi-FI" dirty="0" smtClean="0"/>
              <a:t>Indico for meeting organization and documentation (CERN based)</a:t>
            </a:r>
          </a:p>
          <a:p>
            <a:r>
              <a:rPr lang="fi-FI" dirty="0" smtClean="0"/>
              <a:t>CERNBox account for advanced file sharing</a:t>
            </a:r>
          </a:p>
          <a:p>
            <a:endParaRPr lang="fi-FI" dirty="0" smtClean="0"/>
          </a:p>
          <a:p>
            <a:endParaRPr lang="en-GB" dirty="0"/>
          </a:p>
        </p:txBody>
      </p:sp>
    </p:spTree>
    <p:extLst>
      <p:ext uri="{BB962C8B-B14F-4D97-AF65-F5344CB8AC3E}">
        <p14:creationId xmlns:p14="http://schemas.microsoft.com/office/powerpoint/2010/main" val="3967685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Background Detectors</a:t>
            </a:r>
            <a:endParaRPr lang="en-GB" dirty="0"/>
          </a:p>
        </p:txBody>
      </p:sp>
      <p:sp>
        <p:nvSpPr>
          <p:cNvPr id="3" name="Content Placeholder 2"/>
          <p:cNvSpPr>
            <a:spLocks noGrp="1"/>
          </p:cNvSpPr>
          <p:nvPr>
            <p:ph idx="1"/>
          </p:nvPr>
        </p:nvSpPr>
        <p:spPr/>
        <p:txBody>
          <a:bodyPr>
            <a:normAutofit fontScale="92500" lnSpcReduction="10000"/>
          </a:bodyPr>
          <a:lstStyle/>
          <a:p>
            <a:r>
              <a:rPr lang="en-US" dirty="0"/>
              <a:t>Detectors for High Energy Physics face constantly technological challenges on their track to meet unprecedented precision requirements at ever-growing measurement event rates</a:t>
            </a:r>
            <a:r>
              <a:rPr lang="en-US" dirty="0" smtClean="0"/>
              <a:t>.</a:t>
            </a:r>
          </a:p>
          <a:p>
            <a:r>
              <a:rPr lang="en-US" dirty="0" smtClean="0"/>
              <a:t>For </a:t>
            </a:r>
            <a:r>
              <a:rPr lang="en-US" dirty="0"/>
              <a:t>the mechanics, this translates into competing requirements on minimum space use, complex geometries, low mass, precise operating temperature, high precision and high </a:t>
            </a:r>
            <a:r>
              <a:rPr lang="en-US" dirty="0" smtClean="0"/>
              <a:t>stability</a:t>
            </a:r>
          </a:p>
          <a:p>
            <a:r>
              <a:rPr lang="en-US" dirty="0"/>
              <a:t>CERN seeks to stay at the forefront of key technologies enabling new detector projects by launching dedicated R&amp;D studies and fostering external </a:t>
            </a:r>
            <a:r>
              <a:rPr lang="en-US" dirty="0" smtClean="0"/>
              <a:t>collaboration. </a:t>
            </a:r>
          </a:p>
          <a:p>
            <a:r>
              <a:rPr lang="en-US" dirty="0" smtClean="0"/>
              <a:t>CERN </a:t>
            </a:r>
            <a:r>
              <a:rPr lang="en-US" dirty="0"/>
              <a:t>is also seeking for collaborations for its next major R&amp;D programs on experimental technologies for particle detectors (</a:t>
            </a:r>
            <a:r>
              <a:rPr lang="en-US" u="sng" dirty="0">
                <a:hlinkClick r:id="rId2"/>
              </a:rPr>
              <a:t>https://ep-dep.web.cern.ch/rd-experimental-technologies</a:t>
            </a:r>
            <a:r>
              <a:rPr lang="en-US" dirty="0"/>
              <a:t>).</a:t>
            </a:r>
            <a:endParaRPr lang="en-GB" dirty="0"/>
          </a:p>
          <a:p>
            <a:endParaRPr lang="en-GB" dirty="0"/>
          </a:p>
        </p:txBody>
      </p:sp>
      <p:grpSp>
        <p:nvGrpSpPr>
          <p:cNvPr id="4" name="Group 3"/>
          <p:cNvGrpSpPr>
            <a:grpSpLocks noChangeAspect="1"/>
          </p:cNvGrpSpPr>
          <p:nvPr/>
        </p:nvGrpSpPr>
        <p:grpSpPr>
          <a:xfrm>
            <a:off x="6957322" y="-54795"/>
            <a:ext cx="5145469" cy="2082075"/>
            <a:chOff x="487719" y="487505"/>
            <a:chExt cx="10690165" cy="4325694"/>
          </a:xfrm>
        </p:grpSpPr>
        <p:pic>
          <p:nvPicPr>
            <p:cNvPr id="5" name="Picture 4"/>
            <p:cNvPicPr>
              <a:picLocks noChangeAspect="1"/>
            </p:cNvPicPr>
            <p:nvPr/>
          </p:nvPicPr>
          <p:blipFill rotWithShape="1">
            <a:blip r:embed="rId3"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22152" t="12167" b="14973"/>
            <a:stretch/>
          </p:blipFill>
          <p:spPr>
            <a:xfrm>
              <a:off x="487719" y="1555326"/>
              <a:ext cx="2867112" cy="2704328"/>
            </a:xfrm>
            <a:prstGeom prst="rect">
              <a:avLst/>
            </a:prstGeom>
          </p:spPr>
        </p:pic>
        <p:pic>
          <p:nvPicPr>
            <p:cNvPr id="6" name="Picture 5"/>
            <p:cNvPicPr>
              <a:picLocks noChangeAspect="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39320" r="8577" b="31363"/>
            <a:stretch/>
          </p:blipFill>
          <p:spPr>
            <a:xfrm flipH="1">
              <a:off x="1170546" y="896382"/>
              <a:ext cx="7835147" cy="1884376"/>
            </a:xfrm>
            <a:prstGeom prst="rect">
              <a:avLst/>
            </a:prstGeom>
          </p:spPr>
        </p:pic>
        <p:pic>
          <p:nvPicPr>
            <p:cNvPr id="7" name="Picture 6"/>
            <p:cNvPicPr>
              <a:picLocks noChangeAspect="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40000"/>
                      </a14:imgEffect>
                    </a14:imgLayer>
                  </a14:imgProps>
                </a:ext>
              </a:extLst>
            </a:blip>
            <a:srcRect l="32576" t="3268" b="29465"/>
            <a:stretch/>
          </p:blipFill>
          <p:spPr>
            <a:xfrm rot="354951">
              <a:off x="5852639" y="487505"/>
              <a:ext cx="5325245" cy="4325694"/>
            </a:xfrm>
            <a:prstGeom prst="rect">
              <a:avLst/>
            </a:prstGeom>
          </p:spPr>
        </p:pic>
        <p:pic>
          <p:nvPicPr>
            <p:cNvPr id="8" name="Picture 7"/>
            <p:cNvPicPr>
              <a:picLocks noChangeAspect="1"/>
            </p:cNvPicPr>
            <p:nvPr/>
          </p:nvPicPr>
          <p:blipFill>
            <a:blip r:embed="rId8">
              <a:clrChange>
                <a:clrFrom>
                  <a:srgbClr val="FFFFFF"/>
                </a:clrFrom>
                <a:clrTo>
                  <a:srgbClr val="FFFFFF">
                    <a:alpha val="0"/>
                  </a:srgbClr>
                </a:clrTo>
              </a:clrChange>
            </a:blip>
            <a:stretch>
              <a:fillRect/>
            </a:stretch>
          </p:blipFill>
          <p:spPr>
            <a:xfrm rot="21202431">
              <a:off x="2369741" y="1137296"/>
              <a:ext cx="7430453" cy="2929314"/>
            </a:xfrm>
            <a:prstGeom prst="rect">
              <a:avLst/>
            </a:prstGeom>
          </p:spPr>
        </p:pic>
      </p:grpSp>
    </p:spTree>
    <p:extLst>
      <p:ext uri="{BB962C8B-B14F-4D97-AF65-F5344CB8AC3E}">
        <p14:creationId xmlns:p14="http://schemas.microsoft.com/office/powerpoint/2010/main" val="3053017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Background Accelerators</a:t>
            </a:r>
            <a:endParaRPr lang="en-GB" dirty="0"/>
          </a:p>
        </p:txBody>
      </p:sp>
      <p:sp>
        <p:nvSpPr>
          <p:cNvPr id="3" name="Content Placeholder 2"/>
          <p:cNvSpPr>
            <a:spLocks noGrp="1"/>
          </p:cNvSpPr>
          <p:nvPr>
            <p:ph idx="1"/>
          </p:nvPr>
        </p:nvSpPr>
        <p:spPr/>
        <p:txBody>
          <a:bodyPr>
            <a:normAutofit lnSpcReduction="10000"/>
          </a:bodyPr>
          <a:lstStyle/>
          <a:p>
            <a:r>
              <a:rPr lang="en-US" dirty="0" smtClean="0"/>
              <a:t>The </a:t>
            </a:r>
            <a:r>
              <a:rPr lang="en-US" b="1" dirty="0" smtClean="0"/>
              <a:t>C</a:t>
            </a:r>
            <a:r>
              <a:rPr lang="en-US" dirty="0" smtClean="0"/>
              <a:t>ompact </a:t>
            </a:r>
            <a:r>
              <a:rPr lang="en-US" b="1" dirty="0" err="1" smtClean="0"/>
              <a:t>LI</a:t>
            </a:r>
            <a:r>
              <a:rPr lang="en-US" dirty="0" err="1" smtClean="0"/>
              <a:t>near</a:t>
            </a:r>
            <a:r>
              <a:rPr lang="en-US" dirty="0" smtClean="0"/>
              <a:t> </a:t>
            </a:r>
            <a:r>
              <a:rPr lang="en-US" b="1" dirty="0" smtClean="0"/>
              <a:t>C</a:t>
            </a:r>
            <a:r>
              <a:rPr lang="en-US" dirty="0" smtClean="0"/>
              <a:t>ollider (CLIC) </a:t>
            </a:r>
            <a:r>
              <a:rPr lang="en-US" dirty="0"/>
              <a:t>is in a phase of industrializing their main components, such as the accelerating structures and related RF </a:t>
            </a:r>
            <a:r>
              <a:rPr lang="en-US" dirty="0" smtClean="0"/>
              <a:t>components</a:t>
            </a:r>
          </a:p>
          <a:p>
            <a:r>
              <a:rPr lang="en-US" dirty="0"/>
              <a:t>F</a:t>
            </a:r>
            <a:r>
              <a:rPr lang="en-US" dirty="0" smtClean="0"/>
              <a:t>ocus </a:t>
            </a:r>
            <a:r>
              <a:rPr lang="en-US" dirty="0"/>
              <a:t>of the pure R&amp;D aspect of the project is shifting more and more towards building up industrial collaborations and probing for manufacturing capabilities within </a:t>
            </a:r>
            <a:r>
              <a:rPr lang="en-US" dirty="0" smtClean="0"/>
              <a:t>industry</a:t>
            </a:r>
          </a:p>
          <a:p>
            <a:r>
              <a:rPr lang="en-US" dirty="0"/>
              <a:t>CLIC represents a clear need for R&amp;D in the area of Ultra-high precision manufacturing for particle accelerator technology. This implies novel machining technologies, assembly and joining technologies as well as related material </a:t>
            </a:r>
            <a:r>
              <a:rPr lang="en-US" dirty="0" smtClean="0"/>
              <a:t>technology</a:t>
            </a:r>
          </a:p>
          <a:p>
            <a:r>
              <a:rPr lang="en-GB" dirty="0"/>
              <a:t>http://clic-study.web.cern.ch/</a:t>
            </a:r>
          </a:p>
        </p:txBody>
      </p:sp>
      <p:pic>
        <p:nvPicPr>
          <p:cNvPr id="4" name="Picture 3"/>
          <p:cNvPicPr>
            <a:picLocks noChangeAspect="1"/>
          </p:cNvPicPr>
          <p:nvPr/>
        </p:nvPicPr>
        <p:blipFill rotWithShape="1">
          <a:blip r:embed="rId2"/>
          <a:srcRect t="42359"/>
          <a:stretch/>
        </p:blipFill>
        <p:spPr>
          <a:xfrm>
            <a:off x="9422625" y="5170332"/>
            <a:ext cx="2847586" cy="1687668"/>
          </a:xfrm>
          <a:prstGeom prst="rect">
            <a:avLst/>
          </a:prstGeom>
        </p:spPr>
      </p:pic>
      <p:pic>
        <p:nvPicPr>
          <p:cNvPr id="5" name="Picture 4" descr="cavity.jpg"/>
          <p:cNvPicPr>
            <a:picLocks noChangeAspect="1"/>
          </p:cNvPicPr>
          <p:nvPr/>
        </p:nvPicPr>
        <p:blipFill rotWithShape="1">
          <a:blip r:embed="rId3"/>
          <a:srcRect l="15992"/>
          <a:stretch/>
        </p:blipFill>
        <p:spPr>
          <a:xfrm>
            <a:off x="8073484" y="36800"/>
            <a:ext cx="1765309" cy="1657730"/>
          </a:xfrm>
          <a:prstGeom prst="rect">
            <a:avLst/>
          </a:prstGeom>
        </p:spPr>
      </p:pic>
      <p:pic>
        <p:nvPicPr>
          <p:cNvPr id="6" name="Picture 5"/>
          <p:cNvPicPr>
            <a:picLocks noChangeAspect="1"/>
          </p:cNvPicPr>
          <p:nvPr/>
        </p:nvPicPr>
        <p:blipFill>
          <a:blip r:embed="rId4"/>
          <a:stretch>
            <a:fillRect/>
          </a:stretch>
        </p:blipFill>
        <p:spPr>
          <a:xfrm>
            <a:off x="9917797" y="32958"/>
            <a:ext cx="2192161" cy="1657730"/>
          </a:xfrm>
          <a:prstGeom prst="rect">
            <a:avLst/>
          </a:prstGeom>
        </p:spPr>
      </p:pic>
    </p:spTree>
    <p:extLst>
      <p:ext uri="{BB962C8B-B14F-4D97-AF65-F5344CB8AC3E}">
        <p14:creationId xmlns:p14="http://schemas.microsoft.com/office/powerpoint/2010/main" val="33321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Goals of AMMDA</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Clear </a:t>
            </a:r>
            <a:r>
              <a:rPr lang="en-US" dirty="0"/>
              <a:t>synergy between some of the needs for the future detector mechanics and the future colliders such as CLIC. </a:t>
            </a:r>
            <a:endParaRPr lang="en-US" dirty="0" smtClean="0"/>
          </a:p>
          <a:p>
            <a:pPr lvl="1"/>
            <a:r>
              <a:rPr lang="en-GB" dirty="0" smtClean="0"/>
              <a:t>low </a:t>
            </a:r>
            <a:r>
              <a:rPr lang="en-GB" dirty="0"/>
              <a:t>mass mechanics</a:t>
            </a:r>
          </a:p>
          <a:p>
            <a:pPr lvl="1"/>
            <a:r>
              <a:rPr lang="en-GB" dirty="0" smtClean="0"/>
              <a:t>ultra-high </a:t>
            </a:r>
            <a:r>
              <a:rPr lang="en-GB" dirty="0"/>
              <a:t>precision machining and assembly</a:t>
            </a:r>
          </a:p>
          <a:p>
            <a:pPr lvl="1"/>
            <a:r>
              <a:rPr lang="en-GB" dirty="0" smtClean="0"/>
              <a:t>as </a:t>
            </a:r>
            <a:r>
              <a:rPr lang="en-GB" dirty="0"/>
              <a:t>well as novel materials and their related manufacturing technologies</a:t>
            </a:r>
          </a:p>
          <a:p>
            <a:r>
              <a:rPr lang="en-US" dirty="0" smtClean="0"/>
              <a:t>These </a:t>
            </a:r>
            <a:r>
              <a:rPr lang="en-US" dirty="0"/>
              <a:t>needs require </a:t>
            </a:r>
            <a:r>
              <a:rPr lang="en-US" dirty="0" smtClean="0"/>
              <a:t>academia work </a:t>
            </a:r>
            <a:r>
              <a:rPr lang="en-US" dirty="0"/>
              <a:t>together with industry in order to develop and validate materials and/or manufacturing </a:t>
            </a:r>
            <a:r>
              <a:rPr lang="en-US" dirty="0" smtClean="0"/>
              <a:t>methods.</a:t>
            </a:r>
          </a:p>
          <a:p>
            <a:r>
              <a:rPr lang="en-US" dirty="0" smtClean="0"/>
              <a:t>We </a:t>
            </a:r>
            <a:r>
              <a:rPr lang="en-US" dirty="0"/>
              <a:t>aim for an active short-term manufacturing technology R&amp;D period (up to 2021) to match with CERN’s on-going LHC LS3 upgrades and a longer lasting technology R&amp;D period (up to 2025) for developments aiming for later LHC upgrades and other future </a:t>
            </a:r>
            <a:r>
              <a:rPr lang="en-US" dirty="0" smtClean="0"/>
              <a:t>accelerator (CLIC) </a:t>
            </a:r>
            <a:r>
              <a:rPr lang="en-US" dirty="0"/>
              <a:t>and detector projects. </a:t>
            </a:r>
            <a:endParaRPr lang="en-US" dirty="0" smtClean="0"/>
          </a:p>
          <a:p>
            <a:r>
              <a:rPr lang="en-US" dirty="0" smtClean="0"/>
              <a:t>AMMDA will seek </a:t>
            </a:r>
            <a:r>
              <a:rPr lang="en-US" dirty="0"/>
              <a:t>for identifying technology fields interesting for AMMDA and where expertise is already available/can be build up in academia and industry in Finland. </a:t>
            </a:r>
            <a:endParaRPr lang="en-US" dirty="0" smtClean="0"/>
          </a:p>
          <a:p>
            <a:r>
              <a:rPr lang="en-US" dirty="0" smtClean="0"/>
              <a:t>Our </a:t>
            </a:r>
            <a:r>
              <a:rPr lang="en-US" dirty="0"/>
              <a:t>goal is to make AMMDA the first element of a series of projects aiming at different time scales: Business Finland Co-Innovation project detailing of and starting the development on concrete projects for CERN’s LS3, and ultimately leading to an EU funded project for CERN’s LS4/5 period.</a:t>
            </a:r>
            <a:endParaRPr lang="en-GB" dirty="0"/>
          </a:p>
          <a:p>
            <a:endParaRPr lang="en-GB" dirty="0"/>
          </a:p>
        </p:txBody>
      </p:sp>
    </p:spTree>
    <p:extLst>
      <p:ext uri="{BB962C8B-B14F-4D97-AF65-F5344CB8AC3E}">
        <p14:creationId xmlns:p14="http://schemas.microsoft.com/office/powerpoint/2010/main" val="2389545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Key persons in AMMDA</a:t>
            </a:r>
            <a:endParaRPr lang="en-GB" dirty="0"/>
          </a:p>
        </p:txBody>
      </p:sp>
      <p:sp>
        <p:nvSpPr>
          <p:cNvPr id="3" name="Content Placeholder 2"/>
          <p:cNvSpPr>
            <a:spLocks noGrp="1"/>
          </p:cNvSpPr>
          <p:nvPr>
            <p:ph idx="1"/>
          </p:nvPr>
        </p:nvSpPr>
        <p:spPr/>
        <p:txBody>
          <a:bodyPr>
            <a:normAutofit fontScale="77500" lnSpcReduction="20000"/>
          </a:bodyPr>
          <a:lstStyle/>
          <a:p>
            <a:pPr fontAlgn="base"/>
            <a:r>
              <a:rPr lang="en-GB" b="1" dirty="0"/>
              <a:t>Markus Aicheler</a:t>
            </a:r>
            <a:r>
              <a:rPr lang="en-GB" dirty="0"/>
              <a:t> (German) is currently working at HIP/CERN. He is the project leader of the Accelerator Technology project of the Helsinki Institute of Physics. He submitted multiple national and European project proposals and was executing the technical coordination of an Industry Academia partnerships and Pathways (IAPP</a:t>
            </a:r>
            <a:r>
              <a:rPr lang="en-GB" dirty="0" smtClean="0"/>
              <a:t>). </a:t>
            </a:r>
          </a:p>
          <a:p>
            <a:pPr lvl="1" fontAlgn="base"/>
            <a:r>
              <a:rPr lang="en-GB" dirty="0" smtClean="0"/>
              <a:t>Markus </a:t>
            </a:r>
            <a:r>
              <a:rPr lang="en-GB" dirty="0"/>
              <a:t>represents direct access to academia R&amp;D, and is well enrolled in the CLIC project at CERN. He will act as project leader of AMMDA</a:t>
            </a:r>
          </a:p>
          <a:p>
            <a:pPr fontAlgn="base"/>
            <a:r>
              <a:rPr lang="en-GB" b="1" dirty="0"/>
              <a:t>Kenneth Osterberg</a:t>
            </a:r>
            <a:r>
              <a:rPr lang="en-GB" dirty="0"/>
              <a:t> (Finnish) is a full professor at the Helsinki University and will act as a link person to the Academia world. He was the PI for an IAPP project and had multiple Academia of Finland projects funded. He has extensive knowledge of the university landscape of Finland.</a:t>
            </a:r>
          </a:p>
          <a:p>
            <a:pPr lvl="1" fontAlgn="base"/>
            <a:r>
              <a:rPr lang="en-GB" dirty="0"/>
              <a:t>Kenneth will act as academia and administration link for AMMDA</a:t>
            </a:r>
          </a:p>
          <a:p>
            <a:pPr fontAlgn="base"/>
            <a:r>
              <a:rPr lang="en-GB" b="1" dirty="0"/>
              <a:t>Antti Onnela</a:t>
            </a:r>
            <a:r>
              <a:rPr lang="en-GB" dirty="0"/>
              <a:t> (Finnish) is a senior mechanical engineer and CERN staff member. He has 25 years’ experience in design, construction and operation of high-energy physics experiments, like CMS and CLOUD. </a:t>
            </a:r>
          </a:p>
          <a:p>
            <a:pPr lvl="1" fontAlgn="base"/>
            <a:r>
              <a:rPr lang="en-GB" dirty="0"/>
              <a:t>Antti will act for AMMDA as the link person to CERN’s LHC detector upgrade projects and to CERN EP’s R&amp;D programme on detector mechanics</a:t>
            </a:r>
          </a:p>
          <a:p>
            <a:endParaRPr lang="en-GB" dirty="0"/>
          </a:p>
        </p:txBody>
      </p:sp>
    </p:spTree>
    <p:extLst>
      <p:ext uri="{BB962C8B-B14F-4D97-AF65-F5344CB8AC3E}">
        <p14:creationId xmlns:p14="http://schemas.microsoft.com/office/powerpoint/2010/main" val="888653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Implementation (1/2)</a:t>
            </a:r>
            <a:endParaRPr lang="en-GB" dirty="0"/>
          </a:p>
        </p:txBody>
      </p:sp>
      <p:sp>
        <p:nvSpPr>
          <p:cNvPr id="3" name="Content Placeholder 2"/>
          <p:cNvSpPr>
            <a:spLocks noGrp="1"/>
          </p:cNvSpPr>
          <p:nvPr>
            <p:ph idx="1"/>
          </p:nvPr>
        </p:nvSpPr>
        <p:spPr/>
        <p:txBody>
          <a:bodyPr>
            <a:normAutofit fontScale="85000" lnSpcReduction="20000"/>
          </a:bodyPr>
          <a:lstStyle/>
          <a:p>
            <a:r>
              <a:rPr lang="en-GB" dirty="0"/>
              <a:t>AMMDA establishes motivated and stimulating community consisting </a:t>
            </a:r>
            <a:r>
              <a:rPr lang="en-GB" dirty="0" smtClean="0"/>
              <a:t>of: </a:t>
            </a:r>
            <a:endParaRPr lang="en-GB" dirty="0"/>
          </a:p>
          <a:p>
            <a:pPr lvl="1"/>
            <a:r>
              <a:rPr lang="en-GB" dirty="0" smtClean="0"/>
              <a:t>research </a:t>
            </a:r>
            <a:r>
              <a:rPr lang="en-GB" dirty="0"/>
              <a:t>institutions: Aalto University, Helsinki University, Tampere University and potentially others</a:t>
            </a:r>
          </a:p>
          <a:p>
            <a:pPr lvl="1"/>
            <a:r>
              <a:rPr lang="en-GB" dirty="0" smtClean="0"/>
              <a:t>CERN </a:t>
            </a:r>
            <a:r>
              <a:rPr lang="en-GB" dirty="0"/>
              <a:t>detector R&amp;D</a:t>
            </a:r>
          </a:p>
          <a:p>
            <a:pPr lvl="1"/>
            <a:r>
              <a:rPr lang="en-GB" dirty="0" smtClean="0"/>
              <a:t>the </a:t>
            </a:r>
            <a:r>
              <a:rPr lang="en-GB" dirty="0"/>
              <a:t>CLIC study</a:t>
            </a:r>
          </a:p>
          <a:p>
            <a:pPr lvl="1"/>
            <a:r>
              <a:rPr lang="en-GB" dirty="0" smtClean="0"/>
              <a:t>Finnish </a:t>
            </a:r>
            <a:r>
              <a:rPr lang="en-GB" dirty="0"/>
              <a:t>industry (e.g. EXEL, </a:t>
            </a:r>
            <a:r>
              <a:rPr lang="en-GB" dirty="0" err="1"/>
              <a:t>Hollmen</a:t>
            </a:r>
            <a:r>
              <a:rPr lang="en-GB" dirty="0"/>
              <a:t>, </a:t>
            </a:r>
            <a:r>
              <a:rPr lang="en-GB" dirty="0" err="1"/>
              <a:t>Toolman</a:t>
            </a:r>
            <a:r>
              <a:rPr lang="en-GB" dirty="0"/>
              <a:t>, </a:t>
            </a:r>
            <a:r>
              <a:rPr lang="en-GB" dirty="0" err="1"/>
              <a:t>Welas</a:t>
            </a:r>
            <a:r>
              <a:rPr lang="en-GB" dirty="0"/>
              <a:t> Laser Technology, </a:t>
            </a:r>
            <a:r>
              <a:rPr lang="en-GB" dirty="0" smtClean="0"/>
              <a:t>…)</a:t>
            </a:r>
          </a:p>
          <a:p>
            <a:r>
              <a:rPr lang="en-GB" dirty="0"/>
              <a:t>we would like to perform a systematic market potential evaluation of common technological fields important to AMMDA and Finnish companies/academia. </a:t>
            </a:r>
            <a:endParaRPr lang="en-GB" dirty="0" smtClean="0"/>
          </a:p>
          <a:p>
            <a:r>
              <a:rPr lang="en-GB" dirty="0" smtClean="0"/>
              <a:t>Once </a:t>
            </a:r>
            <a:r>
              <a:rPr lang="en-GB" dirty="0"/>
              <a:t>these fields have been identified, a dedicated survey of key players has to be executed harvesting information from all possible </a:t>
            </a:r>
            <a:r>
              <a:rPr lang="en-GB" dirty="0" smtClean="0"/>
              <a:t>sources:</a:t>
            </a:r>
          </a:p>
          <a:p>
            <a:pPr lvl="1"/>
            <a:r>
              <a:rPr lang="en-GB" dirty="0" smtClean="0"/>
              <a:t>Business Finland</a:t>
            </a:r>
          </a:p>
          <a:p>
            <a:pPr lvl="1"/>
            <a:r>
              <a:rPr lang="en-GB" dirty="0" smtClean="0"/>
              <a:t>various </a:t>
            </a:r>
            <a:r>
              <a:rPr lang="en-GB" dirty="0"/>
              <a:t>academic </a:t>
            </a:r>
            <a:r>
              <a:rPr lang="en-GB" dirty="0" smtClean="0"/>
              <a:t>teams</a:t>
            </a:r>
          </a:p>
          <a:p>
            <a:pPr lvl="1"/>
            <a:r>
              <a:rPr lang="en-GB" dirty="0" smtClean="0"/>
              <a:t>key experts</a:t>
            </a:r>
          </a:p>
          <a:p>
            <a:pPr lvl="1"/>
            <a:r>
              <a:rPr lang="en-GB" dirty="0" smtClean="0"/>
              <a:t>industrial newsletters</a:t>
            </a:r>
          </a:p>
          <a:p>
            <a:pPr lvl="1"/>
            <a:r>
              <a:rPr lang="en-GB" dirty="0" smtClean="0"/>
              <a:t>expert </a:t>
            </a:r>
            <a:r>
              <a:rPr lang="en-GB" dirty="0"/>
              <a:t>consultants.</a:t>
            </a:r>
          </a:p>
        </p:txBody>
      </p:sp>
    </p:spTree>
    <p:extLst>
      <p:ext uri="{BB962C8B-B14F-4D97-AF65-F5344CB8AC3E}">
        <p14:creationId xmlns:p14="http://schemas.microsoft.com/office/powerpoint/2010/main" val="3149555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Implementation (2/2)</a:t>
            </a:r>
            <a:endParaRPr lang="en-GB" dirty="0"/>
          </a:p>
        </p:txBody>
      </p:sp>
      <p:sp>
        <p:nvSpPr>
          <p:cNvPr id="3" name="Content Placeholder 2"/>
          <p:cNvSpPr>
            <a:spLocks noGrp="1"/>
          </p:cNvSpPr>
          <p:nvPr>
            <p:ph idx="1"/>
          </p:nvPr>
        </p:nvSpPr>
        <p:spPr/>
        <p:txBody>
          <a:bodyPr>
            <a:normAutofit fontScale="85000" lnSpcReduction="10000"/>
          </a:bodyPr>
          <a:lstStyle/>
          <a:p>
            <a:r>
              <a:rPr lang="en-GB" dirty="0"/>
              <a:t>Once the potential academic and industrial partners have been identified (20-30), we invite them to an introduction event presenting the various technological fields identified by AMMDA and their challenges for CERN </a:t>
            </a:r>
            <a:endParaRPr lang="en-GB" dirty="0" smtClean="0"/>
          </a:p>
          <a:p>
            <a:r>
              <a:rPr lang="en-GB" dirty="0" smtClean="0"/>
              <a:t>After </a:t>
            </a:r>
            <a:r>
              <a:rPr lang="en-GB" dirty="0"/>
              <a:t>the meeting, the AMMDA team will work out several concrete research plans based on the feedback of the introduction gathering</a:t>
            </a:r>
            <a:r>
              <a:rPr lang="en-GB" dirty="0" smtClean="0"/>
              <a:t>.</a:t>
            </a:r>
          </a:p>
          <a:p>
            <a:r>
              <a:rPr lang="en-GB" dirty="0" smtClean="0"/>
              <a:t>In </a:t>
            </a:r>
            <a:r>
              <a:rPr lang="en-GB" dirty="0"/>
              <a:t>a second meeting (potentially small group face-to-face meetings) the research plans detailing roles of each participant will be presented and discussed and, finally, the further funding seeking strategy will be laid </a:t>
            </a:r>
            <a:r>
              <a:rPr lang="en-GB" dirty="0" smtClean="0"/>
              <a:t>out.</a:t>
            </a:r>
          </a:p>
          <a:p>
            <a:r>
              <a:rPr lang="en-GB" dirty="0" smtClean="0"/>
              <a:t>AMMDA </a:t>
            </a:r>
            <a:r>
              <a:rPr lang="en-GB" dirty="0"/>
              <a:t>will hire a master student in the field of mechanical engineering/business development who will closely work together with the core team of AMMDA. He will coordinate with the external consultants and services and conduct the various surveys and summaries. He will be supported directly by the AMMDA team and their expertise and networks at CERN.</a:t>
            </a:r>
          </a:p>
          <a:p>
            <a:endParaRPr lang="fi-FI" dirty="0" smtClean="0"/>
          </a:p>
          <a:p>
            <a:endParaRPr lang="en-GB" dirty="0"/>
          </a:p>
        </p:txBody>
      </p:sp>
    </p:spTree>
    <p:extLst>
      <p:ext uri="{BB962C8B-B14F-4D97-AF65-F5344CB8AC3E}">
        <p14:creationId xmlns:p14="http://schemas.microsoft.com/office/powerpoint/2010/main" val="3438781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TotalTime>
  <Words>1086</Words>
  <Application>Microsoft Office PowerPoint</Application>
  <PresentationFormat>Widescreen</PresentationFormat>
  <Paragraphs>101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Advanced Mechanics and Materials for  Detectors and Accelerators (AMMDA)</vt:lpstr>
      <vt:lpstr>Agenda</vt:lpstr>
      <vt:lpstr>F3ME</vt:lpstr>
      <vt:lpstr>Background Detectors</vt:lpstr>
      <vt:lpstr>Background Accelerators</vt:lpstr>
      <vt:lpstr>Goals of AMMDA</vt:lpstr>
      <vt:lpstr>Key persons in AMMDA</vt:lpstr>
      <vt:lpstr>Implementation (1/2)</vt:lpstr>
      <vt:lpstr>Implementation (2/2)</vt:lpstr>
      <vt:lpstr>Timeline</vt:lpstr>
      <vt:lpstr>Technology fields and categories</vt:lpstr>
      <vt:lpstr>Possible discussion points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Aicheler</dc:creator>
  <cp:lastModifiedBy>Markus Aicheler</cp:lastModifiedBy>
  <cp:revision>40</cp:revision>
  <dcterms:created xsi:type="dcterms:W3CDTF">2019-01-24T20:48:00Z</dcterms:created>
  <dcterms:modified xsi:type="dcterms:W3CDTF">2019-05-27T13:16:20Z</dcterms:modified>
</cp:coreProperties>
</file>