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tiff" ContentType="image/tiff"/>
  <Default Extension="emf" ContentType="image/x-emf"/>
  <Default Extension="jpeg" ContentType="image/jpeg"/>
  <Default Extension="xlsx" ContentType="application/vnd.openxmlformats-officedocument.spreadsheetml.sheet"/>
  <Default Extension="rels" ContentType="application/vnd.openxmlformats-package.relationships+xml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3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01" r:id="rId3"/>
  </p:sldMasterIdLst>
  <p:notesMasterIdLst>
    <p:notesMasterId r:id="rId31"/>
  </p:notesMasterIdLst>
  <p:handoutMasterIdLst>
    <p:handoutMasterId r:id="rId32"/>
  </p:handoutMasterIdLst>
  <p:sldIdLst>
    <p:sldId id="622" r:id="rId4"/>
    <p:sldId id="621" r:id="rId5"/>
    <p:sldId id="642" r:id="rId6"/>
    <p:sldId id="655" r:id="rId7"/>
    <p:sldId id="643" r:id="rId8"/>
    <p:sldId id="644" r:id="rId9"/>
    <p:sldId id="634" r:id="rId10"/>
    <p:sldId id="631" r:id="rId11"/>
    <p:sldId id="632" r:id="rId12"/>
    <p:sldId id="652" r:id="rId13"/>
    <p:sldId id="635" r:id="rId14"/>
    <p:sldId id="657" r:id="rId15"/>
    <p:sldId id="639" r:id="rId16"/>
    <p:sldId id="647" r:id="rId17"/>
    <p:sldId id="641" r:id="rId18"/>
    <p:sldId id="653" r:id="rId19"/>
    <p:sldId id="656" r:id="rId20"/>
    <p:sldId id="640" r:id="rId21"/>
    <p:sldId id="654" r:id="rId22"/>
    <p:sldId id="624" r:id="rId23"/>
    <p:sldId id="628" r:id="rId24"/>
    <p:sldId id="648" r:id="rId25"/>
    <p:sldId id="649" r:id="rId26"/>
    <p:sldId id="658" r:id="rId27"/>
    <p:sldId id="659" r:id="rId28"/>
    <p:sldId id="646" r:id="rId29"/>
    <p:sldId id="651" r:id="rId30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C6800"/>
    <a:srgbClr val="008F56"/>
    <a:srgbClr val="47DF9B"/>
    <a:srgbClr val="FFDE09"/>
    <a:srgbClr val="C0BC20"/>
    <a:srgbClr val="1EF6FF"/>
    <a:srgbClr val="FD1EFF"/>
    <a:srgbClr val="247BCF"/>
    <a:srgbClr val="51CF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619" autoAdjust="0"/>
    <p:restoredTop sz="86400" autoAdjust="0"/>
  </p:normalViewPr>
  <p:slideViewPr>
    <p:cSldViewPr>
      <p:cViewPr>
        <p:scale>
          <a:sx n="95" d="100"/>
          <a:sy n="95" d="100"/>
        </p:scale>
        <p:origin x="1552" y="3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2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oleObject" Target="file:////Users/paeerola/Desktop/HIP/VR%201:2017/HIP%20tunnuslukuja%20-2016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1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 smtClean="0"/>
              <a:t>Publications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Julkaisumäärä</c:v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Julkaisuja!$I$3:$N$3</c:f>
              <c:numCache>
                <c:formatCode>General</c:formatCode>
                <c:ptCount val="6"/>
                <c:pt idx="0">
                  <c:v>2011.0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</c:numCache>
            </c:numRef>
          </c:cat>
          <c:val>
            <c:numRef>
              <c:f>Julkaisuja!$I$4:$N$4</c:f>
              <c:numCache>
                <c:formatCode>General</c:formatCode>
                <c:ptCount val="6"/>
                <c:pt idx="0">
                  <c:v>251.0</c:v>
                </c:pt>
                <c:pt idx="1">
                  <c:v>260.0</c:v>
                </c:pt>
                <c:pt idx="2">
                  <c:v>281.0</c:v>
                </c:pt>
                <c:pt idx="3">
                  <c:v>291.0</c:v>
                </c:pt>
                <c:pt idx="4">
                  <c:v>258.0</c:v>
                </c:pt>
                <c:pt idx="5">
                  <c:v>340.0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1641366864"/>
        <c:axId val="1582909328"/>
      </c:barChart>
      <c:catAx>
        <c:axId val="1641366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82909328"/>
        <c:crosses val="autoZero"/>
        <c:auto val="1"/>
        <c:lblAlgn val="ctr"/>
        <c:lblOffset val="100"/>
        <c:noMultiLvlLbl val="0"/>
      </c:catAx>
      <c:valAx>
        <c:axId val="1582909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4136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solidFill>
        <a:srgbClr val="0000FF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MSc</a:t>
            </a:r>
            <a:r>
              <a:rPr lang="en-US" baseline="0"/>
              <a:t> / MSc(eng.) degrees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Tutkintoja!$A$15</c:f>
              <c:strCache>
                <c:ptCount val="1"/>
                <c:pt idx="0">
                  <c:v>Sum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Tutkintoja!$B$7:$U$8</c:f>
              <c:strCache>
                <c:ptCount val="20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</c:strCache>
            </c:strRef>
          </c:cat>
          <c:val>
            <c:numRef>
              <c:f>Tutkintoja!$B$15:$U$15</c:f>
              <c:numCache>
                <c:formatCode>General</c:formatCode>
                <c:ptCount val="20"/>
                <c:pt idx="0">
                  <c:v>13.0</c:v>
                </c:pt>
                <c:pt idx="1">
                  <c:v>10.0</c:v>
                </c:pt>
                <c:pt idx="2">
                  <c:v>11.0</c:v>
                </c:pt>
                <c:pt idx="3">
                  <c:v>14.0</c:v>
                </c:pt>
                <c:pt idx="4">
                  <c:v>5.0</c:v>
                </c:pt>
                <c:pt idx="5">
                  <c:v>9.0</c:v>
                </c:pt>
                <c:pt idx="6">
                  <c:v>9.0</c:v>
                </c:pt>
                <c:pt idx="7">
                  <c:v>10.0</c:v>
                </c:pt>
                <c:pt idx="8">
                  <c:v>10.0</c:v>
                </c:pt>
                <c:pt idx="9">
                  <c:v>13.0</c:v>
                </c:pt>
                <c:pt idx="10">
                  <c:v>14.0</c:v>
                </c:pt>
                <c:pt idx="11">
                  <c:v>17.0</c:v>
                </c:pt>
                <c:pt idx="12">
                  <c:v>9.0</c:v>
                </c:pt>
                <c:pt idx="13">
                  <c:v>6.0</c:v>
                </c:pt>
                <c:pt idx="14">
                  <c:v>14.0</c:v>
                </c:pt>
                <c:pt idx="15">
                  <c:v>13.0</c:v>
                </c:pt>
                <c:pt idx="16">
                  <c:v>16.0</c:v>
                </c:pt>
                <c:pt idx="17">
                  <c:v>11.0</c:v>
                </c:pt>
                <c:pt idx="18">
                  <c:v>17.0</c:v>
                </c:pt>
                <c:pt idx="19">
                  <c:v>14.0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57933680"/>
        <c:axId val="1657935456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Tutkintoja!$A$9</c15:sqref>
                        </c15:formulaRef>
                      </c:ext>
                    </c:extLst>
                    <c:strCache>
                      <c:ptCount val="1"/>
                      <c:pt idx="0">
                        <c:v>UH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Tutkintoja!$B$9:$U$9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6.0</c:v>
                      </c:pt>
                      <c:pt idx="1">
                        <c:v>4.0</c:v>
                      </c:pt>
                      <c:pt idx="2">
                        <c:v>3.0</c:v>
                      </c:pt>
                      <c:pt idx="3">
                        <c:v>5.0</c:v>
                      </c:pt>
                      <c:pt idx="4">
                        <c:v>3.0</c:v>
                      </c:pt>
                      <c:pt idx="5">
                        <c:v>6.0</c:v>
                      </c:pt>
                      <c:pt idx="6">
                        <c:v>3.0</c:v>
                      </c:pt>
                      <c:pt idx="7">
                        <c:v>3.0</c:v>
                      </c:pt>
                      <c:pt idx="8">
                        <c:v>3.0</c:v>
                      </c:pt>
                      <c:pt idx="9">
                        <c:v>5.0</c:v>
                      </c:pt>
                      <c:pt idx="10">
                        <c:v>6.0</c:v>
                      </c:pt>
                      <c:pt idx="11">
                        <c:v>8.0</c:v>
                      </c:pt>
                      <c:pt idx="12">
                        <c:v>2.0</c:v>
                      </c:pt>
                      <c:pt idx="13">
                        <c:v>2.0</c:v>
                      </c:pt>
                      <c:pt idx="14">
                        <c:v>6.0</c:v>
                      </c:pt>
                      <c:pt idx="15">
                        <c:v>4.0</c:v>
                      </c:pt>
                      <c:pt idx="16">
                        <c:v>8.0</c:v>
                      </c:pt>
                      <c:pt idx="17">
                        <c:v>6.0</c:v>
                      </c:pt>
                      <c:pt idx="18">
                        <c:v>9.0</c:v>
                      </c:pt>
                      <c:pt idx="19">
                        <c:v>9.0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Tutkintoja!$A$10</c15:sqref>
                        </c15:formulaRef>
                      </c:ext>
                    </c:extLst>
                    <c:strCache>
                      <c:ptCount val="1"/>
                      <c:pt idx="0">
                        <c:v>Aalto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Tutkintoja!$B$10:$U$10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7.0</c:v>
                      </c:pt>
                      <c:pt idx="1">
                        <c:v>3.0</c:v>
                      </c:pt>
                      <c:pt idx="2">
                        <c:v>5.0</c:v>
                      </c:pt>
                      <c:pt idx="3">
                        <c:v>7.0</c:v>
                      </c:pt>
                      <c:pt idx="4">
                        <c:v>2.0</c:v>
                      </c:pt>
                      <c:pt idx="5">
                        <c:v>3.0</c:v>
                      </c:pt>
                      <c:pt idx="6">
                        <c:v>4.0</c:v>
                      </c:pt>
                      <c:pt idx="7">
                        <c:v>5.0</c:v>
                      </c:pt>
                      <c:pt idx="8">
                        <c:v>3.0</c:v>
                      </c:pt>
                      <c:pt idx="9">
                        <c:v>6.0</c:v>
                      </c:pt>
                      <c:pt idx="10">
                        <c:v>2.0</c:v>
                      </c:pt>
                      <c:pt idx="11">
                        <c:v>6.0</c:v>
                      </c:pt>
                      <c:pt idx="12">
                        <c:v>3.0</c:v>
                      </c:pt>
                      <c:pt idx="13">
                        <c:v>1.0</c:v>
                      </c:pt>
                      <c:pt idx="14">
                        <c:v>1.0</c:v>
                      </c:pt>
                      <c:pt idx="15">
                        <c:v>3.0</c:v>
                      </c:pt>
                      <c:pt idx="16">
                        <c:v>2.0</c:v>
                      </c:pt>
                      <c:pt idx="17">
                        <c:v>2.0</c:v>
                      </c:pt>
                      <c:pt idx="18">
                        <c:v>4.0</c:v>
                      </c:pt>
                      <c:pt idx="19">
                        <c:v>1.0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Tutkintoja!$A$11</c15:sqref>
                        </c15:formulaRef>
                      </c:ext>
                    </c:extLst>
                    <c:strCache>
                      <c:ptCount val="1"/>
                      <c:pt idx="0">
                        <c:v>UJ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Tutkintoja!$B$11:$U$11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1.0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1.0</c:v>
                      </c:pt>
                      <c:pt idx="8">
                        <c:v>1.0</c:v>
                      </c:pt>
                      <c:pt idx="9">
                        <c:v>1.0</c:v>
                      </c:pt>
                      <c:pt idx="10">
                        <c:v>5.0</c:v>
                      </c:pt>
                      <c:pt idx="11">
                        <c:v>1.0</c:v>
                      </c:pt>
                      <c:pt idx="12">
                        <c:v>3.0</c:v>
                      </c:pt>
                      <c:pt idx="13">
                        <c:v>1.0</c:v>
                      </c:pt>
                      <c:pt idx="14">
                        <c:v>3.0</c:v>
                      </c:pt>
                      <c:pt idx="15">
                        <c:v>4.0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1.0</c:v>
                      </c:pt>
                      <c:pt idx="19">
                        <c:v>4.0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Tutkintoja!$A$12</c15:sqref>
                        </c15:formulaRef>
                      </c:ext>
                    </c:extLst>
                    <c:strCache>
                      <c:ptCount val="1"/>
                      <c:pt idx="0">
                        <c:v>LUT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Tutkintoja!$B$12:$U$12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1.0</c:v>
                      </c:pt>
                      <c:pt idx="7">
                        <c:v>1.0</c:v>
                      </c:pt>
                      <c:pt idx="8">
                        <c:v>2.0</c:v>
                      </c:pt>
                      <c:pt idx="9">
                        <c:v>1.0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1.0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Tutkintoja!$A$13</c15:sqref>
                        </c15:formulaRef>
                      </c:ext>
                    </c:extLst>
                    <c:strCache>
                      <c:ptCount val="1"/>
                      <c:pt idx="0">
                        <c:v>TUT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Tutkintoja!$B$13:$U$13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1.0</c:v>
                      </c:pt>
                      <c:pt idx="2">
                        <c:v>1.0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1.0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1.0</c:v>
                      </c:pt>
                      <c:pt idx="13">
                        <c:v>2.0</c:v>
                      </c:pt>
                      <c:pt idx="14">
                        <c:v>3.0</c:v>
                      </c:pt>
                      <c:pt idx="15">
                        <c:v>1.0</c:v>
                      </c:pt>
                      <c:pt idx="16">
                        <c:v>0.0</c:v>
                      </c:pt>
                      <c:pt idx="17">
                        <c:v>3.0</c:v>
                      </c:pt>
                      <c:pt idx="18">
                        <c:v>2.0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Tutkintoja!$A$14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Tutkintoja!$B$7:$U$8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Tutkintoja!$B$14:$U$14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2.0</c:v>
                      </c:pt>
                      <c:pt idx="2">
                        <c:v>2.0</c:v>
                      </c:pt>
                      <c:pt idx="3">
                        <c:v>1.0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1.0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1.0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1.0</c:v>
                      </c:pt>
                      <c:pt idx="15">
                        <c:v>1.0</c:v>
                      </c:pt>
                      <c:pt idx="16">
                        <c:v>2.0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657933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7935456"/>
        <c:crosses val="autoZero"/>
        <c:auto val="1"/>
        <c:lblAlgn val="ctr"/>
        <c:lblOffset val="100"/>
        <c:noMultiLvlLbl val="0"/>
      </c:catAx>
      <c:valAx>
        <c:axId val="1657935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rgbClr val="0000FF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7933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Doctoral degrees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6"/>
          <c:order val="6"/>
          <c:tx>
            <c:strRef>
              <c:f>Tutkintoja!$A$28</c:f>
              <c:strCache>
                <c:ptCount val="1"/>
                <c:pt idx="0">
                  <c:v>Sum</c:v>
                </c:pt>
              </c:strCache>
            </c:strRef>
          </c:tx>
          <c:spPr>
            <a:solidFill>
              <a:srgbClr val="0000FF"/>
            </a:solidFill>
            <a:ln>
              <a:noFill/>
            </a:ln>
            <a:effectLst/>
          </c:spPr>
          <c:invertIfNegative val="0"/>
          <c:cat>
            <c:strRef>
              <c:f>Tutkintoja!$B$20:$U$21</c:f>
              <c:strCache>
                <c:ptCount val="20"/>
                <c:pt idx="0">
                  <c:v>1997</c:v>
                </c:pt>
                <c:pt idx="1">
                  <c:v>1998</c:v>
                </c:pt>
                <c:pt idx="2">
                  <c:v>1999</c:v>
                </c:pt>
                <c:pt idx="3">
                  <c:v>2000</c:v>
                </c:pt>
                <c:pt idx="4">
                  <c:v>2001</c:v>
                </c:pt>
                <c:pt idx="5">
                  <c:v>2002</c:v>
                </c:pt>
                <c:pt idx="6">
                  <c:v>2003</c:v>
                </c:pt>
                <c:pt idx="7">
                  <c:v>2004</c:v>
                </c:pt>
                <c:pt idx="8">
                  <c:v>2005</c:v>
                </c:pt>
                <c:pt idx="9">
                  <c:v>2006</c:v>
                </c:pt>
                <c:pt idx="10">
                  <c:v>2007</c:v>
                </c:pt>
                <c:pt idx="11">
                  <c:v>2008</c:v>
                </c:pt>
                <c:pt idx="12">
                  <c:v>2009</c:v>
                </c:pt>
                <c:pt idx="13">
                  <c:v>2010</c:v>
                </c:pt>
                <c:pt idx="14">
                  <c:v>2011</c:v>
                </c:pt>
                <c:pt idx="15">
                  <c:v>2012</c:v>
                </c:pt>
                <c:pt idx="16">
                  <c:v>2013</c:v>
                </c:pt>
                <c:pt idx="17">
                  <c:v>2014</c:v>
                </c:pt>
                <c:pt idx="18">
                  <c:v>2015</c:v>
                </c:pt>
                <c:pt idx="19">
                  <c:v>2016</c:v>
                </c:pt>
              </c:strCache>
            </c:strRef>
          </c:cat>
          <c:val>
            <c:numRef>
              <c:f>Tutkintoja!$B$28:$U$28</c:f>
              <c:numCache>
                <c:formatCode>General</c:formatCode>
                <c:ptCount val="20"/>
                <c:pt idx="0">
                  <c:v>4.0</c:v>
                </c:pt>
                <c:pt idx="1">
                  <c:v>2.0</c:v>
                </c:pt>
                <c:pt idx="2">
                  <c:v>5.0</c:v>
                </c:pt>
                <c:pt idx="3">
                  <c:v>1.0</c:v>
                </c:pt>
                <c:pt idx="4">
                  <c:v>5.0</c:v>
                </c:pt>
                <c:pt idx="5">
                  <c:v>6.0</c:v>
                </c:pt>
                <c:pt idx="6">
                  <c:v>7.0</c:v>
                </c:pt>
                <c:pt idx="7">
                  <c:v>6.0</c:v>
                </c:pt>
                <c:pt idx="8">
                  <c:v>6.0</c:v>
                </c:pt>
                <c:pt idx="9">
                  <c:v>8.0</c:v>
                </c:pt>
                <c:pt idx="10">
                  <c:v>4.0</c:v>
                </c:pt>
                <c:pt idx="11">
                  <c:v>11.0</c:v>
                </c:pt>
                <c:pt idx="12">
                  <c:v>10.0</c:v>
                </c:pt>
                <c:pt idx="13">
                  <c:v>8.0</c:v>
                </c:pt>
                <c:pt idx="14">
                  <c:v>9.0</c:v>
                </c:pt>
                <c:pt idx="15">
                  <c:v>9.0</c:v>
                </c:pt>
                <c:pt idx="16">
                  <c:v>10.0</c:v>
                </c:pt>
                <c:pt idx="17">
                  <c:v>10.0</c:v>
                </c:pt>
                <c:pt idx="18">
                  <c:v>8.0</c:v>
                </c:pt>
                <c:pt idx="19">
                  <c:v>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24565472"/>
        <c:axId val="165787556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Tutkintoja!$A$22</c15:sqref>
                        </c15:formulaRef>
                      </c:ext>
                    </c:extLst>
                    <c:strCache>
                      <c:ptCount val="1"/>
                      <c:pt idx="0">
                        <c:v>UH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Tutkintoja!$B$22:$U$22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3.0</c:v>
                      </c:pt>
                      <c:pt idx="1">
                        <c:v>1.0</c:v>
                      </c:pt>
                      <c:pt idx="2">
                        <c:v>2.0</c:v>
                      </c:pt>
                      <c:pt idx="3">
                        <c:v>1.0</c:v>
                      </c:pt>
                      <c:pt idx="4">
                        <c:v>3.0</c:v>
                      </c:pt>
                      <c:pt idx="5">
                        <c:v>4.0</c:v>
                      </c:pt>
                      <c:pt idx="6">
                        <c:v>4.0</c:v>
                      </c:pt>
                      <c:pt idx="7">
                        <c:v>3.0</c:v>
                      </c:pt>
                      <c:pt idx="8">
                        <c:v>3.0</c:v>
                      </c:pt>
                      <c:pt idx="9">
                        <c:v>5.0</c:v>
                      </c:pt>
                      <c:pt idx="10">
                        <c:v>1.0</c:v>
                      </c:pt>
                      <c:pt idx="11">
                        <c:v>5.0</c:v>
                      </c:pt>
                      <c:pt idx="12">
                        <c:v>5.0</c:v>
                      </c:pt>
                      <c:pt idx="13">
                        <c:v>4.0</c:v>
                      </c:pt>
                      <c:pt idx="14">
                        <c:v>6.0</c:v>
                      </c:pt>
                      <c:pt idx="15">
                        <c:v>8.0</c:v>
                      </c:pt>
                      <c:pt idx="16">
                        <c:v>7.0</c:v>
                      </c:pt>
                      <c:pt idx="17">
                        <c:v>7.0</c:v>
                      </c:pt>
                      <c:pt idx="18">
                        <c:v>7.0</c:v>
                      </c:pt>
                      <c:pt idx="19">
                        <c:v>6.0</c:v>
                      </c:pt>
                    </c:numCache>
                  </c:numRef>
                </c:val>
              </c15:ser>
            </c15:filteredBarSeries>
            <c15:filteredBarSeries>
              <c15:ser>
                <c:idx val="1"/>
                <c:order val="1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Tutkintoja!$A$23</c15:sqref>
                        </c15:formulaRef>
                      </c:ext>
                    </c:extLst>
                    <c:strCache>
                      <c:ptCount val="1"/>
                      <c:pt idx="0">
                        <c:v>Aalto</c:v>
                      </c:pt>
                    </c:strCache>
                  </c:strRef>
                </c:tx>
                <c:spPr>
                  <a:solidFill>
                    <a:schemeClr val="accent2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Tutkintoja!$B$23:$U$23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1.0</c:v>
                      </c:pt>
                      <c:pt idx="1">
                        <c:v>1.0</c:v>
                      </c:pt>
                      <c:pt idx="2">
                        <c:v>2.0</c:v>
                      </c:pt>
                      <c:pt idx="3">
                        <c:v>0.0</c:v>
                      </c:pt>
                      <c:pt idx="4">
                        <c:v>2.0</c:v>
                      </c:pt>
                      <c:pt idx="5">
                        <c:v>2.0</c:v>
                      </c:pt>
                      <c:pt idx="6">
                        <c:v>3.0</c:v>
                      </c:pt>
                      <c:pt idx="7">
                        <c:v>2.0</c:v>
                      </c:pt>
                      <c:pt idx="8">
                        <c:v>2.0</c:v>
                      </c:pt>
                      <c:pt idx="9">
                        <c:v>2.0</c:v>
                      </c:pt>
                      <c:pt idx="10">
                        <c:v>3.0</c:v>
                      </c:pt>
                      <c:pt idx="11">
                        <c:v>3.0</c:v>
                      </c:pt>
                      <c:pt idx="12">
                        <c:v>2.0</c:v>
                      </c:pt>
                      <c:pt idx="13">
                        <c:v>1.0</c:v>
                      </c:pt>
                      <c:pt idx="14">
                        <c:v>2.0</c:v>
                      </c:pt>
                      <c:pt idx="15">
                        <c:v>0.0</c:v>
                      </c:pt>
                      <c:pt idx="16">
                        <c:v>1.0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2"/>
                <c:order val="2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Tutkintoja!$A$24</c15:sqref>
                        </c15:formulaRef>
                      </c:ext>
                    </c:extLst>
                    <c:strCache>
                      <c:ptCount val="1"/>
                      <c:pt idx="0">
                        <c:v>UJ</c:v>
                      </c:pt>
                    </c:strCache>
                  </c:strRef>
                </c:tx>
                <c:spPr>
                  <a:solidFill>
                    <a:schemeClr val="accent3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Tutkintoja!$B$24:$U$24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1.0</c:v>
                      </c:pt>
                      <c:pt idx="9">
                        <c:v>1.0</c:v>
                      </c:pt>
                      <c:pt idx="10">
                        <c:v>0.0</c:v>
                      </c:pt>
                      <c:pt idx="11">
                        <c:v>2.0</c:v>
                      </c:pt>
                      <c:pt idx="12">
                        <c:v>2.0</c:v>
                      </c:pt>
                      <c:pt idx="13">
                        <c:v>3.0</c:v>
                      </c:pt>
                      <c:pt idx="14">
                        <c:v>1.0</c:v>
                      </c:pt>
                      <c:pt idx="15">
                        <c:v>1.0</c:v>
                      </c:pt>
                      <c:pt idx="16">
                        <c:v>2.0</c:v>
                      </c:pt>
                      <c:pt idx="17">
                        <c:v>3.0</c:v>
                      </c:pt>
                      <c:pt idx="18">
                        <c:v>1.0</c:v>
                      </c:pt>
                      <c:pt idx="19">
                        <c:v>1.0</c:v>
                      </c:pt>
                    </c:numCache>
                  </c:numRef>
                </c:val>
              </c15:ser>
            </c15:filteredBarSeries>
            <c15:filteredBa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Tutkintoja!$A$25</c15:sqref>
                        </c15:formulaRef>
                      </c:ext>
                    </c:extLst>
                    <c:strCache>
                      <c:ptCount val="1"/>
                      <c:pt idx="0">
                        <c:v>LUT</c:v>
                      </c:pt>
                    </c:strCache>
                  </c:strRef>
                </c:tx>
                <c:spPr>
                  <a:solidFill>
                    <a:schemeClr val="accent4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Tutkintoja!$B$25:$U$25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1.0</c:v>
                      </c:pt>
                      <c:pt idx="12">
                        <c:v>1.0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4"/>
                <c:order val="4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Tutkintoja!$A$26</c15:sqref>
                        </c15:formulaRef>
                      </c:ext>
                    </c:extLst>
                    <c:strCache>
                      <c:ptCount val="1"/>
                      <c:pt idx="0">
                        <c:v>TUT</c:v>
                      </c:pt>
                    </c:strCache>
                  </c:strRef>
                </c:tx>
                <c:spPr>
                  <a:solidFill>
                    <a:schemeClr val="accent5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Tutkintoja!$B$26:$U$26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0.0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0.0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  <c15:filteredBarSeries>
              <c15:ser>
                <c:idx val="5"/>
                <c:order val="5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Tutkintoja!$A$27</c15:sqref>
                        </c15:formulaRef>
                      </c:ext>
                    </c:extLst>
                    <c:strCache>
                      <c:ptCount val="1"/>
                      <c:pt idx="0">
                        <c:v>Other</c:v>
                      </c:pt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Tutkintoja!$B$20:$U$21</c15:sqref>
                        </c15:formulaRef>
                      </c:ext>
                    </c:extLst>
                    <c:strCache>
                      <c:ptCount val="20"/>
                      <c:pt idx="0">
                        <c:v>1997</c:v>
                      </c:pt>
                      <c:pt idx="1">
                        <c:v>1998</c:v>
                      </c:pt>
                      <c:pt idx="2">
                        <c:v>1999</c:v>
                      </c:pt>
                      <c:pt idx="3">
                        <c:v>2000</c:v>
                      </c:pt>
                      <c:pt idx="4">
                        <c:v>2001</c:v>
                      </c:pt>
                      <c:pt idx="5">
                        <c:v>2002</c:v>
                      </c:pt>
                      <c:pt idx="6">
                        <c:v>2003</c:v>
                      </c:pt>
                      <c:pt idx="7">
                        <c:v>2004</c:v>
                      </c:pt>
                      <c:pt idx="8">
                        <c:v>2005</c:v>
                      </c:pt>
                      <c:pt idx="9">
                        <c:v>2006</c:v>
                      </c:pt>
                      <c:pt idx="10">
                        <c:v>2007</c:v>
                      </c:pt>
                      <c:pt idx="11">
                        <c:v>2008</c:v>
                      </c:pt>
                      <c:pt idx="12">
                        <c:v>2009</c:v>
                      </c:pt>
                      <c:pt idx="13">
                        <c:v>2010</c:v>
                      </c:pt>
                      <c:pt idx="14">
                        <c:v>2011</c:v>
                      </c:pt>
                      <c:pt idx="15">
                        <c:v>2012</c:v>
                      </c:pt>
                      <c:pt idx="16">
                        <c:v>2013</c:v>
                      </c:pt>
                      <c:pt idx="17">
                        <c:v>2014</c:v>
                      </c:pt>
                      <c:pt idx="18">
                        <c:v>2015</c:v>
                      </c:pt>
                      <c:pt idx="19">
                        <c:v>2016</c:v>
                      </c:pt>
                    </c:strCache>
                  </c:strRef>
                </c:cat>
                <c: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Tutkintoja!$B$27:$U$27</c15:sqref>
                        </c15:formulaRef>
                      </c:ext>
                    </c:extLst>
                    <c:numCache>
                      <c:formatCode>General</c:formatCode>
                      <c:ptCount val="20"/>
                      <c:pt idx="0">
                        <c:v>0.0</c:v>
                      </c:pt>
                      <c:pt idx="1">
                        <c:v>0.0</c:v>
                      </c:pt>
                      <c:pt idx="2">
                        <c:v>1.0</c:v>
                      </c:pt>
                      <c:pt idx="3">
                        <c:v>0.0</c:v>
                      </c:pt>
                      <c:pt idx="4">
                        <c:v>0.0</c:v>
                      </c:pt>
                      <c:pt idx="5">
                        <c:v>0.0</c:v>
                      </c:pt>
                      <c:pt idx="6">
                        <c:v>0.0</c:v>
                      </c:pt>
                      <c:pt idx="7">
                        <c:v>1.0</c:v>
                      </c:pt>
                      <c:pt idx="8">
                        <c:v>0.0</c:v>
                      </c:pt>
                      <c:pt idx="9">
                        <c:v>0.0</c:v>
                      </c:pt>
                      <c:pt idx="10">
                        <c:v>0.0</c:v>
                      </c:pt>
                      <c:pt idx="11">
                        <c:v>0.0</c:v>
                      </c:pt>
                      <c:pt idx="12">
                        <c:v>0.0</c:v>
                      </c:pt>
                      <c:pt idx="13">
                        <c:v>0.0</c:v>
                      </c:pt>
                      <c:pt idx="14">
                        <c:v>0.0</c:v>
                      </c:pt>
                      <c:pt idx="15">
                        <c:v>0.0</c:v>
                      </c:pt>
                      <c:pt idx="16">
                        <c:v>0.0</c:v>
                      </c:pt>
                      <c:pt idx="17">
                        <c:v>0.0</c:v>
                      </c:pt>
                      <c:pt idx="18">
                        <c:v>0.0</c:v>
                      </c:pt>
                      <c:pt idx="19">
                        <c:v>0.0</c:v>
                      </c:pt>
                    </c:numCache>
                  </c:numRef>
                </c:val>
              </c15:ser>
            </c15:filteredBarSeries>
          </c:ext>
        </c:extLst>
      </c:barChart>
      <c:catAx>
        <c:axId val="1524565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57875568"/>
        <c:crosses val="autoZero"/>
        <c:auto val="1"/>
        <c:lblAlgn val="ctr"/>
        <c:lblOffset val="100"/>
        <c:noMultiLvlLbl val="0"/>
      </c:catAx>
      <c:valAx>
        <c:axId val="16578755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5245654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Funding 2016</a:t>
            </a: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140773815535648"/>
          <c:y val="0.04127124763915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00141415778259"/>
          <c:y val="0.13547300666249"/>
          <c:w val="0.467952591863517"/>
          <c:h val="0.70192888779527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Rahoitus 2016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F943-43DA-BB2F-6EC884AF858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F943-43DA-BB2F-6EC884AF858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F943-43DA-BB2F-6EC884AF858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F943-43DA-BB2F-6EC884AF858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F943-43DA-BB2F-6EC884AF858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F943-43DA-BB2F-6EC884AF858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Perusraha</c:v>
                </c:pt>
                <c:pt idx="1">
                  <c:v>Suomen akatemia</c:v>
                </c:pt>
                <c:pt idx="2">
                  <c:v>Tekes</c:v>
                </c:pt>
                <c:pt idx="3">
                  <c:v>EU (Suora)</c:v>
                </c:pt>
                <c:pt idx="4">
                  <c:v>Liiketoiminta</c:v>
                </c:pt>
                <c:pt idx="5">
                  <c:v>Muu rahoitus</c:v>
                </c:pt>
              </c:strCache>
            </c:strRef>
          </c:cat>
          <c:val>
            <c:numRef>
              <c:f>Sheet1!$B$2:$B$7</c:f>
              <c:numCache>
                <c:formatCode>#,##0</c:formatCode>
                <c:ptCount val="6"/>
                <c:pt idx="0">
                  <c:v>4.212707E6</c:v>
                </c:pt>
                <c:pt idx="1">
                  <c:v>475977.0</c:v>
                </c:pt>
                <c:pt idx="2">
                  <c:v>394395.0</c:v>
                </c:pt>
                <c:pt idx="3">
                  <c:v>133955.0</c:v>
                </c:pt>
                <c:pt idx="4">
                  <c:v>6862.0</c:v>
                </c:pt>
                <c:pt idx="5">
                  <c:v>405355.0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F943-43DA-BB2F-6EC884AF8588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717828385229924"/>
          <c:y val="0.642490278857905"/>
          <c:w val="0.258837875337084"/>
          <c:h val="0.279907232529719"/>
        </c:manualLayout>
      </c:layout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Funding 1-9.2017</a:t>
            </a:r>
          </a:p>
          <a:p>
            <a:pPr>
              <a:defRPr/>
            </a:pPr>
            <a:endParaRPr lang="en-US" dirty="0"/>
          </a:p>
        </c:rich>
      </c:tx>
      <c:layout>
        <c:manualLayout>
          <c:xMode val="edge"/>
          <c:yMode val="edge"/>
          <c:x val="0.0548720098351645"/>
          <c:y val="0.11266107784175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357045258062003"/>
          <c:y val="0.192798022441951"/>
          <c:w val="0.467952591863517"/>
          <c:h val="0.701928887795276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Rahoitus 2016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BCD-43D9-9038-5CE829C2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BCD-43D9-9038-5CE829C2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BCD-43D9-9038-5CE829C2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BCD-43D9-9038-5CE829C2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BCD-43D9-9038-5CE829C2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317500" algn="ctr" rotWithShape="0">
                  <a:prstClr val="black">
                    <a:alpha val="25000"/>
                  </a:prst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BCD-43D9-9038-5CE829C2A90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Sheet1!$A$2:$A$7</c:f>
              <c:strCache>
                <c:ptCount val="6"/>
                <c:pt idx="0">
                  <c:v>Perusraha</c:v>
                </c:pt>
                <c:pt idx="1">
                  <c:v>Suomen akatemia</c:v>
                </c:pt>
                <c:pt idx="2">
                  <c:v>Tekes</c:v>
                </c:pt>
                <c:pt idx="3">
                  <c:v>EU (Suora)</c:v>
                </c:pt>
                <c:pt idx="4">
                  <c:v>Liiketoiminta</c:v>
                </c:pt>
                <c:pt idx="5">
                  <c:v>Muu rahoitus</c:v>
                </c:pt>
              </c:strCache>
            </c:strRef>
          </c:cat>
          <c:val>
            <c:numRef>
              <c:f>Sheet1!$B$2:$B$7</c:f>
              <c:numCache>
                <c:formatCode>#\ ##0\ _€</c:formatCode>
                <c:ptCount val="6"/>
                <c:pt idx="0">
                  <c:v>2.833962E6</c:v>
                </c:pt>
                <c:pt idx="1">
                  <c:v>584599.0</c:v>
                </c:pt>
                <c:pt idx="2">
                  <c:v>371306.0</c:v>
                </c:pt>
                <c:pt idx="3">
                  <c:v>83035.0</c:v>
                </c:pt>
                <c:pt idx="4">
                  <c:v>12514.0</c:v>
                </c:pt>
                <c:pt idx="5">
                  <c:v>491313.0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BBCD-43D9-9038-5CE829C2A902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AF542-AFCA-CE47-A010-439F4303B3BC}" type="datetimeFigureOut">
              <a:rPr lang="en-US" smtClean="0"/>
              <a:t>12/15/17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D7F2A5-3E05-B04D-9C9B-3FE27BEEC2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289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E73A6E-2955-442D-A77D-C2978367CEF1}" type="datetimeFigureOut">
              <a:rPr lang="fi-FI" smtClean="0"/>
              <a:pPr/>
              <a:t>15.12.2017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7AB05E-B5B9-45BB-AD89-48A406AE6BE4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7552116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AB05E-B5B9-45BB-AD89-48A406AE6BE4}" type="slidenum">
              <a:rPr lang="fi-FI" smtClean="0"/>
              <a:pPr/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8537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AB05E-B5B9-45BB-AD89-48A406AE6BE4}" type="slidenum">
              <a:rPr lang="fi-FI" smtClean="0"/>
              <a:pPr/>
              <a:t>2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17524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7AB05E-B5B9-45BB-AD89-48A406AE6BE4}" type="slidenum">
              <a:rPr lang="fi-FI" smtClean="0"/>
              <a:pPr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6420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98675"/>
            <a:ext cx="5410200" cy="1143000"/>
          </a:xfrm>
        </p:spPr>
        <p:txBody>
          <a:bodyPr/>
          <a:lstStyle>
            <a:lvl1pPr>
              <a:defRPr>
                <a:solidFill>
                  <a:srgbClr val="1E1C77"/>
                </a:solidFill>
              </a:defRPr>
            </a:lvl1pPr>
          </a:lstStyle>
          <a:p>
            <a:r>
              <a:rPr lang="en-US"/>
              <a:t>Muokkaa otsikon perustyyliä napsauttamalla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568700"/>
            <a:ext cx="5410200" cy="1384300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r>
              <a:rPr lang="en-US"/>
              <a:t>Muokkaa alaotsikon perustyyliä napsauttamalla</a:t>
            </a:r>
          </a:p>
        </p:txBody>
      </p:sp>
      <p:pic>
        <p:nvPicPr>
          <p:cNvPr id="6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60648"/>
            <a:ext cx="792088" cy="7920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EC2188B-D6C7-4438-AE6E-EDF1898F6C1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152400"/>
            <a:ext cx="175260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2400"/>
            <a:ext cx="510540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103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5" name="Rectangle 103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6" name="Rectangle 104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886AEAF-F548-4D3C-86A5-32C11BCBC6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4900" y="1981200"/>
            <a:ext cx="36957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429000" y="6356350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 eaLnBrk="1" hangingPunct="1"/>
            <a:r>
              <a:rPr lang="en-US" smtClean="0"/>
              <a:t>P. Eerola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82675" y="6356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F893795-B26E-E04B-8B2E-C76197926E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590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429000" y="6356350"/>
            <a:ext cx="2895600" cy="457200"/>
          </a:xfrm>
        </p:spPr>
        <p:txBody>
          <a:bodyPr/>
          <a:lstStyle>
            <a:lvl1pPr eaLnBrk="0" hangingPunct="0">
              <a:defRPr/>
            </a:lvl1pPr>
          </a:lstStyle>
          <a:p>
            <a:pPr eaLnBrk="1" hangingPunct="1"/>
            <a:r>
              <a:rPr lang="en-US" smtClean="0"/>
              <a:t>P. Eerola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1082675" y="63563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B8B1C03-7E33-D64C-B573-49FBB2F642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6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5E9E7-FD77-408A-B023-F45645AF1D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8E825-A9EB-4624-AFD8-112EA2D78C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70D-F7C1-498C-A135-EDE74D96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5825" cy="494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07025" y="1600200"/>
            <a:ext cx="3425825" cy="49466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C607D-5690-475A-8B51-DB199BB800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2FBE4-D375-4BB8-86EE-04C7FD584B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C6EB3-C93B-4842-B9F9-3FDF67A0D1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E85EA06-5CB6-4F0F-804A-C798CF86B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3E9022-558F-4269-ADD1-63E6755D26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2389B-DAFA-477A-BF93-005ECC5F061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F0683-20A6-4FC7-A472-6E10E1809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92675F-21B9-4C87-8CF3-B70B893B57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1838" y="150813"/>
            <a:ext cx="1751012" cy="6396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150813"/>
            <a:ext cx="5100638" cy="6396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72F9A-4CF0-447D-87B3-8C5483AF149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uva 2" descr="legohead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54000" y="254000"/>
            <a:ext cx="8636000" cy="5905500"/>
          </a:xfrm>
          <a:prstGeom prst="rect">
            <a:avLst/>
          </a:prstGeom>
        </p:spPr>
      </p:pic>
      <p:sp>
        <p:nvSpPr>
          <p:cNvPr id="11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3568" y="2708920"/>
            <a:ext cx="7772400" cy="12961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 anchorCtr="0"/>
          <a:lstStyle>
            <a:lvl1pPr algn="ctr">
              <a:lnSpc>
                <a:spcPct val="70000"/>
              </a:lnSpc>
              <a:defRPr sz="4800" u="none" cap="all" baseline="0">
                <a:solidFill>
                  <a:schemeClr val="bg1"/>
                </a:solidFill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smtClean="0"/>
              <a:t>CLICK TO ADD TITLE</a:t>
            </a:r>
            <a:endParaRPr lang="fi-FI" noProof="0" dirty="0"/>
          </a:p>
        </p:txBody>
      </p:sp>
      <p:sp>
        <p:nvSpPr>
          <p:cNvPr id="13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371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solidFill>
                  <a:srgbClr val="FFFFFF"/>
                </a:solidFill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subtitle</a:t>
            </a:r>
            <a:endParaRPr lang="fi-FI" noProof="0" dirty="0"/>
          </a:p>
        </p:txBody>
      </p:sp>
      <p:grpSp>
        <p:nvGrpSpPr>
          <p:cNvPr id="22" name="Ryhmä 21"/>
          <p:cNvGrpSpPr/>
          <p:nvPr userDrawn="1"/>
        </p:nvGrpSpPr>
        <p:grpSpPr bwMode="white">
          <a:xfrm>
            <a:off x="252000" y="250723"/>
            <a:ext cx="2179464" cy="2042651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8" name="Rectangle 5"/>
            <p:cNvSpPr>
              <a:spLocks noChangeArrowheads="1"/>
            </p:cNvSpPr>
            <p:nvPr userDrawn="1"/>
          </p:nvSpPr>
          <p:spPr bwMode="white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 userDrawn="1"/>
          </p:nvSpPr>
          <p:spPr bwMode="white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white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" name="Päivämäärän paikkamerkki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9820555-55D0-4FAE-9AFB-81BBB54A2F80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7" name="Alatunnisteen paikkamerkki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8" name="Dian numeron paikkamerkki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9"/>
          <p:cNvSpPr>
            <a:spLocks noGrp="1"/>
          </p:cNvSpPr>
          <p:nvPr>
            <p:ph type="pic" sz="quarter" idx="13" hasCustomPrompt="1"/>
          </p:nvPr>
        </p:nvSpPr>
        <p:spPr bwMode="hidden">
          <a:xfrm>
            <a:off x="254000" y="254000"/>
            <a:ext cx="8636000" cy="5905500"/>
          </a:xfrm>
          <a:solidFill>
            <a:schemeClr val="tx1">
              <a:lumMod val="50000"/>
              <a:lumOff val="50000"/>
            </a:schemeClr>
          </a:solidFill>
        </p:spPr>
        <p:txBody>
          <a:bodyPr anchor="ctr"/>
          <a:lstStyle>
            <a:lvl1pPr algn="ctr">
              <a:defRPr b="0" i="0">
                <a:latin typeface="Gotham-Bold"/>
                <a:cs typeface="Gotham-Bold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0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smtClean="0"/>
              <a:t>CLICK TO ADD TITLE</a:t>
            </a:r>
            <a:endParaRPr lang="fi-FI" noProof="0" dirty="0"/>
          </a:p>
        </p:txBody>
      </p:sp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subtitle</a:t>
            </a:r>
            <a:endParaRPr lang="fi-FI" noProof="0" dirty="0"/>
          </a:p>
        </p:txBody>
      </p:sp>
      <p:grpSp>
        <p:nvGrpSpPr>
          <p:cNvPr id="17" name="Ryhmä 16"/>
          <p:cNvGrpSpPr/>
          <p:nvPr userDrawn="1"/>
        </p:nvGrpSpPr>
        <p:grpSpPr bwMode="black">
          <a:xfrm>
            <a:off x="252000" y="250723"/>
            <a:ext cx="2179464" cy="2042651"/>
            <a:chOff x="1311275" y="373063"/>
            <a:chExt cx="6524625" cy="6115050"/>
          </a:xfrm>
          <a:solidFill>
            <a:schemeClr val="bg1"/>
          </a:solidFill>
        </p:grpSpPr>
        <p:sp>
          <p:nvSpPr>
            <p:cNvPr id="18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2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B1B021A1-6BD4-49A7-92E2-FC3E77E7D7D7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Text Placeholder 2"/>
          <p:cNvSpPr>
            <a:spLocks noGrp="1"/>
          </p:cNvSpPr>
          <p:nvPr>
            <p:ph type="subTitle" idx="1" hasCustomPrompt="1"/>
          </p:nvPr>
        </p:nvSpPr>
        <p:spPr>
          <a:xfrm>
            <a:off x="685800" y="4267200"/>
            <a:ext cx="7772400" cy="1371600"/>
          </a:xfrm>
        </p:spPr>
        <p:txBody>
          <a:bodyPr/>
          <a:lstStyle>
            <a:lvl1pPr algn="ctr">
              <a:lnSpc>
                <a:spcPct val="90000"/>
              </a:lnSpc>
              <a:spcAft>
                <a:spcPct val="0"/>
              </a:spcAft>
              <a:defRPr b="0"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subtitle</a:t>
            </a:r>
            <a:endParaRPr lang="fi-FI" noProof="0" dirty="0"/>
          </a:p>
        </p:txBody>
      </p:sp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4800"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smtClean="0"/>
              <a:t>CLICK TO ADD TITLE</a:t>
            </a:r>
            <a:endParaRPr lang="fi-FI" noProof="0" dirty="0"/>
          </a:p>
        </p:txBody>
      </p:sp>
      <p:grpSp>
        <p:nvGrpSpPr>
          <p:cNvPr id="19" name="Ryhmä 18"/>
          <p:cNvGrpSpPr/>
          <p:nvPr userDrawn="1"/>
        </p:nvGrpSpPr>
        <p:grpSpPr bwMode="black">
          <a:xfrm>
            <a:off x="252000" y="250723"/>
            <a:ext cx="2179464" cy="2042651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20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2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139DF-555F-4884-A52D-5104D268AD44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"/>
          <p:cNvSpPr>
            <a:spLocks noGrp="1"/>
          </p:cNvSpPr>
          <p:nvPr>
            <p:ph type="ctrTitle" hasCustomPrompt="1"/>
          </p:nvPr>
        </p:nvSpPr>
        <p:spPr>
          <a:xfrm>
            <a:off x="685800" y="2708920"/>
            <a:ext cx="7772400" cy="1296144"/>
          </a:xfrm>
        </p:spPr>
        <p:txBody>
          <a:bodyPr anchor="ctr" anchorCtr="0"/>
          <a:lstStyle>
            <a:lvl1pPr algn="ctr">
              <a:lnSpc>
                <a:spcPct val="70000"/>
              </a:lnSpc>
              <a:defRPr sz="3600">
                <a:latin typeface="Gotham Narrow Bold"/>
                <a:ea typeface="ＭＳ Ｐゴシック" charset="0"/>
                <a:cs typeface="Gotham Narrow Bold"/>
              </a:defRPr>
            </a:lvl1pPr>
          </a:lstStyle>
          <a:p>
            <a:pPr lvl="0"/>
            <a:r>
              <a:rPr lang="fi-FI" noProof="0" dirty="0" smtClean="0"/>
              <a:t>CLICK TO ADD SUBHEADING</a:t>
            </a:r>
            <a:endParaRPr lang="fi-FI" noProof="0" dirty="0"/>
          </a:p>
        </p:txBody>
      </p: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C139DF-555F-4884-A52D-5104D268AD44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" name="Ryhmä 9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1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</p:spTree>
    <p:extLst/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51520" y="692696"/>
            <a:ext cx="8640960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algn="ctr">
              <a:defRPr sz="4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251520" y="2204865"/>
            <a:ext cx="864096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92075" indent="0" algn="ctr">
              <a:lnSpc>
                <a:spcPct val="80000"/>
              </a:lnSpc>
              <a:buClr>
                <a:schemeClr val="tx1"/>
              </a:buClr>
              <a:buFont typeface="Arial"/>
              <a:buNone/>
              <a:defRPr>
                <a:latin typeface="Gotham narrow bold"/>
                <a:cs typeface="Gotham narrow bold"/>
              </a:defRPr>
            </a:lvl1pPr>
            <a:lvl2pPr marL="382588" indent="0" algn="ctr">
              <a:lnSpc>
                <a:spcPct val="80000"/>
              </a:lnSpc>
              <a:buFont typeface="Arial"/>
              <a:buNone/>
              <a:defRPr>
                <a:latin typeface="Gotham Narrow Book"/>
                <a:cs typeface="Gotham Narrow Book"/>
              </a:defRPr>
            </a:lvl2pPr>
            <a:lvl3pPr marL="7651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3pPr>
            <a:lvl4pPr marL="124142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4pPr>
            <a:lvl5pPr marL="1717675" indent="0" algn="ctr">
              <a:lnSpc>
                <a:spcPct val="80000"/>
              </a:lnSpc>
              <a:buNone/>
              <a:defRPr>
                <a:latin typeface="Gotham Narrow Book"/>
                <a:cs typeface="Gotham Narrow Book"/>
              </a:defRPr>
            </a:lvl5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grpSp>
        <p:nvGrpSpPr>
          <p:cNvPr id="22" name="Ryhmä 21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23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4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5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7FDA8B-5024-41F9-96BA-DE834CBA048A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B9881B-3FC2-493E-8D8F-E2BDC565E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195737" y="692696"/>
            <a:ext cx="6624736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0" baseline="0"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add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endParaRPr lang="en-US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467544" y="2204865"/>
            <a:ext cx="83843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 smtClean="0"/>
          </a:p>
        </p:txBody>
      </p:sp>
      <p:grpSp>
        <p:nvGrpSpPr>
          <p:cNvPr id="14" name="Ryhmä 13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5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E421AAA-9468-410B-AE58-6AF913CDA27D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Basic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195737" y="692696"/>
            <a:ext cx="6624736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467544" y="2204865"/>
            <a:ext cx="39604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 smtClean="0"/>
          </a:p>
        </p:txBody>
      </p:sp>
      <p:sp>
        <p:nvSpPr>
          <p:cNvPr id="11" name="Text Placeholder 2"/>
          <p:cNvSpPr>
            <a:spLocks noGrp="1"/>
          </p:cNvSpPr>
          <p:nvPr>
            <p:ph idx="13" hasCustomPrompt="1"/>
          </p:nvPr>
        </p:nvSpPr>
        <p:spPr bwMode="auto">
          <a:xfrm>
            <a:off x="4860032" y="2204865"/>
            <a:ext cx="396044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 smtClean="0"/>
          </a:p>
        </p:txBody>
      </p:sp>
      <p:grpSp>
        <p:nvGrpSpPr>
          <p:cNvPr id="15" name="Ryhmä 14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6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86F0238F-2308-4A48-B2E1-00FCB2BFEC78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539552" y="1916832"/>
            <a:ext cx="43924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467544" y="2996952"/>
            <a:ext cx="4464496" cy="3162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 smtClean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80000" y="254000"/>
            <a:ext cx="3810000" cy="590550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Gotham-Bold"/>
                <a:cs typeface="Gotham-Bold"/>
              </a:defRPr>
            </a:lvl1pPr>
          </a:lstStyle>
          <a:p>
            <a:r>
              <a:rPr lang="en-US" dirty="0" smtClean="0"/>
              <a:t>Click icon to add picture</a:t>
            </a:r>
          </a:p>
        </p:txBody>
      </p:sp>
      <p:grpSp>
        <p:nvGrpSpPr>
          <p:cNvPr id="16" name="Ryhmä 15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7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8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9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130ACB8D-2E7A-48A7-A94B-030165EC4793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539552" y="1916832"/>
            <a:ext cx="43924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3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467544" y="2996953"/>
            <a:ext cx="4464496" cy="3169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 marL="342900" indent="-250825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>
                <a:latin typeface="Gotham Narrow Book"/>
                <a:cs typeface="Gotham Narrow Book"/>
              </a:defRPr>
            </a:lvl1pPr>
            <a:lvl2pPr marL="725488" indent="-342900">
              <a:lnSpc>
                <a:spcPct val="80000"/>
              </a:lnSpc>
              <a:buFont typeface="Arial"/>
              <a:buChar char="•"/>
              <a:defRPr>
                <a:latin typeface="Gotham Narrow Book"/>
                <a:cs typeface="Gotham Narrow Book"/>
              </a:defRPr>
            </a:lvl2pPr>
            <a:lvl3pPr>
              <a:lnSpc>
                <a:spcPct val="80000"/>
              </a:lnSpc>
              <a:defRPr>
                <a:latin typeface="Gotham Narrow Book"/>
                <a:cs typeface="Gotham Narrow Book"/>
              </a:defRPr>
            </a:lvl3pPr>
            <a:lvl4pPr>
              <a:lnSpc>
                <a:spcPct val="80000"/>
              </a:lnSpc>
              <a:defRPr>
                <a:latin typeface="Gotham Narrow Book"/>
                <a:cs typeface="Gotham Narrow Book"/>
              </a:defRPr>
            </a:lvl4pPr>
            <a:lvl5pPr>
              <a:lnSpc>
                <a:spcPct val="80000"/>
              </a:lnSpc>
              <a:defRPr>
                <a:latin typeface="Gotham Narrow Book"/>
                <a:cs typeface="Gotham Narrow Book"/>
              </a:defRPr>
            </a:lvl5pPr>
          </a:lstStyle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add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 smtClean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076000" y="254000"/>
            <a:ext cx="3810000" cy="2952750"/>
          </a:xfrm>
          <a:solidFill>
            <a:srgbClr val="7F7F7F"/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Gotham-Bold"/>
                <a:cs typeface="Gotham-Bold"/>
              </a:defRPr>
            </a:lvl1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076056" y="3212976"/>
            <a:ext cx="3810000" cy="2952750"/>
          </a:xfrm>
          <a:solidFill>
            <a:schemeClr val="tx1">
              <a:lumMod val="65000"/>
              <a:lumOff val="35000"/>
            </a:schemeClr>
          </a:solidFill>
        </p:spPr>
        <p:txBody>
          <a:bodyPr anchor="ctr"/>
          <a:lstStyle>
            <a:lvl1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50000"/>
              </a:spcAft>
              <a:buClr>
                <a:schemeClr val="accent1"/>
              </a:buClr>
              <a:buSzPct val="100000"/>
              <a:buFontTx/>
              <a:buNone/>
              <a:tabLst/>
              <a:defRPr b="0" i="0">
                <a:latin typeface="Gotham-Bold"/>
                <a:cs typeface="Gotham-Bold"/>
              </a:defRPr>
            </a:lvl1pPr>
          </a:lstStyle>
          <a:p>
            <a:r>
              <a:rPr lang="en-US" dirty="0" smtClean="0"/>
              <a:t>Click icon to add picture</a:t>
            </a:r>
          </a:p>
        </p:txBody>
      </p:sp>
      <p:grpSp>
        <p:nvGrpSpPr>
          <p:cNvPr id="16" name="Ryhmä 15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7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0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1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C1232025-848E-4C1B-A0F3-5B2B3D457463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195737" y="692696"/>
            <a:ext cx="6624736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grpSp>
        <p:nvGrpSpPr>
          <p:cNvPr id="12" name="Ryhmä 11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rgbClr val="FCA311"/>
          </a:solidFill>
        </p:grpSpPr>
        <p:sp>
          <p:nvSpPr>
            <p:cNvPr id="14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9B7758-116C-4140-B6DB-C1147B26C5EC}" type="datetime1">
              <a:rPr lang="en-GB"/>
              <a:pPr>
                <a:defRPr/>
              </a:pPr>
              <a:t>15/12/2017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Presentation Name / Firstname Lastname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Placeholder 1"/>
          <p:cNvSpPr>
            <a:spLocks noGrp="1"/>
          </p:cNvSpPr>
          <p:nvPr>
            <p:ph type="title" hasCustomPrompt="1"/>
          </p:nvPr>
        </p:nvSpPr>
        <p:spPr bwMode="auto">
          <a:xfrm>
            <a:off x="2195737" y="692696"/>
            <a:ext cx="6624736" cy="1249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40" tIns="45720" rIns="91440" bIns="45720"/>
          <a:lstStyle>
            <a:lvl1pPr>
              <a:defRPr sz="4000"/>
            </a:lvl1pPr>
          </a:lstStyle>
          <a:p>
            <a:pPr lvl="0"/>
            <a:r>
              <a:rPr lang="fi-FI" dirty="0" smtClean="0"/>
              <a:t>CLICK TO ADD TITLE</a:t>
            </a:r>
            <a:endParaRPr lang="en-US" dirty="0" smtClean="0"/>
          </a:p>
        </p:txBody>
      </p:sp>
      <p:grpSp>
        <p:nvGrpSpPr>
          <p:cNvPr id="12" name="Ryhmä 11"/>
          <p:cNvGrpSpPr/>
          <p:nvPr userDrawn="1"/>
        </p:nvGrpSpPr>
        <p:grpSpPr bwMode="black">
          <a:xfrm>
            <a:off x="252000" y="250723"/>
            <a:ext cx="1716026" cy="1608305"/>
            <a:chOff x="1311275" y="373063"/>
            <a:chExt cx="6524625" cy="6115050"/>
          </a:xfrm>
          <a:solidFill>
            <a:schemeClr val="tx1"/>
          </a:solidFill>
        </p:grpSpPr>
        <p:sp>
          <p:nvSpPr>
            <p:cNvPr id="14" name="Rectangle 5"/>
            <p:cNvSpPr>
              <a:spLocks noChangeArrowheads="1"/>
            </p:cNvSpPr>
            <p:nvPr userDrawn="1"/>
          </p:nvSpPr>
          <p:spPr bwMode="black">
            <a:xfrm>
              <a:off x="4267200" y="5875338"/>
              <a:ext cx="609600" cy="612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6"/>
            <p:cNvSpPr>
              <a:spLocks noChangeArrowheads="1"/>
            </p:cNvSpPr>
            <p:nvPr userDrawn="1"/>
          </p:nvSpPr>
          <p:spPr bwMode="black">
            <a:xfrm>
              <a:off x="4267200" y="373063"/>
              <a:ext cx="609600" cy="6096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Freeform 7"/>
            <p:cNvSpPr>
              <a:spLocks noEditPoints="1"/>
            </p:cNvSpPr>
            <p:nvPr userDrawn="1"/>
          </p:nvSpPr>
          <p:spPr bwMode="black">
            <a:xfrm>
              <a:off x="1311275" y="1436688"/>
              <a:ext cx="6524625" cy="4152900"/>
            </a:xfrm>
            <a:custGeom>
              <a:avLst/>
              <a:gdLst>
                <a:gd name="T0" fmla="*/ 3947 w 4110"/>
                <a:gd name="T1" fmla="*/ 1670 h 2616"/>
                <a:gd name="T2" fmla="*/ 3459 w 4110"/>
                <a:gd name="T3" fmla="*/ 1403 h 2616"/>
                <a:gd name="T4" fmla="*/ 3294 w 4110"/>
                <a:gd name="T5" fmla="*/ 1199 h 2616"/>
                <a:gd name="T6" fmla="*/ 3062 w 4110"/>
                <a:gd name="T7" fmla="*/ 1048 h 2616"/>
                <a:gd name="T8" fmla="*/ 2897 w 4110"/>
                <a:gd name="T9" fmla="*/ 789 h 2616"/>
                <a:gd name="T10" fmla="*/ 2734 w 4110"/>
                <a:gd name="T11" fmla="*/ 314 h 2616"/>
                <a:gd name="T12" fmla="*/ 2417 w 4110"/>
                <a:gd name="T13" fmla="*/ 63 h 2616"/>
                <a:gd name="T14" fmla="*/ 2077 w 4110"/>
                <a:gd name="T15" fmla="*/ 19 h 2616"/>
                <a:gd name="T16" fmla="*/ 2204 w 4110"/>
                <a:gd name="T17" fmla="*/ 197 h 2616"/>
                <a:gd name="T18" fmla="*/ 2175 w 4110"/>
                <a:gd name="T19" fmla="*/ 357 h 2616"/>
                <a:gd name="T20" fmla="*/ 2041 w 4110"/>
                <a:gd name="T21" fmla="*/ 433 h 2616"/>
                <a:gd name="T22" fmla="*/ 1818 w 4110"/>
                <a:gd name="T23" fmla="*/ 362 h 2616"/>
                <a:gd name="T24" fmla="*/ 1518 w 4110"/>
                <a:gd name="T25" fmla="*/ 159 h 2616"/>
                <a:gd name="T26" fmla="*/ 1213 w 4110"/>
                <a:gd name="T27" fmla="*/ 130 h 2616"/>
                <a:gd name="T28" fmla="*/ 1198 w 4110"/>
                <a:gd name="T29" fmla="*/ 209 h 2616"/>
                <a:gd name="T30" fmla="*/ 1401 w 4110"/>
                <a:gd name="T31" fmla="*/ 481 h 2616"/>
                <a:gd name="T32" fmla="*/ 1555 w 4110"/>
                <a:gd name="T33" fmla="*/ 708 h 2616"/>
                <a:gd name="T34" fmla="*/ 1672 w 4110"/>
                <a:gd name="T35" fmla="*/ 796 h 2616"/>
                <a:gd name="T36" fmla="*/ 1405 w 4110"/>
                <a:gd name="T37" fmla="*/ 787 h 2616"/>
                <a:gd name="T38" fmla="*/ 1102 w 4110"/>
                <a:gd name="T39" fmla="*/ 558 h 2616"/>
                <a:gd name="T40" fmla="*/ 821 w 4110"/>
                <a:gd name="T41" fmla="*/ 395 h 2616"/>
                <a:gd name="T42" fmla="*/ 531 w 4110"/>
                <a:gd name="T43" fmla="*/ 426 h 2616"/>
                <a:gd name="T44" fmla="*/ 748 w 4110"/>
                <a:gd name="T45" fmla="*/ 537 h 2616"/>
                <a:gd name="T46" fmla="*/ 762 w 4110"/>
                <a:gd name="T47" fmla="*/ 704 h 2616"/>
                <a:gd name="T48" fmla="*/ 608 w 4110"/>
                <a:gd name="T49" fmla="*/ 689 h 2616"/>
                <a:gd name="T50" fmla="*/ 387 w 4110"/>
                <a:gd name="T51" fmla="*/ 529 h 2616"/>
                <a:gd name="T52" fmla="*/ 103 w 4110"/>
                <a:gd name="T53" fmla="*/ 499 h 2616"/>
                <a:gd name="T54" fmla="*/ 157 w 4110"/>
                <a:gd name="T55" fmla="*/ 597 h 2616"/>
                <a:gd name="T56" fmla="*/ 397 w 4110"/>
                <a:gd name="T57" fmla="*/ 913 h 2616"/>
                <a:gd name="T58" fmla="*/ 578 w 4110"/>
                <a:gd name="T59" fmla="*/ 1190 h 2616"/>
                <a:gd name="T60" fmla="*/ 954 w 4110"/>
                <a:gd name="T61" fmla="*/ 1253 h 2616"/>
                <a:gd name="T62" fmla="*/ 1184 w 4110"/>
                <a:gd name="T63" fmla="*/ 1316 h 2616"/>
                <a:gd name="T64" fmla="*/ 1250 w 4110"/>
                <a:gd name="T65" fmla="*/ 1526 h 2616"/>
                <a:gd name="T66" fmla="*/ 1365 w 4110"/>
                <a:gd name="T67" fmla="*/ 1691 h 2616"/>
                <a:gd name="T68" fmla="*/ 1601 w 4110"/>
                <a:gd name="T69" fmla="*/ 1766 h 2616"/>
                <a:gd name="T70" fmla="*/ 1384 w 4110"/>
                <a:gd name="T71" fmla="*/ 1823 h 2616"/>
                <a:gd name="T72" fmla="*/ 965 w 4110"/>
                <a:gd name="T73" fmla="*/ 1706 h 2616"/>
                <a:gd name="T74" fmla="*/ 971 w 4110"/>
                <a:gd name="T75" fmla="*/ 1890 h 2616"/>
                <a:gd name="T76" fmla="*/ 1173 w 4110"/>
                <a:gd name="T77" fmla="*/ 2136 h 2616"/>
                <a:gd name="T78" fmla="*/ 1534 w 4110"/>
                <a:gd name="T79" fmla="*/ 2226 h 2616"/>
                <a:gd name="T80" fmla="*/ 1883 w 4110"/>
                <a:gd name="T81" fmla="*/ 2182 h 2616"/>
                <a:gd name="T82" fmla="*/ 1985 w 4110"/>
                <a:gd name="T83" fmla="*/ 2299 h 2616"/>
                <a:gd name="T84" fmla="*/ 2154 w 4110"/>
                <a:gd name="T85" fmla="*/ 2418 h 2616"/>
                <a:gd name="T86" fmla="*/ 2476 w 4110"/>
                <a:gd name="T87" fmla="*/ 2413 h 2616"/>
                <a:gd name="T88" fmla="*/ 2797 w 4110"/>
                <a:gd name="T89" fmla="*/ 2585 h 2616"/>
                <a:gd name="T90" fmla="*/ 2803 w 4110"/>
                <a:gd name="T91" fmla="*/ 2395 h 2616"/>
                <a:gd name="T92" fmla="*/ 2594 w 4110"/>
                <a:gd name="T93" fmla="*/ 2119 h 2616"/>
                <a:gd name="T94" fmla="*/ 2403 w 4110"/>
                <a:gd name="T95" fmla="*/ 1960 h 2616"/>
                <a:gd name="T96" fmla="*/ 2426 w 4110"/>
                <a:gd name="T97" fmla="*/ 1890 h 2616"/>
                <a:gd name="T98" fmla="*/ 2663 w 4110"/>
                <a:gd name="T99" fmla="*/ 1996 h 2616"/>
                <a:gd name="T100" fmla="*/ 3012 w 4110"/>
                <a:gd name="T101" fmla="*/ 2088 h 2616"/>
                <a:gd name="T102" fmla="*/ 3156 w 4110"/>
                <a:gd name="T103" fmla="*/ 2125 h 2616"/>
                <a:gd name="T104" fmla="*/ 3035 w 4110"/>
                <a:gd name="T105" fmla="*/ 1900 h 2616"/>
                <a:gd name="T106" fmla="*/ 2837 w 4110"/>
                <a:gd name="T107" fmla="*/ 1698 h 2616"/>
                <a:gd name="T108" fmla="*/ 3185 w 4110"/>
                <a:gd name="T109" fmla="*/ 1746 h 2616"/>
                <a:gd name="T110" fmla="*/ 3440 w 4110"/>
                <a:gd name="T111" fmla="*/ 1741 h 2616"/>
                <a:gd name="T112" fmla="*/ 3596 w 4110"/>
                <a:gd name="T113" fmla="*/ 1842 h 2616"/>
                <a:gd name="T114" fmla="*/ 3951 w 4110"/>
                <a:gd name="T115" fmla="*/ 1816 h 2616"/>
                <a:gd name="T116" fmla="*/ 2246 w 4110"/>
                <a:gd name="T117" fmla="*/ 1449 h 2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110" h="2616">
                  <a:moveTo>
                    <a:pt x="4110" y="1887"/>
                  </a:moveTo>
                  <a:lnTo>
                    <a:pt x="4095" y="1858"/>
                  </a:lnTo>
                  <a:lnTo>
                    <a:pt x="4080" y="1829"/>
                  </a:lnTo>
                  <a:lnTo>
                    <a:pt x="4062" y="1802"/>
                  </a:lnTo>
                  <a:lnTo>
                    <a:pt x="4045" y="1777"/>
                  </a:lnTo>
                  <a:lnTo>
                    <a:pt x="4028" y="1754"/>
                  </a:lnTo>
                  <a:lnTo>
                    <a:pt x="4009" y="1731"/>
                  </a:lnTo>
                  <a:lnTo>
                    <a:pt x="3989" y="1710"/>
                  </a:lnTo>
                  <a:lnTo>
                    <a:pt x="3968" y="1689"/>
                  </a:lnTo>
                  <a:lnTo>
                    <a:pt x="3947" y="1670"/>
                  </a:lnTo>
                  <a:lnTo>
                    <a:pt x="3926" y="1652"/>
                  </a:lnTo>
                  <a:lnTo>
                    <a:pt x="3903" y="1635"/>
                  </a:lnTo>
                  <a:lnTo>
                    <a:pt x="3882" y="1618"/>
                  </a:lnTo>
                  <a:lnTo>
                    <a:pt x="3834" y="1589"/>
                  </a:lnTo>
                  <a:lnTo>
                    <a:pt x="3788" y="1560"/>
                  </a:lnTo>
                  <a:lnTo>
                    <a:pt x="3690" y="1512"/>
                  </a:lnTo>
                  <a:lnTo>
                    <a:pt x="3594" y="1468"/>
                  </a:lnTo>
                  <a:lnTo>
                    <a:pt x="3548" y="1447"/>
                  </a:lnTo>
                  <a:lnTo>
                    <a:pt x="3504" y="1426"/>
                  </a:lnTo>
                  <a:lnTo>
                    <a:pt x="3459" y="1403"/>
                  </a:lnTo>
                  <a:lnTo>
                    <a:pt x="3419" y="1378"/>
                  </a:lnTo>
                  <a:lnTo>
                    <a:pt x="3402" y="1364"/>
                  </a:lnTo>
                  <a:lnTo>
                    <a:pt x="3385" y="1351"/>
                  </a:lnTo>
                  <a:lnTo>
                    <a:pt x="3369" y="1336"/>
                  </a:lnTo>
                  <a:lnTo>
                    <a:pt x="3356" y="1318"/>
                  </a:lnTo>
                  <a:lnTo>
                    <a:pt x="3342" y="1299"/>
                  </a:lnTo>
                  <a:lnTo>
                    <a:pt x="3331" y="1282"/>
                  </a:lnTo>
                  <a:lnTo>
                    <a:pt x="3319" y="1263"/>
                  </a:lnTo>
                  <a:lnTo>
                    <a:pt x="3310" y="1242"/>
                  </a:lnTo>
                  <a:lnTo>
                    <a:pt x="3294" y="1199"/>
                  </a:lnTo>
                  <a:lnTo>
                    <a:pt x="3281" y="1157"/>
                  </a:lnTo>
                  <a:lnTo>
                    <a:pt x="3271" y="1115"/>
                  </a:lnTo>
                  <a:lnTo>
                    <a:pt x="3264" y="1073"/>
                  </a:lnTo>
                  <a:lnTo>
                    <a:pt x="3223" y="1076"/>
                  </a:lnTo>
                  <a:lnTo>
                    <a:pt x="3179" y="1076"/>
                  </a:lnTo>
                  <a:lnTo>
                    <a:pt x="3156" y="1075"/>
                  </a:lnTo>
                  <a:lnTo>
                    <a:pt x="3133" y="1071"/>
                  </a:lnTo>
                  <a:lnTo>
                    <a:pt x="3110" y="1065"/>
                  </a:lnTo>
                  <a:lnTo>
                    <a:pt x="3087" y="1057"/>
                  </a:lnTo>
                  <a:lnTo>
                    <a:pt x="3062" y="1048"/>
                  </a:lnTo>
                  <a:lnTo>
                    <a:pt x="3039" y="1034"/>
                  </a:lnTo>
                  <a:lnTo>
                    <a:pt x="3018" y="1019"/>
                  </a:lnTo>
                  <a:lnTo>
                    <a:pt x="2997" y="1000"/>
                  </a:lnTo>
                  <a:lnTo>
                    <a:pt x="2976" y="979"/>
                  </a:lnTo>
                  <a:lnTo>
                    <a:pt x="2956" y="952"/>
                  </a:lnTo>
                  <a:lnTo>
                    <a:pt x="2939" y="921"/>
                  </a:lnTo>
                  <a:lnTo>
                    <a:pt x="2924" y="886"/>
                  </a:lnTo>
                  <a:lnTo>
                    <a:pt x="2912" y="856"/>
                  </a:lnTo>
                  <a:lnTo>
                    <a:pt x="2905" y="823"/>
                  </a:lnTo>
                  <a:lnTo>
                    <a:pt x="2897" y="789"/>
                  </a:lnTo>
                  <a:lnTo>
                    <a:pt x="2889" y="752"/>
                  </a:lnTo>
                  <a:lnTo>
                    <a:pt x="2874" y="675"/>
                  </a:lnTo>
                  <a:lnTo>
                    <a:pt x="2857" y="593"/>
                  </a:lnTo>
                  <a:lnTo>
                    <a:pt x="2845" y="550"/>
                  </a:lnTo>
                  <a:lnTo>
                    <a:pt x="2834" y="508"/>
                  </a:lnTo>
                  <a:lnTo>
                    <a:pt x="2816" y="464"/>
                  </a:lnTo>
                  <a:lnTo>
                    <a:pt x="2797" y="422"/>
                  </a:lnTo>
                  <a:lnTo>
                    <a:pt x="2776" y="378"/>
                  </a:lnTo>
                  <a:lnTo>
                    <a:pt x="2749" y="335"/>
                  </a:lnTo>
                  <a:lnTo>
                    <a:pt x="2734" y="314"/>
                  </a:lnTo>
                  <a:lnTo>
                    <a:pt x="2718" y="293"/>
                  </a:lnTo>
                  <a:lnTo>
                    <a:pt x="2701" y="272"/>
                  </a:lnTo>
                  <a:lnTo>
                    <a:pt x="2682" y="251"/>
                  </a:lnTo>
                  <a:lnTo>
                    <a:pt x="2647" y="216"/>
                  </a:lnTo>
                  <a:lnTo>
                    <a:pt x="2611" y="184"/>
                  </a:lnTo>
                  <a:lnTo>
                    <a:pt x="2572" y="153"/>
                  </a:lnTo>
                  <a:lnTo>
                    <a:pt x="2534" y="126"/>
                  </a:lnTo>
                  <a:lnTo>
                    <a:pt x="2496" y="101"/>
                  </a:lnTo>
                  <a:lnTo>
                    <a:pt x="2457" y="80"/>
                  </a:lnTo>
                  <a:lnTo>
                    <a:pt x="2417" y="63"/>
                  </a:lnTo>
                  <a:lnTo>
                    <a:pt x="2377" y="46"/>
                  </a:lnTo>
                  <a:lnTo>
                    <a:pt x="2336" y="32"/>
                  </a:lnTo>
                  <a:lnTo>
                    <a:pt x="2296" y="21"/>
                  </a:lnTo>
                  <a:lnTo>
                    <a:pt x="2256" y="13"/>
                  </a:lnTo>
                  <a:lnTo>
                    <a:pt x="2215" y="5"/>
                  </a:lnTo>
                  <a:lnTo>
                    <a:pt x="2175" y="1"/>
                  </a:lnTo>
                  <a:lnTo>
                    <a:pt x="2135" y="0"/>
                  </a:lnTo>
                  <a:lnTo>
                    <a:pt x="2094" y="0"/>
                  </a:lnTo>
                  <a:lnTo>
                    <a:pt x="2054" y="1"/>
                  </a:lnTo>
                  <a:lnTo>
                    <a:pt x="2077" y="19"/>
                  </a:lnTo>
                  <a:lnTo>
                    <a:pt x="2098" y="34"/>
                  </a:lnTo>
                  <a:lnTo>
                    <a:pt x="2117" y="51"/>
                  </a:lnTo>
                  <a:lnTo>
                    <a:pt x="2135" y="71"/>
                  </a:lnTo>
                  <a:lnTo>
                    <a:pt x="2150" y="88"/>
                  </a:lnTo>
                  <a:lnTo>
                    <a:pt x="2163" y="105"/>
                  </a:lnTo>
                  <a:lnTo>
                    <a:pt x="2175" y="124"/>
                  </a:lnTo>
                  <a:lnTo>
                    <a:pt x="2185" y="142"/>
                  </a:lnTo>
                  <a:lnTo>
                    <a:pt x="2192" y="161"/>
                  </a:lnTo>
                  <a:lnTo>
                    <a:pt x="2200" y="178"/>
                  </a:lnTo>
                  <a:lnTo>
                    <a:pt x="2204" y="197"/>
                  </a:lnTo>
                  <a:lnTo>
                    <a:pt x="2208" y="215"/>
                  </a:lnTo>
                  <a:lnTo>
                    <a:pt x="2210" y="232"/>
                  </a:lnTo>
                  <a:lnTo>
                    <a:pt x="2210" y="249"/>
                  </a:lnTo>
                  <a:lnTo>
                    <a:pt x="2208" y="266"/>
                  </a:lnTo>
                  <a:lnTo>
                    <a:pt x="2206" y="284"/>
                  </a:lnTo>
                  <a:lnTo>
                    <a:pt x="2202" y="299"/>
                  </a:lnTo>
                  <a:lnTo>
                    <a:pt x="2198" y="314"/>
                  </a:lnTo>
                  <a:lnTo>
                    <a:pt x="2190" y="330"/>
                  </a:lnTo>
                  <a:lnTo>
                    <a:pt x="2183" y="343"/>
                  </a:lnTo>
                  <a:lnTo>
                    <a:pt x="2175" y="357"/>
                  </a:lnTo>
                  <a:lnTo>
                    <a:pt x="2165" y="370"/>
                  </a:lnTo>
                  <a:lnTo>
                    <a:pt x="2156" y="382"/>
                  </a:lnTo>
                  <a:lnTo>
                    <a:pt x="2144" y="391"/>
                  </a:lnTo>
                  <a:lnTo>
                    <a:pt x="2131" y="401"/>
                  </a:lnTo>
                  <a:lnTo>
                    <a:pt x="2117" y="410"/>
                  </a:lnTo>
                  <a:lnTo>
                    <a:pt x="2104" y="418"/>
                  </a:lnTo>
                  <a:lnTo>
                    <a:pt x="2089" y="424"/>
                  </a:lnTo>
                  <a:lnTo>
                    <a:pt x="2073" y="428"/>
                  </a:lnTo>
                  <a:lnTo>
                    <a:pt x="2058" y="431"/>
                  </a:lnTo>
                  <a:lnTo>
                    <a:pt x="2041" y="433"/>
                  </a:lnTo>
                  <a:lnTo>
                    <a:pt x="2023" y="435"/>
                  </a:lnTo>
                  <a:lnTo>
                    <a:pt x="1998" y="433"/>
                  </a:lnTo>
                  <a:lnTo>
                    <a:pt x="1975" y="431"/>
                  </a:lnTo>
                  <a:lnTo>
                    <a:pt x="1954" y="428"/>
                  </a:lnTo>
                  <a:lnTo>
                    <a:pt x="1933" y="422"/>
                  </a:lnTo>
                  <a:lnTo>
                    <a:pt x="1912" y="414"/>
                  </a:lnTo>
                  <a:lnTo>
                    <a:pt x="1893" y="407"/>
                  </a:lnTo>
                  <a:lnTo>
                    <a:pt x="1874" y="397"/>
                  </a:lnTo>
                  <a:lnTo>
                    <a:pt x="1854" y="385"/>
                  </a:lnTo>
                  <a:lnTo>
                    <a:pt x="1818" y="362"/>
                  </a:lnTo>
                  <a:lnTo>
                    <a:pt x="1781" y="335"/>
                  </a:lnTo>
                  <a:lnTo>
                    <a:pt x="1747" y="307"/>
                  </a:lnTo>
                  <a:lnTo>
                    <a:pt x="1710" y="278"/>
                  </a:lnTo>
                  <a:lnTo>
                    <a:pt x="1672" y="247"/>
                  </a:lnTo>
                  <a:lnTo>
                    <a:pt x="1632" y="220"/>
                  </a:lnTo>
                  <a:lnTo>
                    <a:pt x="1610" y="207"/>
                  </a:lnTo>
                  <a:lnTo>
                    <a:pt x="1589" y="193"/>
                  </a:lnTo>
                  <a:lnTo>
                    <a:pt x="1566" y="180"/>
                  </a:lnTo>
                  <a:lnTo>
                    <a:pt x="1543" y="168"/>
                  </a:lnTo>
                  <a:lnTo>
                    <a:pt x="1518" y="159"/>
                  </a:lnTo>
                  <a:lnTo>
                    <a:pt x="1491" y="149"/>
                  </a:lnTo>
                  <a:lnTo>
                    <a:pt x="1465" y="142"/>
                  </a:lnTo>
                  <a:lnTo>
                    <a:pt x="1436" y="134"/>
                  </a:lnTo>
                  <a:lnTo>
                    <a:pt x="1405" y="128"/>
                  </a:lnTo>
                  <a:lnTo>
                    <a:pt x="1374" y="124"/>
                  </a:lnTo>
                  <a:lnTo>
                    <a:pt x="1342" y="120"/>
                  </a:lnTo>
                  <a:lnTo>
                    <a:pt x="1305" y="120"/>
                  </a:lnTo>
                  <a:lnTo>
                    <a:pt x="1273" y="120"/>
                  </a:lnTo>
                  <a:lnTo>
                    <a:pt x="1242" y="124"/>
                  </a:lnTo>
                  <a:lnTo>
                    <a:pt x="1213" y="130"/>
                  </a:lnTo>
                  <a:lnTo>
                    <a:pt x="1184" y="138"/>
                  </a:lnTo>
                  <a:lnTo>
                    <a:pt x="1159" y="147"/>
                  </a:lnTo>
                  <a:lnTo>
                    <a:pt x="1134" y="157"/>
                  </a:lnTo>
                  <a:lnTo>
                    <a:pt x="1113" y="168"/>
                  </a:lnTo>
                  <a:lnTo>
                    <a:pt x="1092" y="180"/>
                  </a:lnTo>
                  <a:lnTo>
                    <a:pt x="1113" y="182"/>
                  </a:lnTo>
                  <a:lnTo>
                    <a:pt x="1130" y="186"/>
                  </a:lnTo>
                  <a:lnTo>
                    <a:pt x="1150" y="192"/>
                  </a:lnTo>
                  <a:lnTo>
                    <a:pt x="1167" y="195"/>
                  </a:lnTo>
                  <a:lnTo>
                    <a:pt x="1198" y="209"/>
                  </a:lnTo>
                  <a:lnTo>
                    <a:pt x="1226" y="224"/>
                  </a:lnTo>
                  <a:lnTo>
                    <a:pt x="1251" y="243"/>
                  </a:lnTo>
                  <a:lnTo>
                    <a:pt x="1274" y="264"/>
                  </a:lnTo>
                  <a:lnTo>
                    <a:pt x="1296" y="286"/>
                  </a:lnTo>
                  <a:lnTo>
                    <a:pt x="1315" y="311"/>
                  </a:lnTo>
                  <a:lnTo>
                    <a:pt x="1332" y="337"/>
                  </a:lnTo>
                  <a:lnTo>
                    <a:pt x="1347" y="364"/>
                  </a:lnTo>
                  <a:lnTo>
                    <a:pt x="1363" y="391"/>
                  </a:lnTo>
                  <a:lnTo>
                    <a:pt x="1376" y="422"/>
                  </a:lnTo>
                  <a:lnTo>
                    <a:pt x="1401" y="481"/>
                  </a:lnTo>
                  <a:lnTo>
                    <a:pt x="1426" y="541"/>
                  </a:lnTo>
                  <a:lnTo>
                    <a:pt x="1436" y="564"/>
                  </a:lnTo>
                  <a:lnTo>
                    <a:pt x="1447" y="585"/>
                  </a:lnTo>
                  <a:lnTo>
                    <a:pt x="1461" y="606"/>
                  </a:lnTo>
                  <a:lnTo>
                    <a:pt x="1474" y="625"/>
                  </a:lnTo>
                  <a:lnTo>
                    <a:pt x="1488" y="645"/>
                  </a:lnTo>
                  <a:lnTo>
                    <a:pt x="1503" y="662"/>
                  </a:lnTo>
                  <a:lnTo>
                    <a:pt x="1520" y="677"/>
                  </a:lnTo>
                  <a:lnTo>
                    <a:pt x="1538" y="693"/>
                  </a:lnTo>
                  <a:lnTo>
                    <a:pt x="1555" y="708"/>
                  </a:lnTo>
                  <a:lnTo>
                    <a:pt x="1576" y="721"/>
                  </a:lnTo>
                  <a:lnTo>
                    <a:pt x="1595" y="733"/>
                  </a:lnTo>
                  <a:lnTo>
                    <a:pt x="1616" y="744"/>
                  </a:lnTo>
                  <a:lnTo>
                    <a:pt x="1639" y="754"/>
                  </a:lnTo>
                  <a:lnTo>
                    <a:pt x="1662" y="764"/>
                  </a:lnTo>
                  <a:lnTo>
                    <a:pt x="1687" y="771"/>
                  </a:lnTo>
                  <a:lnTo>
                    <a:pt x="1714" y="779"/>
                  </a:lnTo>
                  <a:lnTo>
                    <a:pt x="1703" y="785"/>
                  </a:lnTo>
                  <a:lnTo>
                    <a:pt x="1687" y="790"/>
                  </a:lnTo>
                  <a:lnTo>
                    <a:pt x="1672" y="796"/>
                  </a:lnTo>
                  <a:lnTo>
                    <a:pt x="1651" y="802"/>
                  </a:lnTo>
                  <a:lnTo>
                    <a:pt x="1630" y="806"/>
                  </a:lnTo>
                  <a:lnTo>
                    <a:pt x="1605" y="810"/>
                  </a:lnTo>
                  <a:lnTo>
                    <a:pt x="1578" y="812"/>
                  </a:lnTo>
                  <a:lnTo>
                    <a:pt x="1551" y="812"/>
                  </a:lnTo>
                  <a:lnTo>
                    <a:pt x="1518" y="812"/>
                  </a:lnTo>
                  <a:lnTo>
                    <a:pt x="1490" y="808"/>
                  </a:lnTo>
                  <a:lnTo>
                    <a:pt x="1461" y="802"/>
                  </a:lnTo>
                  <a:lnTo>
                    <a:pt x="1432" y="796"/>
                  </a:lnTo>
                  <a:lnTo>
                    <a:pt x="1405" y="787"/>
                  </a:lnTo>
                  <a:lnTo>
                    <a:pt x="1378" y="777"/>
                  </a:lnTo>
                  <a:lnTo>
                    <a:pt x="1353" y="765"/>
                  </a:lnTo>
                  <a:lnTo>
                    <a:pt x="1328" y="752"/>
                  </a:lnTo>
                  <a:lnTo>
                    <a:pt x="1303" y="737"/>
                  </a:lnTo>
                  <a:lnTo>
                    <a:pt x="1280" y="721"/>
                  </a:lnTo>
                  <a:lnTo>
                    <a:pt x="1257" y="702"/>
                  </a:lnTo>
                  <a:lnTo>
                    <a:pt x="1234" y="685"/>
                  </a:lnTo>
                  <a:lnTo>
                    <a:pt x="1188" y="643"/>
                  </a:lnTo>
                  <a:lnTo>
                    <a:pt x="1142" y="598"/>
                  </a:lnTo>
                  <a:lnTo>
                    <a:pt x="1102" y="558"/>
                  </a:lnTo>
                  <a:lnTo>
                    <a:pt x="1059" y="518"/>
                  </a:lnTo>
                  <a:lnTo>
                    <a:pt x="1036" y="501"/>
                  </a:lnTo>
                  <a:lnTo>
                    <a:pt x="1013" y="483"/>
                  </a:lnTo>
                  <a:lnTo>
                    <a:pt x="990" y="466"/>
                  </a:lnTo>
                  <a:lnTo>
                    <a:pt x="965" y="451"/>
                  </a:lnTo>
                  <a:lnTo>
                    <a:pt x="938" y="435"/>
                  </a:lnTo>
                  <a:lnTo>
                    <a:pt x="912" y="424"/>
                  </a:lnTo>
                  <a:lnTo>
                    <a:pt x="883" y="412"/>
                  </a:lnTo>
                  <a:lnTo>
                    <a:pt x="854" y="403"/>
                  </a:lnTo>
                  <a:lnTo>
                    <a:pt x="821" y="395"/>
                  </a:lnTo>
                  <a:lnTo>
                    <a:pt x="789" y="389"/>
                  </a:lnTo>
                  <a:lnTo>
                    <a:pt x="754" y="385"/>
                  </a:lnTo>
                  <a:lnTo>
                    <a:pt x="718" y="385"/>
                  </a:lnTo>
                  <a:lnTo>
                    <a:pt x="683" y="385"/>
                  </a:lnTo>
                  <a:lnTo>
                    <a:pt x="649" y="389"/>
                  </a:lnTo>
                  <a:lnTo>
                    <a:pt x="620" y="395"/>
                  </a:lnTo>
                  <a:lnTo>
                    <a:pt x="591" y="403"/>
                  </a:lnTo>
                  <a:lnTo>
                    <a:pt x="568" y="410"/>
                  </a:lnTo>
                  <a:lnTo>
                    <a:pt x="547" y="418"/>
                  </a:lnTo>
                  <a:lnTo>
                    <a:pt x="531" y="426"/>
                  </a:lnTo>
                  <a:lnTo>
                    <a:pt x="520" y="433"/>
                  </a:lnTo>
                  <a:lnTo>
                    <a:pt x="562" y="441"/>
                  </a:lnTo>
                  <a:lnTo>
                    <a:pt x="608" y="455"/>
                  </a:lnTo>
                  <a:lnTo>
                    <a:pt x="631" y="464"/>
                  </a:lnTo>
                  <a:lnTo>
                    <a:pt x="652" y="474"/>
                  </a:lnTo>
                  <a:lnTo>
                    <a:pt x="675" y="483"/>
                  </a:lnTo>
                  <a:lnTo>
                    <a:pt x="695" y="495"/>
                  </a:lnTo>
                  <a:lnTo>
                    <a:pt x="716" y="508"/>
                  </a:lnTo>
                  <a:lnTo>
                    <a:pt x="733" y="522"/>
                  </a:lnTo>
                  <a:lnTo>
                    <a:pt x="748" y="537"/>
                  </a:lnTo>
                  <a:lnTo>
                    <a:pt x="764" y="554"/>
                  </a:lnTo>
                  <a:lnTo>
                    <a:pt x="773" y="572"/>
                  </a:lnTo>
                  <a:lnTo>
                    <a:pt x="783" y="591"/>
                  </a:lnTo>
                  <a:lnTo>
                    <a:pt x="789" y="610"/>
                  </a:lnTo>
                  <a:lnTo>
                    <a:pt x="791" y="631"/>
                  </a:lnTo>
                  <a:lnTo>
                    <a:pt x="789" y="648"/>
                  </a:lnTo>
                  <a:lnTo>
                    <a:pt x="785" y="666"/>
                  </a:lnTo>
                  <a:lnTo>
                    <a:pt x="779" y="679"/>
                  </a:lnTo>
                  <a:lnTo>
                    <a:pt x="771" y="693"/>
                  </a:lnTo>
                  <a:lnTo>
                    <a:pt x="762" y="704"/>
                  </a:lnTo>
                  <a:lnTo>
                    <a:pt x="750" y="714"/>
                  </a:lnTo>
                  <a:lnTo>
                    <a:pt x="739" y="719"/>
                  </a:lnTo>
                  <a:lnTo>
                    <a:pt x="723" y="725"/>
                  </a:lnTo>
                  <a:lnTo>
                    <a:pt x="710" y="727"/>
                  </a:lnTo>
                  <a:lnTo>
                    <a:pt x="693" y="727"/>
                  </a:lnTo>
                  <a:lnTo>
                    <a:pt x="677" y="725"/>
                  </a:lnTo>
                  <a:lnTo>
                    <a:pt x="660" y="721"/>
                  </a:lnTo>
                  <a:lnTo>
                    <a:pt x="643" y="714"/>
                  </a:lnTo>
                  <a:lnTo>
                    <a:pt x="626" y="702"/>
                  </a:lnTo>
                  <a:lnTo>
                    <a:pt x="608" y="689"/>
                  </a:lnTo>
                  <a:lnTo>
                    <a:pt x="591" y="673"/>
                  </a:lnTo>
                  <a:lnTo>
                    <a:pt x="572" y="654"/>
                  </a:lnTo>
                  <a:lnTo>
                    <a:pt x="553" y="635"/>
                  </a:lnTo>
                  <a:lnTo>
                    <a:pt x="531" y="618"/>
                  </a:lnTo>
                  <a:lnTo>
                    <a:pt x="508" y="600"/>
                  </a:lnTo>
                  <a:lnTo>
                    <a:pt x="485" y="583"/>
                  </a:lnTo>
                  <a:lnTo>
                    <a:pt x="462" y="568"/>
                  </a:lnTo>
                  <a:lnTo>
                    <a:pt x="439" y="554"/>
                  </a:lnTo>
                  <a:lnTo>
                    <a:pt x="414" y="541"/>
                  </a:lnTo>
                  <a:lnTo>
                    <a:pt x="387" y="529"/>
                  </a:lnTo>
                  <a:lnTo>
                    <a:pt x="361" y="520"/>
                  </a:lnTo>
                  <a:lnTo>
                    <a:pt x="334" y="510"/>
                  </a:lnTo>
                  <a:lnTo>
                    <a:pt x="307" y="503"/>
                  </a:lnTo>
                  <a:lnTo>
                    <a:pt x="278" y="497"/>
                  </a:lnTo>
                  <a:lnTo>
                    <a:pt x="249" y="491"/>
                  </a:lnTo>
                  <a:lnTo>
                    <a:pt x="220" y="489"/>
                  </a:lnTo>
                  <a:lnTo>
                    <a:pt x="192" y="489"/>
                  </a:lnTo>
                  <a:lnTo>
                    <a:pt x="161" y="489"/>
                  </a:lnTo>
                  <a:lnTo>
                    <a:pt x="132" y="493"/>
                  </a:lnTo>
                  <a:lnTo>
                    <a:pt x="103" y="499"/>
                  </a:lnTo>
                  <a:lnTo>
                    <a:pt x="78" y="504"/>
                  </a:lnTo>
                  <a:lnTo>
                    <a:pt x="53" y="514"/>
                  </a:lnTo>
                  <a:lnTo>
                    <a:pt x="32" y="524"/>
                  </a:lnTo>
                  <a:lnTo>
                    <a:pt x="13" y="535"/>
                  </a:lnTo>
                  <a:lnTo>
                    <a:pt x="0" y="547"/>
                  </a:lnTo>
                  <a:lnTo>
                    <a:pt x="34" y="550"/>
                  </a:lnTo>
                  <a:lnTo>
                    <a:pt x="67" y="558"/>
                  </a:lnTo>
                  <a:lnTo>
                    <a:pt x="98" y="570"/>
                  </a:lnTo>
                  <a:lnTo>
                    <a:pt x="128" y="581"/>
                  </a:lnTo>
                  <a:lnTo>
                    <a:pt x="157" y="597"/>
                  </a:lnTo>
                  <a:lnTo>
                    <a:pt x="184" y="616"/>
                  </a:lnTo>
                  <a:lnTo>
                    <a:pt x="211" y="637"/>
                  </a:lnTo>
                  <a:lnTo>
                    <a:pt x="236" y="660"/>
                  </a:lnTo>
                  <a:lnTo>
                    <a:pt x="261" y="687"/>
                  </a:lnTo>
                  <a:lnTo>
                    <a:pt x="284" y="718"/>
                  </a:lnTo>
                  <a:lnTo>
                    <a:pt x="307" y="750"/>
                  </a:lnTo>
                  <a:lnTo>
                    <a:pt x="330" y="785"/>
                  </a:lnTo>
                  <a:lnTo>
                    <a:pt x="353" y="825"/>
                  </a:lnTo>
                  <a:lnTo>
                    <a:pt x="374" y="867"/>
                  </a:lnTo>
                  <a:lnTo>
                    <a:pt x="397" y="913"/>
                  </a:lnTo>
                  <a:lnTo>
                    <a:pt x="418" y="961"/>
                  </a:lnTo>
                  <a:lnTo>
                    <a:pt x="432" y="990"/>
                  </a:lnTo>
                  <a:lnTo>
                    <a:pt x="445" y="1019"/>
                  </a:lnTo>
                  <a:lnTo>
                    <a:pt x="460" y="1046"/>
                  </a:lnTo>
                  <a:lnTo>
                    <a:pt x="476" y="1073"/>
                  </a:lnTo>
                  <a:lnTo>
                    <a:pt x="493" y="1100"/>
                  </a:lnTo>
                  <a:lnTo>
                    <a:pt x="512" y="1124"/>
                  </a:lnTo>
                  <a:lnTo>
                    <a:pt x="531" y="1148"/>
                  </a:lnTo>
                  <a:lnTo>
                    <a:pt x="554" y="1169"/>
                  </a:lnTo>
                  <a:lnTo>
                    <a:pt x="578" y="1190"/>
                  </a:lnTo>
                  <a:lnTo>
                    <a:pt x="604" y="1207"/>
                  </a:lnTo>
                  <a:lnTo>
                    <a:pt x="633" y="1222"/>
                  </a:lnTo>
                  <a:lnTo>
                    <a:pt x="664" y="1236"/>
                  </a:lnTo>
                  <a:lnTo>
                    <a:pt x="698" y="1247"/>
                  </a:lnTo>
                  <a:lnTo>
                    <a:pt x="735" y="1255"/>
                  </a:lnTo>
                  <a:lnTo>
                    <a:pt x="775" y="1261"/>
                  </a:lnTo>
                  <a:lnTo>
                    <a:pt x="818" y="1263"/>
                  </a:lnTo>
                  <a:lnTo>
                    <a:pt x="860" y="1263"/>
                  </a:lnTo>
                  <a:lnTo>
                    <a:pt x="906" y="1257"/>
                  </a:lnTo>
                  <a:lnTo>
                    <a:pt x="954" y="1253"/>
                  </a:lnTo>
                  <a:lnTo>
                    <a:pt x="1000" y="1249"/>
                  </a:lnTo>
                  <a:lnTo>
                    <a:pt x="1025" y="1249"/>
                  </a:lnTo>
                  <a:lnTo>
                    <a:pt x="1048" y="1251"/>
                  </a:lnTo>
                  <a:lnTo>
                    <a:pt x="1071" y="1253"/>
                  </a:lnTo>
                  <a:lnTo>
                    <a:pt x="1092" y="1257"/>
                  </a:lnTo>
                  <a:lnTo>
                    <a:pt x="1113" y="1265"/>
                  </a:lnTo>
                  <a:lnTo>
                    <a:pt x="1134" y="1274"/>
                  </a:lnTo>
                  <a:lnTo>
                    <a:pt x="1154" y="1286"/>
                  </a:lnTo>
                  <a:lnTo>
                    <a:pt x="1171" y="1299"/>
                  </a:lnTo>
                  <a:lnTo>
                    <a:pt x="1184" y="1316"/>
                  </a:lnTo>
                  <a:lnTo>
                    <a:pt x="1198" y="1332"/>
                  </a:lnTo>
                  <a:lnTo>
                    <a:pt x="1207" y="1349"/>
                  </a:lnTo>
                  <a:lnTo>
                    <a:pt x="1215" y="1366"/>
                  </a:lnTo>
                  <a:lnTo>
                    <a:pt x="1223" y="1384"/>
                  </a:lnTo>
                  <a:lnTo>
                    <a:pt x="1228" y="1401"/>
                  </a:lnTo>
                  <a:lnTo>
                    <a:pt x="1232" y="1418"/>
                  </a:lnTo>
                  <a:lnTo>
                    <a:pt x="1236" y="1435"/>
                  </a:lnTo>
                  <a:lnTo>
                    <a:pt x="1242" y="1472"/>
                  </a:lnTo>
                  <a:lnTo>
                    <a:pt x="1248" y="1508"/>
                  </a:lnTo>
                  <a:lnTo>
                    <a:pt x="1250" y="1526"/>
                  </a:lnTo>
                  <a:lnTo>
                    <a:pt x="1255" y="1543"/>
                  </a:lnTo>
                  <a:lnTo>
                    <a:pt x="1259" y="1560"/>
                  </a:lnTo>
                  <a:lnTo>
                    <a:pt x="1267" y="1578"/>
                  </a:lnTo>
                  <a:lnTo>
                    <a:pt x="1276" y="1597"/>
                  </a:lnTo>
                  <a:lnTo>
                    <a:pt x="1288" y="1616"/>
                  </a:lnTo>
                  <a:lnTo>
                    <a:pt x="1299" y="1633"/>
                  </a:lnTo>
                  <a:lnTo>
                    <a:pt x="1313" y="1649"/>
                  </a:lnTo>
                  <a:lnTo>
                    <a:pt x="1328" y="1664"/>
                  </a:lnTo>
                  <a:lnTo>
                    <a:pt x="1346" y="1677"/>
                  </a:lnTo>
                  <a:lnTo>
                    <a:pt x="1365" y="1691"/>
                  </a:lnTo>
                  <a:lnTo>
                    <a:pt x="1386" y="1702"/>
                  </a:lnTo>
                  <a:lnTo>
                    <a:pt x="1407" y="1712"/>
                  </a:lnTo>
                  <a:lnTo>
                    <a:pt x="1432" y="1721"/>
                  </a:lnTo>
                  <a:lnTo>
                    <a:pt x="1457" y="1729"/>
                  </a:lnTo>
                  <a:lnTo>
                    <a:pt x="1486" y="1737"/>
                  </a:lnTo>
                  <a:lnTo>
                    <a:pt x="1514" y="1743"/>
                  </a:lnTo>
                  <a:lnTo>
                    <a:pt x="1547" y="1746"/>
                  </a:lnTo>
                  <a:lnTo>
                    <a:pt x="1580" y="1750"/>
                  </a:lnTo>
                  <a:lnTo>
                    <a:pt x="1616" y="1754"/>
                  </a:lnTo>
                  <a:lnTo>
                    <a:pt x="1601" y="1766"/>
                  </a:lnTo>
                  <a:lnTo>
                    <a:pt x="1584" y="1777"/>
                  </a:lnTo>
                  <a:lnTo>
                    <a:pt x="1564" y="1787"/>
                  </a:lnTo>
                  <a:lnTo>
                    <a:pt x="1545" y="1794"/>
                  </a:lnTo>
                  <a:lnTo>
                    <a:pt x="1524" y="1802"/>
                  </a:lnTo>
                  <a:lnTo>
                    <a:pt x="1503" y="1808"/>
                  </a:lnTo>
                  <a:lnTo>
                    <a:pt x="1480" y="1814"/>
                  </a:lnTo>
                  <a:lnTo>
                    <a:pt x="1457" y="1817"/>
                  </a:lnTo>
                  <a:lnTo>
                    <a:pt x="1434" y="1821"/>
                  </a:lnTo>
                  <a:lnTo>
                    <a:pt x="1409" y="1823"/>
                  </a:lnTo>
                  <a:lnTo>
                    <a:pt x="1384" y="1823"/>
                  </a:lnTo>
                  <a:lnTo>
                    <a:pt x="1359" y="1823"/>
                  </a:lnTo>
                  <a:lnTo>
                    <a:pt x="1309" y="1821"/>
                  </a:lnTo>
                  <a:lnTo>
                    <a:pt x="1257" y="1816"/>
                  </a:lnTo>
                  <a:lnTo>
                    <a:pt x="1207" y="1806"/>
                  </a:lnTo>
                  <a:lnTo>
                    <a:pt x="1157" y="1793"/>
                  </a:lnTo>
                  <a:lnTo>
                    <a:pt x="1109" y="1777"/>
                  </a:lnTo>
                  <a:lnTo>
                    <a:pt x="1063" y="1760"/>
                  </a:lnTo>
                  <a:lnTo>
                    <a:pt x="1021" y="1739"/>
                  </a:lnTo>
                  <a:lnTo>
                    <a:pt x="983" y="1718"/>
                  </a:lnTo>
                  <a:lnTo>
                    <a:pt x="965" y="1706"/>
                  </a:lnTo>
                  <a:lnTo>
                    <a:pt x="950" y="1693"/>
                  </a:lnTo>
                  <a:lnTo>
                    <a:pt x="935" y="1679"/>
                  </a:lnTo>
                  <a:lnTo>
                    <a:pt x="921" y="1668"/>
                  </a:lnTo>
                  <a:lnTo>
                    <a:pt x="923" y="1700"/>
                  </a:lnTo>
                  <a:lnTo>
                    <a:pt x="927" y="1733"/>
                  </a:lnTo>
                  <a:lnTo>
                    <a:pt x="933" y="1766"/>
                  </a:lnTo>
                  <a:lnTo>
                    <a:pt x="940" y="1798"/>
                  </a:lnTo>
                  <a:lnTo>
                    <a:pt x="948" y="1829"/>
                  </a:lnTo>
                  <a:lnTo>
                    <a:pt x="960" y="1860"/>
                  </a:lnTo>
                  <a:lnTo>
                    <a:pt x="971" y="1890"/>
                  </a:lnTo>
                  <a:lnTo>
                    <a:pt x="985" y="1919"/>
                  </a:lnTo>
                  <a:lnTo>
                    <a:pt x="998" y="1948"/>
                  </a:lnTo>
                  <a:lnTo>
                    <a:pt x="1015" y="1975"/>
                  </a:lnTo>
                  <a:lnTo>
                    <a:pt x="1033" y="2002"/>
                  </a:lnTo>
                  <a:lnTo>
                    <a:pt x="1052" y="2027"/>
                  </a:lnTo>
                  <a:lnTo>
                    <a:pt x="1073" y="2052"/>
                  </a:lnTo>
                  <a:lnTo>
                    <a:pt x="1096" y="2075"/>
                  </a:lnTo>
                  <a:lnTo>
                    <a:pt x="1121" y="2096"/>
                  </a:lnTo>
                  <a:lnTo>
                    <a:pt x="1146" y="2117"/>
                  </a:lnTo>
                  <a:lnTo>
                    <a:pt x="1173" y="2136"/>
                  </a:lnTo>
                  <a:lnTo>
                    <a:pt x="1202" y="2153"/>
                  </a:lnTo>
                  <a:lnTo>
                    <a:pt x="1232" y="2169"/>
                  </a:lnTo>
                  <a:lnTo>
                    <a:pt x="1265" y="2182"/>
                  </a:lnTo>
                  <a:lnTo>
                    <a:pt x="1298" y="2196"/>
                  </a:lnTo>
                  <a:lnTo>
                    <a:pt x="1334" y="2205"/>
                  </a:lnTo>
                  <a:lnTo>
                    <a:pt x="1370" y="2215"/>
                  </a:lnTo>
                  <a:lnTo>
                    <a:pt x="1409" y="2221"/>
                  </a:lnTo>
                  <a:lnTo>
                    <a:pt x="1447" y="2224"/>
                  </a:lnTo>
                  <a:lnTo>
                    <a:pt x="1490" y="2226"/>
                  </a:lnTo>
                  <a:lnTo>
                    <a:pt x="1534" y="2226"/>
                  </a:lnTo>
                  <a:lnTo>
                    <a:pt x="1578" y="2224"/>
                  </a:lnTo>
                  <a:lnTo>
                    <a:pt x="1624" y="2219"/>
                  </a:lnTo>
                  <a:lnTo>
                    <a:pt x="1672" y="2213"/>
                  </a:lnTo>
                  <a:lnTo>
                    <a:pt x="1722" y="2201"/>
                  </a:lnTo>
                  <a:lnTo>
                    <a:pt x="1772" y="2190"/>
                  </a:lnTo>
                  <a:lnTo>
                    <a:pt x="1808" y="2182"/>
                  </a:lnTo>
                  <a:lnTo>
                    <a:pt x="1839" y="2178"/>
                  </a:lnTo>
                  <a:lnTo>
                    <a:pt x="1854" y="2178"/>
                  </a:lnTo>
                  <a:lnTo>
                    <a:pt x="1870" y="2180"/>
                  </a:lnTo>
                  <a:lnTo>
                    <a:pt x="1883" y="2182"/>
                  </a:lnTo>
                  <a:lnTo>
                    <a:pt x="1897" y="2186"/>
                  </a:lnTo>
                  <a:lnTo>
                    <a:pt x="1908" y="2192"/>
                  </a:lnTo>
                  <a:lnTo>
                    <a:pt x="1920" y="2199"/>
                  </a:lnTo>
                  <a:lnTo>
                    <a:pt x="1931" y="2207"/>
                  </a:lnTo>
                  <a:lnTo>
                    <a:pt x="1941" y="2217"/>
                  </a:lnTo>
                  <a:lnTo>
                    <a:pt x="1950" y="2228"/>
                  </a:lnTo>
                  <a:lnTo>
                    <a:pt x="1960" y="2244"/>
                  </a:lnTo>
                  <a:lnTo>
                    <a:pt x="1968" y="2259"/>
                  </a:lnTo>
                  <a:lnTo>
                    <a:pt x="1975" y="2276"/>
                  </a:lnTo>
                  <a:lnTo>
                    <a:pt x="1985" y="2299"/>
                  </a:lnTo>
                  <a:lnTo>
                    <a:pt x="1996" y="2320"/>
                  </a:lnTo>
                  <a:lnTo>
                    <a:pt x="2010" y="2340"/>
                  </a:lnTo>
                  <a:lnTo>
                    <a:pt x="2025" y="2357"/>
                  </a:lnTo>
                  <a:lnTo>
                    <a:pt x="2041" y="2370"/>
                  </a:lnTo>
                  <a:lnTo>
                    <a:pt x="2058" y="2384"/>
                  </a:lnTo>
                  <a:lnTo>
                    <a:pt x="2075" y="2393"/>
                  </a:lnTo>
                  <a:lnTo>
                    <a:pt x="2094" y="2403"/>
                  </a:lnTo>
                  <a:lnTo>
                    <a:pt x="2114" y="2409"/>
                  </a:lnTo>
                  <a:lnTo>
                    <a:pt x="2133" y="2414"/>
                  </a:lnTo>
                  <a:lnTo>
                    <a:pt x="2154" y="2418"/>
                  </a:lnTo>
                  <a:lnTo>
                    <a:pt x="2175" y="2420"/>
                  </a:lnTo>
                  <a:lnTo>
                    <a:pt x="2196" y="2420"/>
                  </a:lnTo>
                  <a:lnTo>
                    <a:pt x="2217" y="2420"/>
                  </a:lnTo>
                  <a:lnTo>
                    <a:pt x="2238" y="2420"/>
                  </a:lnTo>
                  <a:lnTo>
                    <a:pt x="2259" y="2418"/>
                  </a:lnTo>
                  <a:lnTo>
                    <a:pt x="2307" y="2413"/>
                  </a:lnTo>
                  <a:lnTo>
                    <a:pt x="2354" y="2409"/>
                  </a:lnTo>
                  <a:lnTo>
                    <a:pt x="2396" y="2409"/>
                  </a:lnTo>
                  <a:lnTo>
                    <a:pt x="2438" y="2411"/>
                  </a:lnTo>
                  <a:lnTo>
                    <a:pt x="2476" y="2413"/>
                  </a:lnTo>
                  <a:lnTo>
                    <a:pt x="2515" y="2418"/>
                  </a:lnTo>
                  <a:lnTo>
                    <a:pt x="2549" y="2428"/>
                  </a:lnTo>
                  <a:lnTo>
                    <a:pt x="2584" y="2438"/>
                  </a:lnTo>
                  <a:lnTo>
                    <a:pt x="2618" y="2451"/>
                  </a:lnTo>
                  <a:lnTo>
                    <a:pt x="2649" y="2466"/>
                  </a:lnTo>
                  <a:lnTo>
                    <a:pt x="2680" y="2485"/>
                  </a:lnTo>
                  <a:lnTo>
                    <a:pt x="2711" y="2505"/>
                  </a:lnTo>
                  <a:lnTo>
                    <a:pt x="2739" y="2530"/>
                  </a:lnTo>
                  <a:lnTo>
                    <a:pt x="2768" y="2555"/>
                  </a:lnTo>
                  <a:lnTo>
                    <a:pt x="2797" y="2585"/>
                  </a:lnTo>
                  <a:lnTo>
                    <a:pt x="2826" y="2616"/>
                  </a:lnTo>
                  <a:lnTo>
                    <a:pt x="2828" y="2589"/>
                  </a:lnTo>
                  <a:lnTo>
                    <a:pt x="2830" y="2562"/>
                  </a:lnTo>
                  <a:lnTo>
                    <a:pt x="2828" y="2537"/>
                  </a:lnTo>
                  <a:lnTo>
                    <a:pt x="2828" y="2510"/>
                  </a:lnTo>
                  <a:lnTo>
                    <a:pt x="2824" y="2487"/>
                  </a:lnTo>
                  <a:lnTo>
                    <a:pt x="2820" y="2462"/>
                  </a:lnTo>
                  <a:lnTo>
                    <a:pt x="2816" y="2439"/>
                  </a:lnTo>
                  <a:lnTo>
                    <a:pt x="2809" y="2416"/>
                  </a:lnTo>
                  <a:lnTo>
                    <a:pt x="2803" y="2395"/>
                  </a:lnTo>
                  <a:lnTo>
                    <a:pt x="2795" y="2374"/>
                  </a:lnTo>
                  <a:lnTo>
                    <a:pt x="2786" y="2353"/>
                  </a:lnTo>
                  <a:lnTo>
                    <a:pt x="2776" y="2334"/>
                  </a:lnTo>
                  <a:lnTo>
                    <a:pt x="2755" y="2295"/>
                  </a:lnTo>
                  <a:lnTo>
                    <a:pt x="2732" y="2261"/>
                  </a:lnTo>
                  <a:lnTo>
                    <a:pt x="2707" y="2226"/>
                  </a:lnTo>
                  <a:lnTo>
                    <a:pt x="2680" y="2198"/>
                  </a:lnTo>
                  <a:lnTo>
                    <a:pt x="2651" y="2169"/>
                  </a:lnTo>
                  <a:lnTo>
                    <a:pt x="2622" y="2144"/>
                  </a:lnTo>
                  <a:lnTo>
                    <a:pt x="2594" y="2119"/>
                  </a:lnTo>
                  <a:lnTo>
                    <a:pt x="2567" y="2098"/>
                  </a:lnTo>
                  <a:lnTo>
                    <a:pt x="2540" y="2080"/>
                  </a:lnTo>
                  <a:lnTo>
                    <a:pt x="2513" y="2063"/>
                  </a:lnTo>
                  <a:lnTo>
                    <a:pt x="2490" y="2048"/>
                  </a:lnTo>
                  <a:lnTo>
                    <a:pt x="2471" y="2032"/>
                  </a:lnTo>
                  <a:lnTo>
                    <a:pt x="2453" y="2019"/>
                  </a:lnTo>
                  <a:lnTo>
                    <a:pt x="2438" y="2004"/>
                  </a:lnTo>
                  <a:lnTo>
                    <a:pt x="2425" y="1988"/>
                  </a:lnTo>
                  <a:lnTo>
                    <a:pt x="2413" y="1973"/>
                  </a:lnTo>
                  <a:lnTo>
                    <a:pt x="2403" y="1960"/>
                  </a:lnTo>
                  <a:lnTo>
                    <a:pt x="2396" y="1944"/>
                  </a:lnTo>
                  <a:lnTo>
                    <a:pt x="2390" y="1931"/>
                  </a:lnTo>
                  <a:lnTo>
                    <a:pt x="2384" y="1915"/>
                  </a:lnTo>
                  <a:lnTo>
                    <a:pt x="2380" y="1902"/>
                  </a:lnTo>
                  <a:lnTo>
                    <a:pt x="2377" y="1888"/>
                  </a:lnTo>
                  <a:lnTo>
                    <a:pt x="2375" y="1862"/>
                  </a:lnTo>
                  <a:lnTo>
                    <a:pt x="2373" y="1837"/>
                  </a:lnTo>
                  <a:lnTo>
                    <a:pt x="2390" y="1856"/>
                  </a:lnTo>
                  <a:lnTo>
                    <a:pt x="2407" y="1873"/>
                  </a:lnTo>
                  <a:lnTo>
                    <a:pt x="2426" y="1890"/>
                  </a:lnTo>
                  <a:lnTo>
                    <a:pt x="2446" y="1906"/>
                  </a:lnTo>
                  <a:lnTo>
                    <a:pt x="2467" y="1919"/>
                  </a:lnTo>
                  <a:lnTo>
                    <a:pt x="2486" y="1931"/>
                  </a:lnTo>
                  <a:lnTo>
                    <a:pt x="2507" y="1942"/>
                  </a:lnTo>
                  <a:lnTo>
                    <a:pt x="2528" y="1954"/>
                  </a:lnTo>
                  <a:lnTo>
                    <a:pt x="2549" y="1963"/>
                  </a:lnTo>
                  <a:lnTo>
                    <a:pt x="2572" y="1971"/>
                  </a:lnTo>
                  <a:lnTo>
                    <a:pt x="2594" y="1979"/>
                  </a:lnTo>
                  <a:lnTo>
                    <a:pt x="2617" y="1986"/>
                  </a:lnTo>
                  <a:lnTo>
                    <a:pt x="2663" y="1996"/>
                  </a:lnTo>
                  <a:lnTo>
                    <a:pt x="2709" y="2004"/>
                  </a:lnTo>
                  <a:lnTo>
                    <a:pt x="2747" y="2009"/>
                  </a:lnTo>
                  <a:lnTo>
                    <a:pt x="2786" y="2017"/>
                  </a:lnTo>
                  <a:lnTo>
                    <a:pt x="2822" y="2025"/>
                  </a:lnTo>
                  <a:lnTo>
                    <a:pt x="2858" y="2032"/>
                  </a:lnTo>
                  <a:lnTo>
                    <a:pt x="2891" y="2042"/>
                  </a:lnTo>
                  <a:lnTo>
                    <a:pt x="2924" y="2052"/>
                  </a:lnTo>
                  <a:lnTo>
                    <a:pt x="2954" y="2063"/>
                  </a:lnTo>
                  <a:lnTo>
                    <a:pt x="2983" y="2075"/>
                  </a:lnTo>
                  <a:lnTo>
                    <a:pt x="3012" y="2088"/>
                  </a:lnTo>
                  <a:lnTo>
                    <a:pt x="3037" y="2102"/>
                  </a:lnTo>
                  <a:lnTo>
                    <a:pt x="3062" y="2117"/>
                  </a:lnTo>
                  <a:lnTo>
                    <a:pt x="3085" y="2134"/>
                  </a:lnTo>
                  <a:lnTo>
                    <a:pt x="3106" y="2151"/>
                  </a:lnTo>
                  <a:lnTo>
                    <a:pt x="3125" y="2169"/>
                  </a:lnTo>
                  <a:lnTo>
                    <a:pt x="3143" y="2188"/>
                  </a:lnTo>
                  <a:lnTo>
                    <a:pt x="3160" y="2209"/>
                  </a:lnTo>
                  <a:lnTo>
                    <a:pt x="3160" y="2180"/>
                  </a:lnTo>
                  <a:lnTo>
                    <a:pt x="3160" y="2151"/>
                  </a:lnTo>
                  <a:lnTo>
                    <a:pt x="3156" y="2125"/>
                  </a:lnTo>
                  <a:lnTo>
                    <a:pt x="3152" y="2100"/>
                  </a:lnTo>
                  <a:lnTo>
                    <a:pt x="3146" y="2075"/>
                  </a:lnTo>
                  <a:lnTo>
                    <a:pt x="3139" y="2052"/>
                  </a:lnTo>
                  <a:lnTo>
                    <a:pt x="3129" y="2029"/>
                  </a:lnTo>
                  <a:lnTo>
                    <a:pt x="3120" y="2008"/>
                  </a:lnTo>
                  <a:lnTo>
                    <a:pt x="3106" y="1988"/>
                  </a:lnTo>
                  <a:lnTo>
                    <a:pt x="3095" y="1969"/>
                  </a:lnTo>
                  <a:lnTo>
                    <a:pt x="3081" y="1950"/>
                  </a:lnTo>
                  <a:lnTo>
                    <a:pt x="3066" y="1933"/>
                  </a:lnTo>
                  <a:lnTo>
                    <a:pt x="3035" y="1900"/>
                  </a:lnTo>
                  <a:lnTo>
                    <a:pt x="3004" y="1871"/>
                  </a:lnTo>
                  <a:lnTo>
                    <a:pt x="2937" y="1817"/>
                  </a:lnTo>
                  <a:lnTo>
                    <a:pt x="2876" y="1769"/>
                  </a:lnTo>
                  <a:lnTo>
                    <a:pt x="2849" y="1746"/>
                  </a:lnTo>
                  <a:lnTo>
                    <a:pt x="2828" y="1721"/>
                  </a:lnTo>
                  <a:lnTo>
                    <a:pt x="2818" y="1710"/>
                  </a:lnTo>
                  <a:lnTo>
                    <a:pt x="2810" y="1698"/>
                  </a:lnTo>
                  <a:lnTo>
                    <a:pt x="2803" y="1685"/>
                  </a:lnTo>
                  <a:lnTo>
                    <a:pt x="2799" y="1673"/>
                  </a:lnTo>
                  <a:lnTo>
                    <a:pt x="2837" y="1698"/>
                  </a:lnTo>
                  <a:lnTo>
                    <a:pt x="2876" y="1718"/>
                  </a:lnTo>
                  <a:lnTo>
                    <a:pt x="2910" y="1735"/>
                  </a:lnTo>
                  <a:lnTo>
                    <a:pt x="2947" y="1746"/>
                  </a:lnTo>
                  <a:lnTo>
                    <a:pt x="2983" y="1756"/>
                  </a:lnTo>
                  <a:lnTo>
                    <a:pt x="3020" y="1760"/>
                  </a:lnTo>
                  <a:lnTo>
                    <a:pt x="3058" y="1762"/>
                  </a:lnTo>
                  <a:lnTo>
                    <a:pt x="3098" y="1760"/>
                  </a:lnTo>
                  <a:lnTo>
                    <a:pt x="3125" y="1758"/>
                  </a:lnTo>
                  <a:lnTo>
                    <a:pt x="3156" y="1752"/>
                  </a:lnTo>
                  <a:lnTo>
                    <a:pt x="3185" y="1746"/>
                  </a:lnTo>
                  <a:lnTo>
                    <a:pt x="3216" y="1739"/>
                  </a:lnTo>
                  <a:lnTo>
                    <a:pt x="3244" y="1733"/>
                  </a:lnTo>
                  <a:lnTo>
                    <a:pt x="3275" y="1727"/>
                  </a:lnTo>
                  <a:lnTo>
                    <a:pt x="3306" y="1723"/>
                  </a:lnTo>
                  <a:lnTo>
                    <a:pt x="3337" y="1721"/>
                  </a:lnTo>
                  <a:lnTo>
                    <a:pt x="3367" y="1721"/>
                  </a:lnTo>
                  <a:lnTo>
                    <a:pt x="3396" y="1725"/>
                  </a:lnTo>
                  <a:lnTo>
                    <a:pt x="3411" y="1729"/>
                  </a:lnTo>
                  <a:lnTo>
                    <a:pt x="3427" y="1735"/>
                  </a:lnTo>
                  <a:lnTo>
                    <a:pt x="3440" y="1741"/>
                  </a:lnTo>
                  <a:lnTo>
                    <a:pt x="3456" y="1746"/>
                  </a:lnTo>
                  <a:lnTo>
                    <a:pt x="3469" y="1756"/>
                  </a:lnTo>
                  <a:lnTo>
                    <a:pt x="3484" y="1766"/>
                  </a:lnTo>
                  <a:lnTo>
                    <a:pt x="3498" y="1777"/>
                  </a:lnTo>
                  <a:lnTo>
                    <a:pt x="3511" y="1791"/>
                  </a:lnTo>
                  <a:lnTo>
                    <a:pt x="3525" y="1806"/>
                  </a:lnTo>
                  <a:lnTo>
                    <a:pt x="3538" y="1823"/>
                  </a:lnTo>
                  <a:lnTo>
                    <a:pt x="3552" y="1840"/>
                  </a:lnTo>
                  <a:lnTo>
                    <a:pt x="3563" y="1862"/>
                  </a:lnTo>
                  <a:lnTo>
                    <a:pt x="3596" y="1842"/>
                  </a:lnTo>
                  <a:lnTo>
                    <a:pt x="3630" y="1827"/>
                  </a:lnTo>
                  <a:lnTo>
                    <a:pt x="3665" y="1814"/>
                  </a:lnTo>
                  <a:lnTo>
                    <a:pt x="3699" y="1804"/>
                  </a:lnTo>
                  <a:lnTo>
                    <a:pt x="3736" y="1798"/>
                  </a:lnTo>
                  <a:lnTo>
                    <a:pt x="3772" y="1794"/>
                  </a:lnTo>
                  <a:lnTo>
                    <a:pt x="3809" y="1794"/>
                  </a:lnTo>
                  <a:lnTo>
                    <a:pt x="3843" y="1796"/>
                  </a:lnTo>
                  <a:lnTo>
                    <a:pt x="3880" y="1800"/>
                  </a:lnTo>
                  <a:lnTo>
                    <a:pt x="3916" y="1808"/>
                  </a:lnTo>
                  <a:lnTo>
                    <a:pt x="3951" y="1816"/>
                  </a:lnTo>
                  <a:lnTo>
                    <a:pt x="3986" y="1827"/>
                  </a:lnTo>
                  <a:lnTo>
                    <a:pt x="4018" y="1839"/>
                  </a:lnTo>
                  <a:lnTo>
                    <a:pt x="4051" y="1854"/>
                  </a:lnTo>
                  <a:lnTo>
                    <a:pt x="4080" y="1869"/>
                  </a:lnTo>
                  <a:lnTo>
                    <a:pt x="4110" y="1887"/>
                  </a:lnTo>
                  <a:close/>
                  <a:moveTo>
                    <a:pt x="2246" y="1449"/>
                  </a:moveTo>
                  <a:lnTo>
                    <a:pt x="1862" y="1449"/>
                  </a:lnTo>
                  <a:lnTo>
                    <a:pt x="1862" y="1063"/>
                  </a:lnTo>
                  <a:lnTo>
                    <a:pt x="2246" y="1063"/>
                  </a:lnTo>
                  <a:lnTo>
                    <a:pt x="2246" y="14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fi-FI" sz="24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725633-BD2C-4645-8E73-FD1E2B6561C3}" type="datetime1">
              <a:rPr lang="fi-FI"/>
              <a:pPr>
                <a:defRPr/>
              </a:pPr>
              <a:t>15.12.2017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i-FI" smtClean="0">
                <a:solidFill>
                  <a:prstClr val="black"/>
                </a:solidFill>
              </a:rPr>
              <a:t>Marjo Berglund</a:t>
            </a:r>
            <a:endParaRPr lang="fi-FI" dirty="0">
              <a:solidFill>
                <a:prstClr val="black"/>
              </a:solidFill>
            </a:endParaRPr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/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600200"/>
            <a:ext cx="34290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77D5D8E-A579-43D6-8CE1-269F0A724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244EB6E-EB1F-4A8E-841A-A0C6737D10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0AC298C-2C7D-4B0A-B939-C7C9849C3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P. Eerola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1A4A5AF-E052-4F42-AAB9-7CD309402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0DF4BAA-0B29-46E2-87A9-9CB16CFA44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3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15.12.2017</a:t>
            </a:r>
            <a:endParaRPr lang="en-US"/>
          </a:p>
        </p:txBody>
      </p:sp>
      <p:sp>
        <p:nvSpPr>
          <p:cNvPr id="6" name="Rectangle 103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7" name="Rectangle 104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6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ADCFFEFB-1C26-42F5-9F77-FAB289B4EB6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3" Type="http://schemas.openxmlformats.org/officeDocument/2006/relationships/image" Target="../media/image1.wm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2.wmf"/><Relationship Id="rId14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9632" y="152400"/>
            <a:ext cx="7579568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otsikon perustyyliä napsauttamalla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9632" y="1600200"/>
            <a:ext cx="757956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Muokkaa tekstin perustyylejä napsauttamalla</a:t>
            </a:r>
          </a:p>
          <a:p>
            <a:pPr lvl="1"/>
            <a:r>
              <a:rPr lang="en-US" smtClean="0"/>
              <a:t>toinen taso</a:t>
            </a:r>
          </a:p>
          <a:p>
            <a:pPr lvl="2"/>
            <a:r>
              <a:rPr lang="en-US" smtClean="0"/>
              <a:t>kolmas taso</a:t>
            </a:r>
          </a:p>
          <a:p>
            <a:pPr lvl="3"/>
            <a:r>
              <a:rPr lang="en-US" smtClean="0"/>
              <a:t>neljäs taso</a:t>
            </a:r>
          </a:p>
          <a:p>
            <a:pPr lvl="4"/>
            <a:r>
              <a:rPr lang="en-US" smtClean="0"/>
              <a:t>viides taso</a:t>
            </a:r>
          </a:p>
        </p:txBody>
      </p:sp>
      <p:sp>
        <p:nvSpPr>
          <p:cNvPr id="4110" name="Rectangle 103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86588" y="6597650"/>
            <a:ext cx="133032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ea typeface="MS Gothic" pitchFamily="49" charset="0"/>
                <a:cs typeface="MS Gothic" pitchFamily="49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/>
              <a:t>15.12.2017</a:t>
            </a:r>
            <a:endParaRPr lang="en-US" dirty="0"/>
          </a:p>
        </p:txBody>
      </p:sp>
      <p:sp>
        <p:nvSpPr>
          <p:cNvPr id="4111" name="Rectangle 103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4213" y="6597650"/>
            <a:ext cx="6264275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ea typeface="MS Gothic" pitchFamily="49" charset="0"/>
                <a:cs typeface="MS Gothic" pitchFamily="49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4112" name="Rectangle 104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597650"/>
            <a:ext cx="5032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ClrTx/>
              <a:buSzTx/>
              <a:buFontTx/>
              <a:buNone/>
              <a:defRPr sz="1000">
                <a:solidFill>
                  <a:srgbClr val="000000"/>
                </a:solidFill>
                <a:latin typeface="Arial" pitchFamily="34" charset="0"/>
                <a:ea typeface="MS Gothic" pitchFamily="49" charset="0"/>
                <a:cs typeface="MS Gothic" pitchFamily="49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051AF60-B4AA-44BF-8D9A-C393AD4FF062}" type="slidenum">
              <a:rPr lang="en-US"/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pic>
        <p:nvPicPr>
          <p:cNvPr id="9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323528" y="260648"/>
            <a:ext cx="792088" cy="7920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99" r:id="rId12"/>
    <p:sldLayoutId id="2147483700" r:id="rId13"/>
  </p:sldLayoutIdLst>
  <p:hf hdr="0"/>
  <p:txStyles>
    <p:titleStyle>
      <a:lvl1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282575" indent="-282575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SzPct val="11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SzPct val="8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050925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3pPr>
      <a:lvl4pPr marL="1622425" indent="-1524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4pPr>
      <a:lvl5pPr marL="20955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5pPr>
      <a:lvl6pPr marL="25527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6pPr>
      <a:lvl7pPr marL="30099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7pPr>
      <a:lvl8pPr marL="34671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8pPr>
      <a:lvl9pPr marL="3924300" indent="-190500" algn="l" rtl="0" eaLnBrk="0" fontAlgn="base" hangingPunct="0">
        <a:lnSpc>
          <a:spcPts val="3000"/>
        </a:lnSpc>
        <a:spcBef>
          <a:spcPct val="0"/>
        </a:spcBef>
        <a:spcAft>
          <a:spcPct val="0"/>
        </a:spcAft>
        <a:buClr>
          <a:srgbClr val="FCA311"/>
        </a:buClr>
        <a:buChar char="-"/>
        <a:defRPr>
          <a:solidFill>
            <a:schemeClr val="tx1"/>
          </a:solidFill>
          <a:latin typeface="+mn-lt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331640" y="150813"/>
            <a:ext cx="7501210" cy="1109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31640" y="1600200"/>
            <a:ext cx="7501210" cy="49466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6986588" y="6597650"/>
            <a:ext cx="1323975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684213" y="6597650"/>
            <a:ext cx="6257925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8316913" y="6597650"/>
            <a:ext cx="496887" cy="244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46800" rIns="0" bIns="4680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000">
                <a:solidFill>
                  <a:srgbClr val="000000"/>
                </a:solidFill>
                <a:latin typeface="+mn-lt"/>
                <a:ea typeface="+mn-ea"/>
                <a:cs typeface="Arial Unicode MS" pitchFamily="32" charset="0"/>
              </a:defRPr>
            </a:lvl1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fld id="{573E0414-A173-4A1F-AC53-B59CA84ECC2D}" type="slidenum">
              <a:rPr lang="en-GB"/>
              <a:pPr defTabSz="4572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defRPr/>
              </a:pPr>
              <a:t>‹#›</a:t>
            </a:fld>
            <a:endParaRPr lang="en-GB"/>
          </a:p>
        </p:txBody>
      </p:sp>
      <p:pic>
        <p:nvPicPr>
          <p:cNvPr id="9" name="Picture 2" descr="C:\Documents and Settings\eimtuomi\Desktop\1cmyk.eps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323528" y="260648"/>
            <a:ext cx="792088" cy="7920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2pPr>
      <a:lvl3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3pPr>
      <a:lvl4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4pPr>
      <a:lvl5pPr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5pPr>
      <a:lvl6pPr marL="4572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6pPr>
      <a:lvl7pPr marL="9144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7pPr>
      <a:lvl8pPr marL="1371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8pPr>
      <a:lvl9pPr marL="18288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defRPr sz="2400" b="1">
          <a:solidFill>
            <a:srgbClr val="1E1C77"/>
          </a:solidFill>
          <a:latin typeface="Arial" charset="0"/>
          <a:ea typeface="MS Gothic" pitchFamily="49" charset="0"/>
          <a:cs typeface="MS Gothic" pitchFamily="49" charset="0"/>
        </a:defRPr>
      </a:lvl9pPr>
    </p:titleStyle>
    <p:bodyStyle>
      <a:lvl1pPr marL="276225" indent="-276225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10000"/>
        <a:buFont typeface="Wingdings" pitchFamily="2" charset="2"/>
        <a:buChar char=""/>
        <a:defRPr sz="2000">
          <a:solidFill>
            <a:srgbClr val="000000"/>
          </a:solidFill>
          <a:latin typeface="+mn-lt"/>
          <a:ea typeface="+mn-ea"/>
          <a:cs typeface="+mn-cs"/>
        </a:defRPr>
      </a:lvl1pPr>
      <a:lvl2pPr marL="663575" indent="-193675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80000"/>
        <a:buFont typeface="Wingdings" pitchFamily="2" charset="2"/>
        <a:buChar char=""/>
        <a:defRPr>
          <a:solidFill>
            <a:srgbClr val="000000"/>
          </a:solidFill>
          <a:latin typeface="+mn-lt"/>
          <a:ea typeface="+mn-ea"/>
          <a:cs typeface="+mn-cs"/>
        </a:defRPr>
      </a:lvl2pPr>
      <a:lvl3pPr marL="1044575" indent="-185738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3pPr>
      <a:lvl4pPr marL="16922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4pPr>
      <a:lvl5pPr marL="21113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5pPr>
      <a:lvl6pPr marL="25685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6pPr>
      <a:lvl7pPr marL="30257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7pPr>
      <a:lvl8pPr marL="34829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8pPr>
      <a:lvl9pPr marL="3940175" indent="-228600" algn="l" defTabSz="457200" rtl="0" eaLnBrk="0" fontAlgn="base" hangingPunct="0">
        <a:lnSpc>
          <a:spcPts val="2950"/>
        </a:lnSpc>
        <a:spcBef>
          <a:spcPct val="0"/>
        </a:spcBef>
        <a:spcAft>
          <a:spcPct val="0"/>
        </a:spcAft>
        <a:buClr>
          <a:srgbClr val="1E1C77"/>
        </a:buClr>
        <a:buSzPct val="100000"/>
        <a:buFont typeface="Arial" charset="0"/>
        <a:buChar char="-"/>
        <a:defRPr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1" name="Kuva 1080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12" y="6275609"/>
            <a:ext cx="1799334" cy="475200"/>
          </a:xfrm>
          <a:prstGeom prst="rect">
            <a:avLst/>
          </a:prstGeom>
        </p:spPr>
      </p:pic>
      <p:pic>
        <p:nvPicPr>
          <p:cNvPr id="10" name="Kuva 9"/>
          <p:cNvPicPr>
            <a:picLocks noChangeAspect="1"/>
          </p:cNvPicPr>
          <p:nvPr userDrawn="1"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6" b="3125"/>
          <a:stretch/>
        </p:blipFill>
        <p:spPr bwMode="hidden">
          <a:xfrm>
            <a:off x="254000" y="254000"/>
            <a:ext cx="8636000" cy="5905500"/>
          </a:xfrm>
          <a:prstGeom prst="rect">
            <a:avLst/>
          </a:prstGeom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057400" y="620713"/>
            <a:ext cx="67818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057400" y="1981200"/>
            <a:ext cx="6781800" cy="3962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7696200" y="6159500"/>
            <a:ext cx="685800" cy="58186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08BD52-FDAE-42AB-8313-0991B6AE4759}" type="datetime1">
              <a:rPr lang="en-GB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15/12/2017</a:t>
            </a:fld>
            <a:endParaRPr lang="fi-FI">
              <a:latin typeface="Arial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8382000" y="6159500"/>
            <a:ext cx="510480" cy="581868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 sz="900" b="0" dirty="0" smtClean="0">
                <a:solidFill>
                  <a:srgbClr val="000000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669315E-5A66-CF44-AE5D-C333B2F730C4}" type="slidenum">
              <a:rPr lang="en-GB"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>
              <a:latin typeface="Arial" charset="0"/>
            </a:endParaRPr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5076000" y="6166800"/>
            <a:ext cx="2808000" cy="5760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i-FI" smtClean="0">
                <a:solidFill>
                  <a:prstClr val="black"/>
                </a:solidFill>
                <a:latin typeface="Arial" charset="0"/>
              </a:rPr>
              <a:t>Presentation Name / Firstname Lastname</a:t>
            </a:r>
            <a:endParaRPr lang="fi-FI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1" name="Text Placeholder 2"/>
          <p:cNvSpPr txBox="1">
            <a:spLocks/>
          </p:cNvSpPr>
          <p:nvPr userDrawn="1"/>
        </p:nvSpPr>
        <p:spPr bwMode="auto">
          <a:xfrm>
            <a:off x="2267744" y="6165304"/>
            <a:ext cx="2808312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 anchorCtr="0"/>
          <a:lstStyle>
            <a:lvl1pPr marL="0" indent="0" algn="ctr" rtl="0" eaLnBrk="1" fontAlgn="base" hangingPunct="1">
              <a:lnSpc>
                <a:spcPts val="850"/>
              </a:lnSpc>
              <a:spcBef>
                <a:spcPct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/>
              <a:buNone/>
              <a:defRPr sz="900" kern="1200" baseline="0">
                <a:solidFill>
                  <a:schemeClr val="tx1"/>
                </a:solidFill>
                <a:latin typeface="Gotham Narrow Bold"/>
                <a:ea typeface="+mn-ea"/>
                <a:cs typeface="Gotham Narrow Bold"/>
              </a:defRPr>
            </a:lvl1pPr>
            <a:lvl2pPr marL="382588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chemeClr val="tx1"/>
              </a:buClr>
              <a:buSzPct val="100000"/>
              <a:buFont typeface="Arial"/>
              <a:buNone/>
              <a:defRPr sz="1200" kern="1200">
                <a:solidFill>
                  <a:schemeClr val="tx1"/>
                </a:solidFill>
                <a:latin typeface="Gotham Narrow Bold"/>
                <a:ea typeface="+mn-ea"/>
                <a:cs typeface="Gotham Narrow Bold"/>
              </a:defRPr>
            </a:lvl2pPr>
            <a:lvl3pPr marL="765175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Gotham Narrow Bold"/>
                <a:ea typeface="+mn-ea"/>
                <a:cs typeface="Gotham Narrow Bold"/>
              </a:defRPr>
            </a:lvl3pPr>
            <a:lvl4pPr marL="1241425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Gotham Narrow Bold"/>
                <a:ea typeface="+mn-ea"/>
                <a:cs typeface="Gotham Narrow Bold"/>
              </a:defRPr>
            </a:lvl4pPr>
            <a:lvl5pPr marL="1717675" indent="0" algn="l" rtl="0" eaLnBrk="1" fontAlgn="base" hangingPunct="1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Font typeface="Arial" charset="0"/>
              <a:buNone/>
              <a:defRPr sz="1200" kern="1200">
                <a:solidFill>
                  <a:schemeClr val="tx1"/>
                </a:solidFill>
                <a:latin typeface="Gotham Narrow Bold"/>
                <a:ea typeface="+mn-ea"/>
                <a:cs typeface="Gotham Narrow Bold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prstClr val="black"/>
              </a:buClr>
            </a:pPr>
            <a:r>
              <a:rPr lang="fi-FI" dirty="0" err="1" smtClean="0">
                <a:solidFill>
                  <a:prstClr val="black"/>
                </a:solidFill>
                <a:latin typeface="Arial"/>
                <a:cs typeface="Arial"/>
              </a:rPr>
              <a:t>Matemaattis</a:t>
            </a:r>
            <a:r>
              <a:rPr lang="fi-FI" dirty="0" smtClean="0">
                <a:solidFill>
                  <a:prstClr val="black"/>
                </a:solidFill>
                <a:latin typeface="Arial"/>
                <a:cs typeface="Arial"/>
              </a:rPr>
              <a:t>-luonnontieteellinen tiedekunta</a:t>
            </a:r>
          </a:p>
        </p:txBody>
      </p:sp>
    </p:spTree>
    <p:extLst>
      <p:ext uri="{BB962C8B-B14F-4D97-AF65-F5344CB8AC3E}">
        <p14:creationId xmlns:p14="http://schemas.microsoft.com/office/powerpoint/2010/main" val="1170342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/>
  <p:txStyles>
    <p:titleStyle>
      <a:lvl1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 kern="1200" cap="all" baseline="0">
          <a:solidFill>
            <a:schemeClr val="tx1"/>
          </a:solidFill>
          <a:latin typeface="+mj-lt"/>
          <a:ea typeface="+mj-ea"/>
          <a:cs typeface="Gotham Narrow Bold"/>
        </a:defRPr>
      </a:lvl1pPr>
      <a:lvl2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2pPr>
      <a:lvl3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3pPr>
      <a:lvl4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4pPr>
      <a:lvl5pPr algn="l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400" b="1">
          <a:solidFill>
            <a:schemeClr val="tx1"/>
          </a:solidFill>
          <a:latin typeface="Gotham Narrow Bold" charset="0"/>
          <a:ea typeface="ＭＳ Ｐゴシック" pitchFamily="-72" charset="-128"/>
          <a:cs typeface="ＭＳ Ｐゴシック" pitchFamily="-7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Arial" pitchFamily="-72" charset="0"/>
          <a:ea typeface="ＭＳ Ｐゴシック" pitchFamily="-72" charset="-128"/>
          <a:cs typeface="ＭＳ Ｐゴシック" pitchFamily="-72" charset="-128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00000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3175" algn="l" rtl="0" eaLnBrk="1" fontAlgn="base" hangingPunct="1">
        <a:spcBef>
          <a:spcPct val="0"/>
        </a:spcBef>
        <a:spcAft>
          <a:spcPct val="50000"/>
        </a:spcAft>
        <a:buClr>
          <a:schemeClr val="tx1"/>
        </a:buClr>
        <a:buSzPct val="100000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525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42875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905000" indent="-187325" algn="l" rtl="0" eaLnBrk="1" fontAlgn="base" hangingPunct="1">
        <a:spcBef>
          <a:spcPct val="0"/>
        </a:spcBef>
        <a:spcAft>
          <a:spcPct val="50000"/>
        </a:spcAft>
        <a:buFont typeface="Arial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5" Type="http://schemas.openxmlformats.org/officeDocument/2006/relationships/image" Target="../media/image19.jpg"/><Relationship Id="rId6" Type="http://schemas.openxmlformats.org/officeDocument/2006/relationships/image" Target="../media/image20.jpg"/><Relationship Id="rId7" Type="http://schemas.openxmlformats.org/officeDocument/2006/relationships/image" Target="../media/image21.jp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Relationship Id="rId3" Type="http://schemas.openxmlformats.org/officeDocument/2006/relationships/image" Target="../media/image24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27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6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5" Type="http://schemas.openxmlformats.org/officeDocument/2006/relationships/image" Target="../media/image10.tiff"/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7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6" Type="http://schemas.openxmlformats.org/officeDocument/2006/relationships/hyperlink" Target="https://events.hip.fi/cernroadshowinfinland/" TargetMode="External"/><Relationship Id="rId1" Type="http://schemas.openxmlformats.org/officeDocument/2006/relationships/slideLayout" Target="../slideLayouts/slideLayout20.xml"/><Relationship Id="rId2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P. Eerola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85EA06-5CB6-4F0F-804A-C798CF86B5B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331641" y="411341"/>
            <a:ext cx="77048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Calibri" charset="0"/>
              </a:rPr>
              <a:t>STAFF MEETING OF HELSINKI INSTITUTE OF PHYSICS</a:t>
            </a:r>
          </a:p>
          <a:p>
            <a:r>
              <a:rPr lang="en-US" dirty="0" smtClean="0">
                <a:solidFill>
                  <a:srgbClr val="000000"/>
                </a:solidFill>
                <a:latin typeface="Calibri" charset="0"/>
              </a:rPr>
              <a:t>________________________</a:t>
            </a:r>
            <a:r>
              <a:rPr lang="en-US" dirty="0"/>
              <a:t/>
            </a:r>
            <a:br>
              <a:rPr lang="en-US" dirty="0"/>
            </a:br>
            <a:endParaRPr lang="en-US" dirty="0">
              <a:solidFill>
                <a:srgbClr val="000000"/>
              </a:solidFill>
              <a:latin typeface="Calibri" charset="0"/>
            </a:endParaRPr>
          </a:p>
          <a:p>
            <a:r>
              <a:rPr lang="en-US" dirty="0" smtClean="0"/>
              <a:t>Time</a:t>
            </a:r>
            <a:r>
              <a:rPr lang="en-US" dirty="0"/>
              <a:t>: Friday, December 15, 2017 at 14.30</a:t>
            </a:r>
            <a:br>
              <a:rPr lang="en-US" dirty="0"/>
            </a:br>
            <a:r>
              <a:rPr lang="en-US" dirty="0"/>
              <a:t>Place: </a:t>
            </a:r>
            <a:r>
              <a:rPr lang="en-US" dirty="0" smtClean="0"/>
              <a:t>13-2-005, CERN</a:t>
            </a:r>
            <a:r>
              <a:rPr lang="en-US" dirty="0"/>
              <a:t>, </a:t>
            </a:r>
            <a:r>
              <a:rPr lang="en-US" dirty="0" smtClean="0"/>
              <a:t>Geneva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Agenda</a:t>
            </a:r>
            <a:br>
              <a:rPr lang="en-US" dirty="0"/>
            </a:br>
            <a:r>
              <a:rPr lang="en-US" dirty="0"/>
              <a:t>1. Opening of the meeting</a:t>
            </a:r>
            <a:br>
              <a:rPr lang="en-US" dirty="0"/>
            </a:br>
            <a:r>
              <a:rPr lang="en-US" dirty="0"/>
              <a:t>2. Status report of the Institute</a:t>
            </a:r>
            <a:br>
              <a:rPr lang="en-US" dirty="0"/>
            </a:br>
            <a:r>
              <a:rPr lang="en-US" dirty="0"/>
              <a:t>3. The project structure of the Institute in 2018 (</a:t>
            </a:r>
            <a:r>
              <a:rPr lang="en-US" i="1" dirty="0"/>
              <a:t>appendix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4. The action plan of the Institute for 2018 (</a:t>
            </a:r>
            <a:r>
              <a:rPr lang="en-US" i="1" dirty="0"/>
              <a:t>appendix, in Finnish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5. Other issues brought up by the staff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20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325" y="123664"/>
            <a:ext cx="7501210" cy="696475"/>
          </a:xfrm>
        </p:spPr>
        <p:txBody>
          <a:bodyPr/>
          <a:lstStyle/>
          <a:p>
            <a:r>
              <a:rPr lang="en-US" smtClean="0"/>
              <a:t>Finland at CERN 1-3.11.2017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796" y="4653136"/>
            <a:ext cx="2171700" cy="18034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88640"/>
            <a:ext cx="3456384" cy="180596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3636" y="2167596"/>
            <a:ext cx="3080899" cy="205666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133967"/>
            <a:ext cx="3168352" cy="211504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3594" y="986447"/>
            <a:ext cx="5224510" cy="1323439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dirty="0" err="1" smtClean="0">
                <a:solidFill>
                  <a:schemeClr val="bg1"/>
                </a:solidFill>
              </a:rPr>
              <a:t>Finland@Globe</a:t>
            </a:r>
            <a:r>
              <a:rPr lang="en-US" sz="1600" dirty="0" smtClean="0">
                <a:solidFill>
                  <a:schemeClr val="bg1"/>
                </a:solidFill>
              </a:rPr>
              <a:t> 2.11: ~90 attendants, with</a:t>
            </a:r>
          </a:p>
          <a:p>
            <a:pPr>
              <a:lnSpc>
                <a:spcPct val="100000"/>
              </a:lnSpc>
            </a:pPr>
            <a:r>
              <a:rPr lang="en-US" sz="1600" dirty="0" smtClean="0">
                <a:solidFill>
                  <a:schemeClr val="bg1"/>
                </a:solidFill>
              </a:rPr>
              <a:t>under-secretary of state Petri </a:t>
            </a:r>
            <a:r>
              <a:rPr lang="en-US" sz="1600" dirty="0" err="1" smtClean="0">
                <a:solidFill>
                  <a:schemeClr val="bg1"/>
                </a:solidFill>
              </a:rPr>
              <a:t>Peltonen</a:t>
            </a:r>
            <a:r>
              <a:rPr lang="en-US" sz="1600" dirty="0" smtClean="0">
                <a:solidFill>
                  <a:schemeClr val="bg1"/>
                </a:solidFill>
              </a:rPr>
              <a:t>, ambassador </a:t>
            </a:r>
            <a:r>
              <a:rPr lang="en-US" sz="1600" dirty="0" err="1" smtClean="0">
                <a:solidFill>
                  <a:schemeClr val="bg1"/>
                </a:solidFill>
              </a:rPr>
              <a:t>Terhi</a:t>
            </a:r>
            <a:r>
              <a:rPr lang="en-US" sz="1600" dirty="0" smtClean="0">
                <a:solidFill>
                  <a:schemeClr val="bg1"/>
                </a:solidFill>
              </a:rPr>
              <a:t> </a:t>
            </a:r>
            <a:r>
              <a:rPr lang="en-US" sz="1600" dirty="0" err="1" smtClean="0">
                <a:solidFill>
                  <a:schemeClr val="bg1"/>
                </a:solidFill>
              </a:rPr>
              <a:t>Hakala</a:t>
            </a:r>
            <a:r>
              <a:rPr lang="en-US" sz="1600" dirty="0" smtClean="0">
                <a:solidFill>
                  <a:schemeClr val="bg1"/>
                </a:solidFill>
              </a:rPr>
              <a:t>, CERN DG, CERN Council chair</a:t>
            </a:r>
            <a:endParaRPr lang="en-US" sz="160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/>
                </a:solidFill>
              </a:rPr>
              <a:t>Workshop 1.11. </a:t>
            </a:r>
            <a:r>
              <a:rPr lang="fi-FI" sz="1600" dirty="0" smtClean="0">
                <a:solidFill>
                  <a:schemeClr val="bg1"/>
                </a:solidFill>
              </a:rPr>
              <a:t>~4</a:t>
            </a:r>
            <a:r>
              <a:rPr lang="en-US" sz="1600" dirty="0" smtClean="0">
                <a:solidFill>
                  <a:schemeClr val="bg1"/>
                </a:solidFill>
              </a:rPr>
              <a:t>0 </a:t>
            </a:r>
            <a:r>
              <a:rPr lang="en-US" sz="1600" dirty="0">
                <a:solidFill>
                  <a:schemeClr val="bg1"/>
                </a:solidFill>
              </a:rPr>
              <a:t>attendants</a:t>
            </a:r>
          </a:p>
          <a:p>
            <a:pPr>
              <a:lnSpc>
                <a:spcPct val="100000"/>
              </a:lnSpc>
            </a:pPr>
            <a:r>
              <a:rPr lang="en-US" sz="1600" dirty="0">
                <a:solidFill>
                  <a:schemeClr val="bg1"/>
                </a:solidFill>
              </a:rPr>
              <a:t>Workshop </a:t>
            </a:r>
            <a:r>
              <a:rPr lang="en-US" sz="1600" dirty="0" smtClean="0">
                <a:solidFill>
                  <a:schemeClr val="bg1"/>
                </a:solidFill>
              </a:rPr>
              <a:t>3.11  </a:t>
            </a:r>
            <a:r>
              <a:rPr lang="fi-FI" sz="1600" dirty="0" smtClean="0">
                <a:solidFill>
                  <a:schemeClr val="bg1"/>
                </a:solidFill>
              </a:rPr>
              <a:t>~</a:t>
            </a:r>
            <a:r>
              <a:rPr lang="en-US" sz="1600" dirty="0" smtClean="0">
                <a:solidFill>
                  <a:schemeClr val="bg1"/>
                </a:solidFill>
              </a:rPr>
              <a:t>30 attendants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336" y="4390568"/>
            <a:ext cx="2798802" cy="209910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91" y="4407994"/>
            <a:ext cx="3118367" cy="2081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13891"/>
          </a:xfrm>
        </p:spPr>
        <p:txBody>
          <a:bodyPr/>
          <a:lstStyle/>
          <a:p>
            <a:r>
              <a:rPr lang="en-US" dirty="0"/>
              <a:t>HIP </a:t>
            </a:r>
            <a:r>
              <a:rPr lang="en-US" dirty="0" smtClean="0"/>
              <a:t>organization, personnel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052736"/>
            <a:ext cx="8003977" cy="5256882"/>
          </a:xfrm>
        </p:spPr>
        <p:txBody>
          <a:bodyPr/>
          <a:lstStyle/>
          <a:p>
            <a:r>
              <a:rPr lang="en-US" dirty="0" smtClean="0"/>
              <a:t>2016: HIP’s legal host is Faculty </a:t>
            </a:r>
            <a:r>
              <a:rPr lang="en-US" dirty="0"/>
              <a:t>of </a:t>
            </a:r>
            <a:r>
              <a:rPr lang="en-US" dirty="0" smtClean="0"/>
              <a:t>Science, University of Helsinki. </a:t>
            </a:r>
          </a:p>
          <a:p>
            <a:r>
              <a:rPr lang="en-US" dirty="0" smtClean="0"/>
              <a:t>HIP </a:t>
            </a:r>
            <a:r>
              <a:rPr lang="en-US" dirty="0"/>
              <a:t>administration to University </a:t>
            </a:r>
            <a:r>
              <a:rPr lang="en-US" dirty="0" smtClean="0"/>
              <a:t>Services, </a:t>
            </a:r>
            <a:r>
              <a:rPr lang="en-US" b="1" dirty="0" smtClean="0"/>
              <a:t>including the Finnish Office at CERN, </a:t>
            </a:r>
            <a:r>
              <a:rPr lang="en-US" dirty="0" smtClean="0"/>
              <a:t>finances, HR, general administration.</a:t>
            </a:r>
          </a:p>
          <a:p>
            <a:r>
              <a:rPr lang="en-US" b="1" dirty="0" smtClean="0"/>
              <a:t>Starting 2018</a:t>
            </a:r>
            <a:r>
              <a:rPr lang="en-US" b="1" dirty="0"/>
              <a:t>: </a:t>
            </a:r>
            <a:r>
              <a:rPr lang="en-US" b="1" dirty="0" smtClean="0"/>
              <a:t>Faculty sub-units no more budgeting units except HIP: HIP will retain its’ own finances.</a:t>
            </a:r>
          </a:p>
          <a:p>
            <a:r>
              <a:rPr lang="en-US" dirty="0" smtClean="0">
                <a:solidFill>
                  <a:schemeClr val="tx1"/>
                </a:solidFill>
                <a:sym typeface="Wingdings"/>
              </a:rPr>
              <a:t>HIP </a:t>
            </a:r>
            <a:r>
              <a:rPr lang="en-US" dirty="0">
                <a:solidFill>
                  <a:schemeClr val="tx1"/>
                </a:solidFill>
                <a:sym typeface="Wingdings"/>
              </a:rPr>
              <a:t>personnel: 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in 2017 about </a:t>
            </a:r>
            <a:r>
              <a:rPr lang="en-US" b="1" dirty="0" smtClean="0">
                <a:solidFill>
                  <a:schemeClr val="tx1"/>
                </a:solidFill>
                <a:sym typeface="Wingdings"/>
              </a:rPr>
              <a:t>80 FTE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 </a:t>
            </a:r>
            <a:r>
              <a:rPr lang="en-US" dirty="0">
                <a:solidFill>
                  <a:schemeClr val="tx1"/>
                </a:solidFill>
                <a:sym typeface="Wingdings"/>
              </a:rPr>
              <a:t>including </a:t>
            </a:r>
            <a:r>
              <a:rPr lang="en-US" dirty="0" smtClean="0">
                <a:solidFill>
                  <a:schemeClr val="tx1"/>
                </a:solidFill>
                <a:sym typeface="Wingdings"/>
              </a:rPr>
              <a:t>scholarships. </a:t>
            </a:r>
            <a:r>
              <a:rPr lang="en-US" sz="2000" dirty="0" smtClean="0">
                <a:solidFill>
                  <a:schemeClr val="tx1"/>
                </a:solidFill>
                <a:sym typeface="Wingdings"/>
              </a:rPr>
              <a:t>About </a:t>
            </a:r>
            <a:r>
              <a:rPr lang="en-US" sz="2000" b="1" dirty="0">
                <a:solidFill>
                  <a:schemeClr val="tx1"/>
                </a:solidFill>
                <a:sym typeface="Wingdings"/>
              </a:rPr>
              <a:t>50 FTE </a:t>
            </a:r>
            <a:r>
              <a:rPr lang="en-US" sz="2000" b="1" dirty="0" smtClean="0">
                <a:solidFill>
                  <a:schemeClr val="tx1"/>
                </a:solidFill>
                <a:sym typeface="Wingdings"/>
              </a:rPr>
              <a:t>basic </a:t>
            </a:r>
            <a:r>
              <a:rPr lang="en-US" sz="2000" b="1" dirty="0">
                <a:solidFill>
                  <a:schemeClr val="tx1"/>
                </a:solidFill>
                <a:sym typeface="Wingdings"/>
              </a:rPr>
              <a:t>funding, 30 FTE </a:t>
            </a:r>
            <a:r>
              <a:rPr lang="en-US" sz="2000" b="1" dirty="0" smtClean="0">
                <a:solidFill>
                  <a:schemeClr val="tx1"/>
                </a:solidFill>
                <a:sym typeface="Wingdings"/>
              </a:rPr>
              <a:t>external funding.</a:t>
            </a:r>
          </a:p>
          <a:p>
            <a:r>
              <a:rPr lang="en-US" dirty="0" smtClean="0"/>
              <a:t>People</a:t>
            </a:r>
            <a:r>
              <a:rPr lang="en-US" dirty="0"/>
              <a:t>:</a:t>
            </a:r>
          </a:p>
          <a:p>
            <a:pPr lvl="1"/>
            <a:r>
              <a:rPr lang="en-US" b="1" dirty="0"/>
              <a:t>M. </a:t>
            </a:r>
            <a:r>
              <a:rPr lang="en-US" b="1" dirty="0" err="1"/>
              <a:t>Kulmala</a:t>
            </a:r>
            <a:r>
              <a:rPr lang="en-US" dirty="0"/>
              <a:t>, HIP CLOUD project leader, nominated to Academician of Science (appointed by President, max 16 at a time)</a:t>
            </a:r>
          </a:p>
          <a:p>
            <a:pPr lvl="1"/>
            <a:r>
              <a:rPr lang="en-US" b="1" dirty="0" smtClean="0"/>
              <a:t>K</a:t>
            </a:r>
            <a:r>
              <a:rPr lang="en-US" b="1" dirty="0"/>
              <a:t>. </a:t>
            </a:r>
            <a:r>
              <a:rPr lang="en-US" b="1" dirty="0" err="1"/>
              <a:t>Österberg</a:t>
            </a:r>
            <a:r>
              <a:rPr lang="en-US" dirty="0"/>
              <a:t>, HIP CMS </a:t>
            </a:r>
            <a:r>
              <a:rPr lang="en-US" dirty="0" err="1"/>
              <a:t>programme</a:t>
            </a:r>
            <a:r>
              <a:rPr lang="en-US" dirty="0"/>
              <a:t> leader, promoted to professor in experimental particle physics in UH</a:t>
            </a:r>
          </a:p>
          <a:p>
            <a:pPr lvl="1"/>
            <a:r>
              <a:rPr lang="en-US" b="1" dirty="0"/>
              <a:t>A. </a:t>
            </a:r>
            <a:r>
              <a:rPr lang="en-US" b="1" dirty="0" err="1"/>
              <a:t>Vuorinen</a:t>
            </a:r>
            <a:r>
              <a:rPr lang="en-US" dirty="0"/>
              <a:t>, HIP theory project leader, nominated as tenure-track professor in UH</a:t>
            </a:r>
          </a:p>
          <a:p>
            <a:endParaRPr lang="fi-FI" sz="2000" dirty="0" smtClean="0">
              <a:solidFill>
                <a:schemeClr val="tx1"/>
              </a:solidFill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872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57907"/>
          </a:xfrm>
        </p:spPr>
        <p:txBody>
          <a:bodyPr/>
          <a:lstStyle/>
          <a:p>
            <a:r>
              <a:rPr lang="en-US" dirty="0"/>
              <a:t>HIP </a:t>
            </a:r>
            <a:r>
              <a:rPr lang="en-US" dirty="0" smtClean="0"/>
              <a:t>management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8938" y="1052736"/>
            <a:ext cx="7861250" cy="4946650"/>
          </a:xfrm>
        </p:spPr>
        <p:txBody>
          <a:bodyPr/>
          <a:lstStyle/>
          <a:p>
            <a:r>
              <a:rPr lang="fi-FI" b="1" dirty="0" err="1">
                <a:sym typeface="Wingdings"/>
              </a:rPr>
              <a:t>Starting</a:t>
            </a:r>
            <a:r>
              <a:rPr lang="fi-FI" b="1" dirty="0">
                <a:sym typeface="Wingdings"/>
              </a:rPr>
              <a:t> 2018: HIP </a:t>
            </a:r>
            <a:r>
              <a:rPr lang="fi-FI" b="1" dirty="0" err="1">
                <a:sym typeface="Wingdings"/>
              </a:rPr>
              <a:t>Director</a:t>
            </a:r>
            <a:r>
              <a:rPr lang="fi-FI" b="1" dirty="0">
                <a:sym typeface="Wingdings"/>
              </a:rPr>
              <a:t> Paula </a:t>
            </a:r>
            <a:r>
              <a:rPr lang="fi-FI" b="1" dirty="0" smtClean="0">
                <a:sym typeface="Wingdings"/>
              </a:rPr>
              <a:t>Eerola </a:t>
            </a:r>
            <a:r>
              <a:rPr lang="fi-FI" b="1" dirty="0" err="1" smtClean="0">
                <a:sym typeface="Wingdings"/>
              </a:rPr>
              <a:t>becomes</a:t>
            </a:r>
            <a:r>
              <a:rPr lang="fi-FI" b="1" dirty="0" smtClean="0">
                <a:sym typeface="Wingdings"/>
              </a:rPr>
              <a:t> </a:t>
            </a:r>
            <a:r>
              <a:rPr lang="fi-FI" b="1" dirty="0" err="1" smtClean="0">
                <a:sym typeface="Wingdings"/>
              </a:rPr>
              <a:t>the</a:t>
            </a:r>
            <a:r>
              <a:rPr lang="fi-FI" b="1" dirty="0" smtClean="0">
                <a:sym typeface="Wingdings"/>
              </a:rPr>
              <a:t> Dean </a:t>
            </a:r>
            <a:r>
              <a:rPr lang="fi-FI" b="1" dirty="0">
                <a:sym typeface="Wingdings"/>
              </a:rPr>
              <a:t>of </a:t>
            </a:r>
            <a:r>
              <a:rPr lang="fi-FI" b="1" dirty="0" err="1">
                <a:sym typeface="Wingdings"/>
              </a:rPr>
              <a:t>the</a:t>
            </a:r>
            <a:r>
              <a:rPr lang="fi-FI" b="1" dirty="0">
                <a:sym typeface="Wingdings"/>
              </a:rPr>
              <a:t> Science </a:t>
            </a:r>
            <a:r>
              <a:rPr lang="fi-FI" b="1" dirty="0" err="1">
                <a:sym typeface="Wingdings"/>
              </a:rPr>
              <a:t>Faculty</a:t>
            </a:r>
            <a:r>
              <a:rPr lang="fi-FI" b="1" dirty="0">
                <a:sym typeface="Wingdings"/>
              </a:rPr>
              <a:t>, UH</a:t>
            </a:r>
            <a:r>
              <a:rPr lang="fi-FI" b="1" dirty="0" smtClean="0">
                <a:sym typeface="Wingdings"/>
              </a:rPr>
              <a:t>.</a:t>
            </a:r>
          </a:p>
          <a:p>
            <a:r>
              <a:rPr lang="fi-FI" dirty="0" smtClean="0">
                <a:sym typeface="Wingdings"/>
              </a:rPr>
              <a:t>PE </a:t>
            </a:r>
            <a:r>
              <a:rPr lang="fi-FI" dirty="0" err="1" smtClean="0">
                <a:sym typeface="Wingdings"/>
              </a:rPr>
              <a:t>continues</a:t>
            </a:r>
            <a:r>
              <a:rPr lang="fi-FI" dirty="0" smtClean="0">
                <a:sym typeface="Wingdings"/>
              </a:rPr>
              <a:t> as </a:t>
            </a:r>
            <a:r>
              <a:rPr lang="fi-FI" dirty="0" err="1" smtClean="0">
                <a:sym typeface="Wingdings"/>
              </a:rPr>
              <a:t>the</a:t>
            </a:r>
            <a:r>
              <a:rPr lang="fi-FI" dirty="0" smtClean="0">
                <a:sym typeface="Wingdings"/>
              </a:rPr>
              <a:t> CERN and FAIR </a:t>
            </a:r>
            <a:r>
              <a:rPr lang="fi-FI" dirty="0" err="1" smtClean="0">
                <a:sym typeface="Wingdings"/>
              </a:rPr>
              <a:t>Council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Delegate</a:t>
            </a:r>
            <a:r>
              <a:rPr lang="fi-FI" dirty="0" smtClean="0">
                <a:sym typeface="Wingdings"/>
              </a:rPr>
              <a:t>, and </a:t>
            </a:r>
            <a:r>
              <a:rPr lang="fi-FI" dirty="0" err="1" smtClean="0">
                <a:sym typeface="Wingdings"/>
              </a:rPr>
              <a:t>probably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becomes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the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chair</a:t>
            </a:r>
            <a:r>
              <a:rPr lang="fi-FI" dirty="0" smtClean="0">
                <a:sym typeface="Wingdings"/>
              </a:rPr>
              <a:t> of </a:t>
            </a:r>
            <a:r>
              <a:rPr lang="fi-FI" dirty="0" err="1" smtClean="0">
                <a:sym typeface="Wingdings"/>
              </a:rPr>
              <a:t>the</a:t>
            </a:r>
            <a:r>
              <a:rPr lang="fi-FI" dirty="0" smtClean="0">
                <a:sym typeface="Wingdings"/>
              </a:rPr>
              <a:t> HIP Board.</a:t>
            </a:r>
          </a:p>
          <a:p>
            <a:r>
              <a:rPr lang="fi-FI" b="1" dirty="0" smtClean="0">
                <a:sym typeface="Wingdings"/>
              </a:rPr>
              <a:t>New </a:t>
            </a:r>
            <a:r>
              <a:rPr lang="fi-FI" b="1" dirty="0" err="1" smtClean="0">
                <a:sym typeface="Wingdings"/>
              </a:rPr>
              <a:t>Director</a:t>
            </a:r>
            <a:r>
              <a:rPr lang="fi-FI" b="1" dirty="0" smtClean="0">
                <a:sym typeface="Wingdings"/>
              </a:rPr>
              <a:t> </a:t>
            </a:r>
            <a:r>
              <a:rPr lang="fi-FI" b="1" dirty="0" err="1" smtClean="0">
                <a:sym typeface="Wingdings"/>
              </a:rPr>
              <a:t>recruitment</a:t>
            </a:r>
            <a:r>
              <a:rPr lang="fi-FI" b="1" dirty="0" smtClean="0">
                <a:sym typeface="Wingdings"/>
              </a:rPr>
              <a:t> is in </a:t>
            </a:r>
            <a:r>
              <a:rPr lang="fi-FI" b="1" dirty="0" err="1" smtClean="0">
                <a:sym typeface="Wingdings"/>
              </a:rPr>
              <a:t>progress</a:t>
            </a:r>
            <a:r>
              <a:rPr lang="fi-FI" b="1" dirty="0" smtClean="0">
                <a:sym typeface="Wingdings"/>
              </a:rPr>
              <a:t>.</a:t>
            </a:r>
            <a:r>
              <a:rPr lang="fi-FI" dirty="0" smtClean="0">
                <a:sym typeface="Wingdings"/>
              </a:rPr>
              <a:t> Short-</a:t>
            </a:r>
            <a:r>
              <a:rPr lang="fi-FI" dirty="0" err="1" smtClean="0">
                <a:sym typeface="Wingdings"/>
              </a:rPr>
              <a:t>listed</a:t>
            </a:r>
            <a:r>
              <a:rPr lang="fi-FI" dirty="0" smtClean="0">
                <a:sym typeface="Wingdings"/>
              </a:rPr>
              <a:t> and </a:t>
            </a:r>
            <a:r>
              <a:rPr lang="fi-FI" dirty="0" err="1" smtClean="0">
                <a:sym typeface="Wingdings"/>
              </a:rPr>
              <a:t>interviewed</a:t>
            </a:r>
            <a:r>
              <a:rPr lang="fi-FI" dirty="0" smtClean="0">
                <a:sym typeface="Wingdings"/>
              </a:rPr>
              <a:t> </a:t>
            </a:r>
            <a:r>
              <a:rPr lang="fi-FI" dirty="0" err="1" smtClean="0">
                <a:sym typeface="Wingdings"/>
              </a:rPr>
              <a:t>candidates</a:t>
            </a:r>
            <a:r>
              <a:rPr lang="fi-FI" dirty="0" smtClean="0">
                <a:sym typeface="Wingdings"/>
              </a:rPr>
              <a:t>:</a:t>
            </a:r>
          </a:p>
          <a:p>
            <a:pPr lvl="1"/>
            <a:r>
              <a:rPr lang="fi-FI" sz="2000" dirty="0" smtClean="0">
                <a:sym typeface="Wingdings"/>
              </a:rPr>
              <a:t>Mikko Alava Aalto</a:t>
            </a:r>
          </a:p>
          <a:p>
            <a:pPr lvl="1"/>
            <a:r>
              <a:rPr lang="fi-FI" sz="2000" dirty="0" smtClean="0">
                <a:sym typeface="Wingdings"/>
              </a:rPr>
              <a:t>Richard </a:t>
            </a:r>
            <a:r>
              <a:rPr lang="fi-FI" sz="2000" dirty="0" err="1" smtClean="0">
                <a:sym typeface="Wingdings"/>
              </a:rPr>
              <a:t>Brenner</a:t>
            </a:r>
            <a:r>
              <a:rPr lang="fi-FI" sz="2000" dirty="0" smtClean="0">
                <a:sym typeface="Wingdings"/>
              </a:rPr>
              <a:t> Uppsala</a:t>
            </a:r>
          </a:p>
          <a:p>
            <a:pPr lvl="1"/>
            <a:r>
              <a:rPr lang="fi-FI" sz="2000" dirty="0" smtClean="0">
                <a:sym typeface="Wingdings"/>
              </a:rPr>
              <a:t>Katri </a:t>
            </a:r>
            <a:r>
              <a:rPr lang="fi-FI" sz="2000" dirty="0" err="1" smtClean="0">
                <a:sym typeface="Wingdings"/>
              </a:rPr>
              <a:t>Huitu</a:t>
            </a:r>
            <a:r>
              <a:rPr lang="fi-FI" sz="2000" dirty="0" smtClean="0">
                <a:sym typeface="Wingdings"/>
              </a:rPr>
              <a:t> Helsinki</a:t>
            </a:r>
          </a:p>
          <a:p>
            <a:pPr lvl="1"/>
            <a:r>
              <a:rPr lang="fi-FI" sz="2000" dirty="0" smtClean="0">
                <a:sym typeface="Wingdings"/>
              </a:rPr>
              <a:t>Kari Rummukainen Helsinki</a:t>
            </a:r>
          </a:p>
          <a:p>
            <a:pPr lvl="1"/>
            <a:r>
              <a:rPr lang="fi-FI" sz="2000" b="1" dirty="0" err="1" smtClean="0">
                <a:sym typeface="Wingdings"/>
              </a:rPr>
              <a:t>Decision</a:t>
            </a:r>
            <a:r>
              <a:rPr lang="fi-FI" sz="2000" b="1" dirty="0" smtClean="0">
                <a:sym typeface="Wingdings"/>
              </a:rPr>
              <a:t> </a:t>
            </a:r>
            <a:r>
              <a:rPr lang="fi-FI" sz="2000" b="1" dirty="0" err="1" smtClean="0">
                <a:sym typeface="Wingdings"/>
              </a:rPr>
              <a:t>by</a:t>
            </a:r>
            <a:r>
              <a:rPr lang="fi-FI" sz="2000" b="1" dirty="0" smtClean="0">
                <a:sym typeface="Wingdings"/>
              </a:rPr>
              <a:t> </a:t>
            </a:r>
            <a:r>
              <a:rPr lang="fi-FI" sz="2000" b="1" dirty="0" err="1" smtClean="0">
                <a:sym typeface="Wingdings"/>
              </a:rPr>
              <a:t>the</a:t>
            </a:r>
            <a:r>
              <a:rPr lang="fi-FI" sz="2000" b="1" dirty="0" smtClean="0">
                <a:sym typeface="Wingdings"/>
              </a:rPr>
              <a:t> HIP Board </a:t>
            </a:r>
            <a:r>
              <a:rPr lang="fi-FI" sz="2000" b="1" dirty="0" err="1" smtClean="0">
                <a:sym typeface="Wingdings"/>
              </a:rPr>
              <a:t>expected</a:t>
            </a:r>
            <a:r>
              <a:rPr lang="fi-FI" sz="2000" b="1" dirty="0" smtClean="0">
                <a:sym typeface="Wingdings"/>
              </a:rPr>
              <a:t> </a:t>
            </a:r>
            <a:r>
              <a:rPr lang="fi-FI" sz="2000" b="1" dirty="0" err="1" smtClean="0">
                <a:sym typeface="Wingdings"/>
              </a:rPr>
              <a:t>before</a:t>
            </a:r>
            <a:r>
              <a:rPr lang="fi-FI" sz="2000" b="1" dirty="0" smtClean="0">
                <a:sym typeface="Wingdings"/>
              </a:rPr>
              <a:t> </a:t>
            </a:r>
            <a:r>
              <a:rPr lang="fi-FI" sz="2000" b="1" dirty="0" err="1" smtClean="0">
                <a:sym typeface="Wingdings"/>
              </a:rPr>
              <a:t>Christmas</a:t>
            </a:r>
            <a:endParaRPr lang="fi-FI" sz="2000" b="1" dirty="0">
              <a:sym typeface="Wingdings"/>
            </a:endParaRPr>
          </a:p>
          <a:p>
            <a:r>
              <a:rPr lang="fi-FI" b="1" dirty="0" err="1">
                <a:sym typeface="Wingdings"/>
              </a:rPr>
              <a:t>Starting</a:t>
            </a:r>
            <a:r>
              <a:rPr lang="fi-FI" b="1" dirty="0">
                <a:sym typeface="Wingdings"/>
              </a:rPr>
              <a:t> 2018: </a:t>
            </a:r>
            <a:r>
              <a:rPr lang="fi-FI" b="1" dirty="0" err="1">
                <a:sym typeface="Wingdings"/>
              </a:rPr>
              <a:t>new</a:t>
            </a:r>
            <a:r>
              <a:rPr lang="fi-FI" b="1" dirty="0">
                <a:sym typeface="Wingdings"/>
              </a:rPr>
              <a:t> </a:t>
            </a:r>
            <a:r>
              <a:rPr lang="fi-FI" b="1" dirty="0" err="1">
                <a:sym typeface="Wingdings"/>
              </a:rPr>
              <a:t>technology</a:t>
            </a:r>
            <a:r>
              <a:rPr lang="fi-FI" b="1" dirty="0">
                <a:sym typeface="Wingdings"/>
              </a:rPr>
              <a:t> </a:t>
            </a:r>
            <a:r>
              <a:rPr lang="fi-FI" b="1" dirty="0" err="1">
                <a:sym typeface="Wingdings"/>
              </a:rPr>
              <a:t>programme</a:t>
            </a:r>
            <a:r>
              <a:rPr lang="fi-FI" b="1" dirty="0">
                <a:sym typeface="Wingdings"/>
              </a:rPr>
              <a:t> </a:t>
            </a:r>
            <a:r>
              <a:rPr lang="fi-FI" b="1" dirty="0" err="1">
                <a:sym typeface="Wingdings"/>
              </a:rPr>
              <a:t>director</a:t>
            </a:r>
            <a:r>
              <a:rPr lang="fi-FI" b="1" dirty="0">
                <a:sym typeface="Wingdings"/>
              </a:rPr>
              <a:t> prof. Filip Tuomisto, Aalto </a:t>
            </a:r>
            <a:r>
              <a:rPr lang="fi-FI" b="1" dirty="0" err="1">
                <a:sym typeface="Wingdings"/>
              </a:rPr>
              <a:t>University</a:t>
            </a:r>
            <a:endParaRPr lang="en-US" b="1" dirty="0">
              <a:sym typeface="Wingdings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6408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259632" y="152401"/>
            <a:ext cx="7579568" cy="749720"/>
          </a:xfrm>
        </p:spPr>
        <p:txBody>
          <a:bodyPr/>
          <a:lstStyle/>
          <a:p>
            <a:r>
              <a:rPr lang="en-US"/>
              <a:t>RECFA visit to Finland 19-20 May 2017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67544" y="1069298"/>
            <a:ext cx="4392488" cy="3367814"/>
          </a:xfrm>
        </p:spPr>
        <p:txBody>
          <a:bodyPr/>
          <a:lstStyle/>
          <a:p>
            <a:r>
              <a:rPr lang="en-US" sz="2000" dirty="0" smtClean="0"/>
              <a:t>CERN </a:t>
            </a:r>
            <a:r>
              <a:rPr lang="en-US" sz="2000" dirty="0"/>
              <a:t>DG F. </a:t>
            </a:r>
            <a:r>
              <a:rPr lang="en-US" sz="2000" dirty="0" err="1" smtClean="0"/>
              <a:t>Gianotti</a:t>
            </a:r>
            <a:r>
              <a:rPr lang="en-US" sz="2000" dirty="0" smtClean="0"/>
              <a:t>: meetings </a:t>
            </a:r>
            <a:r>
              <a:rPr lang="en-US" sz="2000" dirty="0"/>
              <a:t>with Ministers and </a:t>
            </a:r>
            <a:r>
              <a:rPr lang="en-US" sz="2000" dirty="0" smtClean="0"/>
              <a:t>vice-rectors</a:t>
            </a:r>
          </a:p>
          <a:p>
            <a:r>
              <a:rPr lang="en-US" sz="2000" b="1" dirty="0" smtClean="0"/>
              <a:t>RECFA positive </a:t>
            </a:r>
            <a:r>
              <a:rPr lang="en-US" sz="2000" b="1" dirty="0"/>
              <a:t>remarks: </a:t>
            </a:r>
            <a:r>
              <a:rPr lang="en-US" sz="2000" dirty="0"/>
              <a:t>HIP role, CMS+TOTEM cooperation, commitments to CMS and ALICE Phase-1 upgrades, theory activities, nuclear </a:t>
            </a:r>
            <a:r>
              <a:rPr lang="en-US" sz="2000" dirty="0" err="1"/>
              <a:t>physics+JYFL-ACCLAB</a:t>
            </a:r>
            <a:r>
              <a:rPr lang="en-US" sz="2000" dirty="0"/>
              <a:t>, </a:t>
            </a:r>
            <a:r>
              <a:rPr lang="en-US" sz="2000" dirty="0" smtClean="0"/>
              <a:t>instrumentation, schools</a:t>
            </a:r>
            <a:endParaRPr lang="en-US" sz="2000" dirty="0"/>
          </a:p>
          <a:p>
            <a:endParaRPr lang="en-US" sz="2000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7544" y="4293096"/>
            <a:ext cx="8352606" cy="2176155"/>
          </a:xfrm>
        </p:spPr>
        <p:txBody>
          <a:bodyPr/>
          <a:lstStyle/>
          <a:p>
            <a:r>
              <a:rPr lang="en-US" sz="2000" b="1" dirty="0" smtClean="0"/>
              <a:t>RECFA suggestions/hopes</a:t>
            </a:r>
            <a:r>
              <a:rPr lang="en-US" sz="2000" dirty="0"/>
              <a:t>: CMS and ALICE Phase-2 upgrades, broaden scope to neutrinos or </a:t>
            </a:r>
            <a:r>
              <a:rPr lang="en-US" sz="2000" dirty="0" err="1"/>
              <a:t>e</a:t>
            </a:r>
            <a:r>
              <a:rPr lang="en-US" sz="2000" baseline="30000" dirty="0" err="1"/>
              <a:t>+</a:t>
            </a:r>
            <a:r>
              <a:rPr lang="en-US" sz="2000" dirty="0" err="1"/>
              <a:t>e</a:t>
            </a:r>
            <a:r>
              <a:rPr lang="en-US" sz="2000" baseline="30000" dirty="0"/>
              <a:t>-</a:t>
            </a:r>
            <a:r>
              <a:rPr lang="en-US" sz="2000" dirty="0"/>
              <a:t>, </a:t>
            </a:r>
            <a:r>
              <a:rPr lang="en-US" sz="2000" dirty="0" err="1"/>
              <a:t>theory+experiment</a:t>
            </a:r>
            <a:r>
              <a:rPr lang="en-US" sz="2000" dirty="0"/>
              <a:t> joint activities, accelerator education, student cooperation across the HIP universities, contacts towards </a:t>
            </a:r>
            <a:r>
              <a:rPr lang="en-US" sz="2000" dirty="0" err="1"/>
              <a:t>astroparticle</a:t>
            </a:r>
            <a:r>
              <a:rPr lang="en-US" sz="2000" dirty="0"/>
              <a:t>/astronomy communities, intensified efforts with Industrial Liaison </a:t>
            </a:r>
          </a:p>
          <a:p>
            <a:endParaRPr lang="en-US" sz="2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3E9022-558F-4269-ADD1-63E6755D261C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416" y="1069298"/>
            <a:ext cx="3680526" cy="3011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61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04773"/>
          </a:xfrm>
        </p:spPr>
        <p:txBody>
          <a:bodyPr/>
          <a:lstStyle/>
          <a:p>
            <a:pPr lvl="1"/>
            <a:r>
              <a:rPr lang="en-US" dirty="0"/>
              <a:t>HIP </a:t>
            </a:r>
            <a:r>
              <a:rPr lang="en-US" dirty="0" smtClean="0"/>
              <a:t>Scientific Advisory Board </a:t>
            </a:r>
            <a:r>
              <a:rPr lang="en-US" dirty="0"/>
              <a:t>28-29 August 2017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3" y="928842"/>
            <a:ext cx="8352283" cy="55955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2D2DB9"/>
                </a:solidFill>
              </a:rPr>
              <a:t>E</a:t>
            </a:r>
            <a:r>
              <a:rPr lang="en-US" b="1" dirty="0" smtClean="0">
                <a:solidFill>
                  <a:srgbClr val="2D2DB9"/>
                </a:solidFill>
              </a:rPr>
              <a:t>xcellent scientific production of HIP in 2016</a:t>
            </a:r>
            <a:r>
              <a:rPr lang="en-US" dirty="0" smtClean="0"/>
              <a:t>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b="1" dirty="0">
                <a:solidFill>
                  <a:srgbClr val="0000FF"/>
                </a:solidFill>
              </a:rPr>
              <a:t>M</a:t>
            </a:r>
            <a:r>
              <a:rPr lang="en-US" b="1" dirty="0" smtClean="0">
                <a:solidFill>
                  <a:srgbClr val="0000FF"/>
                </a:solidFill>
              </a:rPr>
              <a:t>ain concern: the </a:t>
            </a:r>
            <a:r>
              <a:rPr lang="en-US" b="1" dirty="0">
                <a:solidFill>
                  <a:srgbClr val="0000FF"/>
                </a:solidFill>
              </a:rPr>
              <a:t>budgetary </a:t>
            </a:r>
            <a:r>
              <a:rPr lang="en-US" b="1" dirty="0" smtClean="0">
                <a:solidFill>
                  <a:srgbClr val="0000FF"/>
                </a:solidFill>
              </a:rPr>
              <a:t>situation. </a:t>
            </a:r>
          </a:p>
          <a:p>
            <a:pPr>
              <a:lnSpc>
                <a:spcPct val="100000"/>
              </a:lnSpc>
            </a:pPr>
            <a:endParaRPr lang="en-US" b="1" dirty="0" smtClean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r>
              <a:rPr lang="en-US" dirty="0"/>
              <a:t>Very positive that </a:t>
            </a:r>
            <a:r>
              <a:rPr lang="en-US" b="1" dirty="0" smtClean="0">
                <a:solidFill>
                  <a:srgbClr val="2D2DB9"/>
                </a:solidFill>
              </a:rPr>
              <a:t>Detector </a:t>
            </a:r>
            <a:r>
              <a:rPr lang="en-US" b="1" dirty="0">
                <a:solidFill>
                  <a:srgbClr val="2D2DB9"/>
                </a:solidFill>
              </a:rPr>
              <a:t>Laboratory </a:t>
            </a:r>
            <a:r>
              <a:rPr lang="en-US" dirty="0"/>
              <a:t>becomes a permanent facility.</a:t>
            </a:r>
          </a:p>
          <a:p>
            <a:pPr>
              <a:lnSpc>
                <a:spcPct val="100000"/>
              </a:lnSpc>
            </a:pPr>
            <a:r>
              <a:rPr lang="en-US" dirty="0"/>
              <a:t>Very impressed by the new project </a:t>
            </a:r>
            <a:r>
              <a:rPr lang="en-US" b="1" dirty="0">
                <a:solidFill>
                  <a:srgbClr val="2D2DB9"/>
                </a:solidFill>
              </a:rPr>
              <a:t>Education and Open Data</a:t>
            </a:r>
            <a:r>
              <a:rPr lang="en-US" b="1" dirty="0" smtClean="0">
                <a:solidFill>
                  <a:srgbClr val="2D2DB9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endParaRPr lang="en-US" b="1" dirty="0" smtClean="0">
              <a:solidFill>
                <a:srgbClr val="0000FF"/>
              </a:solidFill>
            </a:endParaRP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Theory</a:t>
            </a:r>
            <a:r>
              <a:rPr lang="en-US" dirty="0" smtClean="0">
                <a:solidFill>
                  <a:srgbClr val="C00000"/>
                </a:solidFill>
              </a:rPr>
              <a:t>, </a:t>
            </a:r>
            <a:r>
              <a:rPr lang="en-US" dirty="0" smtClean="0"/>
              <a:t>good results for all projects. </a:t>
            </a:r>
          </a:p>
          <a:p>
            <a:pPr>
              <a:lnSpc>
                <a:spcPct val="100000"/>
              </a:lnSpc>
            </a:pPr>
            <a:r>
              <a:rPr lang="en-US" b="1" dirty="0" smtClean="0">
                <a:solidFill>
                  <a:schemeClr val="accent6"/>
                </a:solidFill>
              </a:rPr>
              <a:t>CMS, </a:t>
            </a:r>
            <a:r>
              <a:rPr lang="en-US" b="1" dirty="0" smtClean="0">
                <a:solidFill>
                  <a:srgbClr val="008F56"/>
                </a:solidFill>
              </a:rPr>
              <a:t>TOTEM</a:t>
            </a:r>
            <a:r>
              <a:rPr lang="en-US" b="1" dirty="0" smtClean="0">
                <a:solidFill>
                  <a:schemeClr val="accent6"/>
                </a:solidFill>
              </a:rPr>
              <a:t>: </a:t>
            </a:r>
            <a:r>
              <a:rPr lang="en-US" u="sng" dirty="0" smtClean="0"/>
              <a:t>number </a:t>
            </a:r>
            <a:r>
              <a:rPr lang="en-US" u="sng" dirty="0"/>
              <a:t>of postdocs </a:t>
            </a:r>
            <a:r>
              <a:rPr lang="en-US" dirty="0"/>
              <a:t>should be increased, specially in CMS upgrade group</a:t>
            </a:r>
            <a:r>
              <a:rPr lang="en-US" dirty="0" smtClean="0"/>
              <a:t>. Also </a:t>
            </a:r>
            <a:r>
              <a:rPr lang="en-US" b="1" dirty="0" smtClean="0">
                <a:solidFill>
                  <a:srgbClr val="00B050"/>
                </a:solidFill>
              </a:rPr>
              <a:t>ALICE</a:t>
            </a:r>
            <a:r>
              <a:rPr lang="en-US" dirty="0" smtClean="0"/>
              <a:t> tense personnel situation.</a:t>
            </a:r>
            <a:endParaRPr lang="en-US" dirty="0"/>
          </a:p>
          <a:p>
            <a:pPr>
              <a:lnSpc>
                <a:spcPct val="100000"/>
              </a:lnSpc>
            </a:pPr>
            <a:r>
              <a:rPr lang="en-US" dirty="0" smtClean="0"/>
              <a:t>SAB </a:t>
            </a:r>
            <a:r>
              <a:rPr lang="en-US" dirty="0"/>
              <a:t>supports strongly </a:t>
            </a:r>
            <a:r>
              <a:rPr lang="en-US" dirty="0" smtClean="0"/>
              <a:t>participation in </a:t>
            </a:r>
            <a:r>
              <a:rPr lang="en-US" b="1" dirty="0" smtClean="0">
                <a:solidFill>
                  <a:srgbClr val="7030A0"/>
                </a:solidFill>
              </a:rPr>
              <a:t>ISOLDE</a:t>
            </a:r>
            <a:r>
              <a:rPr lang="en-US" dirty="0" smtClean="0"/>
              <a:t>.</a:t>
            </a:r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Technology projects: </a:t>
            </a:r>
            <a:r>
              <a:rPr lang="en-US" u="sng" dirty="0"/>
              <a:t>SAB supports broadening of the </a:t>
            </a:r>
            <a:r>
              <a:rPr lang="en-US" b="1" dirty="0">
                <a:solidFill>
                  <a:srgbClr val="0000FF"/>
                </a:solidFill>
              </a:rPr>
              <a:t>Accelerator </a:t>
            </a:r>
            <a:r>
              <a:rPr lang="en-US" b="1" dirty="0" smtClean="0">
                <a:solidFill>
                  <a:srgbClr val="0000FF"/>
                </a:solidFill>
              </a:rPr>
              <a:t>technology </a:t>
            </a:r>
            <a:r>
              <a:rPr lang="en-US" dirty="0" smtClean="0"/>
              <a:t>projects</a:t>
            </a:r>
            <a:r>
              <a:rPr lang="en-US" dirty="0"/>
              <a:t>. </a:t>
            </a:r>
            <a:r>
              <a:rPr lang="en-US" b="1" dirty="0">
                <a:solidFill>
                  <a:srgbClr val="0C6800"/>
                </a:solidFill>
              </a:rPr>
              <a:t>NINS3</a:t>
            </a:r>
            <a:r>
              <a:rPr lang="en-US" dirty="0">
                <a:solidFill>
                  <a:srgbClr val="0C6800"/>
                </a:solidFill>
              </a:rPr>
              <a:t> </a:t>
            </a:r>
            <a:r>
              <a:rPr lang="en-US" dirty="0"/>
              <a:t>(</a:t>
            </a:r>
            <a:r>
              <a:rPr lang="en-US" dirty="0" err="1"/>
              <a:t>Tekes-Fidipro</a:t>
            </a:r>
            <a:r>
              <a:rPr lang="en-US" dirty="0"/>
              <a:t>) and </a:t>
            </a:r>
            <a:r>
              <a:rPr lang="en-US" b="1" dirty="0">
                <a:solidFill>
                  <a:srgbClr val="0C6800"/>
                </a:solidFill>
              </a:rPr>
              <a:t>Radiation metrology: </a:t>
            </a:r>
            <a:r>
              <a:rPr lang="en-US" dirty="0" smtClean="0"/>
              <a:t>projects are </a:t>
            </a:r>
            <a:r>
              <a:rPr lang="en-US" dirty="0"/>
              <a:t>a </a:t>
            </a:r>
            <a:r>
              <a:rPr lang="en-US" u="sng" dirty="0"/>
              <a:t>promising avenue </a:t>
            </a:r>
            <a:r>
              <a:rPr lang="en-US" dirty="0"/>
              <a:t>for applying detector technologies </a:t>
            </a:r>
            <a:r>
              <a:rPr lang="en-US" dirty="0" smtClean="0"/>
              <a:t>to </a:t>
            </a:r>
            <a:r>
              <a:rPr lang="en-US" dirty="0"/>
              <a:t>fields with </a:t>
            </a:r>
            <a:r>
              <a:rPr lang="en-US" u="sng" dirty="0"/>
              <a:t>important societal impact</a:t>
            </a:r>
            <a:r>
              <a:rPr lang="en-US" u="sng" dirty="0" smtClean="0"/>
              <a:t>.</a:t>
            </a:r>
          </a:p>
          <a:p>
            <a:pPr>
              <a:lnSpc>
                <a:spcPct val="100000"/>
              </a:lnSpc>
            </a:pPr>
            <a:r>
              <a:rPr lang="en-US" dirty="0"/>
              <a:t>SAB stresses the need for a </a:t>
            </a:r>
            <a:r>
              <a:rPr lang="en-US" u="sng" dirty="0"/>
              <a:t>well supported </a:t>
            </a:r>
            <a:r>
              <a:rPr lang="en-US" b="1" u="sng" dirty="0"/>
              <a:t>Industrial Liaison Officer</a:t>
            </a:r>
            <a:r>
              <a:rPr lang="en-US" b="1" dirty="0"/>
              <a:t>.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dirty="0"/>
              <a:t>SAB asks HIP to </a:t>
            </a:r>
            <a:r>
              <a:rPr lang="en-US" u="sng" dirty="0"/>
              <a:t>develop the </a:t>
            </a:r>
            <a:r>
              <a:rPr lang="en-US" b="1" u="sng" dirty="0"/>
              <a:t>BIC</a:t>
            </a:r>
            <a:r>
              <a:rPr lang="en-US" u="sng" dirty="0"/>
              <a:t> project</a:t>
            </a:r>
            <a:r>
              <a:rPr lang="en-US" dirty="0"/>
              <a:t>.</a:t>
            </a:r>
            <a:endParaRPr lang="en-US" u="sng" dirty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319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696744" cy="572846"/>
          </a:xfrm>
        </p:spPr>
        <p:txBody>
          <a:bodyPr/>
          <a:lstStyle/>
          <a:p>
            <a:r>
              <a:rPr lang="en-US" smtClean="0"/>
              <a:t>HIP funding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3217404"/>
              </p:ext>
            </p:extLst>
          </p:nvPr>
        </p:nvGraphicFramePr>
        <p:xfrm>
          <a:off x="430242" y="2256283"/>
          <a:ext cx="8246214" cy="351532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187948"/>
                <a:gridCol w="1009711"/>
                <a:gridCol w="1009711"/>
                <a:gridCol w="1009711"/>
                <a:gridCol w="1009711"/>
                <a:gridCol w="1009711"/>
                <a:gridCol w="1009711"/>
              </a:tblGrid>
              <a:tr h="640065">
                <a:tc>
                  <a:txBody>
                    <a:bodyPr/>
                    <a:lstStyle/>
                    <a:p>
                      <a:r>
                        <a:rPr lang="en-US" dirty="0" smtClean="0"/>
                        <a:t>k€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2018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2017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/>
                        <a:t>2016</a:t>
                      </a:r>
                      <a:endParaRPr lang="en-US" b="1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2015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2013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12671">
                <a:tc>
                  <a:txBody>
                    <a:bodyPr/>
                    <a:lstStyle/>
                    <a:p>
                      <a:r>
                        <a:rPr lang="en-US" dirty="0" smtClean="0"/>
                        <a:t>Ministry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3 200</a:t>
                      </a:r>
                    </a:p>
                    <a:p>
                      <a:pPr algn="r"/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3 200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505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r>
                        <a:rPr lang="en-US" baseline="0" dirty="0" smtClean="0"/>
                        <a:t> 644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3 590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3 500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914379">
                <a:tc>
                  <a:txBody>
                    <a:bodyPr/>
                    <a:lstStyle/>
                    <a:p>
                      <a:r>
                        <a:rPr lang="en-US" dirty="0" smtClean="0"/>
                        <a:t>UH: host</a:t>
                      </a:r>
                      <a:r>
                        <a:rPr lang="en-US" baseline="0" dirty="0" smtClean="0"/>
                        <a:t>, doctoral school, overhead (investments)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566*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579*</a:t>
                      </a:r>
                    </a:p>
                    <a:p>
                      <a:pPr algn="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825</a:t>
                      </a:r>
                    </a:p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(27)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913</a:t>
                      </a:r>
                    </a:p>
                    <a:p>
                      <a:pPr algn="r"/>
                      <a:r>
                        <a:rPr lang="en-US" dirty="0" smtClean="0"/>
                        <a:t>(156)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912</a:t>
                      </a:r>
                    </a:p>
                    <a:p>
                      <a:pPr algn="r"/>
                      <a:r>
                        <a:rPr lang="en-US" dirty="0" smtClean="0"/>
                        <a:t>(172)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908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Other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univ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335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335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335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335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SUM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4 101*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smtClean="0">
                          <a:solidFill>
                            <a:schemeClr val="tx1"/>
                          </a:solidFill>
                        </a:rPr>
                        <a:t>4 114*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4 665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4 892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4 837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4 743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370831">
                <a:tc>
                  <a:txBody>
                    <a:bodyPr/>
                    <a:lstStyle/>
                    <a:p>
                      <a:r>
                        <a:rPr lang="en-US" dirty="0" smtClean="0"/>
                        <a:t>External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 400 </a:t>
                      </a:r>
                      <a:r>
                        <a:rPr lang="en-US" sz="1400" b="0" baseline="0" dirty="0" smtClean="0">
                          <a:solidFill>
                            <a:srgbClr val="FF0000"/>
                          </a:solidFill>
                        </a:rPr>
                        <a:t>(estimate)</a:t>
                      </a:r>
                      <a:endParaRPr lang="en-US" sz="1400" b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1 540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1 405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1 325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840</a:t>
                      </a:r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974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1392699" y="5949280"/>
            <a:ext cx="6643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 administration moved outside of HIP budget to University </a:t>
            </a:r>
          </a:p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ervices, estimated value </a:t>
            </a:r>
            <a:r>
              <a:rPr lang="pt-BR" b="1" dirty="0" smtClean="0">
                <a:solidFill>
                  <a:srgbClr val="FF0000"/>
                </a:solidFill>
              </a:rPr>
              <a:t>241k</a:t>
            </a:r>
            <a:r>
              <a:rPr lang="pt-BR" b="1" dirty="0">
                <a:solidFill>
                  <a:srgbClr val="FF0000"/>
                </a:solidFill>
              </a:rPr>
              <a:t>€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30242" y="908720"/>
            <a:ext cx="8246214" cy="120032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HIP funding is for operations: M&amp;O costs, salaries of HIP researchers and students, travels, </a:t>
            </a:r>
            <a:r>
              <a:rPr lang="en-US" b="1" dirty="0" smtClean="0"/>
              <a:t>computing. </a:t>
            </a:r>
            <a:endParaRPr lang="en-US" b="1" dirty="0"/>
          </a:p>
          <a:p>
            <a:r>
              <a:rPr lang="en-US" b="1" dirty="0"/>
              <a:t>Investments (like upgrades): we apply for external, competitive research infrastructure funding from Academy of </a:t>
            </a:r>
            <a:r>
              <a:rPr lang="en-US" b="1" dirty="0" smtClean="0"/>
              <a:t>Finland.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53715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757907"/>
          </a:xfrm>
        </p:spPr>
        <p:txBody>
          <a:bodyPr/>
          <a:lstStyle/>
          <a:p>
            <a:r>
              <a:rPr lang="en-US" dirty="0" smtClean="0"/>
              <a:t>HIP budget 2018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0483" y="1124744"/>
            <a:ext cx="3444005" cy="532859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sym typeface="Wingdings"/>
              </a:rPr>
              <a:t>Ministry of Education: </a:t>
            </a:r>
            <a:r>
              <a:rPr lang="en-US" b="1" dirty="0">
                <a:solidFill>
                  <a:schemeClr val="tx1"/>
                </a:solidFill>
                <a:sym typeface="Wingdings"/>
              </a:rPr>
              <a:t>3.2 M€</a:t>
            </a:r>
            <a:r>
              <a:rPr lang="en-US" b="1" dirty="0" smtClean="0">
                <a:solidFill>
                  <a:schemeClr val="tx1"/>
                </a:solidFill>
                <a:sym typeface="Wingdings"/>
              </a:rPr>
              <a:t>/year 2017-2020 </a:t>
            </a:r>
          </a:p>
          <a:p>
            <a:r>
              <a:rPr lang="en-US" dirty="0" smtClean="0"/>
              <a:t>Basic funding 2018: </a:t>
            </a:r>
            <a:r>
              <a:rPr lang="en-US" b="1" dirty="0" smtClean="0"/>
              <a:t>4.1 </a:t>
            </a:r>
            <a:r>
              <a:rPr lang="en-US" b="1" dirty="0"/>
              <a:t>M</a:t>
            </a:r>
            <a:r>
              <a:rPr lang="en-US" b="1" dirty="0" smtClean="0"/>
              <a:t>€</a:t>
            </a:r>
            <a:endParaRPr lang="en-US" dirty="0"/>
          </a:p>
          <a:p>
            <a:r>
              <a:rPr lang="en-US" dirty="0" smtClean="0"/>
              <a:t>Expected balance 31.12.2017 </a:t>
            </a:r>
            <a:r>
              <a:rPr lang="en-US" b="1" dirty="0"/>
              <a:t>0</a:t>
            </a:r>
            <a:r>
              <a:rPr lang="en-US" b="1" dirty="0" smtClean="0"/>
              <a:t> €</a:t>
            </a:r>
          </a:p>
          <a:p>
            <a:r>
              <a:rPr lang="en-US" dirty="0" smtClean="0"/>
              <a:t>2018 budget is planned to be negative </a:t>
            </a:r>
            <a:r>
              <a:rPr lang="en-US" b="1" dirty="0" smtClean="0"/>
              <a:t>235 k€ </a:t>
            </a:r>
            <a:r>
              <a:rPr lang="en-US" dirty="0" smtClean="0"/>
              <a:t>(using existing surplus)</a:t>
            </a:r>
          </a:p>
          <a:p>
            <a:r>
              <a:rPr lang="en-US" dirty="0" smtClean="0"/>
              <a:t>External funding about </a:t>
            </a:r>
            <a:r>
              <a:rPr lang="en-US" b="1" dirty="0" smtClean="0"/>
              <a:t>1.4 M€</a:t>
            </a:r>
            <a:endParaRPr lang="en-US" b="1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11.11.2016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539552" y="1260624"/>
            <a:ext cx="4472089" cy="4923284"/>
            <a:chOff x="539552" y="1260624"/>
            <a:chExt cx="4472089" cy="4923284"/>
          </a:xfrm>
          <a:solidFill>
            <a:schemeClr val="accent1">
              <a:lumMod val="20000"/>
              <a:lumOff val="80000"/>
            </a:schemeClr>
          </a:solidFill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641" y="1260624"/>
              <a:ext cx="4445000" cy="584200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9552" y="1700808"/>
              <a:ext cx="4457700" cy="4483100"/>
            </a:xfrm>
            <a:prstGeom prst="rect">
              <a:avLst/>
            </a:prstGeom>
            <a:grpFill/>
          </p:spPr>
        </p:pic>
      </p:grpSp>
      <p:sp>
        <p:nvSpPr>
          <p:cNvPr id="11" name="Rectangle 10"/>
          <p:cNvSpPr/>
          <p:nvPr/>
        </p:nvSpPr>
        <p:spPr bwMode="auto">
          <a:xfrm>
            <a:off x="323528" y="1124744"/>
            <a:ext cx="4968552" cy="5328592"/>
          </a:xfrm>
          <a:prstGeom prst="rect">
            <a:avLst/>
          </a:prstGeom>
          <a:noFill/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5668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25722" y="620688"/>
            <a:ext cx="6626595" cy="817496"/>
          </a:xfrm>
        </p:spPr>
        <p:txBody>
          <a:bodyPr/>
          <a:lstStyle/>
          <a:p>
            <a:r>
              <a:rPr lang="fi-FI" sz="3200" dirty="0" smtClean="0"/>
              <a:t>HIP </a:t>
            </a:r>
            <a:r>
              <a:rPr lang="fi-FI" sz="3200" dirty="0" err="1" smtClean="0"/>
              <a:t>sources</a:t>
            </a:r>
            <a:r>
              <a:rPr lang="fi-FI" sz="3200" dirty="0" smtClean="0"/>
              <a:t> of </a:t>
            </a:r>
            <a:r>
              <a:rPr lang="fi-FI" sz="3200" dirty="0" err="1" smtClean="0"/>
              <a:t>funding</a:t>
            </a:r>
            <a:r>
              <a:rPr lang="fi-FI" dirty="0" smtClean="0"/>
              <a:t/>
            </a:r>
            <a:br>
              <a:rPr lang="fi-FI" dirty="0" smtClean="0"/>
            </a:br>
            <a:endParaRPr lang="fi-F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725633-BD2C-4645-8E73-FD1E2B6561C3}" type="datetime1">
              <a:rPr lang="fi-FI"/>
              <a:pPr>
                <a:defRPr/>
              </a:pPr>
              <a:t>15.12.2017</a:t>
            </a:fld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69315E-5A66-CF44-AE5D-C333B2F730C4}" type="slidenum">
              <a:rPr lang="en-GB"/>
              <a:pPr>
                <a:defRPr/>
              </a:pPr>
              <a:t>17</a:t>
            </a:fld>
            <a:endParaRPr lang="en-GB"/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861746637"/>
              </p:ext>
            </p:extLst>
          </p:nvPr>
        </p:nvGraphicFramePr>
        <p:xfrm>
          <a:off x="-684584" y="1988840"/>
          <a:ext cx="633670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86472948"/>
              </p:ext>
            </p:extLst>
          </p:nvPr>
        </p:nvGraphicFramePr>
        <p:xfrm>
          <a:off x="3779912" y="1700808"/>
          <a:ext cx="5472608" cy="37415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457082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06" b="9809"/>
          <a:stretch/>
        </p:blipFill>
        <p:spPr>
          <a:xfrm>
            <a:off x="1187624" y="908719"/>
            <a:ext cx="5472608" cy="576064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541883"/>
          </a:xfrm>
        </p:spPr>
        <p:txBody>
          <a:bodyPr/>
          <a:lstStyle/>
          <a:p>
            <a:r>
              <a:rPr lang="en-AU" dirty="0"/>
              <a:t>3</a:t>
            </a:r>
            <a:r>
              <a:rPr lang="en-AU" dirty="0" smtClean="0"/>
              <a:t>. </a:t>
            </a:r>
            <a:r>
              <a:rPr lang="en-AU" dirty="0"/>
              <a:t>The project structure of HIP in </a:t>
            </a:r>
            <a:r>
              <a:rPr lang="en-AU" dirty="0" smtClean="0"/>
              <a:t>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  <p:sp>
        <p:nvSpPr>
          <p:cNvPr id="8" name="Rectangle 7"/>
          <p:cNvSpPr/>
          <p:nvPr/>
        </p:nvSpPr>
        <p:spPr bwMode="auto">
          <a:xfrm>
            <a:off x="1979712" y="3789040"/>
            <a:ext cx="4032448" cy="936104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979712" y="5292000"/>
            <a:ext cx="4032448" cy="144016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1979712" y="5520640"/>
            <a:ext cx="4032448" cy="140608"/>
          </a:xfrm>
          <a:prstGeom prst="rect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0" fontAlgn="base" latinLnBrk="0" hangingPunct="0">
              <a:lnSpc>
                <a:spcPct val="96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63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829915"/>
          </a:xfrm>
        </p:spPr>
        <p:txBody>
          <a:bodyPr/>
          <a:lstStyle/>
          <a:p>
            <a:r>
              <a:rPr lang="en-US" dirty="0" smtClean="0"/>
              <a:t>Project leaders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8212" y="1196752"/>
            <a:ext cx="7501210" cy="4946650"/>
          </a:xfrm>
        </p:spPr>
        <p:txBody>
          <a:bodyPr/>
          <a:lstStyle/>
          <a:p>
            <a:r>
              <a:rPr lang="en-US" dirty="0" smtClean="0"/>
              <a:t>Technology </a:t>
            </a:r>
            <a:r>
              <a:rPr lang="en-US" dirty="0" err="1" smtClean="0"/>
              <a:t>programme</a:t>
            </a:r>
            <a:r>
              <a:rPr lang="en-US" dirty="0" smtClean="0"/>
              <a:t> 1.1.2018-31.12.2020</a:t>
            </a:r>
          </a:p>
          <a:p>
            <a:pPr lvl="1"/>
            <a:r>
              <a:rPr lang="en-US" dirty="0" smtClean="0"/>
              <a:t>Accelerator technology MSM, Markus </a:t>
            </a:r>
            <a:r>
              <a:rPr lang="en-US" dirty="0" err="1" smtClean="0"/>
              <a:t>Aicheler</a:t>
            </a:r>
            <a:r>
              <a:rPr lang="en-US" dirty="0" smtClean="0"/>
              <a:t> (HIP)</a:t>
            </a:r>
          </a:p>
          <a:p>
            <a:pPr lvl="1"/>
            <a:r>
              <a:rPr lang="en-US" dirty="0" smtClean="0"/>
              <a:t>Gamma-ray spectroscopy GAMMA, Rene Bes (Aalto)</a:t>
            </a:r>
          </a:p>
          <a:p>
            <a:pPr lvl="1"/>
            <a:r>
              <a:rPr lang="en-US" dirty="0" smtClean="0"/>
              <a:t>Accelerator technology MAT, </a:t>
            </a:r>
            <a:r>
              <a:rPr lang="en-US" dirty="0" err="1" smtClean="0"/>
              <a:t>Flyura</a:t>
            </a:r>
            <a:r>
              <a:rPr lang="en-US" dirty="0" smtClean="0"/>
              <a:t> </a:t>
            </a:r>
            <a:r>
              <a:rPr lang="en-US" dirty="0" err="1" smtClean="0"/>
              <a:t>Djurabekova</a:t>
            </a:r>
            <a:r>
              <a:rPr lang="en-US" dirty="0" smtClean="0"/>
              <a:t> (UH)</a:t>
            </a:r>
          </a:p>
          <a:p>
            <a:pPr lvl="1"/>
            <a:r>
              <a:rPr lang="en-US" dirty="0" smtClean="0"/>
              <a:t>Materials for big science BIGS, </a:t>
            </a:r>
            <a:r>
              <a:rPr lang="en-US" dirty="0" err="1" smtClean="0"/>
              <a:t>Ilja</a:t>
            </a:r>
            <a:r>
              <a:rPr lang="en-US" dirty="0" smtClean="0"/>
              <a:t> </a:t>
            </a:r>
            <a:r>
              <a:rPr lang="en-US" dirty="0" err="1" smtClean="0"/>
              <a:t>Makkonen</a:t>
            </a:r>
            <a:r>
              <a:rPr lang="en-US" dirty="0" smtClean="0"/>
              <a:t> (Aalto)</a:t>
            </a:r>
          </a:p>
          <a:p>
            <a:pPr lvl="1"/>
            <a:r>
              <a:rPr lang="en-US" dirty="0" smtClean="0"/>
              <a:t>Business Incubation Centre BIC, </a:t>
            </a:r>
            <a:r>
              <a:rPr lang="en-US" dirty="0" err="1" smtClean="0"/>
              <a:t>Saku</a:t>
            </a:r>
            <a:r>
              <a:rPr lang="en-US" dirty="0" smtClean="0"/>
              <a:t> </a:t>
            </a:r>
            <a:r>
              <a:rPr lang="en-US" dirty="0" err="1" smtClean="0"/>
              <a:t>Mäkinen</a:t>
            </a:r>
            <a:r>
              <a:rPr lang="en-US" dirty="0" smtClean="0"/>
              <a:t> (TUT)</a:t>
            </a:r>
          </a:p>
          <a:p>
            <a:r>
              <a:rPr lang="en-US" dirty="0" smtClean="0"/>
              <a:t>Nuclear matter </a:t>
            </a:r>
            <a:r>
              <a:rPr lang="en-US" dirty="0" err="1" smtClean="0"/>
              <a:t>programme</a:t>
            </a:r>
            <a:r>
              <a:rPr lang="en-US" dirty="0" smtClean="0"/>
              <a:t>, 1.1.2018-31.12.2020</a:t>
            </a:r>
          </a:p>
          <a:p>
            <a:pPr lvl="1"/>
            <a:r>
              <a:rPr lang="en-US" dirty="0" smtClean="0"/>
              <a:t>Isolde, </a:t>
            </a:r>
            <a:r>
              <a:rPr lang="en-US" dirty="0" err="1" smtClean="0"/>
              <a:t>Janne</a:t>
            </a:r>
            <a:r>
              <a:rPr lang="en-US" dirty="0" smtClean="0"/>
              <a:t> </a:t>
            </a:r>
            <a:r>
              <a:rPr lang="en-US" dirty="0" err="1" smtClean="0"/>
              <a:t>Pakarinen</a:t>
            </a:r>
            <a:r>
              <a:rPr lang="en-US" dirty="0" smtClean="0"/>
              <a:t> (UJ)</a:t>
            </a:r>
          </a:p>
          <a:p>
            <a:r>
              <a:rPr lang="en-US" dirty="0" smtClean="0"/>
              <a:t>Nuclear matter </a:t>
            </a:r>
            <a:r>
              <a:rPr lang="en-US" dirty="0" err="1" smtClean="0"/>
              <a:t>programme</a:t>
            </a:r>
            <a:r>
              <a:rPr lang="en-US" dirty="0" smtClean="0"/>
              <a:t>, 1.1.-31.12.2018</a:t>
            </a:r>
          </a:p>
          <a:p>
            <a:pPr lvl="1"/>
            <a:r>
              <a:rPr lang="en-US" dirty="0" smtClean="0"/>
              <a:t>ALICE-forward, </a:t>
            </a:r>
            <a:r>
              <a:rPr lang="en-US" dirty="0" err="1" smtClean="0"/>
              <a:t>Risto</a:t>
            </a:r>
            <a:r>
              <a:rPr lang="en-US" dirty="0" smtClean="0"/>
              <a:t> </a:t>
            </a:r>
            <a:r>
              <a:rPr lang="en-US" dirty="0" err="1" smtClean="0"/>
              <a:t>Orava</a:t>
            </a:r>
            <a:r>
              <a:rPr lang="en-US" dirty="0" smtClean="0"/>
              <a:t> (UH)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23.11.2017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9739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4"/>
            <a:ext cx="7501210" cy="809292"/>
          </a:xfrm>
        </p:spPr>
        <p:txBody>
          <a:bodyPr/>
          <a:lstStyle/>
          <a:p>
            <a:pPr lvl="0"/>
            <a:r>
              <a:rPr lang="en-AU" dirty="0"/>
              <a:t>2</a:t>
            </a:r>
            <a:r>
              <a:rPr lang="en-AU" dirty="0" smtClean="0"/>
              <a:t>. </a:t>
            </a:r>
            <a:r>
              <a:rPr lang="en-AU" dirty="0"/>
              <a:t>Status report of </a:t>
            </a:r>
            <a:r>
              <a:rPr lang="en-AU" dirty="0" smtClean="0"/>
              <a:t>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4464496" cy="4946650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fi-FI" dirty="0"/>
              <a:t>National </a:t>
            </a:r>
            <a:r>
              <a:rPr lang="fi-FI" dirty="0" err="1" smtClean="0"/>
              <a:t>mandate</a:t>
            </a:r>
            <a:r>
              <a:rPr lang="fi-FI" dirty="0" smtClean="0"/>
              <a:t> </a:t>
            </a:r>
            <a:r>
              <a:rPr lang="fi-FI" dirty="0"/>
              <a:t>to </a:t>
            </a:r>
            <a:r>
              <a:rPr lang="fi-FI" b="1" dirty="0" err="1"/>
              <a:t>carry</a:t>
            </a:r>
            <a:r>
              <a:rPr lang="fi-FI" b="1" dirty="0"/>
              <a:t> out and </a:t>
            </a:r>
            <a:r>
              <a:rPr lang="fi-FI" b="1" dirty="0" err="1" smtClean="0"/>
              <a:t>facilitate</a:t>
            </a:r>
            <a:r>
              <a:rPr lang="fi-FI" b="1" dirty="0" smtClean="0"/>
              <a:t>: </a:t>
            </a:r>
          </a:p>
          <a:p>
            <a:pPr lvl="1">
              <a:lnSpc>
                <a:spcPct val="130000"/>
              </a:lnSpc>
            </a:pPr>
            <a:r>
              <a:rPr lang="fi-FI" b="1" dirty="0" err="1" smtClean="0">
                <a:solidFill>
                  <a:srgbClr val="FF0000"/>
                </a:solidFill>
              </a:rPr>
              <a:t>research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>
                <a:solidFill>
                  <a:srgbClr val="FF0000"/>
                </a:solidFill>
              </a:rPr>
              <a:t>in </a:t>
            </a:r>
            <a:r>
              <a:rPr lang="fi-FI" b="1" dirty="0" err="1" smtClean="0">
                <a:solidFill>
                  <a:srgbClr val="FF0000"/>
                </a:solidFill>
              </a:rPr>
              <a:t>basic</a:t>
            </a:r>
            <a:r>
              <a:rPr lang="fi-FI" b="1" dirty="0" smtClean="0">
                <a:solidFill>
                  <a:srgbClr val="FF0000"/>
                </a:solidFill>
              </a:rPr>
              <a:t> </a:t>
            </a:r>
            <a:r>
              <a:rPr lang="fi-FI" b="1" dirty="0">
                <a:solidFill>
                  <a:srgbClr val="FF0000"/>
                </a:solidFill>
              </a:rPr>
              <a:t>and </a:t>
            </a:r>
            <a:r>
              <a:rPr lang="fi-FI" b="1" dirty="0" err="1">
                <a:solidFill>
                  <a:srgbClr val="FF0000"/>
                </a:solidFill>
              </a:rPr>
              <a:t>applied</a:t>
            </a:r>
            <a:r>
              <a:rPr lang="fi-FI" b="1" dirty="0">
                <a:solidFill>
                  <a:srgbClr val="FF0000"/>
                </a:solidFill>
              </a:rPr>
              <a:t> </a:t>
            </a:r>
            <a:r>
              <a:rPr lang="fi-FI" b="1" dirty="0" err="1" smtClean="0">
                <a:solidFill>
                  <a:srgbClr val="FF0000"/>
                </a:solidFill>
              </a:rPr>
              <a:t>physics</a:t>
            </a:r>
            <a:r>
              <a:rPr lang="fi-FI" b="1" dirty="0" smtClean="0">
                <a:solidFill>
                  <a:srgbClr val="FF0000"/>
                </a:solidFill>
              </a:rPr>
              <a:t>, </a:t>
            </a:r>
          </a:p>
          <a:p>
            <a:pPr lvl="1">
              <a:lnSpc>
                <a:spcPct val="130000"/>
              </a:lnSpc>
            </a:pPr>
            <a:r>
              <a:rPr lang="fi-FI" b="1" dirty="0" err="1" smtClean="0">
                <a:solidFill>
                  <a:srgbClr val="0000FF"/>
                </a:solidFill>
              </a:rPr>
              <a:t>research</a:t>
            </a:r>
            <a:r>
              <a:rPr lang="fi-FI" b="1" dirty="0" smtClean="0">
                <a:solidFill>
                  <a:srgbClr val="0000FF"/>
                </a:solidFill>
              </a:rPr>
              <a:t> </a:t>
            </a:r>
            <a:r>
              <a:rPr lang="fi-FI" b="1" dirty="0">
                <a:solidFill>
                  <a:srgbClr val="0000FF"/>
                </a:solidFill>
              </a:rPr>
              <a:t>and </a:t>
            </a:r>
            <a:r>
              <a:rPr lang="fi-FI" b="1" dirty="0" err="1">
                <a:solidFill>
                  <a:srgbClr val="0000FF"/>
                </a:solidFill>
              </a:rPr>
              <a:t>technology</a:t>
            </a:r>
            <a:r>
              <a:rPr lang="fi-FI" b="1" dirty="0">
                <a:solidFill>
                  <a:srgbClr val="0000FF"/>
                </a:solidFill>
              </a:rPr>
              <a:t> </a:t>
            </a:r>
            <a:r>
              <a:rPr lang="fi-FI" b="1" dirty="0" err="1">
                <a:solidFill>
                  <a:srgbClr val="0000FF"/>
                </a:solidFill>
              </a:rPr>
              <a:t>development</a:t>
            </a:r>
            <a:r>
              <a:rPr lang="fi-FI" b="1" dirty="0">
                <a:solidFill>
                  <a:srgbClr val="0000FF"/>
                </a:solidFill>
              </a:rPr>
              <a:t> </a:t>
            </a:r>
            <a:r>
              <a:rPr lang="fi-FI" b="1" dirty="0" smtClean="0">
                <a:solidFill>
                  <a:srgbClr val="0000FF"/>
                </a:solidFill>
              </a:rPr>
              <a:t>at </a:t>
            </a:r>
            <a:r>
              <a:rPr lang="fi-FI" b="1" dirty="0" err="1">
                <a:solidFill>
                  <a:srgbClr val="0000FF"/>
                </a:solidFill>
              </a:rPr>
              <a:t>international</a:t>
            </a:r>
            <a:r>
              <a:rPr lang="fi-FI" b="1" dirty="0">
                <a:solidFill>
                  <a:srgbClr val="0000FF"/>
                </a:solidFill>
              </a:rPr>
              <a:t> </a:t>
            </a:r>
            <a:r>
              <a:rPr lang="fi-FI" b="1" dirty="0" err="1" smtClean="0">
                <a:solidFill>
                  <a:srgbClr val="0000FF"/>
                </a:solidFill>
              </a:rPr>
              <a:t>accelerator</a:t>
            </a:r>
            <a:r>
              <a:rPr lang="fi-FI" b="1" dirty="0" smtClean="0">
                <a:solidFill>
                  <a:srgbClr val="0000FF"/>
                </a:solidFill>
              </a:rPr>
              <a:t> </a:t>
            </a:r>
            <a:r>
              <a:rPr lang="fi-FI" b="1" dirty="0" err="1" smtClean="0">
                <a:solidFill>
                  <a:srgbClr val="0000FF"/>
                </a:solidFill>
              </a:rPr>
              <a:t>laboratories</a:t>
            </a:r>
            <a:endParaRPr lang="fi-FI" b="1" dirty="0">
              <a:solidFill>
                <a:srgbClr val="0000FF"/>
              </a:solidFill>
            </a:endParaRPr>
          </a:p>
          <a:p>
            <a:pPr>
              <a:lnSpc>
                <a:spcPct val="130000"/>
              </a:lnSpc>
            </a:pPr>
            <a:r>
              <a:rPr lang="fi-FI" b="1" dirty="0">
                <a:cs typeface="Arial" pitchFamily="34" charset="0"/>
              </a:rPr>
              <a:t>CERN </a:t>
            </a:r>
            <a:r>
              <a:rPr lang="fi-FI" b="1" dirty="0" err="1">
                <a:cs typeface="Arial" pitchFamily="34" charset="0"/>
              </a:rPr>
              <a:t>from</a:t>
            </a:r>
            <a:r>
              <a:rPr lang="fi-FI" b="1" dirty="0">
                <a:cs typeface="Arial" pitchFamily="34" charset="0"/>
              </a:rPr>
              <a:t> 1996, FAIR </a:t>
            </a:r>
            <a:r>
              <a:rPr lang="fi-FI" b="1" dirty="0" err="1">
                <a:cs typeface="Arial" pitchFamily="34" charset="0"/>
              </a:rPr>
              <a:t>from</a:t>
            </a:r>
            <a:r>
              <a:rPr lang="fi-FI" b="1" dirty="0">
                <a:cs typeface="Arial" pitchFamily="34" charset="0"/>
              </a:rPr>
              <a:t> 2010</a:t>
            </a:r>
          </a:p>
          <a:p>
            <a:pPr>
              <a:lnSpc>
                <a:spcPct val="130000"/>
              </a:lnSpc>
            </a:pPr>
            <a:r>
              <a:rPr lang="fi-FI" dirty="0" err="1">
                <a:cs typeface="Arial" pitchFamily="34" charset="0"/>
              </a:rPr>
              <a:t>Currently</a:t>
            </a:r>
            <a:r>
              <a:rPr lang="fi-FI" dirty="0">
                <a:cs typeface="Arial" pitchFamily="34" charset="0"/>
              </a:rPr>
              <a:t> 5 </a:t>
            </a:r>
            <a:r>
              <a:rPr lang="fi-FI" dirty="0" err="1">
                <a:cs typeface="Arial" pitchFamily="34" charset="0"/>
              </a:rPr>
              <a:t>universities</a:t>
            </a:r>
            <a:endParaRPr lang="fi-FI" dirty="0">
              <a:cs typeface="Arial" pitchFamily="34" charset="0"/>
            </a:endParaRPr>
          </a:p>
          <a:p>
            <a:pPr lvl="1">
              <a:lnSpc>
                <a:spcPct val="130000"/>
              </a:lnSpc>
            </a:pPr>
            <a:r>
              <a:rPr lang="fi-FI" dirty="0" err="1">
                <a:cs typeface="Arial" pitchFamily="34" charset="0"/>
              </a:rPr>
              <a:t>University</a:t>
            </a:r>
            <a:r>
              <a:rPr lang="fi-FI" dirty="0">
                <a:cs typeface="Arial" pitchFamily="34" charset="0"/>
              </a:rPr>
              <a:t> of Helsinki (</a:t>
            </a:r>
            <a:r>
              <a:rPr lang="fi-FI" dirty="0" err="1">
                <a:cs typeface="Arial" pitchFamily="34" charset="0"/>
              </a:rPr>
              <a:t>host</a:t>
            </a:r>
            <a:r>
              <a:rPr lang="fi-FI" dirty="0">
                <a:cs typeface="Arial" pitchFamily="34" charset="0"/>
              </a:rPr>
              <a:t>)</a:t>
            </a:r>
          </a:p>
          <a:p>
            <a:pPr lvl="1">
              <a:lnSpc>
                <a:spcPct val="130000"/>
              </a:lnSpc>
            </a:pPr>
            <a:r>
              <a:rPr lang="fi-FI" dirty="0" err="1">
                <a:cs typeface="Arial" pitchFamily="34" charset="0"/>
              </a:rPr>
              <a:t>University</a:t>
            </a:r>
            <a:r>
              <a:rPr lang="fi-FI" dirty="0">
                <a:cs typeface="Arial" pitchFamily="34" charset="0"/>
              </a:rPr>
              <a:t> of Jyväskylä</a:t>
            </a:r>
          </a:p>
          <a:p>
            <a:pPr lvl="1">
              <a:lnSpc>
                <a:spcPct val="130000"/>
              </a:lnSpc>
            </a:pPr>
            <a:r>
              <a:rPr lang="fi-FI" dirty="0">
                <a:cs typeface="Arial" pitchFamily="34" charset="0"/>
              </a:rPr>
              <a:t>Aalto </a:t>
            </a:r>
            <a:r>
              <a:rPr lang="fi-FI" dirty="0" err="1">
                <a:cs typeface="Arial" pitchFamily="34" charset="0"/>
              </a:rPr>
              <a:t>University</a:t>
            </a:r>
            <a:r>
              <a:rPr lang="fi-FI" dirty="0">
                <a:cs typeface="Arial" pitchFamily="34" charset="0"/>
              </a:rPr>
              <a:t>, Lappeenranta </a:t>
            </a:r>
            <a:r>
              <a:rPr lang="fi-FI" dirty="0" err="1">
                <a:cs typeface="Arial" pitchFamily="34" charset="0"/>
              </a:rPr>
              <a:t>University</a:t>
            </a:r>
            <a:r>
              <a:rPr lang="fi-FI" dirty="0">
                <a:cs typeface="Arial" pitchFamily="34" charset="0"/>
              </a:rPr>
              <a:t> of Technology, Tampere </a:t>
            </a:r>
            <a:r>
              <a:rPr lang="fi-FI" dirty="0" err="1">
                <a:cs typeface="Arial" pitchFamily="34" charset="0"/>
              </a:rPr>
              <a:t>University</a:t>
            </a:r>
            <a:r>
              <a:rPr lang="fi-FI" dirty="0">
                <a:cs typeface="Arial" pitchFamily="34" charset="0"/>
              </a:rPr>
              <a:t> of Technology</a:t>
            </a:r>
          </a:p>
          <a:p>
            <a:pPr marL="381000" lvl="2" indent="0">
              <a:buSzPct val="110000"/>
              <a:buNone/>
            </a:pPr>
            <a:endParaRPr lang="en-US" dirty="0"/>
          </a:p>
          <a:p>
            <a:pPr marL="276225" lvl="1" indent="-276225">
              <a:buSzPct val="110000"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040" y="495815"/>
            <a:ext cx="5125808" cy="7253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4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81" r="17781" b="35409"/>
          <a:stretch/>
        </p:blipFill>
        <p:spPr>
          <a:xfrm>
            <a:off x="0" y="1183858"/>
            <a:ext cx="5675728" cy="47608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829915"/>
          </a:xfrm>
        </p:spPr>
        <p:txBody>
          <a:bodyPr/>
          <a:lstStyle/>
          <a:p>
            <a:pPr lvl="0"/>
            <a:r>
              <a:rPr lang="en-AU" dirty="0"/>
              <a:t>4</a:t>
            </a:r>
            <a:r>
              <a:rPr lang="en-AU" dirty="0" smtClean="0"/>
              <a:t>. The action plan of HIP in 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173992" y="1628800"/>
            <a:ext cx="2710376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Vision for 2025</a:t>
            </a:r>
          </a:p>
          <a:p>
            <a:r>
              <a:rPr lang="en-US" sz="1600" dirty="0" smtClean="0"/>
              <a:t>Global impact in interaction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220072" y="2519984"/>
            <a:ext cx="3744416" cy="12311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creative, international environment for learning and top-level research</a:t>
            </a:r>
          </a:p>
          <a:p>
            <a:r>
              <a:rPr lang="en-US" sz="1400" dirty="0"/>
              <a:t>-</a:t>
            </a:r>
            <a:r>
              <a:rPr lang="en-US" sz="1400" dirty="0" smtClean="0"/>
              <a:t>High-level and high-impact research</a:t>
            </a:r>
          </a:p>
          <a:p>
            <a:r>
              <a:rPr lang="en-US" sz="1400" dirty="0" smtClean="0"/>
              <a:t>-High-level research infrastructure</a:t>
            </a:r>
          </a:p>
          <a:p>
            <a:r>
              <a:rPr lang="en-US" sz="1400" dirty="0" smtClean="0"/>
              <a:t>-International partnerships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11163" y="3808913"/>
            <a:ext cx="3753325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A focus on the student</a:t>
            </a:r>
          </a:p>
          <a:p>
            <a:r>
              <a:rPr lang="en-US" sz="1400" dirty="0" smtClean="0"/>
              <a:t>-Interaction and learning in the scientific community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220072" y="4660666"/>
            <a:ext cx="3744416" cy="5539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Resources for reform</a:t>
            </a:r>
          </a:p>
          <a:p>
            <a:r>
              <a:rPr lang="en-US" sz="1400" dirty="0" smtClean="0"/>
              <a:t>-Versatile funding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451196" y="1221663"/>
            <a:ext cx="2796599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HIP strategy 2017 – 2020</a:t>
            </a:r>
          </a:p>
        </p:txBody>
      </p:sp>
    </p:spTree>
    <p:extLst>
      <p:ext uri="{BB962C8B-B14F-4D97-AF65-F5344CB8AC3E}">
        <p14:creationId xmlns:p14="http://schemas.microsoft.com/office/powerpoint/2010/main" val="185235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403648" y="33961"/>
            <a:ext cx="6967686" cy="874759"/>
          </a:xfrm>
        </p:spPr>
        <p:txBody>
          <a:bodyPr/>
          <a:lstStyle/>
          <a:p>
            <a:r>
              <a:rPr lang="en-US" dirty="0" smtClean="0"/>
              <a:t>HIP </a:t>
            </a:r>
            <a:r>
              <a:rPr lang="en-US" dirty="0"/>
              <a:t>p</a:t>
            </a:r>
            <a:r>
              <a:rPr lang="en-US" dirty="0" smtClean="0"/>
              <a:t>rofile and focus areas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95536" y="927314"/>
            <a:ext cx="8678788" cy="6462125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/>
              <a:t>National CERN strategy: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>
                <a:solidFill>
                  <a:srgbClr val="FF0000"/>
                </a:solidFill>
              </a:rPr>
              <a:t>Visible participation in international research collaborations in front-line particle and nuclear physics research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>
                <a:solidFill>
                  <a:srgbClr val="0000FF"/>
                </a:solidFill>
              </a:rPr>
              <a:t>A</a:t>
            </a:r>
            <a:r>
              <a:rPr lang="en-US" sz="1800" dirty="0" smtClean="0">
                <a:solidFill>
                  <a:srgbClr val="0000FF"/>
                </a:solidFill>
              </a:rPr>
              <a:t>pplied research for accelerators, radiation detection and information technology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>
                <a:solidFill>
                  <a:srgbClr val="0C6800"/>
                </a:solidFill>
              </a:rPr>
              <a:t>Doctoral education in physics and new technologies in challenging project-based international research environments 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>
                <a:solidFill>
                  <a:srgbClr val="002060"/>
                </a:solidFill>
              </a:rPr>
              <a:t>P</a:t>
            </a:r>
            <a:r>
              <a:rPr lang="en-US" sz="1800" dirty="0" smtClean="0">
                <a:solidFill>
                  <a:srgbClr val="002060"/>
                </a:solidFill>
              </a:rPr>
              <a:t>romotion </a:t>
            </a:r>
            <a:r>
              <a:rPr lang="en-US" sz="1800" dirty="0">
                <a:solidFill>
                  <a:srgbClr val="002060"/>
                </a:solidFill>
              </a:rPr>
              <a:t>of CERN (and FAIR) –related R&amp;D </a:t>
            </a:r>
            <a:r>
              <a:rPr lang="en-US" sz="1800" dirty="0" smtClean="0">
                <a:solidFill>
                  <a:srgbClr val="002060"/>
                </a:solidFill>
              </a:rPr>
              <a:t>and business opportunities in Finnish companies 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US" sz="1800" dirty="0" smtClean="0">
                <a:solidFill>
                  <a:srgbClr val="C00000"/>
                </a:solidFill>
              </a:rPr>
              <a:t>Using CERN for education and outreach in natural sciences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800" dirty="0">
              <a:solidFill>
                <a:srgbClr val="C000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 smtClean="0">
                <a:solidFill>
                  <a:schemeClr val="tx1"/>
                </a:solidFill>
              </a:rPr>
              <a:t>University Strategies:</a:t>
            </a:r>
            <a:r>
              <a:rPr lang="en-US" sz="1800" dirty="0" smtClean="0">
                <a:solidFill>
                  <a:srgbClr val="C00000"/>
                </a:solidFill>
              </a:rPr>
              <a:t/>
            </a:r>
            <a:br>
              <a:rPr lang="en-US" sz="1800" dirty="0" smtClean="0">
                <a:solidFill>
                  <a:srgbClr val="C00000"/>
                </a:solidFill>
              </a:rPr>
            </a:br>
            <a:r>
              <a:rPr lang="en-US" sz="1800" dirty="0" smtClean="0">
                <a:solidFill>
                  <a:srgbClr val="C00000"/>
                </a:solidFill>
              </a:rPr>
              <a:t>-   University of Helsinki: ”Matter </a:t>
            </a:r>
            <a:r>
              <a:rPr lang="en-US" sz="1800" dirty="0">
                <a:solidFill>
                  <a:srgbClr val="C00000"/>
                </a:solidFill>
              </a:rPr>
              <a:t>and </a:t>
            </a:r>
            <a:r>
              <a:rPr lang="en-US" sz="1800" dirty="0" smtClean="0">
                <a:solidFill>
                  <a:srgbClr val="C00000"/>
                </a:solidFill>
              </a:rPr>
              <a:t>Materials”</a:t>
            </a:r>
            <a:endParaRPr lang="en-US" sz="1800" dirty="0">
              <a:solidFill>
                <a:srgbClr val="C00000"/>
              </a:solidFill>
            </a:endParaRP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rgbClr val="0000FF"/>
                </a:solidFill>
              </a:rPr>
              <a:t>University of </a:t>
            </a:r>
            <a:r>
              <a:rPr lang="en-US" sz="1800" dirty="0" err="1" smtClean="0">
                <a:solidFill>
                  <a:srgbClr val="0000FF"/>
                </a:solidFill>
              </a:rPr>
              <a:t>Jyväskylä</a:t>
            </a:r>
            <a:r>
              <a:rPr lang="en-US" sz="1800" dirty="0" smtClean="0">
                <a:solidFill>
                  <a:srgbClr val="0000FF"/>
                </a:solidFill>
              </a:rPr>
              <a:t>: accelerator-based research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rgbClr val="0C6800"/>
                </a:solidFill>
              </a:rPr>
              <a:t>Aalto, Tampere, Lappeenranta: instrumentation, technology applications, material sciences, ICT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sz="1800" dirty="0">
              <a:solidFill>
                <a:srgbClr val="0C680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800" b="1" dirty="0"/>
              <a:t>International: </a:t>
            </a:r>
            <a:endParaRPr lang="en-US" sz="1800" b="1" dirty="0" smtClean="0"/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1800" dirty="0" smtClean="0"/>
              <a:t>European </a:t>
            </a:r>
            <a:r>
              <a:rPr lang="en-US" sz="1800" dirty="0"/>
              <a:t>Particle Physics Strategy, </a:t>
            </a:r>
            <a:endParaRPr lang="en-US" sz="1800" dirty="0" smtClean="0"/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1800" dirty="0" smtClean="0"/>
              <a:t>CERN </a:t>
            </a:r>
            <a:r>
              <a:rPr lang="en-US" sz="1800" dirty="0">
                <a:solidFill>
                  <a:schemeClr val="tx1"/>
                </a:solidFill>
              </a:rPr>
              <a:t>Medium Term </a:t>
            </a:r>
            <a:r>
              <a:rPr lang="en-US" sz="1800" dirty="0" smtClean="0">
                <a:solidFill>
                  <a:schemeClr val="tx1"/>
                </a:solidFill>
              </a:rPr>
              <a:t>Plan,</a:t>
            </a:r>
          </a:p>
          <a:p>
            <a:pPr>
              <a:lnSpc>
                <a:spcPct val="100000"/>
              </a:lnSpc>
              <a:buFontTx/>
              <a:buChar char="-"/>
            </a:pPr>
            <a:r>
              <a:rPr lang="en-US" sz="1800" dirty="0" smtClean="0">
                <a:solidFill>
                  <a:schemeClr val="tx1"/>
                </a:solidFill>
              </a:rPr>
              <a:t>FAIR </a:t>
            </a:r>
            <a:r>
              <a:rPr lang="en-US" sz="1800" dirty="0">
                <a:solidFill>
                  <a:schemeClr val="tx1"/>
                </a:solidFill>
              </a:rPr>
              <a:t>Green Paper and related planning documents.</a:t>
            </a:r>
          </a:p>
          <a:p>
            <a:pPr>
              <a:lnSpc>
                <a:spcPct val="100000"/>
              </a:lnSpc>
              <a:buFontTx/>
              <a:buChar char="-"/>
            </a:pPr>
            <a:endParaRPr lang="en-US" b="1" dirty="0" smtClean="0">
              <a:solidFill>
                <a:srgbClr val="0C68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264770D-F7C1-498C-A135-EDE74D964041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052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901923"/>
          </a:xfrm>
        </p:spPr>
        <p:txBody>
          <a:bodyPr/>
          <a:lstStyle/>
          <a:p>
            <a:pPr lvl="0"/>
            <a:r>
              <a:rPr lang="en-US" dirty="0"/>
              <a:t>HIP strategy actions 2018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836712"/>
            <a:ext cx="8568952" cy="5616624"/>
          </a:xfrm>
        </p:spPr>
        <p:txBody>
          <a:bodyPr/>
          <a:lstStyle/>
          <a:p>
            <a:pPr marL="812800" lvl="1" indent="-342900">
              <a:buFont typeface="+mj-lt"/>
              <a:buAutoNum type="alphaUcPeriod"/>
            </a:pPr>
            <a:r>
              <a:rPr lang="en-US" b="1" dirty="0" smtClean="0">
                <a:solidFill>
                  <a:srgbClr val="C00000"/>
                </a:solidFill>
              </a:rPr>
              <a:t>National responsibility </a:t>
            </a:r>
            <a:r>
              <a:rPr lang="mr-IN" b="1" dirty="0" smtClean="0">
                <a:solidFill>
                  <a:srgbClr val="C00000"/>
                </a:solidFill>
              </a:rPr>
              <a:t>–</a:t>
            </a:r>
            <a:r>
              <a:rPr lang="en-US" b="1" dirty="0" smtClean="0">
                <a:solidFill>
                  <a:srgbClr val="C00000"/>
                </a:solidFill>
              </a:rPr>
              <a:t> CERN ja FAIR</a:t>
            </a:r>
            <a:endParaRPr lang="en-US" b="1" dirty="0">
              <a:solidFill>
                <a:srgbClr val="C00000"/>
              </a:solidFill>
            </a:endParaRPr>
          </a:p>
          <a:p>
            <a:pPr marL="812800" lvl="1" indent="-342900">
              <a:buFont typeface="+mj-lt"/>
              <a:buAutoNum type="alphaUcPeriod"/>
            </a:pPr>
            <a:r>
              <a:rPr lang="fi-FI" b="1" dirty="0" smtClean="0">
                <a:solidFill>
                  <a:srgbClr val="2D2DB9"/>
                </a:solidFill>
              </a:rPr>
              <a:t>Full </a:t>
            </a:r>
            <a:r>
              <a:rPr lang="fi-FI" b="1" dirty="0" err="1" smtClean="0">
                <a:solidFill>
                  <a:srgbClr val="2D2DB9"/>
                </a:solidFill>
              </a:rPr>
              <a:t>utilization</a:t>
            </a:r>
            <a:r>
              <a:rPr lang="fi-FI" b="1" dirty="0" smtClean="0">
                <a:solidFill>
                  <a:srgbClr val="2D2DB9"/>
                </a:solidFill>
              </a:rPr>
              <a:t> of </a:t>
            </a:r>
            <a:r>
              <a:rPr lang="fi-FI" b="1" dirty="0" err="1" smtClean="0">
                <a:solidFill>
                  <a:srgbClr val="2D2DB9"/>
                </a:solidFill>
              </a:rPr>
              <a:t>experiments</a:t>
            </a:r>
            <a:r>
              <a:rPr lang="fi-FI" b="1" dirty="0" smtClean="0">
                <a:solidFill>
                  <a:srgbClr val="2D2DB9"/>
                </a:solidFill>
              </a:rPr>
              <a:t> at CERN </a:t>
            </a:r>
            <a:r>
              <a:rPr lang="mr-IN" b="1" dirty="0" smtClean="0">
                <a:solidFill>
                  <a:srgbClr val="2D2DB9"/>
                </a:solidFill>
              </a:rPr>
              <a:t>–</a:t>
            </a:r>
            <a:r>
              <a:rPr lang="fi-FI" b="1" dirty="0" smtClean="0">
                <a:solidFill>
                  <a:srgbClr val="2D2DB9"/>
                </a:solidFill>
              </a:rPr>
              <a:t> CMS, TOTEM, ALICE, ISOLDE, CLOUD</a:t>
            </a:r>
            <a:endParaRPr lang="fi-FI" b="1" dirty="0">
              <a:solidFill>
                <a:srgbClr val="2D2DB9"/>
              </a:solidFill>
            </a:endParaRPr>
          </a:p>
          <a:p>
            <a:pPr marL="812800" lvl="1" indent="-342900">
              <a:buFont typeface="+mj-lt"/>
              <a:buAutoNum type="alphaUcPeriod"/>
            </a:pPr>
            <a:r>
              <a:rPr lang="fi-FI" dirty="0" err="1" smtClean="0"/>
              <a:t>Detector</a:t>
            </a:r>
            <a:r>
              <a:rPr lang="fi-FI" dirty="0" smtClean="0"/>
              <a:t> </a:t>
            </a:r>
            <a:r>
              <a:rPr lang="fi-FI" dirty="0" err="1"/>
              <a:t>construction</a:t>
            </a:r>
            <a:r>
              <a:rPr lang="fi-FI" dirty="0"/>
              <a:t> and </a:t>
            </a:r>
            <a:r>
              <a:rPr lang="fi-FI" dirty="0" err="1"/>
              <a:t>upgrades</a:t>
            </a:r>
            <a:r>
              <a:rPr lang="fi-FI" dirty="0"/>
              <a:t> at CERN and </a:t>
            </a:r>
            <a:r>
              <a:rPr lang="fi-FI" dirty="0" smtClean="0"/>
              <a:t>FAIR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b="1" dirty="0" err="1" smtClean="0"/>
              <a:t>Finish</a:t>
            </a:r>
            <a:r>
              <a:rPr lang="fi-FI" b="1" dirty="0" smtClean="0"/>
              <a:t> ALICE phase-1 </a:t>
            </a:r>
            <a:r>
              <a:rPr lang="fi-FI" b="1" dirty="0" err="1" smtClean="0"/>
              <a:t>upgrade</a:t>
            </a:r>
            <a:r>
              <a:rPr lang="fi-FI" b="1" dirty="0" smtClean="0"/>
              <a:t> 2018 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dirty="0" err="1" smtClean="0"/>
              <a:t>Concretize</a:t>
            </a:r>
            <a:r>
              <a:rPr lang="fi-FI" dirty="0" smtClean="0"/>
              <a:t> </a:t>
            </a:r>
            <a:r>
              <a:rPr lang="fi-FI" b="1" dirty="0" smtClean="0"/>
              <a:t>CMS- </a:t>
            </a:r>
            <a:r>
              <a:rPr lang="fi-FI" b="1" dirty="0"/>
              <a:t>ja </a:t>
            </a:r>
            <a:r>
              <a:rPr lang="fi-FI" b="1" dirty="0" smtClean="0"/>
              <a:t>ALICE phase-2 </a:t>
            </a:r>
            <a:r>
              <a:rPr lang="fi-FI" b="1" dirty="0" err="1" smtClean="0"/>
              <a:t>upgrades</a:t>
            </a:r>
            <a:r>
              <a:rPr lang="fi-FI" b="1" dirty="0" smtClean="0"/>
              <a:t>, </a:t>
            </a:r>
            <a:r>
              <a:rPr lang="fi-FI" b="1" dirty="0" err="1" smtClean="0"/>
              <a:t>apply</a:t>
            </a:r>
            <a:r>
              <a:rPr lang="fi-FI" b="1" dirty="0" smtClean="0"/>
              <a:t> </a:t>
            </a:r>
            <a:r>
              <a:rPr lang="fi-FI" b="1" dirty="0" err="1" smtClean="0"/>
              <a:t>funding</a:t>
            </a:r>
            <a:r>
              <a:rPr lang="fi-FI" b="1" dirty="0" smtClean="0"/>
              <a:t> </a:t>
            </a:r>
            <a:r>
              <a:rPr lang="fi-FI" b="1" dirty="0" err="1" smtClean="0"/>
              <a:t>from</a:t>
            </a:r>
            <a:r>
              <a:rPr lang="fi-FI" b="1" dirty="0" smtClean="0"/>
              <a:t> Academy of Finland </a:t>
            </a:r>
            <a:r>
              <a:rPr lang="fi-FI" dirty="0" err="1" smtClean="0"/>
              <a:t>infrastructure</a:t>
            </a:r>
            <a:r>
              <a:rPr lang="fi-FI" dirty="0" smtClean="0"/>
              <a:t> </a:t>
            </a:r>
            <a:r>
              <a:rPr lang="fi-FI" dirty="0" err="1" smtClean="0"/>
              <a:t>call</a:t>
            </a:r>
            <a:r>
              <a:rPr lang="fi-FI" dirty="0" smtClean="0"/>
              <a:t> 2018. 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b="1" dirty="0" smtClean="0"/>
              <a:t>Construction and/</a:t>
            </a:r>
            <a:r>
              <a:rPr lang="fi-FI" b="1" dirty="0" err="1" smtClean="0"/>
              <a:t>or</a:t>
            </a:r>
            <a:r>
              <a:rPr lang="fi-FI" b="1" dirty="0" smtClean="0"/>
              <a:t> </a:t>
            </a:r>
            <a:r>
              <a:rPr lang="fi-FI" b="1" dirty="0" err="1" smtClean="0"/>
              <a:t>delivery</a:t>
            </a:r>
            <a:r>
              <a:rPr lang="fi-FI" b="1" dirty="0" smtClean="0"/>
              <a:t> of </a:t>
            </a:r>
            <a:r>
              <a:rPr lang="fi-FI" b="1" dirty="0" err="1" smtClean="0"/>
              <a:t>detector</a:t>
            </a:r>
            <a:r>
              <a:rPr lang="fi-FI" b="1" dirty="0" smtClean="0"/>
              <a:t> and </a:t>
            </a:r>
            <a:r>
              <a:rPr lang="fi-FI" b="1" dirty="0" err="1" smtClean="0"/>
              <a:t>accelerator</a:t>
            </a:r>
            <a:r>
              <a:rPr lang="fi-FI" b="1" dirty="0" smtClean="0"/>
              <a:t> </a:t>
            </a:r>
            <a:r>
              <a:rPr lang="fi-FI" b="1" dirty="0" err="1" smtClean="0"/>
              <a:t>components</a:t>
            </a:r>
            <a:r>
              <a:rPr lang="fi-FI" b="1" dirty="0" smtClean="0"/>
              <a:t> to FAIR</a:t>
            </a:r>
            <a:r>
              <a:rPr lang="fi-FI" dirty="0" smtClean="0"/>
              <a:t>, </a:t>
            </a:r>
            <a:r>
              <a:rPr lang="fi-FI" dirty="0" err="1" smtClean="0"/>
              <a:t>together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Finnish</a:t>
            </a:r>
            <a:r>
              <a:rPr lang="fi-FI" dirty="0" smtClean="0"/>
              <a:t> </a:t>
            </a:r>
            <a:r>
              <a:rPr lang="fi-FI" dirty="0" err="1" smtClean="0"/>
              <a:t>industry</a:t>
            </a:r>
            <a:r>
              <a:rPr lang="fi-FI" dirty="0" smtClean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</a:t>
            </a:r>
            <a:r>
              <a:rPr lang="fi-FI" dirty="0" err="1" smtClean="0"/>
              <a:t>possible</a:t>
            </a:r>
            <a:r>
              <a:rPr lang="fi-FI" dirty="0" smtClean="0"/>
              <a:t>.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b="1" dirty="0" smtClean="0"/>
              <a:t>FAIR-</a:t>
            </a:r>
            <a:r>
              <a:rPr lang="fi-FI" b="1" dirty="0" err="1" smtClean="0"/>
              <a:t>project</a:t>
            </a:r>
            <a:r>
              <a:rPr lang="fi-FI" b="1" dirty="0" smtClean="0"/>
              <a:t>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expand</a:t>
            </a:r>
            <a:r>
              <a:rPr lang="fi-FI" b="1" dirty="0" smtClean="0"/>
              <a:t> </a:t>
            </a:r>
            <a:r>
              <a:rPr lang="fi-FI" dirty="0" err="1" smtClean="0"/>
              <a:t>when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b="1" dirty="0" smtClean="0"/>
              <a:t>FAIR Phase-0 </a:t>
            </a:r>
            <a:r>
              <a:rPr lang="fi-FI" b="1" dirty="0" err="1" smtClean="0"/>
              <a:t>experimental</a:t>
            </a:r>
            <a:r>
              <a:rPr lang="fi-FI" b="1" dirty="0" smtClean="0"/>
              <a:t> </a:t>
            </a:r>
            <a:r>
              <a:rPr lang="fi-FI" b="1" dirty="0" err="1" smtClean="0"/>
              <a:t>programme</a:t>
            </a:r>
            <a:r>
              <a:rPr lang="fi-FI" b="1" dirty="0" smtClean="0"/>
              <a:t> </a:t>
            </a:r>
            <a:r>
              <a:rPr lang="fi-FI" b="1" dirty="0" err="1" smtClean="0"/>
              <a:t>will</a:t>
            </a:r>
            <a:r>
              <a:rPr lang="fi-FI" b="1" dirty="0" smtClean="0"/>
              <a:t> </a:t>
            </a:r>
            <a:r>
              <a:rPr lang="fi-FI" b="1" dirty="0" err="1" smtClean="0"/>
              <a:t>start</a:t>
            </a:r>
            <a:r>
              <a:rPr lang="fi-FI" b="1" dirty="0" smtClean="0"/>
              <a:t> in 2018.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411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-27384"/>
            <a:ext cx="8712968" cy="6625034"/>
          </a:xfrm>
        </p:spPr>
        <p:txBody>
          <a:bodyPr/>
          <a:lstStyle/>
          <a:p>
            <a:pPr marL="1193800" lvl="2" indent="-342900">
              <a:buFont typeface="+mj-lt"/>
              <a:buAutoNum type="alphaUcPeriod"/>
            </a:pPr>
            <a:endParaRPr lang="fi-FI" dirty="0" smtClean="0"/>
          </a:p>
          <a:p>
            <a:pPr marL="812800" lvl="1" indent="-342900">
              <a:buFont typeface="+mj-lt"/>
              <a:buAutoNum type="alphaUcPeriod" startAt="4"/>
            </a:pPr>
            <a:r>
              <a:rPr lang="fi-FI" dirty="0" err="1"/>
              <a:t>Improve</a:t>
            </a:r>
            <a:r>
              <a:rPr lang="fi-FI" dirty="0"/>
              <a:t> </a:t>
            </a:r>
            <a:r>
              <a:rPr lang="fi-FI" dirty="0" err="1"/>
              <a:t>industrial</a:t>
            </a:r>
            <a:r>
              <a:rPr lang="fi-FI" dirty="0"/>
              <a:t> </a:t>
            </a:r>
            <a:r>
              <a:rPr lang="fi-FI" dirty="0" err="1"/>
              <a:t>cooperation</a:t>
            </a:r>
            <a:r>
              <a:rPr lang="fi-FI" dirty="0"/>
              <a:t> and CERN/FAIR </a:t>
            </a:r>
            <a:r>
              <a:rPr lang="fi-FI" dirty="0" err="1"/>
              <a:t>purchases</a:t>
            </a:r>
            <a:r>
              <a:rPr lang="fi-FI" dirty="0"/>
              <a:t> 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b="1" dirty="0" err="1" smtClean="0"/>
              <a:t>Develop</a:t>
            </a:r>
            <a:r>
              <a:rPr lang="fi-FI" b="1" dirty="0" smtClean="0"/>
              <a:t> BIC </a:t>
            </a:r>
            <a:r>
              <a:rPr lang="fi-FI" b="1" dirty="0" err="1" smtClean="0"/>
              <a:t>towards</a:t>
            </a:r>
            <a:r>
              <a:rPr lang="fi-FI" b="1" dirty="0" smtClean="0"/>
              <a:t> </a:t>
            </a:r>
            <a:r>
              <a:rPr lang="fi-FI" b="1" dirty="0" err="1" smtClean="0"/>
              <a:t>broader</a:t>
            </a:r>
            <a:r>
              <a:rPr lang="fi-FI" b="1" dirty="0" smtClean="0"/>
              <a:t> </a:t>
            </a:r>
            <a:r>
              <a:rPr lang="fi-FI" b="1" dirty="0" err="1" smtClean="0"/>
              <a:t>scope</a:t>
            </a:r>
            <a:endParaRPr lang="fi-FI" b="1" dirty="0" smtClean="0"/>
          </a:p>
          <a:p>
            <a:pPr marL="1193800" lvl="2" indent="-342900">
              <a:buFont typeface=".AppleSystemUIFont" charset="-120"/>
              <a:buChar char="-"/>
            </a:pPr>
            <a:r>
              <a:rPr lang="fi-FI" dirty="0" err="1" smtClean="0"/>
              <a:t>Follow-up</a:t>
            </a:r>
            <a:r>
              <a:rPr lang="fi-FI" dirty="0" smtClean="0"/>
              <a:t> of </a:t>
            </a:r>
            <a:r>
              <a:rPr lang="fi-FI" dirty="0" err="1" smtClean="0"/>
              <a:t>events</a:t>
            </a:r>
            <a:r>
              <a:rPr lang="fi-FI" dirty="0" smtClean="0"/>
              <a:t> in 2017, </a:t>
            </a:r>
            <a:r>
              <a:rPr lang="fi-FI" b="1" i="1" dirty="0" smtClean="0">
                <a:solidFill>
                  <a:srgbClr val="2D2DB9"/>
                </a:solidFill>
              </a:rPr>
              <a:t>CERN </a:t>
            </a:r>
            <a:r>
              <a:rPr lang="fi-FI" b="1" i="1" dirty="0" err="1">
                <a:solidFill>
                  <a:srgbClr val="2D2DB9"/>
                </a:solidFill>
              </a:rPr>
              <a:t>Roadshow</a:t>
            </a:r>
            <a:r>
              <a:rPr lang="fi-FI" b="1" i="1" dirty="0">
                <a:solidFill>
                  <a:srgbClr val="2D2DB9"/>
                </a:solidFill>
              </a:rPr>
              <a:t> in Finland </a:t>
            </a:r>
            <a:r>
              <a:rPr lang="fi-FI" dirty="0"/>
              <a:t>ja </a:t>
            </a:r>
            <a:r>
              <a:rPr lang="fi-FI" b="1" i="1" dirty="0">
                <a:solidFill>
                  <a:srgbClr val="2D2DB9"/>
                </a:solidFill>
              </a:rPr>
              <a:t>Finland at CERN</a:t>
            </a:r>
            <a:r>
              <a:rPr lang="fi-FI" dirty="0"/>
              <a:t> 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b="1" dirty="0" err="1" smtClean="0"/>
              <a:t>Search</a:t>
            </a:r>
            <a:r>
              <a:rPr lang="fi-FI" b="1" dirty="0" smtClean="0"/>
              <a:t> for </a:t>
            </a:r>
            <a:r>
              <a:rPr lang="fi-FI" b="1" dirty="0" err="1" smtClean="0"/>
              <a:t>new</a:t>
            </a:r>
            <a:r>
              <a:rPr lang="fi-FI" b="1" dirty="0" smtClean="0"/>
              <a:t> </a:t>
            </a:r>
            <a:r>
              <a:rPr lang="fi-FI" b="1" dirty="0" err="1" smtClean="0"/>
              <a:t>partners</a:t>
            </a:r>
            <a:r>
              <a:rPr lang="fi-FI" b="1" dirty="0" smtClean="0"/>
              <a:t> for </a:t>
            </a:r>
            <a:r>
              <a:rPr lang="fi-FI" b="1" dirty="0" err="1" smtClean="0"/>
              <a:t>industrial</a:t>
            </a:r>
            <a:r>
              <a:rPr lang="fi-FI" b="1" dirty="0" smtClean="0"/>
              <a:t> </a:t>
            </a:r>
            <a:r>
              <a:rPr lang="fi-FI" b="1" dirty="0" err="1" smtClean="0"/>
              <a:t>activation</a:t>
            </a:r>
            <a:r>
              <a:rPr lang="fi-FI" b="1" dirty="0" smtClean="0"/>
              <a:t> (Business </a:t>
            </a:r>
            <a:r>
              <a:rPr lang="fi-FI" b="1" dirty="0"/>
              <a:t>Finland, </a:t>
            </a:r>
            <a:r>
              <a:rPr lang="fi-FI" b="1" dirty="0" err="1" smtClean="0"/>
              <a:t>Ministries</a:t>
            </a:r>
            <a:r>
              <a:rPr lang="fi-FI" b="1" dirty="0" smtClean="0"/>
              <a:t>).</a:t>
            </a:r>
          </a:p>
          <a:p>
            <a:pPr marL="812800" lvl="1" indent="-342900">
              <a:buFont typeface="+mj-lt"/>
              <a:buAutoNum type="alphaUcPeriod" startAt="4"/>
            </a:pPr>
            <a:r>
              <a:rPr lang="fi-FI" dirty="0" err="1"/>
              <a:t>Societal</a:t>
            </a:r>
            <a:r>
              <a:rPr lang="fi-FI" dirty="0"/>
              <a:t> </a:t>
            </a:r>
            <a:r>
              <a:rPr lang="fi-FI" dirty="0" err="1"/>
              <a:t>impact</a:t>
            </a:r>
            <a:endParaRPr lang="fi-FI" dirty="0"/>
          </a:p>
          <a:p>
            <a:pPr marL="1193800" lvl="2" indent="-342900">
              <a:buFont typeface=".AppleSystemUIFont" charset="-120"/>
              <a:buChar char="-"/>
            </a:pPr>
            <a:r>
              <a:rPr lang="en-US" dirty="0">
                <a:solidFill>
                  <a:schemeClr val="tx1"/>
                </a:solidFill>
              </a:rPr>
              <a:t>Develop cooperation with other large facilities </a:t>
            </a:r>
            <a:r>
              <a:rPr lang="en-US" dirty="0" smtClean="0">
                <a:solidFill>
                  <a:schemeClr val="tx1"/>
                </a:solidFill>
              </a:rPr>
              <a:t>such as </a:t>
            </a:r>
            <a:r>
              <a:rPr lang="fi-FI" b="1" dirty="0" smtClean="0"/>
              <a:t>ESRF</a:t>
            </a:r>
            <a:r>
              <a:rPr lang="fi-FI" b="1" dirty="0"/>
              <a:t>, ITER ja </a:t>
            </a:r>
            <a:r>
              <a:rPr lang="fi-FI" b="1" dirty="0" smtClean="0"/>
              <a:t>XFEL. </a:t>
            </a:r>
          </a:p>
          <a:p>
            <a:pPr marL="1193800" lvl="2" indent="-342900">
              <a:buFont typeface=".AppleSystemUIFont" charset="-120"/>
              <a:buChar char="-"/>
            </a:pPr>
            <a:r>
              <a:rPr lang="fi-FI" dirty="0" smtClean="0"/>
              <a:t>New </a:t>
            </a:r>
            <a:r>
              <a:rPr lang="fi-FI" dirty="0" err="1" smtClean="0"/>
              <a:t>partnerships</a:t>
            </a:r>
            <a:r>
              <a:rPr lang="fi-FI" dirty="0" smtClean="0"/>
              <a:t> STUK</a:t>
            </a:r>
            <a:r>
              <a:rPr lang="fi-FI" dirty="0"/>
              <a:t>, IAEA, </a:t>
            </a:r>
            <a:r>
              <a:rPr lang="fi-FI" dirty="0" smtClean="0"/>
              <a:t>VTT.</a:t>
            </a:r>
            <a:endParaRPr lang="fi-FI" dirty="0"/>
          </a:p>
          <a:p>
            <a:pPr marL="812800" lvl="1" indent="-342900">
              <a:buFont typeface="+mj-lt"/>
              <a:buAutoNum type="alphaUcPeriod" startAt="4"/>
            </a:pPr>
            <a:r>
              <a:rPr lang="fi-FI" dirty="0" err="1" smtClean="0"/>
              <a:t>Students</a:t>
            </a:r>
            <a:r>
              <a:rPr lang="fi-FI" dirty="0" smtClean="0"/>
              <a:t>: </a:t>
            </a:r>
            <a:r>
              <a:rPr lang="en-US" dirty="0"/>
              <a:t>i</a:t>
            </a:r>
            <a:r>
              <a:rPr lang="en-US" dirty="0" smtClean="0"/>
              <a:t>nteraction </a:t>
            </a:r>
            <a:r>
              <a:rPr lang="en-US" dirty="0"/>
              <a:t>and learning in the </a:t>
            </a:r>
            <a:r>
              <a:rPr lang="en-US" dirty="0" smtClean="0"/>
              <a:t>international scientific </a:t>
            </a:r>
            <a:r>
              <a:rPr lang="en-US" dirty="0"/>
              <a:t>community</a:t>
            </a:r>
          </a:p>
          <a:p>
            <a:pPr marL="1136650" lvl="2" indent="-285750">
              <a:buFont typeface=".AppleSystemUIFont" charset="-120"/>
              <a:buChar char="-"/>
            </a:pPr>
            <a:r>
              <a:rPr lang="fi-FI" dirty="0" err="1" smtClean="0"/>
              <a:t>Cooperation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graduate</a:t>
            </a:r>
            <a:r>
              <a:rPr lang="fi-FI" dirty="0" smtClean="0"/>
              <a:t> </a:t>
            </a:r>
            <a:r>
              <a:rPr lang="fi-FI" dirty="0" err="1" smtClean="0"/>
              <a:t>schools</a:t>
            </a:r>
            <a:r>
              <a:rPr lang="fi-FI" dirty="0" smtClean="0"/>
              <a:t>; CERN </a:t>
            </a:r>
            <a:r>
              <a:rPr lang="fi-FI" dirty="0" err="1" smtClean="0"/>
              <a:t>accelerator</a:t>
            </a:r>
            <a:r>
              <a:rPr lang="fi-FI" dirty="0" smtClean="0"/>
              <a:t> </a:t>
            </a:r>
            <a:r>
              <a:rPr lang="fi-FI" dirty="0" err="1" smtClean="0"/>
              <a:t>school</a:t>
            </a:r>
            <a:r>
              <a:rPr lang="fi-FI" dirty="0" smtClean="0"/>
              <a:t> in Finland 2018; </a:t>
            </a:r>
            <a:r>
              <a:rPr lang="fi-FI" dirty="0" err="1" smtClean="0"/>
              <a:t>cooperation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ESIPAP.</a:t>
            </a:r>
          </a:p>
          <a:p>
            <a:pPr marL="812800" lvl="1" indent="-342900">
              <a:buFont typeface="+mj-lt"/>
              <a:buAutoNum type="alphaUcPeriod" startAt="4"/>
            </a:pPr>
            <a:r>
              <a:rPr lang="fi-FI" dirty="0" err="1" smtClean="0"/>
              <a:t>Healthy</a:t>
            </a:r>
            <a:r>
              <a:rPr lang="fi-FI" dirty="0" smtClean="0"/>
              <a:t> </a:t>
            </a:r>
            <a:r>
              <a:rPr lang="fi-FI" dirty="0" err="1" smtClean="0"/>
              <a:t>funding</a:t>
            </a:r>
            <a:r>
              <a:rPr lang="fi-FI" dirty="0" smtClean="0"/>
              <a:t> </a:t>
            </a:r>
            <a:r>
              <a:rPr lang="fi-FI" dirty="0" err="1" smtClean="0"/>
              <a:t>base</a:t>
            </a:r>
            <a:r>
              <a:rPr lang="fi-FI" dirty="0" smtClean="0"/>
              <a:t> and </a:t>
            </a:r>
            <a:r>
              <a:rPr lang="fi-FI" dirty="0" err="1" smtClean="0"/>
              <a:t>appropriate</a:t>
            </a:r>
            <a:r>
              <a:rPr lang="fi-FI" dirty="0" smtClean="0"/>
              <a:t> </a:t>
            </a:r>
            <a:r>
              <a:rPr lang="fi-FI" dirty="0" err="1" smtClean="0"/>
              <a:t>indicators</a:t>
            </a:r>
            <a:r>
              <a:rPr lang="fi-FI" dirty="0" smtClean="0"/>
              <a:t>. </a:t>
            </a:r>
          </a:p>
          <a:p>
            <a:pPr marL="812800" lvl="1" indent="-342900">
              <a:buFont typeface="+mj-lt"/>
              <a:buAutoNum type="alphaUcPeriod" startAt="4"/>
            </a:pPr>
            <a:r>
              <a:rPr lang="fi-FI" dirty="0" err="1"/>
              <a:t>Education</a:t>
            </a:r>
            <a:r>
              <a:rPr lang="fi-FI" dirty="0"/>
              <a:t> and open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</a:t>
            </a:r>
            <a:r>
              <a:rPr lang="en-GB" dirty="0" err="1" smtClean="0"/>
              <a:t>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28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541883"/>
          </a:xfrm>
        </p:spPr>
        <p:txBody>
          <a:bodyPr/>
          <a:lstStyle/>
          <a:p>
            <a:r>
              <a:rPr lang="en-US" dirty="0" smtClean="0"/>
              <a:t>4+. News from the Council in brief 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764704"/>
            <a:ext cx="8280275" cy="5688632"/>
          </a:xfrm>
        </p:spPr>
        <p:txBody>
          <a:bodyPr/>
          <a:lstStyle/>
          <a:p>
            <a:r>
              <a:rPr lang="en-US" b="1" dirty="0" smtClean="0"/>
              <a:t>Science</a:t>
            </a:r>
            <a:r>
              <a:rPr lang="en-US" dirty="0" smtClean="0"/>
              <a:t>: LHC breaking new records, wealth of new results. CMS some operational issues during last weeks. </a:t>
            </a:r>
          </a:p>
          <a:p>
            <a:r>
              <a:rPr lang="en-US" b="1" dirty="0" smtClean="0"/>
              <a:t>European Particle Physics Strategy Update </a:t>
            </a:r>
            <a:r>
              <a:rPr lang="en-US" dirty="0" smtClean="0"/>
              <a:t>process starting. Goal: update ready May 2020. Chair H. </a:t>
            </a:r>
            <a:r>
              <a:rPr lang="en-US" dirty="0" err="1" smtClean="0"/>
              <a:t>Abramowicz</a:t>
            </a:r>
            <a:r>
              <a:rPr lang="en-US" dirty="0" smtClean="0"/>
              <a:t>.</a:t>
            </a:r>
          </a:p>
          <a:p>
            <a:r>
              <a:rPr lang="en-GB" dirty="0"/>
              <a:t>Earned-Value Management </a:t>
            </a:r>
            <a:r>
              <a:rPr lang="en-GB" dirty="0" smtClean="0"/>
              <a:t>reports </a:t>
            </a:r>
            <a:r>
              <a:rPr lang="en-GB" dirty="0"/>
              <a:t>on the </a:t>
            </a:r>
            <a:r>
              <a:rPr lang="en-GB" b="1" dirty="0"/>
              <a:t>LHC Injector upgrade </a:t>
            </a:r>
            <a:r>
              <a:rPr lang="en-GB" b="1" dirty="0" smtClean="0"/>
              <a:t>and </a:t>
            </a:r>
            <a:r>
              <a:rPr lang="en-GB" b="1" dirty="0"/>
              <a:t>high-luminosity LHC </a:t>
            </a:r>
            <a:r>
              <a:rPr lang="en-GB" dirty="0" smtClean="0"/>
              <a:t>projects (</a:t>
            </a:r>
            <a:r>
              <a:rPr lang="en-GB" dirty="0"/>
              <a:t>now 120 MCHF </a:t>
            </a:r>
            <a:r>
              <a:rPr lang="en-GB" dirty="0" smtClean="0"/>
              <a:t>out </a:t>
            </a:r>
            <a:r>
              <a:rPr lang="en-GB" dirty="0"/>
              <a:t>of 1 404 </a:t>
            </a:r>
            <a:r>
              <a:rPr lang="en-GB" dirty="0" smtClean="0"/>
              <a:t>MCHF</a:t>
            </a:r>
            <a:r>
              <a:rPr lang="en-GB" dirty="0"/>
              <a:t>). </a:t>
            </a:r>
            <a:r>
              <a:rPr lang="en-GB" dirty="0" smtClean="0"/>
              <a:t>First Nb</a:t>
            </a:r>
            <a:r>
              <a:rPr lang="en-GB" baseline="-25000" dirty="0" smtClean="0"/>
              <a:t>3</a:t>
            </a:r>
            <a:r>
              <a:rPr lang="en-GB" dirty="0" smtClean="0"/>
              <a:t>Sn magnets for HL-LHC (CERN, BNL, KEK). </a:t>
            </a:r>
            <a:r>
              <a:rPr lang="en-GB" dirty="0" smtClean="0"/>
              <a:t>Nb</a:t>
            </a:r>
            <a:r>
              <a:rPr lang="en-GB" baseline="-25000" dirty="0" smtClean="0"/>
              <a:t>3</a:t>
            </a:r>
            <a:r>
              <a:rPr lang="en-GB" dirty="0" smtClean="0"/>
              <a:t>Sn: </a:t>
            </a:r>
            <a:r>
              <a:rPr lang="en-GB" dirty="0" smtClean="0"/>
              <a:t>US company only provider at the moment.</a:t>
            </a:r>
          </a:p>
          <a:p>
            <a:r>
              <a:rPr lang="en-GB" b="1" dirty="0" smtClean="0"/>
              <a:t>CERN enlargement </a:t>
            </a:r>
            <a:r>
              <a:rPr lang="en-GB" dirty="0" smtClean="0"/>
              <a:t>discussed. Renewed interest in the Baltic states. Russia officially withdrew application for Associate Membership, but committed to CERN cooperation.</a:t>
            </a:r>
          </a:p>
          <a:p>
            <a:r>
              <a:rPr lang="en-GB" b="1" dirty="0" smtClean="0"/>
              <a:t>CERN budget 2018</a:t>
            </a:r>
            <a:r>
              <a:rPr lang="en-GB" dirty="0" smtClean="0"/>
              <a:t>: entering construction </a:t>
            </a:r>
            <a:r>
              <a:rPr lang="en-GB" dirty="0"/>
              <a:t>of HL-LHC, LIU and detector </a:t>
            </a:r>
            <a:r>
              <a:rPr lang="en-GB" dirty="0" smtClean="0"/>
              <a:t>upgrades, rise of expenses 50-60 </a:t>
            </a:r>
            <a:r>
              <a:rPr lang="en-GB" dirty="0"/>
              <a:t>MCHF/year from 2016 to 2018. A</a:t>
            </a:r>
            <a:r>
              <a:rPr lang="en-GB" dirty="0" smtClean="0"/>
              <a:t>nticipated </a:t>
            </a:r>
            <a:r>
              <a:rPr lang="en-GB" dirty="0"/>
              <a:t>cumulative budget deficit projected for the end 2018 </a:t>
            </a:r>
            <a:r>
              <a:rPr lang="en-GB" dirty="0" smtClean="0"/>
              <a:t>reduced </a:t>
            </a:r>
            <a:r>
              <a:rPr lang="en-GB" dirty="0"/>
              <a:t>from -334 MCHF to -298 </a:t>
            </a:r>
            <a:r>
              <a:rPr lang="en-GB" dirty="0" smtClean="0"/>
              <a:t>MCHF.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775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85899"/>
          </a:xfrm>
        </p:spPr>
        <p:txBody>
          <a:bodyPr/>
          <a:lstStyle/>
          <a:p>
            <a:r>
              <a:rPr lang="en-US" dirty="0"/>
              <a:t>4+. News from the Council in brief 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15" y="980728"/>
            <a:ext cx="8064895" cy="4946650"/>
          </a:xfrm>
        </p:spPr>
        <p:txBody>
          <a:bodyPr/>
          <a:lstStyle/>
          <a:p>
            <a:r>
              <a:rPr lang="en-US" dirty="0" smtClean="0"/>
              <a:t>Many </a:t>
            </a:r>
            <a:r>
              <a:rPr lang="en-US" b="1" dirty="0" smtClean="0"/>
              <a:t>societal impact projects and initiatives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Science Gateway (50-70 MCHF), external donations.</a:t>
            </a:r>
          </a:p>
          <a:p>
            <a:r>
              <a:rPr lang="en-US" dirty="0" smtClean="0"/>
              <a:t>High-school internships. Grant from STFC (UK).</a:t>
            </a:r>
          </a:p>
          <a:p>
            <a:r>
              <a:rPr lang="en-GB" dirty="0" smtClean="0"/>
              <a:t>SE-</a:t>
            </a:r>
            <a:r>
              <a:rPr lang="en-GB" dirty="0"/>
              <a:t>E</a:t>
            </a:r>
            <a:r>
              <a:rPr lang="en-GB" dirty="0" smtClean="0"/>
              <a:t>ur. Internat. </a:t>
            </a:r>
            <a:r>
              <a:rPr lang="en-GB" dirty="0"/>
              <a:t>Institute for Sustainable Technologies </a:t>
            </a:r>
            <a:r>
              <a:rPr lang="en-GB" dirty="0" smtClean="0"/>
              <a:t>(</a:t>
            </a:r>
            <a:r>
              <a:rPr lang="en-GB" dirty="0"/>
              <a:t>Albania, Bosnia-H, Bulgaria, Croatia</a:t>
            </a:r>
            <a:r>
              <a:rPr lang="en-GB" dirty="0" smtClean="0"/>
              <a:t>, Cyprus, </a:t>
            </a:r>
            <a:r>
              <a:rPr lang="en-GB" dirty="0"/>
              <a:t>Greece, Kosovo, FYROM, Montenegro, Serbia, </a:t>
            </a:r>
            <a:r>
              <a:rPr lang="en-GB" dirty="0" smtClean="0"/>
              <a:t>Slovenia). </a:t>
            </a:r>
            <a:r>
              <a:rPr lang="en-GB" dirty="0"/>
              <a:t>S</a:t>
            </a:r>
            <a:r>
              <a:rPr lang="en-GB" dirty="0" smtClean="0"/>
              <a:t>ynchrotron </a:t>
            </a:r>
            <a:r>
              <a:rPr lang="en-GB" dirty="0"/>
              <a:t>light, hadron </a:t>
            </a:r>
            <a:r>
              <a:rPr lang="en-GB" dirty="0" smtClean="0"/>
              <a:t>therapy.</a:t>
            </a:r>
          </a:p>
          <a:p>
            <a:endParaRPr lang="en-GB" dirty="0"/>
          </a:p>
          <a:p>
            <a:r>
              <a:rPr lang="en-GB" b="1" dirty="0" smtClean="0"/>
              <a:t>Elections</a:t>
            </a:r>
            <a:r>
              <a:rPr lang="en-GB" dirty="0" smtClean="0"/>
              <a:t>: Council chair and vice-chair re-elected, FC chair and vice-chair re-elected, 2 SPC members re-appointed, Pension Fund governing board members re-appointed.</a:t>
            </a:r>
          </a:p>
          <a:p>
            <a:r>
              <a:rPr lang="en-GB" dirty="0" smtClean="0"/>
              <a:t>New: Bob Cousins, Marie-Helene </a:t>
            </a:r>
            <a:r>
              <a:rPr lang="en-GB" dirty="0" err="1" smtClean="0"/>
              <a:t>Schune</a:t>
            </a:r>
            <a:r>
              <a:rPr lang="en-GB" dirty="0" smtClean="0"/>
              <a:t> SPC, Kerstin Jon-And Audit Committee. </a:t>
            </a:r>
          </a:p>
          <a:p>
            <a:r>
              <a:rPr lang="en-GB" dirty="0" smtClean="0"/>
              <a:t>September Council: </a:t>
            </a:r>
            <a:r>
              <a:rPr lang="en-GB" dirty="0"/>
              <a:t>Paula Eerola appointed member to the Council fundraising </a:t>
            </a:r>
            <a:r>
              <a:rPr lang="en-GB" dirty="0" smtClean="0"/>
              <a:t>group.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1142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</a:t>
            </a:r>
            <a:r>
              <a:rPr lang="en-US" dirty="0" smtClean="0"/>
              <a:t>. </a:t>
            </a:r>
            <a:r>
              <a:rPr lang="en-US" dirty="0"/>
              <a:t>Other issues brought up by the staff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9889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27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71"/>
            <a:ext cx="9144000" cy="6851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14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44624"/>
            <a:ext cx="7501210" cy="757907"/>
          </a:xfrm>
        </p:spPr>
        <p:txBody>
          <a:bodyPr/>
          <a:lstStyle/>
          <a:p>
            <a:r>
              <a:rPr lang="en-US" dirty="0" smtClean="0"/>
              <a:t>HIP 2016 </a:t>
            </a:r>
            <a:r>
              <a:rPr lang="en-US" dirty="0"/>
              <a:t>– </a:t>
            </a:r>
            <a:r>
              <a:rPr lang="en-US" dirty="0" smtClean="0"/>
              <a:t>2017 progress and highlights </a:t>
            </a:r>
            <a:r>
              <a:rPr lang="en-US" baseline="-25000" dirty="0" smtClean="0"/>
              <a:t>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836712"/>
            <a:ext cx="8208912" cy="626469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2016: record year of publications, 340</a:t>
            </a:r>
          </a:p>
          <a:p>
            <a:r>
              <a:rPr lang="en-US" dirty="0" smtClean="0"/>
              <a:t>LHC Run 2, FI involvement in </a:t>
            </a:r>
            <a:r>
              <a:rPr lang="en-US" b="1" dirty="0" smtClean="0"/>
              <a:t>CMS</a:t>
            </a:r>
            <a:r>
              <a:rPr lang="en-US" b="1" dirty="0"/>
              <a:t>, ALICE and TOTEM </a:t>
            </a:r>
            <a:r>
              <a:rPr lang="en-US" dirty="0"/>
              <a:t>experiments. </a:t>
            </a:r>
            <a:endParaRPr lang="en-US" dirty="0" smtClean="0"/>
          </a:p>
          <a:p>
            <a:r>
              <a:rPr lang="en-US" b="1" dirty="0" smtClean="0"/>
              <a:t>CMS</a:t>
            </a:r>
            <a:r>
              <a:rPr lang="en-US" dirty="0"/>
              <a:t>: 700 publications </a:t>
            </a:r>
            <a:r>
              <a:rPr lang="en-US" dirty="0" smtClean="0"/>
              <a:t>produced</a:t>
            </a:r>
          </a:p>
          <a:p>
            <a:r>
              <a:rPr lang="en-US" dirty="0" smtClean="0"/>
              <a:t>FI: CMS </a:t>
            </a:r>
            <a:r>
              <a:rPr lang="en-US" dirty="0"/>
              <a:t>pixel Phase-1 upgrade and (minor) Phase-2 forward muon on-detector electronics </a:t>
            </a:r>
            <a:r>
              <a:rPr lang="en-US" dirty="0" smtClean="0"/>
              <a:t>completed, in operation 2017. Some </a:t>
            </a:r>
            <a:r>
              <a:rPr lang="en-US" dirty="0"/>
              <a:t>issues with </a:t>
            </a:r>
            <a:r>
              <a:rPr lang="en-US" dirty="0" smtClean="0"/>
              <a:t>innermost </a:t>
            </a:r>
            <a:r>
              <a:rPr lang="en-US" dirty="0"/>
              <a:t>layer </a:t>
            </a:r>
            <a:r>
              <a:rPr lang="en-US" dirty="0" smtClean="0"/>
              <a:t>readout, specially towards end of the run.</a:t>
            </a:r>
          </a:p>
          <a:p>
            <a:r>
              <a:rPr lang="en-US" b="1" dirty="0" smtClean="0"/>
              <a:t>P</a:t>
            </a:r>
            <a:r>
              <a:rPr lang="en-US" b="1" dirty="0"/>
              <a:t>. </a:t>
            </a:r>
            <a:r>
              <a:rPr lang="en-US" b="1" dirty="0" err="1"/>
              <a:t>Luukka</a:t>
            </a:r>
            <a:r>
              <a:rPr lang="en-US" b="1" dirty="0"/>
              <a:t> CMS Tracker Institute Board chair </a:t>
            </a:r>
            <a:r>
              <a:rPr lang="en-US" dirty="0"/>
              <a:t>and CMS career committee </a:t>
            </a:r>
            <a:r>
              <a:rPr lang="en-US" dirty="0" smtClean="0"/>
              <a:t>co-chair</a:t>
            </a:r>
          </a:p>
          <a:p>
            <a:r>
              <a:rPr lang="en-US" b="1" dirty="0" smtClean="0"/>
              <a:t>TOTEM</a:t>
            </a:r>
            <a:r>
              <a:rPr lang="en-US" dirty="0"/>
              <a:t>: joint TOTEM-CMS CT-PPS paper exclusive high-mass pp </a:t>
            </a:r>
            <a:r>
              <a:rPr lang="en-US" dirty="0">
                <a:sym typeface="Wingdings"/>
              </a:rPr>
              <a:t> </a:t>
            </a:r>
            <a:r>
              <a:rPr lang="en-US" dirty="0"/>
              <a:t>p 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baseline="30000" dirty="0" err="1"/>
              <a:t>+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- p(*) production at 13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Total</a:t>
            </a:r>
            <a:r>
              <a:rPr lang="en-US" dirty="0"/>
              <a:t>, inelastic and elastic cross-section at 13 </a:t>
            </a:r>
            <a:r>
              <a:rPr lang="en-US" dirty="0" err="1" smtClean="0"/>
              <a:t>TeV</a:t>
            </a:r>
            <a:r>
              <a:rPr lang="en-US" dirty="0" smtClean="0"/>
              <a:t>. </a:t>
            </a:r>
            <a:r>
              <a:rPr lang="en-US" dirty="0"/>
              <a:t>H</a:t>
            </a:r>
            <a:r>
              <a:rPr lang="en-US" dirty="0" smtClean="0"/>
              <a:t>ighlighted by Keith Ellis on Council Open session: </a:t>
            </a:r>
            <a:r>
              <a:rPr lang="en-US" i="1" dirty="0" smtClean="0">
                <a:solidFill>
                  <a:srgbClr val="0000FF"/>
                </a:solidFill>
              </a:rPr>
              <a:t>“the Council members pay for all these collisions”.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73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50813"/>
            <a:ext cx="7501210" cy="685899"/>
          </a:xfrm>
        </p:spPr>
        <p:txBody>
          <a:bodyPr/>
          <a:lstStyle/>
          <a:p>
            <a:r>
              <a:rPr lang="en-US" dirty="0"/>
              <a:t>HIP 2016 – 2017 progress and </a:t>
            </a:r>
            <a:r>
              <a:rPr lang="en-US" dirty="0" smtClean="0"/>
              <a:t>highlights 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878475"/>
            <a:ext cx="8712968" cy="5472608"/>
          </a:xfrm>
        </p:spPr>
        <p:txBody>
          <a:bodyPr/>
          <a:lstStyle/>
          <a:p>
            <a:r>
              <a:rPr lang="en-US" b="1" dirty="0"/>
              <a:t>ALICE</a:t>
            </a:r>
            <a:r>
              <a:rPr lang="en-US" dirty="0"/>
              <a:t>: close to 200 papers produced</a:t>
            </a:r>
          </a:p>
          <a:p>
            <a:r>
              <a:rPr lang="en-US" dirty="0"/>
              <a:t>Investigation of quark matter with identified particles, resonances, hyperons, deuterons, </a:t>
            </a:r>
            <a:r>
              <a:rPr lang="en-US" dirty="0" err="1"/>
              <a:t>hypertritons</a:t>
            </a:r>
            <a:r>
              <a:rPr lang="en-US" dirty="0"/>
              <a:t>, flows,</a:t>
            </a:r>
            <a:r>
              <a:rPr lang="mr-IN" dirty="0"/>
              <a:t>…</a:t>
            </a:r>
            <a:endParaRPr lang="fi-FI" dirty="0"/>
          </a:p>
          <a:p>
            <a:r>
              <a:rPr lang="fi-FI" dirty="0"/>
              <a:t>GEM-TPC (Finland </a:t>
            </a:r>
            <a:r>
              <a:rPr lang="fi-FI" dirty="0" err="1"/>
              <a:t>large</a:t>
            </a:r>
            <a:r>
              <a:rPr lang="fi-FI" dirty="0"/>
              <a:t> </a:t>
            </a:r>
            <a:r>
              <a:rPr lang="fi-FI" dirty="0" err="1"/>
              <a:t>involvement</a:t>
            </a:r>
            <a:r>
              <a:rPr lang="fi-FI" dirty="0"/>
              <a:t>) </a:t>
            </a:r>
            <a:r>
              <a:rPr lang="fi-FI" dirty="0" err="1"/>
              <a:t>upgrade</a:t>
            </a:r>
            <a:r>
              <a:rPr lang="fi-FI" dirty="0"/>
              <a:t> </a:t>
            </a:r>
            <a:r>
              <a:rPr lang="fi-FI" dirty="0" err="1"/>
              <a:t>ongoing</a:t>
            </a:r>
            <a:endParaRPr lang="fi-FI" dirty="0"/>
          </a:p>
          <a:p>
            <a:r>
              <a:rPr lang="fi-FI" dirty="0"/>
              <a:t>FIT </a:t>
            </a:r>
            <a:r>
              <a:rPr lang="fi-FI" dirty="0" err="1"/>
              <a:t>detector</a:t>
            </a:r>
            <a:r>
              <a:rPr lang="fi-FI" dirty="0"/>
              <a:t> </a:t>
            </a:r>
            <a:r>
              <a:rPr lang="fi-FI" dirty="0" err="1"/>
              <a:t>responsibility</a:t>
            </a:r>
            <a:r>
              <a:rPr lang="fi-FI" dirty="0"/>
              <a:t> (</a:t>
            </a:r>
            <a:r>
              <a:rPr lang="fi-FI" dirty="0" err="1"/>
              <a:t>new</a:t>
            </a:r>
            <a:r>
              <a:rPr lang="fi-FI" dirty="0"/>
              <a:t> </a:t>
            </a:r>
            <a:r>
              <a:rPr lang="fi-FI" dirty="0" err="1"/>
              <a:t>subdetector</a:t>
            </a:r>
            <a:r>
              <a:rPr lang="fi-FI" dirty="0" smtClean="0"/>
              <a:t>)</a:t>
            </a:r>
            <a:endParaRPr lang="en-US" dirty="0"/>
          </a:p>
          <a:p>
            <a:r>
              <a:rPr lang="en-US" b="1" dirty="0" smtClean="0">
                <a:solidFill>
                  <a:schemeClr val="tx1"/>
                </a:solidFill>
              </a:rPr>
              <a:t>ISOLDE</a:t>
            </a:r>
            <a:r>
              <a:rPr lang="en-US" dirty="0">
                <a:solidFill>
                  <a:schemeClr val="tx1"/>
                </a:solidFill>
              </a:rPr>
              <a:t>: completion of HIE-ISOLDE Phase 1, operation and extensive physics campaign with </a:t>
            </a:r>
            <a:r>
              <a:rPr lang="en-US" baseline="30000" dirty="0">
                <a:solidFill>
                  <a:schemeClr val="tx1"/>
                </a:solidFill>
              </a:rPr>
              <a:t>110</a:t>
            </a:r>
            <a:r>
              <a:rPr lang="en-US" dirty="0">
                <a:solidFill>
                  <a:schemeClr val="tx1"/>
                </a:solidFill>
              </a:rPr>
              <a:t>Sn- beams.</a:t>
            </a:r>
          </a:p>
          <a:p>
            <a:r>
              <a:rPr lang="en-US" b="1" dirty="0"/>
              <a:t>CLOUD</a:t>
            </a:r>
            <a:r>
              <a:rPr lang="en-US" dirty="0"/>
              <a:t>: CLOUD11 8-week measurement campaign autumn </a:t>
            </a:r>
            <a:r>
              <a:rPr lang="en-US" dirty="0" smtClean="0"/>
              <a:t>2016</a:t>
            </a:r>
          </a:p>
          <a:p>
            <a:pPr marL="276225" lvl="1" indent="-276225">
              <a:buSzPct val="110000"/>
            </a:pPr>
            <a:r>
              <a:rPr lang="en-US" sz="2000" b="1" dirty="0"/>
              <a:t>FAIR</a:t>
            </a:r>
            <a:r>
              <a:rPr lang="en-US" sz="2000" dirty="0"/>
              <a:t>: </a:t>
            </a:r>
            <a:r>
              <a:rPr lang="en-US" sz="2000" dirty="0" smtClean="0"/>
              <a:t>FI+SE consortium (HIP+VR).</a:t>
            </a:r>
            <a:r>
              <a:rPr lang="en-US" sz="2000" dirty="0"/>
              <a:t> </a:t>
            </a:r>
            <a:r>
              <a:rPr lang="en-US" sz="2000" dirty="0" smtClean="0"/>
              <a:t>Ground-breaking </a:t>
            </a:r>
            <a:r>
              <a:rPr lang="en-US" sz="2000" dirty="0"/>
              <a:t>July 2017, start of civil </a:t>
            </a:r>
            <a:r>
              <a:rPr lang="en-US" sz="2000" dirty="0" smtClean="0"/>
              <a:t>construction.</a:t>
            </a:r>
          </a:p>
          <a:p>
            <a:pPr marL="276225" lvl="1" indent="-276225">
              <a:buSzPct val="110000"/>
            </a:pPr>
            <a:r>
              <a:rPr lang="en-US" sz="2000" dirty="0" smtClean="0"/>
              <a:t>FI</a:t>
            </a:r>
            <a:r>
              <a:rPr lang="en-US" sz="2000" dirty="0"/>
              <a:t>: Super-FRS, </a:t>
            </a:r>
            <a:r>
              <a:rPr lang="en-US" sz="2000" dirty="0" err="1"/>
              <a:t>NuSTAR</a:t>
            </a:r>
            <a:r>
              <a:rPr lang="en-US" sz="2000" dirty="0" smtClean="0"/>
              <a:t>.</a:t>
            </a:r>
          </a:p>
          <a:p>
            <a:pPr marL="276225" lvl="1" indent="-276225">
              <a:buSzPct val="110000"/>
            </a:pPr>
            <a:r>
              <a:rPr lang="en-US" sz="2000" dirty="0" smtClean="0"/>
              <a:t>First in-kind accelerator contract.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8.11.2017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P. Eerola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125" y="4509120"/>
            <a:ext cx="4464496" cy="1529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23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/>
          </p:nvPr>
        </p:nvGraphicFramePr>
        <p:xfrm>
          <a:off x="1403648" y="2018616"/>
          <a:ext cx="3173140" cy="296424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349679"/>
                <a:gridCol w="823461"/>
              </a:tblGrid>
              <a:tr h="36004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TOTAL</a:t>
                      </a:r>
                      <a:endParaRPr lang="en-US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20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340</a:t>
                      </a:r>
                      <a:endParaRPr lang="fi-FI" sz="20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Theory</a:t>
                      </a:r>
                      <a:r>
                        <a:rPr lang="en-US" sz="2000" b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0" u="none" strike="noStrike" baseline="0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83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CMS </a:t>
                      </a:r>
                      <a:r>
                        <a:rPr lang="en-US" sz="2000" b="0" u="none" strike="noStrike" dirty="0" err="1" smtClean="0">
                          <a:effectLst/>
                          <a:latin typeface="+mn-lt"/>
                        </a:rPr>
                        <a:t>programme</a:t>
                      </a:r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>
                          <a:effectLst/>
                          <a:latin typeface="+mn-lt"/>
                        </a:rPr>
                        <a:t>109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Nuclear </a:t>
                      </a:r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matter </a:t>
                      </a:r>
                      <a:r>
                        <a:rPr lang="en-US" sz="2000" b="0" u="none" strike="noStrike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 smtClean="0">
                          <a:effectLst/>
                          <a:latin typeface="+mn-lt"/>
                        </a:rPr>
                        <a:t>69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Technology</a:t>
                      </a:r>
                      <a:r>
                        <a:rPr lang="en-US" sz="2000" b="0" u="none" strike="noStrike" baseline="0" dirty="0" smtClean="0"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0" u="none" strike="noStrike" baseline="0" dirty="0" err="1" smtClean="0">
                          <a:effectLst/>
                          <a:latin typeface="+mn-lt"/>
                        </a:rPr>
                        <a:t>programme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is-IS" sz="2000" b="0" u="none" strike="noStrike" dirty="0">
                          <a:effectLst/>
                          <a:latin typeface="+mn-lt"/>
                        </a:rPr>
                        <a:t>13</a:t>
                      </a:r>
                      <a:endParaRPr lang="is-I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Planck project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50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 smtClean="0">
                          <a:effectLst/>
                          <a:latin typeface="+mn-lt"/>
                        </a:rPr>
                        <a:t>Cloud project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u="none" strike="noStrike" dirty="0">
                          <a:effectLst/>
                          <a:latin typeface="+mn-lt"/>
                        </a:rPr>
                        <a:t>16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1312590" y="-27384"/>
            <a:ext cx="7501210" cy="11096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+mj-lt"/>
                <a:ea typeface="+mj-ea"/>
                <a:cs typeface="+mj-cs"/>
              </a:defRPr>
            </a:lvl1pPr>
            <a:lvl2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2pPr>
            <a:lvl3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3pPr>
            <a:lvl4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4pPr>
            <a:lvl5pPr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5pPr>
            <a:lvl6pPr marL="4572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6pPr>
            <a:lvl7pPr marL="9144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7pPr>
            <a:lvl8pPr marL="1371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8pPr>
            <a:lvl9pPr marL="18288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defRPr sz="2400" b="1">
                <a:solidFill>
                  <a:srgbClr val="1E1C77"/>
                </a:solidFill>
                <a:latin typeface="Arial" charset="0"/>
                <a:ea typeface="MS Gothic" pitchFamily="49" charset="0"/>
                <a:cs typeface="MS Gothic" pitchFamily="49" charset="0"/>
              </a:defRPr>
            </a:lvl9pPr>
          </a:lstStyle>
          <a:p>
            <a:r>
              <a:rPr lang="en-US" dirty="0"/>
              <a:t>Refereed journal </a:t>
            </a:r>
            <a:r>
              <a:rPr lang="en-US" dirty="0" smtClean="0"/>
              <a:t>articles 2016</a:t>
            </a:r>
            <a:r>
              <a:rPr lang="en-US" kern="0" dirty="0" smtClean="0"/>
              <a:t> </a:t>
            </a:r>
            <a:endParaRPr lang="en-US" kern="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/>
          </p:nvPr>
        </p:nvGraphicFramePr>
        <p:xfrm>
          <a:off x="4886983" y="1988840"/>
          <a:ext cx="3902724" cy="25376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1196752"/>
            <a:ext cx="5028941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All time record in 2016: 340 journal articles</a:t>
            </a:r>
            <a:endParaRPr lang="en-US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6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150813"/>
            <a:ext cx="7501210" cy="757907"/>
          </a:xfrm>
        </p:spPr>
        <p:txBody>
          <a:bodyPr/>
          <a:lstStyle/>
          <a:p>
            <a:r>
              <a:rPr lang="fi-FI" dirty="0" err="1" smtClean="0"/>
              <a:t>Number</a:t>
            </a:r>
            <a:r>
              <a:rPr lang="fi-FI" dirty="0" smtClean="0"/>
              <a:t> of </a:t>
            </a:r>
            <a:r>
              <a:rPr lang="fi-FI" dirty="0" err="1" smtClean="0"/>
              <a:t>degrees</a:t>
            </a:r>
            <a:r>
              <a:rPr lang="fi-FI" dirty="0" smtClean="0"/>
              <a:t>, </a:t>
            </a:r>
            <a:r>
              <a:rPr lang="fi-FI" dirty="0" err="1" smtClean="0"/>
              <a:t>school</a:t>
            </a:r>
            <a:r>
              <a:rPr lang="fi-FI" dirty="0" smtClean="0"/>
              <a:t> </a:t>
            </a:r>
            <a:r>
              <a:rPr lang="fi-FI" dirty="0" err="1" smtClean="0"/>
              <a:t>visits</a:t>
            </a:r>
            <a:r>
              <a:rPr lang="fi-FI" dirty="0" smtClean="0"/>
              <a:t>, </a:t>
            </a:r>
            <a:r>
              <a:rPr lang="fi-FI" dirty="0" err="1" smtClean="0"/>
              <a:t>trainees</a:t>
            </a:r>
            <a:r>
              <a:rPr lang="fi-FI" dirty="0" smtClean="0"/>
              <a:t> in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4356473" y="1183389"/>
          <a:ext cx="3960440" cy="31829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/>
          </p:nvPr>
        </p:nvGraphicFramePr>
        <p:xfrm>
          <a:off x="4419431" y="4176384"/>
          <a:ext cx="3922266" cy="2524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Content Placeholder 8"/>
          <p:cNvGraphicFramePr>
            <a:graphicFrameLocks/>
          </p:cNvGraphicFramePr>
          <p:nvPr>
            <p:extLst/>
          </p:nvPr>
        </p:nvGraphicFramePr>
        <p:xfrm>
          <a:off x="535234" y="1589073"/>
          <a:ext cx="3266408" cy="237158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806700"/>
                <a:gridCol w="459708"/>
              </a:tblGrid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2016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charset="0"/>
                        </a:rPr>
                        <a:t>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 smtClean="0">
                          <a:effectLst/>
                        </a:rPr>
                        <a:t>PhD/PhD(tech)</a:t>
                      </a:r>
                      <a:endParaRPr lang="en-US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7</a:t>
                      </a:r>
                      <a:endParaRPr lang="fi-FI" sz="1800" b="1" i="0" u="none" strike="noStrike" dirty="0" smtClean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5530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</a:rPr>
                        <a:t>MSc</a:t>
                      </a:r>
                      <a:r>
                        <a:rPr lang="sk-SK" sz="1800" u="none" strike="noStrike" dirty="0" smtClean="0">
                          <a:effectLst/>
                        </a:rPr>
                        <a:t>/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MSc</a:t>
                      </a:r>
                      <a:r>
                        <a:rPr lang="sk-SK" sz="1800" u="none" strike="noStrike" dirty="0" smtClean="0">
                          <a:effectLst/>
                        </a:rPr>
                        <a:t>(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tech</a:t>
                      </a:r>
                      <a:r>
                        <a:rPr lang="sk-SK" sz="1800" u="none" strike="noStrike" dirty="0" smtClean="0">
                          <a:effectLst/>
                        </a:rPr>
                        <a:t>)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14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</a:rPr>
                        <a:t>Summer</a:t>
                      </a:r>
                      <a:r>
                        <a:rPr lang="sk-SK" sz="1800" u="none" strike="noStrike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students</a:t>
                      </a:r>
                      <a:r>
                        <a:rPr lang="sk-SK" sz="1800" u="none" strike="noStrike" dirty="0" smtClean="0">
                          <a:effectLst/>
                        </a:rPr>
                        <a:t>, CERN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16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</a:rPr>
                        <a:t>Summer</a:t>
                      </a:r>
                      <a:r>
                        <a:rPr lang="sk-SK" sz="1800" u="none" strike="noStrike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students</a:t>
                      </a:r>
                      <a:r>
                        <a:rPr lang="sk-SK" sz="1800" u="none" strike="noStrike" dirty="0" smtClean="0">
                          <a:effectLst/>
                        </a:rPr>
                        <a:t>, ESRF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</a:rPr>
                        <a:t>High</a:t>
                      </a:r>
                      <a:r>
                        <a:rPr lang="sk-SK" sz="1800" u="none" strike="noStrike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school</a:t>
                      </a:r>
                      <a:r>
                        <a:rPr lang="sk-SK" sz="1800" u="none" strike="noStrike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groups</a:t>
                      </a:r>
                      <a:r>
                        <a:rPr lang="sk-SK" sz="1800" u="none" strike="noStrike" dirty="0" smtClean="0">
                          <a:effectLst/>
                        </a:rPr>
                        <a:t>,</a:t>
                      </a:r>
                      <a:r>
                        <a:rPr lang="sk-SK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smtClean="0">
                          <a:effectLst/>
                        </a:rPr>
                        <a:t>CERN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18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076">
                <a:tc>
                  <a:txBody>
                    <a:bodyPr/>
                    <a:lstStyle/>
                    <a:p>
                      <a:pPr algn="l" fontAlgn="b"/>
                      <a:r>
                        <a:rPr lang="sk-SK" sz="1800" u="none" strike="noStrike" dirty="0" err="1" smtClean="0">
                          <a:effectLst/>
                        </a:rPr>
                        <a:t>Teacher</a:t>
                      </a:r>
                      <a:r>
                        <a:rPr lang="sk-SK" sz="1800" u="none" strike="noStrike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err="1" smtClean="0">
                          <a:effectLst/>
                        </a:rPr>
                        <a:t>groups</a:t>
                      </a:r>
                      <a:r>
                        <a:rPr lang="sk-SK" sz="1800" u="none" strike="noStrike" dirty="0" smtClean="0">
                          <a:effectLst/>
                        </a:rPr>
                        <a:t>,</a:t>
                      </a:r>
                      <a:r>
                        <a:rPr lang="sk-SK" sz="1800" u="none" strike="noStrike" baseline="0" dirty="0" smtClean="0">
                          <a:effectLst/>
                        </a:rPr>
                        <a:t> </a:t>
                      </a:r>
                      <a:r>
                        <a:rPr lang="sk-SK" sz="1800" u="none" strike="noStrike" dirty="0" smtClean="0">
                          <a:effectLst/>
                        </a:rPr>
                        <a:t>CERN</a:t>
                      </a:r>
                      <a:endParaRPr lang="sk-SK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i-FI" sz="1800" u="none" strike="noStrike" dirty="0" smtClean="0">
                          <a:effectLst/>
                        </a:rPr>
                        <a:t>1</a:t>
                      </a:r>
                      <a:endParaRPr lang="ru-RU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551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3DFC6EB3-C93B-4842-B9F9-3FDF67A0D166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-315416"/>
            <a:ext cx="6192688" cy="801406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746225" y="757836"/>
            <a:ext cx="3167707" cy="70788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accent2"/>
                </a:solidFill>
              </a:rPr>
              <a:t>2016: </a:t>
            </a:r>
            <a:r>
              <a:rPr lang="en-US" sz="2000" dirty="0">
                <a:solidFill>
                  <a:schemeClr val="accent2"/>
                </a:solidFill>
              </a:rPr>
              <a:t>18 school </a:t>
            </a:r>
            <a:r>
              <a:rPr lang="en-US" sz="2000" dirty="0" smtClean="0">
                <a:solidFill>
                  <a:schemeClr val="accent2"/>
                </a:solidFill>
              </a:rPr>
              <a:t>groups, 369 pupils+56 teachers</a:t>
            </a:r>
            <a:endParaRPr lang="en-US" sz="2000" dirty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852" y="1565091"/>
            <a:ext cx="3697987" cy="15658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7087" y="2995167"/>
            <a:ext cx="2364873" cy="17630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992" y="4630152"/>
            <a:ext cx="2580506" cy="1964972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187624" y="150814"/>
            <a:ext cx="7501210" cy="507654"/>
          </a:xfrm>
        </p:spPr>
        <p:txBody>
          <a:bodyPr/>
          <a:lstStyle/>
          <a:p>
            <a:r>
              <a:rPr lang="fi-FI" dirty="0"/>
              <a:t>S</a:t>
            </a:r>
            <a:r>
              <a:rPr lang="fi-FI" dirty="0" smtClean="0"/>
              <a:t>chool </a:t>
            </a:r>
            <a:r>
              <a:rPr lang="fi-FI" dirty="0" err="1" smtClean="0"/>
              <a:t>visits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146" y="356013"/>
            <a:ext cx="7501210" cy="685899"/>
          </a:xfrm>
        </p:spPr>
        <p:txBody>
          <a:bodyPr/>
          <a:lstStyle/>
          <a:p>
            <a:r>
              <a:rPr lang="en-US" dirty="0"/>
              <a:t>CERN Roadshow 6 April </a:t>
            </a:r>
            <a:r>
              <a:rPr lang="en-US" dirty="0" smtClean="0"/>
              <a:t>2017</a:t>
            </a:r>
            <a:br>
              <a:rPr lang="en-US" dirty="0" smtClean="0"/>
            </a:br>
            <a:r>
              <a:rPr lang="en-US" dirty="0" smtClean="0"/>
              <a:t>at Aalto Design Factory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7" y="1072442"/>
            <a:ext cx="4824535" cy="1296144"/>
          </a:xfrm>
        </p:spPr>
        <p:txBody>
          <a:bodyPr/>
          <a:lstStyle/>
          <a:p>
            <a:r>
              <a:rPr lang="en-US" sz="1800" b="1" dirty="0" smtClean="0">
                <a:solidFill>
                  <a:srgbClr val="FF0000"/>
                </a:solidFill>
              </a:rPr>
              <a:t>CERN procurement, knowledge transfer and HR experts </a:t>
            </a:r>
            <a:r>
              <a:rPr lang="en-US" sz="1800" b="1" dirty="0" smtClean="0"/>
              <a:t>meeting </a:t>
            </a:r>
            <a:r>
              <a:rPr lang="en-US" sz="1800" b="1" dirty="0" smtClean="0">
                <a:solidFill>
                  <a:srgbClr val="0000FF"/>
                </a:solidFill>
              </a:rPr>
              <a:t>Finnish companies, career service experts and public stakeholders (and media)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7F58E825-A9EB-4624-AFD8-112EA2D78C44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392980" y="2636912"/>
            <a:ext cx="4683076" cy="451460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marL="276225" indent="-276225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10000"/>
              <a:buFont typeface="Wingdings" pitchFamily="2" charset="2"/>
              <a:buChar char=""/>
              <a:defRPr sz="20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663575" indent="-193675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80000"/>
              <a:buFont typeface="Wingdings" pitchFamily="2" charset="2"/>
              <a:buChar char="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2pPr>
            <a:lvl3pPr marL="1044575" indent="-185738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3pPr>
            <a:lvl4pPr marL="16922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4pPr>
            <a:lvl5pPr marL="21113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5pPr>
            <a:lvl6pPr marL="25685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6pPr>
            <a:lvl7pPr marL="30257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7pPr>
            <a:lvl8pPr marL="34829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8pPr>
            <a:lvl9pPr marL="3940175" indent="-228600" algn="l" defTabSz="457200" rtl="0" eaLnBrk="0" fontAlgn="base" hangingPunct="0">
              <a:lnSpc>
                <a:spcPts val="2950"/>
              </a:lnSpc>
              <a:spcBef>
                <a:spcPct val="0"/>
              </a:spcBef>
              <a:spcAft>
                <a:spcPct val="0"/>
              </a:spcAft>
              <a:buClr>
                <a:srgbClr val="1E1C77"/>
              </a:buClr>
              <a:buSzPct val="100000"/>
              <a:buFont typeface="Arial" charset="0"/>
              <a:buChar char="-"/>
              <a:defRPr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kern="0" dirty="0" smtClean="0">
                <a:solidFill>
                  <a:srgbClr val="FF0000"/>
                </a:solidFill>
              </a:rPr>
              <a:t>Themes: CERN </a:t>
            </a:r>
            <a:r>
              <a:rPr lang="mr-IN" sz="1800" b="1" kern="0" dirty="0" smtClean="0">
                <a:solidFill>
                  <a:srgbClr val="FF0000"/>
                </a:solidFill>
              </a:rPr>
              <a:t>–</a:t>
            </a:r>
            <a:r>
              <a:rPr lang="en-US" sz="1800" b="1" kern="0" dirty="0" smtClean="0">
                <a:solidFill>
                  <a:srgbClr val="FF0000"/>
                </a:solidFill>
              </a:rPr>
              <a:t> an important part of the Finnish Innovation Ecosystem</a:t>
            </a:r>
          </a:p>
          <a:p>
            <a:pPr lvl="1"/>
            <a:r>
              <a:rPr lang="en-US" b="1" kern="0" dirty="0" smtClean="0">
                <a:solidFill>
                  <a:srgbClr val="FF0000"/>
                </a:solidFill>
              </a:rPr>
              <a:t>Business opportunities</a:t>
            </a:r>
          </a:p>
          <a:p>
            <a:pPr lvl="1"/>
            <a:r>
              <a:rPr lang="en-US" b="1" kern="0" dirty="0" smtClean="0">
                <a:solidFill>
                  <a:srgbClr val="FF0000"/>
                </a:solidFill>
              </a:rPr>
              <a:t>Job, Trainee and Study opportunities</a:t>
            </a:r>
          </a:p>
          <a:p>
            <a:pPr lvl="1"/>
            <a:r>
              <a:rPr lang="en-US" b="1" kern="0" dirty="0" smtClean="0">
                <a:solidFill>
                  <a:srgbClr val="FF0000"/>
                </a:solidFill>
              </a:rPr>
              <a:t>Knowledge transfer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115" y="0"/>
            <a:ext cx="3255134" cy="170080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39786" y="2145472"/>
            <a:ext cx="3453463" cy="334707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144 persons attended 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(150 limit at venue due to safety rules) 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176 registered</a:t>
            </a:r>
          </a:p>
          <a:p>
            <a:pPr marL="557213" lvl="1" indent="-214313" hangingPunct="0">
              <a:buFontTx/>
              <a:buChar char="-"/>
            </a:pPr>
            <a:r>
              <a:rPr lang="en-US" sz="750" dirty="0">
                <a:latin typeface="Adobe Garamond Pro" charset="0"/>
                <a:ea typeface="Adobe Garamond Pro" charset="0"/>
                <a:cs typeface="Adobe Garamond Pro" charset="0"/>
              </a:rPr>
              <a:t>44 preregistered B2Bs took place 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51 business executives 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42 companies </a:t>
            </a:r>
            <a:endParaRPr lang="en-GB" sz="135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23 different institutions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8 identified interests for follow ups with </a:t>
            </a:r>
            <a:r>
              <a:rPr lang="en-US" sz="1350" dirty="0" smtClean="0">
                <a:latin typeface="Adobe Garamond Pro" charset="0"/>
                <a:ea typeface="Adobe Garamond Pro" charset="0"/>
                <a:cs typeface="Adobe Garamond Pro" charset="0"/>
              </a:rPr>
              <a:t>companies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 smtClean="0">
                <a:latin typeface="Adobe Garamond Pro" charset="0"/>
                <a:ea typeface="Adobe Garamond Pro" charset="0"/>
                <a:cs typeface="Adobe Garamond Pro" charset="0"/>
              </a:rPr>
              <a:t>6 </a:t>
            </a: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identified leads with institutions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Some students still in contact with HR</a:t>
            </a:r>
          </a:p>
          <a:p>
            <a:pPr marL="214313" indent="-214313" hangingPunct="0">
              <a:buFontTx/>
              <a:buChar char="-"/>
            </a:pPr>
            <a:r>
              <a:rPr lang="en-US" sz="1350" dirty="0">
                <a:latin typeface="Adobe Garamond Pro" charset="0"/>
                <a:ea typeface="Adobe Garamond Pro" charset="0"/>
                <a:cs typeface="Adobe Garamond Pro" charset="0"/>
              </a:rPr>
              <a:t>50 networking session participants from DFGN</a:t>
            </a:r>
          </a:p>
          <a:p>
            <a:pPr marL="214313" indent="-214313" hangingPunct="0">
              <a:buFontTx/>
              <a:buChar char="-"/>
            </a:pPr>
            <a:endParaRPr lang="en-US" sz="1350" dirty="0">
              <a:latin typeface="Adobe Garamond Pro" charset="0"/>
              <a:ea typeface="Adobe Garamond Pro" charset="0"/>
              <a:cs typeface="Adobe Garamond Pro" charset="0"/>
            </a:endParaRPr>
          </a:p>
          <a:p>
            <a:pPr marL="214313" indent="-214313" hangingPunct="0">
              <a:buFontTx/>
              <a:buChar char="-"/>
            </a:pPr>
            <a:endParaRPr lang="en-US" sz="1350" dirty="0"/>
          </a:p>
          <a:p>
            <a:pPr marL="214313" indent="-214313" hangingPunct="0">
              <a:buFontTx/>
              <a:buChar char="-"/>
            </a:pPr>
            <a:endParaRPr lang="en-US" sz="1350" dirty="0"/>
          </a:p>
          <a:p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88568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15.12.2017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P. Eerola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fld id="{6E3E9022-558F-4269-ADD1-63E6755D261C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490" y="901639"/>
            <a:ext cx="4197961" cy="279864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414" y="906885"/>
            <a:ext cx="4158386" cy="277225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987" y="3800071"/>
            <a:ext cx="4176464" cy="278430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414" y="3800071"/>
            <a:ext cx="4176464" cy="278430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4268966" y="259369"/>
            <a:ext cx="4544834" cy="369332"/>
          </a:xfrm>
          <a:prstGeom prst="rect">
            <a:avLst/>
          </a:prstGeom>
          <a:solidFill>
            <a:schemeClr val="accent2"/>
          </a:solidFill>
        </p:spPr>
        <p:txBody>
          <a:bodyPr wrap="none">
            <a:spAutoFit/>
          </a:bodyPr>
          <a:lstStyle/>
          <a:p>
            <a:r>
              <a:rPr lang="en-US" kern="0" dirty="0">
                <a:hlinkClick r:id="rId6"/>
              </a:rPr>
              <a:t>https://events.hip.fi/cernroadshowinfinland/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51171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1E1C77"/>
      </a:dk2>
      <a:lt2>
        <a:srgbClr val="8C8A87"/>
      </a:lt2>
      <a:accent1>
        <a:srgbClr val="1E1C77"/>
      </a:accent1>
      <a:accent2>
        <a:srgbClr val="009E60"/>
      </a:accent2>
      <a:accent3>
        <a:srgbClr val="FFFFFF"/>
      </a:accent3>
      <a:accent4>
        <a:srgbClr val="000000"/>
      </a:accent4>
      <a:accent5>
        <a:srgbClr val="ABABBD"/>
      </a:accent5>
      <a:accent6>
        <a:srgbClr val="008F56"/>
      </a:accent6>
      <a:hlink>
        <a:srgbClr val="FCA311"/>
      </a:hlink>
      <a:folHlink>
        <a:srgbClr val="5E68C4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0" fontAlgn="base" latinLnBrk="0" hangingPunct="0">
          <a:lnSpc>
            <a:spcPct val="96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HY_2016">
  <a:themeElements>
    <a:clrScheme name="HY2016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0E4073"/>
      </a:accent1>
      <a:accent2>
        <a:srgbClr val="7B3CB4"/>
      </a:accent2>
      <a:accent3>
        <a:srgbClr val="45BC9F"/>
      </a:accent3>
      <a:accent4>
        <a:srgbClr val="A5E363"/>
      </a:accent4>
      <a:accent5>
        <a:srgbClr val="7ECEF1"/>
      </a:accent5>
      <a:accent6>
        <a:srgbClr val="FFE263"/>
      </a:accent6>
      <a:hlink>
        <a:srgbClr val="0091D0"/>
      </a:hlink>
      <a:folHlink>
        <a:srgbClr val="8C8A87"/>
      </a:folHlink>
    </a:clrScheme>
    <a:fontScheme name="HY2016">
      <a:majorFont>
        <a:latin typeface="Gotham Narrow Bold"/>
        <a:ea typeface="ＭＳ Ｐゴシック"/>
        <a:cs typeface="ＭＳ Ｐゴシック"/>
      </a:majorFont>
      <a:minorFont>
        <a:latin typeface="Gotham Narrow Book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noFill/>
        <a:ln>
          <a:noFill/>
        </a:ln>
        <a:extLst>
          <a:ext uri="{FAA26D3D-D897-4be2-8F04-BA451C77F1D7}">
            <ma14:placeholderFlag xmlns:ma14="http://schemas.microsoft.com/office/mac/drawingml/2011/main" val="1"/>
          </a:ext>
          <a:ext uri="{909E8E84-426E-40dd-AFC4-6F175D3DCCD1}">
            <a14:hiddenFill xmlns:a14="http://schemas.microsoft.com/office/drawing/2010/main" xmlns="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xmlns="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vert="horz" wrap="square" lIns="0" tIns="0" rIns="0" bIns="0" numCol="1" anchor="ctr" anchorCtr="0" compatLnSpc="1">
        <a:prstTxWarp prst="textNoShape">
          <a:avLst/>
        </a:prstTxWarp>
      </a:bodyPr>
      <a:lstStyle>
        <a:defPPr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HY_template_Gotham_tiedekunta_Matemaattis-luonnontieteellinen_20042016.potx" id="{F4FC1FAB-22A2-4227-BBC3-A67C847C0BAF}" vid="{8768C479-CF89-4897-8CE4-B142D3B20BF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5394</TotalTime>
  <Words>2016</Words>
  <Application>Microsoft Macintosh PowerPoint</Application>
  <PresentationFormat>On-screen Show (4:3)</PresentationFormat>
  <Paragraphs>348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27</vt:i4>
      </vt:variant>
    </vt:vector>
  </HeadingPairs>
  <TitlesOfParts>
    <vt:vector size="44" baseType="lpstr">
      <vt:lpstr>.AppleSystemUIFont</vt:lpstr>
      <vt:lpstr>Adobe Garamond Pro</vt:lpstr>
      <vt:lpstr>Arial Unicode MS</vt:lpstr>
      <vt:lpstr>Calibri</vt:lpstr>
      <vt:lpstr>Gotham Narrow Bold</vt:lpstr>
      <vt:lpstr>Gotham Narrow Bold</vt:lpstr>
      <vt:lpstr>Gotham Narrow Book</vt:lpstr>
      <vt:lpstr>Gotham-Bold</vt:lpstr>
      <vt:lpstr>MS Gothic</vt:lpstr>
      <vt:lpstr>ＭＳ Ｐゴシック</vt:lpstr>
      <vt:lpstr>Symbol</vt:lpstr>
      <vt:lpstr>Times New Roman</vt:lpstr>
      <vt:lpstr>Wingdings</vt:lpstr>
      <vt:lpstr>Arial</vt:lpstr>
      <vt:lpstr>1_Default Design</vt:lpstr>
      <vt:lpstr>1_Office Theme</vt:lpstr>
      <vt:lpstr>HY_2016</vt:lpstr>
      <vt:lpstr>PowerPoint Presentation</vt:lpstr>
      <vt:lpstr>2. Status report of HIP</vt:lpstr>
      <vt:lpstr>HIP 2016 – 2017 progress and highlights 1</vt:lpstr>
      <vt:lpstr>HIP 2016 – 2017 progress and highlights 2 </vt:lpstr>
      <vt:lpstr>PowerPoint Presentation</vt:lpstr>
      <vt:lpstr>Number of degrees, school visits, trainees in 2016</vt:lpstr>
      <vt:lpstr>School visits</vt:lpstr>
      <vt:lpstr>CERN Roadshow 6 April 2017 at Aalto Design Factory</vt:lpstr>
      <vt:lpstr>PowerPoint Presentation</vt:lpstr>
      <vt:lpstr>Finland at CERN 1-3.11.2017</vt:lpstr>
      <vt:lpstr>HIP organization, personnel</vt:lpstr>
      <vt:lpstr>HIP management 2018</vt:lpstr>
      <vt:lpstr>RECFA visit to Finland 19-20 May 2017</vt:lpstr>
      <vt:lpstr>HIP Scientific Advisory Board 28-29 August 2017 </vt:lpstr>
      <vt:lpstr>HIP funding</vt:lpstr>
      <vt:lpstr>HIP budget 2018</vt:lpstr>
      <vt:lpstr>HIP sources of funding </vt:lpstr>
      <vt:lpstr>3. The project structure of HIP in 2018</vt:lpstr>
      <vt:lpstr>Project leaders</vt:lpstr>
      <vt:lpstr>4. The action plan of HIP in 2018</vt:lpstr>
      <vt:lpstr>HIP profile and focus areas</vt:lpstr>
      <vt:lpstr>HIP strategy actions 2018  </vt:lpstr>
      <vt:lpstr>PowerPoint Presentation</vt:lpstr>
      <vt:lpstr>4+. News from the Council in brief 1</vt:lpstr>
      <vt:lpstr>4+. News from the Council in brief 2</vt:lpstr>
      <vt:lpstr>5. Other issues brought up by the staff</vt:lpstr>
      <vt:lpstr>PowerPoint Presentation</vt:lpstr>
    </vt:vector>
  </TitlesOfParts>
  <Company>HP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HIP CMS Programme</dc:title>
  <dc:creator>Paula</dc:creator>
  <cp:lastModifiedBy>Eerola, Paula A-M</cp:lastModifiedBy>
  <cp:revision>512</cp:revision>
  <dcterms:created xsi:type="dcterms:W3CDTF">2010-05-16T20:49:25Z</dcterms:created>
  <dcterms:modified xsi:type="dcterms:W3CDTF">2017-12-15T15:10:18Z</dcterms:modified>
</cp:coreProperties>
</file>