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8" r:id="rId2"/>
    <p:sldId id="262" r:id="rId3"/>
    <p:sldId id="322" r:id="rId4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E4"/>
    <a:srgbClr val="0432FF"/>
    <a:srgbClr val="FFC600"/>
    <a:srgbClr val="FFEF00"/>
    <a:srgbClr val="B3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188"/>
    <p:restoredTop sz="94674"/>
  </p:normalViewPr>
  <p:slideViewPr>
    <p:cSldViewPr snapToGrid="0" snapToObjects="1">
      <p:cViewPr varScale="1">
        <p:scale>
          <a:sx n="128" d="100"/>
          <a:sy n="128" d="100"/>
        </p:scale>
        <p:origin x="184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E6468F-8BF4-6641-9560-BB2B77FDA1B7}" type="datetimeFigureOut">
              <a:rPr lang="fi-FI" smtClean="0"/>
              <a:t>24.5.2019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23A30E-30B7-B542-9048-43C94B413EB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92607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FC5AB-7BAD-5E43-958F-5458CDB1A6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7274C1B-B3DC-EF4E-B4ED-013C27E7CC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FBA7D8-A9A6-A244-92DC-B4FCCEF1E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27.5.2019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AA9F27-784F-DD41-9DB3-4A4C5DCBE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Katri Huitu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9A7F37-40B4-594B-A073-EC2B05E48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9851-CBA2-F14D-B45E-AFC69F4C193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27372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FBB40C-17A0-2040-BEDE-1B6B13B9DE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35CECE-0919-AE41-893F-5B35A8D53E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B716A2-1C6A-B94B-9796-719559BF2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27.5.2019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1AC31E-134D-414B-B25A-55184E995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Katri Huitu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E2DEBE-C179-9544-8E0D-1B7E3280E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9851-CBA2-F14D-B45E-AFC69F4C193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26700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E71CD83-22C7-6F4E-B631-3D06B4D2B5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B198AC-0898-2C4E-A652-040C4A3AF8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95A3B9-F98D-1446-92FB-4F835D90B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27.5.2019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9E5C8D-C422-004B-8BCF-27F83B2C2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Katri Huitu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456905-4C98-114A-A560-EA7030EA0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9851-CBA2-F14D-B45E-AFC69F4C193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9625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F68DFE-B2B6-6C45-9A16-E01F6A9237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E06790-1311-A149-949C-EB6C99929E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36D7C6-FB66-1B4E-A737-44DDFAC0CC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27.5.2019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FB11E6-BD7A-094D-90DA-26A95E3EC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Katri Huitu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82B6CB-0BDC-3149-899F-3482E0B16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9851-CBA2-F14D-B45E-AFC69F4C193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20283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AC71A-D78C-604F-9E40-23854C0878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6C394A-BF85-024B-9DF8-04558948A0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9B9D87-108B-6346-A771-F199CD5AE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27.5.2019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BD2AD5-02C5-C94C-9D1F-54C79CEB5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Katri Huitu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76CE0B-D973-104C-9015-B54BA6338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9851-CBA2-F14D-B45E-AFC69F4C193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1531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63A47-A2E6-904B-BD55-A8579AD27C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1546F2-85D3-D04E-A73F-9EF2476002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F9366F-4717-EA40-A990-F0A6E37D26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91D058-3D9C-BC45-A697-3EE3F0C0C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27.5.2019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6BDAB2-770B-DD42-89DF-42B05BE9D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Katri Huitu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0C25E2-E970-FB48-93C7-D130BF5E2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9851-CBA2-F14D-B45E-AFC69F4C193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39882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A15F01-194D-C542-A87C-603A3A3E9D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035F3C-0B87-D041-A2E6-0335D0D799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3EC612-330E-F846-9B06-DA2565FCA2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994D575-9C41-D841-A083-C2C4EB4FEA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7AECCF-83C6-8D4E-8B14-EC803D940E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7AAC217-412F-1A47-AB2E-877729A39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27.5.2019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6A92401-B786-F644-B8D8-56B8E6ABC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Katri Huitu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9B2792-A29A-2346-B298-17D1C4AF1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9851-CBA2-F14D-B45E-AFC69F4C193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45855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2FF4E5-61B6-FD4E-805A-0916246E7A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BDA58C-C24C-6D4B-9E7B-7702F33FBD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27.5.2019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67708A-0F14-B249-9073-D42466E7B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Katri Huitu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F20F25-41AA-D946-853A-D8BA24584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9851-CBA2-F14D-B45E-AFC69F4C193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84202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9012519-31CB-D348-B025-AF2801C02E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27.5.2019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7A0FB3-D397-C846-9D58-7E3A90401E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Katri Huitu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18C33E-3850-A847-BFE5-657C2B372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9851-CBA2-F14D-B45E-AFC69F4C193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08806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56FEBE-B437-C245-BA11-91EBFB294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55894C-1596-504B-8F83-CDE16A599C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8E8F3A-A522-5643-A8BA-FFE7F7ED72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E65EEF-D4E9-9743-B727-897E44563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27.5.2019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F50DD3-F70B-FA49-912F-5E336ADFB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Katri Huitu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FBA6A3-BD33-7244-9AD4-2B9E54176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9851-CBA2-F14D-B45E-AFC69F4C193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22013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4D3B0C-A3EB-A849-A18D-210695CBF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A3EE7D-E102-E24C-A7AB-89790DE6C4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8CDC5D-B39C-2D45-9613-363A41FD0E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41AEA8-4087-6845-80D9-AB46A3902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27.5.2019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E50061-BA9E-D74D-902E-951C5D7FE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Katri Huitu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3BE6E3-2AB0-A94F-ADBC-419A30053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9851-CBA2-F14D-B45E-AFC69F4C193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07005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BC482D-64DE-6443-B4F2-A712A735F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7C2ECD-5FEE-F747-A807-5749C6E3B8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B3A0C8-7E27-0141-8BAC-4E4F79F5A5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27.5.2019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A7AB05-2DF1-6740-BFEA-74B9DBA3C8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Katri Huitu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B43458-900B-6C41-8725-BC18EB1E98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769851-CBA2-F14D-B45E-AFC69F4C193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8475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899B037-E38B-FC45-8D63-3FB4835F8A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873" t="2980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Kuva 6" descr="Circles_Gree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0" y="4036535"/>
            <a:ext cx="12743043" cy="1036080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kstiruutu 9"/>
          <p:cNvSpPr txBox="1"/>
          <p:nvPr/>
        </p:nvSpPr>
        <p:spPr>
          <a:xfrm>
            <a:off x="798445" y="1479205"/>
            <a:ext cx="10949609" cy="4929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3600" b="1" dirty="0">
                <a:solidFill>
                  <a:srgbClr val="FFFF00"/>
                </a:solidFill>
                <a:latin typeface="Arial"/>
                <a:cs typeface="Arial"/>
              </a:rPr>
              <a:t>7th NON MINIMAL HIGGS –WORKSHOP </a:t>
            </a:r>
          </a:p>
          <a:p>
            <a:pPr algn="ctr"/>
            <a:r>
              <a:rPr lang="fi-FI" sz="3600" b="1" dirty="0">
                <a:solidFill>
                  <a:srgbClr val="FFFF00"/>
                </a:solidFill>
                <a:latin typeface="Arial"/>
                <a:cs typeface="Arial"/>
              </a:rPr>
              <a:t>H2020 EU MSCA RISE NETWORK</a:t>
            </a:r>
            <a:endParaRPr lang="fi-FI" sz="2933" b="1" dirty="0">
              <a:solidFill>
                <a:srgbClr val="FFFF00"/>
              </a:solidFill>
              <a:latin typeface="Arial"/>
              <a:cs typeface="Arial"/>
            </a:endParaRPr>
          </a:p>
          <a:p>
            <a:pPr algn="ctr"/>
            <a:endParaRPr lang="fi-FI" sz="2933" b="1" dirty="0">
              <a:solidFill>
                <a:srgbClr val="FFFF00"/>
              </a:solidFill>
              <a:latin typeface="Arial"/>
              <a:cs typeface="Arial"/>
            </a:endParaRPr>
          </a:p>
          <a:p>
            <a:r>
              <a:rPr lang="fi-FI" sz="2130" b="1" dirty="0">
                <a:solidFill>
                  <a:srgbClr val="FFFF00"/>
                </a:solidFill>
                <a:latin typeface="Arial"/>
                <a:cs typeface="Arial"/>
              </a:rPr>
              <a:t>1 – </a:t>
            </a:r>
            <a:r>
              <a:rPr lang="fi-FI" sz="2130" b="1" dirty="0" err="1">
                <a:solidFill>
                  <a:srgbClr val="FFFF00"/>
                </a:solidFill>
                <a:latin typeface="Arial"/>
                <a:cs typeface="Arial"/>
              </a:rPr>
              <a:t>Warsaw</a:t>
            </a:r>
            <a:r>
              <a:rPr lang="fi-FI" sz="2130" b="1" dirty="0">
                <a:solidFill>
                  <a:srgbClr val="FFFF00"/>
                </a:solidFill>
                <a:latin typeface="Arial"/>
                <a:cs typeface="Arial"/>
              </a:rPr>
              <a:t> (</a:t>
            </a:r>
            <a:r>
              <a:rPr lang="fi-FI" sz="2130" b="1" dirty="0" err="1">
                <a:solidFill>
                  <a:srgbClr val="FFFF00"/>
                </a:solidFill>
                <a:latin typeface="Arial"/>
                <a:cs typeface="Arial"/>
              </a:rPr>
              <a:t>pegged</a:t>
            </a:r>
            <a:r>
              <a:rPr lang="fi-FI" sz="2130" b="1" dirty="0">
                <a:solidFill>
                  <a:srgbClr val="FFFF00"/>
                </a:solidFill>
                <a:latin typeface="Arial"/>
                <a:cs typeface="Arial"/>
              </a:rPr>
              <a:t> to </a:t>
            </a:r>
            <a:r>
              <a:rPr lang="fi-FI" sz="2130" b="1" dirty="0" err="1">
                <a:solidFill>
                  <a:srgbClr val="FFFF00"/>
                </a:solidFill>
                <a:latin typeface="Arial"/>
                <a:cs typeface="Arial"/>
              </a:rPr>
              <a:t>Scalars</a:t>
            </a:r>
            <a:r>
              <a:rPr lang="fi-FI" sz="2130" b="1" dirty="0">
                <a:solidFill>
                  <a:srgbClr val="FFFF00"/>
                </a:solidFill>
                <a:latin typeface="Arial"/>
                <a:cs typeface="Arial"/>
              </a:rPr>
              <a:t> 2015)</a:t>
            </a:r>
          </a:p>
          <a:p>
            <a:r>
              <a:rPr lang="fi-FI" sz="2130" b="1" dirty="0">
                <a:solidFill>
                  <a:srgbClr val="FFFF00"/>
                </a:solidFill>
                <a:latin typeface="Arial"/>
                <a:cs typeface="Arial"/>
              </a:rPr>
              <a:t>2 – Uppsala (</a:t>
            </a:r>
            <a:r>
              <a:rPr lang="fi-FI" sz="2130" b="1" dirty="0" err="1">
                <a:solidFill>
                  <a:srgbClr val="FFFF00"/>
                </a:solidFill>
                <a:latin typeface="Arial"/>
                <a:cs typeface="Arial"/>
              </a:rPr>
              <a:t>pegged</a:t>
            </a:r>
            <a:r>
              <a:rPr lang="fi-FI" sz="2130" b="1" dirty="0">
                <a:solidFill>
                  <a:srgbClr val="FFFF00"/>
                </a:solidFill>
                <a:latin typeface="Arial"/>
                <a:cs typeface="Arial"/>
              </a:rPr>
              <a:t> to </a:t>
            </a:r>
            <a:r>
              <a:rPr lang="fi-FI" sz="2130" b="1" dirty="0" err="1">
                <a:solidFill>
                  <a:srgbClr val="FFFF00"/>
                </a:solidFill>
                <a:latin typeface="Arial"/>
                <a:cs typeface="Arial"/>
              </a:rPr>
              <a:t>Charged</a:t>
            </a:r>
            <a:r>
              <a:rPr lang="fi-FI" sz="2130" b="1" dirty="0">
                <a:solidFill>
                  <a:srgbClr val="FFFF00"/>
                </a:solidFill>
                <a:latin typeface="Arial"/>
                <a:cs typeface="Arial"/>
              </a:rPr>
              <a:t> 2016)</a:t>
            </a:r>
          </a:p>
          <a:p>
            <a:r>
              <a:rPr lang="fi-FI" sz="2130" b="1" dirty="0">
                <a:solidFill>
                  <a:srgbClr val="FFFF00"/>
                </a:solidFill>
                <a:latin typeface="Arial"/>
                <a:cs typeface="Arial"/>
              </a:rPr>
              <a:t>3 – </a:t>
            </a:r>
            <a:r>
              <a:rPr lang="fi-FI" sz="2130" b="1" dirty="0" err="1">
                <a:solidFill>
                  <a:srgbClr val="FFFF00"/>
                </a:solidFill>
                <a:latin typeface="Arial"/>
                <a:cs typeface="Arial"/>
              </a:rPr>
              <a:t>Toyama</a:t>
            </a:r>
            <a:r>
              <a:rPr lang="fi-FI" sz="2130" b="1" dirty="0">
                <a:solidFill>
                  <a:srgbClr val="FFFF00"/>
                </a:solidFill>
                <a:latin typeface="Arial"/>
                <a:cs typeface="Arial"/>
              </a:rPr>
              <a:t> (</a:t>
            </a:r>
            <a:r>
              <a:rPr lang="fi-FI" sz="2130" b="1" dirty="0" err="1">
                <a:solidFill>
                  <a:srgbClr val="FFFF00"/>
                </a:solidFill>
                <a:latin typeface="Arial"/>
                <a:cs typeface="Arial"/>
              </a:rPr>
              <a:t>pegged</a:t>
            </a:r>
            <a:r>
              <a:rPr lang="fi-FI" sz="2130" b="1" dirty="0">
                <a:solidFill>
                  <a:srgbClr val="FFFF00"/>
                </a:solidFill>
                <a:latin typeface="Arial"/>
                <a:cs typeface="Arial"/>
              </a:rPr>
              <a:t> to </a:t>
            </a:r>
            <a:r>
              <a:rPr lang="fi-FI" sz="2130" b="1" dirty="0" err="1">
                <a:solidFill>
                  <a:srgbClr val="FFFF00"/>
                </a:solidFill>
                <a:latin typeface="Arial"/>
                <a:cs typeface="Arial"/>
              </a:rPr>
              <a:t>Higgs</a:t>
            </a:r>
            <a:r>
              <a:rPr lang="fi-FI" sz="2130" b="1" dirty="0">
                <a:solidFill>
                  <a:srgbClr val="FFFF00"/>
                </a:solidFill>
                <a:latin typeface="Arial"/>
                <a:cs typeface="Arial"/>
              </a:rPr>
              <a:t> as a </a:t>
            </a:r>
            <a:r>
              <a:rPr lang="fi-FI" sz="2130" b="1" dirty="0" err="1">
                <a:solidFill>
                  <a:srgbClr val="FFFF00"/>
                </a:solidFill>
                <a:latin typeface="Arial"/>
                <a:cs typeface="Arial"/>
              </a:rPr>
              <a:t>Probe</a:t>
            </a:r>
            <a:r>
              <a:rPr lang="fi-FI" sz="2130" b="1" dirty="0">
                <a:solidFill>
                  <a:srgbClr val="FFFF00"/>
                </a:solidFill>
                <a:latin typeface="Arial"/>
                <a:cs typeface="Arial"/>
              </a:rPr>
              <a:t> of New </a:t>
            </a:r>
            <a:r>
              <a:rPr lang="fi-FI" sz="2130" b="1" dirty="0" err="1">
                <a:solidFill>
                  <a:srgbClr val="FFFF00"/>
                </a:solidFill>
                <a:latin typeface="Arial"/>
                <a:cs typeface="Arial"/>
              </a:rPr>
              <a:t>Physics</a:t>
            </a:r>
            <a:r>
              <a:rPr lang="fi-FI" sz="2130" b="1" dirty="0">
                <a:solidFill>
                  <a:srgbClr val="FFFF00"/>
                </a:solidFill>
                <a:latin typeface="Arial"/>
                <a:cs typeface="Arial"/>
              </a:rPr>
              <a:t> 2017)</a:t>
            </a:r>
          </a:p>
          <a:p>
            <a:r>
              <a:rPr lang="fi-FI" sz="2130" b="1" dirty="0">
                <a:solidFill>
                  <a:srgbClr val="FFFF00"/>
                </a:solidFill>
                <a:latin typeface="Arial"/>
                <a:cs typeface="Arial"/>
              </a:rPr>
              <a:t>4 – </a:t>
            </a:r>
            <a:r>
              <a:rPr lang="fi-FI" sz="2130" b="1" dirty="0" err="1">
                <a:solidFill>
                  <a:srgbClr val="FFFF00"/>
                </a:solidFill>
                <a:latin typeface="Arial"/>
                <a:cs typeface="Arial"/>
              </a:rPr>
              <a:t>Warsaw</a:t>
            </a:r>
            <a:r>
              <a:rPr lang="fi-FI" sz="2130" b="1" dirty="0">
                <a:solidFill>
                  <a:srgbClr val="FFFF00"/>
                </a:solidFill>
                <a:latin typeface="Arial"/>
                <a:cs typeface="Arial"/>
              </a:rPr>
              <a:t> (</a:t>
            </a:r>
            <a:r>
              <a:rPr lang="fi-FI" sz="2130" b="1" dirty="0" err="1">
                <a:solidFill>
                  <a:srgbClr val="FFFF00"/>
                </a:solidFill>
                <a:latin typeface="Arial"/>
                <a:cs typeface="Arial"/>
              </a:rPr>
              <a:t>pegged</a:t>
            </a:r>
            <a:r>
              <a:rPr lang="fi-FI" sz="2130" b="1" dirty="0">
                <a:solidFill>
                  <a:srgbClr val="FFFF00"/>
                </a:solidFill>
                <a:latin typeface="Arial"/>
                <a:cs typeface="Arial"/>
              </a:rPr>
              <a:t> to </a:t>
            </a:r>
            <a:r>
              <a:rPr lang="fi-FI" sz="2130" b="1" dirty="0" err="1">
                <a:solidFill>
                  <a:srgbClr val="FFFF00"/>
                </a:solidFill>
                <a:latin typeface="Arial"/>
                <a:cs typeface="Arial"/>
              </a:rPr>
              <a:t>Scalars</a:t>
            </a:r>
            <a:r>
              <a:rPr lang="fi-FI" sz="2130" b="1" dirty="0">
                <a:solidFill>
                  <a:srgbClr val="FFFF00"/>
                </a:solidFill>
                <a:latin typeface="Arial"/>
                <a:cs typeface="Arial"/>
              </a:rPr>
              <a:t> 2017)</a:t>
            </a:r>
          </a:p>
          <a:p>
            <a:r>
              <a:rPr lang="fi-FI" sz="2130" b="1" dirty="0">
                <a:solidFill>
                  <a:srgbClr val="FFFF00"/>
                </a:solidFill>
                <a:latin typeface="Arial"/>
                <a:cs typeface="Arial"/>
              </a:rPr>
              <a:t>5 – </a:t>
            </a:r>
            <a:r>
              <a:rPr lang="fi-FI" sz="2130" b="1" dirty="0" err="1">
                <a:solidFill>
                  <a:srgbClr val="FFFF00"/>
                </a:solidFill>
                <a:latin typeface="Arial"/>
                <a:cs typeface="Arial"/>
              </a:rPr>
              <a:t>Lisboa</a:t>
            </a:r>
            <a:r>
              <a:rPr lang="fi-FI" sz="2130" b="1" dirty="0">
                <a:solidFill>
                  <a:srgbClr val="FFFF00"/>
                </a:solidFill>
                <a:latin typeface="Arial"/>
                <a:cs typeface="Arial"/>
              </a:rPr>
              <a:t> (</a:t>
            </a:r>
            <a:r>
              <a:rPr lang="fi-FI" sz="2130" b="1" dirty="0" err="1">
                <a:solidFill>
                  <a:srgbClr val="FFFF00"/>
                </a:solidFill>
                <a:latin typeface="Arial"/>
                <a:cs typeface="Arial"/>
              </a:rPr>
              <a:t>pegged</a:t>
            </a:r>
            <a:r>
              <a:rPr lang="fi-FI" sz="2130" b="1" dirty="0">
                <a:solidFill>
                  <a:srgbClr val="FFFF00"/>
                </a:solidFill>
                <a:latin typeface="Arial"/>
                <a:cs typeface="Arial"/>
              </a:rPr>
              <a:t> to </a:t>
            </a:r>
            <a:r>
              <a:rPr lang="fi-FI" sz="2130" b="1" dirty="0" err="1">
                <a:solidFill>
                  <a:srgbClr val="FFFF00"/>
                </a:solidFill>
                <a:latin typeface="Arial"/>
                <a:cs typeface="Arial"/>
              </a:rPr>
              <a:t>Multi-Higgs</a:t>
            </a:r>
            <a:r>
              <a:rPr lang="fi-FI" sz="2130" b="1" dirty="0">
                <a:solidFill>
                  <a:srgbClr val="FFFF00"/>
                </a:solidFill>
                <a:latin typeface="Arial"/>
                <a:cs typeface="Arial"/>
              </a:rPr>
              <a:t> workshop 2018)</a:t>
            </a:r>
          </a:p>
          <a:p>
            <a:r>
              <a:rPr lang="fi-FI" sz="2130" b="1" dirty="0">
                <a:solidFill>
                  <a:srgbClr val="FFFF00"/>
                </a:solidFill>
                <a:latin typeface="Arial"/>
                <a:cs typeface="Arial"/>
              </a:rPr>
              <a:t>6 – Osaka (</a:t>
            </a:r>
            <a:r>
              <a:rPr lang="fi-FI" sz="2130" b="1" dirty="0" err="1">
                <a:solidFill>
                  <a:srgbClr val="FFFF00"/>
                </a:solidFill>
                <a:latin typeface="Arial"/>
                <a:cs typeface="Arial"/>
              </a:rPr>
              <a:t>pegged</a:t>
            </a:r>
            <a:r>
              <a:rPr lang="fi-FI" sz="2130" b="1" dirty="0">
                <a:solidFill>
                  <a:srgbClr val="FFFF00"/>
                </a:solidFill>
                <a:latin typeface="Arial"/>
                <a:cs typeface="Arial"/>
              </a:rPr>
              <a:t> to </a:t>
            </a:r>
            <a:r>
              <a:rPr lang="fi-FI" sz="2130" b="1" dirty="0" err="1">
                <a:solidFill>
                  <a:srgbClr val="FFFF00"/>
                </a:solidFill>
                <a:latin typeface="Arial"/>
                <a:cs typeface="Arial"/>
              </a:rPr>
              <a:t>Higgs</a:t>
            </a:r>
            <a:r>
              <a:rPr lang="fi-FI" sz="2130" b="1" dirty="0">
                <a:solidFill>
                  <a:srgbClr val="FFFF00"/>
                </a:solidFill>
                <a:latin typeface="Arial"/>
                <a:cs typeface="Arial"/>
              </a:rPr>
              <a:t> as a </a:t>
            </a:r>
            <a:r>
              <a:rPr lang="fi-FI" sz="2130" b="1" dirty="0" err="1">
                <a:solidFill>
                  <a:srgbClr val="FFFF00"/>
                </a:solidFill>
                <a:latin typeface="Arial"/>
                <a:cs typeface="Arial"/>
              </a:rPr>
              <a:t>Probe</a:t>
            </a:r>
            <a:r>
              <a:rPr lang="fi-FI" sz="2130" b="1" dirty="0">
                <a:solidFill>
                  <a:srgbClr val="FFFF00"/>
                </a:solidFill>
                <a:latin typeface="Arial"/>
                <a:cs typeface="Arial"/>
              </a:rPr>
              <a:t> of New </a:t>
            </a:r>
            <a:r>
              <a:rPr lang="fi-FI" sz="2130" b="1" dirty="0" err="1">
                <a:solidFill>
                  <a:srgbClr val="FFFF00"/>
                </a:solidFill>
                <a:latin typeface="Arial"/>
                <a:cs typeface="Arial"/>
              </a:rPr>
              <a:t>Physics</a:t>
            </a:r>
            <a:r>
              <a:rPr lang="fi-FI" sz="2130" b="1" dirty="0">
                <a:solidFill>
                  <a:srgbClr val="FFFF00"/>
                </a:solidFill>
                <a:latin typeface="Arial"/>
                <a:cs typeface="Arial"/>
              </a:rPr>
              <a:t> 2019)</a:t>
            </a:r>
          </a:p>
          <a:p>
            <a:pPr algn="ctr"/>
            <a:endParaRPr lang="fi-FI" sz="2130" b="1" dirty="0">
              <a:solidFill>
                <a:srgbClr val="FFFF00"/>
              </a:solidFill>
              <a:latin typeface="Arial"/>
              <a:cs typeface="Arial"/>
            </a:endParaRPr>
          </a:p>
          <a:p>
            <a:r>
              <a:rPr lang="fi-FI" sz="2130" b="1" dirty="0" err="1">
                <a:solidFill>
                  <a:srgbClr val="FFFF00"/>
                </a:solidFill>
                <a:latin typeface="Arial"/>
                <a:cs typeface="Arial"/>
              </a:rPr>
              <a:t>Secondments</a:t>
            </a:r>
            <a:r>
              <a:rPr lang="fi-FI" sz="2130" b="1" dirty="0">
                <a:solidFill>
                  <a:srgbClr val="FFFF00"/>
                </a:solidFill>
                <a:latin typeface="Arial"/>
                <a:cs typeface="Arial"/>
              </a:rPr>
              <a:t> to/</a:t>
            </a:r>
            <a:r>
              <a:rPr lang="fi-FI" sz="2130" b="1" dirty="0" err="1">
                <a:solidFill>
                  <a:srgbClr val="FFFF00"/>
                </a:solidFill>
                <a:latin typeface="Arial"/>
                <a:cs typeface="Arial"/>
              </a:rPr>
              <a:t>from</a:t>
            </a:r>
            <a:r>
              <a:rPr lang="fi-FI" sz="2130" b="1" dirty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lang="fi-FI" sz="2130" b="1" dirty="0" err="1">
                <a:solidFill>
                  <a:srgbClr val="FFFF00"/>
                </a:solidFill>
                <a:latin typeface="Arial"/>
                <a:cs typeface="Arial"/>
              </a:rPr>
              <a:t>non</a:t>
            </a:r>
            <a:r>
              <a:rPr lang="fi-FI" sz="2130" b="1" dirty="0">
                <a:solidFill>
                  <a:srgbClr val="FFFF00"/>
                </a:solidFill>
                <a:latin typeface="Arial"/>
                <a:cs typeface="Arial"/>
              </a:rPr>
              <a:t>-European </a:t>
            </a:r>
            <a:r>
              <a:rPr lang="fi-FI" sz="2130" b="1" dirty="0" err="1">
                <a:solidFill>
                  <a:srgbClr val="FFFF00"/>
                </a:solidFill>
                <a:latin typeface="Arial"/>
                <a:cs typeface="Arial"/>
              </a:rPr>
              <a:t>nodes</a:t>
            </a:r>
            <a:r>
              <a:rPr lang="fi-FI" sz="2130" b="1" dirty="0">
                <a:solidFill>
                  <a:srgbClr val="FFFF00"/>
                </a:solidFill>
                <a:latin typeface="Arial"/>
                <a:cs typeface="Arial"/>
              </a:rPr>
              <a:t>: </a:t>
            </a:r>
          </a:p>
          <a:p>
            <a:r>
              <a:rPr lang="fi-FI" sz="2130" b="1" dirty="0">
                <a:solidFill>
                  <a:srgbClr val="FFFF00"/>
                </a:solidFill>
                <a:latin typeface="Arial"/>
                <a:cs typeface="Arial"/>
              </a:rPr>
              <a:t>(</a:t>
            </a:r>
            <a:r>
              <a:rPr lang="fi-FI" sz="2130" b="1" dirty="0" err="1">
                <a:solidFill>
                  <a:srgbClr val="FFFF00"/>
                </a:solidFill>
                <a:latin typeface="Arial"/>
                <a:cs typeface="Arial"/>
              </a:rPr>
              <a:t>Southampton-</a:t>
            </a:r>
            <a:r>
              <a:rPr lang="fi-FI" sz="2130" b="1" dirty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lang="fi-FI" sz="2130" b="1" dirty="0" err="1">
                <a:solidFill>
                  <a:srgbClr val="FFFF00"/>
                </a:solidFill>
                <a:latin typeface="Arial"/>
                <a:cs typeface="Arial"/>
              </a:rPr>
              <a:t>Lisboa</a:t>
            </a:r>
            <a:r>
              <a:rPr lang="fi-FI" sz="2130" b="1" dirty="0">
                <a:solidFill>
                  <a:srgbClr val="FFFF00"/>
                </a:solidFill>
                <a:latin typeface="Arial"/>
                <a:cs typeface="Arial"/>
              </a:rPr>
              <a:t>-Uppsala-Helsinki-</a:t>
            </a:r>
            <a:r>
              <a:rPr lang="fi-FI" sz="2130" b="1" dirty="0" err="1">
                <a:solidFill>
                  <a:srgbClr val="FFFF00"/>
                </a:solidFill>
                <a:latin typeface="Arial"/>
                <a:cs typeface="Arial"/>
              </a:rPr>
              <a:t>Orsay</a:t>
            </a:r>
            <a:r>
              <a:rPr lang="fi-FI" sz="2130" b="1" dirty="0">
                <a:solidFill>
                  <a:srgbClr val="FFFF00"/>
                </a:solidFill>
                <a:latin typeface="Arial"/>
                <a:cs typeface="Arial"/>
              </a:rPr>
              <a:t>-Santa Cruz-</a:t>
            </a:r>
            <a:r>
              <a:rPr lang="fi-FI" sz="2130" b="1" dirty="0" err="1">
                <a:solidFill>
                  <a:srgbClr val="FFFF00"/>
                </a:solidFill>
                <a:latin typeface="Arial"/>
                <a:cs typeface="Arial"/>
              </a:rPr>
              <a:t>Tangiers</a:t>
            </a:r>
            <a:r>
              <a:rPr lang="fi-FI" sz="2130" b="1" dirty="0">
                <a:solidFill>
                  <a:srgbClr val="FFFF00"/>
                </a:solidFill>
                <a:latin typeface="Arial"/>
                <a:cs typeface="Arial"/>
              </a:rPr>
              <a:t>-Ottawa-</a:t>
            </a:r>
            <a:r>
              <a:rPr lang="fi-FI" sz="2130" b="1" dirty="0" err="1">
                <a:solidFill>
                  <a:srgbClr val="FFFF00"/>
                </a:solidFill>
                <a:latin typeface="Arial"/>
                <a:cs typeface="Arial"/>
              </a:rPr>
              <a:t>Toyama</a:t>
            </a:r>
            <a:r>
              <a:rPr lang="fi-FI" sz="2130" b="1" dirty="0">
                <a:solidFill>
                  <a:srgbClr val="FFFF00"/>
                </a:solidFill>
                <a:latin typeface="Arial"/>
                <a:cs typeface="Arial"/>
              </a:rPr>
              <a:t>/Osaka-</a:t>
            </a:r>
            <a:r>
              <a:rPr lang="fi-FI" sz="2130" b="1" dirty="0" err="1">
                <a:solidFill>
                  <a:srgbClr val="FFFF00"/>
                </a:solidFill>
                <a:latin typeface="Arial"/>
                <a:cs typeface="Arial"/>
              </a:rPr>
              <a:t>Zewail</a:t>
            </a:r>
            <a:r>
              <a:rPr lang="fi-FI" sz="2130" b="1" dirty="0">
                <a:solidFill>
                  <a:srgbClr val="FFFF00"/>
                </a:solidFill>
                <a:latin typeface="Arial"/>
                <a:cs typeface="Arial"/>
              </a:rPr>
              <a:t> City)</a:t>
            </a:r>
          </a:p>
        </p:txBody>
      </p:sp>
      <p:pic>
        <p:nvPicPr>
          <p:cNvPr id="6" name="Kuva 5" descr="HIP_Logo_EN_V1_Pos_Gree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747" y="352213"/>
            <a:ext cx="2763520" cy="741432"/>
          </a:xfrm>
          <a:prstGeom prst="rect">
            <a:avLst/>
          </a:prstGeom>
        </p:spPr>
      </p:pic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F5334F96-728D-3D4D-8001-C29493C8FE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27.5.2019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58337A2-F1AF-AF41-ADEB-656B0316F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Katri Huitu</a:t>
            </a:r>
          </a:p>
        </p:txBody>
      </p:sp>
    </p:spTree>
    <p:extLst>
      <p:ext uri="{BB962C8B-B14F-4D97-AF65-F5344CB8AC3E}">
        <p14:creationId xmlns:p14="http://schemas.microsoft.com/office/powerpoint/2010/main" val="3824306789"/>
      </p:ext>
    </p:extLst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310041B-72A9-BC4D-9597-A421725CF42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998" b="18552"/>
          <a:stretch/>
        </p:blipFill>
        <p:spPr>
          <a:xfrm>
            <a:off x="-49766" y="0"/>
            <a:ext cx="12305626" cy="6857999"/>
          </a:xfrm>
          <a:prstGeom prst="rect">
            <a:avLst/>
          </a:prstGeom>
        </p:spPr>
      </p:pic>
      <p:pic>
        <p:nvPicPr>
          <p:cNvPr id="7" name="Kuva 6" descr="Circles_Gree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0" y="4036535"/>
            <a:ext cx="12743043" cy="1036080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B6BC4D-42F2-FC4E-BC9E-35AE5724D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27.5.2019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C8485A-9F71-AB44-87DD-7006BBF71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Katri Huitu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95490C1-883F-2D40-891E-938D28075115}"/>
              </a:ext>
            </a:extLst>
          </p:cNvPr>
          <p:cNvSpPr txBox="1"/>
          <p:nvPr/>
        </p:nvSpPr>
        <p:spPr>
          <a:xfrm>
            <a:off x="122583" y="664447"/>
            <a:ext cx="12069417" cy="55430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930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</a:t>
            </a:r>
            <a:r>
              <a:rPr lang="fi-FI" sz="293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i-FI" sz="2930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Minimal</a:t>
            </a:r>
            <a:r>
              <a:rPr lang="fi-FI" sz="293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i-FI" sz="2930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Higgs</a:t>
            </a:r>
            <a:r>
              <a:rPr lang="fi-FI" sz="293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i-FI" sz="2930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activities</a:t>
            </a:r>
            <a:r>
              <a:rPr lang="fi-FI" sz="293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Helsinki:</a:t>
            </a:r>
          </a:p>
          <a:p>
            <a:endParaRPr lang="fi-FI" sz="293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i-FI" sz="293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Helsinki Institute of </a:t>
            </a:r>
            <a:r>
              <a:rPr lang="fi-FI" sz="2930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Physics</a:t>
            </a:r>
            <a:r>
              <a:rPr lang="fi-FI" sz="293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fi-FI" sz="213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fi-FI" sz="213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partners</a:t>
            </a:r>
            <a:r>
              <a:rPr lang="fi-FI" sz="213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i-FI" sz="213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Universities</a:t>
            </a:r>
            <a:r>
              <a:rPr lang="fi-FI" sz="213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Helsinki, Jyväskylä, Tampere, Aalto </a:t>
            </a:r>
            <a:r>
              <a:rPr lang="fi-FI" sz="213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</a:t>
            </a:r>
            <a:r>
              <a:rPr lang="fi-FI" sz="213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LUT </a:t>
            </a:r>
            <a:r>
              <a:rPr lang="fi-FI" sz="213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</a:t>
            </a:r>
            <a:endParaRPr lang="fi-FI" sz="213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i-FI" sz="213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fi-FI" sz="213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responsible</a:t>
            </a:r>
            <a:r>
              <a:rPr lang="fi-FI" sz="213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fi-FI" sz="213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Finnish</a:t>
            </a:r>
            <a:r>
              <a:rPr lang="fi-FI" sz="213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i-FI" sz="213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r>
              <a:rPr lang="fi-FI" sz="213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i-FI" sz="213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collaboration</a:t>
            </a:r>
            <a:r>
              <a:rPr lang="fi-FI" sz="213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i-FI" sz="213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fi-FI" sz="213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CERN and </a:t>
            </a:r>
            <a:r>
              <a:rPr lang="fi-FI" sz="213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contribution</a:t>
            </a:r>
            <a:r>
              <a:rPr lang="fi-FI" sz="213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FAIR</a:t>
            </a:r>
          </a:p>
          <a:p>
            <a:pPr marL="457200" indent="-457200">
              <a:buFontTx/>
              <a:buChar char="-"/>
            </a:pPr>
            <a:endParaRPr lang="fi-FI" sz="293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i-FI" sz="293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Div. of </a:t>
            </a:r>
            <a:r>
              <a:rPr lang="fi-FI" sz="2930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Particle</a:t>
            </a:r>
            <a:r>
              <a:rPr lang="fi-FI" sz="293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fi-FI" sz="2930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Astrophysics</a:t>
            </a:r>
            <a:r>
              <a:rPr lang="fi-FI" sz="293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i-FI" sz="2930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Dept</a:t>
            </a:r>
            <a:r>
              <a:rPr lang="fi-FI" sz="293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of </a:t>
            </a:r>
            <a:r>
              <a:rPr lang="fi-FI" sz="2930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Physics</a:t>
            </a:r>
            <a:r>
              <a:rPr lang="fi-FI" sz="293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i-FI" sz="293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Helsinki </a:t>
            </a:r>
            <a:r>
              <a:rPr lang="fi-FI" sz="293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</a:t>
            </a:r>
            <a:endParaRPr lang="fi-FI" sz="293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i-FI" sz="293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i-FI" sz="213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fi-FI" sz="213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i-FI" sz="213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participate</a:t>
            </a:r>
            <a:r>
              <a:rPr lang="fi-FI" sz="213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LHC </a:t>
            </a:r>
            <a:r>
              <a:rPr lang="fi-FI" sz="213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experiments</a:t>
            </a:r>
            <a:r>
              <a:rPr lang="fi-FI" sz="213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ALICE, CMS, TOTEM, CLIC, ISOLDE, CLOUD;</a:t>
            </a:r>
          </a:p>
          <a:p>
            <a:r>
              <a:rPr lang="fi-FI" sz="213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</a:t>
            </a:r>
            <a:r>
              <a:rPr lang="fi-FI" sz="213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missions</a:t>
            </a:r>
            <a:r>
              <a:rPr lang="fi-FI" sz="213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PLANCK, EUCLID</a:t>
            </a:r>
          </a:p>
          <a:p>
            <a:endParaRPr lang="fi-FI" sz="213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i-FI" sz="213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Recent</a:t>
            </a:r>
            <a:r>
              <a:rPr lang="fi-FI" sz="213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i-FI" sz="213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addition</a:t>
            </a:r>
            <a:r>
              <a:rPr lang="fi-FI" sz="213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r>
              <a:rPr lang="fi-FI" sz="213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gravitational</a:t>
            </a:r>
            <a:r>
              <a:rPr lang="fi-FI" sz="213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i-FI" sz="213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waves</a:t>
            </a:r>
            <a:r>
              <a:rPr lang="fi-FI" sz="213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LISA</a:t>
            </a:r>
          </a:p>
          <a:p>
            <a:endParaRPr lang="fi-FI" sz="293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666176"/>
      </p:ext>
    </p:extLst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8A09C304-0E6D-C446-A8E2-800FC58CB1F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9875"/>
          <a:stretch/>
        </p:blipFill>
        <p:spPr>
          <a:xfrm>
            <a:off x="-56029" y="0"/>
            <a:ext cx="12465130" cy="6848061"/>
          </a:xfrm>
          <a:prstGeom prst="rect">
            <a:avLst/>
          </a:prstGeom>
        </p:spPr>
      </p:pic>
      <p:pic>
        <p:nvPicPr>
          <p:cNvPr id="7" name="Kuva 6" descr="Circles_Gree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0" y="4036535"/>
            <a:ext cx="12743043" cy="1036080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5AF05E-565F-444A-B2C1-A9A4E999C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27.5.2019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285B7B-BC7A-B749-93AE-AAC37C84A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Katri Huitu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304989-AF54-B648-88B6-662BAA8DA622}"/>
              </a:ext>
            </a:extLst>
          </p:cNvPr>
          <p:cNvSpPr txBox="1"/>
          <p:nvPr/>
        </p:nvSpPr>
        <p:spPr>
          <a:xfrm>
            <a:off x="73178" y="1007885"/>
            <a:ext cx="10336696" cy="4953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13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Helsinki </a:t>
            </a:r>
            <a:r>
              <a:rPr lang="fi-FI" sz="213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r>
              <a:rPr lang="fi-FI" sz="213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i-FI" sz="213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connected</a:t>
            </a:r>
            <a:r>
              <a:rPr lang="fi-FI" sz="213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fi-FI" sz="213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</a:t>
            </a:r>
            <a:r>
              <a:rPr lang="fi-FI" sz="213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i-FI" sz="213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Minimal</a:t>
            </a:r>
            <a:r>
              <a:rPr lang="fi-FI" sz="213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i-FI" sz="213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Higgs</a:t>
            </a:r>
            <a:r>
              <a:rPr lang="fi-FI" sz="213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fi-FI" sz="213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theory</a:t>
            </a:r>
            <a:r>
              <a:rPr lang="fi-FI" sz="213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i-FI" sz="213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includes</a:t>
            </a:r>
            <a:r>
              <a:rPr lang="fi-FI" sz="213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i-FI" sz="213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collider</a:t>
            </a:r>
            <a:r>
              <a:rPr lang="fi-FI" sz="213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i-FI" sz="213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phenomenology</a:t>
            </a:r>
            <a:r>
              <a:rPr lang="fi-FI" sz="213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i-FI" sz="213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dark</a:t>
            </a:r>
            <a:r>
              <a:rPr lang="fi-FI" sz="213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i-FI" sz="213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matter</a:t>
            </a:r>
            <a:r>
              <a:rPr lang="fi-FI" sz="213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CP </a:t>
            </a:r>
            <a:r>
              <a:rPr lang="fi-FI" sz="213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violation</a:t>
            </a:r>
            <a:r>
              <a:rPr lang="fi-FI" sz="213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r>
              <a:rPr lang="fi-FI" sz="213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flavour</a:t>
            </a:r>
            <a:r>
              <a:rPr lang="fi-FI" sz="213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i-FI" sz="213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models</a:t>
            </a:r>
            <a:r>
              <a:rPr lang="fi-FI" sz="213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i-FI" sz="213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inflation</a:t>
            </a:r>
            <a:r>
              <a:rPr lang="fi-FI" sz="213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i-FI" sz="213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cosmology</a:t>
            </a:r>
            <a:r>
              <a:rPr lang="fi-FI" sz="213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i-FI" sz="213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</a:t>
            </a:r>
            <a:r>
              <a:rPr lang="fi-FI" sz="213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i-FI" sz="213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transition,…</a:t>
            </a:r>
            <a:endParaRPr lang="fi-FI" sz="36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fi-FI" sz="36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i-FI" sz="3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fi-FI" sz="36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fi-FI" sz="3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workshop </a:t>
            </a:r>
            <a:r>
              <a:rPr lang="fi-FI" sz="36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</a:t>
            </a:r>
            <a:r>
              <a:rPr lang="fi-FI" sz="3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i-FI" sz="36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r>
              <a:rPr lang="fi-FI" sz="3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fi-FI" sz="3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i-FI" sz="3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fi-FI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i-FI" sz="3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MORE!</a:t>
            </a:r>
          </a:p>
          <a:p>
            <a:pPr algn="ctr"/>
            <a:endParaRPr lang="fi-FI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fi-FI" sz="36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Enjoy</a:t>
            </a:r>
            <a:r>
              <a:rPr lang="fi-FI" sz="3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i-FI" sz="36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fi-FI" sz="3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workshop!</a:t>
            </a:r>
          </a:p>
          <a:p>
            <a:pPr algn="r"/>
            <a:endParaRPr lang="fi-FI" sz="36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fi-FI" sz="3600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Welcome</a:t>
            </a:r>
            <a:r>
              <a:rPr lang="fi-FI" sz="3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732648105"/>
      </p:ext>
    </p:extLst>
  </p:cSld>
  <p:clrMapOvr>
    <a:masterClrMapping/>
  </p:clrMapOvr>
  <p:transition>
    <p:fade thruBlk="1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31293</TotalTime>
  <Words>217</Words>
  <Application>Microsoft Macintosh PowerPoint</Application>
  <PresentationFormat>Widescreen</PresentationFormat>
  <Paragraphs>40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257</cp:revision>
  <cp:lastPrinted>2019-05-26T15:10:29Z</cp:lastPrinted>
  <dcterms:created xsi:type="dcterms:W3CDTF">2018-04-16T17:49:01Z</dcterms:created>
  <dcterms:modified xsi:type="dcterms:W3CDTF">2019-05-27T05:02:43Z</dcterms:modified>
</cp:coreProperties>
</file>