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473" r:id="rId3"/>
    <p:sldId id="417" r:id="rId4"/>
    <p:sldId id="404" r:id="rId5"/>
    <p:sldId id="435" r:id="rId6"/>
    <p:sldId id="478" r:id="rId7"/>
    <p:sldId id="441" r:id="rId8"/>
    <p:sldId id="442" r:id="rId9"/>
    <p:sldId id="448" r:id="rId10"/>
    <p:sldId id="452" r:id="rId11"/>
    <p:sldId id="453" r:id="rId12"/>
    <p:sldId id="449" r:id="rId13"/>
    <p:sldId id="480" r:id="rId14"/>
    <p:sldId id="405" r:id="rId15"/>
    <p:sldId id="481" r:id="rId16"/>
    <p:sldId id="482" r:id="rId17"/>
    <p:sldId id="450" r:id="rId18"/>
    <p:sldId id="451" r:id="rId19"/>
    <p:sldId id="457" r:id="rId2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346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884">
          <p15:clr>
            <a:srgbClr val="A4A3A4"/>
          </p15:clr>
        </p15:guide>
        <p15:guide id="7" orient="horz" pos="1570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431">
          <p15:clr>
            <a:srgbClr val="A4A3A4"/>
          </p15:clr>
        </p15:guide>
        <p15:guide id="11" pos="4422">
          <p15:clr>
            <a:srgbClr val="A4A3A4"/>
          </p15:clr>
        </p15:guide>
        <p15:guide id="12" pos="1247">
          <p15:clr>
            <a:srgbClr val="A4A3A4"/>
          </p15:clr>
        </p15:guide>
        <p15:guide id="13" pos="3424">
          <p15:clr>
            <a:srgbClr val="A4A3A4"/>
          </p15:clr>
        </p15:guide>
        <p15:guide id="14" pos="3356">
          <p15:clr>
            <a:srgbClr val="A4A3A4"/>
          </p15:clr>
        </p15:guide>
        <p15:guide id="15" pos="4513">
          <p15:clr>
            <a:srgbClr val="A4A3A4"/>
          </p15:clr>
        </p15:guide>
        <p15:guide id="16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089" autoAdjust="0"/>
    <p:restoredTop sz="96012" autoAdjust="0"/>
  </p:normalViewPr>
  <p:slideViewPr>
    <p:cSldViewPr showGuides="1">
      <p:cViewPr varScale="1">
        <p:scale>
          <a:sx n="122" d="100"/>
          <a:sy n="122" d="100"/>
        </p:scale>
        <p:origin x="1616" y="184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3" d="100"/>
          <a:sy n="73" d="100"/>
        </p:scale>
        <p:origin x="-2896" y="-11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DDB6E-47E7-DD45-8D08-985000521EB3}" type="datetime1">
              <a:rPr lang="en-US" sz="800" smtClean="0"/>
              <a:t>5/27/19</a:t>
            </a:fld>
            <a:endParaRPr lang="en-GB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10BF-6C8B-4E87-A502-35A1C9E26017}" type="slidenum">
              <a:rPr lang="en-GB" sz="800" smtClean="0"/>
              <a:pPr/>
              <a:t>‹#›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0970406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07420373-D457-4744-BD9C-78657128FE86}" type="datetime1">
              <a:rPr lang="en-US" smtClean="0"/>
              <a:t>5/27/19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196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i-FI" dirty="0"/>
              <a:t>20 </a:t>
            </a:r>
            <a:r>
              <a:rPr lang="fi-FI" dirty="0" err="1"/>
              <a:t>minutes</a:t>
            </a:r>
            <a:endParaRPr lang="fi-FI" dirty="0"/>
          </a:p>
          <a:p>
            <a:pPr rtl="0"/>
            <a:endParaRPr lang="fi-FI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Standard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Higgs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inflation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attractively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economical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complications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side of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quantum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corrections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gravity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possibilities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such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complications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particular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Higgs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inflation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distinguish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gravitational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degrees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freedom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spacetime</a:t>
            </a:r>
            <a:r>
              <a:rPr lang="fi-FI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made of.</a:t>
            </a:r>
            <a:endParaRPr lang="fi-FI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35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5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F7F66EC9-FF18-6543-8CA2-924E3DA2B284}" type="datetime1">
              <a:rPr lang="fi-FI" smtClean="0"/>
              <a:t>27.5.2019</a:t>
            </a:fld>
            <a:endParaRPr lang="en-GB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>
                <a:solidFill>
                  <a:schemeClr val="tx2"/>
                </a:solidFill>
              </a:rPr>
              <a:t>www.helsinki.fi/yliopisto</a:t>
            </a: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BBB15029-7FDF-3C4B-929A-F01B0246165A}" type="datetime1">
              <a:rPr lang="fi-FI" smtClean="0"/>
              <a:t>27.5.2019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>
                <a:solidFill>
                  <a:schemeClr val="tx2"/>
                </a:solidFill>
              </a:rPr>
              <a:t>www.helsinki.fi/yliopisto</a:t>
            </a: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6929-45FF-5644-8775-C4143DFF66BA}" type="datetime1">
              <a:rPr lang="fi-FI" smtClean="0"/>
              <a:t>27.5.2019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904-1358-D146-9180-9ED2D2A06485}" type="datetime1">
              <a:rPr lang="fi-FI" smtClean="0"/>
              <a:t>27.5.2019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4606-BB08-DC42-A432-6F032E530371}" type="datetime1">
              <a:rPr lang="fi-FI" smtClean="0"/>
              <a:t>27.5.2019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ABE2-05AC-664B-BEE5-5403173A94CB}" type="datetime1">
              <a:rPr lang="fi-FI" smtClean="0"/>
              <a:t>27.5.2019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9550-380B-C24F-862B-C3D50E21A9F8}" type="datetime1">
              <a:rPr lang="fi-FI" smtClean="0"/>
              <a:t>27.5.2019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39F53-E49E-DE4A-BD0A-F06D4F7B5736}" type="datetime1">
              <a:rPr lang="fi-FI" smtClean="0"/>
              <a:t>27.5.2019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B4D4-24FE-1A4D-B904-CF1B406726EF}" type="datetime1">
              <a:rPr lang="fi-FI" smtClean="0"/>
              <a:t>27.5.2019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CBD1EA3-2391-5C43-B68B-6DB619DA9380}" type="datetime1">
              <a:rPr lang="fi-FI" smtClean="0"/>
              <a:t>27.5.2019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712" y="6417332"/>
            <a:ext cx="4536504" cy="1800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9" descr="2cmyk.eps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060848"/>
            <a:ext cx="1368152" cy="8375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emf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emf"/><Relationship Id="rId5" Type="http://schemas.openxmlformats.org/officeDocument/2006/relationships/image" Target="../media/image3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538586"/>
            <a:ext cx="7775576" cy="1871663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The gravity track</a:t>
            </a:r>
            <a:br>
              <a:rPr lang="en-GB" sz="4000" dirty="0"/>
            </a:br>
            <a:r>
              <a:rPr lang="en-GB" sz="4000" dirty="0"/>
              <a:t>of Higgs inflation</a:t>
            </a:r>
            <a:br>
              <a:rPr lang="en-GB" sz="4000" dirty="0"/>
            </a:br>
            <a:r>
              <a:rPr lang="en-GB" sz="2200" dirty="0"/>
              <a:t>(work with Vera-Maria </a:t>
            </a:r>
            <a:r>
              <a:rPr lang="en-GB" sz="2200" dirty="0" err="1"/>
              <a:t>Enckell</a:t>
            </a:r>
            <a:r>
              <a:rPr lang="en-GB" sz="2200" dirty="0"/>
              <a:t>, Kari </a:t>
            </a:r>
            <a:r>
              <a:rPr lang="en-GB" sz="2200" dirty="0" err="1"/>
              <a:t>Enqvist</a:t>
            </a:r>
            <a:r>
              <a:rPr lang="en-GB" sz="2200" dirty="0"/>
              <a:t>,</a:t>
            </a:r>
            <a:br>
              <a:rPr lang="en-GB" sz="2200" dirty="0"/>
            </a:br>
            <a:r>
              <a:rPr lang="en-GB" sz="2200" dirty="0" err="1"/>
              <a:t>Eemeli</a:t>
            </a:r>
            <a:r>
              <a:rPr lang="en-GB" sz="2200" dirty="0"/>
              <a:t> </a:t>
            </a:r>
            <a:r>
              <a:rPr lang="en-GB" sz="2200" dirty="0" err="1"/>
              <a:t>Tomberg</a:t>
            </a:r>
            <a:r>
              <a:rPr lang="en-GB" sz="2200" dirty="0"/>
              <a:t> and </a:t>
            </a:r>
            <a:r>
              <a:rPr lang="en-GB" sz="2200" dirty="0" err="1"/>
              <a:t>Lumi-Pyry</a:t>
            </a:r>
            <a:r>
              <a:rPr lang="en-GB" sz="2200" dirty="0"/>
              <a:t> </a:t>
            </a:r>
            <a:r>
              <a:rPr lang="en-GB" sz="2200" dirty="0" err="1"/>
              <a:t>Wahlman</a:t>
            </a:r>
            <a:r>
              <a:rPr lang="en-GB" sz="2200" dirty="0"/>
              <a:t>)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545124"/>
            <a:ext cx="7775576" cy="1350978"/>
          </a:xfrm>
        </p:spPr>
        <p:txBody>
          <a:bodyPr>
            <a:normAutofit/>
          </a:bodyPr>
          <a:lstStyle/>
          <a:p>
            <a:r>
              <a:rPr lang="en-GB" i="1" dirty="0"/>
              <a:t>Syksy Räsänen</a:t>
            </a:r>
          </a:p>
          <a:p>
            <a:endParaRPr lang="en-GB" sz="400" i="1" dirty="0"/>
          </a:p>
          <a:p>
            <a:r>
              <a:rPr lang="en-GB" sz="2000" dirty="0"/>
              <a:t>University of Helsinki</a:t>
            </a:r>
          </a:p>
          <a:p>
            <a:r>
              <a:rPr lang="en-GB" sz="2000" dirty="0"/>
              <a:t>Department of Physics and Helsinki Institute of Physics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3636502" cy="431800"/>
          </a:xfrm>
        </p:spPr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 descr="2cmy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1" y="656692"/>
            <a:ext cx="1656184" cy="10138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/>
          </a:bodyPr>
          <a:lstStyle/>
          <a:p>
            <a:r>
              <a:rPr lang="en-GB" sz="2000" dirty="0"/>
              <a:t>In the metric case, the </a:t>
            </a:r>
            <a:r>
              <a:rPr lang="en-GB" sz="2000" i="1" dirty="0"/>
              <a:t>R</a:t>
            </a:r>
            <a:r>
              <a:rPr lang="en-GB" sz="2000" baseline="30000" dirty="0"/>
              <a:t>2</a:t>
            </a:r>
            <a:r>
              <a:rPr lang="en-GB" sz="2000" dirty="0"/>
              <a:t> term adds a scalar degree of freedom, so we get a two-field model. </a:t>
            </a:r>
            <a:r>
              <a:rPr lang="en-GB" sz="1200" dirty="0">
                <a:solidFill>
                  <a:prstClr val="black"/>
                </a:solidFill>
              </a:rPr>
              <a:t>(Wang and Wang: 1701.06636, </a:t>
            </a:r>
            <a:r>
              <a:rPr lang="en-GB" sz="1200" dirty="0" err="1">
                <a:solidFill>
                  <a:prstClr val="black"/>
                </a:solidFill>
              </a:rPr>
              <a:t>Ema</a:t>
            </a:r>
            <a:r>
              <a:rPr lang="en-GB" sz="1200" dirty="0">
                <a:solidFill>
                  <a:prstClr val="black"/>
                </a:solidFill>
              </a:rPr>
              <a:t>: 1701.07665, Zhang, Huang and Sasaki: 1712.09896, He, </a:t>
            </a:r>
            <a:r>
              <a:rPr lang="en-GB" sz="1200" dirty="0" err="1">
                <a:solidFill>
                  <a:prstClr val="black"/>
                </a:solidFill>
              </a:rPr>
              <a:t>Starobinsky</a:t>
            </a:r>
            <a:r>
              <a:rPr lang="en-GB" sz="1200" dirty="0">
                <a:solidFill>
                  <a:prstClr val="black"/>
                </a:solidFill>
              </a:rPr>
              <a:t> and Yokoyama: 1804.00409, </a:t>
            </a:r>
            <a:r>
              <a:rPr lang="en-GB" sz="1200" dirty="0" err="1">
                <a:solidFill>
                  <a:prstClr val="black"/>
                </a:solidFill>
              </a:rPr>
              <a:t>Gundhi</a:t>
            </a:r>
            <a:r>
              <a:rPr lang="en-GB" sz="1200" dirty="0">
                <a:solidFill>
                  <a:prstClr val="black"/>
                </a:solidFill>
              </a:rPr>
              <a:t> and </a:t>
            </a:r>
            <a:r>
              <a:rPr lang="en-GB" sz="1200" dirty="0" err="1">
                <a:solidFill>
                  <a:prstClr val="black"/>
                </a:solidFill>
              </a:rPr>
              <a:t>Steinwachs</a:t>
            </a:r>
            <a:r>
              <a:rPr lang="en-GB" sz="1200" dirty="0">
                <a:solidFill>
                  <a:prstClr val="black"/>
                </a:solidFill>
              </a:rPr>
              <a:t>: 1810.10546, </a:t>
            </a:r>
            <a:r>
              <a:rPr lang="en-GB" sz="1200" dirty="0" err="1">
                <a:solidFill>
                  <a:prstClr val="black"/>
                </a:solidFill>
              </a:rPr>
              <a:t>Enckell</a:t>
            </a:r>
            <a:r>
              <a:rPr lang="en-GB" sz="1200" dirty="0">
                <a:solidFill>
                  <a:prstClr val="black"/>
                </a:solidFill>
              </a:rPr>
              <a:t>, </a:t>
            </a:r>
            <a:r>
              <a:rPr lang="en-GB" sz="1200" dirty="0" err="1">
                <a:solidFill>
                  <a:prstClr val="black"/>
                </a:solidFill>
              </a:rPr>
              <a:t>Enqvist</a:t>
            </a:r>
            <a:r>
              <a:rPr lang="en-GB" sz="1200" dirty="0">
                <a:solidFill>
                  <a:prstClr val="black"/>
                </a:solidFill>
              </a:rPr>
              <a:t>, SR, </a:t>
            </a:r>
            <a:r>
              <a:rPr lang="en-GB" sz="1200" dirty="0" err="1">
                <a:solidFill>
                  <a:prstClr val="black"/>
                </a:solidFill>
              </a:rPr>
              <a:t>Wahlman</a:t>
            </a:r>
            <a:r>
              <a:rPr lang="en-GB" sz="1200" dirty="0">
                <a:solidFill>
                  <a:prstClr val="black"/>
                </a:solidFill>
              </a:rPr>
              <a:t>: 1812.08754)</a:t>
            </a:r>
            <a:endParaRPr lang="en-GB" sz="2000" dirty="0"/>
          </a:p>
          <a:p>
            <a:pPr lvl="0">
              <a:buClr>
                <a:srgbClr val="FCA311"/>
              </a:buClr>
            </a:pPr>
            <a:r>
              <a:rPr lang="en-GB" sz="2000" dirty="0">
                <a:solidFill>
                  <a:prstClr val="black"/>
                </a:solidFill>
              </a:rPr>
              <a:t>The </a:t>
            </a:r>
            <a:r>
              <a:rPr lang="en-GB" sz="2000" i="1" dirty="0">
                <a:solidFill>
                  <a:prstClr val="black"/>
                </a:solidFill>
              </a:rPr>
              <a:t>R</a:t>
            </a:r>
            <a:r>
              <a:rPr lang="en-GB" sz="2000" i="1" baseline="30000" dirty="0">
                <a:solidFill>
                  <a:prstClr val="black"/>
                </a:solidFill>
              </a:rPr>
              <a:t>2</a:t>
            </a:r>
            <a:r>
              <a:rPr lang="en-GB" sz="2000" dirty="0">
                <a:solidFill>
                  <a:prstClr val="black"/>
                </a:solidFill>
              </a:rPr>
              <a:t> term destabilises Higgs inflation. </a:t>
            </a:r>
            <a:r>
              <a:rPr lang="en-GB" sz="1100" dirty="0">
                <a:solidFill>
                  <a:prstClr val="black"/>
                </a:solidFill>
              </a:rPr>
              <a:t>(</a:t>
            </a:r>
            <a:r>
              <a:rPr lang="en-GB" sz="1100" dirty="0" err="1">
                <a:solidFill>
                  <a:prstClr val="black"/>
                </a:solidFill>
              </a:rPr>
              <a:t>Enckell</a:t>
            </a:r>
            <a:r>
              <a:rPr lang="en-GB" sz="1100" dirty="0">
                <a:solidFill>
                  <a:prstClr val="black"/>
                </a:solidFill>
              </a:rPr>
              <a:t>, </a:t>
            </a:r>
            <a:r>
              <a:rPr lang="en-GB" sz="1100" dirty="0" err="1">
                <a:solidFill>
                  <a:prstClr val="black"/>
                </a:solidFill>
              </a:rPr>
              <a:t>Enqvist</a:t>
            </a:r>
            <a:r>
              <a:rPr lang="en-GB" sz="1100" dirty="0">
                <a:solidFill>
                  <a:prstClr val="black"/>
                </a:solidFill>
              </a:rPr>
              <a:t>, SR, </a:t>
            </a:r>
            <a:r>
              <a:rPr lang="en-GB" sz="1100" dirty="0" err="1">
                <a:solidFill>
                  <a:prstClr val="black"/>
                </a:solidFill>
              </a:rPr>
              <a:t>Wahlman</a:t>
            </a:r>
            <a:r>
              <a:rPr lang="en-GB" sz="1100" dirty="0">
                <a:solidFill>
                  <a:prstClr val="black"/>
                </a:solidFill>
              </a:rPr>
              <a:t>: 1812.08754)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912868" cy="1150938"/>
          </a:xfrm>
        </p:spPr>
        <p:txBody>
          <a:bodyPr>
            <a:normAutofit/>
          </a:bodyPr>
          <a:lstStyle/>
          <a:p>
            <a:r>
              <a:rPr lang="en-GB" i="1" dirty="0"/>
              <a:t>R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la metric: two-field model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575E35C-8F0C-4F4E-B582-CB4C51DF7BA4}"/>
              </a:ext>
            </a:extLst>
          </p:cNvPr>
          <p:cNvSpPr txBox="1">
            <a:spLocks/>
          </p:cNvSpPr>
          <p:nvPr/>
        </p:nvSpPr>
        <p:spPr>
          <a:xfrm>
            <a:off x="2191286" y="6021288"/>
            <a:ext cx="2408316" cy="3960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600" dirty="0" err="1">
                <a:solidFill>
                  <a:schemeClr val="tx1"/>
                </a:solidFill>
              </a:rPr>
              <a:t>Trajectories</a:t>
            </a:r>
            <a:r>
              <a:rPr lang="fi-FI" sz="1600" dirty="0">
                <a:solidFill>
                  <a:schemeClr val="tx1"/>
                </a:solidFill>
              </a:rPr>
              <a:t> in </a:t>
            </a:r>
            <a:r>
              <a:rPr lang="fi-FI" sz="1600" dirty="0" err="1">
                <a:solidFill>
                  <a:schemeClr val="tx1"/>
                </a:solidFill>
              </a:rPr>
              <a:t>field</a:t>
            </a:r>
            <a:r>
              <a:rPr lang="fi-FI" sz="1600" dirty="0">
                <a:solidFill>
                  <a:schemeClr val="tx1"/>
                </a:solidFill>
              </a:rPr>
              <a:t> </a:t>
            </a:r>
            <a:r>
              <a:rPr lang="fi-FI" sz="1600" dirty="0" err="1">
                <a:solidFill>
                  <a:schemeClr val="tx1"/>
                </a:solidFill>
              </a:rPr>
              <a:t>space</a:t>
            </a:r>
            <a:r>
              <a:rPr lang="fi-FI" sz="1600" dirty="0">
                <a:solidFill>
                  <a:schemeClr val="tx1"/>
                </a:solidFill>
              </a:rPr>
              <a:t>.</a:t>
            </a:r>
            <a:endParaRPr lang="nb-NO" sz="1600" dirty="0">
              <a:solidFill>
                <a:schemeClr val="tx1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EA8DE85-2FD1-174B-B13F-1BCD6A395F76}"/>
              </a:ext>
            </a:extLst>
          </p:cNvPr>
          <p:cNvSpPr txBox="1">
            <a:spLocks/>
          </p:cNvSpPr>
          <p:nvPr/>
        </p:nvSpPr>
        <p:spPr>
          <a:xfrm>
            <a:off x="6174683" y="6085068"/>
            <a:ext cx="2263645" cy="34899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600" dirty="0" err="1">
                <a:solidFill>
                  <a:schemeClr val="tx1"/>
                </a:solidFill>
              </a:rPr>
              <a:t>Results</a:t>
            </a:r>
            <a:r>
              <a:rPr lang="fi-FI" sz="1600" dirty="0">
                <a:solidFill>
                  <a:schemeClr val="tx1"/>
                </a:solidFill>
              </a:rPr>
              <a:t> for </a:t>
            </a:r>
            <a:r>
              <a:rPr lang="fi-FI" sz="1600" dirty="0" err="1">
                <a:solidFill>
                  <a:schemeClr val="tx1"/>
                </a:solidFill>
              </a:rPr>
              <a:t>observables</a:t>
            </a:r>
            <a:r>
              <a:rPr lang="fi-FI" sz="1600" dirty="0">
                <a:solidFill>
                  <a:schemeClr val="tx1"/>
                </a:solidFill>
              </a:rPr>
              <a:t>.</a:t>
            </a:r>
            <a:endParaRPr lang="nb-NO" sz="16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D8BB47-9E9B-E34E-8A88-E19B62ADF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839" y="3476739"/>
            <a:ext cx="2791466" cy="26891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C20BBC-2A39-A34A-B0EC-59F949D4E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307" y="3692996"/>
            <a:ext cx="2448372" cy="247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  <p:bldP spid="2" grpId="1" uiExpand="1" build="p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In the </a:t>
            </a:r>
            <a:r>
              <a:rPr lang="en-GB" sz="2400" dirty="0" err="1"/>
              <a:t>Palatini</a:t>
            </a:r>
            <a:r>
              <a:rPr lang="en-GB" sz="2400" dirty="0"/>
              <a:t> case, the new scalar field does not get a kinetic term and can be integrated out. </a:t>
            </a:r>
            <a:r>
              <a:rPr lang="en-GB" sz="1300" dirty="0"/>
              <a:t>(</a:t>
            </a:r>
            <a:r>
              <a:rPr lang="en-GB" sz="1300" dirty="0" err="1"/>
              <a:t>Enckell</a:t>
            </a:r>
            <a:r>
              <a:rPr lang="en-GB" sz="1300" dirty="0"/>
              <a:t>, </a:t>
            </a:r>
            <a:r>
              <a:rPr lang="en-GB" sz="1300" dirty="0" err="1"/>
              <a:t>Enqvist</a:t>
            </a:r>
            <a:r>
              <a:rPr lang="en-GB" sz="1300" dirty="0"/>
              <a:t>, SR, </a:t>
            </a:r>
            <a:r>
              <a:rPr lang="en-GB" sz="1300" dirty="0" err="1"/>
              <a:t>Wahlman</a:t>
            </a:r>
            <a:r>
              <a:rPr lang="en-GB" sz="1300" dirty="0"/>
              <a:t>: 1810.05536)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action reduces to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only effect is to change the tensor power spectrum, giving</a:t>
            </a:r>
          </a:p>
          <a:p>
            <a:endParaRPr lang="en-GB" sz="2400" dirty="0"/>
          </a:p>
          <a:p>
            <a:r>
              <a:rPr lang="en-GB" sz="2400" dirty="0"/>
              <a:t>This can be used to rescue any scalar field model where </a:t>
            </a:r>
            <a:r>
              <a:rPr lang="en-GB" sz="2400" i="1" dirty="0"/>
              <a:t>r</a:t>
            </a:r>
            <a:r>
              <a:rPr lang="en-GB" sz="2400" dirty="0"/>
              <a:t> was excluded by the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/>
              <a:t>R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la </a:t>
            </a:r>
            <a:r>
              <a:rPr lang="en-GB" dirty="0" err="1"/>
              <a:t>Palatini</a:t>
            </a:r>
            <a:r>
              <a:rPr lang="en-GB" dirty="0"/>
              <a:t>: saving your favourite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76DDE5-0BA1-1248-A5EB-F2EF688BD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62" y="3735272"/>
            <a:ext cx="6516688" cy="4917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D83DB7-EC8B-054A-8363-AF3536E8F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98" y="4785206"/>
            <a:ext cx="2088232" cy="2819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F79CDC-7DF3-1840-80F4-80D52958A8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04964"/>
            <a:ext cx="1578788" cy="40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/>
          </a:bodyPr>
          <a:lstStyle/>
          <a:p>
            <a:r>
              <a:rPr lang="en-GB" sz="2400" dirty="0"/>
              <a:t>In the metric case, the metric and the Riemann tensor are the only geometrical tensors.</a:t>
            </a:r>
          </a:p>
          <a:p>
            <a:endParaRPr lang="en-GB" sz="2400" dirty="0"/>
          </a:p>
          <a:p>
            <a:r>
              <a:rPr lang="en-GB" sz="2400" dirty="0"/>
              <a:t>In the </a:t>
            </a:r>
            <a:r>
              <a:rPr lang="en-GB" sz="2400" dirty="0" err="1"/>
              <a:t>Palatini</a:t>
            </a:r>
            <a:r>
              <a:rPr lang="en-GB" sz="2400" dirty="0"/>
              <a:t> case, we also have the non-metricity tensor             .</a:t>
            </a:r>
          </a:p>
          <a:p>
            <a:endParaRPr lang="en-GB" sz="2400" dirty="0"/>
          </a:p>
          <a:p>
            <a:r>
              <a:rPr lang="en-GB" sz="2400" dirty="0"/>
              <a:t>Now there are many more scalars, with no correspondence in the metric case.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 unique to </a:t>
            </a:r>
            <a:r>
              <a:rPr lang="en-GB" dirty="0" err="1"/>
              <a:t>Palatini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8E3FDA-27CF-8545-B302-D2F4644C6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988" y="3753036"/>
            <a:ext cx="864096" cy="31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1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CA311"/>
              </a:buClr>
            </a:pPr>
            <a:r>
              <a:rPr lang="en-GB" sz="2400" dirty="0"/>
              <a:t>We have new kinetic terms, such as </a:t>
            </a:r>
          </a:p>
          <a:p>
            <a:pPr>
              <a:buClr>
                <a:srgbClr val="FCA311"/>
              </a:buClr>
            </a:pPr>
            <a:endParaRPr lang="en-GB" sz="2400" dirty="0"/>
          </a:p>
          <a:p>
            <a:pPr>
              <a:buClr>
                <a:srgbClr val="FCA311"/>
              </a:buClr>
            </a:pPr>
            <a:endParaRPr lang="en-GB" sz="2400" dirty="0"/>
          </a:p>
          <a:p>
            <a:pPr>
              <a:buClr>
                <a:srgbClr val="FCA311"/>
              </a:buClr>
            </a:pPr>
            <a:r>
              <a:rPr lang="en-GB" sz="2400" dirty="0"/>
              <a:t>Mixing of Higgs and metric kinetic terms sources non-metricity </a:t>
            </a:r>
            <a:r>
              <a:rPr lang="en-GB" sz="1300" dirty="0">
                <a:solidFill>
                  <a:prstClr val="black"/>
                </a:solidFill>
              </a:rPr>
              <a:t>(SR: </a:t>
            </a:r>
            <a:r>
              <a:rPr lang="fi-FI" sz="1300" dirty="0">
                <a:solidFill>
                  <a:prstClr val="black"/>
                </a:solidFill>
              </a:rPr>
              <a:t>1811.09514</a:t>
            </a:r>
            <a:r>
              <a:rPr lang="en-GB" sz="1300" dirty="0">
                <a:solidFill>
                  <a:prstClr val="black"/>
                </a:solidFill>
              </a:rPr>
              <a:t>)</a:t>
            </a:r>
            <a:r>
              <a:rPr lang="en-GB" sz="2400" dirty="0"/>
              <a:t>. </a:t>
            </a:r>
          </a:p>
          <a:p>
            <a:endParaRPr lang="en-GB" sz="2400" dirty="0"/>
          </a:p>
          <a:p>
            <a:r>
              <a:rPr lang="en-GB" sz="2400" dirty="0"/>
              <a:t>Going to the Einstein frame and canonical field now has more possibilities: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By tuning the constants, we can generate an inflection point, 𝛼-attractor or the potentials    			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Kinetic terms for the metric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CEE610-4853-4B4A-BC3B-16E97710A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716" y="4726187"/>
            <a:ext cx="3451138" cy="6790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512389-C264-6F4A-A7AE-48CE1CFBDC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716" y="6128705"/>
            <a:ext cx="4308422" cy="2432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F4F090-74BD-BE4B-873F-E42A66FB4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026" y="2383208"/>
            <a:ext cx="1473964" cy="3360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161552-F1F6-8341-8DC3-DC9DABC92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740" y="2403184"/>
            <a:ext cx="2024227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4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392488"/>
          </a:xfrm>
        </p:spPr>
        <p:txBody>
          <a:bodyPr>
            <a:normAutofit fontScale="92500" lnSpcReduction="10000"/>
          </a:bodyPr>
          <a:lstStyle/>
          <a:p>
            <a:r>
              <a:rPr lang="en-GB" sz="1700" dirty="0"/>
              <a:t>Higgs inflation is a conservative possibility using only known degrees of freedom.</a:t>
            </a:r>
          </a:p>
          <a:p>
            <a:endParaRPr lang="en-GB" sz="1700" dirty="0"/>
          </a:p>
          <a:p>
            <a:r>
              <a:rPr lang="en-GB" sz="1700" dirty="0"/>
              <a:t>Different formulations of general relativity become inequivalent theories when the matter couples to the connection.</a:t>
            </a:r>
          </a:p>
          <a:p>
            <a:pPr marL="265112" lvl="1" indent="0">
              <a:buNone/>
            </a:pPr>
            <a:endParaRPr lang="en-GB" sz="1700" dirty="0"/>
          </a:p>
          <a:p>
            <a:r>
              <a:rPr lang="en-GB" sz="1700" dirty="0"/>
              <a:t>Higgs opens a window to gravitational degrees of freedom.</a:t>
            </a:r>
          </a:p>
          <a:p>
            <a:endParaRPr lang="en-GB" sz="1700" dirty="0"/>
          </a:p>
          <a:p>
            <a:r>
              <a:rPr lang="en-GB" sz="1700" dirty="0"/>
              <a:t>In the </a:t>
            </a:r>
            <a:r>
              <a:rPr lang="en-GB" sz="1700" dirty="0" err="1"/>
              <a:t>Palatini</a:t>
            </a:r>
            <a:r>
              <a:rPr lang="en-GB" sz="1700" dirty="0"/>
              <a:t> case, </a:t>
            </a:r>
            <a:r>
              <a:rPr lang="en-GB" sz="1700" i="1" dirty="0"/>
              <a:t>r</a:t>
            </a:r>
            <a:r>
              <a:rPr lang="en-GB" sz="1700" dirty="0"/>
              <a:t> is suppressed.</a:t>
            </a:r>
          </a:p>
          <a:p>
            <a:endParaRPr lang="en-GB" sz="1700" dirty="0"/>
          </a:p>
          <a:p>
            <a:r>
              <a:rPr lang="en-GB" sz="1700" dirty="0"/>
              <a:t>In the metric case, </a:t>
            </a:r>
            <a:r>
              <a:rPr lang="en-GB" sz="1700" i="1" dirty="0"/>
              <a:t>R</a:t>
            </a:r>
            <a:r>
              <a:rPr lang="en-GB" sz="1700" baseline="30000" dirty="0"/>
              <a:t>2</a:t>
            </a:r>
            <a:r>
              <a:rPr lang="en-GB" sz="1700" dirty="0"/>
              <a:t> term leads to a complicated two-field model. In the </a:t>
            </a:r>
            <a:r>
              <a:rPr lang="en-GB" sz="1700" dirty="0" err="1"/>
              <a:t>Palatini</a:t>
            </a:r>
            <a:r>
              <a:rPr lang="en-GB" sz="1700" dirty="0"/>
              <a:t> case, it is harmless.</a:t>
            </a:r>
          </a:p>
          <a:p>
            <a:endParaRPr lang="en-GB" sz="1700" dirty="0"/>
          </a:p>
          <a:p>
            <a:r>
              <a:rPr lang="en-GB" sz="1700" dirty="0"/>
              <a:t>In the </a:t>
            </a:r>
            <a:r>
              <a:rPr lang="en-GB" sz="1700" dirty="0" err="1"/>
              <a:t>Palatini</a:t>
            </a:r>
            <a:r>
              <a:rPr lang="en-GB" sz="1700" dirty="0"/>
              <a:t> case, new gravitational terms can completely change the effective potential. (More to come: teleparallel, </a:t>
            </a:r>
            <a:r>
              <a:rPr lang="en-GB" sz="1700" dirty="0" err="1"/>
              <a:t>Ashtekar</a:t>
            </a:r>
            <a:r>
              <a:rPr lang="en-GB" sz="1700" dirty="0"/>
              <a:t>, ...)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as a window to gravity</a:t>
            </a:r>
          </a:p>
        </p:txBody>
      </p:sp>
    </p:spTree>
    <p:extLst>
      <p:ext uri="{BB962C8B-B14F-4D97-AF65-F5344CB8AC3E}">
        <p14:creationId xmlns:p14="http://schemas.microsoft.com/office/powerpoint/2010/main" val="347833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C3CFD8-8124-704E-AA6D-EF780ED7E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88ECAE-BCD1-A048-BF21-FAA74714C6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653902-2FC0-A042-BB1F-F5B92A6BD66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6A0B87-759A-EB41-B0B6-484D59AF1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7823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/>
          </a:bodyPr>
          <a:lstStyle/>
          <a:p>
            <a:r>
              <a:rPr lang="en-GB" sz="2000" dirty="0"/>
              <a:t>In the metric case, the </a:t>
            </a:r>
            <a:r>
              <a:rPr lang="en-GB" sz="2000" i="1" dirty="0"/>
              <a:t>R</a:t>
            </a:r>
            <a:r>
              <a:rPr lang="en-GB" sz="2000" baseline="30000" dirty="0"/>
              <a:t>2</a:t>
            </a:r>
            <a:r>
              <a:rPr lang="en-GB" sz="2000" dirty="0"/>
              <a:t> term adds a scalar degree of freedom, so we get a two-field model. </a:t>
            </a:r>
            <a:r>
              <a:rPr lang="en-GB" sz="1200" dirty="0">
                <a:solidFill>
                  <a:prstClr val="black"/>
                </a:solidFill>
              </a:rPr>
              <a:t>(Wang and Wang: 1701.06636, </a:t>
            </a:r>
            <a:r>
              <a:rPr lang="en-GB" sz="1200" dirty="0" err="1">
                <a:solidFill>
                  <a:prstClr val="black"/>
                </a:solidFill>
              </a:rPr>
              <a:t>Ema</a:t>
            </a:r>
            <a:r>
              <a:rPr lang="en-GB" sz="1200" dirty="0">
                <a:solidFill>
                  <a:prstClr val="black"/>
                </a:solidFill>
              </a:rPr>
              <a:t>: 1701.07665, Zhang, Huang and Sasaki: 1712.09896, He, </a:t>
            </a:r>
            <a:r>
              <a:rPr lang="en-GB" sz="1200" dirty="0" err="1">
                <a:solidFill>
                  <a:prstClr val="black"/>
                </a:solidFill>
              </a:rPr>
              <a:t>Starobinsky</a:t>
            </a:r>
            <a:r>
              <a:rPr lang="en-GB" sz="1200" dirty="0">
                <a:solidFill>
                  <a:prstClr val="black"/>
                </a:solidFill>
              </a:rPr>
              <a:t> and Yokoyama: 1804.00409, </a:t>
            </a:r>
            <a:r>
              <a:rPr lang="en-GB" sz="1200" dirty="0" err="1">
                <a:solidFill>
                  <a:prstClr val="black"/>
                </a:solidFill>
              </a:rPr>
              <a:t>Gundhi</a:t>
            </a:r>
            <a:r>
              <a:rPr lang="en-GB" sz="1200" dirty="0">
                <a:solidFill>
                  <a:prstClr val="black"/>
                </a:solidFill>
              </a:rPr>
              <a:t> and </a:t>
            </a:r>
            <a:r>
              <a:rPr lang="en-GB" sz="1200" dirty="0" err="1">
                <a:solidFill>
                  <a:prstClr val="black"/>
                </a:solidFill>
              </a:rPr>
              <a:t>Steinwachs</a:t>
            </a:r>
            <a:r>
              <a:rPr lang="en-GB" sz="1200" dirty="0">
                <a:solidFill>
                  <a:prstClr val="black"/>
                </a:solidFill>
              </a:rPr>
              <a:t>: 1810.10546, </a:t>
            </a:r>
            <a:r>
              <a:rPr lang="en-GB" sz="1200" dirty="0" err="1">
                <a:solidFill>
                  <a:prstClr val="black"/>
                </a:solidFill>
              </a:rPr>
              <a:t>Enckell</a:t>
            </a:r>
            <a:r>
              <a:rPr lang="en-GB" sz="1200" dirty="0">
                <a:solidFill>
                  <a:prstClr val="black"/>
                </a:solidFill>
              </a:rPr>
              <a:t>, </a:t>
            </a:r>
            <a:r>
              <a:rPr lang="en-GB" sz="1200" dirty="0" err="1">
                <a:solidFill>
                  <a:prstClr val="black"/>
                </a:solidFill>
              </a:rPr>
              <a:t>Enqvist</a:t>
            </a:r>
            <a:r>
              <a:rPr lang="en-GB" sz="1200" dirty="0">
                <a:solidFill>
                  <a:prstClr val="black"/>
                </a:solidFill>
              </a:rPr>
              <a:t>, SR, </a:t>
            </a:r>
            <a:r>
              <a:rPr lang="en-GB" sz="1200" dirty="0" err="1">
                <a:solidFill>
                  <a:prstClr val="black"/>
                </a:solidFill>
              </a:rPr>
              <a:t>Wahlman</a:t>
            </a:r>
            <a:r>
              <a:rPr lang="en-GB" sz="1200" dirty="0">
                <a:solidFill>
                  <a:prstClr val="black"/>
                </a:solidFill>
              </a:rPr>
              <a:t>: 1812.08754)</a:t>
            </a:r>
            <a:endParaRPr lang="en-GB" sz="2000" dirty="0"/>
          </a:p>
          <a:p>
            <a:r>
              <a:rPr lang="en-GB" sz="2000" dirty="0"/>
              <a:t>The action becomes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912868" cy="1150938"/>
          </a:xfrm>
        </p:spPr>
        <p:txBody>
          <a:bodyPr>
            <a:normAutofit/>
          </a:bodyPr>
          <a:lstStyle/>
          <a:p>
            <a:r>
              <a:rPr lang="en-GB" i="1" dirty="0"/>
              <a:t>R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la metric: two-field model details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B92647-CB98-A548-8800-5241C40A0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440" y="3775309"/>
            <a:ext cx="6603231" cy="1044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16851F-3776-B941-AA33-F5AF176D5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43" y="5155460"/>
            <a:ext cx="4399685" cy="62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8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608512"/>
          </a:xfrm>
        </p:spPr>
        <p:txBody>
          <a:bodyPr>
            <a:normAutofit/>
          </a:bodyPr>
          <a:lstStyle/>
          <a:p>
            <a:r>
              <a:rPr lang="en-GB" sz="2000" dirty="0"/>
              <a:t>Considering terms with only up to 2 derivatives (and demanding the equations of motion can be derived without adding boundary terms), the action is </a:t>
            </a:r>
            <a:r>
              <a:rPr lang="en-GB" sz="1200" dirty="0"/>
              <a:t>(SR: </a:t>
            </a:r>
            <a:r>
              <a:rPr lang="fi-FI" sz="1200" dirty="0"/>
              <a:t>1811.09514</a:t>
            </a:r>
            <a:r>
              <a:rPr lang="en-GB" sz="1200" dirty="0"/>
              <a:t>)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2000" dirty="0"/>
              <a:t>Non-minimal coupling and kinetic mixing source non-metricity and torsion.</a:t>
            </a:r>
            <a:endParaRPr lang="fi-FI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Kinetic terms for the metric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2107AE-CFCF-3D48-BB72-9E59AFE04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68960"/>
            <a:ext cx="6624414" cy="2725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08D52A-EC4C-0442-8B25-0CD8B8A209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58" y="3140968"/>
            <a:ext cx="1295822" cy="2084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C1CF20-C5BB-4449-8CD5-133C0641A5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2" y="3631306"/>
            <a:ext cx="1261855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57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/>
          </a:bodyPr>
          <a:lstStyle/>
          <a:p>
            <a:r>
              <a:rPr lang="en-GB" sz="2000" dirty="0"/>
              <a:t>The action can be simplified by choosing suitable coordinates in field space.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All effects of the non-minimal connection are mapped onto the potential: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The field transformation is                          , where </a:t>
            </a:r>
            <a:r>
              <a:rPr lang="en-GB" sz="2000" i="1" dirty="0"/>
              <a:t>K(h)</a:t>
            </a:r>
            <a:r>
              <a:rPr lang="en-GB" sz="2000" dirty="0"/>
              <a:t> is a complicated function.</a:t>
            </a:r>
            <a:endParaRPr lang="en-GB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Coordinates in field space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E7A307-EA17-8541-8AA5-7A30B93A4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759221"/>
            <a:ext cx="6552406" cy="8158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94912D-25A1-6E4A-83C9-48890AD76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4653136"/>
            <a:ext cx="4348511" cy="5298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2E7C8A-6A1D-9646-BB9D-41A8F918F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67162"/>
            <a:ext cx="1578788" cy="4089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67EFEE-B471-C040-BE85-D5BC85D43C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76" y="5230725"/>
            <a:ext cx="1692188" cy="52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6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984776" cy="4428492"/>
          </a:xfrm>
        </p:spPr>
        <p:txBody>
          <a:bodyPr>
            <a:normAutofit/>
          </a:bodyPr>
          <a:lstStyle/>
          <a:p>
            <a:r>
              <a:rPr lang="en-GB" sz="2000" dirty="0"/>
              <a:t>Let us consider the Higgs case with only dimension 4 operators.</a:t>
            </a: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Here </a:t>
            </a:r>
            <a:r>
              <a:rPr lang="en-GB" sz="2000" i="1" dirty="0"/>
              <a:t>f</a:t>
            </a:r>
            <a:r>
              <a:rPr lang="en-GB" sz="2000" dirty="0"/>
              <a:t>, </a:t>
            </a:r>
            <a:r>
              <a:rPr lang="en-GB" sz="2000" i="1" dirty="0"/>
              <a:t>k</a:t>
            </a:r>
            <a:r>
              <a:rPr lang="en-GB" sz="2000" dirty="0"/>
              <a:t>, </a:t>
            </a:r>
            <a:r>
              <a:rPr lang="en-GB" sz="2000" i="1" dirty="0" err="1"/>
              <a:t>a</a:t>
            </a:r>
            <a:r>
              <a:rPr lang="en-GB" sz="2000" i="1" baseline="-25000" dirty="0" err="1"/>
              <a:t>i</a:t>
            </a:r>
            <a:r>
              <a:rPr lang="en-GB" sz="2000" dirty="0"/>
              <a:t>, </a:t>
            </a:r>
            <a:r>
              <a:rPr lang="en-GB" sz="2000" i="1" dirty="0"/>
              <a:t>b</a:t>
            </a:r>
            <a:r>
              <a:rPr lang="en-GB" sz="2000" i="1" baseline="-25000" dirty="0"/>
              <a:t>i0</a:t>
            </a:r>
            <a:r>
              <a:rPr lang="en-GB" sz="2000" dirty="0"/>
              <a:t> and </a:t>
            </a:r>
            <a:r>
              <a:rPr lang="en-GB" sz="2000" i="1" dirty="0"/>
              <a:t>b</a:t>
            </a:r>
            <a:r>
              <a:rPr lang="en-GB" sz="2000" i="1" baseline="-25000" dirty="0"/>
              <a:t>i1</a:t>
            </a:r>
            <a:r>
              <a:rPr lang="en-GB" sz="2000" dirty="0"/>
              <a:t> are constants. We get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By tuning the constants, we can generate an inflection point, 𝛼-attractor or      				     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Higgs case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E74241-6B04-974E-BDFA-D51AD28AB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95" y="4037772"/>
            <a:ext cx="1295822" cy="2084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B00C86-85FC-8746-817B-FF0E1F0D68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04" y="3227495"/>
            <a:ext cx="1578788" cy="4089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5C3A35E-11CD-D94F-AC2E-A842858E4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57" y="5885488"/>
            <a:ext cx="4308422" cy="24321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DBD8F9-81CF-BA42-A202-C7303F84B9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553" y="2841759"/>
            <a:ext cx="6536597" cy="11804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19B1E15-7BDF-0F45-9C36-F1BD6CFA1D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86" y="4708404"/>
            <a:ext cx="3451138" cy="6790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4A25E8-7985-7544-AADF-2F921794A8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78" y="4456411"/>
            <a:ext cx="1261855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3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15716" y="1988840"/>
            <a:ext cx="6840760" cy="4608512"/>
          </a:xfrm>
        </p:spPr>
        <p:txBody>
          <a:bodyPr>
            <a:noAutofit/>
          </a:bodyPr>
          <a:lstStyle/>
          <a:p>
            <a:r>
              <a:rPr lang="en-GB" sz="2400" dirty="0" err="1"/>
              <a:t>Eemeli</a:t>
            </a:r>
            <a:r>
              <a:rPr lang="en-GB" sz="2400" dirty="0"/>
              <a:t> </a:t>
            </a:r>
            <a:r>
              <a:rPr lang="en-GB" sz="2400" dirty="0" err="1"/>
              <a:t>Tomberg</a:t>
            </a:r>
            <a:r>
              <a:rPr lang="en-GB" sz="2400" dirty="0"/>
              <a:t> today here at 16.45: </a:t>
            </a:r>
            <a:r>
              <a:rPr lang="fi-FI" sz="2400" b="1" dirty="0" err="1"/>
              <a:t>Primordial</a:t>
            </a:r>
            <a:r>
              <a:rPr lang="fi-FI" sz="2400" b="1" dirty="0"/>
              <a:t> </a:t>
            </a:r>
            <a:r>
              <a:rPr lang="fi-FI" sz="2400" b="1" dirty="0" err="1"/>
              <a:t>black</a:t>
            </a:r>
            <a:r>
              <a:rPr lang="fi-FI" sz="2400" b="1" dirty="0"/>
              <a:t> </a:t>
            </a:r>
            <a:r>
              <a:rPr lang="fi-FI" sz="2400" b="1" dirty="0" err="1"/>
              <a:t>holes</a:t>
            </a:r>
            <a:r>
              <a:rPr lang="fi-FI" sz="2400" b="1" dirty="0"/>
              <a:t> </a:t>
            </a:r>
            <a:r>
              <a:rPr lang="fi-FI" sz="2400" b="1" dirty="0" err="1"/>
              <a:t>from</a:t>
            </a:r>
            <a:r>
              <a:rPr lang="fi-FI" sz="2400" b="1" dirty="0"/>
              <a:t> </a:t>
            </a:r>
            <a:r>
              <a:rPr lang="fi-FI" sz="2400" b="1" dirty="0" err="1"/>
              <a:t>Higgs</a:t>
            </a:r>
            <a:r>
              <a:rPr lang="fi-FI" sz="2400" b="1" dirty="0"/>
              <a:t> </a:t>
            </a:r>
            <a:r>
              <a:rPr lang="fi-FI" sz="2400" b="1" dirty="0" err="1"/>
              <a:t>inflation</a:t>
            </a:r>
            <a:r>
              <a:rPr lang="fi-FI" sz="2400" b="1" dirty="0"/>
              <a:t>?</a:t>
            </a:r>
            <a:endParaRPr lang="en-GB" sz="2400" b="1" dirty="0"/>
          </a:p>
          <a:p>
            <a:endParaRPr lang="en-GB" sz="2400" dirty="0"/>
          </a:p>
          <a:p>
            <a:r>
              <a:rPr lang="en-GB" sz="2400" dirty="0" err="1"/>
              <a:t>Lumi-Pyry</a:t>
            </a:r>
            <a:r>
              <a:rPr lang="en-GB" sz="2400" dirty="0"/>
              <a:t> </a:t>
            </a:r>
            <a:r>
              <a:rPr lang="en-GB" sz="2400" dirty="0" err="1"/>
              <a:t>Wahlman</a:t>
            </a:r>
            <a:r>
              <a:rPr lang="en-GB" sz="2400" dirty="0"/>
              <a:t> on Wednesday in A315 at 14.15: </a:t>
            </a:r>
            <a:r>
              <a:rPr lang="fi-FI" sz="2400" b="1" dirty="0"/>
              <a:t>Can </a:t>
            </a:r>
            <a:r>
              <a:rPr lang="fi-FI" sz="2400" b="1" dirty="0" err="1"/>
              <a:t>we</a:t>
            </a:r>
            <a:r>
              <a:rPr lang="fi-FI" sz="2400" b="1" dirty="0"/>
              <a:t> </a:t>
            </a:r>
            <a:r>
              <a:rPr lang="fi-FI" sz="2400" b="1" dirty="0" err="1"/>
              <a:t>Probe</a:t>
            </a:r>
            <a:r>
              <a:rPr lang="fi-FI" sz="2400" b="1" dirty="0"/>
              <a:t> </a:t>
            </a:r>
            <a:r>
              <a:rPr lang="fi-FI" sz="2400" b="1" dirty="0" err="1"/>
              <a:t>Gravitational</a:t>
            </a:r>
            <a:r>
              <a:rPr lang="fi-FI" sz="2400" b="1" dirty="0"/>
              <a:t> </a:t>
            </a:r>
            <a:r>
              <a:rPr lang="fi-FI" sz="2400" b="1" dirty="0" err="1"/>
              <a:t>Degrees</a:t>
            </a:r>
            <a:r>
              <a:rPr lang="fi-FI" sz="2400" b="1" dirty="0"/>
              <a:t> of </a:t>
            </a:r>
            <a:r>
              <a:rPr lang="fi-FI" sz="2400" b="1" dirty="0" err="1"/>
              <a:t>Freedom</a:t>
            </a:r>
            <a:r>
              <a:rPr lang="fi-FI" sz="2400" b="1" dirty="0"/>
              <a:t> </a:t>
            </a:r>
            <a:r>
              <a:rPr lang="fi-FI" sz="2400" b="1" dirty="0" err="1"/>
              <a:t>through</a:t>
            </a:r>
            <a:r>
              <a:rPr lang="fi-FI" sz="2400" b="1" dirty="0"/>
              <a:t> </a:t>
            </a:r>
            <a:r>
              <a:rPr lang="fi-FI" sz="2400" b="1" dirty="0" err="1"/>
              <a:t>Inflation</a:t>
            </a:r>
            <a:r>
              <a:rPr lang="fi-FI" sz="2400" b="1" dirty="0"/>
              <a:t>?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Also starring</a:t>
            </a:r>
          </a:p>
        </p:txBody>
      </p:sp>
    </p:spTree>
    <p:extLst>
      <p:ext uri="{BB962C8B-B14F-4D97-AF65-F5344CB8AC3E}">
        <p14:creationId xmlns:p14="http://schemas.microsoft.com/office/powerpoint/2010/main" val="13394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what you have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1940794" y="3465004"/>
            <a:ext cx="6840760" cy="295232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266700" indent="-266700" algn="l" defTabSz="91440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indent="-274638" algn="l" defTabSz="91440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265113" algn="l" defTabSz="914400" rtl="0" eaLnBrk="1" latinLnBrk="0" hangingPunct="1">
              <a:spcBef>
                <a:spcPts val="0"/>
              </a:spcBef>
              <a:spcAft>
                <a:spcPts val="800"/>
              </a:spcAft>
              <a:buClrTx/>
              <a:buFont typeface="Arial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73050" algn="l" defTabSz="914400" rtl="0" eaLnBrk="1" latinLnBrk="0" hangingPunct="1">
              <a:spcBef>
                <a:spcPts val="0"/>
              </a:spcBef>
              <a:spcAft>
                <a:spcPts val="800"/>
              </a:spcAft>
              <a:buClrTx/>
              <a:buFont typeface="Arial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5113" algn="l" defTabSz="914400" rtl="0" eaLnBrk="1" latinLnBrk="0" hangingPunct="1">
              <a:spcBef>
                <a:spcPts val="0"/>
              </a:spcBef>
              <a:spcAft>
                <a:spcPts val="800"/>
              </a:spcAft>
              <a:buClrTx/>
              <a:buFont typeface="Arial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Non-minimal coupling </a:t>
            </a:r>
            <a:r>
              <a:rPr lang="en-GB" sz="2400" dirty="0"/>
              <a:t>𝜉</a:t>
            </a:r>
            <a:r>
              <a:rPr lang="en-GB" sz="2400" i="1" dirty="0"/>
              <a:t>h</a:t>
            </a:r>
            <a:r>
              <a:rPr lang="en-GB" sz="2400" baseline="30000" dirty="0"/>
              <a:t>2</a:t>
            </a:r>
            <a:r>
              <a:rPr lang="en-GB" sz="2400" i="1" dirty="0"/>
              <a:t>R</a:t>
            </a:r>
            <a:r>
              <a:rPr lang="en-GB" sz="2400" dirty="0"/>
              <a:t> </a:t>
            </a:r>
            <a:r>
              <a:rPr lang="en-US" sz="2400" dirty="0"/>
              <a:t>is the only new dimension 4 operator for the combined Einstein-Hilbert + SM action.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coupling 𝜉 is generated by renormalisation, even if it is classically zero.</a:t>
            </a:r>
          </a:p>
          <a:p>
            <a:endParaRPr lang="en-GB" sz="2400" dirty="0"/>
          </a:p>
          <a:p>
            <a:r>
              <a:rPr lang="en-GB" sz="2400" dirty="0"/>
              <a:t>Non-minimal coupling enables Higgs inflation, which uses the only known scalar field that may be elementary. </a:t>
            </a:r>
            <a:r>
              <a:rPr lang="en-GB" sz="1700" dirty="0"/>
              <a:t>(</a:t>
            </a:r>
            <a:r>
              <a:rPr lang="en-GB" sz="1700" dirty="0" err="1"/>
              <a:t>Bezrukov</a:t>
            </a:r>
            <a:r>
              <a:rPr lang="en-GB" sz="1700" dirty="0"/>
              <a:t> and </a:t>
            </a:r>
            <a:r>
              <a:rPr lang="en-GB" sz="1700" dirty="0" err="1"/>
              <a:t>Shaposhnikov</a:t>
            </a:r>
            <a:r>
              <a:rPr lang="en-GB" sz="1700" dirty="0"/>
              <a:t>: </a:t>
            </a:r>
            <a:r>
              <a:rPr lang="is-IS" sz="1700" dirty="0"/>
              <a:t>0710.3755)</a:t>
            </a:r>
            <a:endParaRPr lang="is-I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AF8EA1-F131-5945-B76C-7B1FC01B3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68" y="2850945"/>
            <a:ext cx="2771986" cy="4903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C1F0D-F1BD-8646-A041-350CB183A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972927"/>
            <a:ext cx="6801942" cy="71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4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2809598"/>
            <a:ext cx="6840760" cy="360773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Usually the gravitational degrees of freedom are taken to be the metric and its derivatives.</a:t>
            </a:r>
          </a:p>
          <a:p>
            <a:endParaRPr lang="en-GB" sz="2400" dirty="0"/>
          </a:p>
          <a:p>
            <a:r>
              <a:rPr lang="en-GB" sz="2400" dirty="0"/>
              <a:t>In the </a:t>
            </a:r>
            <a:r>
              <a:rPr lang="en-GB" sz="2400" dirty="0" err="1"/>
              <a:t>Palatini</a:t>
            </a:r>
            <a:r>
              <a:rPr lang="en-GB" sz="2400" dirty="0"/>
              <a:t> formulation, the metric and the connection are independent degrees of freedom.</a:t>
            </a:r>
          </a:p>
          <a:p>
            <a:pPr lvl="1"/>
            <a:endParaRPr lang="en-GB" dirty="0"/>
          </a:p>
          <a:p>
            <a:r>
              <a:rPr lang="en-GB" sz="2400" dirty="0"/>
              <a:t>In the Einstein-Hilbert case, the metric and the </a:t>
            </a:r>
            <a:r>
              <a:rPr lang="en-GB" sz="2400" dirty="0" err="1"/>
              <a:t>Palatini</a:t>
            </a:r>
            <a:r>
              <a:rPr lang="en-GB" sz="2400" dirty="0"/>
              <a:t> formulation are equivalent.</a:t>
            </a:r>
          </a:p>
          <a:p>
            <a:pPr>
              <a:buClr>
                <a:srgbClr val="FCA311"/>
              </a:buClr>
            </a:pPr>
            <a:endParaRPr lang="en-GB" dirty="0"/>
          </a:p>
          <a:p>
            <a:pPr>
              <a:buClr>
                <a:srgbClr val="FCA311"/>
              </a:buClr>
            </a:pPr>
            <a:r>
              <a:rPr lang="en-GB" sz="2400" dirty="0"/>
              <a:t>With a non-minimally coupled scalar field, they are different physical theories.</a:t>
            </a:r>
            <a:r>
              <a:rPr lang="en-GB" dirty="0"/>
              <a:t> </a:t>
            </a:r>
            <a:r>
              <a:rPr lang="en-GB" sz="1400" dirty="0">
                <a:solidFill>
                  <a:prstClr val="black"/>
                </a:solidFill>
              </a:rPr>
              <a:t>(Bauer and </a:t>
            </a:r>
            <a:r>
              <a:rPr lang="en-GB" sz="1400" dirty="0" err="1">
                <a:solidFill>
                  <a:prstClr val="black"/>
                </a:solidFill>
              </a:rPr>
              <a:t>Demir</a:t>
            </a:r>
            <a:r>
              <a:rPr lang="en-GB" sz="1400" dirty="0">
                <a:solidFill>
                  <a:prstClr val="black"/>
                </a:solidFill>
              </a:rPr>
              <a:t>: </a:t>
            </a:r>
            <a:r>
              <a:rPr lang="is-IS" sz="1400" dirty="0">
                <a:solidFill>
                  <a:prstClr val="black"/>
                </a:solidFill>
              </a:rPr>
              <a:t>0803.2664)</a:t>
            </a:r>
            <a:endParaRPr lang="en-GB" sz="2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79612" y="440668"/>
            <a:ext cx="6840538" cy="1150938"/>
          </a:xfrm>
        </p:spPr>
        <p:txBody>
          <a:bodyPr/>
          <a:lstStyle/>
          <a:p>
            <a:r>
              <a:rPr lang="en-GB" dirty="0"/>
              <a:t>The many faces</a:t>
            </a:r>
            <a:br>
              <a:rPr lang="en-GB" dirty="0"/>
            </a:br>
            <a:r>
              <a:rPr lang="en-GB" dirty="0"/>
              <a:t>of Einstein gravity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4568863-7718-FF4C-91BA-EDBCC2DC9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1" y="1877273"/>
            <a:ext cx="6840439" cy="5711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79661" y="1868911"/>
            <a:ext cx="6840538" cy="760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6DC8B0-3310-A349-930A-CA74FCA17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868911"/>
            <a:ext cx="6624639" cy="58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2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>
            <a:extLst>
              <a:ext uri="{FF2B5EF4-FFF2-40B4-BE49-F238E27FC236}">
                <a16:creationId xmlns:a16="http://schemas.microsoft.com/office/drawing/2014/main" id="{E0DBA25B-7164-8B4A-B152-AC532E63C84B}"/>
              </a:ext>
            </a:extLst>
          </p:cNvPr>
          <p:cNvSpPr/>
          <p:nvPr/>
        </p:nvSpPr>
        <p:spPr>
          <a:xfrm>
            <a:off x="6516216" y="4950322"/>
            <a:ext cx="481041" cy="422894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The Einstein frame is reached with the conformal transformation</a:t>
            </a:r>
          </a:p>
          <a:p>
            <a:endParaRPr lang="en-GB" dirty="0"/>
          </a:p>
          <a:p>
            <a:r>
              <a:rPr lang="en-GB" dirty="0"/>
              <a:t>In the </a:t>
            </a:r>
            <a:r>
              <a:rPr lang="en-GB" dirty="0" err="1"/>
              <a:t>Palatini</a:t>
            </a:r>
            <a:r>
              <a:rPr lang="en-GB" dirty="0"/>
              <a:t> case, the conformal transformation does not affect the Ricci tensor.</a:t>
            </a:r>
          </a:p>
          <a:p>
            <a:endParaRPr lang="en-GB" dirty="0"/>
          </a:p>
          <a:p>
            <a:r>
              <a:rPr lang="en-GB" dirty="0"/>
              <a:t>To recover canonical kinetic term, define new field 𝜒:</a:t>
            </a:r>
          </a:p>
          <a:p>
            <a:endParaRPr lang="en-GB" dirty="0"/>
          </a:p>
          <a:p>
            <a:pPr lvl="1"/>
            <a:r>
              <a:rPr lang="en-GB" dirty="0"/>
              <a:t>metric:</a:t>
            </a:r>
          </a:p>
          <a:p>
            <a:endParaRPr lang="en-GB" dirty="0"/>
          </a:p>
          <a:p>
            <a:endParaRPr lang="en-GB" dirty="0"/>
          </a:p>
          <a:p>
            <a:pPr lvl="1"/>
            <a:r>
              <a:rPr lang="en-GB" dirty="0" err="1"/>
              <a:t>Palatini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Polynomial potential is transformed into exponential potential.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the Einstein frame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6FBE90-7544-DD4D-BB09-BD8AA29375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947934"/>
            <a:ext cx="6840538" cy="6069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1FA83D-B99A-FC4A-977C-E68E41751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2986146"/>
            <a:ext cx="1944216" cy="2423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F2B885-104A-154C-826D-70AF0F074D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212" y="4252038"/>
            <a:ext cx="4212681" cy="6471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5C0F62-E455-884E-9E13-371CF5BF1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9212" y="4950322"/>
            <a:ext cx="3528604" cy="615652"/>
          </a:xfrm>
          <a:prstGeom prst="rect">
            <a:avLst/>
          </a:prstGeom>
        </p:spPr>
      </p:pic>
      <p:sp>
        <p:nvSpPr>
          <p:cNvPr id="13" name="Donut 12">
            <a:extLst>
              <a:ext uri="{FF2B5EF4-FFF2-40B4-BE49-F238E27FC236}">
                <a16:creationId xmlns:a16="http://schemas.microsoft.com/office/drawing/2014/main" id="{3A7BF6DB-58A3-D341-8417-454E7B784C5B}"/>
              </a:ext>
            </a:extLst>
          </p:cNvPr>
          <p:cNvSpPr/>
          <p:nvPr/>
        </p:nvSpPr>
        <p:spPr>
          <a:xfrm>
            <a:off x="7060852" y="4290431"/>
            <a:ext cx="571488" cy="422894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5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uiExpand="1" build="p" bldLvl="2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We get a different Einstein frame potential depending on the gravitational degrees of freedom: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metric:</a:t>
            </a:r>
          </a:p>
          <a:p>
            <a:pPr lvl="1"/>
            <a:endParaRPr lang="en-GB" dirty="0"/>
          </a:p>
          <a:p>
            <a:pPr lvl="1"/>
            <a:r>
              <a:rPr lang="en-GB" dirty="0" err="1"/>
              <a:t>Palatini</a:t>
            </a:r>
            <a:r>
              <a:rPr lang="en-GB" dirty="0"/>
              <a:t>: </a:t>
            </a:r>
          </a:p>
          <a:p>
            <a:pPr lvl="1"/>
            <a:endParaRPr lang="en-GB" dirty="0"/>
          </a:p>
          <a:p>
            <a:r>
              <a:rPr lang="en-GB" dirty="0"/>
              <a:t>The potential is exponentially flat.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potential in</a:t>
            </a:r>
            <a:br>
              <a:rPr lang="en-GB" dirty="0"/>
            </a:br>
            <a:r>
              <a:rPr lang="en-GB" dirty="0"/>
              <a:t>Metric vs </a:t>
            </a:r>
            <a:r>
              <a:rPr lang="en-GB" dirty="0" err="1"/>
              <a:t>Palatini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5B392C-F8DF-B146-A91D-19E373067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909253"/>
            <a:ext cx="2672536" cy="5492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FC9D64-0981-6747-99C9-A56539771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68" y="4151717"/>
            <a:ext cx="4184704" cy="5562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E33F00-3CD5-CE49-B292-7A58B7130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945045"/>
            <a:ext cx="5580719" cy="714004"/>
          </a:xfrm>
          <a:prstGeom prst="rect">
            <a:avLst/>
          </a:prstGeom>
        </p:spPr>
      </p:pic>
      <p:sp>
        <p:nvSpPr>
          <p:cNvPr id="9" name="Donut 8">
            <a:extLst>
              <a:ext uri="{FF2B5EF4-FFF2-40B4-BE49-F238E27FC236}">
                <a16:creationId xmlns:a16="http://schemas.microsoft.com/office/drawing/2014/main" id="{921823CC-B661-BF43-9550-2B6CAAA99B5E}"/>
              </a:ext>
            </a:extLst>
          </p:cNvPr>
          <p:cNvSpPr/>
          <p:nvPr/>
        </p:nvSpPr>
        <p:spPr>
          <a:xfrm>
            <a:off x="7274586" y="4115296"/>
            <a:ext cx="717793" cy="465832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1" name="Donut 10">
            <a:extLst>
              <a:ext uri="{FF2B5EF4-FFF2-40B4-BE49-F238E27FC236}">
                <a16:creationId xmlns:a16="http://schemas.microsoft.com/office/drawing/2014/main" id="{A8760EE8-C945-1D47-94FB-5197C25EFB32}"/>
              </a:ext>
            </a:extLst>
          </p:cNvPr>
          <p:cNvSpPr/>
          <p:nvPr/>
        </p:nvSpPr>
        <p:spPr>
          <a:xfrm>
            <a:off x="5680649" y="4849758"/>
            <a:ext cx="717793" cy="465832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8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612" y="1972908"/>
            <a:ext cx="6840760" cy="4444423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On the exponentially flat plateau, we get:</a:t>
            </a:r>
          </a:p>
          <a:p>
            <a:endParaRPr lang="en-GB" sz="2400" dirty="0"/>
          </a:p>
          <a:p>
            <a:pPr lvl="1"/>
            <a:r>
              <a:rPr lang="en-GB" dirty="0"/>
              <a:t>metric: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 err="1"/>
              <a:t>Palatini</a:t>
            </a:r>
            <a:r>
              <a:rPr lang="en-GB" dirty="0"/>
              <a:t>:</a:t>
            </a:r>
          </a:p>
          <a:p>
            <a:pPr lvl="1"/>
            <a:endParaRPr lang="en-GB" dirty="0"/>
          </a:p>
          <a:p>
            <a:endParaRPr lang="en-GB" sz="2400" dirty="0"/>
          </a:p>
          <a:p>
            <a:endParaRPr lang="en-GB" sz="2400" dirty="0"/>
          </a:p>
          <a:p>
            <a:pPr marL="342900" lvl="1" indent="-342900"/>
            <a:r>
              <a:rPr lang="en-GB" sz="2400" dirty="0"/>
              <a:t>Reheating is fixed: </a:t>
            </a:r>
            <a:r>
              <a:rPr lang="en-GB" sz="2400" i="1" dirty="0"/>
              <a:t>N</a:t>
            </a:r>
            <a:r>
              <a:rPr lang="en-GB" sz="2400" dirty="0"/>
              <a:t>≈50. </a:t>
            </a:r>
            <a:r>
              <a:rPr lang="en-GB" sz="1500" dirty="0"/>
              <a:t>(Figueroa et al: </a:t>
            </a:r>
            <a:r>
              <a:rPr lang="is-IS" sz="1500" dirty="0"/>
              <a:t>1504.04600, Rubio and Tomberg: 1902.10148)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o-RO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Predictions of Higgs inflation</a:t>
            </a:r>
            <a:br>
              <a:rPr lang="en-GB" dirty="0"/>
            </a:br>
            <a:r>
              <a:rPr lang="en-GB" dirty="0"/>
              <a:t>on the plateau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76" y="2548360"/>
            <a:ext cx="4644778" cy="656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D10959-F928-4249-A253-5EA6EAEA7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4033792"/>
            <a:ext cx="4261880" cy="5973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C05D5A-FFB7-6842-B77F-BD2BABC7A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594" y="4776426"/>
            <a:ext cx="5310073" cy="5967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CA27B2-CCE7-7542-8347-B09E81DB7D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5876" y="3385355"/>
            <a:ext cx="5209183" cy="331996"/>
          </a:xfrm>
          <a:prstGeom prst="rect">
            <a:avLst/>
          </a:prstGeom>
        </p:spPr>
      </p:pic>
      <p:sp>
        <p:nvSpPr>
          <p:cNvPr id="15" name="Donut 14">
            <a:extLst>
              <a:ext uri="{FF2B5EF4-FFF2-40B4-BE49-F238E27FC236}">
                <a16:creationId xmlns:a16="http://schemas.microsoft.com/office/drawing/2014/main" id="{0EE8AAAA-1207-604E-8C8E-861C9F136982}"/>
              </a:ext>
            </a:extLst>
          </p:cNvPr>
          <p:cNvSpPr/>
          <p:nvPr/>
        </p:nvSpPr>
        <p:spPr>
          <a:xfrm>
            <a:off x="5225607" y="3241158"/>
            <a:ext cx="1434625" cy="612316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6" name="Donut 15">
            <a:extLst>
              <a:ext uri="{FF2B5EF4-FFF2-40B4-BE49-F238E27FC236}">
                <a16:creationId xmlns:a16="http://schemas.microsoft.com/office/drawing/2014/main" id="{CB477C9B-6847-184C-93D2-58416C4B6704}"/>
              </a:ext>
            </a:extLst>
          </p:cNvPr>
          <p:cNvSpPr/>
          <p:nvPr/>
        </p:nvSpPr>
        <p:spPr>
          <a:xfrm>
            <a:off x="4968044" y="4617483"/>
            <a:ext cx="1548172" cy="935754"/>
          </a:xfrm>
          <a:prstGeom prst="donut">
            <a:avLst>
              <a:gd name="adj" fmla="val 9689"/>
            </a:avLst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72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o-RO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data likes Higgs inflation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4076836" y="5868003"/>
            <a:ext cx="4743313" cy="3960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>
                <a:solidFill>
                  <a:schemeClr val="tx1"/>
                </a:solidFill>
              </a:rPr>
              <a:t>Planck: </a:t>
            </a:r>
            <a:r>
              <a:rPr lang="nb-NO" sz="1300" dirty="0">
                <a:solidFill>
                  <a:schemeClr val="tx1"/>
                </a:solidFill>
              </a:rPr>
              <a:t>arXiv:1807.06211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3CD8F2-753C-E24D-86FF-638DCBAF2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947670"/>
            <a:ext cx="6840538" cy="397525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328D2FA-F364-8C42-A6F6-E058E93231D5}"/>
              </a:ext>
            </a:extLst>
          </p:cNvPr>
          <p:cNvCxnSpPr>
            <a:cxnSpLocks/>
          </p:cNvCxnSpPr>
          <p:nvPr/>
        </p:nvCxnSpPr>
        <p:spPr>
          <a:xfrm flipV="1">
            <a:off x="3540202" y="5405443"/>
            <a:ext cx="756084" cy="458696"/>
          </a:xfrm>
          <a:prstGeom prst="straightConnector1">
            <a:avLst/>
          </a:prstGeom>
          <a:ln w="444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C5AC37B-FC26-1F4E-B586-BBCEB4393F30}"/>
              </a:ext>
            </a:extLst>
          </p:cNvPr>
          <p:cNvSpPr txBox="1">
            <a:spLocks/>
          </p:cNvSpPr>
          <p:nvPr/>
        </p:nvSpPr>
        <p:spPr>
          <a:xfrm>
            <a:off x="2183452" y="5844496"/>
            <a:ext cx="1728192" cy="24694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i-FI" sz="1300" dirty="0" err="1">
                <a:solidFill>
                  <a:schemeClr val="tx1"/>
                </a:solidFill>
              </a:rPr>
              <a:t>Higgs</a:t>
            </a:r>
            <a:r>
              <a:rPr lang="fi-FI" sz="1300" dirty="0">
                <a:solidFill>
                  <a:schemeClr val="tx1"/>
                </a:solidFill>
              </a:rPr>
              <a:t> </a:t>
            </a:r>
            <a:r>
              <a:rPr lang="fi-FI" sz="1300" dirty="0" err="1">
                <a:solidFill>
                  <a:schemeClr val="tx1"/>
                </a:solidFill>
              </a:rPr>
              <a:t>inflation</a:t>
            </a:r>
            <a:endParaRPr lang="nb-NO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2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760" cy="4428492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Loop corrections generate an </a:t>
            </a:r>
            <a:r>
              <a:rPr lang="en-GB" sz="2400" i="1" dirty="0"/>
              <a:t>R</a:t>
            </a:r>
            <a:r>
              <a:rPr lang="en-GB" sz="2400" baseline="30000" dirty="0"/>
              <a:t>2</a:t>
            </a:r>
            <a:r>
              <a:rPr lang="en-GB" sz="2400" dirty="0"/>
              <a:t> term in the action.</a:t>
            </a:r>
          </a:p>
          <a:p>
            <a:endParaRPr lang="en-GB" sz="2400" dirty="0"/>
          </a:p>
          <a:p>
            <a:r>
              <a:rPr lang="en-GB" sz="2400" dirty="0"/>
              <a:t>Its effect is completely different in the metric and in the </a:t>
            </a:r>
            <a:r>
              <a:rPr lang="en-GB" sz="2400" dirty="0" err="1"/>
              <a:t>Palatini</a:t>
            </a:r>
            <a:r>
              <a:rPr lang="en-GB" sz="2400" dirty="0"/>
              <a:t> formulation.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RISE collaboration workshop, Helsinki, 27.5.2019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Metric vs </a:t>
            </a:r>
            <a:r>
              <a:rPr lang="en-GB" dirty="0" err="1"/>
              <a:t>Palatini</a:t>
            </a:r>
            <a:r>
              <a:rPr lang="en-GB" dirty="0"/>
              <a:t>: </a:t>
            </a:r>
            <a:r>
              <a:rPr lang="en-GB" i="1" dirty="0"/>
              <a:t>R</a:t>
            </a:r>
            <a:r>
              <a:rPr lang="en-GB" baseline="30000" dirty="0"/>
              <a:t>2</a:t>
            </a:r>
            <a:r>
              <a:rPr lang="en-GB" dirty="0"/>
              <a:t> term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6726DD-8714-E34C-B23A-DED74C2D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749" y="2060848"/>
            <a:ext cx="6588410" cy="54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3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theme/theme1.xml><?xml version="1.0" encoding="utf-8"?>
<a:theme xmlns:a="http://schemas.openxmlformats.org/drawingml/2006/main" name="Helsingin Yliopisto">
  <a:themeElements>
    <a:clrScheme name="HY (mltt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FCA311"/>
      </a:accent1>
      <a:accent2>
        <a:srgbClr val="1E1C77"/>
      </a:accent2>
      <a:accent3>
        <a:srgbClr val="8C8A87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47588</TotalTime>
  <Words>1157</Words>
  <Application>Microsoft Macintosh PowerPoint</Application>
  <PresentationFormat>On-screen Show (4:3)</PresentationFormat>
  <Paragraphs>192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Helsingin Yliopisto</vt:lpstr>
      <vt:lpstr>The gravity track of Higgs inflation (work with Vera-Maria Enckell, Kari Enqvist, Eemeli Tomberg and Lumi-Pyry Wahlman)</vt:lpstr>
      <vt:lpstr>Also starring</vt:lpstr>
      <vt:lpstr>Using what you have</vt:lpstr>
      <vt:lpstr>The many faces of Einstein gravity</vt:lpstr>
      <vt:lpstr>To the Einstein frame</vt:lpstr>
      <vt:lpstr>Higgs potential in Metric vs Palatini</vt:lpstr>
      <vt:lpstr>Predictions of Higgs inflation on the plateau</vt:lpstr>
      <vt:lpstr>The data likes Higgs inflation</vt:lpstr>
      <vt:lpstr>Metric vs Palatini: R2 term</vt:lpstr>
      <vt:lpstr>R2 à la metric: two-field model</vt:lpstr>
      <vt:lpstr>R2 à la Palatini: saving your favourite model</vt:lpstr>
      <vt:lpstr>Features unique to Palatini</vt:lpstr>
      <vt:lpstr>Kinetic terms for the metric</vt:lpstr>
      <vt:lpstr>Higgs as a window to gravity</vt:lpstr>
      <vt:lpstr>PowerPoint Presentation</vt:lpstr>
      <vt:lpstr>R2 à la metric: two-field model details</vt:lpstr>
      <vt:lpstr>Kinetic terms for the metric</vt:lpstr>
      <vt:lpstr>Coordinates in field space</vt:lpstr>
      <vt:lpstr>The Higgs case</vt:lpstr>
    </vt:vector>
  </TitlesOfParts>
  <Manager>Taivas</Manager>
  <Company>grow.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Helsingin Yliopisto</dc:title>
  <dc:subject>Matemaattis-luonnontieteellinen tiedekunta</dc:subject>
  <dc:creator>mika kontio / grow.</dc:creator>
  <cp:lastModifiedBy>Microsoft Office User</cp:lastModifiedBy>
  <cp:revision>1237</cp:revision>
  <dcterms:created xsi:type="dcterms:W3CDTF">2009-11-18T13:00:22Z</dcterms:created>
  <dcterms:modified xsi:type="dcterms:W3CDTF">2019-05-27T10:38:07Z</dcterms:modified>
</cp:coreProperties>
</file>