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0691813" cy="15119350"/>
  <p:notesSz cx="10691813" cy="15119350"/>
  <p:defaultTextStyle>
    <a:defPPr>
      <a:defRPr lang="de-DE"/>
    </a:defPPr>
    <a:lvl1pPr marL="0" algn="l" defTabSz="914317">
      <a:defRPr sz="1800">
        <a:solidFill>
          <a:schemeClr val="tx1"/>
        </a:solidFill>
        <a:latin typeface="+mn-lt"/>
        <a:ea typeface="+mn-ea"/>
        <a:cs typeface="+mn-cs"/>
      </a:defRPr>
    </a:lvl1pPr>
    <a:lvl2pPr marL="457159" algn="l" defTabSz="914317">
      <a:defRPr sz="1800">
        <a:solidFill>
          <a:schemeClr val="tx1"/>
        </a:solidFill>
        <a:latin typeface="+mn-lt"/>
        <a:ea typeface="+mn-ea"/>
        <a:cs typeface="+mn-cs"/>
      </a:defRPr>
    </a:lvl2pPr>
    <a:lvl3pPr marL="914317" algn="l" defTabSz="914317">
      <a:defRPr sz="1800">
        <a:solidFill>
          <a:schemeClr val="tx1"/>
        </a:solidFill>
        <a:latin typeface="+mn-lt"/>
        <a:ea typeface="+mn-ea"/>
        <a:cs typeface="+mn-cs"/>
      </a:defRPr>
    </a:lvl3pPr>
    <a:lvl4pPr marL="1371476" algn="l" defTabSz="914317">
      <a:defRPr sz="1800">
        <a:solidFill>
          <a:schemeClr val="tx1"/>
        </a:solidFill>
        <a:latin typeface="+mn-lt"/>
        <a:ea typeface="+mn-ea"/>
        <a:cs typeface="+mn-cs"/>
      </a:defRPr>
    </a:lvl4pPr>
    <a:lvl5pPr marL="1828635" algn="l" defTabSz="914317">
      <a:defRPr sz="1800">
        <a:solidFill>
          <a:schemeClr val="tx1"/>
        </a:solidFill>
        <a:latin typeface="+mn-lt"/>
        <a:ea typeface="+mn-ea"/>
        <a:cs typeface="+mn-cs"/>
      </a:defRPr>
    </a:lvl5pPr>
    <a:lvl6pPr marL="2285795" algn="l" defTabSz="914317">
      <a:defRPr sz="1800">
        <a:solidFill>
          <a:schemeClr val="tx1"/>
        </a:solidFill>
        <a:latin typeface="+mn-lt"/>
        <a:ea typeface="+mn-ea"/>
        <a:cs typeface="+mn-cs"/>
      </a:defRPr>
    </a:lvl6pPr>
    <a:lvl7pPr marL="2742954" algn="l" defTabSz="914317">
      <a:defRPr sz="1800">
        <a:solidFill>
          <a:schemeClr val="tx1"/>
        </a:solidFill>
        <a:latin typeface="+mn-lt"/>
        <a:ea typeface="+mn-ea"/>
        <a:cs typeface="+mn-cs"/>
      </a:defRPr>
    </a:lvl7pPr>
    <a:lvl8pPr marL="3200113" algn="l" defTabSz="914317">
      <a:defRPr sz="1800">
        <a:solidFill>
          <a:schemeClr val="tx1"/>
        </a:solidFill>
        <a:latin typeface="+mn-lt"/>
        <a:ea typeface="+mn-ea"/>
        <a:cs typeface="+mn-cs"/>
      </a:defRPr>
    </a:lvl8pPr>
    <a:lvl9pPr marL="3657271" algn="l" defTabSz="914317">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96E141B-0817-3E1A-760B-E38270F94356}">
  <a:tblStyle styleId="{B96E141B-0817-3E1A-760B-E38270F94356}" styleName="Helle Formatvorlage 1">
    <a:wholeTbl>
      <a:tcTxStyle>
        <a:fontRef idx="minor">
          <a:srgbClr val="000000"/>
        </a:fontRef>
        <a:schemeClr val="tx1"/>
      </a:tcTxStyle>
      <a:tcStyle>
        <a:tcBdr>
          <a:left>
            <a:ln w="12700">
              <a:noFill/>
            </a:ln>
          </a:left>
          <a:right>
            <a:ln w="12700">
              <a:noFill/>
            </a:ln>
          </a:right>
          <a:top>
            <a:ln w="12700">
              <a:solidFill>
                <a:schemeClr val="tx1"/>
              </a:solidFill>
            </a:ln>
          </a:top>
          <a:bottom>
            <a:ln w="12700">
              <a:solidFill>
                <a:schemeClr val="tx1"/>
              </a:solidFill>
            </a:ln>
          </a:bottom>
          <a:insideH>
            <a:ln w="12700">
              <a:noFill/>
            </a:ln>
          </a:insideH>
          <a:insideV>
            <a:ln w="12700">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band2V>
      <a:tcStyle>
        <a:tcBdr/>
        <a:fill>
          <a:solidFill>
            <a:schemeClr val="tx1">
              <a:alpha val="20000"/>
            </a:schemeClr>
          </a:solidFill>
        </a:fill>
      </a:tcStyle>
    </a:band2V>
    <a:lastCol>
      <a:tcStyle>
        <a:tcBdr/>
      </a:tcStyle>
    </a:lastCol>
    <a:firstCol>
      <a:tcStyle>
        <a:tcBdr/>
      </a:tcStyle>
    </a:firstCol>
    <a:lastRow>
      <a:tcStyle>
        <a:tcBdr>
          <a:top>
            <a:ln w="12700">
              <a:solidFill>
                <a:schemeClr val="tx1"/>
              </a:solidFill>
            </a:ln>
          </a:top>
        </a:tcBdr>
        <a:fill>
          <a:noFill/>
        </a:fill>
      </a:tcStyle>
    </a:lastRow>
    <a:seCell>
      <a:tcStyle>
        <a:tcBdr/>
      </a:tcStyle>
    </a:seCell>
    <a:swCell>
      <a:tcStyle>
        <a:tcBdr/>
      </a:tcStyle>
    </a:swCell>
    <a:firstRow>
      <a:tcStyle>
        <a:tcBdr>
          <a:bottom>
            <a:ln w="12700">
              <a:solidFill>
                <a:schemeClr val="tx1"/>
              </a:solidFill>
            </a:ln>
          </a:bottom>
        </a:tcBdr>
        <a:fill>
          <a:no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647" autoAdjust="0"/>
    <p:restoredTop sz="94660"/>
  </p:normalViewPr>
  <p:slideViewPr>
    <p:cSldViewPr>
      <p:cViewPr>
        <p:scale>
          <a:sx n="75" d="100"/>
          <a:sy n="75" d="100"/>
        </p:scale>
        <p:origin x="1056" y="-148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Positiv">
    <p:spTree>
      <p:nvGrpSpPr>
        <p:cNvPr id="1" name=""/>
        <p:cNvGrpSpPr/>
        <p:nvPr/>
      </p:nvGrpSpPr>
      <p:grpSpPr bwMode="auto">
        <a:xfrm>
          <a:off x="0" y="0"/>
          <a:ext cx="0" cy="0"/>
          <a:chOff x="0" y="0"/>
          <a:chExt cx="0" cy="0"/>
        </a:xfrm>
      </p:grpSpPr>
      <p:sp>
        <p:nvSpPr>
          <p:cNvPr id="5" name="Textplatzhalter 4"/>
          <p:cNvSpPr>
            <a:spLocks noGrp="1"/>
          </p:cNvSpPr>
          <p:nvPr>
            <p:ph type="body" sz="quarter" idx="11"/>
          </p:nvPr>
        </p:nvSpPr>
        <p:spPr bwMode="auto">
          <a:xfrm>
            <a:off x="449263" y="1295399"/>
            <a:ext cx="9793286" cy="2700000"/>
          </a:xfrm>
          <a:prstGeom prst="rect">
            <a:avLst/>
          </a:prstGeom>
          <a:solidFill>
            <a:schemeClr val="accent1"/>
          </a:solidFill>
        </p:spPr>
        <p:txBody>
          <a:bodyPr lIns="360000" tIns="360000" rIns="360000" bIns="360000" anchor="t" anchorCtr="0"/>
          <a:lstStyle>
            <a:lvl1pPr marL="0" indent="0">
              <a:lnSpc>
                <a:spcPct val="100000"/>
              </a:lnSpc>
              <a:spcBef>
                <a:spcPts val="0"/>
              </a:spcBef>
              <a:buNone/>
              <a:defRPr sz="4000">
                <a:solidFill>
                  <a:schemeClr val="bg1"/>
                </a:solidFill>
              </a:defRPr>
            </a:lvl1pPr>
            <a:lvl2pPr marL="0" indent="0">
              <a:lnSpc>
                <a:spcPct val="100000"/>
              </a:lnSpc>
              <a:spcBef>
                <a:spcPts val="0"/>
              </a:spcBef>
              <a:buNone/>
              <a:defRPr sz="1450">
                <a:solidFill>
                  <a:schemeClr val="bg1"/>
                </a:solidFill>
              </a:defRPr>
            </a:lvl2pPr>
            <a:lvl3pPr marL="0" indent="0">
              <a:lnSpc>
                <a:spcPct val="100000"/>
              </a:lnSpc>
              <a:spcBef>
                <a:spcPts val="0"/>
              </a:spcBef>
              <a:buNone/>
              <a:defRPr sz="1450">
                <a:solidFill>
                  <a:schemeClr val="bg1"/>
                </a:solidFill>
              </a:defRPr>
            </a:lvl3pPr>
            <a:lvl4pPr marL="0" indent="0">
              <a:lnSpc>
                <a:spcPct val="100000"/>
              </a:lnSpc>
              <a:spcBef>
                <a:spcPts val="0"/>
              </a:spcBef>
              <a:buNone/>
              <a:defRPr sz="1450">
                <a:solidFill>
                  <a:schemeClr val="bg1"/>
                </a:solidFill>
              </a:defRPr>
            </a:lvl4pPr>
            <a:lvl5pPr marL="0" indent="0">
              <a:lnSpc>
                <a:spcPct val="100000"/>
              </a:lnSpc>
              <a:spcBef>
                <a:spcPts val="0"/>
              </a:spcBef>
              <a:buNone/>
              <a:defRPr sz="1450">
                <a:solidFill>
                  <a:schemeClr val="bg1"/>
                </a:solidFill>
              </a:defRPr>
            </a:lvl5pP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US"/>
          </a:p>
        </p:txBody>
      </p:sp>
      <p:sp>
        <p:nvSpPr>
          <p:cNvPr id="11" name="Bildplatzhalter 10"/>
          <p:cNvSpPr>
            <a:spLocks noGrp="1"/>
          </p:cNvSpPr>
          <p:nvPr>
            <p:ph type="pic" sz="quarter" idx="13"/>
          </p:nvPr>
        </p:nvSpPr>
        <p:spPr bwMode="auto">
          <a:xfrm>
            <a:off x="8442977" y="14335113"/>
            <a:ext cx="1799548" cy="360000"/>
          </a:xfrm>
        </p:spPr>
        <p:txBody>
          <a:bodyPr/>
          <a:lstStyle>
            <a:lvl1pPr marL="0" indent="0">
              <a:buNone/>
              <a:defRPr/>
            </a:lvl1pPr>
          </a:lstStyle>
          <a:p>
            <a:pPr>
              <a:defRPr/>
            </a:pPr>
            <a:r>
              <a:rPr lang="en-GB"/>
              <a:t>Click icon to add picture</a:t>
            </a:r>
            <a:endParaRPr lang="en-US"/>
          </a:p>
        </p:txBody>
      </p:sp>
      <p:sp>
        <p:nvSpPr>
          <p:cNvPr id="10" name="Bildplatzhalter 10"/>
          <p:cNvSpPr>
            <a:spLocks noGrp="1"/>
          </p:cNvSpPr>
          <p:nvPr>
            <p:ph type="pic" sz="quarter" idx="14"/>
          </p:nvPr>
        </p:nvSpPr>
        <p:spPr bwMode="auto">
          <a:xfrm>
            <a:off x="3831695" y="14335113"/>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12" name="Bildplatzhalter 10"/>
          <p:cNvSpPr>
            <a:spLocks noGrp="1"/>
          </p:cNvSpPr>
          <p:nvPr>
            <p:ph type="pic" sz="quarter" idx="15"/>
          </p:nvPr>
        </p:nvSpPr>
        <p:spPr bwMode="auto">
          <a:xfrm>
            <a:off x="4882040" y="14335113"/>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14" name="Bildplatzhalter 10"/>
          <p:cNvSpPr>
            <a:spLocks noGrp="1"/>
          </p:cNvSpPr>
          <p:nvPr>
            <p:ph type="pic" sz="quarter" idx="16"/>
          </p:nvPr>
        </p:nvSpPr>
        <p:spPr bwMode="auto">
          <a:xfrm>
            <a:off x="5932385" y="14334088"/>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15" name="Bildplatzhalter 10"/>
          <p:cNvSpPr>
            <a:spLocks noGrp="1"/>
          </p:cNvSpPr>
          <p:nvPr>
            <p:ph type="pic" sz="quarter" idx="17"/>
          </p:nvPr>
        </p:nvSpPr>
        <p:spPr bwMode="auto">
          <a:xfrm>
            <a:off x="2781350" y="14335113"/>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16" name="Bildplatzhalter 10"/>
          <p:cNvSpPr>
            <a:spLocks noGrp="1"/>
          </p:cNvSpPr>
          <p:nvPr>
            <p:ph type="pic" sz="quarter" idx="18"/>
          </p:nvPr>
        </p:nvSpPr>
        <p:spPr bwMode="auto">
          <a:xfrm>
            <a:off x="1731005" y="14335113"/>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2" name="Fußzeilenplatzhalter 1"/>
          <p:cNvSpPr>
            <a:spLocks noGrp="1"/>
          </p:cNvSpPr>
          <p:nvPr>
            <p:ph type="ftr" sz="quarter" idx="20"/>
          </p:nvPr>
        </p:nvSpPr>
        <p:spPr bwMode="auto"/>
        <p:txBody>
          <a:bodyPr/>
          <a:lstStyle/>
          <a:p>
            <a:pPr>
              <a:defRPr/>
            </a:pPr>
            <a:r>
              <a:rPr lang="de-DE"/>
              <a:t>Organisationseinheit verbal </a:t>
            </a:r>
            <a:br>
              <a:rPr lang="de-DE"/>
            </a:br>
            <a:r>
              <a:rPr lang="de-DE"/>
              <a:t>optional auf 2 Zeilen</a:t>
            </a:r>
            <a:endParaRPr lang="en-US"/>
          </a:p>
        </p:txBody>
      </p:sp>
      <p:sp>
        <p:nvSpPr>
          <p:cNvPr id="18" name="Textfeld 17"/>
          <p:cNvSpPr txBox="1"/>
          <p:nvPr userDrawn="1"/>
        </p:nvSpPr>
        <p:spPr bwMode="auto">
          <a:xfrm>
            <a:off x="431833" y="14424088"/>
            <a:ext cx="1224000" cy="180000"/>
          </a:xfrm>
          <a:prstGeom prst="rect">
            <a:avLst/>
          </a:prstGeom>
          <a:noFill/>
        </p:spPr>
        <p:txBody>
          <a:bodyPr wrap="square" lIns="0" tIns="0" rIns="0" bIns="0" rtlCol="0" anchor="ctr" anchorCtr="0">
            <a:noAutofit/>
          </a:bodyPr>
          <a:lstStyle/>
          <a:p>
            <a:pPr algn="l">
              <a:defRPr/>
            </a:pPr>
            <a:r>
              <a:rPr lang="en-US" sz="1200"/>
              <a:t>Partner/Sponsor:</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Negativ">
    <p:spTree>
      <p:nvGrpSpPr>
        <p:cNvPr id="1" name=""/>
        <p:cNvGrpSpPr/>
        <p:nvPr/>
      </p:nvGrpSpPr>
      <p:grpSpPr bwMode="auto">
        <a:xfrm>
          <a:off x="0" y="0"/>
          <a:ext cx="0" cy="0"/>
          <a:chOff x="0" y="0"/>
          <a:chExt cx="0" cy="0"/>
        </a:xfrm>
      </p:grpSpPr>
      <p:sp>
        <p:nvSpPr>
          <p:cNvPr id="5" name="Textplatzhalter 4"/>
          <p:cNvSpPr>
            <a:spLocks noGrp="1"/>
          </p:cNvSpPr>
          <p:nvPr>
            <p:ph type="body" sz="quarter" idx="11"/>
          </p:nvPr>
        </p:nvSpPr>
        <p:spPr bwMode="auto">
          <a:xfrm>
            <a:off x="449263" y="1295398"/>
            <a:ext cx="9793287" cy="12780000"/>
          </a:xfrm>
          <a:prstGeom prst="rect">
            <a:avLst/>
          </a:prstGeom>
          <a:solidFill>
            <a:schemeClr val="accent1"/>
          </a:solidFill>
        </p:spPr>
        <p:txBody>
          <a:bodyPr lIns="180000" tIns="360000" rIns="180000" bIns="180000" anchor="t" anchorCtr="0"/>
          <a:lstStyle>
            <a:lvl1pPr marL="0" indent="0">
              <a:lnSpc>
                <a:spcPct val="100000"/>
              </a:lnSpc>
              <a:spcBef>
                <a:spcPts val="0"/>
              </a:spcBef>
              <a:buNone/>
              <a:defRPr sz="4000">
                <a:solidFill>
                  <a:schemeClr val="bg1"/>
                </a:solidFill>
              </a:defRPr>
            </a:lvl1pPr>
            <a:lvl2pPr marL="0" indent="0">
              <a:lnSpc>
                <a:spcPct val="100000"/>
              </a:lnSpc>
              <a:spcBef>
                <a:spcPts val="0"/>
              </a:spcBef>
              <a:buNone/>
              <a:defRPr sz="1450">
                <a:solidFill>
                  <a:schemeClr val="bg1"/>
                </a:solidFill>
              </a:defRPr>
            </a:lvl2pPr>
            <a:lvl3pPr marL="0" indent="0">
              <a:lnSpc>
                <a:spcPct val="100000"/>
              </a:lnSpc>
              <a:spcBef>
                <a:spcPts val="0"/>
              </a:spcBef>
              <a:buNone/>
              <a:defRPr sz="1450">
                <a:solidFill>
                  <a:schemeClr val="bg1"/>
                </a:solidFill>
              </a:defRPr>
            </a:lvl3pPr>
            <a:lvl4pPr marL="0" indent="0">
              <a:lnSpc>
                <a:spcPct val="100000"/>
              </a:lnSpc>
              <a:spcBef>
                <a:spcPts val="0"/>
              </a:spcBef>
              <a:buNone/>
              <a:defRPr sz="1450">
                <a:solidFill>
                  <a:schemeClr val="bg1"/>
                </a:solidFill>
              </a:defRPr>
            </a:lvl4pPr>
            <a:lvl5pPr marL="0" indent="0">
              <a:lnSpc>
                <a:spcPct val="100000"/>
              </a:lnSpc>
              <a:spcBef>
                <a:spcPts val="0"/>
              </a:spcBef>
              <a:buNone/>
              <a:defRPr sz="1450">
                <a:solidFill>
                  <a:schemeClr val="bg1"/>
                </a:solidFill>
              </a:defRPr>
            </a:lvl5pPr>
          </a:lstStyle>
          <a:p>
            <a:pPr lvl="0">
              <a:defRPr/>
            </a:pPr>
            <a:r>
              <a:rPr lang="en-GB"/>
              <a:t>Click to edit Master text styles</a:t>
            </a:r>
            <a:endParaRPr/>
          </a:p>
          <a:p>
            <a:pPr lvl="1">
              <a:defRPr/>
            </a:pPr>
            <a:r>
              <a:rPr lang="en-GB"/>
              <a:t>Second level</a:t>
            </a:r>
            <a:endParaRPr/>
          </a:p>
          <a:p>
            <a:pPr lvl="2">
              <a:defRPr/>
            </a:pPr>
            <a:r>
              <a:rPr lang="en-GB"/>
              <a:t>Third level</a:t>
            </a:r>
            <a:endParaRPr/>
          </a:p>
          <a:p>
            <a:pPr lvl="3">
              <a:defRPr/>
            </a:pPr>
            <a:r>
              <a:rPr lang="en-GB"/>
              <a:t>Fourth level</a:t>
            </a:r>
            <a:endParaRPr/>
          </a:p>
          <a:p>
            <a:pPr lvl="4">
              <a:defRPr/>
            </a:pPr>
            <a:r>
              <a:rPr lang="en-GB"/>
              <a:t>Fifth level</a:t>
            </a:r>
            <a:endParaRPr lang="en-US"/>
          </a:p>
        </p:txBody>
      </p:sp>
      <p:sp>
        <p:nvSpPr>
          <p:cNvPr id="2" name="Fußzeilenplatzhalter 1"/>
          <p:cNvSpPr>
            <a:spLocks noGrp="1"/>
          </p:cNvSpPr>
          <p:nvPr>
            <p:ph type="ftr" sz="quarter" idx="20"/>
          </p:nvPr>
        </p:nvSpPr>
        <p:spPr bwMode="auto"/>
        <p:txBody>
          <a:bodyPr/>
          <a:lstStyle/>
          <a:p>
            <a:pPr>
              <a:defRPr/>
            </a:pPr>
            <a:r>
              <a:rPr lang="de-DE"/>
              <a:t>Organisationseinheit verbal </a:t>
            </a:r>
            <a:br>
              <a:rPr lang="de-DE"/>
            </a:br>
            <a:r>
              <a:rPr lang="de-DE"/>
              <a:t>optional auf 2 Zeilen</a:t>
            </a:r>
            <a:endParaRPr lang="en-US"/>
          </a:p>
        </p:txBody>
      </p:sp>
      <p:sp>
        <p:nvSpPr>
          <p:cNvPr id="26" name="Bildplatzhalter 10"/>
          <p:cNvSpPr>
            <a:spLocks noGrp="1"/>
          </p:cNvSpPr>
          <p:nvPr>
            <p:ph type="pic" sz="quarter" idx="13"/>
          </p:nvPr>
        </p:nvSpPr>
        <p:spPr bwMode="auto">
          <a:xfrm>
            <a:off x="8442977" y="14335113"/>
            <a:ext cx="1799548" cy="360000"/>
          </a:xfrm>
        </p:spPr>
        <p:txBody>
          <a:bodyPr/>
          <a:lstStyle>
            <a:lvl1pPr marL="0" indent="0">
              <a:buNone/>
              <a:defRPr/>
            </a:lvl1pPr>
          </a:lstStyle>
          <a:p>
            <a:pPr>
              <a:defRPr/>
            </a:pPr>
            <a:r>
              <a:rPr lang="en-GB"/>
              <a:t>Click icon to add picture</a:t>
            </a:r>
            <a:endParaRPr lang="en-US"/>
          </a:p>
        </p:txBody>
      </p:sp>
      <p:sp>
        <p:nvSpPr>
          <p:cNvPr id="27" name="Bildplatzhalter 10"/>
          <p:cNvSpPr>
            <a:spLocks noGrp="1"/>
          </p:cNvSpPr>
          <p:nvPr>
            <p:ph type="pic" sz="quarter" idx="14"/>
          </p:nvPr>
        </p:nvSpPr>
        <p:spPr bwMode="auto">
          <a:xfrm>
            <a:off x="3831695" y="14335113"/>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28" name="Bildplatzhalter 10"/>
          <p:cNvSpPr>
            <a:spLocks noGrp="1"/>
          </p:cNvSpPr>
          <p:nvPr>
            <p:ph type="pic" sz="quarter" idx="15"/>
          </p:nvPr>
        </p:nvSpPr>
        <p:spPr bwMode="auto">
          <a:xfrm>
            <a:off x="4882040" y="14335113"/>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29" name="Bildplatzhalter 10"/>
          <p:cNvSpPr>
            <a:spLocks noGrp="1"/>
          </p:cNvSpPr>
          <p:nvPr>
            <p:ph type="pic" sz="quarter" idx="16"/>
          </p:nvPr>
        </p:nvSpPr>
        <p:spPr bwMode="auto">
          <a:xfrm>
            <a:off x="5932385" y="14334088"/>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30" name="Bildplatzhalter 10"/>
          <p:cNvSpPr>
            <a:spLocks noGrp="1"/>
          </p:cNvSpPr>
          <p:nvPr>
            <p:ph type="pic" sz="quarter" idx="17"/>
          </p:nvPr>
        </p:nvSpPr>
        <p:spPr bwMode="auto">
          <a:xfrm>
            <a:off x="2781350" y="14335113"/>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31" name="Bildplatzhalter 10"/>
          <p:cNvSpPr>
            <a:spLocks noGrp="1"/>
          </p:cNvSpPr>
          <p:nvPr>
            <p:ph type="pic" sz="quarter" idx="18"/>
          </p:nvPr>
        </p:nvSpPr>
        <p:spPr bwMode="auto">
          <a:xfrm>
            <a:off x="1731005" y="14335113"/>
            <a:ext cx="900000" cy="360000"/>
          </a:xfrm>
        </p:spPr>
        <p:txBody>
          <a:bodyPr/>
          <a:lstStyle>
            <a:lvl1pPr marL="0" indent="0" algn="l">
              <a:lnSpc>
                <a:spcPct val="100000"/>
              </a:lnSpc>
              <a:spcBef>
                <a:spcPts val="0"/>
              </a:spcBef>
              <a:buNone/>
              <a:defRPr sz="700"/>
            </a:lvl1pPr>
          </a:lstStyle>
          <a:p>
            <a:pPr>
              <a:defRPr/>
            </a:pPr>
            <a:r>
              <a:rPr lang="en-GB"/>
              <a:t>Click icon to add picture</a:t>
            </a:r>
            <a:endParaRPr lang="en-US"/>
          </a:p>
        </p:txBody>
      </p:sp>
      <p:sp>
        <p:nvSpPr>
          <p:cNvPr id="32" name="Textfeld 31"/>
          <p:cNvSpPr txBox="1"/>
          <p:nvPr userDrawn="1"/>
        </p:nvSpPr>
        <p:spPr bwMode="auto">
          <a:xfrm>
            <a:off x="445107" y="14293160"/>
            <a:ext cx="1224000" cy="180000"/>
          </a:xfrm>
          <a:prstGeom prst="rect">
            <a:avLst/>
          </a:prstGeom>
          <a:noFill/>
        </p:spPr>
        <p:txBody>
          <a:bodyPr wrap="square" lIns="0" tIns="0" rIns="0" bIns="0" rtlCol="0" anchor="ctr" anchorCtr="0">
            <a:noAutofit/>
          </a:bodyPr>
          <a:lstStyle/>
          <a:p>
            <a:pPr algn="l">
              <a:defRPr/>
            </a:pPr>
            <a:r>
              <a:rPr lang="en-US" sz="1200"/>
              <a:t>Partner/Sponsor:</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2" name="Titelplatzhalter 1"/>
          <p:cNvSpPr>
            <a:spLocks noGrp="1"/>
          </p:cNvSpPr>
          <p:nvPr>
            <p:ph type="title"/>
          </p:nvPr>
        </p:nvSpPr>
        <p:spPr bwMode="auto">
          <a:xfrm>
            <a:off x="449262" y="1295400"/>
            <a:ext cx="9793287" cy="2700000"/>
          </a:xfrm>
          <a:prstGeom prst="rect">
            <a:avLst/>
          </a:prstGeom>
          <a:solidFill>
            <a:schemeClr val="accent1"/>
          </a:solidFill>
        </p:spPr>
        <p:txBody>
          <a:bodyPr vert="horz" lIns="360000" tIns="360000" rIns="360000" bIns="360000" rtlCol="0" anchor="t" anchorCtr="0">
            <a:noAutofit/>
          </a:bodyPr>
          <a:lstStyle/>
          <a:p>
            <a:pPr>
              <a:defRPr/>
            </a:pPr>
            <a:r>
              <a:rPr lang="en-US"/>
              <a:t>Mastertitelformat bearbeiten</a:t>
            </a:r>
            <a:endParaRPr/>
          </a:p>
        </p:txBody>
      </p:sp>
      <p:sp>
        <p:nvSpPr>
          <p:cNvPr id="3" name="Textplatzhalter 2"/>
          <p:cNvSpPr>
            <a:spLocks noGrp="1"/>
          </p:cNvSpPr>
          <p:nvPr>
            <p:ph type="body" idx="1"/>
          </p:nvPr>
        </p:nvSpPr>
        <p:spPr bwMode="auto">
          <a:xfrm>
            <a:off x="450000" y="4175124"/>
            <a:ext cx="9792550" cy="9900000"/>
          </a:xfrm>
          <a:prstGeom prst="rect">
            <a:avLst/>
          </a:prstGeom>
        </p:spPr>
        <p:txBody>
          <a:bodyPr vert="horz" lIns="0" tIns="0" rIns="0" bIns="0" rtlCol="0">
            <a:noAutofit/>
          </a:bodyPr>
          <a:lstStyle/>
          <a:p>
            <a:pPr lvl="0">
              <a:defRPr/>
            </a:pPr>
            <a:r>
              <a:rPr lang="en-US"/>
              <a:t>Mastertextformat bearbeiten</a:t>
            </a:r>
            <a:endParaRPr/>
          </a:p>
          <a:p>
            <a:pPr lvl="1">
              <a:defRPr/>
            </a:pPr>
            <a:r>
              <a:rPr lang="en-US"/>
              <a:t>Zweite Ebene</a:t>
            </a:r>
            <a:endParaRPr/>
          </a:p>
          <a:p>
            <a:pPr lvl="2">
              <a:defRPr/>
            </a:pPr>
            <a:r>
              <a:rPr lang="en-US"/>
              <a:t>Dritte Ebene</a:t>
            </a:r>
            <a:endParaRPr/>
          </a:p>
          <a:p>
            <a:pPr lvl="3">
              <a:defRPr/>
            </a:pPr>
            <a:r>
              <a:rPr lang="en-US"/>
              <a:t>Vierte Ebene</a:t>
            </a:r>
            <a:endParaRPr/>
          </a:p>
          <a:p>
            <a:pPr lvl="4">
              <a:defRPr/>
            </a:pPr>
            <a:r>
              <a:rPr lang="en-US"/>
              <a:t>Fünfte Ebene</a:t>
            </a:r>
            <a:endParaRPr/>
          </a:p>
        </p:txBody>
      </p:sp>
      <p:pic>
        <p:nvPicPr>
          <p:cNvPr id="12" name="Grafik 11"/>
          <p:cNvPicPr>
            <a:picLocks noChangeAspect="1"/>
          </p:cNvPicPr>
          <p:nvPr userDrawn="1"/>
        </p:nvPicPr>
        <p:blipFill>
          <a:blip r:embed="rId4"/>
          <a:stretch/>
        </p:blipFill>
        <p:spPr bwMode="auto">
          <a:xfrm>
            <a:off x="449263" y="464284"/>
            <a:ext cx="2250000" cy="367021"/>
          </a:xfrm>
          <a:prstGeom prst="rect">
            <a:avLst/>
          </a:prstGeom>
        </p:spPr>
      </p:pic>
      <p:sp>
        <p:nvSpPr>
          <p:cNvPr id="6" name="Fußzeilenplatzhalter 4"/>
          <p:cNvSpPr>
            <a:spLocks noGrp="1"/>
          </p:cNvSpPr>
          <p:nvPr>
            <p:ph type="ftr" sz="quarter" idx="3"/>
          </p:nvPr>
        </p:nvSpPr>
        <p:spPr bwMode="auto">
          <a:xfrm>
            <a:off x="8010524" y="415704"/>
            <a:ext cx="2232000" cy="450144"/>
          </a:xfrm>
          <a:prstGeom prst="rect">
            <a:avLst/>
          </a:prstGeom>
        </p:spPr>
        <p:txBody>
          <a:bodyPr vert="horz" lIns="0" tIns="0" rIns="0" bIns="0" rtlCol="0" anchor="b" anchorCtr="0"/>
          <a:lstStyle>
            <a:lvl1pPr algn="l">
              <a:defRPr sz="1450">
                <a:solidFill>
                  <a:schemeClr val="tx1"/>
                </a:solidFill>
              </a:defRPr>
            </a:lvl1pPr>
          </a:lstStyle>
          <a:p>
            <a:pPr>
              <a:defRPr/>
            </a:pPr>
            <a:r>
              <a:rPr lang="de-DE"/>
              <a:t>Organisationseinheit verbal </a:t>
            </a:r>
            <a:br>
              <a:rPr lang="de-DE"/>
            </a:br>
            <a:r>
              <a:rPr lang="de-DE"/>
              <a:t>optional auf 2 Zeilen</a:t>
            </a: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sldNum="0" hdr="0" dt="0"/>
  <p:txStyles>
    <p:titleStyle>
      <a:lvl1pPr algn="l" defTabSz="567048">
        <a:lnSpc>
          <a:spcPct val="90000"/>
        </a:lnSpc>
        <a:spcBef>
          <a:spcPts val="0"/>
        </a:spcBef>
        <a:buNone/>
        <a:defRPr sz="4000">
          <a:solidFill>
            <a:schemeClr val="tx1"/>
          </a:solidFill>
          <a:latin typeface="+mj-lt"/>
          <a:ea typeface="+mj-ea"/>
          <a:cs typeface="+mj-cs"/>
        </a:defRPr>
      </a:lvl1pPr>
    </p:titleStyle>
    <p:bodyStyle>
      <a:lvl1pPr marL="180000" indent="-180000" algn="l" defTabSz="567048">
        <a:lnSpc>
          <a:spcPts val="1549"/>
        </a:lnSpc>
        <a:spcBef>
          <a:spcPts val="200"/>
        </a:spcBef>
        <a:buFont typeface="Arial"/>
        <a:buChar char="•"/>
        <a:defRPr sz="1200">
          <a:solidFill>
            <a:schemeClr val="tx1"/>
          </a:solidFill>
          <a:latin typeface="+mn-lt"/>
          <a:ea typeface="+mn-ea"/>
          <a:cs typeface="+mn-cs"/>
        </a:defRPr>
      </a:lvl1pPr>
      <a:lvl2pPr marL="360000" indent="-180000" algn="l" defTabSz="567048">
        <a:lnSpc>
          <a:spcPts val="1549"/>
        </a:lnSpc>
        <a:spcBef>
          <a:spcPts val="200"/>
        </a:spcBef>
        <a:buFont typeface="Symbol"/>
        <a:buChar char="-"/>
        <a:defRPr sz="1200">
          <a:solidFill>
            <a:schemeClr val="tx1"/>
          </a:solidFill>
          <a:latin typeface="+mn-lt"/>
          <a:ea typeface="+mn-ea"/>
          <a:cs typeface="+mn-cs"/>
        </a:defRPr>
      </a:lvl2pPr>
      <a:lvl3pPr marL="540000" indent="-180000" algn="l" defTabSz="567048">
        <a:lnSpc>
          <a:spcPts val="1549"/>
        </a:lnSpc>
        <a:spcBef>
          <a:spcPts val="200"/>
        </a:spcBef>
        <a:buFont typeface="Symbol"/>
        <a:buChar char="-"/>
        <a:defRPr sz="1200">
          <a:solidFill>
            <a:schemeClr val="tx1"/>
          </a:solidFill>
          <a:latin typeface="+mn-lt"/>
          <a:ea typeface="+mn-ea"/>
          <a:cs typeface="+mn-cs"/>
        </a:defRPr>
      </a:lvl3pPr>
      <a:lvl4pPr marL="720000" indent="-180000" algn="l" defTabSz="567048">
        <a:lnSpc>
          <a:spcPts val="1549"/>
        </a:lnSpc>
        <a:spcBef>
          <a:spcPts val="200"/>
        </a:spcBef>
        <a:buFont typeface="Symbol"/>
        <a:buChar char="-"/>
        <a:defRPr sz="1200">
          <a:solidFill>
            <a:schemeClr val="tx1"/>
          </a:solidFill>
          <a:latin typeface="+mn-lt"/>
          <a:ea typeface="+mn-ea"/>
          <a:cs typeface="+mn-cs"/>
        </a:defRPr>
      </a:lvl4pPr>
      <a:lvl5pPr marL="900000" indent="-180000" algn="l" defTabSz="567048">
        <a:lnSpc>
          <a:spcPts val="1549"/>
        </a:lnSpc>
        <a:spcBef>
          <a:spcPts val="200"/>
        </a:spcBef>
        <a:buFont typeface="Symbol"/>
        <a:buChar char="-"/>
        <a:defRPr sz="1200">
          <a:solidFill>
            <a:schemeClr val="tx1"/>
          </a:solidFill>
          <a:latin typeface="+mn-lt"/>
          <a:ea typeface="+mn-ea"/>
          <a:cs typeface="+mn-cs"/>
        </a:defRPr>
      </a:lvl5pPr>
      <a:lvl6pPr marL="1559380" indent="-141762" algn="l" defTabSz="567048">
        <a:lnSpc>
          <a:spcPct val="90000"/>
        </a:lnSpc>
        <a:spcBef>
          <a:spcPts val="310"/>
        </a:spcBef>
        <a:buFont typeface="Arial"/>
        <a:buChar char="•"/>
        <a:defRPr sz="1100">
          <a:solidFill>
            <a:schemeClr val="tx1"/>
          </a:solidFill>
          <a:latin typeface="+mn-lt"/>
          <a:ea typeface="+mn-ea"/>
          <a:cs typeface="+mn-cs"/>
        </a:defRPr>
      </a:lvl6pPr>
      <a:lvl7pPr marL="1842904" indent="-141762" algn="l" defTabSz="567048">
        <a:lnSpc>
          <a:spcPct val="90000"/>
        </a:lnSpc>
        <a:spcBef>
          <a:spcPts val="310"/>
        </a:spcBef>
        <a:buFont typeface="Arial"/>
        <a:buChar char="•"/>
        <a:defRPr sz="1100">
          <a:solidFill>
            <a:schemeClr val="tx1"/>
          </a:solidFill>
          <a:latin typeface="+mn-lt"/>
          <a:ea typeface="+mn-ea"/>
          <a:cs typeface="+mn-cs"/>
        </a:defRPr>
      </a:lvl7pPr>
      <a:lvl8pPr marL="2126428" indent="-141762" algn="l" defTabSz="567048">
        <a:lnSpc>
          <a:spcPct val="90000"/>
        </a:lnSpc>
        <a:spcBef>
          <a:spcPts val="310"/>
        </a:spcBef>
        <a:buFont typeface="Arial"/>
        <a:buChar char="•"/>
        <a:defRPr sz="1100">
          <a:solidFill>
            <a:schemeClr val="tx1"/>
          </a:solidFill>
          <a:latin typeface="+mn-lt"/>
          <a:ea typeface="+mn-ea"/>
          <a:cs typeface="+mn-cs"/>
        </a:defRPr>
      </a:lvl8pPr>
      <a:lvl9pPr marL="2409952" indent="-141762" algn="l" defTabSz="567048">
        <a:lnSpc>
          <a:spcPct val="90000"/>
        </a:lnSpc>
        <a:spcBef>
          <a:spcPts val="310"/>
        </a:spcBef>
        <a:buFont typeface="Arial"/>
        <a:buChar char="•"/>
        <a:defRPr sz="1100">
          <a:solidFill>
            <a:schemeClr val="tx1"/>
          </a:solidFill>
          <a:latin typeface="+mn-lt"/>
          <a:ea typeface="+mn-ea"/>
          <a:cs typeface="+mn-cs"/>
        </a:defRPr>
      </a:lvl9pPr>
    </p:bodyStyle>
    <p:otherStyle>
      <a:defPPr>
        <a:defRPr lang="de-DE"/>
      </a:defPPr>
      <a:lvl1pPr marL="0" algn="l" defTabSz="567048">
        <a:defRPr sz="1100">
          <a:solidFill>
            <a:schemeClr val="tx1"/>
          </a:solidFill>
          <a:latin typeface="+mn-lt"/>
          <a:ea typeface="+mn-ea"/>
          <a:cs typeface="+mn-cs"/>
        </a:defRPr>
      </a:lvl1pPr>
      <a:lvl2pPr marL="283524" algn="l" defTabSz="567048">
        <a:defRPr sz="1100">
          <a:solidFill>
            <a:schemeClr val="tx1"/>
          </a:solidFill>
          <a:latin typeface="+mn-lt"/>
          <a:ea typeface="+mn-ea"/>
          <a:cs typeface="+mn-cs"/>
        </a:defRPr>
      </a:lvl2pPr>
      <a:lvl3pPr marL="567048" algn="l" defTabSz="567048">
        <a:defRPr sz="1100">
          <a:solidFill>
            <a:schemeClr val="tx1"/>
          </a:solidFill>
          <a:latin typeface="+mn-lt"/>
          <a:ea typeface="+mn-ea"/>
          <a:cs typeface="+mn-cs"/>
        </a:defRPr>
      </a:lvl3pPr>
      <a:lvl4pPr marL="850571" algn="l" defTabSz="567048">
        <a:defRPr sz="1100">
          <a:solidFill>
            <a:schemeClr val="tx1"/>
          </a:solidFill>
          <a:latin typeface="+mn-lt"/>
          <a:ea typeface="+mn-ea"/>
          <a:cs typeface="+mn-cs"/>
        </a:defRPr>
      </a:lvl4pPr>
      <a:lvl5pPr marL="1134095" algn="l" defTabSz="567048">
        <a:defRPr sz="1100">
          <a:solidFill>
            <a:schemeClr val="tx1"/>
          </a:solidFill>
          <a:latin typeface="+mn-lt"/>
          <a:ea typeface="+mn-ea"/>
          <a:cs typeface="+mn-cs"/>
        </a:defRPr>
      </a:lvl5pPr>
      <a:lvl6pPr marL="1417619" algn="l" defTabSz="567048">
        <a:defRPr sz="1100">
          <a:solidFill>
            <a:schemeClr val="tx1"/>
          </a:solidFill>
          <a:latin typeface="+mn-lt"/>
          <a:ea typeface="+mn-ea"/>
          <a:cs typeface="+mn-cs"/>
        </a:defRPr>
      </a:lvl6pPr>
      <a:lvl7pPr marL="1701143" algn="l" defTabSz="567048">
        <a:defRPr sz="1100">
          <a:solidFill>
            <a:schemeClr val="tx1"/>
          </a:solidFill>
          <a:latin typeface="+mn-lt"/>
          <a:ea typeface="+mn-ea"/>
          <a:cs typeface="+mn-cs"/>
        </a:defRPr>
      </a:lvl7pPr>
      <a:lvl8pPr marL="1984666" algn="l" defTabSz="567048">
        <a:defRPr sz="1100">
          <a:solidFill>
            <a:schemeClr val="tx1"/>
          </a:solidFill>
          <a:latin typeface="+mn-lt"/>
          <a:ea typeface="+mn-ea"/>
          <a:cs typeface="+mn-cs"/>
        </a:defRPr>
      </a:lvl8pPr>
      <a:lvl9pPr marL="2268190" algn="l" defTabSz="567048">
        <a:defRPr sz="11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Textplatzhalter 2"/>
          <p:cNvSpPr>
            <a:spLocks noGrp="1"/>
          </p:cNvSpPr>
          <p:nvPr>
            <p:ph type="body" sz="quarter" idx="11"/>
          </p:nvPr>
        </p:nvSpPr>
        <p:spPr bwMode="auto">
          <a:xfrm>
            <a:off x="449263" y="1295400"/>
            <a:ext cx="9793286" cy="1788974"/>
          </a:xfrm>
        </p:spPr>
        <p:txBody>
          <a:bodyPr/>
          <a:lstStyle/>
          <a:p>
            <a:pPr rtl="0"/>
            <a:r>
              <a:rPr lang="en-GB" b="1" baseline="30000" dirty="0"/>
              <a:t>Climate-Responsive </a:t>
            </a:r>
            <a:r>
              <a:rPr lang="en-GB" b="1" baseline="30000" dirty="0" smtClean="0"/>
              <a:t>parametric </a:t>
            </a:r>
            <a:r>
              <a:rPr lang="en-GB" b="1" baseline="30000" dirty="0" smtClean="0"/>
              <a:t>Urban Interventions</a:t>
            </a:r>
            <a:r>
              <a:rPr lang="en-GB" b="1" baseline="30000" dirty="0" smtClean="0"/>
              <a:t> </a:t>
            </a:r>
            <a:r>
              <a:rPr lang="en-GB" b="1" baseline="30000" dirty="0"/>
              <a:t>for Public Realm Spaces </a:t>
            </a:r>
          </a:p>
          <a:p>
            <a:pPr lvl="1">
              <a:defRPr/>
            </a:pPr>
            <a:r>
              <a:rPr lang="en-US" dirty="0" smtClean="0"/>
              <a:t>Nora Fankhauser</a:t>
            </a:r>
          </a:p>
          <a:p>
            <a:pPr lvl="1">
              <a:defRPr/>
            </a:pPr>
            <a:r>
              <a:rPr lang="en-US" dirty="0" smtClean="0"/>
              <a:t>Urban Computational Designer at Gensler, London</a:t>
            </a:r>
            <a:endParaRPr dirty="0"/>
          </a:p>
        </p:txBody>
      </p:sp>
      <p:sp>
        <p:nvSpPr>
          <p:cNvPr id="22" name="Fußzeilenplatzhalter 21"/>
          <p:cNvSpPr>
            <a:spLocks noGrp="1"/>
          </p:cNvSpPr>
          <p:nvPr>
            <p:ph type="ftr" sz="quarter" idx="20"/>
          </p:nvPr>
        </p:nvSpPr>
        <p:spPr bwMode="auto">
          <a:xfrm>
            <a:off x="7171980" y="415704"/>
            <a:ext cx="3070545" cy="450144"/>
          </a:xfrm>
        </p:spPr>
        <p:txBody>
          <a:bodyPr/>
          <a:lstStyle/>
          <a:p>
            <a:pPr>
              <a:defRPr/>
            </a:pPr>
            <a:r>
              <a:rPr lang="en-GB" b="0" i="0" u="none" strike="noStrike">
                <a:solidFill>
                  <a:srgbClr val="32383E"/>
                </a:solidFill>
                <a:latin typeface="Helvetica Neue"/>
              </a:rPr>
              <a:t>«Inside / Out» Daylight in Sustainable Urban Design – Conference</a:t>
            </a:r>
            <a:endParaRPr lang="en-US"/>
          </a:p>
        </p:txBody>
      </p:sp>
      <p:sp>
        <p:nvSpPr>
          <p:cNvPr id="7" name="Textfeld 6"/>
          <p:cNvSpPr txBox="1"/>
          <p:nvPr/>
        </p:nvSpPr>
        <p:spPr bwMode="auto">
          <a:xfrm>
            <a:off x="449263" y="3567474"/>
            <a:ext cx="4788000" cy="2441625"/>
          </a:xfrm>
          <a:prstGeom prst="rect">
            <a:avLst/>
          </a:prstGeom>
          <a:solidFill>
            <a:schemeClr val="accent5"/>
          </a:solidFill>
        </p:spPr>
        <p:txBody>
          <a:bodyPr wrap="square" lIns="180000" tIns="180000" rIns="180000" bIns="180000" rtlCol="0">
            <a:noAutofit/>
          </a:bodyPr>
          <a:lstStyle/>
          <a:p>
            <a:pPr rtl="0"/>
            <a:r>
              <a:rPr lang="en-GB" baseline="30000" dirty="0"/>
              <a:t>Dense urban spaces are strongly affected by the consequences of urban heat island effect (UHI) which can lead to compromised human health and comfort (Taylor, 2015). Previous research has shown the pressing need for climate-informed urban design to improve outdoor thermal comfort (Klein-Rosenthal 2017; Nouri 2018; </a:t>
            </a:r>
            <a:r>
              <a:rPr lang="en-GB" baseline="30000" dirty="0" err="1" smtClean="0"/>
              <a:t>Kikegawa</a:t>
            </a:r>
            <a:r>
              <a:rPr lang="en-GB" baseline="30000" dirty="0" smtClean="0"/>
              <a:t> </a:t>
            </a:r>
            <a:r>
              <a:rPr lang="en-GB" baseline="30000" dirty="0"/>
              <a:t>2007). </a:t>
            </a:r>
            <a:r>
              <a:rPr lang="en-GB" b="1" baseline="30000" dirty="0"/>
              <a:t>This leads my paper to investigates the following query: To what extent can micro-climate analysis drive </a:t>
            </a:r>
            <a:r>
              <a:rPr lang="en-GB" b="1" baseline="30000" dirty="0" smtClean="0"/>
              <a:t>a data-informed </a:t>
            </a:r>
            <a:r>
              <a:rPr lang="en-GB" b="1" baseline="30000" dirty="0"/>
              <a:t>urban design approach to mitigate the effect of urban heat islands in metropolitan </a:t>
            </a:r>
            <a:r>
              <a:rPr lang="en-GB" b="1" baseline="30000" dirty="0" smtClean="0"/>
              <a:t>areas using sunlight analysis? </a:t>
            </a:r>
            <a:r>
              <a:rPr lang="en-GB" baseline="30000" dirty="0"/>
              <a:t>The presented research directly correlates the outcome of the climate analysis with the structural scaling and density of urban interventions in public spaces. </a:t>
            </a:r>
          </a:p>
          <a:p>
            <a:pPr rtl="0"/>
            <a:endParaRPr lang="en-GB" baseline="30000" dirty="0"/>
          </a:p>
        </p:txBody>
      </p:sp>
      <p:sp>
        <p:nvSpPr>
          <p:cNvPr id="10" name="Textfeld 9"/>
          <p:cNvSpPr txBox="1"/>
          <p:nvPr/>
        </p:nvSpPr>
        <p:spPr bwMode="auto">
          <a:xfrm>
            <a:off x="448526" y="6506940"/>
            <a:ext cx="4788000" cy="5157191"/>
          </a:xfrm>
          <a:prstGeom prst="rect">
            <a:avLst/>
          </a:prstGeom>
          <a:solidFill>
            <a:schemeClr val="bg2">
              <a:lumMod val="95000"/>
            </a:schemeClr>
          </a:solidFill>
        </p:spPr>
        <p:txBody>
          <a:bodyPr wrap="square" lIns="180000" tIns="180000" rIns="180000" bIns="180000" rtlCol="0">
            <a:noAutofit/>
          </a:bodyPr>
          <a:lstStyle/>
          <a:p>
            <a:pPr rtl="0"/>
            <a:r>
              <a:rPr lang="en-GB" baseline="30000" dirty="0"/>
              <a:t>The current work demonstrates the use of climate-responsive methodologies using the example of an urban fragment of public realm in central London.</a:t>
            </a:r>
          </a:p>
          <a:p>
            <a:pPr rtl="0"/>
            <a:endParaRPr lang="en-GB" baseline="30000" dirty="0"/>
          </a:p>
          <a:p>
            <a:pPr rtl="0"/>
            <a:r>
              <a:rPr lang="en-GB" baseline="30000" dirty="0"/>
              <a:t>1. The urban context is modelled in the Rhinoceros 3D computer-aided design (CAD) application and the local climate conditions are computationally simulated within Grasshopper (a visual programming language) with the help of corresponding </a:t>
            </a:r>
            <a:r>
              <a:rPr lang="en-GB" baseline="30000" dirty="0" err="1"/>
              <a:t>EnergyPlus</a:t>
            </a:r>
            <a:r>
              <a:rPr lang="en-GB" baseline="30000" dirty="0"/>
              <a:t> </a:t>
            </a:r>
            <a:r>
              <a:rPr lang="en-GB" baseline="30000" dirty="0" smtClean="0"/>
              <a:t>weather files </a:t>
            </a:r>
            <a:r>
              <a:rPr lang="en-GB" baseline="30000" dirty="0"/>
              <a:t>(.</a:t>
            </a:r>
            <a:r>
              <a:rPr lang="en-GB" baseline="30000" dirty="0" err="1"/>
              <a:t>epw</a:t>
            </a:r>
            <a:r>
              <a:rPr lang="en-GB" baseline="30000" dirty="0"/>
              <a:t>). </a:t>
            </a:r>
          </a:p>
          <a:p>
            <a:pPr rtl="0"/>
            <a:endParaRPr lang="en-GB" baseline="30000" dirty="0"/>
          </a:p>
          <a:p>
            <a:pPr rtl="0"/>
            <a:r>
              <a:rPr lang="en-GB" baseline="30000" dirty="0"/>
              <a:t>2. The digitally simulated representation is programmed to measure factors like sunlight hours, illuminance, pavement temperature and radiation in kwh/m2.</a:t>
            </a:r>
          </a:p>
          <a:p>
            <a:pPr rtl="0"/>
            <a:endParaRPr lang="en-GB" baseline="30000" dirty="0"/>
          </a:p>
          <a:p>
            <a:pPr rtl="0"/>
            <a:r>
              <a:rPr lang="en-GB" baseline="30000" dirty="0"/>
              <a:t>3. The quantified outcome of the computational simulation, projected onto the modelled surface is visualised in a gradient heat map in order to determine the most exposed areas to heat due to radiation and other parameters. </a:t>
            </a:r>
          </a:p>
          <a:p>
            <a:pPr rtl="0"/>
            <a:endParaRPr lang="en-GB" baseline="30000" dirty="0"/>
          </a:p>
          <a:p>
            <a:pPr rtl="0"/>
            <a:r>
              <a:rPr lang="en-GB" baseline="30000" dirty="0"/>
              <a:t>4. The dataset of this analysis </a:t>
            </a:r>
            <a:r>
              <a:rPr lang="en-GB" baseline="30000" dirty="0" smtClean="0"/>
              <a:t>then</a:t>
            </a:r>
            <a:r>
              <a:rPr lang="en-GB" baseline="30000" dirty="0" smtClean="0"/>
              <a:t> </a:t>
            </a:r>
            <a:r>
              <a:rPr lang="en-GB" baseline="30000" dirty="0"/>
              <a:t>used for the location and scaling factor of the generated shading elements, such as trees or canopies.</a:t>
            </a:r>
          </a:p>
          <a:p>
            <a:pPr rtl="0"/>
            <a:endParaRPr lang="en-GB" baseline="30000" dirty="0"/>
          </a:p>
          <a:p>
            <a:pPr rtl="0"/>
            <a:r>
              <a:rPr lang="en-GB" baseline="30000" dirty="0" smtClean="0"/>
              <a:t>The </a:t>
            </a:r>
            <a:r>
              <a:rPr lang="en-GB" baseline="30000" dirty="0"/>
              <a:t>aim is to correlate the quantity of sunlight that penetrates a particular surface area (climate analysis data output) </a:t>
            </a:r>
            <a:r>
              <a:rPr lang="en-GB" baseline="30000" dirty="0" smtClean="0"/>
              <a:t>with the </a:t>
            </a:r>
            <a:r>
              <a:rPr lang="en-GB" baseline="30000" dirty="0"/>
              <a:t>scaling and sizes of the shading elements, such as canopies or trees. </a:t>
            </a:r>
          </a:p>
        </p:txBody>
      </p:sp>
      <p:sp>
        <p:nvSpPr>
          <p:cNvPr id="13" name="Textfeld 12"/>
          <p:cNvSpPr txBox="1"/>
          <p:nvPr/>
        </p:nvSpPr>
        <p:spPr bwMode="auto">
          <a:xfrm>
            <a:off x="5452249" y="9969855"/>
            <a:ext cx="4788000" cy="2794312"/>
          </a:xfrm>
          <a:prstGeom prst="rect">
            <a:avLst/>
          </a:prstGeom>
          <a:solidFill>
            <a:schemeClr val="accent5"/>
          </a:solidFill>
        </p:spPr>
        <p:txBody>
          <a:bodyPr wrap="square" lIns="180000" tIns="180000" rIns="180000" bIns="180000" rtlCol="0">
            <a:noAutofit/>
          </a:bodyPr>
          <a:lstStyle/>
          <a:p>
            <a:pPr rtl="0"/>
            <a:r>
              <a:rPr lang="en-GB" baseline="30000" dirty="0"/>
              <a:t>The research highlights the value of computational simulation of micro-climate factors affecting outdoor spaces in urban environments. These climate related design drivers can have a significant impact on human comfort level and the experience of public realm. </a:t>
            </a:r>
          </a:p>
          <a:p>
            <a:pPr rtl="0"/>
            <a:endParaRPr lang="en-GB" baseline="30000" dirty="0"/>
          </a:p>
          <a:p>
            <a:pPr rtl="0"/>
            <a:r>
              <a:rPr lang="en-GB" baseline="30000" dirty="0"/>
              <a:t>The methodology presented in the study, such as correlating the generation of shading elements with the output of the climate analysis can be scaled and applied to other urban environments considering local climate conditions. </a:t>
            </a:r>
          </a:p>
          <a:p>
            <a:pPr rtl="0"/>
            <a:r>
              <a:rPr lang="en-GB" baseline="30000" dirty="0"/>
              <a:t>These climate-responsive design strategies can help to mitigate the effects of urban heat islands in other cities in order to promote the creation of resilient and liveable outdoor spaces globally. </a:t>
            </a:r>
            <a:endParaRPr lang="en-GB" baseline="30000" dirty="0" smtClean="0"/>
          </a:p>
          <a:p>
            <a:pPr rtl="0"/>
            <a:endParaRPr dirty="0"/>
          </a:p>
        </p:txBody>
      </p:sp>
      <p:sp>
        <p:nvSpPr>
          <p:cNvPr id="14" name="Textfeld 13"/>
          <p:cNvSpPr txBox="1"/>
          <p:nvPr/>
        </p:nvSpPr>
        <p:spPr bwMode="auto">
          <a:xfrm>
            <a:off x="448526" y="6258788"/>
            <a:ext cx="4788000" cy="246221"/>
          </a:xfrm>
          <a:prstGeom prst="rect">
            <a:avLst/>
          </a:prstGeom>
          <a:noFill/>
        </p:spPr>
        <p:txBody>
          <a:bodyPr wrap="square" lIns="0" tIns="0" rIns="0" bIns="0" rtlCol="0">
            <a:noAutofit/>
          </a:bodyPr>
          <a:lstStyle/>
          <a:p>
            <a:pPr algn="l">
              <a:lnSpc>
                <a:spcPts val="1549"/>
              </a:lnSpc>
              <a:spcBef>
                <a:spcPts val="200"/>
              </a:spcBef>
              <a:defRPr/>
            </a:pPr>
            <a:r>
              <a:rPr lang="en-US" sz="1600" dirty="0">
                <a:solidFill>
                  <a:schemeClr val="accent1"/>
                </a:solidFill>
              </a:rPr>
              <a:t>2 Method </a:t>
            </a:r>
            <a:endParaRPr dirty="0"/>
          </a:p>
        </p:txBody>
      </p:sp>
      <p:sp>
        <p:nvSpPr>
          <p:cNvPr id="16" name="Textfeld 15"/>
          <p:cNvSpPr txBox="1"/>
          <p:nvPr/>
        </p:nvSpPr>
        <p:spPr bwMode="auto">
          <a:xfrm>
            <a:off x="5452249" y="9666909"/>
            <a:ext cx="4787488" cy="288000"/>
          </a:xfrm>
          <a:prstGeom prst="rect">
            <a:avLst/>
          </a:prstGeom>
          <a:noFill/>
        </p:spPr>
        <p:txBody>
          <a:bodyPr wrap="square" lIns="0" tIns="0" rIns="0" bIns="0" rtlCol="0">
            <a:noAutofit/>
          </a:bodyPr>
          <a:lstStyle/>
          <a:p>
            <a:pPr algn="l">
              <a:lnSpc>
                <a:spcPts val="1549"/>
              </a:lnSpc>
              <a:spcBef>
                <a:spcPts val="200"/>
              </a:spcBef>
              <a:defRPr/>
            </a:pPr>
            <a:r>
              <a:rPr lang="en-US" sz="1600" dirty="0">
                <a:solidFill>
                  <a:schemeClr val="accent1"/>
                </a:solidFill>
              </a:rPr>
              <a:t>5 Conclusion</a:t>
            </a:r>
            <a:endParaRPr dirty="0"/>
          </a:p>
        </p:txBody>
      </p:sp>
      <p:sp>
        <p:nvSpPr>
          <p:cNvPr id="18" name="Textfeld 17"/>
          <p:cNvSpPr txBox="1"/>
          <p:nvPr/>
        </p:nvSpPr>
        <p:spPr bwMode="auto">
          <a:xfrm>
            <a:off x="5452249" y="13032283"/>
            <a:ext cx="4788000" cy="252000"/>
          </a:xfrm>
          <a:prstGeom prst="rect">
            <a:avLst/>
          </a:prstGeom>
          <a:noFill/>
        </p:spPr>
        <p:txBody>
          <a:bodyPr wrap="square" lIns="0" tIns="0" rIns="0" bIns="0" rtlCol="0">
            <a:noAutofit/>
          </a:bodyPr>
          <a:lstStyle/>
          <a:p>
            <a:pPr algn="l">
              <a:lnSpc>
                <a:spcPts val="1549"/>
              </a:lnSpc>
              <a:spcBef>
                <a:spcPts val="200"/>
              </a:spcBef>
              <a:defRPr/>
            </a:pPr>
            <a:r>
              <a:rPr lang="en-US" sz="1200" dirty="0" smtClean="0">
                <a:solidFill>
                  <a:schemeClr val="accent1"/>
                </a:solidFill>
              </a:rPr>
              <a:t>References</a:t>
            </a:r>
            <a:endParaRPr dirty="0"/>
          </a:p>
        </p:txBody>
      </p:sp>
      <p:sp>
        <p:nvSpPr>
          <p:cNvPr id="19" name="Textfeld 18"/>
          <p:cNvSpPr txBox="1"/>
          <p:nvPr/>
        </p:nvSpPr>
        <p:spPr bwMode="auto">
          <a:xfrm>
            <a:off x="5452386" y="13284310"/>
            <a:ext cx="4788000" cy="972000"/>
          </a:xfrm>
          <a:prstGeom prst="rect">
            <a:avLst/>
          </a:prstGeom>
          <a:solidFill>
            <a:schemeClr val="bg2">
              <a:lumMod val="95000"/>
            </a:schemeClr>
          </a:solidFill>
        </p:spPr>
        <p:txBody>
          <a:bodyPr wrap="square" lIns="180000" tIns="180000" rIns="180000" bIns="180000" rtlCol="0">
            <a:noAutofit/>
          </a:bodyPr>
          <a:lstStyle/>
          <a:p>
            <a:pPr rtl="0"/>
            <a:r>
              <a:rPr lang="en-GB" sz="900" baseline="30000" dirty="0" smtClean="0"/>
              <a:t>1. Quantifying the influence of land-use and surface characteristics on spatial variability in the urban heat island, Hart &amp; Sailor, 2009</a:t>
            </a:r>
          </a:p>
          <a:p>
            <a:pPr rtl="0"/>
            <a:r>
              <a:rPr lang="en-GB" sz="900" baseline="30000" dirty="0" smtClean="0"/>
              <a:t>2. Some Effects of the Urban Structure on Heat Mortality, Clarke, 1972</a:t>
            </a:r>
          </a:p>
          <a:p>
            <a:pPr rtl="0"/>
            <a:r>
              <a:rPr lang="en-GB" sz="900" baseline="30000" dirty="0" smtClean="0"/>
              <a:t>3. Embedding Climate Change in Urban Planning and Urban Design, Mills et al., 2010; Watts et al., 2016</a:t>
            </a:r>
          </a:p>
          <a:p>
            <a:pPr rtl="0"/>
            <a:r>
              <a:rPr lang="en-GB" sz="900" baseline="30000" dirty="0" smtClean="0"/>
              <a:t>4. Sustainable urban systems: Co-design and framing for transformation, Webb et al., 2018</a:t>
            </a:r>
          </a:p>
          <a:p>
            <a:pPr rtl="0"/>
            <a:r>
              <a:rPr lang="en-GB" sz="900" baseline="30000" dirty="0" smtClean="0"/>
              <a:t>5. Observed and simulated effects of urban canopy on air temperatures in summer </a:t>
            </a:r>
            <a:r>
              <a:rPr lang="en-GB" sz="900" baseline="30000" dirty="0" err="1" smtClean="0"/>
              <a:t>tokyo</a:t>
            </a:r>
            <a:r>
              <a:rPr lang="en-GB" sz="900" baseline="30000" dirty="0" smtClean="0"/>
              <a:t>, </a:t>
            </a:r>
            <a:r>
              <a:rPr lang="en-GB" sz="900" baseline="30000" dirty="0" err="1" smtClean="0"/>
              <a:t>Ohashi</a:t>
            </a:r>
            <a:r>
              <a:rPr lang="en-GB" sz="900" baseline="30000" dirty="0" smtClean="0"/>
              <a:t> et al., 2007</a:t>
            </a:r>
          </a:p>
          <a:p>
            <a:pPr rtl="0"/>
            <a:r>
              <a:rPr lang="en-GB" sz="900" baseline="30000" dirty="0" smtClean="0"/>
              <a:t>6. Designing Open Spaces in the Urban Environment: A Bioclimatic Approach, </a:t>
            </a:r>
            <a:r>
              <a:rPr lang="en-GB" sz="900" baseline="30000" dirty="0" err="1" smtClean="0"/>
              <a:t>Nikolopoulou</a:t>
            </a:r>
            <a:r>
              <a:rPr lang="en-GB" sz="900" baseline="30000" dirty="0" smtClean="0"/>
              <a:t>, 2004\</a:t>
            </a:r>
            <a:endParaRPr sz="900" dirty="0"/>
          </a:p>
        </p:txBody>
      </p:sp>
      <p:sp>
        <p:nvSpPr>
          <p:cNvPr id="64" name="Textfeld 63"/>
          <p:cNvSpPr txBox="1"/>
          <p:nvPr/>
        </p:nvSpPr>
        <p:spPr bwMode="auto">
          <a:xfrm>
            <a:off x="447514" y="3251965"/>
            <a:ext cx="4788000" cy="288000"/>
          </a:xfrm>
          <a:prstGeom prst="rect">
            <a:avLst/>
          </a:prstGeom>
          <a:noFill/>
        </p:spPr>
        <p:txBody>
          <a:bodyPr wrap="square" lIns="0" tIns="0" rIns="0" bIns="0" rtlCol="0">
            <a:noAutofit/>
          </a:bodyPr>
          <a:lstStyle/>
          <a:p>
            <a:pPr algn="l">
              <a:lnSpc>
                <a:spcPts val="1549"/>
              </a:lnSpc>
              <a:spcBef>
                <a:spcPts val="200"/>
              </a:spcBef>
              <a:defRPr/>
            </a:pPr>
            <a:r>
              <a:rPr lang="en-US" sz="1600">
                <a:solidFill>
                  <a:schemeClr val="accent1"/>
                </a:solidFill>
              </a:rPr>
              <a:t>1 Introduction</a:t>
            </a:r>
            <a:endParaRPr/>
          </a:p>
        </p:txBody>
      </p:sp>
      <p:pic>
        <p:nvPicPr>
          <p:cNvPr id="65" name="Grafik 64"/>
          <p:cNvPicPr>
            <a:picLocks noChangeAspect="1"/>
          </p:cNvPicPr>
          <p:nvPr/>
        </p:nvPicPr>
        <p:blipFill>
          <a:blip r:embed="rId2"/>
          <a:srcRect l="4569" t="93217" r="4268" b="3436"/>
          <a:stretch/>
        </p:blipFill>
        <p:spPr bwMode="auto">
          <a:xfrm>
            <a:off x="1986349" y="14327117"/>
            <a:ext cx="7367588" cy="383028"/>
          </a:xfrm>
          <a:prstGeom prst="rect">
            <a:avLst/>
          </a:prstGeom>
        </p:spPr>
      </p:pic>
      <p:pic>
        <p:nvPicPr>
          <p:cNvPr id="67" name="Grafik 66"/>
          <p:cNvPicPr>
            <a:picLocks noChangeAspect="1"/>
          </p:cNvPicPr>
          <p:nvPr/>
        </p:nvPicPr>
        <p:blipFill>
          <a:blip r:embed="rId3"/>
          <a:srcRect l="4148" t="7597" r="72478" b="84276"/>
          <a:stretch/>
        </p:blipFill>
        <p:spPr bwMode="auto">
          <a:xfrm>
            <a:off x="2945416" y="133548"/>
            <a:ext cx="2222124" cy="1093892"/>
          </a:xfrm>
          <a:prstGeom prst="rect">
            <a:avLst/>
          </a:prstGeom>
        </p:spPr>
      </p:pic>
      <p:pic>
        <p:nvPicPr>
          <p:cNvPr id="68" name="Grafik 67"/>
          <p:cNvPicPr>
            <a:picLocks noChangeAspect="1"/>
          </p:cNvPicPr>
          <p:nvPr/>
        </p:nvPicPr>
        <p:blipFill>
          <a:blip r:embed="rId3"/>
          <a:srcRect l="71477" t="3095" r="4391" b="92283"/>
          <a:stretch/>
        </p:blipFill>
        <p:spPr bwMode="auto">
          <a:xfrm>
            <a:off x="3875733" y="634857"/>
            <a:ext cx="2294027" cy="622078"/>
          </a:xfrm>
          <a:prstGeom prst="rect">
            <a:avLst/>
          </a:prstGeom>
        </p:spPr>
      </p:pic>
      <p:sp>
        <p:nvSpPr>
          <p:cNvPr id="25" name="Textfeld 9"/>
          <p:cNvSpPr txBox="1"/>
          <p:nvPr/>
        </p:nvSpPr>
        <p:spPr bwMode="auto">
          <a:xfrm>
            <a:off x="5419602" y="3527471"/>
            <a:ext cx="4788000" cy="3476452"/>
          </a:xfrm>
          <a:prstGeom prst="rect">
            <a:avLst/>
          </a:prstGeom>
          <a:solidFill>
            <a:schemeClr val="bg2">
              <a:lumMod val="95000"/>
            </a:schemeClr>
          </a:solidFill>
        </p:spPr>
        <p:txBody>
          <a:bodyPr wrap="square" lIns="180000" tIns="180000" rIns="180000" bIns="180000" rtlCol="0">
            <a:noAutofit/>
          </a:bodyPr>
          <a:lstStyle/>
          <a:p>
            <a:pPr rtl="0"/>
            <a:r>
              <a:rPr lang="en-GB" baseline="30000" dirty="0" smtClean="0"/>
              <a:t>The objective is to control the shading elements within a given space in such a manner that shields individuals from unfavourable aspects of the climate while allowing them to experience favourable ones. Once the 3d elements are computationally generated, the climate analysis can be run again to test the output. </a:t>
            </a:r>
          </a:p>
          <a:p>
            <a:pPr rtl="0"/>
            <a:r>
              <a:rPr lang="en-GB" baseline="30000" dirty="0" smtClean="0"/>
              <a:t> </a:t>
            </a:r>
            <a:endParaRPr lang="en-GB" baseline="30000" dirty="0"/>
          </a:p>
          <a:p>
            <a:pPr rtl="0"/>
            <a:r>
              <a:rPr lang="en-GB" baseline="30000" dirty="0"/>
              <a:t>The outcome of the analysis implies that the adaptive canopy and the additional landscape element contributes to a cooling effect up to 5°C and significantly less radiation (-200kwh/m2) at the pedestrian-level which contributes to an improvement in terms of heat stress. </a:t>
            </a:r>
          </a:p>
          <a:p>
            <a:pPr rtl="0"/>
            <a:endParaRPr lang="en-GB" baseline="30000" dirty="0"/>
          </a:p>
          <a:p>
            <a:pPr rtl="0"/>
            <a:r>
              <a:rPr lang="en-GB" baseline="30000" dirty="0"/>
              <a:t>However, the </a:t>
            </a:r>
            <a:r>
              <a:rPr lang="en-GB" baseline="30000" dirty="0" smtClean="0"/>
              <a:t>analysis </a:t>
            </a:r>
            <a:r>
              <a:rPr lang="en-GB" baseline="30000" dirty="0"/>
              <a:t>considers only one factor of the outdoor thermal comfort index and the whole set of data, such as wind speed, wind direction and relative humidity would </a:t>
            </a:r>
            <a:r>
              <a:rPr lang="en-GB" baseline="30000" dirty="0" smtClean="0"/>
              <a:t>need </a:t>
            </a:r>
            <a:r>
              <a:rPr lang="en-GB" baseline="30000" dirty="0"/>
              <a:t>to be incorporate into the analysis for a comprehensive understanding of the outdoor comfort </a:t>
            </a:r>
            <a:r>
              <a:rPr lang="en-GB" baseline="30000" dirty="0" smtClean="0"/>
              <a:t>level.</a:t>
            </a:r>
            <a:endParaRPr lang="en-GB" baseline="30000" dirty="0"/>
          </a:p>
          <a:p>
            <a:pPr rtl="0"/>
            <a:endParaRPr lang="en-GB" baseline="30000" dirty="0"/>
          </a:p>
          <a:p>
            <a:pPr rtl="0"/>
            <a:endParaRPr dirty="0"/>
          </a:p>
        </p:txBody>
      </p:sp>
      <p:sp>
        <p:nvSpPr>
          <p:cNvPr id="26" name="Textfeld 14"/>
          <p:cNvSpPr txBox="1"/>
          <p:nvPr/>
        </p:nvSpPr>
        <p:spPr bwMode="auto">
          <a:xfrm>
            <a:off x="5397046" y="3251965"/>
            <a:ext cx="4788000" cy="288000"/>
          </a:xfrm>
          <a:prstGeom prst="rect">
            <a:avLst/>
          </a:prstGeom>
          <a:noFill/>
        </p:spPr>
        <p:txBody>
          <a:bodyPr wrap="square" lIns="0" tIns="0" rIns="0" bIns="0" rtlCol="0">
            <a:noAutofit/>
          </a:bodyPr>
          <a:lstStyle/>
          <a:p>
            <a:pPr>
              <a:lnSpc>
                <a:spcPts val="1549"/>
              </a:lnSpc>
              <a:spcBef>
                <a:spcPts val="200"/>
              </a:spcBef>
              <a:defRPr/>
            </a:pPr>
            <a:r>
              <a:rPr lang="en-US" sz="1600" dirty="0">
                <a:solidFill>
                  <a:schemeClr val="accent1"/>
                </a:solidFill>
              </a:rPr>
              <a:t>4 Results and Discussion</a:t>
            </a:r>
            <a:endParaRPr lang="en-US" sz="1600" dirty="0"/>
          </a:p>
        </p:txBody>
      </p:sp>
      <p:sp>
        <p:nvSpPr>
          <p:cNvPr id="24" name="Textfeld 18"/>
          <p:cNvSpPr txBox="1"/>
          <p:nvPr/>
        </p:nvSpPr>
        <p:spPr bwMode="auto">
          <a:xfrm>
            <a:off x="7002090" y="2196423"/>
            <a:ext cx="3068268" cy="728553"/>
          </a:xfrm>
          <a:prstGeom prst="rect">
            <a:avLst/>
          </a:prstGeom>
          <a:solidFill>
            <a:schemeClr val="bg2">
              <a:lumMod val="95000"/>
            </a:schemeClr>
          </a:solidFill>
        </p:spPr>
        <p:txBody>
          <a:bodyPr wrap="square" lIns="180000" tIns="180000" rIns="180000" bIns="180000" rtlCol="0">
            <a:noAutofit/>
          </a:bodyPr>
          <a:lstStyle/>
          <a:p>
            <a:pPr rtl="0"/>
            <a:r>
              <a:rPr lang="en-GB" sz="1000" dirty="0" smtClean="0"/>
              <a:t>Keywords: Urban Heat Island, Climate-Responsive Design, Sustainable Urbanism, Adaptation Measures, Outdoor Comfort Level, </a:t>
            </a:r>
            <a:endParaRPr sz="1000" dirty="0"/>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10889" t="57521" r="32467" b="24282"/>
          <a:stretch/>
        </p:blipFill>
        <p:spPr>
          <a:xfrm>
            <a:off x="418292" y="12014592"/>
            <a:ext cx="4749248" cy="2160240"/>
          </a:xfrm>
          <a:prstGeom prst="rect">
            <a:avLst/>
          </a:prstGeom>
        </p:spPr>
      </p:pic>
      <p:pic>
        <p:nvPicPr>
          <p:cNvPr id="9" name="Picture 8"/>
          <p:cNvPicPr>
            <a:picLocks noChangeAspect="1"/>
          </p:cNvPicPr>
          <p:nvPr/>
        </p:nvPicPr>
        <p:blipFill rotWithShape="1">
          <a:blip r:embed="rId5" cstate="print">
            <a:extLst>
              <a:ext uri="{28A0092B-C50C-407E-A947-70E740481C1C}">
                <a14:useLocalDpi xmlns:a14="http://schemas.microsoft.com/office/drawing/2010/main" val="0"/>
              </a:ext>
            </a:extLst>
          </a:blip>
          <a:srcRect l="45280" t="79053" r="6168" b="5707"/>
          <a:stretch/>
        </p:blipFill>
        <p:spPr>
          <a:xfrm>
            <a:off x="5379597" y="7206441"/>
            <a:ext cx="4932791" cy="219235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mc:Choice>
    <mc:Fallback xmlns="" xmlns:m="http://schemas.openxmlformats.org/officeDocument/2006/math" xmlns:w="http://schemas.openxmlformats.org/wordprocessingml/2006/main">
      <p:transition advClick="1"/>
    </mc:Fallback>
  </mc:AlternateContent>
</p:sld>
</file>

<file path=ppt/theme/theme1.xml><?xml version="1.0" encoding="utf-8"?>
<a:theme xmlns:a="http://schemas.openxmlformats.org/drawingml/2006/main" name="ETH Blau">
  <a:themeElements>
    <a:clrScheme name="ETH Blau">
      <a:dk1>
        <a:sysClr val="windowText" lastClr="000000"/>
      </a:dk1>
      <a:lt1>
        <a:sysClr val="window" lastClr="FFFFFF"/>
      </a:lt1>
      <a:dk2>
        <a:srgbClr val="000000"/>
      </a:dk2>
      <a:lt2>
        <a:srgbClr val="FFFFFF"/>
      </a:lt2>
      <a:accent1>
        <a:srgbClr val="215CAF"/>
      </a:accent1>
      <a:accent2>
        <a:srgbClr val="4D7DBF"/>
      </a:accent2>
      <a:accent3>
        <a:srgbClr val="7A9DCF"/>
      </a:accent3>
      <a:accent4>
        <a:srgbClr val="A6BEDF"/>
      </a:accent4>
      <a:accent5>
        <a:srgbClr val="D3DEEF"/>
      </a:accent5>
      <a:accent6>
        <a:srgbClr val="E8EEF7"/>
      </a:accent6>
      <a:hlink>
        <a:srgbClr val="0563C1"/>
      </a:hlink>
      <a:folHlink>
        <a:srgbClr val="954F72"/>
      </a:folHlink>
    </a:clrScheme>
    <a:fontScheme name="ETH Zürich">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theme>
</file>

<file path=docProps/app.xml><?xml version="1.0" encoding="utf-8"?>
<Properties xmlns="http://schemas.openxmlformats.org/officeDocument/2006/extended-properties" xmlns:vt="http://schemas.openxmlformats.org/officeDocument/2006/docPropsVTypes">
  <Template>ETH Blau</Template>
  <TotalTime>2325</TotalTime>
  <Words>744</Words>
  <Application>Microsoft Office PowerPoint</Application>
  <DocSecurity>0</DocSecurity>
  <PresentationFormat>Custom</PresentationFormat>
  <Paragraphs>37</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Helvetica Neue</vt:lpstr>
      <vt:lpstr>Symbol</vt:lpstr>
      <vt:lpstr>ETH Blau</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Michael Walczak</dc:creator>
  <cp:keywords/>
  <dc:description/>
  <cp:lastModifiedBy>Nora Fankhauser</cp:lastModifiedBy>
  <cp:revision>39</cp:revision>
  <dcterms:created xsi:type="dcterms:W3CDTF">2023-02-06T08:12:58Z</dcterms:created>
  <dcterms:modified xsi:type="dcterms:W3CDTF">2023-02-28T18:15:41Z</dcterms:modified>
  <cp:category/>
  <dc:identifier/>
  <cp:contentStatus/>
  <dc:language/>
  <cp:version/>
</cp:coreProperties>
</file>