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" ContentType="image/t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activeX/activeX1.xml" ContentType="application/vnd.ms-office.activeX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activeX/activeX2.xml" ContentType="application/vnd.ms-office.activeX+xml"/>
  <Override PartName="/ppt/theme/themeOverride4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5.xml" ContentType="application/vnd.openxmlformats-officedocument.themeOverride+xml"/>
  <Override PartName="/ppt/activeX/activeX3.xml" ContentType="application/vnd.ms-office.activeX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79" r:id="rId3"/>
    <p:sldMasterId id="2147483691" r:id="rId4"/>
    <p:sldMasterId id="2147483706" r:id="rId5"/>
    <p:sldMasterId id="2147483709" r:id="rId6"/>
  </p:sldMasterIdLst>
  <p:notesMasterIdLst>
    <p:notesMasterId r:id="rId80"/>
  </p:notesMasterIdLst>
  <p:sldIdLst>
    <p:sldId id="290" r:id="rId7"/>
    <p:sldId id="358" r:id="rId8"/>
    <p:sldId id="359" r:id="rId9"/>
    <p:sldId id="381" r:id="rId10"/>
    <p:sldId id="278" r:id="rId11"/>
    <p:sldId id="360" r:id="rId12"/>
    <p:sldId id="314" r:id="rId13"/>
    <p:sldId id="315" r:id="rId14"/>
    <p:sldId id="286" r:id="rId15"/>
    <p:sldId id="285" r:id="rId16"/>
    <p:sldId id="292" r:id="rId17"/>
    <p:sldId id="382" r:id="rId18"/>
    <p:sldId id="362" r:id="rId19"/>
    <p:sldId id="322" r:id="rId20"/>
    <p:sldId id="297" r:id="rId21"/>
    <p:sldId id="364" r:id="rId22"/>
    <p:sldId id="380" r:id="rId23"/>
    <p:sldId id="361" r:id="rId24"/>
    <p:sldId id="321" r:id="rId25"/>
    <p:sldId id="318" r:id="rId26"/>
    <p:sldId id="319" r:id="rId27"/>
    <p:sldId id="320" r:id="rId28"/>
    <p:sldId id="317" r:id="rId29"/>
    <p:sldId id="316" r:id="rId30"/>
    <p:sldId id="301" r:id="rId31"/>
    <p:sldId id="300" r:id="rId32"/>
    <p:sldId id="341" r:id="rId33"/>
    <p:sldId id="342" r:id="rId34"/>
    <p:sldId id="343" r:id="rId35"/>
    <p:sldId id="344" r:id="rId36"/>
    <p:sldId id="345" r:id="rId37"/>
    <p:sldId id="346" r:id="rId38"/>
    <p:sldId id="347" r:id="rId39"/>
    <p:sldId id="348" r:id="rId40"/>
    <p:sldId id="349" r:id="rId41"/>
    <p:sldId id="350" r:id="rId42"/>
    <p:sldId id="351" r:id="rId43"/>
    <p:sldId id="352" r:id="rId44"/>
    <p:sldId id="353" r:id="rId45"/>
    <p:sldId id="354" r:id="rId46"/>
    <p:sldId id="355" r:id="rId47"/>
    <p:sldId id="356" r:id="rId48"/>
    <p:sldId id="357" r:id="rId49"/>
    <p:sldId id="304" r:id="rId50"/>
    <p:sldId id="383" r:id="rId51"/>
    <p:sldId id="305" r:id="rId52"/>
    <p:sldId id="310" r:id="rId53"/>
    <p:sldId id="330" r:id="rId54"/>
    <p:sldId id="331" r:id="rId55"/>
    <p:sldId id="332" r:id="rId56"/>
    <p:sldId id="333" r:id="rId57"/>
    <p:sldId id="334" r:id="rId58"/>
    <p:sldId id="335" r:id="rId59"/>
    <p:sldId id="336" r:id="rId60"/>
    <p:sldId id="337" r:id="rId61"/>
    <p:sldId id="338" r:id="rId62"/>
    <p:sldId id="339" r:id="rId63"/>
    <p:sldId id="340" r:id="rId64"/>
    <p:sldId id="302" r:id="rId65"/>
    <p:sldId id="279" r:id="rId66"/>
    <p:sldId id="303" r:id="rId67"/>
    <p:sldId id="295" r:id="rId68"/>
    <p:sldId id="306" r:id="rId69"/>
    <p:sldId id="277" r:id="rId70"/>
    <p:sldId id="284" r:id="rId71"/>
    <p:sldId id="273" r:id="rId72"/>
    <p:sldId id="274" r:id="rId73"/>
    <p:sldId id="288" r:id="rId74"/>
    <p:sldId id="311" r:id="rId75"/>
    <p:sldId id="289" r:id="rId76"/>
    <p:sldId id="308" r:id="rId77"/>
    <p:sldId id="309" r:id="rId78"/>
    <p:sldId id="313" r:id="rId7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FF9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53" y="3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84" Type="http://schemas.openxmlformats.org/officeDocument/2006/relationships/tableStyles" Target="tableStyles.xml"/><Relationship Id="rId16" Type="http://schemas.openxmlformats.org/officeDocument/2006/relationships/slide" Target="slides/slide10.xml"/><Relationship Id="rId11" Type="http://schemas.openxmlformats.org/officeDocument/2006/relationships/slide" Target="slides/slide5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5.xml"/><Relationship Id="rId82" Type="http://schemas.openxmlformats.org/officeDocument/2006/relationships/viewProps" Target="viewProps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77" Type="http://schemas.openxmlformats.org/officeDocument/2006/relationships/slide" Target="slides/slide7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80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slide" Target="slides/slide70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4" Type="http://schemas.openxmlformats.org/officeDocument/2006/relationships/slide" Target="slides/slide18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66" Type="http://schemas.openxmlformats.org/officeDocument/2006/relationships/slide" Target="slides/slide60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3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_alain\LEP3\TLEP-workshops\2022-02-Liverpool\participants-FCC-5PW-2022-02-0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/>
              <a:t>Participants</a:t>
            </a:r>
            <a:r>
              <a:rPr lang="en-US" sz="1600" b="1" baseline="0"/>
              <a:t> to 5th FCC PW per institution country (as of 2022/02/10)</a:t>
            </a:r>
            <a:endParaRPr lang="en-US" sz="1600" b="1"/>
          </a:p>
        </c:rich>
      </c:tx>
      <c:layout>
        <c:manualLayout>
          <c:xMode val="edge"/>
          <c:yMode val="edge"/>
          <c:x val="0.10101409005973019"/>
          <c:y val="8.453266971765516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0332579825600773E-2"/>
          <c:y val="0.14435386995120908"/>
          <c:w val="0.6463216777732026"/>
          <c:h val="0.65612504016629558"/>
        </c:manualLayout>
      </c:layout>
      <c:pieChart>
        <c:varyColors val="1"/>
        <c:ser>
          <c:idx val="0"/>
          <c:order val="0"/>
          <c:explosion val="4"/>
          <c:dPt>
            <c:idx val="0"/>
            <c:bubble3D val="0"/>
            <c:spPr>
              <a:solidFill>
                <a:srgbClr val="3399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68C-4C2A-9370-3BC033897C80}"/>
              </c:ext>
            </c:extLst>
          </c:dPt>
          <c:dPt>
            <c:idx val="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68C-4C2A-9370-3BC033897C80}"/>
              </c:ext>
            </c:extLst>
          </c:dPt>
          <c:dPt>
            <c:idx val="2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68C-4C2A-9370-3BC033897C80}"/>
              </c:ext>
            </c:extLst>
          </c:dPt>
          <c:dPt>
            <c:idx val="3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68C-4C2A-9370-3BC033897C80}"/>
              </c:ext>
            </c:extLst>
          </c:dPt>
          <c:dPt>
            <c:idx val="4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68C-4C2A-9370-3BC033897C80}"/>
              </c:ext>
            </c:extLst>
          </c:dPt>
          <c:dPt>
            <c:idx val="5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68C-4C2A-9370-3BC033897C80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68C-4C2A-9370-3BC033897C80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968C-4C2A-9370-3BC033897C80}"/>
              </c:ext>
            </c:extLst>
          </c:dPt>
          <c:dPt>
            <c:idx val="8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968C-4C2A-9370-3BC033897C80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968C-4C2A-9370-3BC033897C80}"/>
              </c:ext>
            </c:extLst>
          </c:dPt>
          <c:dPt>
            <c:idx val="1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968C-4C2A-9370-3BC033897C80}"/>
              </c:ext>
            </c:extLst>
          </c:dPt>
          <c:dPt>
            <c:idx val="11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968C-4C2A-9370-3BC033897C80}"/>
              </c:ext>
            </c:extLst>
          </c:dPt>
          <c:dPt>
            <c:idx val="12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968C-4C2A-9370-3BC033897C80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968C-4C2A-9370-3BC033897C80}"/>
              </c:ext>
            </c:extLst>
          </c:dPt>
          <c:dPt>
            <c:idx val="14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968C-4C2A-9370-3BC033897C80}"/>
              </c:ext>
            </c:extLst>
          </c:dPt>
          <c:dPt>
            <c:idx val="1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968C-4C2A-9370-3BC033897C80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968C-4C2A-9370-3BC033897C80}"/>
              </c:ext>
            </c:extLst>
          </c:dPt>
          <c:dPt>
            <c:idx val="17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968C-4C2A-9370-3BC033897C80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968C-4C2A-9370-3BC033897C80}"/>
              </c:ext>
            </c:extLst>
          </c:dPt>
          <c:dPt>
            <c:idx val="19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968C-4C2A-9370-3BC033897C80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968C-4C2A-9370-3BC033897C80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968C-4C2A-9370-3BC033897C80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D-968C-4C2A-9370-3BC033897C80}"/>
              </c:ext>
            </c:extLst>
          </c:dPt>
          <c:dPt>
            <c:idx val="2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F-968C-4C2A-9370-3BC033897C80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1-968C-4C2A-9370-3BC033897C80}"/>
              </c:ext>
            </c:extLst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3-968C-4C2A-9370-3BC033897C80}"/>
              </c:ext>
            </c:extLst>
          </c:dPt>
          <c:dPt>
            <c:idx val="2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5-968C-4C2A-9370-3BC033897C80}"/>
              </c:ext>
            </c:extLst>
          </c:dPt>
          <c:dPt>
            <c:idx val="27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7-968C-4C2A-9370-3BC033897C80}"/>
              </c:ext>
            </c:extLst>
          </c:dPt>
          <c:dPt>
            <c:idx val="28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9-968C-4C2A-9370-3BC033897C80}"/>
              </c:ext>
            </c:extLst>
          </c:dPt>
          <c:dLbls>
            <c:spPr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Sheet1!$A$1:$A$29</c:f>
              <c:strCache>
                <c:ptCount val="29"/>
                <c:pt idx="0">
                  <c:v>USA</c:v>
                </c:pt>
                <c:pt idx="1">
                  <c:v>Italy</c:v>
                </c:pt>
                <c:pt idx="2">
                  <c:v>UK</c:v>
                </c:pt>
                <c:pt idx="3">
                  <c:v>CERN</c:v>
                </c:pt>
                <c:pt idx="4">
                  <c:v>France</c:v>
                </c:pt>
                <c:pt idx="5">
                  <c:v>Germany</c:v>
                </c:pt>
                <c:pt idx="6">
                  <c:v>Russia</c:v>
                </c:pt>
                <c:pt idx="7">
                  <c:v>India</c:v>
                </c:pt>
                <c:pt idx="8">
                  <c:v>China</c:v>
                </c:pt>
                <c:pt idx="9">
                  <c:v>Turkey</c:v>
                </c:pt>
                <c:pt idx="10">
                  <c:v>Poland</c:v>
                </c:pt>
                <c:pt idx="11">
                  <c:v>Spain</c:v>
                </c:pt>
                <c:pt idx="12">
                  <c:v>Switzerland</c:v>
                </c:pt>
                <c:pt idx="13">
                  <c:v>Brazil</c:v>
                </c:pt>
                <c:pt idx="14">
                  <c:v>Portugal</c:v>
                </c:pt>
                <c:pt idx="15">
                  <c:v>Japan</c:v>
                </c:pt>
                <c:pt idx="16">
                  <c:v>Pakistan</c:v>
                </c:pt>
                <c:pt idx="17">
                  <c:v>Scandinavia</c:v>
                </c:pt>
                <c:pt idx="18">
                  <c:v>Korea</c:v>
                </c:pt>
                <c:pt idx="19">
                  <c:v>Greece</c:v>
                </c:pt>
                <c:pt idx="20">
                  <c:v>Canada</c:v>
                </c:pt>
                <c:pt idx="21">
                  <c:v>Iran</c:v>
                </c:pt>
                <c:pt idx="22">
                  <c:v>Marocco</c:v>
                </c:pt>
                <c:pt idx="23">
                  <c:v>Austria</c:v>
                </c:pt>
                <c:pt idx="24">
                  <c:v>Belgium</c:v>
                </c:pt>
                <c:pt idx="25">
                  <c:v>Netherlands</c:v>
                </c:pt>
                <c:pt idx="26">
                  <c:v>others America</c:v>
                </c:pt>
                <c:pt idx="27">
                  <c:v>others Asia&amp;Africa</c:v>
                </c:pt>
                <c:pt idx="28">
                  <c:v>others Europe</c:v>
                </c:pt>
              </c:strCache>
            </c:strRef>
          </c:cat>
          <c:val>
            <c:numRef>
              <c:f>Sheet1!$B$1:$B$29</c:f>
              <c:numCache>
                <c:formatCode>General</c:formatCode>
                <c:ptCount val="29"/>
                <c:pt idx="0">
                  <c:v>78</c:v>
                </c:pt>
                <c:pt idx="1">
                  <c:v>66</c:v>
                </c:pt>
                <c:pt idx="2">
                  <c:v>60</c:v>
                </c:pt>
                <c:pt idx="3">
                  <c:v>59</c:v>
                </c:pt>
                <c:pt idx="4">
                  <c:v>46</c:v>
                </c:pt>
                <c:pt idx="5">
                  <c:v>40</c:v>
                </c:pt>
                <c:pt idx="6">
                  <c:v>31</c:v>
                </c:pt>
                <c:pt idx="7">
                  <c:v>29</c:v>
                </c:pt>
                <c:pt idx="8">
                  <c:v>22</c:v>
                </c:pt>
                <c:pt idx="9">
                  <c:v>22</c:v>
                </c:pt>
                <c:pt idx="10">
                  <c:v>19</c:v>
                </c:pt>
                <c:pt idx="11">
                  <c:v>18</c:v>
                </c:pt>
                <c:pt idx="12">
                  <c:v>18</c:v>
                </c:pt>
                <c:pt idx="13">
                  <c:v>13</c:v>
                </c:pt>
                <c:pt idx="14">
                  <c:v>9</c:v>
                </c:pt>
                <c:pt idx="15">
                  <c:v>8</c:v>
                </c:pt>
                <c:pt idx="16">
                  <c:v>7</c:v>
                </c:pt>
                <c:pt idx="17">
                  <c:v>7</c:v>
                </c:pt>
                <c:pt idx="18">
                  <c:v>5</c:v>
                </c:pt>
                <c:pt idx="19">
                  <c:v>5</c:v>
                </c:pt>
                <c:pt idx="20">
                  <c:v>4</c:v>
                </c:pt>
                <c:pt idx="21">
                  <c:v>4</c:v>
                </c:pt>
                <c:pt idx="22">
                  <c:v>4</c:v>
                </c:pt>
                <c:pt idx="23">
                  <c:v>3</c:v>
                </c:pt>
                <c:pt idx="24">
                  <c:v>3</c:v>
                </c:pt>
                <c:pt idx="25">
                  <c:v>2</c:v>
                </c:pt>
                <c:pt idx="26">
                  <c:v>4</c:v>
                </c:pt>
                <c:pt idx="27">
                  <c:v>28</c:v>
                </c:pt>
                <c:pt idx="28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A-968C-4C2A-9370-3BC033897C80}"/>
            </c:ext>
          </c:extLst>
        </c:ser>
        <c:ser>
          <c:idx val="1"/>
          <c:order val="1"/>
          <c:tx>
            <c:strRef>
              <c:f>Sheet1!$A:$A</c:f>
              <c:strCache>
                <c:ptCount val="1048576"/>
                <c:pt idx="0">
                  <c:v>USA</c:v>
                </c:pt>
                <c:pt idx="1">
                  <c:v>Italy</c:v>
                </c:pt>
                <c:pt idx="2">
                  <c:v>UK</c:v>
                </c:pt>
                <c:pt idx="3">
                  <c:v>CERN</c:v>
                </c:pt>
                <c:pt idx="4">
                  <c:v>France</c:v>
                </c:pt>
                <c:pt idx="5">
                  <c:v>Germany</c:v>
                </c:pt>
                <c:pt idx="6">
                  <c:v>Russia</c:v>
                </c:pt>
                <c:pt idx="7">
                  <c:v>India</c:v>
                </c:pt>
                <c:pt idx="8">
                  <c:v>China</c:v>
                </c:pt>
                <c:pt idx="9">
                  <c:v>Turkey</c:v>
                </c:pt>
                <c:pt idx="10">
                  <c:v>Poland</c:v>
                </c:pt>
                <c:pt idx="11">
                  <c:v>Spain</c:v>
                </c:pt>
                <c:pt idx="12">
                  <c:v>Switzerland</c:v>
                </c:pt>
                <c:pt idx="13">
                  <c:v>Brazil</c:v>
                </c:pt>
                <c:pt idx="14">
                  <c:v>Portugal</c:v>
                </c:pt>
                <c:pt idx="15">
                  <c:v>Japan</c:v>
                </c:pt>
                <c:pt idx="16">
                  <c:v>Pakistan</c:v>
                </c:pt>
                <c:pt idx="17">
                  <c:v>Scandinavia</c:v>
                </c:pt>
                <c:pt idx="18">
                  <c:v>Korea</c:v>
                </c:pt>
                <c:pt idx="19">
                  <c:v>Greece</c:v>
                </c:pt>
                <c:pt idx="20">
                  <c:v>Canada</c:v>
                </c:pt>
                <c:pt idx="21">
                  <c:v>Iran</c:v>
                </c:pt>
                <c:pt idx="22">
                  <c:v>Marocco</c:v>
                </c:pt>
                <c:pt idx="23">
                  <c:v>Austria</c:v>
                </c:pt>
                <c:pt idx="24">
                  <c:v>Belgium</c:v>
                </c:pt>
                <c:pt idx="25">
                  <c:v>Netherlands</c:v>
                </c:pt>
                <c:pt idx="26">
                  <c:v>others America</c:v>
                </c:pt>
                <c:pt idx="27">
                  <c:v>others Asia&amp;Africa</c:v>
                </c:pt>
                <c:pt idx="28">
                  <c:v>others Europe</c:v>
                </c:pt>
                <c:pt idx="29">
                  <c:v>unidentified</c:v>
                </c:pt>
                <c:pt idx="30">
                  <c:v>sum</c:v>
                </c:pt>
                <c:pt idx="31">
                  <c:v>grand total 642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C-968C-4C2A-9370-3BC033897C8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3D-968C-4C2A-9370-3BC033897C80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478314053335926"/>
          <c:y val="5.939848272390609E-2"/>
          <c:w val="0.19495088191136606"/>
          <c:h val="0.723517651047043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193C06-F5C0-4DC5-98B3-BB6B10ABD733}" type="datetimeFigureOut">
              <a:rPr lang="fr-FR" smtClean="0"/>
              <a:t>24/08/2022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FA82E-D4A0-4FD1-BE42-2EBC57A9691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058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973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89730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6914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973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89730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9579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69863" y="787400"/>
            <a:ext cx="6986587" cy="39290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D0EB8-9661-47A6-92CB-8AE15F546C1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5502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27990-48C6-47F6-8C27-9F69FCFC6244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118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1A2D1F17-E6AE-48CC-9C2B-C5DFFAC132F0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44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F6E21047-63EB-4C92-9CF2-315E76016AC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910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2DE0C469-6CD2-453A-861F-5A4BA1B3BE19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229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00890945-9FD2-4A56-A194-0FA62235647F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517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852D37A4-F44F-4695-BDD6-5E54C24435A2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139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91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8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84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12" y="174050"/>
            <a:ext cx="2160000" cy="677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3734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91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8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84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12" y="174050"/>
            <a:ext cx="2160000" cy="677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1936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79A82629-4E33-4D8D-B6B7-4906D6D11D0E}" type="datetime1">
              <a:rPr lang="fr-CH" smtClean="0">
                <a:solidFill>
                  <a:srgbClr val="0055A0">
                    <a:tint val="75000"/>
                  </a:srgbClr>
                </a:solidFill>
              </a:rPr>
              <a:t>25.08.2022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Alain Blondel motivational talk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109728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40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55D864E5-467E-4705-A89F-ECE76765D629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39C1BFFD-6ACE-4186-BB5D-92E7BB2BB75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5211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2" indent="0" algn="ctr">
              <a:buNone/>
              <a:defRPr sz="2000"/>
            </a:lvl2pPr>
            <a:lvl3pPr marL="914364" indent="0" algn="ctr">
              <a:buNone/>
              <a:defRPr sz="1800"/>
            </a:lvl3pPr>
            <a:lvl4pPr marL="1371545" indent="0" algn="ctr">
              <a:buNone/>
              <a:defRPr sz="1600"/>
            </a:lvl4pPr>
            <a:lvl5pPr marL="1828727" indent="0" algn="ctr">
              <a:buNone/>
              <a:defRPr sz="1600"/>
            </a:lvl5pPr>
            <a:lvl6pPr marL="2285909" indent="0" algn="ctr">
              <a:buNone/>
              <a:defRPr sz="1600"/>
            </a:lvl6pPr>
            <a:lvl7pPr marL="2743091" indent="0" algn="ctr">
              <a:buNone/>
              <a:defRPr sz="1600"/>
            </a:lvl7pPr>
            <a:lvl8pPr marL="3200272" indent="0" algn="ctr">
              <a:buNone/>
              <a:defRPr sz="1600"/>
            </a:lvl8pPr>
            <a:lvl9pPr marL="3657454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364">
              <a:defRPr/>
            </a:pPr>
            <a:fld id="{B727E170-4982-48DD-BB69-D2EF3A887FC9}" type="datetime1">
              <a:rPr lang="fr-CH" sz="1200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 defTabSz="914364">
              <a:defRPr/>
            </a:pPr>
            <a:r>
              <a:rPr lang="en-US" sz="1200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algn="r" defTabSz="914364">
              <a:defRPr/>
            </a:pPr>
            <a:fld id="{D57E2960-37A5-4AAE-8B53-6EBC43190134}" type="slidenum">
              <a:rPr lang="fr-FR" sz="1200" smtClean="0">
                <a:solidFill>
                  <a:prstClr val="black">
                    <a:tint val="75000"/>
                  </a:prstClr>
                </a:solidFill>
              </a:rPr>
              <a:pPr algn="r" defTabSz="914364">
                <a:defRPr/>
              </a:pPr>
              <a:t>‹#›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5393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364">
              <a:defRPr/>
            </a:pPr>
            <a:fld id="{5E8C3E5F-FE6A-4C33-8B84-AF0AF51AD259}" type="datetime1">
              <a:rPr lang="fr-CH" sz="1200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 defTabSz="914364">
              <a:defRPr/>
            </a:pPr>
            <a:r>
              <a:rPr lang="en-US" sz="1200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algn="r" defTabSz="914364">
              <a:defRPr/>
            </a:pPr>
            <a:fld id="{D57E2960-37A5-4AAE-8B53-6EBC43190134}" type="slidenum">
              <a:rPr lang="fr-FR" sz="1200" smtClean="0">
                <a:solidFill>
                  <a:prstClr val="black">
                    <a:tint val="75000"/>
                  </a:prstClr>
                </a:solidFill>
              </a:rPr>
              <a:pPr algn="r" defTabSz="914364">
                <a:defRPr/>
              </a:pPr>
              <a:t>‹#›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31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0B03650D-E255-42D1-AE98-88DBA94CE504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0907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6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364">
              <a:defRPr/>
            </a:pPr>
            <a:fld id="{E9C7970E-989D-49F8-B063-C95161C8D9BD}" type="datetime1">
              <a:rPr lang="fr-CH" sz="1200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 defTabSz="914364">
              <a:defRPr/>
            </a:pPr>
            <a:r>
              <a:rPr lang="en-US" sz="1200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algn="r" defTabSz="914364">
              <a:defRPr/>
            </a:pPr>
            <a:fld id="{D57E2960-37A5-4AAE-8B53-6EBC43190134}" type="slidenum">
              <a:rPr lang="fr-FR" sz="1200" smtClean="0">
                <a:solidFill>
                  <a:prstClr val="black">
                    <a:tint val="75000"/>
                  </a:prstClr>
                </a:solidFill>
              </a:rPr>
              <a:pPr algn="r" defTabSz="914364">
                <a:defRPr/>
              </a:pPr>
              <a:t>‹#›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520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364">
              <a:defRPr/>
            </a:pPr>
            <a:fld id="{669E253A-B228-4B2A-85B2-0BDABCA661D5}" type="datetime1">
              <a:rPr lang="fr-CH" sz="1200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 defTabSz="914364">
              <a:defRPr/>
            </a:pPr>
            <a:r>
              <a:rPr lang="en-US" sz="1200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algn="r" defTabSz="914364">
              <a:defRPr/>
            </a:pPr>
            <a:fld id="{D57E2960-37A5-4AAE-8B53-6EBC43190134}" type="slidenum">
              <a:rPr lang="fr-FR" sz="1200" smtClean="0">
                <a:solidFill>
                  <a:prstClr val="black">
                    <a:tint val="75000"/>
                  </a:prstClr>
                </a:solidFill>
              </a:rPr>
              <a:pPr algn="r" defTabSz="914364">
                <a:defRPr/>
              </a:pPr>
              <a:t>‹#›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324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2" indent="0">
              <a:buNone/>
              <a:defRPr sz="2000" b="1"/>
            </a:lvl2pPr>
            <a:lvl3pPr marL="914364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1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2" indent="0">
              <a:buNone/>
              <a:defRPr sz="2000" b="1"/>
            </a:lvl2pPr>
            <a:lvl3pPr marL="914364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1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6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364">
              <a:defRPr/>
            </a:pPr>
            <a:fld id="{FF156C56-546C-4937-A2AC-F0FAB263A1CE}" type="datetime1">
              <a:rPr lang="fr-CH" sz="1200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 defTabSz="914364">
              <a:defRPr/>
            </a:pPr>
            <a:r>
              <a:rPr lang="en-US" sz="1200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algn="r" defTabSz="914364">
              <a:defRPr/>
            </a:pPr>
            <a:fld id="{D57E2960-37A5-4AAE-8B53-6EBC43190134}" type="slidenum">
              <a:rPr lang="fr-FR" sz="1200" smtClean="0">
                <a:solidFill>
                  <a:prstClr val="black">
                    <a:tint val="75000"/>
                  </a:prstClr>
                </a:solidFill>
              </a:rPr>
              <a:pPr algn="r" defTabSz="914364">
                <a:defRPr/>
              </a:pPr>
              <a:t>‹#›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1912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364">
              <a:defRPr/>
            </a:pPr>
            <a:fld id="{1AEEA7A8-D073-4940-9BE9-BB4EF1BDC8A0}" type="datetime1">
              <a:rPr lang="fr-CH" sz="1200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 defTabSz="914364">
              <a:defRPr/>
            </a:pPr>
            <a:r>
              <a:rPr lang="en-US" sz="1200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algn="r" defTabSz="914364">
              <a:defRPr/>
            </a:pPr>
            <a:fld id="{D57E2960-37A5-4AAE-8B53-6EBC43190134}" type="slidenum">
              <a:rPr lang="fr-FR" sz="1200" smtClean="0">
                <a:solidFill>
                  <a:prstClr val="black">
                    <a:tint val="75000"/>
                  </a:prstClr>
                </a:solidFill>
              </a:rPr>
              <a:pPr algn="r" defTabSz="914364">
                <a:defRPr/>
              </a:pPr>
              <a:t>‹#›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5127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364">
              <a:defRPr/>
            </a:pPr>
            <a:fld id="{C4F5B3EC-1759-41C5-AAC2-F9E5C76F5D40}" type="datetime1">
              <a:rPr lang="fr-CH" sz="1200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 defTabSz="914364">
              <a:defRPr/>
            </a:pPr>
            <a:r>
              <a:rPr lang="en-US" sz="1200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algn="r" defTabSz="914364">
              <a:defRPr/>
            </a:pPr>
            <a:fld id="{D57E2960-37A5-4AAE-8B53-6EBC43190134}" type="slidenum">
              <a:rPr lang="fr-FR" sz="1200" smtClean="0">
                <a:solidFill>
                  <a:prstClr val="black">
                    <a:tint val="75000"/>
                  </a:prstClr>
                </a:solidFill>
              </a:rPr>
              <a:pPr algn="r" defTabSz="914364">
                <a:defRPr/>
              </a:pPr>
              <a:t>‹#›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63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2" indent="0">
              <a:buNone/>
              <a:defRPr sz="1400"/>
            </a:lvl2pPr>
            <a:lvl3pPr marL="914364" indent="0">
              <a:buNone/>
              <a:defRPr sz="1200"/>
            </a:lvl3pPr>
            <a:lvl4pPr marL="1371545" indent="0">
              <a:buNone/>
              <a:defRPr sz="1000"/>
            </a:lvl4pPr>
            <a:lvl5pPr marL="1828727" indent="0">
              <a:buNone/>
              <a:defRPr sz="1000"/>
            </a:lvl5pPr>
            <a:lvl6pPr marL="2285909" indent="0">
              <a:buNone/>
              <a:defRPr sz="1000"/>
            </a:lvl6pPr>
            <a:lvl7pPr marL="2743091" indent="0">
              <a:buNone/>
              <a:defRPr sz="1000"/>
            </a:lvl7pPr>
            <a:lvl8pPr marL="3200272" indent="0">
              <a:buNone/>
              <a:defRPr sz="1000"/>
            </a:lvl8pPr>
            <a:lvl9pPr marL="3657454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364">
              <a:defRPr/>
            </a:pPr>
            <a:fld id="{29803861-8FEC-42A4-AB29-48BDD6E534F0}" type="datetime1">
              <a:rPr lang="fr-CH" sz="1200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 defTabSz="914364">
              <a:defRPr/>
            </a:pPr>
            <a:r>
              <a:rPr lang="en-US" sz="1200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algn="r" defTabSz="914364">
              <a:defRPr/>
            </a:pPr>
            <a:fld id="{D57E2960-37A5-4AAE-8B53-6EBC43190134}" type="slidenum">
              <a:rPr lang="fr-FR" sz="1200" smtClean="0">
                <a:solidFill>
                  <a:prstClr val="black">
                    <a:tint val="75000"/>
                  </a:prstClr>
                </a:solidFill>
              </a:rPr>
              <a:pPr algn="r" defTabSz="914364">
                <a:defRPr/>
              </a:pPr>
              <a:t>‹#›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7150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2" indent="0">
              <a:buNone/>
              <a:defRPr sz="2800"/>
            </a:lvl2pPr>
            <a:lvl3pPr marL="914364" indent="0">
              <a:buNone/>
              <a:defRPr sz="2400"/>
            </a:lvl3pPr>
            <a:lvl4pPr marL="1371545" indent="0">
              <a:buNone/>
              <a:defRPr sz="2000"/>
            </a:lvl4pPr>
            <a:lvl5pPr marL="1828727" indent="0">
              <a:buNone/>
              <a:defRPr sz="2000"/>
            </a:lvl5pPr>
            <a:lvl6pPr marL="2285909" indent="0">
              <a:buNone/>
              <a:defRPr sz="2000"/>
            </a:lvl6pPr>
            <a:lvl7pPr marL="2743091" indent="0">
              <a:buNone/>
              <a:defRPr sz="2000"/>
            </a:lvl7pPr>
            <a:lvl8pPr marL="3200272" indent="0">
              <a:buNone/>
              <a:defRPr sz="2000"/>
            </a:lvl8pPr>
            <a:lvl9pPr marL="3657454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2" indent="0">
              <a:buNone/>
              <a:defRPr sz="1400"/>
            </a:lvl2pPr>
            <a:lvl3pPr marL="914364" indent="0">
              <a:buNone/>
              <a:defRPr sz="1200"/>
            </a:lvl3pPr>
            <a:lvl4pPr marL="1371545" indent="0">
              <a:buNone/>
              <a:defRPr sz="1000"/>
            </a:lvl4pPr>
            <a:lvl5pPr marL="1828727" indent="0">
              <a:buNone/>
              <a:defRPr sz="1000"/>
            </a:lvl5pPr>
            <a:lvl6pPr marL="2285909" indent="0">
              <a:buNone/>
              <a:defRPr sz="1000"/>
            </a:lvl6pPr>
            <a:lvl7pPr marL="2743091" indent="0">
              <a:buNone/>
              <a:defRPr sz="1000"/>
            </a:lvl7pPr>
            <a:lvl8pPr marL="3200272" indent="0">
              <a:buNone/>
              <a:defRPr sz="1000"/>
            </a:lvl8pPr>
            <a:lvl9pPr marL="3657454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364">
              <a:defRPr/>
            </a:pPr>
            <a:fld id="{5D4CF840-6EE9-406D-AC8A-9BBAF3381376}" type="datetime1">
              <a:rPr lang="fr-CH" sz="1200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 defTabSz="914364">
              <a:defRPr/>
            </a:pPr>
            <a:r>
              <a:rPr lang="en-US" sz="1200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algn="r" defTabSz="914364">
              <a:defRPr/>
            </a:pPr>
            <a:fld id="{D57E2960-37A5-4AAE-8B53-6EBC43190134}" type="slidenum">
              <a:rPr lang="fr-FR" sz="1200" smtClean="0">
                <a:solidFill>
                  <a:prstClr val="black">
                    <a:tint val="75000"/>
                  </a:prstClr>
                </a:solidFill>
              </a:rPr>
              <a:pPr algn="r" defTabSz="914364">
                <a:defRPr/>
              </a:pPr>
              <a:t>‹#›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416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364">
              <a:defRPr/>
            </a:pPr>
            <a:fld id="{49AF457F-E592-47DC-8090-C3FEC613E385}" type="datetime1">
              <a:rPr lang="fr-CH" sz="1200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 defTabSz="914364">
              <a:defRPr/>
            </a:pPr>
            <a:r>
              <a:rPr lang="en-US" sz="1200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algn="r" defTabSz="914364">
              <a:defRPr/>
            </a:pPr>
            <a:fld id="{D57E2960-37A5-4AAE-8B53-6EBC43190134}" type="slidenum">
              <a:rPr lang="fr-FR" sz="1200" smtClean="0">
                <a:solidFill>
                  <a:prstClr val="black">
                    <a:tint val="75000"/>
                  </a:prstClr>
                </a:solidFill>
              </a:rPr>
              <a:pPr algn="r" defTabSz="914364">
                <a:defRPr/>
              </a:pPr>
              <a:t>‹#›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5835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364">
              <a:defRPr/>
            </a:pPr>
            <a:fld id="{C62BA827-603C-4071-9A01-7062BF7CC03F}" type="datetime1">
              <a:rPr lang="fr-CH" sz="1200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 defTabSz="914364">
              <a:defRPr/>
            </a:pPr>
            <a:r>
              <a:rPr lang="en-US" sz="1200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algn="r" defTabSz="914364">
              <a:defRPr/>
            </a:pPr>
            <a:fld id="{D57E2960-37A5-4AAE-8B53-6EBC43190134}" type="slidenum">
              <a:rPr lang="fr-FR" sz="1200" smtClean="0">
                <a:solidFill>
                  <a:prstClr val="black">
                    <a:tint val="75000"/>
                  </a:prstClr>
                </a:solidFill>
              </a:rPr>
              <a:pPr algn="r" defTabSz="914364">
                <a:defRPr/>
              </a:pPr>
              <a:t>‹#›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20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5417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6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43B98544-8758-4AE9-8F9E-DE1B0993D664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1845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52400"/>
            <a:ext cx="11480800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>
            <a:lvl1pPr>
              <a:defRPr sz="364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14400"/>
            <a:ext cx="11480800" cy="5378450"/>
          </a:xfrm>
        </p:spPr>
        <p:txBody>
          <a:bodyPr/>
          <a:lstStyle>
            <a:lvl1pPr>
              <a:defRPr sz="2280"/>
            </a:lvl1pPr>
            <a:lvl2pPr>
              <a:defRPr sz="2052"/>
            </a:lvl2pPr>
            <a:lvl3pPr>
              <a:defRPr sz="1824"/>
            </a:lvl3pPr>
            <a:lvl4pPr>
              <a:defRPr sz="1596"/>
            </a:lvl4pPr>
            <a:lvl5pPr>
              <a:buNone/>
              <a:defRPr sz="1368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94767" y="6610006"/>
            <a:ext cx="2540000" cy="206375"/>
          </a:xfrm>
        </p:spPr>
        <p:txBody>
          <a:bodyPr/>
          <a:lstStyle>
            <a:lvl1pPr>
              <a:defRPr sz="1368" dirty="0" smtClean="0"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143B842-9B6D-4743-9CDB-C43EAC4E1527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25.08.2022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368" dirty="0" err="1" smtClean="0"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Alain Blondel motivational talk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8F37CEC-7426-473D-BB9A-C0489BA294D7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69C301-2C13-CF40-B001-28EB5107EB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28086" y="215330"/>
            <a:ext cx="1604474" cy="64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084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C3F7581-31D7-45A2-953C-69D3FC24B04B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25.08.2022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Alain Blondel motivational talk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D49453E-1DE5-426C-B922-979B5BCB3A31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19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4"/>
          </a:xfrm>
        </p:spPr>
        <p:txBody>
          <a:bodyPr anchor="t"/>
          <a:lstStyle>
            <a:lvl1pPr algn="l">
              <a:defRPr sz="535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622"/>
            </a:lvl1pPr>
            <a:lvl2pPr marL="609228" indent="0">
              <a:buNone/>
              <a:defRPr sz="2394"/>
            </a:lvl2pPr>
            <a:lvl3pPr marL="1218456" indent="0">
              <a:buNone/>
              <a:defRPr sz="2166"/>
            </a:lvl3pPr>
            <a:lvl4pPr marL="1827686" indent="0">
              <a:buNone/>
              <a:defRPr sz="1824"/>
            </a:lvl4pPr>
            <a:lvl5pPr marL="2436914" indent="0">
              <a:buNone/>
              <a:defRPr sz="1824"/>
            </a:lvl5pPr>
            <a:lvl6pPr marL="3046142" indent="0">
              <a:buNone/>
              <a:defRPr sz="1824"/>
            </a:lvl6pPr>
            <a:lvl7pPr marL="3655371" indent="0">
              <a:buNone/>
              <a:defRPr sz="1824"/>
            </a:lvl7pPr>
            <a:lvl8pPr marL="4264600" indent="0">
              <a:buNone/>
              <a:defRPr sz="1824"/>
            </a:lvl8pPr>
            <a:lvl9pPr marL="4873828" indent="0">
              <a:buNone/>
              <a:defRPr sz="182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ED6F490-AE78-466C-8E54-C25FD6C3ECB5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25.08.2022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Alain Blondel motivational talk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EA2F5BE-86E4-4E9A-A8FB-7367990F2C5C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1191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1" y="914400"/>
            <a:ext cx="5638800" cy="5378450"/>
          </a:xfrm>
        </p:spPr>
        <p:txBody>
          <a:bodyPr/>
          <a:lstStyle>
            <a:lvl1pPr>
              <a:defRPr sz="3761"/>
            </a:lvl1pPr>
            <a:lvl2pPr>
              <a:defRPr sz="3191"/>
            </a:lvl2pPr>
            <a:lvl3pPr>
              <a:defRPr sz="2622"/>
            </a:lvl3pPr>
            <a:lvl4pPr>
              <a:defRPr sz="2394"/>
            </a:lvl4pPr>
            <a:lvl5pPr>
              <a:defRPr sz="2394"/>
            </a:lvl5pPr>
            <a:lvl6pPr>
              <a:defRPr sz="2394"/>
            </a:lvl6pPr>
            <a:lvl7pPr>
              <a:defRPr sz="2394"/>
            </a:lvl7pPr>
            <a:lvl8pPr>
              <a:defRPr sz="2394"/>
            </a:lvl8pPr>
            <a:lvl9pPr>
              <a:defRPr sz="239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1" y="914400"/>
            <a:ext cx="5638800" cy="5378450"/>
          </a:xfrm>
        </p:spPr>
        <p:txBody>
          <a:bodyPr/>
          <a:lstStyle>
            <a:lvl1pPr>
              <a:defRPr sz="3761"/>
            </a:lvl1pPr>
            <a:lvl2pPr>
              <a:defRPr sz="3191"/>
            </a:lvl2pPr>
            <a:lvl3pPr>
              <a:defRPr sz="2622"/>
            </a:lvl3pPr>
            <a:lvl4pPr>
              <a:defRPr sz="2394"/>
            </a:lvl4pPr>
            <a:lvl5pPr>
              <a:defRPr sz="2394"/>
            </a:lvl5pPr>
            <a:lvl6pPr>
              <a:defRPr sz="2394"/>
            </a:lvl6pPr>
            <a:lvl7pPr>
              <a:defRPr sz="2394"/>
            </a:lvl7pPr>
            <a:lvl8pPr>
              <a:defRPr sz="2394"/>
            </a:lvl8pPr>
            <a:lvl9pPr>
              <a:defRPr sz="239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C1AD1AF-5782-4486-A20B-B89D222449AB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25.08.2022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Alain Blondel motivational talk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D1A4C39-1342-4DBF-BA2D-862D2705C813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8572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6"/>
            <a:ext cx="5386917" cy="639762"/>
          </a:xfrm>
        </p:spPr>
        <p:txBody>
          <a:bodyPr anchor="b"/>
          <a:lstStyle>
            <a:lvl1pPr marL="0" indent="0">
              <a:buNone/>
              <a:defRPr sz="3191" b="1"/>
            </a:lvl1pPr>
            <a:lvl2pPr marL="609228" indent="0">
              <a:buNone/>
              <a:defRPr sz="2622" b="1"/>
            </a:lvl2pPr>
            <a:lvl3pPr marL="1218456" indent="0">
              <a:buNone/>
              <a:defRPr sz="2394" b="1"/>
            </a:lvl3pPr>
            <a:lvl4pPr marL="1827686" indent="0">
              <a:buNone/>
              <a:defRPr sz="2166" b="1"/>
            </a:lvl4pPr>
            <a:lvl5pPr marL="2436914" indent="0">
              <a:buNone/>
              <a:defRPr sz="2166" b="1"/>
            </a:lvl5pPr>
            <a:lvl6pPr marL="3046142" indent="0">
              <a:buNone/>
              <a:defRPr sz="2166" b="1"/>
            </a:lvl6pPr>
            <a:lvl7pPr marL="3655371" indent="0">
              <a:buNone/>
              <a:defRPr sz="2166" b="1"/>
            </a:lvl7pPr>
            <a:lvl8pPr marL="4264600" indent="0">
              <a:buNone/>
              <a:defRPr sz="2166" b="1"/>
            </a:lvl8pPr>
            <a:lvl9pPr marL="4873828" indent="0">
              <a:buNone/>
              <a:defRPr sz="21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9"/>
          </a:xfrm>
        </p:spPr>
        <p:txBody>
          <a:bodyPr/>
          <a:lstStyle>
            <a:lvl1pPr>
              <a:defRPr sz="3191"/>
            </a:lvl1pPr>
            <a:lvl2pPr>
              <a:defRPr sz="2622"/>
            </a:lvl2pPr>
            <a:lvl3pPr>
              <a:defRPr sz="2394"/>
            </a:lvl3pPr>
            <a:lvl4pPr>
              <a:defRPr sz="2166"/>
            </a:lvl4pPr>
            <a:lvl5pPr>
              <a:defRPr sz="2166"/>
            </a:lvl5pPr>
            <a:lvl6pPr>
              <a:defRPr sz="2166"/>
            </a:lvl6pPr>
            <a:lvl7pPr>
              <a:defRPr sz="2166"/>
            </a:lvl7pPr>
            <a:lvl8pPr>
              <a:defRPr sz="2166"/>
            </a:lvl8pPr>
            <a:lvl9pPr>
              <a:defRPr sz="21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6"/>
            <a:ext cx="5389033" cy="639762"/>
          </a:xfrm>
        </p:spPr>
        <p:txBody>
          <a:bodyPr anchor="b"/>
          <a:lstStyle>
            <a:lvl1pPr marL="0" indent="0">
              <a:buNone/>
              <a:defRPr sz="3191" b="1"/>
            </a:lvl1pPr>
            <a:lvl2pPr marL="609228" indent="0">
              <a:buNone/>
              <a:defRPr sz="2622" b="1"/>
            </a:lvl2pPr>
            <a:lvl3pPr marL="1218456" indent="0">
              <a:buNone/>
              <a:defRPr sz="2394" b="1"/>
            </a:lvl3pPr>
            <a:lvl4pPr marL="1827686" indent="0">
              <a:buNone/>
              <a:defRPr sz="2166" b="1"/>
            </a:lvl4pPr>
            <a:lvl5pPr marL="2436914" indent="0">
              <a:buNone/>
              <a:defRPr sz="2166" b="1"/>
            </a:lvl5pPr>
            <a:lvl6pPr marL="3046142" indent="0">
              <a:buNone/>
              <a:defRPr sz="2166" b="1"/>
            </a:lvl6pPr>
            <a:lvl7pPr marL="3655371" indent="0">
              <a:buNone/>
              <a:defRPr sz="2166" b="1"/>
            </a:lvl7pPr>
            <a:lvl8pPr marL="4264600" indent="0">
              <a:buNone/>
              <a:defRPr sz="2166" b="1"/>
            </a:lvl8pPr>
            <a:lvl9pPr marL="4873828" indent="0">
              <a:buNone/>
              <a:defRPr sz="21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9"/>
          </a:xfrm>
        </p:spPr>
        <p:txBody>
          <a:bodyPr/>
          <a:lstStyle>
            <a:lvl1pPr>
              <a:defRPr sz="3191"/>
            </a:lvl1pPr>
            <a:lvl2pPr>
              <a:defRPr sz="2622"/>
            </a:lvl2pPr>
            <a:lvl3pPr>
              <a:defRPr sz="2394"/>
            </a:lvl3pPr>
            <a:lvl4pPr>
              <a:defRPr sz="2166"/>
            </a:lvl4pPr>
            <a:lvl5pPr>
              <a:defRPr sz="2166"/>
            </a:lvl5pPr>
            <a:lvl6pPr>
              <a:defRPr sz="2166"/>
            </a:lvl6pPr>
            <a:lvl7pPr>
              <a:defRPr sz="2166"/>
            </a:lvl7pPr>
            <a:lvl8pPr>
              <a:defRPr sz="2166"/>
            </a:lvl8pPr>
            <a:lvl9pPr>
              <a:defRPr sz="21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A7CA1BF-498C-40F0-852A-2809F45F71B6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25.08.2022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Alain Blondel motivational talk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20E0F29-8CEC-48E4-9081-B3B24D9ED4CA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6166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52400"/>
            <a:ext cx="114808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649E999-1224-4A64-8CF6-5805A2BC26D7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25.08.2022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Alain Blondel motivational talk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3A463A4-1425-4350-AC63-E9ADFA407B67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6857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E8C9483-AF7B-442A-B9BA-295D48E461C3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25.08.2022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Alain Blondel motivational talk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93E0678-3149-443B-8A5D-85EC3119747D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6885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49"/>
            <a:ext cx="4011084" cy="1162050"/>
          </a:xfrm>
        </p:spPr>
        <p:txBody>
          <a:bodyPr anchor="b"/>
          <a:lstStyle>
            <a:lvl1pPr algn="l">
              <a:defRPr sz="262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217"/>
            </a:lvl1pPr>
            <a:lvl2pPr>
              <a:defRPr sz="3761"/>
            </a:lvl2pPr>
            <a:lvl3pPr>
              <a:defRPr sz="3191"/>
            </a:lvl3pPr>
            <a:lvl4pPr>
              <a:defRPr sz="2622"/>
            </a:lvl4pPr>
            <a:lvl5pPr>
              <a:defRPr sz="2622"/>
            </a:lvl5pPr>
            <a:lvl6pPr>
              <a:defRPr sz="2622"/>
            </a:lvl6pPr>
            <a:lvl7pPr>
              <a:defRPr sz="2622"/>
            </a:lvl7pPr>
            <a:lvl8pPr>
              <a:defRPr sz="2622"/>
            </a:lvl8pPr>
            <a:lvl9pPr>
              <a:defRPr sz="262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824"/>
            </a:lvl1pPr>
            <a:lvl2pPr marL="609228" indent="0">
              <a:buNone/>
              <a:defRPr sz="1596"/>
            </a:lvl2pPr>
            <a:lvl3pPr marL="1218456" indent="0">
              <a:buNone/>
              <a:defRPr sz="1368"/>
            </a:lvl3pPr>
            <a:lvl4pPr marL="1827686" indent="0">
              <a:buNone/>
              <a:defRPr sz="1254"/>
            </a:lvl4pPr>
            <a:lvl5pPr marL="2436914" indent="0">
              <a:buNone/>
              <a:defRPr sz="1254"/>
            </a:lvl5pPr>
            <a:lvl6pPr marL="3046142" indent="0">
              <a:buNone/>
              <a:defRPr sz="1254"/>
            </a:lvl6pPr>
            <a:lvl7pPr marL="3655371" indent="0">
              <a:buNone/>
              <a:defRPr sz="1254"/>
            </a:lvl7pPr>
            <a:lvl8pPr marL="4264600" indent="0">
              <a:buNone/>
              <a:defRPr sz="1254"/>
            </a:lvl8pPr>
            <a:lvl9pPr marL="4873828" indent="0">
              <a:buNone/>
              <a:defRPr sz="125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05752AC-A0D3-4507-850C-5684D5AF5E2E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25.08.2022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Alain Blondel motivational talk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93EB195-D2B7-4D0A-8B1C-749C5BCD3FE8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5621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9" y="4800601"/>
            <a:ext cx="7315200" cy="566738"/>
          </a:xfrm>
        </p:spPr>
        <p:txBody>
          <a:bodyPr anchor="b"/>
          <a:lstStyle>
            <a:lvl1pPr algn="l">
              <a:defRPr sz="262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389719" y="612775"/>
            <a:ext cx="7315200" cy="4114800"/>
          </a:xfrm>
        </p:spPr>
        <p:txBody>
          <a:bodyPr/>
          <a:lstStyle>
            <a:lvl1pPr marL="0" indent="0">
              <a:buNone/>
              <a:defRPr sz="4217"/>
            </a:lvl1pPr>
            <a:lvl2pPr marL="609228" indent="0">
              <a:buNone/>
              <a:defRPr sz="3761"/>
            </a:lvl2pPr>
            <a:lvl3pPr marL="1218456" indent="0">
              <a:buNone/>
              <a:defRPr sz="3191"/>
            </a:lvl3pPr>
            <a:lvl4pPr marL="1827686" indent="0">
              <a:buNone/>
              <a:defRPr sz="2622"/>
            </a:lvl4pPr>
            <a:lvl5pPr marL="2436914" indent="0">
              <a:buNone/>
              <a:defRPr sz="2622"/>
            </a:lvl5pPr>
            <a:lvl6pPr marL="3046142" indent="0">
              <a:buNone/>
              <a:defRPr sz="2622"/>
            </a:lvl6pPr>
            <a:lvl7pPr marL="3655371" indent="0">
              <a:buNone/>
              <a:defRPr sz="2622"/>
            </a:lvl7pPr>
            <a:lvl8pPr marL="4264600" indent="0">
              <a:buNone/>
              <a:defRPr sz="2622"/>
            </a:lvl8pPr>
            <a:lvl9pPr marL="4873828" indent="0">
              <a:buNone/>
              <a:defRPr sz="2622"/>
            </a:lvl9pPr>
          </a:lstStyle>
          <a:p>
            <a:pPr lvl="0"/>
            <a:r>
              <a:rPr lang="en-US" noProof="0" dirty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9" y="5367338"/>
            <a:ext cx="7315200" cy="804863"/>
          </a:xfrm>
        </p:spPr>
        <p:txBody>
          <a:bodyPr/>
          <a:lstStyle>
            <a:lvl1pPr marL="0" indent="0">
              <a:buNone/>
              <a:defRPr sz="1824"/>
            </a:lvl1pPr>
            <a:lvl2pPr marL="609228" indent="0">
              <a:buNone/>
              <a:defRPr sz="1596"/>
            </a:lvl2pPr>
            <a:lvl3pPr marL="1218456" indent="0">
              <a:buNone/>
              <a:defRPr sz="1368"/>
            </a:lvl3pPr>
            <a:lvl4pPr marL="1827686" indent="0">
              <a:buNone/>
              <a:defRPr sz="1254"/>
            </a:lvl4pPr>
            <a:lvl5pPr marL="2436914" indent="0">
              <a:buNone/>
              <a:defRPr sz="1254"/>
            </a:lvl5pPr>
            <a:lvl6pPr marL="3046142" indent="0">
              <a:buNone/>
              <a:defRPr sz="1254"/>
            </a:lvl6pPr>
            <a:lvl7pPr marL="3655371" indent="0">
              <a:buNone/>
              <a:defRPr sz="1254"/>
            </a:lvl7pPr>
            <a:lvl8pPr marL="4264600" indent="0">
              <a:buNone/>
              <a:defRPr sz="1254"/>
            </a:lvl8pPr>
            <a:lvl9pPr marL="4873828" indent="0">
              <a:buNone/>
              <a:defRPr sz="125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2A955A1-5A30-48E2-BFC7-6B093FD7B3F7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25.08.2022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Alain Blondel motivational talk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51D6649-B869-482D-9FB7-E5CAAFB5D891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9834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A183A20-2908-43FB-89C2-B5898DD98B23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25.08.2022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Alain Blondel motivational talk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45CCB8F-D0CD-49E5-88AB-A8F3F4C00268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064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C7CA4283-77D1-431E-9328-16D7F13B9584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08198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6999" y="152400"/>
            <a:ext cx="2870201" cy="6140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2" y="152400"/>
            <a:ext cx="8407400" cy="6140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23286DC-3F8B-445B-9FB7-7A90286B9A12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25.08.2022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Alain Blondel motivational talk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B5DD7CF-BEDA-4913-816E-1F120F320F8E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4593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458386" y="152400"/>
            <a:ext cx="10428816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6401" y="914400"/>
            <a:ext cx="5638800" cy="26130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8401" y="914400"/>
            <a:ext cx="5638800" cy="26130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06401" y="3679827"/>
            <a:ext cx="5638800" cy="26130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8401" y="3679827"/>
            <a:ext cx="5638800" cy="26130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F237884-0A06-4658-9592-BBEC85C210EA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25.08.2022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Alain Blondel motivational talk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3A44971-6174-4D10-B2A6-1EA49BB7016B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1869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386" y="152400"/>
            <a:ext cx="10428816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6401" y="914400"/>
            <a:ext cx="5638800" cy="5378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8401" y="914400"/>
            <a:ext cx="5638800" cy="26130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48401" y="3679827"/>
            <a:ext cx="5638800" cy="26130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A2384ED-FA02-4FB9-8C6D-305F76DC40BB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25.08.2022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Alain Blondel motivational talk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B2996AA-51BA-4786-A951-9D5ECE8ABD0C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4619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321469" hangingPunct="0">
              <a:tabLst>
                <a:tab pos="581025" algn="l"/>
              </a:tabLst>
            </a:pPr>
            <a:fld id="{86CB4B4D-7CA3-9044-876B-883B54F8677D}" type="slidenum">
              <a:rPr lang="en-CH" kern="0" smtClean="0">
                <a:solidFill>
                  <a:srgbClr val="000000"/>
                </a:solidFill>
                <a:sym typeface="Gill Sans"/>
              </a:rPr>
              <a:pPr algn="ctr" defTabSz="321469" hangingPunct="0">
                <a:tabLst>
                  <a:tab pos="581025" algn="l"/>
                </a:tabLst>
              </a:pPr>
              <a:t>‹#›</a:t>
            </a:fld>
            <a:endParaRPr lang="en-CH" kern="0">
              <a:solidFill>
                <a:srgbClr val="000000"/>
              </a:solidFill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163066821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hristophe Grojean"/>
          <p:cNvSpPr txBox="1"/>
          <p:nvPr/>
        </p:nvSpPr>
        <p:spPr>
          <a:xfrm>
            <a:off x="62521" y="6591300"/>
            <a:ext cx="1577356" cy="282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419100">
              <a:lnSpc>
                <a:spcPts val="2100"/>
              </a:lnSpc>
              <a:tabLst>
                <a:tab pos="762000" algn="l"/>
              </a:tabLst>
              <a:defRPr sz="1800">
                <a:latin typeface="Handwriting - Dakota"/>
                <a:ea typeface="Handwriting - Dakota"/>
                <a:cs typeface="Handwriting - Dakota"/>
                <a:sym typeface="Handwriting - Dakota"/>
              </a:defRPr>
            </a:lvl1pPr>
          </a:lstStyle>
          <a:p>
            <a:pPr marL="0" marR="0" lvl="0" indent="0" algn="ctr" defTabSz="314325" rtl="0" eaLnBrk="1" fontAlgn="auto" latinLnBrk="0" hangingPunct="0">
              <a:lnSpc>
                <a:spcPts val="157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71500" algn="l"/>
              </a:tabLst>
              <a:defRPr/>
            </a:pPr>
            <a:r>
              <a:rPr kumimoji="0" sz="13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andwriting - Dakota"/>
                <a:sym typeface="Handwriting - Dakota"/>
              </a:rPr>
              <a:t>Christophe Grojean</a:t>
            </a:r>
          </a:p>
        </p:txBody>
      </p:sp>
      <p:sp>
        <p:nvSpPr>
          <p:cNvPr id="19" name="FCC-ee Physics"/>
          <p:cNvSpPr txBox="1"/>
          <p:nvPr/>
        </p:nvSpPr>
        <p:spPr>
          <a:xfrm>
            <a:off x="5075343" y="6543675"/>
            <a:ext cx="1468352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419100">
              <a:lnSpc>
                <a:spcPts val="2400"/>
              </a:lnSpc>
              <a:spcBef>
                <a:spcPts val="200"/>
              </a:spcBef>
              <a:tabLst>
                <a:tab pos="863600" algn="l"/>
              </a:tabLst>
              <a:defRPr sz="2000">
                <a:latin typeface="Handwriting - Dakota"/>
                <a:ea typeface="Handwriting - Dakota"/>
                <a:cs typeface="Handwriting - Dakota"/>
                <a:sym typeface="Handwriting - Dakota"/>
              </a:defRPr>
            </a:lvl1pPr>
          </a:lstStyle>
          <a:p>
            <a:pPr marL="0" marR="0" lvl="0" indent="0" algn="ctr" defTabSz="314325" rtl="0" eaLnBrk="1" fontAlgn="auto" latinLnBrk="0" hangingPunct="0">
              <a:lnSpc>
                <a:spcPts val="1800"/>
              </a:lnSpc>
              <a:spcBef>
                <a:spcPts val="150"/>
              </a:spcBef>
              <a:spcAft>
                <a:spcPts val="0"/>
              </a:spcAft>
              <a:buClrTx/>
              <a:buSzTx/>
              <a:buFontTx/>
              <a:buNone/>
              <a:tabLst>
                <a:tab pos="647700" algn="l"/>
              </a:tabLst>
              <a:defRPr/>
            </a:pPr>
            <a:r>
              <a:rPr kumimoji="0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andwriting - Dakota"/>
                <a:sym typeface="Handwriting - Dakota"/>
              </a:rPr>
              <a:t>FCC-ee Physics</a:t>
            </a:r>
          </a:p>
        </p:txBody>
      </p:sp>
      <p:sp>
        <p:nvSpPr>
          <p:cNvPr id="20" name="FCC workshop, Feb. 2022"/>
          <p:cNvSpPr txBox="1"/>
          <p:nvPr/>
        </p:nvSpPr>
        <p:spPr>
          <a:xfrm>
            <a:off x="9316192" y="6557963"/>
            <a:ext cx="3414118" cy="282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419100">
              <a:lnSpc>
                <a:spcPts val="2100"/>
              </a:lnSpc>
              <a:tabLst>
                <a:tab pos="762000" algn="l"/>
              </a:tabLst>
              <a:defRPr sz="1800">
                <a:latin typeface="Handwriting - Dakota"/>
                <a:ea typeface="Handwriting - Dakota"/>
                <a:cs typeface="Handwriting - Dakota"/>
                <a:sym typeface="Handwriting - Dakota"/>
              </a:defRPr>
            </a:lvl1pPr>
          </a:lstStyle>
          <a:p>
            <a:pPr marL="0" marR="0" lvl="0" indent="0" algn="ctr" defTabSz="314325" rtl="0" eaLnBrk="1" fontAlgn="auto" latinLnBrk="0" hangingPunct="0">
              <a:lnSpc>
                <a:spcPts val="157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71500" algn="l"/>
              </a:tabLst>
              <a:defRPr/>
            </a:pPr>
            <a:r>
              <a:rPr kumimoji="0" sz="13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andwriting - Dakota"/>
                <a:sym typeface="Handwriting - Dakota"/>
              </a:rPr>
              <a:t>FCC workshop, Feb. 2022 </a:t>
            </a:r>
          </a:p>
        </p:txBody>
      </p:sp>
      <p:sp>
        <p:nvSpPr>
          <p:cNvPr id="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746797" y="6583586"/>
            <a:ext cx="288541" cy="282129"/>
          </a:xfrm>
          <a:prstGeom prst="rect">
            <a:avLst/>
          </a:prstGeom>
        </p:spPr>
        <p:txBody>
          <a:bodyPr/>
          <a:lstStyle>
            <a:lvl1pPr defTabSz="314325">
              <a:lnSpc>
                <a:spcPts val="1575"/>
              </a:lnSpc>
              <a:tabLst>
                <a:tab pos="571500" algn="l"/>
              </a:tabLst>
              <a:defRPr sz="1350">
                <a:latin typeface="Handwriting - Dakota"/>
                <a:ea typeface="Handwriting - Dakota"/>
                <a:cs typeface="Handwriting - Dakota"/>
                <a:sym typeface="Handwriting - Dakota"/>
              </a:defRPr>
            </a:lvl1pPr>
          </a:lstStyle>
          <a:p>
            <a:pPr algn="ctr" hangingPunct="0"/>
            <a:fld id="{86CB4B4D-7CA3-9044-876B-883B54F8677D}" type="slidenum">
              <a:rPr lang="en-CH" kern="0" smtClean="0">
                <a:solidFill>
                  <a:srgbClr val="000000"/>
                </a:solidFill>
              </a:rPr>
              <a:pPr algn="ctr" hangingPunct="0"/>
              <a:t>‹#›</a:t>
            </a:fld>
            <a:endParaRPr lang="en-CH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58065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5A26AA7D-A737-4E7C-9C25-437AC1BCC9B7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661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55392A4B-1156-4929-AB7F-0F09C61F60D3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556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91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8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84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12" y="174050"/>
            <a:ext cx="2160000" cy="677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256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91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8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84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12" y="174050"/>
            <a:ext cx="2160000" cy="677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1176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3040384A-9B15-4400-8AA1-4BBA6CBAF554}" type="datetime1">
              <a:rPr lang="fr-CH" smtClean="0">
                <a:solidFill>
                  <a:srgbClr val="0055A0">
                    <a:tint val="75000"/>
                  </a:srgbClr>
                </a:solidFill>
              </a:rPr>
              <a:t>25.08.2022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Alain Blondel motivational talk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109728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106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2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2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F92168E8-B648-49D6-AC6A-65BF6F1FE91F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8928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47428844-6095-4E68-8D41-16496E780870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39C1BFFD-6ACE-4186-BB5D-92E7BB2BB75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192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CCD6A226-06B0-43CC-BB8B-201E1853D30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60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27F588C4-0F49-4FB5-AD83-7AB8F92EA0E3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1A743F-B8F9-DF4F-B444-0326959A40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781482" cy="72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009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1"/>
            <a:ext cx="4011084" cy="116205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1"/>
            <a:ext cx="4011084" cy="4691063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95EF3C15-EBCE-4B90-9FF4-6B05F5D5B8E0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895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1717C183-BD67-4A58-98AD-D299682E3609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107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5.ti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47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650F6AFC-D873-467A-8331-CD844AEA6ED7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452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1097280" rtl="0" eaLnBrk="1" latinLnBrk="0" hangingPunct="1"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indent="-41148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1pPr>
      <a:lvl2pPr marL="891540" indent="-34290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F2F27C2F-CEB4-4529-89AE-1D11C3CC6229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95733" y="6381330"/>
            <a:ext cx="46186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715" y="33184"/>
            <a:ext cx="1807464" cy="56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1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iming>
    <p:tnLst>
      <p:par>
        <p:cTn id="1" dur="indefinite" restart="never" nodeType="tmRoot"/>
      </p:par>
    </p:tnLst>
  </p:timing>
  <p:hf hdr="0"/>
  <p:txStyles>
    <p:titleStyle>
      <a:lvl1pPr algn="ctr" defTabSz="1097280" rtl="0" eaLnBrk="1" latinLnBrk="0" hangingPunct="1"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indent="-41148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1pPr>
      <a:lvl2pPr marL="891540" indent="-34290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7661E70-0AFA-9846-A20A-57BCF019992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" y="1"/>
            <a:ext cx="1406106" cy="64068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155540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36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0" indent="-228590" algn="l" defTabSz="91436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72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4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6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7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4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4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1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52400"/>
            <a:ext cx="114808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107644" tIns="160351" rIns="107644" bIns="538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914400"/>
            <a:ext cx="114808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644" tIns="53823" rIns="107644" bIns="538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94767" y="6557964"/>
            <a:ext cx="2540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7644" tIns="53823" rIns="107644" bIns="53823" numCol="1" anchor="ctr" anchorCtr="0" compatLnSpc="1">
            <a:prstTxWarp prst="textNoShape">
              <a:avLst/>
            </a:prstTxWarp>
          </a:bodyPr>
          <a:lstStyle>
            <a:lvl1pPr algn="ctr">
              <a:defRPr sz="1596"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810CA68-3C56-4161-9357-A5D9AED92676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25.08.2022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2" y="6367462"/>
            <a:ext cx="3860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7644" tIns="53823" rIns="107644" bIns="53823" numCol="1" anchor="ctr" anchorCtr="0" compatLnSpc="1">
            <a:prstTxWarp prst="textNoShape">
              <a:avLst/>
            </a:prstTxWarp>
          </a:bodyPr>
          <a:lstStyle>
            <a:lvl1pPr algn="ctr">
              <a:defRPr sz="1596"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Alain Blondel motivational talk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6367462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7644" tIns="53823" rIns="107644" bIns="53823" numCol="1" anchor="ctr" anchorCtr="0" compatLnSpc="1">
            <a:prstTxWarp prst="textNoShape">
              <a:avLst/>
            </a:prstTxWarp>
          </a:bodyPr>
          <a:lstStyle>
            <a:lvl1pPr algn="r">
              <a:defRPr sz="1596"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4F9ECCC-5760-4339-B592-055385547EC6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06400" y="6324600"/>
            <a:ext cx="114808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lIns="121850" tIns="60926" rIns="121850" bIns="60926" anchor="ctr"/>
          <a:lstStyle/>
          <a:p>
            <a:pPr marL="0" marR="0" lvl="0" indent="0" algn="l" defTabSz="104223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319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364066" y="6343653"/>
            <a:ext cx="816877" cy="31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1850" tIns="60926" rIns="121850" bIns="60926">
            <a:spAutoFit/>
          </a:bodyPr>
          <a:lstStyle/>
          <a:p>
            <a:pPr marL="0" marR="0" lvl="0" indent="0" algn="l" defTabSz="104223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5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P. </a:t>
            </a:r>
            <a:r>
              <a:rPr kumimoji="0" lang="en-US" altLang="en-US" sz="125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Janot</a:t>
            </a:r>
            <a:endParaRPr kumimoji="0" lang="en-US" altLang="en-US" sz="1254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326FA6-46A5-B34D-BF25-E9C549A2B70A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0228086" y="215330"/>
            <a:ext cx="1604474" cy="64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794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</p:sldLayoutIdLs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FG Deanna's Hand" pitchFamily="2" charset="0"/>
        </a:defRPr>
      </a:lvl5pPr>
      <a:lvl6pPr marL="609228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Comic Sans MS" pitchFamily="66" charset="0"/>
        </a:defRPr>
      </a:lvl6pPr>
      <a:lvl7pPr marL="1218456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Comic Sans MS" pitchFamily="66" charset="0"/>
        </a:defRPr>
      </a:lvl7pPr>
      <a:lvl8pPr marL="1827686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Comic Sans MS" pitchFamily="66" charset="0"/>
        </a:defRPr>
      </a:lvl8pPr>
      <a:lvl9pPr marL="2436914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Comic Sans MS" pitchFamily="66" charset="0"/>
        </a:defRPr>
      </a:lvl9pPr>
    </p:titleStyle>
    <p:bodyStyle>
      <a:lvl1pPr marL="456922" indent="-456922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3191" b="1">
          <a:solidFill>
            <a:srgbClr val="FF0000"/>
          </a:solidFill>
          <a:latin typeface="+mn-lt"/>
          <a:ea typeface="+mn-ea"/>
          <a:cs typeface="+mn-cs"/>
        </a:defRPr>
      </a:lvl1pPr>
      <a:lvl2pPr marL="989995" indent="-380767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622" b="1">
          <a:solidFill>
            <a:srgbClr val="0000CC"/>
          </a:solidFill>
          <a:latin typeface="+mn-lt"/>
        </a:defRPr>
      </a:lvl2pPr>
      <a:lvl3pPr marL="1523071" indent="-304614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622" b="1">
          <a:solidFill>
            <a:srgbClr val="009900"/>
          </a:solidFill>
          <a:latin typeface="+mn-lt"/>
        </a:defRPr>
      </a:lvl3pPr>
      <a:lvl4pPr marL="2132300" indent="-304614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622" b="1">
          <a:solidFill>
            <a:srgbClr val="CC0099"/>
          </a:solidFill>
          <a:latin typeface="+mn-lt"/>
        </a:defRPr>
      </a:lvl4pPr>
      <a:lvl5pPr marL="2741528" indent="-304614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622" b="1">
          <a:solidFill>
            <a:schemeClr val="tx1"/>
          </a:solidFill>
          <a:latin typeface="+mn-lt"/>
        </a:defRPr>
      </a:lvl5pPr>
      <a:lvl6pPr marL="3350757" indent="-304614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622" b="1">
          <a:solidFill>
            <a:schemeClr val="tx1"/>
          </a:solidFill>
          <a:latin typeface="+mn-lt"/>
        </a:defRPr>
      </a:lvl6pPr>
      <a:lvl7pPr marL="3959985" indent="-304614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622" b="1">
          <a:solidFill>
            <a:schemeClr val="tx1"/>
          </a:solidFill>
          <a:latin typeface="+mn-lt"/>
        </a:defRPr>
      </a:lvl7pPr>
      <a:lvl8pPr marL="4569214" indent="-304614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622" b="1">
          <a:solidFill>
            <a:schemeClr val="tx1"/>
          </a:solidFill>
          <a:latin typeface="+mn-lt"/>
        </a:defRPr>
      </a:lvl8pPr>
      <a:lvl9pPr marL="5178442" indent="-304614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622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1pPr>
      <a:lvl2pPr marL="609228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218456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3pPr>
      <a:lvl4pPr marL="1827686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4pPr>
      <a:lvl5pPr marL="2436914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5pPr>
      <a:lvl6pPr marL="3046142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6pPr>
      <a:lvl7pPr marL="3655371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7pPr>
      <a:lvl8pPr marL="4264600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8pPr>
      <a:lvl9pPr marL="4873828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33450" y="123825"/>
            <a:ext cx="7667625" cy="1390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33450" y="1619250"/>
            <a:ext cx="7667625" cy="3152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buBlip>
                <a:blip r:embed="rId4"/>
              </a:buBlip>
            </a:lvl1pPr>
            <a:lvl2pPr>
              <a:buBlip>
                <a:blip r:embed="rId4"/>
              </a:buBlip>
              <a:tabLst>
                <a:tab pos="1358900" algn="l"/>
              </a:tabLst>
            </a:lvl2pPr>
            <a:lvl3pPr>
              <a:buBlip>
                <a:blip r:embed="rId4"/>
              </a:buBlip>
              <a:tabLst>
                <a:tab pos="1765300" algn="l"/>
              </a:tabLst>
            </a:lvl3pPr>
            <a:lvl4pPr>
              <a:buBlip>
                <a:blip r:embed="rId4"/>
              </a:buBlip>
              <a:tabLst>
                <a:tab pos="2171700" algn="l"/>
              </a:tabLst>
            </a:lvl4pPr>
            <a:lvl5pPr>
              <a:buBlip>
                <a:blip r:embed="rId4"/>
              </a:buBlip>
              <a:tabLst>
                <a:tab pos="2578100" algn="l"/>
              </a:tabLst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659565" y="5088868"/>
            <a:ext cx="193964" cy="192360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900"/>
              </a:lnSpc>
              <a:defRPr sz="750"/>
            </a:lvl1pPr>
          </a:lstStyle>
          <a:p>
            <a:pPr algn="ctr" defTabSz="321469" hangingPunct="0">
              <a:tabLst>
                <a:tab pos="581025" algn="l"/>
              </a:tabLst>
            </a:pPr>
            <a:fld id="{86CB4B4D-7CA3-9044-876B-883B54F8677D}" type="slidenum">
              <a:rPr lang="en-CH" kern="0" smtClean="0">
                <a:solidFill>
                  <a:srgbClr val="000000"/>
                </a:solidFill>
                <a:sym typeface="Gill Sans"/>
              </a:rPr>
              <a:pPr algn="ctr" defTabSz="321469" hangingPunct="0">
                <a:tabLst>
                  <a:tab pos="581025" algn="l"/>
                </a:tabLst>
              </a:pPr>
              <a:t>‹#›</a:t>
            </a:fld>
            <a:endParaRPr lang="en-CH" kern="0">
              <a:solidFill>
                <a:srgbClr val="000000"/>
              </a:solidFill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944238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</p:sldLayoutIdLst>
  <p:transition spd="med"/>
  <p:hf hdr="0"/>
  <p:txStyles>
    <p:titleStyle>
      <a:lvl1pPr marL="0" marR="0" indent="0" algn="ctr" defTabSz="321469" latinLnBrk="0">
        <a:lnSpc>
          <a:spcPts val="4275"/>
        </a:lnSpc>
        <a:spcBef>
          <a:spcPts val="150"/>
        </a:spcBef>
        <a:spcAft>
          <a:spcPts val="0"/>
        </a:spcAft>
        <a:buClrTx/>
        <a:buSzTx/>
        <a:buFontTx/>
        <a:buNone/>
        <a:tabLst>
          <a:tab pos="647700" algn="l"/>
        </a:tabLst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171450" algn="ctr" defTabSz="321469" latinLnBrk="0">
        <a:lnSpc>
          <a:spcPts val="4275"/>
        </a:lnSpc>
        <a:spcBef>
          <a:spcPts val="150"/>
        </a:spcBef>
        <a:spcAft>
          <a:spcPts val="0"/>
        </a:spcAft>
        <a:buClrTx/>
        <a:buSzTx/>
        <a:buFontTx/>
        <a:buNone/>
        <a:tabLst>
          <a:tab pos="647700" algn="l"/>
        </a:tabLst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342900" algn="ctr" defTabSz="321469" latinLnBrk="0">
        <a:lnSpc>
          <a:spcPts val="4275"/>
        </a:lnSpc>
        <a:spcBef>
          <a:spcPts val="150"/>
        </a:spcBef>
        <a:spcAft>
          <a:spcPts val="0"/>
        </a:spcAft>
        <a:buClrTx/>
        <a:buSzTx/>
        <a:buFontTx/>
        <a:buNone/>
        <a:tabLst>
          <a:tab pos="647700" algn="l"/>
        </a:tabLst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514350" algn="ctr" defTabSz="321469" latinLnBrk="0">
        <a:lnSpc>
          <a:spcPts val="4275"/>
        </a:lnSpc>
        <a:spcBef>
          <a:spcPts val="150"/>
        </a:spcBef>
        <a:spcAft>
          <a:spcPts val="0"/>
        </a:spcAft>
        <a:buClrTx/>
        <a:buSzTx/>
        <a:buFontTx/>
        <a:buNone/>
        <a:tabLst>
          <a:tab pos="647700" algn="l"/>
        </a:tabLst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685800" algn="ctr" defTabSz="321469" latinLnBrk="0">
        <a:lnSpc>
          <a:spcPts val="4275"/>
        </a:lnSpc>
        <a:spcBef>
          <a:spcPts val="150"/>
        </a:spcBef>
        <a:spcAft>
          <a:spcPts val="0"/>
        </a:spcAft>
        <a:buClrTx/>
        <a:buSzTx/>
        <a:buFontTx/>
        <a:buNone/>
        <a:tabLst>
          <a:tab pos="647700" algn="l"/>
        </a:tabLst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857250" algn="ctr" defTabSz="321469" latinLnBrk="0">
        <a:lnSpc>
          <a:spcPts val="4275"/>
        </a:lnSpc>
        <a:spcBef>
          <a:spcPts val="150"/>
        </a:spcBef>
        <a:spcAft>
          <a:spcPts val="0"/>
        </a:spcAft>
        <a:buClrTx/>
        <a:buSzTx/>
        <a:buFontTx/>
        <a:buNone/>
        <a:tabLst>
          <a:tab pos="647700" algn="l"/>
        </a:tabLst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028700" algn="ctr" defTabSz="321469" latinLnBrk="0">
        <a:lnSpc>
          <a:spcPts val="4275"/>
        </a:lnSpc>
        <a:spcBef>
          <a:spcPts val="150"/>
        </a:spcBef>
        <a:spcAft>
          <a:spcPts val="0"/>
        </a:spcAft>
        <a:buClrTx/>
        <a:buSzTx/>
        <a:buFontTx/>
        <a:buNone/>
        <a:tabLst>
          <a:tab pos="647700" algn="l"/>
        </a:tabLst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200150" algn="ctr" defTabSz="321469" latinLnBrk="0">
        <a:lnSpc>
          <a:spcPts val="4275"/>
        </a:lnSpc>
        <a:spcBef>
          <a:spcPts val="150"/>
        </a:spcBef>
        <a:spcAft>
          <a:spcPts val="0"/>
        </a:spcAft>
        <a:buClrTx/>
        <a:buSzTx/>
        <a:buFontTx/>
        <a:buNone/>
        <a:tabLst>
          <a:tab pos="647700" algn="l"/>
        </a:tabLst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371600" algn="ctr" defTabSz="321469" latinLnBrk="0">
        <a:lnSpc>
          <a:spcPts val="4275"/>
        </a:lnSpc>
        <a:spcBef>
          <a:spcPts val="150"/>
        </a:spcBef>
        <a:spcAft>
          <a:spcPts val="0"/>
        </a:spcAft>
        <a:buClrTx/>
        <a:buSzTx/>
        <a:buFontTx/>
        <a:buNone/>
        <a:tabLst>
          <a:tab pos="647700" algn="l"/>
        </a:tabLst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titleStyle>
    <p:bodyStyle>
      <a:lvl1pPr marL="459105" marR="0" indent="-268605" algn="l" defTabSz="321469" latinLnBrk="0">
        <a:lnSpc>
          <a:spcPts val="2100"/>
        </a:lnSpc>
        <a:spcBef>
          <a:spcPts val="1425"/>
        </a:spcBef>
        <a:spcAft>
          <a:spcPts val="0"/>
        </a:spcAft>
        <a:buClr>
          <a:srgbClr val="000000"/>
        </a:buClr>
        <a:buSzPct val="43055"/>
        <a:buFont typeface="Gill Sans"/>
        <a:buBlip>
          <a:blip r:embed="rId4"/>
        </a:buBlip>
        <a:tabLst>
          <a:tab pos="723900" algn="l"/>
        </a:tabLst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792480" marR="0" indent="-268605" algn="l" defTabSz="321469" latinLnBrk="0">
        <a:lnSpc>
          <a:spcPts val="2100"/>
        </a:lnSpc>
        <a:spcBef>
          <a:spcPts val="1425"/>
        </a:spcBef>
        <a:spcAft>
          <a:spcPts val="0"/>
        </a:spcAft>
        <a:buClr>
          <a:srgbClr val="000000"/>
        </a:buClr>
        <a:buSzPct val="43055"/>
        <a:buFont typeface="Gill Sans"/>
        <a:buBlip>
          <a:blip r:embed="rId4"/>
        </a:buBlip>
        <a:tabLst>
          <a:tab pos="723900" algn="l"/>
        </a:tabLst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1125855" marR="0" indent="-268605" algn="l" defTabSz="321469" latinLnBrk="0">
        <a:lnSpc>
          <a:spcPts val="2100"/>
        </a:lnSpc>
        <a:spcBef>
          <a:spcPts val="1425"/>
        </a:spcBef>
        <a:spcAft>
          <a:spcPts val="0"/>
        </a:spcAft>
        <a:buClr>
          <a:srgbClr val="000000"/>
        </a:buClr>
        <a:buSzPct val="43055"/>
        <a:buFont typeface="Gill Sans"/>
        <a:buBlip>
          <a:blip r:embed="rId4"/>
        </a:buBlip>
        <a:tabLst>
          <a:tab pos="723900" algn="l"/>
        </a:tabLst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1459230" marR="0" indent="-268605" algn="l" defTabSz="321469" latinLnBrk="0">
        <a:lnSpc>
          <a:spcPts val="2100"/>
        </a:lnSpc>
        <a:spcBef>
          <a:spcPts val="1425"/>
        </a:spcBef>
        <a:spcAft>
          <a:spcPts val="0"/>
        </a:spcAft>
        <a:buClr>
          <a:srgbClr val="000000"/>
        </a:buClr>
        <a:buSzPct val="43055"/>
        <a:buFont typeface="Gill Sans"/>
        <a:buBlip>
          <a:blip r:embed="rId4"/>
        </a:buBlip>
        <a:tabLst>
          <a:tab pos="723900" algn="l"/>
        </a:tabLst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1792605" marR="0" indent="-268605" algn="l" defTabSz="321469" latinLnBrk="0">
        <a:lnSpc>
          <a:spcPts val="2100"/>
        </a:lnSpc>
        <a:spcBef>
          <a:spcPts val="1425"/>
        </a:spcBef>
        <a:spcAft>
          <a:spcPts val="0"/>
        </a:spcAft>
        <a:buClr>
          <a:srgbClr val="000000"/>
        </a:buClr>
        <a:buSzPct val="43055"/>
        <a:buFont typeface="Gill Sans"/>
        <a:buBlip>
          <a:blip r:embed="rId4"/>
        </a:buBlip>
        <a:tabLst>
          <a:tab pos="723900" algn="l"/>
        </a:tabLst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2059305" marR="0" indent="-268605" algn="l" defTabSz="321469" latinLnBrk="0">
        <a:lnSpc>
          <a:spcPts val="2100"/>
        </a:lnSpc>
        <a:spcBef>
          <a:spcPts val="1425"/>
        </a:spcBef>
        <a:spcAft>
          <a:spcPts val="0"/>
        </a:spcAft>
        <a:buClr>
          <a:srgbClr val="000000"/>
        </a:buClr>
        <a:buSzPct val="43055"/>
        <a:buFont typeface="Gill Sans"/>
        <a:buBlip>
          <a:blip r:embed="rId4"/>
        </a:buBlip>
        <a:tabLst>
          <a:tab pos="723900" algn="l"/>
        </a:tabLst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2326005" marR="0" indent="-268605" algn="l" defTabSz="321469" latinLnBrk="0">
        <a:lnSpc>
          <a:spcPts val="2100"/>
        </a:lnSpc>
        <a:spcBef>
          <a:spcPts val="1425"/>
        </a:spcBef>
        <a:spcAft>
          <a:spcPts val="0"/>
        </a:spcAft>
        <a:buClr>
          <a:srgbClr val="000000"/>
        </a:buClr>
        <a:buSzPct val="43055"/>
        <a:buFont typeface="Gill Sans"/>
        <a:buBlip>
          <a:blip r:embed="rId4"/>
        </a:buBlip>
        <a:tabLst>
          <a:tab pos="723900" algn="l"/>
        </a:tabLst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2592705" marR="0" indent="-268605" algn="l" defTabSz="321469" latinLnBrk="0">
        <a:lnSpc>
          <a:spcPts val="2100"/>
        </a:lnSpc>
        <a:spcBef>
          <a:spcPts val="1425"/>
        </a:spcBef>
        <a:spcAft>
          <a:spcPts val="0"/>
        </a:spcAft>
        <a:buClr>
          <a:srgbClr val="000000"/>
        </a:buClr>
        <a:buSzPct val="43055"/>
        <a:buFont typeface="Gill Sans"/>
        <a:buBlip>
          <a:blip r:embed="rId4"/>
        </a:buBlip>
        <a:tabLst>
          <a:tab pos="723900" algn="l"/>
        </a:tabLst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2859405" marR="0" indent="-268605" algn="l" defTabSz="321469" latinLnBrk="0">
        <a:lnSpc>
          <a:spcPts val="2100"/>
        </a:lnSpc>
        <a:spcBef>
          <a:spcPts val="1425"/>
        </a:spcBef>
        <a:spcAft>
          <a:spcPts val="0"/>
        </a:spcAft>
        <a:buClr>
          <a:srgbClr val="000000"/>
        </a:buClr>
        <a:buSzPct val="43055"/>
        <a:buFont typeface="Gill Sans"/>
        <a:buBlip>
          <a:blip r:embed="rId4"/>
        </a:buBlip>
        <a:tabLst>
          <a:tab pos="723900" algn="l"/>
        </a:tabLst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321469" latinLnBrk="0">
        <a:lnSpc>
          <a:spcPts val="9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581025" algn="l"/>
        </a:tabLst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171450" algn="ctr" defTabSz="321469" latinLnBrk="0">
        <a:lnSpc>
          <a:spcPts val="9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581025" algn="l"/>
        </a:tabLst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342900" algn="ctr" defTabSz="321469" latinLnBrk="0">
        <a:lnSpc>
          <a:spcPts val="9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581025" algn="l"/>
        </a:tabLst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514350" algn="ctr" defTabSz="321469" latinLnBrk="0">
        <a:lnSpc>
          <a:spcPts val="9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581025" algn="l"/>
        </a:tabLst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685800" algn="ctr" defTabSz="321469" latinLnBrk="0">
        <a:lnSpc>
          <a:spcPts val="9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581025" algn="l"/>
        </a:tabLst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857250" algn="ctr" defTabSz="321469" latinLnBrk="0">
        <a:lnSpc>
          <a:spcPts val="9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581025" algn="l"/>
        </a:tabLst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028700" algn="ctr" defTabSz="321469" latinLnBrk="0">
        <a:lnSpc>
          <a:spcPts val="9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581025" algn="l"/>
        </a:tabLst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200150" algn="ctr" defTabSz="321469" latinLnBrk="0">
        <a:lnSpc>
          <a:spcPts val="9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581025" algn="l"/>
        </a:tabLst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371600" algn="ctr" defTabSz="321469" latinLnBrk="0">
        <a:lnSpc>
          <a:spcPts val="9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581025" algn="l"/>
        </a:tabLst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431D083F-FEF9-40EA-A346-A2EBFDAF1FEC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95733" y="6381330"/>
            <a:ext cx="46186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715" y="33184"/>
            <a:ext cx="1807464" cy="56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42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</p:sldLayoutIdLst>
  <p:timing>
    <p:tnLst>
      <p:par>
        <p:cTn id="1" dur="indefinite" restart="never" nodeType="tmRoot"/>
      </p:par>
    </p:tnLst>
  </p:timing>
  <p:hf hdr="0"/>
  <p:txStyles>
    <p:titleStyle>
      <a:lvl1pPr algn="ctr" defTabSz="1097280" rtl="0" eaLnBrk="1" latinLnBrk="0" hangingPunct="1"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indent="-41148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1pPr>
      <a:lvl2pPr marL="891540" indent="-34290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2.pn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1.png"/><Relationship Id="rId5" Type="http://schemas.openxmlformats.org/officeDocument/2006/relationships/image" Target="../media/image51.png"/><Relationship Id="rId10" Type="http://schemas.openxmlformats.org/officeDocument/2006/relationships/image" Target="../media/image49.wmf"/><Relationship Id="rId4" Type="http://schemas.openxmlformats.org/officeDocument/2006/relationships/image" Target="../media/image50.png"/><Relationship Id="rId9" Type="http://schemas.openxmlformats.org/officeDocument/2006/relationships/image" Target="../media/image5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ch/FCCPhysics2022" TargetMode="Externa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789349/" TargetMode="External"/><Relationship Id="rId3" Type="http://schemas.openxmlformats.org/officeDocument/2006/relationships/hyperlink" Target="http://fcc-cdr.web.cern.ch/" TargetMode="External"/><Relationship Id="rId7" Type="http://schemas.openxmlformats.org/officeDocument/2006/relationships/hyperlink" Target="https://indico.cern.ch/event/951830/" TargetMode="External"/><Relationship Id="rId12" Type="http://schemas.openxmlformats.org/officeDocument/2006/relationships/hyperlink" Target="https://cern.ch/FCCPhysics2022" TargetMode="External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1.xml"/><Relationship Id="rId6" Type="http://schemas.openxmlformats.org/officeDocument/2006/relationships/hyperlink" Target="https://arxiv.org/abs/1909.12245" TargetMode="External"/><Relationship Id="rId11" Type="http://schemas.openxmlformats.org/officeDocument/2006/relationships/hyperlink" Target="https://indico.cern.ch/event/1085137/" TargetMode="External"/><Relationship Id="rId5" Type="http://schemas.openxmlformats.org/officeDocument/2006/relationships/hyperlink" Target="https://arxiv.org/abs/1912.11871v2" TargetMode="External"/><Relationship Id="rId10" Type="http://schemas.openxmlformats.org/officeDocument/2006/relationships/hyperlink" Target="https://indico.cern.ch/event/995850/" TargetMode="External"/><Relationship Id="rId4" Type="http://schemas.openxmlformats.org/officeDocument/2006/relationships/hyperlink" Target="https://arxiv.org/abs/1906.02693v1" TargetMode="External"/><Relationship Id="rId9" Type="http://schemas.openxmlformats.org/officeDocument/2006/relationships/hyperlink" Target="https://indico.cern.ch/event/932973/" TargetMode="Externa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mailto:matthew.mccullough@cern.ch" TargetMode="External"/><Relationship Id="rId13" Type="http://schemas.openxmlformats.org/officeDocument/2006/relationships/hyperlink" Target="mailto:philipp.roloff@cern.ch" TargetMode="External"/><Relationship Id="rId3" Type="http://schemas.openxmlformats.org/officeDocument/2006/relationships/hyperlink" Target="mailto:Christophe.Grojean@desy.de" TargetMode="External"/><Relationship Id="rId7" Type="http://schemas.openxmlformats.org/officeDocument/2006/relationships/hyperlink" Target="mailto:clement.helsens@cern.ch" TargetMode="External"/><Relationship Id="rId12" Type="http://schemas.openxmlformats.org/officeDocument/2006/relationships/hyperlink" Target="mailto:Mogens.Dam@nbi.dk" TargetMode="External"/><Relationship Id="rId2" Type="http://schemas.openxmlformats.org/officeDocument/2006/relationships/hyperlink" Target="mailto:patrick.janot@cern.ch" TargetMode="External"/><Relationship Id="rId16" Type="http://schemas.openxmlformats.org/officeDocument/2006/relationships/hyperlink" Target="https://simba3.web.cern.ch/simba3/SelfSubscription.aspx?groupName=fcc-experiments-hadron" TargetMode="External"/><Relationship Id="rId1" Type="http://schemas.openxmlformats.org/officeDocument/2006/relationships/slideLayout" Target="../slideLayouts/slideLayout24.xml"/><Relationship Id="rId6" Type="http://schemas.openxmlformats.org/officeDocument/2006/relationships/hyperlink" Target="mailto:Gerardo.ganis@cern.ch" TargetMode="External"/><Relationship Id="rId11" Type="http://schemas.openxmlformats.org/officeDocument/2006/relationships/hyperlink" Target="mailto:emmanuel.perez@cern.ch" TargetMode="External"/><Relationship Id="rId5" Type="http://schemas.openxmlformats.org/officeDocument/2006/relationships/hyperlink" Target="mailto:alain.blndel@cern.ch" TargetMode="External"/><Relationship Id="rId15" Type="http://schemas.openxmlformats.org/officeDocument/2006/relationships/hyperlink" Target="https://simba3.web.cern.ch/simba3/SelfSubscription.aspx?groupName=fcc-experiments-lepton" TargetMode="External"/><Relationship Id="rId10" Type="http://schemas.openxmlformats.org/officeDocument/2006/relationships/hyperlink" Target="mailto:Patrizia.Azzi@cern.ch" TargetMode="External"/><Relationship Id="rId4" Type="http://schemas.openxmlformats.org/officeDocument/2006/relationships/hyperlink" Target="mailto:manuela.boscolo@cern.ch" TargetMode="External"/><Relationship Id="rId9" Type="http://schemas.openxmlformats.org/officeDocument/2006/relationships/hyperlink" Target="mailto:frank.simon@cern.ch" TargetMode="External"/><Relationship Id="rId14" Type="http://schemas.openxmlformats.org/officeDocument/2006/relationships/hyperlink" Target="mailto:felix.sefkow@cern.ch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59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22.png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1.png"/><Relationship Id="rId5" Type="http://schemas.openxmlformats.org/officeDocument/2006/relationships/image" Target="../media/image51.png"/><Relationship Id="rId10" Type="http://schemas.openxmlformats.org/officeDocument/2006/relationships/image" Target="../media/image49.wmf"/><Relationship Id="rId4" Type="http://schemas.openxmlformats.org/officeDocument/2006/relationships/image" Target="../media/image50.png"/><Relationship Id="rId9" Type="http://schemas.openxmlformats.org/officeDocument/2006/relationships/image" Target="../media/image5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ch/FCCPhysics2022" TargetMode="External"/><Relationship Id="rId1" Type="http://schemas.openxmlformats.org/officeDocument/2006/relationships/slideLayout" Target="../slideLayouts/slideLayout2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e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2774006/files/English.pdf" TargetMode="External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5.xml"/><Relationship Id="rId4" Type="http://schemas.openxmlformats.org/officeDocument/2006/relationships/hyperlink" Target="http://cds.cern.ch/record/2774007/files/English.pdf" TargetMode="Externa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90.png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10" Type="http://schemas.openxmlformats.org/officeDocument/2006/relationships/image" Target="../media/image49.wmf"/><Relationship Id="rId4" Type="http://schemas.openxmlformats.org/officeDocument/2006/relationships/image" Target="../media/image22.png"/><Relationship Id="rId9" Type="http://schemas.openxmlformats.org/officeDocument/2006/relationships/image" Target="../media/image53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CFB08FCC-7808-402F-95FF-4E232843F591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42937" y="0"/>
            <a:ext cx="10714382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 smtClean="0"/>
              <a:t>FCC </a:t>
            </a:r>
            <a:r>
              <a:rPr lang="fr-FR" sz="4800" b="1" dirty="0" err="1" smtClean="0"/>
              <a:t>Physics</a:t>
            </a:r>
            <a:endParaRPr lang="fr-FR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236571" y="1872312"/>
            <a:ext cx="46440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>
                <a:solidFill>
                  <a:srgbClr val="FF0000"/>
                </a:solidFill>
              </a:rPr>
              <a:t>Emphasis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here</a:t>
            </a:r>
            <a:r>
              <a:rPr lang="fr-FR" sz="2000" b="1" dirty="0" smtClean="0">
                <a:solidFill>
                  <a:srgbClr val="FF0000"/>
                </a:solidFill>
              </a:rPr>
              <a:t> on FCC-</a:t>
            </a:r>
            <a:r>
              <a:rPr lang="fr-FR" sz="2000" b="1" dirty="0" err="1" smtClean="0">
                <a:solidFill>
                  <a:srgbClr val="FF0000"/>
                </a:solidFill>
              </a:rPr>
              <a:t>ee</a:t>
            </a:r>
            <a:r>
              <a:rPr lang="fr-FR" sz="2000" b="1" dirty="0" smtClean="0">
                <a:solidFill>
                  <a:srgbClr val="FF0000"/>
                </a:solidFill>
              </a:rPr>
              <a:t>: </a:t>
            </a:r>
          </a:p>
          <a:p>
            <a:r>
              <a:rPr lang="fr-FR" sz="2000" b="1" dirty="0" smtClean="0">
                <a:solidFill>
                  <a:srgbClr val="FF0000"/>
                </a:solidFill>
              </a:rPr>
              <a:t>A </a:t>
            </a:r>
            <a:r>
              <a:rPr lang="fr-FR" sz="2000" b="1" dirty="0" err="1" smtClean="0">
                <a:solidFill>
                  <a:srgbClr val="FF0000"/>
                </a:solidFill>
              </a:rPr>
              <a:t>great</a:t>
            </a:r>
            <a:r>
              <a:rPr lang="fr-FR" sz="2000" b="1" dirty="0" smtClean="0">
                <a:solidFill>
                  <a:srgbClr val="FF0000"/>
                </a:solidFill>
              </a:rPr>
              <a:t>  `</a:t>
            </a:r>
            <a:r>
              <a:rPr lang="fr-FR" sz="2000" b="1" dirty="0" err="1" smtClean="0">
                <a:solidFill>
                  <a:srgbClr val="FF0000"/>
                </a:solidFill>
              </a:rPr>
              <a:t>Higgs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Factory</a:t>
            </a:r>
            <a:r>
              <a:rPr lang="fr-FR" sz="2000" b="1" dirty="0" smtClean="0">
                <a:solidFill>
                  <a:srgbClr val="FF0000"/>
                </a:solidFill>
              </a:rPr>
              <a:t>’ and MUCH MORE!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15760" y="4147751"/>
            <a:ext cx="55582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thanks</a:t>
            </a:r>
            <a:r>
              <a:rPr lang="fr-FR" dirty="0" smtClean="0"/>
              <a:t> to the FCC collaboration  </a:t>
            </a:r>
            <a:r>
              <a:rPr lang="fr-FR" dirty="0" err="1" smtClean="0"/>
              <a:t>members</a:t>
            </a:r>
            <a:r>
              <a:rPr lang="fr-FR" dirty="0" smtClean="0"/>
              <a:t> </a:t>
            </a:r>
            <a:endParaRPr lang="fr-FR" dirty="0" smtClean="0"/>
          </a:p>
          <a:p>
            <a:pPr algn="ctr"/>
            <a:r>
              <a:rPr lang="fr-FR" dirty="0" smtClean="0"/>
              <a:t>for </a:t>
            </a:r>
            <a:r>
              <a:rPr lang="fr-FR" dirty="0" smtClean="0"/>
              <a:t>the </a:t>
            </a:r>
            <a:r>
              <a:rPr lang="fr-FR" dirty="0" err="1" smtClean="0"/>
              <a:t>great</a:t>
            </a:r>
            <a:r>
              <a:rPr lang="fr-FR" dirty="0" smtClean="0"/>
              <a:t> efforts and </a:t>
            </a:r>
            <a:r>
              <a:rPr lang="fr-FR" dirty="0" err="1" smtClean="0"/>
              <a:t>ideas</a:t>
            </a:r>
            <a:r>
              <a:rPr lang="fr-FR" dirty="0" smtClean="0"/>
              <a:t>  </a:t>
            </a:r>
          </a:p>
          <a:p>
            <a:pPr algn="ctr"/>
            <a:r>
              <a:rPr lang="fr-FR" dirty="0" err="1" smtClean="0"/>
              <a:t>joining</a:t>
            </a:r>
            <a:r>
              <a:rPr lang="fr-FR" dirty="0" smtClean="0"/>
              <a:t> Theory, </a:t>
            </a:r>
            <a:r>
              <a:rPr lang="fr-FR" dirty="0" err="1" smtClean="0"/>
              <a:t>Experiment</a:t>
            </a:r>
            <a:r>
              <a:rPr lang="fr-FR" dirty="0" smtClean="0"/>
              <a:t> and </a:t>
            </a:r>
            <a:r>
              <a:rPr lang="fr-FR" dirty="0"/>
              <a:t>A</a:t>
            </a:r>
            <a:r>
              <a:rPr lang="fr-FR" dirty="0" smtClean="0"/>
              <a:t>ccelerator </a:t>
            </a:r>
            <a:r>
              <a:rPr lang="fr-FR" dirty="0" err="1" smtClean="0"/>
              <a:t>Physics</a:t>
            </a:r>
            <a:endParaRPr lang="fr-FR" dirty="0"/>
          </a:p>
          <a:p>
            <a:pPr algn="ctr"/>
            <a:r>
              <a:rPr lang="fr-FR" dirty="0" smtClean="0"/>
              <a:t>And congratulations/</a:t>
            </a:r>
            <a:r>
              <a:rPr lang="fr-FR" dirty="0" err="1" smtClean="0"/>
              <a:t>thanks</a:t>
            </a:r>
            <a:r>
              <a:rPr lang="fr-FR" dirty="0" smtClean="0"/>
              <a:t>  to </a:t>
            </a:r>
          </a:p>
          <a:p>
            <a:pPr algn="ctr"/>
            <a:r>
              <a:rPr lang="fr-FR" dirty="0" smtClean="0"/>
              <a:t>Florencia </a:t>
            </a:r>
            <a:r>
              <a:rPr lang="fr-FR" dirty="0" err="1" smtClean="0"/>
              <a:t>Canelli</a:t>
            </a:r>
            <a:r>
              <a:rPr lang="fr-FR" dirty="0" smtClean="0"/>
              <a:t>, Anna </a:t>
            </a:r>
            <a:r>
              <a:rPr lang="fr-FR" dirty="0" err="1" smtClean="0"/>
              <a:t>Sfyrla</a:t>
            </a:r>
            <a:r>
              <a:rPr lang="fr-FR" dirty="0" smtClean="0"/>
              <a:t>, </a:t>
            </a:r>
            <a:r>
              <a:rPr lang="fr-FR" dirty="0" err="1" smtClean="0"/>
              <a:t>ahmin</a:t>
            </a:r>
            <a:r>
              <a:rPr lang="fr-FR" dirty="0" smtClean="0"/>
              <a:t> </a:t>
            </a:r>
            <a:r>
              <a:rPr lang="fr-FR" dirty="0" err="1" smtClean="0"/>
              <a:t>Ilg</a:t>
            </a:r>
            <a:r>
              <a:rPr lang="fr-FR" dirty="0" smtClean="0"/>
              <a:t> and all </a:t>
            </a:r>
            <a:r>
              <a:rPr lang="fr-FR" dirty="0" err="1" smtClean="0"/>
              <a:t>organizers</a:t>
            </a:r>
            <a:r>
              <a:rPr lang="fr-FR" dirty="0" smtClean="0"/>
              <a:t> of </a:t>
            </a:r>
            <a:r>
              <a:rPr lang="fr-FR" dirty="0" err="1" smtClean="0"/>
              <a:t>this</a:t>
            </a:r>
            <a:r>
              <a:rPr lang="fr-FR" dirty="0" smtClean="0"/>
              <a:t> second FCC-CHIPP </a:t>
            </a:r>
            <a:r>
              <a:rPr lang="fr-FR" dirty="0" err="1" smtClean="0"/>
              <a:t>physics</a:t>
            </a:r>
            <a:r>
              <a:rPr lang="fr-FR" dirty="0" smtClean="0"/>
              <a:t> meeting  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33" y="1273171"/>
            <a:ext cx="6565707" cy="519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82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BF6AE-0FEB-4E6D-AA4B-F6060A7A4014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2543"/>
            <a:ext cx="6576164" cy="535531"/>
          </a:xfrm>
          <a:prstGeom prst="rect">
            <a:avLst/>
          </a:prstGeom>
          <a:solidFill>
            <a:srgbClr val="4BFF9C"/>
          </a:solidFill>
        </p:spPr>
        <p:txBody>
          <a:bodyPr wrap="square" rtlCol="0">
            <a:spAutoFit/>
          </a:bodyPr>
          <a:lstStyle/>
          <a:p>
            <a:r>
              <a:rPr lang="fr-CH" sz="2880" b="1" dirty="0"/>
              <a:t>U</a:t>
            </a:r>
            <a:r>
              <a:rPr lang="fr-CH" sz="2880" b="1" dirty="0" smtClean="0"/>
              <a:t>nique: </a:t>
            </a:r>
            <a:r>
              <a:rPr lang="fr-CH" sz="2880" b="1" dirty="0" err="1" smtClean="0"/>
              <a:t>electron</a:t>
            </a:r>
            <a:r>
              <a:rPr lang="fr-CH" sz="2880" b="1" dirty="0" smtClean="0"/>
              <a:t> </a:t>
            </a:r>
            <a:r>
              <a:rPr lang="fr-CH" sz="2880" b="1" dirty="0" err="1" smtClean="0"/>
              <a:t>Yukawa</a:t>
            </a:r>
            <a:r>
              <a:rPr lang="fr-CH" sz="2880" b="1" dirty="0" smtClean="0"/>
              <a:t> </a:t>
            </a:r>
            <a:r>
              <a:rPr lang="fr-CH" sz="2880" b="1" dirty="0" smtClean="0"/>
              <a:t>@FCC</a:t>
            </a:r>
            <a:r>
              <a:rPr lang="fr-CH" sz="2880" b="1" dirty="0" smtClean="0"/>
              <a:t>-</a:t>
            </a:r>
            <a:r>
              <a:rPr lang="fr-CH" sz="2880" b="1" dirty="0" err="1" smtClean="0"/>
              <a:t>ee</a:t>
            </a:r>
            <a:r>
              <a:rPr lang="fr-CH" sz="2880" b="1" dirty="0" smtClean="0"/>
              <a:t>  </a:t>
            </a:r>
            <a:endParaRPr lang="en-GB" sz="2880" b="1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28320" y="611127"/>
            <a:ext cx="5026027" cy="294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72361" y="165874"/>
            <a:ext cx="5146481" cy="206210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Measure</a:t>
            </a:r>
            <a:r>
              <a:rPr lang="fr-CH" dirty="0" smtClean="0"/>
              <a:t> </a:t>
            </a:r>
            <a:r>
              <a:rPr lang="fr-CH" dirty="0" err="1" smtClean="0"/>
              <a:t>e+e</a:t>
            </a:r>
            <a:r>
              <a:rPr lang="fr-CH" dirty="0" smtClean="0"/>
              <a:t>- </a:t>
            </a:r>
            <a:r>
              <a:rPr lang="fr-CH" dirty="0">
                <a:sym typeface="Wingdings" panose="05000000000000000000" pitchFamily="2" charset="2"/>
              </a:rPr>
              <a:t> H @ 125.xxx </a:t>
            </a:r>
            <a:r>
              <a:rPr lang="fr-CH" dirty="0" err="1">
                <a:sym typeface="Wingdings" panose="05000000000000000000" pitchFamily="2" charset="2"/>
              </a:rPr>
              <a:t>GeV</a:t>
            </a:r>
            <a:r>
              <a:rPr lang="fr-CH" dirty="0">
                <a:sym typeface="Wingdings" panose="05000000000000000000" pitchFamily="2" charset="2"/>
              </a:rPr>
              <a:t> </a:t>
            </a:r>
            <a:endParaRPr lang="fr-CH" dirty="0" smtClean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ym typeface="Wingdings" panose="05000000000000000000" pitchFamily="2" charset="2"/>
              </a:rPr>
              <a:t>requires</a:t>
            </a:r>
            <a:endParaRPr lang="fr-CH" b="1" dirty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-- </a:t>
            </a:r>
            <a:r>
              <a:rPr lang="fr-CH" dirty="0" err="1">
                <a:sym typeface="Wingdings" panose="05000000000000000000" pitchFamily="2" charset="2"/>
              </a:rPr>
              <a:t>Higgs</a:t>
            </a:r>
            <a:r>
              <a:rPr lang="fr-CH" dirty="0">
                <a:sym typeface="Wingdings" panose="05000000000000000000" pitchFamily="2" charset="2"/>
              </a:rPr>
              <a:t> mass to </a:t>
            </a:r>
            <a:r>
              <a:rPr lang="fr-CH" dirty="0" err="1">
                <a:sym typeface="Wingdings" panose="05000000000000000000" pitchFamily="2" charset="2"/>
              </a:rPr>
              <a:t>be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known</a:t>
            </a:r>
            <a:r>
              <a:rPr lang="fr-CH" dirty="0">
                <a:sym typeface="Wingdings" panose="05000000000000000000" pitchFamily="2" charset="2"/>
              </a:rPr>
              <a:t> to </a:t>
            </a:r>
            <a:r>
              <a:rPr lang="fr-CH" dirty="0" smtClean="0">
                <a:sym typeface="Wingdings" panose="05000000000000000000" pitchFamily="2" charset="2"/>
              </a:rPr>
              <a:t>&lt;&lt;5 </a:t>
            </a:r>
            <a:r>
              <a:rPr lang="fr-CH" dirty="0">
                <a:sym typeface="Wingdings" panose="05000000000000000000" pitchFamily="2" charset="2"/>
              </a:rPr>
              <a:t>MeV </a:t>
            </a:r>
            <a:r>
              <a:rPr lang="fr-CH" dirty="0" smtClean="0">
                <a:sym typeface="Wingdings" panose="05000000000000000000" pitchFamily="2" charset="2"/>
              </a:rPr>
              <a:t>(OK, 3 MeV)</a:t>
            </a:r>
            <a:endParaRPr lang="fr-CH" dirty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-- </a:t>
            </a:r>
            <a:r>
              <a:rPr lang="fr-CH" b="1" dirty="0" err="1">
                <a:solidFill>
                  <a:srgbClr val="C00000"/>
                </a:solidFill>
                <a:sym typeface="Wingdings" panose="05000000000000000000" pitchFamily="2" charset="2"/>
              </a:rPr>
              <a:t>Huge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 err="1">
                <a:solidFill>
                  <a:srgbClr val="C00000"/>
                </a:solidFill>
                <a:sym typeface="Wingdings" panose="05000000000000000000" pitchFamily="2" charset="2"/>
              </a:rPr>
              <a:t>luminosity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(</a:t>
            </a:r>
            <a:r>
              <a:rPr lang="fr-CH" dirty="0" err="1" smtClean="0">
                <a:sym typeface="Wingdings" panose="05000000000000000000" pitchFamily="2" charset="2"/>
              </a:rPr>
              <a:t>several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years</a:t>
            </a:r>
            <a:r>
              <a:rPr lang="fr-CH" dirty="0" smtClean="0">
                <a:sym typeface="Wingdings" panose="05000000000000000000" pitchFamily="2" charset="2"/>
              </a:rPr>
              <a:t>)</a:t>
            </a:r>
            <a:endParaRPr lang="fr-CH" dirty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-- 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monochromatization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to </a:t>
            </a:r>
            <a:r>
              <a:rPr lang="fr-CH" dirty="0" err="1">
                <a:sym typeface="Wingdings" panose="05000000000000000000" pitchFamily="2" charset="2"/>
              </a:rPr>
              <a:t>reduce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>
                <a:sym typeface="Symbol"/>
              </a:rPr>
              <a:t></a:t>
            </a:r>
            <a:r>
              <a:rPr lang="fr-CH" baseline="-25000" dirty="0">
                <a:sym typeface="Wingdings" panose="05000000000000000000" pitchFamily="2" charset="2"/>
              </a:rPr>
              <a:t>ECM</a:t>
            </a:r>
          </a:p>
          <a:p>
            <a:r>
              <a:rPr lang="fr-CH" dirty="0">
                <a:sym typeface="Wingdings" panose="05000000000000000000" pitchFamily="2" charset="2"/>
              </a:rPr>
              <a:t>-- </a:t>
            </a:r>
            <a:r>
              <a:rPr lang="fr-CH" b="1" dirty="0" err="1">
                <a:solidFill>
                  <a:srgbClr val="C00000"/>
                </a:solidFill>
                <a:sym typeface="Wingdings" panose="05000000000000000000" pitchFamily="2" charset="2"/>
              </a:rPr>
              <a:t>continuous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adjustment</a:t>
            </a:r>
            <a:r>
              <a:rPr lang="fr-CH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of E</a:t>
            </a:r>
            <a:r>
              <a:rPr lang="fr-CH" b="1" baseline="-25000" dirty="0">
                <a:solidFill>
                  <a:srgbClr val="C00000"/>
                </a:solidFill>
                <a:sym typeface="Wingdings" panose="05000000000000000000" pitchFamily="2" charset="2"/>
              </a:rPr>
              <a:t>CM </a:t>
            </a:r>
            <a:r>
              <a:rPr lang="fr-CH" dirty="0" smtClean="0">
                <a:sym typeface="Wingdings" panose="05000000000000000000" pitchFamily="2" charset="2"/>
              </a:rPr>
              <a:t>(</a:t>
            </a:r>
            <a:r>
              <a:rPr lang="fr-CH" dirty="0" err="1">
                <a:sym typeface="Wingdings" panose="05000000000000000000" pitchFamily="2" charset="2"/>
              </a:rPr>
              <a:t>transv</a:t>
            </a:r>
            <a:r>
              <a:rPr lang="fr-CH" dirty="0">
                <a:sym typeface="Wingdings" panose="05000000000000000000" pitchFamily="2" charset="2"/>
              </a:rPr>
              <a:t>. Polar.)</a:t>
            </a:r>
          </a:p>
          <a:p>
            <a:r>
              <a:rPr lang="fr-CH" dirty="0"/>
              <a:t>-- an </a:t>
            </a:r>
            <a:r>
              <a:rPr lang="fr-CH" dirty="0" err="1"/>
              <a:t>extremely</a:t>
            </a:r>
            <a:r>
              <a:rPr lang="fr-CH" dirty="0"/>
              <a:t> sensitive </a:t>
            </a:r>
            <a:r>
              <a:rPr lang="fr-CH" dirty="0" err="1"/>
              <a:t>event</a:t>
            </a:r>
            <a:r>
              <a:rPr lang="fr-CH" dirty="0"/>
              <a:t> </a:t>
            </a:r>
            <a:r>
              <a:rPr lang="fr-CH" dirty="0" err="1" smtClean="0"/>
              <a:t>selection</a:t>
            </a:r>
            <a:endParaRPr lang="fr-CH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120" y="3535680"/>
            <a:ext cx="4204880" cy="31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10000" y="734234"/>
            <a:ext cx="2265364" cy="4247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160" b="1" dirty="0">
                <a:solidFill>
                  <a:srgbClr val="FFFF00"/>
                </a:solidFill>
              </a:rPr>
              <a:t>HUGE </a:t>
            </a:r>
            <a:r>
              <a:rPr lang="en-US" sz="2160" b="1" dirty="0" smtClean="0">
                <a:solidFill>
                  <a:srgbClr val="FFFF00"/>
                </a:solidFill>
              </a:rPr>
              <a:t>CHALLENGE</a:t>
            </a:r>
            <a:endParaRPr lang="en-US" sz="2160" b="1" dirty="0" smtClean="0">
              <a:solidFill>
                <a:srgbClr val="FFFF00"/>
              </a:solidFill>
            </a:endParaRPr>
          </a:p>
        </p:txBody>
      </p:sp>
      <p:pic>
        <p:nvPicPr>
          <p:cNvPr id="10" name="图片 3">
            <a:extLst>
              <a:ext uri="{FF2B5EF4-FFF2-40B4-BE49-F238E27FC236}">
                <a16:creationId xmlns:a16="http://schemas.microsoft.com/office/drawing/2014/main" id="{E2CF3881-C729-40AF-9013-F724AFC96A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1689" y="3397568"/>
            <a:ext cx="4676232" cy="2575057"/>
          </a:xfrm>
          <a:prstGeom prst="rect">
            <a:avLst/>
          </a:prstGeom>
        </p:spPr>
      </p:pic>
      <p:pic>
        <p:nvPicPr>
          <p:cNvPr id="11" name="图片 3">
            <a:extLst>
              <a:ext uri="{FF2B5EF4-FFF2-40B4-BE49-F238E27FC236}">
                <a16:creationId xmlns:a16="http://schemas.microsoft.com/office/drawing/2014/main" id="{3C8AA19A-35AF-48A1-B631-B986DA3C39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8758" y="4480560"/>
            <a:ext cx="4513242" cy="20582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53280" y="2428240"/>
            <a:ext cx="6669839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Monochromatization: </a:t>
            </a:r>
            <a:r>
              <a:rPr lang="fr-FR" b="1" dirty="0" smtClean="0"/>
              <a:t>UNDER STUDY</a:t>
            </a:r>
          </a:p>
          <a:p>
            <a:r>
              <a:rPr lang="fr-FR" dirty="0" err="1" smtClean="0"/>
              <a:t>taking</a:t>
            </a:r>
            <a:r>
              <a:rPr lang="fr-FR" dirty="0" smtClean="0"/>
              <a:t> </a:t>
            </a:r>
            <a:r>
              <a:rPr lang="fr-FR" dirty="0" err="1" smtClean="0"/>
              <a:t>advantage</a:t>
            </a:r>
            <a:r>
              <a:rPr lang="fr-FR" dirty="0" smtClean="0"/>
              <a:t> of the </a:t>
            </a:r>
            <a:r>
              <a:rPr lang="fr-FR" dirty="0" err="1" smtClean="0"/>
              <a:t>separate</a:t>
            </a:r>
            <a:r>
              <a:rPr lang="fr-FR" dirty="0" smtClean="0"/>
              <a:t> e+ and e- rings, one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distribute</a:t>
            </a:r>
            <a:r>
              <a:rPr lang="fr-FR" dirty="0" smtClean="0"/>
              <a:t> </a:t>
            </a:r>
          </a:p>
          <a:p>
            <a:r>
              <a:rPr lang="fr-FR" dirty="0" smtClean="0"/>
              <a:t>in opposite </a:t>
            </a:r>
            <a:r>
              <a:rPr lang="fr-FR" dirty="0" err="1" smtClean="0"/>
              <a:t>way</a:t>
            </a:r>
            <a:r>
              <a:rPr lang="fr-FR" dirty="0" smtClean="0"/>
              <a:t> high and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energies</a:t>
            </a:r>
            <a:r>
              <a:rPr lang="fr-FR" dirty="0" smtClean="0"/>
              <a:t> in the </a:t>
            </a:r>
            <a:r>
              <a:rPr lang="fr-FR" dirty="0" err="1" smtClean="0"/>
              <a:t>beam</a:t>
            </a:r>
            <a:r>
              <a:rPr lang="fr-FR" dirty="0" smtClean="0"/>
              <a:t> (in x, z time)   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4399280" y="6014720"/>
            <a:ext cx="344312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</a:rPr>
              <a:t>opposite </a:t>
            </a:r>
            <a:r>
              <a:rPr lang="fr-FR" dirty="0" err="1" smtClean="0">
                <a:solidFill>
                  <a:srgbClr val="00B0F0"/>
                </a:solidFill>
              </a:rPr>
              <a:t>sign</a:t>
            </a:r>
            <a:r>
              <a:rPr lang="fr-FR" dirty="0" smtClean="0">
                <a:solidFill>
                  <a:srgbClr val="00B0F0"/>
                </a:solidFill>
              </a:rPr>
              <a:t> horizontal dispersion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06859" y="6413426"/>
            <a:ext cx="460690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opposite </a:t>
            </a:r>
            <a:r>
              <a:rPr lang="fr-FR" dirty="0" err="1" smtClean="0">
                <a:solidFill>
                  <a:srgbClr val="FF0000"/>
                </a:solidFill>
              </a:rPr>
              <a:t>difference</a:t>
            </a:r>
            <a:r>
              <a:rPr lang="fr-FR" dirty="0" smtClean="0">
                <a:solidFill>
                  <a:srgbClr val="FF0000"/>
                </a:solidFill>
              </a:rPr>
              <a:t> in </a:t>
            </a:r>
            <a:r>
              <a:rPr lang="fr-FR" dirty="0" err="1" smtClean="0">
                <a:solidFill>
                  <a:srgbClr val="FF0000"/>
                </a:solidFill>
              </a:rPr>
              <a:t>arrival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time </a:t>
            </a:r>
            <a:r>
              <a:rPr lang="fr-FR" dirty="0" err="1" smtClean="0">
                <a:solidFill>
                  <a:srgbClr val="FF0000"/>
                </a:solidFill>
              </a:rPr>
              <a:t>within</a:t>
            </a:r>
            <a:r>
              <a:rPr lang="fr-FR" dirty="0" smtClean="0">
                <a:solidFill>
                  <a:srgbClr val="FF0000"/>
                </a:solidFill>
              </a:rPr>
              <a:t> 30 </a:t>
            </a:r>
            <a:r>
              <a:rPr lang="fr-FR" dirty="0" err="1" smtClean="0">
                <a:solidFill>
                  <a:srgbClr val="FF0000"/>
                </a:solidFill>
              </a:rPr>
              <a:t>ps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53360" y="4023360"/>
            <a:ext cx="97796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so</a:t>
            </a:r>
            <a:r>
              <a:rPr lang="fr-FR" dirty="0" smtClean="0"/>
              <a:t> far,</a:t>
            </a:r>
          </a:p>
          <a:p>
            <a:r>
              <a:rPr lang="fr-FR" dirty="0" smtClean="0"/>
              <a:t>SM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10556240" y="3728720"/>
            <a:ext cx="110607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combine?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41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94F2-77C4-46DE-A1DB-6841F31626F8}" type="datetime1">
              <a:rPr lang="fr-CH" smtClean="0"/>
              <a:t>25.08.2022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motivational talk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11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40"/>
          <a:stretch/>
        </p:blipFill>
        <p:spPr bwMode="auto">
          <a:xfrm>
            <a:off x="6009591" y="696591"/>
            <a:ext cx="5528395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68819" y="3356994"/>
            <a:ext cx="5888407" cy="33055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160" b="1" i="1" dirty="0" smtClean="0">
                <a:solidFill>
                  <a:srgbClr val="FF0000"/>
                </a:solidFill>
              </a:rPr>
              <a:t>NP </a:t>
            </a:r>
            <a:r>
              <a:rPr lang="fr-CH" sz="2160" b="1" i="1" dirty="0" err="1" smtClean="0">
                <a:solidFill>
                  <a:srgbClr val="FF0000"/>
                </a:solidFill>
              </a:rPr>
              <a:t>Sensitivity</a:t>
            </a:r>
            <a:r>
              <a:rPr lang="fr-CH" sz="2160" b="1" i="1" dirty="0" smtClean="0">
                <a:solidFill>
                  <a:srgbClr val="FF0000"/>
                </a:solidFill>
              </a:rPr>
              <a:t> by oblique/vertex </a:t>
            </a:r>
            <a:r>
              <a:rPr lang="fr-CH" sz="2160" b="1" i="1" dirty="0" err="1" smtClean="0">
                <a:solidFill>
                  <a:srgbClr val="FF0000"/>
                </a:solidFill>
              </a:rPr>
              <a:t>loops</a:t>
            </a:r>
            <a:r>
              <a:rPr lang="fr-CH" sz="2160" b="1" i="1" dirty="0" smtClean="0">
                <a:solidFill>
                  <a:srgbClr val="FF0000"/>
                </a:solidFill>
              </a:rPr>
              <a:t> or </a:t>
            </a:r>
            <a:r>
              <a:rPr lang="fr-CH" sz="2160" b="1" i="1" dirty="0" err="1" smtClean="0">
                <a:solidFill>
                  <a:srgbClr val="FF0000"/>
                </a:solidFill>
              </a:rPr>
              <a:t>mixing</a:t>
            </a:r>
            <a:endParaRPr lang="fr-CH" sz="2160" b="1" i="1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b="1" i="1" dirty="0" smtClean="0">
                <a:solidFill>
                  <a:srgbClr val="FF0000"/>
                </a:solidFill>
              </a:rPr>
              <a:t> </a:t>
            </a:r>
            <a:r>
              <a:rPr lang="fr-CH" sz="2160" b="1" i="1" dirty="0" err="1">
                <a:solidFill>
                  <a:srgbClr val="FF0000"/>
                </a:solidFill>
              </a:rPr>
              <a:t>Higgs</a:t>
            </a:r>
            <a:r>
              <a:rPr lang="fr-CH" sz="2160" b="1" i="1" dirty="0">
                <a:solidFill>
                  <a:srgbClr val="FF0000"/>
                </a:solidFill>
              </a:rPr>
              <a:t> +</a:t>
            </a:r>
            <a:r>
              <a:rPr lang="fr-CH" sz="2160" b="1" i="1" dirty="0" smtClean="0">
                <a:solidFill>
                  <a:srgbClr val="FF0000"/>
                </a:solidFill>
              </a:rPr>
              <a:t> EWPO (+ </a:t>
            </a:r>
            <a:r>
              <a:rPr lang="fr-CH" sz="2160" b="1" i="1" dirty="0" err="1" smtClean="0">
                <a:solidFill>
                  <a:srgbClr val="FF0000"/>
                </a:solidFill>
              </a:rPr>
              <a:t>flavours</a:t>
            </a:r>
            <a:r>
              <a:rPr lang="fr-CH" sz="2160" b="1" i="1" dirty="0" smtClean="0">
                <a:solidFill>
                  <a:srgbClr val="FF0000"/>
                </a:solidFill>
              </a:rPr>
              <a:t>) are </a:t>
            </a:r>
            <a:r>
              <a:rPr lang="fr-CH" sz="2160" b="1" i="1" dirty="0" err="1">
                <a:solidFill>
                  <a:srgbClr val="FF0000"/>
                </a:solidFill>
              </a:rPr>
              <a:t>complementary</a:t>
            </a:r>
            <a:endParaRPr lang="fr-CH" sz="2160" b="1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dirty="0"/>
              <a:t> </a:t>
            </a:r>
            <a:r>
              <a:rPr lang="fr-CH" sz="2160" dirty="0" smtClean="0"/>
              <a:t>top </a:t>
            </a:r>
            <a:r>
              <a:rPr lang="fr-CH" sz="2160" dirty="0"/>
              <a:t>quark mass and </a:t>
            </a:r>
            <a:r>
              <a:rPr lang="fr-CH" sz="2160" dirty="0" err="1"/>
              <a:t>couplings</a:t>
            </a:r>
            <a:r>
              <a:rPr lang="fr-CH" sz="2160" dirty="0"/>
              <a:t> essential! </a:t>
            </a:r>
          </a:p>
          <a:p>
            <a:r>
              <a:rPr lang="fr-CH" sz="2160" dirty="0"/>
              <a:t>(the </a:t>
            </a:r>
            <a:r>
              <a:rPr lang="fr-CH" sz="2160" dirty="0" smtClean="0"/>
              <a:t>91</a:t>
            </a:r>
            <a:r>
              <a:rPr lang="fr-CH" sz="2160" dirty="0" smtClean="0"/>
              <a:t>km </a:t>
            </a:r>
            <a:r>
              <a:rPr lang="fr-CH" sz="2160" dirty="0" err="1"/>
              <a:t>circumference</a:t>
            </a:r>
            <a:r>
              <a:rPr lang="fr-CH" sz="2160" dirty="0"/>
              <a:t> </a:t>
            </a:r>
            <a:r>
              <a:rPr lang="fr-CH" sz="2160" dirty="0" err="1"/>
              <a:t>is</a:t>
            </a:r>
            <a:r>
              <a:rPr lang="fr-CH" sz="2160" dirty="0"/>
              <a:t> optimal for </a:t>
            </a:r>
            <a:r>
              <a:rPr lang="fr-CH" sz="2160" dirty="0" err="1"/>
              <a:t>this</a:t>
            </a:r>
            <a:r>
              <a:rPr lang="fr-CH" sz="2160" dirty="0"/>
              <a:t>)</a:t>
            </a:r>
            <a:endParaRPr lang="fr-CH" sz="144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dirty="0"/>
              <a:t> </a:t>
            </a:r>
            <a:r>
              <a:rPr lang="fr-CH" sz="2160" dirty="0" smtClean="0"/>
              <a:t> </a:t>
            </a:r>
            <a:r>
              <a:rPr lang="fr-CH" sz="2160" dirty="0" err="1" smtClean="0"/>
              <a:t>preliminary</a:t>
            </a:r>
            <a:r>
              <a:rPr lang="fr-CH" sz="2160" dirty="0" smtClean="0"/>
              <a:t> </a:t>
            </a:r>
            <a:r>
              <a:rPr lang="fr-CH" sz="2160" dirty="0" err="1" smtClean="0"/>
              <a:t>systematics</a:t>
            </a:r>
            <a:r>
              <a:rPr lang="fr-CH" sz="2160" dirty="0" smtClean="0"/>
              <a:t>!</a:t>
            </a:r>
          </a:p>
          <a:p>
            <a:r>
              <a:rPr lang="fr-CH" sz="2160" dirty="0" smtClean="0"/>
              <a:t> </a:t>
            </a:r>
            <a:r>
              <a:rPr lang="fr-CH" sz="2160" b="1" dirty="0" err="1" smtClean="0">
                <a:solidFill>
                  <a:srgbClr val="00B050"/>
                </a:solidFill>
              </a:rPr>
              <a:t>aim</a:t>
            </a:r>
            <a:r>
              <a:rPr lang="fr-CH" sz="2160" b="1" dirty="0" smtClean="0">
                <a:solidFill>
                  <a:srgbClr val="00B050"/>
                </a:solidFill>
              </a:rPr>
              <a:t> </a:t>
            </a:r>
            <a:r>
              <a:rPr lang="fr-CH" sz="2160" b="1" dirty="0">
                <a:solidFill>
                  <a:srgbClr val="00B050"/>
                </a:solidFill>
              </a:rPr>
              <a:t>at </a:t>
            </a:r>
            <a:r>
              <a:rPr lang="fr-CH" sz="2160" b="1" dirty="0" err="1">
                <a:solidFill>
                  <a:srgbClr val="00B050"/>
                </a:solidFill>
              </a:rPr>
              <a:t>reducing</a:t>
            </a:r>
            <a:r>
              <a:rPr lang="fr-CH" sz="2160" b="1" dirty="0">
                <a:solidFill>
                  <a:srgbClr val="00B050"/>
                </a:solidFill>
              </a:rPr>
              <a:t> to </a:t>
            </a:r>
            <a:r>
              <a:rPr lang="fr-CH" sz="2160" b="1" dirty="0" smtClean="0">
                <a:solidFill>
                  <a:srgbClr val="00B050"/>
                </a:solidFill>
              </a:rPr>
              <a:t>the </a:t>
            </a:r>
            <a:r>
              <a:rPr lang="fr-CH" sz="2160" b="1" dirty="0" err="1" smtClean="0">
                <a:solidFill>
                  <a:srgbClr val="00B050"/>
                </a:solidFill>
              </a:rPr>
              <a:t>level</a:t>
            </a:r>
            <a:r>
              <a:rPr lang="fr-CH" sz="2160" b="1" dirty="0" smtClean="0">
                <a:solidFill>
                  <a:srgbClr val="00B050"/>
                </a:solidFill>
              </a:rPr>
              <a:t> of </a:t>
            </a:r>
            <a:r>
              <a:rPr lang="fr-CH" sz="2160" b="1" dirty="0" err="1" smtClean="0">
                <a:solidFill>
                  <a:srgbClr val="00B050"/>
                </a:solidFill>
              </a:rPr>
              <a:t>statistics</a:t>
            </a:r>
            <a:endParaRPr lang="fr-CH" sz="2160" b="1" dirty="0" smtClean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dirty="0" err="1" smtClean="0">
                <a:sym typeface="Wingdings" panose="05000000000000000000" pitchFamily="2" charset="2"/>
              </a:rPr>
              <a:t>many</a:t>
            </a:r>
            <a:r>
              <a:rPr lang="fr-CH" sz="2160" dirty="0" smtClean="0">
                <a:sym typeface="Wingdings" panose="05000000000000000000" pitchFamily="2" charset="2"/>
              </a:rPr>
              <a:t> observables </a:t>
            </a:r>
            <a:r>
              <a:rPr lang="fr-CH" sz="2160" dirty="0" err="1">
                <a:sym typeface="Wingdings" panose="05000000000000000000" pitchFamily="2" charset="2"/>
              </a:rPr>
              <a:t>still</a:t>
            </a:r>
            <a:r>
              <a:rPr lang="fr-CH" sz="2160" dirty="0">
                <a:sym typeface="Wingdings" panose="05000000000000000000" pitchFamily="2" charset="2"/>
              </a:rPr>
              <a:t> to </a:t>
            </a:r>
            <a:r>
              <a:rPr lang="fr-CH" sz="2160" dirty="0" err="1">
                <a:sym typeface="Wingdings" panose="05000000000000000000" pitchFamily="2" charset="2"/>
              </a:rPr>
              <a:t>be</a:t>
            </a:r>
            <a:r>
              <a:rPr lang="fr-CH" sz="2160" dirty="0">
                <a:sym typeface="Wingdings" panose="05000000000000000000" pitchFamily="2" charset="2"/>
              </a:rPr>
              <a:t> </a:t>
            </a:r>
            <a:r>
              <a:rPr lang="fr-CH" sz="2160" dirty="0" err="1" smtClean="0">
                <a:sym typeface="Wingdings" panose="05000000000000000000" pitchFamily="2" charset="2"/>
              </a:rPr>
              <a:t>added</a:t>
            </a:r>
            <a:r>
              <a:rPr lang="fr-CH" sz="2160" dirty="0" smtClean="0">
                <a:sym typeface="Wingdings" panose="05000000000000000000" pitchFamily="2" charset="2"/>
              </a:rPr>
              <a:t> (</a:t>
            </a:r>
            <a:r>
              <a:rPr lang="fr-CH" sz="2160" dirty="0" err="1" smtClean="0">
                <a:sym typeface="Wingdings" panose="05000000000000000000" pitchFamily="2" charset="2"/>
              </a:rPr>
              <a:t>flavours</a:t>
            </a:r>
            <a:r>
              <a:rPr lang="fr-CH" sz="2160" dirty="0" smtClean="0">
                <a:sym typeface="Wingdings" panose="05000000000000000000" pitchFamily="2" charset="2"/>
              </a:rPr>
              <a:t>)</a:t>
            </a:r>
            <a:endParaRPr lang="fr-CH" sz="216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dirty="0" err="1" smtClean="0">
                <a:sym typeface="Wingdings" panose="05000000000000000000" pitchFamily="2" charset="2"/>
              </a:rPr>
              <a:t>complemented</a:t>
            </a:r>
            <a:r>
              <a:rPr lang="fr-CH" sz="2160" dirty="0" smtClean="0">
                <a:sym typeface="Wingdings" panose="05000000000000000000" pitchFamily="2" charset="2"/>
              </a:rPr>
              <a:t> </a:t>
            </a:r>
            <a:r>
              <a:rPr lang="fr-CH" sz="2160" dirty="0">
                <a:sym typeface="Wingdings" panose="05000000000000000000" pitchFamily="2" charset="2"/>
              </a:rPr>
              <a:t>by high </a:t>
            </a:r>
            <a:r>
              <a:rPr lang="fr-CH" sz="2160" dirty="0" err="1">
                <a:sym typeface="Wingdings" panose="05000000000000000000" pitchFamily="2" charset="2"/>
              </a:rPr>
              <a:t>energy</a:t>
            </a:r>
            <a:r>
              <a:rPr lang="fr-CH" sz="2160" dirty="0">
                <a:sym typeface="Wingdings" panose="05000000000000000000" pitchFamily="2" charset="2"/>
              </a:rPr>
              <a:t> FCC-</a:t>
            </a:r>
            <a:r>
              <a:rPr lang="fr-CH" sz="2160" dirty="0" err="1">
                <a:sym typeface="Wingdings" panose="05000000000000000000" pitchFamily="2" charset="2"/>
              </a:rPr>
              <a:t>hh</a:t>
            </a:r>
            <a:r>
              <a:rPr lang="fr-CH" sz="2160" dirty="0">
                <a:sym typeface="Wingdings" panose="05000000000000000000" pitchFamily="2" charset="2"/>
              </a:rPr>
              <a:t> </a:t>
            </a:r>
            <a:endParaRPr lang="fr-CH" sz="216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b="1" i="1" dirty="0"/>
              <a:t>Theory </a:t>
            </a:r>
            <a:r>
              <a:rPr lang="fr-CH" sz="2160" b="1" i="1" dirty="0" err="1"/>
              <a:t>work</a:t>
            </a:r>
            <a:r>
              <a:rPr lang="fr-CH" sz="2160" b="1" i="1" dirty="0"/>
              <a:t> </a:t>
            </a:r>
            <a:r>
              <a:rPr lang="fr-CH" sz="2160" b="1" i="1" dirty="0" err="1"/>
              <a:t>is</a:t>
            </a:r>
            <a:r>
              <a:rPr lang="fr-CH" sz="2160" b="1" i="1" dirty="0"/>
              <a:t> </a:t>
            </a:r>
            <a:r>
              <a:rPr lang="fr-CH" sz="2160" b="1" i="1" dirty="0" err="1"/>
              <a:t>critical</a:t>
            </a:r>
            <a:r>
              <a:rPr lang="fr-CH" sz="2160" b="1" i="1" dirty="0"/>
              <a:t> and </a:t>
            </a:r>
            <a:r>
              <a:rPr lang="fr-CH" sz="2160" b="1" i="1" dirty="0" err="1"/>
              <a:t>initiated</a:t>
            </a:r>
            <a:r>
              <a:rPr lang="fr-CH" sz="2160" dirty="0"/>
              <a:t> </a:t>
            </a:r>
            <a:r>
              <a:rPr lang="en-GB" sz="1440" i="1" dirty="0" smtClean="0"/>
              <a:t>1809.01830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40" i="1" dirty="0" smtClean="0">
                <a:solidFill>
                  <a:srgbClr val="00B050"/>
                </a:solidFill>
              </a:rPr>
              <a:t>see also recent physics workshop session.</a:t>
            </a:r>
            <a:endParaRPr lang="en-GB" sz="1440" i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0734" y="3976"/>
            <a:ext cx="5346226" cy="7571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2160" b="1" dirty="0" err="1"/>
              <a:t>Precision</a:t>
            </a:r>
            <a:r>
              <a:rPr lang="fr-CH" sz="2160" b="1" dirty="0"/>
              <a:t> EW </a:t>
            </a:r>
            <a:r>
              <a:rPr lang="fr-CH" sz="2160" b="1" dirty="0" err="1"/>
              <a:t>measurements</a:t>
            </a:r>
            <a:r>
              <a:rPr lang="fr-CH" sz="2160" b="1" dirty="0"/>
              <a:t>: </a:t>
            </a:r>
            <a:r>
              <a:rPr lang="fr-CH" sz="2160" b="1" dirty="0" smtClean="0"/>
              <a:t>                               </a:t>
            </a:r>
            <a:r>
              <a:rPr lang="fr-CH" sz="2160" b="1" dirty="0" err="1"/>
              <a:t>is</a:t>
            </a:r>
            <a:r>
              <a:rPr lang="fr-CH" sz="2160" b="1" dirty="0"/>
              <a:t> the SM </a:t>
            </a:r>
            <a:r>
              <a:rPr lang="fr-CH" sz="2160" b="1" dirty="0" err="1"/>
              <a:t>complete</a:t>
            </a:r>
            <a:r>
              <a:rPr lang="fr-CH" sz="2160" b="1" dirty="0"/>
              <a:t>?</a:t>
            </a:r>
            <a:endParaRPr lang="en-GB" sz="216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975" y="142393"/>
            <a:ext cx="5669183" cy="639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77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D12D3649-8121-49F7-B2F1-A99A68B879CA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173" y="1218378"/>
            <a:ext cx="10784401" cy="342733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38892" y="540891"/>
            <a:ext cx="3749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808080"/>
                </a:solidFill>
                <a:latin typeface="Times New Roman" panose="02020603050405020304" pitchFamily="18" charset="0"/>
              </a:rPr>
              <a:t>arXiv:1412.3107v2  figure 5 (top </a:t>
            </a:r>
            <a:r>
              <a:rPr lang="fr-FR" dirty="0" err="1" smtClean="0">
                <a:solidFill>
                  <a:srgbClr val="808080"/>
                </a:solidFill>
                <a:latin typeface="Times New Roman" panose="02020603050405020304" pitchFamily="18" charset="0"/>
              </a:rPr>
              <a:t>row</a:t>
            </a:r>
            <a:r>
              <a:rPr lang="fr-FR" dirty="0" smtClean="0">
                <a:solidFill>
                  <a:srgbClr val="808080"/>
                </a:solidFill>
                <a:latin typeface="Times New Roman" panose="02020603050405020304" pitchFamily="18" charset="0"/>
              </a:rPr>
              <a:t>)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1560" y="4490427"/>
            <a:ext cx="8742247" cy="171158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 bwMode="auto">
          <a:xfrm>
            <a:off x="4134678" y="5247862"/>
            <a:ext cx="974035" cy="99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/>
        </p:nvSpPr>
        <p:spPr>
          <a:xfrm>
            <a:off x="4758966" y="481256"/>
            <a:ext cx="4073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b="1" i="1" dirty="0" smtClean="0">
                <a:solidFill>
                  <a:srgbClr val="FF0000"/>
                </a:solidFill>
              </a:rPr>
              <a:t>«</a:t>
            </a:r>
            <a:r>
              <a:rPr lang="fr-CH" b="1" i="1" dirty="0" err="1" smtClean="0">
                <a:solidFill>
                  <a:srgbClr val="FF0000"/>
                </a:solidFill>
              </a:rPr>
              <a:t>Higgs</a:t>
            </a:r>
            <a:r>
              <a:rPr lang="fr-CH" b="1" i="1" dirty="0" smtClean="0">
                <a:solidFill>
                  <a:srgbClr val="FF0000"/>
                </a:solidFill>
              </a:rPr>
              <a:t> </a:t>
            </a:r>
            <a:r>
              <a:rPr lang="fr-CH" b="1" i="1" dirty="0">
                <a:solidFill>
                  <a:srgbClr val="FF0000"/>
                </a:solidFill>
              </a:rPr>
              <a:t>and </a:t>
            </a:r>
            <a:r>
              <a:rPr lang="fr-CH" b="1" i="1" dirty="0" err="1">
                <a:solidFill>
                  <a:srgbClr val="FF0000"/>
                </a:solidFill>
              </a:rPr>
              <a:t>EWPOs</a:t>
            </a:r>
            <a:r>
              <a:rPr lang="fr-CH" b="1" i="1" dirty="0">
                <a:solidFill>
                  <a:srgbClr val="FF0000"/>
                </a:solidFill>
              </a:rPr>
              <a:t> are </a:t>
            </a:r>
            <a:r>
              <a:rPr lang="fr-CH" b="1" i="1" dirty="0" err="1" smtClean="0">
                <a:solidFill>
                  <a:srgbClr val="FF0000"/>
                </a:solidFill>
              </a:rPr>
              <a:t>complementary</a:t>
            </a:r>
            <a:r>
              <a:rPr lang="fr-CH" b="1" i="1" dirty="0" smtClean="0">
                <a:solidFill>
                  <a:srgbClr val="FF0000"/>
                </a:solidFill>
              </a:rPr>
              <a:t>»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2164080" y="0"/>
            <a:ext cx="834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Precision Natural SUSY at CEPC, FCC-</a:t>
            </a:r>
            <a:r>
              <a:rPr lang="en-US" dirty="0" err="1"/>
              <a:t>ee</a:t>
            </a:r>
            <a:r>
              <a:rPr lang="en-US" dirty="0"/>
              <a:t>, </a:t>
            </a:r>
            <a:r>
              <a:rPr lang="en-US" dirty="0" smtClean="0"/>
              <a:t>and </a:t>
            </a:r>
            <a:r>
              <a:rPr lang="fr-FR" dirty="0" smtClean="0"/>
              <a:t>ILC, JJ Fan, M. Rees and </a:t>
            </a:r>
            <a:r>
              <a:rPr lang="fr-FR" dirty="0" err="1" smtClean="0"/>
              <a:t>Liantao</a:t>
            </a:r>
            <a:r>
              <a:rPr lang="fr-FR" dirty="0" smtClean="0"/>
              <a:t> Wang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9094305" y="5923722"/>
            <a:ext cx="2937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“ </a:t>
            </a:r>
            <a:r>
              <a:rPr lang="fr-FR" dirty="0" err="1" smtClean="0"/>
              <a:t>also</a:t>
            </a:r>
            <a:r>
              <a:rPr lang="fr-FR" dirty="0" smtClean="0"/>
              <a:t>, b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s</a:t>
            </a:r>
            <a:r>
              <a:rPr lang="en-CH" dirty="0" smtClean="0">
                <a:sym typeface="Symbol" panose="05050102010706020507" pitchFamily="18" charset="2"/>
              </a:rPr>
              <a:t></a:t>
            </a:r>
            <a:r>
              <a:rPr lang="en-US" dirty="0" smtClean="0">
                <a:sym typeface="Symbol" panose="05050102010706020507" pitchFamily="18" charset="2"/>
              </a:rPr>
              <a:t> could be useful”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762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B26AC9-3197-430A-A564-5A2264458B7E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25.08.2022</a:t>
            </a:fld>
            <a:endParaRPr kumimoji="0" lang="fr-CH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fr-CH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CH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93775" y="59026"/>
            <a:ext cx="680445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Electroweak Physics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1122" y="998381"/>
            <a:ext cx="4967001" cy="4247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6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 </a:t>
            </a:r>
            <a:r>
              <a:rPr kumimoji="0" lang="fr-CH" sz="216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factory</a:t>
            </a:r>
            <a:r>
              <a:rPr kumimoji="0" lang="fr-CH" sz="216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+ WW + top The </a:t>
            </a:r>
            <a:r>
              <a:rPr kumimoji="0" lang="fr-CH" sz="216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realm</a:t>
            </a:r>
            <a:r>
              <a:rPr kumimoji="0" lang="fr-CH" sz="216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FCC-</a:t>
            </a:r>
            <a:r>
              <a:rPr kumimoji="0" lang="fr-CH" sz="216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endParaRPr kumimoji="0" lang="en-GB" sz="216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8605" y="1496628"/>
            <a:ext cx="7045903" cy="2973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Highest luminosities at 91, 160 and 350 GeV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Transverse pol.  at 91 and 160 </a:t>
            </a:r>
            <a:r>
              <a:rPr kumimoji="0" lang="en-GB" sz="216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GeV</a:t>
            </a:r>
            <a:r>
              <a:rPr kumimoji="0" lang="en-GB" sz="216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Ecm</a:t>
            </a: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calibration</a:t>
            </a:r>
            <a:endParaRPr kumimoji="0" lang="en-GB" sz="216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6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en-GB" sz="216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</a:t>
            </a: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(100 keV)  </a:t>
            </a: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</a:t>
            </a:r>
            <a:r>
              <a:rPr kumimoji="0" lang="en-GB" sz="216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</a:t>
            </a: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(25 keV), </a:t>
            </a:r>
            <a:r>
              <a:rPr kumimoji="0" lang="en-GB" sz="216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en-GB" sz="216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</a:t>
            </a: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(&lt;500 keV), </a:t>
            </a: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</a:t>
            </a:r>
            <a:r>
              <a:rPr kumimoji="0" lang="en-GB" sz="216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QED</a:t>
            </a: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GB" sz="216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en-GB" sz="216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</a:t>
            </a: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(3.10</a:t>
            </a:r>
            <a:r>
              <a:rPr kumimoji="0" lang="en-GB" sz="216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-5</a:t>
            </a: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sin</a:t>
            </a:r>
            <a:r>
              <a:rPr kumimoji="0" lang="en-GB" sz="216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q</a:t>
            </a:r>
            <a:r>
              <a:rPr kumimoji="0" lang="en-GB" sz="216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  </a:t>
            </a: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 310</a:t>
            </a:r>
            <a:r>
              <a:rPr kumimoji="0" lang="en-GB" sz="216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16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Complete set of EW observables can be measured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Precision unique to FCC-</a:t>
            </a:r>
            <a:r>
              <a:rPr kumimoji="0" lang="en-GB" sz="216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GB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+ new physics sensitivity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1" charset="2"/>
              <a:buChar char="è"/>
              <a:tabLst/>
              <a:defRPr/>
            </a:pPr>
            <a:r>
              <a:rPr kumimoji="0" lang="fr-CH" sz="216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a lot more </a:t>
            </a:r>
            <a:r>
              <a:rPr kumimoji="0" lang="fr-CH" sz="216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potential</a:t>
            </a:r>
            <a:r>
              <a:rPr kumimoji="0" lang="fr-CH" sz="216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to exploit </a:t>
            </a:r>
            <a:r>
              <a:rPr kumimoji="0" lang="fr-CH" sz="216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with</a:t>
            </a:r>
            <a:r>
              <a:rPr kumimoji="0" lang="fr-CH" sz="216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good detector design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6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fr-CH" sz="216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than</a:t>
            </a:r>
            <a:r>
              <a:rPr kumimoji="0" lang="fr-CH" sz="216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fr-CH" sz="216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present</a:t>
            </a:r>
            <a:r>
              <a:rPr kumimoji="0" lang="fr-CH" sz="216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fr-CH" sz="216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treatment</a:t>
            </a:r>
            <a:r>
              <a:rPr kumimoji="0" lang="fr-CH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fr-CH" sz="216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suggests</a:t>
            </a:r>
            <a:endParaRPr kumimoji="0" lang="fr-CH" sz="216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Wingdings" panose="05000000000000000000" pitchFamily="2" charset="2"/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r="16802" b="19716"/>
          <a:stretch/>
        </p:blipFill>
        <p:spPr bwMode="auto">
          <a:xfrm>
            <a:off x="7497688" y="492040"/>
            <a:ext cx="4042117" cy="3238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373" y="3730560"/>
            <a:ext cx="3802022" cy="276510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52195" y="4638735"/>
            <a:ext cx="66973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reach for new physics depends on which new physics: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-- 1/</a:t>
            </a:r>
            <a:r>
              <a:rPr kumimoji="0" lang="en-CH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 panose="05050102010706020507" pitchFamily="18" charset="2"/>
              </a:rPr>
              <a:t></a:t>
            </a:r>
            <a:r>
              <a:rPr kumimoji="0" lang="en-US" sz="216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 panose="05050102010706020507" pitchFamily="18" charset="2"/>
              </a:rPr>
              <a:t>2  </a:t>
            </a:r>
            <a:r>
              <a:rPr kumimoji="0" lang="en-US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 panose="05050102010706020507" pitchFamily="18" charset="2"/>
              </a:rPr>
              <a:t>new physics </a:t>
            </a:r>
            <a:r>
              <a:rPr kumimoji="0" lang="en-CH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30-70 </a:t>
            </a:r>
            <a:r>
              <a:rPr kumimoji="0" lang="en-US" sz="216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TeV</a:t>
            </a:r>
            <a:endParaRPr kumimoji="0" lang="en-US" sz="216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--  Heavy Neutrino </a:t>
            </a:r>
            <a:r>
              <a:rPr kumimoji="0" lang="en-CH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500-1000 </a:t>
            </a:r>
            <a:r>
              <a:rPr kumimoji="0" lang="en-US" sz="216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TeV</a:t>
            </a:r>
            <a:endParaRPr kumimoji="0" lang="en-US" sz="216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--  new non-degenerate doublet should not have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mass splitting greater than ~5 GeV</a:t>
            </a:r>
            <a:endParaRPr kumimoji="0" lang="en-US" sz="216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079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>
              <a:defRPr/>
            </a:pPr>
            <a:fld id="{0639AD3D-8077-465E-AB8E-9BFDCA8A44A3}" type="datetime1">
              <a:rPr lang="fr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Alain Blondel motivational talk</a:t>
            </a:r>
            <a:endParaRPr lang="fr-CH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>
              <a:defRPr/>
            </a:pPr>
            <a:fld id="{FF28A6E5-1451-4611-9B85-9117163DB886}" type="slidenum">
              <a:rPr lang="fr-CH">
                <a:solidFill>
                  <a:prstClr val="black">
                    <a:tint val="75000"/>
                  </a:prstClr>
                </a:solidFill>
                <a:latin typeface="Calibri"/>
              </a:rPr>
              <a:pPr defTabSz="1097280">
                <a:defRPr/>
              </a:pPr>
              <a:t>14</a:t>
            </a:fld>
            <a:endParaRPr lang="fr-CH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90122" y="-37837"/>
            <a:ext cx="4972130" cy="68326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>
            <a:spAutoFit/>
          </a:bodyPr>
          <a:lstStyle/>
          <a:p>
            <a:pPr defTabSz="1097280">
              <a:defRPr/>
            </a:pPr>
            <a:r>
              <a:rPr lang="fr-CH" sz="3840" b="1" dirty="0" err="1">
                <a:solidFill>
                  <a:prstClr val="black"/>
                </a:solidFill>
                <a:latin typeface="Calibri"/>
              </a:rPr>
              <a:t>Dark</a:t>
            </a:r>
            <a:r>
              <a:rPr lang="fr-CH" sz="384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3840" b="1" dirty="0" err="1">
                <a:solidFill>
                  <a:prstClr val="black"/>
                </a:solidFill>
                <a:latin typeface="Calibri"/>
              </a:rPr>
              <a:t>Sector</a:t>
            </a:r>
            <a:r>
              <a:rPr lang="fr-CH" sz="3840" b="1" dirty="0">
                <a:solidFill>
                  <a:prstClr val="black"/>
                </a:solidFill>
                <a:latin typeface="Calibri"/>
              </a:rPr>
              <a:t> at Z </a:t>
            </a:r>
            <a:r>
              <a:rPr lang="fr-CH" sz="3840" b="1" dirty="0" err="1">
                <a:solidFill>
                  <a:prstClr val="black"/>
                </a:solidFill>
                <a:latin typeface="Calibri"/>
              </a:rPr>
              <a:t>factory</a:t>
            </a:r>
            <a:endParaRPr lang="en-GB" sz="384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1"/>
          <a:stretch/>
        </p:blipFill>
        <p:spPr bwMode="auto">
          <a:xfrm>
            <a:off x="1281895" y="1686823"/>
            <a:ext cx="4209239" cy="4155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905" y="1686823"/>
            <a:ext cx="4310033" cy="4189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stCxn id="6146" idx="3"/>
            <a:endCxn id="6147" idx="1"/>
          </p:cNvCxnSpPr>
          <p:nvPr/>
        </p:nvCxnSpPr>
        <p:spPr>
          <a:xfrm>
            <a:off x="5491133" y="3764556"/>
            <a:ext cx="1133772" cy="1714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509453" y="3083362"/>
            <a:ext cx="1216550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097280">
              <a:defRPr/>
            </a:pP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mediator</a:t>
            </a:r>
            <a:endParaRPr lang="fr-CH" sz="216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algn="ctr" defTabSz="1097280">
              <a:defRPr/>
            </a:pP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or</a:t>
            </a:r>
          </a:p>
          <a:p>
            <a:pPr algn="ctr" defTabSz="1097280">
              <a:defRPr/>
            </a:pP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mixing</a:t>
            </a:r>
            <a:endParaRPr lang="en-GB" sz="216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3116" y="5848469"/>
            <a:ext cx="976825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97280">
              <a:defRPr/>
            </a:pP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Dark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photons,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axion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like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particles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,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sterile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neutrinos, all </a:t>
            </a:r>
            <a:r>
              <a:rPr lang="fr-CH" sz="2160" i="1" u="sng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feebly</a:t>
            </a:r>
            <a:r>
              <a:rPr lang="fr-CH" sz="2160" i="1" u="sng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2160" i="1" u="sng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coupled</a:t>
            </a:r>
            <a:r>
              <a:rPr lang="fr-CH" sz="2160" i="1" u="sng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to SM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particles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endParaRPr lang="en-GB" sz="216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0141" y="665982"/>
            <a:ext cx="10612264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97280">
              <a:defRPr/>
            </a:pP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With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the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Higgs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discovery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SM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works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perfectly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,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yet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we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need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new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physics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to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explain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the baryon </a:t>
            </a:r>
          </a:p>
          <a:p>
            <a:pPr defTabSz="1097280">
              <a:defRPr/>
            </a:pP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asymmetry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of the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Universe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, the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dark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matter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etc…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without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interfering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CH" sz="216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with</a:t>
            </a:r>
            <a:r>
              <a:rPr lang="fr-CH" sz="216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SM rad. corr. </a:t>
            </a:r>
            <a:endParaRPr lang="en-GB" sz="216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02890" y="5330011"/>
            <a:ext cx="925253" cy="4247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pPr defTabSz="1097280">
              <a:defRPr/>
            </a:pPr>
            <a:r>
              <a:rPr lang="fr-CH" sz="2160" dirty="0">
                <a:solidFill>
                  <a:srgbClr val="EEECE1">
                    <a:lumMod val="90000"/>
                  </a:srgbClr>
                </a:solidFill>
                <a:latin typeface="Calibri"/>
              </a:rPr>
              <a:t>S. Gori</a:t>
            </a:r>
            <a:endParaRPr lang="en-GB" sz="2160" dirty="0">
              <a:solidFill>
                <a:srgbClr val="EEECE1">
                  <a:lumMod val="90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868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323" y="1398510"/>
            <a:ext cx="8093677" cy="38011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00005" y="0"/>
            <a:ext cx="10688557" cy="14219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2160" dirty="0" smtClean="0"/>
              <a:t>Heavy Right-</a:t>
            </a:r>
            <a:r>
              <a:rPr lang="fr-CH" sz="2160" dirty="0" err="1"/>
              <a:t>H</a:t>
            </a:r>
            <a:r>
              <a:rPr lang="fr-CH" sz="2160" dirty="0" err="1" smtClean="0"/>
              <a:t>anded</a:t>
            </a:r>
            <a:r>
              <a:rPr lang="fr-CH" sz="2160" dirty="0" smtClean="0"/>
              <a:t> ‘</a:t>
            </a:r>
            <a:r>
              <a:rPr lang="fr-CH" sz="2160" dirty="0" err="1" smtClean="0"/>
              <a:t>sterile</a:t>
            </a:r>
            <a:r>
              <a:rPr lang="fr-CH" sz="2160" dirty="0" smtClean="0"/>
              <a:t>’ neutrinos (</a:t>
            </a:r>
            <a:r>
              <a:rPr lang="fr-CH" sz="2160" dirty="0" err="1" smtClean="0"/>
              <a:t>see-saw</a:t>
            </a:r>
            <a:r>
              <a:rPr lang="fr-CH" sz="2160" dirty="0" smtClean="0"/>
              <a:t> type I) </a:t>
            </a:r>
          </a:p>
          <a:p>
            <a:r>
              <a:rPr lang="fr-CH" sz="2160" dirty="0" err="1"/>
              <a:t>S</a:t>
            </a:r>
            <a:r>
              <a:rPr lang="fr-CH" sz="2160" dirty="0" err="1" smtClean="0"/>
              <a:t>traighforward</a:t>
            </a:r>
            <a:r>
              <a:rPr lang="fr-CH" sz="2160" dirty="0" smtClean="0"/>
              <a:t> SM extension for massive neutrinos </a:t>
            </a:r>
            <a:r>
              <a:rPr lang="fr-CH" sz="2160" dirty="0" err="1" smtClean="0"/>
              <a:t>with</a:t>
            </a:r>
            <a:r>
              <a:rPr lang="fr-CH" sz="2160" dirty="0" smtClean="0"/>
              <a:t> Dirac *and* </a:t>
            </a:r>
            <a:r>
              <a:rPr lang="fr-CH" sz="2160" dirty="0" err="1" smtClean="0"/>
              <a:t>Majorana</a:t>
            </a:r>
            <a:r>
              <a:rPr lang="fr-CH" sz="2160" dirty="0" smtClean="0"/>
              <a:t> mass </a:t>
            </a:r>
            <a:r>
              <a:rPr lang="fr-CH" sz="2160" dirty="0" err="1" smtClean="0"/>
              <a:t>terms</a:t>
            </a:r>
            <a:r>
              <a:rPr lang="fr-CH" sz="2160" dirty="0" smtClean="0"/>
              <a:t/>
            </a:r>
            <a:br>
              <a:rPr lang="fr-CH" sz="2160" dirty="0" smtClean="0"/>
            </a:br>
            <a:r>
              <a:rPr lang="fr-CH" sz="2160" b="1" dirty="0" smtClean="0">
                <a:solidFill>
                  <a:srgbClr val="00B050"/>
                </a:solidFill>
              </a:rPr>
              <a:t>FCC-</a:t>
            </a:r>
            <a:r>
              <a:rPr lang="fr-CH" sz="2160" b="1" dirty="0" err="1" smtClean="0">
                <a:solidFill>
                  <a:srgbClr val="00B050"/>
                </a:solidFill>
              </a:rPr>
              <a:t>ee</a:t>
            </a:r>
            <a:r>
              <a:rPr lang="fr-CH" sz="2160" b="1" dirty="0" smtClean="0">
                <a:solidFill>
                  <a:srgbClr val="00B050"/>
                </a:solidFill>
              </a:rPr>
              <a:t>  </a:t>
            </a:r>
            <a:r>
              <a:rPr lang="fr-CH" sz="2160" b="1" dirty="0">
                <a:solidFill>
                  <a:srgbClr val="00B050"/>
                </a:solidFill>
              </a:rPr>
              <a:t>(Z) </a:t>
            </a:r>
            <a:r>
              <a:rPr lang="fr-CH" sz="2160" b="1" dirty="0" err="1">
                <a:solidFill>
                  <a:srgbClr val="00B050"/>
                </a:solidFill>
              </a:rPr>
              <a:t>compared</a:t>
            </a:r>
            <a:r>
              <a:rPr lang="fr-CH" sz="2160" b="1" dirty="0">
                <a:solidFill>
                  <a:srgbClr val="00B050"/>
                </a:solidFill>
              </a:rPr>
              <a:t> to the </a:t>
            </a:r>
            <a:r>
              <a:rPr lang="fr-CH" sz="2160" b="1" dirty="0" err="1">
                <a:solidFill>
                  <a:srgbClr val="00B050"/>
                </a:solidFill>
              </a:rPr>
              <a:t>other</a:t>
            </a:r>
            <a:r>
              <a:rPr lang="fr-CH" sz="2160" b="1" dirty="0">
                <a:solidFill>
                  <a:srgbClr val="00B050"/>
                </a:solidFill>
              </a:rPr>
              <a:t> </a:t>
            </a:r>
            <a:r>
              <a:rPr lang="fr-CH" sz="2160" b="1" dirty="0" smtClean="0">
                <a:solidFill>
                  <a:srgbClr val="00B050"/>
                </a:solidFill>
              </a:rPr>
              <a:t>machines  shows the power of the  </a:t>
            </a:r>
            <a:r>
              <a:rPr lang="fr-CH" sz="2160" b="1" dirty="0" err="1" smtClean="0">
                <a:solidFill>
                  <a:srgbClr val="00B050"/>
                </a:solidFill>
              </a:rPr>
              <a:t>TeraZ</a:t>
            </a:r>
            <a:r>
              <a:rPr lang="fr-CH" sz="2160" b="1" dirty="0" smtClean="0">
                <a:solidFill>
                  <a:srgbClr val="00B050"/>
                </a:solidFill>
              </a:rPr>
              <a:t> running. </a:t>
            </a:r>
          </a:p>
          <a:p>
            <a:r>
              <a:rPr lang="fr-CH" sz="2160" dirty="0" err="1" smtClean="0"/>
              <a:t>Both</a:t>
            </a:r>
            <a:r>
              <a:rPr lang="fr-CH" sz="2160" dirty="0" smtClean="0"/>
              <a:t> «direct» and «indirect» observation. How </a:t>
            </a:r>
            <a:r>
              <a:rPr lang="fr-CH" sz="2160" dirty="0"/>
              <a:t>close </a:t>
            </a:r>
            <a:r>
              <a:rPr lang="fr-CH" sz="2160" dirty="0" err="1"/>
              <a:t>can</a:t>
            </a:r>
            <a:r>
              <a:rPr lang="fr-CH" sz="2160" dirty="0"/>
              <a:t> </a:t>
            </a:r>
            <a:r>
              <a:rPr lang="fr-CH" sz="2160" dirty="0" err="1"/>
              <a:t>we</a:t>
            </a:r>
            <a:r>
              <a:rPr lang="fr-CH" sz="2160" dirty="0"/>
              <a:t> </a:t>
            </a:r>
            <a:r>
              <a:rPr lang="fr-CH" sz="2160" dirty="0" err="1"/>
              <a:t>get</a:t>
            </a:r>
            <a:r>
              <a:rPr lang="fr-CH" sz="2160" dirty="0"/>
              <a:t> to the ‘</a:t>
            </a:r>
            <a:r>
              <a:rPr lang="fr-CH" sz="2160" dirty="0" err="1"/>
              <a:t>see-saw</a:t>
            </a:r>
            <a:r>
              <a:rPr lang="fr-CH" sz="2160" dirty="0"/>
              <a:t> </a:t>
            </a:r>
            <a:r>
              <a:rPr lang="fr-CH" sz="2160" dirty="0" err="1"/>
              <a:t>limit</a:t>
            </a:r>
            <a:r>
              <a:rPr lang="fr-CH" sz="2160" dirty="0"/>
              <a:t>’? </a:t>
            </a:r>
            <a:r>
              <a:rPr lang="fr-CH" sz="2160" dirty="0" smtClean="0"/>
              <a:t> </a:t>
            </a:r>
            <a:endParaRPr lang="en-GB" sz="216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6A07-8F36-4133-945C-40CFEA3DF078}" type="datetime1">
              <a:rPr lang="fr-CH" smtClean="0"/>
              <a:t>25.08.2022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motivational talk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15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170653" y="5247368"/>
            <a:ext cx="10358477" cy="14219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160" dirty="0"/>
              <a:t>-- the </a:t>
            </a:r>
            <a:r>
              <a:rPr lang="fr-CH" sz="2160" dirty="0" err="1"/>
              <a:t>purple</a:t>
            </a:r>
            <a:r>
              <a:rPr lang="fr-CH" sz="2160" dirty="0"/>
              <a:t> line shows the </a:t>
            </a:r>
            <a:r>
              <a:rPr lang="fr-CH" sz="2160" dirty="0" smtClean="0"/>
              <a:t>95% </a:t>
            </a:r>
            <a:r>
              <a:rPr lang="fr-CH" sz="2160" dirty="0"/>
              <a:t>C</a:t>
            </a:r>
            <a:r>
              <a:rPr lang="fr-CH" sz="2160" dirty="0" smtClean="0"/>
              <a:t>L </a:t>
            </a:r>
            <a:r>
              <a:rPr lang="fr-CH" sz="2160" dirty="0" err="1" smtClean="0"/>
              <a:t>limit</a:t>
            </a:r>
            <a:r>
              <a:rPr lang="fr-CH" sz="2160" dirty="0" smtClean="0"/>
              <a:t> if no HNL </a:t>
            </a:r>
            <a:r>
              <a:rPr lang="fr-CH" sz="2160" dirty="0" err="1" smtClean="0"/>
              <a:t>is</a:t>
            </a:r>
            <a:r>
              <a:rPr lang="fr-CH" sz="2160" dirty="0" smtClean="0"/>
              <a:t> </a:t>
            </a:r>
            <a:r>
              <a:rPr lang="fr-CH" sz="2160" dirty="0" err="1" smtClean="0"/>
              <a:t>observed</a:t>
            </a:r>
            <a:r>
              <a:rPr lang="fr-CH" sz="2160" dirty="0" smtClean="0"/>
              <a:t>. (</a:t>
            </a:r>
            <a:r>
              <a:rPr lang="fr-CH" sz="2160" dirty="0" err="1"/>
              <a:t>here</a:t>
            </a:r>
            <a:r>
              <a:rPr lang="fr-CH" sz="2160" dirty="0"/>
              <a:t> for 10</a:t>
            </a:r>
            <a:r>
              <a:rPr lang="fr-CH" sz="2160" baseline="30000" dirty="0"/>
              <a:t>12</a:t>
            </a:r>
            <a:r>
              <a:rPr lang="fr-CH" sz="2160" dirty="0"/>
              <a:t> Z</a:t>
            </a:r>
            <a:r>
              <a:rPr lang="fr-CH" sz="2160" dirty="0" smtClean="0"/>
              <a:t>) </a:t>
            </a:r>
            <a:endParaRPr lang="fr-CH" sz="2160" dirty="0"/>
          </a:p>
          <a:p>
            <a:r>
              <a:rPr lang="fr-CH" sz="2160" dirty="0"/>
              <a:t>-- the horizontal line </a:t>
            </a:r>
            <a:r>
              <a:rPr lang="fr-CH" sz="2160" dirty="0" err="1"/>
              <a:t>represents</a:t>
            </a:r>
            <a:r>
              <a:rPr lang="fr-CH" sz="2160" dirty="0"/>
              <a:t> the </a:t>
            </a:r>
            <a:r>
              <a:rPr lang="fr-CH" sz="2160" dirty="0" err="1"/>
              <a:t>sensitivity</a:t>
            </a:r>
            <a:r>
              <a:rPr lang="fr-CH" sz="2160" dirty="0"/>
              <a:t> to </a:t>
            </a:r>
            <a:r>
              <a:rPr lang="fr-CH" sz="2160" b="1" dirty="0" err="1"/>
              <a:t>mixing</a:t>
            </a:r>
            <a:r>
              <a:rPr lang="fr-CH" sz="2160" b="1" dirty="0"/>
              <a:t> of neutrinos </a:t>
            </a:r>
            <a:r>
              <a:rPr lang="fr-CH" sz="2160" dirty="0"/>
              <a:t>to the </a:t>
            </a:r>
            <a:r>
              <a:rPr lang="fr-CH" sz="2160" dirty="0" err="1"/>
              <a:t>dark</a:t>
            </a:r>
            <a:r>
              <a:rPr lang="fr-CH" sz="2160" dirty="0"/>
              <a:t> </a:t>
            </a:r>
            <a:r>
              <a:rPr lang="fr-CH" sz="2160" dirty="0" err="1"/>
              <a:t>sector</a:t>
            </a:r>
            <a:r>
              <a:rPr lang="fr-CH" sz="2160" dirty="0"/>
              <a:t>,</a:t>
            </a:r>
          </a:p>
          <a:p>
            <a:r>
              <a:rPr lang="fr-CH" sz="2160" dirty="0" err="1"/>
              <a:t>using</a:t>
            </a:r>
            <a:r>
              <a:rPr lang="fr-CH" sz="2160" dirty="0"/>
              <a:t> </a:t>
            </a:r>
            <a:r>
              <a:rPr lang="fr-CH" sz="2160" dirty="0" err="1"/>
              <a:t>EWPOs</a:t>
            </a:r>
            <a:r>
              <a:rPr lang="fr-CH" sz="2160" dirty="0"/>
              <a:t> (G</a:t>
            </a:r>
            <a:r>
              <a:rPr lang="fr-CH" sz="2160" baseline="-25000" dirty="0"/>
              <a:t>F</a:t>
            </a:r>
            <a:r>
              <a:rPr lang="fr-CH" sz="2160" dirty="0"/>
              <a:t> vs sin</a:t>
            </a:r>
            <a:r>
              <a:rPr lang="fr-CH" sz="2160" baseline="30000" dirty="0"/>
              <a:t>2</a:t>
            </a:r>
            <a:r>
              <a:rPr lang="fr-CH" sz="2160" dirty="0">
                <a:sym typeface="Symbol"/>
              </a:rPr>
              <a:t></a:t>
            </a:r>
            <a:r>
              <a:rPr lang="fr-CH" sz="2160" baseline="-25000" dirty="0">
                <a:sym typeface="Symbol"/>
              </a:rPr>
              <a:t>W</a:t>
            </a:r>
            <a:r>
              <a:rPr lang="fr-CH" sz="2160" baseline="30000" dirty="0">
                <a:sym typeface="Symbol"/>
              </a:rPr>
              <a:t>eff </a:t>
            </a:r>
            <a:r>
              <a:rPr lang="fr-CH" sz="2160" dirty="0">
                <a:sym typeface="Symbol"/>
              </a:rPr>
              <a:t>and </a:t>
            </a:r>
            <a:r>
              <a:rPr lang="fr-CH" sz="2160" dirty="0" err="1" smtClean="0">
                <a:sym typeface="Symbol"/>
              </a:rPr>
              <a:t>m</a:t>
            </a:r>
            <a:r>
              <a:rPr lang="fr-CH" sz="2160" baseline="-25000" dirty="0" err="1" smtClean="0">
                <a:sym typeface="Symbol"/>
              </a:rPr>
              <a:t>Z</a:t>
            </a:r>
            <a:r>
              <a:rPr lang="fr-CH" sz="2160" dirty="0" smtClean="0">
                <a:sym typeface="Symbol"/>
              </a:rPr>
              <a:t>, m</a:t>
            </a:r>
            <a:r>
              <a:rPr lang="fr-CH" sz="2160" baseline="-25000" dirty="0" smtClean="0">
                <a:sym typeface="Symbol"/>
              </a:rPr>
              <a:t>W</a:t>
            </a:r>
            <a:r>
              <a:rPr lang="fr-CH" sz="2160" dirty="0" smtClean="0">
                <a:sym typeface="Symbol"/>
              </a:rPr>
              <a:t> + tau </a:t>
            </a:r>
            <a:r>
              <a:rPr lang="fr-CH" sz="2160" dirty="0" err="1">
                <a:sym typeface="Symbol"/>
              </a:rPr>
              <a:t>decays</a:t>
            </a:r>
            <a:r>
              <a:rPr lang="fr-CH" sz="2160" dirty="0">
                <a:sym typeface="Symbol"/>
              </a:rPr>
              <a:t>) </a:t>
            </a:r>
            <a:r>
              <a:rPr lang="fr-CH" sz="2160" dirty="0" err="1"/>
              <a:t>which</a:t>
            </a:r>
            <a:r>
              <a:rPr lang="fr-CH" sz="2160" dirty="0"/>
              <a:t> </a:t>
            </a:r>
            <a:r>
              <a:rPr lang="fr-CH" sz="2160" dirty="0" err="1"/>
              <a:t>extends</a:t>
            </a:r>
            <a:r>
              <a:rPr lang="fr-CH" sz="2160" dirty="0"/>
              <a:t> </a:t>
            </a:r>
            <a:r>
              <a:rPr lang="fr-CH" sz="2160" dirty="0" err="1"/>
              <a:t>sensitivity</a:t>
            </a:r>
            <a:endParaRPr lang="fr-CH" sz="2160" dirty="0"/>
          </a:p>
          <a:p>
            <a:r>
              <a:rPr lang="fr-CH" sz="2160" dirty="0"/>
              <a:t>to 10</a:t>
            </a:r>
            <a:r>
              <a:rPr lang="fr-CH" sz="2160" baseline="30000" dirty="0"/>
              <a:t>-5 </a:t>
            </a:r>
            <a:r>
              <a:rPr lang="fr-CH" sz="2160" dirty="0" err="1"/>
              <a:t>mixing</a:t>
            </a:r>
            <a:r>
              <a:rPr lang="fr-CH" sz="2160" dirty="0"/>
              <a:t> all the </a:t>
            </a:r>
            <a:r>
              <a:rPr lang="fr-CH" sz="2160" dirty="0" err="1"/>
              <a:t>way</a:t>
            </a:r>
            <a:r>
              <a:rPr lang="fr-CH" sz="2160" dirty="0"/>
              <a:t> to </a:t>
            </a:r>
            <a:r>
              <a:rPr lang="fr-CH" sz="2160" dirty="0" err="1"/>
              <a:t>very</a:t>
            </a:r>
            <a:r>
              <a:rPr lang="fr-CH" sz="2160" dirty="0"/>
              <a:t> high </a:t>
            </a:r>
            <a:r>
              <a:rPr lang="fr-CH" sz="2160" dirty="0" err="1"/>
              <a:t>energies</a:t>
            </a:r>
            <a:r>
              <a:rPr lang="fr-CH" sz="2160" dirty="0"/>
              <a:t> (500-1000 </a:t>
            </a:r>
            <a:r>
              <a:rPr lang="fr-CH" sz="2160" dirty="0" err="1"/>
              <a:t>TeV</a:t>
            </a:r>
            <a:r>
              <a:rPr lang="fr-CH" sz="2160" dirty="0"/>
              <a:t> at least). </a:t>
            </a:r>
            <a:r>
              <a:rPr lang="fr-CH" sz="2160" dirty="0" err="1"/>
              <a:t>arxiv</a:t>
            </a:r>
            <a:r>
              <a:rPr lang="fr-CH" sz="2160" dirty="0"/>
              <a:t>:</a:t>
            </a:r>
            <a:r>
              <a:rPr lang="en-CH" sz="2160" dirty="0"/>
              <a:t>2011.04725</a:t>
            </a:r>
            <a:r>
              <a:rPr lang="en-US" sz="2160" dirty="0"/>
              <a:t> </a:t>
            </a:r>
            <a:endParaRPr lang="en-GB" sz="216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8" t="2888" r="12647" b="-2888"/>
          <a:stretch/>
        </p:blipFill>
        <p:spPr>
          <a:xfrm>
            <a:off x="264160" y="1375272"/>
            <a:ext cx="3769360" cy="39124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56606" y="0"/>
            <a:ext cx="296542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Higgs</a:t>
            </a:r>
            <a:r>
              <a:rPr lang="fr-FR" b="1" dirty="0" smtClean="0"/>
              <a:t> </a:t>
            </a:r>
            <a:r>
              <a:rPr lang="fr-FR" b="1" dirty="0" err="1" smtClean="0"/>
              <a:t>couplings</a:t>
            </a:r>
            <a:r>
              <a:rPr lang="fr-FR" b="1" dirty="0" smtClean="0"/>
              <a:t> to neutrinos!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09562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4629" y="322217"/>
            <a:ext cx="8301375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Neutrino masses </a:t>
            </a:r>
            <a:r>
              <a:rPr lang="fr-FR" b="1" dirty="0" err="1" smtClean="0"/>
              <a:t>occur</a:t>
            </a:r>
            <a:r>
              <a:rPr lang="fr-FR" b="1" dirty="0" smtClean="0"/>
              <a:t> via </a:t>
            </a:r>
            <a:r>
              <a:rPr lang="fr-FR" b="1" dirty="0" err="1" smtClean="0"/>
              <a:t>processes</a:t>
            </a:r>
            <a:r>
              <a:rPr lang="fr-FR" b="1" dirty="0" smtClean="0"/>
              <a:t> </a:t>
            </a:r>
            <a:r>
              <a:rPr lang="fr-FR" b="1" dirty="0" err="1" smtClean="0"/>
              <a:t>which</a:t>
            </a:r>
            <a:r>
              <a:rPr lang="fr-FR" b="1" dirty="0" smtClean="0"/>
              <a:t> are </a:t>
            </a:r>
            <a:r>
              <a:rPr lang="fr-FR" b="1" dirty="0" err="1" smtClean="0"/>
              <a:t>intimately</a:t>
            </a:r>
            <a:r>
              <a:rPr lang="fr-FR" b="1" dirty="0" smtClean="0"/>
              <a:t> </a:t>
            </a:r>
            <a:r>
              <a:rPr lang="fr-FR" b="1" dirty="0" err="1" smtClean="0"/>
              <a:t>related</a:t>
            </a:r>
            <a:r>
              <a:rPr lang="fr-FR" b="1" dirty="0" smtClean="0"/>
              <a:t> to the </a:t>
            </a:r>
            <a:r>
              <a:rPr lang="fr-FR" b="1" dirty="0" err="1" smtClean="0"/>
              <a:t>Higgs</a:t>
            </a:r>
            <a:r>
              <a:rPr lang="fr-FR" b="1" dirty="0" smtClean="0"/>
              <a:t> boson</a:t>
            </a:r>
          </a:p>
          <a:p>
            <a:r>
              <a:rPr lang="fr-FR" b="1" dirty="0"/>
              <a:t>T</a:t>
            </a:r>
            <a:r>
              <a:rPr lang="fr-FR" b="1" dirty="0" smtClean="0"/>
              <a:t>his aspect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quite</a:t>
            </a:r>
            <a:r>
              <a:rPr lang="fr-FR" b="1" dirty="0" smtClean="0"/>
              <a:t> relevant for a « </a:t>
            </a:r>
            <a:r>
              <a:rPr lang="fr-FR" b="1" dirty="0" err="1" smtClean="0"/>
              <a:t>Higgs</a:t>
            </a:r>
            <a:r>
              <a:rPr lang="fr-FR" b="1" dirty="0" smtClean="0"/>
              <a:t> </a:t>
            </a:r>
            <a:r>
              <a:rPr lang="fr-FR" b="1" dirty="0" err="1" smtClean="0"/>
              <a:t>factory</a:t>
            </a:r>
            <a:r>
              <a:rPr lang="fr-FR" b="1" dirty="0" smtClean="0"/>
              <a:t> </a:t>
            </a:r>
            <a:r>
              <a:rPr lang="fr-FR" b="1" dirty="0" smtClean="0"/>
              <a:t>»!</a:t>
            </a:r>
            <a:endParaRPr lang="fr-FR" b="1" dirty="0" smtClean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517858" y="834549"/>
            <a:ext cx="1120388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z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y"/>
              <a:defRPr kumimoji="1"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x"/>
              <a:defRPr kumimoji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kumimoji="1"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kumimoji="0" lang="fr-CH" altLang="en-US" sz="2000" dirty="0" smtClean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kumimoji="0" lang="fr-CH" altLang="en-US" sz="2000" dirty="0" err="1" smtClean="0">
                <a:latin typeface="Calibri" panose="020F0502020204030204" pitchFamily="34" charset="0"/>
              </a:rPr>
              <a:t>Adding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>
                <a:latin typeface="Calibri" panose="020F0502020204030204" pitchFamily="34" charset="0"/>
              </a:rPr>
              <a:t>masses to the 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Standard </a:t>
            </a:r>
            <a:r>
              <a:rPr kumimoji="0" lang="fr-CH" altLang="en-US" sz="2000" dirty="0">
                <a:latin typeface="Calibri" panose="020F0502020204030204" pitchFamily="34" charset="0"/>
              </a:rPr>
              <a:t>model neutrino '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simply</a:t>
            </a:r>
            <a:r>
              <a:rPr kumimoji="0" lang="fr-CH" altLang="en-US" sz="2000" dirty="0">
                <a:latin typeface="Calibri" panose="020F0502020204030204" pitchFamily="34" charset="0"/>
              </a:rPr>
              <a:t>' by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adding</a:t>
            </a:r>
            <a:r>
              <a:rPr kumimoji="0" lang="fr-CH" altLang="en-US" sz="2000" dirty="0">
                <a:latin typeface="Calibri" panose="020F0502020204030204" pitchFamily="34" charset="0"/>
              </a:rPr>
              <a:t> a Dirac mass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term</a:t>
            </a:r>
            <a:endParaRPr kumimoji="0" lang="fr-CH" altLang="en-US" sz="2000" dirty="0" smtClean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kumimoji="0" lang="fr-CH" altLang="en-US" sz="2000" dirty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kumimoji="0" lang="fr-CH" altLang="en-US" sz="2000" dirty="0" smtClean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kumimoji="0" lang="fr-CH" altLang="en-US" sz="2000" dirty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kumimoji="0" lang="fr-CH" altLang="en-US" sz="2000" dirty="0" err="1" smtClean="0">
                <a:latin typeface="Calibri" panose="020F0502020204030204" pitchFamily="34" charset="0"/>
              </a:rPr>
              <a:t>m</a:t>
            </a:r>
            <a:r>
              <a:rPr kumimoji="0" lang="fr-CH" altLang="en-US" sz="2000" baseline="-25000" dirty="0" err="1" smtClean="0">
                <a:latin typeface="Calibri" panose="020F0502020204030204" pitchFamily="34" charset="0"/>
              </a:rPr>
              <a:t>D</a:t>
            </a:r>
            <a:r>
              <a:rPr kumimoji="0" lang="fr-CH" altLang="en-US" sz="2000" baseline="-25000" dirty="0" smtClean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is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the </a:t>
            </a:r>
            <a:r>
              <a:rPr kumimoji="0" lang="fr-CH" altLang="en-US" sz="2000" b="1" dirty="0" err="1" smtClean="0">
                <a:latin typeface="Calibri" panose="020F0502020204030204" pitchFamily="34" charset="0"/>
              </a:rPr>
              <a:t>Yukawa</a:t>
            </a:r>
            <a:r>
              <a:rPr kumimoji="0" lang="fr-CH" altLang="en-US" sz="2000" b="1" dirty="0" smtClean="0">
                <a:latin typeface="Calibri" panose="020F0502020204030204" pitchFamily="34" charset="0"/>
              </a:rPr>
              <a:t> </a:t>
            </a:r>
            <a:r>
              <a:rPr kumimoji="0" lang="fr-CH" altLang="en-US" sz="2000" b="1" dirty="0" err="1" smtClean="0">
                <a:latin typeface="Calibri" panose="020F0502020204030204" pitchFamily="34" charset="0"/>
              </a:rPr>
              <a:t>coupling</a:t>
            </a:r>
            <a:r>
              <a:rPr kumimoji="0" lang="fr-CH" altLang="en-US" sz="2000" b="1" dirty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(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like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everybody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else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).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Then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the right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handed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neutrinos are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perfectly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sterile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.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kumimoji="0" lang="fr-CH" altLang="en-US" sz="2000" dirty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kumimoji="0" lang="fr-CH" altLang="en-US" sz="2000" dirty="0" err="1" smtClean="0">
                <a:latin typeface="Calibri" panose="020F0502020204030204" pitchFamily="34" charset="0"/>
              </a:rPr>
              <a:t>Things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become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more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interesting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when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a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Majorana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mass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term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arises. So-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called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</a:t>
            </a:r>
            <a:r>
              <a:rPr kumimoji="0" lang="fr-CH" altLang="en-US" sz="2000" b="1" dirty="0" smtClean="0">
                <a:latin typeface="Calibri" panose="020F0502020204030204" pitchFamily="34" charset="0"/>
              </a:rPr>
              <a:t>Weinberg </a:t>
            </a:r>
            <a:r>
              <a:rPr kumimoji="0" lang="fr-CH" altLang="en-US" sz="2000" b="1" dirty="0" err="1" smtClean="0">
                <a:latin typeface="Calibri" panose="020F0502020204030204" pitchFamily="34" charset="0"/>
              </a:rPr>
              <a:t>Operator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(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only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Dim5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operator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in EFT) and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involves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the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Higgs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boson and the neutrino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Yukawa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err="1" smtClean="0">
                <a:latin typeface="Calibri" panose="020F0502020204030204" pitchFamily="34" charset="0"/>
              </a:rPr>
              <a:t>coupling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889" y="1534738"/>
            <a:ext cx="3806825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074" y="3706870"/>
            <a:ext cx="5211601" cy="2231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0881" y="3718559"/>
            <a:ext cx="1836721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Pilar Hernandez,  </a:t>
            </a:r>
          </a:p>
          <a:p>
            <a:r>
              <a:rPr lang="fr-FR" dirty="0" smtClean="0"/>
              <a:t>Granada 2019-05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147488" y="6211669"/>
            <a:ext cx="12231425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This </a:t>
            </a:r>
            <a:r>
              <a:rPr lang="fr-FR" dirty="0" err="1" smtClean="0"/>
              <a:t>implies</a:t>
            </a:r>
            <a:r>
              <a:rPr lang="fr-FR" dirty="0" smtClean="0"/>
              <a:t> a </a:t>
            </a:r>
            <a:r>
              <a:rPr lang="fr-FR" dirty="0" err="1" smtClean="0"/>
              <a:t>decay</a:t>
            </a:r>
            <a:r>
              <a:rPr lang="fr-FR" dirty="0" smtClean="0"/>
              <a:t> H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vN</a:t>
            </a:r>
            <a:r>
              <a:rPr lang="en-US" dirty="0" smtClean="0">
                <a:sym typeface="Wingdings" panose="05000000000000000000" pitchFamily="2" charset="2"/>
              </a:rPr>
              <a:t>  that would be worthwhile investigating  -- can we see such a thing with 10</a:t>
            </a:r>
            <a:r>
              <a:rPr lang="en-US" baseline="30000" dirty="0" smtClean="0">
                <a:sym typeface="Wingdings" panose="05000000000000000000" pitchFamily="2" charset="2"/>
              </a:rPr>
              <a:t>10 </a:t>
            </a:r>
            <a:r>
              <a:rPr lang="en-US" dirty="0" smtClean="0">
                <a:sym typeface="Wingdings" panose="05000000000000000000" pitchFamily="2" charset="2"/>
              </a:rPr>
              <a:t>Higgs decays @FCC-</a:t>
            </a:r>
            <a:r>
              <a:rPr lang="en-US" dirty="0" err="1" smtClean="0">
                <a:sym typeface="Wingdings" panose="05000000000000000000" pitchFamily="2" charset="2"/>
              </a:rPr>
              <a:t>hh</a:t>
            </a:r>
            <a:r>
              <a:rPr lang="en-US" dirty="0" smtClean="0">
                <a:sym typeface="Wingdings" panose="05000000000000000000" pitchFamily="2" charset="2"/>
              </a:rPr>
              <a:t>?</a:t>
            </a:r>
          </a:p>
          <a:p>
            <a:r>
              <a:rPr lang="en-US" b="1" u="sng" baseline="30000" dirty="0" smtClean="0">
                <a:sym typeface="Wingdings" panose="05000000000000000000" pitchFamily="2" charset="2"/>
              </a:rPr>
              <a:t>“</a:t>
            </a:r>
            <a:r>
              <a:rPr lang="en-US" b="1" u="sng" dirty="0" smtClean="0">
                <a:sym typeface="Wingdings" panose="05000000000000000000" pitchFamily="2" charset="2"/>
              </a:rPr>
              <a:t>Direct” observation of </a:t>
            </a:r>
            <a:r>
              <a:rPr lang="en-US" b="1" u="sng" dirty="0" err="1" smtClean="0">
                <a:sym typeface="Wingdings" panose="05000000000000000000" pitchFamily="2" charset="2"/>
              </a:rPr>
              <a:t>Yukaya</a:t>
            </a:r>
            <a:r>
              <a:rPr lang="en-US" b="1" u="sng" dirty="0" smtClean="0">
                <a:sym typeface="Wingdings" panose="05000000000000000000" pitchFamily="2" charset="2"/>
              </a:rPr>
              <a:t> coupling of neutrinos at FCC-</a:t>
            </a:r>
            <a:r>
              <a:rPr lang="en-US" b="1" u="sng" dirty="0" err="1" smtClean="0">
                <a:sym typeface="Wingdings" panose="05000000000000000000" pitchFamily="2" charset="2"/>
              </a:rPr>
              <a:t>hh</a:t>
            </a:r>
            <a:endParaRPr lang="fr-FR" b="1" u="sng" baseline="30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02/08/2022</a:t>
            </a:r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Neutrinos at the FCC</a:t>
            </a:r>
            <a:endParaRPr lang="fr-F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B281-4E7E-4D44-9392-9935C31C9090}" type="slidenum">
              <a:rPr lang="fr-FR" smtClean="0"/>
              <a:t>16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6191793" y="3788228"/>
            <a:ext cx="5668731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Majorana</a:t>
            </a:r>
            <a:r>
              <a:rPr lang="fr-FR" b="1" dirty="0" smtClean="0"/>
              <a:t> mass </a:t>
            </a:r>
            <a:r>
              <a:rPr lang="fr-FR" b="1" dirty="0" err="1" smtClean="0"/>
              <a:t>term</a:t>
            </a:r>
            <a:r>
              <a:rPr lang="fr-FR" b="1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extremely</a:t>
            </a:r>
            <a:r>
              <a:rPr lang="fr-FR" dirty="0" smtClean="0"/>
              <a:t> </a:t>
            </a:r>
            <a:r>
              <a:rPr lang="fr-FR" dirty="0" err="1" smtClean="0"/>
              <a:t>interesting</a:t>
            </a:r>
            <a:r>
              <a:rPr lang="fr-FR" dirty="0" smtClean="0"/>
              <a:t> as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</a:p>
          <a:p>
            <a:r>
              <a:rPr lang="fr-FR" b="1" dirty="0" err="1" smtClean="0"/>
              <a:t>particle</a:t>
            </a:r>
            <a:r>
              <a:rPr lang="fr-FR" b="1" dirty="0" smtClean="0"/>
              <a:t>-to-</a:t>
            </a:r>
            <a:r>
              <a:rPr lang="fr-FR" b="1" dirty="0" err="1" smtClean="0"/>
              <a:t>antiparticle</a:t>
            </a:r>
            <a:r>
              <a:rPr lang="fr-FR" b="1" dirty="0" smtClean="0"/>
              <a:t> transition </a:t>
            </a:r>
          </a:p>
          <a:p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want</a:t>
            </a:r>
            <a:r>
              <a:rPr lang="fr-FR" dirty="0" smtClean="0"/>
              <a:t> in </a:t>
            </a:r>
            <a:r>
              <a:rPr lang="fr-FR" dirty="0" err="1" smtClean="0"/>
              <a:t>order</a:t>
            </a:r>
            <a:r>
              <a:rPr lang="fr-FR" dirty="0" smtClean="0"/>
              <a:t> to </a:t>
            </a:r>
            <a:r>
              <a:rPr lang="fr-FR" dirty="0" err="1" smtClean="0"/>
              <a:t>explain</a:t>
            </a:r>
            <a:r>
              <a:rPr lang="fr-FR" dirty="0" smtClean="0"/>
              <a:t> </a:t>
            </a:r>
          </a:p>
          <a:p>
            <a:r>
              <a:rPr lang="fr-FR" b="1" dirty="0" smtClean="0"/>
              <a:t>the Baryon </a:t>
            </a:r>
            <a:r>
              <a:rPr lang="fr-FR" b="1" dirty="0" err="1" smtClean="0"/>
              <a:t>asymmetry</a:t>
            </a:r>
            <a:r>
              <a:rPr lang="fr-FR" b="1" dirty="0"/>
              <a:t> </a:t>
            </a:r>
            <a:r>
              <a:rPr lang="fr-FR" b="1" dirty="0" smtClean="0"/>
              <a:t>of the </a:t>
            </a:r>
            <a:r>
              <a:rPr lang="fr-FR" b="1" dirty="0" err="1" smtClean="0"/>
              <a:t>Universe</a:t>
            </a:r>
            <a:endParaRPr lang="fr-FR" b="1" dirty="0" smtClean="0"/>
          </a:p>
          <a:p>
            <a:r>
              <a:rPr lang="fr-FR" dirty="0" smtClean="0"/>
              <a:t>(+ CP violation in neutrinos) </a:t>
            </a:r>
          </a:p>
        </p:txBody>
      </p:sp>
    </p:spTree>
    <p:extLst>
      <p:ext uri="{BB962C8B-B14F-4D97-AF65-F5344CB8AC3E}">
        <p14:creationId xmlns:p14="http://schemas.microsoft.com/office/powerpoint/2010/main" val="358873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1679" y="248478"/>
            <a:ext cx="2934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 </a:t>
            </a:r>
            <a:r>
              <a:rPr lang="fr-FR" b="1" dirty="0" err="1" smtClean="0"/>
              <a:t>little</a:t>
            </a:r>
            <a:r>
              <a:rPr lang="fr-FR" b="1" dirty="0" smtClean="0"/>
              <a:t> bit on timing </a:t>
            </a:r>
            <a:r>
              <a:rPr lang="fr-FR" b="1" dirty="0" err="1" smtClean="0"/>
              <a:t>studies</a:t>
            </a:r>
            <a:endParaRPr lang="fr-FR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23354" y="939179"/>
            <a:ext cx="58290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fr-FR" dirty="0" smtClean="0"/>
              <a:t>In an </a:t>
            </a:r>
            <a:r>
              <a:rPr lang="fr-FR" dirty="0" err="1" smtClean="0"/>
              <a:t>event</a:t>
            </a:r>
            <a:r>
              <a:rPr lang="fr-FR" dirty="0" smtClean="0"/>
              <a:t> </a:t>
            </a:r>
            <a:r>
              <a:rPr lang="fr-FR" dirty="0" err="1" smtClean="0"/>
              <a:t>like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,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considerable</a:t>
            </a:r>
            <a:r>
              <a:rPr lang="fr-FR" dirty="0" smtClean="0"/>
              <a:t> </a:t>
            </a:r>
            <a:r>
              <a:rPr lang="fr-FR" dirty="0" err="1" smtClean="0"/>
              <a:t>amount</a:t>
            </a:r>
            <a:r>
              <a:rPr lang="fr-FR" dirty="0" smtClean="0"/>
              <a:t> of </a:t>
            </a:r>
          </a:p>
          <a:p>
            <a:r>
              <a:rPr lang="fr-FR" dirty="0" smtClean="0"/>
              <a:t>information for reconstruction. 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primary</a:t>
            </a:r>
            <a:r>
              <a:rPr lang="fr-FR" dirty="0" smtClean="0"/>
              <a:t> vertex and </a:t>
            </a:r>
            <a:r>
              <a:rPr lang="fr-FR" dirty="0" err="1" smtClean="0"/>
              <a:t>secondary</a:t>
            </a:r>
            <a:r>
              <a:rPr lang="fr-FR" dirty="0" smtClean="0"/>
              <a:t> vertex </a:t>
            </a:r>
            <a:r>
              <a:rPr lang="fr-FR" dirty="0" err="1" smtClean="0"/>
              <a:t>give</a:t>
            </a:r>
            <a:r>
              <a:rPr lang="fr-FR" dirty="0" smtClean="0"/>
              <a:t> 3D direction</a:t>
            </a:r>
          </a:p>
          <a:p>
            <a:r>
              <a:rPr lang="fr-FR" dirty="0" smtClean="0"/>
              <a:t>of HNL and </a:t>
            </a:r>
            <a:r>
              <a:rPr lang="fr-FR" dirty="0" err="1" smtClean="0"/>
              <a:t>decay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endParaRPr lang="fr-FR" dirty="0" smtClean="0">
              <a:solidFill>
                <a:srgbClr val="00B050"/>
              </a:solidFill>
            </a:endParaRPr>
          </a:p>
          <a:p>
            <a:r>
              <a:rPr lang="fr-FR" dirty="0" smtClean="0"/>
              <a:t>-- the final state reconstruction has </a:t>
            </a:r>
            <a:r>
              <a:rPr lang="fr-FR" dirty="0" err="1" smtClean="0"/>
              <a:t>therefore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constraints</a:t>
            </a:r>
            <a:r>
              <a:rPr lang="fr-FR" dirty="0" smtClean="0"/>
              <a:t> for a </a:t>
            </a:r>
            <a:r>
              <a:rPr lang="fr-FR" dirty="0" err="1" smtClean="0"/>
              <a:t>kinematic</a:t>
            </a:r>
            <a:r>
              <a:rPr lang="fr-FR" dirty="0" smtClean="0"/>
              <a:t> fit</a:t>
            </a:r>
            <a:br>
              <a:rPr lang="fr-FR" dirty="0" smtClean="0"/>
            </a:br>
            <a:r>
              <a:rPr lang="fr-FR" dirty="0" smtClean="0"/>
              <a:t>--ECM and PCM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v</a:t>
            </a:r>
            <a:r>
              <a:rPr lang="fr-FR" baseline="-25000" dirty="0" err="1" smtClean="0"/>
              <a:t>N</a:t>
            </a:r>
            <a:r>
              <a:rPr lang="fr-FR" baseline="-25000" dirty="0" smtClean="0"/>
              <a:t>  </a:t>
            </a:r>
            <a:r>
              <a:rPr lang="fr-FR" dirty="0" smtClean="0"/>
              <a:t> and </a:t>
            </a:r>
            <a:r>
              <a:rPr lang="fr-FR" dirty="0" err="1" smtClean="0"/>
              <a:t>energy</a:t>
            </a:r>
            <a:r>
              <a:rPr lang="fr-FR" dirty="0" smtClean="0"/>
              <a:t> at </a:t>
            </a:r>
            <a:r>
              <a:rPr lang="fr-FR" dirty="0" err="1" smtClean="0"/>
              <a:t>secondary</a:t>
            </a:r>
            <a:r>
              <a:rPr lang="fr-FR" dirty="0" smtClean="0"/>
              <a:t> </a:t>
            </a:r>
            <a:endParaRPr lang="fr-FR" baseline="-25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7965" t="23507" r="32935" b="26462"/>
          <a:stretch/>
        </p:blipFill>
        <p:spPr>
          <a:xfrm>
            <a:off x="6600240" y="387626"/>
            <a:ext cx="4476059" cy="453224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8984974" y="556591"/>
            <a:ext cx="387626" cy="225618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65059" y="3516819"/>
            <a:ext cx="1068658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 </a:t>
            </a:r>
            <a:r>
              <a:rPr lang="fr-FR" dirty="0" err="1" smtClean="0"/>
              <a:t>However</a:t>
            </a:r>
            <a:r>
              <a:rPr lang="fr-FR" dirty="0" smtClean="0"/>
              <a:t> if </a:t>
            </a:r>
            <a:r>
              <a:rPr lang="fr-FR" dirty="0" err="1" smtClean="0"/>
              <a:t>precision</a:t>
            </a:r>
            <a:r>
              <a:rPr lang="fr-FR" dirty="0" smtClean="0"/>
              <a:t> timing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, </a:t>
            </a:r>
          </a:p>
          <a:p>
            <a:r>
              <a:rPr lang="fr-FR" dirty="0" smtClean="0"/>
              <a:t>mass and </a:t>
            </a:r>
            <a:r>
              <a:rPr lang="fr-FR" dirty="0" err="1" smtClean="0"/>
              <a:t>velocity</a:t>
            </a:r>
            <a:r>
              <a:rPr lang="fr-FR" dirty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reconstructed</a:t>
            </a:r>
            <a:r>
              <a:rPr lang="fr-FR" dirty="0" smtClean="0"/>
              <a:t> </a:t>
            </a:r>
            <a:r>
              <a:rPr lang="fr-FR" dirty="0" smtClean="0"/>
              <a:t>for </a:t>
            </a:r>
            <a:r>
              <a:rPr lang="fr-FR" dirty="0" err="1" smtClean="0"/>
              <a:t>any</a:t>
            </a:r>
            <a:r>
              <a:rPr lang="fr-FR" dirty="0" smtClean="0"/>
              <a:t> visible </a:t>
            </a:r>
            <a:r>
              <a:rPr lang="fr-FR" dirty="0" err="1" smtClean="0"/>
              <a:t>decay</a:t>
            </a:r>
            <a:endParaRPr lang="fr-FR" dirty="0" smtClean="0"/>
          </a:p>
          <a:p>
            <a:r>
              <a:rPr lang="fr-FR" dirty="0" smtClean="0"/>
              <a:t>on the basis </a:t>
            </a:r>
            <a:r>
              <a:rPr lang="fr-FR" dirty="0" err="1" smtClean="0"/>
              <a:t>only</a:t>
            </a:r>
            <a:r>
              <a:rPr lang="fr-FR" dirty="0" smtClean="0"/>
              <a:t> of </a:t>
            </a:r>
          </a:p>
          <a:p>
            <a:r>
              <a:rPr lang="fr-FR" dirty="0" smtClean="0"/>
              <a:t>-- time-of-flight </a:t>
            </a:r>
          </a:p>
          <a:p>
            <a:r>
              <a:rPr lang="fr-FR" dirty="0" smtClean="0"/>
              <a:t>-- and </a:t>
            </a:r>
            <a:r>
              <a:rPr lang="fr-FR" dirty="0" err="1" smtClean="0"/>
              <a:t>decay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time of flight = E/M . </a:t>
            </a:r>
            <a:r>
              <a:rPr lang="en-CH" dirty="0" smtClean="0">
                <a:sym typeface="Symbol" panose="05050102010706020507" pitchFamily="18" charset="2"/>
              </a:rPr>
              <a:t>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Decay length = P/M . c</a:t>
            </a:r>
            <a:r>
              <a:rPr lang="en-CH" dirty="0" smtClean="0">
                <a:sym typeface="Symbol" panose="05050102010706020507" pitchFamily="18" charset="2"/>
              </a:rPr>
              <a:t>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err="1" smtClean="0">
                <a:sym typeface="Symbol" panose="05050102010706020507" pitchFamily="18" charset="2"/>
              </a:rPr>
              <a:t>knowning</a:t>
            </a:r>
            <a:r>
              <a:rPr lang="en-US" dirty="0" smtClean="0">
                <a:sym typeface="Symbol" panose="05050102010706020507" pitchFamily="18" charset="2"/>
              </a:rPr>
              <a:t> the two and applying the 2-body constraint at production    P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US" dirty="0" smtClean="0">
                <a:sym typeface="Symbol" panose="05050102010706020507" pitchFamily="18" charset="2"/>
              </a:rPr>
              <a:t> = (m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US" baseline="-25000" dirty="0" smtClean="0">
                <a:sym typeface="Symbol" panose="05050102010706020507" pitchFamily="18" charset="2"/>
              </a:rPr>
              <a:t>Z </a:t>
            </a:r>
            <a:r>
              <a:rPr lang="en-US" dirty="0" smtClean="0">
                <a:sym typeface="Symbol" panose="05050102010706020507" pitchFamily="18" charset="2"/>
              </a:rPr>
              <a:t>- m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US" baseline="-25000" dirty="0" smtClean="0">
                <a:sym typeface="Symbol" panose="05050102010706020507" pitchFamily="18" charset="2"/>
              </a:rPr>
              <a:t>N</a:t>
            </a:r>
            <a:r>
              <a:rPr lang="en-US" dirty="0" smtClean="0">
                <a:sym typeface="Symbol" panose="05050102010706020507" pitchFamily="18" charset="2"/>
              </a:rPr>
              <a:t>)/2m</a:t>
            </a:r>
            <a:r>
              <a:rPr lang="en-US" baseline="-25000" dirty="0" smtClean="0">
                <a:sym typeface="Symbol" panose="05050102010706020507" pitchFamily="18" charset="2"/>
              </a:rPr>
              <a:t>Z , </a:t>
            </a:r>
            <a:r>
              <a:rPr lang="en-US" dirty="0">
                <a:sym typeface="Symbol" panose="05050102010706020507" pitchFamily="18" charset="2"/>
              </a:rPr>
              <a:t>E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= (m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US" baseline="-25000" dirty="0">
                <a:sym typeface="Symbol" panose="05050102010706020507" pitchFamily="18" charset="2"/>
              </a:rPr>
              <a:t>Z </a:t>
            </a:r>
            <a:r>
              <a:rPr lang="en-US" dirty="0" smtClean="0">
                <a:sym typeface="Symbol" panose="05050102010706020507" pitchFamily="18" charset="2"/>
              </a:rPr>
              <a:t>+ </a:t>
            </a:r>
            <a:r>
              <a:rPr lang="en-US" dirty="0">
                <a:sym typeface="Symbol" panose="05050102010706020507" pitchFamily="18" charset="2"/>
              </a:rPr>
              <a:t>m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US" baseline="-25000" dirty="0">
                <a:sym typeface="Symbol" panose="05050102010706020507" pitchFamily="18" charset="2"/>
              </a:rPr>
              <a:t>N</a:t>
            </a:r>
            <a:r>
              <a:rPr lang="en-US" dirty="0">
                <a:sym typeface="Symbol" panose="05050102010706020507" pitchFamily="18" charset="2"/>
              </a:rPr>
              <a:t>)/2m</a:t>
            </a:r>
            <a:r>
              <a:rPr lang="en-US" baseline="-25000" dirty="0">
                <a:sym typeface="Symbol" panose="05050102010706020507" pitchFamily="18" charset="2"/>
              </a:rPr>
              <a:t>Z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endParaRPr lang="fr-FR" dirty="0"/>
          </a:p>
          <a:p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give</a:t>
            </a:r>
            <a:r>
              <a:rPr lang="fr-FR" dirty="0" smtClean="0"/>
              <a:t> the </a:t>
            </a:r>
            <a:r>
              <a:rPr lang="fr-FR" dirty="0" err="1" smtClean="0"/>
              <a:t>required</a:t>
            </a:r>
            <a:r>
              <a:rPr lang="fr-FR" dirty="0" smtClean="0"/>
              <a:t> information. This </a:t>
            </a:r>
            <a:r>
              <a:rPr lang="fr-FR" dirty="0" err="1" smtClean="0"/>
              <a:t>means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b="1" dirty="0" smtClean="0"/>
              <a:t>long </a:t>
            </a:r>
            <a:r>
              <a:rPr lang="fr-FR" b="1" dirty="0" err="1" smtClean="0"/>
              <a:t>lived</a:t>
            </a:r>
            <a:r>
              <a:rPr lang="fr-FR" b="1" dirty="0" smtClean="0"/>
              <a:t> </a:t>
            </a:r>
            <a:r>
              <a:rPr lang="fr-FR" b="1" dirty="0" err="1" smtClean="0"/>
              <a:t>particle</a:t>
            </a:r>
            <a:r>
              <a:rPr lang="fr-FR" b="1" dirty="0" smtClean="0"/>
              <a:t> mass </a:t>
            </a:r>
            <a:r>
              <a:rPr lang="fr-FR" b="1" dirty="0" err="1" smtClean="0"/>
              <a:t>can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reconstructed</a:t>
            </a:r>
            <a:r>
              <a:rPr lang="fr-FR" b="1" dirty="0" smtClean="0"/>
              <a:t> by timing </a:t>
            </a:r>
            <a:endParaRPr lang="fr-FR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02/08/2022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Neutrinos at the FCC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B281-4E7E-4D44-9392-9935C31C9090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781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751336-0604-41CF-A020-F2368CCCB4CD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25.08.2022</a:t>
            </a:fld>
            <a:endParaRPr kumimoji="0" lang="fr-CH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fr-CH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CH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86266" y="159573"/>
            <a:ext cx="2402261" cy="5355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8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More on </a:t>
            </a:r>
            <a:r>
              <a:rPr kumimoji="0" lang="fr-CH" sz="288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TeraZ</a:t>
            </a:r>
            <a:endParaRPr kumimoji="0" lang="en-GB" sz="288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4625" y="560892"/>
            <a:ext cx="11487375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The </a:t>
            </a:r>
            <a:r>
              <a:rPr kumimoji="0" lang="fr-CH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Flavour</a:t>
            </a: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</a:t>
            </a:r>
            <a:r>
              <a:rPr kumimoji="0" lang="fr-CH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Factory</a:t>
            </a:r>
            <a:endParaRPr kumimoji="0" lang="fr-C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-Bold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92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rbel-Bold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Progress in flavour physics </a:t>
            </a:r>
            <a:r>
              <a:rPr kumimoji="0" lang="en-GB" sz="192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wrt</a:t>
            </a: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</a:t>
            </a:r>
            <a:r>
              <a:rPr kumimoji="0" lang="en-GB" sz="192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SuperKEKb</a:t>
            </a: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/BELLEII requires &gt; 10</a:t>
            </a:r>
            <a:r>
              <a:rPr kumimoji="0" lang="en-GB" sz="192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11</a:t>
            </a:r>
            <a:r>
              <a:rPr kumimoji="0" lang="en-GB" sz="132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</a:t>
            </a:r>
            <a:r>
              <a:rPr kumimoji="0" lang="en-GB" sz="132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</a:t>
            </a: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b pair events,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       FCC-</a:t>
            </a:r>
            <a:r>
              <a:rPr kumimoji="0" lang="en-GB" sz="192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ee</a:t>
            </a: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(Z): will provide ~10</a:t>
            </a:r>
            <a:r>
              <a:rPr kumimoji="0" lang="en-GB" sz="192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12</a:t>
            </a:r>
            <a:r>
              <a:rPr kumimoji="0" lang="en-GB" sz="192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</a:t>
            </a:r>
            <a:r>
              <a:rPr kumimoji="0" lang="en-GB" sz="192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bb </a:t>
            </a:r>
            <a:r>
              <a:rPr kumimoji="0" lang="en-GB" sz="192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pairs.</a:t>
            </a:r>
            <a:r>
              <a:rPr kumimoji="0" lang="en-GB" sz="192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“</a:t>
            </a: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Want at least 5 10</a:t>
            </a:r>
            <a:r>
              <a:rPr kumimoji="0" lang="en-GB" sz="192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12</a:t>
            </a: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Z…” </a:t>
            </a:r>
            <a:endParaRPr kumimoji="0" lang="en-GB" sz="1920" b="1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rbel-Bold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6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Wingdings-Regular"/>
                <a:ea typeface="+mn-ea"/>
                <a:cs typeface="+mn-cs"/>
              </a:rPr>
              <a:t>   -- </a:t>
            </a:r>
            <a:r>
              <a:rPr kumimoji="0" lang="en-GB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precision of CKM matrix elements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6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Wingdings-Regular"/>
                <a:ea typeface="+mn-ea"/>
                <a:cs typeface="+mn-cs"/>
              </a:rPr>
              <a:t>   --  </a:t>
            </a:r>
            <a:r>
              <a:rPr kumimoji="0" lang="en-GB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Push forward searches for FCNC, CP violation and mixing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6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Wingdings-Regular"/>
                <a:ea typeface="+mn-ea"/>
                <a:cs typeface="+mn-cs"/>
              </a:rPr>
              <a:t>   --  </a:t>
            </a:r>
            <a:r>
              <a:rPr kumimoji="0" lang="en-GB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Study rare penguin EW transitions such as b </a:t>
            </a:r>
            <a:r>
              <a:rPr kumimoji="0" lang="en-GB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SegoeUISymbol"/>
                <a:ea typeface="+mn-ea"/>
                <a:cs typeface="+mn-cs"/>
              </a:rPr>
              <a:t>➝</a:t>
            </a:r>
            <a:r>
              <a:rPr kumimoji="0" lang="en-GB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s </a:t>
            </a:r>
            <a:r>
              <a:rPr kumimoji="0" lang="en-GB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ambriaMath"/>
                <a:ea typeface="+mn-ea"/>
                <a:cs typeface="+mn-cs"/>
              </a:rPr>
              <a:t>𝜏</a:t>
            </a:r>
            <a:r>
              <a:rPr kumimoji="0" lang="en-GB" sz="13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SymbolMT"/>
                <a:ea typeface="+mn-ea"/>
                <a:cs typeface="+mn-cs"/>
              </a:rPr>
              <a:t>+ </a:t>
            </a:r>
            <a:r>
              <a:rPr kumimoji="0" lang="en-GB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ambriaMath"/>
                <a:ea typeface="+mn-ea"/>
                <a:cs typeface="+mn-cs"/>
              </a:rPr>
              <a:t>𝜏</a:t>
            </a:r>
            <a:r>
              <a:rPr kumimoji="0" lang="en-GB" sz="13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SymbolMT"/>
                <a:ea typeface="+mn-ea"/>
                <a:cs typeface="+mn-cs"/>
              </a:rPr>
              <a:t>-  ,  </a:t>
            </a:r>
            <a:r>
              <a:rPr kumimoji="0" lang="en-GB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SymbolMT"/>
                <a:ea typeface="+mn-ea"/>
                <a:cs typeface="+mn-cs"/>
              </a:rPr>
              <a:t>spectroscopy (produce b-baryons, </a:t>
            </a:r>
            <a:r>
              <a:rPr kumimoji="0" lang="en-GB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SymbolMT"/>
                <a:ea typeface="+mn-ea"/>
                <a:cs typeface="+mn-cs"/>
              </a:rPr>
              <a:t>B</a:t>
            </a:r>
            <a:r>
              <a:rPr kumimoji="0" lang="en-GB" sz="192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SymbolMT"/>
                <a:ea typeface="+mn-ea"/>
                <a:cs typeface="+mn-cs"/>
              </a:rPr>
              <a:t>s</a:t>
            </a:r>
            <a:r>
              <a:rPr kumimoji="0" lang="en-GB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SymbolMT"/>
                <a:ea typeface="+mn-ea"/>
                <a:cs typeface="+mn-cs"/>
              </a:rPr>
              <a:t> …)</a:t>
            </a:r>
            <a:endParaRPr kumimoji="0" lang="en-GB" sz="1320" b="0" i="0" u="none" strike="noStrike" kern="1200" cap="none" spc="0" normalizeH="0" baseline="0" noProof="0" dirty="0">
              <a:ln>
                <a:noFill/>
              </a:ln>
              <a:solidFill>
                <a:srgbClr val="0000CD"/>
              </a:solidFill>
              <a:effectLst/>
              <a:uLnTx/>
              <a:uFillTx/>
              <a:latin typeface="SymbolM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6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Wingdings-Regular"/>
                <a:ea typeface="+mn-ea"/>
                <a:cs typeface="+mn-cs"/>
              </a:rPr>
              <a:t>   </a:t>
            </a:r>
            <a:r>
              <a:rPr kumimoji="0" lang="en-GB" sz="126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Wingdings-Regular"/>
                <a:ea typeface="+mn-ea"/>
                <a:cs typeface="+mn-cs"/>
              </a:rPr>
              <a:t>-- </a:t>
            </a: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Test lepton universality with 10</a:t>
            </a:r>
            <a:r>
              <a:rPr kumimoji="0" lang="en-GB" sz="1920" b="1" i="0" u="none" strike="noStrike" kern="1200" cap="none" spc="0" normalizeH="0" baseline="30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11</a:t>
            </a:r>
            <a:r>
              <a:rPr kumimoji="0" lang="en-GB" sz="132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</a:t>
            </a: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Math"/>
                <a:ea typeface="+mn-ea"/>
                <a:cs typeface="+mn-cs"/>
              </a:rPr>
              <a:t>𝜏 </a:t>
            </a: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decays (with </a:t>
            </a: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Math"/>
                <a:ea typeface="+mn-ea"/>
                <a:cs typeface="+mn-cs"/>
              </a:rPr>
              <a:t>𝜏 </a:t>
            </a: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lifetime, mass, BRs) at 10</a:t>
            </a:r>
            <a:r>
              <a:rPr kumimoji="0" lang="en-GB" sz="1920" b="1" i="0" u="none" strike="noStrike" kern="1200" cap="none" spc="0" normalizeH="0" baseline="30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-5 </a:t>
            </a: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level, </a:t>
            </a:r>
            <a:r>
              <a:rPr kumimoji="0" lang="en-GB" sz="192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</a:t>
            </a:r>
            <a:r>
              <a:rPr kumimoji="0" lang="en-GB" sz="1920" b="1" i="0" u="none" strike="noStrike" kern="120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LFV </a:t>
            </a: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to 10</a:t>
            </a:r>
            <a:r>
              <a:rPr kumimoji="0" lang="en-GB" sz="1920" b="1" i="0" u="none" strike="noStrike" kern="1200" cap="none" spc="0" normalizeH="0" baseline="3000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-10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 -- all </a:t>
            </a:r>
            <a:r>
              <a:rPr kumimoji="0" lang="fr-CH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very</a:t>
            </a:r>
            <a:r>
              <a:rPr kumimoji="0" lang="fr-CH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important to </a:t>
            </a:r>
            <a:r>
              <a:rPr kumimoji="0" lang="fr-CH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constrain</a:t>
            </a:r>
            <a:r>
              <a:rPr kumimoji="0" lang="fr-CH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/ (</a:t>
            </a:r>
            <a:r>
              <a:rPr kumimoji="0" lang="fr-CH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provide</a:t>
            </a:r>
            <a:r>
              <a:rPr kumimoji="0" lang="fr-CH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</a:t>
            </a:r>
            <a:r>
              <a:rPr kumimoji="0" lang="fr-CH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hints</a:t>
            </a:r>
            <a:r>
              <a:rPr kumimoji="0" lang="fr-CH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of) new BSM </a:t>
            </a:r>
            <a:r>
              <a:rPr kumimoji="0" lang="fr-CH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physics</a:t>
            </a:r>
            <a:r>
              <a:rPr kumimoji="0" lang="fr-CH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</a:t>
            </a:r>
            <a:endParaRPr kumimoji="0" lang="en-GB" sz="1920" b="0" i="0" u="none" strike="noStrike" kern="1200" cap="none" spc="0" normalizeH="0" baseline="0" noProof="0" dirty="0">
              <a:ln>
                <a:noFill/>
              </a:ln>
              <a:solidFill>
                <a:srgbClr val="0000CD"/>
              </a:solidFill>
              <a:effectLst/>
              <a:uLnTx/>
              <a:uFillTx/>
              <a:latin typeface="Corbel-Bold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9A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            need special detectors (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A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PID, lifetime); 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9A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a story to be written!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92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rbel-Bold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The 3.5 × 10</a:t>
            </a:r>
            <a:r>
              <a:rPr kumimoji="0" lang="en-GB" sz="1320" b="1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12</a:t>
            </a:r>
            <a:r>
              <a:rPr kumimoji="0" lang="en-GB" sz="132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</a:t>
            </a: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hadronic Z decay also provide precious input for QCD studies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Wingdings-Regular"/>
                <a:ea typeface="+mn-ea"/>
                <a:cs typeface="+mn-cs"/>
              </a:rPr>
              <a:t>   </a:t>
            </a:r>
            <a:r>
              <a:rPr kumimoji="0" lang="en-GB" sz="168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High-precision measurement of </a:t>
            </a:r>
            <a:r>
              <a:rPr kumimoji="0" lang="en-GB" sz="168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SymbolMT"/>
                <a:ea typeface="+mn-ea"/>
                <a:cs typeface="+mn-cs"/>
                <a:sym typeface="Symbol"/>
              </a:rPr>
              <a:t></a:t>
            </a:r>
            <a:r>
              <a:rPr kumimoji="0" lang="en-GB" sz="126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s</a:t>
            </a:r>
            <a:r>
              <a:rPr kumimoji="0" lang="en-GB" sz="168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(</a:t>
            </a:r>
            <a:r>
              <a:rPr kumimoji="0" lang="en-GB" sz="1680" b="0" i="0" u="none" strike="noStrike" kern="1200" cap="none" spc="0" normalizeH="0" baseline="0" noProof="0" dirty="0" err="1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m</a:t>
            </a:r>
            <a:r>
              <a:rPr kumimoji="0" lang="en-GB" sz="1260" b="0" i="0" u="none" strike="noStrike" kern="1200" cap="none" spc="0" normalizeH="0" baseline="0" noProof="0" dirty="0" err="1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Z</a:t>
            </a:r>
            <a:r>
              <a:rPr kumimoji="0" lang="en-GB" sz="168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) with R</a:t>
            </a:r>
            <a:r>
              <a:rPr kumimoji="0" lang="en-GB" sz="126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ambriaMath"/>
                <a:ea typeface="+mn-ea"/>
                <a:cs typeface="+mn-cs"/>
              </a:rPr>
              <a:t>ℓ</a:t>
            </a:r>
            <a:r>
              <a:rPr kumimoji="0" lang="en-GB" sz="168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 in Z and W decay, jet rates, </a:t>
            </a:r>
            <a:r>
              <a:rPr kumimoji="0" lang="en-GB" sz="168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ambriaMath"/>
                <a:ea typeface="+mn-ea"/>
                <a:cs typeface="+mn-cs"/>
              </a:rPr>
              <a:t>𝜏 </a:t>
            </a:r>
            <a:r>
              <a:rPr kumimoji="0" lang="en-GB" sz="168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decays, etc. : 10 </a:t>
            </a:r>
            <a:r>
              <a:rPr kumimoji="0" lang="en-GB" sz="1680" b="0" i="0" u="none" strike="noStrike" kern="1200" cap="none" spc="0" normalizeH="0" baseline="3000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-- 3</a:t>
            </a:r>
            <a:r>
              <a:rPr kumimoji="0" lang="en-GB" sz="168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 </a:t>
            </a:r>
            <a:r>
              <a:rPr kumimoji="0" lang="en-GB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SegoeUISymbol"/>
                <a:ea typeface="+mn-ea"/>
                <a:cs typeface="+mn-cs"/>
              </a:rPr>
              <a:t>➝</a:t>
            </a:r>
            <a:r>
              <a:rPr kumimoji="0" lang="en-GB" sz="168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10 </a:t>
            </a:r>
            <a:r>
              <a:rPr kumimoji="0" lang="en-GB" sz="1680" b="0" i="0" u="none" strike="noStrike" kern="1200" cap="none" spc="0" normalizeH="0" baseline="3000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-- 4</a:t>
            </a:r>
            <a:endParaRPr kumimoji="0" lang="en-GB" sz="1260" b="0" i="0" u="none" strike="noStrike" kern="1200" cap="none" spc="0" normalizeH="0" baseline="30000" noProof="0" dirty="0">
              <a:ln>
                <a:noFill/>
              </a:ln>
              <a:solidFill>
                <a:srgbClr val="0000CD"/>
              </a:solidFill>
              <a:effectLst/>
              <a:uLnTx/>
              <a:uFillTx/>
              <a:latin typeface="Corbel-Bold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8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 </a:t>
            </a:r>
            <a:r>
              <a:rPr kumimoji="0" lang="en-GB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huge √s lever-arm between 30 GeV and </a:t>
            </a:r>
            <a:r>
              <a:rPr kumimoji="0" lang="en-GB" sz="192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365 GeV, </a:t>
            </a:r>
            <a:r>
              <a:rPr kumimoji="0" lang="en-GB" sz="1920" b="0" i="0" u="none" strike="noStrike" kern="1200" cap="none" spc="0" normalizeH="0" baseline="0" noProof="0" dirty="0">
                <a:ln>
                  <a:noFill/>
                </a:ln>
                <a:solidFill>
                  <a:srgbClr val="0000CD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fragmentation, baryon production ….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8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Wingdings-Regular"/>
                <a:ea typeface="+mn-ea"/>
                <a:cs typeface="+mn-cs"/>
              </a:rPr>
              <a:t> </a:t>
            </a: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Testing running of </a:t>
            </a:r>
            <a:r>
              <a:rPr kumimoji="0" lang="en-GB" sz="192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MT"/>
                <a:ea typeface="+mn-ea"/>
                <a:cs typeface="+mn-cs"/>
                <a:sym typeface="Symbol"/>
              </a:rPr>
              <a:t></a:t>
            </a:r>
            <a:r>
              <a:rPr kumimoji="0" lang="en-GB" sz="132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s </a:t>
            </a: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to excellent </a:t>
            </a:r>
            <a:r>
              <a:rPr kumimoji="0" lang="en-GB" sz="192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precision  with hadron production from low energy (</a:t>
            </a:r>
            <a:r>
              <a:rPr kumimoji="0" lang="en-CH" sz="192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  <a:sym typeface="Symbol" panose="05050102010706020507" pitchFamily="18" charset="2"/>
              </a:rPr>
              <a:t></a:t>
            </a:r>
            <a:r>
              <a:rPr kumimoji="0" lang="en-US" sz="192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  <a:sym typeface="Symbol" panose="05050102010706020507" pitchFamily="18" charset="2"/>
              </a:rPr>
              <a:t>*/</a:t>
            </a:r>
            <a:r>
              <a:rPr kumimoji="0" lang="en-GB" sz="192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Z* +</a:t>
            </a:r>
            <a:r>
              <a:rPr kumimoji="0" lang="en-CH" sz="192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  <a:sym typeface="Symbol" panose="05050102010706020507" pitchFamily="18" charset="2"/>
              </a:rPr>
              <a:t></a:t>
            </a:r>
            <a:r>
              <a:rPr kumimoji="0" lang="en-US" sz="192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  <a:sym typeface="Symbol" panose="05050102010706020507" pitchFamily="18" charset="2"/>
              </a:rPr>
              <a:t> )</a:t>
            </a:r>
            <a:r>
              <a:rPr kumimoji="0" lang="en-GB" sz="192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2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to 365 GeV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92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rbel-Bold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2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And... H</a:t>
            </a:r>
            <a:r>
              <a:rPr kumimoji="0" lang="en-CH" sz="192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192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  <a:sym typeface="Wingdings" panose="05000000000000000000" pitchFamily="2" charset="2"/>
              </a:rPr>
              <a:t>gg is a pure gluon factory (100’000 events)  </a:t>
            </a:r>
            <a:endParaRPr kumimoji="0" lang="en-GB" sz="192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rbel-Bold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2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rbel-Bold"/>
                <a:ea typeface="+mn-ea"/>
                <a:cs typeface="+mn-cs"/>
              </a:rPr>
              <a:t>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40" b="1" i="0" u="none" strike="noStrike" kern="1200" cap="none" spc="0" normalizeH="0" baseline="0" noProof="0" dirty="0">
              <a:ln>
                <a:noFill/>
              </a:ln>
              <a:solidFill>
                <a:srgbClr val="009A00"/>
              </a:solidFill>
              <a:effectLst/>
              <a:uLnTx/>
              <a:uFillTx/>
              <a:latin typeface="Corbel-Bol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579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D87B0E04-32E1-4768-BFFB-63D2357E0824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70" y="842099"/>
            <a:ext cx="11817076" cy="58676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26507" y="86497"/>
            <a:ext cx="8444171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800" b="1" dirty="0" err="1" smtClean="0"/>
              <a:t>Organigram</a:t>
            </a:r>
            <a:r>
              <a:rPr lang="fr-FR" sz="2800" b="1" dirty="0" smtClean="0"/>
              <a:t> of the PED </a:t>
            </a:r>
            <a:r>
              <a:rPr lang="fr-FR" sz="2800" b="1" dirty="0" err="1" smtClean="0"/>
              <a:t>pillar</a:t>
            </a:r>
            <a:r>
              <a:rPr lang="fr-FR" sz="2800" b="1" dirty="0" smtClean="0"/>
              <a:t> of the FCC </a:t>
            </a:r>
            <a:r>
              <a:rPr lang="fr-FR" sz="2800" b="1" dirty="0" err="1" smtClean="0"/>
              <a:t>feasibility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study</a:t>
            </a:r>
            <a:endParaRPr lang="fr-FR" sz="2800" b="1" dirty="0"/>
          </a:p>
        </p:txBody>
      </p:sp>
      <p:sp>
        <p:nvSpPr>
          <p:cNvPr id="7" name="Rectangle 6"/>
          <p:cNvSpPr/>
          <p:nvPr/>
        </p:nvSpPr>
        <p:spPr>
          <a:xfrm>
            <a:off x="11405286" y="6339016"/>
            <a:ext cx="457200" cy="383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80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7444" y="1093303"/>
            <a:ext cx="5108714" cy="52014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b="1" dirty="0"/>
              <a:t>The </a:t>
            </a:r>
            <a:r>
              <a:rPr lang="fr-FR" sz="2400" b="1" dirty="0" err="1"/>
              <a:t>Higgs</a:t>
            </a:r>
            <a:r>
              <a:rPr lang="fr-FR" sz="2400" b="1" dirty="0"/>
              <a:t> boson </a:t>
            </a:r>
            <a:r>
              <a:rPr lang="fr-FR" sz="2400" b="1" dirty="0" err="1"/>
              <a:t>is</a:t>
            </a:r>
            <a:r>
              <a:rPr lang="fr-FR" sz="2400" b="1" dirty="0"/>
              <a:t> </a:t>
            </a:r>
            <a:r>
              <a:rPr lang="fr-FR" sz="2400" b="1" dirty="0" err="1"/>
              <a:t>very</a:t>
            </a:r>
            <a:r>
              <a:rPr lang="fr-FR" sz="2400" b="1" dirty="0"/>
              <a:t> </a:t>
            </a:r>
            <a:r>
              <a:rPr lang="fr-FR" sz="2400" b="1" dirty="0" err="1" smtClean="0"/>
              <a:t>special</a:t>
            </a:r>
            <a:r>
              <a:rPr lang="fr-FR" sz="2400" b="1" dirty="0"/>
              <a:t> </a:t>
            </a:r>
            <a:endParaRPr lang="fr-FR" sz="2400" b="1" dirty="0" smtClean="0"/>
          </a:p>
          <a:p>
            <a:endParaRPr lang="fr-FR" sz="2000" b="1" dirty="0"/>
          </a:p>
          <a:p>
            <a:r>
              <a:rPr lang="fr-FR" b="1" dirty="0"/>
              <a:t>              It </a:t>
            </a:r>
            <a:r>
              <a:rPr lang="fr-FR" b="1" dirty="0" err="1"/>
              <a:t>generates</a:t>
            </a:r>
            <a:r>
              <a:rPr lang="fr-FR" b="1" dirty="0"/>
              <a:t> (couples to) mass. </a:t>
            </a:r>
            <a:r>
              <a:rPr lang="fr-FR" b="1" dirty="0" err="1"/>
              <a:t>Alone</a:t>
            </a:r>
            <a:r>
              <a:rPr lang="fr-FR" b="1" dirty="0"/>
              <a:t>?</a:t>
            </a:r>
            <a:endParaRPr lang="fr-FR" dirty="0"/>
          </a:p>
          <a:p>
            <a:r>
              <a:rPr lang="fr-FR" dirty="0"/>
              <a:t>   --  W,Z masses </a:t>
            </a:r>
            <a:r>
              <a:rPr lang="en-CH" dirty="0">
                <a:sym typeface="Symbol" panose="05050102010706020507" pitchFamily="18" charset="2"/>
              </a:rPr>
              <a:t>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fr-FR" dirty="0" err="1"/>
              <a:t>Higgs</a:t>
            </a:r>
            <a:r>
              <a:rPr lang="fr-FR" dirty="0"/>
              <a:t> </a:t>
            </a:r>
            <a:r>
              <a:rPr lang="fr-FR" dirty="0" err="1"/>
              <a:t>coupling</a:t>
            </a:r>
            <a:r>
              <a:rPr lang="fr-FR" dirty="0"/>
              <a:t> to WW, ZZ?</a:t>
            </a:r>
          </a:p>
          <a:p>
            <a:r>
              <a:rPr lang="fr-FR" dirty="0"/>
              <a:t>   --  (all) fermion masses </a:t>
            </a:r>
            <a:r>
              <a:rPr lang="en-CH" dirty="0">
                <a:sym typeface="Symbol" panose="05050102010706020507" pitchFamily="18" charset="2"/>
              </a:rPr>
              <a:t></a:t>
            </a:r>
            <a:r>
              <a:rPr lang="en-US" dirty="0">
                <a:sym typeface="Symbol" panose="05050102010706020507" pitchFamily="18" charset="2"/>
              </a:rPr>
              <a:t>  Higgs couplings?</a:t>
            </a:r>
          </a:p>
          <a:p>
            <a:r>
              <a:rPr lang="en-US" dirty="0">
                <a:sym typeface="Symbol" panose="05050102010706020507" pitchFamily="18" charset="2"/>
              </a:rPr>
              <a:t>   </a:t>
            </a:r>
            <a:r>
              <a:rPr lang="en-US" dirty="0" smtClean="0">
                <a:sym typeface="Symbol" panose="05050102010706020507" pitchFamily="18" charset="2"/>
              </a:rPr>
              <a:t>--  </a:t>
            </a:r>
            <a:r>
              <a:rPr lang="en-US" dirty="0">
                <a:sym typeface="Symbol" panose="05050102010706020507" pitchFamily="18" charset="2"/>
              </a:rPr>
              <a:t>loop decays (</a:t>
            </a:r>
            <a:r>
              <a:rPr lang="en-CH" dirty="0">
                <a:sym typeface="Symbol" panose="05050102010706020507" pitchFamily="18" charset="2"/>
              </a:rPr>
              <a:t></a:t>
            </a:r>
            <a:r>
              <a:rPr lang="en-US" dirty="0">
                <a:sym typeface="Symbol" panose="05050102010706020507" pitchFamily="18" charset="2"/>
              </a:rPr>
              <a:t>, gg, Z</a:t>
            </a:r>
            <a:r>
              <a:rPr lang="en-CH" dirty="0">
                <a:sym typeface="Symbol" panose="05050102010706020507" pitchFamily="18" charset="2"/>
              </a:rPr>
              <a:t></a:t>
            </a:r>
            <a:r>
              <a:rPr lang="en-US" dirty="0">
                <a:sym typeface="Symbol" panose="05050102010706020507" pitchFamily="18" charset="2"/>
              </a:rPr>
              <a:t>) </a:t>
            </a:r>
            <a:r>
              <a:rPr lang="en-CH" dirty="0">
                <a:sym typeface="Symbol" panose="05050102010706020507" pitchFamily="18" charset="2"/>
              </a:rPr>
              <a:t></a:t>
            </a:r>
            <a:r>
              <a:rPr lang="en-US" dirty="0">
                <a:sym typeface="Symbol" panose="05050102010706020507" pitchFamily="18" charset="2"/>
              </a:rPr>
              <a:t> SM particle content</a:t>
            </a:r>
            <a:r>
              <a:rPr lang="en-US" dirty="0" smtClean="0">
                <a:sym typeface="Symbol" panose="05050102010706020507" pitchFamily="18" charset="2"/>
              </a:rPr>
              <a:t>?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-- are all elementary particles given mass this way? 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   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 even electrons? and even the neutrinos?  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Yukawa (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CH" dirty="0">
                <a:sym typeface="Symbol" panose="05050102010706020507" pitchFamily="18" charset="2"/>
              </a:rPr>
              <a:t> </a:t>
            </a:r>
            <a:r>
              <a:rPr lang="en-US" baseline="-25000" dirty="0">
                <a:sym typeface="Symbol" panose="05050102010706020507" pitchFamily="18" charset="2"/>
              </a:rPr>
              <a:t>R</a:t>
            </a:r>
            <a:r>
              <a:rPr lang="en-US" dirty="0" smtClean="0">
                <a:sym typeface="Wingdings" panose="05000000000000000000" pitchFamily="2" charset="2"/>
              </a:rPr>
              <a:t> , sterile) 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   </a:t>
            </a:r>
            <a:r>
              <a:rPr lang="en-US" dirty="0" smtClean="0">
                <a:sym typeface="Symbol" panose="05050102010706020507" pitchFamily="18" charset="2"/>
              </a:rPr>
              <a:t>+ </a:t>
            </a:r>
            <a:r>
              <a:rPr lang="en-US" dirty="0" err="1" smtClean="0">
                <a:sym typeface="Symbol" panose="05050102010706020507" pitchFamily="18" charset="2"/>
              </a:rPr>
              <a:t>Majorana</a:t>
            </a:r>
            <a:r>
              <a:rPr lang="en-US" dirty="0" smtClean="0">
                <a:sym typeface="Symbol" panose="05050102010706020507" pitchFamily="18" charset="2"/>
              </a:rPr>
              <a:t> (</a:t>
            </a:r>
            <a:r>
              <a:rPr lang="en-CH" dirty="0">
                <a:sym typeface="Symbol" panose="05050102010706020507" pitchFamily="18" charset="2"/>
              </a:rPr>
              <a:t>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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  <a:r>
              <a:rPr lang="fr-FR" dirty="0" smtClean="0">
                <a:sym typeface="Symbol" panose="05050102010706020507" pitchFamily="18" charset="2"/>
              </a:rPr>
              <a:t>    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HNL?</a:t>
            </a:r>
            <a:endParaRPr lang="fr-FR" dirty="0"/>
          </a:p>
          <a:p>
            <a:r>
              <a:rPr lang="fr-FR" dirty="0" smtClean="0"/>
              <a:t>             </a:t>
            </a:r>
          </a:p>
          <a:p>
            <a:r>
              <a:rPr lang="fr-FR" dirty="0"/>
              <a:t> </a:t>
            </a:r>
            <a:r>
              <a:rPr lang="fr-FR" dirty="0" smtClean="0"/>
              <a:t>            </a:t>
            </a:r>
            <a:r>
              <a:rPr lang="fr-FR" b="1" dirty="0" smtClean="0"/>
              <a:t> It couples to </a:t>
            </a:r>
            <a:r>
              <a:rPr lang="fr-FR" b="1" dirty="0" err="1" smtClean="0"/>
              <a:t>itself</a:t>
            </a:r>
            <a:r>
              <a:rPr lang="fr-FR" dirty="0" smtClean="0"/>
              <a:t>!</a:t>
            </a:r>
          </a:p>
          <a:p>
            <a:r>
              <a:rPr lang="fr-FR" dirty="0"/>
              <a:t> </a:t>
            </a:r>
            <a:r>
              <a:rPr lang="fr-FR" dirty="0" smtClean="0"/>
              <a:t>   -- </a:t>
            </a:r>
            <a:r>
              <a:rPr lang="fr-FR" dirty="0" err="1" smtClean="0"/>
              <a:t>Spontaneous</a:t>
            </a:r>
            <a:r>
              <a:rPr lang="fr-FR" dirty="0" smtClean="0"/>
              <a:t> </a:t>
            </a:r>
            <a:r>
              <a:rPr lang="fr-FR" dirty="0" err="1" smtClean="0"/>
              <a:t>Symmetry</a:t>
            </a:r>
            <a:r>
              <a:rPr lang="fr-FR" dirty="0" smtClean="0"/>
              <a:t> </a:t>
            </a:r>
            <a:r>
              <a:rPr lang="fr-FR" dirty="0" err="1" smtClean="0"/>
              <a:t>Breaking</a:t>
            </a:r>
            <a:r>
              <a:rPr lang="fr-FR" dirty="0" smtClean="0"/>
              <a:t> </a:t>
            </a:r>
          </a:p>
          <a:p>
            <a:r>
              <a:rPr lang="fr-FR" dirty="0" smtClean="0"/>
              <a:t>    -- 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value of the self </a:t>
            </a:r>
            <a:r>
              <a:rPr lang="fr-FR" dirty="0" err="1" smtClean="0"/>
              <a:t>coupling</a:t>
            </a:r>
            <a:r>
              <a:rPr lang="fr-FR" dirty="0" smtClean="0"/>
              <a:t>? </a:t>
            </a:r>
          </a:p>
          <a:p>
            <a:r>
              <a:rPr lang="fr-FR" dirty="0"/>
              <a:t> </a:t>
            </a:r>
            <a:r>
              <a:rPr lang="fr-FR" dirty="0" smtClean="0"/>
              <a:t>            -- impact on </a:t>
            </a:r>
            <a:r>
              <a:rPr lang="en-CH" dirty="0" smtClean="0"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sym typeface="Symbol" panose="05050102010706020507" pitchFamily="18" charset="2"/>
              </a:rPr>
              <a:t>HZ  </a:t>
            </a:r>
            <a:r>
              <a:rPr lang="en-US" dirty="0" smtClean="0">
                <a:sym typeface="Symbol" panose="05050102010706020507" pitchFamily="18" charset="2"/>
              </a:rPr>
              <a:t>near threshold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-- HH production  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FCC-</a:t>
            </a:r>
            <a:r>
              <a:rPr lang="fr-FR" dirty="0" err="1" smtClean="0"/>
              <a:t>hh</a:t>
            </a:r>
            <a:r>
              <a:rPr lang="fr-FR" dirty="0" smtClean="0"/>
              <a:t>,  high </a:t>
            </a:r>
            <a:r>
              <a:rPr lang="fr-FR" dirty="0" err="1" smtClean="0"/>
              <a:t>energy</a:t>
            </a:r>
            <a:r>
              <a:rPr lang="fr-FR" dirty="0" smtClean="0"/>
              <a:t> lepton </a:t>
            </a:r>
            <a:r>
              <a:rPr lang="fr-FR" dirty="0" err="1" smtClean="0"/>
              <a:t>colliders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        </a:t>
            </a:r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2570924"/>
            <a:ext cx="1351723" cy="369332"/>
          </a:xfrm>
          <a:prstGeom prst="rect">
            <a:avLst/>
          </a:prstGeom>
          <a:solidFill>
            <a:srgbClr val="FFC0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/>
                </a:solidFill>
              </a:rPr>
              <a:t>FCC-</a:t>
            </a:r>
            <a:r>
              <a:rPr lang="fr-FR" b="1" dirty="0" err="1" smtClean="0">
                <a:solidFill>
                  <a:schemeClr val="accent1"/>
                </a:solidFill>
              </a:rPr>
              <a:t>hh</a:t>
            </a:r>
            <a:r>
              <a:rPr lang="fr-FR" b="1" dirty="0" smtClean="0">
                <a:solidFill>
                  <a:schemeClr val="accent1"/>
                </a:solidFill>
              </a:rPr>
              <a:t>(+</a:t>
            </a:r>
            <a:r>
              <a:rPr lang="fr-FR" b="1" dirty="0" err="1" smtClean="0">
                <a:solidFill>
                  <a:schemeClr val="accent1"/>
                </a:solidFill>
              </a:rPr>
              <a:t>ee</a:t>
            </a:r>
            <a:r>
              <a:rPr lang="fr-FR" b="1" dirty="0" smtClean="0">
                <a:solidFill>
                  <a:schemeClr val="accent1"/>
                </a:solidFill>
              </a:rPr>
              <a:t>)</a:t>
            </a:r>
            <a:endParaRPr lang="fr-FR" b="1" dirty="0">
              <a:solidFill>
                <a:schemeClr val="accent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FF6DF3F2-BD92-41FC-99AC-12B2C78624D3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71396" y="118701"/>
            <a:ext cx="8176084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800" b="1" dirty="0" err="1" smtClean="0"/>
              <a:t>Particle</a:t>
            </a:r>
            <a:r>
              <a:rPr lang="fr-FR" sz="2800" b="1" dirty="0" smtClean="0"/>
              <a:t> </a:t>
            </a:r>
            <a:r>
              <a:rPr lang="fr-FR" sz="2800" b="1" dirty="0" err="1"/>
              <a:t>p</a:t>
            </a:r>
            <a:r>
              <a:rPr lang="fr-FR" sz="2800" b="1" dirty="0" err="1" smtClean="0"/>
              <a:t>hysics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after</a:t>
            </a:r>
            <a:r>
              <a:rPr lang="fr-FR" sz="2800" b="1" dirty="0" smtClean="0"/>
              <a:t> the </a:t>
            </a:r>
            <a:r>
              <a:rPr lang="fr-FR" sz="2800" b="1" dirty="0" err="1" smtClean="0"/>
              <a:t>discovery</a:t>
            </a:r>
            <a:r>
              <a:rPr lang="fr-FR" sz="2800" b="1" dirty="0" smtClean="0"/>
              <a:t> of the </a:t>
            </a:r>
            <a:r>
              <a:rPr lang="fr-FR" sz="2800" b="1" dirty="0" err="1" smtClean="0"/>
              <a:t>Higgs</a:t>
            </a:r>
            <a:r>
              <a:rPr lang="fr-FR" sz="2800" b="1" dirty="0" smtClean="0"/>
              <a:t> boson</a:t>
            </a:r>
            <a:endParaRPr lang="fr-FR" sz="2800" b="1" dirty="0"/>
          </a:p>
        </p:txBody>
      </p:sp>
      <p:sp>
        <p:nvSpPr>
          <p:cNvPr id="7" name="Rectangle 6"/>
          <p:cNvSpPr/>
          <p:nvPr/>
        </p:nvSpPr>
        <p:spPr>
          <a:xfrm>
            <a:off x="587542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 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6177501" y="1093966"/>
            <a:ext cx="5557520" cy="501675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The SM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« </a:t>
            </a:r>
            <a:r>
              <a:rPr lang="fr-FR" sz="2400" b="1" dirty="0" err="1" smtClean="0"/>
              <a:t>complete</a:t>
            </a:r>
            <a:r>
              <a:rPr lang="fr-FR" sz="2400" b="1" dirty="0" smtClean="0"/>
              <a:t> » </a:t>
            </a:r>
          </a:p>
          <a:p>
            <a:r>
              <a:rPr lang="fr-FR" sz="2400" b="1" dirty="0" smtClean="0"/>
              <a:t>  </a:t>
            </a:r>
            <a:r>
              <a:rPr lang="fr-FR" dirty="0" smtClean="0"/>
              <a:t>-- </a:t>
            </a:r>
            <a:r>
              <a:rPr lang="fr-FR" dirty="0" err="1" smtClean="0"/>
              <a:t>Higgs</a:t>
            </a:r>
            <a:r>
              <a:rPr lang="fr-FR" dirty="0" smtClean="0"/>
              <a:t> and top masses </a:t>
            </a:r>
            <a:r>
              <a:rPr lang="fr-FR" dirty="0" err="1" smtClean="0"/>
              <a:t>predicted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EWPOs</a:t>
            </a:r>
            <a:r>
              <a:rPr lang="fr-FR" dirty="0" smtClean="0"/>
              <a:t>                	</a:t>
            </a:r>
            <a:r>
              <a:rPr lang="fr-FR" b="1" i="1" dirty="0" err="1" smtClean="0">
                <a:solidFill>
                  <a:srgbClr val="00B050"/>
                </a:solidFill>
              </a:rPr>
              <a:t>assuming</a:t>
            </a:r>
            <a:r>
              <a:rPr lang="fr-FR" b="1" i="1" dirty="0" smtClean="0">
                <a:solidFill>
                  <a:srgbClr val="00B050"/>
                </a:solidFill>
              </a:rPr>
              <a:t> no new SM </a:t>
            </a:r>
            <a:r>
              <a:rPr lang="fr-FR" b="1" i="1" dirty="0" err="1" smtClean="0">
                <a:solidFill>
                  <a:srgbClr val="00B050"/>
                </a:solidFill>
              </a:rPr>
              <a:t>coupled</a:t>
            </a:r>
            <a:r>
              <a:rPr lang="fr-FR" b="1" i="1" dirty="0" smtClean="0">
                <a:solidFill>
                  <a:srgbClr val="00B050"/>
                </a:solidFill>
              </a:rPr>
              <a:t> </a:t>
            </a:r>
            <a:r>
              <a:rPr lang="fr-FR" b="1" i="1" dirty="0" err="1" smtClean="0">
                <a:solidFill>
                  <a:srgbClr val="00B050"/>
                </a:solidFill>
              </a:rPr>
              <a:t>particles</a:t>
            </a:r>
            <a:r>
              <a:rPr lang="fr-FR" b="1" i="1" dirty="0" smtClean="0">
                <a:solidFill>
                  <a:srgbClr val="00B050"/>
                </a:solidFill>
              </a:rPr>
              <a:t> </a:t>
            </a:r>
            <a:r>
              <a:rPr lang="fr-FR" b="1" i="1" dirty="0" err="1" smtClean="0">
                <a:solidFill>
                  <a:srgbClr val="00B050"/>
                </a:solidFill>
              </a:rPr>
              <a:t>exist</a:t>
            </a:r>
            <a:endParaRPr lang="fr-FR" b="1" i="1" dirty="0" smtClean="0">
              <a:solidFill>
                <a:srgbClr val="00B050"/>
              </a:solidFill>
            </a:endParaRPr>
          </a:p>
          <a:p>
            <a:r>
              <a:rPr lang="fr-FR" dirty="0"/>
              <a:t> </a:t>
            </a:r>
            <a:r>
              <a:rPr lang="fr-FR" dirty="0" smtClean="0"/>
              <a:t> -- SM </a:t>
            </a:r>
            <a:r>
              <a:rPr lang="fr-FR" dirty="0" err="1" smtClean="0"/>
              <a:t>extrapolates</a:t>
            </a:r>
            <a:r>
              <a:rPr lang="fr-FR" dirty="0" smtClean="0"/>
              <a:t> to the </a:t>
            </a:r>
            <a:r>
              <a:rPr lang="fr-FR" dirty="0" err="1"/>
              <a:t>P</a:t>
            </a:r>
            <a:r>
              <a:rPr lang="fr-FR" dirty="0" err="1" smtClean="0"/>
              <a:t>lank</a:t>
            </a:r>
            <a:r>
              <a:rPr lang="fr-FR" dirty="0" smtClean="0"/>
              <a:t> </a:t>
            </a:r>
            <a:r>
              <a:rPr lang="fr-FR" dirty="0" err="1" smtClean="0"/>
              <a:t>scale</a:t>
            </a:r>
            <a:r>
              <a:rPr lang="fr-FR" dirty="0" smtClean="0"/>
              <a:t>  </a:t>
            </a:r>
          </a:p>
          <a:p>
            <a:r>
              <a:rPr lang="fr-FR" dirty="0"/>
              <a:t>	</a:t>
            </a:r>
            <a:r>
              <a:rPr lang="fr-FR" b="1" i="1" dirty="0" err="1" smtClean="0">
                <a:solidFill>
                  <a:srgbClr val="00B050"/>
                </a:solidFill>
              </a:rPr>
              <a:t>assuming</a:t>
            </a:r>
            <a:r>
              <a:rPr lang="fr-FR" b="1" i="1" dirty="0" smtClean="0">
                <a:solidFill>
                  <a:srgbClr val="00B050"/>
                </a:solidFill>
              </a:rPr>
              <a:t> no new SM </a:t>
            </a:r>
            <a:r>
              <a:rPr lang="fr-FR" b="1" i="1" dirty="0" err="1" smtClean="0">
                <a:solidFill>
                  <a:srgbClr val="00B050"/>
                </a:solidFill>
              </a:rPr>
              <a:t>coupled</a:t>
            </a:r>
            <a:r>
              <a:rPr lang="fr-FR" b="1" i="1" dirty="0" smtClean="0">
                <a:solidFill>
                  <a:srgbClr val="00B050"/>
                </a:solidFill>
              </a:rPr>
              <a:t> </a:t>
            </a:r>
            <a:r>
              <a:rPr lang="fr-FR" b="1" i="1" dirty="0" err="1" smtClean="0">
                <a:solidFill>
                  <a:srgbClr val="00B050"/>
                </a:solidFill>
              </a:rPr>
              <a:t>particles</a:t>
            </a:r>
            <a:r>
              <a:rPr lang="fr-FR" b="1" i="1" dirty="0" smtClean="0">
                <a:solidFill>
                  <a:srgbClr val="00B050"/>
                </a:solidFill>
              </a:rPr>
              <a:t> </a:t>
            </a:r>
            <a:r>
              <a:rPr lang="fr-FR" b="1" i="1" dirty="0" err="1" smtClean="0">
                <a:solidFill>
                  <a:srgbClr val="00B050"/>
                </a:solidFill>
              </a:rPr>
              <a:t>exist</a:t>
            </a:r>
            <a:endParaRPr lang="fr-FR" b="1" i="1" dirty="0" smtClean="0">
              <a:solidFill>
                <a:srgbClr val="00B050"/>
              </a:solidFill>
            </a:endParaRPr>
          </a:p>
          <a:p>
            <a:r>
              <a:rPr lang="fr-FR" b="1" i="1" dirty="0">
                <a:solidFill>
                  <a:srgbClr val="00B050"/>
                </a:solidFill>
              </a:rPr>
              <a:t>  </a:t>
            </a:r>
            <a:r>
              <a:rPr lang="fr-FR" dirty="0" smtClean="0"/>
              <a:t>-- SM </a:t>
            </a:r>
            <a:r>
              <a:rPr lang="fr-FR" dirty="0" err="1" smtClean="0"/>
              <a:t>works</a:t>
            </a:r>
            <a:r>
              <a:rPr lang="fr-FR" dirty="0" smtClean="0"/>
              <a:t> </a:t>
            </a:r>
            <a:r>
              <a:rPr lang="fr-FR" dirty="0" err="1" smtClean="0"/>
              <a:t>wonderfully</a:t>
            </a:r>
            <a:r>
              <a:rPr lang="fr-FR" dirty="0" smtClean="0"/>
              <a:t>... </a:t>
            </a:r>
            <a:r>
              <a:rPr lang="fr-FR" b="1" dirty="0" smtClean="0">
                <a:solidFill>
                  <a:srgbClr val="FF0000"/>
                </a:solidFill>
              </a:rPr>
              <a:t>So </a:t>
            </a:r>
            <a:r>
              <a:rPr lang="fr-FR" b="1" dirty="0" err="1" smtClean="0">
                <a:solidFill>
                  <a:srgbClr val="FF0000"/>
                </a:solidFill>
              </a:rPr>
              <a:t>why</a:t>
            </a:r>
            <a:r>
              <a:rPr lang="fr-FR" b="1" dirty="0" smtClean="0">
                <a:solidFill>
                  <a:srgbClr val="FF0000"/>
                </a:solidFill>
              </a:rPr>
              <a:t> continue? </a:t>
            </a:r>
            <a:r>
              <a:rPr lang="fr-FR" b="1" i="1" dirty="0" smtClean="0">
                <a:solidFill>
                  <a:srgbClr val="FF0000"/>
                </a:solidFill>
              </a:rPr>
              <a:t>  </a:t>
            </a:r>
            <a:endParaRPr lang="fr-FR" b="1" dirty="0">
              <a:solidFill>
                <a:srgbClr val="FF0000"/>
              </a:solidFill>
            </a:endParaRPr>
          </a:p>
          <a:p>
            <a:endParaRPr lang="fr-FR" b="1" dirty="0" smtClean="0"/>
          </a:p>
          <a:p>
            <a:r>
              <a:rPr lang="fr-FR" b="1" dirty="0" smtClean="0"/>
              <a:t>  -- But SM </a:t>
            </a:r>
            <a:r>
              <a:rPr lang="fr-FR" b="1" dirty="0" err="1" smtClean="0"/>
              <a:t>does</a:t>
            </a:r>
            <a:r>
              <a:rPr lang="fr-FR" b="1" dirty="0" smtClean="0"/>
              <a:t> not </a:t>
            </a:r>
            <a:r>
              <a:rPr lang="fr-FR" b="1" dirty="0" err="1" smtClean="0"/>
              <a:t>explain</a:t>
            </a:r>
            <a:r>
              <a:rPr lang="fr-FR" b="1" dirty="0" smtClean="0"/>
              <a:t> </a:t>
            </a:r>
            <a:r>
              <a:rPr lang="fr-FR" b="1" dirty="0" err="1" smtClean="0"/>
              <a:t>everything</a:t>
            </a:r>
            <a:r>
              <a:rPr lang="fr-FR" b="1" dirty="0" smtClean="0"/>
              <a:t> </a:t>
            </a:r>
          </a:p>
          <a:p>
            <a:r>
              <a:rPr lang="fr-FR" dirty="0" smtClean="0"/>
              <a:t>                 Baryon </a:t>
            </a:r>
            <a:r>
              <a:rPr lang="fr-FR" dirty="0" err="1"/>
              <a:t>A</a:t>
            </a:r>
            <a:r>
              <a:rPr lang="fr-FR" dirty="0" err="1" smtClean="0"/>
              <a:t>symmetry</a:t>
            </a:r>
            <a:r>
              <a:rPr lang="fr-FR" dirty="0" smtClean="0"/>
              <a:t> of the </a:t>
            </a:r>
            <a:r>
              <a:rPr lang="fr-FR" dirty="0" err="1" smtClean="0"/>
              <a:t>Universe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    </a:t>
            </a:r>
            <a:r>
              <a:rPr lang="fr-FR" dirty="0" err="1" smtClean="0"/>
              <a:t>Dark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r>
              <a:rPr lang="fr-FR" dirty="0" smtClean="0"/>
              <a:t>  </a:t>
            </a:r>
          </a:p>
          <a:p>
            <a:r>
              <a:rPr lang="fr-FR" dirty="0" smtClean="0"/>
              <a:t>             and more.... </a:t>
            </a:r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 </a:t>
            </a:r>
            <a:r>
              <a:rPr lang="fr-FR" dirty="0" smtClean="0"/>
              <a:t> </a:t>
            </a:r>
            <a:r>
              <a:rPr lang="fr-FR" dirty="0" err="1" smtClean="0"/>
              <a:t>require</a:t>
            </a:r>
            <a:r>
              <a:rPr lang="fr-FR" dirty="0" smtClean="0"/>
              <a:t> new </a:t>
            </a:r>
            <a:r>
              <a:rPr lang="fr-FR" dirty="0" err="1" smtClean="0"/>
              <a:t>particles</a:t>
            </a:r>
            <a:r>
              <a:rPr lang="fr-FR" dirty="0" smtClean="0"/>
              <a:t>!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      </a:t>
            </a:r>
            <a:r>
              <a:rPr lang="fr-FR" b="1" dirty="0" smtClean="0"/>
              <a:t>mass </a:t>
            </a:r>
            <a:r>
              <a:rPr lang="fr-FR" b="1" dirty="0" err="1" smtClean="0"/>
              <a:t>scale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unknown</a:t>
            </a:r>
            <a:r>
              <a:rPr lang="fr-FR" dirty="0" smtClean="0"/>
              <a:t> 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   </a:t>
            </a:r>
          </a:p>
          <a:p>
            <a:r>
              <a:rPr lang="fr-FR" sz="2000" b="1" dirty="0" smtClean="0"/>
              <a:t>Are </a:t>
            </a:r>
            <a:r>
              <a:rPr lang="fr-FR" sz="2000" b="1" dirty="0" err="1" smtClean="0"/>
              <a:t>there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any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further</a:t>
            </a:r>
            <a:r>
              <a:rPr lang="fr-FR" sz="2000" b="1" dirty="0" smtClean="0"/>
              <a:t> SM-</a:t>
            </a:r>
            <a:r>
              <a:rPr lang="fr-FR" sz="2000" b="1" dirty="0" err="1" smtClean="0"/>
              <a:t>coupled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particles</a:t>
            </a:r>
            <a:r>
              <a:rPr lang="fr-FR" sz="2000" b="1" dirty="0" smtClean="0"/>
              <a:t>?   </a:t>
            </a:r>
          </a:p>
          <a:p>
            <a:r>
              <a:rPr lang="fr-FR" dirty="0" smtClean="0"/>
              <a:t>   -- no </a:t>
            </a:r>
            <a:r>
              <a:rPr lang="fr-FR" dirty="0" err="1" smtClean="0"/>
              <a:t>guarantee</a:t>
            </a:r>
            <a:r>
              <a:rPr lang="fr-FR" dirty="0" smtClean="0"/>
              <a:t> or </a:t>
            </a:r>
            <a:r>
              <a:rPr lang="fr-FR" dirty="0" err="1" smtClean="0"/>
              <a:t>solid</a:t>
            </a:r>
            <a:r>
              <a:rPr lang="fr-FR" dirty="0" smtClean="0"/>
              <a:t> indication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there</a:t>
            </a:r>
            <a:r>
              <a:rPr lang="fr-FR" dirty="0" smtClean="0"/>
              <a:t> are </a:t>
            </a:r>
          </a:p>
          <a:p>
            <a:r>
              <a:rPr lang="fr-FR" dirty="0" smtClean="0"/>
              <a:t>       -- but </a:t>
            </a:r>
            <a:r>
              <a:rPr lang="fr-FR" dirty="0" err="1" smtClean="0"/>
              <a:t>many</a:t>
            </a:r>
            <a:r>
              <a:rPr lang="fr-FR" dirty="0" smtClean="0"/>
              <a:t> BSM solutions </a:t>
            </a:r>
            <a:r>
              <a:rPr lang="fr-FR" dirty="0" err="1" smtClean="0"/>
              <a:t>include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r>
              <a:rPr lang="fr-FR" dirty="0" smtClean="0"/>
              <a:t>...    </a:t>
            </a:r>
          </a:p>
          <a:p>
            <a:r>
              <a:rPr lang="fr-FR" dirty="0"/>
              <a:t> </a:t>
            </a:r>
            <a:r>
              <a:rPr lang="fr-FR" dirty="0" smtClean="0"/>
              <a:t>      -- DARK SECTOR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fr-FR" dirty="0" smtClean="0"/>
              <a:t> </a:t>
            </a:r>
            <a:r>
              <a:rPr lang="fr-FR" dirty="0" err="1" smtClean="0"/>
              <a:t>possibly</a:t>
            </a:r>
            <a:r>
              <a:rPr lang="fr-FR" dirty="0" smtClean="0"/>
              <a:t> light, </a:t>
            </a:r>
            <a:r>
              <a:rPr lang="fr-FR" dirty="0" err="1"/>
              <a:t>sterile</a:t>
            </a:r>
            <a:r>
              <a:rPr lang="fr-FR" dirty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                                                                 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10446026" y="5446645"/>
            <a:ext cx="914400" cy="369332"/>
          </a:xfrm>
          <a:prstGeom prst="rect">
            <a:avLst/>
          </a:prstGeom>
          <a:solidFill>
            <a:srgbClr val="FFC0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/>
                </a:solidFill>
              </a:rPr>
              <a:t>FCC-</a:t>
            </a:r>
            <a:r>
              <a:rPr lang="fr-FR" b="1" dirty="0" err="1" smtClean="0">
                <a:solidFill>
                  <a:schemeClr val="accent1"/>
                </a:solidFill>
              </a:rPr>
              <a:t>hh</a:t>
            </a:r>
            <a:endParaRPr lang="fr-FR" b="1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48391" y="5657671"/>
            <a:ext cx="914400" cy="1200329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FCC-</a:t>
            </a:r>
            <a:r>
              <a:rPr lang="fr-FR" dirty="0" err="1" smtClean="0">
                <a:solidFill>
                  <a:srgbClr val="FF0000"/>
                </a:solidFill>
              </a:rPr>
              <a:t>ee</a:t>
            </a:r>
            <a:r>
              <a:rPr lang="fr-FR" dirty="0" smtClean="0">
                <a:solidFill>
                  <a:srgbClr val="FF0000"/>
                </a:solidFill>
              </a:rPr>
              <a:t>:</a:t>
            </a:r>
            <a:endParaRPr lang="fr-FR" dirty="0">
              <a:solidFill>
                <a:srgbClr val="FF0000"/>
              </a:solidFill>
            </a:endParaRPr>
          </a:p>
          <a:p>
            <a:r>
              <a:rPr lang="fr-FR" dirty="0" smtClean="0">
                <a:solidFill>
                  <a:srgbClr val="FF0000"/>
                </a:solidFill>
              </a:rPr>
              <a:t>LLP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EWPO</a:t>
            </a:r>
          </a:p>
          <a:p>
            <a:r>
              <a:rPr lang="fr-FR" dirty="0" err="1" smtClean="0">
                <a:solidFill>
                  <a:srgbClr val="FF0000"/>
                </a:solidFill>
              </a:rPr>
              <a:t>Flavour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972799" y="4363279"/>
            <a:ext cx="914400" cy="923330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FCC-</a:t>
            </a:r>
            <a:r>
              <a:rPr lang="fr-FR" dirty="0" err="1" smtClean="0">
                <a:solidFill>
                  <a:srgbClr val="FF0000"/>
                </a:solidFill>
              </a:rPr>
              <a:t>ee</a:t>
            </a:r>
            <a:r>
              <a:rPr lang="fr-FR" dirty="0" smtClean="0">
                <a:solidFill>
                  <a:srgbClr val="FF0000"/>
                </a:solidFill>
              </a:rPr>
              <a:t>: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EWPO</a:t>
            </a:r>
          </a:p>
          <a:p>
            <a:r>
              <a:rPr lang="fr-FR" dirty="0" err="1" smtClean="0">
                <a:solidFill>
                  <a:srgbClr val="FF0000"/>
                </a:solidFill>
              </a:rPr>
              <a:t>Flavour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27444" y="5102087"/>
            <a:ext cx="914400" cy="369332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FCC-</a:t>
            </a:r>
            <a:r>
              <a:rPr lang="fr-FR" dirty="0" err="1" smtClean="0">
                <a:solidFill>
                  <a:srgbClr val="FF0000"/>
                </a:solidFill>
              </a:rPr>
              <a:t>ee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31974" y="3713922"/>
            <a:ext cx="914400" cy="369332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FCC-</a:t>
            </a:r>
            <a:r>
              <a:rPr lang="fr-FR" dirty="0" err="1" smtClean="0">
                <a:solidFill>
                  <a:srgbClr val="FF0000"/>
                </a:solidFill>
              </a:rPr>
              <a:t>ee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140764"/>
            <a:ext cx="1242391" cy="369332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FCC-</a:t>
            </a:r>
            <a:r>
              <a:rPr lang="fr-FR" dirty="0" err="1" smtClean="0">
                <a:solidFill>
                  <a:srgbClr val="FF0000"/>
                </a:solidFill>
              </a:rPr>
              <a:t>ee</a:t>
            </a:r>
            <a:r>
              <a:rPr lang="fr-FR" dirty="0" smtClean="0">
                <a:solidFill>
                  <a:srgbClr val="FF0000"/>
                </a:solidFill>
              </a:rPr>
              <a:t>(?)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66862" y="2014330"/>
            <a:ext cx="914400" cy="369332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FCC-</a:t>
            </a:r>
            <a:r>
              <a:rPr lang="fr-FR" dirty="0" err="1" smtClean="0">
                <a:solidFill>
                  <a:srgbClr val="FF0000"/>
                </a:solidFill>
              </a:rPr>
              <a:t>ee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34340" y="2348948"/>
            <a:ext cx="914400" cy="369332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FCC-</a:t>
            </a:r>
            <a:r>
              <a:rPr lang="fr-FR" dirty="0" err="1" smtClean="0">
                <a:solidFill>
                  <a:srgbClr val="FF0000"/>
                </a:solidFill>
              </a:rPr>
              <a:t>ee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29339" y="5363818"/>
            <a:ext cx="914400" cy="369332"/>
          </a:xfrm>
          <a:prstGeom prst="rect">
            <a:avLst/>
          </a:prstGeom>
          <a:solidFill>
            <a:srgbClr val="FFC0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/>
                </a:solidFill>
              </a:rPr>
              <a:t>FCC-</a:t>
            </a:r>
            <a:r>
              <a:rPr lang="fr-FR" b="1" dirty="0" err="1" smtClean="0">
                <a:solidFill>
                  <a:schemeClr val="accent1"/>
                </a:solidFill>
              </a:rPr>
              <a:t>hh</a:t>
            </a:r>
            <a:endParaRPr lang="fr-FR" b="1" dirty="0">
              <a:solidFill>
                <a:schemeClr val="accent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81451" y="600891"/>
            <a:ext cx="187339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800" b="1" dirty="0" err="1"/>
              <a:t>T</a:t>
            </a:r>
            <a:r>
              <a:rPr lang="fr-FR" sz="2800" b="1" dirty="0" err="1" smtClean="0"/>
              <a:t>wo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facets</a:t>
            </a:r>
            <a:r>
              <a:rPr lang="fr-FR" sz="2800" b="1" dirty="0" smtClean="0"/>
              <a:t>: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3456745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6" grpId="0" animBg="1"/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9AF2F727-63D2-431E-9A93-4FCCFFCB144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441" r="5245"/>
          <a:stretch/>
        </p:blipFill>
        <p:spPr>
          <a:xfrm>
            <a:off x="753763" y="543695"/>
            <a:ext cx="10651524" cy="485620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7129849" y="729046"/>
            <a:ext cx="667265" cy="2842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7055708" y="580765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C. </a:t>
            </a:r>
            <a:r>
              <a:rPr lang="fr-FR" sz="1600" b="1" dirty="0" err="1" smtClean="0"/>
              <a:t>Paus</a:t>
            </a:r>
            <a:endParaRPr lang="fr-FR" sz="1600" b="1" dirty="0" smtClean="0"/>
          </a:p>
          <a:p>
            <a:r>
              <a:rPr lang="fr-FR" sz="1600" b="1" dirty="0" smtClean="0"/>
              <a:t>G. Wilson</a:t>
            </a:r>
            <a:endParaRPr lang="fr-FR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59891" y="5399902"/>
            <a:ext cx="60991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Physics</a:t>
            </a:r>
            <a:r>
              <a:rPr lang="fr-FR" b="1" dirty="0" smtClean="0"/>
              <a:t> groups </a:t>
            </a:r>
            <a:r>
              <a:rPr lang="fr-FR" b="1" dirty="0" err="1" smtClean="0"/>
              <a:t>define</a:t>
            </a:r>
            <a:r>
              <a:rPr lang="fr-FR" b="1" dirty="0" smtClean="0"/>
              <a:t> </a:t>
            </a:r>
            <a:r>
              <a:rPr lang="fr-FR" b="1" dirty="0" smtClean="0">
                <a:solidFill>
                  <a:srgbClr val="00B050"/>
                </a:solidFill>
              </a:rPr>
              <a:t>benchmark </a:t>
            </a:r>
            <a:r>
              <a:rPr lang="fr-FR" b="1" dirty="0" err="1" smtClean="0">
                <a:solidFill>
                  <a:srgbClr val="00B050"/>
                </a:solidFill>
              </a:rPr>
              <a:t>measurements</a:t>
            </a:r>
            <a:endParaRPr lang="fr-FR" b="1" dirty="0" smtClean="0">
              <a:solidFill>
                <a:srgbClr val="00B050"/>
              </a:solidFill>
            </a:endParaRPr>
          </a:p>
          <a:p>
            <a:r>
              <a:rPr lang="fr-FR" b="1" dirty="0"/>
              <a:t> </a:t>
            </a:r>
            <a:r>
              <a:rPr lang="fr-FR" b="1" dirty="0" smtClean="0"/>
              <a:t>to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picked</a:t>
            </a:r>
            <a:r>
              <a:rPr lang="fr-FR" b="1" dirty="0" smtClean="0"/>
              <a:t> up by case </a:t>
            </a:r>
            <a:r>
              <a:rPr lang="fr-FR" b="1" dirty="0" err="1" smtClean="0"/>
              <a:t>studies</a:t>
            </a:r>
            <a:r>
              <a:rPr lang="fr-FR" b="1" dirty="0" smtClean="0"/>
              <a:t> ...</a:t>
            </a:r>
          </a:p>
          <a:p>
            <a:r>
              <a:rPr lang="fr-FR" b="1" dirty="0" err="1" smtClean="0"/>
              <a:t>leading</a:t>
            </a:r>
            <a:r>
              <a:rPr lang="fr-FR" b="1" dirty="0" smtClean="0"/>
              <a:t> to performance </a:t>
            </a:r>
            <a:r>
              <a:rPr lang="fr-FR" b="1" dirty="0" err="1" smtClean="0"/>
              <a:t>evaluation</a:t>
            </a:r>
            <a:r>
              <a:rPr lang="fr-FR" b="1" dirty="0"/>
              <a:t> a</a:t>
            </a:r>
            <a:r>
              <a:rPr lang="fr-FR" b="1" dirty="0" smtClean="0"/>
              <a:t>nd </a:t>
            </a:r>
            <a:r>
              <a:rPr lang="fr-FR" b="1" dirty="0" smtClean="0">
                <a:solidFill>
                  <a:srgbClr val="FF0000"/>
                </a:solidFill>
              </a:rPr>
              <a:t>detector </a:t>
            </a:r>
            <a:r>
              <a:rPr lang="fr-FR" b="1" dirty="0" err="1" smtClean="0">
                <a:solidFill>
                  <a:srgbClr val="FF0000"/>
                </a:solidFill>
              </a:rPr>
              <a:t>requirements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83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E9D0C-2F40-41B8-A510-8FD10D2D968F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935760" y="6381354"/>
            <a:ext cx="4156829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3978" y="0"/>
            <a:ext cx="8908266" cy="6093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CH" sz="3360" b="1" dirty="0">
                <a:solidFill>
                  <a:prstClr val="black"/>
                </a:solidFill>
              </a:rPr>
              <a:t>FCC-</a:t>
            </a:r>
            <a:r>
              <a:rPr lang="fr-CH" sz="3360" b="1" dirty="0" err="1">
                <a:solidFill>
                  <a:prstClr val="black"/>
                </a:solidFill>
              </a:rPr>
              <a:t>ee</a:t>
            </a:r>
            <a:r>
              <a:rPr lang="fr-CH" sz="3360" b="1" dirty="0">
                <a:solidFill>
                  <a:prstClr val="black"/>
                </a:solidFill>
              </a:rPr>
              <a:t> Detectors</a:t>
            </a:r>
            <a:endParaRPr lang="fr-CH" sz="96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7000" y="1090609"/>
            <a:ext cx="8689751" cy="14219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/>
              <a:t>Two</a:t>
            </a:r>
            <a:r>
              <a:rPr lang="fr-CH" sz="2160" dirty="0"/>
              <a:t> </a:t>
            </a:r>
            <a:r>
              <a:rPr lang="fr-CH" sz="2160" dirty="0" err="1"/>
              <a:t>integration</a:t>
            </a:r>
            <a:r>
              <a:rPr lang="fr-CH" sz="2160" dirty="0"/>
              <a:t>, performance and </a:t>
            </a:r>
            <a:r>
              <a:rPr lang="fr-CH" sz="2160" dirty="0" err="1"/>
              <a:t>cost</a:t>
            </a:r>
            <a:r>
              <a:rPr lang="fr-CH" sz="2160" dirty="0"/>
              <a:t> </a:t>
            </a:r>
            <a:r>
              <a:rPr lang="fr-CH" sz="2160" dirty="0" err="1"/>
              <a:t>estimates</a:t>
            </a:r>
            <a:r>
              <a:rPr lang="fr-CH" sz="2160" dirty="0"/>
              <a:t>:</a:t>
            </a:r>
          </a:p>
          <a:p>
            <a:r>
              <a:rPr lang="fr-CH" sz="2160" dirty="0"/>
              <a:t>    -- </a:t>
            </a:r>
            <a:r>
              <a:rPr lang="fr-CH" sz="2160" dirty="0" err="1"/>
              <a:t>Linear</a:t>
            </a:r>
            <a:r>
              <a:rPr lang="fr-CH" sz="2160" dirty="0"/>
              <a:t> </a:t>
            </a:r>
            <a:r>
              <a:rPr lang="fr-CH" sz="2160" dirty="0" err="1"/>
              <a:t>Collider</a:t>
            </a:r>
            <a:r>
              <a:rPr lang="fr-CH" sz="2160" dirty="0"/>
              <a:t> Detector group at CERN has </a:t>
            </a:r>
            <a:r>
              <a:rPr lang="fr-CH" sz="2160" dirty="0" err="1"/>
              <a:t>undertaken</a:t>
            </a:r>
            <a:r>
              <a:rPr lang="fr-CH" sz="2160" dirty="0"/>
              <a:t> the </a:t>
            </a:r>
            <a:r>
              <a:rPr lang="fr-CH" sz="2160" dirty="0" err="1"/>
              <a:t>adaption</a:t>
            </a:r>
            <a:r>
              <a:rPr lang="fr-CH" sz="2160" dirty="0"/>
              <a:t> of </a:t>
            </a:r>
          </a:p>
          <a:p>
            <a:r>
              <a:rPr lang="fr-CH" sz="2160" dirty="0"/>
              <a:t>         CLIC-SID detector for FCC-</a:t>
            </a:r>
            <a:r>
              <a:rPr lang="fr-CH" sz="2160" dirty="0" err="1"/>
              <a:t>ee</a:t>
            </a:r>
            <a:r>
              <a:rPr lang="fr-CH" sz="2160" dirty="0"/>
              <a:t> </a:t>
            </a:r>
          </a:p>
          <a:p>
            <a:r>
              <a:rPr lang="fr-CH" sz="2160" dirty="0"/>
              <a:t>     --  IDEA, detector </a:t>
            </a:r>
            <a:r>
              <a:rPr lang="fr-CH" sz="2160" dirty="0" err="1"/>
              <a:t>specifically</a:t>
            </a:r>
            <a:r>
              <a:rPr lang="fr-CH" sz="2160" dirty="0"/>
              <a:t> </a:t>
            </a:r>
            <a:r>
              <a:rPr lang="fr-CH" sz="2160" dirty="0" err="1"/>
              <a:t>designed</a:t>
            </a:r>
            <a:r>
              <a:rPr lang="fr-CH" sz="2160" dirty="0"/>
              <a:t> for FCC-</a:t>
            </a:r>
            <a:r>
              <a:rPr lang="fr-CH" sz="2160" dirty="0" err="1"/>
              <a:t>ee</a:t>
            </a:r>
            <a:r>
              <a:rPr lang="fr-CH" sz="2160" dirty="0"/>
              <a:t> (and CEPC) 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16" y="2496055"/>
            <a:ext cx="10799828" cy="2908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823102" y="3007200"/>
            <a:ext cx="72006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80" b="1" dirty="0"/>
              <a:t>MAPS</a:t>
            </a:r>
            <a:endParaRPr lang="en-GB" sz="168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25015" y="5589240"/>
            <a:ext cx="652890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/>
              <a:t>SiD</a:t>
            </a:r>
            <a:r>
              <a:rPr lang="fr-CH" sz="2160" dirty="0"/>
              <a:t> at ILC, CLD at FCC-</a:t>
            </a:r>
            <a:r>
              <a:rPr lang="fr-CH" sz="2160" dirty="0" err="1"/>
              <a:t>ee</a:t>
            </a:r>
            <a:r>
              <a:rPr lang="fr-CH" sz="2160" dirty="0"/>
              <a:t>                IDEA at FCC-</a:t>
            </a:r>
            <a:r>
              <a:rPr lang="fr-CH" sz="2160" dirty="0" err="1"/>
              <a:t>ee</a:t>
            </a:r>
            <a:r>
              <a:rPr lang="fr-CH" sz="2160" dirty="0"/>
              <a:t> &amp; CEPC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2912" y="627864"/>
            <a:ext cx="11008526" cy="4247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160" b="1" dirty="0"/>
              <a:t>Detectors </a:t>
            </a:r>
            <a:r>
              <a:rPr lang="fr-CH" sz="2160" b="1" dirty="0" err="1"/>
              <a:t>can</a:t>
            </a:r>
            <a:r>
              <a:rPr lang="fr-CH" sz="2160" b="1" dirty="0"/>
              <a:t> </a:t>
            </a:r>
            <a:r>
              <a:rPr lang="fr-CH" sz="2160" b="1" dirty="0" err="1"/>
              <a:t>be</a:t>
            </a:r>
            <a:r>
              <a:rPr lang="fr-CH" sz="2160" b="1" dirty="0"/>
              <a:t> </a:t>
            </a:r>
            <a:r>
              <a:rPr lang="fr-CH" sz="2160" b="1" dirty="0" err="1"/>
              <a:t>done</a:t>
            </a:r>
            <a:r>
              <a:rPr lang="fr-CH" sz="2160" b="1" dirty="0"/>
              <a:t> and </a:t>
            </a:r>
            <a:r>
              <a:rPr lang="fr-CH" sz="2160" b="1" dirty="0" err="1"/>
              <a:t>work</a:t>
            </a:r>
            <a:r>
              <a:rPr lang="fr-CH" sz="2160" b="1" dirty="0"/>
              <a:t> for the FCC-</a:t>
            </a:r>
            <a:r>
              <a:rPr lang="fr-CH" sz="2160" b="1" dirty="0" err="1"/>
              <a:t>ee</a:t>
            </a:r>
            <a:r>
              <a:rPr lang="fr-CH" sz="2160" b="1" dirty="0"/>
              <a:t>, but </a:t>
            </a:r>
            <a:r>
              <a:rPr lang="fr-CH" sz="2160" b="1" dirty="0" err="1"/>
              <a:t>physics</a:t>
            </a:r>
            <a:r>
              <a:rPr lang="fr-CH" sz="2160" b="1" dirty="0"/>
              <a:t> </a:t>
            </a:r>
            <a:r>
              <a:rPr lang="fr-CH" sz="2160" b="1" dirty="0" err="1"/>
              <a:t>optimization</a:t>
            </a:r>
            <a:r>
              <a:rPr lang="fr-CH" sz="2160" b="1" dirty="0"/>
              <a:t> </a:t>
            </a:r>
            <a:r>
              <a:rPr lang="fr-CH" sz="2160" b="1" dirty="0" err="1"/>
              <a:t>remains</a:t>
            </a:r>
            <a:r>
              <a:rPr lang="fr-CH" sz="2160" b="1" dirty="0"/>
              <a:t> to </a:t>
            </a:r>
            <a:r>
              <a:rPr lang="fr-CH" sz="2160" b="1" dirty="0" err="1"/>
              <a:t>be</a:t>
            </a:r>
            <a:r>
              <a:rPr lang="fr-CH" sz="2160" b="1" dirty="0"/>
              <a:t> </a:t>
            </a:r>
            <a:r>
              <a:rPr lang="fr-CH" sz="2160" b="1" dirty="0" err="1"/>
              <a:t>done</a:t>
            </a:r>
            <a:r>
              <a:rPr lang="fr-CH" sz="2160" b="1" dirty="0"/>
              <a:t>.  </a:t>
            </a:r>
            <a:endParaRPr lang="en-GB" sz="216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85255" y="6194107"/>
            <a:ext cx="6549422" cy="4247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160" b="1" dirty="0"/>
              <a:t>Many challenges to come, mainly because of the Z run. </a:t>
            </a:r>
          </a:p>
        </p:txBody>
      </p:sp>
    </p:spTree>
    <p:extLst>
      <p:ext uri="{BB962C8B-B14F-4D97-AF65-F5344CB8AC3E}">
        <p14:creationId xmlns:p14="http://schemas.microsoft.com/office/powerpoint/2010/main" val="101411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A2277817-7815-46AD-B576-B87C88191AC2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773" y="1409342"/>
            <a:ext cx="11654471" cy="52740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63578" y="0"/>
            <a:ext cx="6896375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New </a:t>
            </a:r>
            <a:r>
              <a:rPr lang="fr-FR" sz="2800" b="1" dirty="0" smtClean="0"/>
              <a:t>at </a:t>
            </a:r>
            <a:r>
              <a:rPr lang="fr-FR" sz="2800" b="1" dirty="0" smtClean="0"/>
              <a:t>the </a:t>
            </a:r>
            <a:r>
              <a:rPr lang="fr-FR" sz="2800" b="1" dirty="0" smtClean="0"/>
              <a:t>FCC ‘Liverpool’ </a:t>
            </a:r>
            <a:r>
              <a:rPr lang="fr-FR" sz="2800" b="1" dirty="0" err="1" smtClean="0"/>
              <a:t>physics</a:t>
            </a:r>
            <a:r>
              <a:rPr lang="fr-FR" sz="2800" b="1" dirty="0" smtClean="0"/>
              <a:t> workshop </a:t>
            </a:r>
            <a:endParaRPr lang="fr-FR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61535" y="605482"/>
            <a:ext cx="105458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implementation </a:t>
            </a:r>
            <a:r>
              <a:rPr lang="en-US" sz="2400" dirty="0"/>
              <a:t>of Noble Liquid Calorimeter in </a:t>
            </a:r>
            <a:r>
              <a:rPr lang="en-US" sz="2400" dirty="0" smtClean="0"/>
              <a:t> FCCSW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   </a:t>
            </a:r>
            <a:r>
              <a:rPr lang="en-CH" sz="2400" dirty="0" smtClean="0">
                <a:sym typeface="Wingdings" panose="05000000000000000000" pitchFamily="2" charset="2"/>
              </a:rPr>
              <a:t></a:t>
            </a:r>
            <a:r>
              <a:rPr lang="en-US" sz="2400" dirty="0" smtClean="0">
                <a:sym typeface="Wingdings" panose="05000000000000000000" pitchFamily="2" charset="2"/>
              </a:rPr>
              <a:t> </a:t>
            </a:r>
            <a:r>
              <a:rPr lang="en-US" sz="2400" dirty="0" smtClean="0"/>
              <a:t>intention </a:t>
            </a:r>
            <a:r>
              <a:rPr lang="en-US" sz="2400" dirty="0"/>
              <a:t>to develop an entire detector concept around this key element.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257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C6A12DC5-451A-42E5-B35F-FF23DAC00F99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096" y="518985"/>
            <a:ext cx="11126671" cy="6339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14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48488" y="79512"/>
          <a:ext cx="2166721" cy="6516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1171">
                  <a:extLst>
                    <a:ext uri="{9D8B030D-6E8A-4147-A177-3AD203B41FA5}">
                      <a16:colId xmlns:a16="http://schemas.microsoft.com/office/drawing/2014/main" val="4042758502"/>
                    </a:ext>
                  </a:extLst>
                </a:gridCol>
                <a:gridCol w="845550">
                  <a:extLst>
                    <a:ext uri="{9D8B030D-6E8A-4147-A177-3AD203B41FA5}">
                      <a16:colId xmlns:a16="http://schemas.microsoft.com/office/drawing/2014/main" val="397578520"/>
                    </a:ext>
                  </a:extLst>
                </a:gridCol>
              </a:tblGrid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effectLst/>
                        </a:rPr>
                        <a:t>USA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 dirty="0">
                          <a:effectLst/>
                        </a:rPr>
                        <a:t>78</a:t>
                      </a:r>
                      <a:endParaRPr lang="en-CH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6649712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effectLst/>
                        </a:rPr>
                        <a:t>Italy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66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3107833916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UK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60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2885521387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CERN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59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2558507761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France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46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2531383946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Germany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40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1372072966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Russia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31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992599776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India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29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405989113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China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22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1004208448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Turkey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22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3100951162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Poland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19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4200096342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Spain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18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1159476568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Switzerland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18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3941023506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Brazil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13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4144619554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Portugal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9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989600978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Japan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8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1090992343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Pakistan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7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4026864188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Scandinavia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7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301885115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Korea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5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3353419087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Greece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5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3556735509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Canada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4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1926440543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Iran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4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978476462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Marocco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4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2952630208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Austria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3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4277601004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Belgium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3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2418151677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Netherlands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2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3305315055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others America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4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1007602269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others Asia&amp;Africa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28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2298313883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others Europe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11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2963652046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unidentified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17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1502383863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sum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>
                          <a:effectLst/>
                        </a:rPr>
                        <a:t>625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2831863486"/>
                  </a:ext>
                </a:extLst>
              </a:tr>
              <a:tr h="77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>
                          <a:effectLst/>
                        </a:rPr>
                        <a:t>grand total 642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300" b="1" u="none" strike="noStrike" dirty="0">
                          <a:effectLst/>
                        </a:rPr>
                        <a:t>642</a:t>
                      </a:r>
                      <a:endParaRPr lang="en-CH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15" marR="5515" marT="5515" marB="0" anchor="b"/>
                </a:tc>
                <a:extLst>
                  <a:ext uri="{0D108BD9-81ED-4DB2-BD59-A6C34878D82A}">
                    <a16:rowId xmlns:a16="http://schemas.microsoft.com/office/drawing/2014/main" val="116287306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93504" y="1719470"/>
            <a:ext cx="1126142" cy="22929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00" dirty="0" err="1" smtClean="0"/>
              <a:t>other</a:t>
            </a:r>
            <a:r>
              <a:rPr lang="fr-FR" sz="1300" dirty="0" smtClean="0"/>
              <a:t> Europe:</a:t>
            </a:r>
          </a:p>
          <a:p>
            <a:r>
              <a:rPr lang="fr-FR" sz="1300" dirty="0" smtClean="0"/>
              <a:t>Ireland  1</a:t>
            </a:r>
          </a:p>
          <a:p>
            <a:r>
              <a:rPr lang="fr-FR" sz="1300" dirty="0" err="1" smtClean="0"/>
              <a:t>Israel</a:t>
            </a:r>
            <a:r>
              <a:rPr lang="fr-FR" sz="1300" dirty="0" smtClean="0"/>
              <a:t>     1 </a:t>
            </a:r>
          </a:p>
          <a:p>
            <a:r>
              <a:rPr lang="fr-FR" sz="1300" dirty="0" err="1" smtClean="0"/>
              <a:t>Slovenia</a:t>
            </a:r>
            <a:r>
              <a:rPr lang="fr-FR" sz="1300" dirty="0" smtClean="0"/>
              <a:t> 1</a:t>
            </a:r>
          </a:p>
          <a:p>
            <a:r>
              <a:rPr lang="fr-FR" sz="1300" dirty="0" err="1" smtClean="0"/>
              <a:t>Czech</a:t>
            </a:r>
            <a:r>
              <a:rPr lang="fr-FR" sz="1300" dirty="0" smtClean="0"/>
              <a:t>     2</a:t>
            </a:r>
          </a:p>
          <a:p>
            <a:r>
              <a:rPr lang="fr-FR" sz="1300" dirty="0" err="1" smtClean="0"/>
              <a:t>Estonia</a:t>
            </a:r>
            <a:r>
              <a:rPr lang="fr-FR" sz="1300" dirty="0" smtClean="0"/>
              <a:t>   1</a:t>
            </a:r>
          </a:p>
          <a:p>
            <a:r>
              <a:rPr lang="fr-FR" sz="1300" dirty="0" err="1" smtClean="0"/>
              <a:t>Croatia</a:t>
            </a:r>
            <a:r>
              <a:rPr lang="fr-FR" sz="1300" dirty="0" smtClean="0"/>
              <a:t>   1</a:t>
            </a:r>
          </a:p>
          <a:p>
            <a:r>
              <a:rPr lang="fr-FR" sz="1300" dirty="0" err="1" smtClean="0"/>
              <a:t>Serbia</a:t>
            </a:r>
            <a:r>
              <a:rPr lang="fr-FR" sz="1300" dirty="0" smtClean="0"/>
              <a:t>     1</a:t>
            </a:r>
          </a:p>
          <a:p>
            <a:r>
              <a:rPr lang="fr-FR" sz="1300" dirty="0" err="1" smtClean="0"/>
              <a:t>Bulgaria</a:t>
            </a:r>
            <a:r>
              <a:rPr lang="fr-FR" sz="1300" dirty="0" smtClean="0"/>
              <a:t>  1</a:t>
            </a:r>
          </a:p>
          <a:p>
            <a:r>
              <a:rPr lang="fr-FR" sz="1300" dirty="0" smtClean="0"/>
              <a:t>Belarus   1</a:t>
            </a:r>
          </a:p>
          <a:p>
            <a:r>
              <a:rPr lang="fr-FR" sz="1300" dirty="0" smtClean="0"/>
              <a:t>Romania 1 </a:t>
            </a:r>
            <a:endParaRPr lang="fr-FR" sz="13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4420262" y="240858"/>
          <a:ext cx="7406640" cy="7787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D61C3080-BEDE-4A1E-8CF8-1A610AFCEB07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02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244C7423-62FD-49CF-A2E2-CAC88D1E7B26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25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9450" y="-98856"/>
            <a:ext cx="5480218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3600" b="1" dirty="0" smtClean="0"/>
              <a:t>Conclusions and </a:t>
            </a:r>
            <a:r>
              <a:rPr lang="fr-FR" sz="3600" b="1" dirty="0" err="1" smtClean="0"/>
              <a:t>what</a:t>
            </a:r>
            <a:r>
              <a:rPr lang="fr-FR" sz="3600" b="1" dirty="0" smtClean="0"/>
              <a:t> to do</a:t>
            </a:r>
            <a:endParaRPr lang="fr-FR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7025" y="640913"/>
            <a:ext cx="12084975" cy="31700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B050"/>
                </a:solidFill>
              </a:rPr>
              <a:t>The FCC-</a:t>
            </a:r>
            <a:r>
              <a:rPr lang="fr-FR" b="1" dirty="0" err="1" smtClean="0">
                <a:solidFill>
                  <a:srgbClr val="00B050"/>
                </a:solidFill>
              </a:rPr>
              <a:t>integrated</a:t>
            </a:r>
            <a:r>
              <a:rPr lang="fr-FR" b="1" dirty="0" smtClean="0">
                <a:solidFill>
                  <a:srgbClr val="00B050"/>
                </a:solidFill>
              </a:rPr>
              <a:t> programme, FCC-</a:t>
            </a:r>
            <a:r>
              <a:rPr lang="fr-FR" b="1" dirty="0" err="1" smtClean="0">
                <a:solidFill>
                  <a:srgbClr val="00B050"/>
                </a:solidFill>
              </a:rPr>
              <a:t>ee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then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hh</a:t>
            </a:r>
            <a:r>
              <a:rPr lang="fr-FR" b="1" dirty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with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ep</a:t>
            </a:r>
            <a:r>
              <a:rPr lang="fr-FR" b="1" dirty="0" smtClean="0">
                <a:solidFill>
                  <a:srgbClr val="00B050"/>
                </a:solidFill>
              </a:rPr>
              <a:t> and </a:t>
            </a:r>
            <a:r>
              <a:rPr lang="fr-FR" b="1" dirty="0" err="1" smtClean="0">
                <a:solidFill>
                  <a:srgbClr val="00B050"/>
                </a:solidFill>
              </a:rPr>
              <a:t>heavy</a:t>
            </a:r>
            <a:r>
              <a:rPr lang="fr-FR" b="1" dirty="0" smtClean="0">
                <a:solidFill>
                  <a:srgbClr val="00B050"/>
                </a:solidFill>
              </a:rPr>
              <a:t> ion options</a:t>
            </a:r>
            <a:r>
              <a:rPr lang="fr-CH" b="1" dirty="0" smtClean="0">
                <a:solidFill>
                  <a:srgbClr val="00B050"/>
                </a:solidFill>
              </a:rPr>
              <a:t>,  </a:t>
            </a:r>
            <a:r>
              <a:rPr lang="fr-CH" b="1" dirty="0" err="1" smtClean="0">
                <a:solidFill>
                  <a:srgbClr val="00B050"/>
                </a:solidFill>
              </a:rPr>
              <a:t>thanks</a:t>
            </a:r>
            <a:r>
              <a:rPr lang="fr-CH" b="1" dirty="0" smtClean="0">
                <a:solidFill>
                  <a:srgbClr val="00B050"/>
                </a:solidFill>
              </a:rPr>
              <a:t> </a:t>
            </a:r>
            <a:r>
              <a:rPr lang="fr-CH" b="1" dirty="0">
                <a:solidFill>
                  <a:srgbClr val="00B050"/>
                </a:solidFill>
              </a:rPr>
              <a:t>to synergies and </a:t>
            </a:r>
            <a:r>
              <a:rPr lang="fr-CH" b="1" dirty="0" err="1">
                <a:solidFill>
                  <a:srgbClr val="00B050"/>
                </a:solidFill>
              </a:rPr>
              <a:t>complementarities</a:t>
            </a:r>
            <a:r>
              <a:rPr lang="fr-CH" b="1" dirty="0">
                <a:solidFill>
                  <a:srgbClr val="00B050"/>
                </a:solidFill>
              </a:rPr>
              <a:t>, </a:t>
            </a:r>
            <a:endParaRPr lang="fr-CH" b="1" dirty="0" smtClean="0">
              <a:solidFill>
                <a:srgbClr val="00B050"/>
              </a:solidFill>
            </a:endParaRPr>
          </a:p>
          <a:p>
            <a:r>
              <a:rPr lang="fr-CH" b="1" dirty="0" err="1" smtClean="0">
                <a:solidFill>
                  <a:srgbClr val="00B050"/>
                </a:solidFill>
              </a:rPr>
              <a:t>offers</a:t>
            </a:r>
            <a:r>
              <a:rPr lang="fr-CH" b="1" dirty="0" smtClean="0">
                <a:solidFill>
                  <a:srgbClr val="00B050"/>
                </a:solidFill>
              </a:rPr>
              <a:t> the </a:t>
            </a:r>
            <a:r>
              <a:rPr lang="fr-CH" b="1" dirty="0" err="1">
                <a:solidFill>
                  <a:srgbClr val="00B050"/>
                </a:solidFill>
              </a:rPr>
              <a:t>most</a:t>
            </a:r>
            <a:r>
              <a:rPr lang="fr-CH" b="1" dirty="0">
                <a:solidFill>
                  <a:srgbClr val="00B050"/>
                </a:solidFill>
              </a:rPr>
              <a:t> versatile and </a:t>
            </a:r>
            <a:r>
              <a:rPr lang="fr-CH" b="1" dirty="0" err="1">
                <a:solidFill>
                  <a:srgbClr val="00B050"/>
                </a:solidFill>
              </a:rPr>
              <a:t>adapted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response</a:t>
            </a:r>
            <a:r>
              <a:rPr lang="fr-CH" b="1" dirty="0">
                <a:solidFill>
                  <a:srgbClr val="00B050"/>
                </a:solidFill>
              </a:rPr>
              <a:t> to </a:t>
            </a:r>
            <a:r>
              <a:rPr lang="fr-CH" b="1" dirty="0" err="1">
                <a:solidFill>
                  <a:srgbClr val="00B050"/>
                </a:solidFill>
              </a:rPr>
              <a:t>today’s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physics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 smtClean="0">
                <a:solidFill>
                  <a:srgbClr val="00B050"/>
                </a:solidFill>
              </a:rPr>
              <a:t>landscape</a:t>
            </a:r>
            <a:r>
              <a:rPr lang="fr-CH" b="1" dirty="0" smtClean="0">
                <a:solidFill>
                  <a:srgbClr val="00B050"/>
                </a:solidFill>
              </a:rPr>
              <a:t>.  </a:t>
            </a:r>
            <a:endParaRPr lang="fr-CH" b="1" dirty="0">
              <a:solidFill>
                <a:srgbClr val="00B050"/>
              </a:solidFill>
            </a:endParaRPr>
          </a:p>
          <a:p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FCC-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ee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is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best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low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energy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Higgs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Factory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and MUCH more. It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offers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 unique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physics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programme and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discovery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potential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fr-CH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Precision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EW and </a:t>
            </a:r>
            <a:r>
              <a:rPr lang="fr-CH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Flavour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high </a:t>
            </a:r>
            <a:r>
              <a:rPr lang="fr-CH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sensitivity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LLP </a:t>
            </a:r>
            <a:r>
              <a:rPr lang="fr-CH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searches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QCD) 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thanks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to an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outstanding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high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luminosity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and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</a:t>
            </a:r>
            <a:r>
              <a:rPr lang="fr-CH" b="1" baseline="-25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cm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calibration.</a:t>
            </a:r>
          </a:p>
          <a:p>
            <a:endParaRPr lang="fr-CH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FCC-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ee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presents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numerous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novel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challenges in detector design and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experimentation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! </a:t>
            </a:r>
            <a:endParaRPr lang="fr-CH" b="1" dirty="0"/>
          </a:p>
          <a:p>
            <a:r>
              <a:rPr lang="fr-CH" b="1" dirty="0" smtClean="0">
                <a:solidFill>
                  <a:srgbClr val="0070C0"/>
                </a:solidFill>
              </a:rPr>
              <a:t>FCC-</a:t>
            </a:r>
            <a:r>
              <a:rPr lang="fr-CH" b="1" dirty="0" err="1" smtClean="0">
                <a:solidFill>
                  <a:srgbClr val="0070C0"/>
                </a:solidFill>
              </a:rPr>
              <a:t>ee</a:t>
            </a:r>
            <a:r>
              <a:rPr lang="fr-CH" b="1" dirty="0" smtClean="0">
                <a:solidFill>
                  <a:srgbClr val="0070C0"/>
                </a:solidFill>
              </a:rPr>
              <a:t> matches </a:t>
            </a:r>
            <a:r>
              <a:rPr lang="fr-CH" b="1" dirty="0" err="1" smtClean="0">
                <a:solidFill>
                  <a:srgbClr val="0070C0"/>
                </a:solidFill>
              </a:rPr>
              <a:t>well</a:t>
            </a:r>
            <a:r>
              <a:rPr lang="fr-CH" b="1" dirty="0" smtClean="0">
                <a:solidFill>
                  <a:srgbClr val="0070C0"/>
                </a:solidFill>
              </a:rPr>
              <a:t> the </a:t>
            </a:r>
            <a:r>
              <a:rPr lang="fr-CH" b="1" dirty="0" err="1" smtClean="0">
                <a:solidFill>
                  <a:srgbClr val="0070C0"/>
                </a:solidFill>
              </a:rPr>
              <a:t>European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strategy</a:t>
            </a:r>
            <a:r>
              <a:rPr lang="fr-CH" b="1" dirty="0" smtClean="0">
                <a:solidFill>
                  <a:srgbClr val="0070C0"/>
                </a:solidFill>
              </a:rPr>
              <a:t> vision and recommandations, and </a:t>
            </a:r>
            <a:r>
              <a:rPr lang="fr-CH" b="1" dirty="0" err="1" smtClean="0">
                <a:solidFill>
                  <a:srgbClr val="0070C0"/>
                </a:solidFill>
              </a:rPr>
              <a:t>is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well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supported</a:t>
            </a:r>
            <a:r>
              <a:rPr lang="fr-CH" b="1" dirty="0" smtClean="0">
                <a:solidFill>
                  <a:srgbClr val="0070C0"/>
                </a:solidFill>
              </a:rPr>
              <a:t> by CERN </a:t>
            </a:r>
            <a:r>
              <a:rPr lang="fr-CH" b="1" dirty="0" err="1" smtClean="0">
                <a:solidFill>
                  <a:srgbClr val="0070C0"/>
                </a:solidFill>
              </a:rPr>
              <a:t>council</a:t>
            </a:r>
            <a:r>
              <a:rPr lang="fr-CH" b="1" dirty="0" smtClean="0">
                <a:solidFill>
                  <a:srgbClr val="0070C0"/>
                </a:solidFill>
              </a:rPr>
              <a:t>! </a:t>
            </a:r>
            <a:endParaRPr lang="fr-CH" b="1" dirty="0"/>
          </a:p>
          <a:p>
            <a:r>
              <a:rPr lang="fr-CH" b="1" dirty="0" smtClean="0"/>
              <a:t>The FCC </a:t>
            </a:r>
            <a:r>
              <a:rPr lang="fr-CH" b="1" dirty="0" err="1" smtClean="0"/>
              <a:t>is</a:t>
            </a:r>
            <a:r>
              <a:rPr lang="fr-CH" b="1" dirty="0" smtClean="0"/>
              <a:t> a global </a:t>
            </a:r>
            <a:r>
              <a:rPr lang="fr-CH" b="1" dirty="0" err="1" smtClean="0"/>
              <a:t>project</a:t>
            </a:r>
            <a:r>
              <a:rPr lang="fr-CH" b="1" dirty="0" smtClean="0"/>
              <a:t> and the participation of the CERN international </a:t>
            </a:r>
            <a:r>
              <a:rPr lang="fr-CH" b="1" dirty="0" err="1" smtClean="0"/>
              <a:t>partners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both</a:t>
            </a:r>
            <a:r>
              <a:rPr lang="fr-CH" b="1" dirty="0" smtClean="0"/>
              <a:t> essential and </a:t>
            </a:r>
            <a:r>
              <a:rPr lang="fr-CH" b="1" dirty="0" err="1" smtClean="0"/>
              <a:t>welcome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PED goal </a:t>
            </a:r>
            <a:r>
              <a:rPr lang="fr-CH" b="1" dirty="0" err="1" smtClean="0"/>
              <a:t>is</a:t>
            </a:r>
            <a:r>
              <a:rPr lang="fr-CH" b="1" dirty="0" smtClean="0"/>
              <a:t> to </a:t>
            </a:r>
            <a:r>
              <a:rPr lang="fr-CH" b="1" dirty="0" err="1" smtClean="0"/>
              <a:t>deliver</a:t>
            </a:r>
            <a:r>
              <a:rPr lang="fr-CH" b="1" dirty="0" smtClean="0"/>
              <a:t> input for the FCC FS CDR+ in 2025, assemble </a:t>
            </a:r>
            <a:r>
              <a:rPr lang="fr-CH" b="1" dirty="0" err="1" smtClean="0"/>
              <a:t>community</a:t>
            </a:r>
            <a:r>
              <a:rPr lang="fr-CH" b="1" dirty="0" smtClean="0"/>
              <a:t>, </a:t>
            </a:r>
            <a:r>
              <a:rPr lang="fr-CH" b="1" dirty="0" err="1" smtClean="0"/>
              <a:t>promote</a:t>
            </a:r>
            <a:r>
              <a:rPr lang="fr-CH" b="1" dirty="0" smtClean="0"/>
              <a:t> detector concepts </a:t>
            </a:r>
            <a:r>
              <a:rPr lang="fr-CH" b="1" dirty="0" err="1" smtClean="0"/>
              <a:t>towards</a:t>
            </a:r>
            <a:r>
              <a:rPr lang="fr-CH" b="1" dirty="0" smtClean="0"/>
              <a:t> </a:t>
            </a:r>
            <a:r>
              <a:rPr lang="fr-CH" b="1" dirty="0" err="1" smtClean="0"/>
              <a:t>next</a:t>
            </a:r>
            <a:r>
              <a:rPr lang="fr-CH" b="1" dirty="0" smtClean="0"/>
              <a:t> ESPP</a:t>
            </a:r>
          </a:p>
          <a:p>
            <a:endParaRPr lang="fr-CH" b="1" dirty="0"/>
          </a:p>
          <a:p>
            <a:r>
              <a:rPr lang="fr-CH" sz="2000" b="1" dirty="0" smtClean="0">
                <a:solidFill>
                  <a:srgbClr val="FF00FF"/>
                </a:solidFill>
              </a:rPr>
              <a:t>It </a:t>
            </a:r>
            <a:r>
              <a:rPr lang="fr-CH" sz="2000" b="1" dirty="0" err="1" smtClean="0">
                <a:solidFill>
                  <a:srgbClr val="FF00FF"/>
                </a:solidFill>
              </a:rPr>
              <a:t>is</a:t>
            </a:r>
            <a:r>
              <a:rPr lang="fr-CH" sz="2000" b="1" dirty="0" smtClean="0">
                <a:solidFill>
                  <a:srgbClr val="FF00FF"/>
                </a:solidFill>
              </a:rPr>
              <a:t> a </a:t>
            </a:r>
            <a:r>
              <a:rPr lang="fr-CH" sz="2000" b="1" dirty="0" err="1" smtClean="0">
                <a:solidFill>
                  <a:srgbClr val="FF00FF"/>
                </a:solidFill>
              </a:rPr>
              <a:t>great</a:t>
            </a:r>
            <a:r>
              <a:rPr lang="fr-CH" sz="2000" b="1" dirty="0" smtClean="0">
                <a:solidFill>
                  <a:srgbClr val="FF00FF"/>
                </a:solidFill>
              </a:rPr>
              <a:t> </a:t>
            </a:r>
            <a:r>
              <a:rPr lang="fr-CH" sz="2000" b="1" dirty="0" err="1" smtClean="0">
                <a:solidFill>
                  <a:srgbClr val="FF00FF"/>
                </a:solidFill>
              </a:rPr>
              <a:t>project</a:t>
            </a:r>
            <a:r>
              <a:rPr lang="fr-CH" sz="2000" b="1" dirty="0" smtClean="0">
                <a:solidFill>
                  <a:srgbClr val="FF00FF"/>
                </a:solidFill>
              </a:rPr>
              <a:t>, </a:t>
            </a:r>
            <a:r>
              <a:rPr lang="fr-CH" sz="2000" b="1" dirty="0" err="1" smtClean="0">
                <a:solidFill>
                  <a:srgbClr val="FF00FF"/>
                </a:solidFill>
              </a:rPr>
              <a:t>where</a:t>
            </a:r>
            <a:r>
              <a:rPr lang="fr-CH" sz="2000" b="1" dirty="0" smtClean="0">
                <a:solidFill>
                  <a:srgbClr val="FF00FF"/>
                </a:solidFill>
              </a:rPr>
              <a:t> </a:t>
            </a:r>
            <a:r>
              <a:rPr lang="fr-CH" sz="2000" b="1" dirty="0" err="1" smtClean="0">
                <a:solidFill>
                  <a:srgbClr val="FF00FF"/>
                </a:solidFill>
              </a:rPr>
              <a:t>there</a:t>
            </a:r>
            <a:r>
              <a:rPr lang="fr-CH" sz="2000" b="1" dirty="0" smtClean="0">
                <a:solidFill>
                  <a:srgbClr val="FF00FF"/>
                </a:solidFill>
              </a:rPr>
              <a:t> </a:t>
            </a:r>
            <a:r>
              <a:rPr lang="fr-CH" sz="2000" b="1" dirty="0" err="1" smtClean="0">
                <a:solidFill>
                  <a:srgbClr val="FF00FF"/>
                </a:solidFill>
              </a:rPr>
              <a:t>is</a:t>
            </a:r>
            <a:r>
              <a:rPr lang="fr-CH" sz="2000" b="1" dirty="0" smtClean="0">
                <a:solidFill>
                  <a:srgbClr val="FF00FF"/>
                </a:solidFill>
              </a:rPr>
              <a:t> </a:t>
            </a:r>
            <a:r>
              <a:rPr lang="fr-CH" sz="2000" b="1" dirty="0" err="1" smtClean="0">
                <a:solidFill>
                  <a:srgbClr val="FF00FF"/>
                </a:solidFill>
              </a:rPr>
              <a:t>much</a:t>
            </a:r>
            <a:r>
              <a:rPr lang="fr-CH" sz="2000" b="1" dirty="0" smtClean="0">
                <a:solidFill>
                  <a:srgbClr val="FF00FF"/>
                </a:solidFill>
              </a:rPr>
              <a:t> to </a:t>
            </a:r>
            <a:r>
              <a:rPr lang="fr-CH" sz="2000" b="1" dirty="0" err="1" smtClean="0">
                <a:solidFill>
                  <a:srgbClr val="FF00FF"/>
                </a:solidFill>
              </a:rPr>
              <a:t>learn</a:t>
            </a:r>
            <a:endParaRPr lang="fr-CH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34640" y="4389120"/>
            <a:ext cx="664682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The FCC PED effort </a:t>
            </a:r>
            <a:r>
              <a:rPr lang="fr-FR" b="1" dirty="0" err="1" smtClean="0"/>
              <a:t>will</a:t>
            </a:r>
            <a:r>
              <a:rPr lang="fr-FR" b="1" dirty="0" smtClean="0"/>
              <a:t> </a:t>
            </a:r>
            <a:r>
              <a:rPr lang="fr-FR" b="1" dirty="0" err="1" smtClean="0"/>
              <a:t>strive</a:t>
            </a:r>
            <a:r>
              <a:rPr lang="fr-FR" b="1" dirty="0" smtClean="0"/>
              <a:t> </a:t>
            </a:r>
            <a:r>
              <a:rPr lang="fr-FR" b="1" dirty="0" err="1" smtClean="0"/>
              <a:t>from</a:t>
            </a:r>
            <a:r>
              <a:rPr lang="fr-FR" b="1" dirty="0" smtClean="0"/>
              <a:t> the contributions of </a:t>
            </a:r>
            <a:r>
              <a:rPr lang="fr-FR" b="1" dirty="0" err="1" smtClean="0"/>
              <a:t>its</a:t>
            </a:r>
            <a:r>
              <a:rPr lang="fr-FR" b="1" dirty="0" smtClean="0"/>
              <a:t> </a:t>
            </a:r>
            <a:r>
              <a:rPr lang="fr-FR" b="1" dirty="0" err="1" smtClean="0"/>
              <a:t>members</a:t>
            </a:r>
            <a:endParaRPr lang="fr-FR" b="1" dirty="0"/>
          </a:p>
          <a:p>
            <a:r>
              <a:rPr lang="fr-FR" b="1" dirty="0" err="1" smtClean="0"/>
              <a:t>we</a:t>
            </a:r>
            <a:r>
              <a:rPr lang="fr-FR" b="1" dirty="0" smtClean="0"/>
              <a:t> </a:t>
            </a:r>
            <a:r>
              <a:rPr lang="fr-FR" b="1" dirty="0" err="1" smtClean="0"/>
              <a:t>rejoy</a:t>
            </a:r>
            <a:r>
              <a:rPr lang="fr-FR" b="1" dirty="0" smtClean="0"/>
              <a:t> to </a:t>
            </a:r>
            <a:r>
              <a:rPr lang="fr-FR" b="1" dirty="0" err="1" smtClean="0"/>
              <a:t>see</a:t>
            </a:r>
            <a:r>
              <a:rPr lang="fr-FR" b="1" dirty="0"/>
              <a:t> </a:t>
            </a:r>
            <a:r>
              <a:rPr lang="fr-FR" b="1" dirty="0" err="1" smtClean="0"/>
              <a:t>enthusiasm</a:t>
            </a:r>
            <a:r>
              <a:rPr lang="fr-FR" b="1" dirty="0" smtClean="0"/>
              <a:t> </a:t>
            </a:r>
            <a:r>
              <a:rPr lang="fr-FR" b="1" dirty="0" err="1" smtClean="0"/>
              <a:t>from</a:t>
            </a:r>
            <a:r>
              <a:rPr lang="fr-FR" b="1" dirty="0" smtClean="0"/>
              <a:t> the  </a:t>
            </a:r>
            <a:r>
              <a:rPr lang="fr-FR" b="1" dirty="0" err="1" smtClean="0"/>
              <a:t>Swiss</a:t>
            </a:r>
            <a:r>
              <a:rPr lang="fr-FR" b="1" dirty="0" smtClean="0"/>
              <a:t> </a:t>
            </a:r>
            <a:r>
              <a:rPr lang="fr-FR" b="1" dirty="0" err="1" smtClean="0"/>
              <a:t>particle</a:t>
            </a:r>
            <a:r>
              <a:rPr lang="fr-FR" b="1" dirty="0" smtClean="0"/>
              <a:t> </a:t>
            </a:r>
            <a:r>
              <a:rPr lang="fr-FR" b="1" dirty="0" err="1" smtClean="0"/>
              <a:t>community</a:t>
            </a:r>
            <a:r>
              <a:rPr lang="fr-FR" b="1" smtClean="0"/>
              <a:t>!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71665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3FF395C2-FEE0-4F54-9816-23060A79FBBA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26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34560" y="2418080"/>
            <a:ext cx="17510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/>
              <a:t>SPARES</a:t>
            </a:r>
            <a:endParaRPr lang="fr-FR" sz="4000" b="1" dirty="0"/>
          </a:p>
        </p:txBody>
      </p:sp>
    </p:spTree>
    <p:extLst>
      <p:ext uri="{BB962C8B-B14F-4D97-AF65-F5344CB8AC3E}">
        <p14:creationId xmlns:p14="http://schemas.microsoft.com/office/powerpoint/2010/main" val="16834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7444" y="1093303"/>
            <a:ext cx="5108714" cy="52014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b="1" dirty="0"/>
              <a:t>The </a:t>
            </a:r>
            <a:r>
              <a:rPr lang="fr-FR" sz="2400" b="1" dirty="0" err="1"/>
              <a:t>Higgs</a:t>
            </a:r>
            <a:r>
              <a:rPr lang="fr-FR" sz="2400" b="1" dirty="0"/>
              <a:t> boson </a:t>
            </a:r>
            <a:r>
              <a:rPr lang="fr-FR" sz="2400" b="1" dirty="0" err="1"/>
              <a:t>is</a:t>
            </a:r>
            <a:r>
              <a:rPr lang="fr-FR" sz="2400" b="1" dirty="0"/>
              <a:t> </a:t>
            </a:r>
            <a:r>
              <a:rPr lang="fr-FR" sz="2400" b="1" dirty="0" err="1"/>
              <a:t>very</a:t>
            </a:r>
            <a:r>
              <a:rPr lang="fr-FR" sz="2400" b="1" dirty="0"/>
              <a:t> </a:t>
            </a:r>
            <a:r>
              <a:rPr lang="fr-FR" sz="2400" b="1" dirty="0" err="1" smtClean="0"/>
              <a:t>special</a:t>
            </a:r>
            <a:r>
              <a:rPr lang="fr-FR" sz="2400" b="1" dirty="0"/>
              <a:t> </a:t>
            </a:r>
            <a:endParaRPr lang="fr-FR" sz="2400" b="1" dirty="0" smtClean="0"/>
          </a:p>
          <a:p>
            <a:endParaRPr lang="fr-FR" sz="2000" b="1" dirty="0"/>
          </a:p>
          <a:p>
            <a:r>
              <a:rPr lang="fr-FR" b="1" dirty="0"/>
              <a:t>              It </a:t>
            </a:r>
            <a:r>
              <a:rPr lang="fr-FR" b="1" dirty="0" err="1"/>
              <a:t>generates</a:t>
            </a:r>
            <a:r>
              <a:rPr lang="fr-FR" b="1" dirty="0"/>
              <a:t> (couples to) mass. </a:t>
            </a:r>
            <a:r>
              <a:rPr lang="fr-FR" b="1" dirty="0" err="1"/>
              <a:t>Alone</a:t>
            </a:r>
            <a:r>
              <a:rPr lang="fr-FR" b="1" dirty="0"/>
              <a:t>?</a:t>
            </a:r>
            <a:endParaRPr lang="fr-FR" dirty="0"/>
          </a:p>
          <a:p>
            <a:r>
              <a:rPr lang="fr-FR" dirty="0"/>
              <a:t>   --  W,Z masses </a:t>
            </a:r>
            <a:r>
              <a:rPr lang="en-CH" dirty="0">
                <a:sym typeface="Symbol" panose="05050102010706020507" pitchFamily="18" charset="2"/>
              </a:rPr>
              <a:t>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fr-FR" dirty="0" err="1"/>
              <a:t>Higgs</a:t>
            </a:r>
            <a:r>
              <a:rPr lang="fr-FR" dirty="0"/>
              <a:t> </a:t>
            </a:r>
            <a:r>
              <a:rPr lang="fr-FR" dirty="0" err="1"/>
              <a:t>coupling</a:t>
            </a:r>
            <a:r>
              <a:rPr lang="fr-FR" dirty="0"/>
              <a:t> to WW, ZZ?</a:t>
            </a:r>
          </a:p>
          <a:p>
            <a:r>
              <a:rPr lang="fr-FR" dirty="0"/>
              <a:t>   --  (all) fermion masses </a:t>
            </a:r>
            <a:r>
              <a:rPr lang="en-CH" dirty="0">
                <a:sym typeface="Symbol" panose="05050102010706020507" pitchFamily="18" charset="2"/>
              </a:rPr>
              <a:t></a:t>
            </a:r>
            <a:r>
              <a:rPr lang="en-US" dirty="0">
                <a:sym typeface="Symbol" panose="05050102010706020507" pitchFamily="18" charset="2"/>
              </a:rPr>
              <a:t>  Higgs couplings?</a:t>
            </a:r>
          </a:p>
          <a:p>
            <a:r>
              <a:rPr lang="en-US" dirty="0">
                <a:sym typeface="Symbol" panose="05050102010706020507" pitchFamily="18" charset="2"/>
              </a:rPr>
              <a:t>   </a:t>
            </a:r>
            <a:r>
              <a:rPr lang="en-US" dirty="0" smtClean="0">
                <a:sym typeface="Symbol" panose="05050102010706020507" pitchFamily="18" charset="2"/>
              </a:rPr>
              <a:t>--  </a:t>
            </a:r>
            <a:r>
              <a:rPr lang="en-US" dirty="0">
                <a:sym typeface="Symbol" panose="05050102010706020507" pitchFamily="18" charset="2"/>
              </a:rPr>
              <a:t>loop decays (</a:t>
            </a:r>
            <a:r>
              <a:rPr lang="en-CH" dirty="0">
                <a:sym typeface="Symbol" panose="05050102010706020507" pitchFamily="18" charset="2"/>
              </a:rPr>
              <a:t></a:t>
            </a:r>
            <a:r>
              <a:rPr lang="en-US" dirty="0">
                <a:sym typeface="Symbol" panose="05050102010706020507" pitchFamily="18" charset="2"/>
              </a:rPr>
              <a:t>, gg, Z</a:t>
            </a:r>
            <a:r>
              <a:rPr lang="en-CH" dirty="0">
                <a:sym typeface="Symbol" panose="05050102010706020507" pitchFamily="18" charset="2"/>
              </a:rPr>
              <a:t></a:t>
            </a:r>
            <a:r>
              <a:rPr lang="en-US" dirty="0">
                <a:sym typeface="Symbol" panose="05050102010706020507" pitchFamily="18" charset="2"/>
              </a:rPr>
              <a:t>) </a:t>
            </a:r>
            <a:r>
              <a:rPr lang="en-CH" dirty="0">
                <a:sym typeface="Symbol" panose="05050102010706020507" pitchFamily="18" charset="2"/>
              </a:rPr>
              <a:t></a:t>
            </a:r>
            <a:r>
              <a:rPr lang="en-US" dirty="0">
                <a:sym typeface="Symbol" panose="05050102010706020507" pitchFamily="18" charset="2"/>
              </a:rPr>
              <a:t> SM particle content</a:t>
            </a:r>
            <a:r>
              <a:rPr lang="en-US" dirty="0" smtClean="0">
                <a:sym typeface="Symbol" panose="05050102010706020507" pitchFamily="18" charset="2"/>
              </a:rPr>
              <a:t>?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-- are all elementary particles given mass this way? 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   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 even electrons? and even the neutrinos?  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Yukawa (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CH" dirty="0">
                <a:sym typeface="Symbol" panose="05050102010706020507" pitchFamily="18" charset="2"/>
              </a:rPr>
              <a:t> </a:t>
            </a:r>
            <a:r>
              <a:rPr lang="en-US" baseline="-25000" dirty="0">
                <a:sym typeface="Symbol" panose="05050102010706020507" pitchFamily="18" charset="2"/>
              </a:rPr>
              <a:t>R</a:t>
            </a:r>
            <a:r>
              <a:rPr lang="en-US" dirty="0" smtClean="0">
                <a:sym typeface="Wingdings" panose="05000000000000000000" pitchFamily="2" charset="2"/>
              </a:rPr>
              <a:t> , sterile) 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   </a:t>
            </a:r>
            <a:r>
              <a:rPr lang="en-US" dirty="0" smtClean="0">
                <a:sym typeface="Symbol" panose="05050102010706020507" pitchFamily="18" charset="2"/>
              </a:rPr>
              <a:t>+ </a:t>
            </a:r>
            <a:r>
              <a:rPr lang="en-US" dirty="0" err="1" smtClean="0">
                <a:sym typeface="Symbol" panose="05050102010706020507" pitchFamily="18" charset="2"/>
              </a:rPr>
              <a:t>Majorana</a:t>
            </a:r>
            <a:r>
              <a:rPr lang="en-US" dirty="0" smtClean="0">
                <a:sym typeface="Symbol" panose="05050102010706020507" pitchFamily="18" charset="2"/>
              </a:rPr>
              <a:t> (</a:t>
            </a:r>
            <a:r>
              <a:rPr lang="en-CH" dirty="0">
                <a:sym typeface="Symbol" panose="05050102010706020507" pitchFamily="18" charset="2"/>
              </a:rPr>
              <a:t>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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  <a:r>
              <a:rPr lang="fr-FR" dirty="0" smtClean="0">
                <a:sym typeface="Symbol" panose="05050102010706020507" pitchFamily="18" charset="2"/>
              </a:rPr>
              <a:t>    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HNL?</a:t>
            </a:r>
            <a:endParaRPr lang="fr-FR" dirty="0"/>
          </a:p>
          <a:p>
            <a:r>
              <a:rPr lang="fr-FR" dirty="0" smtClean="0"/>
              <a:t>             </a:t>
            </a:r>
          </a:p>
          <a:p>
            <a:r>
              <a:rPr lang="fr-FR" dirty="0"/>
              <a:t> </a:t>
            </a:r>
            <a:r>
              <a:rPr lang="fr-FR" dirty="0" smtClean="0"/>
              <a:t>            </a:t>
            </a:r>
            <a:r>
              <a:rPr lang="fr-FR" b="1" dirty="0" smtClean="0"/>
              <a:t> It couples to </a:t>
            </a:r>
            <a:r>
              <a:rPr lang="fr-FR" b="1" dirty="0" err="1" smtClean="0"/>
              <a:t>itself</a:t>
            </a:r>
            <a:r>
              <a:rPr lang="fr-FR" dirty="0" smtClean="0"/>
              <a:t>!</a:t>
            </a:r>
          </a:p>
          <a:p>
            <a:r>
              <a:rPr lang="fr-FR" dirty="0"/>
              <a:t> </a:t>
            </a:r>
            <a:r>
              <a:rPr lang="fr-FR" dirty="0" smtClean="0"/>
              <a:t>   -- </a:t>
            </a:r>
            <a:r>
              <a:rPr lang="fr-FR" dirty="0" err="1" smtClean="0"/>
              <a:t>Spontaneous</a:t>
            </a:r>
            <a:r>
              <a:rPr lang="fr-FR" dirty="0" smtClean="0"/>
              <a:t> </a:t>
            </a:r>
            <a:r>
              <a:rPr lang="fr-FR" dirty="0" err="1" smtClean="0"/>
              <a:t>Symmetry</a:t>
            </a:r>
            <a:r>
              <a:rPr lang="fr-FR" dirty="0" smtClean="0"/>
              <a:t> </a:t>
            </a:r>
            <a:r>
              <a:rPr lang="fr-FR" dirty="0" err="1" smtClean="0"/>
              <a:t>Breaking</a:t>
            </a:r>
            <a:r>
              <a:rPr lang="fr-FR" dirty="0" smtClean="0"/>
              <a:t> </a:t>
            </a:r>
          </a:p>
          <a:p>
            <a:r>
              <a:rPr lang="fr-FR" dirty="0" smtClean="0"/>
              <a:t>    -- 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value of the self </a:t>
            </a:r>
            <a:r>
              <a:rPr lang="fr-FR" dirty="0" err="1" smtClean="0"/>
              <a:t>coupling</a:t>
            </a:r>
            <a:r>
              <a:rPr lang="fr-FR" dirty="0" smtClean="0"/>
              <a:t>? </a:t>
            </a:r>
          </a:p>
          <a:p>
            <a:r>
              <a:rPr lang="fr-FR" dirty="0"/>
              <a:t> </a:t>
            </a:r>
            <a:r>
              <a:rPr lang="fr-FR" dirty="0" smtClean="0"/>
              <a:t>            -- impact on </a:t>
            </a:r>
            <a:r>
              <a:rPr lang="en-CH" dirty="0" smtClean="0"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sym typeface="Symbol" panose="05050102010706020507" pitchFamily="18" charset="2"/>
              </a:rPr>
              <a:t>HZ  </a:t>
            </a:r>
            <a:r>
              <a:rPr lang="en-US" dirty="0" smtClean="0">
                <a:sym typeface="Symbol" panose="05050102010706020507" pitchFamily="18" charset="2"/>
              </a:rPr>
              <a:t>near threshold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-- HH production  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FCC-</a:t>
            </a:r>
            <a:r>
              <a:rPr lang="fr-FR" dirty="0" err="1" smtClean="0"/>
              <a:t>hh</a:t>
            </a:r>
            <a:r>
              <a:rPr lang="fr-FR" dirty="0" smtClean="0"/>
              <a:t>,  high </a:t>
            </a:r>
            <a:r>
              <a:rPr lang="fr-FR" dirty="0" err="1" smtClean="0"/>
              <a:t>energy</a:t>
            </a:r>
            <a:r>
              <a:rPr lang="fr-FR" dirty="0" smtClean="0"/>
              <a:t> lepton </a:t>
            </a:r>
            <a:r>
              <a:rPr lang="fr-FR" dirty="0" err="1" smtClean="0"/>
              <a:t>colliders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        </a:t>
            </a:r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2570924"/>
            <a:ext cx="1351723" cy="369332"/>
          </a:xfrm>
          <a:prstGeom prst="rect">
            <a:avLst/>
          </a:prstGeom>
          <a:solidFill>
            <a:srgbClr val="FFC0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/>
                </a:solidFill>
              </a:rPr>
              <a:t>FCC-</a:t>
            </a:r>
            <a:r>
              <a:rPr lang="fr-FR" b="1" dirty="0" err="1" smtClean="0">
                <a:solidFill>
                  <a:schemeClr val="accent1"/>
                </a:solidFill>
              </a:rPr>
              <a:t>hh</a:t>
            </a:r>
            <a:r>
              <a:rPr lang="fr-FR" b="1" dirty="0" smtClean="0">
                <a:solidFill>
                  <a:schemeClr val="accent1"/>
                </a:solidFill>
              </a:rPr>
              <a:t>(+</a:t>
            </a:r>
            <a:r>
              <a:rPr lang="fr-FR" b="1" dirty="0" err="1" smtClean="0">
                <a:solidFill>
                  <a:schemeClr val="accent1"/>
                </a:solidFill>
              </a:rPr>
              <a:t>ee</a:t>
            </a:r>
            <a:r>
              <a:rPr lang="fr-FR" b="1" dirty="0" smtClean="0">
                <a:solidFill>
                  <a:schemeClr val="accent1"/>
                </a:solidFill>
              </a:rPr>
              <a:t>)</a:t>
            </a:r>
            <a:endParaRPr lang="fr-FR" b="1" dirty="0">
              <a:solidFill>
                <a:schemeClr val="accent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FF6DF3F2-BD92-41FC-99AC-12B2C78624D3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27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71396" y="118701"/>
            <a:ext cx="8176084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800" b="1" dirty="0" err="1" smtClean="0"/>
              <a:t>Particle</a:t>
            </a:r>
            <a:r>
              <a:rPr lang="fr-FR" sz="2800" b="1" dirty="0" smtClean="0"/>
              <a:t> </a:t>
            </a:r>
            <a:r>
              <a:rPr lang="fr-FR" sz="2800" b="1" dirty="0" err="1"/>
              <a:t>p</a:t>
            </a:r>
            <a:r>
              <a:rPr lang="fr-FR" sz="2800" b="1" dirty="0" err="1" smtClean="0"/>
              <a:t>hysics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after</a:t>
            </a:r>
            <a:r>
              <a:rPr lang="fr-FR" sz="2800" b="1" dirty="0" smtClean="0"/>
              <a:t> the </a:t>
            </a:r>
            <a:r>
              <a:rPr lang="fr-FR" sz="2800" b="1" dirty="0" err="1" smtClean="0"/>
              <a:t>discovery</a:t>
            </a:r>
            <a:r>
              <a:rPr lang="fr-FR" sz="2800" b="1" dirty="0" smtClean="0"/>
              <a:t> of the </a:t>
            </a:r>
            <a:r>
              <a:rPr lang="fr-FR" sz="2800" b="1" dirty="0" err="1" smtClean="0"/>
              <a:t>Higgs</a:t>
            </a:r>
            <a:r>
              <a:rPr lang="fr-FR" sz="2800" b="1" dirty="0" smtClean="0"/>
              <a:t> boson</a:t>
            </a:r>
            <a:endParaRPr lang="fr-FR" sz="2800" b="1" dirty="0"/>
          </a:p>
        </p:txBody>
      </p:sp>
      <p:sp>
        <p:nvSpPr>
          <p:cNvPr id="7" name="Rectangle 6"/>
          <p:cNvSpPr/>
          <p:nvPr/>
        </p:nvSpPr>
        <p:spPr>
          <a:xfrm>
            <a:off x="587542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 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6177501" y="1093966"/>
            <a:ext cx="5557520" cy="501675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The SM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« </a:t>
            </a:r>
            <a:r>
              <a:rPr lang="fr-FR" sz="2400" b="1" dirty="0" err="1" smtClean="0"/>
              <a:t>complete</a:t>
            </a:r>
            <a:r>
              <a:rPr lang="fr-FR" sz="2400" b="1" dirty="0" smtClean="0"/>
              <a:t> » </a:t>
            </a:r>
          </a:p>
          <a:p>
            <a:r>
              <a:rPr lang="fr-FR" sz="2400" b="1" dirty="0" smtClean="0"/>
              <a:t>  </a:t>
            </a:r>
            <a:r>
              <a:rPr lang="fr-FR" dirty="0" smtClean="0"/>
              <a:t>-- </a:t>
            </a:r>
            <a:r>
              <a:rPr lang="fr-FR" dirty="0" err="1" smtClean="0"/>
              <a:t>Higgs</a:t>
            </a:r>
            <a:r>
              <a:rPr lang="fr-FR" dirty="0" smtClean="0"/>
              <a:t> and top masses </a:t>
            </a:r>
            <a:r>
              <a:rPr lang="fr-FR" dirty="0" err="1" smtClean="0"/>
              <a:t>predicted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EWPOs</a:t>
            </a:r>
            <a:r>
              <a:rPr lang="fr-FR" dirty="0" smtClean="0"/>
              <a:t>                	</a:t>
            </a:r>
            <a:r>
              <a:rPr lang="fr-FR" b="1" i="1" dirty="0" err="1" smtClean="0">
                <a:solidFill>
                  <a:srgbClr val="00B050"/>
                </a:solidFill>
              </a:rPr>
              <a:t>assuming</a:t>
            </a:r>
            <a:r>
              <a:rPr lang="fr-FR" b="1" i="1" dirty="0" smtClean="0">
                <a:solidFill>
                  <a:srgbClr val="00B050"/>
                </a:solidFill>
              </a:rPr>
              <a:t> no new SM </a:t>
            </a:r>
            <a:r>
              <a:rPr lang="fr-FR" b="1" i="1" dirty="0" err="1" smtClean="0">
                <a:solidFill>
                  <a:srgbClr val="00B050"/>
                </a:solidFill>
              </a:rPr>
              <a:t>coupled</a:t>
            </a:r>
            <a:r>
              <a:rPr lang="fr-FR" b="1" i="1" dirty="0" smtClean="0">
                <a:solidFill>
                  <a:srgbClr val="00B050"/>
                </a:solidFill>
              </a:rPr>
              <a:t> </a:t>
            </a:r>
            <a:r>
              <a:rPr lang="fr-FR" b="1" i="1" dirty="0" err="1" smtClean="0">
                <a:solidFill>
                  <a:srgbClr val="00B050"/>
                </a:solidFill>
              </a:rPr>
              <a:t>particles</a:t>
            </a:r>
            <a:r>
              <a:rPr lang="fr-FR" b="1" i="1" dirty="0" smtClean="0">
                <a:solidFill>
                  <a:srgbClr val="00B050"/>
                </a:solidFill>
              </a:rPr>
              <a:t> </a:t>
            </a:r>
            <a:r>
              <a:rPr lang="fr-FR" b="1" i="1" dirty="0" err="1" smtClean="0">
                <a:solidFill>
                  <a:srgbClr val="00B050"/>
                </a:solidFill>
              </a:rPr>
              <a:t>exist</a:t>
            </a:r>
            <a:endParaRPr lang="fr-FR" b="1" i="1" dirty="0" smtClean="0">
              <a:solidFill>
                <a:srgbClr val="00B050"/>
              </a:solidFill>
            </a:endParaRPr>
          </a:p>
          <a:p>
            <a:r>
              <a:rPr lang="fr-FR" dirty="0"/>
              <a:t> </a:t>
            </a:r>
            <a:r>
              <a:rPr lang="fr-FR" dirty="0" smtClean="0"/>
              <a:t> -- SM </a:t>
            </a:r>
            <a:r>
              <a:rPr lang="fr-FR" dirty="0" err="1" smtClean="0"/>
              <a:t>extrapolates</a:t>
            </a:r>
            <a:r>
              <a:rPr lang="fr-FR" dirty="0" smtClean="0"/>
              <a:t> to the </a:t>
            </a:r>
            <a:r>
              <a:rPr lang="fr-FR" dirty="0" err="1"/>
              <a:t>P</a:t>
            </a:r>
            <a:r>
              <a:rPr lang="fr-FR" dirty="0" err="1" smtClean="0"/>
              <a:t>lank</a:t>
            </a:r>
            <a:r>
              <a:rPr lang="fr-FR" dirty="0" smtClean="0"/>
              <a:t> </a:t>
            </a:r>
            <a:r>
              <a:rPr lang="fr-FR" dirty="0" err="1" smtClean="0"/>
              <a:t>scale</a:t>
            </a:r>
            <a:r>
              <a:rPr lang="fr-FR" dirty="0" smtClean="0"/>
              <a:t>  </a:t>
            </a:r>
          </a:p>
          <a:p>
            <a:r>
              <a:rPr lang="fr-FR" dirty="0"/>
              <a:t>	</a:t>
            </a:r>
            <a:r>
              <a:rPr lang="fr-FR" b="1" i="1" dirty="0" err="1" smtClean="0">
                <a:solidFill>
                  <a:srgbClr val="00B050"/>
                </a:solidFill>
              </a:rPr>
              <a:t>assuming</a:t>
            </a:r>
            <a:r>
              <a:rPr lang="fr-FR" b="1" i="1" dirty="0" smtClean="0">
                <a:solidFill>
                  <a:srgbClr val="00B050"/>
                </a:solidFill>
              </a:rPr>
              <a:t> no new SM </a:t>
            </a:r>
            <a:r>
              <a:rPr lang="fr-FR" b="1" i="1" dirty="0" err="1" smtClean="0">
                <a:solidFill>
                  <a:srgbClr val="00B050"/>
                </a:solidFill>
              </a:rPr>
              <a:t>coupled</a:t>
            </a:r>
            <a:r>
              <a:rPr lang="fr-FR" b="1" i="1" dirty="0" smtClean="0">
                <a:solidFill>
                  <a:srgbClr val="00B050"/>
                </a:solidFill>
              </a:rPr>
              <a:t> </a:t>
            </a:r>
            <a:r>
              <a:rPr lang="fr-FR" b="1" i="1" dirty="0" err="1" smtClean="0">
                <a:solidFill>
                  <a:srgbClr val="00B050"/>
                </a:solidFill>
              </a:rPr>
              <a:t>particles</a:t>
            </a:r>
            <a:r>
              <a:rPr lang="fr-FR" b="1" i="1" dirty="0" smtClean="0">
                <a:solidFill>
                  <a:srgbClr val="00B050"/>
                </a:solidFill>
              </a:rPr>
              <a:t> </a:t>
            </a:r>
            <a:r>
              <a:rPr lang="fr-FR" b="1" i="1" dirty="0" err="1" smtClean="0">
                <a:solidFill>
                  <a:srgbClr val="00B050"/>
                </a:solidFill>
              </a:rPr>
              <a:t>exist</a:t>
            </a:r>
            <a:endParaRPr lang="fr-FR" b="1" i="1" dirty="0" smtClean="0">
              <a:solidFill>
                <a:srgbClr val="00B050"/>
              </a:solidFill>
            </a:endParaRPr>
          </a:p>
          <a:p>
            <a:r>
              <a:rPr lang="fr-FR" b="1" i="1" dirty="0">
                <a:solidFill>
                  <a:srgbClr val="00B050"/>
                </a:solidFill>
              </a:rPr>
              <a:t>  </a:t>
            </a:r>
            <a:r>
              <a:rPr lang="fr-FR" dirty="0" smtClean="0"/>
              <a:t>-- SM </a:t>
            </a:r>
            <a:r>
              <a:rPr lang="fr-FR" dirty="0" err="1" smtClean="0"/>
              <a:t>works</a:t>
            </a:r>
            <a:r>
              <a:rPr lang="fr-FR" dirty="0" smtClean="0"/>
              <a:t> </a:t>
            </a:r>
            <a:r>
              <a:rPr lang="fr-FR" dirty="0" err="1" smtClean="0"/>
              <a:t>wonderfully</a:t>
            </a:r>
            <a:r>
              <a:rPr lang="fr-FR" dirty="0" smtClean="0"/>
              <a:t>... </a:t>
            </a:r>
            <a:r>
              <a:rPr lang="fr-FR" b="1" dirty="0" smtClean="0">
                <a:solidFill>
                  <a:srgbClr val="FF0000"/>
                </a:solidFill>
              </a:rPr>
              <a:t>So </a:t>
            </a:r>
            <a:r>
              <a:rPr lang="fr-FR" b="1" dirty="0" err="1" smtClean="0">
                <a:solidFill>
                  <a:srgbClr val="FF0000"/>
                </a:solidFill>
              </a:rPr>
              <a:t>why</a:t>
            </a:r>
            <a:r>
              <a:rPr lang="fr-FR" b="1" dirty="0" smtClean="0">
                <a:solidFill>
                  <a:srgbClr val="FF0000"/>
                </a:solidFill>
              </a:rPr>
              <a:t> continue? </a:t>
            </a:r>
            <a:r>
              <a:rPr lang="fr-FR" b="1" i="1" dirty="0" smtClean="0">
                <a:solidFill>
                  <a:srgbClr val="FF0000"/>
                </a:solidFill>
              </a:rPr>
              <a:t>  </a:t>
            </a:r>
            <a:endParaRPr lang="fr-FR" b="1" dirty="0">
              <a:solidFill>
                <a:srgbClr val="FF0000"/>
              </a:solidFill>
            </a:endParaRPr>
          </a:p>
          <a:p>
            <a:endParaRPr lang="fr-FR" b="1" dirty="0" smtClean="0"/>
          </a:p>
          <a:p>
            <a:r>
              <a:rPr lang="fr-FR" b="1" dirty="0" smtClean="0"/>
              <a:t>  -- But SM </a:t>
            </a:r>
            <a:r>
              <a:rPr lang="fr-FR" b="1" dirty="0" err="1" smtClean="0"/>
              <a:t>does</a:t>
            </a:r>
            <a:r>
              <a:rPr lang="fr-FR" b="1" dirty="0" smtClean="0"/>
              <a:t> not </a:t>
            </a:r>
            <a:r>
              <a:rPr lang="fr-FR" b="1" dirty="0" err="1" smtClean="0"/>
              <a:t>explain</a:t>
            </a:r>
            <a:r>
              <a:rPr lang="fr-FR" b="1" dirty="0" smtClean="0"/>
              <a:t> </a:t>
            </a:r>
            <a:r>
              <a:rPr lang="fr-FR" b="1" dirty="0" err="1" smtClean="0"/>
              <a:t>everything</a:t>
            </a:r>
            <a:r>
              <a:rPr lang="fr-FR" b="1" dirty="0" smtClean="0"/>
              <a:t> </a:t>
            </a:r>
          </a:p>
          <a:p>
            <a:r>
              <a:rPr lang="fr-FR" dirty="0" smtClean="0"/>
              <a:t>                 Baryon </a:t>
            </a:r>
            <a:r>
              <a:rPr lang="fr-FR" dirty="0" err="1"/>
              <a:t>A</a:t>
            </a:r>
            <a:r>
              <a:rPr lang="fr-FR" dirty="0" err="1" smtClean="0"/>
              <a:t>symmetry</a:t>
            </a:r>
            <a:r>
              <a:rPr lang="fr-FR" dirty="0" smtClean="0"/>
              <a:t> of the </a:t>
            </a:r>
            <a:r>
              <a:rPr lang="fr-FR" dirty="0" err="1" smtClean="0"/>
              <a:t>Universe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    </a:t>
            </a:r>
            <a:r>
              <a:rPr lang="fr-FR" dirty="0" err="1" smtClean="0"/>
              <a:t>Dark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r>
              <a:rPr lang="fr-FR" dirty="0" smtClean="0"/>
              <a:t>  </a:t>
            </a:r>
          </a:p>
          <a:p>
            <a:r>
              <a:rPr lang="fr-FR" dirty="0" smtClean="0"/>
              <a:t>             and more.... </a:t>
            </a:r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 </a:t>
            </a:r>
            <a:r>
              <a:rPr lang="fr-FR" dirty="0" smtClean="0"/>
              <a:t> </a:t>
            </a:r>
            <a:r>
              <a:rPr lang="fr-FR" dirty="0" err="1" smtClean="0"/>
              <a:t>require</a:t>
            </a:r>
            <a:r>
              <a:rPr lang="fr-FR" dirty="0" smtClean="0"/>
              <a:t> new </a:t>
            </a:r>
            <a:r>
              <a:rPr lang="fr-FR" dirty="0" err="1" smtClean="0"/>
              <a:t>particles</a:t>
            </a:r>
            <a:r>
              <a:rPr lang="fr-FR" dirty="0" smtClean="0"/>
              <a:t>!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      </a:t>
            </a:r>
            <a:r>
              <a:rPr lang="fr-FR" b="1" dirty="0" smtClean="0"/>
              <a:t>mass </a:t>
            </a:r>
            <a:r>
              <a:rPr lang="fr-FR" b="1" dirty="0" err="1" smtClean="0"/>
              <a:t>scale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unknown</a:t>
            </a:r>
            <a:r>
              <a:rPr lang="fr-FR" dirty="0" smtClean="0"/>
              <a:t> 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   </a:t>
            </a:r>
          </a:p>
          <a:p>
            <a:r>
              <a:rPr lang="fr-FR" sz="2000" b="1" dirty="0" smtClean="0"/>
              <a:t>Are </a:t>
            </a:r>
            <a:r>
              <a:rPr lang="fr-FR" sz="2000" b="1" dirty="0" err="1" smtClean="0"/>
              <a:t>there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any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further</a:t>
            </a:r>
            <a:r>
              <a:rPr lang="fr-FR" sz="2000" b="1" dirty="0" smtClean="0"/>
              <a:t> SM-</a:t>
            </a:r>
            <a:r>
              <a:rPr lang="fr-FR" sz="2000" b="1" dirty="0" err="1" smtClean="0"/>
              <a:t>coupled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particles</a:t>
            </a:r>
            <a:r>
              <a:rPr lang="fr-FR" sz="2000" b="1" dirty="0" smtClean="0"/>
              <a:t>?   </a:t>
            </a:r>
          </a:p>
          <a:p>
            <a:r>
              <a:rPr lang="fr-FR" dirty="0" smtClean="0"/>
              <a:t>   -- no </a:t>
            </a:r>
            <a:r>
              <a:rPr lang="fr-FR" dirty="0" err="1" smtClean="0"/>
              <a:t>guarantee</a:t>
            </a:r>
            <a:r>
              <a:rPr lang="fr-FR" dirty="0" smtClean="0"/>
              <a:t> or </a:t>
            </a:r>
            <a:r>
              <a:rPr lang="fr-FR" dirty="0" err="1" smtClean="0"/>
              <a:t>solid</a:t>
            </a:r>
            <a:r>
              <a:rPr lang="fr-FR" dirty="0" smtClean="0"/>
              <a:t> indication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there</a:t>
            </a:r>
            <a:r>
              <a:rPr lang="fr-FR" dirty="0" smtClean="0"/>
              <a:t> are </a:t>
            </a:r>
          </a:p>
          <a:p>
            <a:r>
              <a:rPr lang="fr-FR" dirty="0" smtClean="0"/>
              <a:t>       -- but </a:t>
            </a:r>
            <a:r>
              <a:rPr lang="fr-FR" dirty="0" err="1" smtClean="0"/>
              <a:t>many</a:t>
            </a:r>
            <a:r>
              <a:rPr lang="fr-FR" dirty="0" smtClean="0"/>
              <a:t> BSM solutions </a:t>
            </a:r>
            <a:r>
              <a:rPr lang="fr-FR" dirty="0" err="1" smtClean="0"/>
              <a:t>include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r>
              <a:rPr lang="fr-FR" dirty="0" smtClean="0"/>
              <a:t>...    </a:t>
            </a:r>
          </a:p>
          <a:p>
            <a:r>
              <a:rPr lang="fr-FR" dirty="0"/>
              <a:t> </a:t>
            </a:r>
            <a:r>
              <a:rPr lang="fr-FR" dirty="0" smtClean="0"/>
              <a:t>      -- DARK SECTOR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fr-FR" dirty="0" smtClean="0"/>
              <a:t> </a:t>
            </a:r>
            <a:r>
              <a:rPr lang="fr-FR" dirty="0" err="1" smtClean="0"/>
              <a:t>possibly</a:t>
            </a:r>
            <a:r>
              <a:rPr lang="fr-FR" dirty="0" smtClean="0"/>
              <a:t> light, </a:t>
            </a:r>
            <a:r>
              <a:rPr lang="fr-FR" dirty="0" err="1"/>
              <a:t>sterile</a:t>
            </a:r>
            <a:r>
              <a:rPr lang="fr-FR" dirty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                                                                 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10446026" y="5446645"/>
            <a:ext cx="914400" cy="369332"/>
          </a:xfrm>
          <a:prstGeom prst="rect">
            <a:avLst/>
          </a:prstGeom>
          <a:solidFill>
            <a:srgbClr val="FFC0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/>
                </a:solidFill>
              </a:rPr>
              <a:t>FCC-</a:t>
            </a:r>
            <a:r>
              <a:rPr lang="fr-FR" b="1" dirty="0" err="1" smtClean="0">
                <a:solidFill>
                  <a:schemeClr val="accent1"/>
                </a:solidFill>
              </a:rPr>
              <a:t>hh</a:t>
            </a:r>
            <a:endParaRPr lang="fr-FR" b="1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48391" y="5657671"/>
            <a:ext cx="914400" cy="1200329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FCC-</a:t>
            </a:r>
            <a:r>
              <a:rPr lang="fr-FR" dirty="0" err="1" smtClean="0">
                <a:solidFill>
                  <a:srgbClr val="FF0000"/>
                </a:solidFill>
              </a:rPr>
              <a:t>ee</a:t>
            </a:r>
            <a:r>
              <a:rPr lang="fr-FR" dirty="0" smtClean="0">
                <a:solidFill>
                  <a:srgbClr val="FF0000"/>
                </a:solidFill>
              </a:rPr>
              <a:t>:</a:t>
            </a:r>
            <a:endParaRPr lang="fr-FR" dirty="0">
              <a:solidFill>
                <a:srgbClr val="FF0000"/>
              </a:solidFill>
            </a:endParaRPr>
          </a:p>
          <a:p>
            <a:r>
              <a:rPr lang="fr-FR" dirty="0" smtClean="0">
                <a:solidFill>
                  <a:srgbClr val="FF0000"/>
                </a:solidFill>
              </a:rPr>
              <a:t>LLP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EWPO</a:t>
            </a:r>
          </a:p>
          <a:p>
            <a:r>
              <a:rPr lang="fr-FR" dirty="0" err="1" smtClean="0">
                <a:solidFill>
                  <a:srgbClr val="FF0000"/>
                </a:solidFill>
              </a:rPr>
              <a:t>Flavour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972799" y="4363279"/>
            <a:ext cx="914400" cy="923330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FCC-</a:t>
            </a:r>
            <a:r>
              <a:rPr lang="fr-FR" dirty="0" err="1" smtClean="0">
                <a:solidFill>
                  <a:srgbClr val="FF0000"/>
                </a:solidFill>
              </a:rPr>
              <a:t>ee</a:t>
            </a:r>
            <a:r>
              <a:rPr lang="fr-FR" dirty="0" smtClean="0">
                <a:solidFill>
                  <a:srgbClr val="FF0000"/>
                </a:solidFill>
              </a:rPr>
              <a:t>: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EWPO</a:t>
            </a:r>
          </a:p>
          <a:p>
            <a:r>
              <a:rPr lang="fr-FR" dirty="0" err="1" smtClean="0">
                <a:solidFill>
                  <a:srgbClr val="FF0000"/>
                </a:solidFill>
              </a:rPr>
              <a:t>Flavour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27444" y="5102087"/>
            <a:ext cx="914400" cy="369332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FCC-</a:t>
            </a:r>
            <a:r>
              <a:rPr lang="fr-FR" dirty="0" err="1" smtClean="0">
                <a:solidFill>
                  <a:srgbClr val="FF0000"/>
                </a:solidFill>
              </a:rPr>
              <a:t>ee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31974" y="3713922"/>
            <a:ext cx="914400" cy="369332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FCC-</a:t>
            </a:r>
            <a:r>
              <a:rPr lang="fr-FR" dirty="0" err="1" smtClean="0">
                <a:solidFill>
                  <a:srgbClr val="FF0000"/>
                </a:solidFill>
              </a:rPr>
              <a:t>ee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140764"/>
            <a:ext cx="1242391" cy="369332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FCC-</a:t>
            </a:r>
            <a:r>
              <a:rPr lang="fr-FR" dirty="0" err="1" smtClean="0">
                <a:solidFill>
                  <a:srgbClr val="FF0000"/>
                </a:solidFill>
              </a:rPr>
              <a:t>ee</a:t>
            </a:r>
            <a:r>
              <a:rPr lang="fr-FR" dirty="0" smtClean="0">
                <a:solidFill>
                  <a:srgbClr val="FF0000"/>
                </a:solidFill>
              </a:rPr>
              <a:t>(?)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66862" y="2014330"/>
            <a:ext cx="914400" cy="369332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FCC-</a:t>
            </a:r>
            <a:r>
              <a:rPr lang="fr-FR" dirty="0" err="1" smtClean="0">
                <a:solidFill>
                  <a:srgbClr val="FF0000"/>
                </a:solidFill>
              </a:rPr>
              <a:t>ee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34340" y="2348948"/>
            <a:ext cx="914400" cy="369332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FCC-</a:t>
            </a:r>
            <a:r>
              <a:rPr lang="fr-FR" dirty="0" err="1" smtClean="0">
                <a:solidFill>
                  <a:srgbClr val="FF0000"/>
                </a:solidFill>
              </a:rPr>
              <a:t>ee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29339" y="5363818"/>
            <a:ext cx="914400" cy="369332"/>
          </a:xfrm>
          <a:prstGeom prst="rect">
            <a:avLst/>
          </a:prstGeom>
          <a:solidFill>
            <a:srgbClr val="FFC000"/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/>
                </a:solidFill>
              </a:rPr>
              <a:t>FCC-</a:t>
            </a:r>
            <a:r>
              <a:rPr lang="fr-FR" b="1" dirty="0" err="1" smtClean="0">
                <a:solidFill>
                  <a:schemeClr val="accent1"/>
                </a:solidFill>
              </a:rPr>
              <a:t>hh</a:t>
            </a:r>
            <a:endParaRPr lang="fr-FR" b="1" dirty="0">
              <a:solidFill>
                <a:schemeClr val="accent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81451" y="600891"/>
            <a:ext cx="1873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err="1"/>
              <a:t>T</a:t>
            </a:r>
            <a:r>
              <a:rPr lang="fr-FR" sz="2800" b="1" dirty="0" err="1" smtClean="0"/>
              <a:t>wo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facets</a:t>
            </a:r>
            <a:r>
              <a:rPr lang="fr-FR" sz="2800" b="1" dirty="0" smtClean="0"/>
              <a:t>: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110296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6" grpId="0" animBg="1"/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669DE-4708-4926-A153-69C063A65E7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2025" y="641288"/>
            <a:ext cx="985372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200" b="1" dirty="0" smtClean="0">
                <a:solidFill>
                  <a:srgbClr val="C00000"/>
                </a:solidFill>
              </a:rPr>
              <a:t>         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 err="1" smtClean="0">
                <a:solidFill>
                  <a:prstClr val="black"/>
                </a:solidFill>
              </a:rPr>
              <a:t>After</a:t>
            </a:r>
            <a:r>
              <a:rPr lang="fr-CH" sz="2000" b="1" dirty="0" smtClean="0">
                <a:solidFill>
                  <a:prstClr val="black"/>
                </a:solidFill>
              </a:rPr>
              <a:t> the </a:t>
            </a:r>
            <a:r>
              <a:rPr lang="fr-CH" sz="2000" b="1" dirty="0" err="1" smtClean="0">
                <a:solidFill>
                  <a:prstClr val="black"/>
                </a:solidFill>
              </a:rPr>
              <a:t>discovery</a:t>
            </a:r>
            <a:r>
              <a:rPr lang="fr-CH" sz="2000" b="1" dirty="0" smtClean="0">
                <a:solidFill>
                  <a:prstClr val="black"/>
                </a:solidFill>
              </a:rPr>
              <a:t> of the </a:t>
            </a:r>
            <a:r>
              <a:rPr lang="fr-CH" sz="2000" b="1" dirty="0" err="1" smtClean="0">
                <a:solidFill>
                  <a:prstClr val="black"/>
                </a:solidFill>
              </a:rPr>
              <a:t>Higgs</a:t>
            </a:r>
            <a:r>
              <a:rPr lang="fr-CH" sz="2000" b="1" dirty="0" smtClean="0">
                <a:solidFill>
                  <a:prstClr val="black"/>
                </a:solidFill>
              </a:rPr>
              <a:t> boson </a:t>
            </a:r>
            <a:r>
              <a:rPr lang="fr-CH" sz="2000" b="1" dirty="0" err="1" smtClean="0">
                <a:solidFill>
                  <a:prstClr val="black"/>
                </a:solidFill>
              </a:rPr>
              <a:t>we</a:t>
            </a:r>
            <a:r>
              <a:rPr lang="fr-CH" sz="2000" b="1" dirty="0" smtClean="0">
                <a:solidFill>
                  <a:prstClr val="black"/>
                </a:solidFill>
              </a:rPr>
              <a:t> enter a new </a:t>
            </a:r>
            <a:r>
              <a:rPr lang="fr-CH" sz="2000" b="1" dirty="0" err="1" smtClean="0">
                <a:solidFill>
                  <a:prstClr val="black"/>
                </a:solidFill>
              </a:rPr>
              <a:t>er</a:t>
            </a:r>
            <a:r>
              <a:rPr lang="fr-CH" sz="2000" b="1" dirty="0" err="1" smtClean="0">
                <a:solidFill>
                  <a:prstClr val="black"/>
                </a:solidFill>
              </a:rPr>
              <a:t>a</a:t>
            </a:r>
            <a:r>
              <a:rPr lang="fr-CH" sz="2000" b="1" dirty="0" smtClean="0">
                <a:solidFill>
                  <a:prstClr val="black"/>
                </a:solidFill>
              </a:rPr>
              <a:t> of exploration</a:t>
            </a:r>
            <a:endParaRPr lang="fr-CH" sz="2000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2000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 err="1" smtClean="0">
                <a:solidFill>
                  <a:prstClr val="black"/>
                </a:solidFill>
              </a:rPr>
              <a:t>We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absolutely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need</a:t>
            </a:r>
            <a:r>
              <a:rPr lang="fr-CH" sz="2000" b="1" dirty="0" smtClean="0">
                <a:solidFill>
                  <a:prstClr val="black"/>
                </a:solidFill>
              </a:rPr>
              <a:t> a </a:t>
            </a:r>
            <a:r>
              <a:rPr lang="fr-CH" sz="2000" b="1" dirty="0" err="1" smtClean="0">
                <a:solidFill>
                  <a:prstClr val="black"/>
                </a:solidFill>
              </a:rPr>
              <a:t>next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accelerator</a:t>
            </a:r>
            <a:r>
              <a:rPr lang="fr-CH" sz="2000" b="1" dirty="0" smtClean="0">
                <a:solidFill>
                  <a:prstClr val="black"/>
                </a:solidFill>
              </a:rPr>
              <a:t> but the </a:t>
            </a:r>
            <a:r>
              <a:rPr lang="fr-CH" sz="2000" b="1" dirty="0" err="1">
                <a:solidFill>
                  <a:prstClr val="black"/>
                </a:solidFill>
              </a:rPr>
              <a:t>next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>
                <a:solidFill>
                  <a:prstClr val="black"/>
                </a:solidFill>
              </a:rPr>
              <a:t>facility</a:t>
            </a:r>
            <a:r>
              <a:rPr lang="fr-CH" sz="2000" b="1" dirty="0">
                <a:solidFill>
                  <a:prstClr val="black"/>
                </a:solidFill>
              </a:rPr>
              <a:t> must </a:t>
            </a:r>
            <a:r>
              <a:rPr lang="fr-CH" sz="2000" b="1" dirty="0" err="1">
                <a:solidFill>
                  <a:prstClr val="black"/>
                </a:solidFill>
              </a:rPr>
              <a:t>be</a:t>
            </a:r>
            <a:r>
              <a:rPr lang="fr-CH" sz="2000" b="1" dirty="0">
                <a:solidFill>
                  <a:prstClr val="black"/>
                </a:solidFill>
              </a:rPr>
              <a:t> versatile </a:t>
            </a:r>
            <a:r>
              <a:rPr lang="fr-CH" sz="2000" b="1" dirty="0" smtClean="0">
                <a:solidFill>
                  <a:prstClr val="black"/>
                </a:solidFill>
              </a:rPr>
              <a:t>(and </a:t>
            </a:r>
            <a:r>
              <a:rPr lang="fr-CH" sz="2000" b="1" dirty="0" err="1" smtClean="0">
                <a:solidFill>
                  <a:prstClr val="black"/>
                </a:solidFill>
              </a:rPr>
              <a:t>feasible</a:t>
            </a:r>
            <a:r>
              <a:rPr lang="fr-CH" sz="2000" b="1" dirty="0" smtClean="0">
                <a:solidFill>
                  <a:prstClr val="black"/>
                </a:solidFill>
              </a:rPr>
              <a:t>!)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 err="1" smtClean="0">
                <a:solidFill>
                  <a:prstClr val="black"/>
                </a:solidFill>
              </a:rPr>
              <a:t>with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>
                <a:solidFill>
                  <a:srgbClr val="C00000"/>
                </a:solidFill>
              </a:rPr>
              <a:t>as </a:t>
            </a:r>
            <a:r>
              <a:rPr lang="fr-CH" sz="2000" b="1" dirty="0" err="1">
                <a:solidFill>
                  <a:srgbClr val="C00000"/>
                </a:solidFill>
              </a:rPr>
              <a:t>broad</a:t>
            </a:r>
            <a:r>
              <a:rPr lang="fr-CH" sz="2000" b="1" dirty="0">
                <a:solidFill>
                  <a:srgbClr val="C00000"/>
                </a:solidFill>
              </a:rPr>
              <a:t> and </a:t>
            </a:r>
            <a:r>
              <a:rPr lang="fr-CH" sz="2000" b="1" dirty="0" err="1">
                <a:solidFill>
                  <a:srgbClr val="C00000"/>
                </a:solidFill>
              </a:rPr>
              <a:t>powerful</a:t>
            </a:r>
            <a:r>
              <a:rPr lang="fr-CH" sz="2000" b="1" dirty="0">
                <a:solidFill>
                  <a:srgbClr val="C00000"/>
                </a:solidFill>
              </a:rPr>
              <a:t> </a:t>
            </a:r>
            <a:r>
              <a:rPr lang="fr-CH" sz="2000" b="1" dirty="0" err="1">
                <a:solidFill>
                  <a:srgbClr val="C00000"/>
                </a:solidFill>
              </a:rPr>
              <a:t>reach</a:t>
            </a:r>
            <a:r>
              <a:rPr lang="fr-CH" sz="2000" b="1" dirty="0">
                <a:solidFill>
                  <a:srgbClr val="C00000"/>
                </a:solidFill>
              </a:rPr>
              <a:t> as possible</a:t>
            </a:r>
            <a:r>
              <a:rPr lang="fr-CH" sz="2000" b="1" dirty="0">
                <a:solidFill>
                  <a:prstClr val="black"/>
                </a:solidFill>
              </a:rPr>
              <a:t>, </a:t>
            </a:r>
            <a:r>
              <a:rPr lang="fr-CH" sz="2000" b="1" dirty="0" smtClean="0">
                <a:solidFill>
                  <a:prstClr val="black"/>
                </a:solidFill>
              </a:rPr>
              <a:t>as </a:t>
            </a:r>
            <a:r>
              <a:rPr lang="fr-CH" sz="2000" b="1" dirty="0" err="1">
                <a:solidFill>
                  <a:prstClr val="black"/>
                </a:solidFill>
              </a:rPr>
              <a:t>there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>
                <a:solidFill>
                  <a:prstClr val="black"/>
                </a:solidFill>
              </a:rPr>
              <a:t>is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>
                <a:solidFill>
                  <a:srgbClr val="0033CC"/>
                </a:solidFill>
              </a:rPr>
              <a:t>no </a:t>
            </a:r>
            <a:r>
              <a:rPr lang="fr-CH" sz="2000" b="1" dirty="0" err="1">
                <a:solidFill>
                  <a:srgbClr val="0033CC"/>
                </a:solidFill>
              </a:rPr>
              <a:t>precise</a:t>
            </a:r>
            <a:r>
              <a:rPr lang="fr-CH" sz="2000" b="1" dirty="0">
                <a:solidFill>
                  <a:srgbClr val="0033CC"/>
                </a:solidFill>
              </a:rPr>
              <a:t> </a:t>
            </a:r>
            <a:r>
              <a:rPr lang="fr-CH" sz="2000" b="1" dirty="0" err="1" smtClean="0">
                <a:solidFill>
                  <a:srgbClr val="0033CC"/>
                </a:solidFill>
              </a:rPr>
              <a:t>target</a:t>
            </a:r>
            <a:r>
              <a:rPr lang="fr-CH" sz="2000" b="1" dirty="0" smtClean="0">
                <a:solidFill>
                  <a:srgbClr val="0033CC"/>
                </a:solidFill>
              </a:rPr>
              <a:t> </a:t>
            </a:r>
            <a:endParaRPr lang="fr-CH" sz="2000" b="1" dirty="0">
              <a:solidFill>
                <a:srgbClr val="0033CC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2000" b="1" dirty="0">
              <a:solidFill>
                <a:srgbClr val="0033CC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800" b="1" dirty="0">
                <a:solidFill>
                  <a:srgbClr val="0033CC"/>
                </a:solidFill>
              </a:rPr>
              <a:t>        </a:t>
            </a:r>
            <a:r>
              <a:rPr lang="fr-CH" sz="2800" b="1" dirty="0">
                <a:solidFill>
                  <a:srgbClr val="C00000"/>
                </a:solidFill>
              </a:rPr>
              <a:t> </a:t>
            </a:r>
            <a:r>
              <a:rPr lang="fr-CH" sz="2800" b="1" u="sng" dirty="0">
                <a:solidFill>
                  <a:srgbClr val="C00000"/>
                </a:solidFill>
                <a:sym typeface="Wingdings" panose="05000000000000000000" pitchFamily="2" charset="2"/>
              </a:rPr>
              <a:t> </a:t>
            </a:r>
            <a:r>
              <a:rPr lang="fr-CH" sz="2800" b="1" u="sng" dirty="0">
                <a:solidFill>
                  <a:srgbClr val="C00000"/>
                </a:solidFill>
              </a:rPr>
              <a:t>more </a:t>
            </a:r>
            <a:r>
              <a:rPr lang="fr-CH" sz="2800" b="1" u="sng" dirty="0" err="1">
                <a:solidFill>
                  <a:srgbClr val="C00000"/>
                </a:solidFill>
              </a:rPr>
              <a:t>Sensitivity</a:t>
            </a:r>
            <a:r>
              <a:rPr lang="fr-CH" sz="2800" b="1" u="sng" dirty="0">
                <a:solidFill>
                  <a:srgbClr val="C00000"/>
                </a:solidFill>
              </a:rPr>
              <a:t>, more </a:t>
            </a:r>
            <a:r>
              <a:rPr lang="fr-CH" sz="2800" b="1" u="sng" dirty="0" err="1">
                <a:solidFill>
                  <a:srgbClr val="C00000"/>
                </a:solidFill>
              </a:rPr>
              <a:t>Precision</a:t>
            </a:r>
            <a:r>
              <a:rPr lang="fr-CH" sz="2800" b="1" u="sng" dirty="0">
                <a:solidFill>
                  <a:srgbClr val="C00000"/>
                </a:solidFill>
              </a:rPr>
              <a:t>, more </a:t>
            </a:r>
            <a:r>
              <a:rPr lang="fr-CH" sz="2800" b="1" u="sng" dirty="0" err="1">
                <a:solidFill>
                  <a:srgbClr val="C00000"/>
                </a:solidFill>
              </a:rPr>
              <a:t>Energy</a:t>
            </a:r>
            <a:endParaRPr lang="fr-CH" sz="2800" b="1" u="sng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3168" y="3997568"/>
            <a:ext cx="9206110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H" sz="2400" b="1" dirty="0" smtClean="0"/>
              <a:t>FCC, </a:t>
            </a:r>
            <a:r>
              <a:rPr lang="fr-CH" sz="2400" b="1" dirty="0" err="1"/>
              <a:t>thanks</a:t>
            </a:r>
            <a:r>
              <a:rPr lang="fr-CH" sz="2400" b="1" dirty="0"/>
              <a:t> to synergies and </a:t>
            </a:r>
            <a:r>
              <a:rPr lang="fr-CH" sz="2400" b="1" dirty="0" err="1"/>
              <a:t>complementarities</a:t>
            </a:r>
            <a:r>
              <a:rPr lang="fr-CH" sz="2400" b="1" dirty="0"/>
              <a:t>, </a:t>
            </a:r>
            <a:r>
              <a:rPr lang="fr-CH" sz="2400" b="1" dirty="0" err="1"/>
              <a:t>offers</a:t>
            </a:r>
            <a:r>
              <a:rPr lang="fr-CH" sz="2400" b="1" dirty="0"/>
              <a:t> </a:t>
            </a:r>
          </a:p>
          <a:p>
            <a:pPr algn="ctr"/>
            <a:r>
              <a:rPr lang="fr-CH" sz="2400" b="1" dirty="0"/>
              <a:t>the </a:t>
            </a:r>
            <a:r>
              <a:rPr lang="fr-CH" sz="2400" b="1" dirty="0" err="1"/>
              <a:t>most</a:t>
            </a:r>
            <a:r>
              <a:rPr lang="fr-CH" sz="2400" b="1" dirty="0"/>
              <a:t> versatile and </a:t>
            </a:r>
            <a:r>
              <a:rPr lang="fr-CH" sz="2400" b="1" dirty="0" err="1"/>
              <a:t>adapted</a:t>
            </a:r>
            <a:r>
              <a:rPr lang="fr-CH" sz="2400" b="1" dirty="0"/>
              <a:t> </a:t>
            </a:r>
            <a:r>
              <a:rPr lang="fr-CH" sz="2400" b="1" dirty="0" err="1"/>
              <a:t>response</a:t>
            </a:r>
            <a:r>
              <a:rPr lang="fr-CH" sz="2400" b="1" dirty="0"/>
              <a:t> to </a:t>
            </a:r>
            <a:r>
              <a:rPr lang="fr-CH" sz="2400" b="1" dirty="0" err="1"/>
              <a:t>today’s</a:t>
            </a:r>
            <a:r>
              <a:rPr lang="fr-CH" sz="2400" b="1" dirty="0"/>
              <a:t> </a:t>
            </a:r>
            <a:r>
              <a:rPr lang="fr-CH" sz="2400" b="1" dirty="0" err="1"/>
              <a:t>physics</a:t>
            </a:r>
            <a:r>
              <a:rPr lang="fr-CH" sz="2400" b="1" dirty="0"/>
              <a:t> </a:t>
            </a:r>
            <a:r>
              <a:rPr lang="fr-CH" sz="2400" b="1" dirty="0" err="1" smtClean="0"/>
              <a:t>landscape</a:t>
            </a:r>
            <a:endParaRPr lang="fr-CH" sz="24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62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583562" y="0"/>
            <a:ext cx="10972800" cy="748937"/>
          </a:xfrm>
          <a:prstGeom prst="rect">
            <a:avLst/>
          </a:prstGeom>
          <a:solidFill>
            <a:srgbClr val="0C377B"/>
          </a:solidFill>
        </p:spPr>
        <p:txBody>
          <a:bodyPr lIns="85588" tIns="0" rIns="85588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855878">
              <a:defRPr/>
            </a:pPr>
            <a:r>
              <a:rPr lang="en-US" sz="2640" kern="0" dirty="0">
                <a:latin typeface="Arial"/>
              </a:rPr>
              <a:t> </a:t>
            </a:r>
            <a:endParaRPr lang="en-US" sz="2640" kern="0" dirty="0" smtClean="0">
              <a:latin typeface="Arial"/>
            </a:endParaRPr>
          </a:p>
          <a:p>
            <a:pPr defTabSz="855878">
              <a:defRPr/>
            </a:pPr>
            <a:r>
              <a:rPr lang="en-US" sz="2640" kern="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/>
              </a:rPr>
              <a:t>Synergy:    </a:t>
            </a:r>
            <a:r>
              <a:rPr lang="en-US" sz="2640" kern="0" dirty="0" smtClean="0">
                <a:latin typeface="Arial"/>
              </a:rPr>
              <a:t>The </a:t>
            </a:r>
            <a:r>
              <a:rPr lang="en-US" sz="3000" kern="0" dirty="0">
                <a:latin typeface="Arial"/>
              </a:rPr>
              <a:t>FCC integrated program at CERN</a:t>
            </a:r>
          </a:p>
          <a:p>
            <a:pPr defTabSz="855878">
              <a:defRPr/>
            </a:pPr>
            <a:r>
              <a:rPr lang="en-US" sz="2640" kern="0" dirty="0">
                <a:latin typeface="Arial"/>
              </a:rPr>
              <a:t>            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0021" y="3492460"/>
            <a:ext cx="3341861" cy="2925365"/>
          </a:xfrm>
          <a:prstGeom prst="rect">
            <a:avLst/>
          </a:prstGeom>
        </p:spPr>
      </p:pic>
      <p:pic>
        <p:nvPicPr>
          <p:cNvPr id="16" name="Picture 15" descr="layout_c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387" y="3503350"/>
            <a:ext cx="3025032" cy="3133477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7980723" y="3507378"/>
            <a:ext cx="1360951" cy="751570"/>
          </a:xfrm>
          <a:prstGeom prst="rect">
            <a:avLst/>
          </a:prstGeom>
        </p:spPr>
        <p:txBody>
          <a:bodyPr lIns="85588" tIns="42794" rIns="85588" bIns="42794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35" indent="0" defTabSz="855878">
              <a:spcBef>
                <a:spcPts val="936"/>
              </a:spcBef>
              <a:buClr>
                <a:srgbClr val="0C377B"/>
              </a:buClr>
              <a:buNone/>
              <a:defRPr/>
            </a:pPr>
            <a:r>
              <a:rPr lang="en-US" sz="228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</a:rPr>
              <a:t>FCC-</a:t>
            </a:r>
            <a:r>
              <a:rPr lang="en-US" sz="228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</a:rPr>
              <a:t>hh</a:t>
            </a:r>
            <a:endParaRPr lang="en-US" sz="2280" dirty="0">
              <a:solidFill>
                <a:schemeClr val="tx2">
                  <a:lumMod val="60000"/>
                  <a:lumOff val="40000"/>
                </a:schemeClr>
              </a:solidFill>
              <a:latin typeface="Arial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971108" y="3538924"/>
            <a:ext cx="1360951" cy="751570"/>
          </a:xfrm>
          <a:prstGeom prst="rect">
            <a:avLst/>
          </a:prstGeom>
        </p:spPr>
        <p:txBody>
          <a:bodyPr lIns="85588" tIns="42794" rIns="85588" bIns="42794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35" indent="0" defTabSz="855878">
              <a:spcBef>
                <a:spcPts val="936"/>
              </a:spcBef>
              <a:buClr>
                <a:srgbClr val="0C377B"/>
              </a:buClr>
              <a:buNone/>
              <a:defRPr/>
            </a:pPr>
            <a:r>
              <a:rPr lang="en-US" sz="2280" b="1" dirty="0">
                <a:solidFill>
                  <a:srgbClr val="FF0000"/>
                </a:solidFill>
                <a:latin typeface="Arial"/>
              </a:rPr>
              <a:t>FCC-ee</a:t>
            </a:r>
            <a:endParaRPr lang="en-US" sz="228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639D0F03-EA8F-44C7-B91A-B0999DCE81EC}" type="datetime1">
              <a:rPr lang="fr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Alain Blondel  FCC-ee Physics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 defTabSz="1097280"/>
              <a:t>29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6349" y="710491"/>
            <a:ext cx="10948474" cy="272099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85588" tIns="42794" rIns="85588" bIns="42794" rtlCol="0">
            <a:spAutoFit/>
          </a:bodyPr>
          <a:lstStyle/>
          <a:p>
            <a:pPr defTabSz="855878">
              <a:defRPr/>
            </a:pPr>
            <a:r>
              <a:rPr lang="en-GB" sz="1920" b="1" dirty="0">
                <a:solidFill>
                  <a:srgbClr val="0C377B"/>
                </a:solidFill>
                <a:latin typeface="Arial"/>
              </a:rPr>
              <a:t>Comprehensive cost-effective </a:t>
            </a:r>
            <a:r>
              <a:rPr lang="en-GB" sz="1920" b="1" dirty="0" smtClean="0">
                <a:solidFill>
                  <a:srgbClr val="0C377B"/>
                </a:solidFill>
                <a:latin typeface="Arial"/>
              </a:rPr>
              <a:t>program </a:t>
            </a:r>
            <a:r>
              <a:rPr lang="en-US" sz="2000" kern="0" dirty="0">
                <a:latin typeface="Arial"/>
              </a:rPr>
              <a:t>inspired by successful LEP – </a:t>
            </a:r>
            <a:r>
              <a:rPr lang="en-US" sz="2000" kern="0" dirty="0" smtClean="0">
                <a:latin typeface="Arial"/>
              </a:rPr>
              <a:t>LHC success story</a:t>
            </a:r>
            <a:endParaRPr lang="en-GB" sz="1920" b="1" dirty="0">
              <a:solidFill>
                <a:srgbClr val="0C377B"/>
              </a:solidFill>
              <a:latin typeface="Arial"/>
            </a:endParaRPr>
          </a:p>
          <a:p>
            <a:pPr marL="267462" indent="-267462" defTabSz="855878">
              <a:buFont typeface="Arial" panose="020B0604020202020204" pitchFamily="34" charset="0"/>
              <a:buChar char="•"/>
              <a:defRPr/>
            </a:pPr>
            <a:r>
              <a:rPr lang="en-GB" sz="1680" b="1" dirty="0">
                <a:solidFill>
                  <a:srgbClr val="FF0000"/>
                </a:solidFill>
                <a:latin typeface="Arial"/>
              </a:rPr>
              <a:t>Stage 1: FCC-ee (Z, W, H, </a:t>
            </a:r>
            <a:r>
              <a:rPr lang="en-GB" sz="1680" b="1" dirty="0" err="1">
                <a:solidFill>
                  <a:srgbClr val="FF0000"/>
                </a:solidFill>
                <a:latin typeface="Arial"/>
              </a:rPr>
              <a:t>tt</a:t>
            </a:r>
            <a:r>
              <a:rPr lang="en-GB" sz="1680" b="1" dirty="0">
                <a:solidFill>
                  <a:srgbClr val="FF0000"/>
                </a:solidFill>
                <a:latin typeface="Arial"/>
              </a:rPr>
              <a:t>) as first generation Higgs EW and top factory at highest luminosities.</a:t>
            </a:r>
          </a:p>
          <a:p>
            <a:pPr marL="267462" indent="-267462" defTabSz="855878">
              <a:buFont typeface="Arial" panose="020B0604020202020204" pitchFamily="34" charset="0"/>
              <a:buChar char="•"/>
              <a:defRPr/>
            </a:pPr>
            <a:r>
              <a:rPr lang="en-GB" sz="1680" b="1" dirty="0">
                <a:solidFill>
                  <a:srgbClr val="FF0000"/>
                </a:solidFill>
                <a:latin typeface="Arial"/>
              </a:rPr>
              <a:t>Stage 2: FCC-</a:t>
            </a:r>
            <a:r>
              <a:rPr lang="en-GB" sz="1680" b="1" dirty="0" err="1">
                <a:solidFill>
                  <a:srgbClr val="FF0000"/>
                </a:solidFill>
                <a:latin typeface="Arial"/>
              </a:rPr>
              <a:t>hh</a:t>
            </a:r>
            <a:r>
              <a:rPr lang="en-GB" sz="1680" b="1" dirty="0">
                <a:solidFill>
                  <a:srgbClr val="FF0000"/>
                </a:solidFill>
                <a:latin typeface="Arial"/>
              </a:rPr>
              <a:t> (~100 </a:t>
            </a:r>
            <a:r>
              <a:rPr lang="en-GB" sz="1680" b="1" dirty="0" err="1">
                <a:solidFill>
                  <a:srgbClr val="FF0000"/>
                </a:solidFill>
                <a:latin typeface="Arial"/>
              </a:rPr>
              <a:t>TeV</a:t>
            </a:r>
            <a:r>
              <a:rPr lang="en-GB" sz="1680" b="1" dirty="0">
                <a:solidFill>
                  <a:srgbClr val="FF0000"/>
                </a:solidFill>
                <a:latin typeface="Arial"/>
              </a:rPr>
              <a:t>) as natural continuation at energy frontier, with ion and eh options.</a:t>
            </a:r>
          </a:p>
          <a:p>
            <a:pPr marL="267462" indent="-267462" defTabSz="855878">
              <a:buFont typeface="Arial" panose="020B0604020202020204" pitchFamily="34" charset="0"/>
              <a:buChar char="•"/>
              <a:defRPr/>
            </a:pPr>
            <a:r>
              <a:rPr lang="en-GB" sz="1680" b="1" dirty="0" smtClean="0">
                <a:solidFill>
                  <a:srgbClr val="0C377B"/>
                </a:solidFill>
                <a:latin typeface="Arial"/>
              </a:rPr>
              <a:t>Maximizes physics output with strong complementarity </a:t>
            </a:r>
            <a:endParaRPr lang="en-GB" sz="1680" b="1" dirty="0">
              <a:solidFill>
                <a:srgbClr val="0C377B"/>
              </a:solidFill>
              <a:latin typeface="Arial"/>
            </a:endParaRPr>
          </a:p>
          <a:p>
            <a:pPr marL="267462" indent="-267462" defTabSz="855878">
              <a:buFont typeface="Arial" panose="020B0604020202020204" pitchFamily="34" charset="0"/>
              <a:buChar char="•"/>
              <a:defRPr/>
            </a:pPr>
            <a:r>
              <a:rPr lang="en-US" sz="1680" dirty="0">
                <a:solidFill>
                  <a:srgbClr val="0C377B"/>
                </a:solidFill>
                <a:latin typeface="Arial"/>
              </a:rPr>
              <a:t>Integrating an ambitious high-field magnet R&amp;D program </a:t>
            </a:r>
            <a:endParaRPr lang="en-GB" sz="1680" dirty="0">
              <a:solidFill>
                <a:srgbClr val="0C377B"/>
              </a:solidFill>
              <a:latin typeface="Arial"/>
            </a:endParaRPr>
          </a:p>
          <a:p>
            <a:pPr marL="267462" indent="-267462" defTabSz="855878">
              <a:buFont typeface="Arial" panose="020B0604020202020204" pitchFamily="34" charset="0"/>
              <a:buChar char="•"/>
              <a:defRPr/>
            </a:pPr>
            <a:r>
              <a:rPr lang="en-GB" sz="1680" dirty="0">
                <a:solidFill>
                  <a:srgbClr val="0C377B"/>
                </a:solidFill>
                <a:latin typeface="Arial"/>
              </a:rPr>
              <a:t>Common civil engineering and technical </a:t>
            </a:r>
            <a:r>
              <a:rPr lang="en-GB" sz="1680" dirty="0" smtClean="0">
                <a:solidFill>
                  <a:srgbClr val="0C377B"/>
                </a:solidFill>
                <a:latin typeface="Arial"/>
              </a:rPr>
              <a:t>infrastructures, </a:t>
            </a:r>
            <a:r>
              <a:rPr lang="en-US" sz="1680" dirty="0">
                <a:solidFill>
                  <a:srgbClr val="0C377B"/>
                </a:solidFill>
                <a:latin typeface="Arial"/>
              </a:rPr>
              <a:t>b</a:t>
            </a:r>
            <a:r>
              <a:rPr lang="en-US" sz="1680" dirty="0" smtClean="0">
                <a:solidFill>
                  <a:srgbClr val="0C377B"/>
                </a:solidFill>
                <a:latin typeface="Arial"/>
              </a:rPr>
              <a:t>uilding </a:t>
            </a:r>
            <a:r>
              <a:rPr lang="en-US" sz="1680" dirty="0">
                <a:solidFill>
                  <a:srgbClr val="0C377B"/>
                </a:solidFill>
                <a:latin typeface="Arial"/>
              </a:rPr>
              <a:t>on and reusing CERN’s existing infrastructure</a:t>
            </a:r>
            <a:r>
              <a:rPr lang="en-US" sz="1680" dirty="0" smtClean="0">
                <a:solidFill>
                  <a:srgbClr val="0C377B"/>
                </a:solidFill>
                <a:latin typeface="Arial"/>
              </a:rPr>
              <a:t>.</a:t>
            </a:r>
          </a:p>
          <a:p>
            <a:pPr marL="267462" indent="-267462" defTabSz="855878">
              <a:buFont typeface="Arial" panose="020B0604020202020204" pitchFamily="34" charset="0"/>
              <a:buChar char="•"/>
              <a:defRPr/>
            </a:pPr>
            <a:r>
              <a:rPr lang="en-US" sz="1680" b="1" dirty="0" smtClean="0">
                <a:solidFill>
                  <a:srgbClr val="FF0000"/>
                </a:solidFill>
                <a:latin typeface="Arial"/>
              </a:rPr>
              <a:t>Start construction early 2030’s, start data taking shortly after HL-LHC completion</a:t>
            </a:r>
            <a:endParaRPr lang="en-US" sz="1680" b="1" dirty="0">
              <a:solidFill>
                <a:srgbClr val="FF0000"/>
              </a:solidFill>
              <a:latin typeface="Arial"/>
            </a:endParaRPr>
          </a:p>
          <a:p>
            <a:pPr marL="267462" indent="-267462" defTabSz="855878">
              <a:buFont typeface="Arial" panose="020B0604020202020204" pitchFamily="34" charset="0"/>
              <a:buChar char="•"/>
              <a:defRPr/>
            </a:pPr>
            <a:r>
              <a:rPr lang="en-US" sz="1680" b="1" kern="0" dirty="0">
                <a:solidFill>
                  <a:srgbClr val="0C377B"/>
                </a:solidFill>
                <a:latin typeface="Arial"/>
              </a:rPr>
              <a:t>FCC-INT project plan is fully integrated with HL-LHC  exploitation </a:t>
            </a:r>
            <a:r>
              <a:rPr lang="en-US" sz="1680" b="1" kern="0" dirty="0" smtClean="0">
                <a:solidFill>
                  <a:srgbClr val="0C377B"/>
                </a:solidFill>
                <a:latin typeface="Arial"/>
              </a:rPr>
              <a:t> </a:t>
            </a:r>
            <a:r>
              <a:rPr lang="en-CH" sz="1680" b="1" kern="0" dirty="0" smtClean="0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</a:t>
            </a:r>
            <a:r>
              <a:rPr lang="en-US" sz="1680" b="1" kern="0" dirty="0" smtClean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1680" b="1" kern="0" dirty="0">
                <a:solidFill>
                  <a:srgbClr val="0C377B"/>
                </a:solidFill>
                <a:latin typeface="Arial"/>
              </a:rPr>
              <a:t>seamless continuation of </a:t>
            </a:r>
            <a:r>
              <a:rPr lang="en-US" sz="1680" b="1" kern="0" dirty="0" smtClean="0">
                <a:solidFill>
                  <a:srgbClr val="0C377B"/>
                </a:solidFill>
                <a:latin typeface="Arial"/>
              </a:rPr>
              <a:t>HEP</a:t>
            </a:r>
          </a:p>
          <a:p>
            <a:pPr marL="267462" indent="-267462" defTabSz="855878">
              <a:buFont typeface="Arial" panose="020B0604020202020204" pitchFamily="34" charset="0"/>
              <a:buChar char="•"/>
              <a:defRPr/>
            </a:pPr>
            <a:r>
              <a:rPr lang="en-US" sz="1680" b="1" kern="0" dirty="0" smtClean="0">
                <a:solidFill>
                  <a:srgbClr val="0C377B"/>
                </a:solidFill>
                <a:latin typeface="Arial"/>
              </a:rPr>
              <a:t>Feasibility study approved and funded at CERN</a:t>
            </a:r>
            <a:r>
              <a:rPr lang="en-US" sz="1680" b="1" kern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1680" b="1" kern="0" dirty="0" smtClean="0">
                <a:solidFill>
                  <a:srgbClr val="0C377B"/>
                </a:solidFill>
                <a:latin typeface="Arial"/>
              </a:rPr>
              <a:t>(100MCHF/5yrs) + magnet R&amp;D (120 MCHF/6yrs)                                              				*** </a:t>
            </a:r>
            <a:r>
              <a:rPr lang="en-US" sz="1680" b="1" kern="0" dirty="0" smtClean="0">
                <a:solidFill>
                  <a:srgbClr val="FF0000"/>
                </a:solidFill>
                <a:latin typeface="Arial"/>
              </a:rPr>
              <a:t>GLOBAL COLLABORATION</a:t>
            </a:r>
            <a:r>
              <a:rPr lang="en-US" sz="1680" b="1" kern="0" dirty="0" smtClean="0">
                <a:solidFill>
                  <a:srgbClr val="0C377B"/>
                </a:solidFill>
                <a:latin typeface="Arial"/>
              </a:rPr>
              <a:t> ***	</a:t>
            </a:r>
            <a:endParaRPr lang="en-GB" sz="1680" b="1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13" name="Picture 12" descr="Map&#10;&#10;Description automatically generated">
            <a:extLst>
              <a:ext uri="{FF2B5EF4-FFF2-40B4-BE49-F238E27FC236}">
                <a16:creationId xmlns:a16="http://schemas.microsoft.com/office/drawing/2014/main" id="{35DEE43D-BE39-EB46-9759-6BAE906736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7" y="3473159"/>
            <a:ext cx="3347779" cy="3063216"/>
          </a:xfrm>
          <a:prstGeom prst="rect">
            <a:avLst/>
          </a:prstGeom>
          <a:noFill/>
        </p:spPr>
      </p:pic>
      <p:pic>
        <p:nvPicPr>
          <p:cNvPr id="19" name="Picture 18" descr="A picture containing bubble, colorful&#10;&#10;Description automatically generated">
            <a:extLst>
              <a:ext uri="{FF2B5EF4-FFF2-40B4-BE49-F238E27FC236}">
                <a16:creationId xmlns:a16="http://schemas.microsoft.com/office/drawing/2014/main" id="{2A632C9B-2557-9042-8FCF-50890524817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8"/>
          <a:stretch/>
        </p:blipFill>
        <p:spPr>
          <a:xfrm rot="21050295">
            <a:off x="-82658" y="3400984"/>
            <a:ext cx="4019690" cy="32687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53965" y="4591878"/>
            <a:ext cx="2048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tx2"/>
                </a:solidFill>
              </a:rPr>
              <a:t>new </a:t>
            </a:r>
            <a:r>
              <a:rPr lang="fr-FR" b="1" dirty="0" err="1" smtClean="0">
                <a:solidFill>
                  <a:schemeClr val="tx2"/>
                </a:solidFill>
              </a:rPr>
              <a:t>layout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fr-FR" b="1" dirty="0" smtClean="0">
                <a:solidFill>
                  <a:schemeClr val="tx2"/>
                </a:solidFill>
              </a:rPr>
              <a:t>consistent </a:t>
            </a:r>
            <a:r>
              <a:rPr lang="fr-FR" b="1" dirty="0" err="1" smtClean="0">
                <a:solidFill>
                  <a:schemeClr val="tx2"/>
                </a:solidFill>
              </a:rPr>
              <a:t>with</a:t>
            </a:r>
            <a:r>
              <a:rPr lang="fr-FR" b="1" dirty="0" smtClean="0">
                <a:solidFill>
                  <a:schemeClr val="tx2"/>
                </a:solidFill>
              </a:rPr>
              <a:t> 4 IP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0673972">
            <a:off x="1182795" y="4249972"/>
            <a:ext cx="1004749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FCC-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ee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is </a:t>
            </a: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most pragmatic, safest, and most effective way toward FCC-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hh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731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669DE-4708-4926-A153-69C063A65E7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2025" y="641288"/>
            <a:ext cx="985372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200" b="1" dirty="0" smtClean="0">
                <a:solidFill>
                  <a:srgbClr val="C00000"/>
                </a:solidFill>
              </a:rPr>
              <a:t>         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 err="1" smtClean="0">
                <a:solidFill>
                  <a:prstClr val="black"/>
                </a:solidFill>
              </a:rPr>
              <a:t>After</a:t>
            </a:r>
            <a:r>
              <a:rPr lang="fr-CH" sz="2000" b="1" dirty="0" smtClean="0">
                <a:solidFill>
                  <a:prstClr val="black"/>
                </a:solidFill>
              </a:rPr>
              <a:t> the </a:t>
            </a:r>
            <a:r>
              <a:rPr lang="fr-CH" sz="2000" b="1" dirty="0" err="1" smtClean="0">
                <a:solidFill>
                  <a:prstClr val="black"/>
                </a:solidFill>
              </a:rPr>
              <a:t>discovery</a:t>
            </a:r>
            <a:r>
              <a:rPr lang="fr-CH" sz="2000" b="1" dirty="0" smtClean="0">
                <a:solidFill>
                  <a:prstClr val="black"/>
                </a:solidFill>
              </a:rPr>
              <a:t> of the </a:t>
            </a:r>
            <a:r>
              <a:rPr lang="fr-CH" sz="2000" b="1" dirty="0" err="1" smtClean="0">
                <a:solidFill>
                  <a:prstClr val="black"/>
                </a:solidFill>
              </a:rPr>
              <a:t>Higgs</a:t>
            </a:r>
            <a:r>
              <a:rPr lang="fr-CH" sz="2000" b="1" dirty="0" smtClean="0">
                <a:solidFill>
                  <a:prstClr val="black"/>
                </a:solidFill>
              </a:rPr>
              <a:t> boson </a:t>
            </a:r>
            <a:r>
              <a:rPr lang="fr-CH" sz="2000" b="1" dirty="0" err="1" smtClean="0">
                <a:solidFill>
                  <a:prstClr val="black"/>
                </a:solidFill>
              </a:rPr>
              <a:t>we</a:t>
            </a:r>
            <a:r>
              <a:rPr lang="fr-CH" sz="2000" b="1" dirty="0" smtClean="0">
                <a:solidFill>
                  <a:prstClr val="black"/>
                </a:solidFill>
              </a:rPr>
              <a:t> enter </a:t>
            </a:r>
            <a:r>
              <a:rPr lang="fr-CH" sz="2000" b="1" dirty="0" smtClean="0">
                <a:solidFill>
                  <a:srgbClr val="FF0000"/>
                </a:solidFill>
              </a:rPr>
              <a:t>a new </a:t>
            </a:r>
            <a:r>
              <a:rPr lang="fr-CH" sz="2000" b="1" dirty="0" err="1" smtClean="0">
                <a:solidFill>
                  <a:srgbClr val="FF0000"/>
                </a:solidFill>
              </a:rPr>
              <a:t>er</a:t>
            </a:r>
            <a:r>
              <a:rPr lang="fr-CH" sz="2000" b="1" dirty="0" err="1" smtClean="0">
                <a:solidFill>
                  <a:srgbClr val="FF0000"/>
                </a:solidFill>
              </a:rPr>
              <a:t>a</a:t>
            </a:r>
            <a:r>
              <a:rPr lang="fr-CH" sz="2000" b="1" dirty="0" smtClean="0">
                <a:solidFill>
                  <a:srgbClr val="FF0000"/>
                </a:solidFill>
              </a:rPr>
              <a:t> of exploration</a:t>
            </a:r>
            <a:endParaRPr lang="fr-CH" sz="2000" b="1" dirty="0">
              <a:solidFill>
                <a:srgbClr val="FF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2000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 err="1" smtClean="0">
                <a:solidFill>
                  <a:prstClr val="black"/>
                </a:solidFill>
              </a:rPr>
              <a:t>We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absolutely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need</a:t>
            </a:r>
            <a:r>
              <a:rPr lang="fr-CH" sz="2000" b="1" dirty="0" smtClean="0">
                <a:solidFill>
                  <a:prstClr val="black"/>
                </a:solidFill>
              </a:rPr>
              <a:t> a </a:t>
            </a:r>
            <a:r>
              <a:rPr lang="fr-CH" sz="2000" b="1" dirty="0" err="1" smtClean="0">
                <a:solidFill>
                  <a:prstClr val="black"/>
                </a:solidFill>
              </a:rPr>
              <a:t>next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 err="1" smtClean="0">
                <a:solidFill>
                  <a:prstClr val="black"/>
                </a:solidFill>
              </a:rPr>
              <a:t>accelerator</a:t>
            </a:r>
            <a:r>
              <a:rPr lang="fr-CH" sz="2000" b="1" dirty="0" smtClean="0">
                <a:solidFill>
                  <a:prstClr val="black"/>
                </a:solidFill>
              </a:rPr>
              <a:t> but the </a:t>
            </a:r>
            <a:r>
              <a:rPr lang="fr-CH" sz="2000" b="1" dirty="0" err="1">
                <a:solidFill>
                  <a:prstClr val="black"/>
                </a:solidFill>
              </a:rPr>
              <a:t>next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>
                <a:solidFill>
                  <a:prstClr val="black"/>
                </a:solidFill>
              </a:rPr>
              <a:t>facility</a:t>
            </a:r>
            <a:r>
              <a:rPr lang="fr-CH" sz="2000" b="1" dirty="0">
                <a:solidFill>
                  <a:prstClr val="black"/>
                </a:solidFill>
              </a:rPr>
              <a:t> must </a:t>
            </a:r>
            <a:r>
              <a:rPr lang="fr-CH" sz="2000" b="1" dirty="0" err="1">
                <a:solidFill>
                  <a:prstClr val="black"/>
                </a:solidFill>
              </a:rPr>
              <a:t>be</a:t>
            </a:r>
            <a:r>
              <a:rPr lang="fr-CH" sz="2000" b="1" dirty="0">
                <a:solidFill>
                  <a:prstClr val="black"/>
                </a:solidFill>
              </a:rPr>
              <a:t> versatile </a:t>
            </a:r>
            <a:r>
              <a:rPr lang="fr-CH" sz="2000" b="1" dirty="0" smtClean="0">
                <a:solidFill>
                  <a:prstClr val="black"/>
                </a:solidFill>
              </a:rPr>
              <a:t>(and </a:t>
            </a:r>
            <a:r>
              <a:rPr lang="fr-CH" sz="2000" b="1" dirty="0" err="1" smtClean="0">
                <a:solidFill>
                  <a:prstClr val="black"/>
                </a:solidFill>
              </a:rPr>
              <a:t>feasible</a:t>
            </a:r>
            <a:r>
              <a:rPr lang="fr-CH" sz="2000" b="1" dirty="0" smtClean="0">
                <a:solidFill>
                  <a:prstClr val="black"/>
                </a:solidFill>
              </a:rPr>
              <a:t>!)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 err="1" smtClean="0">
                <a:solidFill>
                  <a:prstClr val="black"/>
                </a:solidFill>
              </a:rPr>
              <a:t>with</a:t>
            </a:r>
            <a:r>
              <a:rPr lang="fr-CH" sz="2000" b="1" dirty="0" smtClean="0">
                <a:solidFill>
                  <a:prstClr val="black"/>
                </a:solidFill>
              </a:rPr>
              <a:t> </a:t>
            </a:r>
            <a:r>
              <a:rPr lang="fr-CH" sz="2000" b="1" dirty="0">
                <a:solidFill>
                  <a:srgbClr val="C00000"/>
                </a:solidFill>
              </a:rPr>
              <a:t>as </a:t>
            </a:r>
            <a:r>
              <a:rPr lang="fr-CH" sz="2000" b="1" dirty="0" err="1">
                <a:solidFill>
                  <a:srgbClr val="C00000"/>
                </a:solidFill>
              </a:rPr>
              <a:t>broad</a:t>
            </a:r>
            <a:r>
              <a:rPr lang="fr-CH" sz="2000" b="1" dirty="0">
                <a:solidFill>
                  <a:srgbClr val="C00000"/>
                </a:solidFill>
              </a:rPr>
              <a:t> and </a:t>
            </a:r>
            <a:r>
              <a:rPr lang="fr-CH" sz="2000" b="1" dirty="0" err="1">
                <a:solidFill>
                  <a:srgbClr val="C00000"/>
                </a:solidFill>
              </a:rPr>
              <a:t>powerful</a:t>
            </a:r>
            <a:r>
              <a:rPr lang="fr-CH" sz="2000" b="1" dirty="0">
                <a:solidFill>
                  <a:srgbClr val="C00000"/>
                </a:solidFill>
              </a:rPr>
              <a:t> </a:t>
            </a:r>
            <a:r>
              <a:rPr lang="fr-CH" sz="2000" b="1" dirty="0" err="1">
                <a:solidFill>
                  <a:srgbClr val="C00000"/>
                </a:solidFill>
              </a:rPr>
              <a:t>reach</a:t>
            </a:r>
            <a:r>
              <a:rPr lang="fr-CH" sz="2000" b="1" dirty="0">
                <a:solidFill>
                  <a:srgbClr val="C00000"/>
                </a:solidFill>
              </a:rPr>
              <a:t> as possible</a:t>
            </a:r>
            <a:r>
              <a:rPr lang="fr-CH" sz="2000" b="1" dirty="0">
                <a:solidFill>
                  <a:prstClr val="black"/>
                </a:solidFill>
              </a:rPr>
              <a:t>, </a:t>
            </a:r>
            <a:r>
              <a:rPr lang="fr-CH" sz="2000" b="1" dirty="0" smtClean="0">
                <a:solidFill>
                  <a:prstClr val="black"/>
                </a:solidFill>
              </a:rPr>
              <a:t>as </a:t>
            </a:r>
            <a:r>
              <a:rPr lang="fr-CH" sz="2000" b="1" dirty="0" err="1">
                <a:solidFill>
                  <a:prstClr val="black"/>
                </a:solidFill>
              </a:rPr>
              <a:t>there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>
                <a:solidFill>
                  <a:prstClr val="black"/>
                </a:solidFill>
              </a:rPr>
              <a:t>is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>
                <a:solidFill>
                  <a:srgbClr val="0033CC"/>
                </a:solidFill>
              </a:rPr>
              <a:t>no </a:t>
            </a:r>
            <a:r>
              <a:rPr lang="fr-CH" sz="2000" b="1" dirty="0" err="1">
                <a:solidFill>
                  <a:srgbClr val="0033CC"/>
                </a:solidFill>
              </a:rPr>
              <a:t>precise</a:t>
            </a:r>
            <a:r>
              <a:rPr lang="fr-CH" sz="2000" b="1" dirty="0">
                <a:solidFill>
                  <a:srgbClr val="0033CC"/>
                </a:solidFill>
              </a:rPr>
              <a:t> </a:t>
            </a:r>
            <a:r>
              <a:rPr lang="fr-CH" sz="2000" b="1" dirty="0" err="1" smtClean="0">
                <a:solidFill>
                  <a:srgbClr val="0033CC"/>
                </a:solidFill>
              </a:rPr>
              <a:t>target</a:t>
            </a:r>
            <a:r>
              <a:rPr lang="fr-CH" sz="2000" b="1" dirty="0" smtClean="0">
                <a:solidFill>
                  <a:srgbClr val="0033CC"/>
                </a:solidFill>
              </a:rPr>
              <a:t> </a:t>
            </a:r>
            <a:endParaRPr lang="fr-CH" sz="2000" b="1" dirty="0">
              <a:solidFill>
                <a:srgbClr val="0033CC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2000" b="1" dirty="0">
              <a:solidFill>
                <a:srgbClr val="0033CC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800" b="1" dirty="0">
                <a:solidFill>
                  <a:srgbClr val="0033CC"/>
                </a:solidFill>
              </a:rPr>
              <a:t>        </a:t>
            </a:r>
            <a:r>
              <a:rPr lang="fr-CH" sz="2800" b="1" dirty="0">
                <a:solidFill>
                  <a:srgbClr val="C00000"/>
                </a:solidFill>
              </a:rPr>
              <a:t> </a:t>
            </a:r>
            <a:r>
              <a:rPr lang="fr-CH" sz="2800" b="1" u="sng" dirty="0">
                <a:solidFill>
                  <a:srgbClr val="C00000"/>
                </a:solidFill>
                <a:sym typeface="Wingdings" panose="05000000000000000000" pitchFamily="2" charset="2"/>
              </a:rPr>
              <a:t> </a:t>
            </a:r>
            <a:r>
              <a:rPr lang="fr-CH" sz="2800" b="1" u="sng" dirty="0">
                <a:solidFill>
                  <a:srgbClr val="C00000"/>
                </a:solidFill>
              </a:rPr>
              <a:t>more </a:t>
            </a:r>
            <a:r>
              <a:rPr lang="fr-CH" sz="2800" b="1" u="sng" dirty="0" err="1">
                <a:solidFill>
                  <a:srgbClr val="C00000"/>
                </a:solidFill>
              </a:rPr>
              <a:t>Sensitivity</a:t>
            </a:r>
            <a:r>
              <a:rPr lang="fr-CH" sz="2800" b="1" u="sng" dirty="0">
                <a:solidFill>
                  <a:srgbClr val="C00000"/>
                </a:solidFill>
              </a:rPr>
              <a:t>, more </a:t>
            </a:r>
            <a:r>
              <a:rPr lang="fr-CH" sz="2800" b="1" u="sng" dirty="0" err="1">
                <a:solidFill>
                  <a:srgbClr val="C00000"/>
                </a:solidFill>
              </a:rPr>
              <a:t>Precision</a:t>
            </a:r>
            <a:r>
              <a:rPr lang="fr-CH" sz="2800" b="1" u="sng" dirty="0">
                <a:solidFill>
                  <a:srgbClr val="C00000"/>
                </a:solidFill>
              </a:rPr>
              <a:t>, more </a:t>
            </a:r>
            <a:r>
              <a:rPr lang="fr-CH" sz="2800" b="1" u="sng" dirty="0" err="1">
                <a:solidFill>
                  <a:srgbClr val="C00000"/>
                </a:solidFill>
              </a:rPr>
              <a:t>Energy</a:t>
            </a:r>
            <a:endParaRPr lang="fr-CH" sz="2800" b="1" u="sng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3168" y="3997568"/>
            <a:ext cx="9206110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H" sz="2400" b="1" dirty="0" smtClean="0"/>
              <a:t>FCC, </a:t>
            </a:r>
            <a:r>
              <a:rPr lang="fr-CH" sz="2400" b="1" dirty="0" err="1"/>
              <a:t>thanks</a:t>
            </a:r>
            <a:r>
              <a:rPr lang="fr-CH" sz="2400" b="1" dirty="0"/>
              <a:t> to synergies and </a:t>
            </a:r>
            <a:r>
              <a:rPr lang="fr-CH" sz="2400" b="1" dirty="0" err="1"/>
              <a:t>complementarities</a:t>
            </a:r>
            <a:r>
              <a:rPr lang="fr-CH" sz="2400" b="1" dirty="0"/>
              <a:t>, </a:t>
            </a:r>
            <a:r>
              <a:rPr lang="fr-CH" sz="2400" b="1" dirty="0" err="1"/>
              <a:t>offers</a:t>
            </a:r>
            <a:r>
              <a:rPr lang="fr-CH" sz="2400" b="1" dirty="0"/>
              <a:t> </a:t>
            </a:r>
          </a:p>
          <a:p>
            <a:pPr algn="ctr"/>
            <a:r>
              <a:rPr lang="fr-CH" sz="2400" b="1" dirty="0"/>
              <a:t>the </a:t>
            </a:r>
            <a:r>
              <a:rPr lang="fr-CH" sz="2400" b="1" dirty="0" err="1"/>
              <a:t>most</a:t>
            </a:r>
            <a:r>
              <a:rPr lang="fr-CH" sz="2400" b="1" dirty="0"/>
              <a:t> versatile and </a:t>
            </a:r>
            <a:r>
              <a:rPr lang="fr-CH" sz="2400" b="1" dirty="0" err="1"/>
              <a:t>adapted</a:t>
            </a:r>
            <a:r>
              <a:rPr lang="fr-CH" sz="2400" b="1" dirty="0"/>
              <a:t> </a:t>
            </a:r>
            <a:r>
              <a:rPr lang="fr-CH" sz="2400" b="1" dirty="0" err="1"/>
              <a:t>response</a:t>
            </a:r>
            <a:r>
              <a:rPr lang="fr-CH" sz="2400" b="1" dirty="0"/>
              <a:t> to </a:t>
            </a:r>
            <a:r>
              <a:rPr lang="fr-CH" sz="2400" b="1" dirty="0" err="1"/>
              <a:t>today’s</a:t>
            </a:r>
            <a:r>
              <a:rPr lang="fr-CH" sz="2400" b="1" dirty="0"/>
              <a:t> </a:t>
            </a:r>
            <a:r>
              <a:rPr lang="fr-CH" sz="2400" b="1" dirty="0" err="1"/>
              <a:t>physics</a:t>
            </a:r>
            <a:r>
              <a:rPr lang="fr-CH" sz="2400" b="1" dirty="0"/>
              <a:t> </a:t>
            </a:r>
            <a:r>
              <a:rPr lang="fr-CH" sz="2400" b="1" dirty="0" err="1" smtClean="0"/>
              <a:t>landscape</a:t>
            </a:r>
            <a:endParaRPr lang="fr-CH" sz="24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77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11752" y="0"/>
            <a:ext cx="1577291" cy="683264"/>
          </a:xfrm>
          <a:prstGeom prst="rect">
            <a:avLst/>
          </a:prstGeom>
          <a:solidFill>
            <a:srgbClr val="FFFF00"/>
          </a:solidFill>
          <a:ln w="28575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fr-CH" sz="3840" b="1" dirty="0"/>
              <a:t>FCC-</a:t>
            </a:r>
            <a:r>
              <a:rPr lang="fr-CH" sz="3840" b="1" dirty="0" err="1"/>
              <a:t>ee</a:t>
            </a:r>
            <a:endParaRPr lang="en-GB" sz="384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59484" y="4258808"/>
            <a:ext cx="2918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 err="1">
                <a:solidFill>
                  <a:prstClr val="black"/>
                </a:solidFill>
              </a:rPr>
              <a:t>Event</a:t>
            </a:r>
            <a:r>
              <a:rPr lang="fr-CH" sz="2400" b="1" dirty="0">
                <a:solidFill>
                  <a:prstClr val="black"/>
                </a:solidFill>
              </a:rPr>
              <a:t> </a:t>
            </a:r>
            <a:r>
              <a:rPr lang="fr-CH" sz="2400" b="1" dirty="0" err="1" smtClean="0">
                <a:solidFill>
                  <a:prstClr val="black"/>
                </a:solidFill>
              </a:rPr>
              <a:t>statistics</a:t>
            </a:r>
            <a:r>
              <a:rPr lang="fr-CH" sz="2400" b="1" dirty="0">
                <a:solidFill>
                  <a:prstClr val="black"/>
                </a:solidFill>
              </a:rPr>
              <a:t> </a:t>
            </a:r>
            <a:r>
              <a:rPr lang="fr-CH" sz="2400" b="1" dirty="0" smtClean="0">
                <a:solidFill>
                  <a:prstClr val="black"/>
                </a:solidFill>
              </a:rPr>
              <a:t>(2IP)</a:t>
            </a:r>
            <a:endParaRPr lang="fr-CH" sz="2400" b="1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74730" y="4811554"/>
            <a:ext cx="1667892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>
                <a:solidFill>
                  <a:prstClr val="black"/>
                </a:solidFill>
              </a:rPr>
              <a:t>LEP x 10</a:t>
            </a:r>
            <a:r>
              <a:rPr lang="fr-CH" sz="2400" b="1" baseline="30000" dirty="0">
                <a:solidFill>
                  <a:prstClr val="black"/>
                </a:solidFill>
              </a:rPr>
              <a:t>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>
                <a:solidFill>
                  <a:prstClr val="black"/>
                </a:solidFill>
              </a:rPr>
              <a:t>LEP x 2.10</a:t>
            </a:r>
            <a:r>
              <a:rPr lang="fr-CH" sz="2400" b="1" baseline="30000" dirty="0">
                <a:solidFill>
                  <a:prstClr val="black"/>
                </a:solidFill>
              </a:rPr>
              <a:t>3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>
                <a:solidFill>
                  <a:prstClr val="black"/>
                </a:solidFill>
              </a:rPr>
              <a:t>Never </a:t>
            </a:r>
            <a:r>
              <a:rPr lang="fr-CH" sz="2400" b="1" dirty="0" err="1">
                <a:solidFill>
                  <a:prstClr val="black"/>
                </a:solidFill>
              </a:rPr>
              <a:t>done</a:t>
            </a:r>
            <a:endParaRPr lang="fr-CH" sz="2400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i="1" dirty="0">
                <a:solidFill>
                  <a:prstClr val="black"/>
                </a:solidFill>
              </a:rPr>
              <a:t>Never </a:t>
            </a:r>
            <a:r>
              <a:rPr lang="fr-CH" sz="2400" b="1" i="1" dirty="0" err="1" smtClean="0">
                <a:solidFill>
                  <a:prstClr val="black"/>
                </a:solidFill>
              </a:rPr>
              <a:t>done</a:t>
            </a:r>
            <a:endParaRPr lang="fr-CH" sz="2400" b="1" i="1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 smtClean="0">
                <a:solidFill>
                  <a:prstClr val="black"/>
                </a:solidFill>
              </a:rPr>
              <a:t>Never </a:t>
            </a:r>
            <a:r>
              <a:rPr lang="fr-CH" sz="2400" b="1" dirty="0" err="1" smtClean="0">
                <a:solidFill>
                  <a:prstClr val="black"/>
                </a:solidFill>
              </a:rPr>
              <a:t>done</a:t>
            </a:r>
            <a:endParaRPr lang="fr-CH" sz="2400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31470" y="4772992"/>
            <a:ext cx="1721946" cy="1938992"/>
          </a:xfrm>
          <a:prstGeom prst="rect">
            <a:avLst/>
          </a:prstGeom>
          <a:solidFill>
            <a:schemeClr val="bg1"/>
          </a:solidFill>
          <a:ln w="3810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fr-CH" sz="2400" dirty="0"/>
              <a:t> &lt;100 </a:t>
            </a:r>
            <a:r>
              <a:rPr lang="fr-CH" sz="2400" dirty="0" err="1"/>
              <a:t>keV</a:t>
            </a:r>
            <a:endParaRPr lang="fr-CH" sz="2400" dirty="0"/>
          </a:p>
          <a:p>
            <a:r>
              <a:rPr lang="fr-CH" sz="2400" dirty="0"/>
              <a:t> &lt;300 </a:t>
            </a:r>
            <a:r>
              <a:rPr lang="fr-CH" sz="2400" dirty="0" err="1"/>
              <a:t>keV</a:t>
            </a:r>
            <a:endParaRPr lang="fr-CH" sz="2400" dirty="0"/>
          </a:p>
          <a:p>
            <a:r>
              <a:rPr lang="fr-CH" sz="2400" dirty="0"/>
              <a:t>    1 </a:t>
            </a:r>
            <a:r>
              <a:rPr lang="fr-CH" sz="2400" dirty="0" smtClean="0"/>
              <a:t>MeV</a:t>
            </a:r>
          </a:p>
          <a:p>
            <a:r>
              <a:rPr lang="fr-CH" sz="2400" dirty="0"/>
              <a:t> </a:t>
            </a:r>
            <a:r>
              <a:rPr lang="fr-CH" sz="2400" dirty="0" smtClean="0"/>
              <a:t>&lt;&lt; 1 MeV    </a:t>
            </a:r>
            <a:endParaRPr lang="fr-CH" sz="2400" dirty="0"/>
          </a:p>
          <a:p>
            <a:r>
              <a:rPr lang="fr-CH" sz="2400" dirty="0"/>
              <a:t>    2 MeV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070844" y="4379506"/>
            <a:ext cx="1400127" cy="4247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160" b="1" dirty="0"/>
              <a:t>E</a:t>
            </a:r>
            <a:r>
              <a:rPr lang="fr-CH" sz="2160" b="1" baseline="-25000" dirty="0"/>
              <a:t>CM</a:t>
            </a:r>
            <a:r>
              <a:rPr lang="fr-CH" sz="2160" b="1" dirty="0"/>
              <a:t> </a:t>
            </a:r>
            <a:r>
              <a:rPr lang="fr-CH" sz="2160" b="1" dirty="0" err="1"/>
              <a:t>errors</a:t>
            </a:r>
            <a:r>
              <a:rPr lang="fr-CH" sz="2160" b="1" dirty="0"/>
              <a:t>: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76D9-87D1-40B6-97B3-750321276E4F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81215" y="0"/>
            <a:ext cx="5210785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Great </a:t>
            </a:r>
            <a:r>
              <a:rPr lang="fr-CH" sz="2400" b="1" dirty="0" err="1"/>
              <a:t>energy</a:t>
            </a:r>
            <a:r>
              <a:rPr lang="fr-CH" sz="2400" b="1" dirty="0"/>
              <a:t> range for the </a:t>
            </a:r>
            <a:endParaRPr lang="fr-CH" sz="2400" b="1" dirty="0" smtClean="0"/>
          </a:p>
          <a:p>
            <a:r>
              <a:rPr lang="fr-CH" sz="2400" b="1" dirty="0" err="1" smtClean="0"/>
              <a:t>heavy</a:t>
            </a:r>
            <a:r>
              <a:rPr lang="fr-CH" sz="2400" b="1" dirty="0" smtClean="0"/>
              <a:t> </a:t>
            </a:r>
            <a:r>
              <a:rPr lang="fr-CH" sz="2400" b="1" dirty="0" err="1"/>
              <a:t>particles</a:t>
            </a:r>
            <a:r>
              <a:rPr lang="fr-CH" sz="2400" b="1" dirty="0"/>
              <a:t> of the Standard </a:t>
            </a:r>
            <a:r>
              <a:rPr lang="fr-CH" sz="2400" b="1" dirty="0" smtClean="0"/>
              <a:t>Model </a:t>
            </a:r>
            <a:endParaRPr lang="en-GB" sz="2400" b="1" dirty="0"/>
          </a:p>
        </p:txBody>
      </p:sp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700DAB0C-486F-254C-AE04-186724D5D4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27" y="893488"/>
            <a:ext cx="7870890" cy="3392626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8784" y="4811554"/>
            <a:ext cx="8306012" cy="1938992"/>
          </a:xfrm>
          <a:prstGeom prst="rect">
            <a:avLst/>
          </a:prstGeom>
          <a:solidFill>
            <a:srgbClr val="E5F3EE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>
                <a:solidFill>
                  <a:prstClr val="black"/>
                </a:solidFill>
              </a:rPr>
              <a:t>  </a:t>
            </a:r>
            <a:r>
              <a:rPr lang="fr-CH" sz="2400" b="1" dirty="0" smtClean="0">
                <a:solidFill>
                  <a:prstClr val="black"/>
                </a:solidFill>
              </a:rPr>
              <a:t>Z </a:t>
            </a:r>
            <a:r>
              <a:rPr lang="fr-CH" sz="2400" b="1" dirty="0" err="1">
                <a:solidFill>
                  <a:prstClr val="black"/>
                </a:solidFill>
              </a:rPr>
              <a:t>peak</a:t>
            </a:r>
            <a:r>
              <a:rPr lang="fr-CH" sz="2400" b="1" dirty="0">
                <a:solidFill>
                  <a:prstClr val="black"/>
                </a:solidFill>
              </a:rPr>
              <a:t>                   </a:t>
            </a:r>
            <a:r>
              <a:rPr lang="fr-CH" sz="2400" b="1" dirty="0" smtClean="0">
                <a:solidFill>
                  <a:prstClr val="black"/>
                </a:solidFill>
              </a:rPr>
              <a:t> </a:t>
            </a:r>
            <a:r>
              <a:rPr lang="fr-CH" sz="2400" b="1" dirty="0" err="1" smtClean="0">
                <a:solidFill>
                  <a:prstClr val="black"/>
                </a:solidFill>
              </a:rPr>
              <a:t>E</a:t>
            </a:r>
            <a:r>
              <a:rPr lang="fr-CH" sz="2400" b="1" baseline="-25000" dirty="0" err="1" smtClean="0">
                <a:solidFill>
                  <a:prstClr val="black"/>
                </a:solidFill>
              </a:rPr>
              <a:t>cm</a:t>
            </a:r>
            <a:r>
              <a:rPr lang="fr-CH" sz="2400" b="1" dirty="0" smtClean="0">
                <a:solidFill>
                  <a:prstClr val="black"/>
                </a:solidFill>
              </a:rPr>
              <a:t> </a:t>
            </a:r>
            <a:r>
              <a:rPr lang="fr-CH" sz="2400" b="1" dirty="0">
                <a:solidFill>
                  <a:prstClr val="black"/>
                </a:solidFill>
              </a:rPr>
              <a:t>:   91 </a:t>
            </a:r>
            <a:r>
              <a:rPr lang="fr-CH" sz="2400" b="1" dirty="0" err="1">
                <a:solidFill>
                  <a:prstClr val="black"/>
                </a:solidFill>
              </a:rPr>
              <a:t>GeV</a:t>
            </a:r>
            <a:r>
              <a:rPr lang="fr-CH" sz="2400" b="1" dirty="0">
                <a:solidFill>
                  <a:prstClr val="black"/>
                </a:solidFill>
              </a:rPr>
              <a:t> </a:t>
            </a:r>
            <a:r>
              <a:rPr lang="fr-CH" sz="2400" b="1" dirty="0" smtClean="0">
                <a:solidFill>
                  <a:prstClr val="black"/>
                </a:solidFill>
              </a:rPr>
              <a:t>     </a:t>
            </a:r>
            <a:r>
              <a:rPr lang="fr-CH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4yrs</a:t>
            </a:r>
            <a:r>
              <a:rPr lang="fr-CH" sz="2400" b="1" dirty="0" smtClean="0">
                <a:solidFill>
                  <a:prstClr val="black"/>
                </a:solidFill>
              </a:rPr>
              <a:t>       5  10</a:t>
            </a:r>
            <a:r>
              <a:rPr lang="fr-CH" sz="2400" b="1" baseline="30000" dirty="0" smtClean="0">
                <a:solidFill>
                  <a:prstClr val="black"/>
                </a:solidFill>
              </a:rPr>
              <a:t>12</a:t>
            </a:r>
            <a:r>
              <a:rPr lang="fr-CH" sz="2400" b="1" dirty="0" smtClean="0">
                <a:solidFill>
                  <a:prstClr val="black"/>
                </a:solidFill>
              </a:rPr>
              <a:t>  </a:t>
            </a:r>
            <a:r>
              <a:rPr lang="fr-CH" sz="2400" b="1" dirty="0" err="1" smtClean="0">
                <a:solidFill>
                  <a:prstClr val="black"/>
                </a:solidFill>
              </a:rPr>
              <a:t>e+e</a:t>
            </a:r>
            <a:r>
              <a:rPr lang="fr-CH" sz="2400" b="1" dirty="0" smtClean="0">
                <a:solidFill>
                  <a:prstClr val="black"/>
                </a:solidFill>
              </a:rPr>
              <a:t>- </a:t>
            </a:r>
            <a:r>
              <a:rPr lang="fr-CH" sz="2400" b="1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sz="2400" b="1" baseline="30000" dirty="0">
                <a:solidFill>
                  <a:prstClr val="black"/>
                </a:solidFill>
                <a:sym typeface="Wingdings" panose="05000000000000000000" pitchFamily="2" charset="2"/>
              </a:rPr>
              <a:t>   </a:t>
            </a:r>
            <a:r>
              <a:rPr lang="fr-CH" sz="2400" b="1" dirty="0">
                <a:solidFill>
                  <a:prstClr val="black"/>
                </a:solidFill>
              </a:rPr>
              <a:t>Z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>
                <a:solidFill>
                  <a:prstClr val="black"/>
                </a:solidFill>
              </a:rPr>
              <a:t>  </a:t>
            </a:r>
            <a:r>
              <a:rPr lang="fr-CH" sz="2400" b="1" dirty="0" smtClean="0">
                <a:solidFill>
                  <a:prstClr val="black"/>
                </a:solidFill>
              </a:rPr>
              <a:t>WW </a:t>
            </a:r>
            <a:r>
              <a:rPr lang="fr-CH" sz="2400" b="1" dirty="0" err="1">
                <a:solidFill>
                  <a:prstClr val="black"/>
                </a:solidFill>
              </a:rPr>
              <a:t>threshold</a:t>
            </a:r>
            <a:r>
              <a:rPr lang="fr-CH" sz="2400" b="1" dirty="0">
                <a:solidFill>
                  <a:prstClr val="black"/>
                </a:solidFill>
              </a:rPr>
              <a:t>     </a:t>
            </a:r>
            <a:r>
              <a:rPr lang="fr-CH" sz="2400" b="1" dirty="0" err="1">
                <a:solidFill>
                  <a:prstClr val="black"/>
                </a:solidFill>
              </a:rPr>
              <a:t>E</a:t>
            </a:r>
            <a:r>
              <a:rPr lang="fr-CH" sz="2400" b="1" baseline="-25000" dirty="0" err="1">
                <a:solidFill>
                  <a:prstClr val="black"/>
                </a:solidFill>
              </a:rPr>
              <a:t>cm</a:t>
            </a:r>
            <a:r>
              <a:rPr lang="fr-CH" sz="2400" b="1" dirty="0">
                <a:solidFill>
                  <a:prstClr val="black"/>
                </a:solidFill>
              </a:rPr>
              <a:t> </a:t>
            </a:r>
            <a:r>
              <a:rPr lang="fr-CH" sz="2400" b="1" dirty="0">
                <a:solidFill>
                  <a:prstClr val="black"/>
                </a:solidFill>
                <a:sym typeface="Symbol" panose="05050102010706020507" pitchFamily="18" charset="2"/>
              </a:rPr>
              <a:t></a:t>
            </a:r>
            <a:r>
              <a:rPr lang="fr-CH" sz="2400" b="1" dirty="0" smtClean="0">
                <a:solidFill>
                  <a:prstClr val="black"/>
                </a:solidFill>
              </a:rPr>
              <a:t> </a:t>
            </a:r>
            <a:r>
              <a:rPr lang="fr-CH" sz="2400" b="1" dirty="0">
                <a:solidFill>
                  <a:prstClr val="black"/>
                </a:solidFill>
              </a:rPr>
              <a:t>161 </a:t>
            </a:r>
            <a:r>
              <a:rPr lang="fr-CH" sz="2400" b="1" dirty="0" err="1">
                <a:solidFill>
                  <a:prstClr val="black"/>
                </a:solidFill>
              </a:rPr>
              <a:t>GeV</a:t>
            </a:r>
            <a:r>
              <a:rPr lang="fr-CH" sz="2400" b="1" dirty="0">
                <a:solidFill>
                  <a:prstClr val="black"/>
                </a:solidFill>
              </a:rPr>
              <a:t>     </a:t>
            </a:r>
            <a:r>
              <a:rPr lang="fr-CH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2yrs</a:t>
            </a:r>
            <a:r>
              <a:rPr lang="fr-CH" sz="2400" b="1" dirty="0" smtClean="0">
                <a:solidFill>
                  <a:prstClr val="black"/>
                </a:solidFill>
              </a:rPr>
              <a:t>        &gt;10</a:t>
            </a:r>
            <a:r>
              <a:rPr lang="fr-CH" sz="2400" b="1" baseline="30000" dirty="0" smtClean="0">
                <a:solidFill>
                  <a:prstClr val="black"/>
                </a:solidFill>
              </a:rPr>
              <a:t>8      </a:t>
            </a:r>
            <a:r>
              <a:rPr lang="fr-CH" sz="2400" b="1" dirty="0" err="1" smtClean="0">
                <a:solidFill>
                  <a:prstClr val="black"/>
                </a:solidFill>
              </a:rPr>
              <a:t>e+e</a:t>
            </a:r>
            <a:r>
              <a:rPr lang="fr-CH" sz="2400" b="1" dirty="0" smtClean="0">
                <a:solidFill>
                  <a:prstClr val="black"/>
                </a:solidFill>
              </a:rPr>
              <a:t>- </a:t>
            </a:r>
            <a:r>
              <a:rPr lang="fr-CH" sz="24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sz="2400" b="1" baseline="300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fr-CH" sz="24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WW</a:t>
            </a:r>
            <a:endParaRPr lang="fr-CH" sz="2400" b="1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>
                <a:solidFill>
                  <a:prstClr val="black"/>
                </a:solidFill>
                <a:sym typeface="Wingdings" panose="05000000000000000000" pitchFamily="2" charset="2"/>
              </a:rPr>
              <a:t>  ZH </a:t>
            </a:r>
            <a:r>
              <a:rPr lang="fr-CH" sz="24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maximum       </a:t>
            </a:r>
            <a:r>
              <a:rPr lang="fr-CH" sz="2400" b="1" dirty="0" err="1">
                <a:solidFill>
                  <a:prstClr val="black"/>
                </a:solidFill>
              </a:rPr>
              <a:t>E</a:t>
            </a:r>
            <a:r>
              <a:rPr lang="fr-CH" sz="2400" b="1" baseline="-25000" dirty="0" err="1">
                <a:solidFill>
                  <a:prstClr val="black"/>
                </a:solidFill>
              </a:rPr>
              <a:t>cm</a:t>
            </a:r>
            <a:r>
              <a:rPr lang="fr-CH" sz="2400" b="1" dirty="0">
                <a:solidFill>
                  <a:prstClr val="black"/>
                </a:solidFill>
              </a:rPr>
              <a:t> : 240 </a:t>
            </a:r>
            <a:r>
              <a:rPr lang="fr-CH" sz="2400" b="1" dirty="0" err="1">
                <a:solidFill>
                  <a:prstClr val="black"/>
                </a:solidFill>
              </a:rPr>
              <a:t>GeV</a:t>
            </a:r>
            <a:r>
              <a:rPr lang="fr-CH" sz="2400" b="1" dirty="0">
                <a:solidFill>
                  <a:prstClr val="black"/>
                </a:solidFill>
              </a:rPr>
              <a:t>      </a:t>
            </a:r>
            <a:r>
              <a:rPr lang="fr-CH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3yrs</a:t>
            </a:r>
            <a:r>
              <a:rPr lang="fr-CH" sz="2400" b="1" dirty="0" smtClean="0">
                <a:solidFill>
                  <a:prstClr val="black"/>
                </a:solidFill>
              </a:rPr>
              <a:t>        &gt; </a:t>
            </a:r>
            <a:r>
              <a:rPr lang="fr-CH" sz="2400" b="1" dirty="0">
                <a:solidFill>
                  <a:prstClr val="black"/>
                </a:solidFill>
              </a:rPr>
              <a:t>10</a:t>
            </a:r>
            <a:r>
              <a:rPr lang="fr-CH" sz="2400" b="1" baseline="30000" dirty="0">
                <a:solidFill>
                  <a:prstClr val="black"/>
                </a:solidFill>
              </a:rPr>
              <a:t>6     </a:t>
            </a:r>
            <a:r>
              <a:rPr lang="fr-CH" sz="2400" b="1" dirty="0" err="1" smtClean="0">
                <a:solidFill>
                  <a:prstClr val="black"/>
                </a:solidFill>
              </a:rPr>
              <a:t>e+e</a:t>
            </a:r>
            <a:r>
              <a:rPr lang="fr-CH" sz="2400" b="1" dirty="0" smtClean="0">
                <a:solidFill>
                  <a:prstClr val="black"/>
                </a:solidFill>
              </a:rPr>
              <a:t>- </a:t>
            </a:r>
            <a:r>
              <a:rPr lang="fr-CH" sz="2400" b="1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sz="2400" b="1" baseline="30000" dirty="0">
                <a:solidFill>
                  <a:prstClr val="black"/>
                </a:solidFill>
                <a:sym typeface="Wingdings" panose="05000000000000000000" pitchFamily="2" charset="2"/>
              </a:rPr>
              <a:t>   </a:t>
            </a:r>
            <a:r>
              <a:rPr lang="fr-CH" sz="24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ZH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  </a:t>
            </a:r>
            <a:r>
              <a:rPr lang="en-US" sz="2400" b="1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s-channel H         </a:t>
            </a:r>
            <a:r>
              <a:rPr lang="en-US" sz="2400" b="1" i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E</a:t>
            </a:r>
            <a:r>
              <a:rPr lang="en-US" sz="2400" b="1" i="1" baseline="-250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cm</a:t>
            </a:r>
            <a:r>
              <a:rPr lang="en-US" sz="2400" b="1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: </a:t>
            </a:r>
            <a:r>
              <a:rPr lang="en-US" sz="2400" b="1" i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m</a:t>
            </a:r>
            <a:r>
              <a:rPr lang="en-US" sz="2400" b="1" i="1" baseline="-250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H</a:t>
            </a:r>
            <a:r>
              <a:rPr lang="en-US" sz="2400" b="1" i="1" baseline="-250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              </a:t>
            </a:r>
            <a:r>
              <a:rPr lang="en-US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(3yrs?)   </a:t>
            </a:r>
            <a:r>
              <a:rPr lang="en-US" sz="2400" b="1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O(5000)</a:t>
            </a:r>
            <a:r>
              <a:rPr lang="en-US" sz="2400" b="1" i="1" baseline="-250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</a:t>
            </a:r>
            <a:r>
              <a:rPr lang="fr-CH" sz="2400" b="1" i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e+e</a:t>
            </a:r>
            <a:r>
              <a:rPr lang="fr-CH" sz="2400" b="1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- </a:t>
            </a:r>
            <a:r>
              <a:rPr lang="en-CH" sz="2400" b="1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en-US" sz="2400" b="1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 H  </a:t>
            </a:r>
            <a:endParaRPr lang="fr-CH" sz="2400" b="1" i="1" baseline="-25000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>
                <a:solidFill>
                  <a:prstClr val="black"/>
                </a:solidFill>
                <a:sym typeface="Symbol"/>
              </a:rPr>
              <a:t></a:t>
            </a:r>
            <a:r>
              <a:rPr lang="fr-CH" sz="2400" b="1" dirty="0">
                <a:solidFill>
                  <a:prstClr val="black"/>
                </a:solidFill>
                <a:sym typeface="Wingdings" panose="05000000000000000000" pitchFamily="2" charset="2"/>
              </a:rPr>
              <a:t>tt   </a:t>
            </a:r>
            <a:r>
              <a:rPr lang="fr-CH" sz="24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                    </a:t>
            </a:r>
            <a:r>
              <a:rPr lang="fr-CH" sz="2400" b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E</a:t>
            </a:r>
            <a:r>
              <a:rPr lang="fr-CH" sz="2400" b="1" baseline="-25000" dirty="0" err="1" smtClean="0">
                <a:solidFill>
                  <a:prstClr val="black"/>
                </a:solidFill>
              </a:rPr>
              <a:t>cm</a:t>
            </a:r>
            <a:r>
              <a:rPr lang="fr-CH" sz="2400" b="1" dirty="0" smtClean="0">
                <a:solidFill>
                  <a:prstClr val="black"/>
                </a:solidFill>
              </a:rPr>
              <a:t> </a:t>
            </a:r>
            <a:r>
              <a:rPr lang="fr-CH" sz="2400" b="1" dirty="0">
                <a:solidFill>
                  <a:prstClr val="black"/>
                </a:solidFill>
              </a:rPr>
              <a:t>: </a:t>
            </a:r>
            <a:r>
              <a:rPr lang="fr-CH" sz="2400" b="1" dirty="0">
                <a:solidFill>
                  <a:prstClr val="black"/>
                </a:solidFill>
                <a:sym typeface="Symbol" panose="05050102010706020507" pitchFamily="18" charset="2"/>
              </a:rPr>
              <a:t></a:t>
            </a:r>
            <a:r>
              <a:rPr lang="fr-CH" sz="2400" b="1" dirty="0">
                <a:solidFill>
                  <a:prstClr val="black"/>
                </a:solidFill>
              </a:rPr>
              <a:t> 350 </a:t>
            </a:r>
            <a:r>
              <a:rPr lang="fr-CH" sz="2400" b="1" dirty="0" err="1">
                <a:solidFill>
                  <a:prstClr val="black"/>
                </a:solidFill>
              </a:rPr>
              <a:t>GeV</a:t>
            </a:r>
            <a:r>
              <a:rPr lang="fr-CH" sz="2400" b="1" dirty="0">
                <a:solidFill>
                  <a:prstClr val="black"/>
                </a:solidFill>
              </a:rPr>
              <a:t>   </a:t>
            </a:r>
            <a:r>
              <a:rPr lang="fr-CH" sz="2400" b="1" dirty="0" smtClean="0">
                <a:solidFill>
                  <a:prstClr val="black"/>
                </a:solidFill>
              </a:rPr>
              <a:t> </a:t>
            </a:r>
            <a:r>
              <a:rPr lang="fr-CH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5yrs </a:t>
            </a:r>
            <a:r>
              <a:rPr lang="fr-CH" sz="2400" b="1" dirty="0" smtClean="0">
                <a:solidFill>
                  <a:prstClr val="black"/>
                </a:solidFill>
              </a:rPr>
              <a:t>        10</a:t>
            </a:r>
            <a:r>
              <a:rPr lang="fr-CH" sz="2400" b="1" baseline="30000" dirty="0" smtClean="0">
                <a:solidFill>
                  <a:prstClr val="black"/>
                </a:solidFill>
              </a:rPr>
              <a:t>6        </a:t>
            </a:r>
            <a:r>
              <a:rPr lang="fr-CH" sz="2400" b="1" dirty="0" err="1" smtClean="0">
                <a:solidFill>
                  <a:prstClr val="black"/>
                </a:solidFill>
              </a:rPr>
              <a:t>e+e</a:t>
            </a:r>
            <a:r>
              <a:rPr lang="fr-CH" sz="2400" b="1" dirty="0" smtClean="0">
                <a:solidFill>
                  <a:prstClr val="black"/>
                </a:solidFill>
              </a:rPr>
              <a:t>- </a:t>
            </a:r>
            <a:r>
              <a:rPr lang="fr-CH" sz="2400" b="1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sz="2400" b="1" dirty="0">
                <a:solidFill>
                  <a:prstClr val="black"/>
                </a:solidFill>
                <a:sym typeface="Symbol"/>
              </a:rPr>
              <a:t></a:t>
            </a:r>
            <a:r>
              <a:rPr lang="fr-CH" sz="2400" b="1" dirty="0">
                <a:solidFill>
                  <a:prstClr val="black"/>
                </a:solidFill>
                <a:sym typeface="Wingdings" panose="05000000000000000000" pitchFamily="2" charset="2"/>
              </a:rPr>
              <a:t>tt</a:t>
            </a:r>
            <a:endParaRPr lang="fr-CH" sz="24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10939" y="1133060"/>
            <a:ext cx="4015409" cy="20313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notes:</a:t>
            </a:r>
          </a:p>
          <a:p>
            <a:r>
              <a:rPr lang="fr-FR" dirty="0" smtClean="0"/>
              <a:t>-- 4IP  </a:t>
            </a:r>
            <a:r>
              <a:rPr lang="fr-FR" dirty="0" err="1" smtClean="0"/>
              <a:t>increases</a:t>
            </a:r>
            <a:r>
              <a:rPr lang="fr-FR" dirty="0" smtClean="0"/>
              <a:t> Total </a:t>
            </a:r>
            <a:r>
              <a:rPr lang="fr-FR" dirty="0" err="1" smtClean="0"/>
              <a:t>Lumi</a:t>
            </a:r>
            <a:r>
              <a:rPr lang="fr-FR" dirty="0" smtClean="0"/>
              <a:t>  by  1.7</a:t>
            </a:r>
          </a:p>
          <a:p>
            <a:r>
              <a:rPr lang="fr-FR" dirty="0" smtClean="0"/>
              <a:t>-- 2IP </a:t>
            </a:r>
            <a:r>
              <a:rPr lang="fr-FR" dirty="0" err="1" smtClean="0"/>
              <a:t>assumed</a:t>
            </a:r>
            <a:r>
              <a:rPr lang="fr-FR" dirty="0" smtClean="0"/>
              <a:t> in all </a:t>
            </a:r>
            <a:r>
              <a:rPr lang="fr-FR" dirty="0" err="1" smtClean="0"/>
              <a:t>numbers</a:t>
            </a:r>
            <a:r>
              <a:rPr lang="fr-FR" dirty="0" smtClean="0"/>
              <a:t> </a:t>
            </a:r>
            <a:r>
              <a:rPr lang="fr-FR" dirty="0" err="1" smtClean="0"/>
              <a:t>below</a:t>
            </a:r>
            <a:r>
              <a:rPr lang="fr-FR" dirty="0" smtClean="0"/>
              <a:t> 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order</a:t>
            </a:r>
            <a:r>
              <a:rPr lang="fr-FR" dirty="0" smtClean="0"/>
              <a:t> and duration of  Z/WW/ZH  </a:t>
            </a:r>
          </a:p>
          <a:p>
            <a:r>
              <a:rPr lang="fr-FR" dirty="0"/>
              <a:t> </a:t>
            </a:r>
            <a:r>
              <a:rPr lang="fr-FR" dirty="0" smtClean="0"/>
              <a:t>      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decided</a:t>
            </a:r>
            <a:r>
              <a:rPr lang="fr-FR" dirty="0" smtClean="0"/>
              <a:t> at a </a:t>
            </a:r>
            <a:r>
              <a:rPr lang="fr-FR" dirty="0" err="1" smtClean="0"/>
              <a:t>later</a:t>
            </a:r>
            <a:r>
              <a:rPr lang="fr-FR" dirty="0" smtClean="0"/>
              <a:t> stage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ee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H must be after both Z and ZH 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     and before </a:t>
            </a:r>
            <a:r>
              <a:rPr lang="en-US" dirty="0" err="1" smtClean="0">
                <a:sym typeface="Wingdings" panose="05000000000000000000" pitchFamily="2" charset="2"/>
              </a:rPr>
              <a:t>tt</a:t>
            </a:r>
            <a:endParaRPr lang="en-US" dirty="0" smtClean="0">
              <a:sym typeface="Wingdings" panose="05000000000000000000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168966" y="3150704"/>
            <a:ext cx="585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Narrow" panose="020B0606020202030204" pitchFamily="34" charset="0"/>
              </a:rPr>
              <a:t>Total</a:t>
            </a:r>
            <a:endParaRPr lang="fr-FR" dirty="0">
              <a:latin typeface="Arial Narrow" panose="020B0606020202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00809" y="1928191"/>
            <a:ext cx="1063946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Z </a:t>
            </a:r>
            <a:r>
              <a:rPr lang="fr-FR" dirty="0" err="1" smtClean="0"/>
              <a:t>factory</a:t>
            </a:r>
            <a:r>
              <a:rPr lang="fr-FR" dirty="0" smtClean="0"/>
              <a:t>:</a:t>
            </a:r>
          </a:p>
          <a:p>
            <a:r>
              <a:rPr lang="fr-FR" dirty="0" smtClean="0"/>
              <a:t>LEP x 10</a:t>
            </a:r>
            <a:r>
              <a:rPr lang="fr-FR" baseline="30000" dirty="0" smtClean="0"/>
              <a:t>5</a:t>
            </a:r>
          </a:p>
          <a:p>
            <a:r>
              <a:rPr lang="fr-FR" dirty="0" smtClean="0"/>
              <a:t>ILC x 10</a:t>
            </a:r>
            <a:r>
              <a:rPr lang="fr-FR" baseline="30000" dirty="0" smtClean="0"/>
              <a:t>3</a:t>
            </a:r>
            <a:endParaRPr lang="fr-FR" baseline="30000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8209720" y="3478695"/>
            <a:ext cx="3826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see</a:t>
            </a:r>
            <a:r>
              <a:rPr lang="fr-FR" dirty="0" smtClean="0"/>
              <a:t> back-ups for </a:t>
            </a:r>
            <a:r>
              <a:rPr lang="fr-FR" dirty="0" err="1" smtClean="0"/>
              <a:t>facility</a:t>
            </a:r>
            <a:r>
              <a:rPr lang="fr-FR" dirty="0" smtClean="0"/>
              <a:t> </a:t>
            </a:r>
            <a:r>
              <a:rPr lang="fr-FR" dirty="0" err="1" smtClean="0"/>
              <a:t>comparisons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380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22.01.2020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Circular and Linear e+e- Complementarity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49351" y="-27384"/>
            <a:ext cx="3310906" cy="6093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3360" b="1" dirty="0"/>
              <a:t>«</a:t>
            </a:r>
            <a:r>
              <a:rPr lang="fr-CH" sz="3360" b="1" dirty="0" err="1"/>
              <a:t>Higgs</a:t>
            </a:r>
            <a:r>
              <a:rPr lang="fr-CH" sz="3360" b="1" dirty="0"/>
              <a:t> </a:t>
            </a:r>
            <a:r>
              <a:rPr lang="fr-CH" sz="3360" b="1" dirty="0" err="1"/>
              <a:t>Factories</a:t>
            </a:r>
            <a:r>
              <a:rPr lang="fr-CH" sz="3360" b="1" dirty="0"/>
              <a:t>»</a:t>
            </a:r>
            <a:endParaRPr lang="en-GB" sz="336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56" y="663893"/>
            <a:ext cx="4973777" cy="34834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1061625"/>
            <a:ext cx="4234070" cy="28858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06731" y="478840"/>
            <a:ext cx="1447832" cy="4247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2160" b="1" dirty="0" err="1"/>
              <a:t>Luminosity</a:t>
            </a:r>
            <a:endParaRPr lang="en-GB" sz="216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515470" y="74565"/>
            <a:ext cx="2914067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/>
              <a:t>plots </a:t>
            </a:r>
            <a:r>
              <a:rPr lang="fr-CH" sz="2160" dirty="0" err="1"/>
              <a:t>from</a:t>
            </a:r>
            <a:r>
              <a:rPr lang="fr-CH" sz="2160" dirty="0"/>
              <a:t> Briefing Book</a:t>
            </a:r>
            <a:endParaRPr lang="en-GB" sz="2160" dirty="0"/>
          </a:p>
        </p:txBody>
      </p:sp>
      <p:sp>
        <p:nvSpPr>
          <p:cNvPr id="10" name="TextBox 9"/>
          <p:cNvSpPr txBox="1"/>
          <p:nvPr/>
        </p:nvSpPr>
        <p:spPr>
          <a:xfrm>
            <a:off x="6787277" y="663893"/>
            <a:ext cx="4638129" cy="4247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2160" b="1" dirty="0" err="1"/>
              <a:t>Luminosity</a:t>
            </a:r>
            <a:r>
              <a:rPr lang="fr-CH" sz="2160" b="1" dirty="0"/>
              <a:t>/Power </a:t>
            </a:r>
            <a:r>
              <a:rPr lang="fr-CH" sz="2160" b="1" dirty="0">
                <a:sym typeface="Wingdings" panose="05000000000000000000" pitchFamily="2" charset="2"/>
              </a:rPr>
              <a:t> </a:t>
            </a:r>
            <a:r>
              <a:rPr lang="fr-CH" sz="2160" b="1" dirty="0" err="1">
                <a:sym typeface="Wingdings" panose="05000000000000000000" pitchFamily="2" charset="2"/>
              </a:rPr>
              <a:t>Energy</a:t>
            </a:r>
            <a:r>
              <a:rPr lang="fr-CH" sz="2160" b="1" dirty="0">
                <a:sym typeface="Wingdings" panose="05000000000000000000" pitchFamily="2" charset="2"/>
              </a:rPr>
              <a:t> </a:t>
            </a:r>
            <a:r>
              <a:rPr lang="fr-CH" sz="2160" b="1" dirty="0" err="1">
                <a:sym typeface="Wingdings" panose="05000000000000000000" pitchFamily="2" charset="2"/>
              </a:rPr>
              <a:t>efficiency</a:t>
            </a:r>
            <a:endParaRPr lang="en-GB" sz="2160" b="1" dirty="0"/>
          </a:p>
        </p:txBody>
      </p:sp>
      <p:sp>
        <p:nvSpPr>
          <p:cNvPr id="13" name="Oval 12"/>
          <p:cNvSpPr/>
          <p:nvPr/>
        </p:nvSpPr>
        <p:spPr>
          <a:xfrm>
            <a:off x="5923181" y="246675"/>
            <a:ext cx="1097280" cy="753058"/>
          </a:xfrm>
          <a:prstGeom prst="ellipse">
            <a:avLst/>
          </a:prstGeom>
        </p:spPr>
        <p:txBody>
          <a:bodyPr wrap="square" rtlCol="0" anchor="ctr">
            <a:spAutoFit/>
          </a:bodyPr>
          <a:lstStyle/>
          <a:p>
            <a:pPr algn="ctr"/>
            <a:endParaRPr lang="en-GB" sz="288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5015" y="3947458"/>
            <a:ext cx="10722102" cy="27515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160" b="1" dirty="0" err="1"/>
              <a:t>Luminosity</a:t>
            </a:r>
            <a:r>
              <a:rPr lang="fr-CH" sz="2160" b="1" dirty="0"/>
              <a:t> vs </a:t>
            </a:r>
            <a:r>
              <a:rPr lang="fr-CH" sz="2160" b="1" dirty="0" err="1"/>
              <a:t>Energy</a:t>
            </a:r>
            <a:r>
              <a:rPr lang="fr-CH" sz="2160" b="1" dirty="0"/>
              <a:t> </a:t>
            </a:r>
            <a:r>
              <a:rPr lang="fr-CH" sz="2160" dirty="0"/>
              <a:t> </a:t>
            </a:r>
            <a:r>
              <a:rPr lang="fr-CH" sz="2160" dirty="0"/>
              <a:t> </a:t>
            </a:r>
            <a:r>
              <a:rPr lang="fr-CH" sz="2160" b="1" dirty="0" err="1">
                <a:solidFill>
                  <a:srgbClr val="0000FF"/>
                </a:solidFill>
              </a:rPr>
              <a:t>circular</a:t>
            </a:r>
            <a:r>
              <a:rPr lang="fr-CH" sz="2160" b="1" dirty="0">
                <a:solidFill>
                  <a:srgbClr val="0000FF"/>
                </a:solidFill>
              </a:rPr>
              <a:t> </a:t>
            </a:r>
            <a:r>
              <a:rPr lang="fr-CH" sz="2160" b="1" dirty="0" err="1">
                <a:solidFill>
                  <a:srgbClr val="0000FF"/>
                </a:solidFill>
              </a:rPr>
              <a:t>below</a:t>
            </a:r>
            <a:r>
              <a:rPr lang="fr-CH" sz="2160" b="1" dirty="0">
                <a:solidFill>
                  <a:srgbClr val="0000FF"/>
                </a:solidFill>
              </a:rPr>
              <a:t> 350 </a:t>
            </a:r>
            <a:r>
              <a:rPr lang="fr-CH" sz="2160" b="1" dirty="0" err="1">
                <a:solidFill>
                  <a:srgbClr val="0000FF"/>
                </a:solidFill>
              </a:rPr>
              <a:t>GeV</a:t>
            </a:r>
            <a:r>
              <a:rPr lang="fr-CH" sz="2160" b="1" dirty="0">
                <a:solidFill>
                  <a:srgbClr val="0000FF"/>
                </a:solidFill>
              </a:rPr>
              <a:t>     </a:t>
            </a:r>
            <a:r>
              <a:rPr lang="fr-CH" sz="2160" b="1" dirty="0" err="1">
                <a:solidFill>
                  <a:srgbClr val="C00000"/>
                </a:solidFill>
              </a:rPr>
              <a:t>linear</a:t>
            </a:r>
            <a:r>
              <a:rPr lang="fr-CH" sz="2160" b="1" dirty="0">
                <a:solidFill>
                  <a:srgbClr val="C00000"/>
                </a:solidFill>
              </a:rPr>
              <a:t> </a:t>
            </a:r>
            <a:r>
              <a:rPr lang="fr-CH" sz="2160" b="1" dirty="0" err="1">
                <a:solidFill>
                  <a:srgbClr val="C00000"/>
                </a:solidFill>
              </a:rPr>
              <a:t>above</a:t>
            </a:r>
            <a:r>
              <a:rPr lang="fr-CH" sz="2160" b="1" dirty="0">
                <a:solidFill>
                  <a:srgbClr val="C00000"/>
                </a:solidFill>
              </a:rPr>
              <a:t> 250 </a:t>
            </a:r>
            <a:r>
              <a:rPr lang="fr-CH" sz="2160" b="1" dirty="0" err="1">
                <a:solidFill>
                  <a:srgbClr val="C00000"/>
                </a:solidFill>
              </a:rPr>
              <a:t>GeV</a:t>
            </a:r>
            <a:endParaRPr lang="fr-CH" sz="2160" b="1" dirty="0">
              <a:solidFill>
                <a:srgbClr val="C00000"/>
              </a:solidFill>
            </a:endParaRPr>
          </a:p>
          <a:p>
            <a:r>
              <a:rPr lang="fr-CH" sz="2160" b="1" dirty="0" err="1"/>
              <a:t>Efficiency</a:t>
            </a:r>
            <a:r>
              <a:rPr lang="fr-CH" sz="2160" dirty="0"/>
              <a:t> : </a:t>
            </a:r>
            <a:r>
              <a:rPr lang="fr-CH" sz="2160" b="1" dirty="0">
                <a:solidFill>
                  <a:srgbClr val="0000FF"/>
                </a:solidFill>
              </a:rPr>
              <a:t>9 (5) GJ/</a:t>
            </a:r>
            <a:r>
              <a:rPr lang="fr-CH" sz="2160" b="1" dirty="0" err="1">
                <a:solidFill>
                  <a:srgbClr val="0000FF"/>
                </a:solidFill>
              </a:rPr>
              <a:t>Higgs</a:t>
            </a:r>
            <a:r>
              <a:rPr lang="fr-CH" sz="2160" b="1" dirty="0">
                <a:solidFill>
                  <a:srgbClr val="0000FF"/>
                </a:solidFill>
              </a:rPr>
              <a:t> at FCC-</a:t>
            </a:r>
            <a:r>
              <a:rPr lang="fr-CH" sz="2160" b="1" dirty="0" err="1">
                <a:solidFill>
                  <a:srgbClr val="0000FF"/>
                </a:solidFill>
              </a:rPr>
              <a:t>ee</a:t>
            </a:r>
            <a:r>
              <a:rPr lang="fr-CH" sz="2160" b="1" dirty="0">
                <a:solidFill>
                  <a:srgbClr val="0000FF"/>
                </a:solidFill>
              </a:rPr>
              <a:t> </a:t>
            </a:r>
            <a:r>
              <a:rPr lang="fr-CH" sz="2160" b="1" dirty="0" err="1">
                <a:solidFill>
                  <a:srgbClr val="0000FF"/>
                </a:solidFill>
              </a:rPr>
              <a:t>with</a:t>
            </a:r>
            <a:r>
              <a:rPr lang="fr-CH" sz="2160" b="1" dirty="0">
                <a:solidFill>
                  <a:srgbClr val="0000FF"/>
                </a:solidFill>
              </a:rPr>
              <a:t> 2(4)I</a:t>
            </a:r>
            <a:r>
              <a:rPr lang="fr-CH" sz="2160" b="1" dirty="0">
                <a:solidFill>
                  <a:srgbClr val="0000FF"/>
                </a:solidFill>
              </a:rPr>
              <a:t>P</a:t>
            </a:r>
            <a:r>
              <a:rPr lang="fr-CH" sz="2160" dirty="0"/>
              <a:t>    vs   </a:t>
            </a:r>
            <a:r>
              <a:rPr lang="fr-CH" sz="2160" b="1" dirty="0">
                <a:solidFill>
                  <a:srgbClr val="C00000"/>
                </a:solidFill>
              </a:rPr>
              <a:t>50GJ/</a:t>
            </a:r>
            <a:r>
              <a:rPr lang="fr-CH" sz="2160" b="1" dirty="0" err="1">
                <a:solidFill>
                  <a:srgbClr val="C00000"/>
                </a:solidFill>
              </a:rPr>
              <a:t>Higgs</a:t>
            </a:r>
            <a:r>
              <a:rPr lang="fr-CH" sz="2160" b="1" dirty="0">
                <a:solidFill>
                  <a:srgbClr val="C00000"/>
                </a:solidFill>
              </a:rPr>
              <a:t> for ILC250 (first 15 </a:t>
            </a:r>
            <a:r>
              <a:rPr lang="fr-CH" sz="2160" b="1" dirty="0" err="1">
                <a:solidFill>
                  <a:srgbClr val="C00000"/>
                </a:solidFill>
              </a:rPr>
              <a:t>years</a:t>
            </a:r>
            <a:r>
              <a:rPr lang="fr-CH" sz="2160" dirty="0"/>
              <a:t>)</a:t>
            </a:r>
          </a:p>
          <a:p>
            <a:r>
              <a:rPr lang="fr-CH" sz="2160" b="1" dirty="0" err="1"/>
              <a:t>B</a:t>
            </a:r>
            <a:r>
              <a:rPr lang="fr-CH" sz="2160" b="1" dirty="0" err="1"/>
              <a:t>eam</a:t>
            </a:r>
            <a:r>
              <a:rPr lang="fr-CH" sz="2160" b="1" dirty="0"/>
              <a:t> </a:t>
            </a:r>
            <a:r>
              <a:rPr lang="fr-CH" sz="2160" b="1" dirty="0" err="1"/>
              <a:t>polarization</a:t>
            </a:r>
            <a:r>
              <a:rPr lang="fr-CH" sz="2160" dirty="0"/>
              <a:t>:  </a:t>
            </a:r>
            <a:r>
              <a:rPr lang="fr-CH" sz="2160" b="1" u="sng" dirty="0" err="1">
                <a:solidFill>
                  <a:srgbClr val="0000FF"/>
                </a:solidFill>
              </a:rPr>
              <a:t>circular</a:t>
            </a:r>
            <a:r>
              <a:rPr lang="fr-CH" sz="2160" b="1" u="sng" dirty="0">
                <a:solidFill>
                  <a:srgbClr val="0000FF"/>
                </a:solidFill>
              </a:rPr>
              <a:t>:</a:t>
            </a:r>
            <a:r>
              <a:rPr lang="fr-CH" sz="2160" b="1" dirty="0">
                <a:solidFill>
                  <a:srgbClr val="0000FF"/>
                </a:solidFill>
              </a:rPr>
              <a:t> transverse  </a:t>
            </a:r>
            <a:r>
              <a:rPr lang="fr-CH" sz="2160" b="1" dirty="0">
                <a:solidFill>
                  <a:srgbClr val="0000FF"/>
                </a:solidFill>
                <a:sym typeface="Wingdings" panose="05000000000000000000" pitchFamily="2" charset="2"/>
              </a:rPr>
              <a:t> ppm </a:t>
            </a:r>
            <a:r>
              <a:rPr lang="fr-CH" sz="2160" b="1" dirty="0" err="1">
                <a:solidFill>
                  <a:srgbClr val="0000FF"/>
                </a:solidFill>
                <a:sym typeface="Wingdings" panose="05000000000000000000" pitchFamily="2" charset="2"/>
              </a:rPr>
              <a:t>beam</a:t>
            </a:r>
            <a:r>
              <a:rPr lang="fr-CH" sz="2160" b="1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fr-CH" sz="2160" b="1" dirty="0" err="1">
                <a:solidFill>
                  <a:srgbClr val="0000FF"/>
                </a:solidFill>
                <a:sym typeface="Wingdings" panose="05000000000000000000" pitchFamily="2" charset="2"/>
              </a:rPr>
              <a:t>energy</a:t>
            </a:r>
            <a:r>
              <a:rPr lang="fr-CH" sz="2160" b="1" dirty="0">
                <a:solidFill>
                  <a:srgbClr val="0000FF"/>
                </a:solidFill>
                <a:sym typeface="Wingdings" panose="05000000000000000000" pitchFamily="2" charset="2"/>
              </a:rPr>
              <a:t> calibration</a:t>
            </a:r>
            <a:endParaRPr lang="fr-CH" sz="2160" b="1" dirty="0">
              <a:solidFill>
                <a:srgbClr val="0000FF"/>
              </a:solidFill>
            </a:endParaRPr>
          </a:p>
          <a:p>
            <a:r>
              <a:rPr lang="fr-CH" sz="2160" dirty="0"/>
              <a:t> </a:t>
            </a:r>
            <a:r>
              <a:rPr lang="fr-CH" sz="2160" dirty="0"/>
              <a:t>                                   </a:t>
            </a:r>
            <a:r>
              <a:rPr lang="fr-CH" sz="2160" b="1" u="sng" dirty="0" err="1">
                <a:solidFill>
                  <a:srgbClr val="C00000"/>
                </a:solidFill>
              </a:rPr>
              <a:t>linear</a:t>
            </a:r>
            <a:r>
              <a:rPr lang="fr-CH" sz="2160" b="1" u="sng" dirty="0">
                <a:solidFill>
                  <a:srgbClr val="C00000"/>
                </a:solidFill>
              </a:rPr>
              <a:t>: </a:t>
            </a:r>
            <a:r>
              <a:rPr lang="fr-CH" sz="2160" b="1" dirty="0">
                <a:solidFill>
                  <a:srgbClr val="C00000"/>
                </a:solidFill>
              </a:rPr>
              <a:t>longitudinal : e- </a:t>
            </a:r>
            <a:r>
              <a:rPr lang="fr-CH" sz="2160" b="1" dirty="0">
                <a:solidFill>
                  <a:srgbClr val="C00000"/>
                </a:solidFill>
                <a:sym typeface="Symbol"/>
              </a:rPr>
              <a:t></a:t>
            </a:r>
            <a:r>
              <a:rPr lang="fr-CH" sz="2160" b="1" dirty="0">
                <a:solidFill>
                  <a:srgbClr val="C00000"/>
                </a:solidFill>
              </a:rPr>
              <a:t>80% </a:t>
            </a:r>
            <a:r>
              <a:rPr lang="fr-CH" sz="2160" b="1" dirty="0" err="1">
                <a:solidFill>
                  <a:srgbClr val="C00000"/>
                </a:solidFill>
              </a:rPr>
              <a:t>easy</a:t>
            </a:r>
            <a:r>
              <a:rPr lang="fr-CH" sz="2160" b="1" dirty="0">
                <a:solidFill>
                  <a:srgbClr val="C00000"/>
                </a:solidFill>
              </a:rPr>
              <a:t>,</a:t>
            </a:r>
            <a:r>
              <a:rPr lang="fr-CH" sz="2160" b="1" dirty="0">
                <a:solidFill>
                  <a:srgbClr val="C00000"/>
                </a:solidFill>
              </a:rPr>
              <a:t> (e+ </a:t>
            </a:r>
            <a:r>
              <a:rPr lang="fr-CH" sz="2160" b="1" dirty="0">
                <a:solidFill>
                  <a:srgbClr val="C00000"/>
                </a:solidFill>
                <a:sym typeface="Symbol"/>
              </a:rPr>
              <a:t></a:t>
            </a:r>
            <a:r>
              <a:rPr lang="fr-CH" sz="2160" b="1" dirty="0">
                <a:solidFill>
                  <a:srgbClr val="C00000"/>
                </a:solidFill>
                <a:sym typeface="Symbol"/>
              </a:rPr>
              <a:t>3</a:t>
            </a:r>
            <a:r>
              <a:rPr lang="fr-CH" sz="2160" b="1" dirty="0">
                <a:solidFill>
                  <a:srgbClr val="C00000"/>
                </a:solidFill>
              </a:rPr>
              <a:t>0% </a:t>
            </a:r>
            <a:r>
              <a:rPr lang="fr-CH" sz="2160" b="1" dirty="0" err="1">
                <a:solidFill>
                  <a:srgbClr val="C00000"/>
                </a:solidFill>
              </a:rPr>
              <a:t>difficult</a:t>
            </a:r>
            <a:r>
              <a:rPr lang="fr-CH" sz="2160" b="1" dirty="0">
                <a:solidFill>
                  <a:srgbClr val="C00000"/>
                </a:solidFill>
              </a:rPr>
              <a:t> </a:t>
            </a:r>
            <a:r>
              <a:rPr lang="fr-CH" sz="216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CH" sz="2160" b="1" dirty="0" err="1">
                <a:solidFill>
                  <a:srgbClr val="C00000"/>
                </a:solidFill>
                <a:sym typeface="Wingdings" panose="05000000000000000000" pitchFamily="2" charset="2"/>
              </a:rPr>
              <a:t>additional</a:t>
            </a:r>
            <a:r>
              <a:rPr lang="fr-CH" sz="2160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sz="2160" b="1" dirty="0" err="1">
                <a:solidFill>
                  <a:srgbClr val="C00000"/>
                </a:solidFill>
                <a:sym typeface="Wingdings" panose="05000000000000000000" pitchFamily="2" charset="2"/>
              </a:rPr>
              <a:t>d.o.f</a:t>
            </a:r>
            <a:r>
              <a:rPr lang="fr-CH" sz="2160" b="1" dirty="0">
                <a:solidFill>
                  <a:srgbClr val="C00000"/>
                </a:solidFill>
              </a:rPr>
              <a:t>  </a:t>
            </a:r>
          </a:p>
          <a:p>
            <a:endParaRPr lang="fr-CH" sz="2160" dirty="0"/>
          </a:p>
          <a:p>
            <a:r>
              <a:rPr lang="fr-CH" sz="2160" b="1" dirty="0"/>
              <a:t>Long </a:t>
            </a:r>
            <a:r>
              <a:rPr lang="fr-CH" sz="2160" b="1" dirty="0" err="1"/>
              <a:t>term</a:t>
            </a:r>
            <a:r>
              <a:rPr lang="fr-CH" sz="2160" b="1" dirty="0"/>
              <a:t> </a:t>
            </a:r>
            <a:r>
              <a:rPr lang="fr-CH" sz="2160" b="1" dirty="0" err="1"/>
              <a:t>energy</a:t>
            </a:r>
            <a:r>
              <a:rPr lang="fr-CH" sz="2160" b="1" dirty="0"/>
              <a:t> upgrade  </a:t>
            </a:r>
            <a:r>
              <a:rPr lang="fr-CH" sz="2160" b="1" dirty="0" err="1">
                <a:solidFill>
                  <a:srgbClr val="0000FF"/>
                </a:solidFill>
              </a:rPr>
              <a:t>circular</a:t>
            </a:r>
            <a:r>
              <a:rPr lang="fr-CH" sz="2160" b="1" dirty="0">
                <a:solidFill>
                  <a:srgbClr val="0000FF"/>
                </a:solidFill>
              </a:rPr>
              <a:t>: pp </a:t>
            </a:r>
            <a:r>
              <a:rPr lang="fr-CH" sz="2160" b="1" dirty="0" err="1">
                <a:solidFill>
                  <a:srgbClr val="0000FF"/>
                </a:solidFill>
              </a:rPr>
              <a:t>collider</a:t>
            </a:r>
            <a:r>
              <a:rPr lang="fr-CH" sz="2160" b="1" dirty="0">
                <a:solidFill>
                  <a:srgbClr val="0000FF"/>
                </a:solidFill>
              </a:rPr>
              <a:t>    </a:t>
            </a:r>
            <a:r>
              <a:rPr lang="fr-CH" sz="2160" b="1" dirty="0" err="1">
                <a:solidFill>
                  <a:srgbClr val="C00000"/>
                </a:solidFill>
              </a:rPr>
              <a:t>linear</a:t>
            </a:r>
            <a:r>
              <a:rPr lang="fr-CH" sz="2160" b="1" dirty="0">
                <a:solidFill>
                  <a:srgbClr val="C00000"/>
                </a:solidFill>
              </a:rPr>
              <a:t>:  High </a:t>
            </a:r>
            <a:r>
              <a:rPr lang="fr-CH" sz="2160" b="1" dirty="0" err="1">
                <a:solidFill>
                  <a:srgbClr val="C00000"/>
                </a:solidFill>
              </a:rPr>
              <a:t>energy</a:t>
            </a:r>
            <a:r>
              <a:rPr lang="fr-CH" sz="2160" b="1" dirty="0">
                <a:solidFill>
                  <a:srgbClr val="C00000"/>
                </a:solidFill>
              </a:rPr>
              <a:t> lepton collisions</a:t>
            </a:r>
          </a:p>
          <a:p>
            <a:r>
              <a:rPr lang="fr-CH" sz="2160" b="1" dirty="0"/>
              <a:t>Interaction points</a:t>
            </a:r>
            <a:r>
              <a:rPr lang="fr-CH" sz="2160" dirty="0"/>
              <a:t>                  </a:t>
            </a:r>
            <a:r>
              <a:rPr lang="fr-CH" sz="2160" b="1" dirty="0" err="1">
                <a:solidFill>
                  <a:srgbClr val="0000FF"/>
                </a:solidFill>
              </a:rPr>
              <a:t>circular</a:t>
            </a:r>
            <a:r>
              <a:rPr lang="fr-CH" sz="2160" b="1" dirty="0">
                <a:solidFill>
                  <a:srgbClr val="0000FF"/>
                </a:solidFill>
              </a:rPr>
              <a:t>: 2-4                 </a:t>
            </a:r>
            <a:r>
              <a:rPr lang="fr-CH" sz="2160" b="1" dirty="0" err="1">
                <a:solidFill>
                  <a:srgbClr val="C00000"/>
                </a:solidFill>
              </a:rPr>
              <a:t>linear</a:t>
            </a:r>
            <a:r>
              <a:rPr lang="fr-CH" sz="2160" b="1" dirty="0">
                <a:solidFill>
                  <a:srgbClr val="C00000"/>
                </a:solidFill>
              </a:rPr>
              <a:t>: </a:t>
            </a:r>
            <a:r>
              <a:rPr lang="fr-CH" sz="2160" b="1" dirty="0">
                <a:solidFill>
                  <a:srgbClr val="C00000"/>
                </a:solidFill>
              </a:rPr>
              <a:t>1</a:t>
            </a:r>
          </a:p>
          <a:p>
            <a:r>
              <a:rPr lang="fr-CH" sz="2160" b="1" dirty="0" err="1">
                <a:solidFill>
                  <a:srgbClr val="0000FF"/>
                </a:solidFill>
              </a:rPr>
              <a:t>Run</a:t>
            </a:r>
            <a:r>
              <a:rPr lang="fr-CH" sz="2160" b="1" dirty="0">
                <a:solidFill>
                  <a:srgbClr val="0000FF"/>
                </a:solidFill>
              </a:rPr>
              <a:t> </a:t>
            </a:r>
            <a:r>
              <a:rPr lang="fr-CH" sz="2160" b="1" dirty="0" err="1">
                <a:solidFill>
                  <a:srgbClr val="0000FF"/>
                </a:solidFill>
              </a:rPr>
              <a:t>limited</a:t>
            </a:r>
            <a:r>
              <a:rPr lang="fr-CH" sz="2160" b="1" dirty="0">
                <a:solidFill>
                  <a:srgbClr val="0000FF"/>
                </a:solidFill>
              </a:rPr>
              <a:t> in time by </a:t>
            </a:r>
            <a:r>
              <a:rPr lang="fr-CH" sz="2160" b="1" dirty="0" err="1">
                <a:solidFill>
                  <a:srgbClr val="0000FF"/>
                </a:solidFill>
              </a:rPr>
              <a:t>arrival</a:t>
            </a:r>
            <a:r>
              <a:rPr lang="fr-CH" sz="2160" b="1" dirty="0">
                <a:solidFill>
                  <a:srgbClr val="0000FF"/>
                </a:solidFill>
              </a:rPr>
              <a:t> of hadron </a:t>
            </a:r>
            <a:r>
              <a:rPr lang="fr-CH" sz="2160" b="1" dirty="0" err="1">
                <a:solidFill>
                  <a:srgbClr val="0000FF"/>
                </a:solidFill>
              </a:rPr>
              <a:t>collider</a:t>
            </a:r>
            <a:r>
              <a:rPr lang="fr-CH" sz="2160" b="1" dirty="0">
                <a:solidFill>
                  <a:srgbClr val="C00000"/>
                </a:solidFill>
              </a:rPr>
              <a:t>   </a:t>
            </a:r>
            <a:r>
              <a:rPr lang="fr-CH" sz="2160" b="1" dirty="0" err="1">
                <a:solidFill>
                  <a:srgbClr val="C00000"/>
                </a:solidFill>
              </a:rPr>
              <a:t>Run</a:t>
            </a:r>
            <a:r>
              <a:rPr lang="fr-CH" sz="2160" b="1" dirty="0">
                <a:solidFill>
                  <a:srgbClr val="C00000"/>
                </a:solidFill>
              </a:rPr>
              <a:t> </a:t>
            </a:r>
            <a:r>
              <a:rPr lang="fr-CH" sz="2160" b="1" dirty="0" err="1">
                <a:solidFill>
                  <a:srgbClr val="C00000"/>
                </a:solidFill>
              </a:rPr>
              <a:t>is</a:t>
            </a:r>
            <a:r>
              <a:rPr lang="fr-CH" sz="2160" b="1" dirty="0">
                <a:solidFill>
                  <a:srgbClr val="C00000"/>
                </a:solidFill>
              </a:rPr>
              <a:t> open </a:t>
            </a:r>
            <a:r>
              <a:rPr lang="fr-CH" sz="2160" b="1" dirty="0" err="1">
                <a:solidFill>
                  <a:srgbClr val="C00000"/>
                </a:solidFill>
              </a:rPr>
              <a:t>ended</a:t>
            </a:r>
            <a:endParaRPr lang="en-GB" sz="216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78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FF6DF3F2-BD92-41FC-99AC-12B2C78624D3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32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32540" y="1285038"/>
            <a:ext cx="3560400" cy="55484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2537905" y="134471"/>
            <a:ext cx="2930565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</a:rPr>
              <a:t>The </a:t>
            </a:r>
            <a:r>
              <a:rPr lang="fr-FR" sz="2800" b="1" dirty="0" err="1" smtClean="0">
                <a:solidFill>
                  <a:schemeClr val="bg1"/>
                </a:solidFill>
              </a:rPr>
              <a:t>Greenest</a:t>
            </a:r>
            <a:endParaRPr lang="fr-FR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2521" y="1073425"/>
            <a:ext cx="61220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bg1"/>
                </a:solidFill>
              </a:rPr>
              <a:t>Compounding</a:t>
            </a:r>
            <a:r>
              <a:rPr lang="fr-FR" b="1" dirty="0" smtClean="0">
                <a:solidFill>
                  <a:schemeClr val="bg1"/>
                </a:solidFill>
              </a:rPr>
              <a:t> the </a:t>
            </a:r>
            <a:r>
              <a:rPr lang="fr-FR" b="1" dirty="0" err="1" smtClean="0">
                <a:solidFill>
                  <a:schemeClr val="bg1"/>
                </a:solidFill>
              </a:rPr>
              <a:t>higher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energy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efficiency</a:t>
            </a:r>
            <a:r>
              <a:rPr lang="fr-FR" b="1" dirty="0" smtClean="0">
                <a:solidFill>
                  <a:schemeClr val="bg1"/>
                </a:solidFill>
              </a:rPr>
              <a:t> at the ZH point (and </a:t>
            </a:r>
            <a:r>
              <a:rPr lang="fr-FR" b="1" dirty="0" err="1" smtClean="0">
                <a:solidFill>
                  <a:schemeClr val="bg1"/>
                </a:solidFill>
              </a:rPr>
              <a:t>below</a:t>
            </a:r>
            <a:r>
              <a:rPr lang="fr-FR" b="1" dirty="0" smtClean="0">
                <a:solidFill>
                  <a:schemeClr val="bg1"/>
                </a:solidFill>
              </a:rPr>
              <a:t>!) the FCC </a:t>
            </a:r>
            <a:r>
              <a:rPr lang="fr-FR" b="1" dirty="0" err="1" smtClean="0">
                <a:solidFill>
                  <a:schemeClr val="bg1"/>
                </a:solidFill>
              </a:rPr>
              <a:t>benefits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from</a:t>
            </a:r>
            <a:r>
              <a:rPr lang="fr-FR" b="1" dirty="0" smtClean="0">
                <a:solidFill>
                  <a:schemeClr val="bg1"/>
                </a:solidFill>
              </a:rPr>
              <a:t> clean </a:t>
            </a:r>
            <a:r>
              <a:rPr lang="fr-FR" b="1" dirty="0" err="1" smtClean="0">
                <a:solidFill>
                  <a:schemeClr val="bg1"/>
                </a:solidFill>
              </a:rPr>
              <a:t>energy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as France and </a:t>
            </a:r>
            <a:r>
              <a:rPr lang="fr-FR" b="1" dirty="0" err="1" smtClean="0">
                <a:solidFill>
                  <a:schemeClr val="bg1"/>
                </a:solidFill>
              </a:rPr>
              <a:t>Switzerland</a:t>
            </a:r>
            <a:r>
              <a:rPr lang="fr-FR" b="1" dirty="0" smtClean="0">
                <a:solidFill>
                  <a:schemeClr val="bg1"/>
                </a:solidFill>
              </a:rPr>
              <a:t>  </a:t>
            </a:r>
            <a:r>
              <a:rPr lang="fr-FR" b="1" dirty="0" err="1" smtClean="0">
                <a:solidFill>
                  <a:schemeClr val="bg1"/>
                </a:solidFill>
              </a:rPr>
              <a:t>rely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largly</a:t>
            </a:r>
            <a:r>
              <a:rPr lang="fr-FR" b="1" dirty="0" smtClean="0">
                <a:solidFill>
                  <a:schemeClr val="bg1"/>
                </a:solidFill>
              </a:rPr>
              <a:t> on </a:t>
            </a:r>
            <a:r>
              <a:rPr lang="fr-FR" b="1" dirty="0" err="1" smtClean="0">
                <a:solidFill>
                  <a:schemeClr val="bg1"/>
                </a:solidFill>
              </a:rPr>
              <a:t>low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carbon</a:t>
            </a:r>
            <a:r>
              <a:rPr lang="fr-FR" b="1" dirty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footprint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energies</a:t>
            </a:r>
            <a:r>
              <a:rPr lang="fr-FR" b="1" dirty="0" smtClean="0">
                <a:solidFill>
                  <a:schemeClr val="bg1"/>
                </a:solidFill>
              </a:rPr>
              <a:t>:  </a:t>
            </a:r>
            <a:r>
              <a:rPr lang="fr-FR" b="1" dirty="0" err="1" smtClean="0">
                <a:solidFill>
                  <a:schemeClr val="bg1"/>
                </a:solidFill>
              </a:rPr>
              <a:t>nuclear</a:t>
            </a:r>
            <a:r>
              <a:rPr lang="fr-FR" b="1" dirty="0" smtClean="0">
                <a:solidFill>
                  <a:schemeClr val="bg1"/>
                </a:solidFill>
              </a:rPr>
              <a:t>, hydro, </a:t>
            </a:r>
            <a:r>
              <a:rPr lang="fr-FR" b="1" dirty="0" err="1" smtClean="0">
                <a:solidFill>
                  <a:schemeClr val="bg1"/>
                </a:solidFill>
              </a:rPr>
              <a:t>solar</a:t>
            </a:r>
            <a:r>
              <a:rPr lang="fr-FR" b="1" dirty="0" smtClean="0">
                <a:solidFill>
                  <a:schemeClr val="bg1"/>
                </a:solidFill>
              </a:rPr>
              <a:t> and </a:t>
            </a:r>
            <a:r>
              <a:rPr lang="fr-FR" b="1" dirty="0" err="1" smtClean="0">
                <a:solidFill>
                  <a:schemeClr val="bg1"/>
                </a:solidFill>
              </a:rPr>
              <a:t>wind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energies</a:t>
            </a:r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075" y="418984"/>
            <a:ext cx="4234070" cy="28858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66350" y="-92765"/>
            <a:ext cx="341151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smtClean="0"/>
              <a:t>plot </a:t>
            </a:r>
            <a:r>
              <a:rPr lang="fr-CH" sz="2160" dirty="0" err="1" smtClean="0"/>
              <a:t>fromESPP</a:t>
            </a:r>
            <a:r>
              <a:rPr lang="fr-CH" sz="2160" dirty="0" smtClean="0"/>
              <a:t>  </a:t>
            </a:r>
            <a:r>
              <a:rPr lang="fr-CH" sz="2160" dirty="0"/>
              <a:t>Briefing Book</a:t>
            </a:r>
            <a:endParaRPr lang="en-GB" sz="2160" dirty="0"/>
          </a:p>
        </p:txBody>
      </p:sp>
      <p:sp>
        <p:nvSpPr>
          <p:cNvPr id="12" name="TextBox 11"/>
          <p:cNvSpPr txBox="1"/>
          <p:nvPr/>
        </p:nvSpPr>
        <p:spPr>
          <a:xfrm>
            <a:off x="6193579" y="205015"/>
            <a:ext cx="4638129" cy="4247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2160" b="1" dirty="0" err="1"/>
              <a:t>Luminosity</a:t>
            </a:r>
            <a:r>
              <a:rPr lang="fr-CH" sz="2160" b="1" dirty="0"/>
              <a:t>/Power </a:t>
            </a:r>
            <a:r>
              <a:rPr lang="fr-CH" sz="2160" b="1" dirty="0">
                <a:sym typeface="Wingdings" panose="05000000000000000000" pitchFamily="2" charset="2"/>
              </a:rPr>
              <a:t> </a:t>
            </a:r>
            <a:r>
              <a:rPr lang="fr-CH" sz="2160" b="1" dirty="0" err="1">
                <a:sym typeface="Wingdings" panose="05000000000000000000" pitchFamily="2" charset="2"/>
              </a:rPr>
              <a:t>Energy</a:t>
            </a:r>
            <a:r>
              <a:rPr lang="fr-CH" sz="2160" b="1" dirty="0">
                <a:sym typeface="Wingdings" panose="05000000000000000000" pitchFamily="2" charset="2"/>
              </a:rPr>
              <a:t> </a:t>
            </a:r>
            <a:r>
              <a:rPr lang="fr-CH" sz="2160" b="1" dirty="0" err="1">
                <a:sym typeface="Wingdings" panose="05000000000000000000" pitchFamily="2" charset="2"/>
              </a:rPr>
              <a:t>efficiency</a:t>
            </a:r>
            <a:endParaRPr lang="en-GB" sz="216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1716" y="2947285"/>
            <a:ext cx="3044400" cy="383473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578087" y="5894482"/>
            <a:ext cx="5300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</a:rPr>
              <a:t>The </a:t>
            </a:r>
            <a:r>
              <a:rPr lang="fr-FR" sz="2400" b="1" dirty="0" err="1" smtClean="0">
                <a:solidFill>
                  <a:schemeClr val="bg1"/>
                </a:solidFill>
              </a:rPr>
              <a:t>carbon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footprint</a:t>
            </a:r>
            <a:r>
              <a:rPr lang="fr-FR" sz="2400" b="1" dirty="0" smtClean="0">
                <a:solidFill>
                  <a:schemeClr val="bg1"/>
                </a:solidFill>
              </a:rPr>
              <a:t> of a </a:t>
            </a:r>
            <a:r>
              <a:rPr lang="fr-FR" sz="2400" b="1" dirty="0" err="1" smtClean="0">
                <a:solidFill>
                  <a:schemeClr val="bg1"/>
                </a:solidFill>
              </a:rPr>
              <a:t>Higgs</a:t>
            </a:r>
            <a:r>
              <a:rPr lang="fr-FR" sz="2400" b="1" dirty="0" smtClean="0">
                <a:solidFill>
                  <a:schemeClr val="bg1"/>
                </a:solidFill>
              </a:rPr>
              <a:t> boson </a:t>
            </a:r>
            <a:r>
              <a:rPr lang="fr-FR" sz="2400" b="1" dirty="0" err="1" smtClean="0">
                <a:solidFill>
                  <a:schemeClr val="bg1"/>
                </a:solidFill>
              </a:rPr>
              <a:t>is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much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much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smaller</a:t>
            </a:r>
            <a:r>
              <a:rPr lang="fr-FR" sz="2400" b="1" dirty="0" smtClean="0">
                <a:solidFill>
                  <a:schemeClr val="bg1"/>
                </a:solidFill>
              </a:rPr>
              <a:t> for FCC-</a:t>
            </a:r>
            <a:r>
              <a:rPr lang="fr-FR" sz="2400" b="1" dirty="0" err="1" smtClean="0">
                <a:solidFill>
                  <a:schemeClr val="bg1"/>
                </a:solidFill>
              </a:rPr>
              <a:t>ee</a:t>
            </a:r>
            <a:r>
              <a:rPr lang="fr-FR" sz="2400" b="1" dirty="0" smtClean="0">
                <a:solidFill>
                  <a:schemeClr val="bg1"/>
                </a:solidFill>
              </a:rPr>
              <a:t> @CERN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4022" y="6226233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Janot</a:t>
            </a:r>
            <a:r>
              <a:rPr lang="fr-FR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, AB 2</a:t>
            </a:r>
            <a:r>
              <a:rPr lang="en-CH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208.10466</a:t>
            </a:r>
            <a:r>
              <a:rPr lang="fr-FR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endParaRPr lang="fr-FR" i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982960" y="3332480"/>
            <a:ext cx="944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MWh</a:t>
            </a:r>
            <a:r>
              <a:rPr lang="fr-FR" b="1" dirty="0" smtClean="0"/>
              <a:t>/ ZH </a:t>
            </a:r>
            <a:r>
              <a:rPr lang="fr-FR" b="1" dirty="0" err="1" smtClean="0"/>
              <a:t>evt</a:t>
            </a:r>
            <a:endParaRPr lang="fr-FR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0596880" y="5019040"/>
            <a:ext cx="1483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ton of  CO</a:t>
            </a:r>
            <a:r>
              <a:rPr lang="fr-FR" b="1" baseline="-25000" dirty="0" smtClean="0"/>
              <a:t>2</a:t>
            </a:r>
            <a:r>
              <a:rPr lang="fr-FR" b="1" dirty="0" smtClean="0"/>
              <a:t>eq</a:t>
            </a:r>
          </a:p>
          <a:p>
            <a:r>
              <a:rPr lang="fr-FR" b="1" dirty="0" smtClean="0"/>
              <a:t>/ZH </a:t>
            </a:r>
            <a:r>
              <a:rPr lang="fr-FR" b="1" dirty="0" err="1" smtClean="0"/>
              <a:t>evt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51529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D55D6-FC2D-425B-8BF3-0173361E4713}" type="datetime1">
              <a:rPr lang="fr-CH" smtClean="0"/>
              <a:t>25.08.2022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 FCC-ee Physics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33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350414" y="476673"/>
            <a:ext cx="3455048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3600" b="1" dirty="0" err="1"/>
              <a:t>Physics</a:t>
            </a:r>
            <a:r>
              <a:rPr lang="fr-CH" sz="3600" b="1" dirty="0"/>
              <a:t> at FCC-</a:t>
            </a:r>
            <a:r>
              <a:rPr lang="fr-CH" sz="3600" b="1" dirty="0" err="1"/>
              <a:t>ee</a:t>
            </a:r>
            <a:endParaRPr lang="en-GB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315828" y="1268761"/>
            <a:ext cx="750237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182" indent="-457182" algn="ctr">
              <a:buAutoNum type="arabicPeriod"/>
            </a:pPr>
            <a:r>
              <a:rPr lang="fr-CH" sz="2000" b="1" dirty="0">
                <a:solidFill>
                  <a:srgbClr val="FF0000"/>
                </a:solidFill>
              </a:rPr>
              <a:t>HIGGS FACTORY </a:t>
            </a:r>
            <a:endParaRPr lang="fr-CH" sz="2000" b="1" dirty="0"/>
          </a:p>
          <a:p>
            <a:pPr algn="ctr"/>
            <a:r>
              <a:rPr lang="fr-CH" sz="2000" b="1" dirty="0" err="1"/>
              <a:t>Higgs</a:t>
            </a:r>
            <a:r>
              <a:rPr lang="fr-CH" sz="2000" b="1" dirty="0"/>
              <a:t> </a:t>
            </a:r>
            <a:r>
              <a:rPr lang="fr-CH" sz="2000" b="1" dirty="0" err="1"/>
              <a:t>provides</a:t>
            </a:r>
            <a:r>
              <a:rPr lang="fr-CH" sz="2000" b="1" dirty="0"/>
              <a:t> a </a:t>
            </a:r>
            <a:r>
              <a:rPr lang="fr-CH" sz="2000" b="1" dirty="0" err="1"/>
              <a:t>very</a:t>
            </a:r>
            <a:r>
              <a:rPr lang="fr-CH" sz="2000" b="1" dirty="0"/>
              <a:t> good </a:t>
            </a:r>
            <a:r>
              <a:rPr lang="fr-CH" sz="2000" b="1" dirty="0" err="1"/>
              <a:t>reason</a:t>
            </a:r>
            <a:r>
              <a:rPr lang="fr-CH" sz="2000" b="1" dirty="0"/>
              <a:t> </a:t>
            </a:r>
            <a:r>
              <a:rPr lang="fr-CH" sz="2000" b="1" dirty="0" err="1"/>
              <a:t>why</a:t>
            </a:r>
            <a:r>
              <a:rPr lang="fr-CH" sz="2000" b="1" dirty="0"/>
              <a:t> </a:t>
            </a:r>
            <a:r>
              <a:rPr lang="fr-CH" sz="2000" b="1" dirty="0" err="1"/>
              <a:t>we</a:t>
            </a:r>
            <a:r>
              <a:rPr lang="fr-CH" sz="2000" b="1" dirty="0"/>
              <a:t> </a:t>
            </a:r>
            <a:r>
              <a:rPr lang="fr-CH" sz="2000" b="1" dirty="0" err="1"/>
              <a:t>need</a:t>
            </a:r>
            <a:r>
              <a:rPr lang="fr-CH" sz="2000" b="1" dirty="0"/>
              <a:t> </a:t>
            </a:r>
            <a:r>
              <a:rPr lang="fr-CH" sz="2000" b="1" dirty="0" err="1"/>
              <a:t>e+e</a:t>
            </a:r>
            <a:r>
              <a:rPr lang="fr-CH" sz="2000" b="1" dirty="0"/>
              <a:t>- (or </a:t>
            </a:r>
            <a:r>
              <a:rPr lang="fr-CH" sz="2000" b="1" dirty="0">
                <a:sym typeface="Symbol"/>
              </a:rPr>
              <a:t>) </a:t>
            </a:r>
            <a:r>
              <a:rPr lang="fr-CH" sz="2000" b="1" dirty="0" err="1"/>
              <a:t>collider</a:t>
            </a:r>
            <a:endParaRPr lang="fr-CH" sz="2000" b="1" dirty="0"/>
          </a:p>
          <a:p>
            <a:pPr algn="ctr"/>
            <a:endParaRPr lang="fr-CH" sz="2000" b="1" dirty="0"/>
          </a:p>
          <a:p>
            <a:pPr algn="ctr"/>
            <a:r>
              <a:rPr lang="fr-CH" sz="2000" b="1" dirty="0">
                <a:solidFill>
                  <a:srgbClr val="FF0000"/>
                </a:solidFill>
              </a:rPr>
              <a:t>2. ELECTROWEAK PRECISION  ( 10</a:t>
            </a:r>
            <a:r>
              <a:rPr lang="fr-CH" sz="2000" b="1" baseline="30000" dirty="0">
                <a:solidFill>
                  <a:srgbClr val="FF0000"/>
                </a:solidFill>
              </a:rPr>
              <a:t>-3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fr-CH" sz="2000" b="1" dirty="0" err="1">
                <a:solidFill>
                  <a:srgbClr val="FF0000"/>
                </a:solidFill>
              </a:rPr>
              <a:t>today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fr-CH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 10</a:t>
            </a:r>
            <a:r>
              <a:rPr lang="fr-CH" sz="2000" b="1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-5</a:t>
            </a:r>
            <a:r>
              <a:rPr lang="fr-CH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endParaRPr lang="fr-CH" sz="2000" b="1" dirty="0">
              <a:solidFill>
                <a:srgbClr val="FF0000"/>
              </a:solidFill>
            </a:endParaRPr>
          </a:p>
          <a:p>
            <a:pPr algn="ctr"/>
            <a:r>
              <a:rPr lang="fr-CH" sz="2000" b="1" dirty="0"/>
              <a:t>Z + WW + top </a:t>
            </a:r>
            <a:r>
              <a:rPr lang="fr-CH" sz="2000" b="1" dirty="0" err="1"/>
              <a:t>required</a:t>
            </a:r>
            <a:r>
              <a:rPr lang="fr-CH" sz="2000" b="1" dirty="0"/>
              <a:t>! </a:t>
            </a:r>
          </a:p>
          <a:p>
            <a:pPr algn="ctr"/>
            <a:r>
              <a:rPr lang="fr-CH" sz="2000" b="1" dirty="0" smtClean="0"/>
              <a:t>Test </a:t>
            </a:r>
            <a:r>
              <a:rPr lang="fr-CH" sz="2000" b="1" dirty="0"/>
              <a:t>of the </a:t>
            </a:r>
            <a:r>
              <a:rPr lang="fr-CH" sz="2000" b="1" dirty="0" err="1"/>
              <a:t>completeness</a:t>
            </a:r>
            <a:r>
              <a:rPr lang="fr-CH" sz="2000" b="1" dirty="0"/>
              <a:t> of the SM </a:t>
            </a:r>
          </a:p>
          <a:p>
            <a:pPr algn="ctr"/>
            <a:endParaRPr lang="en-US" sz="2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3</a:t>
            </a:r>
            <a:r>
              <a:rPr lang="en-US" sz="2000" b="1" dirty="0">
                <a:solidFill>
                  <a:srgbClr val="FF0000"/>
                </a:solidFill>
              </a:rPr>
              <a:t>. Z FACTORY 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 (</a:t>
            </a:r>
            <a:r>
              <a:rPr lang="en-US" sz="2000" b="1" dirty="0">
                <a:solidFill>
                  <a:srgbClr val="FF0000"/>
                </a:solidFill>
              </a:rPr>
              <a:t>5 10</a:t>
            </a:r>
            <a:r>
              <a:rPr lang="en-US" sz="2000" b="1" baseline="30000" dirty="0">
                <a:solidFill>
                  <a:srgbClr val="FF0000"/>
                </a:solidFill>
              </a:rPr>
              <a:t>12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Z   i.e.  1.5 10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11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ee</a:t>
            </a:r>
            <a:r>
              <a:rPr lang="en-US" sz="2000" b="1" dirty="0" smtClean="0">
                <a:solidFill>
                  <a:srgbClr val="FF0000"/>
                </a:solidFill>
              </a:rPr>
              <a:t>, </a:t>
            </a:r>
            <a:r>
              <a:rPr lang="en-CH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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, </a:t>
            </a:r>
            <a:r>
              <a:rPr lang="en-CH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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;  ~0.7 10</a:t>
            </a:r>
            <a:r>
              <a:rPr lang="en-US" sz="2000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12 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uu,dd,ss,cc,bb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;  10</a:t>
            </a:r>
            <a:r>
              <a:rPr lang="en-US" sz="2000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12 </a:t>
            </a:r>
            <a:r>
              <a:rPr lang="en-CH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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  <a:endParaRPr lang="en-US" sz="2000" b="1" dirty="0">
              <a:solidFill>
                <a:srgbClr val="FF0000"/>
              </a:solidFill>
            </a:endParaRPr>
          </a:p>
          <a:p>
            <a:pPr algn="ctr"/>
            <a:r>
              <a:rPr lang="en-US" sz="2000" b="1" dirty="0"/>
              <a:t>High statistics for Heavy </a:t>
            </a:r>
            <a:r>
              <a:rPr lang="en-US" sz="2000" b="1" dirty="0" err="1" smtClean="0"/>
              <a:t>Flavours</a:t>
            </a:r>
            <a:r>
              <a:rPr lang="en-US" sz="2000" b="1" dirty="0" smtClean="0"/>
              <a:t>, QCD  </a:t>
            </a:r>
          </a:p>
          <a:p>
            <a:pPr algn="ctr"/>
            <a:r>
              <a:rPr lang="en-US" sz="2000" b="1" dirty="0" smtClean="0"/>
              <a:t>Search </a:t>
            </a:r>
            <a:r>
              <a:rPr lang="en-US" sz="2000" b="1" dirty="0"/>
              <a:t>for Feebly  Coupled Particles</a:t>
            </a:r>
          </a:p>
          <a:p>
            <a:pPr algn="ctr"/>
            <a:r>
              <a:rPr lang="en-US" sz="2000" b="1" dirty="0"/>
              <a:t>The place for ‘direct discovery’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5640" y="5648089"/>
            <a:ext cx="6879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+ </a:t>
            </a:r>
            <a:r>
              <a:rPr lang="fr-CH" b="1" dirty="0" err="1"/>
              <a:t>comments</a:t>
            </a:r>
            <a:r>
              <a:rPr lang="fr-CH" b="1" dirty="0"/>
              <a:t> on the </a:t>
            </a:r>
            <a:r>
              <a:rPr lang="fr-CH" b="1" dirty="0" err="1"/>
              <a:t>synergy</a:t>
            </a:r>
            <a:r>
              <a:rPr lang="fr-CH" b="1" dirty="0"/>
              <a:t> and </a:t>
            </a:r>
            <a:r>
              <a:rPr lang="fr-CH" b="1" dirty="0" err="1"/>
              <a:t>complementarity</a:t>
            </a:r>
            <a:r>
              <a:rPr lang="fr-CH" b="1" dirty="0"/>
              <a:t> of FCC-</a:t>
            </a:r>
            <a:r>
              <a:rPr lang="fr-CH" b="1" dirty="0" err="1"/>
              <a:t>ee</a:t>
            </a:r>
            <a:r>
              <a:rPr lang="fr-CH" b="1" dirty="0"/>
              <a:t> </a:t>
            </a:r>
            <a:r>
              <a:rPr lang="fr-CH" b="1" dirty="0" err="1"/>
              <a:t>hh</a:t>
            </a:r>
            <a:r>
              <a:rPr lang="fr-CH" b="1" dirty="0"/>
              <a:t> and eh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78365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7B6FCFBF-115D-4C74-99BA-681DDE4FCBEA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34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5623" y="680720"/>
            <a:ext cx="4537497" cy="23898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en-US" sz="1333" dirty="0">
              <a:solidFill>
                <a:srgbClr val="000000"/>
              </a:solidFill>
              <a:latin typeface="Comic Sans MS"/>
            </a:endParaRPr>
          </a:p>
          <a:p>
            <a:endParaRPr lang="fr-CH" sz="1333" dirty="0">
              <a:solidFill>
                <a:srgbClr val="0033CC"/>
              </a:solidFill>
            </a:endParaRPr>
          </a:p>
          <a:p>
            <a:endParaRPr lang="fr-CH" sz="1333" baseline="30000" dirty="0">
              <a:solidFill>
                <a:srgbClr val="0033CC"/>
              </a:solidFill>
              <a:sym typeface="Symbol"/>
            </a:endParaRPr>
          </a:p>
          <a:p>
            <a:endParaRPr lang="fr-CH" sz="1333" baseline="30000" dirty="0">
              <a:solidFill>
                <a:srgbClr val="0033CC"/>
              </a:solidFill>
              <a:sym typeface="Symbol"/>
            </a:endParaRPr>
          </a:p>
          <a:p>
            <a:endParaRPr lang="fr-CH" sz="1333" baseline="30000" dirty="0">
              <a:solidFill>
                <a:srgbClr val="0033CC"/>
              </a:solidFill>
              <a:sym typeface="Symbol"/>
            </a:endParaRPr>
          </a:p>
          <a:p>
            <a:endParaRPr lang="fr-CH" sz="1333" dirty="0">
              <a:solidFill>
                <a:srgbClr val="0033CC"/>
              </a:solidFill>
              <a:sym typeface="Symbol"/>
            </a:endParaRPr>
          </a:p>
          <a:p>
            <a:endParaRPr lang="fr-CH" sz="1333" dirty="0">
              <a:solidFill>
                <a:srgbClr val="0033CC"/>
              </a:solidFill>
              <a:sym typeface="Symbol"/>
            </a:endParaRPr>
          </a:p>
          <a:p>
            <a:endParaRPr lang="fr-CH" sz="1333" dirty="0">
              <a:solidFill>
                <a:srgbClr val="0033CC"/>
              </a:solidFill>
              <a:sym typeface="Symbol"/>
            </a:endParaRPr>
          </a:p>
          <a:p>
            <a:endParaRPr lang="fr-CH" sz="1600" dirty="0" smtClean="0">
              <a:solidFill>
                <a:srgbClr val="0033CC"/>
              </a:solidFill>
              <a:sym typeface="Symbol"/>
            </a:endParaRPr>
          </a:p>
          <a:p>
            <a:endParaRPr lang="fr-CH" sz="2000" dirty="0" smtClean="0">
              <a:solidFill>
                <a:srgbClr val="0033CC"/>
              </a:solidFill>
              <a:sym typeface="Wingdings" panose="05000000000000000000" pitchFamily="2" charset="2"/>
            </a:endParaRPr>
          </a:p>
          <a:p>
            <a:r>
              <a:rPr lang="fr-CH" sz="2000" dirty="0" smtClean="0">
                <a:solidFill>
                  <a:srgbClr val="0033CC"/>
                </a:solidFill>
                <a:sym typeface="Wingdings" panose="05000000000000000000" pitchFamily="2" charset="2"/>
              </a:rPr>
              <a:t> </a:t>
            </a:r>
            <a:r>
              <a:rPr lang="fr-CH" sz="2000" dirty="0">
                <a:solidFill>
                  <a:srgbClr val="0033CC"/>
                </a:solidFill>
                <a:sym typeface="Wingdings" panose="05000000000000000000" pitchFamily="2" charset="2"/>
              </a:rPr>
              <a:t>must do </a:t>
            </a:r>
            <a:r>
              <a:rPr lang="fr-CH" sz="2000" dirty="0" err="1">
                <a:solidFill>
                  <a:srgbClr val="0033CC"/>
                </a:solidFill>
                <a:sym typeface="Wingdings" panose="05000000000000000000" pitchFamily="2" charset="2"/>
              </a:rPr>
              <a:t>physics</a:t>
            </a:r>
            <a:r>
              <a:rPr lang="fr-CH" sz="2000" dirty="0">
                <a:solidFill>
                  <a:srgbClr val="0033CC"/>
                </a:solidFill>
                <a:sym typeface="Wingdings" panose="05000000000000000000" pitchFamily="2" charset="2"/>
              </a:rPr>
              <a:t> </a:t>
            </a:r>
            <a:r>
              <a:rPr lang="fr-CH" sz="2000" dirty="0" err="1">
                <a:solidFill>
                  <a:srgbClr val="0033CC"/>
                </a:solidFill>
                <a:sym typeface="Wingdings" panose="05000000000000000000" pitchFamily="2" charset="2"/>
              </a:rPr>
              <a:t>with</a:t>
            </a:r>
            <a:r>
              <a:rPr lang="fr-CH" sz="2000" dirty="0">
                <a:solidFill>
                  <a:srgbClr val="0033CC"/>
                </a:solidFill>
                <a:sym typeface="Wingdings" panose="05000000000000000000" pitchFamily="2" charset="2"/>
              </a:rPr>
              <a:t> </a:t>
            </a:r>
            <a:r>
              <a:rPr lang="fr-CH" sz="2000" dirty="0" smtClean="0">
                <a:solidFill>
                  <a:srgbClr val="0033CC"/>
                </a:solidFill>
                <a:sym typeface="Wingdings" panose="05000000000000000000" pitchFamily="2" charset="2"/>
              </a:rPr>
              <a:t>ratios</a:t>
            </a:r>
            <a:endParaRPr lang="fr-CH" sz="2000" dirty="0">
              <a:solidFill>
                <a:srgbClr val="0033CC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68044" y="1567009"/>
            <a:ext cx="4190634" cy="900055"/>
            <a:chOff x="342197" y="4757724"/>
            <a:chExt cx="5028761" cy="1080066"/>
          </a:xfrm>
        </p:grpSpPr>
        <p:sp>
          <p:nvSpPr>
            <p:cNvPr id="7" name="TextBox 6"/>
            <p:cNvSpPr txBox="1"/>
            <p:nvPr/>
          </p:nvSpPr>
          <p:spPr>
            <a:xfrm>
              <a:off x="342197" y="4757724"/>
              <a:ext cx="5028761" cy="10800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</a:t>
              </a:r>
              <a:r>
                <a:rPr lang="fr-CH" sz="2333" baseline="-25000" dirty="0" err="1">
                  <a:solidFill>
                    <a:srgbClr val="0033CC"/>
                  </a:solidFill>
                  <a:sym typeface="Symbol"/>
                </a:rPr>
                <a:t>i</a:t>
              </a:r>
              <a:r>
                <a:rPr lang="fr-CH" sz="2333" baseline="-25000" dirty="0" err="1">
                  <a:solidFill>
                    <a:srgbClr val="0033CC"/>
                  </a:solidFill>
                  <a:sym typeface="Wingdings" pitchFamily="2" charset="2"/>
                </a:rPr>
                <a:t>f</a:t>
              </a:r>
              <a:r>
                <a:rPr lang="fr-CH" sz="2333" baseline="-25000" dirty="0">
                  <a:solidFill>
                    <a:srgbClr val="0033CC"/>
                  </a:solidFill>
                  <a:sym typeface="Wingdings" pitchFamily="2" charset="2"/>
                </a:rPr>
                <a:t> 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 </a:t>
              </a:r>
              <a:r>
                <a:rPr lang="fr-CH" sz="2333" baseline="30000" dirty="0" err="1">
                  <a:solidFill>
                    <a:srgbClr val="0033CC"/>
                  </a:solidFill>
                  <a:sym typeface="Symbol"/>
                </a:rPr>
                <a:t>observed</a:t>
              </a:r>
              <a:r>
                <a:rPr lang="fr-CH" sz="2333" baseline="30000" dirty="0">
                  <a:solidFill>
                    <a:srgbClr val="0033CC"/>
                  </a:solidFill>
                  <a:sym typeface="Symbol"/>
                </a:rPr>
                <a:t>   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 </a:t>
              </a:r>
              <a:r>
                <a:rPr lang="fr-CH" sz="2333" baseline="-25000" dirty="0" err="1">
                  <a:solidFill>
                    <a:srgbClr val="0033CC"/>
                  </a:solidFill>
                  <a:sym typeface="Symbol"/>
                </a:rPr>
                <a:t>prod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  (</a:t>
              </a:r>
              <a:r>
                <a:rPr lang="fr-CH" sz="2333" dirty="0" err="1">
                  <a:solidFill>
                    <a:srgbClr val="0033CC"/>
                  </a:solidFill>
                  <a:sym typeface="Symbol"/>
                </a:rPr>
                <a:t>g</a:t>
              </a:r>
              <a:r>
                <a:rPr lang="fr-CH" sz="2333" baseline="-25000" dirty="0" err="1">
                  <a:solidFill>
                    <a:srgbClr val="0033CC"/>
                  </a:solidFill>
                  <a:sym typeface="Symbol"/>
                </a:rPr>
                <a:t>Hi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 )</a:t>
              </a:r>
              <a:r>
                <a:rPr lang="fr-CH" sz="2333" baseline="30000" dirty="0">
                  <a:solidFill>
                    <a:srgbClr val="0033CC"/>
                  </a:solidFill>
                  <a:sym typeface="Symbol"/>
                </a:rPr>
                <a:t>2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(</a:t>
              </a:r>
              <a:r>
                <a:rPr lang="fr-CH" sz="2333" dirty="0" err="1">
                  <a:solidFill>
                    <a:srgbClr val="0033CC"/>
                  </a:solidFill>
                  <a:sym typeface="Symbol"/>
                </a:rPr>
                <a:t>g</a:t>
              </a:r>
              <a:r>
                <a:rPr lang="fr-CH" sz="2333" baseline="-25000" dirty="0" err="1">
                  <a:solidFill>
                    <a:srgbClr val="0033CC"/>
                  </a:solidFill>
                  <a:sym typeface="Symbol"/>
                </a:rPr>
                <a:t>Hf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)</a:t>
              </a:r>
              <a:r>
                <a:rPr lang="fr-CH" sz="2333" baseline="30000" dirty="0">
                  <a:solidFill>
                    <a:srgbClr val="0033CC"/>
                  </a:solidFill>
                  <a:sym typeface="Symbol"/>
                </a:rPr>
                <a:t>2      </a:t>
              </a:r>
            </a:p>
            <a:p>
              <a:endParaRPr lang="fr-CH" sz="583" dirty="0"/>
            </a:p>
            <a:p>
              <a:r>
                <a:rPr lang="fr-CH" sz="2333" dirty="0"/>
                <a:t>                                             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</a:t>
              </a:r>
              <a:r>
                <a:rPr lang="fr-CH" sz="2333" baseline="-25000" dirty="0">
                  <a:solidFill>
                    <a:srgbClr val="0033CC"/>
                  </a:solidFill>
                  <a:sym typeface="Symbol"/>
                </a:rPr>
                <a:t>H</a:t>
              </a:r>
              <a:endParaRPr lang="en-GB" sz="2333" dirty="0"/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3419108" y="5334035"/>
              <a:ext cx="1406571" cy="0"/>
            </a:xfrm>
            <a:prstGeom prst="line">
              <a:avLst/>
            </a:prstGeom>
            <a:noFill/>
            <a:ln w="38100" cap="flat" cmpd="sng" algn="ctr">
              <a:solidFill>
                <a:srgbClr val="1F419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" name="TextBox 8"/>
          <p:cNvSpPr txBox="1"/>
          <p:nvPr/>
        </p:nvSpPr>
        <p:spPr>
          <a:xfrm>
            <a:off x="288504" y="739400"/>
            <a:ext cx="4065537" cy="45134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CH" sz="2333" b="1" kern="0" dirty="0">
                <a:solidFill>
                  <a:prstClr val="black"/>
                </a:solidFill>
                <a:latin typeface="Calibri"/>
              </a:rPr>
              <a:t>THE LHC </a:t>
            </a:r>
            <a:r>
              <a:rPr lang="fr-CH" sz="2333" kern="0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fr-CH" sz="2333" kern="0" dirty="0">
                <a:solidFill>
                  <a:prstClr val="black"/>
                </a:solidFill>
                <a:latin typeface="Calibri"/>
              </a:rPr>
              <a:t> a </a:t>
            </a:r>
            <a:r>
              <a:rPr lang="fr-CH" sz="2333" kern="0" dirty="0" err="1">
                <a:solidFill>
                  <a:prstClr val="black"/>
                </a:solidFill>
                <a:latin typeface="Calibri"/>
              </a:rPr>
              <a:t>Higgs</a:t>
            </a:r>
            <a:r>
              <a:rPr lang="fr-CH" sz="2333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333" kern="0" dirty="0" err="1">
                <a:solidFill>
                  <a:prstClr val="black"/>
                </a:solidFill>
                <a:latin typeface="Calibri"/>
              </a:rPr>
              <a:t>Factory</a:t>
            </a:r>
            <a:r>
              <a:rPr lang="fr-CH" sz="2333" kern="0" dirty="0">
                <a:solidFill>
                  <a:prstClr val="black"/>
                </a:solidFill>
                <a:latin typeface="Calibri"/>
              </a:rPr>
              <a:t>…BUT</a:t>
            </a:r>
            <a:endParaRPr lang="en-US" sz="2333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416816" y="2043916"/>
            <a:ext cx="504056" cy="375540"/>
          </a:xfrm>
          <a:prstGeom prst="ellipse">
            <a:avLst/>
          </a:prstGeom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604448" y="1654284"/>
            <a:ext cx="914400" cy="914400"/>
          </a:xfrm>
          <a:prstGeom prst="ellipse">
            <a:avLst/>
          </a:prstGeom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033466" y="2043916"/>
            <a:ext cx="1247446" cy="552401"/>
          </a:xfrm>
          <a:prstGeom prst="ellipse">
            <a:avLst/>
          </a:prstGeom>
          <a:ln w="381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2189477" y="0"/>
            <a:ext cx="252476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err="1" smtClean="0"/>
              <a:t>Higgs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Physics</a:t>
            </a:r>
            <a:endParaRPr lang="fr-FR" sz="3200" b="1" dirty="0"/>
          </a:p>
        </p:txBody>
      </p:sp>
      <p:sp>
        <p:nvSpPr>
          <p:cNvPr id="42" name="Freeform 41"/>
          <p:cNvSpPr/>
          <p:nvPr/>
        </p:nvSpPr>
        <p:spPr>
          <a:xfrm>
            <a:off x="5039915" y="1229058"/>
            <a:ext cx="914400" cy="1828800"/>
          </a:xfrm>
          <a:custGeom>
            <a:avLst/>
            <a:gdLst>
              <a:gd name="connsiteX0" fmla="*/ 0 w 914400"/>
              <a:gd name="connsiteY0" fmla="*/ 0 h 1828800"/>
              <a:gd name="connsiteX1" fmla="*/ 914400 w 914400"/>
              <a:gd name="connsiteY1" fmla="*/ 903768 h 1828800"/>
              <a:gd name="connsiteX2" fmla="*/ 0 w 914400"/>
              <a:gd name="connsiteY2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1828800">
                <a:moveTo>
                  <a:pt x="0" y="0"/>
                </a:moveTo>
                <a:lnTo>
                  <a:pt x="914400" y="903768"/>
                </a:lnTo>
                <a:lnTo>
                  <a:pt x="0" y="1828800"/>
                </a:ln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 flipH="1">
            <a:off x="6868718" y="1223742"/>
            <a:ext cx="925033" cy="909084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279148" y="274774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/>
              <a:t>+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355348" y="122374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/>
              <a:t>-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243263" y="1757143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Z*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184148" y="2683213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Z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184149" y="1223745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</a:t>
            </a:r>
          </a:p>
        </p:txBody>
      </p:sp>
      <p:grpSp>
        <p:nvGrpSpPr>
          <p:cNvPr id="49" name="Group 20"/>
          <p:cNvGrpSpPr/>
          <p:nvPr/>
        </p:nvGrpSpPr>
        <p:grpSpPr>
          <a:xfrm>
            <a:off x="5964948" y="2093840"/>
            <a:ext cx="914400" cy="76200"/>
            <a:chOff x="0" y="4336312"/>
            <a:chExt cx="5486400" cy="1864240"/>
          </a:xfrm>
        </p:grpSpPr>
        <p:grpSp>
          <p:nvGrpSpPr>
            <p:cNvPr id="50" name="Group 12"/>
            <p:cNvGrpSpPr/>
            <p:nvPr/>
          </p:nvGrpSpPr>
          <p:grpSpPr>
            <a:xfrm>
              <a:off x="0" y="4336312"/>
              <a:ext cx="2743200" cy="1857152"/>
              <a:chOff x="0" y="4336312"/>
              <a:chExt cx="7315200" cy="1857152"/>
            </a:xfrm>
          </p:grpSpPr>
          <p:grpSp>
            <p:nvGrpSpPr>
              <p:cNvPr id="58" name="Group 8"/>
              <p:cNvGrpSpPr/>
              <p:nvPr/>
            </p:nvGrpSpPr>
            <p:grpSpPr>
              <a:xfrm>
                <a:off x="0" y="4336312"/>
                <a:ext cx="3657600" cy="1850064"/>
                <a:chOff x="0" y="4336312"/>
                <a:chExt cx="7315200" cy="1850064"/>
              </a:xfrm>
            </p:grpSpPr>
            <p:sp>
              <p:nvSpPr>
                <p:cNvPr id="62" name="Freeform 5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Freeform 6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9" name="Group 9"/>
              <p:cNvGrpSpPr/>
              <p:nvPr/>
            </p:nvGrpSpPr>
            <p:grpSpPr>
              <a:xfrm>
                <a:off x="3657600" y="4343400"/>
                <a:ext cx="3657600" cy="1850064"/>
                <a:chOff x="0" y="4336312"/>
                <a:chExt cx="7315200" cy="1850064"/>
              </a:xfrm>
            </p:grpSpPr>
            <p:sp>
              <p:nvSpPr>
                <p:cNvPr id="60" name="Freeform 10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Freeform 11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51" name="Group 13"/>
            <p:cNvGrpSpPr/>
            <p:nvPr/>
          </p:nvGrpSpPr>
          <p:grpSpPr>
            <a:xfrm>
              <a:off x="2743200" y="4343400"/>
              <a:ext cx="2743200" cy="1857152"/>
              <a:chOff x="0" y="4336312"/>
              <a:chExt cx="7315200" cy="1857152"/>
            </a:xfrm>
          </p:grpSpPr>
          <p:grpSp>
            <p:nvGrpSpPr>
              <p:cNvPr id="52" name="Group 8"/>
              <p:cNvGrpSpPr/>
              <p:nvPr/>
            </p:nvGrpSpPr>
            <p:grpSpPr>
              <a:xfrm>
                <a:off x="0" y="4336312"/>
                <a:ext cx="3657600" cy="1850064"/>
                <a:chOff x="0" y="4336312"/>
                <a:chExt cx="7315200" cy="1850064"/>
              </a:xfrm>
            </p:grpSpPr>
            <p:sp>
              <p:nvSpPr>
                <p:cNvPr id="56" name="Freeform 55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3" name="Group 9"/>
              <p:cNvGrpSpPr/>
              <p:nvPr/>
            </p:nvGrpSpPr>
            <p:grpSpPr>
              <a:xfrm>
                <a:off x="3657600" y="4343400"/>
                <a:ext cx="3657600" cy="1850064"/>
                <a:chOff x="0" y="4336312"/>
                <a:chExt cx="7315200" cy="1850064"/>
              </a:xfrm>
            </p:grpSpPr>
            <p:sp>
              <p:nvSpPr>
                <p:cNvPr id="54" name="Freeform 53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" name="Freeform 54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64" name="Group 97"/>
          <p:cNvGrpSpPr/>
          <p:nvPr/>
        </p:nvGrpSpPr>
        <p:grpSpPr>
          <a:xfrm>
            <a:off x="7503703" y="1832104"/>
            <a:ext cx="770482" cy="1828800"/>
            <a:chOff x="3367555" y="4062755"/>
            <a:chExt cx="770481" cy="1828800"/>
          </a:xfrm>
        </p:grpSpPr>
        <p:grpSp>
          <p:nvGrpSpPr>
            <p:cNvPr id="65" name="Group 65"/>
            <p:cNvGrpSpPr/>
            <p:nvPr/>
          </p:nvGrpSpPr>
          <p:grpSpPr>
            <a:xfrm rot="2700000">
              <a:off x="2491255" y="4939055"/>
              <a:ext cx="1828800" cy="76200"/>
              <a:chOff x="914400" y="2438400"/>
              <a:chExt cx="1828800" cy="76200"/>
            </a:xfrm>
          </p:grpSpPr>
          <p:grpSp>
            <p:nvGrpSpPr>
              <p:cNvPr id="67" name="Group 36"/>
              <p:cNvGrpSpPr/>
              <p:nvPr/>
            </p:nvGrpSpPr>
            <p:grpSpPr>
              <a:xfrm>
                <a:off x="9144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83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91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95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6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92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93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4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84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85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89" name="Freeform 88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0" name="Freeform 89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86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87" name="Freeform 86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8" name="Freeform 87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grpSp>
            <p:nvGrpSpPr>
              <p:cNvPr id="68" name="Group 51"/>
              <p:cNvGrpSpPr/>
              <p:nvPr/>
            </p:nvGrpSpPr>
            <p:grpSpPr>
              <a:xfrm>
                <a:off x="18288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69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77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81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2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78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79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0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70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71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75" name="Freeform 74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6" name="Freeform 75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72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73" name="Freeform 72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4" name="Freeform 73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66" name="Rectangle 65"/>
            <p:cNvSpPr/>
            <p:nvPr/>
          </p:nvSpPr>
          <p:spPr>
            <a:xfrm rot="2700000">
              <a:off x="3560957" y="5291963"/>
              <a:ext cx="762000" cy="3921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5464248" y="193040"/>
            <a:ext cx="685579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3200" dirty="0" err="1">
                <a:solidFill>
                  <a:srgbClr val="C00000"/>
                </a:solidFill>
              </a:rPr>
              <a:t>e+e</a:t>
            </a:r>
            <a:r>
              <a:rPr lang="fr-CH" sz="3200" dirty="0">
                <a:solidFill>
                  <a:srgbClr val="C00000"/>
                </a:solidFill>
              </a:rPr>
              <a:t>- : Z – </a:t>
            </a:r>
            <a:r>
              <a:rPr lang="fr-CH" sz="3200" dirty="0" err="1">
                <a:solidFill>
                  <a:srgbClr val="C00000"/>
                </a:solidFill>
              </a:rPr>
              <a:t>tagging</a:t>
            </a:r>
            <a:r>
              <a:rPr lang="fr-CH" sz="3200" dirty="0">
                <a:solidFill>
                  <a:srgbClr val="C00000"/>
                </a:solidFill>
              </a:rPr>
              <a:t>  by </a:t>
            </a:r>
            <a:r>
              <a:rPr lang="fr-CH" sz="3200" dirty="0" err="1">
                <a:solidFill>
                  <a:srgbClr val="C00000"/>
                </a:solidFill>
              </a:rPr>
              <a:t>missing</a:t>
            </a:r>
            <a:r>
              <a:rPr lang="fr-CH" sz="3200" dirty="0">
                <a:solidFill>
                  <a:srgbClr val="C00000"/>
                </a:solidFill>
              </a:rPr>
              <a:t> mass</a:t>
            </a:r>
            <a:r>
              <a:rPr lang="fr-CH" dirty="0">
                <a:solidFill>
                  <a:srgbClr val="C00000"/>
                </a:solidFill>
              </a:rPr>
              <a:t> </a:t>
            </a:r>
            <a:endParaRPr lang="en-US" dirty="0" err="1">
              <a:solidFill>
                <a:srgbClr val="C0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8378699" y="995720"/>
            <a:ext cx="3563411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total rate                            </a:t>
            </a:r>
            <a:r>
              <a:rPr lang="fr-CH" dirty="0">
                <a:sym typeface="Symbol"/>
              </a:rPr>
              <a:t> g</a:t>
            </a:r>
            <a:r>
              <a:rPr lang="fr-CH" baseline="-25000" dirty="0">
                <a:sym typeface="Symbol"/>
              </a:rPr>
              <a:t>HZZ</a:t>
            </a:r>
            <a:r>
              <a:rPr lang="fr-CH" baseline="30000" dirty="0">
                <a:sym typeface="Symbol"/>
              </a:rPr>
              <a:t>2</a:t>
            </a:r>
          </a:p>
          <a:p>
            <a:r>
              <a:rPr lang="fr-CH" dirty="0">
                <a:sym typeface="Symbol"/>
              </a:rPr>
              <a:t>ZZZ final state                     g</a:t>
            </a:r>
            <a:r>
              <a:rPr lang="fr-CH" baseline="-25000" dirty="0">
                <a:sym typeface="Symbol"/>
              </a:rPr>
              <a:t>HZZ</a:t>
            </a:r>
            <a:r>
              <a:rPr lang="fr-CH" baseline="30000" dirty="0">
                <a:sym typeface="Symbol"/>
              </a:rPr>
              <a:t>4</a:t>
            </a:r>
            <a:r>
              <a:rPr lang="fr-CH" dirty="0">
                <a:sym typeface="Symbol"/>
              </a:rPr>
              <a:t>/ </a:t>
            </a:r>
            <a:r>
              <a:rPr lang="fr-CH" baseline="-25000" dirty="0">
                <a:sym typeface="Symbol"/>
              </a:rPr>
              <a:t>H</a:t>
            </a:r>
            <a:endParaRPr lang="fr-CH" dirty="0">
              <a:sym typeface="Symbol"/>
            </a:endParaRPr>
          </a:p>
          <a:p>
            <a:pPr marL="285738" indent="-285738">
              <a:buFont typeface="Wingdings" pitchFamily="2" charset="2"/>
              <a:buChar char="è"/>
            </a:pPr>
            <a:r>
              <a:rPr lang="fr-CH" b="1" dirty="0" err="1">
                <a:solidFill>
                  <a:schemeClr val="accent2"/>
                </a:solidFill>
                <a:sym typeface="Wingdings" pitchFamily="2" charset="2"/>
              </a:rPr>
              <a:t>measure</a:t>
            </a:r>
            <a:r>
              <a:rPr lang="fr-CH" b="1" dirty="0">
                <a:solidFill>
                  <a:schemeClr val="accent2"/>
                </a:solidFill>
                <a:sym typeface="Wingdings" pitchFamily="2" charset="2"/>
              </a:rPr>
              <a:t> total </a:t>
            </a:r>
            <a:r>
              <a:rPr lang="fr-CH" b="1" dirty="0" err="1">
                <a:solidFill>
                  <a:schemeClr val="accent2"/>
                </a:solidFill>
                <a:sym typeface="Wingdings" pitchFamily="2" charset="2"/>
              </a:rPr>
              <a:t>width</a:t>
            </a:r>
            <a:r>
              <a:rPr lang="fr-CH" b="1" dirty="0">
                <a:solidFill>
                  <a:schemeClr val="accent2"/>
                </a:solidFill>
                <a:sym typeface="Wingdings" pitchFamily="2" charset="2"/>
              </a:rPr>
              <a:t>          </a:t>
            </a:r>
            <a:r>
              <a:rPr lang="fr-CH" b="1" dirty="0">
                <a:solidFill>
                  <a:schemeClr val="accent2"/>
                </a:solidFill>
                <a:sym typeface="Symbol"/>
              </a:rPr>
              <a:t></a:t>
            </a:r>
            <a:r>
              <a:rPr lang="fr-CH" b="1" baseline="-25000" dirty="0">
                <a:solidFill>
                  <a:schemeClr val="accent2"/>
                </a:solidFill>
                <a:sym typeface="Symbol"/>
              </a:rPr>
              <a:t>H</a:t>
            </a:r>
          </a:p>
          <a:p>
            <a:endParaRPr lang="fr-CH" baseline="-25000" dirty="0">
              <a:solidFill>
                <a:schemeClr val="accent2"/>
              </a:solidFill>
              <a:sym typeface="Symbol"/>
            </a:endParaRPr>
          </a:p>
          <a:p>
            <a:r>
              <a:rPr lang="fr-CH" b="1" dirty="0" err="1">
                <a:sym typeface="Symbol"/>
              </a:rPr>
              <a:t>g</a:t>
            </a:r>
            <a:r>
              <a:rPr lang="fr-CH" b="1" baseline="-25000" dirty="0" err="1">
                <a:sym typeface="Symbol"/>
              </a:rPr>
              <a:t>HZZ</a:t>
            </a:r>
            <a:r>
              <a:rPr lang="fr-CH" b="1" baseline="-25000" dirty="0">
                <a:sym typeface="Symbol"/>
              </a:rPr>
              <a:t>  </a:t>
            </a:r>
            <a:r>
              <a:rPr lang="fr-CH" b="1" dirty="0">
                <a:sym typeface="Symbol"/>
              </a:rPr>
              <a:t>to 0.2</a:t>
            </a:r>
            <a:r>
              <a:rPr lang="fr-CH" b="1" dirty="0" smtClean="0">
                <a:sym typeface="Symbol"/>
              </a:rPr>
              <a:t>% </a:t>
            </a:r>
            <a:endParaRPr lang="fr-CH" dirty="0">
              <a:solidFill>
                <a:schemeClr val="accent2"/>
              </a:solidFill>
              <a:sym typeface="Symbol"/>
            </a:endParaRPr>
          </a:p>
          <a:p>
            <a:r>
              <a:rPr lang="fr-CH" dirty="0" err="1">
                <a:sym typeface="Symbol"/>
              </a:rPr>
              <a:t>empty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recoil</a:t>
            </a:r>
            <a:r>
              <a:rPr lang="fr-CH" dirty="0">
                <a:sym typeface="Symbol"/>
              </a:rPr>
              <a:t> = invisible </a:t>
            </a:r>
            <a:r>
              <a:rPr lang="fr-CH" dirty="0" err="1">
                <a:sym typeface="Symbol"/>
              </a:rPr>
              <a:t>width</a:t>
            </a:r>
            <a:endParaRPr lang="fr-CH" dirty="0">
              <a:sym typeface="Symbol"/>
            </a:endParaRPr>
          </a:p>
          <a:p>
            <a:r>
              <a:rPr lang="fr-CH" dirty="0">
                <a:sym typeface="Symbol"/>
              </a:rPr>
              <a:t>‘</a:t>
            </a:r>
            <a:r>
              <a:rPr lang="fr-CH" dirty="0" err="1">
                <a:sym typeface="Symbol"/>
              </a:rPr>
              <a:t>funny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recoil</a:t>
            </a:r>
            <a:r>
              <a:rPr lang="fr-CH" dirty="0">
                <a:sym typeface="Symbol"/>
              </a:rPr>
              <a:t>’ = </a:t>
            </a:r>
            <a:r>
              <a:rPr lang="fr-CH" dirty="0" err="1">
                <a:sym typeface="Symbol"/>
              </a:rPr>
              <a:t>exotic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Higgs</a:t>
            </a:r>
            <a:r>
              <a:rPr lang="fr-CH" dirty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decay</a:t>
            </a:r>
            <a:endParaRPr lang="fr-CH" dirty="0">
              <a:sym typeface="Symbol"/>
            </a:endParaRPr>
          </a:p>
        </p:txBody>
      </p:sp>
      <p:pic>
        <p:nvPicPr>
          <p:cNvPr id="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837"/>
          <a:stretch/>
        </p:blipFill>
        <p:spPr bwMode="auto">
          <a:xfrm>
            <a:off x="1290504" y="3200400"/>
            <a:ext cx="3301888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41C49BF8-3374-7A4E-9B82-CD093179C7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9"/>
          <a:stretch/>
        </p:blipFill>
        <p:spPr>
          <a:xfrm>
            <a:off x="6085998" y="3386277"/>
            <a:ext cx="5175783" cy="3288843"/>
          </a:xfrm>
          <a:prstGeom prst="rect">
            <a:avLst/>
          </a:prstGeom>
        </p:spPr>
      </p:pic>
      <p:sp>
        <p:nvSpPr>
          <p:cNvPr id="103" name="TextBox 102"/>
          <p:cNvSpPr txBox="1"/>
          <p:nvPr/>
        </p:nvSpPr>
        <p:spPr>
          <a:xfrm>
            <a:off x="4236720" y="2032000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</a:rPr>
              <a:t>?</a:t>
            </a:r>
            <a:endParaRPr lang="fr-FR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08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023" y="1085638"/>
            <a:ext cx="5306752" cy="481155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582D1B94-7E04-4EFA-A3BB-86E2ABF0D3DA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35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828110" y="3017074"/>
            <a:ext cx="77460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}</a:t>
            </a:r>
            <a:endParaRPr lang="en-GB" sz="13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828109" y="1512502"/>
            <a:ext cx="74090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}</a:t>
            </a:r>
            <a:endParaRPr lang="en-GB" sz="13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346567" y="2468114"/>
            <a:ext cx="46038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>
                <a:solidFill>
                  <a:srgbClr val="FF0000"/>
                </a:solidFill>
              </a:rPr>
              <a:t>ee</a:t>
            </a:r>
            <a:endParaRPr lang="en-GB" sz="216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48167" y="3926840"/>
            <a:ext cx="47641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>
                <a:solidFill>
                  <a:srgbClr val="0000FF"/>
                </a:solidFill>
              </a:rPr>
              <a:t>hh</a:t>
            </a:r>
            <a:endParaRPr lang="en-GB" sz="216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970448" y="4906805"/>
            <a:ext cx="415498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80" b="1" dirty="0" err="1">
                <a:solidFill>
                  <a:srgbClr val="FF0000"/>
                </a:solidFill>
              </a:rPr>
              <a:t>ee</a:t>
            </a:r>
            <a:endParaRPr lang="en-US" sz="1680" b="1" dirty="0">
              <a:solidFill>
                <a:srgbClr val="FF0000"/>
              </a:solidFill>
            </a:endParaRPr>
          </a:p>
          <a:p>
            <a:r>
              <a:rPr lang="en-US" sz="1680" b="1" dirty="0" err="1">
                <a:solidFill>
                  <a:srgbClr val="0070C0"/>
                </a:solidFill>
              </a:rPr>
              <a:t>hh</a:t>
            </a:r>
            <a:endParaRPr lang="en-US" sz="1680" b="1" dirty="0">
              <a:solidFill>
                <a:srgbClr val="0070C0"/>
              </a:solidFill>
            </a:endParaRPr>
          </a:p>
          <a:p>
            <a:r>
              <a:rPr lang="en-US" sz="1680" dirty="0" err="1">
                <a:solidFill>
                  <a:srgbClr val="FF0000"/>
                </a:solidFill>
              </a:rPr>
              <a:t>ee</a:t>
            </a:r>
            <a:endParaRPr lang="en-US" sz="168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30483" y="1948070"/>
            <a:ext cx="568960" cy="23754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8830806" y="1950499"/>
            <a:ext cx="568960" cy="234320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8260080" y="5862320"/>
            <a:ext cx="599440" cy="6705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ee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only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971280" y="5872480"/>
            <a:ext cx="589280" cy="6502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00B050"/>
                </a:solidFill>
              </a:rPr>
              <a:t>LHC+ee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18473" y="0"/>
            <a:ext cx="9926320" cy="70788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Complementarity</a:t>
            </a:r>
            <a:r>
              <a:rPr lang="fr-FR" sz="40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: </a:t>
            </a:r>
            <a:r>
              <a:rPr lang="fr-FR" sz="4000" b="1" dirty="0" smtClean="0"/>
              <a:t> </a:t>
            </a:r>
            <a:r>
              <a:rPr lang="fr-FR" sz="4000" b="1" dirty="0" err="1" smtClean="0">
                <a:solidFill>
                  <a:srgbClr val="FFFF00"/>
                </a:solidFill>
              </a:rPr>
              <a:t>Higgs</a:t>
            </a:r>
            <a:r>
              <a:rPr lang="fr-FR" sz="4000" b="1" dirty="0" smtClean="0">
                <a:solidFill>
                  <a:srgbClr val="FFFF00"/>
                </a:solidFill>
              </a:rPr>
              <a:t> </a:t>
            </a:r>
            <a:r>
              <a:rPr lang="fr-FR" sz="4000" b="1" dirty="0" err="1" smtClean="0">
                <a:solidFill>
                  <a:srgbClr val="FFFF00"/>
                </a:solidFill>
              </a:rPr>
              <a:t>Physics</a:t>
            </a:r>
            <a:r>
              <a:rPr lang="fr-FR" sz="4000" b="1" dirty="0" smtClean="0">
                <a:solidFill>
                  <a:srgbClr val="FFFF00"/>
                </a:solidFill>
              </a:rPr>
              <a:t> at FCC</a:t>
            </a:r>
            <a:endParaRPr lang="fr-FR" sz="4000" b="1" dirty="0">
              <a:solidFill>
                <a:srgbClr val="FFFF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142240" y="926743"/>
            <a:ext cx="68072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b="1" dirty="0" smtClean="0">
                <a:solidFill>
                  <a:srgbClr val="FF0000"/>
                </a:solidFill>
              </a:rPr>
              <a:t>FCC-</a:t>
            </a:r>
            <a:r>
              <a:rPr lang="en-GB" b="1" dirty="0" err="1" smtClean="0">
                <a:solidFill>
                  <a:srgbClr val="FF0000"/>
                </a:solidFill>
              </a:rPr>
              <a:t>ee</a:t>
            </a:r>
            <a:r>
              <a:rPr lang="en-GB" b="1" dirty="0"/>
              <a:t>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GB" b="1" dirty="0" smtClean="0"/>
              <a:t> </a:t>
            </a:r>
            <a:r>
              <a:rPr lang="en-GB" b="1" dirty="0" err="1" smtClean="0"/>
              <a:t>g</a:t>
            </a:r>
            <a:r>
              <a:rPr lang="en-GB" b="1" baseline="-25000" dirty="0" err="1" smtClean="0"/>
              <a:t>HZZ</a:t>
            </a:r>
            <a:r>
              <a:rPr lang="en-GB" b="1" dirty="0" smtClean="0"/>
              <a:t> to &lt;</a:t>
            </a:r>
            <a:r>
              <a:rPr lang="en-CH" b="1" dirty="0" smtClean="0">
                <a:sym typeface="Symbol" panose="05050102010706020507" pitchFamily="18" charset="2"/>
              </a:rPr>
              <a:t></a:t>
            </a:r>
            <a:r>
              <a:rPr lang="en-GB" b="1" dirty="0" smtClean="0"/>
              <a:t>0.2% from </a:t>
            </a:r>
            <a:r>
              <a:rPr lang="en-GB" b="1" dirty="0" err="1" smtClean="0">
                <a:latin typeface="Symbol" pitchFamily="2" charset="2"/>
              </a:rPr>
              <a:t>s</a:t>
            </a:r>
            <a:r>
              <a:rPr lang="en-GB" b="1" baseline="-25000" dirty="0" err="1" smtClean="0"/>
              <a:t>ZH</a:t>
            </a:r>
            <a:r>
              <a:rPr lang="en-GB" b="1" baseline="-25000" dirty="0" smtClean="0"/>
              <a:t> 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     (model-independent standard candle) </a:t>
            </a:r>
          </a:p>
          <a:p>
            <a:pPr marL="742950" lvl="1" indent="-285750">
              <a:buFont typeface="Symbol" panose="05050102010706020507" pitchFamily="18" charset="2"/>
              <a:buChar char=" "/>
            </a:pPr>
            <a:r>
              <a:rPr lang="en-GB" dirty="0" smtClean="0"/>
              <a:t>and</a:t>
            </a:r>
            <a:r>
              <a:rPr lang="en-GB" dirty="0" smtClean="0">
                <a:latin typeface="Symbol" pitchFamily="2" charset="2"/>
              </a:rPr>
              <a:t> G</a:t>
            </a:r>
            <a:r>
              <a:rPr lang="en-GB" baseline="-25000" dirty="0" smtClean="0"/>
              <a:t>H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Hbb</a:t>
            </a:r>
            <a:r>
              <a:rPr lang="en-GB" baseline="-25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Hcc</a:t>
            </a:r>
            <a:r>
              <a:rPr lang="en-GB" baseline="-25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</a:t>
            </a:r>
            <a:r>
              <a:rPr lang="en-GB" baseline="-25000" dirty="0" err="1" smtClean="0">
                <a:latin typeface="Symbol" pitchFamily="2" charset="2"/>
              </a:rPr>
              <a:t>tt</a:t>
            </a:r>
            <a:r>
              <a:rPr lang="en-GB" dirty="0" smtClean="0"/>
              <a:t> 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HWW</a:t>
            </a:r>
            <a:endParaRPr lang="en-GB" dirty="0"/>
          </a:p>
          <a:p>
            <a:pPr marL="742950" lvl="1" indent="-285750">
              <a:buFont typeface="Symbol" panose="05050102010706020507" pitchFamily="18" charset="2"/>
              <a:buChar char=" "/>
            </a:pPr>
            <a:endParaRPr lang="en-GB" dirty="0" smtClean="0"/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GB" b="1" dirty="0" smtClean="0"/>
              <a:t>fixes all HL-LHC / FCC-</a:t>
            </a:r>
            <a:r>
              <a:rPr lang="en-GB" b="1" dirty="0" err="1" smtClean="0"/>
              <a:t>hh</a:t>
            </a:r>
            <a:r>
              <a:rPr lang="en-GB" b="1" dirty="0" smtClean="0"/>
              <a:t> couplings</a:t>
            </a:r>
          </a:p>
          <a:p>
            <a:pPr lvl="1"/>
            <a:endParaRPr lang="en-GB" dirty="0" smtClean="0"/>
          </a:p>
          <a:p>
            <a:pPr lvl="1"/>
            <a:r>
              <a:rPr lang="en-GB" b="1" dirty="0" smtClean="0"/>
              <a:t>FCC-</a:t>
            </a:r>
            <a:r>
              <a:rPr lang="en-GB" b="1" dirty="0" err="1" smtClean="0"/>
              <a:t>hh</a:t>
            </a:r>
            <a:r>
              <a:rPr lang="en-GB" b="1" dirty="0" smtClean="0"/>
              <a:t> produces over 10</a:t>
            </a:r>
            <a:r>
              <a:rPr lang="en-GB" b="1" baseline="30000" dirty="0" smtClean="0"/>
              <a:t>10</a:t>
            </a:r>
            <a:r>
              <a:rPr lang="en-GB" b="1" dirty="0" smtClean="0"/>
              <a:t> Higgs bosons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use </a:t>
            </a:r>
            <a:r>
              <a:rPr lang="en-GB" dirty="0" err="1" smtClean="0">
                <a:solidFill>
                  <a:schemeClr val="tx1"/>
                </a:solidFill>
              </a:rPr>
              <a:t>g</a:t>
            </a:r>
            <a:r>
              <a:rPr lang="en-GB" baseline="-25000" dirty="0" err="1" smtClean="0">
                <a:solidFill>
                  <a:schemeClr val="tx1"/>
                </a:solidFill>
              </a:rPr>
              <a:t>HZZ</a:t>
            </a:r>
            <a:r>
              <a:rPr lang="en-GB" dirty="0" smtClean="0"/>
              <a:t> from </a:t>
            </a:r>
            <a:r>
              <a:rPr lang="en-GB" dirty="0" err="1" smtClean="0"/>
              <a:t>FCC</a:t>
            </a:r>
            <a:r>
              <a:rPr lang="en-GB" baseline="-25000" dirty="0" err="1" smtClean="0"/>
              <a:t>ee</a:t>
            </a:r>
            <a:r>
              <a:rPr lang="en-GB" dirty="0" smtClean="0"/>
              <a:t> will give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</a:t>
            </a:r>
            <a:r>
              <a:rPr lang="en-GB" baseline="-25000" dirty="0" err="1" smtClean="0">
                <a:latin typeface="Symbol" pitchFamily="2" charset="2"/>
              </a:rPr>
              <a:t>mm</a:t>
            </a:r>
            <a:r>
              <a:rPr lang="en-GB" baseline="-25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</a:t>
            </a:r>
            <a:r>
              <a:rPr lang="en-GB" baseline="-25000" dirty="0" err="1" smtClean="0">
                <a:latin typeface="Symbol" pitchFamily="2" charset="2"/>
              </a:rPr>
              <a:t>gg</a:t>
            </a:r>
            <a:r>
              <a:rPr lang="en-GB" baseline="-25000" dirty="0" smtClean="0">
                <a:latin typeface="Symbol" pitchFamily="2" charset="2"/>
              </a:rPr>
              <a:t> 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HZ</a:t>
            </a:r>
            <a:r>
              <a:rPr lang="en-GB" baseline="-25000" dirty="0" err="1" smtClean="0">
                <a:latin typeface="Symbol" pitchFamily="2" charset="2"/>
              </a:rPr>
              <a:t>g</a:t>
            </a:r>
            <a:r>
              <a:rPr lang="en-GB" baseline="-25000" dirty="0" smtClean="0">
                <a:latin typeface="Symbol" pitchFamily="2" charset="2"/>
              </a:rPr>
              <a:t> </a:t>
            </a:r>
            <a:r>
              <a:rPr lang="en-GB" dirty="0" smtClean="0"/>
              <a:t>, </a:t>
            </a:r>
            <a:r>
              <a:rPr lang="en-GB" dirty="0" err="1" smtClean="0"/>
              <a:t>Br</a:t>
            </a:r>
            <a:r>
              <a:rPr lang="en-GB" baseline="-25000" dirty="0" err="1" smtClean="0"/>
              <a:t>inv</a:t>
            </a:r>
            <a:endParaRPr lang="en-GB" baseline="-25000" dirty="0" smtClean="0"/>
          </a:p>
          <a:p>
            <a:pPr lvl="2"/>
            <a:endParaRPr lang="en-GB" dirty="0" smtClean="0"/>
          </a:p>
          <a:p>
            <a:pPr lvl="1"/>
            <a:r>
              <a:rPr lang="en-GB" b="1" dirty="0" smtClean="0"/>
              <a:t>FCC-</a:t>
            </a:r>
            <a:r>
              <a:rPr lang="en-GB" b="1" dirty="0" err="1" smtClean="0"/>
              <a:t>ee</a:t>
            </a:r>
            <a:r>
              <a:rPr lang="en-GB" b="1" dirty="0" smtClean="0"/>
              <a:t> also measures top EW couplings </a:t>
            </a:r>
            <a:r>
              <a:rPr lang="en-GB" dirty="0" smtClean="0"/>
              <a:t>(</a:t>
            </a:r>
            <a:r>
              <a:rPr lang="en-GB" dirty="0" err="1" smtClean="0"/>
              <a:t>e</a:t>
            </a:r>
            <a:r>
              <a:rPr lang="en-GB" baseline="30000" dirty="0" err="1" smtClean="0">
                <a:latin typeface="Symbol" pitchFamily="2" charset="2"/>
              </a:rPr>
              <a:t>+</a:t>
            </a:r>
            <a:r>
              <a:rPr lang="en-GB" dirty="0" err="1" smtClean="0"/>
              <a:t>e</a:t>
            </a:r>
            <a:r>
              <a:rPr lang="en-GB" baseline="30000" dirty="0" smtClean="0">
                <a:latin typeface="Symbol" pitchFamily="2" charset="2"/>
              </a:rPr>
              <a:t>-</a:t>
            </a:r>
            <a:r>
              <a:rPr lang="en-GB" dirty="0" smtClean="0"/>
              <a:t> ➝ </a:t>
            </a:r>
            <a:r>
              <a:rPr lang="en-GB" dirty="0" err="1" smtClean="0"/>
              <a:t>tt</a:t>
            </a:r>
            <a:r>
              <a:rPr lang="en-GB" dirty="0" smtClean="0"/>
              <a:t>)</a:t>
            </a:r>
          </a:p>
          <a:p>
            <a:pPr lvl="2"/>
            <a:endParaRPr lang="en-GB" dirty="0" smtClean="0"/>
          </a:p>
          <a:p>
            <a:pPr lvl="1"/>
            <a:r>
              <a:rPr lang="en-GB" b="1" dirty="0" smtClean="0"/>
              <a:t>FCC-</a:t>
            </a:r>
            <a:r>
              <a:rPr lang="en-GB" b="1" dirty="0" err="1" smtClean="0"/>
              <a:t>hh</a:t>
            </a:r>
            <a:r>
              <a:rPr lang="en-GB" b="1" dirty="0" smtClean="0"/>
              <a:t> produces 10</a:t>
            </a:r>
            <a:r>
              <a:rPr lang="en-GB" b="1" baseline="30000" dirty="0" smtClean="0"/>
              <a:t>8</a:t>
            </a:r>
            <a:r>
              <a:rPr lang="en-GB" b="1" dirty="0" smtClean="0"/>
              <a:t> </a:t>
            </a:r>
            <a:r>
              <a:rPr lang="en-GB" b="1" dirty="0" err="1" smtClean="0"/>
              <a:t>ttH</a:t>
            </a:r>
            <a:r>
              <a:rPr lang="en-GB" b="1" dirty="0" smtClean="0"/>
              <a:t> and 2. 10</a:t>
            </a:r>
            <a:r>
              <a:rPr lang="en-GB" b="1" baseline="30000" dirty="0" smtClean="0"/>
              <a:t>7</a:t>
            </a:r>
            <a:r>
              <a:rPr lang="en-GB" b="1" dirty="0" smtClean="0"/>
              <a:t> HH pairs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</a:rPr>
              <a:t> ➝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Htt</a:t>
            </a:r>
            <a:r>
              <a:rPr lang="en-GB" dirty="0" smtClean="0"/>
              <a:t> and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HHH</a:t>
            </a:r>
            <a:r>
              <a:rPr lang="en-GB" dirty="0" smtClean="0"/>
              <a:t>, model-independent &amp; precise!</a:t>
            </a:r>
            <a:endParaRPr lang="en-GB" baseline="-25000" dirty="0" smtClean="0"/>
          </a:p>
          <a:p>
            <a:pPr lvl="4"/>
            <a:endParaRPr lang="en-GB" dirty="0" smtClean="0"/>
          </a:p>
          <a:p>
            <a:r>
              <a:rPr lang="en-GB" sz="2000" b="1" dirty="0" smtClean="0">
                <a:solidFill>
                  <a:srgbClr val="FF0000"/>
                </a:solidFill>
              </a:rPr>
              <a:t>    H</a:t>
            </a:r>
            <a:r>
              <a:rPr lang="en-GB" sz="2000" b="1" dirty="0" smtClean="0">
                <a:solidFill>
                  <a:srgbClr val="FF0000"/>
                </a:solidFill>
              </a:rPr>
              <a:t>L</a:t>
            </a:r>
            <a:r>
              <a:rPr lang="en-GB" sz="2000" b="1" dirty="0" smtClean="0">
                <a:solidFill>
                  <a:srgbClr val="FF0000"/>
                </a:solidFill>
              </a:rPr>
              <a:t>-</a:t>
            </a:r>
            <a:r>
              <a:rPr lang="en-GB" sz="2000" b="1" dirty="0" smtClean="0">
                <a:solidFill>
                  <a:srgbClr val="FF0000"/>
                </a:solidFill>
              </a:rPr>
              <a:t>LHC/FCC-</a:t>
            </a:r>
            <a:r>
              <a:rPr lang="en-GB" sz="2000" b="1" dirty="0" err="1" smtClean="0">
                <a:solidFill>
                  <a:srgbClr val="FF0000"/>
                </a:solidFill>
              </a:rPr>
              <a:t>ee</a:t>
            </a:r>
            <a:r>
              <a:rPr lang="en-GB" sz="2000" b="1" dirty="0" smtClean="0">
                <a:solidFill>
                  <a:srgbClr val="FF0000"/>
                </a:solidFill>
              </a:rPr>
              <a:t>/FCC-</a:t>
            </a:r>
            <a:r>
              <a:rPr lang="en-GB" sz="2000" b="1" dirty="0" err="1" smtClean="0">
                <a:solidFill>
                  <a:srgbClr val="FF0000"/>
                </a:solidFill>
              </a:rPr>
              <a:t>hh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complementarity </a:t>
            </a:r>
            <a:endParaRPr lang="en-GB" sz="2000" b="1" dirty="0" smtClean="0">
              <a:solidFill>
                <a:srgbClr val="FF0000"/>
              </a:solidFill>
            </a:endParaRPr>
          </a:p>
          <a:p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              </a:t>
            </a:r>
            <a:r>
              <a:rPr lang="en-GB" sz="2000" b="1" dirty="0" smtClean="0">
                <a:solidFill>
                  <a:srgbClr val="FF0000"/>
                </a:solidFill>
              </a:rPr>
              <a:t>outstanding</a:t>
            </a:r>
            <a:endParaRPr lang="en-GB" sz="2000" b="1" dirty="0" smtClean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809425" y="5855914"/>
            <a:ext cx="1844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FCC-ee+hh+ep</a:t>
            </a:r>
            <a:r>
              <a:rPr lang="fr-FR" dirty="0"/>
              <a:t> </a:t>
            </a:r>
            <a:endParaRPr lang="fr-FR" dirty="0" smtClean="0"/>
          </a:p>
          <a:p>
            <a:r>
              <a:rPr lang="fr-FR" dirty="0" err="1" smtClean="0"/>
              <a:t>ep</a:t>
            </a:r>
            <a:r>
              <a:rPr lang="fr-FR" dirty="0" smtClean="0"/>
              <a:t>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fr-FR" dirty="0" smtClean="0"/>
              <a:t> WW </a:t>
            </a:r>
            <a:r>
              <a:rPr lang="fr-FR" dirty="0" err="1" smtClean="0"/>
              <a:t>mostly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349194" y="5640125"/>
            <a:ext cx="4539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</a:t>
            </a:r>
            <a:r>
              <a:rPr lang="fr-FR" dirty="0" err="1" smtClean="0"/>
              <a:t>omparison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e+e</a:t>
            </a:r>
            <a:r>
              <a:rPr lang="fr-FR" dirty="0" smtClean="0"/>
              <a:t>- </a:t>
            </a:r>
            <a:r>
              <a:rPr lang="fr-FR" dirty="0" err="1" smtClean="0"/>
              <a:t>colliders</a:t>
            </a:r>
            <a:r>
              <a:rPr lang="fr-FR" dirty="0" smtClean="0"/>
              <a:t> in </a:t>
            </a:r>
            <a:r>
              <a:rPr lang="fr-FR" dirty="0" err="1" smtClean="0"/>
              <a:t>spares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21" name="TextBox 20"/>
          <p:cNvSpPr txBox="1"/>
          <p:nvPr/>
        </p:nvSpPr>
        <p:spPr>
          <a:xfrm>
            <a:off x="7126357" y="5040000"/>
            <a:ext cx="603050" cy="216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30-50</a:t>
            </a:r>
            <a:endParaRPr lang="fr-F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08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486D-EEF6-42AC-9A95-3E45D6F5CBA2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2543"/>
            <a:ext cx="5435600" cy="5355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2880" b="1" dirty="0"/>
              <a:t>U</a:t>
            </a:r>
            <a:r>
              <a:rPr lang="fr-CH" sz="2880" b="1" dirty="0" smtClean="0"/>
              <a:t>nique: </a:t>
            </a:r>
            <a:r>
              <a:rPr lang="fr-CH" sz="2880" b="1" dirty="0" err="1" smtClean="0"/>
              <a:t>electron</a:t>
            </a:r>
            <a:r>
              <a:rPr lang="fr-CH" sz="2880" b="1" dirty="0" smtClean="0"/>
              <a:t> </a:t>
            </a:r>
            <a:r>
              <a:rPr lang="fr-CH" sz="2880" b="1" dirty="0" err="1" smtClean="0"/>
              <a:t>Yukawa</a:t>
            </a:r>
            <a:r>
              <a:rPr lang="fr-CH" sz="2880" b="1" dirty="0" smtClean="0"/>
              <a:t> </a:t>
            </a:r>
            <a:r>
              <a:rPr lang="fr-CH" sz="2880" b="1" dirty="0" err="1" smtClean="0"/>
              <a:t>coupling</a:t>
            </a:r>
            <a:r>
              <a:rPr lang="fr-CH" sz="2880" b="1" dirty="0" smtClean="0"/>
              <a:t>  </a:t>
            </a:r>
            <a:endParaRPr lang="en-GB" sz="2880" b="1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28320" y="611127"/>
            <a:ext cx="5026027" cy="294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72361" y="165874"/>
            <a:ext cx="5146481" cy="206210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Measure</a:t>
            </a:r>
            <a:r>
              <a:rPr lang="fr-CH" dirty="0" smtClean="0"/>
              <a:t> </a:t>
            </a:r>
            <a:r>
              <a:rPr lang="fr-CH" dirty="0" err="1" smtClean="0"/>
              <a:t>e+e</a:t>
            </a:r>
            <a:r>
              <a:rPr lang="fr-CH" dirty="0" smtClean="0"/>
              <a:t>- </a:t>
            </a:r>
            <a:r>
              <a:rPr lang="fr-CH" dirty="0">
                <a:sym typeface="Wingdings" panose="05000000000000000000" pitchFamily="2" charset="2"/>
              </a:rPr>
              <a:t> H @ 125.xxx </a:t>
            </a:r>
            <a:r>
              <a:rPr lang="fr-CH" dirty="0" err="1">
                <a:sym typeface="Wingdings" panose="05000000000000000000" pitchFamily="2" charset="2"/>
              </a:rPr>
              <a:t>GeV</a:t>
            </a:r>
            <a:r>
              <a:rPr lang="fr-CH" dirty="0">
                <a:sym typeface="Wingdings" panose="05000000000000000000" pitchFamily="2" charset="2"/>
              </a:rPr>
              <a:t> </a:t>
            </a:r>
            <a:endParaRPr lang="fr-CH" dirty="0" smtClean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ym typeface="Wingdings" panose="05000000000000000000" pitchFamily="2" charset="2"/>
              </a:rPr>
              <a:t>requires</a:t>
            </a:r>
            <a:endParaRPr lang="fr-CH" b="1" dirty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-- </a:t>
            </a:r>
            <a:r>
              <a:rPr lang="fr-CH" dirty="0" err="1">
                <a:sym typeface="Wingdings" panose="05000000000000000000" pitchFamily="2" charset="2"/>
              </a:rPr>
              <a:t>Higgs</a:t>
            </a:r>
            <a:r>
              <a:rPr lang="fr-CH" dirty="0">
                <a:sym typeface="Wingdings" panose="05000000000000000000" pitchFamily="2" charset="2"/>
              </a:rPr>
              <a:t> mass to </a:t>
            </a:r>
            <a:r>
              <a:rPr lang="fr-CH" dirty="0" err="1">
                <a:sym typeface="Wingdings" panose="05000000000000000000" pitchFamily="2" charset="2"/>
              </a:rPr>
              <a:t>be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known</a:t>
            </a:r>
            <a:r>
              <a:rPr lang="fr-CH" dirty="0">
                <a:sym typeface="Wingdings" panose="05000000000000000000" pitchFamily="2" charset="2"/>
              </a:rPr>
              <a:t> to </a:t>
            </a:r>
            <a:r>
              <a:rPr lang="fr-CH" dirty="0" smtClean="0">
                <a:sym typeface="Wingdings" panose="05000000000000000000" pitchFamily="2" charset="2"/>
              </a:rPr>
              <a:t>&lt;&lt;5 </a:t>
            </a:r>
            <a:r>
              <a:rPr lang="fr-CH" dirty="0">
                <a:sym typeface="Wingdings" panose="05000000000000000000" pitchFamily="2" charset="2"/>
              </a:rPr>
              <a:t>MeV </a:t>
            </a:r>
            <a:r>
              <a:rPr lang="fr-CH" dirty="0" smtClean="0">
                <a:sym typeface="Wingdings" panose="05000000000000000000" pitchFamily="2" charset="2"/>
              </a:rPr>
              <a:t>(OK, 3 MeV)</a:t>
            </a:r>
            <a:endParaRPr lang="fr-CH" dirty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-- </a:t>
            </a:r>
            <a:r>
              <a:rPr lang="fr-CH" b="1" dirty="0" err="1">
                <a:solidFill>
                  <a:srgbClr val="C00000"/>
                </a:solidFill>
                <a:sym typeface="Wingdings" panose="05000000000000000000" pitchFamily="2" charset="2"/>
              </a:rPr>
              <a:t>Huge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 err="1">
                <a:solidFill>
                  <a:srgbClr val="C00000"/>
                </a:solidFill>
                <a:sym typeface="Wingdings" panose="05000000000000000000" pitchFamily="2" charset="2"/>
              </a:rPr>
              <a:t>luminosity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(</a:t>
            </a:r>
            <a:r>
              <a:rPr lang="fr-CH" dirty="0" err="1" smtClean="0">
                <a:sym typeface="Wingdings" panose="05000000000000000000" pitchFamily="2" charset="2"/>
              </a:rPr>
              <a:t>several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years</a:t>
            </a:r>
            <a:r>
              <a:rPr lang="fr-CH" dirty="0" smtClean="0">
                <a:sym typeface="Wingdings" panose="05000000000000000000" pitchFamily="2" charset="2"/>
              </a:rPr>
              <a:t>)</a:t>
            </a:r>
            <a:endParaRPr lang="fr-CH" dirty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-- 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monochromatization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to </a:t>
            </a:r>
            <a:r>
              <a:rPr lang="fr-CH" dirty="0" err="1">
                <a:sym typeface="Wingdings" panose="05000000000000000000" pitchFamily="2" charset="2"/>
              </a:rPr>
              <a:t>reduce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>
                <a:sym typeface="Symbol"/>
              </a:rPr>
              <a:t></a:t>
            </a:r>
            <a:r>
              <a:rPr lang="fr-CH" baseline="-25000" dirty="0">
                <a:sym typeface="Wingdings" panose="05000000000000000000" pitchFamily="2" charset="2"/>
              </a:rPr>
              <a:t>ECM</a:t>
            </a:r>
          </a:p>
          <a:p>
            <a:r>
              <a:rPr lang="fr-CH" dirty="0">
                <a:sym typeface="Wingdings" panose="05000000000000000000" pitchFamily="2" charset="2"/>
              </a:rPr>
              <a:t>-- </a:t>
            </a:r>
            <a:r>
              <a:rPr lang="fr-CH" b="1" dirty="0" err="1">
                <a:solidFill>
                  <a:srgbClr val="C00000"/>
                </a:solidFill>
                <a:sym typeface="Wingdings" panose="05000000000000000000" pitchFamily="2" charset="2"/>
              </a:rPr>
              <a:t>continuous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adjustment</a:t>
            </a:r>
            <a:r>
              <a:rPr lang="fr-CH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of E</a:t>
            </a:r>
            <a:r>
              <a:rPr lang="fr-CH" b="1" baseline="-25000" dirty="0">
                <a:solidFill>
                  <a:srgbClr val="C00000"/>
                </a:solidFill>
                <a:sym typeface="Wingdings" panose="05000000000000000000" pitchFamily="2" charset="2"/>
              </a:rPr>
              <a:t>CM </a:t>
            </a:r>
            <a:r>
              <a:rPr lang="fr-CH" dirty="0" smtClean="0">
                <a:sym typeface="Wingdings" panose="05000000000000000000" pitchFamily="2" charset="2"/>
              </a:rPr>
              <a:t>(</a:t>
            </a:r>
            <a:r>
              <a:rPr lang="fr-CH" dirty="0" err="1">
                <a:sym typeface="Wingdings" panose="05000000000000000000" pitchFamily="2" charset="2"/>
              </a:rPr>
              <a:t>transv</a:t>
            </a:r>
            <a:r>
              <a:rPr lang="fr-CH" dirty="0">
                <a:sym typeface="Wingdings" panose="05000000000000000000" pitchFamily="2" charset="2"/>
              </a:rPr>
              <a:t>. Polar.)</a:t>
            </a:r>
          </a:p>
          <a:p>
            <a:r>
              <a:rPr lang="fr-CH" dirty="0"/>
              <a:t>-- an </a:t>
            </a:r>
            <a:r>
              <a:rPr lang="fr-CH" dirty="0" err="1"/>
              <a:t>extremely</a:t>
            </a:r>
            <a:r>
              <a:rPr lang="fr-CH" dirty="0"/>
              <a:t> sensitive </a:t>
            </a:r>
            <a:r>
              <a:rPr lang="fr-CH" dirty="0" err="1"/>
              <a:t>event</a:t>
            </a:r>
            <a:r>
              <a:rPr lang="fr-CH" dirty="0"/>
              <a:t> </a:t>
            </a:r>
            <a:r>
              <a:rPr lang="fr-CH" dirty="0" err="1" smtClean="0"/>
              <a:t>selection</a:t>
            </a:r>
            <a:endParaRPr lang="fr-CH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120" y="3535680"/>
            <a:ext cx="4204880" cy="31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10000" y="734234"/>
            <a:ext cx="2265364" cy="757130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160" b="1" dirty="0">
                <a:solidFill>
                  <a:srgbClr val="FFFF00"/>
                </a:solidFill>
              </a:rPr>
              <a:t>HUGE </a:t>
            </a:r>
            <a:r>
              <a:rPr lang="en-US" sz="2160" b="1" dirty="0" smtClean="0">
                <a:solidFill>
                  <a:srgbClr val="FFFF00"/>
                </a:solidFill>
              </a:rPr>
              <a:t>CHALLENGE</a:t>
            </a:r>
          </a:p>
          <a:p>
            <a:pPr algn="ctr"/>
            <a:r>
              <a:rPr lang="en-US" sz="2160" b="1" dirty="0" smtClean="0">
                <a:solidFill>
                  <a:srgbClr val="FFFF00"/>
                </a:solidFill>
              </a:rPr>
              <a:t>under study</a:t>
            </a:r>
            <a:endParaRPr lang="en-US" sz="2160" b="1" dirty="0">
              <a:solidFill>
                <a:srgbClr val="FFFF00"/>
              </a:solidFill>
            </a:endParaRPr>
          </a:p>
        </p:txBody>
      </p:sp>
      <p:pic>
        <p:nvPicPr>
          <p:cNvPr id="10" name="图片 3">
            <a:extLst>
              <a:ext uri="{FF2B5EF4-FFF2-40B4-BE49-F238E27FC236}">
                <a16:creationId xmlns:a16="http://schemas.microsoft.com/office/drawing/2014/main" id="{E2CF3881-C729-40AF-9013-F724AFC96A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1689" y="3397568"/>
            <a:ext cx="4676232" cy="2575057"/>
          </a:xfrm>
          <a:prstGeom prst="rect">
            <a:avLst/>
          </a:prstGeom>
        </p:spPr>
      </p:pic>
      <p:pic>
        <p:nvPicPr>
          <p:cNvPr id="11" name="图片 3">
            <a:extLst>
              <a:ext uri="{FF2B5EF4-FFF2-40B4-BE49-F238E27FC236}">
                <a16:creationId xmlns:a16="http://schemas.microsoft.com/office/drawing/2014/main" id="{3C8AA19A-35AF-48A1-B631-B986DA3C39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8758" y="4480560"/>
            <a:ext cx="4513242" cy="20582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53280" y="2428240"/>
            <a:ext cx="6669839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Monochromatization: </a:t>
            </a:r>
            <a:r>
              <a:rPr lang="fr-FR" b="1" dirty="0" smtClean="0"/>
              <a:t>UNDER STUDY</a:t>
            </a:r>
          </a:p>
          <a:p>
            <a:r>
              <a:rPr lang="fr-FR" dirty="0" err="1" smtClean="0"/>
              <a:t>taking</a:t>
            </a:r>
            <a:r>
              <a:rPr lang="fr-FR" dirty="0" smtClean="0"/>
              <a:t> </a:t>
            </a:r>
            <a:r>
              <a:rPr lang="fr-FR" dirty="0" err="1" smtClean="0"/>
              <a:t>advantage</a:t>
            </a:r>
            <a:r>
              <a:rPr lang="fr-FR" dirty="0" smtClean="0"/>
              <a:t> of the </a:t>
            </a:r>
            <a:r>
              <a:rPr lang="fr-FR" dirty="0" err="1" smtClean="0"/>
              <a:t>separate</a:t>
            </a:r>
            <a:r>
              <a:rPr lang="fr-FR" dirty="0" smtClean="0"/>
              <a:t> e+ and e- rings, one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distribute</a:t>
            </a:r>
            <a:r>
              <a:rPr lang="fr-FR" dirty="0" smtClean="0"/>
              <a:t> </a:t>
            </a:r>
          </a:p>
          <a:p>
            <a:r>
              <a:rPr lang="fr-FR" dirty="0" smtClean="0"/>
              <a:t>in opposite </a:t>
            </a:r>
            <a:r>
              <a:rPr lang="fr-FR" dirty="0" err="1" smtClean="0"/>
              <a:t>way</a:t>
            </a:r>
            <a:r>
              <a:rPr lang="fr-FR" dirty="0" smtClean="0"/>
              <a:t> high and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energies</a:t>
            </a:r>
            <a:r>
              <a:rPr lang="fr-FR" dirty="0" smtClean="0"/>
              <a:t> in the </a:t>
            </a:r>
            <a:r>
              <a:rPr lang="fr-FR" dirty="0" err="1" smtClean="0"/>
              <a:t>beam</a:t>
            </a:r>
            <a:r>
              <a:rPr lang="fr-FR" dirty="0" smtClean="0"/>
              <a:t> (in x, z time)   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4399280" y="6014720"/>
            <a:ext cx="344312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</a:rPr>
              <a:t>opposite </a:t>
            </a:r>
            <a:r>
              <a:rPr lang="fr-FR" dirty="0" err="1" smtClean="0">
                <a:solidFill>
                  <a:srgbClr val="00B0F0"/>
                </a:solidFill>
              </a:rPr>
              <a:t>sign</a:t>
            </a:r>
            <a:r>
              <a:rPr lang="fr-FR" dirty="0" smtClean="0">
                <a:solidFill>
                  <a:srgbClr val="00B0F0"/>
                </a:solidFill>
              </a:rPr>
              <a:t> horizontal dispersion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68771" y="6488668"/>
            <a:ext cx="489243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opposite </a:t>
            </a:r>
            <a:r>
              <a:rPr lang="fr-FR" dirty="0" err="1" smtClean="0">
                <a:solidFill>
                  <a:srgbClr val="FF0000"/>
                </a:solidFill>
              </a:rPr>
              <a:t>difference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in time </a:t>
            </a:r>
            <a:r>
              <a:rPr lang="fr-FR" dirty="0" err="1" smtClean="0">
                <a:solidFill>
                  <a:srgbClr val="FF0000"/>
                </a:solidFill>
              </a:rPr>
              <a:t>within</a:t>
            </a:r>
            <a:r>
              <a:rPr lang="fr-FR" dirty="0" smtClean="0">
                <a:solidFill>
                  <a:srgbClr val="FF0000"/>
                </a:solidFill>
              </a:rPr>
              <a:t> 30ps </a:t>
            </a:r>
            <a:r>
              <a:rPr lang="fr-FR" dirty="0" err="1" smtClean="0">
                <a:solidFill>
                  <a:srgbClr val="FF0000"/>
                </a:solidFill>
              </a:rPr>
              <a:t>lumi</a:t>
            </a:r>
            <a:r>
              <a:rPr lang="fr-FR" dirty="0" err="1" smtClean="0">
                <a:solidFill>
                  <a:srgbClr val="FF0000"/>
                </a:solidFill>
              </a:rPr>
              <a:t>nosity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53360" y="4023360"/>
            <a:ext cx="97796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so</a:t>
            </a:r>
            <a:r>
              <a:rPr lang="fr-FR" dirty="0" smtClean="0"/>
              <a:t> far,</a:t>
            </a:r>
          </a:p>
          <a:p>
            <a:r>
              <a:rPr lang="fr-FR" dirty="0" smtClean="0"/>
              <a:t>SM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10556240" y="3728720"/>
            <a:ext cx="110607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combine?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959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FF6DF3F2-BD92-41FC-99AC-12B2C78624D3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Alain Blondel  FCC-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Physics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37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65519" y="0"/>
            <a:ext cx="10326481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defTabSz="914364"/>
            <a:r>
              <a:rPr lang="en-US" sz="2400" b="1" dirty="0" smtClean="0">
                <a:solidFill>
                  <a:prstClr val="black"/>
                </a:solidFill>
                <a:latin typeface="Calibri" panose="020F0502020204030204"/>
              </a:rPr>
              <a:t>Centre 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of mass Energy </a:t>
            </a:r>
            <a:r>
              <a:rPr lang="en-US" sz="2400" b="1" dirty="0" smtClean="0">
                <a:solidFill>
                  <a:prstClr val="black"/>
                </a:solidFill>
                <a:latin typeface="Calibri" panose="020F0502020204030204"/>
              </a:rPr>
              <a:t>Calibration:</a:t>
            </a:r>
            <a:r>
              <a:rPr lang="en-US" sz="3600" b="1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Calibri" panose="020F0502020204030204"/>
              </a:rPr>
              <a:t>the cornerstone of the precision </a:t>
            </a:r>
            <a:r>
              <a:rPr lang="en-US" sz="2400" b="1" dirty="0" err="1" smtClean="0">
                <a:solidFill>
                  <a:prstClr val="black"/>
                </a:solidFill>
                <a:latin typeface="Calibri" panose="020F0502020204030204"/>
              </a:rPr>
              <a:t>programme</a:t>
            </a:r>
            <a:endParaRPr lang="fr-FR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36"/>
          <a:stretch/>
        </p:blipFill>
        <p:spPr bwMode="auto">
          <a:xfrm>
            <a:off x="159027" y="4492486"/>
            <a:ext cx="6274983" cy="14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018" y="4611757"/>
            <a:ext cx="4511494" cy="22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88843" y="884582"/>
                <a:ext cx="7931426" cy="45840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Large ring</a:t>
                </a:r>
                <a:r>
                  <a:rPr lang="en-CH" dirty="0" smtClean="0">
                    <a:sym typeface="Wingdings" panose="05000000000000000000" pitchFamily="2" charset="2"/>
                  </a:rPr>
                  <a:t></a:t>
                </a:r>
                <a:r>
                  <a:rPr lang="en-US" dirty="0" smtClean="0">
                    <a:sym typeface="Wingdings" panose="05000000000000000000" pitchFamily="2" charset="2"/>
                  </a:rPr>
                  <a:t>transverse polarization of e</a:t>
                </a:r>
                <a:r>
                  <a:rPr lang="en-CH" baseline="30000" dirty="0" smtClean="0">
                    <a:sym typeface="Symbol" panose="05050102010706020507" pitchFamily="18" charset="2"/>
                  </a:rPr>
                  <a:t></a:t>
                </a:r>
                <a:r>
                  <a:rPr lang="en-US" dirty="0" smtClean="0">
                    <a:sym typeface="Wingdings" panose="05000000000000000000" pitchFamily="2" charset="2"/>
                  </a:rPr>
                  <a:t> up to </a:t>
                </a:r>
                <a:r>
                  <a:rPr lang="en-US" dirty="0" err="1">
                    <a:sym typeface="Wingdings" panose="05000000000000000000" pitchFamily="2" charset="2"/>
                  </a:rPr>
                  <a:t>E</a:t>
                </a:r>
                <a:r>
                  <a:rPr lang="en-US" baseline="-25000" dirty="0" err="1">
                    <a:sym typeface="Wingdings" panose="05000000000000000000" pitchFamily="2" charset="2"/>
                  </a:rPr>
                  <a:t>beam</a:t>
                </a:r>
                <a:r>
                  <a:rPr lang="en-US" baseline="-25000" dirty="0">
                    <a:sym typeface="Wingdings" panose="05000000000000000000" pitchFamily="2" charset="2"/>
                  </a:rPr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&gt; 80 GeV         </a:t>
                </a:r>
                <a:r>
                  <a:rPr lang="fr-CH" b="1" i="1" dirty="0">
                    <a:solidFill>
                      <a:srgbClr val="008080"/>
                    </a:solidFill>
                    <a:sym typeface="Symbol"/>
                  </a:rPr>
                  <a:t></a:t>
                </a:r>
                <a:r>
                  <a:rPr lang="fr-CH" b="1" i="1" baseline="-25000" dirty="0">
                    <a:solidFill>
                      <a:srgbClr val="008080"/>
                    </a:solidFill>
                    <a:sym typeface="Symbol"/>
                  </a:rPr>
                  <a:t>E</a:t>
                </a:r>
                <a:r>
                  <a:rPr lang="fr-CH" b="1" i="1" dirty="0">
                    <a:solidFill>
                      <a:srgbClr val="008080"/>
                    </a:solidFill>
                    <a:sym typeface="Symbol"/>
                  </a:rPr>
                  <a:t>  E</a:t>
                </a:r>
                <a:r>
                  <a:rPr lang="fr-CH" b="1" i="1" baseline="30000" dirty="0">
                    <a:solidFill>
                      <a:srgbClr val="008080"/>
                    </a:solidFill>
                    <a:sym typeface="Symbol"/>
                  </a:rPr>
                  <a:t>2</a:t>
                </a:r>
                <a:r>
                  <a:rPr lang="fr-CH" b="1" i="1" dirty="0">
                    <a:solidFill>
                      <a:srgbClr val="008080"/>
                    </a:solidFill>
                    <a:sym typeface="Symbol"/>
                  </a:rPr>
                  <a:t>/ </a:t>
                </a:r>
                <a:endParaRPr lang="en-US" dirty="0" smtClean="0">
                  <a:sym typeface="Wingdings" panose="05000000000000000000" pitchFamily="2" charset="2"/>
                </a:endParaRPr>
              </a:p>
              <a:p>
                <a:r>
                  <a:rPr lang="en-US" dirty="0" smtClean="0">
                    <a:sym typeface="Wingdings" panose="05000000000000000000" pitchFamily="2" charset="2"/>
                  </a:rPr>
                  <a:t>Resonant depolarization provides high precision </a:t>
                </a:r>
                <a:r>
                  <a:rPr lang="en-US" dirty="0" err="1" smtClean="0">
                    <a:sym typeface="Wingdings" panose="05000000000000000000" pitchFamily="2" charset="2"/>
                  </a:rPr>
                  <a:t>E</a:t>
                </a:r>
                <a:r>
                  <a:rPr lang="en-US" baseline="-25000" dirty="0" err="1" smtClean="0">
                    <a:sym typeface="Wingdings" panose="05000000000000000000" pitchFamily="2" charset="2"/>
                  </a:rPr>
                  <a:t>beam</a:t>
                </a:r>
                <a:r>
                  <a:rPr lang="fr-CH" dirty="0">
                    <a:sym typeface="Symbol"/>
                  </a:rPr>
                  <a:t> </a:t>
                </a:r>
                <a:r>
                  <a:rPr lang="fr-CH" baseline="-25000" dirty="0">
                    <a:sym typeface="Symbol"/>
                  </a:rPr>
                  <a:t>s </a:t>
                </a:r>
                <a:r>
                  <a:rPr lang="fr-CH" dirty="0">
                    <a:sym typeface="Symbol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i="1" dirty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𝑔</m:t>
                        </m:r>
                        <m:r>
                          <a:rPr lang="fr-CH" i="1" dirty="0">
                            <a:latin typeface="Cambria Math"/>
                            <a:sym typeface="Symbol"/>
                          </a:rPr>
                          <m:t>−2</m:t>
                        </m:r>
                      </m:num>
                      <m:den>
                        <m:r>
                          <a:rPr lang="fr-CH" i="1" dirty="0">
                            <a:latin typeface="Cambria Math"/>
                            <a:sym typeface="Symbol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fr-CH" i="1" dirty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𝐸</m:t>
                        </m:r>
                        <m:r>
                          <a:rPr lang="fr-CH" i="1" baseline="-25000" dirty="0">
                            <a:latin typeface="Cambria Math"/>
                            <a:sym typeface="Symbol"/>
                          </a:rPr>
                          <m:t>𝑏</m:t>
                        </m:r>
                      </m:num>
                      <m:den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𝑚</m:t>
                        </m:r>
                        <m:r>
                          <a:rPr lang="fr-CH" i="1" baseline="-25000" dirty="0">
                            <a:latin typeface="Cambria Math"/>
                            <a:sym typeface="Symbol"/>
                          </a:rPr>
                          <m:t>𝑒</m:t>
                        </m:r>
                      </m:den>
                    </m:f>
                    <m:r>
                      <a:rPr lang="fr-CH" i="1" dirty="0">
                        <a:latin typeface="Cambria Math"/>
                        <a:sym typeface="Symbol"/>
                      </a:rPr>
                      <m:t>= </m:t>
                    </m:r>
                    <m:f>
                      <m:fPr>
                        <m:ctrlPr>
                          <a:rPr lang="fr-CH" i="1" dirty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𝐸</m:t>
                        </m:r>
                        <m:r>
                          <a:rPr lang="fr-CH" i="1" baseline="-25000" dirty="0">
                            <a:latin typeface="Cambria Math"/>
                            <a:sym typeface="Symbol"/>
                          </a:rPr>
                          <m:t>𝑏</m:t>
                        </m:r>
                      </m:num>
                      <m:den>
                        <m:r>
                          <a:rPr lang="fr-CH" i="1" dirty="0">
                            <a:latin typeface="Cambria Math"/>
                            <a:sym typeface="Symbol"/>
                          </a:rPr>
                          <m:t>0.4406486(1)</m:t>
                        </m:r>
                      </m:den>
                    </m:f>
                  </m:oMath>
                </a14:m>
                <a:r>
                  <a:rPr lang="en-US" baseline="-25000" dirty="0" smtClean="0">
                    <a:sym typeface="Wingdings" panose="05000000000000000000" pitchFamily="2" charset="2"/>
                  </a:rPr>
                  <a:t>       </a:t>
                </a:r>
              </a:p>
              <a:p>
                <a:r>
                  <a:rPr lang="fr-FR" b="1" dirty="0" smtClean="0">
                    <a:solidFill>
                      <a:srgbClr val="FF0000"/>
                    </a:solidFill>
                  </a:rPr>
                  <a:t>Unique to </a:t>
                </a:r>
                <a:r>
                  <a:rPr lang="fr-FR" b="1" dirty="0" err="1" smtClean="0">
                    <a:solidFill>
                      <a:srgbClr val="FF0000"/>
                    </a:solidFill>
                  </a:rPr>
                  <a:t>circular</a:t>
                </a:r>
                <a:r>
                  <a:rPr lang="fr-FR" b="1" dirty="0" smtClean="0">
                    <a:solidFill>
                      <a:srgbClr val="FF0000"/>
                    </a:solidFill>
                  </a:rPr>
                  <a:t> machines  (</a:t>
                </a:r>
                <a:r>
                  <a:rPr lang="fr-FR" b="1" dirty="0" err="1" smtClean="0">
                    <a:solidFill>
                      <a:srgbClr val="FF0000"/>
                    </a:solidFill>
                  </a:rPr>
                  <a:t>ee</a:t>
                </a:r>
                <a:r>
                  <a:rPr lang="fr-FR" b="1" dirty="0" smtClean="0">
                    <a:solidFill>
                      <a:srgbClr val="FF0000"/>
                    </a:solidFill>
                  </a:rPr>
                  <a:t> and </a:t>
                </a:r>
                <a:r>
                  <a:rPr lang="en-CH" b="1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</a:t>
                </a:r>
                <a:r>
                  <a:rPr lang="en-US" b="1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) </a:t>
                </a:r>
              </a:p>
              <a:p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Improve over LEP by using pilot bunches + e- and e+ </a:t>
                </a:r>
                <a:r>
                  <a:rPr lang="en-US" b="1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polarimeter</a:t>
                </a:r>
                <a:endParaRPr lang="en-US" b="1" dirty="0" smtClean="0">
                  <a:solidFill>
                    <a:schemeClr val="accent1"/>
                  </a:solidFill>
                  <a:sym typeface="Symbol" panose="05050102010706020507" pitchFamily="18" charset="2"/>
                </a:endParaRPr>
              </a:p>
              <a:p>
                <a:endParaRPr lang="en-US" b="1" dirty="0" smtClean="0">
                  <a:solidFill>
                    <a:schemeClr val="accent1"/>
                  </a:solidFill>
                  <a:sym typeface="Symbol" panose="05050102010706020507" pitchFamily="18" charset="2"/>
                </a:endParaRPr>
              </a:p>
              <a:p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Relationship between </a:t>
                </a:r>
                <a:r>
                  <a:rPr lang="fr-CH" b="1" dirty="0">
                    <a:solidFill>
                      <a:schemeClr val="accent1"/>
                    </a:solidFill>
                    <a:sym typeface="Symbol"/>
                  </a:rPr>
                  <a:t> </a:t>
                </a:r>
                <a:r>
                  <a:rPr lang="fr-CH" b="1" dirty="0">
                    <a:sym typeface="Symbol"/>
                  </a:rPr>
                  <a:t></a:t>
                </a:r>
                <a:r>
                  <a:rPr lang="fr-CH" b="1" baseline="-25000" dirty="0">
                    <a:sym typeface="Symbol"/>
                  </a:rPr>
                  <a:t>s </a:t>
                </a:r>
                <a:r>
                  <a:rPr lang="fr-CH" b="1" dirty="0" smtClean="0">
                    <a:sym typeface="Symbol"/>
                  </a:rPr>
                  <a:t> </a:t>
                </a:r>
                <a:r>
                  <a:rPr lang="fr-CH" b="1" dirty="0" smtClean="0">
                    <a:solidFill>
                      <a:schemeClr val="accent1"/>
                    </a:solidFill>
                    <a:sym typeface="Symbol"/>
                  </a:rPr>
                  <a:t>and </a:t>
                </a:r>
                <a:r>
                  <a:rPr lang="fr-CH" b="1" dirty="0" smtClean="0">
                    <a:sym typeface="Symbol"/>
                  </a:rPr>
                  <a:t>E</a:t>
                </a:r>
                <a:r>
                  <a:rPr lang="fr-CH" b="1" baseline="-25000" dirty="0" smtClean="0">
                    <a:sym typeface="Symbol"/>
                  </a:rPr>
                  <a:t>CM </a:t>
                </a:r>
                <a:r>
                  <a:rPr lang="fr-CH" b="1" dirty="0" smtClean="0">
                    <a:sym typeface="Symbol"/>
                  </a:rPr>
                  <a:t> </a:t>
                </a:r>
              </a:p>
              <a:p>
                <a:r>
                  <a:rPr lang="fr-CH" b="1" dirty="0">
                    <a:sym typeface="Symbol"/>
                  </a:rPr>
                  <a:t> </a:t>
                </a:r>
                <a:r>
                  <a:rPr lang="fr-CH" b="1" dirty="0" smtClean="0">
                    <a:sym typeface="Symbol"/>
                  </a:rPr>
                  <a:t>        </a:t>
                </a:r>
                <a:r>
                  <a:rPr lang="en-CH" b="1" dirty="0" smtClean="0">
                    <a:sym typeface="Wingdings" panose="05000000000000000000" pitchFamily="2" charset="2"/>
                  </a:rPr>
                  <a:t></a:t>
                </a:r>
                <a:r>
                  <a:rPr lang="en-US" b="1" dirty="0" smtClean="0">
                    <a:sym typeface="Wingdings" panose="05000000000000000000" pitchFamily="2" charset="2"/>
                  </a:rPr>
                  <a:t>  CM boost, </a:t>
                </a:r>
                <a:r>
                  <a:rPr lang="en-CH" b="1" dirty="0" smtClean="0">
                    <a:sym typeface="Symbol" panose="05050102010706020507" pitchFamily="18" charset="2"/>
                  </a:rPr>
                  <a:t></a:t>
                </a:r>
                <a:r>
                  <a:rPr lang="en-US" b="1" baseline="-25000" dirty="0" smtClean="0">
                    <a:sym typeface="Symbol" panose="05050102010706020507" pitchFamily="18" charset="2"/>
                  </a:rPr>
                  <a:t>ECM</a:t>
                </a:r>
                <a:r>
                  <a:rPr lang="en-US" b="1" dirty="0" smtClean="0">
                    <a:sym typeface="Symbol" panose="05050102010706020507" pitchFamily="18" charset="2"/>
                  </a:rPr>
                  <a:t>, </a:t>
                </a:r>
                <a:r>
                  <a:rPr lang="en-CH" b="1" dirty="0" smtClean="0">
                    <a:sym typeface="Symbol" panose="05050102010706020507" pitchFamily="18" charset="2"/>
                  </a:rPr>
                  <a:t></a:t>
                </a:r>
                <a:r>
                  <a:rPr lang="en-US" b="1" baseline="-25000" dirty="0" err="1" smtClean="0">
                    <a:sym typeface="Symbol" panose="05050102010706020507" pitchFamily="18" charset="2"/>
                  </a:rPr>
                  <a:t>coll</a:t>
                </a:r>
                <a:r>
                  <a:rPr lang="en-US" b="1" dirty="0" smtClean="0">
                    <a:sym typeface="Symbol" panose="05050102010706020507" pitchFamily="18" charset="2"/>
                  </a:rPr>
                  <a:t> determined from 10</a:t>
                </a:r>
                <a:r>
                  <a:rPr lang="en-US" b="1" baseline="30000" dirty="0" smtClean="0">
                    <a:sym typeface="Symbol" panose="05050102010706020507" pitchFamily="18" charset="2"/>
                  </a:rPr>
                  <a:t>6</a:t>
                </a:r>
                <a:r>
                  <a:rPr lang="en-US" b="1" dirty="0" smtClean="0">
                    <a:sym typeface="Symbol" panose="05050102010706020507" pitchFamily="18" charset="2"/>
                  </a:rPr>
                  <a:t> </a:t>
                </a:r>
                <a:r>
                  <a:rPr lang="en-CH" b="1" dirty="0" smtClean="0">
                    <a:sym typeface="Symbol" panose="05050102010706020507" pitchFamily="18" charset="2"/>
                  </a:rPr>
                  <a:t></a:t>
                </a:r>
                <a:r>
                  <a:rPr lang="en-US" b="1" dirty="0" smtClean="0">
                    <a:sym typeface="Symbol" panose="05050102010706020507" pitchFamily="18" charset="2"/>
                  </a:rPr>
                  <a:t> /5min </a:t>
                </a:r>
              </a:p>
              <a:p>
                <a:r>
                  <a:rPr lang="en-US" b="1" baseline="-25000" dirty="0">
                    <a:sym typeface="Symbol" panose="05050102010706020507" pitchFamily="18" charset="2"/>
                  </a:rPr>
                  <a:t> </a:t>
                </a:r>
                <a:r>
                  <a:rPr lang="en-US" b="1" baseline="-25000" dirty="0" smtClean="0">
                    <a:sym typeface="Symbol" panose="05050102010706020507" pitchFamily="18" charset="2"/>
                  </a:rPr>
                  <a:t>             </a:t>
                </a:r>
                <a:r>
                  <a:rPr lang="en-CH" b="1" dirty="0" smtClean="0">
                    <a:sym typeface="Wingdings" panose="05000000000000000000" pitchFamily="2" charset="2"/>
                  </a:rPr>
                  <a:t></a:t>
                </a:r>
                <a:r>
                  <a:rPr lang="en-US" b="1" dirty="0" smtClean="0">
                    <a:sym typeface="Wingdings" panose="05000000000000000000" pitchFamily="2" charset="2"/>
                  </a:rPr>
                  <a:t>  </a:t>
                </a:r>
                <a:r>
                  <a:rPr lang="en-US" b="1" dirty="0" err="1" smtClean="0">
                    <a:sym typeface="Wingdings" panose="05000000000000000000" pitchFamily="2" charset="2"/>
                  </a:rPr>
                  <a:t>Beamstahlung</a:t>
                </a:r>
                <a:r>
                  <a:rPr lang="en-US" b="1" dirty="0" smtClean="0">
                    <a:sym typeface="Wingdings" panose="05000000000000000000" pitchFamily="2" charset="2"/>
                  </a:rPr>
                  <a:t> monitor under study etc...</a:t>
                </a:r>
              </a:p>
              <a:p>
                <a:endParaRPr lang="en-US" b="1" dirty="0">
                  <a:sym typeface="Wingdings" panose="05000000000000000000" pitchFamily="2" charset="2"/>
                </a:endParaRPr>
              </a:p>
              <a:p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First round of studies (</a:t>
                </a:r>
                <a:r>
                  <a:rPr lang="en-US" b="1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arxiv</a:t>
                </a:r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 1909.12245) </a:t>
                </a:r>
              </a:p>
              <a:p>
                <a:r>
                  <a:rPr lang="en-US" b="1" dirty="0" err="1" smtClean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m</a:t>
                </a:r>
                <a:r>
                  <a:rPr lang="en-US" b="1" baseline="-25000" dirty="0" err="1" smtClean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Z</a:t>
                </a:r>
                <a:r>
                  <a:rPr lang="en-US" b="1" dirty="0" smtClean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, </a:t>
                </a:r>
                <a:r>
                  <a:rPr lang="en-CH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</a:t>
                </a:r>
                <a:r>
                  <a:rPr lang="en-US" b="1" baseline="-25000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Z </a:t>
                </a:r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, sin</a:t>
                </a:r>
                <a:r>
                  <a:rPr lang="en-US" b="1" baseline="30000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2</a:t>
                </a:r>
                <a:r>
                  <a:rPr lang="en-CH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</a:t>
                </a:r>
                <a:r>
                  <a:rPr lang="en-US" b="1" baseline="-25000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W</a:t>
                </a:r>
                <a:r>
                  <a:rPr lang="en-US" b="1" baseline="30000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eff</a:t>
                </a:r>
                <a:r>
                  <a:rPr lang="en-US" b="1" baseline="30000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, </a:t>
                </a:r>
                <a:r>
                  <a:rPr lang="en-CH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</a:t>
                </a:r>
                <a:r>
                  <a:rPr lang="en-US" b="1" baseline="-25000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QED</a:t>
                </a:r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(</a:t>
                </a:r>
                <a:r>
                  <a:rPr lang="en-US" b="1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m</a:t>
                </a:r>
                <a:r>
                  <a:rPr lang="en-US" b="1" baseline="-25000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Z</a:t>
                </a:r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), </a:t>
                </a:r>
                <a:r>
                  <a:rPr lang="en-US" b="1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m</a:t>
                </a:r>
                <a:r>
                  <a:rPr lang="en-US" b="1" baseline="-25000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W</a:t>
                </a:r>
                <a:r>
                  <a:rPr lang="en-US" b="1" baseline="-25000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 </a:t>
                </a:r>
                <a:endParaRPr lang="en-US" b="1" dirty="0" smtClean="0">
                  <a:solidFill>
                    <a:schemeClr val="accent1"/>
                  </a:solidFill>
                  <a:sym typeface="Symbol" panose="05050102010706020507" pitchFamily="18" charset="2"/>
                </a:endParaRPr>
              </a:p>
              <a:p>
                <a:r>
                  <a:rPr lang="en-US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next target:  bring syst. closer to stat. errors.</a:t>
                </a:r>
                <a:endParaRPr lang="en-US" b="1" dirty="0" smtClean="0">
                  <a:solidFill>
                    <a:srgbClr val="FF0000"/>
                  </a:solidFill>
                  <a:sym typeface="Symbol" panose="05050102010706020507" pitchFamily="18" charset="2"/>
                </a:endParaRPr>
              </a:p>
              <a:p>
                <a:endParaRPr lang="fr-FR" b="1" dirty="0" smtClean="0">
                  <a:solidFill>
                    <a:srgbClr val="FF0000"/>
                  </a:solidFill>
                </a:endParaRPr>
              </a:p>
              <a:p>
                <a:endParaRPr lang="fr-FR" b="1" dirty="0">
                  <a:solidFill>
                    <a:srgbClr val="FF0000"/>
                  </a:solidFill>
                </a:endParaRPr>
              </a:p>
              <a:p>
                <a:endParaRPr lang="fr-FR" b="1" dirty="0" smtClean="0">
                  <a:solidFill>
                    <a:srgbClr val="FF0000"/>
                  </a:solidFill>
                </a:endParaRPr>
              </a:p>
              <a:p>
                <a:endParaRPr lang="fr-FR" baseline="-25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843" y="884582"/>
                <a:ext cx="7931426" cy="4584012"/>
              </a:xfrm>
              <a:prstGeom prst="rect">
                <a:avLst/>
              </a:prstGeom>
              <a:blipFill>
                <a:blip r:embed="rId6"/>
                <a:stretch>
                  <a:fillRect l="-692" t="-9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Footer Placeholder 2"/>
          <p:cNvSpPr txBox="1">
            <a:spLocks/>
          </p:cNvSpPr>
          <p:nvPr/>
        </p:nvSpPr>
        <p:spPr>
          <a:xfrm>
            <a:off x="6000085" y="4288888"/>
            <a:ext cx="34640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4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Slide Number Placeholder 3"/>
          <p:cNvSpPr txBox="1">
            <a:spLocks/>
          </p:cNvSpPr>
          <p:nvPr/>
        </p:nvSpPr>
        <p:spPr>
          <a:xfrm>
            <a:off x="9781485" y="427015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4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167" y="2657487"/>
            <a:ext cx="5597317" cy="2053661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6432362" y="3391150"/>
            <a:ext cx="2470676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FCC-</a:t>
            </a:r>
            <a:r>
              <a:rPr lang="fr-CH" dirty="0" err="1" smtClean="0"/>
              <a:t>ee</a:t>
            </a:r>
            <a:r>
              <a:rPr lang="fr-CH" dirty="0" smtClean="0"/>
              <a:t> simulation of</a:t>
            </a:r>
          </a:p>
          <a:p>
            <a:r>
              <a:rPr lang="fr-CH" dirty="0" smtClean="0"/>
              <a:t> </a:t>
            </a:r>
            <a:r>
              <a:rPr lang="fr-CH" dirty="0" err="1" smtClean="0"/>
              <a:t>resonant</a:t>
            </a:r>
            <a:r>
              <a:rPr lang="fr-CH" dirty="0" smtClean="0"/>
              <a:t> </a:t>
            </a:r>
            <a:r>
              <a:rPr lang="fr-CH" dirty="0" err="1" smtClean="0"/>
              <a:t>depolarization</a:t>
            </a:r>
            <a:endParaRPr lang="fr-CH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188843" y="5983356"/>
            <a:ext cx="5478359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At </a:t>
            </a:r>
            <a:r>
              <a:rPr lang="fr-FR" b="1" dirty="0" err="1" smtClean="0"/>
              <a:t>our</a:t>
            </a:r>
            <a:r>
              <a:rPr lang="fr-FR" b="1" dirty="0" smtClean="0"/>
              <a:t> </a:t>
            </a:r>
            <a:r>
              <a:rPr lang="fr-FR" b="1" dirty="0" err="1" smtClean="0"/>
              <a:t>luminosity</a:t>
            </a:r>
            <a:r>
              <a:rPr lang="fr-FR" b="1" dirty="0" smtClean="0"/>
              <a:t> </a:t>
            </a:r>
            <a:r>
              <a:rPr lang="fr-FR" b="1" dirty="0" err="1" smtClean="0"/>
              <a:t>level</a:t>
            </a:r>
            <a:r>
              <a:rPr lang="fr-FR" b="1" dirty="0" smtClean="0"/>
              <a:t>, longitudinal </a:t>
            </a:r>
            <a:r>
              <a:rPr lang="fr-FR" b="1" dirty="0" err="1" smtClean="0"/>
              <a:t>polarization</a:t>
            </a:r>
            <a:r>
              <a:rPr lang="fr-FR" b="1" dirty="0" smtClean="0"/>
              <a:t> </a:t>
            </a:r>
            <a:r>
              <a:rPr lang="fr-FR" b="1" dirty="0" err="1" smtClean="0"/>
              <a:t>brings</a:t>
            </a:r>
            <a:r>
              <a:rPr lang="fr-FR" b="1" dirty="0" smtClean="0"/>
              <a:t> </a:t>
            </a:r>
          </a:p>
          <a:p>
            <a:r>
              <a:rPr lang="fr-FR" b="1" dirty="0" err="1" smtClean="0"/>
              <a:t>nothing</a:t>
            </a:r>
            <a:r>
              <a:rPr lang="fr-FR" b="1" dirty="0" smtClean="0"/>
              <a:t> </a:t>
            </a:r>
            <a:r>
              <a:rPr lang="fr-FR" b="1" dirty="0" err="1" smtClean="0"/>
              <a:t>that</a:t>
            </a:r>
            <a:r>
              <a:rPr lang="fr-FR" b="1" dirty="0" smtClean="0"/>
              <a:t> </a:t>
            </a:r>
            <a:r>
              <a:rPr lang="fr-FR" b="1" dirty="0" err="1" smtClean="0"/>
              <a:t>cannot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done</a:t>
            </a:r>
            <a:r>
              <a:rPr lang="fr-FR" b="1" dirty="0" smtClean="0"/>
              <a:t> </a:t>
            </a:r>
            <a:r>
              <a:rPr lang="fr-FR" b="1" dirty="0" err="1" smtClean="0"/>
              <a:t>otherwise</a:t>
            </a:r>
            <a:r>
              <a:rPr lang="fr-FR" b="1" dirty="0" smtClean="0"/>
              <a:t>.</a:t>
            </a:r>
            <a:endParaRPr lang="fr-FR" b="1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1" r="7895" b="9941"/>
          <a:stretch/>
        </p:blipFill>
        <p:spPr bwMode="auto">
          <a:xfrm>
            <a:off x="7663070" y="739961"/>
            <a:ext cx="2574235" cy="1824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2149" y="1604834"/>
            <a:ext cx="2090277" cy="219290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267748" y="2828600"/>
            <a:ext cx="51328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LEP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10181842" y="800254"/>
            <a:ext cx="1336520" cy="369332"/>
          </a:xfrm>
          <a:prstGeom prst="rect">
            <a:avLst/>
          </a:prstGeom>
          <a:solidFill>
            <a:schemeClr val="bg2"/>
          </a:solidFill>
        </p:spPr>
        <p:txBody>
          <a:bodyPr wrap="none" lIns="91434" tIns="45717" rIns="91434" bIns="45717" rtlCol="0">
            <a:spAutoFit/>
          </a:bodyPr>
          <a:lstStyle/>
          <a:p>
            <a:r>
              <a:rPr lang="fr-CH" i="1" dirty="0" smtClean="0"/>
              <a:t>E. </a:t>
            </a:r>
            <a:r>
              <a:rPr lang="fr-CH" i="1" dirty="0" err="1" smtClean="0"/>
              <a:t>Gianfelice</a:t>
            </a:r>
            <a:endParaRPr lang="en-GB" i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080" name="HTMLText1" r:id="rId2" imgW="914400" imgH="228600"/>
        </mc:Choice>
        <mc:Fallback>
          <p:control name="HTMLText1" r:id="rId2" imgW="914400" imgH="228600">
            <p:pic>
              <p:nvPicPr>
                <p:cNvPr id="29" name="HTMLText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0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34049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B759-6AF8-4458-9922-0FA078897A70}" type="datetime1">
              <a:rPr lang="fr-CH" smtClean="0"/>
              <a:t>25.08.2022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 FCC-ee Physics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38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40"/>
          <a:stretch/>
        </p:blipFill>
        <p:spPr bwMode="auto">
          <a:xfrm>
            <a:off x="6009591" y="696591"/>
            <a:ext cx="5528395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68819" y="3356994"/>
            <a:ext cx="5514971" cy="27515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b="1" i="1" dirty="0" smtClean="0">
                <a:solidFill>
                  <a:srgbClr val="FF0000"/>
                </a:solidFill>
              </a:rPr>
              <a:t> </a:t>
            </a:r>
            <a:r>
              <a:rPr lang="fr-CH" sz="2160" b="1" i="1" dirty="0" err="1">
                <a:solidFill>
                  <a:srgbClr val="FF0000"/>
                </a:solidFill>
              </a:rPr>
              <a:t>Higgs</a:t>
            </a:r>
            <a:r>
              <a:rPr lang="fr-CH" sz="2160" b="1" i="1" dirty="0">
                <a:solidFill>
                  <a:srgbClr val="FF0000"/>
                </a:solidFill>
              </a:rPr>
              <a:t> and </a:t>
            </a:r>
            <a:r>
              <a:rPr lang="fr-CH" sz="2160" b="1" i="1" dirty="0" err="1">
                <a:solidFill>
                  <a:srgbClr val="FF0000"/>
                </a:solidFill>
              </a:rPr>
              <a:t>EWPOs</a:t>
            </a:r>
            <a:r>
              <a:rPr lang="fr-CH" sz="2160" b="1" i="1" dirty="0">
                <a:solidFill>
                  <a:srgbClr val="FF0000"/>
                </a:solidFill>
              </a:rPr>
              <a:t> are </a:t>
            </a:r>
            <a:r>
              <a:rPr lang="fr-CH" sz="2160" b="1" i="1" dirty="0" err="1">
                <a:solidFill>
                  <a:srgbClr val="FF0000"/>
                </a:solidFill>
              </a:rPr>
              <a:t>complementary</a:t>
            </a:r>
            <a:endParaRPr lang="fr-CH" sz="2160" b="1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dirty="0"/>
              <a:t> </a:t>
            </a:r>
            <a:r>
              <a:rPr lang="fr-CH" sz="2160" dirty="0" smtClean="0"/>
              <a:t>top </a:t>
            </a:r>
            <a:r>
              <a:rPr lang="fr-CH" sz="2160" dirty="0"/>
              <a:t>quark mass and </a:t>
            </a:r>
            <a:r>
              <a:rPr lang="fr-CH" sz="2160" dirty="0" err="1"/>
              <a:t>couplings</a:t>
            </a:r>
            <a:r>
              <a:rPr lang="fr-CH" sz="2160" dirty="0"/>
              <a:t> essential! </a:t>
            </a:r>
          </a:p>
          <a:p>
            <a:r>
              <a:rPr lang="fr-CH" sz="2160" dirty="0"/>
              <a:t>(the 100km </a:t>
            </a:r>
            <a:r>
              <a:rPr lang="fr-CH" sz="2160" dirty="0" err="1"/>
              <a:t>circumference</a:t>
            </a:r>
            <a:r>
              <a:rPr lang="fr-CH" sz="2160" dirty="0"/>
              <a:t> </a:t>
            </a:r>
            <a:r>
              <a:rPr lang="fr-CH" sz="2160" dirty="0" err="1"/>
              <a:t>is</a:t>
            </a:r>
            <a:r>
              <a:rPr lang="fr-CH" sz="2160" dirty="0"/>
              <a:t> optimal for </a:t>
            </a:r>
            <a:r>
              <a:rPr lang="fr-CH" sz="2160" dirty="0" err="1"/>
              <a:t>this</a:t>
            </a:r>
            <a:r>
              <a:rPr lang="fr-CH" sz="2160" dirty="0"/>
              <a:t>)</a:t>
            </a:r>
            <a:endParaRPr lang="fr-CH" sz="144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dirty="0"/>
              <a:t> </a:t>
            </a:r>
            <a:r>
              <a:rPr lang="fr-CH" sz="2160" dirty="0" smtClean="0"/>
              <a:t> </a:t>
            </a:r>
            <a:r>
              <a:rPr lang="fr-CH" sz="2160" dirty="0" err="1" smtClean="0"/>
              <a:t>preliminary</a:t>
            </a:r>
            <a:r>
              <a:rPr lang="fr-CH" sz="2160" dirty="0" smtClean="0"/>
              <a:t> </a:t>
            </a:r>
            <a:r>
              <a:rPr lang="fr-CH" sz="2160" dirty="0" err="1" smtClean="0"/>
              <a:t>systematics</a:t>
            </a:r>
            <a:r>
              <a:rPr lang="fr-CH" sz="2160" dirty="0" smtClean="0"/>
              <a:t>!</a:t>
            </a:r>
          </a:p>
          <a:p>
            <a:r>
              <a:rPr lang="fr-CH" sz="2160" dirty="0" smtClean="0"/>
              <a:t> </a:t>
            </a:r>
            <a:r>
              <a:rPr lang="fr-CH" sz="2160" dirty="0" err="1" smtClean="0"/>
              <a:t>aim</a:t>
            </a:r>
            <a:r>
              <a:rPr lang="fr-CH" sz="2160" dirty="0" smtClean="0"/>
              <a:t> </a:t>
            </a:r>
            <a:r>
              <a:rPr lang="fr-CH" sz="2160" dirty="0"/>
              <a:t>at </a:t>
            </a:r>
            <a:r>
              <a:rPr lang="fr-CH" sz="2160" dirty="0" err="1"/>
              <a:t>reducing</a:t>
            </a:r>
            <a:r>
              <a:rPr lang="fr-CH" sz="2160" dirty="0"/>
              <a:t> to </a:t>
            </a:r>
            <a:r>
              <a:rPr lang="fr-CH" sz="2160" dirty="0" smtClean="0"/>
              <a:t>the </a:t>
            </a:r>
            <a:r>
              <a:rPr lang="fr-CH" sz="2160" dirty="0" err="1" smtClean="0"/>
              <a:t>level</a:t>
            </a:r>
            <a:r>
              <a:rPr lang="fr-CH" sz="2160" dirty="0" smtClean="0"/>
              <a:t> of </a:t>
            </a:r>
            <a:r>
              <a:rPr lang="fr-CH" sz="2160" dirty="0" err="1" smtClean="0"/>
              <a:t>systematics</a:t>
            </a:r>
            <a:r>
              <a:rPr lang="fr-CH" sz="216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dirty="0" err="1" smtClean="0">
                <a:sym typeface="Wingdings" panose="05000000000000000000" pitchFamily="2" charset="2"/>
              </a:rPr>
              <a:t>many</a:t>
            </a:r>
            <a:r>
              <a:rPr lang="fr-CH" sz="2160" dirty="0" smtClean="0">
                <a:sym typeface="Wingdings" panose="05000000000000000000" pitchFamily="2" charset="2"/>
              </a:rPr>
              <a:t> observables </a:t>
            </a:r>
            <a:r>
              <a:rPr lang="fr-CH" sz="2160" dirty="0" err="1">
                <a:sym typeface="Wingdings" panose="05000000000000000000" pitchFamily="2" charset="2"/>
              </a:rPr>
              <a:t>still</a:t>
            </a:r>
            <a:r>
              <a:rPr lang="fr-CH" sz="2160" dirty="0">
                <a:sym typeface="Wingdings" panose="05000000000000000000" pitchFamily="2" charset="2"/>
              </a:rPr>
              <a:t> to </a:t>
            </a:r>
            <a:r>
              <a:rPr lang="fr-CH" sz="2160" dirty="0" err="1">
                <a:sym typeface="Wingdings" panose="05000000000000000000" pitchFamily="2" charset="2"/>
              </a:rPr>
              <a:t>be</a:t>
            </a:r>
            <a:r>
              <a:rPr lang="fr-CH" sz="2160" dirty="0">
                <a:sym typeface="Wingdings" panose="05000000000000000000" pitchFamily="2" charset="2"/>
              </a:rPr>
              <a:t> </a:t>
            </a:r>
            <a:r>
              <a:rPr lang="fr-CH" sz="2160" dirty="0" err="1" smtClean="0">
                <a:sym typeface="Wingdings" panose="05000000000000000000" pitchFamily="2" charset="2"/>
              </a:rPr>
              <a:t>added</a:t>
            </a:r>
            <a:r>
              <a:rPr lang="fr-CH" sz="2160" dirty="0" smtClean="0">
                <a:sym typeface="Wingdings" panose="05000000000000000000" pitchFamily="2" charset="2"/>
              </a:rPr>
              <a:t> (</a:t>
            </a:r>
            <a:r>
              <a:rPr lang="fr-CH" sz="2160" dirty="0" err="1" smtClean="0">
                <a:sym typeface="Wingdings" panose="05000000000000000000" pitchFamily="2" charset="2"/>
              </a:rPr>
              <a:t>flavours</a:t>
            </a:r>
            <a:r>
              <a:rPr lang="fr-CH" sz="2160" dirty="0" smtClean="0">
                <a:sym typeface="Wingdings" panose="05000000000000000000" pitchFamily="2" charset="2"/>
              </a:rPr>
              <a:t>)</a:t>
            </a:r>
            <a:endParaRPr lang="fr-CH" sz="216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dirty="0" err="1" smtClean="0">
                <a:sym typeface="Wingdings" panose="05000000000000000000" pitchFamily="2" charset="2"/>
              </a:rPr>
              <a:t>complemented</a:t>
            </a:r>
            <a:r>
              <a:rPr lang="fr-CH" sz="2160" dirty="0" smtClean="0">
                <a:sym typeface="Wingdings" panose="05000000000000000000" pitchFamily="2" charset="2"/>
              </a:rPr>
              <a:t> </a:t>
            </a:r>
            <a:r>
              <a:rPr lang="fr-CH" sz="2160" dirty="0">
                <a:sym typeface="Wingdings" panose="05000000000000000000" pitchFamily="2" charset="2"/>
              </a:rPr>
              <a:t>by high </a:t>
            </a:r>
            <a:r>
              <a:rPr lang="fr-CH" sz="2160" dirty="0" err="1">
                <a:sym typeface="Wingdings" panose="05000000000000000000" pitchFamily="2" charset="2"/>
              </a:rPr>
              <a:t>energy</a:t>
            </a:r>
            <a:r>
              <a:rPr lang="fr-CH" sz="2160" dirty="0">
                <a:sym typeface="Wingdings" panose="05000000000000000000" pitchFamily="2" charset="2"/>
              </a:rPr>
              <a:t> FCC-</a:t>
            </a:r>
            <a:r>
              <a:rPr lang="fr-CH" sz="2160" dirty="0" err="1">
                <a:sym typeface="Wingdings" panose="05000000000000000000" pitchFamily="2" charset="2"/>
              </a:rPr>
              <a:t>hh</a:t>
            </a:r>
            <a:r>
              <a:rPr lang="fr-CH" sz="2160" dirty="0">
                <a:sym typeface="Wingdings" panose="05000000000000000000" pitchFamily="2" charset="2"/>
              </a:rPr>
              <a:t> </a:t>
            </a:r>
            <a:endParaRPr lang="fr-CH" sz="216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b="1" i="1" dirty="0"/>
              <a:t>Theory </a:t>
            </a:r>
            <a:r>
              <a:rPr lang="fr-CH" sz="2160" b="1" i="1" dirty="0" err="1"/>
              <a:t>work</a:t>
            </a:r>
            <a:r>
              <a:rPr lang="fr-CH" sz="2160" b="1" i="1" dirty="0"/>
              <a:t> </a:t>
            </a:r>
            <a:r>
              <a:rPr lang="fr-CH" sz="2160" b="1" i="1" dirty="0" err="1"/>
              <a:t>is</a:t>
            </a:r>
            <a:r>
              <a:rPr lang="fr-CH" sz="2160" b="1" i="1" dirty="0"/>
              <a:t> </a:t>
            </a:r>
            <a:r>
              <a:rPr lang="fr-CH" sz="2160" b="1" i="1" dirty="0" err="1"/>
              <a:t>critical</a:t>
            </a:r>
            <a:r>
              <a:rPr lang="fr-CH" sz="2160" b="1" i="1" dirty="0"/>
              <a:t> and </a:t>
            </a:r>
            <a:r>
              <a:rPr lang="fr-CH" sz="2160" b="1" i="1" dirty="0" err="1"/>
              <a:t>initiated</a:t>
            </a:r>
            <a:r>
              <a:rPr lang="fr-CH" sz="2160" dirty="0"/>
              <a:t> </a:t>
            </a:r>
            <a:r>
              <a:rPr lang="en-GB" sz="1440" i="1" dirty="0" smtClean="0"/>
              <a:t>1809.01830</a:t>
            </a:r>
            <a:endParaRPr lang="en-GB" sz="144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210734" y="3976"/>
            <a:ext cx="5346226" cy="7571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2160" b="1" dirty="0" err="1"/>
              <a:t>Precision</a:t>
            </a:r>
            <a:r>
              <a:rPr lang="fr-CH" sz="2160" b="1" dirty="0"/>
              <a:t> EW </a:t>
            </a:r>
            <a:r>
              <a:rPr lang="fr-CH" sz="2160" b="1" dirty="0" err="1"/>
              <a:t>measurements</a:t>
            </a:r>
            <a:r>
              <a:rPr lang="fr-CH" sz="2160" b="1" dirty="0"/>
              <a:t>: </a:t>
            </a:r>
            <a:r>
              <a:rPr lang="fr-CH" sz="2160" b="1" dirty="0" smtClean="0"/>
              <a:t>                               </a:t>
            </a:r>
            <a:r>
              <a:rPr lang="fr-CH" sz="2160" b="1" dirty="0" err="1"/>
              <a:t>is</a:t>
            </a:r>
            <a:r>
              <a:rPr lang="fr-CH" sz="2160" b="1" dirty="0"/>
              <a:t> the SM </a:t>
            </a:r>
            <a:r>
              <a:rPr lang="fr-CH" sz="2160" b="1" dirty="0" err="1"/>
              <a:t>complete</a:t>
            </a:r>
            <a:r>
              <a:rPr lang="fr-CH" sz="2160" b="1" dirty="0"/>
              <a:t>?</a:t>
            </a:r>
            <a:endParaRPr lang="en-GB" sz="216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975" y="142393"/>
            <a:ext cx="5669183" cy="639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19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26AC9-3197-430A-A564-5A2264458B7E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93775" y="59026"/>
            <a:ext cx="680445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400" b="1" dirty="0"/>
              <a:t> Electroweak Physics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31122" y="998381"/>
            <a:ext cx="4967001" cy="4247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160" b="1" dirty="0" smtClean="0"/>
              <a:t>Z </a:t>
            </a:r>
            <a:r>
              <a:rPr lang="fr-CH" sz="2160" b="1" dirty="0" err="1" smtClean="0"/>
              <a:t>factory</a:t>
            </a:r>
            <a:r>
              <a:rPr lang="fr-CH" sz="2160" b="1" dirty="0" smtClean="0"/>
              <a:t> + WW + top The </a:t>
            </a:r>
            <a:r>
              <a:rPr lang="fr-CH" sz="2160" b="1" dirty="0" err="1"/>
              <a:t>realm</a:t>
            </a:r>
            <a:r>
              <a:rPr lang="fr-CH" sz="2160" b="1" dirty="0"/>
              <a:t> of FCC-</a:t>
            </a:r>
            <a:r>
              <a:rPr lang="fr-CH" sz="2160" b="1" dirty="0" err="1"/>
              <a:t>ee</a:t>
            </a:r>
            <a:endParaRPr lang="en-GB" sz="216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38605" y="1496628"/>
            <a:ext cx="7045903" cy="2973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60" dirty="0"/>
              <a:t>Highest luminosities at 91, 160 and 350 GeV</a:t>
            </a:r>
          </a:p>
          <a:p>
            <a:r>
              <a:rPr lang="en-GB" sz="2160" dirty="0"/>
              <a:t>Transverse pol.  at 91 and 160 </a:t>
            </a:r>
            <a:r>
              <a:rPr lang="en-GB" sz="2160" dirty="0" err="1"/>
              <a:t>GeV</a:t>
            </a:r>
            <a:r>
              <a:rPr lang="en-GB" sz="2160" dirty="0" err="1">
                <a:sym typeface="Wingdings" panose="05000000000000000000" pitchFamily="2" charset="2"/>
              </a:rPr>
              <a:t>Ecm</a:t>
            </a:r>
            <a:r>
              <a:rPr lang="en-GB" sz="2160" dirty="0">
                <a:sym typeface="Wingdings" panose="05000000000000000000" pitchFamily="2" charset="2"/>
              </a:rPr>
              <a:t> calibration</a:t>
            </a:r>
            <a:endParaRPr lang="en-GB" sz="2160" dirty="0"/>
          </a:p>
          <a:p>
            <a:r>
              <a:rPr lang="en-GB" sz="2160" dirty="0" err="1"/>
              <a:t>m</a:t>
            </a:r>
            <a:r>
              <a:rPr lang="en-GB" sz="2160" baseline="-25000" dirty="0" err="1"/>
              <a:t>Z</a:t>
            </a:r>
            <a:r>
              <a:rPr lang="en-GB" sz="2160" dirty="0"/>
              <a:t> (100 keV)  </a:t>
            </a:r>
            <a:r>
              <a:rPr lang="en-GB" sz="2160" dirty="0">
                <a:sym typeface="Symbol"/>
              </a:rPr>
              <a:t></a:t>
            </a:r>
            <a:r>
              <a:rPr lang="en-GB" sz="2160" baseline="-25000" dirty="0"/>
              <a:t>Z</a:t>
            </a:r>
            <a:r>
              <a:rPr lang="en-GB" sz="2160" dirty="0"/>
              <a:t> (25 keV), </a:t>
            </a:r>
            <a:r>
              <a:rPr lang="en-GB" sz="2160" dirty="0" err="1"/>
              <a:t>m</a:t>
            </a:r>
            <a:r>
              <a:rPr lang="en-GB" sz="2160" baseline="-25000" dirty="0" err="1"/>
              <a:t>W</a:t>
            </a:r>
            <a:r>
              <a:rPr lang="en-GB" sz="2160" dirty="0"/>
              <a:t> (&lt;500 keV), </a:t>
            </a:r>
            <a:r>
              <a:rPr lang="en-GB" sz="2160" dirty="0">
                <a:sym typeface="Symbol"/>
              </a:rPr>
              <a:t></a:t>
            </a:r>
            <a:r>
              <a:rPr lang="en-GB" sz="2160" baseline="-25000" dirty="0"/>
              <a:t>QED</a:t>
            </a:r>
            <a:r>
              <a:rPr lang="en-GB" sz="2160" dirty="0"/>
              <a:t>(</a:t>
            </a:r>
            <a:r>
              <a:rPr lang="en-GB" sz="2160" dirty="0" err="1"/>
              <a:t>m</a:t>
            </a:r>
            <a:r>
              <a:rPr lang="en-GB" sz="2160" baseline="-25000" dirty="0" err="1"/>
              <a:t>Z</a:t>
            </a:r>
            <a:r>
              <a:rPr lang="en-GB" sz="2160" dirty="0"/>
              <a:t>) (3.10</a:t>
            </a:r>
            <a:r>
              <a:rPr lang="en-GB" sz="2160" baseline="30000" dirty="0"/>
              <a:t>-5</a:t>
            </a:r>
            <a:r>
              <a:rPr lang="en-GB" sz="2160" dirty="0"/>
              <a:t>)</a:t>
            </a:r>
          </a:p>
          <a:p>
            <a:r>
              <a:rPr lang="en-GB" sz="2160" dirty="0"/>
              <a:t>and sin</a:t>
            </a:r>
            <a:r>
              <a:rPr lang="en-GB" sz="2160" baseline="30000" dirty="0"/>
              <a:t>2</a:t>
            </a:r>
            <a:r>
              <a:rPr lang="en-GB" sz="2160" dirty="0">
                <a:latin typeface="Symbol" panose="05050102010706020507" pitchFamily="18" charset="2"/>
              </a:rPr>
              <a:t>q</a:t>
            </a:r>
            <a:r>
              <a:rPr lang="en-GB" sz="2160" baseline="-25000" dirty="0"/>
              <a:t>w  </a:t>
            </a:r>
            <a:r>
              <a:rPr lang="en-GB" sz="2160" dirty="0"/>
              <a:t>at 310</a:t>
            </a:r>
            <a:r>
              <a:rPr lang="en-GB" sz="2160" baseline="30000" dirty="0"/>
              <a:t>-6</a:t>
            </a:r>
          </a:p>
          <a:p>
            <a:endParaRPr lang="en-GB" sz="2160" baseline="30000" dirty="0"/>
          </a:p>
          <a:p>
            <a:r>
              <a:rPr lang="en-GB" sz="2160" dirty="0"/>
              <a:t>Complete set of EW observables can be measured </a:t>
            </a:r>
          </a:p>
          <a:p>
            <a:r>
              <a:rPr lang="en-GB" sz="2160" dirty="0"/>
              <a:t>Precision unique to FCC-</a:t>
            </a:r>
            <a:r>
              <a:rPr lang="en-GB" sz="2160" dirty="0" err="1"/>
              <a:t>ee</a:t>
            </a:r>
            <a:r>
              <a:rPr lang="en-GB" sz="2160" dirty="0"/>
              <a:t> + new physics sensitivity</a:t>
            </a:r>
          </a:p>
          <a:p>
            <a:pPr marL="342900" indent="-342900">
              <a:buFont typeface="Wingdings" pitchFamily="1" charset="2"/>
              <a:buChar char="è"/>
            </a:pPr>
            <a:r>
              <a:rPr lang="fr-CH" sz="2160" b="1" dirty="0">
                <a:sym typeface="Wingdings" panose="05000000000000000000" pitchFamily="2" charset="2"/>
              </a:rPr>
              <a:t>a lot more </a:t>
            </a:r>
            <a:r>
              <a:rPr lang="fr-CH" sz="2160" b="1" dirty="0" err="1">
                <a:sym typeface="Wingdings" panose="05000000000000000000" pitchFamily="2" charset="2"/>
              </a:rPr>
              <a:t>potential</a:t>
            </a:r>
            <a:r>
              <a:rPr lang="fr-CH" sz="2160" b="1" dirty="0">
                <a:sym typeface="Wingdings" panose="05000000000000000000" pitchFamily="2" charset="2"/>
              </a:rPr>
              <a:t> to exploit </a:t>
            </a:r>
            <a:r>
              <a:rPr lang="fr-CH" sz="2160" b="1" dirty="0" err="1">
                <a:sym typeface="Wingdings" panose="05000000000000000000" pitchFamily="2" charset="2"/>
              </a:rPr>
              <a:t>with</a:t>
            </a:r>
            <a:r>
              <a:rPr lang="fr-CH" sz="2160" b="1" dirty="0">
                <a:sym typeface="Wingdings" panose="05000000000000000000" pitchFamily="2" charset="2"/>
              </a:rPr>
              <a:t> good detector design</a:t>
            </a:r>
          </a:p>
          <a:p>
            <a:r>
              <a:rPr lang="fr-CH" sz="2160" b="1" dirty="0">
                <a:sym typeface="Wingdings" panose="05000000000000000000" pitchFamily="2" charset="2"/>
              </a:rPr>
              <a:t> </a:t>
            </a:r>
            <a:r>
              <a:rPr lang="fr-CH" sz="2160" b="1" dirty="0" err="1">
                <a:sym typeface="Wingdings" panose="05000000000000000000" pitchFamily="2" charset="2"/>
              </a:rPr>
              <a:t>than</a:t>
            </a:r>
            <a:r>
              <a:rPr lang="fr-CH" sz="2160" b="1" dirty="0">
                <a:sym typeface="Wingdings" panose="05000000000000000000" pitchFamily="2" charset="2"/>
              </a:rPr>
              <a:t> </a:t>
            </a:r>
            <a:r>
              <a:rPr lang="fr-CH" sz="2160" b="1" dirty="0" err="1">
                <a:sym typeface="Wingdings" panose="05000000000000000000" pitchFamily="2" charset="2"/>
              </a:rPr>
              <a:t>present</a:t>
            </a:r>
            <a:r>
              <a:rPr lang="fr-CH" sz="2160" b="1" dirty="0">
                <a:sym typeface="Wingdings" panose="05000000000000000000" pitchFamily="2" charset="2"/>
              </a:rPr>
              <a:t> </a:t>
            </a:r>
            <a:r>
              <a:rPr lang="fr-CH" sz="2160" b="1" dirty="0" err="1">
                <a:sym typeface="Wingdings" panose="05000000000000000000" pitchFamily="2" charset="2"/>
              </a:rPr>
              <a:t>treatment</a:t>
            </a:r>
            <a:r>
              <a:rPr lang="fr-CH" sz="2160" dirty="0">
                <a:sym typeface="Wingdings" panose="05000000000000000000" pitchFamily="2" charset="2"/>
              </a:rPr>
              <a:t> </a:t>
            </a:r>
            <a:r>
              <a:rPr lang="fr-CH" sz="2160" b="1" dirty="0" err="1">
                <a:sym typeface="Wingdings" panose="05000000000000000000" pitchFamily="2" charset="2"/>
              </a:rPr>
              <a:t>suggests</a:t>
            </a:r>
            <a:endParaRPr lang="fr-CH" sz="2160" b="1" dirty="0">
              <a:sym typeface="Wingdings" panose="05000000000000000000" pitchFamily="2" charset="2"/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r="16802" b="19716"/>
          <a:stretch/>
        </p:blipFill>
        <p:spPr bwMode="auto">
          <a:xfrm>
            <a:off x="7497688" y="492040"/>
            <a:ext cx="4042117" cy="3238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373" y="3730560"/>
            <a:ext cx="3802022" cy="276510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52195" y="4638735"/>
            <a:ext cx="66973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60" dirty="0"/>
              <a:t>The reach for new physics depends on which new physics:</a:t>
            </a:r>
          </a:p>
          <a:p>
            <a:r>
              <a:rPr lang="en-US" sz="2160" dirty="0"/>
              <a:t> -- 1/</a:t>
            </a:r>
            <a:r>
              <a:rPr lang="en-CH" sz="2160" dirty="0">
                <a:sym typeface="Symbol" panose="05050102010706020507" pitchFamily="18" charset="2"/>
              </a:rPr>
              <a:t></a:t>
            </a:r>
            <a:r>
              <a:rPr lang="en-US" sz="2160" baseline="30000" dirty="0">
                <a:sym typeface="Symbol" panose="05050102010706020507" pitchFamily="18" charset="2"/>
              </a:rPr>
              <a:t>2  </a:t>
            </a:r>
            <a:r>
              <a:rPr lang="en-US" sz="2160" dirty="0">
                <a:sym typeface="Symbol" panose="05050102010706020507" pitchFamily="18" charset="2"/>
              </a:rPr>
              <a:t>new physics </a:t>
            </a:r>
            <a:r>
              <a:rPr lang="en-CH" sz="2160" dirty="0">
                <a:sym typeface="Wingdings" panose="05000000000000000000" pitchFamily="2" charset="2"/>
              </a:rPr>
              <a:t></a:t>
            </a:r>
            <a:r>
              <a:rPr lang="en-US" sz="2160" dirty="0">
                <a:sym typeface="Wingdings" panose="05000000000000000000" pitchFamily="2" charset="2"/>
              </a:rPr>
              <a:t> 30-70 </a:t>
            </a:r>
            <a:r>
              <a:rPr lang="en-US" sz="2160" dirty="0" err="1">
                <a:sym typeface="Wingdings" panose="05000000000000000000" pitchFamily="2" charset="2"/>
              </a:rPr>
              <a:t>TeV</a:t>
            </a:r>
            <a:endParaRPr lang="en-US" sz="2160" dirty="0">
              <a:sym typeface="Wingdings" panose="05000000000000000000" pitchFamily="2" charset="2"/>
            </a:endParaRPr>
          </a:p>
          <a:p>
            <a:r>
              <a:rPr lang="en-US" sz="2160" dirty="0">
                <a:sym typeface="Wingdings" panose="05000000000000000000" pitchFamily="2" charset="2"/>
              </a:rPr>
              <a:t> --  Heavy Neutrino </a:t>
            </a:r>
            <a:r>
              <a:rPr lang="en-CH" sz="2160" dirty="0">
                <a:sym typeface="Wingdings" panose="05000000000000000000" pitchFamily="2" charset="2"/>
              </a:rPr>
              <a:t></a:t>
            </a:r>
            <a:r>
              <a:rPr lang="en-US" sz="2160" dirty="0">
                <a:sym typeface="Wingdings" panose="05000000000000000000" pitchFamily="2" charset="2"/>
              </a:rPr>
              <a:t> 500-1000 </a:t>
            </a:r>
            <a:r>
              <a:rPr lang="en-US" sz="2160" dirty="0" err="1">
                <a:sym typeface="Wingdings" panose="05000000000000000000" pitchFamily="2" charset="2"/>
              </a:rPr>
              <a:t>TeV</a:t>
            </a:r>
            <a:endParaRPr lang="en-US" sz="2160" dirty="0">
              <a:sym typeface="Wingdings" panose="05000000000000000000" pitchFamily="2" charset="2"/>
            </a:endParaRPr>
          </a:p>
          <a:p>
            <a:r>
              <a:rPr lang="en-US" sz="2160" dirty="0">
                <a:sym typeface="Wingdings" panose="05000000000000000000" pitchFamily="2" charset="2"/>
              </a:rPr>
              <a:t> --  new non-degenerate doublet should not have </a:t>
            </a:r>
          </a:p>
          <a:p>
            <a:r>
              <a:rPr lang="en-US" sz="2160" dirty="0">
                <a:sym typeface="Wingdings" panose="05000000000000000000" pitchFamily="2" charset="2"/>
              </a:rPr>
              <a:t>mass splitting greater than ~5 GeV</a:t>
            </a:r>
            <a:endParaRPr lang="en-US" sz="2160" dirty="0"/>
          </a:p>
        </p:txBody>
      </p:sp>
    </p:spTree>
    <p:extLst>
      <p:ext uri="{BB962C8B-B14F-4D97-AF65-F5344CB8AC3E}">
        <p14:creationId xmlns:p14="http://schemas.microsoft.com/office/powerpoint/2010/main" val="392035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583562" y="0"/>
            <a:ext cx="10972800" cy="748937"/>
          </a:xfrm>
          <a:prstGeom prst="rect">
            <a:avLst/>
          </a:prstGeom>
          <a:solidFill>
            <a:srgbClr val="0C377B"/>
          </a:solidFill>
        </p:spPr>
        <p:txBody>
          <a:bodyPr lIns="85588" tIns="0" rIns="85588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855878">
              <a:defRPr/>
            </a:pPr>
            <a:r>
              <a:rPr lang="en-US" sz="2640" kern="0" dirty="0">
                <a:latin typeface="Arial"/>
              </a:rPr>
              <a:t> </a:t>
            </a:r>
            <a:endParaRPr lang="en-US" sz="2640" kern="0" dirty="0" smtClean="0">
              <a:latin typeface="Arial"/>
            </a:endParaRPr>
          </a:p>
          <a:p>
            <a:pPr defTabSz="855878">
              <a:defRPr/>
            </a:pPr>
            <a:r>
              <a:rPr lang="en-US" sz="2640" kern="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/>
              </a:rPr>
              <a:t>Synergy:    </a:t>
            </a:r>
            <a:r>
              <a:rPr lang="en-US" sz="2640" kern="0" dirty="0" smtClean="0">
                <a:latin typeface="Arial"/>
              </a:rPr>
              <a:t>The </a:t>
            </a:r>
            <a:r>
              <a:rPr lang="en-US" sz="3000" kern="0" dirty="0">
                <a:latin typeface="Arial"/>
              </a:rPr>
              <a:t>FCC integrated program at CERN</a:t>
            </a:r>
          </a:p>
          <a:p>
            <a:pPr defTabSz="855878">
              <a:defRPr/>
            </a:pPr>
            <a:r>
              <a:rPr lang="en-US" sz="2640" kern="0" dirty="0">
                <a:latin typeface="Arial"/>
              </a:rPr>
              <a:t>            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0021" y="3492460"/>
            <a:ext cx="3341861" cy="2925365"/>
          </a:xfrm>
          <a:prstGeom prst="rect">
            <a:avLst/>
          </a:prstGeom>
        </p:spPr>
      </p:pic>
      <p:pic>
        <p:nvPicPr>
          <p:cNvPr id="16" name="Picture 15" descr="layout_c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387" y="3503350"/>
            <a:ext cx="3025032" cy="3133477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7980723" y="3507378"/>
            <a:ext cx="1360951" cy="751570"/>
          </a:xfrm>
          <a:prstGeom prst="rect">
            <a:avLst/>
          </a:prstGeom>
        </p:spPr>
        <p:txBody>
          <a:bodyPr lIns="85588" tIns="42794" rIns="85588" bIns="42794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35" indent="0" defTabSz="855878">
              <a:spcBef>
                <a:spcPts val="936"/>
              </a:spcBef>
              <a:buClr>
                <a:srgbClr val="0C377B"/>
              </a:buClr>
              <a:buNone/>
              <a:defRPr/>
            </a:pPr>
            <a:r>
              <a:rPr lang="en-US" sz="228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</a:rPr>
              <a:t>FCC-</a:t>
            </a:r>
            <a:r>
              <a:rPr lang="en-US" sz="228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</a:rPr>
              <a:t>hh</a:t>
            </a:r>
            <a:endParaRPr lang="en-US" sz="2280" dirty="0">
              <a:solidFill>
                <a:schemeClr val="tx2">
                  <a:lumMod val="60000"/>
                  <a:lumOff val="40000"/>
                </a:schemeClr>
              </a:solidFill>
              <a:latin typeface="Arial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971108" y="3538924"/>
            <a:ext cx="1360951" cy="751570"/>
          </a:xfrm>
          <a:prstGeom prst="rect">
            <a:avLst/>
          </a:prstGeom>
        </p:spPr>
        <p:txBody>
          <a:bodyPr lIns="85588" tIns="42794" rIns="85588" bIns="42794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35" indent="0" defTabSz="855878">
              <a:spcBef>
                <a:spcPts val="936"/>
              </a:spcBef>
              <a:buClr>
                <a:srgbClr val="0C377B"/>
              </a:buClr>
              <a:buNone/>
              <a:defRPr/>
            </a:pPr>
            <a:r>
              <a:rPr lang="en-US" sz="2280" b="1" dirty="0">
                <a:solidFill>
                  <a:srgbClr val="FF0000"/>
                </a:solidFill>
                <a:latin typeface="Arial"/>
              </a:rPr>
              <a:t>FCC-ee</a:t>
            </a:r>
            <a:endParaRPr lang="en-US" sz="228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639D0F03-EA8F-44C7-B91A-B0999DCE81EC}" type="datetime1">
              <a:rPr lang="fr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Alain Blondel  FCC-ee Physics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 defTabSz="1097280"/>
              <a:t>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6349" y="710491"/>
            <a:ext cx="10948474" cy="272099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85588" tIns="42794" rIns="85588" bIns="42794" rtlCol="0">
            <a:spAutoFit/>
          </a:bodyPr>
          <a:lstStyle/>
          <a:p>
            <a:pPr defTabSz="855878">
              <a:defRPr/>
            </a:pPr>
            <a:r>
              <a:rPr lang="en-GB" sz="1920" b="1" dirty="0">
                <a:solidFill>
                  <a:srgbClr val="0C377B"/>
                </a:solidFill>
                <a:latin typeface="Arial"/>
              </a:rPr>
              <a:t>Comprehensive cost-effective </a:t>
            </a:r>
            <a:r>
              <a:rPr lang="en-GB" sz="1920" b="1" dirty="0" smtClean="0">
                <a:solidFill>
                  <a:srgbClr val="0C377B"/>
                </a:solidFill>
                <a:latin typeface="Arial"/>
              </a:rPr>
              <a:t>program </a:t>
            </a:r>
            <a:r>
              <a:rPr lang="en-US" sz="2000" kern="0" dirty="0">
                <a:latin typeface="Arial"/>
              </a:rPr>
              <a:t>inspired by successful LEP – </a:t>
            </a:r>
            <a:r>
              <a:rPr lang="en-US" sz="2000" kern="0" dirty="0" smtClean="0">
                <a:latin typeface="Arial"/>
              </a:rPr>
              <a:t>LHC success story</a:t>
            </a:r>
            <a:endParaRPr lang="en-GB" sz="1920" b="1" dirty="0">
              <a:solidFill>
                <a:srgbClr val="0C377B"/>
              </a:solidFill>
              <a:latin typeface="Arial"/>
            </a:endParaRPr>
          </a:p>
          <a:p>
            <a:pPr marL="267462" indent="-267462" defTabSz="855878">
              <a:buFont typeface="Arial" panose="020B0604020202020204" pitchFamily="34" charset="0"/>
              <a:buChar char="•"/>
              <a:defRPr/>
            </a:pPr>
            <a:r>
              <a:rPr lang="en-GB" sz="1680" b="1" dirty="0">
                <a:solidFill>
                  <a:srgbClr val="FF0000"/>
                </a:solidFill>
                <a:latin typeface="Arial"/>
              </a:rPr>
              <a:t>Stage 1: FCC-ee (Z, W, H, </a:t>
            </a:r>
            <a:r>
              <a:rPr lang="en-GB" sz="1680" b="1" dirty="0" err="1">
                <a:solidFill>
                  <a:srgbClr val="FF0000"/>
                </a:solidFill>
                <a:latin typeface="Arial"/>
              </a:rPr>
              <a:t>tt</a:t>
            </a:r>
            <a:r>
              <a:rPr lang="en-GB" sz="1680" b="1" dirty="0">
                <a:solidFill>
                  <a:srgbClr val="FF0000"/>
                </a:solidFill>
                <a:latin typeface="Arial"/>
              </a:rPr>
              <a:t>) as first generation Higgs EW and top factory at highest luminosities.</a:t>
            </a:r>
          </a:p>
          <a:p>
            <a:pPr marL="267462" indent="-267462" defTabSz="855878">
              <a:buFont typeface="Arial" panose="020B0604020202020204" pitchFamily="34" charset="0"/>
              <a:buChar char="•"/>
              <a:defRPr/>
            </a:pPr>
            <a:r>
              <a:rPr lang="en-GB" sz="1680" b="1" dirty="0">
                <a:solidFill>
                  <a:srgbClr val="FF0000"/>
                </a:solidFill>
                <a:latin typeface="Arial"/>
              </a:rPr>
              <a:t>Stage 2: FCC-</a:t>
            </a:r>
            <a:r>
              <a:rPr lang="en-GB" sz="1680" b="1" dirty="0" err="1">
                <a:solidFill>
                  <a:srgbClr val="FF0000"/>
                </a:solidFill>
                <a:latin typeface="Arial"/>
              </a:rPr>
              <a:t>hh</a:t>
            </a:r>
            <a:r>
              <a:rPr lang="en-GB" sz="1680" b="1" dirty="0">
                <a:solidFill>
                  <a:srgbClr val="FF0000"/>
                </a:solidFill>
                <a:latin typeface="Arial"/>
              </a:rPr>
              <a:t> (~100 </a:t>
            </a:r>
            <a:r>
              <a:rPr lang="en-GB" sz="1680" b="1" dirty="0" err="1">
                <a:solidFill>
                  <a:srgbClr val="FF0000"/>
                </a:solidFill>
                <a:latin typeface="Arial"/>
              </a:rPr>
              <a:t>TeV</a:t>
            </a:r>
            <a:r>
              <a:rPr lang="en-GB" sz="1680" b="1" dirty="0">
                <a:solidFill>
                  <a:srgbClr val="FF0000"/>
                </a:solidFill>
                <a:latin typeface="Arial"/>
              </a:rPr>
              <a:t>) as natural continuation at energy frontier, with ion and eh options.</a:t>
            </a:r>
          </a:p>
          <a:p>
            <a:pPr marL="267462" indent="-267462" defTabSz="855878">
              <a:buFont typeface="Arial" panose="020B0604020202020204" pitchFamily="34" charset="0"/>
              <a:buChar char="•"/>
              <a:defRPr/>
            </a:pPr>
            <a:r>
              <a:rPr lang="en-GB" sz="1680" b="1" dirty="0" smtClean="0">
                <a:solidFill>
                  <a:srgbClr val="0C377B"/>
                </a:solidFill>
                <a:latin typeface="Arial"/>
              </a:rPr>
              <a:t>Maximizes physics output with strong complementarity </a:t>
            </a:r>
            <a:endParaRPr lang="en-GB" sz="1680" b="1" dirty="0">
              <a:solidFill>
                <a:srgbClr val="0C377B"/>
              </a:solidFill>
              <a:latin typeface="Arial"/>
            </a:endParaRPr>
          </a:p>
          <a:p>
            <a:pPr marL="267462" indent="-267462" defTabSz="855878">
              <a:buFont typeface="Arial" panose="020B0604020202020204" pitchFamily="34" charset="0"/>
              <a:buChar char="•"/>
              <a:defRPr/>
            </a:pPr>
            <a:r>
              <a:rPr lang="en-US" sz="1680" dirty="0">
                <a:solidFill>
                  <a:srgbClr val="0C377B"/>
                </a:solidFill>
                <a:latin typeface="Arial"/>
              </a:rPr>
              <a:t>Integrating an ambitious high-field magnet R&amp;D program </a:t>
            </a:r>
            <a:endParaRPr lang="en-GB" sz="1680" dirty="0">
              <a:solidFill>
                <a:srgbClr val="0C377B"/>
              </a:solidFill>
              <a:latin typeface="Arial"/>
            </a:endParaRPr>
          </a:p>
          <a:p>
            <a:pPr marL="267462" indent="-267462" defTabSz="855878">
              <a:buFont typeface="Arial" panose="020B0604020202020204" pitchFamily="34" charset="0"/>
              <a:buChar char="•"/>
              <a:defRPr/>
            </a:pPr>
            <a:r>
              <a:rPr lang="en-GB" sz="1680" dirty="0">
                <a:solidFill>
                  <a:srgbClr val="0C377B"/>
                </a:solidFill>
                <a:latin typeface="Arial"/>
              </a:rPr>
              <a:t>Common civil engineering and technical </a:t>
            </a:r>
            <a:r>
              <a:rPr lang="en-GB" sz="1680" dirty="0" smtClean="0">
                <a:solidFill>
                  <a:srgbClr val="0C377B"/>
                </a:solidFill>
                <a:latin typeface="Arial"/>
              </a:rPr>
              <a:t>infrastructures, </a:t>
            </a:r>
            <a:r>
              <a:rPr lang="en-US" sz="1680" dirty="0">
                <a:solidFill>
                  <a:srgbClr val="0C377B"/>
                </a:solidFill>
                <a:latin typeface="Arial"/>
              </a:rPr>
              <a:t>b</a:t>
            </a:r>
            <a:r>
              <a:rPr lang="en-US" sz="1680" dirty="0" smtClean="0">
                <a:solidFill>
                  <a:srgbClr val="0C377B"/>
                </a:solidFill>
                <a:latin typeface="Arial"/>
              </a:rPr>
              <a:t>uilding </a:t>
            </a:r>
            <a:r>
              <a:rPr lang="en-US" sz="1680" dirty="0">
                <a:solidFill>
                  <a:srgbClr val="0C377B"/>
                </a:solidFill>
                <a:latin typeface="Arial"/>
              </a:rPr>
              <a:t>on and reusing CERN’s existing infrastructure</a:t>
            </a:r>
            <a:r>
              <a:rPr lang="en-US" sz="1680" dirty="0" smtClean="0">
                <a:solidFill>
                  <a:srgbClr val="0C377B"/>
                </a:solidFill>
                <a:latin typeface="Arial"/>
              </a:rPr>
              <a:t>.</a:t>
            </a:r>
          </a:p>
          <a:p>
            <a:pPr marL="267462" indent="-267462" defTabSz="855878">
              <a:buFont typeface="Arial" panose="020B0604020202020204" pitchFamily="34" charset="0"/>
              <a:buChar char="•"/>
              <a:defRPr/>
            </a:pPr>
            <a:r>
              <a:rPr lang="en-US" sz="1680" b="1" dirty="0" smtClean="0">
                <a:solidFill>
                  <a:srgbClr val="FF0000"/>
                </a:solidFill>
                <a:latin typeface="Arial"/>
              </a:rPr>
              <a:t>Start construction early 2030’s, start data taking shortly after HL-LHC completion</a:t>
            </a:r>
            <a:endParaRPr lang="en-US" sz="1680" b="1" dirty="0">
              <a:solidFill>
                <a:srgbClr val="FF0000"/>
              </a:solidFill>
              <a:latin typeface="Arial"/>
            </a:endParaRPr>
          </a:p>
          <a:p>
            <a:pPr marL="267462" indent="-267462" defTabSz="855878">
              <a:buFont typeface="Arial" panose="020B0604020202020204" pitchFamily="34" charset="0"/>
              <a:buChar char="•"/>
              <a:defRPr/>
            </a:pPr>
            <a:r>
              <a:rPr lang="en-US" sz="1680" b="1" kern="0" dirty="0">
                <a:solidFill>
                  <a:srgbClr val="0C377B"/>
                </a:solidFill>
                <a:latin typeface="Arial"/>
              </a:rPr>
              <a:t>FCC-INT project plan is fully integrated with HL-LHC  exploitation </a:t>
            </a:r>
            <a:r>
              <a:rPr lang="en-US" sz="1680" b="1" kern="0" dirty="0" smtClean="0">
                <a:solidFill>
                  <a:srgbClr val="0C377B"/>
                </a:solidFill>
                <a:latin typeface="Arial"/>
              </a:rPr>
              <a:t> </a:t>
            </a:r>
            <a:r>
              <a:rPr lang="en-CH" sz="1680" b="1" kern="0" dirty="0" smtClean="0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</a:t>
            </a:r>
            <a:r>
              <a:rPr lang="en-US" sz="1680" b="1" kern="0" dirty="0" smtClean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1680" b="1" kern="0" dirty="0">
                <a:solidFill>
                  <a:srgbClr val="0C377B"/>
                </a:solidFill>
                <a:latin typeface="Arial"/>
              </a:rPr>
              <a:t>seamless continuation of </a:t>
            </a:r>
            <a:r>
              <a:rPr lang="en-US" sz="1680" b="1" kern="0" dirty="0" smtClean="0">
                <a:solidFill>
                  <a:srgbClr val="0C377B"/>
                </a:solidFill>
                <a:latin typeface="Arial"/>
              </a:rPr>
              <a:t>HEP</a:t>
            </a:r>
          </a:p>
          <a:p>
            <a:pPr marL="267462" indent="-267462" defTabSz="855878">
              <a:buFont typeface="Arial" panose="020B0604020202020204" pitchFamily="34" charset="0"/>
              <a:buChar char="•"/>
              <a:defRPr/>
            </a:pPr>
            <a:r>
              <a:rPr lang="en-US" sz="1680" b="1" kern="0" dirty="0" smtClean="0">
                <a:solidFill>
                  <a:srgbClr val="0C377B"/>
                </a:solidFill>
                <a:latin typeface="Arial"/>
              </a:rPr>
              <a:t>Feasibility study approved and funded at CERN</a:t>
            </a:r>
            <a:r>
              <a:rPr lang="en-US" sz="1680" b="1" kern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1680" b="1" kern="0" dirty="0" smtClean="0">
                <a:solidFill>
                  <a:srgbClr val="0C377B"/>
                </a:solidFill>
                <a:latin typeface="Arial"/>
              </a:rPr>
              <a:t>(100MCHF/5yrs) + magnet R&amp;D (120 MCHF/6yrs)                                              				*** </a:t>
            </a:r>
            <a:r>
              <a:rPr lang="en-US" sz="1680" b="1" kern="0" dirty="0" smtClean="0">
                <a:solidFill>
                  <a:srgbClr val="FF0000"/>
                </a:solidFill>
                <a:latin typeface="Arial"/>
              </a:rPr>
              <a:t>GLOBAL COLLABORATION</a:t>
            </a:r>
            <a:r>
              <a:rPr lang="en-US" sz="1680" b="1" kern="0" dirty="0" smtClean="0">
                <a:solidFill>
                  <a:srgbClr val="0C377B"/>
                </a:solidFill>
                <a:latin typeface="Arial"/>
              </a:rPr>
              <a:t> ***	</a:t>
            </a:r>
            <a:endParaRPr lang="en-GB" sz="1680" b="1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13" name="Picture 12" descr="Map&#10;&#10;Description automatically generated">
            <a:extLst>
              <a:ext uri="{FF2B5EF4-FFF2-40B4-BE49-F238E27FC236}">
                <a16:creationId xmlns:a16="http://schemas.microsoft.com/office/drawing/2014/main" id="{35DEE43D-BE39-EB46-9759-6BAE906736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7" y="3473159"/>
            <a:ext cx="3347779" cy="3063216"/>
          </a:xfrm>
          <a:prstGeom prst="rect">
            <a:avLst/>
          </a:prstGeom>
          <a:noFill/>
        </p:spPr>
      </p:pic>
      <p:pic>
        <p:nvPicPr>
          <p:cNvPr id="19" name="Picture 18" descr="A picture containing bubble, colorful&#10;&#10;Description automatically generated">
            <a:extLst>
              <a:ext uri="{FF2B5EF4-FFF2-40B4-BE49-F238E27FC236}">
                <a16:creationId xmlns:a16="http://schemas.microsoft.com/office/drawing/2014/main" id="{2A632C9B-2557-9042-8FCF-50890524817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8"/>
          <a:stretch/>
        </p:blipFill>
        <p:spPr>
          <a:xfrm rot="21050295">
            <a:off x="-82658" y="3400984"/>
            <a:ext cx="4019690" cy="32687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53965" y="4591878"/>
            <a:ext cx="2048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tx2"/>
                </a:solidFill>
              </a:rPr>
              <a:t>new </a:t>
            </a:r>
            <a:r>
              <a:rPr lang="fr-FR" b="1" dirty="0" err="1" smtClean="0">
                <a:solidFill>
                  <a:schemeClr val="tx2"/>
                </a:solidFill>
              </a:rPr>
              <a:t>layout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fr-FR" b="1" dirty="0" smtClean="0">
                <a:solidFill>
                  <a:schemeClr val="tx2"/>
                </a:solidFill>
              </a:rPr>
              <a:t>consistent </a:t>
            </a:r>
            <a:r>
              <a:rPr lang="fr-FR" b="1" dirty="0" err="1" smtClean="0">
                <a:solidFill>
                  <a:schemeClr val="tx2"/>
                </a:solidFill>
              </a:rPr>
              <a:t>with</a:t>
            </a:r>
            <a:r>
              <a:rPr lang="fr-FR" b="1" dirty="0" smtClean="0">
                <a:solidFill>
                  <a:schemeClr val="tx2"/>
                </a:solidFill>
              </a:rPr>
              <a:t> 4 IP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0673972">
            <a:off x="1182795" y="4249972"/>
            <a:ext cx="1004749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FCC-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ee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is </a:t>
            </a: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most pragmatic, safest, and most effective way toward FCC-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hh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17600" y="6211669"/>
            <a:ext cx="353568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siting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 on the </a:t>
            </a:r>
            <a:r>
              <a:rPr lang="fr-FR" dirty="0" err="1" smtClean="0"/>
              <a:t>ground</a:t>
            </a:r>
            <a:r>
              <a:rPr lang="fr-FR" dirty="0" smtClean="0"/>
              <a:t>.</a:t>
            </a:r>
          </a:p>
          <a:p>
            <a:r>
              <a:rPr lang="fr-FR" dirty="0" smtClean="0"/>
              <a:t> </a:t>
            </a:r>
            <a:r>
              <a:rPr lang="fr-FR" b="1" dirty="0" err="1" smtClean="0"/>
              <a:t>It.is.happening</a:t>
            </a:r>
            <a:r>
              <a:rPr lang="fr-FR" b="1" dirty="0" smtClean="0"/>
              <a:t>!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98368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1336-0604-41CF-A020-F2368CCCB4C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86266" y="159573"/>
            <a:ext cx="2402261" cy="5355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880" b="1" dirty="0"/>
              <a:t>More on </a:t>
            </a:r>
            <a:r>
              <a:rPr lang="fr-CH" sz="2880" b="1" dirty="0" err="1"/>
              <a:t>TeraZ</a:t>
            </a:r>
            <a:endParaRPr lang="en-GB" sz="288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4625" y="560892"/>
            <a:ext cx="11487375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>
                <a:latin typeface="Corbel-Bold"/>
              </a:rPr>
              <a:t>The </a:t>
            </a:r>
            <a:r>
              <a:rPr lang="fr-CH" sz="2400" b="1" dirty="0" err="1">
                <a:latin typeface="Corbel-Bold"/>
              </a:rPr>
              <a:t>Flavour</a:t>
            </a:r>
            <a:r>
              <a:rPr lang="fr-CH" sz="2400" b="1" dirty="0">
                <a:latin typeface="Corbel-Bold"/>
              </a:rPr>
              <a:t> </a:t>
            </a:r>
            <a:r>
              <a:rPr lang="fr-CH" sz="2400" b="1" dirty="0" err="1">
                <a:latin typeface="Corbel-Bold"/>
              </a:rPr>
              <a:t>Factory</a:t>
            </a:r>
            <a:endParaRPr lang="fr-CH" sz="2400" b="1" dirty="0">
              <a:latin typeface="Corbel-Bold"/>
            </a:endParaRPr>
          </a:p>
          <a:p>
            <a:endParaRPr lang="en-GB" sz="1920" b="1" dirty="0">
              <a:solidFill>
                <a:srgbClr val="FF0000"/>
              </a:solidFill>
              <a:latin typeface="Corbel-Bold"/>
            </a:endParaRPr>
          </a:p>
          <a:p>
            <a:r>
              <a:rPr lang="en-GB" sz="1920" b="1" dirty="0">
                <a:solidFill>
                  <a:srgbClr val="FF0000"/>
                </a:solidFill>
                <a:latin typeface="Corbel-Bold"/>
              </a:rPr>
              <a:t>Progress in flavour physics </a:t>
            </a:r>
            <a:r>
              <a:rPr lang="en-GB" sz="1920" b="1" dirty="0" err="1">
                <a:solidFill>
                  <a:srgbClr val="FF0000"/>
                </a:solidFill>
                <a:latin typeface="Corbel-Bold"/>
              </a:rPr>
              <a:t>wrt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920" b="1" dirty="0" err="1">
                <a:solidFill>
                  <a:srgbClr val="FF0000"/>
                </a:solidFill>
                <a:latin typeface="Corbel-Bold"/>
              </a:rPr>
              <a:t>SuperKEKb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/BELLEII requires &gt; 10</a:t>
            </a:r>
            <a:r>
              <a:rPr lang="en-GB" sz="1920" b="1" baseline="30000" dirty="0">
                <a:solidFill>
                  <a:srgbClr val="FF0000"/>
                </a:solidFill>
                <a:latin typeface="Corbel-Bold"/>
              </a:rPr>
              <a:t>11</a:t>
            </a:r>
            <a:r>
              <a:rPr lang="en-GB" sz="1320" b="1" baseline="30000" dirty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320" b="1" dirty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b pair events, </a:t>
            </a:r>
          </a:p>
          <a:p>
            <a:r>
              <a:rPr lang="en-GB" sz="1920" b="1" dirty="0">
                <a:solidFill>
                  <a:srgbClr val="FF0000"/>
                </a:solidFill>
                <a:latin typeface="Corbel-Bold"/>
              </a:rPr>
              <a:t>        FCC-</a:t>
            </a:r>
            <a:r>
              <a:rPr lang="en-GB" sz="1920" b="1" dirty="0" err="1">
                <a:solidFill>
                  <a:srgbClr val="FF0000"/>
                </a:solidFill>
                <a:latin typeface="Corbel-Bold"/>
              </a:rPr>
              <a:t>ee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(Z): will provide ~10</a:t>
            </a:r>
            <a:r>
              <a:rPr lang="en-GB" sz="1920" b="1" baseline="30000" dirty="0">
                <a:solidFill>
                  <a:srgbClr val="FF0000"/>
                </a:solidFill>
                <a:latin typeface="Corbel-Bold"/>
              </a:rPr>
              <a:t>12</a:t>
            </a:r>
            <a:r>
              <a:rPr lang="en-GB" sz="1920" baseline="30000" dirty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920" dirty="0" smtClean="0">
                <a:solidFill>
                  <a:srgbClr val="FF0000"/>
                </a:solidFill>
                <a:latin typeface="Corbel-Bold"/>
              </a:rPr>
              <a:t>bb </a:t>
            </a:r>
            <a:r>
              <a:rPr lang="en-GB" sz="1920" dirty="0">
                <a:solidFill>
                  <a:srgbClr val="FF0000"/>
                </a:solidFill>
                <a:latin typeface="Corbel-Bold"/>
              </a:rPr>
              <a:t>pairs.</a:t>
            </a:r>
            <a:r>
              <a:rPr lang="en-GB" sz="1920" b="1" baseline="30000" dirty="0">
                <a:solidFill>
                  <a:srgbClr val="FF0000"/>
                </a:solidFill>
                <a:latin typeface="Corbel-Bold"/>
              </a:rPr>
              <a:t> “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Want at least 5 10</a:t>
            </a:r>
            <a:r>
              <a:rPr lang="en-GB" sz="1920" b="1" baseline="30000" dirty="0">
                <a:solidFill>
                  <a:srgbClr val="FF0000"/>
                </a:solidFill>
                <a:latin typeface="Corbel-Bold"/>
              </a:rPr>
              <a:t>12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 Z…” </a:t>
            </a:r>
            <a:endParaRPr lang="en-GB" sz="1920" b="1" baseline="30000" dirty="0">
              <a:solidFill>
                <a:srgbClr val="FF0000"/>
              </a:solidFill>
              <a:latin typeface="Corbel-Bold"/>
            </a:endParaRPr>
          </a:p>
          <a:p>
            <a:r>
              <a:rPr lang="en-GB" sz="1260" dirty="0">
                <a:solidFill>
                  <a:srgbClr val="0000CD"/>
                </a:solidFill>
                <a:latin typeface="Wingdings-Regular"/>
              </a:rPr>
              <a:t>   -- 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 precision of CKM matrix elements </a:t>
            </a:r>
          </a:p>
          <a:p>
            <a:r>
              <a:rPr lang="en-GB" sz="1260" dirty="0">
                <a:solidFill>
                  <a:srgbClr val="0000CD"/>
                </a:solidFill>
                <a:latin typeface="Wingdings-Regular"/>
              </a:rPr>
              <a:t>   --  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Push forward searches for FCNC, CP violation and mixing </a:t>
            </a:r>
          </a:p>
          <a:p>
            <a:r>
              <a:rPr lang="en-GB" sz="1260" dirty="0">
                <a:solidFill>
                  <a:srgbClr val="0000CD"/>
                </a:solidFill>
                <a:latin typeface="Wingdings-Regular"/>
              </a:rPr>
              <a:t>   --  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Study rare penguin EW transitions such as b </a:t>
            </a:r>
            <a:r>
              <a:rPr lang="en-GB" sz="1920" dirty="0">
                <a:solidFill>
                  <a:srgbClr val="0000CD"/>
                </a:solidFill>
                <a:latin typeface="SegoeUISymbol"/>
              </a:rPr>
              <a:t>➝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s </a:t>
            </a:r>
            <a:r>
              <a:rPr lang="en-GB" sz="1920" dirty="0">
                <a:solidFill>
                  <a:srgbClr val="0000CD"/>
                </a:solidFill>
                <a:latin typeface="CambriaMath"/>
              </a:rPr>
              <a:t>𝜏</a:t>
            </a:r>
            <a:r>
              <a:rPr lang="en-GB" sz="1320" dirty="0">
                <a:solidFill>
                  <a:srgbClr val="0000CD"/>
                </a:solidFill>
                <a:latin typeface="SymbolMT"/>
              </a:rPr>
              <a:t>+ </a:t>
            </a:r>
            <a:r>
              <a:rPr lang="en-GB" sz="1920" dirty="0">
                <a:solidFill>
                  <a:srgbClr val="0000CD"/>
                </a:solidFill>
                <a:latin typeface="CambriaMath"/>
              </a:rPr>
              <a:t>𝜏</a:t>
            </a:r>
            <a:r>
              <a:rPr lang="en-GB" sz="1320" dirty="0">
                <a:solidFill>
                  <a:srgbClr val="0000CD"/>
                </a:solidFill>
                <a:latin typeface="SymbolMT"/>
              </a:rPr>
              <a:t>-  ,  </a:t>
            </a:r>
            <a:r>
              <a:rPr lang="en-GB" sz="1920" dirty="0">
                <a:solidFill>
                  <a:srgbClr val="0000CD"/>
                </a:solidFill>
                <a:latin typeface="SymbolMT"/>
              </a:rPr>
              <a:t>spectroscopy (produce b-baryons, </a:t>
            </a:r>
            <a:r>
              <a:rPr lang="en-GB" sz="1920" dirty="0" err="1">
                <a:solidFill>
                  <a:srgbClr val="0000CD"/>
                </a:solidFill>
                <a:latin typeface="SymbolMT"/>
              </a:rPr>
              <a:t>B</a:t>
            </a:r>
            <a:r>
              <a:rPr lang="en-GB" sz="1920" baseline="-25000" dirty="0" err="1">
                <a:solidFill>
                  <a:srgbClr val="0000CD"/>
                </a:solidFill>
                <a:latin typeface="SymbolMT"/>
              </a:rPr>
              <a:t>s</a:t>
            </a:r>
            <a:r>
              <a:rPr lang="en-GB" sz="1920" dirty="0">
                <a:solidFill>
                  <a:srgbClr val="0000CD"/>
                </a:solidFill>
                <a:latin typeface="SymbolMT"/>
              </a:rPr>
              <a:t> …)</a:t>
            </a:r>
            <a:endParaRPr lang="en-GB" sz="1320" dirty="0">
              <a:solidFill>
                <a:srgbClr val="0000CD"/>
              </a:solidFill>
              <a:latin typeface="SymbolMT"/>
            </a:endParaRPr>
          </a:p>
          <a:p>
            <a:r>
              <a:rPr lang="en-GB" sz="1260" dirty="0">
                <a:solidFill>
                  <a:srgbClr val="0000CD"/>
                </a:solidFill>
                <a:latin typeface="Wingdings-Regular"/>
              </a:rPr>
              <a:t>   </a:t>
            </a:r>
            <a:r>
              <a:rPr lang="en-GB" sz="1260" b="1" dirty="0">
                <a:solidFill>
                  <a:srgbClr val="00B050"/>
                </a:solidFill>
                <a:latin typeface="Wingdings-Regular"/>
              </a:rPr>
              <a:t>-- </a:t>
            </a:r>
            <a:r>
              <a:rPr lang="en-GB" sz="1920" b="1" dirty="0">
                <a:solidFill>
                  <a:srgbClr val="00B050"/>
                </a:solidFill>
                <a:latin typeface="Corbel-Bold"/>
              </a:rPr>
              <a:t>Test lepton universality with 10</a:t>
            </a:r>
            <a:r>
              <a:rPr lang="en-GB" sz="1920" b="1" baseline="30000" dirty="0">
                <a:solidFill>
                  <a:srgbClr val="00B050"/>
                </a:solidFill>
                <a:latin typeface="Corbel-Bold"/>
              </a:rPr>
              <a:t>11</a:t>
            </a:r>
            <a:r>
              <a:rPr lang="en-GB" sz="1320" b="1" dirty="0">
                <a:solidFill>
                  <a:srgbClr val="00B050"/>
                </a:solidFill>
                <a:latin typeface="Corbel-Bold"/>
              </a:rPr>
              <a:t> </a:t>
            </a:r>
            <a:r>
              <a:rPr lang="en-GB" sz="1920" b="1" dirty="0">
                <a:solidFill>
                  <a:srgbClr val="00B050"/>
                </a:solidFill>
                <a:latin typeface="CambriaMath"/>
              </a:rPr>
              <a:t>𝜏 </a:t>
            </a:r>
            <a:r>
              <a:rPr lang="en-GB" sz="1920" b="1" dirty="0">
                <a:solidFill>
                  <a:srgbClr val="00B050"/>
                </a:solidFill>
                <a:latin typeface="Corbel-Bold"/>
              </a:rPr>
              <a:t>decays (with </a:t>
            </a:r>
            <a:r>
              <a:rPr lang="en-GB" sz="1920" b="1" dirty="0">
                <a:solidFill>
                  <a:srgbClr val="00B050"/>
                </a:solidFill>
                <a:latin typeface="CambriaMath"/>
              </a:rPr>
              <a:t>𝜏 </a:t>
            </a:r>
            <a:r>
              <a:rPr lang="en-GB" sz="1920" b="1" dirty="0">
                <a:solidFill>
                  <a:srgbClr val="00B050"/>
                </a:solidFill>
                <a:latin typeface="Corbel-Bold"/>
              </a:rPr>
              <a:t>lifetime, mass, BRs) at 10</a:t>
            </a:r>
            <a:r>
              <a:rPr lang="en-GB" sz="1920" b="1" baseline="30000" dirty="0">
                <a:solidFill>
                  <a:srgbClr val="00B050"/>
                </a:solidFill>
                <a:latin typeface="Corbel-Bold"/>
              </a:rPr>
              <a:t>-5 </a:t>
            </a:r>
            <a:r>
              <a:rPr lang="en-GB" sz="1920" b="1" dirty="0">
                <a:solidFill>
                  <a:srgbClr val="00B050"/>
                </a:solidFill>
                <a:latin typeface="Corbel-Bold"/>
              </a:rPr>
              <a:t>level, </a:t>
            </a:r>
            <a:r>
              <a:rPr lang="en-GB" sz="1920" b="1" dirty="0" smtClean="0">
                <a:solidFill>
                  <a:srgbClr val="00B050"/>
                </a:solidFill>
                <a:latin typeface="Corbel-Bold"/>
              </a:rPr>
              <a:t> </a:t>
            </a:r>
            <a:r>
              <a:rPr lang="en-GB" sz="1920" b="1" dirty="0" smtClean="0">
                <a:solidFill>
                  <a:schemeClr val="accent6">
                    <a:lumMod val="75000"/>
                  </a:schemeClr>
                </a:solidFill>
                <a:latin typeface="Corbel-Bold"/>
              </a:rPr>
              <a:t>LFV </a:t>
            </a:r>
            <a:r>
              <a:rPr lang="en-GB" sz="1920" b="1" dirty="0">
                <a:solidFill>
                  <a:schemeClr val="accent6">
                    <a:lumMod val="75000"/>
                  </a:schemeClr>
                </a:solidFill>
                <a:latin typeface="Corbel-Bold"/>
              </a:rPr>
              <a:t>to 10</a:t>
            </a:r>
            <a:r>
              <a:rPr lang="en-GB" sz="1920" b="1" baseline="30000" dirty="0">
                <a:solidFill>
                  <a:schemeClr val="accent6">
                    <a:lumMod val="75000"/>
                  </a:schemeClr>
                </a:solidFill>
                <a:latin typeface="Corbel-Bold"/>
              </a:rPr>
              <a:t>-10</a:t>
            </a:r>
          </a:p>
          <a:p>
            <a:r>
              <a:rPr lang="fr-CH" sz="1920" dirty="0">
                <a:solidFill>
                  <a:srgbClr val="0000CD"/>
                </a:solidFill>
                <a:latin typeface="Corbel-Bold"/>
              </a:rPr>
              <a:t>  -- all </a:t>
            </a:r>
            <a:r>
              <a:rPr lang="fr-CH" sz="1920" dirty="0" err="1">
                <a:solidFill>
                  <a:srgbClr val="0000CD"/>
                </a:solidFill>
                <a:latin typeface="Corbel-Bold"/>
              </a:rPr>
              <a:t>very</a:t>
            </a:r>
            <a:r>
              <a:rPr lang="fr-CH" sz="1920" dirty="0">
                <a:solidFill>
                  <a:srgbClr val="0000CD"/>
                </a:solidFill>
                <a:latin typeface="Corbel-Bold"/>
              </a:rPr>
              <a:t> important to </a:t>
            </a:r>
            <a:r>
              <a:rPr lang="fr-CH" sz="1920" dirty="0" err="1">
                <a:solidFill>
                  <a:srgbClr val="0000CD"/>
                </a:solidFill>
                <a:latin typeface="Corbel-Bold"/>
              </a:rPr>
              <a:t>constrain</a:t>
            </a:r>
            <a:r>
              <a:rPr lang="fr-CH" sz="1920" dirty="0">
                <a:solidFill>
                  <a:srgbClr val="0000CD"/>
                </a:solidFill>
                <a:latin typeface="Corbel-Bold"/>
              </a:rPr>
              <a:t> / (</a:t>
            </a:r>
            <a:r>
              <a:rPr lang="fr-CH" sz="1920" dirty="0" err="1">
                <a:solidFill>
                  <a:srgbClr val="0000CD"/>
                </a:solidFill>
                <a:latin typeface="Corbel-Bold"/>
              </a:rPr>
              <a:t>provide</a:t>
            </a:r>
            <a:r>
              <a:rPr lang="fr-CH" sz="1920" dirty="0">
                <a:solidFill>
                  <a:srgbClr val="0000CD"/>
                </a:solidFill>
                <a:latin typeface="Corbel-Bold"/>
              </a:rPr>
              <a:t> </a:t>
            </a:r>
            <a:r>
              <a:rPr lang="fr-CH" sz="1920" dirty="0" err="1">
                <a:solidFill>
                  <a:srgbClr val="0000CD"/>
                </a:solidFill>
                <a:latin typeface="Corbel-Bold"/>
              </a:rPr>
              <a:t>hints</a:t>
            </a:r>
            <a:r>
              <a:rPr lang="fr-CH" sz="1920" dirty="0">
                <a:solidFill>
                  <a:srgbClr val="0000CD"/>
                </a:solidFill>
                <a:latin typeface="Corbel-Bold"/>
              </a:rPr>
              <a:t> of) new BSM </a:t>
            </a:r>
            <a:r>
              <a:rPr lang="fr-CH" sz="1920" dirty="0" err="1">
                <a:solidFill>
                  <a:srgbClr val="0000CD"/>
                </a:solidFill>
                <a:latin typeface="Corbel-Bold"/>
              </a:rPr>
              <a:t>physics</a:t>
            </a:r>
            <a:r>
              <a:rPr lang="fr-CH" sz="1920" dirty="0">
                <a:solidFill>
                  <a:srgbClr val="0000CD"/>
                </a:solidFill>
                <a:latin typeface="Corbel-Bold"/>
              </a:rPr>
              <a:t>.</a:t>
            </a:r>
          </a:p>
          <a:p>
            <a:r>
              <a:rPr lang="fr-CH" sz="1920" dirty="0">
                <a:solidFill>
                  <a:srgbClr val="0000CD"/>
                </a:solidFill>
                <a:latin typeface="Corbel-Bold"/>
              </a:rPr>
              <a:t> </a:t>
            </a:r>
            <a:endParaRPr lang="en-GB" sz="1920" dirty="0">
              <a:solidFill>
                <a:srgbClr val="0000CD"/>
              </a:solidFill>
              <a:latin typeface="Corbel-Bold"/>
            </a:endParaRPr>
          </a:p>
          <a:p>
            <a:r>
              <a:rPr lang="en-GB" sz="2400" b="1" dirty="0">
                <a:solidFill>
                  <a:srgbClr val="009A00"/>
                </a:solidFill>
                <a:latin typeface="Corbel-Bold"/>
              </a:rPr>
              <a:t>             need special detectors (PID);  a story to be written! </a:t>
            </a:r>
          </a:p>
          <a:p>
            <a:endParaRPr lang="en-GB" sz="1920" b="1" dirty="0">
              <a:solidFill>
                <a:srgbClr val="C00000"/>
              </a:solidFill>
              <a:latin typeface="Corbel-Bold"/>
            </a:endParaRPr>
          </a:p>
          <a:p>
            <a:r>
              <a:rPr lang="en-GB" sz="1920" b="1" dirty="0">
                <a:solidFill>
                  <a:srgbClr val="C00000"/>
                </a:solidFill>
                <a:latin typeface="Corbel-Bold"/>
              </a:rPr>
              <a:t>The 3.5 × 10</a:t>
            </a:r>
            <a:r>
              <a:rPr lang="en-GB" sz="1320" b="1" baseline="30000" dirty="0">
                <a:solidFill>
                  <a:srgbClr val="C00000"/>
                </a:solidFill>
                <a:latin typeface="Corbel-Bold"/>
              </a:rPr>
              <a:t>12</a:t>
            </a:r>
            <a:r>
              <a:rPr lang="en-GB" sz="1320" b="1" dirty="0">
                <a:solidFill>
                  <a:srgbClr val="C00000"/>
                </a:solidFill>
                <a:latin typeface="Corbel-Bold"/>
              </a:rPr>
              <a:t> </a:t>
            </a:r>
            <a:r>
              <a:rPr lang="en-GB" sz="1920" b="1" dirty="0">
                <a:solidFill>
                  <a:srgbClr val="C00000"/>
                </a:solidFill>
                <a:latin typeface="Corbel-Bold"/>
              </a:rPr>
              <a:t>hadronic Z decay also provide precious input for QCD studies</a:t>
            </a:r>
          </a:p>
          <a:p>
            <a:r>
              <a:rPr lang="en-GB" sz="1200" dirty="0">
                <a:solidFill>
                  <a:srgbClr val="0000CD"/>
                </a:solidFill>
                <a:latin typeface="Wingdings-Regular"/>
              </a:rPr>
              <a:t>   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High-precision measurement of </a:t>
            </a:r>
            <a:r>
              <a:rPr lang="en-GB" sz="1680" dirty="0">
                <a:solidFill>
                  <a:srgbClr val="0000CD"/>
                </a:solidFill>
                <a:latin typeface="SymbolMT"/>
                <a:sym typeface="Symbol"/>
              </a:rPr>
              <a:t></a:t>
            </a:r>
            <a:r>
              <a:rPr lang="en-GB" sz="1260" dirty="0">
                <a:solidFill>
                  <a:srgbClr val="0000CD"/>
                </a:solidFill>
                <a:latin typeface="Corbel-Bold"/>
              </a:rPr>
              <a:t>s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(</a:t>
            </a:r>
            <a:r>
              <a:rPr lang="en-GB" sz="1680" dirty="0" err="1">
                <a:solidFill>
                  <a:srgbClr val="0000CD"/>
                </a:solidFill>
                <a:latin typeface="Corbel-Bold"/>
              </a:rPr>
              <a:t>m</a:t>
            </a:r>
            <a:r>
              <a:rPr lang="en-GB" sz="1260" dirty="0" err="1">
                <a:solidFill>
                  <a:srgbClr val="0000CD"/>
                </a:solidFill>
                <a:latin typeface="Corbel-Bold"/>
              </a:rPr>
              <a:t>Z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) with R</a:t>
            </a:r>
            <a:r>
              <a:rPr lang="en-GB" sz="1260" dirty="0">
                <a:solidFill>
                  <a:srgbClr val="0000CD"/>
                </a:solidFill>
                <a:latin typeface="CambriaMath"/>
              </a:rPr>
              <a:t>ℓ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  in Z and W decay, jet rates, </a:t>
            </a:r>
            <a:r>
              <a:rPr lang="en-GB" sz="1680" dirty="0">
                <a:solidFill>
                  <a:srgbClr val="0000CD"/>
                </a:solidFill>
                <a:latin typeface="CambriaMath"/>
              </a:rPr>
              <a:t>𝜏 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decays, etc. : 10 </a:t>
            </a:r>
            <a:r>
              <a:rPr lang="en-GB" sz="1680" baseline="30000" dirty="0">
                <a:solidFill>
                  <a:srgbClr val="0000CD"/>
                </a:solidFill>
                <a:latin typeface="Corbel-Bold"/>
              </a:rPr>
              <a:t>-- 3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  </a:t>
            </a:r>
            <a:r>
              <a:rPr lang="en-GB" sz="1920" dirty="0">
                <a:solidFill>
                  <a:srgbClr val="0000CD"/>
                </a:solidFill>
                <a:latin typeface="SegoeUISymbol"/>
              </a:rPr>
              <a:t>➝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10 </a:t>
            </a:r>
            <a:r>
              <a:rPr lang="en-GB" sz="1680" baseline="30000" dirty="0">
                <a:solidFill>
                  <a:srgbClr val="0000CD"/>
                </a:solidFill>
                <a:latin typeface="Corbel-Bold"/>
              </a:rPr>
              <a:t>-- 4</a:t>
            </a:r>
            <a:endParaRPr lang="en-GB" sz="1260" baseline="30000" dirty="0">
              <a:solidFill>
                <a:srgbClr val="0000CD"/>
              </a:solidFill>
              <a:latin typeface="Corbel-Bold"/>
            </a:endParaRPr>
          </a:p>
          <a:p>
            <a:r>
              <a:rPr lang="en-GB" sz="1680" dirty="0">
                <a:solidFill>
                  <a:srgbClr val="0000CD"/>
                </a:solidFill>
                <a:latin typeface="Corbel-Bold"/>
              </a:rPr>
              <a:t>  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huge √s lever-arm between 30 GeV and </a:t>
            </a:r>
            <a:r>
              <a:rPr lang="en-GB" sz="1920" dirty="0" smtClean="0">
                <a:solidFill>
                  <a:srgbClr val="0000CD"/>
                </a:solidFill>
                <a:latin typeface="Corbel-Bold"/>
              </a:rPr>
              <a:t> 365 GeV, 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fragmentation, baryon production ….   </a:t>
            </a:r>
          </a:p>
          <a:p>
            <a:r>
              <a:rPr lang="en-GB" sz="1080" dirty="0" smtClean="0">
                <a:solidFill>
                  <a:srgbClr val="C00000"/>
                </a:solidFill>
                <a:latin typeface="Wingdings-Regular"/>
              </a:rPr>
              <a:t> </a:t>
            </a:r>
            <a:r>
              <a:rPr lang="en-GB" sz="1920" b="1" dirty="0">
                <a:solidFill>
                  <a:srgbClr val="C00000"/>
                </a:solidFill>
                <a:latin typeface="Corbel-Bold"/>
              </a:rPr>
              <a:t>Testing running of </a:t>
            </a:r>
            <a:r>
              <a:rPr lang="en-GB" sz="1920" dirty="0">
                <a:solidFill>
                  <a:srgbClr val="C00000"/>
                </a:solidFill>
                <a:latin typeface="SymbolMT"/>
                <a:sym typeface="Symbol"/>
              </a:rPr>
              <a:t></a:t>
            </a:r>
            <a:r>
              <a:rPr lang="en-GB" sz="1320" b="1" dirty="0">
                <a:solidFill>
                  <a:srgbClr val="C00000"/>
                </a:solidFill>
                <a:latin typeface="Corbel-Bold"/>
              </a:rPr>
              <a:t>s </a:t>
            </a:r>
            <a:r>
              <a:rPr lang="en-GB" sz="1920" b="1" dirty="0">
                <a:solidFill>
                  <a:srgbClr val="C00000"/>
                </a:solidFill>
                <a:latin typeface="Corbel-Bold"/>
              </a:rPr>
              <a:t>to excellent </a:t>
            </a:r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precision  with hadron production from low energy (</a:t>
            </a:r>
            <a:r>
              <a:rPr lang="en-CH" sz="1920" b="1" dirty="0" smtClean="0">
                <a:solidFill>
                  <a:srgbClr val="C00000"/>
                </a:solidFill>
                <a:latin typeface="Corbel-Bold"/>
                <a:sym typeface="Symbol" panose="05050102010706020507" pitchFamily="18" charset="2"/>
              </a:rPr>
              <a:t></a:t>
            </a:r>
            <a:r>
              <a:rPr lang="en-US" sz="1920" b="1" dirty="0" smtClean="0">
                <a:solidFill>
                  <a:srgbClr val="C00000"/>
                </a:solidFill>
                <a:latin typeface="Corbel-Bold"/>
                <a:sym typeface="Symbol" panose="05050102010706020507" pitchFamily="18" charset="2"/>
              </a:rPr>
              <a:t>*/</a:t>
            </a:r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Z* +</a:t>
            </a:r>
            <a:r>
              <a:rPr lang="en-CH" sz="1920" b="1" dirty="0" smtClean="0">
                <a:solidFill>
                  <a:srgbClr val="C00000"/>
                </a:solidFill>
                <a:latin typeface="Corbel-Bold"/>
                <a:sym typeface="Symbol" panose="05050102010706020507" pitchFamily="18" charset="2"/>
              </a:rPr>
              <a:t></a:t>
            </a:r>
            <a:r>
              <a:rPr lang="en-US" sz="1920" b="1" dirty="0" smtClean="0">
                <a:solidFill>
                  <a:srgbClr val="C00000"/>
                </a:solidFill>
                <a:latin typeface="Corbel-Bold"/>
                <a:sym typeface="Symbol" panose="05050102010706020507" pitchFamily="18" charset="2"/>
              </a:rPr>
              <a:t> )</a:t>
            </a:r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 </a:t>
            </a:r>
          </a:p>
          <a:p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to 365 GeV</a:t>
            </a:r>
          </a:p>
          <a:p>
            <a:endParaRPr lang="en-GB" sz="1920" b="1" dirty="0" smtClean="0">
              <a:solidFill>
                <a:srgbClr val="C00000"/>
              </a:solidFill>
              <a:latin typeface="Corbel-Bold"/>
            </a:endParaRPr>
          </a:p>
          <a:p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And... H</a:t>
            </a:r>
            <a:r>
              <a:rPr lang="en-CH" sz="1920" b="1" dirty="0" smtClean="0">
                <a:solidFill>
                  <a:srgbClr val="C00000"/>
                </a:solidFill>
                <a:latin typeface="Corbel-Bold"/>
                <a:sym typeface="Wingdings" panose="05000000000000000000" pitchFamily="2" charset="2"/>
              </a:rPr>
              <a:t></a:t>
            </a:r>
            <a:r>
              <a:rPr lang="en-US" sz="1920" b="1" dirty="0" smtClean="0">
                <a:solidFill>
                  <a:srgbClr val="C00000"/>
                </a:solidFill>
                <a:latin typeface="Corbel-Bold"/>
                <a:sym typeface="Wingdings" panose="05000000000000000000" pitchFamily="2" charset="2"/>
              </a:rPr>
              <a:t>gg is a pure gluon factory (100’000 events)  </a:t>
            </a:r>
            <a:endParaRPr lang="en-GB" sz="1920" b="1" dirty="0" smtClean="0">
              <a:solidFill>
                <a:srgbClr val="C00000"/>
              </a:solidFill>
              <a:latin typeface="Corbel-Bold"/>
            </a:endParaRPr>
          </a:p>
          <a:p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 </a:t>
            </a:r>
            <a:endParaRPr lang="en-GB" sz="2400" dirty="0">
              <a:solidFill>
                <a:srgbClr val="C00000"/>
              </a:solidFill>
            </a:endParaRPr>
          </a:p>
          <a:p>
            <a:endParaRPr lang="en-GB" sz="1440" b="1" dirty="0">
              <a:solidFill>
                <a:srgbClr val="009A00"/>
              </a:solidFill>
              <a:latin typeface="Corbel-Bold"/>
            </a:endParaRPr>
          </a:p>
        </p:txBody>
      </p:sp>
    </p:spTree>
    <p:extLst>
      <p:ext uri="{BB962C8B-B14F-4D97-AF65-F5344CB8AC3E}">
        <p14:creationId xmlns:p14="http://schemas.microsoft.com/office/powerpoint/2010/main" val="246859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099" y="1361440"/>
            <a:ext cx="8093677" cy="38011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15800" y="176015"/>
            <a:ext cx="9187195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/>
              <a:t>This </a:t>
            </a:r>
            <a:r>
              <a:rPr lang="fr-CH" sz="2160" dirty="0" err="1"/>
              <a:t>picture</a:t>
            </a:r>
            <a:r>
              <a:rPr lang="fr-CH" sz="2160" dirty="0"/>
              <a:t> </a:t>
            </a:r>
            <a:r>
              <a:rPr lang="fr-CH" sz="2160" dirty="0" err="1"/>
              <a:t>is</a:t>
            </a:r>
            <a:r>
              <a:rPr lang="fr-CH" sz="2160" dirty="0"/>
              <a:t> relevant to Neutrino, </a:t>
            </a:r>
            <a:r>
              <a:rPr lang="fr-CH" sz="2160" dirty="0" err="1"/>
              <a:t>Dark</a:t>
            </a:r>
            <a:r>
              <a:rPr lang="fr-CH" sz="2160" dirty="0"/>
              <a:t> </a:t>
            </a:r>
            <a:r>
              <a:rPr lang="fr-CH" sz="2160" dirty="0" err="1"/>
              <a:t>sectors</a:t>
            </a:r>
            <a:r>
              <a:rPr lang="fr-CH" sz="2160" dirty="0"/>
              <a:t> and High </a:t>
            </a:r>
            <a:r>
              <a:rPr lang="fr-CH" sz="2160" dirty="0" err="1"/>
              <a:t>Energy</a:t>
            </a:r>
            <a:r>
              <a:rPr lang="fr-CH" sz="2160" dirty="0"/>
              <a:t> </a:t>
            </a:r>
            <a:r>
              <a:rPr lang="fr-CH" sz="2160" dirty="0" err="1"/>
              <a:t>Frontiers</a:t>
            </a:r>
            <a:r>
              <a:rPr lang="fr-CH" sz="2160" dirty="0"/>
              <a:t>. </a:t>
            </a:r>
            <a:br>
              <a:rPr lang="fr-CH" sz="2160" dirty="0"/>
            </a:br>
            <a:r>
              <a:rPr lang="fr-CH" sz="2160" dirty="0"/>
              <a:t> FCC-</a:t>
            </a:r>
            <a:r>
              <a:rPr lang="fr-CH" sz="2160" dirty="0" err="1"/>
              <a:t>ee</a:t>
            </a:r>
            <a:r>
              <a:rPr lang="fr-CH" sz="2160" dirty="0"/>
              <a:t>  (Z) </a:t>
            </a:r>
            <a:r>
              <a:rPr lang="fr-CH" sz="2160" dirty="0" err="1"/>
              <a:t>compared</a:t>
            </a:r>
            <a:r>
              <a:rPr lang="fr-CH" sz="2160" dirty="0"/>
              <a:t> to the </a:t>
            </a:r>
            <a:r>
              <a:rPr lang="fr-CH" sz="2160" dirty="0" err="1"/>
              <a:t>other</a:t>
            </a:r>
            <a:r>
              <a:rPr lang="fr-CH" sz="2160" dirty="0"/>
              <a:t> machines for right-</a:t>
            </a:r>
            <a:r>
              <a:rPr lang="fr-CH" sz="2160" dirty="0" err="1"/>
              <a:t>handed</a:t>
            </a:r>
            <a:r>
              <a:rPr lang="fr-CH" sz="2160" dirty="0"/>
              <a:t> (</a:t>
            </a:r>
            <a:r>
              <a:rPr lang="fr-CH" sz="2160" dirty="0" err="1"/>
              <a:t>sterile</a:t>
            </a:r>
            <a:r>
              <a:rPr lang="fr-CH" sz="2160" dirty="0"/>
              <a:t>) neutrinos</a:t>
            </a:r>
          </a:p>
          <a:p>
            <a:r>
              <a:rPr lang="fr-CH" sz="2160" dirty="0"/>
              <a:t> How close </a:t>
            </a:r>
            <a:r>
              <a:rPr lang="fr-CH" sz="2160" dirty="0" err="1"/>
              <a:t>can</a:t>
            </a:r>
            <a:r>
              <a:rPr lang="fr-CH" sz="2160" dirty="0"/>
              <a:t> </a:t>
            </a:r>
            <a:r>
              <a:rPr lang="fr-CH" sz="2160" dirty="0" err="1"/>
              <a:t>we</a:t>
            </a:r>
            <a:r>
              <a:rPr lang="fr-CH" sz="2160" dirty="0"/>
              <a:t> </a:t>
            </a:r>
            <a:r>
              <a:rPr lang="fr-CH" sz="2160" dirty="0" err="1"/>
              <a:t>get</a:t>
            </a:r>
            <a:r>
              <a:rPr lang="fr-CH" sz="2160" dirty="0"/>
              <a:t> to the ‘</a:t>
            </a:r>
            <a:r>
              <a:rPr lang="fr-CH" sz="2160" dirty="0" err="1"/>
              <a:t>see-saw</a:t>
            </a:r>
            <a:r>
              <a:rPr lang="fr-CH" sz="2160" dirty="0"/>
              <a:t> </a:t>
            </a:r>
            <a:r>
              <a:rPr lang="fr-CH" sz="2160" dirty="0" err="1"/>
              <a:t>limit</a:t>
            </a:r>
            <a:r>
              <a:rPr lang="fr-CH" sz="2160" dirty="0"/>
              <a:t>’? </a:t>
            </a:r>
            <a:endParaRPr lang="en-GB" sz="216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6F686-2A96-41CA-88F9-00AF6348FF9D}" type="datetime1">
              <a:rPr lang="fr-CH" smtClean="0"/>
              <a:t>25.08.2022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 FCC-ee Physics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41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170653" y="5358579"/>
            <a:ext cx="10358477" cy="14219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160" dirty="0"/>
              <a:t>-- the </a:t>
            </a:r>
            <a:r>
              <a:rPr lang="fr-CH" sz="2160" dirty="0" err="1"/>
              <a:t>purple</a:t>
            </a:r>
            <a:r>
              <a:rPr lang="fr-CH" sz="2160" dirty="0"/>
              <a:t> line shows the </a:t>
            </a:r>
            <a:r>
              <a:rPr lang="fr-CH" sz="2160" dirty="0" smtClean="0"/>
              <a:t>95% </a:t>
            </a:r>
            <a:r>
              <a:rPr lang="fr-CH" sz="2160" dirty="0"/>
              <a:t>C</a:t>
            </a:r>
            <a:r>
              <a:rPr lang="fr-CH" sz="2160" dirty="0" smtClean="0"/>
              <a:t>L </a:t>
            </a:r>
            <a:r>
              <a:rPr lang="fr-CH" sz="2160" dirty="0" err="1" smtClean="0"/>
              <a:t>limit</a:t>
            </a:r>
            <a:r>
              <a:rPr lang="fr-CH" sz="2160" dirty="0" smtClean="0"/>
              <a:t> if no HNL </a:t>
            </a:r>
            <a:r>
              <a:rPr lang="fr-CH" sz="2160" dirty="0" err="1" smtClean="0"/>
              <a:t>is</a:t>
            </a:r>
            <a:r>
              <a:rPr lang="fr-CH" sz="2160" dirty="0" smtClean="0"/>
              <a:t> </a:t>
            </a:r>
            <a:r>
              <a:rPr lang="fr-CH" sz="2160" dirty="0" err="1" smtClean="0"/>
              <a:t>observed</a:t>
            </a:r>
            <a:r>
              <a:rPr lang="fr-CH" sz="2160" dirty="0" smtClean="0"/>
              <a:t>. (</a:t>
            </a:r>
            <a:r>
              <a:rPr lang="fr-CH" sz="2160" dirty="0" err="1"/>
              <a:t>here</a:t>
            </a:r>
            <a:r>
              <a:rPr lang="fr-CH" sz="2160" dirty="0"/>
              <a:t> for 10</a:t>
            </a:r>
            <a:r>
              <a:rPr lang="fr-CH" sz="2160" baseline="30000" dirty="0"/>
              <a:t>12</a:t>
            </a:r>
            <a:r>
              <a:rPr lang="fr-CH" sz="2160" dirty="0"/>
              <a:t> Z), </a:t>
            </a:r>
          </a:p>
          <a:p>
            <a:r>
              <a:rPr lang="fr-CH" sz="2160" dirty="0"/>
              <a:t>-- the horizontal line </a:t>
            </a:r>
            <a:r>
              <a:rPr lang="fr-CH" sz="2160" dirty="0" err="1"/>
              <a:t>represents</a:t>
            </a:r>
            <a:r>
              <a:rPr lang="fr-CH" sz="2160" dirty="0"/>
              <a:t> the </a:t>
            </a:r>
            <a:r>
              <a:rPr lang="fr-CH" sz="2160" dirty="0" err="1"/>
              <a:t>sensitivity</a:t>
            </a:r>
            <a:r>
              <a:rPr lang="fr-CH" sz="2160" dirty="0"/>
              <a:t> to </a:t>
            </a:r>
            <a:r>
              <a:rPr lang="fr-CH" sz="2160" b="1" dirty="0" err="1"/>
              <a:t>mixing</a:t>
            </a:r>
            <a:r>
              <a:rPr lang="fr-CH" sz="2160" b="1" dirty="0"/>
              <a:t> of neutrinos </a:t>
            </a:r>
            <a:r>
              <a:rPr lang="fr-CH" sz="2160" dirty="0"/>
              <a:t>to the </a:t>
            </a:r>
            <a:r>
              <a:rPr lang="fr-CH" sz="2160" dirty="0" err="1"/>
              <a:t>dark</a:t>
            </a:r>
            <a:r>
              <a:rPr lang="fr-CH" sz="2160" dirty="0"/>
              <a:t> </a:t>
            </a:r>
            <a:r>
              <a:rPr lang="fr-CH" sz="2160" dirty="0" err="1"/>
              <a:t>sector</a:t>
            </a:r>
            <a:r>
              <a:rPr lang="fr-CH" sz="2160" dirty="0"/>
              <a:t>,</a:t>
            </a:r>
          </a:p>
          <a:p>
            <a:r>
              <a:rPr lang="fr-CH" sz="2160" dirty="0" err="1"/>
              <a:t>using</a:t>
            </a:r>
            <a:r>
              <a:rPr lang="fr-CH" sz="2160" dirty="0"/>
              <a:t> </a:t>
            </a:r>
            <a:r>
              <a:rPr lang="fr-CH" sz="2160" dirty="0" err="1"/>
              <a:t>EWPOs</a:t>
            </a:r>
            <a:r>
              <a:rPr lang="fr-CH" sz="2160" dirty="0"/>
              <a:t> (G</a:t>
            </a:r>
            <a:r>
              <a:rPr lang="fr-CH" sz="2160" baseline="-25000" dirty="0"/>
              <a:t>F</a:t>
            </a:r>
            <a:r>
              <a:rPr lang="fr-CH" sz="2160" dirty="0"/>
              <a:t> vs sin</a:t>
            </a:r>
            <a:r>
              <a:rPr lang="fr-CH" sz="2160" baseline="30000" dirty="0"/>
              <a:t>2</a:t>
            </a:r>
            <a:r>
              <a:rPr lang="fr-CH" sz="2160" dirty="0">
                <a:sym typeface="Symbol"/>
              </a:rPr>
              <a:t></a:t>
            </a:r>
            <a:r>
              <a:rPr lang="fr-CH" sz="2160" baseline="-25000" dirty="0">
                <a:sym typeface="Symbol"/>
              </a:rPr>
              <a:t>W</a:t>
            </a:r>
            <a:r>
              <a:rPr lang="fr-CH" sz="2160" baseline="30000" dirty="0">
                <a:sym typeface="Symbol"/>
              </a:rPr>
              <a:t>eff </a:t>
            </a:r>
            <a:r>
              <a:rPr lang="fr-CH" sz="2160" dirty="0">
                <a:sym typeface="Symbol"/>
              </a:rPr>
              <a:t>and </a:t>
            </a:r>
            <a:r>
              <a:rPr lang="fr-CH" sz="2160" dirty="0" err="1">
                <a:sym typeface="Symbol"/>
              </a:rPr>
              <a:t>m</a:t>
            </a:r>
            <a:r>
              <a:rPr lang="fr-CH" sz="2160" baseline="-25000" dirty="0" err="1">
                <a:sym typeface="Symbol"/>
              </a:rPr>
              <a:t>Z</a:t>
            </a:r>
            <a:r>
              <a:rPr lang="fr-CH" sz="2160" dirty="0">
                <a:sym typeface="Symbol"/>
              </a:rPr>
              <a:t>, m</a:t>
            </a:r>
            <a:r>
              <a:rPr lang="fr-CH" sz="2160" baseline="-25000" dirty="0">
                <a:sym typeface="Symbol"/>
              </a:rPr>
              <a:t>W</a:t>
            </a:r>
            <a:r>
              <a:rPr lang="fr-CH" sz="2160" dirty="0">
                <a:sym typeface="Symbol"/>
              </a:rPr>
              <a:t>, tau </a:t>
            </a:r>
            <a:r>
              <a:rPr lang="fr-CH" sz="2160" dirty="0" err="1">
                <a:sym typeface="Symbol"/>
              </a:rPr>
              <a:t>decays</a:t>
            </a:r>
            <a:r>
              <a:rPr lang="fr-CH" sz="2160" dirty="0">
                <a:sym typeface="Symbol"/>
              </a:rPr>
              <a:t>) </a:t>
            </a:r>
            <a:r>
              <a:rPr lang="fr-CH" sz="2160" dirty="0" err="1"/>
              <a:t>which</a:t>
            </a:r>
            <a:r>
              <a:rPr lang="fr-CH" sz="2160" dirty="0"/>
              <a:t> </a:t>
            </a:r>
            <a:r>
              <a:rPr lang="fr-CH" sz="2160" dirty="0" err="1"/>
              <a:t>extends</a:t>
            </a:r>
            <a:r>
              <a:rPr lang="fr-CH" sz="2160" dirty="0"/>
              <a:t> </a:t>
            </a:r>
            <a:r>
              <a:rPr lang="fr-CH" sz="2160" dirty="0" err="1"/>
              <a:t>sensitivity</a:t>
            </a:r>
            <a:endParaRPr lang="fr-CH" sz="2160" dirty="0"/>
          </a:p>
          <a:p>
            <a:r>
              <a:rPr lang="fr-CH" sz="2160" dirty="0"/>
              <a:t>to 10</a:t>
            </a:r>
            <a:r>
              <a:rPr lang="fr-CH" sz="2160" baseline="30000" dirty="0"/>
              <a:t>-5 </a:t>
            </a:r>
            <a:r>
              <a:rPr lang="fr-CH" sz="2160" dirty="0" err="1"/>
              <a:t>mixing</a:t>
            </a:r>
            <a:r>
              <a:rPr lang="fr-CH" sz="2160" dirty="0"/>
              <a:t> all the </a:t>
            </a:r>
            <a:r>
              <a:rPr lang="fr-CH" sz="2160" dirty="0" err="1"/>
              <a:t>way</a:t>
            </a:r>
            <a:r>
              <a:rPr lang="fr-CH" sz="2160" dirty="0"/>
              <a:t> to </a:t>
            </a:r>
            <a:r>
              <a:rPr lang="fr-CH" sz="2160" dirty="0" err="1"/>
              <a:t>very</a:t>
            </a:r>
            <a:r>
              <a:rPr lang="fr-CH" sz="2160" dirty="0"/>
              <a:t> high </a:t>
            </a:r>
            <a:r>
              <a:rPr lang="fr-CH" sz="2160" dirty="0" err="1"/>
              <a:t>energies</a:t>
            </a:r>
            <a:r>
              <a:rPr lang="fr-CH" sz="2160" dirty="0"/>
              <a:t> (500-1000 </a:t>
            </a:r>
            <a:r>
              <a:rPr lang="fr-CH" sz="2160" dirty="0" err="1"/>
              <a:t>TeV</a:t>
            </a:r>
            <a:r>
              <a:rPr lang="fr-CH" sz="2160" dirty="0"/>
              <a:t> at least). </a:t>
            </a:r>
            <a:r>
              <a:rPr lang="fr-CH" sz="2160" dirty="0" err="1"/>
              <a:t>arxiv</a:t>
            </a:r>
            <a:r>
              <a:rPr lang="fr-CH" sz="2160" dirty="0"/>
              <a:t>:</a:t>
            </a:r>
            <a:r>
              <a:rPr lang="en-CH" sz="2160" dirty="0"/>
              <a:t>2011.04725</a:t>
            </a:r>
            <a:r>
              <a:rPr lang="en-US" sz="2160" dirty="0"/>
              <a:t> </a:t>
            </a:r>
            <a:endParaRPr lang="en-GB" sz="216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8" t="2888" r="12647" b="-2888"/>
          <a:stretch/>
        </p:blipFill>
        <p:spPr>
          <a:xfrm>
            <a:off x="264160" y="1301131"/>
            <a:ext cx="3769360" cy="391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40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87087"/>
            <a:ext cx="10972800" cy="52838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7569" y="476673"/>
            <a:ext cx="8128635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/>
              <a:t>Similar</a:t>
            </a:r>
            <a:r>
              <a:rPr lang="fr-CH" sz="2160" dirty="0"/>
              <a:t> situation for </a:t>
            </a:r>
            <a:r>
              <a:rPr lang="fr-CH" sz="2160" dirty="0" err="1"/>
              <a:t>Axion-like-particles</a:t>
            </a:r>
            <a:r>
              <a:rPr lang="fr-CH" sz="2160" dirty="0"/>
              <a:t>; </a:t>
            </a:r>
            <a:r>
              <a:rPr lang="fr-CH" sz="2160" dirty="0" err="1"/>
              <a:t>Luminosity</a:t>
            </a:r>
            <a:r>
              <a:rPr lang="fr-CH" sz="2160" dirty="0"/>
              <a:t> </a:t>
            </a:r>
            <a:r>
              <a:rPr lang="fr-CH" sz="2160" dirty="0" err="1"/>
              <a:t>is</a:t>
            </a:r>
            <a:r>
              <a:rPr lang="fr-CH" sz="2160" dirty="0"/>
              <a:t> key to the </a:t>
            </a:r>
            <a:r>
              <a:rPr lang="fr-CH" sz="2160" dirty="0" err="1"/>
              <a:t>game</a:t>
            </a:r>
            <a:r>
              <a:rPr lang="fr-CH" sz="2160" dirty="0"/>
              <a:t> </a:t>
            </a:r>
            <a:endParaRPr lang="en-GB" sz="2160" dirty="0"/>
          </a:p>
        </p:txBody>
      </p:sp>
      <p:sp>
        <p:nvSpPr>
          <p:cNvPr id="4" name="TextBox 3"/>
          <p:cNvSpPr txBox="1"/>
          <p:nvPr/>
        </p:nvSpPr>
        <p:spPr>
          <a:xfrm>
            <a:off x="2195291" y="5950208"/>
            <a:ext cx="7285969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/>
              <a:t>Complementarity</a:t>
            </a:r>
            <a:r>
              <a:rPr lang="fr-CH" sz="2160" dirty="0"/>
              <a:t> </a:t>
            </a:r>
            <a:r>
              <a:rPr lang="fr-CH" sz="2160" dirty="0" err="1"/>
              <a:t>with</a:t>
            </a:r>
            <a:r>
              <a:rPr lang="fr-CH" sz="2160" dirty="0"/>
              <a:t> High </a:t>
            </a:r>
            <a:r>
              <a:rPr lang="fr-CH" sz="2160" dirty="0" err="1"/>
              <a:t>energy</a:t>
            </a:r>
            <a:r>
              <a:rPr lang="fr-CH" sz="2160" dirty="0"/>
              <a:t> lepton </a:t>
            </a:r>
            <a:r>
              <a:rPr lang="fr-CH" sz="2160" dirty="0" err="1"/>
              <a:t>collider</a:t>
            </a:r>
            <a:r>
              <a:rPr lang="fr-CH" sz="2160" dirty="0"/>
              <a:t>, </a:t>
            </a:r>
          </a:p>
          <a:p>
            <a:r>
              <a:rPr lang="fr-CH" sz="2160" dirty="0"/>
              <a:t>                     Much more </a:t>
            </a:r>
            <a:r>
              <a:rPr lang="fr-CH" sz="2160" dirty="0" err="1"/>
              <a:t>left</a:t>
            </a:r>
            <a:r>
              <a:rPr lang="fr-CH" sz="2160" dirty="0"/>
              <a:t> to explore at FCC-</a:t>
            </a:r>
            <a:r>
              <a:rPr lang="fr-CH" sz="2160" dirty="0" err="1"/>
              <a:t>ee</a:t>
            </a:r>
            <a:r>
              <a:rPr lang="fr-CH" sz="2160" dirty="0"/>
              <a:t>-Z and FCC-</a:t>
            </a:r>
            <a:r>
              <a:rPr lang="fr-CH" sz="2160" dirty="0" err="1"/>
              <a:t>hh</a:t>
            </a:r>
            <a:r>
              <a:rPr lang="fr-CH" sz="2160" dirty="0"/>
              <a:t>! </a:t>
            </a:r>
          </a:p>
          <a:p>
            <a:r>
              <a:rPr lang="fr-CH" sz="2160" dirty="0"/>
              <a:t> </a:t>
            </a:r>
            <a:endParaRPr lang="en-GB" sz="216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DEF14-732E-4CA1-B880-416F0491E11B}" type="datetime1">
              <a:rPr lang="fr-CH" smtClean="0"/>
              <a:t>25.08.2022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 FCC-ee Physics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08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5CB2A654-B772-48C9-BEF0-08E1A16028D9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43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96845" y="0"/>
            <a:ext cx="2460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/>
              <a:t>Conclusions</a:t>
            </a:r>
            <a:endParaRPr lang="fr-FR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4320" y="782320"/>
            <a:ext cx="12034448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B050"/>
                </a:solidFill>
              </a:rPr>
              <a:t>The FCC-</a:t>
            </a:r>
            <a:r>
              <a:rPr lang="fr-FR" b="1" dirty="0" err="1" smtClean="0">
                <a:solidFill>
                  <a:srgbClr val="00B050"/>
                </a:solidFill>
              </a:rPr>
              <a:t>integrated</a:t>
            </a:r>
            <a:r>
              <a:rPr lang="fr-FR" b="1" dirty="0" smtClean="0">
                <a:solidFill>
                  <a:srgbClr val="00B050"/>
                </a:solidFill>
              </a:rPr>
              <a:t> programme, FCC-</a:t>
            </a:r>
            <a:r>
              <a:rPr lang="fr-FR" b="1" dirty="0" err="1" smtClean="0">
                <a:solidFill>
                  <a:srgbClr val="00B050"/>
                </a:solidFill>
              </a:rPr>
              <a:t>ee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then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hh</a:t>
            </a:r>
            <a:r>
              <a:rPr lang="fr-FR" b="1" dirty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with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ep</a:t>
            </a:r>
            <a:r>
              <a:rPr lang="fr-FR" b="1" dirty="0" smtClean="0">
                <a:solidFill>
                  <a:srgbClr val="00B050"/>
                </a:solidFill>
              </a:rPr>
              <a:t> and </a:t>
            </a:r>
            <a:r>
              <a:rPr lang="fr-FR" b="1" dirty="0" err="1" smtClean="0">
                <a:solidFill>
                  <a:srgbClr val="00B050"/>
                </a:solidFill>
              </a:rPr>
              <a:t>heavy</a:t>
            </a:r>
            <a:r>
              <a:rPr lang="fr-FR" b="1" dirty="0" smtClean="0">
                <a:solidFill>
                  <a:srgbClr val="00B050"/>
                </a:solidFill>
              </a:rPr>
              <a:t> ion options</a:t>
            </a:r>
            <a:r>
              <a:rPr lang="fr-CH" b="1" dirty="0" smtClean="0">
                <a:solidFill>
                  <a:srgbClr val="00B050"/>
                </a:solidFill>
              </a:rPr>
              <a:t>,  </a:t>
            </a:r>
            <a:r>
              <a:rPr lang="fr-CH" b="1" dirty="0" err="1" smtClean="0">
                <a:solidFill>
                  <a:srgbClr val="00B050"/>
                </a:solidFill>
              </a:rPr>
              <a:t>thanks</a:t>
            </a:r>
            <a:r>
              <a:rPr lang="fr-CH" b="1" dirty="0" smtClean="0">
                <a:solidFill>
                  <a:srgbClr val="00B050"/>
                </a:solidFill>
              </a:rPr>
              <a:t> </a:t>
            </a:r>
            <a:r>
              <a:rPr lang="fr-CH" b="1" dirty="0">
                <a:solidFill>
                  <a:srgbClr val="00B050"/>
                </a:solidFill>
              </a:rPr>
              <a:t>to synergies and </a:t>
            </a:r>
            <a:r>
              <a:rPr lang="fr-CH" b="1" dirty="0" err="1">
                <a:solidFill>
                  <a:srgbClr val="00B050"/>
                </a:solidFill>
              </a:rPr>
              <a:t>complementarities</a:t>
            </a:r>
            <a:r>
              <a:rPr lang="fr-CH" b="1" dirty="0">
                <a:solidFill>
                  <a:srgbClr val="00B050"/>
                </a:solidFill>
              </a:rPr>
              <a:t>, </a:t>
            </a:r>
            <a:endParaRPr lang="fr-CH" b="1" dirty="0" smtClean="0">
              <a:solidFill>
                <a:srgbClr val="00B050"/>
              </a:solidFill>
            </a:endParaRPr>
          </a:p>
          <a:p>
            <a:r>
              <a:rPr lang="fr-CH" b="1" dirty="0" err="1" smtClean="0">
                <a:solidFill>
                  <a:srgbClr val="00B050"/>
                </a:solidFill>
              </a:rPr>
              <a:t>offers</a:t>
            </a:r>
            <a:r>
              <a:rPr lang="fr-CH" b="1" dirty="0" smtClean="0">
                <a:solidFill>
                  <a:srgbClr val="00B050"/>
                </a:solidFill>
              </a:rPr>
              <a:t> the </a:t>
            </a:r>
            <a:r>
              <a:rPr lang="fr-CH" b="1" dirty="0" err="1">
                <a:solidFill>
                  <a:srgbClr val="00B050"/>
                </a:solidFill>
              </a:rPr>
              <a:t>most</a:t>
            </a:r>
            <a:r>
              <a:rPr lang="fr-CH" b="1" dirty="0">
                <a:solidFill>
                  <a:srgbClr val="00B050"/>
                </a:solidFill>
              </a:rPr>
              <a:t> versatile and </a:t>
            </a:r>
            <a:r>
              <a:rPr lang="fr-CH" b="1" dirty="0" err="1">
                <a:solidFill>
                  <a:srgbClr val="00B050"/>
                </a:solidFill>
              </a:rPr>
              <a:t>adapted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response</a:t>
            </a:r>
            <a:r>
              <a:rPr lang="fr-CH" b="1" dirty="0">
                <a:solidFill>
                  <a:srgbClr val="00B050"/>
                </a:solidFill>
              </a:rPr>
              <a:t> to </a:t>
            </a:r>
            <a:r>
              <a:rPr lang="fr-CH" b="1" dirty="0" err="1">
                <a:solidFill>
                  <a:srgbClr val="00B050"/>
                </a:solidFill>
              </a:rPr>
              <a:t>today’s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physics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 smtClean="0">
                <a:solidFill>
                  <a:srgbClr val="00B050"/>
                </a:solidFill>
              </a:rPr>
              <a:t>landscape</a:t>
            </a:r>
            <a:r>
              <a:rPr lang="fr-CH" b="1" dirty="0" smtClean="0">
                <a:solidFill>
                  <a:srgbClr val="00B050"/>
                </a:solidFill>
              </a:rPr>
              <a:t>.  </a:t>
            </a:r>
          </a:p>
          <a:p>
            <a:endParaRPr lang="fr-CH" b="1" dirty="0">
              <a:solidFill>
                <a:srgbClr val="00B050"/>
              </a:solidFill>
            </a:endParaRPr>
          </a:p>
          <a:p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FCC-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ee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is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best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low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energy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Higgs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Factory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and MUCH more. It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offers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 unique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physics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programme and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discovery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potential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fr-CH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Precision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EW and </a:t>
            </a:r>
            <a:r>
              <a:rPr lang="fr-CH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Flavour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high </a:t>
            </a:r>
            <a:r>
              <a:rPr lang="fr-CH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sensitivity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LLP </a:t>
            </a:r>
            <a:r>
              <a:rPr lang="fr-CH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searches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QCD) 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thanks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to an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outstanding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high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luminosity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and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</a:t>
            </a:r>
            <a:r>
              <a:rPr lang="fr-CH" b="1" baseline="-25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cm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calibration.</a:t>
            </a:r>
          </a:p>
          <a:p>
            <a:endParaRPr lang="fr-CH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FCC-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ee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presents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numerous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novel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challenges in detector design and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experimentation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!</a:t>
            </a:r>
            <a:endParaRPr lang="fr-CH" b="1" dirty="0" smtClean="0">
              <a:solidFill>
                <a:srgbClr val="00B050"/>
              </a:solidFill>
            </a:endParaRPr>
          </a:p>
          <a:p>
            <a:endParaRPr lang="fr-CH" b="1" dirty="0"/>
          </a:p>
          <a:p>
            <a:r>
              <a:rPr lang="fr-CH" b="1" dirty="0" smtClean="0">
                <a:solidFill>
                  <a:srgbClr val="0070C0"/>
                </a:solidFill>
              </a:rPr>
              <a:t>FCC-</a:t>
            </a:r>
            <a:r>
              <a:rPr lang="fr-CH" b="1" dirty="0" err="1" smtClean="0">
                <a:solidFill>
                  <a:srgbClr val="0070C0"/>
                </a:solidFill>
              </a:rPr>
              <a:t>ee</a:t>
            </a:r>
            <a:r>
              <a:rPr lang="fr-CH" b="1" dirty="0" smtClean="0">
                <a:solidFill>
                  <a:srgbClr val="0070C0"/>
                </a:solidFill>
              </a:rPr>
              <a:t> matches </a:t>
            </a:r>
            <a:r>
              <a:rPr lang="fr-CH" b="1" dirty="0" err="1" smtClean="0">
                <a:solidFill>
                  <a:srgbClr val="0070C0"/>
                </a:solidFill>
              </a:rPr>
              <a:t>well</a:t>
            </a:r>
            <a:r>
              <a:rPr lang="fr-CH" b="1" dirty="0" smtClean="0">
                <a:solidFill>
                  <a:srgbClr val="0070C0"/>
                </a:solidFill>
              </a:rPr>
              <a:t> the </a:t>
            </a:r>
            <a:r>
              <a:rPr lang="fr-CH" b="1" dirty="0" err="1" smtClean="0">
                <a:solidFill>
                  <a:srgbClr val="0070C0"/>
                </a:solidFill>
              </a:rPr>
              <a:t>European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strategy</a:t>
            </a:r>
            <a:r>
              <a:rPr lang="fr-CH" b="1" dirty="0" smtClean="0">
                <a:solidFill>
                  <a:srgbClr val="0070C0"/>
                </a:solidFill>
              </a:rPr>
              <a:t> vision and recommandations, and </a:t>
            </a:r>
            <a:r>
              <a:rPr lang="fr-CH" b="1" dirty="0" err="1" smtClean="0">
                <a:solidFill>
                  <a:srgbClr val="0070C0"/>
                </a:solidFill>
              </a:rPr>
              <a:t>is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well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supported</a:t>
            </a:r>
            <a:r>
              <a:rPr lang="fr-CH" b="1" dirty="0" smtClean="0">
                <a:solidFill>
                  <a:srgbClr val="0070C0"/>
                </a:solidFill>
              </a:rPr>
              <a:t> by CERN </a:t>
            </a:r>
            <a:r>
              <a:rPr lang="fr-CH" b="1" dirty="0" err="1" smtClean="0">
                <a:solidFill>
                  <a:srgbClr val="0070C0"/>
                </a:solidFill>
              </a:rPr>
              <a:t>council</a:t>
            </a:r>
            <a:r>
              <a:rPr lang="fr-CH" b="1" dirty="0" smtClean="0">
                <a:solidFill>
                  <a:srgbClr val="0070C0"/>
                </a:solidFill>
              </a:rPr>
              <a:t>! </a:t>
            </a:r>
            <a:endParaRPr lang="fr-CH" b="1" dirty="0" smtClean="0"/>
          </a:p>
          <a:p>
            <a:r>
              <a:rPr lang="fr-CH" b="1" dirty="0" smtClean="0"/>
              <a:t>The FCC </a:t>
            </a:r>
            <a:r>
              <a:rPr lang="fr-CH" b="1" dirty="0" err="1" smtClean="0"/>
              <a:t>financial</a:t>
            </a:r>
            <a:r>
              <a:rPr lang="fr-CH" b="1" dirty="0" smtClean="0"/>
              <a:t> and </a:t>
            </a:r>
            <a:r>
              <a:rPr lang="fr-CH" b="1" dirty="0" err="1" smtClean="0"/>
              <a:t>technical</a:t>
            </a:r>
            <a:r>
              <a:rPr lang="fr-CH" b="1" dirty="0" smtClean="0"/>
              <a:t> </a:t>
            </a:r>
            <a:r>
              <a:rPr lang="fr-CH" b="1" dirty="0" err="1" smtClean="0"/>
              <a:t>feasibility</a:t>
            </a:r>
            <a:r>
              <a:rPr lang="fr-CH" b="1" dirty="0" smtClean="0"/>
              <a:t> </a:t>
            </a:r>
            <a:r>
              <a:rPr lang="fr-CH" b="1" dirty="0" err="1" smtClean="0"/>
              <a:t>study</a:t>
            </a:r>
            <a:r>
              <a:rPr lang="fr-CH" b="1" dirty="0" smtClean="0"/>
              <a:t> has </a:t>
            </a:r>
            <a:r>
              <a:rPr lang="fr-CH" b="1" dirty="0" err="1" smtClean="0"/>
              <a:t>now</a:t>
            </a:r>
            <a:r>
              <a:rPr lang="fr-CH" b="1" dirty="0" smtClean="0"/>
              <a:t> </a:t>
            </a:r>
            <a:r>
              <a:rPr lang="fr-CH" b="1" dirty="0" err="1" smtClean="0"/>
              <a:t>started</a:t>
            </a:r>
            <a:r>
              <a:rPr lang="fr-CH" b="1" dirty="0" smtClean="0"/>
              <a:t> (</a:t>
            </a:r>
            <a:r>
              <a:rPr lang="fr-CH" b="1" dirty="0" err="1" smtClean="0"/>
              <a:t>with</a:t>
            </a:r>
            <a:r>
              <a:rPr lang="fr-CH" b="1" dirty="0" smtClean="0"/>
              <a:t> focus on the tunnel and FCC-</a:t>
            </a:r>
            <a:r>
              <a:rPr lang="fr-CH" b="1" dirty="0" err="1" smtClean="0"/>
              <a:t>ee</a:t>
            </a:r>
            <a:r>
              <a:rPr lang="fr-CH" b="1" dirty="0" smtClean="0"/>
              <a:t> </a:t>
            </a:r>
            <a:r>
              <a:rPr lang="fr-CH" b="1" dirty="0" err="1" smtClean="0"/>
              <a:t>implementation</a:t>
            </a:r>
            <a:r>
              <a:rPr lang="fr-CH" b="1" dirty="0" smtClean="0"/>
              <a:t>). </a:t>
            </a:r>
          </a:p>
          <a:p>
            <a:r>
              <a:rPr lang="fr-CH" b="1" dirty="0" err="1"/>
              <a:t>S</a:t>
            </a:r>
            <a:r>
              <a:rPr lang="fr-CH" b="1" dirty="0" err="1" smtClean="0"/>
              <a:t>ignificant</a:t>
            </a:r>
            <a:r>
              <a:rPr lang="fr-CH" b="1" dirty="0" smtClean="0"/>
              <a:t> </a:t>
            </a:r>
            <a:r>
              <a:rPr lang="fr-CH" b="1" dirty="0" err="1" smtClean="0"/>
              <a:t>funding</a:t>
            </a:r>
            <a:r>
              <a:rPr lang="fr-CH" b="1" dirty="0" smtClean="0"/>
              <a:t> (100MCHF/5years) at CERN </a:t>
            </a:r>
            <a:r>
              <a:rPr lang="fr-CH" b="1" dirty="0" err="1" smtClean="0"/>
              <a:t>together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the High </a:t>
            </a:r>
            <a:r>
              <a:rPr lang="fr-CH" b="1" dirty="0"/>
              <a:t>F</a:t>
            </a:r>
            <a:r>
              <a:rPr lang="fr-CH" b="1" dirty="0" smtClean="0"/>
              <a:t>ield </a:t>
            </a:r>
            <a:r>
              <a:rPr lang="fr-CH" b="1" dirty="0" err="1"/>
              <a:t>M</a:t>
            </a:r>
            <a:r>
              <a:rPr lang="fr-CH" b="1" dirty="0" err="1" smtClean="0"/>
              <a:t>agnet</a:t>
            </a:r>
            <a:r>
              <a:rPr lang="fr-CH" b="1" dirty="0" smtClean="0"/>
              <a:t> R&amp;D (120MCHF/6years).   </a:t>
            </a:r>
          </a:p>
          <a:p>
            <a:r>
              <a:rPr lang="fr-CH" b="1" dirty="0">
                <a:solidFill>
                  <a:srgbClr val="0070C0"/>
                </a:solidFill>
              </a:rPr>
              <a:t>Start of construction </a:t>
            </a:r>
            <a:r>
              <a:rPr lang="fr-CH" b="1" dirty="0" err="1">
                <a:solidFill>
                  <a:srgbClr val="0070C0"/>
                </a:solidFill>
              </a:rPr>
              <a:t>target</a:t>
            </a:r>
            <a:r>
              <a:rPr lang="fr-CH" b="1" dirty="0">
                <a:solidFill>
                  <a:srgbClr val="0070C0"/>
                </a:solidFill>
              </a:rPr>
              <a:t>:  </a:t>
            </a:r>
            <a:r>
              <a:rPr lang="fr-CH" b="1" dirty="0" err="1">
                <a:solidFill>
                  <a:srgbClr val="0070C0"/>
                </a:solidFill>
              </a:rPr>
              <a:t>soon</a:t>
            </a:r>
            <a:r>
              <a:rPr lang="fr-CH" b="1" dirty="0">
                <a:solidFill>
                  <a:srgbClr val="0070C0"/>
                </a:solidFill>
              </a:rPr>
              <a:t> </a:t>
            </a:r>
            <a:r>
              <a:rPr lang="fr-CH" b="1" dirty="0" err="1">
                <a:solidFill>
                  <a:srgbClr val="0070C0"/>
                </a:solidFill>
              </a:rPr>
              <a:t>after</a:t>
            </a:r>
            <a:r>
              <a:rPr lang="fr-CH" b="1" dirty="0">
                <a:solidFill>
                  <a:srgbClr val="0070C0"/>
                </a:solidFill>
              </a:rPr>
              <a:t> </a:t>
            </a:r>
            <a:r>
              <a:rPr lang="fr-CH" b="1" dirty="0" err="1">
                <a:solidFill>
                  <a:srgbClr val="0070C0"/>
                </a:solidFill>
              </a:rPr>
              <a:t>completion</a:t>
            </a:r>
            <a:r>
              <a:rPr lang="fr-CH" b="1" dirty="0">
                <a:solidFill>
                  <a:srgbClr val="0070C0"/>
                </a:solidFill>
              </a:rPr>
              <a:t> of the HL-LHC construction and </a:t>
            </a:r>
            <a:r>
              <a:rPr lang="fr-CH" b="1" dirty="0" err="1">
                <a:solidFill>
                  <a:srgbClr val="0070C0"/>
                </a:solidFill>
              </a:rPr>
              <a:t>commissionning</a:t>
            </a:r>
            <a:r>
              <a:rPr lang="fr-CH" b="1" dirty="0">
                <a:solidFill>
                  <a:srgbClr val="0070C0"/>
                </a:solidFill>
              </a:rPr>
              <a:t> (2030</a:t>
            </a:r>
            <a:r>
              <a:rPr lang="fr-CH" b="1" dirty="0" smtClean="0">
                <a:solidFill>
                  <a:srgbClr val="0070C0"/>
                </a:solidFill>
              </a:rPr>
              <a:t>).</a:t>
            </a:r>
          </a:p>
          <a:p>
            <a:endParaRPr lang="fr-CH" b="1" dirty="0"/>
          </a:p>
          <a:p>
            <a:r>
              <a:rPr lang="fr-CH" b="1" dirty="0" smtClean="0"/>
              <a:t>The FCC </a:t>
            </a:r>
            <a:r>
              <a:rPr lang="fr-CH" b="1" dirty="0" err="1" smtClean="0"/>
              <a:t>is</a:t>
            </a:r>
            <a:r>
              <a:rPr lang="fr-CH" b="1" dirty="0" smtClean="0"/>
              <a:t> a global </a:t>
            </a:r>
            <a:r>
              <a:rPr lang="fr-CH" b="1" dirty="0" err="1" smtClean="0"/>
              <a:t>project</a:t>
            </a:r>
            <a:r>
              <a:rPr lang="fr-CH" b="1" dirty="0" smtClean="0"/>
              <a:t> and the participation of the CERN international </a:t>
            </a:r>
            <a:r>
              <a:rPr lang="fr-CH" b="1" dirty="0" err="1" smtClean="0"/>
              <a:t>partners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both</a:t>
            </a:r>
            <a:r>
              <a:rPr lang="fr-CH" b="1" dirty="0" smtClean="0"/>
              <a:t> essential and </a:t>
            </a:r>
            <a:r>
              <a:rPr lang="fr-CH" b="1" dirty="0" err="1" smtClean="0"/>
              <a:t>welcome</a:t>
            </a:r>
            <a:r>
              <a:rPr lang="fr-CH" b="1" dirty="0" smtClean="0"/>
              <a:t> </a:t>
            </a:r>
          </a:p>
          <a:p>
            <a:endParaRPr lang="fr-CH" b="1" dirty="0"/>
          </a:p>
          <a:p>
            <a:r>
              <a:rPr lang="fr-CH" b="1" dirty="0" smtClean="0">
                <a:solidFill>
                  <a:srgbClr val="FF0000"/>
                </a:solidFill>
              </a:rPr>
              <a:t>It </a:t>
            </a:r>
            <a:r>
              <a:rPr lang="fr-CH" b="1" dirty="0" err="1" smtClean="0">
                <a:solidFill>
                  <a:srgbClr val="FF0000"/>
                </a:solidFill>
              </a:rPr>
              <a:t>is</a:t>
            </a:r>
            <a:r>
              <a:rPr lang="fr-CH" b="1" dirty="0" smtClean="0">
                <a:solidFill>
                  <a:srgbClr val="FF0000"/>
                </a:solidFill>
              </a:rPr>
              <a:t> a </a:t>
            </a:r>
            <a:r>
              <a:rPr lang="fr-CH" b="1" dirty="0" err="1" smtClean="0">
                <a:solidFill>
                  <a:srgbClr val="FF0000"/>
                </a:solidFill>
              </a:rPr>
              <a:t>great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project</a:t>
            </a:r>
            <a:r>
              <a:rPr lang="fr-CH" b="1" dirty="0" smtClean="0">
                <a:solidFill>
                  <a:srgbClr val="FF0000"/>
                </a:solidFill>
              </a:rPr>
              <a:t>, </a:t>
            </a:r>
            <a:r>
              <a:rPr lang="fr-CH" b="1" dirty="0" err="1" smtClean="0">
                <a:solidFill>
                  <a:srgbClr val="FF0000"/>
                </a:solidFill>
              </a:rPr>
              <a:t>where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there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is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much</a:t>
            </a:r>
            <a:r>
              <a:rPr lang="fr-CH" b="1" dirty="0" smtClean="0">
                <a:solidFill>
                  <a:srgbClr val="FF0000"/>
                </a:solidFill>
              </a:rPr>
              <a:t> to </a:t>
            </a:r>
            <a:r>
              <a:rPr lang="fr-CH" b="1" dirty="0" err="1" smtClean="0">
                <a:solidFill>
                  <a:srgbClr val="FF0000"/>
                </a:solidFill>
              </a:rPr>
              <a:t>learn</a:t>
            </a:r>
            <a:r>
              <a:rPr lang="fr-CH" b="1" dirty="0" smtClean="0">
                <a:solidFill>
                  <a:srgbClr val="FF0000"/>
                </a:solidFill>
              </a:rPr>
              <a:t>, </a:t>
            </a:r>
            <a:r>
              <a:rPr lang="fr-CH" b="1" dirty="0" err="1" smtClean="0">
                <a:solidFill>
                  <a:srgbClr val="FF0000"/>
                </a:solidFill>
              </a:rPr>
              <a:t>join</a:t>
            </a:r>
            <a:r>
              <a:rPr lang="fr-CH" b="1" dirty="0" smtClean="0">
                <a:solidFill>
                  <a:srgbClr val="FF0000"/>
                </a:solidFill>
              </a:rPr>
              <a:t> us!  </a:t>
            </a:r>
          </a:p>
          <a:p>
            <a:endParaRPr lang="fr-CH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BB8055-38A4-1F4B-8993-A2D7DC8020CF}"/>
              </a:ext>
            </a:extLst>
          </p:cNvPr>
          <p:cNvSpPr txBox="1"/>
          <p:nvPr/>
        </p:nvSpPr>
        <p:spPr>
          <a:xfrm>
            <a:off x="858461" y="5611324"/>
            <a:ext cx="10454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5</a:t>
            </a:r>
            <a:r>
              <a:rPr lang="en-GB" sz="2400" b="1" baseline="30000" dirty="0" smtClean="0"/>
              <a:t>th</a:t>
            </a:r>
            <a:r>
              <a:rPr lang="en-GB" sz="2400" b="1" dirty="0" smtClean="0"/>
              <a:t> Physics workshop 7-11 Feb 2022 </a:t>
            </a:r>
            <a:r>
              <a:rPr lang="en-GB" sz="2400" b="1" dirty="0" smtClean="0">
                <a:latin typeface="+mn-lt"/>
              </a:rPr>
              <a:t>Registration</a:t>
            </a:r>
            <a:r>
              <a:rPr lang="en-GB" sz="2400" b="1" dirty="0">
                <a:latin typeface="+mn-lt"/>
              </a:rPr>
              <a:t>: </a:t>
            </a:r>
            <a:r>
              <a:rPr lang="en-GB" sz="2400" b="1" dirty="0">
                <a:latin typeface="+mn-lt"/>
                <a:hlinkClick r:id="rId2"/>
              </a:rPr>
              <a:t>https://cern.ch/FCCPhysics2022</a:t>
            </a:r>
            <a:endParaRPr lang="en-GB" sz="2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8582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93978" y="1"/>
            <a:ext cx="9288422" cy="6832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1097280"/>
            <a:r>
              <a:rPr lang="fr-CH" sz="3840" b="1" dirty="0">
                <a:solidFill>
                  <a:prstClr val="black"/>
                </a:solidFill>
                <a:latin typeface="Calibri" panose="020F0502020204030204"/>
              </a:rPr>
              <a:t>CDR + Documentation</a:t>
            </a:r>
            <a:endParaRPr lang="en-GB" sz="384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08B5C50F-78F4-4682-80FB-D603049CA3DA}" type="datetime1">
              <a:rPr lang="fr-CH" sz="2160" smtClean="0">
                <a:solidFill>
                  <a:prstClr val="black"/>
                </a:solidFill>
                <a:latin typeface="Calibri" panose="020F0502020204030204"/>
              </a:rPr>
              <a:t>25.08.2022</a:t>
            </a:fld>
            <a:endParaRPr lang="en-GB" sz="216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z="2160" smtClean="0">
                <a:solidFill>
                  <a:prstClr val="black"/>
                </a:solidFill>
                <a:latin typeface="Calibri" panose="020F0502020204030204"/>
              </a:rPr>
              <a:t>Alain Blondel motivational talk</a:t>
            </a:r>
            <a:endParaRPr lang="en-GB" sz="216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z="2160">
                <a:solidFill>
                  <a:prstClr val="black"/>
                </a:solidFill>
                <a:latin typeface="Calibri" panose="020F0502020204030204"/>
              </a:rPr>
              <a:pPr defTabSz="1097280"/>
              <a:t>44</a:t>
            </a:fld>
            <a:endParaRPr lang="en-GB" sz="216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897172" y="0"/>
            <a:ext cx="10916006" cy="7154562"/>
          </a:xfrm>
          <a:prstGeom prst="rect">
            <a:avLst/>
          </a:prstGeom>
          <a:solidFill>
            <a:schemeClr val="bg2"/>
          </a:solidFill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indent="-411480" defTabSz="1097280">
              <a:spcBef>
                <a:spcPts val="1440"/>
              </a:spcBef>
              <a:buClr>
                <a:srgbClr val="0C377B"/>
              </a:buClr>
            </a:pPr>
            <a:r>
              <a:rPr lang="en-US" sz="3360" b="1" dirty="0">
                <a:solidFill>
                  <a:srgbClr val="0000FF"/>
                </a:solidFill>
                <a:latin typeface="Calibri" panose="020F0502020204030204"/>
              </a:rPr>
              <a:t>FCC-Conceptual Design </a:t>
            </a:r>
            <a:r>
              <a:rPr lang="en-US" sz="3360" b="1" dirty="0" smtClean="0">
                <a:solidFill>
                  <a:srgbClr val="0000FF"/>
                </a:solidFill>
                <a:latin typeface="Calibri" panose="020F0502020204030204"/>
              </a:rPr>
              <a:t>Reports and other resources</a:t>
            </a:r>
            <a:endParaRPr lang="en-US" sz="3360" b="1" dirty="0">
              <a:solidFill>
                <a:srgbClr val="0000FF"/>
              </a:solidFill>
              <a:latin typeface="Calibri" panose="020F0502020204030204"/>
            </a:endParaRPr>
          </a:p>
          <a:p>
            <a:pPr marL="891540" lvl="1" indent="-342900" defTabSz="1097280">
              <a:spcBef>
                <a:spcPts val="144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Vol 1 – Physics  </a:t>
            </a:r>
            <a:br>
              <a:rPr lang="en-US" sz="2400" b="1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Vol 2 – FCC-</a:t>
            </a:r>
            <a:r>
              <a:rPr lang="en-US" sz="2400" b="1" dirty="0" err="1">
                <a:solidFill>
                  <a:prstClr val="black"/>
                </a:solidFill>
                <a:latin typeface="Calibri" panose="020F0502020204030204"/>
              </a:rPr>
              <a:t>ee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,    </a:t>
            </a:r>
            <a:br>
              <a:rPr lang="en-US" sz="2400" b="1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Vol 3 – FCC-</a:t>
            </a:r>
            <a:r>
              <a:rPr lang="en-US" sz="2400" b="1" dirty="0" err="1">
                <a:solidFill>
                  <a:prstClr val="black"/>
                </a:solidFill>
                <a:latin typeface="Calibri" panose="020F0502020204030204"/>
              </a:rPr>
              <a:t>hh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,    </a:t>
            </a:r>
            <a:br>
              <a:rPr lang="en-US" sz="2400" b="1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Vol 4 – HE-LHC </a:t>
            </a:r>
            <a:br>
              <a:rPr lang="en-US" sz="2400" b="1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1338 authors</a:t>
            </a:r>
          </a:p>
          <a:p>
            <a:pPr marL="891540" lvl="1" indent="-342900" defTabSz="1097280">
              <a:spcBef>
                <a:spcPts val="144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Preprints since 15 January 2019 on </a:t>
            </a:r>
            <a:r>
              <a:rPr lang="en-GB" sz="2400" dirty="0">
                <a:solidFill>
                  <a:prstClr val="black"/>
                </a:solidFill>
                <a:latin typeface="Calibri" panose="020F0502020204030204"/>
                <a:hlinkClick r:id="rId3"/>
              </a:rPr>
              <a:t>http://fcc-cdr.web.cern.ch/</a:t>
            </a: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 and INSPIRE</a:t>
            </a:r>
          </a:p>
          <a:p>
            <a:pPr marL="891540" lvl="1" indent="-342900" defTabSz="1097280">
              <a:spcBef>
                <a:spcPts val="144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CDRs published in</a:t>
            </a:r>
            <a:r>
              <a:rPr lang="en-US" sz="288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1920" b="1" spc="-1" dirty="0" err="1">
                <a:solidFill>
                  <a:prstClr val="black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European</a:t>
            </a:r>
            <a:r>
              <a:rPr lang="fr-FR" sz="1920" b="1" spc="-1" dirty="0">
                <a:solidFill>
                  <a:prstClr val="black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Physical Journal C (Vol 1) and ST (Vol 2 – 4)</a:t>
            </a:r>
            <a:endParaRPr lang="en-GB" sz="2880" dirty="0">
              <a:solidFill>
                <a:prstClr val="black"/>
              </a:solidFill>
              <a:latin typeface="Calibri" panose="020F0502020204030204"/>
            </a:endParaRPr>
          </a:p>
          <a:p>
            <a:pPr marL="891540" lvl="1" indent="-411480" defTabSz="1097280">
              <a:spcBef>
                <a:spcPts val="144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ESPP summaries: FCC-integral, FCC-</a:t>
            </a:r>
            <a:r>
              <a:rPr lang="en-US" sz="2400" b="1" dirty="0" err="1">
                <a:solidFill>
                  <a:prstClr val="black"/>
                </a:solidFill>
                <a:latin typeface="Calibri" panose="020F0502020204030204"/>
              </a:rPr>
              <a:t>ee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, FCC-</a:t>
            </a:r>
            <a:r>
              <a:rPr lang="en-US" sz="2400" b="1" dirty="0" err="1">
                <a:solidFill>
                  <a:prstClr val="black"/>
                </a:solidFill>
                <a:latin typeface="Calibri" panose="020F0502020204030204"/>
              </a:rPr>
              <a:t>hh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, HE-LHC   </a:t>
            </a:r>
            <a:r>
              <a:rPr lang="en-GB" sz="192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920" dirty="0">
                <a:solidFill>
                  <a:prstClr val="black"/>
                </a:solidFill>
                <a:latin typeface="Calibri" panose="020F0502020204030204"/>
                <a:hlinkClick r:id="rId3"/>
              </a:rPr>
              <a:t>http://fcc-cdr.web.cern.ch/</a:t>
            </a:r>
            <a:r>
              <a:rPr lang="en-GB" sz="1920" dirty="0">
                <a:solidFill>
                  <a:prstClr val="black"/>
                </a:solidFill>
                <a:latin typeface="Calibri" panose="020F0502020204030204"/>
              </a:rPr>
              <a:t>   </a:t>
            </a:r>
          </a:p>
          <a:p>
            <a:pPr marL="891540" lvl="1" indent="-342900" defTabSz="1097280">
              <a:spcBef>
                <a:spcPts val="144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fr-CH" sz="2000" dirty="0" smtClean="0">
                <a:solidFill>
                  <a:prstClr val="black"/>
                </a:solidFill>
                <a:latin typeface="Calibri" panose="020F0502020204030204"/>
              </a:rPr>
              <a:t>FCC-</a:t>
            </a:r>
            <a:r>
              <a:rPr lang="fr-CH" sz="2000" dirty="0" err="1" smtClean="0">
                <a:solidFill>
                  <a:prstClr val="black"/>
                </a:solidFill>
                <a:latin typeface="Calibri" panose="020F0502020204030204"/>
              </a:rPr>
              <a:t>ee</a:t>
            </a:r>
            <a:r>
              <a:rPr lang="fr-CH" sz="2000" dirty="0" smtClean="0">
                <a:solidFill>
                  <a:prstClr val="black"/>
                </a:solidFill>
                <a:latin typeface="Calibri" panose="020F0502020204030204"/>
              </a:rPr>
              <a:t> «</a:t>
            </a:r>
            <a:r>
              <a:rPr lang="fr-CH" sz="2000" dirty="0" err="1" smtClean="0">
                <a:solidFill>
                  <a:prstClr val="black"/>
                </a:solidFill>
                <a:latin typeface="Calibri" panose="020F0502020204030204"/>
              </a:rPr>
              <a:t>Your</a:t>
            </a:r>
            <a:r>
              <a:rPr lang="fr-CH" sz="2000" dirty="0" smtClean="0">
                <a:solidFill>
                  <a:prstClr val="black"/>
                </a:solidFill>
                <a:latin typeface="Calibri" panose="020F0502020204030204"/>
              </a:rPr>
              <a:t> questions </a:t>
            </a:r>
            <a:r>
              <a:rPr lang="fr-CH" sz="2000" dirty="0" err="1" smtClean="0">
                <a:solidFill>
                  <a:prstClr val="black"/>
                </a:solidFill>
                <a:latin typeface="Calibri" panose="020F0502020204030204"/>
              </a:rPr>
              <a:t>answered</a:t>
            </a:r>
            <a:r>
              <a:rPr lang="fr-CH" sz="2000" dirty="0" smtClean="0">
                <a:solidFill>
                  <a:prstClr val="black"/>
                </a:solidFill>
                <a:latin typeface="Calibri" panose="020F0502020204030204"/>
              </a:rPr>
              <a:t>» 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/>
                <a:hlinkClick r:id="rId4"/>
              </a:rPr>
              <a:t>https://arxiv.org/abs/1906.02693v1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br>
              <a:rPr lang="en-US" sz="2000" dirty="0" smtClean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2000" dirty="0" smtClean="0">
                <a:solidFill>
                  <a:prstClr val="black"/>
                </a:solidFill>
                <a:latin typeface="Calibri" panose="020F0502020204030204"/>
              </a:rPr>
              <a:t>“Circular vs linear, another story of complementarity”  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/>
                <a:hlinkClick r:id="rId5"/>
              </a:rPr>
              <a:t>arXiv:1912.11871v2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en-US" sz="2000" dirty="0" smtClean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2000" dirty="0" smtClean="0">
                <a:solidFill>
                  <a:prstClr val="black"/>
                </a:solidFill>
                <a:latin typeface="Calibri" panose="020F0502020204030204"/>
              </a:rPr>
              <a:t>FCC-</a:t>
            </a:r>
            <a:r>
              <a:rPr lang="en-US" sz="2000" dirty="0" err="1" smtClean="0">
                <a:solidFill>
                  <a:prstClr val="black"/>
                </a:solidFill>
                <a:latin typeface="Calibri" panose="020F0502020204030204"/>
              </a:rPr>
              <a:t>ee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/>
              </a:rPr>
              <a:t> Energy Calibration paper </a:t>
            </a:r>
            <a:r>
              <a:rPr lang="fr-FR" sz="2000" dirty="0" smtClean="0">
                <a:hlinkClick r:id="rId6"/>
              </a:rPr>
              <a:t>https://arxiv.org/abs/1909.12245</a:t>
            </a:r>
            <a:r>
              <a:rPr lang="fr-FR" sz="2000" dirty="0" smtClean="0"/>
              <a:t> </a:t>
            </a:r>
            <a:endParaRPr lang="en-US" sz="216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891540" lvl="1" indent="-342900" defTabSz="1097280">
              <a:spcBef>
                <a:spcPts val="144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Calibri" panose="020F0502020204030204"/>
              </a:rPr>
              <a:t>LOIs </a:t>
            </a:r>
            <a:r>
              <a:rPr lang="en-US" sz="2400" dirty="0">
                <a:solidFill>
                  <a:prstClr val="black"/>
                </a:solidFill>
                <a:latin typeface="Calibri" panose="020F0502020204030204"/>
              </a:rPr>
              <a:t>to Snowmass, </a:t>
            </a:r>
            <a:r>
              <a:rPr lang="en-US" sz="2400" b="1" u="sng" dirty="0">
                <a:solidFill>
                  <a:prstClr val="black"/>
                </a:solidFill>
                <a:latin typeface="Calibri" panose="020F0502020204030204"/>
              </a:rPr>
              <a:t>challenges</a:t>
            </a:r>
            <a:r>
              <a:rPr lang="en-US" sz="2400" dirty="0">
                <a:solidFill>
                  <a:prstClr val="black"/>
                </a:solidFill>
                <a:latin typeface="Calibri" panose="020F0502020204030204"/>
              </a:rPr>
              <a:t>: </a:t>
            </a:r>
            <a:r>
              <a:rPr lang="en-US" sz="2160" dirty="0">
                <a:solidFill>
                  <a:prstClr val="black"/>
                </a:solidFill>
                <a:latin typeface="Calibri" panose="020F0502020204030204"/>
                <a:hlinkClick r:id="rId7"/>
              </a:rPr>
              <a:t>https://indico.cern.ch/event/951830</a:t>
            </a:r>
            <a:r>
              <a:rPr lang="en-US" sz="2160" dirty="0" smtClean="0">
                <a:solidFill>
                  <a:prstClr val="black"/>
                </a:solidFill>
                <a:latin typeface="Calibri" panose="020F0502020204030204"/>
                <a:hlinkClick r:id="rId7"/>
              </a:rPr>
              <a:t>/</a:t>
            </a:r>
            <a:r>
              <a:rPr lang="en-US" sz="2160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r>
              <a:rPr lang="en-GB" sz="2400" dirty="0"/>
              <a:t>EPJ+ special issue “A future Higgs and EW Factory: Challenges towards discovery</a:t>
            </a:r>
            <a:r>
              <a:rPr lang="en-GB" sz="2400" dirty="0" smtClean="0"/>
              <a:t>”</a:t>
            </a:r>
          </a:p>
          <a:p>
            <a:pPr marL="0" indent="0">
              <a:buNone/>
            </a:pPr>
            <a:endParaRPr lang="en-GB" sz="2400" dirty="0"/>
          </a:p>
          <a:p>
            <a:endParaRPr lang="en-GB" sz="2400" dirty="0"/>
          </a:p>
          <a:p>
            <a:pPr marL="891540" lvl="1" indent="-342900" defTabSz="1097280">
              <a:spcBef>
                <a:spcPts val="144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216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891540" lvl="1" indent="-342900" defTabSz="1097280">
              <a:spcBef>
                <a:spcPts val="144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216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891540" lvl="1" indent="-342900" defTabSz="1097280">
              <a:spcBef>
                <a:spcPts val="144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216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891540" lvl="1" indent="-342900" defTabSz="1097280">
              <a:spcBef>
                <a:spcPts val="144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2160" dirty="0">
              <a:solidFill>
                <a:prstClr val="black"/>
              </a:solidFill>
              <a:latin typeface="Calibri" panose="020F0502020204030204"/>
            </a:endParaRPr>
          </a:p>
          <a:p>
            <a:pPr marL="891540" lvl="1" indent="-342900" defTabSz="1097280">
              <a:spcBef>
                <a:spcPts val="144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548640" lvl="1" indent="0" defTabSz="1097280">
              <a:spcBef>
                <a:spcPts val="1440"/>
              </a:spcBef>
              <a:buClr>
                <a:srgbClr val="0C377B"/>
              </a:buClr>
              <a:buNone/>
            </a:pPr>
            <a:endParaRPr lang="en-US" sz="2400" b="1" dirty="0">
              <a:solidFill>
                <a:prstClr val="black"/>
              </a:solidFill>
              <a:latin typeface="Calibri" panose="020F0502020204030204"/>
            </a:endParaRPr>
          </a:p>
          <a:p>
            <a:pPr marL="891540" lvl="1" indent="-342900" defTabSz="1097280">
              <a:spcBef>
                <a:spcPts val="144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38762" y="662662"/>
            <a:ext cx="7750263" cy="2086725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1097280"/>
            <a:r>
              <a:rPr lang="fr-CH" sz="2160" dirty="0">
                <a:solidFill>
                  <a:prstClr val="black"/>
                </a:solidFill>
                <a:latin typeface="Calibri" panose="020F0502020204030204"/>
              </a:rPr>
              <a:t>A public </a:t>
            </a:r>
            <a:r>
              <a:rPr lang="fr-CH" sz="2160" dirty="0" err="1">
                <a:solidFill>
                  <a:prstClr val="black"/>
                </a:solidFill>
                <a:latin typeface="Calibri" panose="020F0502020204030204"/>
              </a:rPr>
              <a:t>presentation</a:t>
            </a:r>
            <a:r>
              <a:rPr lang="fr-CH" sz="2160" dirty="0">
                <a:solidFill>
                  <a:prstClr val="black"/>
                </a:solidFill>
                <a:latin typeface="Calibri" panose="020F0502020204030204"/>
              </a:rPr>
              <a:t> of the CDR </a:t>
            </a:r>
            <a:r>
              <a:rPr lang="fr-CH" sz="2160" dirty="0" err="1">
                <a:solidFill>
                  <a:prstClr val="black"/>
                </a:solidFill>
                <a:latin typeface="Calibri" panose="020F0502020204030204"/>
              </a:rPr>
              <a:t>was</a:t>
            </a:r>
            <a:r>
              <a:rPr lang="fr-CH" sz="216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2160" dirty="0" err="1">
                <a:solidFill>
                  <a:prstClr val="black"/>
                </a:solidFill>
                <a:latin typeface="Calibri" panose="020F0502020204030204"/>
              </a:rPr>
              <a:t>given</a:t>
            </a:r>
            <a:r>
              <a:rPr lang="fr-CH" sz="2160" dirty="0">
                <a:solidFill>
                  <a:prstClr val="black"/>
                </a:solidFill>
                <a:latin typeface="Calibri" panose="020F0502020204030204"/>
              </a:rPr>
              <a:t> on 4-5 March 2019</a:t>
            </a:r>
          </a:p>
          <a:p>
            <a:pPr defTabSz="1097280"/>
            <a:r>
              <a:rPr lang="fr-CH" sz="2160" dirty="0">
                <a:solidFill>
                  <a:prstClr val="black"/>
                </a:solidFill>
                <a:latin typeface="Calibri" panose="020F0502020204030204"/>
              </a:rPr>
              <a:t>at CERN </a:t>
            </a:r>
            <a:r>
              <a:rPr lang="fr-CH" sz="1680" dirty="0">
                <a:solidFill>
                  <a:prstClr val="black"/>
                </a:solidFill>
                <a:latin typeface="Calibri" panose="020F0502020204030204"/>
                <a:hlinkClick r:id="rId8"/>
              </a:rPr>
              <a:t>https://indico.cern.ch/event/789349/</a:t>
            </a:r>
            <a:r>
              <a:rPr lang="fr-CH" sz="1680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fr-CH" sz="2160" dirty="0">
              <a:solidFill>
                <a:prstClr val="black"/>
              </a:solidFill>
              <a:latin typeface="Calibri" panose="020F0502020204030204"/>
            </a:endParaRPr>
          </a:p>
          <a:p>
            <a:pPr defTabSz="1097280"/>
            <a:r>
              <a:rPr lang="fr-CH" sz="2160" b="1" dirty="0" smtClean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 FCC </a:t>
            </a:r>
            <a:r>
              <a:rPr lang="fr-CH" sz="2160" b="1" dirty="0" err="1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Phys</a:t>
            </a:r>
            <a:r>
              <a:rPr lang="fr-CH" sz="2160" b="1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workshop </a:t>
            </a:r>
            <a:r>
              <a:rPr lang="fr-CH" sz="2160" b="1" dirty="0" err="1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Nov</a:t>
            </a:r>
            <a:r>
              <a:rPr lang="fr-CH" sz="2160" b="1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9-13 2020 </a:t>
            </a:r>
            <a:r>
              <a:rPr lang="fr-CH" sz="1680" b="1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  <a:hlinkClick r:id="rId9"/>
              </a:rPr>
              <a:t>https://indico.cern.ch/event/932973/</a:t>
            </a:r>
            <a:r>
              <a:rPr lang="fr-CH" sz="1680" b="1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</a:p>
          <a:p>
            <a:pPr defTabSz="1097280"/>
            <a:r>
              <a:rPr lang="fr-CH" sz="2160" b="1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 </a:t>
            </a:r>
            <a:r>
              <a:rPr lang="fr-CH" sz="2160" b="1" dirty="0" smtClean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FCC </a:t>
            </a:r>
            <a:r>
              <a:rPr lang="fr-CH" sz="2160" b="1" dirty="0" err="1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week</a:t>
            </a:r>
            <a:r>
              <a:rPr lang="fr-CH" sz="2160" b="1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28/06-02/07/2021 </a:t>
            </a:r>
            <a:r>
              <a:rPr lang="fr-CH" sz="1680" b="1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  <a:hlinkClick r:id="rId10"/>
              </a:rPr>
              <a:t>https://indico.cern.ch/event/995850/</a:t>
            </a:r>
            <a:r>
              <a:rPr lang="fr-CH" sz="1680" b="1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</a:p>
          <a:p>
            <a:pPr defTabSz="1097280"/>
            <a:r>
              <a:rPr lang="fr-CH" sz="2160" b="1" dirty="0" smtClean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ECFA </a:t>
            </a:r>
            <a:r>
              <a:rPr lang="fr-CH" sz="2160" b="1" dirty="0" err="1" smtClean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plenary</a:t>
            </a:r>
            <a:r>
              <a:rPr lang="fr-CH" sz="2160" b="1" dirty="0">
                <a:solidFill>
                  <a:prstClr val="black"/>
                </a:solidFill>
                <a:sym typeface="Wingdings" panose="05000000000000000000" pitchFamily="2" charset="2"/>
              </a:rPr>
              <a:t> 20/11/2021    </a:t>
            </a:r>
            <a:r>
              <a:rPr lang="fr-CH" b="1" dirty="0">
                <a:solidFill>
                  <a:prstClr val="black"/>
                </a:solidFill>
                <a:sym typeface="Wingdings" panose="05000000000000000000" pitchFamily="2" charset="2"/>
                <a:hlinkClick r:id="rId11"/>
              </a:rPr>
              <a:t>https://indico.cern.ch/event/1085137</a:t>
            </a:r>
            <a:r>
              <a:rPr lang="fr-CH" b="1" dirty="0" smtClean="0">
                <a:solidFill>
                  <a:prstClr val="black"/>
                </a:solidFill>
                <a:sym typeface="Wingdings" panose="05000000000000000000" pitchFamily="2" charset="2"/>
                <a:hlinkClick r:id="rId11"/>
              </a:rPr>
              <a:t>/</a:t>
            </a:r>
            <a:r>
              <a:rPr lang="fr-CH" sz="216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</a:p>
          <a:p>
            <a:pPr defTabSz="1097280"/>
            <a:r>
              <a:rPr lang="fr-CH" sz="2160" b="1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lang="fr-CH" sz="2160" b="1" dirty="0" smtClean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FCC </a:t>
            </a:r>
            <a:r>
              <a:rPr lang="fr-CH" sz="2160" b="1" dirty="0" err="1" smtClean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Physics</a:t>
            </a:r>
            <a:r>
              <a:rPr lang="fr-CH" sz="2160" b="1" dirty="0" smtClean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Workshop </a:t>
            </a:r>
            <a:r>
              <a:rPr lang="fr-CH" sz="2160" b="1" dirty="0" err="1" smtClean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Feb</a:t>
            </a:r>
            <a:r>
              <a:rPr lang="fr-CH" sz="2160" b="1" dirty="0" smtClean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7-11 2022 </a:t>
            </a:r>
            <a:r>
              <a:rPr lang="en-US" b="1" dirty="0">
                <a:hlinkClick r:id="rId12"/>
              </a:rPr>
              <a:t>https://</a:t>
            </a:r>
            <a:r>
              <a:rPr lang="en-US" b="1" dirty="0" smtClean="0">
                <a:hlinkClick r:id="rId12"/>
              </a:rPr>
              <a:t>cern.ch/FCCPhysics2022</a:t>
            </a:r>
            <a:r>
              <a:rPr lang="en-US" b="1" dirty="0" smtClean="0"/>
              <a:t> 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8" name="Explosion 2 7"/>
          <p:cNvSpPr/>
          <p:nvPr/>
        </p:nvSpPr>
        <p:spPr>
          <a:xfrm>
            <a:off x="11033760" y="1963079"/>
            <a:ext cx="333226" cy="1203650"/>
          </a:xfrm>
          <a:prstGeom prst="irregularSeal2">
            <a:avLst/>
          </a:prstGeom>
        </p:spPr>
        <p:txBody>
          <a:bodyPr wrap="square" rtlCol="0" anchor="ctr">
            <a:spAutoFit/>
          </a:bodyPr>
          <a:lstStyle/>
          <a:p>
            <a:pPr algn="ctr" defTabSz="1097280"/>
            <a:endParaRPr lang="en-US" sz="288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67497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64">
              <a:defRPr/>
            </a:pPr>
            <a:fld id="{C4F5B3EC-1759-41C5-AAC2-F9E5C76F5D40}" type="datetime1">
              <a:rPr lang="fr-CH" sz="1200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914364">
              <a:defRPr/>
            </a:pPr>
            <a:r>
              <a:rPr lang="en-US" sz="1200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914364">
              <a:defRPr/>
            </a:pPr>
            <a:fld id="{D57E2960-37A5-4AAE-8B53-6EBC43190134}" type="slidenum">
              <a:rPr lang="fr-FR" sz="1200" smtClean="0">
                <a:solidFill>
                  <a:prstClr val="black">
                    <a:tint val="75000"/>
                  </a:prstClr>
                </a:solidFill>
              </a:rPr>
              <a:pPr algn="r" defTabSz="914364">
                <a:defRPr/>
              </a:pPr>
              <a:t>45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9140" y="458956"/>
            <a:ext cx="835486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CH" sz="2000" b="1" dirty="0">
              <a:solidFill>
                <a:srgbClr val="FF00FF"/>
              </a:solidFill>
            </a:endParaRPr>
          </a:p>
          <a:p>
            <a:r>
              <a:rPr lang="fr-CH" b="1" dirty="0">
                <a:solidFill>
                  <a:srgbClr val="00B050"/>
                </a:solidFill>
              </a:rPr>
              <a:t>Contacts </a:t>
            </a:r>
          </a:p>
          <a:p>
            <a:r>
              <a:rPr lang="fr-CH" b="1" dirty="0">
                <a:solidFill>
                  <a:srgbClr val="FF0000"/>
                </a:solidFill>
                <a:hlinkClick r:id="rId2"/>
              </a:rPr>
              <a:t>patrick.janot@cern.ch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>
                <a:solidFill>
                  <a:srgbClr val="FF0000"/>
                </a:solidFill>
                <a:hlinkClick r:id="rId3"/>
              </a:rPr>
              <a:t>Christophe.Grojean@desy.de</a:t>
            </a:r>
            <a:r>
              <a:rPr lang="fr-CH" b="1" dirty="0">
                <a:solidFill>
                  <a:srgbClr val="FF0000"/>
                </a:solidFill>
              </a:rPr>
              <a:t>  (PED coordination)</a:t>
            </a:r>
          </a:p>
          <a:p>
            <a:r>
              <a:rPr lang="fr-CH" b="1" dirty="0">
                <a:solidFill>
                  <a:srgbClr val="FF0000"/>
                </a:solidFill>
                <a:hlinkClick r:id="rId4"/>
              </a:rPr>
              <a:t>manuela.boscolo@cern.ch</a:t>
            </a:r>
            <a:r>
              <a:rPr lang="fr-CH" b="1" dirty="0">
                <a:solidFill>
                  <a:srgbClr val="FF0000"/>
                </a:solidFill>
              </a:rPr>
              <a:t> (MDI) </a:t>
            </a:r>
            <a:r>
              <a:rPr lang="fr-CH" b="1" dirty="0">
                <a:solidFill>
                  <a:srgbClr val="FF0000"/>
                </a:solidFill>
                <a:hlinkClick r:id="rId5"/>
              </a:rPr>
              <a:t>alain.blondel@cern.ch</a:t>
            </a:r>
            <a:r>
              <a:rPr lang="fr-CH" b="1" dirty="0">
                <a:solidFill>
                  <a:srgbClr val="FF0000"/>
                </a:solidFill>
              </a:rPr>
              <a:t> (E-POL)</a:t>
            </a:r>
          </a:p>
          <a:p>
            <a:r>
              <a:rPr lang="fr-CH" b="1" dirty="0">
                <a:solidFill>
                  <a:srgbClr val="FF0000"/>
                </a:solidFill>
                <a:hlinkClick r:id="rId6"/>
              </a:rPr>
              <a:t>Gerardo.ganis@cern.ch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>
                <a:solidFill>
                  <a:srgbClr val="FF0000"/>
                </a:solidFill>
                <a:hlinkClick r:id="rId7"/>
              </a:rPr>
              <a:t>clement.helsens@cern.ch</a:t>
            </a:r>
            <a:r>
              <a:rPr lang="fr-CH" b="1" dirty="0">
                <a:solidFill>
                  <a:srgbClr val="FF0000"/>
                </a:solidFill>
              </a:rPr>
              <a:t> (software)</a:t>
            </a:r>
          </a:p>
          <a:p>
            <a:r>
              <a:rPr lang="fr-CH" b="1" dirty="0">
                <a:solidFill>
                  <a:srgbClr val="FF0000"/>
                </a:solidFill>
                <a:hlinkClick r:id="rId8"/>
              </a:rPr>
              <a:t>matthew.mccullough@cern.ch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>
                <a:solidFill>
                  <a:srgbClr val="FF0000"/>
                </a:solidFill>
                <a:hlinkClick r:id="rId9"/>
              </a:rPr>
              <a:t>frank.simon@cern.ch</a:t>
            </a:r>
            <a:r>
              <a:rPr lang="fr-CH" b="1" dirty="0">
                <a:solidFill>
                  <a:srgbClr val="FF0000"/>
                </a:solidFill>
              </a:rPr>
              <a:t> (</a:t>
            </a:r>
            <a:r>
              <a:rPr lang="fr-CH" b="1" dirty="0" err="1">
                <a:solidFill>
                  <a:srgbClr val="FF0000"/>
                </a:solidFill>
              </a:rPr>
              <a:t>Physics</a:t>
            </a:r>
            <a:r>
              <a:rPr lang="fr-CH" b="1" dirty="0">
                <a:solidFill>
                  <a:srgbClr val="FF0000"/>
                </a:solidFill>
              </a:rPr>
              <a:t> Programme) </a:t>
            </a:r>
          </a:p>
          <a:p>
            <a:r>
              <a:rPr lang="fr-CH" b="1" dirty="0">
                <a:solidFill>
                  <a:srgbClr val="FF0000"/>
                </a:solidFill>
                <a:hlinkClick r:id="rId10"/>
              </a:rPr>
              <a:t>Patrizia.Azzi@cern.ch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>
                <a:solidFill>
                  <a:srgbClr val="FF0000"/>
                </a:solidFill>
                <a:hlinkClick r:id="rId11"/>
              </a:rPr>
              <a:t>emmanuel.perez@cern.ch</a:t>
            </a:r>
            <a:r>
              <a:rPr lang="fr-CH" b="1" dirty="0">
                <a:solidFill>
                  <a:srgbClr val="FF0000"/>
                </a:solidFill>
              </a:rPr>
              <a:t> (</a:t>
            </a:r>
            <a:r>
              <a:rPr lang="fr-CH" b="1" dirty="0" err="1">
                <a:solidFill>
                  <a:srgbClr val="FF0000"/>
                </a:solidFill>
              </a:rPr>
              <a:t>Physics</a:t>
            </a:r>
            <a:r>
              <a:rPr lang="fr-CH" b="1" dirty="0">
                <a:solidFill>
                  <a:srgbClr val="FF0000"/>
                </a:solidFill>
              </a:rPr>
              <a:t> Performance) </a:t>
            </a:r>
          </a:p>
          <a:p>
            <a:r>
              <a:rPr lang="fr-CH" b="1" dirty="0">
                <a:solidFill>
                  <a:srgbClr val="FF0000"/>
                </a:solidFill>
                <a:hlinkClick r:id="rId12"/>
              </a:rPr>
              <a:t>Mogens.Dam@nbi.dk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>
                <a:solidFill>
                  <a:srgbClr val="FF0000"/>
                </a:solidFill>
                <a:hlinkClick r:id="rId13"/>
              </a:rPr>
              <a:t>philipp.roloff@cern.ch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>
                <a:solidFill>
                  <a:srgbClr val="FF0000"/>
                </a:solidFill>
                <a:hlinkClick r:id="rId14"/>
              </a:rPr>
              <a:t>felix.sefkow@cern.ch</a:t>
            </a:r>
            <a:r>
              <a:rPr lang="fr-CH" b="1" dirty="0">
                <a:solidFill>
                  <a:srgbClr val="FF0000"/>
                </a:solidFill>
              </a:rPr>
              <a:t> (Detector Concepts)</a:t>
            </a:r>
          </a:p>
          <a:p>
            <a:r>
              <a:rPr lang="fr-CH" b="1" dirty="0">
                <a:solidFill>
                  <a:srgbClr val="00B050"/>
                </a:solidFill>
              </a:rPr>
              <a:t>1. </a:t>
            </a:r>
            <a:r>
              <a:rPr lang="fr-CH" b="1" dirty="0" err="1">
                <a:solidFill>
                  <a:srgbClr val="00B050"/>
                </a:solidFill>
              </a:rPr>
              <a:t>register</a:t>
            </a:r>
            <a:r>
              <a:rPr lang="fr-CH" b="1" dirty="0">
                <a:solidFill>
                  <a:srgbClr val="00B050"/>
                </a:solidFill>
              </a:rPr>
              <a:t> to the </a:t>
            </a:r>
            <a:r>
              <a:rPr lang="fr-CH" b="1" dirty="0" err="1">
                <a:solidFill>
                  <a:srgbClr val="00B050"/>
                </a:solidFill>
              </a:rPr>
              <a:t>study</a:t>
            </a:r>
            <a:r>
              <a:rPr lang="fr-CH" b="1" dirty="0">
                <a:solidFill>
                  <a:srgbClr val="00B050"/>
                </a:solidFill>
              </a:rPr>
              <a:t> (</a:t>
            </a:r>
            <a:r>
              <a:rPr lang="fr-CH" b="1" dirty="0" err="1">
                <a:solidFill>
                  <a:srgbClr val="00B050"/>
                </a:solidFill>
              </a:rPr>
              <a:t>both</a:t>
            </a:r>
            <a:r>
              <a:rPr lang="fr-CH" b="1" dirty="0">
                <a:solidFill>
                  <a:srgbClr val="00B050"/>
                </a:solidFill>
              </a:rPr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hlinkClick r:id="rId15"/>
              </a:rPr>
              <a:t>https://simba3.web.cern.ch/simba3/SelfSubscription.aspx?groupName=fcc-experiments-lepton</a:t>
            </a:r>
            <a:r>
              <a:rPr lang="en-US" dirty="0"/>
              <a:t> </a:t>
            </a:r>
          </a:p>
          <a:p>
            <a:r>
              <a:rPr lang="en-US" b="1" dirty="0">
                <a:solidFill>
                  <a:srgbClr val="FF0000"/>
                </a:solidFill>
              </a:rPr>
              <a:t>       </a:t>
            </a:r>
            <a:r>
              <a:rPr lang="en-US" dirty="0">
                <a:hlinkClick r:id="rId16"/>
              </a:rPr>
              <a:t>https://simba3.web.cern.ch/simba3/SelfSubscription.aspx?groupName=fcc-experiments-hadron</a:t>
            </a:r>
            <a:endParaRPr lang="fr-CH" b="1" dirty="0">
              <a:solidFill>
                <a:srgbClr val="FF0000"/>
              </a:solidFill>
            </a:endParaRPr>
          </a:p>
          <a:p>
            <a:r>
              <a:rPr lang="fr-CH" b="1" dirty="0">
                <a:solidFill>
                  <a:srgbClr val="00B050"/>
                </a:solidFill>
              </a:rPr>
              <a:t>2.  </a:t>
            </a:r>
            <a:r>
              <a:rPr lang="fr-CH" b="1" dirty="0" err="1">
                <a:solidFill>
                  <a:srgbClr val="00B050"/>
                </a:solidFill>
              </a:rPr>
              <a:t>Prepare</a:t>
            </a:r>
            <a:r>
              <a:rPr lang="fr-CH" b="1" dirty="0">
                <a:solidFill>
                  <a:srgbClr val="00B050"/>
                </a:solidFill>
              </a:rPr>
              <a:t> MOU </a:t>
            </a:r>
            <a:r>
              <a:rPr lang="fr-CH" b="1" dirty="0" err="1">
                <a:solidFill>
                  <a:srgbClr val="00B050"/>
                </a:solidFill>
              </a:rPr>
              <a:t>with</a:t>
            </a:r>
            <a:r>
              <a:rPr lang="fr-CH" b="1" dirty="0">
                <a:solidFill>
                  <a:srgbClr val="00B050"/>
                </a:solidFill>
              </a:rPr>
              <a:t> Addendum </a:t>
            </a:r>
            <a:r>
              <a:rPr lang="fr-CH" b="1" dirty="0" err="1">
                <a:solidFill>
                  <a:srgbClr val="00B050"/>
                </a:solidFill>
              </a:rPr>
              <a:t>that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can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evolve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with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increased</a:t>
            </a:r>
            <a:r>
              <a:rPr lang="fr-CH" b="1" dirty="0">
                <a:solidFill>
                  <a:srgbClr val="00B050"/>
                </a:solidFill>
              </a:rPr>
              <a:t> participation</a:t>
            </a:r>
            <a:endParaRPr lang="fr-CH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66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726A3687-7F1F-44EB-A8DC-C0AC7F0E5069}" type="datetime1">
              <a:rPr lang="fr-CH" sz="216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25.08.2022</a:t>
            </a:fld>
            <a:endParaRPr lang="fr-CH" sz="216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26026" y="6356352"/>
            <a:ext cx="5427374" cy="365125"/>
          </a:xfrm>
        </p:spPr>
        <p:txBody>
          <a:bodyPr/>
          <a:lstStyle/>
          <a:p>
            <a:pPr defTabSz="1097280"/>
            <a:r>
              <a:rPr lang="en-US" sz="132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Alain Blondel motivational talk</a:t>
            </a:r>
            <a:endParaRPr lang="fr-CH" sz="1320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FF28A6E5-1451-4611-9B85-9117163DB886}" type="slidenum">
              <a:rPr lang="fr-CH" sz="216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1097280"/>
              <a:t>46</a:t>
            </a:fld>
            <a:endParaRPr lang="fr-CH" sz="216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1018" y="0"/>
            <a:ext cx="10005431" cy="4247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1097280"/>
            <a:r>
              <a:rPr lang="fr-FR" sz="2160" b="1" dirty="0">
                <a:solidFill>
                  <a:prstClr val="black"/>
                </a:solidFill>
                <a:latin typeface="Calibri" panose="020F0502020204030204"/>
              </a:rPr>
              <a:t>A future </a:t>
            </a:r>
            <a:r>
              <a:rPr lang="fr-FR" sz="2160" b="1" dirty="0" err="1">
                <a:solidFill>
                  <a:prstClr val="black"/>
                </a:solidFill>
                <a:latin typeface="Calibri" panose="020F0502020204030204"/>
              </a:rPr>
              <a:t>Higgs</a:t>
            </a:r>
            <a:r>
              <a:rPr lang="fr-FR" sz="2160" b="1" dirty="0">
                <a:solidFill>
                  <a:prstClr val="black"/>
                </a:solidFill>
                <a:latin typeface="Calibri" panose="020F0502020204030204"/>
              </a:rPr>
              <a:t> and </a:t>
            </a:r>
            <a:r>
              <a:rPr lang="fr-FR" sz="2160" b="1" dirty="0" err="1">
                <a:solidFill>
                  <a:prstClr val="black"/>
                </a:solidFill>
                <a:latin typeface="Calibri" panose="020F0502020204030204"/>
              </a:rPr>
              <a:t>Electroweak</a:t>
            </a:r>
            <a:r>
              <a:rPr lang="fr-FR" sz="216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2160" b="1" dirty="0" err="1">
                <a:solidFill>
                  <a:prstClr val="black"/>
                </a:solidFill>
                <a:latin typeface="Calibri" panose="020F0502020204030204"/>
              </a:rPr>
              <a:t>Factory</a:t>
            </a:r>
            <a:r>
              <a:rPr lang="fr-FR" sz="2160" b="1" dirty="0">
                <a:solidFill>
                  <a:prstClr val="black"/>
                </a:solidFill>
                <a:latin typeface="Calibri" panose="020F0502020204030204"/>
              </a:rPr>
              <a:t>; Challenges </a:t>
            </a:r>
            <a:r>
              <a:rPr lang="fr-FR" sz="2160" b="1" dirty="0" err="1">
                <a:solidFill>
                  <a:prstClr val="black"/>
                </a:solidFill>
                <a:latin typeface="Calibri" panose="020F0502020204030204"/>
              </a:rPr>
              <a:t>towards</a:t>
            </a:r>
            <a:r>
              <a:rPr lang="fr-FR" sz="216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2160" b="1" dirty="0" err="1">
                <a:solidFill>
                  <a:prstClr val="black"/>
                </a:solidFill>
                <a:latin typeface="Calibri" panose="020F0502020204030204"/>
              </a:rPr>
              <a:t>discovery</a:t>
            </a:r>
            <a:r>
              <a:rPr lang="fr-FR" sz="216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2160" i="1" dirty="0">
                <a:solidFill>
                  <a:prstClr val="black"/>
                </a:solidFill>
                <a:latin typeface="Calibri" panose="020F0502020204030204"/>
              </a:rPr>
              <a:t>EPJ+ </a:t>
            </a:r>
            <a:r>
              <a:rPr lang="fr-FR" sz="2160" i="1" dirty="0" err="1">
                <a:solidFill>
                  <a:prstClr val="black"/>
                </a:solidFill>
                <a:latin typeface="Calibri" panose="020F0502020204030204"/>
              </a:rPr>
              <a:t>spec</a:t>
            </a:r>
            <a:r>
              <a:rPr lang="fr-FR" sz="2160" i="1" dirty="0">
                <a:solidFill>
                  <a:prstClr val="black"/>
                </a:solidFill>
                <a:latin typeface="Calibri" panose="020F0502020204030204"/>
              </a:rPr>
              <a:t>. issue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702" y="726825"/>
            <a:ext cx="5572801" cy="36278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b="54785"/>
          <a:stretch/>
        </p:blipFill>
        <p:spPr>
          <a:xfrm>
            <a:off x="174839" y="4264866"/>
            <a:ext cx="5624401" cy="23449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3707" y="731520"/>
            <a:ext cx="6488293" cy="437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555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64">
              <a:defRPr/>
            </a:pPr>
            <a:fld id="{6C41E8F9-2E4B-49BD-BAE1-F05603CF1C34}" type="datetime1">
              <a:rPr lang="fr-CH" sz="1200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914364">
              <a:defRPr/>
            </a:pPr>
            <a:r>
              <a:rPr lang="en-US" sz="1200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914364">
              <a:defRPr/>
            </a:pPr>
            <a:fld id="{D57E2960-37A5-4AAE-8B53-6EBC43190134}" type="slidenum">
              <a:rPr lang="fr-FR" sz="1200" smtClean="0">
                <a:solidFill>
                  <a:prstClr val="black">
                    <a:tint val="75000"/>
                  </a:prstClr>
                </a:solidFill>
              </a:rPr>
              <a:pPr algn="r" defTabSz="914364">
                <a:defRPr/>
              </a:pPr>
              <a:t>47</a:t>
            </a:fld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673" y="770555"/>
            <a:ext cx="5982271" cy="42847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1018" y="0"/>
            <a:ext cx="10005431" cy="4247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1097280"/>
            <a:r>
              <a:rPr lang="fr-FR" sz="2160" b="1" dirty="0">
                <a:solidFill>
                  <a:prstClr val="black"/>
                </a:solidFill>
                <a:latin typeface="Calibri" panose="020F0502020204030204"/>
              </a:rPr>
              <a:t>A future </a:t>
            </a:r>
            <a:r>
              <a:rPr lang="fr-FR" sz="2160" b="1" dirty="0" err="1">
                <a:solidFill>
                  <a:prstClr val="black"/>
                </a:solidFill>
                <a:latin typeface="Calibri" panose="020F0502020204030204"/>
              </a:rPr>
              <a:t>Higgs</a:t>
            </a:r>
            <a:r>
              <a:rPr lang="fr-FR" sz="2160" b="1" dirty="0">
                <a:solidFill>
                  <a:prstClr val="black"/>
                </a:solidFill>
                <a:latin typeface="Calibri" panose="020F0502020204030204"/>
              </a:rPr>
              <a:t> and </a:t>
            </a:r>
            <a:r>
              <a:rPr lang="fr-FR" sz="2160" b="1" dirty="0" err="1">
                <a:solidFill>
                  <a:prstClr val="black"/>
                </a:solidFill>
                <a:latin typeface="Calibri" panose="020F0502020204030204"/>
              </a:rPr>
              <a:t>Electroweak</a:t>
            </a:r>
            <a:r>
              <a:rPr lang="fr-FR" sz="216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2160" b="1" dirty="0" err="1">
                <a:solidFill>
                  <a:prstClr val="black"/>
                </a:solidFill>
                <a:latin typeface="Calibri" panose="020F0502020204030204"/>
              </a:rPr>
              <a:t>Factory</a:t>
            </a:r>
            <a:r>
              <a:rPr lang="fr-FR" sz="2160" b="1" dirty="0">
                <a:solidFill>
                  <a:prstClr val="black"/>
                </a:solidFill>
                <a:latin typeface="Calibri" panose="020F0502020204030204"/>
              </a:rPr>
              <a:t>; Challenges </a:t>
            </a:r>
            <a:r>
              <a:rPr lang="fr-FR" sz="2160" b="1" dirty="0" err="1">
                <a:solidFill>
                  <a:prstClr val="black"/>
                </a:solidFill>
                <a:latin typeface="Calibri" panose="020F0502020204030204"/>
              </a:rPr>
              <a:t>towards</a:t>
            </a:r>
            <a:r>
              <a:rPr lang="fr-FR" sz="216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2160" b="1" dirty="0" err="1">
                <a:solidFill>
                  <a:prstClr val="black"/>
                </a:solidFill>
                <a:latin typeface="Calibri" panose="020F0502020204030204"/>
              </a:rPr>
              <a:t>discovery</a:t>
            </a:r>
            <a:r>
              <a:rPr lang="fr-FR" sz="216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2160" i="1" dirty="0">
                <a:solidFill>
                  <a:prstClr val="black"/>
                </a:solidFill>
                <a:latin typeface="Calibri" panose="020F0502020204030204"/>
              </a:rPr>
              <a:t>EPJ+ </a:t>
            </a:r>
            <a:r>
              <a:rPr lang="fr-FR" sz="2160" i="1" dirty="0" err="1">
                <a:solidFill>
                  <a:prstClr val="black"/>
                </a:solidFill>
                <a:latin typeface="Calibri" panose="020F0502020204030204"/>
              </a:rPr>
              <a:t>spec</a:t>
            </a:r>
            <a:r>
              <a:rPr lang="fr-FR" sz="2160" i="1" dirty="0">
                <a:solidFill>
                  <a:prstClr val="black"/>
                </a:solidFill>
                <a:latin typeface="Calibri" panose="020F0502020204030204"/>
              </a:rPr>
              <a:t>. issue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1793" y="722917"/>
            <a:ext cx="5708469" cy="436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6062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D55D6-FC2D-425B-8BF3-0173361E4713}" type="datetime1">
              <a:rPr lang="fr-CH" smtClean="0"/>
              <a:t>25.08.2022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 FCC-ee Physics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48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350414" y="476673"/>
            <a:ext cx="3455048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3600" b="1" dirty="0" err="1"/>
              <a:t>Physics</a:t>
            </a:r>
            <a:r>
              <a:rPr lang="fr-CH" sz="3600" b="1" dirty="0"/>
              <a:t> at FCC-</a:t>
            </a:r>
            <a:r>
              <a:rPr lang="fr-CH" sz="3600" b="1" dirty="0" err="1"/>
              <a:t>ee</a:t>
            </a:r>
            <a:endParaRPr lang="en-GB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315828" y="1268761"/>
            <a:ext cx="750237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182" indent="-457182" algn="ctr">
              <a:buAutoNum type="arabicPeriod"/>
            </a:pPr>
            <a:r>
              <a:rPr lang="fr-CH" sz="2000" b="1" dirty="0">
                <a:solidFill>
                  <a:srgbClr val="FF0000"/>
                </a:solidFill>
              </a:rPr>
              <a:t>HIGGS FACTORY </a:t>
            </a:r>
            <a:endParaRPr lang="fr-CH" sz="2000" b="1" dirty="0"/>
          </a:p>
          <a:p>
            <a:pPr algn="ctr"/>
            <a:r>
              <a:rPr lang="fr-CH" sz="2000" b="1" dirty="0" err="1"/>
              <a:t>Higgs</a:t>
            </a:r>
            <a:r>
              <a:rPr lang="fr-CH" sz="2000" b="1" dirty="0"/>
              <a:t> </a:t>
            </a:r>
            <a:r>
              <a:rPr lang="fr-CH" sz="2000" b="1" dirty="0" err="1"/>
              <a:t>provides</a:t>
            </a:r>
            <a:r>
              <a:rPr lang="fr-CH" sz="2000" b="1" dirty="0"/>
              <a:t> a </a:t>
            </a:r>
            <a:r>
              <a:rPr lang="fr-CH" sz="2000" b="1" dirty="0" err="1"/>
              <a:t>very</a:t>
            </a:r>
            <a:r>
              <a:rPr lang="fr-CH" sz="2000" b="1" dirty="0"/>
              <a:t> good </a:t>
            </a:r>
            <a:r>
              <a:rPr lang="fr-CH" sz="2000" b="1" dirty="0" err="1"/>
              <a:t>reason</a:t>
            </a:r>
            <a:r>
              <a:rPr lang="fr-CH" sz="2000" b="1" dirty="0"/>
              <a:t> </a:t>
            </a:r>
            <a:r>
              <a:rPr lang="fr-CH" sz="2000" b="1" dirty="0" err="1"/>
              <a:t>why</a:t>
            </a:r>
            <a:r>
              <a:rPr lang="fr-CH" sz="2000" b="1" dirty="0"/>
              <a:t> </a:t>
            </a:r>
            <a:r>
              <a:rPr lang="fr-CH" sz="2000" b="1" dirty="0" err="1"/>
              <a:t>we</a:t>
            </a:r>
            <a:r>
              <a:rPr lang="fr-CH" sz="2000" b="1" dirty="0"/>
              <a:t> </a:t>
            </a:r>
            <a:r>
              <a:rPr lang="fr-CH" sz="2000" b="1" dirty="0" err="1"/>
              <a:t>need</a:t>
            </a:r>
            <a:r>
              <a:rPr lang="fr-CH" sz="2000" b="1" dirty="0"/>
              <a:t> </a:t>
            </a:r>
            <a:r>
              <a:rPr lang="fr-CH" sz="2000" b="1" dirty="0" err="1"/>
              <a:t>e+e</a:t>
            </a:r>
            <a:r>
              <a:rPr lang="fr-CH" sz="2000" b="1" dirty="0"/>
              <a:t>- (or </a:t>
            </a:r>
            <a:r>
              <a:rPr lang="fr-CH" sz="2000" b="1" dirty="0">
                <a:sym typeface="Symbol"/>
              </a:rPr>
              <a:t>) </a:t>
            </a:r>
            <a:r>
              <a:rPr lang="fr-CH" sz="2000" b="1" dirty="0" err="1"/>
              <a:t>collider</a:t>
            </a:r>
            <a:endParaRPr lang="fr-CH" sz="2000" b="1" dirty="0"/>
          </a:p>
          <a:p>
            <a:pPr algn="ctr"/>
            <a:endParaRPr lang="fr-CH" sz="2000" b="1" dirty="0"/>
          </a:p>
          <a:p>
            <a:pPr algn="ctr"/>
            <a:r>
              <a:rPr lang="fr-CH" sz="2000" b="1" dirty="0">
                <a:solidFill>
                  <a:srgbClr val="FF0000"/>
                </a:solidFill>
              </a:rPr>
              <a:t>2. ELECTROWEAK PRECISION  ( 10</a:t>
            </a:r>
            <a:r>
              <a:rPr lang="fr-CH" sz="2000" b="1" baseline="30000" dirty="0">
                <a:solidFill>
                  <a:srgbClr val="FF0000"/>
                </a:solidFill>
              </a:rPr>
              <a:t>-3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fr-CH" sz="2000" b="1" dirty="0" err="1">
                <a:solidFill>
                  <a:srgbClr val="FF0000"/>
                </a:solidFill>
              </a:rPr>
              <a:t>today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fr-CH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 10</a:t>
            </a:r>
            <a:r>
              <a:rPr lang="fr-CH" sz="2000" b="1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-5</a:t>
            </a:r>
            <a:r>
              <a:rPr lang="fr-CH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endParaRPr lang="fr-CH" sz="2000" b="1" dirty="0">
              <a:solidFill>
                <a:srgbClr val="FF0000"/>
              </a:solidFill>
            </a:endParaRPr>
          </a:p>
          <a:p>
            <a:pPr algn="ctr"/>
            <a:r>
              <a:rPr lang="fr-CH" sz="2000" b="1" dirty="0"/>
              <a:t>Z + WW + top </a:t>
            </a:r>
            <a:r>
              <a:rPr lang="fr-CH" sz="2000" b="1" dirty="0" err="1"/>
              <a:t>required</a:t>
            </a:r>
            <a:r>
              <a:rPr lang="fr-CH" sz="2000" b="1" dirty="0"/>
              <a:t>! </a:t>
            </a:r>
          </a:p>
          <a:p>
            <a:pPr algn="ctr"/>
            <a:r>
              <a:rPr lang="fr-CH" sz="2000" b="1" dirty="0" smtClean="0"/>
              <a:t>Test </a:t>
            </a:r>
            <a:r>
              <a:rPr lang="fr-CH" sz="2000" b="1" dirty="0"/>
              <a:t>of the </a:t>
            </a:r>
            <a:r>
              <a:rPr lang="fr-CH" sz="2000" b="1" dirty="0" err="1"/>
              <a:t>completeness</a:t>
            </a:r>
            <a:r>
              <a:rPr lang="fr-CH" sz="2000" b="1" dirty="0"/>
              <a:t> of the SM </a:t>
            </a:r>
          </a:p>
          <a:p>
            <a:pPr algn="ctr"/>
            <a:endParaRPr lang="en-US" sz="2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3</a:t>
            </a:r>
            <a:r>
              <a:rPr lang="en-US" sz="2000" b="1" dirty="0">
                <a:solidFill>
                  <a:srgbClr val="FF0000"/>
                </a:solidFill>
              </a:rPr>
              <a:t>. Z FACTORY 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 (</a:t>
            </a:r>
            <a:r>
              <a:rPr lang="en-US" sz="2000" b="1" dirty="0">
                <a:solidFill>
                  <a:srgbClr val="FF0000"/>
                </a:solidFill>
              </a:rPr>
              <a:t>5 10</a:t>
            </a:r>
            <a:r>
              <a:rPr lang="en-US" sz="2000" b="1" baseline="30000" dirty="0">
                <a:solidFill>
                  <a:srgbClr val="FF0000"/>
                </a:solidFill>
              </a:rPr>
              <a:t>12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Z   i.e.  1.5 10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11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ee</a:t>
            </a:r>
            <a:r>
              <a:rPr lang="en-US" sz="2000" b="1" dirty="0" smtClean="0">
                <a:solidFill>
                  <a:srgbClr val="FF0000"/>
                </a:solidFill>
              </a:rPr>
              <a:t>, </a:t>
            </a:r>
            <a:r>
              <a:rPr lang="en-CH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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, </a:t>
            </a:r>
            <a:r>
              <a:rPr lang="en-CH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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;  ~0.7 10</a:t>
            </a:r>
            <a:r>
              <a:rPr lang="en-US" sz="2000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12 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uu,dd,ss,cc,bb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;  10</a:t>
            </a:r>
            <a:r>
              <a:rPr lang="en-US" sz="2000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12 </a:t>
            </a:r>
            <a:r>
              <a:rPr lang="en-CH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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  <a:endParaRPr lang="en-US" sz="2000" b="1" dirty="0">
              <a:solidFill>
                <a:srgbClr val="FF0000"/>
              </a:solidFill>
            </a:endParaRPr>
          </a:p>
          <a:p>
            <a:pPr algn="ctr"/>
            <a:r>
              <a:rPr lang="en-US" sz="2000" b="1" dirty="0"/>
              <a:t>High statistics for Heavy </a:t>
            </a:r>
            <a:r>
              <a:rPr lang="en-US" sz="2000" b="1" dirty="0" err="1" smtClean="0"/>
              <a:t>Flavours</a:t>
            </a:r>
            <a:r>
              <a:rPr lang="en-US" sz="2000" b="1" dirty="0" smtClean="0"/>
              <a:t>, QCD  </a:t>
            </a:r>
          </a:p>
          <a:p>
            <a:pPr algn="ctr"/>
            <a:r>
              <a:rPr lang="en-US" sz="2000" b="1" dirty="0" smtClean="0"/>
              <a:t>Search </a:t>
            </a:r>
            <a:r>
              <a:rPr lang="en-US" sz="2000" b="1" dirty="0"/>
              <a:t>for Feebly  Coupled Particles</a:t>
            </a:r>
          </a:p>
          <a:p>
            <a:pPr algn="ctr"/>
            <a:r>
              <a:rPr lang="en-US" sz="2000" b="1" dirty="0"/>
              <a:t>The place for ‘direct discovery’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5640" y="5648089"/>
            <a:ext cx="6879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+ </a:t>
            </a:r>
            <a:r>
              <a:rPr lang="fr-CH" b="1" dirty="0" err="1"/>
              <a:t>comments</a:t>
            </a:r>
            <a:r>
              <a:rPr lang="fr-CH" b="1" dirty="0"/>
              <a:t> on the </a:t>
            </a:r>
            <a:r>
              <a:rPr lang="fr-CH" b="1" dirty="0" err="1"/>
              <a:t>synergy</a:t>
            </a:r>
            <a:r>
              <a:rPr lang="fr-CH" b="1" dirty="0"/>
              <a:t> and </a:t>
            </a:r>
            <a:r>
              <a:rPr lang="fr-CH" b="1" dirty="0" err="1"/>
              <a:t>complementarity</a:t>
            </a:r>
            <a:r>
              <a:rPr lang="fr-CH" b="1" dirty="0"/>
              <a:t> of FCC-</a:t>
            </a:r>
            <a:r>
              <a:rPr lang="fr-CH" b="1" dirty="0" err="1"/>
              <a:t>ee</a:t>
            </a:r>
            <a:r>
              <a:rPr lang="fr-CH" b="1" dirty="0"/>
              <a:t> </a:t>
            </a:r>
            <a:r>
              <a:rPr lang="fr-CH" b="1" dirty="0" err="1"/>
              <a:t>hh</a:t>
            </a:r>
            <a:r>
              <a:rPr lang="fr-CH" b="1" dirty="0"/>
              <a:t> and eh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4304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7B6FCFBF-115D-4C74-99BA-681DDE4FCBEA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49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5623" y="680720"/>
            <a:ext cx="4537497" cy="23898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en-US" sz="1333" dirty="0">
              <a:solidFill>
                <a:srgbClr val="000000"/>
              </a:solidFill>
              <a:latin typeface="Comic Sans MS"/>
            </a:endParaRPr>
          </a:p>
          <a:p>
            <a:endParaRPr lang="fr-CH" sz="1333" dirty="0">
              <a:solidFill>
                <a:srgbClr val="0033CC"/>
              </a:solidFill>
            </a:endParaRPr>
          </a:p>
          <a:p>
            <a:endParaRPr lang="fr-CH" sz="1333" baseline="30000" dirty="0">
              <a:solidFill>
                <a:srgbClr val="0033CC"/>
              </a:solidFill>
              <a:sym typeface="Symbol"/>
            </a:endParaRPr>
          </a:p>
          <a:p>
            <a:endParaRPr lang="fr-CH" sz="1333" baseline="30000" dirty="0">
              <a:solidFill>
                <a:srgbClr val="0033CC"/>
              </a:solidFill>
              <a:sym typeface="Symbol"/>
            </a:endParaRPr>
          </a:p>
          <a:p>
            <a:endParaRPr lang="fr-CH" sz="1333" baseline="30000" dirty="0">
              <a:solidFill>
                <a:srgbClr val="0033CC"/>
              </a:solidFill>
              <a:sym typeface="Symbol"/>
            </a:endParaRPr>
          </a:p>
          <a:p>
            <a:endParaRPr lang="fr-CH" sz="1333" dirty="0">
              <a:solidFill>
                <a:srgbClr val="0033CC"/>
              </a:solidFill>
              <a:sym typeface="Symbol"/>
            </a:endParaRPr>
          </a:p>
          <a:p>
            <a:endParaRPr lang="fr-CH" sz="1333" dirty="0">
              <a:solidFill>
                <a:srgbClr val="0033CC"/>
              </a:solidFill>
              <a:sym typeface="Symbol"/>
            </a:endParaRPr>
          </a:p>
          <a:p>
            <a:endParaRPr lang="fr-CH" sz="1333" dirty="0">
              <a:solidFill>
                <a:srgbClr val="0033CC"/>
              </a:solidFill>
              <a:sym typeface="Symbol"/>
            </a:endParaRPr>
          </a:p>
          <a:p>
            <a:endParaRPr lang="fr-CH" sz="1600" dirty="0" smtClean="0">
              <a:solidFill>
                <a:srgbClr val="0033CC"/>
              </a:solidFill>
              <a:sym typeface="Symbol"/>
            </a:endParaRPr>
          </a:p>
          <a:p>
            <a:endParaRPr lang="fr-CH" sz="2000" dirty="0" smtClean="0">
              <a:solidFill>
                <a:srgbClr val="0033CC"/>
              </a:solidFill>
              <a:sym typeface="Wingdings" panose="05000000000000000000" pitchFamily="2" charset="2"/>
            </a:endParaRPr>
          </a:p>
          <a:p>
            <a:r>
              <a:rPr lang="fr-CH" sz="2000" dirty="0" smtClean="0">
                <a:solidFill>
                  <a:srgbClr val="0033CC"/>
                </a:solidFill>
                <a:sym typeface="Wingdings" panose="05000000000000000000" pitchFamily="2" charset="2"/>
              </a:rPr>
              <a:t> </a:t>
            </a:r>
            <a:r>
              <a:rPr lang="fr-CH" sz="2000" dirty="0">
                <a:solidFill>
                  <a:srgbClr val="0033CC"/>
                </a:solidFill>
                <a:sym typeface="Wingdings" panose="05000000000000000000" pitchFamily="2" charset="2"/>
              </a:rPr>
              <a:t>must do </a:t>
            </a:r>
            <a:r>
              <a:rPr lang="fr-CH" sz="2000" dirty="0" err="1">
                <a:solidFill>
                  <a:srgbClr val="0033CC"/>
                </a:solidFill>
                <a:sym typeface="Wingdings" panose="05000000000000000000" pitchFamily="2" charset="2"/>
              </a:rPr>
              <a:t>physics</a:t>
            </a:r>
            <a:r>
              <a:rPr lang="fr-CH" sz="2000" dirty="0">
                <a:solidFill>
                  <a:srgbClr val="0033CC"/>
                </a:solidFill>
                <a:sym typeface="Wingdings" panose="05000000000000000000" pitchFamily="2" charset="2"/>
              </a:rPr>
              <a:t> </a:t>
            </a:r>
            <a:r>
              <a:rPr lang="fr-CH" sz="2000" dirty="0" err="1">
                <a:solidFill>
                  <a:srgbClr val="0033CC"/>
                </a:solidFill>
                <a:sym typeface="Wingdings" panose="05000000000000000000" pitchFamily="2" charset="2"/>
              </a:rPr>
              <a:t>with</a:t>
            </a:r>
            <a:r>
              <a:rPr lang="fr-CH" sz="2000" dirty="0">
                <a:solidFill>
                  <a:srgbClr val="0033CC"/>
                </a:solidFill>
                <a:sym typeface="Wingdings" panose="05000000000000000000" pitchFamily="2" charset="2"/>
              </a:rPr>
              <a:t> </a:t>
            </a:r>
            <a:r>
              <a:rPr lang="fr-CH" sz="2000" dirty="0" smtClean="0">
                <a:solidFill>
                  <a:srgbClr val="0033CC"/>
                </a:solidFill>
                <a:sym typeface="Wingdings" panose="05000000000000000000" pitchFamily="2" charset="2"/>
              </a:rPr>
              <a:t>ratios</a:t>
            </a:r>
            <a:endParaRPr lang="fr-CH" sz="2000" dirty="0">
              <a:solidFill>
                <a:srgbClr val="0033CC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68044" y="1567009"/>
            <a:ext cx="4190634" cy="900055"/>
            <a:chOff x="342197" y="4757724"/>
            <a:chExt cx="5028761" cy="1080066"/>
          </a:xfrm>
        </p:grpSpPr>
        <p:sp>
          <p:nvSpPr>
            <p:cNvPr id="7" name="TextBox 6"/>
            <p:cNvSpPr txBox="1"/>
            <p:nvPr/>
          </p:nvSpPr>
          <p:spPr>
            <a:xfrm>
              <a:off x="342197" y="4757724"/>
              <a:ext cx="5028761" cy="10800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</a:t>
              </a:r>
              <a:r>
                <a:rPr lang="fr-CH" sz="2333" baseline="-25000" dirty="0" err="1">
                  <a:solidFill>
                    <a:srgbClr val="0033CC"/>
                  </a:solidFill>
                  <a:sym typeface="Symbol"/>
                </a:rPr>
                <a:t>i</a:t>
              </a:r>
              <a:r>
                <a:rPr lang="fr-CH" sz="2333" baseline="-25000" dirty="0" err="1">
                  <a:solidFill>
                    <a:srgbClr val="0033CC"/>
                  </a:solidFill>
                  <a:sym typeface="Wingdings" pitchFamily="2" charset="2"/>
                </a:rPr>
                <a:t>f</a:t>
              </a:r>
              <a:r>
                <a:rPr lang="fr-CH" sz="2333" baseline="-25000" dirty="0">
                  <a:solidFill>
                    <a:srgbClr val="0033CC"/>
                  </a:solidFill>
                  <a:sym typeface="Wingdings" pitchFamily="2" charset="2"/>
                </a:rPr>
                <a:t> 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 </a:t>
              </a:r>
              <a:r>
                <a:rPr lang="fr-CH" sz="2333" baseline="30000" dirty="0" err="1">
                  <a:solidFill>
                    <a:srgbClr val="0033CC"/>
                  </a:solidFill>
                  <a:sym typeface="Symbol"/>
                </a:rPr>
                <a:t>observed</a:t>
              </a:r>
              <a:r>
                <a:rPr lang="fr-CH" sz="2333" baseline="30000" dirty="0">
                  <a:solidFill>
                    <a:srgbClr val="0033CC"/>
                  </a:solidFill>
                  <a:sym typeface="Symbol"/>
                </a:rPr>
                <a:t>   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 </a:t>
              </a:r>
              <a:r>
                <a:rPr lang="fr-CH" sz="2333" baseline="-25000" dirty="0" err="1">
                  <a:solidFill>
                    <a:srgbClr val="0033CC"/>
                  </a:solidFill>
                  <a:sym typeface="Symbol"/>
                </a:rPr>
                <a:t>prod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  (</a:t>
              </a:r>
              <a:r>
                <a:rPr lang="fr-CH" sz="2333" dirty="0" err="1">
                  <a:solidFill>
                    <a:srgbClr val="0033CC"/>
                  </a:solidFill>
                  <a:sym typeface="Symbol"/>
                </a:rPr>
                <a:t>g</a:t>
              </a:r>
              <a:r>
                <a:rPr lang="fr-CH" sz="2333" baseline="-25000" dirty="0" err="1">
                  <a:solidFill>
                    <a:srgbClr val="0033CC"/>
                  </a:solidFill>
                  <a:sym typeface="Symbol"/>
                </a:rPr>
                <a:t>Hi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 )</a:t>
              </a:r>
              <a:r>
                <a:rPr lang="fr-CH" sz="2333" baseline="30000" dirty="0">
                  <a:solidFill>
                    <a:srgbClr val="0033CC"/>
                  </a:solidFill>
                  <a:sym typeface="Symbol"/>
                </a:rPr>
                <a:t>2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(</a:t>
              </a:r>
              <a:r>
                <a:rPr lang="fr-CH" sz="2333" dirty="0" err="1">
                  <a:solidFill>
                    <a:srgbClr val="0033CC"/>
                  </a:solidFill>
                  <a:sym typeface="Symbol"/>
                </a:rPr>
                <a:t>g</a:t>
              </a:r>
              <a:r>
                <a:rPr lang="fr-CH" sz="2333" baseline="-25000" dirty="0" err="1">
                  <a:solidFill>
                    <a:srgbClr val="0033CC"/>
                  </a:solidFill>
                  <a:sym typeface="Symbol"/>
                </a:rPr>
                <a:t>Hf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)</a:t>
              </a:r>
              <a:r>
                <a:rPr lang="fr-CH" sz="2333" baseline="30000" dirty="0">
                  <a:solidFill>
                    <a:srgbClr val="0033CC"/>
                  </a:solidFill>
                  <a:sym typeface="Symbol"/>
                </a:rPr>
                <a:t>2      </a:t>
              </a:r>
            </a:p>
            <a:p>
              <a:endParaRPr lang="fr-CH" sz="583" dirty="0"/>
            </a:p>
            <a:p>
              <a:r>
                <a:rPr lang="fr-CH" sz="2333" dirty="0"/>
                <a:t>                                             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</a:t>
              </a:r>
              <a:r>
                <a:rPr lang="fr-CH" sz="2333" baseline="-25000" dirty="0">
                  <a:solidFill>
                    <a:srgbClr val="0033CC"/>
                  </a:solidFill>
                  <a:sym typeface="Symbol"/>
                </a:rPr>
                <a:t>H</a:t>
              </a:r>
              <a:endParaRPr lang="en-GB" sz="2333" dirty="0"/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3419108" y="5334035"/>
              <a:ext cx="1406571" cy="0"/>
            </a:xfrm>
            <a:prstGeom prst="line">
              <a:avLst/>
            </a:prstGeom>
            <a:noFill/>
            <a:ln w="38100" cap="flat" cmpd="sng" algn="ctr">
              <a:solidFill>
                <a:srgbClr val="1F419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" name="TextBox 8"/>
          <p:cNvSpPr txBox="1"/>
          <p:nvPr/>
        </p:nvSpPr>
        <p:spPr>
          <a:xfrm>
            <a:off x="288504" y="739400"/>
            <a:ext cx="4065537" cy="45134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CH" sz="2333" b="1" kern="0" dirty="0">
                <a:solidFill>
                  <a:prstClr val="black"/>
                </a:solidFill>
                <a:latin typeface="Calibri"/>
              </a:rPr>
              <a:t>THE LHC </a:t>
            </a:r>
            <a:r>
              <a:rPr lang="fr-CH" sz="2333" kern="0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fr-CH" sz="2333" kern="0" dirty="0">
                <a:solidFill>
                  <a:prstClr val="black"/>
                </a:solidFill>
                <a:latin typeface="Calibri"/>
              </a:rPr>
              <a:t> a </a:t>
            </a:r>
            <a:r>
              <a:rPr lang="fr-CH" sz="2333" kern="0" dirty="0" err="1">
                <a:solidFill>
                  <a:prstClr val="black"/>
                </a:solidFill>
                <a:latin typeface="Calibri"/>
              </a:rPr>
              <a:t>Higgs</a:t>
            </a:r>
            <a:r>
              <a:rPr lang="fr-CH" sz="2333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333" kern="0" dirty="0" err="1">
                <a:solidFill>
                  <a:prstClr val="black"/>
                </a:solidFill>
                <a:latin typeface="Calibri"/>
              </a:rPr>
              <a:t>Factory</a:t>
            </a:r>
            <a:r>
              <a:rPr lang="fr-CH" sz="2333" kern="0" dirty="0">
                <a:solidFill>
                  <a:prstClr val="black"/>
                </a:solidFill>
                <a:latin typeface="Calibri"/>
              </a:rPr>
              <a:t>…BUT</a:t>
            </a:r>
            <a:endParaRPr lang="en-US" sz="2333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416816" y="2043916"/>
            <a:ext cx="504056" cy="375540"/>
          </a:xfrm>
          <a:prstGeom prst="ellipse">
            <a:avLst/>
          </a:prstGeom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604448" y="1654284"/>
            <a:ext cx="914400" cy="914400"/>
          </a:xfrm>
          <a:prstGeom prst="ellipse">
            <a:avLst/>
          </a:prstGeom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033466" y="2043916"/>
            <a:ext cx="1247446" cy="552401"/>
          </a:xfrm>
          <a:prstGeom prst="ellipse">
            <a:avLst/>
          </a:prstGeom>
          <a:ln w="381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2189477" y="0"/>
            <a:ext cx="252476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err="1" smtClean="0"/>
              <a:t>Higgs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Physics</a:t>
            </a:r>
            <a:endParaRPr lang="fr-FR" sz="3200" b="1" dirty="0"/>
          </a:p>
        </p:txBody>
      </p:sp>
      <p:sp>
        <p:nvSpPr>
          <p:cNvPr id="42" name="Freeform 41"/>
          <p:cNvSpPr/>
          <p:nvPr/>
        </p:nvSpPr>
        <p:spPr>
          <a:xfrm>
            <a:off x="5039915" y="1229058"/>
            <a:ext cx="914400" cy="1828800"/>
          </a:xfrm>
          <a:custGeom>
            <a:avLst/>
            <a:gdLst>
              <a:gd name="connsiteX0" fmla="*/ 0 w 914400"/>
              <a:gd name="connsiteY0" fmla="*/ 0 h 1828800"/>
              <a:gd name="connsiteX1" fmla="*/ 914400 w 914400"/>
              <a:gd name="connsiteY1" fmla="*/ 903768 h 1828800"/>
              <a:gd name="connsiteX2" fmla="*/ 0 w 914400"/>
              <a:gd name="connsiteY2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1828800">
                <a:moveTo>
                  <a:pt x="0" y="0"/>
                </a:moveTo>
                <a:lnTo>
                  <a:pt x="914400" y="903768"/>
                </a:lnTo>
                <a:lnTo>
                  <a:pt x="0" y="1828800"/>
                </a:ln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 flipH="1">
            <a:off x="6868718" y="1223742"/>
            <a:ext cx="925033" cy="909084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279148" y="274774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/>
              <a:t>+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355348" y="122374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/>
              <a:t>-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243263" y="1757143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Z*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184148" y="2683213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Z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184149" y="1223745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</a:t>
            </a:r>
          </a:p>
        </p:txBody>
      </p:sp>
      <p:grpSp>
        <p:nvGrpSpPr>
          <p:cNvPr id="49" name="Group 20"/>
          <p:cNvGrpSpPr/>
          <p:nvPr/>
        </p:nvGrpSpPr>
        <p:grpSpPr>
          <a:xfrm>
            <a:off x="5964948" y="2093840"/>
            <a:ext cx="914400" cy="76200"/>
            <a:chOff x="0" y="4336312"/>
            <a:chExt cx="5486400" cy="1864240"/>
          </a:xfrm>
        </p:grpSpPr>
        <p:grpSp>
          <p:nvGrpSpPr>
            <p:cNvPr id="50" name="Group 12"/>
            <p:cNvGrpSpPr/>
            <p:nvPr/>
          </p:nvGrpSpPr>
          <p:grpSpPr>
            <a:xfrm>
              <a:off x="0" y="4336312"/>
              <a:ext cx="2743200" cy="1857152"/>
              <a:chOff x="0" y="4336312"/>
              <a:chExt cx="7315200" cy="1857152"/>
            </a:xfrm>
          </p:grpSpPr>
          <p:grpSp>
            <p:nvGrpSpPr>
              <p:cNvPr id="58" name="Group 8"/>
              <p:cNvGrpSpPr/>
              <p:nvPr/>
            </p:nvGrpSpPr>
            <p:grpSpPr>
              <a:xfrm>
                <a:off x="0" y="4336312"/>
                <a:ext cx="3657600" cy="1850064"/>
                <a:chOff x="0" y="4336312"/>
                <a:chExt cx="7315200" cy="1850064"/>
              </a:xfrm>
            </p:grpSpPr>
            <p:sp>
              <p:nvSpPr>
                <p:cNvPr id="62" name="Freeform 5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Freeform 6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9" name="Group 9"/>
              <p:cNvGrpSpPr/>
              <p:nvPr/>
            </p:nvGrpSpPr>
            <p:grpSpPr>
              <a:xfrm>
                <a:off x="3657600" y="4343400"/>
                <a:ext cx="3657600" cy="1850064"/>
                <a:chOff x="0" y="4336312"/>
                <a:chExt cx="7315200" cy="1850064"/>
              </a:xfrm>
            </p:grpSpPr>
            <p:sp>
              <p:nvSpPr>
                <p:cNvPr id="60" name="Freeform 10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Freeform 11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51" name="Group 13"/>
            <p:cNvGrpSpPr/>
            <p:nvPr/>
          </p:nvGrpSpPr>
          <p:grpSpPr>
            <a:xfrm>
              <a:off x="2743200" y="4343400"/>
              <a:ext cx="2743200" cy="1857152"/>
              <a:chOff x="0" y="4336312"/>
              <a:chExt cx="7315200" cy="1857152"/>
            </a:xfrm>
          </p:grpSpPr>
          <p:grpSp>
            <p:nvGrpSpPr>
              <p:cNvPr id="52" name="Group 8"/>
              <p:cNvGrpSpPr/>
              <p:nvPr/>
            </p:nvGrpSpPr>
            <p:grpSpPr>
              <a:xfrm>
                <a:off x="0" y="4336312"/>
                <a:ext cx="3657600" cy="1850064"/>
                <a:chOff x="0" y="4336312"/>
                <a:chExt cx="7315200" cy="1850064"/>
              </a:xfrm>
            </p:grpSpPr>
            <p:sp>
              <p:nvSpPr>
                <p:cNvPr id="56" name="Freeform 55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3" name="Group 9"/>
              <p:cNvGrpSpPr/>
              <p:nvPr/>
            </p:nvGrpSpPr>
            <p:grpSpPr>
              <a:xfrm>
                <a:off x="3657600" y="4343400"/>
                <a:ext cx="3657600" cy="1850064"/>
                <a:chOff x="0" y="4336312"/>
                <a:chExt cx="7315200" cy="1850064"/>
              </a:xfrm>
            </p:grpSpPr>
            <p:sp>
              <p:nvSpPr>
                <p:cNvPr id="54" name="Freeform 53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" name="Freeform 54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64" name="Group 97"/>
          <p:cNvGrpSpPr/>
          <p:nvPr/>
        </p:nvGrpSpPr>
        <p:grpSpPr>
          <a:xfrm>
            <a:off x="7503703" y="1832104"/>
            <a:ext cx="770482" cy="1828800"/>
            <a:chOff x="3367555" y="4062755"/>
            <a:chExt cx="770481" cy="1828800"/>
          </a:xfrm>
        </p:grpSpPr>
        <p:grpSp>
          <p:nvGrpSpPr>
            <p:cNvPr id="65" name="Group 65"/>
            <p:cNvGrpSpPr/>
            <p:nvPr/>
          </p:nvGrpSpPr>
          <p:grpSpPr>
            <a:xfrm rot="2700000">
              <a:off x="2491255" y="4939055"/>
              <a:ext cx="1828800" cy="76200"/>
              <a:chOff x="914400" y="2438400"/>
              <a:chExt cx="1828800" cy="76200"/>
            </a:xfrm>
          </p:grpSpPr>
          <p:grpSp>
            <p:nvGrpSpPr>
              <p:cNvPr id="67" name="Group 36"/>
              <p:cNvGrpSpPr/>
              <p:nvPr/>
            </p:nvGrpSpPr>
            <p:grpSpPr>
              <a:xfrm>
                <a:off x="9144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83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91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95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6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92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93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4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84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85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89" name="Freeform 88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0" name="Freeform 89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86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87" name="Freeform 86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8" name="Freeform 87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grpSp>
            <p:nvGrpSpPr>
              <p:cNvPr id="68" name="Group 51"/>
              <p:cNvGrpSpPr/>
              <p:nvPr/>
            </p:nvGrpSpPr>
            <p:grpSpPr>
              <a:xfrm>
                <a:off x="18288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69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77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81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2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78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79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0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70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71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75" name="Freeform 74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6" name="Freeform 75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72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73" name="Freeform 72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4" name="Freeform 73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66" name="Rectangle 65"/>
            <p:cNvSpPr/>
            <p:nvPr/>
          </p:nvSpPr>
          <p:spPr>
            <a:xfrm rot="2700000">
              <a:off x="3560957" y="5291963"/>
              <a:ext cx="762000" cy="3921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5464248" y="193040"/>
            <a:ext cx="685579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3200" dirty="0" err="1">
                <a:solidFill>
                  <a:srgbClr val="C00000"/>
                </a:solidFill>
              </a:rPr>
              <a:t>e+e</a:t>
            </a:r>
            <a:r>
              <a:rPr lang="fr-CH" sz="3200" dirty="0">
                <a:solidFill>
                  <a:srgbClr val="C00000"/>
                </a:solidFill>
              </a:rPr>
              <a:t>- : Z – </a:t>
            </a:r>
            <a:r>
              <a:rPr lang="fr-CH" sz="3200" dirty="0" err="1">
                <a:solidFill>
                  <a:srgbClr val="C00000"/>
                </a:solidFill>
              </a:rPr>
              <a:t>tagging</a:t>
            </a:r>
            <a:r>
              <a:rPr lang="fr-CH" sz="3200" dirty="0">
                <a:solidFill>
                  <a:srgbClr val="C00000"/>
                </a:solidFill>
              </a:rPr>
              <a:t>  by </a:t>
            </a:r>
            <a:r>
              <a:rPr lang="fr-CH" sz="3200" dirty="0" err="1">
                <a:solidFill>
                  <a:srgbClr val="C00000"/>
                </a:solidFill>
              </a:rPr>
              <a:t>missing</a:t>
            </a:r>
            <a:r>
              <a:rPr lang="fr-CH" sz="3200" dirty="0">
                <a:solidFill>
                  <a:srgbClr val="C00000"/>
                </a:solidFill>
              </a:rPr>
              <a:t> mass</a:t>
            </a:r>
            <a:r>
              <a:rPr lang="fr-CH" dirty="0">
                <a:solidFill>
                  <a:srgbClr val="C00000"/>
                </a:solidFill>
              </a:rPr>
              <a:t> </a:t>
            </a:r>
            <a:endParaRPr lang="en-US" dirty="0" err="1">
              <a:solidFill>
                <a:srgbClr val="C0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8378699" y="995720"/>
            <a:ext cx="3563411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total rate                            </a:t>
            </a:r>
            <a:r>
              <a:rPr lang="fr-CH" dirty="0">
                <a:sym typeface="Symbol"/>
              </a:rPr>
              <a:t> g</a:t>
            </a:r>
            <a:r>
              <a:rPr lang="fr-CH" baseline="-25000" dirty="0">
                <a:sym typeface="Symbol"/>
              </a:rPr>
              <a:t>HZZ</a:t>
            </a:r>
            <a:r>
              <a:rPr lang="fr-CH" baseline="30000" dirty="0">
                <a:sym typeface="Symbol"/>
              </a:rPr>
              <a:t>2</a:t>
            </a:r>
          </a:p>
          <a:p>
            <a:r>
              <a:rPr lang="fr-CH" dirty="0">
                <a:sym typeface="Symbol"/>
              </a:rPr>
              <a:t>ZZZ final state                     g</a:t>
            </a:r>
            <a:r>
              <a:rPr lang="fr-CH" baseline="-25000" dirty="0">
                <a:sym typeface="Symbol"/>
              </a:rPr>
              <a:t>HZZ</a:t>
            </a:r>
            <a:r>
              <a:rPr lang="fr-CH" baseline="30000" dirty="0">
                <a:sym typeface="Symbol"/>
              </a:rPr>
              <a:t>4</a:t>
            </a:r>
            <a:r>
              <a:rPr lang="fr-CH" dirty="0">
                <a:sym typeface="Symbol"/>
              </a:rPr>
              <a:t>/ </a:t>
            </a:r>
            <a:r>
              <a:rPr lang="fr-CH" baseline="-25000" dirty="0">
                <a:sym typeface="Symbol"/>
              </a:rPr>
              <a:t>H</a:t>
            </a:r>
            <a:endParaRPr lang="fr-CH" dirty="0">
              <a:sym typeface="Symbol"/>
            </a:endParaRPr>
          </a:p>
          <a:p>
            <a:pPr marL="285738" indent="-285738">
              <a:buFont typeface="Wingdings" pitchFamily="2" charset="2"/>
              <a:buChar char="è"/>
            </a:pPr>
            <a:r>
              <a:rPr lang="fr-CH" b="1" dirty="0" err="1">
                <a:solidFill>
                  <a:schemeClr val="accent2"/>
                </a:solidFill>
                <a:sym typeface="Wingdings" pitchFamily="2" charset="2"/>
              </a:rPr>
              <a:t>measure</a:t>
            </a:r>
            <a:r>
              <a:rPr lang="fr-CH" b="1" dirty="0">
                <a:solidFill>
                  <a:schemeClr val="accent2"/>
                </a:solidFill>
                <a:sym typeface="Wingdings" pitchFamily="2" charset="2"/>
              </a:rPr>
              <a:t> total </a:t>
            </a:r>
            <a:r>
              <a:rPr lang="fr-CH" b="1" dirty="0" err="1">
                <a:solidFill>
                  <a:schemeClr val="accent2"/>
                </a:solidFill>
                <a:sym typeface="Wingdings" pitchFamily="2" charset="2"/>
              </a:rPr>
              <a:t>width</a:t>
            </a:r>
            <a:r>
              <a:rPr lang="fr-CH" b="1" dirty="0">
                <a:solidFill>
                  <a:schemeClr val="accent2"/>
                </a:solidFill>
                <a:sym typeface="Wingdings" pitchFamily="2" charset="2"/>
              </a:rPr>
              <a:t>          </a:t>
            </a:r>
            <a:r>
              <a:rPr lang="fr-CH" b="1" dirty="0">
                <a:solidFill>
                  <a:schemeClr val="accent2"/>
                </a:solidFill>
                <a:sym typeface="Symbol"/>
              </a:rPr>
              <a:t></a:t>
            </a:r>
            <a:r>
              <a:rPr lang="fr-CH" b="1" baseline="-25000" dirty="0">
                <a:solidFill>
                  <a:schemeClr val="accent2"/>
                </a:solidFill>
                <a:sym typeface="Symbol"/>
              </a:rPr>
              <a:t>H</a:t>
            </a:r>
          </a:p>
          <a:p>
            <a:endParaRPr lang="fr-CH" baseline="-25000" dirty="0">
              <a:solidFill>
                <a:schemeClr val="accent2"/>
              </a:solidFill>
              <a:sym typeface="Symbol"/>
            </a:endParaRPr>
          </a:p>
          <a:p>
            <a:r>
              <a:rPr lang="fr-CH" b="1" dirty="0" err="1">
                <a:sym typeface="Symbol"/>
              </a:rPr>
              <a:t>g</a:t>
            </a:r>
            <a:r>
              <a:rPr lang="fr-CH" b="1" baseline="-25000" dirty="0" err="1">
                <a:sym typeface="Symbol"/>
              </a:rPr>
              <a:t>HZZ</a:t>
            </a:r>
            <a:r>
              <a:rPr lang="fr-CH" b="1" baseline="-25000" dirty="0">
                <a:sym typeface="Symbol"/>
              </a:rPr>
              <a:t>  </a:t>
            </a:r>
            <a:r>
              <a:rPr lang="fr-CH" b="1" dirty="0">
                <a:sym typeface="Symbol"/>
              </a:rPr>
              <a:t>to 0.2</a:t>
            </a:r>
            <a:r>
              <a:rPr lang="fr-CH" b="1" dirty="0" smtClean="0">
                <a:sym typeface="Symbol"/>
              </a:rPr>
              <a:t>% </a:t>
            </a:r>
            <a:endParaRPr lang="fr-CH" dirty="0">
              <a:solidFill>
                <a:schemeClr val="accent2"/>
              </a:solidFill>
              <a:sym typeface="Symbol"/>
            </a:endParaRPr>
          </a:p>
          <a:p>
            <a:r>
              <a:rPr lang="fr-CH" dirty="0" err="1">
                <a:sym typeface="Symbol"/>
              </a:rPr>
              <a:t>empty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recoil</a:t>
            </a:r>
            <a:r>
              <a:rPr lang="fr-CH" dirty="0">
                <a:sym typeface="Symbol"/>
              </a:rPr>
              <a:t> = invisible </a:t>
            </a:r>
            <a:r>
              <a:rPr lang="fr-CH" dirty="0" err="1">
                <a:sym typeface="Symbol"/>
              </a:rPr>
              <a:t>width</a:t>
            </a:r>
            <a:endParaRPr lang="fr-CH" dirty="0">
              <a:sym typeface="Symbol"/>
            </a:endParaRPr>
          </a:p>
          <a:p>
            <a:r>
              <a:rPr lang="fr-CH" dirty="0">
                <a:sym typeface="Symbol"/>
              </a:rPr>
              <a:t>‘</a:t>
            </a:r>
            <a:r>
              <a:rPr lang="fr-CH" dirty="0" err="1">
                <a:sym typeface="Symbol"/>
              </a:rPr>
              <a:t>funny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recoil</a:t>
            </a:r>
            <a:r>
              <a:rPr lang="fr-CH" dirty="0">
                <a:sym typeface="Symbol"/>
              </a:rPr>
              <a:t>’ = </a:t>
            </a:r>
            <a:r>
              <a:rPr lang="fr-CH" dirty="0" err="1">
                <a:sym typeface="Symbol"/>
              </a:rPr>
              <a:t>exotic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Higgs</a:t>
            </a:r>
            <a:r>
              <a:rPr lang="fr-CH" dirty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decay</a:t>
            </a:r>
            <a:endParaRPr lang="fr-CH" dirty="0">
              <a:sym typeface="Symbol"/>
            </a:endParaRPr>
          </a:p>
        </p:txBody>
      </p:sp>
      <p:pic>
        <p:nvPicPr>
          <p:cNvPr id="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837"/>
          <a:stretch/>
        </p:blipFill>
        <p:spPr bwMode="auto">
          <a:xfrm>
            <a:off x="1290504" y="3200400"/>
            <a:ext cx="3301888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41C49BF8-3374-7A4E-9B82-CD093179C7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9"/>
          <a:stretch/>
        </p:blipFill>
        <p:spPr>
          <a:xfrm>
            <a:off x="6085998" y="3386277"/>
            <a:ext cx="5175783" cy="3288843"/>
          </a:xfrm>
          <a:prstGeom prst="rect">
            <a:avLst/>
          </a:prstGeom>
        </p:spPr>
      </p:pic>
      <p:sp>
        <p:nvSpPr>
          <p:cNvPr id="103" name="TextBox 102"/>
          <p:cNvSpPr txBox="1"/>
          <p:nvPr/>
        </p:nvSpPr>
        <p:spPr>
          <a:xfrm>
            <a:off x="4236720" y="2032000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</a:rPr>
              <a:t>?</a:t>
            </a:r>
            <a:endParaRPr lang="fr-FR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34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59484" y="4258808"/>
            <a:ext cx="6043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 err="1">
                <a:solidFill>
                  <a:prstClr val="black"/>
                </a:solidFill>
              </a:rPr>
              <a:t>Event</a:t>
            </a:r>
            <a:r>
              <a:rPr lang="fr-CH" sz="2400" b="1" dirty="0">
                <a:solidFill>
                  <a:prstClr val="black"/>
                </a:solidFill>
              </a:rPr>
              <a:t> </a:t>
            </a:r>
            <a:r>
              <a:rPr lang="fr-CH" sz="2400" b="1" dirty="0" err="1" smtClean="0">
                <a:solidFill>
                  <a:prstClr val="black"/>
                </a:solidFill>
              </a:rPr>
              <a:t>statistics</a:t>
            </a:r>
            <a:r>
              <a:rPr lang="fr-CH" sz="2400" b="1" dirty="0">
                <a:solidFill>
                  <a:prstClr val="black"/>
                </a:solidFill>
              </a:rPr>
              <a:t> </a:t>
            </a:r>
            <a:r>
              <a:rPr lang="fr-CH" sz="2400" b="1" dirty="0" smtClean="0">
                <a:solidFill>
                  <a:prstClr val="black"/>
                </a:solidFill>
              </a:rPr>
              <a:t>(2IP) for </a:t>
            </a:r>
            <a:r>
              <a:rPr lang="fr-CH" sz="2400" b="1" dirty="0" err="1" smtClean="0">
                <a:solidFill>
                  <a:prstClr val="black"/>
                </a:solidFill>
              </a:rPr>
              <a:t>typical</a:t>
            </a:r>
            <a:r>
              <a:rPr lang="fr-CH" sz="2400" b="1" dirty="0" smtClean="0">
                <a:solidFill>
                  <a:prstClr val="black"/>
                </a:solidFill>
              </a:rPr>
              <a:t> </a:t>
            </a:r>
            <a:r>
              <a:rPr lang="fr-CH" sz="2400" b="1" dirty="0" err="1" smtClean="0">
                <a:solidFill>
                  <a:prstClr val="black"/>
                </a:solidFill>
              </a:rPr>
              <a:t>run</a:t>
            </a:r>
            <a:r>
              <a:rPr lang="fr-CH" sz="2400" b="1" dirty="0" smtClean="0">
                <a:solidFill>
                  <a:prstClr val="black"/>
                </a:solidFill>
              </a:rPr>
              <a:t> plan:</a:t>
            </a:r>
            <a:endParaRPr lang="fr-CH" sz="2400" b="1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74730" y="4811554"/>
            <a:ext cx="1667892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>
                <a:solidFill>
                  <a:prstClr val="black"/>
                </a:solidFill>
              </a:rPr>
              <a:t>LEP x </a:t>
            </a:r>
            <a:r>
              <a:rPr lang="fr-CH" sz="2400" b="1" dirty="0" smtClean="0">
                <a:solidFill>
                  <a:prstClr val="black"/>
                </a:solidFill>
              </a:rPr>
              <a:t>2.10</a:t>
            </a:r>
            <a:r>
              <a:rPr lang="fr-CH" sz="2400" b="1" baseline="30000" dirty="0" smtClean="0">
                <a:solidFill>
                  <a:prstClr val="black"/>
                </a:solidFill>
              </a:rPr>
              <a:t>5</a:t>
            </a:r>
            <a:endParaRPr lang="fr-CH" sz="2400" b="1" baseline="30000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>
                <a:solidFill>
                  <a:prstClr val="black"/>
                </a:solidFill>
              </a:rPr>
              <a:t>LEP x 2.10</a:t>
            </a:r>
            <a:r>
              <a:rPr lang="fr-CH" sz="2400" b="1" baseline="30000" dirty="0">
                <a:solidFill>
                  <a:prstClr val="black"/>
                </a:solidFill>
              </a:rPr>
              <a:t>3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>
                <a:solidFill>
                  <a:prstClr val="black"/>
                </a:solidFill>
              </a:rPr>
              <a:t>Never </a:t>
            </a:r>
            <a:r>
              <a:rPr lang="fr-CH" sz="2400" b="1" dirty="0" err="1">
                <a:solidFill>
                  <a:prstClr val="black"/>
                </a:solidFill>
              </a:rPr>
              <a:t>done</a:t>
            </a:r>
            <a:endParaRPr lang="fr-CH" sz="2400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i="1" dirty="0">
                <a:solidFill>
                  <a:prstClr val="black"/>
                </a:solidFill>
              </a:rPr>
              <a:t>Never </a:t>
            </a:r>
            <a:r>
              <a:rPr lang="fr-CH" sz="2400" b="1" i="1" dirty="0" err="1" smtClean="0">
                <a:solidFill>
                  <a:prstClr val="black"/>
                </a:solidFill>
              </a:rPr>
              <a:t>done</a:t>
            </a:r>
            <a:endParaRPr lang="fr-CH" sz="2400" b="1" i="1" dirty="0" smtClean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 smtClean="0">
                <a:solidFill>
                  <a:prstClr val="black"/>
                </a:solidFill>
              </a:rPr>
              <a:t>Never </a:t>
            </a:r>
            <a:r>
              <a:rPr lang="fr-CH" sz="2400" b="1" dirty="0" err="1" smtClean="0">
                <a:solidFill>
                  <a:prstClr val="black"/>
                </a:solidFill>
              </a:rPr>
              <a:t>done</a:t>
            </a:r>
            <a:endParaRPr lang="fr-CH" sz="2400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31470" y="4772992"/>
            <a:ext cx="1721946" cy="1938992"/>
          </a:xfrm>
          <a:prstGeom prst="rect">
            <a:avLst/>
          </a:prstGeom>
          <a:solidFill>
            <a:schemeClr val="bg1"/>
          </a:solidFill>
          <a:ln w="3810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fr-CH" sz="2400" dirty="0"/>
              <a:t> &lt;100 </a:t>
            </a:r>
            <a:r>
              <a:rPr lang="fr-CH" sz="2400" dirty="0" err="1"/>
              <a:t>keV</a:t>
            </a:r>
            <a:endParaRPr lang="fr-CH" sz="2400" dirty="0"/>
          </a:p>
          <a:p>
            <a:r>
              <a:rPr lang="fr-CH" sz="2400" dirty="0"/>
              <a:t> &lt;300 </a:t>
            </a:r>
            <a:r>
              <a:rPr lang="fr-CH" sz="2400" dirty="0" err="1"/>
              <a:t>keV</a:t>
            </a:r>
            <a:endParaRPr lang="fr-CH" sz="2400" dirty="0"/>
          </a:p>
          <a:p>
            <a:r>
              <a:rPr lang="fr-CH" sz="2400" dirty="0"/>
              <a:t>    1 </a:t>
            </a:r>
            <a:r>
              <a:rPr lang="fr-CH" sz="2400" dirty="0" smtClean="0"/>
              <a:t>MeV</a:t>
            </a:r>
          </a:p>
          <a:p>
            <a:r>
              <a:rPr lang="fr-CH" sz="2400" i="1" dirty="0"/>
              <a:t> </a:t>
            </a:r>
            <a:r>
              <a:rPr lang="fr-CH" sz="2400" i="1" dirty="0" smtClean="0"/>
              <a:t>&lt;&lt; 1 MeV    </a:t>
            </a:r>
            <a:endParaRPr lang="fr-CH" sz="2400" i="1" dirty="0"/>
          </a:p>
          <a:p>
            <a:r>
              <a:rPr lang="fr-CH" sz="2400" dirty="0"/>
              <a:t>    2 MeV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070844" y="4379506"/>
            <a:ext cx="1400127" cy="4247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160" b="1" dirty="0"/>
              <a:t>E</a:t>
            </a:r>
            <a:r>
              <a:rPr lang="fr-CH" sz="2160" b="1" baseline="-25000" dirty="0"/>
              <a:t>CM</a:t>
            </a:r>
            <a:r>
              <a:rPr lang="fr-CH" sz="2160" b="1" dirty="0"/>
              <a:t> </a:t>
            </a:r>
            <a:r>
              <a:rPr lang="fr-CH" sz="2160" b="1" dirty="0" err="1"/>
              <a:t>errors</a:t>
            </a:r>
            <a:r>
              <a:rPr lang="fr-CH" sz="2160" b="1" dirty="0"/>
              <a:t>: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3CED-D032-4552-880A-763D71BF9CF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81215" y="0"/>
            <a:ext cx="5210785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Great </a:t>
            </a:r>
            <a:r>
              <a:rPr lang="fr-CH" sz="2400" b="1" dirty="0" err="1"/>
              <a:t>energy</a:t>
            </a:r>
            <a:r>
              <a:rPr lang="fr-CH" sz="2400" b="1" dirty="0"/>
              <a:t> range for the </a:t>
            </a:r>
            <a:endParaRPr lang="fr-CH" sz="2400" b="1" dirty="0" smtClean="0"/>
          </a:p>
          <a:p>
            <a:r>
              <a:rPr lang="fr-CH" sz="2400" b="1" dirty="0" err="1" smtClean="0"/>
              <a:t>heavy</a:t>
            </a:r>
            <a:r>
              <a:rPr lang="fr-CH" sz="2400" b="1" dirty="0" smtClean="0"/>
              <a:t> </a:t>
            </a:r>
            <a:r>
              <a:rPr lang="fr-CH" sz="2400" b="1" dirty="0" err="1"/>
              <a:t>particles</a:t>
            </a:r>
            <a:r>
              <a:rPr lang="fr-CH" sz="2400" b="1" dirty="0"/>
              <a:t> of the Standard </a:t>
            </a:r>
            <a:r>
              <a:rPr lang="fr-CH" sz="2400" b="1" dirty="0" smtClean="0"/>
              <a:t>Model </a:t>
            </a:r>
            <a:endParaRPr lang="en-GB" sz="2400" b="1" dirty="0"/>
          </a:p>
        </p:txBody>
      </p:sp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700DAB0C-486F-254C-AE04-186724D5D4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27" y="893488"/>
            <a:ext cx="7870890" cy="3392626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8784" y="4811554"/>
            <a:ext cx="8306012" cy="1938992"/>
          </a:xfrm>
          <a:prstGeom prst="rect">
            <a:avLst/>
          </a:prstGeom>
          <a:solidFill>
            <a:srgbClr val="E5F3EE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>
                <a:solidFill>
                  <a:prstClr val="black"/>
                </a:solidFill>
              </a:rPr>
              <a:t>  </a:t>
            </a:r>
            <a:r>
              <a:rPr lang="fr-CH" sz="2400" b="1" dirty="0" smtClean="0">
                <a:solidFill>
                  <a:prstClr val="black"/>
                </a:solidFill>
              </a:rPr>
              <a:t>Z </a:t>
            </a:r>
            <a:r>
              <a:rPr lang="fr-CH" sz="2400" b="1" dirty="0" err="1">
                <a:solidFill>
                  <a:prstClr val="black"/>
                </a:solidFill>
              </a:rPr>
              <a:t>peak</a:t>
            </a:r>
            <a:r>
              <a:rPr lang="fr-CH" sz="2400" b="1" dirty="0">
                <a:solidFill>
                  <a:prstClr val="black"/>
                </a:solidFill>
              </a:rPr>
              <a:t>                   </a:t>
            </a:r>
            <a:r>
              <a:rPr lang="fr-CH" sz="2400" b="1" dirty="0" smtClean="0">
                <a:solidFill>
                  <a:prstClr val="black"/>
                </a:solidFill>
              </a:rPr>
              <a:t> </a:t>
            </a:r>
            <a:r>
              <a:rPr lang="fr-CH" sz="2400" b="1" dirty="0" err="1" smtClean="0">
                <a:solidFill>
                  <a:prstClr val="black"/>
                </a:solidFill>
              </a:rPr>
              <a:t>E</a:t>
            </a:r>
            <a:r>
              <a:rPr lang="fr-CH" sz="2400" b="1" baseline="-25000" dirty="0" err="1" smtClean="0">
                <a:solidFill>
                  <a:prstClr val="black"/>
                </a:solidFill>
              </a:rPr>
              <a:t>cm</a:t>
            </a:r>
            <a:r>
              <a:rPr lang="fr-CH" sz="2400" b="1" dirty="0" smtClean="0">
                <a:solidFill>
                  <a:prstClr val="black"/>
                </a:solidFill>
              </a:rPr>
              <a:t> </a:t>
            </a:r>
            <a:r>
              <a:rPr lang="fr-CH" sz="2400" b="1" dirty="0">
                <a:solidFill>
                  <a:prstClr val="black"/>
                </a:solidFill>
              </a:rPr>
              <a:t>:   91 </a:t>
            </a:r>
            <a:r>
              <a:rPr lang="fr-CH" sz="2400" b="1" dirty="0" err="1">
                <a:solidFill>
                  <a:prstClr val="black"/>
                </a:solidFill>
              </a:rPr>
              <a:t>GeV</a:t>
            </a:r>
            <a:r>
              <a:rPr lang="fr-CH" sz="2400" b="1" dirty="0">
                <a:solidFill>
                  <a:prstClr val="black"/>
                </a:solidFill>
              </a:rPr>
              <a:t> </a:t>
            </a:r>
            <a:r>
              <a:rPr lang="fr-CH" sz="2400" b="1" dirty="0" smtClean="0">
                <a:solidFill>
                  <a:prstClr val="black"/>
                </a:solidFill>
              </a:rPr>
              <a:t>     </a:t>
            </a:r>
            <a:r>
              <a:rPr lang="fr-CH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4yrs</a:t>
            </a:r>
            <a:r>
              <a:rPr lang="fr-CH" sz="2400" b="1" dirty="0" smtClean="0">
                <a:solidFill>
                  <a:prstClr val="black"/>
                </a:solidFill>
              </a:rPr>
              <a:t>       5  10</a:t>
            </a:r>
            <a:r>
              <a:rPr lang="fr-CH" sz="2400" b="1" baseline="30000" dirty="0" smtClean="0">
                <a:solidFill>
                  <a:prstClr val="black"/>
                </a:solidFill>
              </a:rPr>
              <a:t>12</a:t>
            </a:r>
            <a:r>
              <a:rPr lang="fr-CH" sz="2400" b="1" dirty="0" smtClean="0">
                <a:solidFill>
                  <a:prstClr val="black"/>
                </a:solidFill>
              </a:rPr>
              <a:t>  </a:t>
            </a:r>
            <a:r>
              <a:rPr lang="fr-CH" sz="2400" b="1" dirty="0" err="1" smtClean="0">
                <a:solidFill>
                  <a:prstClr val="black"/>
                </a:solidFill>
              </a:rPr>
              <a:t>e+e</a:t>
            </a:r>
            <a:r>
              <a:rPr lang="fr-CH" sz="2400" b="1" dirty="0" smtClean="0">
                <a:solidFill>
                  <a:prstClr val="black"/>
                </a:solidFill>
              </a:rPr>
              <a:t>- </a:t>
            </a:r>
            <a:r>
              <a:rPr lang="fr-CH" sz="2400" b="1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sz="2400" b="1" baseline="30000" dirty="0">
                <a:solidFill>
                  <a:prstClr val="black"/>
                </a:solidFill>
                <a:sym typeface="Wingdings" panose="05000000000000000000" pitchFamily="2" charset="2"/>
              </a:rPr>
              <a:t>   </a:t>
            </a:r>
            <a:r>
              <a:rPr lang="fr-CH" sz="2400" b="1" dirty="0">
                <a:solidFill>
                  <a:prstClr val="black"/>
                </a:solidFill>
              </a:rPr>
              <a:t>Z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>
                <a:solidFill>
                  <a:prstClr val="black"/>
                </a:solidFill>
              </a:rPr>
              <a:t>  </a:t>
            </a:r>
            <a:r>
              <a:rPr lang="fr-CH" sz="2400" b="1" dirty="0" smtClean="0">
                <a:solidFill>
                  <a:prstClr val="black"/>
                </a:solidFill>
              </a:rPr>
              <a:t>WW </a:t>
            </a:r>
            <a:r>
              <a:rPr lang="fr-CH" sz="2400" b="1" dirty="0" err="1">
                <a:solidFill>
                  <a:prstClr val="black"/>
                </a:solidFill>
              </a:rPr>
              <a:t>threshold</a:t>
            </a:r>
            <a:r>
              <a:rPr lang="fr-CH" sz="2400" b="1" dirty="0">
                <a:solidFill>
                  <a:prstClr val="black"/>
                </a:solidFill>
              </a:rPr>
              <a:t>     </a:t>
            </a:r>
            <a:r>
              <a:rPr lang="fr-CH" sz="2400" b="1" dirty="0" err="1">
                <a:solidFill>
                  <a:prstClr val="black"/>
                </a:solidFill>
              </a:rPr>
              <a:t>E</a:t>
            </a:r>
            <a:r>
              <a:rPr lang="fr-CH" sz="2400" b="1" baseline="-25000" dirty="0" err="1">
                <a:solidFill>
                  <a:prstClr val="black"/>
                </a:solidFill>
              </a:rPr>
              <a:t>cm</a:t>
            </a:r>
            <a:r>
              <a:rPr lang="fr-CH" sz="2400" b="1" dirty="0">
                <a:solidFill>
                  <a:prstClr val="black"/>
                </a:solidFill>
              </a:rPr>
              <a:t> </a:t>
            </a:r>
            <a:r>
              <a:rPr lang="fr-CH" sz="2400" b="1" dirty="0">
                <a:solidFill>
                  <a:prstClr val="black"/>
                </a:solidFill>
                <a:sym typeface="Symbol" panose="05050102010706020507" pitchFamily="18" charset="2"/>
              </a:rPr>
              <a:t></a:t>
            </a:r>
            <a:r>
              <a:rPr lang="fr-CH" sz="2400" b="1" dirty="0" smtClean="0">
                <a:solidFill>
                  <a:prstClr val="black"/>
                </a:solidFill>
              </a:rPr>
              <a:t> </a:t>
            </a:r>
            <a:r>
              <a:rPr lang="fr-CH" sz="2400" b="1" dirty="0">
                <a:solidFill>
                  <a:prstClr val="black"/>
                </a:solidFill>
              </a:rPr>
              <a:t>161 </a:t>
            </a:r>
            <a:r>
              <a:rPr lang="fr-CH" sz="2400" b="1" dirty="0" err="1">
                <a:solidFill>
                  <a:prstClr val="black"/>
                </a:solidFill>
              </a:rPr>
              <a:t>GeV</a:t>
            </a:r>
            <a:r>
              <a:rPr lang="fr-CH" sz="2400" b="1" dirty="0">
                <a:solidFill>
                  <a:prstClr val="black"/>
                </a:solidFill>
              </a:rPr>
              <a:t>     </a:t>
            </a:r>
            <a:r>
              <a:rPr lang="fr-CH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2yrs</a:t>
            </a:r>
            <a:r>
              <a:rPr lang="fr-CH" sz="2400" b="1" dirty="0" smtClean="0">
                <a:solidFill>
                  <a:prstClr val="black"/>
                </a:solidFill>
              </a:rPr>
              <a:t>        &gt;10</a:t>
            </a:r>
            <a:r>
              <a:rPr lang="fr-CH" sz="2400" b="1" baseline="30000" dirty="0" smtClean="0">
                <a:solidFill>
                  <a:prstClr val="black"/>
                </a:solidFill>
              </a:rPr>
              <a:t>8      </a:t>
            </a:r>
            <a:r>
              <a:rPr lang="fr-CH" sz="2400" b="1" dirty="0" err="1" smtClean="0">
                <a:solidFill>
                  <a:prstClr val="black"/>
                </a:solidFill>
              </a:rPr>
              <a:t>e+e</a:t>
            </a:r>
            <a:r>
              <a:rPr lang="fr-CH" sz="2400" b="1" dirty="0" smtClean="0">
                <a:solidFill>
                  <a:prstClr val="black"/>
                </a:solidFill>
              </a:rPr>
              <a:t>- </a:t>
            </a:r>
            <a:r>
              <a:rPr lang="fr-CH" sz="24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sz="2400" b="1" baseline="300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fr-CH" sz="24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WW</a:t>
            </a:r>
            <a:endParaRPr lang="fr-CH" sz="2400" b="1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>
                <a:solidFill>
                  <a:prstClr val="black"/>
                </a:solidFill>
                <a:sym typeface="Wingdings" panose="05000000000000000000" pitchFamily="2" charset="2"/>
              </a:rPr>
              <a:t>  ZH </a:t>
            </a:r>
            <a:r>
              <a:rPr lang="fr-CH" sz="24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maximum       </a:t>
            </a:r>
            <a:r>
              <a:rPr lang="fr-CH" sz="2400" b="1" dirty="0" err="1">
                <a:solidFill>
                  <a:prstClr val="black"/>
                </a:solidFill>
              </a:rPr>
              <a:t>E</a:t>
            </a:r>
            <a:r>
              <a:rPr lang="fr-CH" sz="2400" b="1" baseline="-25000" dirty="0" err="1">
                <a:solidFill>
                  <a:prstClr val="black"/>
                </a:solidFill>
              </a:rPr>
              <a:t>cm</a:t>
            </a:r>
            <a:r>
              <a:rPr lang="fr-CH" sz="2400" b="1" dirty="0">
                <a:solidFill>
                  <a:prstClr val="black"/>
                </a:solidFill>
              </a:rPr>
              <a:t> : 240 </a:t>
            </a:r>
            <a:r>
              <a:rPr lang="fr-CH" sz="2400" b="1" dirty="0" err="1">
                <a:solidFill>
                  <a:prstClr val="black"/>
                </a:solidFill>
              </a:rPr>
              <a:t>GeV</a:t>
            </a:r>
            <a:r>
              <a:rPr lang="fr-CH" sz="2400" b="1" dirty="0">
                <a:solidFill>
                  <a:prstClr val="black"/>
                </a:solidFill>
              </a:rPr>
              <a:t>      </a:t>
            </a:r>
            <a:r>
              <a:rPr lang="fr-CH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3yrs</a:t>
            </a:r>
            <a:r>
              <a:rPr lang="fr-CH" sz="2400" b="1" dirty="0" smtClean="0">
                <a:solidFill>
                  <a:prstClr val="black"/>
                </a:solidFill>
              </a:rPr>
              <a:t>        &gt; </a:t>
            </a:r>
            <a:r>
              <a:rPr lang="fr-CH" sz="2400" b="1" dirty="0">
                <a:solidFill>
                  <a:prstClr val="black"/>
                </a:solidFill>
              </a:rPr>
              <a:t>10</a:t>
            </a:r>
            <a:r>
              <a:rPr lang="fr-CH" sz="2400" b="1" baseline="30000" dirty="0">
                <a:solidFill>
                  <a:prstClr val="black"/>
                </a:solidFill>
              </a:rPr>
              <a:t>6     </a:t>
            </a:r>
            <a:r>
              <a:rPr lang="fr-CH" sz="2400" b="1" dirty="0" err="1" smtClean="0">
                <a:solidFill>
                  <a:prstClr val="black"/>
                </a:solidFill>
              </a:rPr>
              <a:t>e+e</a:t>
            </a:r>
            <a:r>
              <a:rPr lang="fr-CH" sz="2400" b="1" dirty="0" smtClean="0">
                <a:solidFill>
                  <a:prstClr val="black"/>
                </a:solidFill>
              </a:rPr>
              <a:t>- </a:t>
            </a:r>
            <a:r>
              <a:rPr lang="fr-CH" sz="2400" b="1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sz="2400" b="1" baseline="30000" dirty="0">
                <a:solidFill>
                  <a:prstClr val="black"/>
                </a:solidFill>
                <a:sym typeface="Wingdings" panose="05000000000000000000" pitchFamily="2" charset="2"/>
              </a:rPr>
              <a:t>   </a:t>
            </a:r>
            <a:r>
              <a:rPr lang="fr-CH" sz="24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ZH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  </a:t>
            </a:r>
            <a:r>
              <a:rPr lang="en-US" sz="2400" b="1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s-channel H         </a:t>
            </a:r>
            <a:r>
              <a:rPr lang="en-US" sz="2400" b="1" i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E</a:t>
            </a:r>
            <a:r>
              <a:rPr lang="en-US" sz="2400" b="1" i="1" baseline="-250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cm</a:t>
            </a:r>
            <a:r>
              <a:rPr lang="en-US" sz="2400" b="1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: </a:t>
            </a:r>
            <a:r>
              <a:rPr lang="en-US" sz="2400" b="1" i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m</a:t>
            </a:r>
            <a:r>
              <a:rPr lang="en-US" sz="2400" b="1" i="1" baseline="-250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H</a:t>
            </a:r>
            <a:r>
              <a:rPr lang="en-US" sz="2400" b="1" i="1" baseline="-250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              </a:t>
            </a:r>
            <a:r>
              <a:rPr lang="en-US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(3yrs?)   </a:t>
            </a:r>
            <a:r>
              <a:rPr lang="en-US" sz="2400" b="1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O(5000)</a:t>
            </a:r>
            <a:r>
              <a:rPr lang="en-US" sz="2400" b="1" i="1" baseline="-25000" dirty="0" smtClean="0">
                <a:solidFill>
                  <a:prstClr val="black"/>
                </a:solidFill>
                <a:sym typeface="Wingdings" panose="05000000000000000000" pitchFamily="2" charset="2"/>
              </a:rPr>
              <a:t>  </a:t>
            </a:r>
            <a:r>
              <a:rPr lang="fr-CH" sz="2400" b="1" i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e+e</a:t>
            </a:r>
            <a:r>
              <a:rPr lang="fr-CH" sz="2400" b="1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- </a:t>
            </a:r>
            <a:r>
              <a:rPr lang="en-CH" sz="2400" b="1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en-US" sz="2400" b="1" i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 H  </a:t>
            </a:r>
            <a:endParaRPr lang="fr-CH" sz="2400" b="1" i="1" baseline="-25000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1" dirty="0">
                <a:solidFill>
                  <a:prstClr val="black"/>
                </a:solidFill>
                <a:sym typeface="Symbol"/>
              </a:rPr>
              <a:t></a:t>
            </a:r>
            <a:r>
              <a:rPr lang="fr-CH" sz="2400" b="1" dirty="0">
                <a:solidFill>
                  <a:prstClr val="black"/>
                </a:solidFill>
                <a:sym typeface="Wingdings" panose="05000000000000000000" pitchFamily="2" charset="2"/>
              </a:rPr>
              <a:t>tt   </a:t>
            </a:r>
            <a:r>
              <a:rPr lang="fr-CH" sz="24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                        </a:t>
            </a:r>
            <a:r>
              <a:rPr lang="fr-CH" sz="2400" b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E</a:t>
            </a:r>
            <a:r>
              <a:rPr lang="fr-CH" sz="2400" b="1" baseline="-25000" dirty="0" err="1" smtClean="0">
                <a:solidFill>
                  <a:prstClr val="black"/>
                </a:solidFill>
              </a:rPr>
              <a:t>cm</a:t>
            </a:r>
            <a:r>
              <a:rPr lang="fr-CH" sz="2400" b="1" dirty="0" smtClean="0">
                <a:solidFill>
                  <a:prstClr val="black"/>
                </a:solidFill>
              </a:rPr>
              <a:t> </a:t>
            </a:r>
            <a:r>
              <a:rPr lang="fr-CH" sz="2400" b="1" dirty="0">
                <a:solidFill>
                  <a:prstClr val="black"/>
                </a:solidFill>
              </a:rPr>
              <a:t>: </a:t>
            </a:r>
            <a:r>
              <a:rPr lang="fr-CH" sz="2400" b="1" dirty="0">
                <a:solidFill>
                  <a:prstClr val="black"/>
                </a:solidFill>
                <a:sym typeface="Symbol" panose="05050102010706020507" pitchFamily="18" charset="2"/>
              </a:rPr>
              <a:t></a:t>
            </a:r>
            <a:r>
              <a:rPr lang="fr-CH" sz="2400" b="1" dirty="0">
                <a:solidFill>
                  <a:prstClr val="black"/>
                </a:solidFill>
              </a:rPr>
              <a:t> </a:t>
            </a:r>
            <a:r>
              <a:rPr lang="fr-CH" sz="2400" b="1" dirty="0" smtClean="0">
                <a:solidFill>
                  <a:prstClr val="black"/>
                </a:solidFill>
              </a:rPr>
              <a:t>340 </a:t>
            </a:r>
            <a:r>
              <a:rPr lang="fr-CH" sz="2400" b="1" dirty="0" err="1">
                <a:solidFill>
                  <a:prstClr val="black"/>
                </a:solidFill>
              </a:rPr>
              <a:t>GeV</a:t>
            </a:r>
            <a:r>
              <a:rPr lang="fr-CH" sz="2400" b="1" dirty="0">
                <a:solidFill>
                  <a:prstClr val="black"/>
                </a:solidFill>
              </a:rPr>
              <a:t>   </a:t>
            </a:r>
            <a:r>
              <a:rPr lang="fr-CH" sz="2400" b="1" dirty="0" smtClean="0">
                <a:solidFill>
                  <a:prstClr val="black"/>
                </a:solidFill>
              </a:rPr>
              <a:t> </a:t>
            </a:r>
            <a:r>
              <a:rPr lang="fr-CH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5yrs </a:t>
            </a:r>
            <a:r>
              <a:rPr lang="fr-CH" sz="2400" b="1" dirty="0" smtClean="0">
                <a:solidFill>
                  <a:prstClr val="black"/>
                </a:solidFill>
              </a:rPr>
              <a:t>        10</a:t>
            </a:r>
            <a:r>
              <a:rPr lang="fr-CH" sz="2400" b="1" baseline="30000" dirty="0" smtClean="0">
                <a:solidFill>
                  <a:prstClr val="black"/>
                </a:solidFill>
              </a:rPr>
              <a:t>6        </a:t>
            </a:r>
            <a:r>
              <a:rPr lang="fr-CH" sz="2400" b="1" dirty="0" err="1" smtClean="0">
                <a:solidFill>
                  <a:prstClr val="black"/>
                </a:solidFill>
              </a:rPr>
              <a:t>e+e</a:t>
            </a:r>
            <a:r>
              <a:rPr lang="fr-CH" sz="2400" b="1" dirty="0" smtClean="0">
                <a:solidFill>
                  <a:prstClr val="black"/>
                </a:solidFill>
              </a:rPr>
              <a:t>- </a:t>
            </a:r>
            <a:r>
              <a:rPr lang="fr-CH" sz="2400" b="1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sz="2400" b="1" dirty="0">
                <a:solidFill>
                  <a:prstClr val="black"/>
                </a:solidFill>
                <a:sym typeface="Symbol"/>
              </a:rPr>
              <a:t></a:t>
            </a:r>
            <a:r>
              <a:rPr lang="fr-CH" sz="2400" b="1" dirty="0">
                <a:solidFill>
                  <a:prstClr val="black"/>
                </a:solidFill>
                <a:sym typeface="Wingdings" panose="05000000000000000000" pitchFamily="2" charset="2"/>
              </a:rPr>
              <a:t>tt</a:t>
            </a:r>
            <a:endParaRPr lang="fr-CH" sz="24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10939" y="1133060"/>
            <a:ext cx="4015409" cy="20313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notes:</a:t>
            </a:r>
          </a:p>
          <a:p>
            <a:r>
              <a:rPr lang="fr-FR" dirty="0" smtClean="0"/>
              <a:t>-- 4IP  </a:t>
            </a:r>
            <a:r>
              <a:rPr lang="fr-FR" dirty="0" err="1" smtClean="0"/>
              <a:t>increases</a:t>
            </a:r>
            <a:r>
              <a:rPr lang="fr-FR" dirty="0" smtClean="0"/>
              <a:t> Total </a:t>
            </a:r>
            <a:r>
              <a:rPr lang="fr-FR" dirty="0" err="1" smtClean="0"/>
              <a:t>Lumi</a:t>
            </a:r>
            <a:r>
              <a:rPr lang="fr-FR" dirty="0" smtClean="0"/>
              <a:t>  by  1.7</a:t>
            </a:r>
          </a:p>
          <a:p>
            <a:r>
              <a:rPr lang="fr-FR" dirty="0" smtClean="0"/>
              <a:t>-- 2IP </a:t>
            </a:r>
            <a:r>
              <a:rPr lang="fr-FR" dirty="0" err="1" smtClean="0"/>
              <a:t>assumed</a:t>
            </a:r>
            <a:r>
              <a:rPr lang="fr-FR" dirty="0" smtClean="0"/>
              <a:t> in all </a:t>
            </a:r>
            <a:r>
              <a:rPr lang="fr-FR" dirty="0" err="1" smtClean="0"/>
              <a:t>numbers</a:t>
            </a:r>
            <a:r>
              <a:rPr lang="fr-FR" dirty="0" smtClean="0"/>
              <a:t> </a:t>
            </a:r>
            <a:r>
              <a:rPr lang="fr-FR" dirty="0" err="1" smtClean="0"/>
              <a:t>below</a:t>
            </a:r>
            <a:r>
              <a:rPr lang="fr-FR" dirty="0" smtClean="0"/>
              <a:t> 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order</a:t>
            </a:r>
            <a:r>
              <a:rPr lang="fr-FR" dirty="0" smtClean="0"/>
              <a:t> and duration of  Z/WW/ZH  </a:t>
            </a:r>
          </a:p>
          <a:p>
            <a:r>
              <a:rPr lang="fr-FR" dirty="0"/>
              <a:t> </a:t>
            </a:r>
            <a:r>
              <a:rPr lang="fr-FR" dirty="0" smtClean="0"/>
              <a:t>      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decided</a:t>
            </a:r>
            <a:r>
              <a:rPr lang="fr-FR" dirty="0" smtClean="0"/>
              <a:t> at a </a:t>
            </a:r>
            <a:r>
              <a:rPr lang="fr-FR" dirty="0" err="1" smtClean="0"/>
              <a:t>later</a:t>
            </a:r>
            <a:r>
              <a:rPr lang="fr-FR" dirty="0" smtClean="0"/>
              <a:t> stage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ee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H must be after both Z and ZH 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     and before </a:t>
            </a:r>
            <a:r>
              <a:rPr lang="en-US" dirty="0" err="1" smtClean="0">
                <a:sym typeface="Wingdings" panose="05000000000000000000" pitchFamily="2" charset="2"/>
              </a:rPr>
              <a:t>tt</a:t>
            </a:r>
            <a:endParaRPr lang="en-US" dirty="0" smtClean="0">
              <a:sym typeface="Wingdings" panose="05000000000000000000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168966" y="3150704"/>
            <a:ext cx="585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Narrow" panose="020B0606020202030204" pitchFamily="34" charset="0"/>
              </a:rPr>
              <a:t>Total</a:t>
            </a:r>
            <a:endParaRPr lang="fr-FR" dirty="0">
              <a:latin typeface="Arial Narrow" panose="020B0606020202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00809" y="1928191"/>
            <a:ext cx="1148071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Z </a:t>
            </a:r>
            <a:r>
              <a:rPr lang="fr-FR" dirty="0" err="1" smtClean="0"/>
              <a:t>factory</a:t>
            </a:r>
            <a:r>
              <a:rPr lang="fr-FR" dirty="0" smtClean="0"/>
              <a:t>:</a:t>
            </a:r>
          </a:p>
          <a:p>
            <a:r>
              <a:rPr lang="fr-FR" dirty="0" smtClean="0"/>
              <a:t>LEP x 210</a:t>
            </a:r>
            <a:r>
              <a:rPr lang="fr-FR" baseline="30000" dirty="0" smtClean="0"/>
              <a:t>5</a:t>
            </a:r>
          </a:p>
          <a:p>
            <a:r>
              <a:rPr lang="fr-FR" dirty="0" smtClean="0"/>
              <a:t>ILC x 10</a:t>
            </a:r>
            <a:r>
              <a:rPr lang="fr-FR" baseline="30000" dirty="0" smtClean="0"/>
              <a:t>3</a:t>
            </a:r>
            <a:endParaRPr lang="fr-FR" baseline="30000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8209720" y="3478695"/>
            <a:ext cx="3826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see</a:t>
            </a:r>
            <a:r>
              <a:rPr lang="fr-FR" dirty="0" smtClean="0"/>
              <a:t> back-ups for </a:t>
            </a:r>
            <a:r>
              <a:rPr lang="fr-FR" dirty="0" err="1" smtClean="0"/>
              <a:t>facility</a:t>
            </a:r>
            <a:r>
              <a:rPr lang="fr-FR" dirty="0" smtClean="0"/>
              <a:t> </a:t>
            </a:r>
            <a:r>
              <a:rPr lang="fr-FR" dirty="0" err="1" smtClean="0"/>
              <a:t>comparisons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7" name="TextBox 16"/>
          <p:cNvSpPr txBox="1"/>
          <p:nvPr/>
        </p:nvSpPr>
        <p:spPr>
          <a:xfrm>
            <a:off x="3211752" y="0"/>
            <a:ext cx="1577291" cy="683264"/>
          </a:xfrm>
          <a:prstGeom prst="rect">
            <a:avLst/>
          </a:prstGeom>
          <a:solidFill>
            <a:srgbClr val="FFFF00"/>
          </a:solidFill>
          <a:ln w="28575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fr-CH" sz="3840" b="1" dirty="0"/>
              <a:t>FCC-</a:t>
            </a:r>
            <a:r>
              <a:rPr lang="fr-CH" sz="3840" b="1" dirty="0" err="1"/>
              <a:t>ee</a:t>
            </a:r>
            <a:endParaRPr lang="en-GB" sz="3840" b="1" dirty="0"/>
          </a:p>
        </p:txBody>
      </p:sp>
    </p:spTree>
    <p:extLst>
      <p:ext uri="{BB962C8B-B14F-4D97-AF65-F5344CB8AC3E}">
        <p14:creationId xmlns:p14="http://schemas.microsoft.com/office/powerpoint/2010/main" val="70970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023" y="1085638"/>
            <a:ext cx="5306752" cy="481155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582D1B94-7E04-4EFA-A3BB-86E2ABF0D3DA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50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828110" y="3017074"/>
            <a:ext cx="77460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}</a:t>
            </a:r>
            <a:endParaRPr lang="en-GB" sz="13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828109" y="1512502"/>
            <a:ext cx="74090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}</a:t>
            </a:r>
            <a:endParaRPr lang="en-GB" sz="13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346567" y="2468114"/>
            <a:ext cx="46038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>
                <a:solidFill>
                  <a:srgbClr val="FF0000"/>
                </a:solidFill>
              </a:rPr>
              <a:t>ee</a:t>
            </a:r>
            <a:endParaRPr lang="en-GB" sz="216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48167" y="3926840"/>
            <a:ext cx="47641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>
                <a:solidFill>
                  <a:srgbClr val="0000FF"/>
                </a:solidFill>
              </a:rPr>
              <a:t>hh</a:t>
            </a:r>
            <a:endParaRPr lang="en-GB" sz="216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970448" y="4906805"/>
            <a:ext cx="415498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80" b="1" dirty="0" err="1">
                <a:solidFill>
                  <a:srgbClr val="FF0000"/>
                </a:solidFill>
              </a:rPr>
              <a:t>ee</a:t>
            </a:r>
            <a:endParaRPr lang="en-US" sz="1680" b="1" dirty="0">
              <a:solidFill>
                <a:srgbClr val="FF0000"/>
              </a:solidFill>
            </a:endParaRPr>
          </a:p>
          <a:p>
            <a:r>
              <a:rPr lang="en-US" sz="1680" b="1" dirty="0" err="1">
                <a:solidFill>
                  <a:srgbClr val="0070C0"/>
                </a:solidFill>
              </a:rPr>
              <a:t>hh</a:t>
            </a:r>
            <a:endParaRPr lang="en-US" sz="1680" b="1" dirty="0">
              <a:solidFill>
                <a:srgbClr val="0070C0"/>
              </a:solidFill>
            </a:endParaRPr>
          </a:p>
          <a:p>
            <a:r>
              <a:rPr lang="en-US" sz="1680" dirty="0" err="1">
                <a:solidFill>
                  <a:srgbClr val="FF0000"/>
                </a:solidFill>
              </a:rPr>
              <a:t>ee</a:t>
            </a:r>
            <a:endParaRPr lang="en-US" sz="168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30483" y="1948070"/>
            <a:ext cx="568960" cy="23754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8830806" y="1950499"/>
            <a:ext cx="568960" cy="234320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8260080" y="5862320"/>
            <a:ext cx="599440" cy="6705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ee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only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971280" y="5872480"/>
            <a:ext cx="589280" cy="6502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00B050"/>
                </a:solidFill>
              </a:rPr>
              <a:t>LHC+ee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18473" y="0"/>
            <a:ext cx="9926320" cy="70788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Complementarity</a:t>
            </a:r>
            <a:r>
              <a:rPr lang="fr-FR" sz="40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: </a:t>
            </a:r>
            <a:r>
              <a:rPr lang="fr-FR" sz="4000" b="1" dirty="0" smtClean="0"/>
              <a:t> </a:t>
            </a:r>
            <a:r>
              <a:rPr lang="fr-FR" sz="4000" b="1" dirty="0" err="1" smtClean="0">
                <a:solidFill>
                  <a:srgbClr val="FFFF00"/>
                </a:solidFill>
              </a:rPr>
              <a:t>Higgs</a:t>
            </a:r>
            <a:r>
              <a:rPr lang="fr-FR" sz="4000" b="1" dirty="0" smtClean="0">
                <a:solidFill>
                  <a:srgbClr val="FFFF00"/>
                </a:solidFill>
              </a:rPr>
              <a:t> </a:t>
            </a:r>
            <a:r>
              <a:rPr lang="fr-FR" sz="4000" b="1" dirty="0" err="1" smtClean="0">
                <a:solidFill>
                  <a:srgbClr val="FFFF00"/>
                </a:solidFill>
              </a:rPr>
              <a:t>Physics</a:t>
            </a:r>
            <a:r>
              <a:rPr lang="fr-FR" sz="4000" b="1" dirty="0" smtClean="0">
                <a:solidFill>
                  <a:srgbClr val="FFFF00"/>
                </a:solidFill>
              </a:rPr>
              <a:t> at FCC</a:t>
            </a:r>
            <a:endParaRPr lang="fr-FR" sz="4000" b="1" dirty="0">
              <a:solidFill>
                <a:srgbClr val="FFFF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142240" y="926743"/>
            <a:ext cx="68072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b="1" dirty="0" smtClean="0">
                <a:solidFill>
                  <a:srgbClr val="FF0000"/>
                </a:solidFill>
              </a:rPr>
              <a:t>FCC-</a:t>
            </a:r>
            <a:r>
              <a:rPr lang="en-GB" b="1" dirty="0" err="1" smtClean="0">
                <a:solidFill>
                  <a:srgbClr val="FF0000"/>
                </a:solidFill>
              </a:rPr>
              <a:t>ee</a:t>
            </a:r>
            <a:r>
              <a:rPr lang="en-GB" b="1" dirty="0"/>
              <a:t>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GB" b="1" dirty="0" smtClean="0"/>
              <a:t> </a:t>
            </a:r>
            <a:r>
              <a:rPr lang="en-GB" b="1" dirty="0" err="1" smtClean="0"/>
              <a:t>g</a:t>
            </a:r>
            <a:r>
              <a:rPr lang="en-GB" b="1" baseline="-25000" dirty="0" err="1" smtClean="0"/>
              <a:t>HZZ</a:t>
            </a:r>
            <a:r>
              <a:rPr lang="en-GB" b="1" dirty="0" smtClean="0"/>
              <a:t> to &lt;</a:t>
            </a:r>
            <a:r>
              <a:rPr lang="en-CH" b="1" dirty="0" smtClean="0">
                <a:sym typeface="Symbol" panose="05050102010706020507" pitchFamily="18" charset="2"/>
              </a:rPr>
              <a:t></a:t>
            </a:r>
            <a:r>
              <a:rPr lang="en-GB" b="1" dirty="0" smtClean="0"/>
              <a:t>0.2% from </a:t>
            </a:r>
            <a:r>
              <a:rPr lang="en-GB" b="1" dirty="0" err="1" smtClean="0">
                <a:latin typeface="Symbol" pitchFamily="2" charset="2"/>
              </a:rPr>
              <a:t>s</a:t>
            </a:r>
            <a:r>
              <a:rPr lang="en-GB" b="1" baseline="-25000" dirty="0" err="1" smtClean="0"/>
              <a:t>ZH</a:t>
            </a:r>
            <a:r>
              <a:rPr lang="en-GB" b="1" baseline="-25000" dirty="0" smtClean="0"/>
              <a:t> 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     (model-independent standard candle) </a:t>
            </a:r>
          </a:p>
          <a:p>
            <a:pPr marL="742950" lvl="1" indent="-285750">
              <a:buFont typeface="Symbol" panose="05050102010706020507" pitchFamily="18" charset="2"/>
              <a:buChar char=" "/>
            </a:pPr>
            <a:r>
              <a:rPr lang="en-GB" dirty="0" smtClean="0"/>
              <a:t>and</a:t>
            </a:r>
            <a:r>
              <a:rPr lang="en-GB" dirty="0" smtClean="0">
                <a:latin typeface="Symbol" pitchFamily="2" charset="2"/>
              </a:rPr>
              <a:t> G</a:t>
            </a:r>
            <a:r>
              <a:rPr lang="en-GB" baseline="-25000" dirty="0" smtClean="0"/>
              <a:t>H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Hbb</a:t>
            </a:r>
            <a:r>
              <a:rPr lang="en-GB" baseline="-25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Hcc</a:t>
            </a:r>
            <a:r>
              <a:rPr lang="en-GB" baseline="-25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</a:t>
            </a:r>
            <a:r>
              <a:rPr lang="en-GB" baseline="-25000" dirty="0" err="1" smtClean="0">
                <a:latin typeface="Symbol" pitchFamily="2" charset="2"/>
              </a:rPr>
              <a:t>tt</a:t>
            </a:r>
            <a:r>
              <a:rPr lang="en-GB" dirty="0" smtClean="0"/>
              <a:t> 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HWW</a:t>
            </a:r>
            <a:endParaRPr lang="en-GB" dirty="0"/>
          </a:p>
          <a:p>
            <a:pPr marL="742950" lvl="1" indent="-285750">
              <a:buFont typeface="Symbol" panose="05050102010706020507" pitchFamily="18" charset="2"/>
              <a:buChar char=" "/>
            </a:pPr>
            <a:endParaRPr lang="en-GB" dirty="0" smtClean="0"/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GB" b="1" dirty="0" smtClean="0"/>
              <a:t>fixes all HL-LHC / FCC-</a:t>
            </a:r>
            <a:r>
              <a:rPr lang="en-GB" b="1" dirty="0" err="1" smtClean="0"/>
              <a:t>hh</a:t>
            </a:r>
            <a:r>
              <a:rPr lang="en-GB" b="1" dirty="0" smtClean="0"/>
              <a:t> couplings</a:t>
            </a:r>
          </a:p>
          <a:p>
            <a:pPr lvl="1"/>
            <a:endParaRPr lang="en-GB" dirty="0" smtClean="0"/>
          </a:p>
          <a:p>
            <a:pPr lvl="1"/>
            <a:r>
              <a:rPr lang="en-GB" b="1" dirty="0" smtClean="0"/>
              <a:t>FCC-</a:t>
            </a:r>
            <a:r>
              <a:rPr lang="en-GB" b="1" dirty="0" err="1" smtClean="0"/>
              <a:t>hh</a:t>
            </a:r>
            <a:r>
              <a:rPr lang="en-GB" b="1" dirty="0" smtClean="0"/>
              <a:t> produces over 10</a:t>
            </a:r>
            <a:r>
              <a:rPr lang="en-GB" b="1" baseline="30000" dirty="0" smtClean="0"/>
              <a:t>10</a:t>
            </a:r>
            <a:r>
              <a:rPr lang="en-GB" b="1" dirty="0" smtClean="0"/>
              <a:t> Higgs bosons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use </a:t>
            </a:r>
            <a:r>
              <a:rPr lang="en-GB" dirty="0" err="1" smtClean="0">
                <a:solidFill>
                  <a:schemeClr val="tx1"/>
                </a:solidFill>
              </a:rPr>
              <a:t>g</a:t>
            </a:r>
            <a:r>
              <a:rPr lang="en-GB" baseline="-25000" dirty="0" err="1" smtClean="0">
                <a:solidFill>
                  <a:schemeClr val="tx1"/>
                </a:solidFill>
              </a:rPr>
              <a:t>HZZ</a:t>
            </a:r>
            <a:r>
              <a:rPr lang="en-GB" dirty="0" smtClean="0"/>
              <a:t> from </a:t>
            </a:r>
            <a:r>
              <a:rPr lang="en-GB" dirty="0" err="1" smtClean="0"/>
              <a:t>FCC</a:t>
            </a:r>
            <a:r>
              <a:rPr lang="en-GB" baseline="-25000" dirty="0" err="1" smtClean="0"/>
              <a:t>ee</a:t>
            </a:r>
            <a:r>
              <a:rPr lang="en-GB" dirty="0" smtClean="0"/>
              <a:t> will give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</a:t>
            </a:r>
            <a:r>
              <a:rPr lang="en-GB" baseline="-25000" dirty="0" err="1" smtClean="0">
                <a:latin typeface="Symbol" pitchFamily="2" charset="2"/>
              </a:rPr>
              <a:t>mm</a:t>
            </a:r>
            <a:r>
              <a:rPr lang="en-GB" baseline="-25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</a:t>
            </a:r>
            <a:r>
              <a:rPr lang="en-GB" baseline="-25000" dirty="0" err="1" smtClean="0">
                <a:latin typeface="Symbol" pitchFamily="2" charset="2"/>
              </a:rPr>
              <a:t>gg</a:t>
            </a:r>
            <a:r>
              <a:rPr lang="en-GB" baseline="-25000" dirty="0" smtClean="0">
                <a:latin typeface="Symbol" pitchFamily="2" charset="2"/>
              </a:rPr>
              <a:t> 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HZ</a:t>
            </a:r>
            <a:r>
              <a:rPr lang="en-GB" baseline="-25000" dirty="0" err="1" smtClean="0">
                <a:latin typeface="Symbol" pitchFamily="2" charset="2"/>
              </a:rPr>
              <a:t>g</a:t>
            </a:r>
            <a:r>
              <a:rPr lang="en-GB" baseline="-25000" dirty="0" smtClean="0">
                <a:latin typeface="Symbol" pitchFamily="2" charset="2"/>
              </a:rPr>
              <a:t> </a:t>
            </a:r>
            <a:r>
              <a:rPr lang="en-GB" dirty="0" smtClean="0"/>
              <a:t>, </a:t>
            </a:r>
            <a:r>
              <a:rPr lang="en-GB" dirty="0" err="1" smtClean="0"/>
              <a:t>Br</a:t>
            </a:r>
            <a:r>
              <a:rPr lang="en-GB" baseline="-25000" dirty="0" err="1" smtClean="0"/>
              <a:t>inv</a:t>
            </a:r>
            <a:endParaRPr lang="en-GB" baseline="-25000" dirty="0" smtClean="0"/>
          </a:p>
          <a:p>
            <a:pPr lvl="2"/>
            <a:endParaRPr lang="en-GB" dirty="0" smtClean="0"/>
          </a:p>
          <a:p>
            <a:pPr lvl="1"/>
            <a:r>
              <a:rPr lang="en-GB" b="1" dirty="0" smtClean="0"/>
              <a:t>FCC-</a:t>
            </a:r>
            <a:r>
              <a:rPr lang="en-GB" b="1" dirty="0" err="1" smtClean="0"/>
              <a:t>ee</a:t>
            </a:r>
            <a:r>
              <a:rPr lang="en-GB" b="1" dirty="0" smtClean="0"/>
              <a:t> also measures top EW couplings </a:t>
            </a:r>
            <a:r>
              <a:rPr lang="en-GB" dirty="0" smtClean="0"/>
              <a:t>(</a:t>
            </a:r>
            <a:r>
              <a:rPr lang="en-GB" dirty="0" err="1" smtClean="0"/>
              <a:t>e</a:t>
            </a:r>
            <a:r>
              <a:rPr lang="en-GB" baseline="30000" dirty="0" err="1" smtClean="0">
                <a:latin typeface="Symbol" pitchFamily="2" charset="2"/>
              </a:rPr>
              <a:t>+</a:t>
            </a:r>
            <a:r>
              <a:rPr lang="en-GB" dirty="0" err="1" smtClean="0"/>
              <a:t>e</a:t>
            </a:r>
            <a:r>
              <a:rPr lang="en-GB" baseline="30000" dirty="0" smtClean="0">
                <a:latin typeface="Symbol" pitchFamily="2" charset="2"/>
              </a:rPr>
              <a:t>-</a:t>
            </a:r>
            <a:r>
              <a:rPr lang="en-GB" dirty="0" smtClean="0"/>
              <a:t> ➝ </a:t>
            </a:r>
            <a:r>
              <a:rPr lang="en-GB" dirty="0" err="1" smtClean="0"/>
              <a:t>tt</a:t>
            </a:r>
            <a:r>
              <a:rPr lang="en-GB" dirty="0" smtClean="0"/>
              <a:t>)</a:t>
            </a:r>
          </a:p>
          <a:p>
            <a:pPr lvl="2"/>
            <a:endParaRPr lang="en-GB" dirty="0" smtClean="0"/>
          </a:p>
          <a:p>
            <a:pPr lvl="1"/>
            <a:r>
              <a:rPr lang="en-GB" b="1" dirty="0" smtClean="0"/>
              <a:t>FCC-</a:t>
            </a:r>
            <a:r>
              <a:rPr lang="en-GB" b="1" dirty="0" err="1" smtClean="0"/>
              <a:t>hh</a:t>
            </a:r>
            <a:r>
              <a:rPr lang="en-GB" b="1" dirty="0" smtClean="0"/>
              <a:t> produces 10</a:t>
            </a:r>
            <a:r>
              <a:rPr lang="en-GB" b="1" baseline="30000" dirty="0" smtClean="0"/>
              <a:t>8</a:t>
            </a:r>
            <a:r>
              <a:rPr lang="en-GB" b="1" dirty="0" smtClean="0"/>
              <a:t> </a:t>
            </a:r>
            <a:r>
              <a:rPr lang="en-GB" b="1" dirty="0" err="1" smtClean="0"/>
              <a:t>ttH</a:t>
            </a:r>
            <a:r>
              <a:rPr lang="en-GB" b="1" dirty="0" smtClean="0"/>
              <a:t> and 2. 10</a:t>
            </a:r>
            <a:r>
              <a:rPr lang="en-GB" b="1" baseline="30000" dirty="0" smtClean="0"/>
              <a:t>7</a:t>
            </a:r>
            <a:r>
              <a:rPr lang="en-GB" b="1" dirty="0" smtClean="0"/>
              <a:t> HH pairs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</a:rPr>
              <a:t> ➝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Htt</a:t>
            </a:r>
            <a:r>
              <a:rPr lang="en-GB" dirty="0" smtClean="0"/>
              <a:t> and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HHH</a:t>
            </a:r>
            <a:r>
              <a:rPr lang="en-GB" dirty="0" smtClean="0"/>
              <a:t>, model-independent &amp; precise!</a:t>
            </a:r>
            <a:endParaRPr lang="en-GB" baseline="-25000" dirty="0" smtClean="0"/>
          </a:p>
          <a:p>
            <a:pPr lvl="4"/>
            <a:endParaRPr lang="en-GB" dirty="0" smtClean="0"/>
          </a:p>
          <a:p>
            <a:r>
              <a:rPr lang="en-GB" sz="2000" b="1" dirty="0" smtClean="0">
                <a:solidFill>
                  <a:srgbClr val="FF0000"/>
                </a:solidFill>
              </a:rPr>
              <a:t>    H</a:t>
            </a:r>
            <a:r>
              <a:rPr lang="en-GB" sz="2000" b="1" dirty="0" smtClean="0">
                <a:solidFill>
                  <a:srgbClr val="FF0000"/>
                </a:solidFill>
              </a:rPr>
              <a:t>L</a:t>
            </a:r>
            <a:r>
              <a:rPr lang="en-GB" sz="2000" b="1" dirty="0" smtClean="0">
                <a:solidFill>
                  <a:srgbClr val="FF0000"/>
                </a:solidFill>
              </a:rPr>
              <a:t>-</a:t>
            </a:r>
            <a:r>
              <a:rPr lang="en-GB" sz="2000" b="1" dirty="0" smtClean="0">
                <a:solidFill>
                  <a:srgbClr val="FF0000"/>
                </a:solidFill>
              </a:rPr>
              <a:t>LHC/FCC-</a:t>
            </a:r>
            <a:r>
              <a:rPr lang="en-GB" sz="2000" b="1" dirty="0" err="1" smtClean="0">
                <a:solidFill>
                  <a:srgbClr val="FF0000"/>
                </a:solidFill>
              </a:rPr>
              <a:t>ee</a:t>
            </a:r>
            <a:r>
              <a:rPr lang="en-GB" sz="2000" b="1" dirty="0" smtClean="0">
                <a:solidFill>
                  <a:srgbClr val="FF0000"/>
                </a:solidFill>
              </a:rPr>
              <a:t>/FCC-</a:t>
            </a:r>
            <a:r>
              <a:rPr lang="en-GB" sz="2000" b="1" dirty="0" err="1" smtClean="0">
                <a:solidFill>
                  <a:srgbClr val="FF0000"/>
                </a:solidFill>
              </a:rPr>
              <a:t>hh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complementarity </a:t>
            </a:r>
            <a:endParaRPr lang="en-GB" sz="2000" b="1" dirty="0" smtClean="0">
              <a:solidFill>
                <a:srgbClr val="FF0000"/>
              </a:solidFill>
            </a:endParaRPr>
          </a:p>
          <a:p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              </a:t>
            </a:r>
            <a:r>
              <a:rPr lang="en-GB" sz="2000" b="1" dirty="0" smtClean="0">
                <a:solidFill>
                  <a:srgbClr val="FF0000"/>
                </a:solidFill>
              </a:rPr>
              <a:t>outstanding</a:t>
            </a:r>
            <a:endParaRPr lang="en-GB" sz="2000" b="1" dirty="0" smtClean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809425" y="5855914"/>
            <a:ext cx="1844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FCC-ee+hh+ep</a:t>
            </a:r>
            <a:r>
              <a:rPr lang="fr-FR" dirty="0"/>
              <a:t> </a:t>
            </a:r>
            <a:endParaRPr lang="fr-FR" dirty="0" smtClean="0"/>
          </a:p>
          <a:p>
            <a:r>
              <a:rPr lang="fr-FR" dirty="0" err="1" smtClean="0"/>
              <a:t>ep</a:t>
            </a:r>
            <a:r>
              <a:rPr lang="fr-FR" dirty="0" smtClean="0"/>
              <a:t>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fr-FR" dirty="0" smtClean="0"/>
              <a:t> WW </a:t>
            </a:r>
            <a:r>
              <a:rPr lang="fr-FR" dirty="0" err="1" smtClean="0"/>
              <a:t>mostly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349194" y="5640125"/>
            <a:ext cx="4539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</a:t>
            </a:r>
            <a:r>
              <a:rPr lang="fr-FR" dirty="0" err="1" smtClean="0"/>
              <a:t>omparison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e+e</a:t>
            </a:r>
            <a:r>
              <a:rPr lang="fr-FR" dirty="0" smtClean="0"/>
              <a:t>- </a:t>
            </a:r>
            <a:r>
              <a:rPr lang="fr-FR" dirty="0" err="1" smtClean="0"/>
              <a:t>colliders</a:t>
            </a:r>
            <a:r>
              <a:rPr lang="fr-FR" dirty="0" smtClean="0"/>
              <a:t> in </a:t>
            </a:r>
            <a:r>
              <a:rPr lang="fr-FR" dirty="0" err="1" smtClean="0"/>
              <a:t>spares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21" name="TextBox 20"/>
          <p:cNvSpPr txBox="1"/>
          <p:nvPr/>
        </p:nvSpPr>
        <p:spPr>
          <a:xfrm>
            <a:off x="7126357" y="5040000"/>
            <a:ext cx="603050" cy="216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30-50</a:t>
            </a:r>
            <a:endParaRPr lang="fr-F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55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0486D-EEF6-42AC-9A95-3E45D6F5CBA2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2543"/>
            <a:ext cx="5435600" cy="5355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2880" b="1" dirty="0"/>
              <a:t>U</a:t>
            </a:r>
            <a:r>
              <a:rPr lang="fr-CH" sz="2880" b="1" dirty="0" smtClean="0"/>
              <a:t>nique: </a:t>
            </a:r>
            <a:r>
              <a:rPr lang="fr-CH" sz="2880" b="1" dirty="0" err="1" smtClean="0"/>
              <a:t>electron</a:t>
            </a:r>
            <a:r>
              <a:rPr lang="fr-CH" sz="2880" b="1" dirty="0" smtClean="0"/>
              <a:t> </a:t>
            </a:r>
            <a:r>
              <a:rPr lang="fr-CH" sz="2880" b="1" dirty="0" err="1" smtClean="0"/>
              <a:t>Yukawa</a:t>
            </a:r>
            <a:r>
              <a:rPr lang="fr-CH" sz="2880" b="1" dirty="0" smtClean="0"/>
              <a:t> </a:t>
            </a:r>
            <a:r>
              <a:rPr lang="fr-CH" sz="2880" b="1" dirty="0" err="1" smtClean="0"/>
              <a:t>coupling</a:t>
            </a:r>
            <a:r>
              <a:rPr lang="fr-CH" sz="2880" b="1" dirty="0" smtClean="0"/>
              <a:t>  </a:t>
            </a:r>
            <a:endParaRPr lang="en-GB" sz="2880" b="1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28320" y="611127"/>
            <a:ext cx="5026027" cy="294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72361" y="165874"/>
            <a:ext cx="5146481" cy="206210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Measure</a:t>
            </a:r>
            <a:r>
              <a:rPr lang="fr-CH" dirty="0" smtClean="0"/>
              <a:t> </a:t>
            </a:r>
            <a:r>
              <a:rPr lang="fr-CH" dirty="0" err="1" smtClean="0"/>
              <a:t>e+e</a:t>
            </a:r>
            <a:r>
              <a:rPr lang="fr-CH" dirty="0" smtClean="0"/>
              <a:t>- </a:t>
            </a:r>
            <a:r>
              <a:rPr lang="fr-CH" dirty="0">
                <a:sym typeface="Wingdings" panose="05000000000000000000" pitchFamily="2" charset="2"/>
              </a:rPr>
              <a:t> H @ 125.xxx </a:t>
            </a:r>
            <a:r>
              <a:rPr lang="fr-CH" dirty="0" err="1">
                <a:sym typeface="Wingdings" panose="05000000000000000000" pitchFamily="2" charset="2"/>
              </a:rPr>
              <a:t>GeV</a:t>
            </a:r>
            <a:r>
              <a:rPr lang="fr-CH" dirty="0">
                <a:sym typeface="Wingdings" panose="05000000000000000000" pitchFamily="2" charset="2"/>
              </a:rPr>
              <a:t> </a:t>
            </a:r>
            <a:endParaRPr lang="fr-CH" dirty="0" smtClean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sz="2000" b="1" dirty="0" err="1" smtClean="0">
                <a:sym typeface="Wingdings" panose="05000000000000000000" pitchFamily="2" charset="2"/>
              </a:rPr>
              <a:t>requires</a:t>
            </a:r>
            <a:endParaRPr lang="fr-CH" b="1" dirty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-- </a:t>
            </a:r>
            <a:r>
              <a:rPr lang="fr-CH" dirty="0" err="1">
                <a:sym typeface="Wingdings" panose="05000000000000000000" pitchFamily="2" charset="2"/>
              </a:rPr>
              <a:t>Higgs</a:t>
            </a:r>
            <a:r>
              <a:rPr lang="fr-CH" dirty="0">
                <a:sym typeface="Wingdings" panose="05000000000000000000" pitchFamily="2" charset="2"/>
              </a:rPr>
              <a:t> mass to </a:t>
            </a:r>
            <a:r>
              <a:rPr lang="fr-CH" dirty="0" err="1">
                <a:sym typeface="Wingdings" panose="05000000000000000000" pitchFamily="2" charset="2"/>
              </a:rPr>
              <a:t>be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known</a:t>
            </a:r>
            <a:r>
              <a:rPr lang="fr-CH" dirty="0">
                <a:sym typeface="Wingdings" panose="05000000000000000000" pitchFamily="2" charset="2"/>
              </a:rPr>
              <a:t> to </a:t>
            </a:r>
            <a:r>
              <a:rPr lang="fr-CH" dirty="0" smtClean="0">
                <a:sym typeface="Wingdings" panose="05000000000000000000" pitchFamily="2" charset="2"/>
              </a:rPr>
              <a:t>&lt;&lt;5 </a:t>
            </a:r>
            <a:r>
              <a:rPr lang="fr-CH" dirty="0">
                <a:sym typeface="Wingdings" panose="05000000000000000000" pitchFamily="2" charset="2"/>
              </a:rPr>
              <a:t>MeV </a:t>
            </a:r>
            <a:r>
              <a:rPr lang="fr-CH" dirty="0" smtClean="0">
                <a:sym typeface="Wingdings" panose="05000000000000000000" pitchFamily="2" charset="2"/>
              </a:rPr>
              <a:t>(OK, 3 MeV)</a:t>
            </a:r>
            <a:endParaRPr lang="fr-CH" dirty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-- </a:t>
            </a:r>
            <a:r>
              <a:rPr lang="fr-CH" b="1" dirty="0" err="1">
                <a:solidFill>
                  <a:srgbClr val="C00000"/>
                </a:solidFill>
                <a:sym typeface="Wingdings" panose="05000000000000000000" pitchFamily="2" charset="2"/>
              </a:rPr>
              <a:t>Huge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 err="1">
                <a:solidFill>
                  <a:srgbClr val="C00000"/>
                </a:solidFill>
                <a:sym typeface="Wingdings" panose="05000000000000000000" pitchFamily="2" charset="2"/>
              </a:rPr>
              <a:t>luminosity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(</a:t>
            </a:r>
            <a:r>
              <a:rPr lang="fr-CH" dirty="0" err="1" smtClean="0">
                <a:sym typeface="Wingdings" panose="05000000000000000000" pitchFamily="2" charset="2"/>
              </a:rPr>
              <a:t>several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years</a:t>
            </a:r>
            <a:r>
              <a:rPr lang="fr-CH" dirty="0" smtClean="0">
                <a:sym typeface="Wingdings" panose="05000000000000000000" pitchFamily="2" charset="2"/>
              </a:rPr>
              <a:t>)</a:t>
            </a:r>
            <a:endParaRPr lang="fr-CH" dirty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-- 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monochromatization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to </a:t>
            </a:r>
            <a:r>
              <a:rPr lang="fr-CH" dirty="0" err="1">
                <a:sym typeface="Wingdings" panose="05000000000000000000" pitchFamily="2" charset="2"/>
              </a:rPr>
              <a:t>reduce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>
                <a:sym typeface="Symbol"/>
              </a:rPr>
              <a:t></a:t>
            </a:r>
            <a:r>
              <a:rPr lang="fr-CH" baseline="-25000" dirty="0">
                <a:sym typeface="Wingdings" panose="05000000000000000000" pitchFamily="2" charset="2"/>
              </a:rPr>
              <a:t>ECM</a:t>
            </a:r>
          </a:p>
          <a:p>
            <a:r>
              <a:rPr lang="fr-CH" dirty="0">
                <a:sym typeface="Wingdings" panose="05000000000000000000" pitchFamily="2" charset="2"/>
              </a:rPr>
              <a:t>-- </a:t>
            </a:r>
            <a:r>
              <a:rPr lang="fr-CH" b="1" dirty="0" err="1">
                <a:solidFill>
                  <a:srgbClr val="C00000"/>
                </a:solidFill>
                <a:sym typeface="Wingdings" panose="05000000000000000000" pitchFamily="2" charset="2"/>
              </a:rPr>
              <a:t>continuous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adjustment</a:t>
            </a:r>
            <a:r>
              <a:rPr lang="fr-CH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of E</a:t>
            </a:r>
            <a:r>
              <a:rPr lang="fr-CH" b="1" baseline="-25000" dirty="0">
                <a:solidFill>
                  <a:srgbClr val="C00000"/>
                </a:solidFill>
                <a:sym typeface="Wingdings" panose="05000000000000000000" pitchFamily="2" charset="2"/>
              </a:rPr>
              <a:t>CM </a:t>
            </a:r>
            <a:r>
              <a:rPr lang="fr-CH" dirty="0" smtClean="0">
                <a:sym typeface="Wingdings" panose="05000000000000000000" pitchFamily="2" charset="2"/>
              </a:rPr>
              <a:t>(</a:t>
            </a:r>
            <a:r>
              <a:rPr lang="fr-CH" dirty="0" err="1">
                <a:sym typeface="Wingdings" panose="05000000000000000000" pitchFamily="2" charset="2"/>
              </a:rPr>
              <a:t>transv</a:t>
            </a:r>
            <a:r>
              <a:rPr lang="fr-CH" dirty="0">
                <a:sym typeface="Wingdings" panose="05000000000000000000" pitchFamily="2" charset="2"/>
              </a:rPr>
              <a:t>. Polar.)</a:t>
            </a:r>
          </a:p>
          <a:p>
            <a:r>
              <a:rPr lang="fr-CH" dirty="0"/>
              <a:t>-- an </a:t>
            </a:r>
            <a:r>
              <a:rPr lang="fr-CH" dirty="0" err="1"/>
              <a:t>extremely</a:t>
            </a:r>
            <a:r>
              <a:rPr lang="fr-CH" dirty="0"/>
              <a:t> sensitive </a:t>
            </a:r>
            <a:r>
              <a:rPr lang="fr-CH" dirty="0" err="1"/>
              <a:t>event</a:t>
            </a:r>
            <a:r>
              <a:rPr lang="fr-CH" dirty="0"/>
              <a:t> </a:t>
            </a:r>
            <a:r>
              <a:rPr lang="fr-CH" dirty="0" err="1" smtClean="0"/>
              <a:t>selection</a:t>
            </a:r>
            <a:endParaRPr lang="fr-CH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120" y="3535680"/>
            <a:ext cx="4204880" cy="31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10000" y="734234"/>
            <a:ext cx="2265364" cy="757130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160" b="1" dirty="0">
                <a:solidFill>
                  <a:srgbClr val="FFFF00"/>
                </a:solidFill>
              </a:rPr>
              <a:t>HUGE </a:t>
            </a:r>
            <a:r>
              <a:rPr lang="en-US" sz="2160" b="1" dirty="0" smtClean="0">
                <a:solidFill>
                  <a:srgbClr val="FFFF00"/>
                </a:solidFill>
              </a:rPr>
              <a:t>CHALLENGE</a:t>
            </a:r>
          </a:p>
          <a:p>
            <a:pPr algn="ctr"/>
            <a:r>
              <a:rPr lang="en-US" sz="2160" b="1" dirty="0" smtClean="0">
                <a:solidFill>
                  <a:srgbClr val="FFFF00"/>
                </a:solidFill>
              </a:rPr>
              <a:t>under study</a:t>
            </a:r>
            <a:endParaRPr lang="en-US" sz="2160" b="1" dirty="0">
              <a:solidFill>
                <a:srgbClr val="FFFF00"/>
              </a:solidFill>
            </a:endParaRPr>
          </a:p>
        </p:txBody>
      </p:sp>
      <p:pic>
        <p:nvPicPr>
          <p:cNvPr id="10" name="图片 3">
            <a:extLst>
              <a:ext uri="{FF2B5EF4-FFF2-40B4-BE49-F238E27FC236}">
                <a16:creationId xmlns:a16="http://schemas.microsoft.com/office/drawing/2014/main" id="{E2CF3881-C729-40AF-9013-F724AFC96A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1689" y="3397568"/>
            <a:ext cx="4676232" cy="2575057"/>
          </a:xfrm>
          <a:prstGeom prst="rect">
            <a:avLst/>
          </a:prstGeom>
        </p:spPr>
      </p:pic>
      <p:pic>
        <p:nvPicPr>
          <p:cNvPr id="11" name="图片 3">
            <a:extLst>
              <a:ext uri="{FF2B5EF4-FFF2-40B4-BE49-F238E27FC236}">
                <a16:creationId xmlns:a16="http://schemas.microsoft.com/office/drawing/2014/main" id="{3C8AA19A-35AF-48A1-B631-B986DA3C39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8758" y="4480560"/>
            <a:ext cx="4513242" cy="20582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53280" y="2428240"/>
            <a:ext cx="6669839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Monochromatization: </a:t>
            </a:r>
            <a:r>
              <a:rPr lang="fr-FR" b="1" dirty="0" smtClean="0"/>
              <a:t>UNDER STUDY</a:t>
            </a:r>
          </a:p>
          <a:p>
            <a:r>
              <a:rPr lang="fr-FR" dirty="0" err="1" smtClean="0"/>
              <a:t>taking</a:t>
            </a:r>
            <a:r>
              <a:rPr lang="fr-FR" dirty="0" smtClean="0"/>
              <a:t> </a:t>
            </a:r>
            <a:r>
              <a:rPr lang="fr-FR" dirty="0" err="1" smtClean="0"/>
              <a:t>advantage</a:t>
            </a:r>
            <a:r>
              <a:rPr lang="fr-FR" dirty="0" smtClean="0"/>
              <a:t> of the </a:t>
            </a:r>
            <a:r>
              <a:rPr lang="fr-FR" dirty="0" err="1" smtClean="0"/>
              <a:t>separate</a:t>
            </a:r>
            <a:r>
              <a:rPr lang="fr-FR" dirty="0" smtClean="0"/>
              <a:t> e+ and e- rings, one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distribute</a:t>
            </a:r>
            <a:r>
              <a:rPr lang="fr-FR" dirty="0" smtClean="0"/>
              <a:t> </a:t>
            </a:r>
          </a:p>
          <a:p>
            <a:r>
              <a:rPr lang="fr-FR" dirty="0" smtClean="0"/>
              <a:t>in opposite </a:t>
            </a:r>
            <a:r>
              <a:rPr lang="fr-FR" dirty="0" err="1" smtClean="0"/>
              <a:t>way</a:t>
            </a:r>
            <a:r>
              <a:rPr lang="fr-FR" dirty="0" smtClean="0"/>
              <a:t> high and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energies</a:t>
            </a:r>
            <a:r>
              <a:rPr lang="fr-FR" dirty="0" smtClean="0"/>
              <a:t> in the </a:t>
            </a:r>
            <a:r>
              <a:rPr lang="fr-FR" dirty="0" err="1" smtClean="0"/>
              <a:t>beam</a:t>
            </a:r>
            <a:r>
              <a:rPr lang="fr-FR" dirty="0" smtClean="0"/>
              <a:t> (in x, z time)   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4399280" y="6014720"/>
            <a:ext cx="344312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</a:rPr>
              <a:t>opposite </a:t>
            </a:r>
            <a:r>
              <a:rPr lang="fr-FR" dirty="0" err="1" smtClean="0">
                <a:solidFill>
                  <a:srgbClr val="00B0F0"/>
                </a:solidFill>
              </a:rPr>
              <a:t>sign</a:t>
            </a:r>
            <a:r>
              <a:rPr lang="fr-FR" dirty="0" smtClean="0">
                <a:solidFill>
                  <a:srgbClr val="00B0F0"/>
                </a:solidFill>
              </a:rPr>
              <a:t> horizontal dispersion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68771" y="6488668"/>
            <a:ext cx="489243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opposite </a:t>
            </a:r>
            <a:r>
              <a:rPr lang="fr-FR" dirty="0" err="1" smtClean="0">
                <a:solidFill>
                  <a:srgbClr val="FF0000"/>
                </a:solidFill>
              </a:rPr>
              <a:t>difference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in time </a:t>
            </a:r>
            <a:r>
              <a:rPr lang="fr-FR" dirty="0" err="1" smtClean="0">
                <a:solidFill>
                  <a:srgbClr val="FF0000"/>
                </a:solidFill>
              </a:rPr>
              <a:t>within</a:t>
            </a:r>
            <a:r>
              <a:rPr lang="fr-FR" dirty="0" smtClean="0">
                <a:solidFill>
                  <a:srgbClr val="FF0000"/>
                </a:solidFill>
              </a:rPr>
              <a:t> 30ps </a:t>
            </a:r>
            <a:r>
              <a:rPr lang="fr-FR" dirty="0" err="1" smtClean="0">
                <a:solidFill>
                  <a:srgbClr val="FF0000"/>
                </a:solidFill>
              </a:rPr>
              <a:t>lumi</a:t>
            </a:r>
            <a:r>
              <a:rPr lang="fr-FR" dirty="0" err="1" smtClean="0">
                <a:solidFill>
                  <a:srgbClr val="FF0000"/>
                </a:solidFill>
              </a:rPr>
              <a:t>nosity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53360" y="4023360"/>
            <a:ext cx="97796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so</a:t>
            </a:r>
            <a:r>
              <a:rPr lang="fr-FR" dirty="0" smtClean="0"/>
              <a:t> far,</a:t>
            </a:r>
          </a:p>
          <a:p>
            <a:r>
              <a:rPr lang="fr-FR" dirty="0" smtClean="0"/>
              <a:t>SM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10556240" y="3728720"/>
            <a:ext cx="110607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combine?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766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FF6DF3F2-BD92-41FC-99AC-12B2C78624D3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Alain Blondel  FCC-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Physics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52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65519" y="0"/>
            <a:ext cx="10326481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defTabSz="914364"/>
            <a:r>
              <a:rPr lang="en-US" sz="2400" b="1" dirty="0" smtClean="0">
                <a:solidFill>
                  <a:prstClr val="black"/>
                </a:solidFill>
                <a:latin typeface="Calibri" panose="020F0502020204030204"/>
              </a:rPr>
              <a:t>Centre 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of mass Energy </a:t>
            </a:r>
            <a:r>
              <a:rPr lang="en-US" sz="2400" b="1" dirty="0" smtClean="0">
                <a:solidFill>
                  <a:prstClr val="black"/>
                </a:solidFill>
                <a:latin typeface="Calibri" panose="020F0502020204030204"/>
              </a:rPr>
              <a:t>Calibration:</a:t>
            </a:r>
            <a:r>
              <a:rPr lang="en-US" sz="3600" b="1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Calibri" panose="020F0502020204030204"/>
              </a:rPr>
              <a:t>the cornerstone of the precision </a:t>
            </a:r>
            <a:r>
              <a:rPr lang="en-US" sz="2400" b="1" dirty="0" err="1" smtClean="0">
                <a:solidFill>
                  <a:prstClr val="black"/>
                </a:solidFill>
                <a:latin typeface="Calibri" panose="020F0502020204030204"/>
              </a:rPr>
              <a:t>programme</a:t>
            </a:r>
            <a:endParaRPr lang="fr-FR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36"/>
          <a:stretch/>
        </p:blipFill>
        <p:spPr bwMode="auto">
          <a:xfrm>
            <a:off x="159027" y="4492486"/>
            <a:ext cx="6274983" cy="14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018" y="4611757"/>
            <a:ext cx="4511494" cy="22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88843" y="884582"/>
                <a:ext cx="7931426" cy="45840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Large ring</a:t>
                </a:r>
                <a:r>
                  <a:rPr lang="en-CH" dirty="0" smtClean="0">
                    <a:sym typeface="Wingdings" panose="05000000000000000000" pitchFamily="2" charset="2"/>
                  </a:rPr>
                  <a:t></a:t>
                </a:r>
                <a:r>
                  <a:rPr lang="en-US" dirty="0" smtClean="0">
                    <a:sym typeface="Wingdings" panose="05000000000000000000" pitchFamily="2" charset="2"/>
                  </a:rPr>
                  <a:t>transverse polarization of e</a:t>
                </a:r>
                <a:r>
                  <a:rPr lang="en-CH" baseline="30000" dirty="0" smtClean="0">
                    <a:sym typeface="Symbol" panose="05050102010706020507" pitchFamily="18" charset="2"/>
                  </a:rPr>
                  <a:t></a:t>
                </a:r>
                <a:r>
                  <a:rPr lang="en-US" dirty="0" smtClean="0">
                    <a:sym typeface="Wingdings" panose="05000000000000000000" pitchFamily="2" charset="2"/>
                  </a:rPr>
                  <a:t> up to </a:t>
                </a:r>
                <a:r>
                  <a:rPr lang="en-US" dirty="0" err="1">
                    <a:sym typeface="Wingdings" panose="05000000000000000000" pitchFamily="2" charset="2"/>
                  </a:rPr>
                  <a:t>E</a:t>
                </a:r>
                <a:r>
                  <a:rPr lang="en-US" baseline="-25000" dirty="0" err="1">
                    <a:sym typeface="Wingdings" panose="05000000000000000000" pitchFamily="2" charset="2"/>
                  </a:rPr>
                  <a:t>beam</a:t>
                </a:r>
                <a:r>
                  <a:rPr lang="en-US" baseline="-25000" dirty="0">
                    <a:sym typeface="Wingdings" panose="05000000000000000000" pitchFamily="2" charset="2"/>
                  </a:rPr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&gt; 80 GeV         </a:t>
                </a:r>
                <a:r>
                  <a:rPr lang="fr-CH" b="1" i="1" dirty="0">
                    <a:solidFill>
                      <a:srgbClr val="008080"/>
                    </a:solidFill>
                    <a:sym typeface="Symbol"/>
                  </a:rPr>
                  <a:t></a:t>
                </a:r>
                <a:r>
                  <a:rPr lang="fr-CH" b="1" i="1" baseline="-25000" dirty="0">
                    <a:solidFill>
                      <a:srgbClr val="008080"/>
                    </a:solidFill>
                    <a:sym typeface="Symbol"/>
                  </a:rPr>
                  <a:t>E</a:t>
                </a:r>
                <a:r>
                  <a:rPr lang="fr-CH" b="1" i="1" dirty="0">
                    <a:solidFill>
                      <a:srgbClr val="008080"/>
                    </a:solidFill>
                    <a:sym typeface="Symbol"/>
                  </a:rPr>
                  <a:t>  E</a:t>
                </a:r>
                <a:r>
                  <a:rPr lang="fr-CH" b="1" i="1" baseline="30000" dirty="0">
                    <a:solidFill>
                      <a:srgbClr val="008080"/>
                    </a:solidFill>
                    <a:sym typeface="Symbol"/>
                  </a:rPr>
                  <a:t>2</a:t>
                </a:r>
                <a:r>
                  <a:rPr lang="fr-CH" b="1" i="1" dirty="0">
                    <a:solidFill>
                      <a:srgbClr val="008080"/>
                    </a:solidFill>
                    <a:sym typeface="Symbol"/>
                  </a:rPr>
                  <a:t>/ </a:t>
                </a:r>
                <a:endParaRPr lang="en-US" dirty="0" smtClean="0">
                  <a:sym typeface="Wingdings" panose="05000000000000000000" pitchFamily="2" charset="2"/>
                </a:endParaRPr>
              </a:p>
              <a:p>
                <a:r>
                  <a:rPr lang="en-US" dirty="0" smtClean="0">
                    <a:sym typeface="Wingdings" panose="05000000000000000000" pitchFamily="2" charset="2"/>
                  </a:rPr>
                  <a:t>Resonant depolarization provides high precision </a:t>
                </a:r>
                <a:r>
                  <a:rPr lang="en-US" dirty="0" err="1" smtClean="0">
                    <a:sym typeface="Wingdings" panose="05000000000000000000" pitchFamily="2" charset="2"/>
                  </a:rPr>
                  <a:t>E</a:t>
                </a:r>
                <a:r>
                  <a:rPr lang="en-US" baseline="-25000" dirty="0" err="1" smtClean="0">
                    <a:sym typeface="Wingdings" panose="05000000000000000000" pitchFamily="2" charset="2"/>
                  </a:rPr>
                  <a:t>beam</a:t>
                </a:r>
                <a:r>
                  <a:rPr lang="fr-CH" dirty="0">
                    <a:sym typeface="Symbol"/>
                  </a:rPr>
                  <a:t> </a:t>
                </a:r>
                <a:r>
                  <a:rPr lang="fr-CH" baseline="-25000" dirty="0">
                    <a:sym typeface="Symbol"/>
                  </a:rPr>
                  <a:t>s </a:t>
                </a:r>
                <a:r>
                  <a:rPr lang="fr-CH" dirty="0">
                    <a:sym typeface="Symbol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i="1" dirty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𝑔</m:t>
                        </m:r>
                        <m:r>
                          <a:rPr lang="fr-CH" i="1" dirty="0">
                            <a:latin typeface="Cambria Math"/>
                            <a:sym typeface="Symbol"/>
                          </a:rPr>
                          <m:t>−2</m:t>
                        </m:r>
                      </m:num>
                      <m:den>
                        <m:r>
                          <a:rPr lang="fr-CH" i="1" dirty="0">
                            <a:latin typeface="Cambria Math"/>
                            <a:sym typeface="Symbol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fr-CH" i="1" dirty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𝐸</m:t>
                        </m:r>
                        <m:r>
                          <a:rPr lang="fr-CH" i="1" baseline="-25000" dirty="0">
                            <a:latin typeface="Cambria Math"/>
                            <a:sym typeface="Symbol"/>
                          </a:rPr>
                          <m:t>𝑏</m:t>
                        </m:r>
                      </m:num>
                      <m:den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𝑚</m:t>
                        </m:r>
                        <m:r>
                          <a:rPr lang="fr-CH" i="1" baseline="-25000" dirty="0">
                            <a:latin typeface="Cambria Math"/>
                            <a:sym typeface="Symbol"/>
                          </a:rPr>
                          <m:t>𝑒</m:t>
                        </m:r>
                      </m:den>
                    </m:f>
                    <m:r>
                      <a:rPr lang="fr-CH" i="1" dirty="0">
                        <a:latin typeface="Cambria Math"/>
                        <a:sym typeface="Symbol"/>
                      </a:rPr>
                      <m:t>= </m:t>
                    </m:r>
                    <m:f>
                      <m:fPr>
                        <m:ctrlPr>
                          <a:rPr lang="fr-CH" i="1" dirty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𝐸</m:t>
                        </m:r>
                        <m:r>
                          <a:rPr lang="fr-CH" i="1" baseline="-25000" dirty="0">
                            <a:latin typeface="Cambria Math"/>
                            <a:sym typeface="Symbol"/>
                          </a:rPr>
                          <m:t>𝑏</m:t>
                        </m:r>
                      </m:num>
                      <m:den>
                        <m:r>
                          <a:rPr lang="fr-CH" i="1" dirty="0">
                            <a:latin typeface="Cambria Math"/>
                            <a:sym typeface="Symbol"/>
                          </a:rPr>
                          <m:t>0.4406486(1)</m:t>
                        </m:r>
                      </m:den>
                    </m:f>
                  </m:oMath>
                </a14:m>
                <a:r>
                  <a:rPr lang="en-US" baseline="-25000" dirty="0" smtClean="0">
                    <a:sym typeface="Wingdings" panose="05000000000000000000" pitchFamily="2" charset="2"/>
                  </a:rPr>
                  <a:t>       </a:t>
                </a:r>
              </a:p>
              <a:p>
                <a:r>
                  <a:rPr lang="fr-FR" b="1" dirty="0" smtClean="0">
                    <a:solidFill>
                      <a:srgbClr val="FF0000"/>
                    </a:solidFill>
                  </a:rPr>
                  <a:t>Unique to </a:t>
                </a:r>
                <a:r>
                  <a:rPr lang="fr-FR" b="1" dirty="0" err="1" smtClean="0">
                    <a:solidFill>
                      <a:srgbClr val="FF0000"/>
                    </a:solidFill>
                  </a:rPr>
                  <a:t>circular</a:t>
                </a:r>
                <a:r>
                  <a:rPr lang="fr-FR" b="1" dirty="0" smtClean="0">
                    <a:solidFill>
                      <a:srgbClr val="FF0000"/>
                    </a:solidFill>
                  </a:rPr>
                  <a:t> machines  (</a:t>
                </a:r>
                <a:r>
                  <a:rPr lang="fr-FR" b="1" dirty="0" err="1" smtClean="0">
                    <a:solidFill>
                      <a:srgbClr val="FF0000"/>
                    </a:solidFill>
                  </a:rPr>
                  <a:t>ee</a:t>
                </a:r>
                <a:r>
                  <a:rPr lang="fr-FR" b="1" dirty="0" smtClean="0">
                    <a:solidFill>
                      <a:srgbClr val="FF0000"/>
                    </a:solidFill>
                  </a:rPr>
                  <a:t> and </a:t>
                </a:r>
                <a:r>
                  <a:rPr lang="en-CH" b="1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</a:t>
                </a:r>
                <a:r>
                  <a:rPr lang="en-US" b="1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) </a:t>
                </a:r>
              </a:p>
              <a:p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Improve over LEP by using pilot bunches + e- and e+ </a:t>
                </a:r>
                <a:r>
                  <a:rPr lang="en-US" b="1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polarimeter</a:t>
                </a:r>
                <a:endParaRPr lang="en-US" b="1" dirty="0" smtClean="0">
                  <a:solidFill>
                    <a:schemeClr val="accent1"/>
                  </a:solidFill>
                  <a:sym typeface="Symbol" panose="05050102010706020507" pitchFamily="18" charset="2"/>
                </a:endParaRPr>
              </a:p>
              <a:p>
                <a:endParaRPr lang="en-US" b="1" dirty="0" smtClean="0">
                  <a:solidFill>
                    <a:schemeClr val="accent1"/>
                  </a:solidFill>
                  <a:sym typeface="Symbol" panose="05050102010706020507" pitchFamily="18" charset="2"/>
                </a:endParaRPr>
              </a:p>
              <a:p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Relationship between </a:t>
                </a:r>
                <a:r>
                  <a:rPr lang="fr-CH" b="1" dirty="0">
                    <a:solidFill>
                      <a:schemeClr val="accent1"/>
                    </a:solidFill>
                    <a:sym typeface="Symbol"/>
                  </a:rPr>
                  <a:t> </a:t>
                </a:r>
                <a:r>
                  <a:rPr lang="fr-CH" b="1" dirty="0">
                    <a:sym typeface="Symbol"/>
                  </a:rPr>
                  <a:t></a:t>
                </a:r>
                <a:r>
                  <a:rPr lang="fr-CH" b="1" baseline="-25000" dirty="0">
                    <a:sym typeface="Symbol"/>
                  </a:rPr>
                  <a:t>s </a:t>
                </a:r>
                <a:r>
                  <a:rPr lang="fr-CH" b="1" dirty="0" smtClean="0">
                    <a:sym typeface="Symbol"/>
                  </a:rPr>
                  <a:t> </a:t>
                </a:r>
                <a:r>
                  <a:rPr lang="fr-CH" b="1" dirty="0" smtClean="0">
                    <a:solidFill>
                      <a:schemeClr val="accent1"/>
                    </a:solidFill>
                    <a:sym typeface="Symbol"/>
                  </a:rPr>
                  <a:t>and </a:t>
                </a:r>
                <a:r>
                  <a:rPr lang="fr-CH" b="1" dirty="0" smtClean="0">
                    <a:sym typeface="Symbol"/>
                  </a:rPr>
                  <a:t>E</a:t>
                </a:r>
                <a:r>
                  <a:rPr lang="fr-CH" b="1" baseline="-25000" dirty="0" smtClean="0">
                    <a:sym typeface="Symbol"/>
                  </a:rPr>
                  <a:t>CM </a:t>
                </a:r>
                <a:r>
                  <a:rPr lang="fr-CH" b="1" dirty="0" smtClean="0">
                    <a:sym typeface="Symbol"/>
                  </a:rPr>
                  <a:t> </a:t>
                </a:r>
              </a:p>
              <a:p>
                <a:r>
                  <a:rPr lang="fr-CH" b="1" dirty="0">
                    <a:sym typeface="Symbol"/>
                  </a:rPr>
                  <a:t> </a:t>
                </a:r>
                <a:r>
                  <a:rPr lang="fr-CH" b="1" dirty="0" smtClean="0">
                    <a:sym typeface="Symbol"/>
                  </a:rPr>
                  <a:t>        </a:t>
                </a:r>
                <a:r>
                  <a:rPr lang="en-CH" b="1" dirty="0" smtClean="0">
                    <a:sym typeface="Wingdings" panose="05000000000000000000" pitchFamily="2" charset="2"/>
                  </a:rPr>
                  <a:t></a:t>
                </a:r>
                <a:r>
                  <a:rPr lang="en-US" b="1" dirty="0" smtClean="0">
                    <a:sym typeface="Wingdings" panose="05000000000000000000" pitchFamily="2" charset="2"/>
                  </a:rPr>
                  <a:t>  CM boost, </a:t>
                </a:r>
                <a:r>
                  <a:rPr lang="en-CH" b="1" dirty="0" smtClean="0">
                    <a:sym typeface="Symbol" panose="05050102010706020507" pitchFamily="18" charset="2"/>
                  </a:rPr>
                  <a:t></a:t>
                </a:r>
                <a:r>
                  <a:rPr lang="en-US" b="1" baseline="-25000" dirty="0" smtClean="0">
                    <a:sym typeface="Symbol" panose="05050102010706020507" pitchFamily="18" charset="2"/>
                  </a:rPr>
                  <a:t>ECM</a:t>
                </a:r>
                <a:r>
                  <a:rPr lang="en-US" b="1" dirty="0" smtClean="0">
                    <a:sym typeface="Symbol" panose="05050102010706020507" pitchFamily="18" charset="2"/>
                  </a:rPr>
                  <a:t>, </a:t>
                </a:r>
                <a:r>
                  <a:rPr lang="en-CH" b="1" dirty="0" smtClean="0">
                    <a:sym typeface="Symbol" panose="05050102010706020507" pitchFamily="18" charset="2"/>
                  </a:rPr>
                  <a:t></a:t>
                </a:r>
                <a:r>
                  <a:rPr lang="en-US" b="1" baseline="-25000" dirty="0" err="1" smtClean="0">
                    <a:sym typeface="Symbol" panose="05050102010706020507" pitchFamily="18" charset="2"/>
                  </a:rPr>
                  <a:t>coll</a:t>
                </a:r>
                <a:r>
                  <a:rPr lang="en-US" b="1" dirty="0" smtClean="0">
                    <a:sym typeface="Symbol" panose="05050102010706020507" pitchFamily="18" charset="2"/>
                  </a:rPr>
                  <a:t> determined from 10</a:t>
                </a:r>
                <a:r>
                  <a:rPr lang="en-US" b="1" baseline="30000" dirty="0" smtClean="0">
                    <a:sym typeface="Symbol" panose="05050102010706020507" pitchFamily="18" charset="2"/>
                  </a:rPr>
                  <a:t>6</a:t>
                </a:r>
                <a:r>
                  <a:rPr lang="en-US" b="1" dirty="0" smtClean="0">
                    <a:sym typeface="Symbol" panose="05050102010706020507" pitchFamily="18" charset="2"/>
                  </a:rPr>
                  <a:t> </a:t>
                </a:r>
                <a:r>
                  <a:rPr lang="en-CH" b="1" dirty="0" smtClean="0">
                    <a:sym typeface="Symbol" panose="05050102010706020507" pitchFamily="18" charset="2"/>
                  </a:rPr>
                  <a:t></a:t>
                </a:r>
                <a:r>
                  <a:rPr lang="en-US" b="1" dirty="0" smtClean="0">
                    <a:sym typeface="Symbol" panose="05050102010706020507" pitchFamily="18" charset="2"/>
                  </a:rPr>
                  <a:t> /5min </a:t>
                </a:r>
              </a:p>
              <a:p>
                <a:r>
                  <a:rPr lang="en-US" b="1" baseline="-25000" dirty="0">
                    <a:sym typeface="Symbol" panose="05050102010706020507" pitchFamily="18" charset="2"/>
                  </a:rPr>
                  <a:t> </a:t>
                </a:r>
                <a:r>
                  <a:rPr lang="en-US" b="1" baseline="-25000" dirty="0" smtClean="0">
                    <a:sym typeface="Symbol" panose="05050102010706020507" pitchFamily="18" charset="2"/>
                  </a:rPr>
                  <a:t>             </a:t>
                </a:r>
                <a:r>
                  <a:rPr lang="en-CH" b="1" dirty="0" smtClean="0">
                    <a:sym typeface="Wingdings" panose="05000000000000000000" pitchFamily="2" charset="2"/>
                  </a:rPr>
                  <a:t></a:t>
                </a:r>
                <a:r>
                  <a:rPr lang="en-US" b="1" dirty="0" smtClean="0">
                    <a:sym typeface="Wingdings" panose="05000000000000000000" pitchFamily="2" charset="2"/>
                  </a:rPr>
                  <a:t>  </a:t>
                </a:r>
                <a:r>
                  <a:rPr lang="en-US" b="1" dirty="0" err="1" smtClean="0">
                    <a:sym typeface="Wingdings" panose="05000000000000000000" pitchFamily="2" charset="2"/>
                  </a:rPr>
                  <a:t>Beamstahlung</a:t>
                </a:r>
                <a:r>
                  <a:rPr lang="en-US" b="1" dirty="0" smtClean="0">
                    <a:sym typeface="Wingdings" panose="05000000000000000000" pitchFamily="2" charset="2"/>
                  </a:rPr>
                  <a:t> monitor under study etc...</a:t>
                </a:r>
              </a:p>
              <a:p>
                <a:endParaRPr lang="en-US" b="1" dirty="0">
                  <a:sym typeface="Wingdings" panose="05000000000000000000" pitchFamily="2" charset="2"/>
                </a:endParaRPr>
              </a:p>
              <a:p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First round of studies (</a:t>
                </a:r>
                <a:r>
                  <a:rPr lang="en-US" b="1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arxiv</a:t>
                </a:r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 1909.12245) </a:t>
                </a:r>
              </a:p>
              <a:p>
                <a:r>
                  <a:rPr lang="en-US" b="1" dirty="0" err="1" smtClean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m</a:t>
                </a:r>
                <a:r>
                  <a:rPr lang="en-US" b="1" baseline="-25000" dirty="0" err="1" smtClean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Z</a:t>
                </a:r>
                <a:r>
                  <a:rPr lang="en-US" b="1" dirty="0" smtClean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, </a:t>
                </a:r>
                <a:r>
                  <a:rPr lang="en-CH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</a:t>
                </a:r>
                <a:r>
                  <a:rPr lang="en-US" b="1" baseline="-25000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Z </a:t>
                </a:r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, sin</a:t>
                </a:r>
                <a:r>
                  <a:rPr lang="en-US" b="1" baseline="30000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2</a:t>
                </a:r>
                <a:r>
                  <a:rPr lang="en-CH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</a:t>
                </a:r>
                <a:r>
                  <a:rPr lang="en-US" b="1" baseline="-25000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W</a:t>
                </a:r>
                <a:r>
                  <a:rPr lang="en-US" b="1" baseline="30000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eff</a:t>
                </a:r>
                <a:r>
                  <a:rPr lang="en-US" b="1" baseline="30000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, </a:t>
                </a:r>
                <a:r>
                  <a:rPr lang="en-CH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</a:t>
                </a:r>
                <a:r>
                  <a:rPr lang="en-US" b="1" baseline="-25000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QED</a:t>
                </a:r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(</a:t>
                </a:r>
                <a:r>
                  <a:rPr lang="en-US" b="1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m</a:t>
                </a:r>
                <a:r>
                  <a:rPr lang="en-US" b="1" baseline="-25000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Z</a:t>
                </a:r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), </a:t>
                </a:r>
                <a:r>
                  <a:rPr lang="en-US" b="1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m</a:t>
                </a:r>
                <a:r>
                  <a:rPr lang="en-US" b="1" baseline="-25000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W</a:t>
                </a:r>
                <a:r>
                  <a:rPr lang="en-US" b="1" baseline="-25000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 </a:t>
                </a:r>
                <a:endParaRPr lang="en-US" b="1" dirty="0" smtClean="0">
                  <a:solidFill>
                    <a:schemeClr val="accent1"/>
                  </a:solidFill>
                  <a:sym typeface="Symbol" panose="05050102010706020507" pitchFamily="18" charset="2"/>
                </a:endParaRPr>
              </a:p>
              <a:p>
                <a:r>
                  <a:rPr lang="en-US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next target:  bring syst. closer to stat. errors.</a:t>
                </a:r>
                <a:endParaRPr lang="en-US" b="1" dirty="0" smtClean="0">
                  <a:solidFill>
                    <a:srgbClr val="FF0000"/>
                  </a:solidFill>
                  <a:sym typeface="Symbol" panose="05050102010706020507" pitchFamily="18" charset="2"/>
                </a:endParaRPr>
              </a:p>
              <a:p>
                <a:endParaRPr lang="fr-FR" b="1" dirty="0" smtClean="0">
                  <a:solidFill>
                    <a:srgbClr val="FF0000"/>
                  </a:solidFill>
                </a:endParaRPr>
              </a:p>
              <a:p>
                <a:endParaRPr lang="fr-FR" b="1" dirty="0">
                  <a:solidFill>
                    <a:srgbClr val="FF0000"/>
                  </a:solidFill>
                </a:endParaRPr>
              </a:p>
              <a:p>
                <a:endParaRPr lang="fr-FR" b="1" dirty="0" smtClean="0">
                  <a:solidFill>
                    <a:srgbClr val="FF0000"/>
                  </a:solidFill>
                </a:endParaRPr>
              </a:p>
              <a:p>
                <a:endParaRPr lang="fr-FR" baseline="-25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843" y="884582"/>
                <a:ext cx="7931426" cy="4584012"/>
              </a:xfrm>
              <a:prstGeom prst="rect">
                <a:avLst/>
              </a:prstGeom>
              <a:blipFill>
                <a:blip r:embed="rId6"/>
                <a:stretch>
                  <a:fillRect l="-692" t="-9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Footer Placeholder 2"/>
          <p:cNvSpPr txBox="1">
            <a:spLocks/>
          </p:cNvSpPr>
          <p:nvPr/>
        </p:nvSpPr>
        <p:spPr>
          <a:xfrm>
            <a:off x="6000085" y="4288888"/>
            <a:ext cx="34640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4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Slide Number Placeholder 3"/>
          <p:cNvSpPr txBox="1">
            <a:spLocks/>
          </p:cNvSpPr>
          <p:nvPr/>
        </p:nvSpPr>
        <p:spPr>
          <a:xfrm>
            <a:off x="9781485" y="427015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4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167" y="2657487"/>
            <a:ext cx="5597317" cy="2053661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6432362" y="3391150"/>
            <a:ext cx="2470676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FCC-</a:t>
            </a:r>
            <a:r>
              <a:rPr lang="fr-CH" dirty="0" err="1" smtClean="0"/>
              <a:t>ee</a:t>
            </a:r>
            <a:r>
              <a:rPr lang="fr-CH" dirty="0" smtClean="0"/>
              <a:t> simulation of</a:t>
            </a:r>
          </a:p>
          <a:p>
            <a:r>
              <a:rPr lang="fr-CH" dirty="0" smtClean="0"/>
              <a:t> </a:t>
            </a:r>
            <a:r>
              <a:rPr lang="fr-CH" dirty="0" err="1" smtClean="0"/>
              <a:t>resonant</a:t>
            </a:r>
            <a:r>
              <a:rPr lang="fr-CH" dirty="0" smtClean="0"/>
              <a:t> </a:t>
            </a:r>
            <a:r>
              <a:rPr lang="fr-CH" dirty="0" err="1" smtClean="0"/>
              <a:t>depolarization</a:t>
            </a:r>
            <a:endParaRPr lang="fr-CH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188843" y="5983356"/>
            <a:ext cx="5478359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At </a:t>
            </a:r>
            <a:r>
              <a:rPr lang="fr-FR" b="1" dirty="0" err="1" smtClean="0"/>
              <a:t>our</a:t>
            </a:r>
            <a:r>
              <a:rPr lang="fr-FR" b="1" dirty="0" smtClean="0"/>
              <a:t> </a:t>
            </a:r>
            <a:r>
              <a:rPr lang="fr-FR" b="1" dirty="0" err="1" smtClean="0"/>
              <a:t>luminosity</a:t>
            </a:r>
            <a:r>
              <a:rPr lang="fr-FR" b="1" dirty="0" smtClean="0"/>
              <a:t> </a:t>
            </a:r>
            <a:r>
              <a:rPr lang="fr-FR" b="1" dirty="0" err="1" smtClean="0"/>
              <a:t>level</a:t>
            </a:r>
            <a:r>
              <a:rPr lang="fr-FR" b="1" dirty="0" smtClean="0"/>
              <a:t>, longitudinal </a:t>
            </a:r>
            <a:r>
              <a:rPr lang="fr-FR" b="1" dirty="0" err="1" smtClean="0"/>
              <a:t>polarization</a:t>
            </a:r>
            <a:r>
              <a:rPr lang="fr-FR" b="1" dirty="0" smtClean="0"/>
              <a:t> </a:t>
            </a:r>
            <a:r>
              <a:rPr lang="fr-FR" b="1" dirty="0" err="1" smtClean="0"/>
              <a:t>brings</a:t>
            </a:r>
            <a:r>
              <a:rPr lang="fr-FR" b="1" dirty="0" smtClean="0"/>
              <a:t> </a:t>
            </a:r>
          </a:p>
          <a:p>
            <a:r>
              <a:rPr lang="fr-FR" b="1" dirty="0" err="1" smtClean="0"/>
              <a:t>nothing</a:t>
            </a:r>
            <a:r>
              <a:rPr lang="fr-FR" b="1" dirty="0" smtClean="0"/>
              <a:t> </a:t>
            </a:r>
            <a:r>
              <a:rPr lang="fr-FR" b="1" dirty="0" err="1" smtClean="0"/>
              <a:t>that</a:t>
            </a:r>
            <a:r>
              <a:rPr lang="fr-FR" b="1" dirty="0" smtClean="0"/>
              <a:t> </a:t>
            </a:r>
            <a:r>
              <a:rPr lang="fr-FR" b="1" dirty="0" err="1" smtClean="0"/>
              <a:t>cannot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done</a:t>
            </a:r>
            <a:r>
              <a:rPr lang="fr-FR" b="1" dirty="0" smtClean="0"/>
              <a:t> </a:t>
            </a:r>
            <a:r>
              <a:rPr lang="fr-FR" b="1" dirty="0" err="1" smtClean="0"/>
              <a:t>otherwise</a:t>
            </a:r>
            <a:r>
              <a:rPr lang="fr-FR" b="1" dirty="0" smtClean="0"/>
              <a:t>.</a:t>
            </a:r>
            <a:endParaRPr lang="fr-FR" b="1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1" r="7895" b="9941"/>
          <a:stretch/>
        </p:blipFill>
        <p:spPr bwMode="auto">
          <a:xfrm>
            <a:off x="7663070" y="739961"/>
            <a:ext cx="2574235" cy="1824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2149" y="1604834"/>
            <a:ext cx="2090277" cy="219290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267748" y="2828600"/>
            <a:ext cx="51328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LEP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10181842" y="800254"/>
            <a:ext cx="1336520" cy="369332"/>
          </a:xfrm>
          <a:prstGeom prst="rect">
            <a:avLst/>
          </a:prstGeom>
          <a:solidFill>
            <a:schemeClr val="bg2"/>
          </a:solidFill>
        </p:spPr>
        <p:txBody>
          <a:bodyPr wrap="none" lIns="91434" tIns="45717" rIns="91434" bIns="45717" rtlCol="0">
            <a:spAutoFit/>
          </a:bodyPr>
          <a:lstStyle/>
          <a:p>
            <a:r>
              <a:rPr lang="fr-CH" i="1" dirty="0" smtClean="0"/>
              <a:t>E. </a:t>
            </a:r>
            <a:r>
              <a:rPr lang="fr-CH" i="1" dirty="0" err="1" smtClean="0"/>
              <a:t>Gianfelice</a:t>
            </a:r>
            <a:endParaRPr lang="en-GB" i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56" name="HTMLText1" r:id="rId2" imgW="914400" imgH="228600"/>
        </mc:Choice>
        <mc:Fallback>
          <p:control name="HTMLText1" r:id="rId2" imgW="914400" imgH="228600">
            <p:pic>
              <p:nvPicPr>
                <p:cNvPr id="29" name="HTMLText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0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85431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B759-6AF8-4458-9922-0FA078897A70}" type="datetime1">
              <a:rPr lang="fr-CH" smtClean="0"/>
              <a:t>25.08.2022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 FCC-ee Physics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53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40"/>
          <a:stretch/>
        </p:blipFill>
        <p:spPr bwMode="auto">
          <a:xfrm>
            <a:off x="6009591" y="696591"/>
            <a:ext cx="5528395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68819" y="3356994"/>
            <a:ext cx="5514971" cy="27515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b="1" i="1" dirty="0" smtClean="0">
                <a:solidFill>
                  <a:srgbClr val="FF0000"/>
                </a:solidFill>
              </a:rPr>
              <a:t> </a:t>
            </a:r>
            <a:r>
              <a:rPr lang="fr-CH" sz="2160" b="1" i="1" dirty="0" err="1">
                <a:solidFill>
                  <a:srgbClr val="FF0000"/>
                </a:solidFill>
              </a:rPr>
              <a:t>Higgs</a:t>
            </a:r>
            <a:r>
              <a:rPr lang="fr-CH" sz="2160" b="1" i="1" dirty="0">
                <a:solidFill>
                  <a:srgbClr val="FF0000"/>
                </a:solidFill>
              </a:rPr>
              <a:t> and </a:t>
            </a:r>
            <a:r>
              <a:rPr lang="fr-CH" sz="2160" b="1" i="1" dirty="0" err="1">
                <a:solidFill>
                  <a:srgbClr val="FF0000"/>
                </a:solidFill>
              </a:rPr>
              <a:t>EWPOs</a:t>
            </a:r>
            <a:r>
              <a:rPr lang="fr-CH" sz="2160" b="1" i="1" dirty="0">
                <a:solidFill>
                  <a:srgbClr val="FF0000"/>
                </a:solidFill>
              </a:rPr>
              <a:t> are </a:t>
            </a:r>
            <a:r>
              <a:rPr lang="fr-CH" sz="2160" b="1" i="1" dirty="0" err="1">
                <a:solidFill>
                  <a:srgbClr val="FF0000"/>
                </a:solidFill>
              </a:rPr>
              <a:t>complementary</a:t>
            </a:r>
            <a:endParaRPr lang="fr-CH" sz="2160" b="1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dirty="0"/>
              <a:t> </a:t>
            </a:r>
            <a:r>
              <a:rPr lang="fr-CH" sz="2160" dirty="0" smtClean="0"/>
              <a:t>top </a:t>
            </a:r>
            <a:r>
              <a:rPr lang="fr-CH" sz="2160" dirty="0"/>
              <a:t>quark mass and </a:t>
            </a:r>
            <a:r>
              <a:rPr lang="fr-CH" sz="2160" dirty="0" err="1"/>
              <a:t>couplings</a:t>
            </a:r>
            <a:r>
              <a:rPr lang="fr-CH" sz="2160" dirty="0"/>
              <a:t> essential! </a:t>
            </a:r>
          </a:p>
          <a:p>
            <a:r>
              <a:rPr lang="fr-CH" sz="2160" dirty="0"/>
              <a:t>(the 100km </a:t>
            </a:r>
            <a:r>
              <a:rPr lang="fr-CH" sz="2160" dirty="0" err="1"/>
              <a:t>circumference</a:t>
            </a:r>
            <a:r>
              <a:rPr lang="fr-CH" sz="2160" dirty="0"/>
              <a:t> </a:t>
            </a:r>
            <a:r>
              <a:rPr lang="fr-CH" sz="2160" dirty="0" err="1"/>
              <a:t>is</a:t>
            </a:r>
            <a:r>
              <a:rPr lang="fr-CH" sz="2160" dirty="0"/>
              <a:t> optimal for </a:t>
            </a:r>
            <a:r>
              <a:rPr lang="fr-CH" sz="2160" dirty="0" err="1"/>
              <a:t>this</a:t>
            </a:r>
            <a:r>
              <a:rPr lang="fr-CH" sz="2160" dirty="0"/>
              <a:t>)</a:t>
            </a:r>
            <a:endParaRPr lang="fr-CH" sz="144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dirty="0"/>
              <a:t> </a:t>
            </a:r>
            <a:r>
              <a:rPr lang="fr-CH" sz="2160" dirty="0" smtClean="0"/>
              <a:t> </a:t>
            </a:r>
            <a:r>
              <a:rPr lang="fr-CH" sz="2160" dirty="0" err="1" smtClean="0"/>
              <a:t>preliminary</a:t>
            </a:r>
            <a:r>
              <a:rPr lang="fr-CH" sz="2160" dirty="0" smtClean="0"/>
              <a:t> </a:t>
            </a:r>
            <a:r>
              <a:rPr lang="fr-CH" sz="2160" dirty="0" err="1" smtClean="0"/>
              <a:t>systematics</a:t>
            </a:r>
            <a:r>
              <a:rPr lang="fr-CH" sz="2160" dirty="0" smtClean="0"/>
              <a:t>!</a:t>
            </a:r>
          </a:p>
          <a:p>
            <a:r>
              <a:rPr lang="fr-CH" sz="2160" dirty="0" smtClean="0"/>
              <a:t> </a:t>
            </a:r>
            <a:r>
              <a:rPr lang="fr-CH" sz="2160" dirty="0" err="1" smtClean="0"/>
              <a:t>aim</a:t>
            </a:r>
            <a:r>
              <a:rPr lang="fr-CH" sz="2160" dirty="0" smtClean="0"/>
              <a:t> </a:t>
            </a:r>
            <a:r>
              <a:rPr lang="fr-CH" sz="2160" dirty="0"/>
              <a:t>at </a:t>
            </a:r>
            <a:r>
              <a:rPr lang="fr-CH" sz="2160" dirty="0" err="1"/>
              <a:t>reducing</a:t>
            </a:r>
            <a:r>
              <a:rPr lang="fr-CH" sz="2160" dirty="0"/>
              <a:t> to </a:t>
            </a:r>
            <a:r>
              <a:rPr lang="fr-CH" sz="2160" dirty="0" smtClean="0"/>
              <a:t>the </a:t>
            </a:r>
            <a:r>
              <a:rPr lang="fr-CH" sz="2160" dirty="0" err="1" smtClean="0"/>
              <a:t>level</a:t>
            </a:r>
            <a:r>
              <a:rPr lang="fr-CH" sz="2160" dirty="0" smtClean="0"/>
              <a:t> of </a:t>
            </a:r>
            <a:r>
              <a:rPr lang="fr-CH" sz="2160" dirty="0" err="1" smtClean="0"/>
              <a:t>systematics</a:t>
            </a:r>
            <a:r>
              <a:rPr lang="fr-CH" sz="216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dirty="0" err="1" smtClean="0">
                <a:sym typeface="Wingdings" panose="05000000000000000000" pitchFamily="2" charset="2"/>
              </a:rPr>
              <a:t>many</a:t>
            </a:r>
            <a:r>
              <a:rPr lang="fr-CH" sz="2160" dirty="0" smtClean="0">
                <a:sym typeface="Wingdings" panose="05000000000000000000" pitchFamily="2" charset="2"/>
              </a:rPr>
              <a:t> observables </a:t>
            </a:r>
            <a:r>
              <a:rPr lang="fr-CH" sz="2160" dirty="0" err="1">
                <a:sym typeface="Wingdings" panose="05000000000000000000" pitchFamily="2" charset="2"/>
              </a:rPr>
              <a:t>still</a:t>
            </a:r>
            <a:r>
              <a:rPr lang="fr-CH" sz="2160" dirty="0">
                <a:sym typeface="Wingdings" panose="05000000000000000000" pitchFamily="2" charset="2"/>
              </a:rPr>
              <a:t> to </a:t>
            </a:r>
            <a:r>
              <a:rPr lang="fr-CH" sz="2160" dirty="0" err="1">
                <a:sym typeface="Wingdings" panose="05000000000000000000" pitchFamily="2" charset="2"/>
              </a:rPr>
              <a:t>be</a:t>
            </a:r>
            <a:r>
              <a:rPr lang="fr-CH" sz="2160" dirty="0">
                <a:sym typeface="Wingdings" panose="05000000000000000000" pitchFamily="2" charset="2"/>
              </a:rPr>
              <a:t> </a:t>
            </a:r>
            <a:r>
              <a:rPr lang="fr-CH" sz="2160" dirty="0" err="1" smtClean="0">
                <a:sym typeface="Wingdings" panose="05000000000000000000" pitchFamily="2" charset="2"/>
              </a:rPr>
              <a:t>added</a:t>
            </a:r>
            <a:r>
              <a:rPr lang="fr-CH" sz="2160" dirty="0" smtClean="0">
                <a:sym typeface="Wingdings" panose="05000000000000000000" pitchFamily="2" charset="2"/>
              </a:rPr>
              <a:t> (</a:t>
            </a:r>
            <a:r>
              <a:rPr lang="fr-CH" sz="2160" dirty="0" err="1" smtClean="0">
                <a:sym typeface="Wingdings" panose="05000000000000000000" pitchFamily="2" charset="2"/>
              </a:rPr>
              <a:t>flavours</a:t>
            </a:r>
            <a:r>
              <a:rPr lang="fr-CH" sz="2160" dirty="0" smtClean="0">
                <a:sym typeface="Wingdings" panose="05000000000000000000" pitchFamily="2" charset="2"/>
              </a:rPr>
              <a:t>)</a:t>
            </a:r>
            <a:endParaRPr lang="fr-CH" sz="216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dirty="0" err="1" smtClean="0">
                <a:sym typeface="Wingdings" panose="05000000000000000000" pitchFamily="2" charset="2"/>
              </a:rPr>
              <a:t>complemented</a:t>
            </a:r>
            <a:r>
              <a:rPr lang="fr-CH" sz="2160" dirty="0" smtClean="0">
                <a:sym typeface="Wingdings" panose="05000000000000000000" pitchFamily="2" charset="2"/>
              </a:rPr>
              <a:t> </a:t>
            </a:r>
            <a:r>
              <a:rPr lang="fr-CH" sz="2160" dirty="0">
                <a:sym typeface="Wingdings" panose="05000000000000000000" pitchFamily="2" charset="2"/>
              </a:rPr>
              <a:t>by high </a:t>
            </a:r>
            <a:r>
              <a:rPr lang="fr-CH" sz="2160" dirty="0" err="1">
                <a:sym typeface="Wingdings" panose="05000000000000000000" pitchFamily="2" charset="2"/>
              </a:rPr>
              <a:t>energy</a:t>
            </a:r>
            <a:r>
              <a:rPr lang="fr-CH" sz="2160" dirty="0">
                <a:sym typeface="Wingdings" panose="05000000000000000000" pitchFamily="2" charset="2"/>
              </a:rPr>
              <a:t> FCC-</a:t>
            </a:r>
            <a:r>
              <a:rPr lang="fr-CH" sz="2160" dirty="0" err="1">
                <a:sym typeface="Wingdings" panose="05000000000000000000" pitchFamily="2" charset="2"/>
              </a:rPr>
              <a:t>hh</a:t>
            </a:r>
            <a:r>
              <a:rPr lang="fr-CH" sz="2160" dirty="0">
                <a:sym typeface="Wingdings" panose="05000000000000000000" pitchFamily="2" charset="2"/>
              </a:rPr>
              <a:t> </a:t>
            </a:r>
            <a:endParaRPr lang="fr-CH" sz="216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60" b="1" i="1" dirty="0"/>
              <a:t>Theory </a:t>
            </a:r>
            <a:r>
              <a:rPr lang="fr-CH" sz="2160" b="1" i="1" dirty="0" err="1"/>
              <a:t>work</a:t>
            </a:r>
            <a:r>
              <a:rPr lang="fr-CH" sz="2160" b="1" i="1" dirty="0"/>
              <a:t> </a:t>
            </a:r>
            <a:r>
              <a:rPr lang="fr-CH" sz="2160" b="1" i="1" dirty="0" err="1"/>
              <a:t>is</a:t>
            </a:r>
            <a:r>
              <a:rPr lang="fr-CH" sz="2160" b="1" i="1" dirty="0"/>
              <a:t> </a:t>
            </a:r>
            <a:r>
              <a:rPr lang="fr-CH" sz="2160" b="1" i="1" dirty="0" err="1"/>
              <a:t>critical</a:t>
            </a:r>
            <a:r>
              <a:rPr lang="fr-CH" sz="2160" b="1" i="1" dirty="0"/>
              <a:t> and </a:t>
            </a:r>
            <a:r>
              <a:rPr lang="fr-CH" sz="2160" b="1" i="1" dirty="0" err="1"/>
              <a:t>initiated</a:t>
            </a:r>
            <a:r>
              <a:rPr lang="fr-CH" sz="2160" dirty="0"/>
              <a:t> </a:t>
            </a:r>
            <a:r>
              <a:rPr lang="en-GB" sz="1440" i="1" dirty="0" smtClean="0"/>
              <a:t>1809.01830</a:t>
            </a:r>
            <a:endParaRPr lang="en-GB" sz="144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210734" y="3976"/>
            <a:ext cx="5346226" cy="7571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2160" b="1" dirty="0" err="1"/>
              <a:t>Precision</a:t>
            </a:r>
            <a:r>
              <a:rPr lang="fr-CH" sz="2160" b="1" dirty="0"/>
              <a:t> EW </a:t>
            </a:r>
            <a:r>
              <a:rPr lang="fr-CH" sz="2160" b="1" dirty="0" err="1"/>
              <a:t>measurements</a:t>
            </a:r>
            <a:r>
              <a:rPr lang="fr-CH" sz="2160" b="1" dirty="0"/>
              <a:t>: </a:t>
            </a:r>
            <a:r>
              <a:rPr lang="fr-CH" sz="2160" b="1" dirty="0" smtClean="0"/>
              <a:t>                               </a:t>
            </a:r>
            <a:r>
              <a:rPr lang="fr-CH" sz="2160" b="1" dirty="0" err="1"/>
              <a:t>is</a:t>
            </a:r>
            <a:r>
              <a:rPr lang="fr-CH" sz="2160" b="1" dirty="0"/>
              <a:t> the SM </a:t>
            </a:r>
            <a:r>
              <a:rPr lang="fr-CH" sz="2160" b="1" dirty="0" err="1"/>
              <a:t>complete</a:t>
            </a:r>
            <a:r>
              <a:rPr lang="fr-CH" sz="2160" b="1" dirty="0"/>
              <a:t>?</a:t>
            </a:r>
            <a:endParaRPr lang="en-GB" sz="216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975" y="142393"/>
            <a:ext cx="5669183" cy="639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51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26AC9-3197-430A-A564-5A2264458B7E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93775" y="59026"/>
            <a:ext cx="680445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400" b="1" dirty="0"/>
              <a:t> Electroweak Physics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31122" y="998381"/>
            <a:ext cx="4967001" cy="4247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160" b="1" dirty="0" smtClean="0"/>
              <a:t>Z </a:t>
            </a:r>
            <a:r>
              <a:rPr lang="fr-CH" sz="2160" b="1" dirty="0" err="1" smtClean="0"/>
              <a:t>factory</a:t>
            </a:r>
            <a:r>
              <a:rPr lang="fr-CH" sz="2160" b="1" dirty="0" smtClean="0"/>
              <a:t> + WW + top The </a:t>
            </a:r>
            <a:r>
              <a:rPr lang="fr-CH" sz="2160" b="1" dirty="0" err="1"/>
              <a:t>realm</a:t>
            </a:r>
            <a:r>
              <a:rPr lang="fr-CH" sz="2160" b="1" dirty="0"/>
              <a:t> of FCC-</a:t>
            </a:r>
            <a:r>
              <a:rPr lang="fr-CH" sz="2160" b="1" dirty="0" err="1"/>
              <a:t>ee</a:t>
            </a:r>
            <a:endParaRPr lang="en-GB" sz="216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38605" y="1496628"/>
            <a:ext cx="7045903" cy="2973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60" dirty="0"/>
              <a:t>Highest luminosities at 91, 160 and 350 GeV</a:t>
            </a:r>
          </a:p>
          <a:p>
            <a:r>
              <a:rPr lang="en-GB" sz="2160" dirty="0"/>
              <a:t>Transverse pol.  at 91 and 160 </a:t>
            </a:r>
            <a:r>
              <a:rPr lang="en-GB" sz="2160" dirty="0" err="1"/>
              <a:t>GeV</a:t>
            </a:r>
            <a:r>
              <a:rPr lang="en-GB" sz="2160" dirty="0" err="1">
                <a:sym typeface="Wingdings" panose="05000000000000000000" pitchFamily="2" charset="2"/>
              </a:rPr>
              <a:t>Ecm</a:t>
            </a:r>
            <a:r>
              <a:rPr lang="en-GB" sz="2160" dirty="0">
                <a:sym typeface="Wingdings" panose="05000000000000000000" pitchFamily="2" charset="2"/>
              </a:rPr>
              <a:t> calibration</a:t>
            </a:r>
            <a:endParaRPr lang="en-GB" sz="2160" dirty="0"/>
          </a:p>
          <a:p>
            <a:r>
              <a:rPr lang="en-GB" sz="2160" dirty="0" err="1"/>
              <a:t>m</a:t>
            </a:r>
            <a:r>
              <a:rPr lang="en-GB" sz="2160" baseline="-25000" dirty="0" err="1"/>
              <a:t>Z</a:t>
            </a:r>
            <a:r>
              <a:rPr lang="en-GB" sz="2160" dirty="0"/>
              <a:t> (100 keV)  </a:t>
            </a:r>
            <a:r>
              <a:rPr lang="en-GB" sz="2160" dirty="0">
                <a:sym typeface="Symbol"/>
              </a:rPr>
              <a:t></a:t>
            </a:r>
            <a:r>
              <a:rPr lang="en-GB" sz="2160" baseline="-25000" dirty="0"/>
              <a:t>Z</a:t>
            </a:r>
            <a:r>
              <a:rPr lang="en-GB" sz="2160" dirty="0"/>
              <a:t> (25 keV), </a:t>
            </a:r>
            <a:r>
              <a:rPr lang="en-GB" sz="2160" dirty="0" err="1"/>
              <a:t>m</a:t>
            </a:r>
            <a:r>
              <a:rPr lang="en-GB" sz="2160" baseline="-25000" dirty="0" err="1"/>
              <a:t>W</a:t>
            </a:r>
            <a:r>
              <a:rPr lang="en-GB" sz="2160" dirty="0"/>
              <a:t> (&lt;500 keV), </a:t>
            </a:r>
            <a:r>
              <a:rPr lang="en-GB" sz="2160" dirty="0">
                <a:sym typeface="Symbol"/>
              </a:rPr>
              <a:t></a:t>
            </a:r>
            <a:r>
              <a:rPr lang="en-GB" sz="2160" baseline="-25000" dirty="0"/>
              <a:t>QED</a:t>
            </a:r>
            <a:r>
              <a:rPr lang="en-GB" sz="2160" dirty="0"/>
              <a:t>(</a:t>
            </a:r>
            <a:r>
              <a:rPr lang="en-GB" sz="2160" dirty="0" err="1"/>
              <a:t>m</a:t>
            </a:r>
            <a:r>
              <a:rPr lang="en-GB" sz="2160" baseline="-25000" dirty="0" err="1"/>
              <a:t>Z</a:t>
            </a:r>
            <a:r>
              <a:rPr lang="en-GB" sz="2160" dirty="0"/>
              <a:t>) (3.10</a:t>
            </a:r>
            <a:r>
              <a:rPr lang="en-GB" sz="2160" baseline="30000" dirty="0"/>
              <a:t>-5</a:t>
            </a:r>
            <a:r>
              <a:rPr lang="en-GB" sz="2160" dirty="0"/>
              <a:t>)</a:t>
            </a:r>
          </a:p>
          <a:p>
            <a:r>
              <a:rPr lang="en-GB" sz="2160" dirty="0"/>
              <a:t>and sin</a:t>
            </a:r>
            <a:r>
              <a:rPr lang="en-GB" sz="2160" baseline="30000" dirty="0"/>
              <a:t>2</a:t>
            </a:r>
            <a:r>
              <a:rPr lang="en-GB" sz="2160" dirty="0">
                <a:latin typeface="Symbol" panose="05050102010706020507" pitchFamily="18" charset="2"/>
              </a:rPr>
              <a:t>q</a:t>
            </a:r>
            <a:r>
              <a:rPr lang="en-GB" sz="2160" baseline="-25000" dirty="0"/>
              <a:t>w  </a:t>
            </a:r>
            <a:r>
              <a:rPr lang="en-GB" sz="2160" dirty="0"/>
              <a:t>at 310</a:t>
            </a:r>
            <a:r>
              <a:rPr lang="en-GB" sz="2160" baseline="30000" dirty="0"/>
              <a:t>-6</a:t>
            </a:r>
          </a:p>
          <a:p>
            <a:endParaRPr lang="en-GB" sz="2160" baseline="30000" dirty="0"/>
          </a:p>
          <a:p>
            <a:r>
              <a:rPr lang="en-GB" sz="2160" dirty="0"/>
              <a:t>Complete set of EW observables can be measured </a:t>
            </a:r>
          </a:p>
          <a:p>
            <a:r>
              <a:rPr lang="en-GB" sz="2160" dirty="0"/>
              <a:t>Precision unique to FCC-</a:t>
            </a:r>
            <a:r>
              <a:rPr lang="en-GB" sz="2160" dirty="0" err="1"/>
              <a:t>ee</a:t>
            </a:r>
            <a:r>
              <a:rPr lang="en-GB" sz="2160" dirty="0"/>
              <a:t> + new physics sensitivity</a:t>
            </a:r>
          </a:p>
          <a:p>
            <a:pPr marL="342900" indent="-342900">
              <a:buFont typeface="Wingdings" pitchFamily="1" charset="2"/>
              <a:buChar char="è"/>
            </a:pPr>
            <a:r>
              <a:rPr lang="fr-CH" sz="2160" b="1" dirty="0">
                <a:sym typeface="Wingdings" panose="05000000000000000000" pitchFamily="2" charset="2"/>
              </a:rPr>
              <a:t>a lot more </a:t>
            </a:r>
            <a:r>
              <a:rPr lang="fr-CH" sz="2160" b="1" dirty="0" err="1">
                <a:sym typeface="Wingdings" panose="05000000000000000000" pitchFamily="2" charset="2"/>
              </a:rPr>
              <a:t>potential</a:t>
            </a:r>
            <a:r>
              <a:rPr lang="fr-CH" sz="2160" b="1" dirty="0">
                <a:sym typeface="Wingdings" panose="05000000000000000000" pitchFamily="2" charset="2"/>
              </a:rPr>
              <a:t> to exploit </a:t>
            </a:r>
            <a:r>
              <a:rPr lang="fr-CH" sz="2160" b="1" dirty="0" err="1">
                <a:sym typeface="Wingdings" panose="05000000000000000000" pitchFamily="2" charset="2"/>
              </a:rPr>
              <a:t>with</a:t>
            </a:r>
            <a:r>
              <a:rPr lang="fr-CH" sz="2160" b="1" dirty="0">
                <a:sym typeface="Wingdings" panose="05000000000000000000" pitchFamily="2" charset="2"/>
              </a:rPr>
              <a:t> good detector design</a:t>
            </a:r>
          </a:p>
          <a:p>
            <a:r>
              <a:rPr lang="fr-CH" sz="2160" b="1" dirty="0">
                <a:sym typeface="Wingdings" panose="05000000000000000000" pitchFamily="2" charset="2"/>
              </a:rPr>
              <a:t> </a:t>
            </a:r>
            <a:r>
              <a:rPr lang="fr-CH" sz="2160" b="1" dirty="0" err="1">
                <a:sym typeface="Wingdings" panose="05000000000000000000" pitchFamily="2" charset="2"/>
              </a:rPr>
              <a:t>than</a:t>
            </a:r>
            <a:r>
              <a:rPr lang="fr-CH" sz="2160" b="1" dirty="0">
                <a:sym typeface="Wingdings" panose="05000000000000000000" pitchFamily="2" charset="2"/>
              </a:rPr>
              <a:t> </a:t>
            </a:r>
            <a:r>
              <a:rPr lang="fr-CH" sz="2160" b="1" dirty="0" err="1">
                <a:sym typeface="Wingdings" panose="05000000000000000000" pitchFamily="2" charset="2"/>
              </a:rPr>
              <a:t>present</a:t>
            </a:r>
            <a:r>
              <a:rPr lang="fr-CH" sz="2160" b="1" dirty="0">
                <a:sym typeface="Wingdings" panose="05000000000000000000" pitchFamily="2" charset="2"/>
              </a:rPr>
              <a:t> </a:t>
            </a:r>
            <a:r>
              <a:rPr lang="fr-CH" sz="2160" b="1" dirty="0" err="1">
                <a:sym typeface="Wingdings" panose="05000000000000000000" pitchFamily="2" charset="2"/>
              </a:rPr>
              <a:t>treatment</a:t>
            </a:r>
            <a:r>
              <a:rPr lang="fr-CH" sz="2160" dirty="0">
                <a:sym typeface="Wingdings" panose="05000000000000000000" pitchFamily="2" charset="2"/>
              </a:rPr>
              <a:t> </a:t>
            </a:r>
            <a:r>
              <a:rPr lang="fr-CH" sz="2160" b="1" dirty="0" err="1">
                <a:sym typeface="Wingdings" panose="05000000000000000000" pitchFamily="2" charset="2"/>
              </a:rPr>
              <a:t>suggests</a:t>
            </a:r>
            <a:endParaRPr lang="fr-CH" sz="2160" b="1" dirty="0">
              <a:sym typeface="Wingdings" panose="05000000000000000000" pitchFamily="2" charset="2"/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r="16802" b="19716"/>
          <a:stretch/>
        </p:blipFill>
        <p:spPr bwMode="auto">
          <a:xfrm>
            <a:off x="7497688" y="492040"/>
            <a:ext cx="4042117" cy="3238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373" y="3730560"/>
            <a:ext cx="3802022" cy="276510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52195" y="4638735"/>
            <a:ext cx="66973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60" dirty="0"/>
              <a:t>The reach for new physics depends on which new physics:</a:t>
            </a:r>
          </a:p>
          <a:p>
            <a:r>
              <a:rPr lang="en-US" sz="2160" dirty="0"/>
              <a:t> -- 1/</a:t>
            </a:r>
            <a:r>
              <a:rPr lang="en-CH" sz="2160" dirty="0">
                <a:sym typeface="Symbol" panose="05050102010706020507" pitchFamily="18" charset="2"/>
              </a:rPr>
              <a:t></a:t>
            </a:r>
            <a:r>
              <a:rPr lang="en-US" sz="2160" baseline="30000" dirty="0">
                <a:sym typeface="Symbol" panose="05050102010706020507" pitchFamily="18" charset="2"/>
              </a:rPr>
              <a:t>2  </a:t>
            </a:r>
            <a:r>
              <a:rPr lang="en-US" sz="2160" dirty="0">
                <a:sym typeface="Symbol" panose="05050102010706020507" pitchFamily="18" charset="2"/>
              </a:rPr>
              <a:t>new physics </a:t>
            </a:r>
            <a:r>
              <a:rPr lang="en-CH" sz="2160" dirty="0">
                <a:sym typeface="Wingdings" panose="05000000000000000000" pitchFamily="2" charset="2"/>
              </a:rPr>
              <a:t></a:t>
            </a:r>
            <a:r>
              <a:rPr lang="en-US" sz="2160" dirty="0">
                <a:sym typeface="Wingdings" panose="05000000000000000000" pitchFamily="2" charset="2"/>
              </a:rPr>
              <a:t> 30-70 </a:t>
            </a:r>
            <a:r>
              <a:rPr lang="en-US" sz="2160" dirty="0" err="1">
                <a:sym typeface="Wingdings" panose="05000000000000000000" pitchFamily="2" charset="2"/>
              </a:rPr>
              <a:t>TeV</a:t>
            </a:r>
            <a:endParaRPr lang="en-US" sz="2160" dirty="0">
              <a:sym typeface="Wingdings" panose="05000000000000000000" pitchFamily="2" charset="2"/>
            </a:endParaRPr>
          </a:p>
          <a:p>
            <a:r>
              <a:rPr lang="en-US" sz="2160" dirty="0">
                <a:sym typeface="Wingdings" panose="05000000000000000000" pitchFamily="2" charset="2"/>
              </a:rPr>
              <a:t> --  Heavy Neutrino </a:t>
            </a:r>
            <a:r>
              <a:rPr lang="en-CH" sz="2160" dirty="0">
                <a:sym typeface="Wingdings" panose="05000000000000000000" pitchFamily="2" charset="2"/>
              </a:rPr>
              <a:t></a:t>
            </a:r>
            <a:r>
              <a:rPr lang="en-US" sz="2160" dirty="0">
                <a:sym typeface="Wingdings" panose="05000000000000000000" pitchFamily="2" charset="2"/>
              </a:rPr>
              <a:t> 500-1000 </a:t>
            </a:r>
            <a:r>
              <a:rPr lang="en-US" sz="2160" dirty="0" err="1">
                <a:sym typeface="Wingdings" panose="05000000000000000000" pitchFamily="2" charset="2"/>
              </a:rPr>
              <a:t>TeV</a:t>
            </a:r>
            <a:endParaRPr lang="en-US" sz="2160" dirty="0">
              <a:sym typeface="Wingdings" panose="05000000000000000000" pitchFamily="2" charset="2"/>
            </a:endParaRPr>
          </a:p>
          <a:p>
            <a:r>
              <a:rPr lang="en-US" sz="2160" dirty="0">
                <a:sym typeface="Wingdings" panose="05000000000000000000" pitchFamily="2" charset="2"/>
              </a:rPr>
              <a:t> --  new non-degenerate doublet should not have </a:t>
            </a:r>
          </a:p>
          <a:p>
            <a:r>
              <a:rPr lang="en-US" sz="2160" dirty="0">
                <a:sym typeface="Wingdings" panose="05000000000000000000" pitchFamily="2" charset="2"/>
              </a:rPr>
              <a:t>mass splitting greater than ~5 GeV</a:t>
            </a:r>
            <a:endParaRPr lang="en-US" sz="2160" dirty="0"/>
          </a:p>
        </p:txBody>
      </p:sp>
    </p:spTree>
    <p:extLst>
      <p:ext uri="{BB962C8B-B14F-4D97-AF65-F5344CB8AC3E}">
        <p14:creationId xmlns:p14="http://schemas.microsoft.com/office/powerpoint/2010/main" val="179685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1336-0604-41CF-A020-F2368CCCB4C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55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86266" y="159573"/>
            <a:ext cx="2402261" cy="5355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880" b="1" dirty="0"/>
              <a:t>More on </a:t>
            </a:r>
            <a:r>
              <a:rPr lang="fr-CH" sz="2880" b="1" dirty="0" err="1"/>
              <a:t>TeraZ</a:t>
            </a:r>
            <a:endParaRPr lang="en-GB" sz="288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4625" y="560892"/>
            <a:ext cx="11487375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>
                <a:latin typeface="Corbel-Bold"/>
              </a:rPr>
              <a:t>The </a:t>
            </a:r>
            <a:r>
              <a:rPr lang="fr-CH" sz="2400" b="1" dirty="0" err="1">
                <a:latin typeface="Corbel-Bold"/>
              </a:rPr>
              <a:t>Flavour</a:t>
            </a:r>
            <a:r>
              <a:rPr lang="fr-CH" sz="2400" b="1" dirty="0">
                <a:latin typeface="Corbel-Bold"/>
              </a:rPr>
              <a:t> </a:t>
            </a:r>
            <a:r>
              <a:rPr lang="fr-CH" sz="2400" b="1" dirty="0" err="1">
                <a:latin typeface="Corbel-Bold"/>
              </a:rPr>
              <a:t>Factory</a:t>
            </a:r>
            <a:endParaRPr lang="fr-CH" sz="2400" b="1" dirty="0">
              <a:latin typeface="Corbel-Bold"/>
            </a:endParaRPr>
          </a:p>
          <a:p>
            <a:endParaRPr lang="en-GB" sz="1920" b="1" dirty="0">
              <a:solidFill>
                <a:srgbClr val="FF0000"/>
              </a:solidFill>
              <a:latin typeface="Corbel-Bold"/>
            </a:endParaRPr>
          </a:p>
          <a:p>
            <a:r>
              <a:rPr lang="en-GB" sz="1920" b="1" dirty="0">
                <a:solidFill>
                  <a:srgbClr val="FF0000"/>
                </a:solidFill>
                <a:latin typeface="Corbel-Bold"/>
              </a:rPr>
              <a:t>Progress in flavour physics </a:t>
            </a:r>
            <a:r>
              <a:rPr lang="en-GB" sz="1920" b="1" dirty="0" err="1">
                <a:solidFill>
                  <a:srgbClr val="FF0000"/>
                </a:solidFill>
                <a:latin typeface="Corbel-Bold"/>
              </a:rPr>
              <a:t>wrt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920" b="1" dirty="0" err="1">
                <a:solidFill>
                  <a:srgbClr val="FF0000"/>
                </a:solidFill>
                <a:latin typeface="Corbel-Bold"/>
              </a:rPr>
              <a:t>SuperKEKb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/BELLEII requires &gt; 10</a:t>
            </a:r>
            <a:r>
              <a:rPr lang="en-GB" sz="1920" b="1" baseline="30000" dirty="0">
                <a:solidFill>
                  <a:srgbClr val="FF0000"/>
                </a:solidFill>
                <a:latin typeface="Corbel-Bold"/>
              </a:rPr>
              <a:t>11</a:t>
            </a:r>
            <a:r>
              <a:rPr lang="en-GB" sz="1320" b="1" baseline="30000" dirty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320" b="1" dirty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b pair events, </a:t>
            </a:r>
          </a:p>
          <a:p>
            <a:r>
              <a:rPr lang="en-GB" sz="1920" b="1" dirty="0">
                <a:solidFill>
                  <a:srgbClr val="FF0000"/>
                </a:solidFill>
                <a:latin typeface="Corbel-Bold"/>
              </a:rPr>
              <a:t>        FCC-</a:t>
            </a:r>
            <a:r>
              <a:rPr lang="en-GB" sz="1920" b="1" dirty="0" err="1">
                <a:solidFill>
                  <a:srgbClr val="FF0000"/>
                </a:solidFill>
                <a:latin typeface="Corbel-Bold"/>
              </a:rPr>
              <a:t>ee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(Z): will provide ~10</a:t>
            </a:r>
            <a:r>
              <a:rPr lang="en-GB" sz="1920" b="1" baseline="30000" dirty="0">
                <a:solidFill>
                  <a:srgbClr val="FF0000"/>
                </a:solidFill>
                <a:latin typeface="Corbel-Bold"/>
              </a:rPr>
              <a:t>12</a:t>
            </a:r>
            <a:r>
              <a:rPr lang="en-GB" sz="1920" baseline="30000" dirty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920" dirty="0" smtClean="0">
                <a:solidFill>
                  <a:srgbClr val="FF0000"/>
                </a:solidFill>
                <a:latin typeface="Corbel-Bold"/>
              </a:rPr>
              <a:t>bb </a:t>
            </a:r>
            <a:r>
              <a:rPr lang="en-GB" sz="1920" dirty="0">
                <a:solidFill>
                  <a:srgbClr val="FF0000"/>
                </a:solidFill>
                <a:latin typeface="Corbel-Bold"/>
              </a:rPr>
              <a:t>pairs.</a:t>
            </a:r>
            <a:r>
              <a:rPr lang="en-GB" sz="1920" b="1" baseline="30000" dirty="0">
                <a:solidFill>
                  <a:srgbClr val="FF0000"/>
                </a:solidFill>
                <a:latin typeface="Corbel-Bold"/>
              </a:rPr>
              <a:t> “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Want at least 5 10</a:t>
            </a:r>
            <a:r>
              <a:rPr lang="en-GB" sz="1920" b="1" baseline="30000" dirty="0">
                <a:solidFill>
                  <a:srgbClr val="FF0000"/>
                </a:solidFill>
                <a:latin typeface="Corbel-Bold"/>
              </a:rPr>
              <a:t>12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 Z…” </a:t>
            </a:r>
            <a:endParaRPr lang="en-GB" sz="1920" b="1" baseline="30000" dirty="0">
              <a:solidFill>
                <a:srgbClr val="FF0000"/>
              </a:solidFill>
              <a:latin typeface="Corbel-Bold"/>
            </a:endParaRPr>
          </a:p>
          <a:p>
            <a:r>
              <a:rPr lang="en-GB" sz="1260" dirty="0">
                <a:solidFill>
                  <a:srgbClr val="0000CD"/>
                </a:solidFill>
                <a:latin typeface="Wingdings-Regular"/>
              </a:rPr>
              <a:t>   -- 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 precision of CKM matrix elements </a:t>
            </a:r>
          </a:p>
          <a:p>
            <a:r>
              <a:rPr lang="en-GB" sz="1260" dirty="0">
                <a:solidFill>
                  <a:srgbClr val="0000CD"/>
                </a:solidFill>
                <a:latin typeface="Wingdings-Regular"/>
              </a:rPr>
              <a:t>   --  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Push forward searches for FCNC, CP violation and mixing </a:t>
            </a:r>
          </a:p>
          <a:p>
            <a:r>
              <a:rPr lang="en-GB" sz="1260" dirty="0">
                <a:solidFill>
                  <a:srgbClr val="0000CD"/>
                </a:solidFill>
                <a:latin typeface="Wingdings-Regular"/>
              </a:rPr>
              <a:t>   --  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Study rare penguin EW transitions such as b </a:t>
            </a:r>
            <a:r>
              <a:rPr lang="en-GB" sz="1920" dirty="0">
                <a:solidFill>
                  <a:srgbClr val="0000CD"/>
                </a:solidFill>
                <a:latin typeface="SegoeUISymbol"/>
              </a:rPr>
              <a:t>➝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s </a:t>
            </a:r>
            <a:r>
              <a:rPr lang="en-GB" sz="1920" dirty="0">
                <a:solidFill>
                  <a:srgbClr val="0000CD"/>
                </a:solidFill>
                <a:latin typeface="CambriaMath"/>
              </a:rPr>
              <a:t>𝜏</a:t>
            </a:r>
            <a:r>
              <a:rPr lang="en-GB" sz="1320" dirty="0">
                <a:solidFill>
                  <a:srgbClr val="0000CD"/>
                </a:solidFill>
                <a:latin typeface="SymbolMT"/>
              </a:rPr>
              <a:t>+ </a:t>
            </a:r>
            <a:r>
              <a:rPr lang="en-GB" sz="1920" dirty="0">
                <a:solidFill>
                  <a:srgbClr val="0000CD"/>
                </a:solidFill>
                <a:latin typeface="CambriaMath"/>
              </a:rPr>
              <a:t>𝜏</a:t>
            </a:r>
            <a:r>
              <a:rPr lang="en-GB" sz="1320" dirty="0">
                <a:solidFill>
                  <a:srgbClr val="0000CD"/>
                </a:solidFill>
                <a:latin typeface="SymbolMT"/>
              </a:rPr>
              <a:t>-  ,  </a:t>
            </a:r>
            <a:r>
              <a:rPr lang="en-GB" sz="1920" dirty="0">
                <a:solidFill>
                  <a:srgbClr val="0000CD"/>
                </a:solidFill>
                <a:latin typeface="SymbolMT"/>
              </a:rPr>
              <a:t>spectroscopy (produce b-baryons, </a:t>
            </a:r>
            <a:r>
              <a:rPr lang="en-GB" sz="1920" dirty="0" err="1">
                <a:solidFill>
                  <a:srgbClr val="0000CD"/>
                </a:solidFill>
                <a:latin typeface="SymbolMT"/>
              </a:rPr>
              <a:t>B</a:t>
            </a:r>
            <a:r>
              <a:rPr lang="en-GB" sz="1920" baseline="-25000" dirty="0" err="1">
                <a:solidFill>
                  <a:srgbClr val="0000CD"/>
                </a:solidFill>
                <a:latin typeface="SymbolMT"/>
              </a:rPr>
              <a:t>s</a:t>
            </a:r>
            <a:r>
              <a:rPr lang="en-GB" sz="1920" dirty="0">
                <a:solidFill>
                  <a:srgbClr val="0000CD"/>
                </a:solidFill>
                <a:latin typeface="SymbolMT"/>
              </a:rPr>
              <a:t> …)</a:t>
            </a:r>
            <a:endParaRPr lang="en-GB" sz="1320" dirty="0">
              <a:solidFill>
                <a:srgbClr val="0000CD"/>
              </a:solidFill>
              <a:latin typeface="SymbolMT"/>
            </a:endParaRPr>
          </a:p>
          <a:p>
            <a:r>
              <a:rPr lang="en-GB" sz="1260" dirty="0">
                <a:solidFill>
                  <a:srgbClr val="0000CD"/>
                </a:solidFill>
                <a:latin typeface="Wingdings-Regular"/>
              </a:rPr>
              <a:t>   </a:t>
            </a:r>
            <a:r>
              <a:rPr lang="en-GB" sz="1260" b="1" dirty="0">
                <a:solidFill>
                  <a:srgbClr val="00B050"/>
                </a:solidFill>
                <a:latin typeface="Wingdings-Regular"/>
              </a:rPr>
              <a:t>-- </a:t>
            </a:r>
            <a:r>
              <a:rPr lang="en-GB" sz="1920" b="1" dirty="0">
                <a:solidFill>
                  <a:srgbClr val="00B050"/>
                </a:solidFill>
                <a:latin typeface="Corbel-Bold"/>
              </a:rPr>
              <a:t>Test lepton universality with 10</a:t>
            </a:r>
            <a:r>
              <a:rPr lang="en-GB" sz="1920" b="1" baseline="30000" dirty="0">
                <a:solidFill>
                  <a:srgbClr val="00B050"/>
                </a:solidFill>
                <a:latin typeface="Corbel-Bold"/>
              </a:rPr>
              <a:t>11</a:t>
            </a:r>
            <a:r>
              <a:rPr lang="en-GB" sz="1320" b="1" dirty="0">
                <a:solidFill>
                  <a:srgbClr val="00B050"/>
                </a:solidFill>
                <a:latin typeface="Corbel-Bold"/>
              </a:rPr>
              <a:t> </a:t>
            </a:r>
            <a:r>
              <a:rPr lang="en-GB" sz="1920" b="1" dirty="0">
                <a:solidFill>
                  <a:srgbClr val="00B050"/>
                </a:solidFill>
                <a:latin typeface="CambriaMath"/>
              </a:rPr>
              <a:t>𝜏 </a:t>
            </a:r>
            <a:r>
              <a:rPr lang="en-GB" sz="1920" b="1" dirty="0">
                <a:solidFill>
                  <a:srgbClr val="00B050"/>
                </a:solidFill>
                <a:latin typeface="Corbel-Bold"/>
              </a:rPr>
              <a:t>decays (with </a:t>
            </a:r>
            <a:r>
              <a:rPr lang="en-GB" sz="1920" b="1" dirty="0">
                <a:solidFill>
                  <a:srgbClr val="00B050"/>
                </a:solidFill>
                <a:latin typeface="CambriaMath"/>
              </a:rPr>
              <a:t>𝜏 </a:t>
            </a:r>
            <a:r>
              <a:rPr lang="en-GB" sz="1920" b="1" dirty="0">
                <a:solidFill>
                  <a:srgbClr val="00B050"/>
                </a:solidFill>
                <a:latin typeface="Corbel-Bold"/>
              </a:rPr>
              <a:t>lifetime, mass, BRs) at 10</a:t>
            </a:r>
            <a:r>
              <a:rPr lang="en-GB" sz="1920" b="1" baseline="30000" dirty="0">
                <a:solidFill>
                  <a:srgbClr val="00B050"/>
                </a:solidFill>
                <a:latin typeface="Corbel-Bold"/>
              </a:rPr>
              <a:t>-5 </a:t>
            </a:r>
            <a:r>
              <a:rPr lang="en-GB" sz="1920" b="1" dirty="0">
                <a:solidFill>
                  <a:srgbClr val="00B050"/>
                </a:solidFill>
                <a:latin typeface="Corbel-Bold"/>
              </a:rPr>
              <a:t>level, </a:t>
            </a:r>
            <a:r>
              <a:rPr lang="en-GB" sz="1920" b="1" dirty="0" smtClean="0">
                <a:solidFill>
                  <a:srgbClr val="00B050"/>
                </a:solidFill>
                <a:latin typeface="Corbel-Bold"/>
              </a:rPr>
              <a:t> </a:t>
            </a:r>
            <a:r>
              <a:rPr lang="en-GB" sz="1920" b="1" dirty="0" smtClean="0">
                <a:solidFill>
                  <a:schemeClr val="accent6">
                    <a:lumMod val="75000"/>
                  </a:schemeClr>
                </a:solidFill>
                <a:latin typeface="Corbel-Bold"/>
              </a:rPr>
              <a:t>LFV </a:t>
            </a:r>
            <a:r>
              <a:rPr lang="en-GB" sz="1920" b="1" dirty="0">
                <a:solidFill>
                  <a:schemeClr val="accent6">
                    <a:lumMod val="75000"/>
                  </a:schemeClr>
                </a:solidFill>
                <a:latin typeface="Corbel-Bold"/>
              </a:rPr>
              <a:t>to 10</a:t>
            </a:r>
            <a:r>
              <a:rPr lang="en-GB" sz="1920" b="1" baseline="30000" dirty="0">
                <a:solidFill>
                  <a:schemeClr val="accent6">
                    <a:lumMod val="75000"/>
                  </a:schemeClr>
                </a:solidFill>
                <a:latin typeface="Corbel-Bold"/>
              </a:rPr>
              <a:t>-10</a:t>
            </a:r>
          </a:p>
          <a:p>
            <a:r>
              <a:rPr lang="fr-CH" sz="1920" dirty="0">
                <a:solidFill>
                  <a:srgbClr val="0000CD"/>
                </a:solidFill>
                <a:latin typeface="Corbel-Bold"/>
              </a:rPr>
              <a:t>  -- all </a:t>
            </a:r>
            <a:r>
              <a:rPr lang="fr-CH" sz="1920" dirty="0" err="1">
                <a:solidFill>
                  <a:srgbClr val="0000CD"/>
                </a:solidFill>
                <a:latin typeface="Corbel-Bold"/>
              </a:rPr>
              <a:t>very</a:t>
            </a:r>
            <a:r>
              <a:rPr lang="fr-CH" sz="1920" dirty="0">
                <a:solidFill>
                  <a:srgbClr val="0000CD"/>
                </a:solidFill>
                <a:latin typeface="Corbel-Bold"/>
              </a:rPr>
              <a:t> important to </a:t>
            </a:r>
            <a:r>
              <a:rPr lang="fr-CH" sz="1920" dirty="0" err="1">
                <a:solidFill>
                  <a:srgbClr val="0000CD"/>
                </a:solidFill>
                <a:latin typeface="Corbel-Bold"/>
              </a:rPr>
              <a:t>constrain</a:t>
            </a:r>
            <a:r>
              <a:rPr lang="fr-CH" sz="1920" dirty="0">
                <a:solidFill>
                  <a:srgbClr val="0000CD"/>
                </a:solidFill>
                <a:latin typeface="Corbel-Bold"/>
              </a:rPr>
              <a:t> / (</a:t>
            </a:r>
            <a:r>
              <a:rPr lang="fr-CH" sz="1920" dirty="0" err="1">
                <a:solidFill>
                  <a:srgbClr val="0000CD"/>
                </a:solidFill>
                <a:latin typeface="Corbel-Bold"/>
              </a:rPr>
              <a:t>provide</a:t>
            </a:r>
            <a:r>
              <a:rPr lang="fr-CH" sz="1920" dirty="0">
                <a:solidFill>
                  <a:srgbClr val="0000CD"/>
                </a:solidFill>
                <a:latin typeface="Corbel-Bold"/>
              </a:rPr>
              <a:t> </a:t>
            </a:r>
            <a:r>
              <a:rPr lang="fr-CH" sz="1920" dirty="0" err="1">
                <a:solidFill>
                  <a:srgbClr val="0000CD"/>
                </a:solidFill>
                <a:latin typeface="Corbel-Bold"/>
              </a:rPr>
              <a:t>hints</a:t>
            </a:r>
            <a:r>
              <a:rPr lang="fr-CH" sz="1920" dirty="0">
                <a:solidFill>
                  <a:srgbClr val="0000CD"/>
                </a:solidFill>
                <a:latin typeface="Corbel-Bold"/>
              </a:rPr>
              <a:t> of) new BSM </a:t>
            </a:r>
            <a:r>
              <a:rPr lang="fr-CH" sz="1920" dirty="0" err="1">
                <a:solidFill>
                  <a:srgbClr val="0000CD"/>
                </a:solidFill>
                <a:latin typeface="Corbel-Bold"/>
              </a:rPr>
              <a:t>physics</a:t>
            </a:r>
            <a:r>
              <a:rPr lang="fr-CH" sz="1920" dirty="0">
                <a:solidFill>
                  <a:srgbClr val="0000CD"/>
                </a:solidFill>
                <a:latin typeface="Corbel-Bold"/>
              </a:rPr>
              <a:t>.</a:t>
            </a:r>
          </a:p>
          <a:p>
            <a:r>
              <a:rPr lang="fr-CH" sz="1920" dirty="0">
                <a:solidFill>
                  <a:srgbClr val="0000CD"/>
                </a:solidFill>
                <a:latin typeface="Corbel-Bold"/>
              </a:rPr>
              <a:t> </a:t>
            </a:r>
            <a:endParaRPr lang="en-GB" sz="1920" dirty="0">
              <a:solidFill>
                <a:srgbClr val="0000CD"/>
              </a:solidFill>
              <a:latin typeface="Corbel-Bold"/>
            </a:endParaRPr>
          </a:p>
          <a:p>
            <a:r>
              <a:rPr lang="en-GB" sz="2400" b="1" dirty="0">
                <a:solidFill>
                  <a:srgbClr val="009A00"/>
                </a:solidFill>
                <a:latin typeface="Corbel-Bold"/>
              </a:rPr>
              <a:t>             need special detectors (PID);  a story to be written! </a:t>
            </a:r>
          </a:p>
          <a:p>
            <a:endParaRPr lang="en-GB" sz="1920" b="1" dirty="0">
              <a:solidFill>
                <a:srgbClr val="C00000"/>
              </a:solidFill>
              <a:latin typeface="Corbel-Bold"/>
            </a:endParaRPr>
          </a:p>
          <a:p>
            <a:r>
              <a:rPr lang="en-GB" sz="1920" b="1" dirty="0">
                <a:solidFill>
                  <a:srgbClr val="C00000"/>
                </a:solidFill>
                <a:latin typeface="Corbel-Bold"/>
              </a:rPr>
              <a:t>The 3.5 × 10</a:t>
            </a:r>
            <a:r>
              <a:rPr lang="en-GB" sz="1320" b="1" baseline="30000" dirty="0">
                <a:solidFill>
                  <a:srgbClr val="C00000"/>
                </a:solidFill>
                <a:latin typeface="Corbel-Bold"/>
              </a:rPr>
              <a:t>12</a:t>
            </a:r>
            <a:r>
              <a:rPr lang="en-GB" sz="1320" b="1" dirty="0">
                <a:solidFill>
                  <a:srgbClr val="C00000"/>
                </a:solidFill>
                <a:latin typeface="Corbel-Bold"/>
              </a:rPr>
              <a:t> </a:t>
            </a:r>
            <a:r>
              <a:rPr lang="en-GB" sz="1920" b="1" dirty="0">
                <a:solidFill>
                  <a:srgbClr val="C00000"/>
                </a:solidFill>
                <a:latin typeface="Corbel-Bold"/>
              </a:rPr>
              <a:t>hadronic Z decay also provide precious input for QCD studies</a:t>
            </a:r>
          </a:p>
          <a:p>
            <a:r>
              <a:rPr lang="en-GB" sz="1200" dirty="0">
                <a:solidFill>
                  <a:srgbClr val="0000CD"/>
                </a:solidFill>
                <a:latin typeface="Wingdings-Regular"/>
              </a:rPr>
              <a:t>   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High-precision measurement of </a:t>
            </a:r>
            <a:r>
              <a:rPr lang="en-GB" sz="1680" dirty="0">
                <a:solidFill>
                  <a:srgbClr val="0000CD"/>
                </a:solidFill>
                <a:latin typeface="SymbolMT"/>
                <a:sym typeface="Symbol"/>
              </a:rPr>
              <a:t></a:t>
            </a:r>
            <a:r>
              <a:rPr lang="en-GB" sz="1260" dirty="0">
                <a:solidFill>
                  <a:srgbClr val="0000CD"/>
                </a:solidFill>
                <a:latin typeface="Corbel-Bold"/>
              </a:rPr>
              <a:t>s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(</a:t>
            </a:r>
            <a:r>
              <a:rPr lang="en-GB" sz="1680" dirty="0" err="1">
                <a:solidFill>
                  <a:srgbClr val="0000CD"/>
                </a:solidFill>
                <a:latin typeface="Corbel-Bold"/>
              </a:rPr>
              <a:t>m</a:t>
            </a:r>
            <a:r>
              <a:rPr lang="en-GB" sz="1260" dirty="0" err="1">
                <a:solidFill>
                  <a:srgbClr val="0000CD"/>
                </a:solidFill>
                <a:latin typeface="Corbel-Bold"/>
              </a:rPr>
              <a:t>Z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) with R</a:t>
            </a:r>
            <a:r>
              <a:rPr lang="en-GB" sz="1260" dirty="0">
                <a:solidFill>
                  <a:srgbClr val="0000CD"/>
                </a:solidFill>
                <a:latin typeface="CambriaMath"/>
              </a:rPr>
              <a:t>ℓ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  in Z and W decay, jet rates, </a:t>
            </a:r>
            <a:r>
              <a:rPr lang="en-GB" sz="1680" dirty="0">
                <a:solidFill>
                  <a:srgbClr val="0000CD"/>
                </a:solidFill>
                <a:latin typeface="CambriaMath"/>
              </a:rPr>
              <a:t>𝜏 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decays, etc. : 10 </a:t>
            </a:r>
            <a:r>
              <a:rPr lang="en-GB" sz="1680" baseline="30000" dirty="0">
                <a:solidFill>
                  <a:srgbClr val="0000CD"/>
                </a:solidFill>
                <a:latin typeface="Corbel-Bold"/>
              </a:rPr>
              <a:t>-- 3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  </a:t>
            </a:r>
            <a:r>
              <a:rPr lang="en-GB" sz="1920" dirty="0">
                <a:solidFill>
                  <a:srgbClr val="0000CD"/>
                </a:solidFill>
                <a:latin typeface="SegoeUISymbol"/>
              </a:rPr>
              <a:t>➝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10 </a:t>
            </a:r>
            <a:r>
              <a:rPr lang="en-GB" sz="1680" baseline="30000" dirty="0">
                <a:solidFill>
                  <a:srgbClr val="0000CD"/>
                </a:solidFill>
                <a:latin typeface="Corbel-Bold"/>
              </a:rPr>
              <a:t>-- 4</a:t>
            </a:r>
            <a:endParaRPr lang="en-GB" sz="1260" baseline="30000" dirty="0">
              <a:solidFill>
                <a:srgbClr val="0000CD"/>
              </a:solidFill>
              <a:latin typeface="Corbel-Bold"/>
            </a:endParaRPr>
          </a:p>
          <a:p>
            <a:r>
              <a:rPr lang="en-GB" sz="1680" dirty="0">
                <a:solidFill>
                  <a:srgbClr val="0000CD"/>
                </a:solidFill>
                <a:latin typeface="Corbel-Bold"/>
              </a:rPr>
              <a:t>  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huge √s lever-arm between 30 GeV and </a:t>
            </a:r>
            <a:r>
              <a:rPr lang="en-GB" sz="1920" dirty="0" smtClean="0">
                <a:solidFill>
                  <a:srgbClr val="0000CD"/>
                </a:solidFill>
                <a:latin typeface="Corbel-Bold"/>
              </a:rPr>
              <a:t> 365 GeV, 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fragmentation, baryon production ….   </a:t>
            </a:r>
          </a:p>
          <a:p>
            <a:r>
              <a:rPr lang="en-GB" sz="1080" dirty="0" smtClean="0">
                <a:solidFill>
                  <a:srgbClr val="C00000"/>
                </a:solidFill>
                <a:latin typeface="Wingdings-Regular"/>
              </a:rPr>
              <a:t> </a:t>
            </a:r>
            <a:r>
              <a:rPr lang="en-GB" sz="1920" b="1" dirty="0">
                <a:solidFill>
                  <a:srgbClr val="C00000"/>
                </a:solidFill>
                <a:latin typeface="Corbel-Bold"/>
              </a:rPr>
              <a:t>Testing running of </a:t>
            </a:r>
            <a:r>
              <a:rPr lang="en-GB" sz="1920" dirty="0">
                <a:solidFill>
                  <a:srgbClr val="C00000"/>
                </a:solidFill>
                <a:latin typeface="SymbolMT"/>
                <a:sym typeface="Symbol"/>
              </a:rPr>
              <a:t></a:t>
            </a:r>
            <a:r>
              <a:rPr lang="en-GB" sz="1320" b="1" dirty="0">
                <a:solidFill>
                  <a:srgbClr val="C00000"/>
                </a:solidFill>
                <a:latin typeface="Corbel-Bold"/>
              </a:rPr>
              <a:t>s </a:t>
            </a:r>
            <a:r>
              <a:rPr lang="en-GB" sz="1920" b="1" dirty="0">
                <a:solidFill>
                  <a:srgbClr val="C00000"/>
                </a:solidFill>
                <a:latin typeface="Corbel-Bold"/>
              </a:rPr>
              <a:t>to excellent </a:t>
            </a:r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precision  with hadron production from low energy (</a:t>
            </a:r>
            <a:r>
              <a:rPr lang="en-CH" sz="1920" b="1" dirty="0" smtClean="0">
                <a:solidFill>
                  <a:srgbClr val="C00000"/>
                </a:solidFill>
                <a:latin typeface="Corbel-Bold"/>
                <a:sym typeface="Symbol" panose="05050102010706020507" pitchFamily="18" charset="2"/>
              </a:rPr>
              <a:t></a:t>
            </a:r>
            <a:r>
              <a:rPr lang="en-US" sz="1920" b="1" dirty="0" smtClean="0">
                <a:solidFill>
                  <a:srgbClr val="C00000"/>
                </a:solidFill>
                <a:latin typeface="Corbel-Bold"/>
                <a:sym typeface="Symbol" panose="05050102010706020507" pitchFamily="18" charset="2"/>
              </a:rPr>
              <a:t>*/</a:t>
            </a:r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Z* +</a:t>
            </a:r>
            <a:r>
              <a:rPr lang="en-CH" sz="1920" b="1" dirty="0" smtClean="0">
                <a:solidFill>
                  <a:srgbClr val="C00000"/>
                </a:solidFill>
                <a:latin typeface="Corbel-Bold"/>
                <a:sym typeface="Symbol" panose="05050102010706020507" pitchFamily="18" charset="2"/>
              </a:rPr>
              <a:t></a:t>
            </a:r>
            <a:r>
              <a:rPr lang="en-US" sz="1920" b="1" dirty="0" smtClean="0">
                <a:solidFill>
                  <a:srgbClr val="C00000"/>
                </a:solidFill>
                <a:latin typeface="Corbel-Bold"/>
                <a:sym typeface="Symbol" panose="05050102010706020507" pitchFamily="18" charset="2"/>
              </a:rPr>
              <a:t> )</a:t>
            </a:r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 </a:t>
            </a:r>
          </a:p>
          <a:p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to 365 GeV</a:t>
            </a:r>
          </a:p>
          <a:p>
            <a:endParaRPr lang="en-GB" sz="1920" b="1" dirty="0" smtClean="0">
              <a:solidFill>
                <a:srgbClr val="C00000"/>
              </a:solidFill>
              <a:latin typeface="Corbel-Bold"/>
            </a:endParaRPr>
          </a:p>
          <a:p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And... H</a:t>
            </a:r>
            <a:r>
              <a:rPr lang="en-CH" sz="1920" b="1" dirty="0" smtClean="0">
                <a:solidFill>
                  <a:srgbClr val="C00000"/>
                </a:solidFill>
                <a:latin typeface="Corbel-Bold"/>
                <a:sym typeface="Wingdings" panose="05000000000000000000" pitchFamily="2" charset="2"/>
              </a:rPr>
              <a:t></a:t>
            </a:r>
            <a:r>
              <a:rPr lang="en-US" sz="1920" b="1" dirty="0" smtClean="0">
                <a:solidFill>
                  <a:srgbClr val="C00000"/>
                </a:solidFill>
                <a:latin typeface="Corbel-Bold"/>
                <a:sym typeface="Wingdings" panose="05000000000000000000" pitchFamily="2" charset="2"/>
              </a:rPr>
              <a:t>gg is a pure gluon factory (100’000 events)  </a:t>
            </a:r>
            <a:endParaRPr lang="en-GB" sz="1920" b="1" dirty="0" smtClean="0">
              <a:solidFill>
                <a:srgbClr val="C00000"/>
              </a:solidFill>
              <a:latin typeface="Corbel-Bold"/>
            </a:endParaRPr>
          </a:p>
          <a:p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 </a:t>
            </a:r>
            <a:endParaRPr lang="en-GB" sz="2400" dirty="0">
              <a:solidFill>
                <a:srgbClr val="C00000"/>
              </a:solidFill>
            </a:endParaRPr>
          </a:p>
          <a:p>
            <a:endParaRPr lang="en-GB" sz="1440" b="1" dirty="0">
              <a:solidFill>
                <a:srgbClr val="009A00"/>
              </a:solidFill>
              <a:latin typeface="Corbel-Bold"/>
            </a:endParaRPr>
          </a:p>
        </p:txBody>
      </p:sp>
    </p:spTree>
    <p:extLst>
      <p:ext uri="{BB962C8B-B14F-4D97-AF65-F5344CB8AC3E}">
        <p14:creationId xmlns:p14="http://schemas.microsoft.com/office/powerpoint/2010/main" val="416518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099" y="1361440"/>
            <a:ext cx="8093677" cy="38011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15800" y="176015"/>
            <a:ext cx="9187195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/>
              <a:t>This </a:t>
            </a:r>
            <a:r>
              <a:rPr lang="fr-CH" sz="2160" dirty="0" err="1"/>
              <a:t>picture</a:t>
            </a:r>
            <a:r>
              <a:rPr lang="fr-CH" sz="2160" dirty="0"/>
              <a:t> </a:t>
            </a:r>
            <a:r>
              <a:rPr lang="fr-CH" sz="2160" dirty="0" err="1"/>
              <a:t>is</a:t>
            </a:r>
            <a:r>
              <a:rPr lang="fr-CH" sz="2160" dirty="0"/>
              <a:t> relevant to Neutrino, </a:t>
            </a:r>
            <a:r>
              <a:rPr lang="fr-CH" sz="2160" dirty="0" err="1"/>
              <a:t>Dark</a:t>
            </a:r>
            <a:r>
              <a:rPr lang="fr-CH" sz="2160" dirty="0"/>
              <a:t> </a:t>
            </a:r>
            <a:r>
              <a:rPr lang="fr-CH" sz="2160" dirty="0" err="1"/>
              <a:t>sectors</a:t>
            </a:r>
            <a:r>
              <a:rPr lang="fr-CH" sz="2160" dirty="0"/>
              <a:t> and High </a:t>
            </a:r>
            <a:r>
              <a:rPr lang="fr-CH" sz="2160" dirty="0" err="1"/>
              <a:t>Energy</a:t>
            </a:r>
            <a:r>
              <a:rPr lang="fr-CH" sz="2160" dirty="0"/>
              <a:t> </a:t>
            </a:r>
            <a:r>
              <a:rPr lang="fr-CH" sz="2160" dirty="0" err="1"/>
              <a:t>Frontiers</a:t>
            </a:r>
            <a:r>
              <a:rPr lang="fr-CH" sz="2160" dirty="0"/>
              <a:t>. </a:t>
            </a:r>
            <a:br>
              <a:rPr lang="fr-CH" sz="2160" dirty="0"/>
            </a:br>
            <a:r>
              <a:rPr lang="fr-CH" sz="2160" dirty="0"/>
              <a:t> FCC-</a:t>
            </a:r>
            <a:r>
              <a:rPr lang="fr-CH" sz="2160" dirty="0" err="1"/>
              <a:t>ee</a:t>
            </a:r>
            <a:r>
              <a:rPr lang="fr-CH" sz="2160" dirty="0"/>
              <a:t>  (Z) </a:t>
            </a:r>
            <a:r>
              <a:rPr lang="fr-CH" sz="2160" dirty="0" err="1"/>
              <a:t>compared</a:t>
            </a:r>
            <a:r>
              <a:rPr lang="fr-CH" sz="2160" dirty="0"/>
              <a:t> to the </a:t>
            </a:r>
            <a:r>
              <a:rPr lang="fr-CH" sz="2160" dirty="0" err="1"/>
              <a:t>other</a:t>
            </a:r>
            <a:r>
              <a:rPr lang="fr-CH" sz="2160" dirty="0"/>
              <a:t> machines for right-</a:t>
            </a:r>
            <a:r>
              <a:rPr lang="fr-CH" sz="2160" dirty="0" err="1"/>
              <a:t>handed</a:t>
            </a:r>
            <a:r>
              <a:rPr lang="fr-CH" sz="2160" dirty="0"/>
              <a:t> (</a:t>
            </a:r>
            <a:r>
              <a:rPr lang="fr-CH" sz="2160" dirty="0" err="1"/>
              <a:t>sterile</a:t>
            </a:r>
            <a:r>
              <a:rPr lang="fr-CH" sz="2160" dirty="0"/>
              <a:t>) neutrinos</a:t>
            </a:r>
          </a:p>
          <a:p>
            <a:r>
              <a:rPr lang="fr-CH" sz="2160" dirty="0"/>
              <a:t> How close </a:t>
            </a:r>
            <a:r>
              <a:rPr lang="fr-CH" sz="2160" dirty="0" err="1"/>
              <a:t>can</a:t>
            </a:r>
            <a:r>
              <a:rPr lang="fr-CH" sz="2160" dirty="0"/>
              <a:t> </a:t>
            </a:r>
            <a:r>
              <a:rPr lang="fr-CH" sz="2160" dirty="0" err="1"/>
              <a:t>we</a:t>
            </a:r>
            <a:r>
              <a:rPr lang="fr-CH" sz="2160" dirty="0"/>
              <a:t> </a:t>
            </a:r>
            <a:r>
              <a:rPr lang="fr-CH" sz="2160" dirty="0" err="1"/>
              <a:t>get</a:t>
            </a:r>
            <a:r>
              <a:rPr lang="fr-CH" sz="2160" dirty="0"/>
              <a:t> to the ‘</a:t>
            </a:r>
            <a:r>
              <a:rPr lang="fr-CH" sz="2160" dirty="0" err="1"/>
              <a:t>see-saw</a:t>
            </a:r>
            <a:r>
              <a:rPr lang="fr-CH" sz="2160" dirty="0"/>
              <a:t> </a:t>
            </a:r>
            <a:r>
              <a:rPr lang="fr-CH" sz="2160" dirty="0" err="1"/>
              <a:t>limit</a:t>
            </a:r>
            <a:r>
              <a:rPr lang="fr-CH" sz="2160" dirty="0"/>
              <a:t>’? </a:t>
            </a:r>
            <a:endParaRPr lang="en-GB" sz="216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6F686-2A96-41CA-88F9-00AF6348FF9D}" type="datetime1">
              <a:rPr lang="fr-CH" smtClean="0"/>
              <a:t>25.08.2022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 FCC-ee Physics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56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170653" y="5358579"/>
            <a:ext cx="10358477" cy="14219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160" dirty="0"/>
              <a:t>-- the </a:t>
            </a:r>
            <a:r>
              <a:rPr lang="fr-CH" sz="2160" dirty="0" err="1"/>
              <a:t>purple</a:t>
            </a:r>
            <a:r>
              <a:rPr lang="fr-CH" sz="2160" dirty="0"/>
              <a:t> line shows the </a:t>
            </a:r>
            <a:r>
              <a:rPr lang="fr-CH" sz="2160" dirty="0" smtClean="0"/>
              <a:t>95% </a:t>
            </a:r>
            <a:r>
              <a:rPr lang="fr-CH" sz="2160" dirty="0"/>
              <a:t>C</a:t>
            </a:r>
            <a:r>
              <a:rPr lang="fr-CH" sz="2160" dirty="0" smtClean="0"/>
              <a:t>L </a:t>
            </a:r>
            <a:r>
              <a:rPr lang="fr-CH" sz="2160" dirty="0" err="1" smtClean="0"/>
              <a:t>limit</a:t>
            </a:r>
            <a:r>
              <a:rPr lang="fr-CH" sz="2160" dirty="0" smtClean="0"/>
              <a:t> if no HNL </a:t>
            </a:r>
            <a:r>
              <a:rPr lang="fr-CH" sz="2160" dirty="0" err="1" smtClean="0"/>
              <a:t>is</a:t>
            </a:r>
            <a:r>
              <a:rPr lang="fr-CH" sz="2160" dirty="0" smtClean="0"/>
              <a:t> </a:t>
            </a:r>
            <a:r>
              <a:rPr lang="fr-CH" sz="2160" dirty="0" err="1" smtClean="0"/>
              <a:t>observed</a:t>
            </a:r>
            <a:r>
              <a:rPr lang="fr-CH" sz="2160" dirty="0" smtClean="0"/>
              <a:t>. (</a:t>
            </a:r>
            <a:r>
              <a:rPr lang="fr-CH" sz="2160" dirty="0" err="1"/>
              <a:t>here</a:t>
            </a:r>
            <a:r>
              <a:rPr lang="fr-CH" sz="2160" dirty="0"/>
              <a:t> for 10</a:t>
            </a:r>
            <a:r>
              <a:rPr lang="fr-CH" sz="2160" baseline="30000" dirty="0"/>
              <a:t>12</a:t>
            </a:r>
            <a:r>
              <a:rPr lang="fr-CH" sz="2160" dirty="0"/>
              <a:t> Z), </a:t>
            </a:r>
          </a:p>
          <a:p>
            <a:r>
              <a:rPr lang="fr-CH" sz="2160" dirty="0"/>
              <a:t>-- the horizontal line </a:t>
            </a:r>
            <a:r>
              <a:rPr lang="fr-CH" sz="2160" dirty="0" err="1"/>
              <a:t>represents</a:t>
            </a:r>
            <a:r>
              <a:rPr lang="fr-CH" sz="2160" dirty="0"/>
              <a:t> the </a:t>
            </a:r>
            <a:r>
              <a:rPr lang="fr-CH" sz="2160" dirty="0" err="1"/>
              <a:t>sensitivity</a:t>
            </a:r>
            <a:r>
              <a:rPr lang="fr-CH" sz="2160" dirty="0"/>
              <a:t> to </a:t>
            </a:r>
            <a:r>
              <a:rPr lang="fr-CH" sz="2160" b="1" dirty="0" err="1"/>
              <a:t>mixing</a:t>
            </a:r>
            <a:r>
              <a:rPr lang="fr-CH" sz="2160" b="1" dirty="0"/>
              <a:t> of neutrinos </a:t>
            </a:r>
            <a:r>
              <a:rPr lang="fr-CH" sz="2160" dirty="0"/>
              <a:t>to the </a:t>
            </a:r>
            <a:r>
              <a:rPr lang="fr-CH" sz="2160" dirty="0" err="1"/>
              <a:t>dark</a:t>
            </a:r>
            <a:r>
              <a:rPr lang="fr-CH" sz="2160" dirty="0"/>
              <a:t> </a:t>
            </a:r>
            <a:r>
              <a:rPr lang="fr-CH" sz="2160" dirty="0" err="1"/>
              <a:t>sector</a:t>
            </a:r>
            <a:r>
              <a:rPr lang="fr-CH" sz="2160" dirty="0"/>
              <a:t>,</a:t>
            </a:r>
          </a:p>
          <a:p>
            <a:r>
              <a:rPr lang="fr-CH" sz="2160" dirty="0" err="1"/>
              <a:t>using</a:t>
            </a:r>
            <a:r>
              <a:rPr lang="fr-CH" sz="2160" dirty="0"/>
              <a:t> </a:t>
            </a:r>
            <a:r>
              <a:rPr lang="fr-CH" sz="2160" dirty="0" err="1"/>
              <a:t>EWPOs</a:t>
            </a:r>
            <a:r>
              <a:rPr lang="fr-CH" sz="2160" dirty="0"/>
              <a:t> (G</a:t>
            </a:r>
            <a:r>
              <a:rPr lang="fr-CH" sz="2160" baseline="-25000" dirty="0"/>
              <a:t>F</a:t>
            </a:r>
            <a:r>
              <a:rPr lang="fr-CH" sz="2160" dirty="0"/>
              <a:t> vs sin</a:t>
            </a:r>
            <a:r>
              <a:rPr lang="fr-CH" sz="2160" baseline="30000" dirty="0"/>
              <a:t>2</a:t>
            </a:r>
            <a:r>
              <a:rPr lang="fr-CH" sz="2160" dirty="0">
                <a:sym typeface="Symbol"/>
              </a:rPr>
              <a:t></a:t>
            </a:r>
            <a:r>
              <a:rPr lang="fr-CH" sz="2160" baseline="-25000" dirty="0">
                <a:sym typeface="Symbol"/>
              </a:rPr>
              <a:t>W</a:t>
            </a:r>
            <a:r>
              <a:rPr lang="fr-CH" sz="2160" baseline="30000" dirty="0">
                <a:sym typeface="Symbol"/>
              </a:rPr>
              <a:t>eff </a:t>
            </a:r>
            <a:r>
              <a:rPr lang="fr-CH" sz="2160" dirty="0">
                <a:sym typeface="Symbol"/>
              </a:rPr>
              <a:t>and </a:t>
            </a:r>
            <a:r>
              <a:rPr lang="fr-CH" sz="2160" dirty="0" err="1">
                <a:sym typeface="Symbol"/>
              </a:rPr>
              <a:t>m</a:t>
            </a:r>
            <a:r>
              <a:rPr lang="fr-CH" sz="2160" baseline="-25000" dirty="0" err="1">
                <a:sym typeface="Symbol"/>
              </a:rPr>
              <a:t>Z</a:t>
            </a:r>
            <a:r>
              <a:rPr lang="fr-CH" sz="2160" dirty="0">
                <a:sym typeface="Symbol"/>
              </a:rPr>
              <a:t>, m</a:t>
            </a:r>
            <a:r>
              <a:rPr lang="fr-CH" sz="2160" baseline="-25000" dirty="0">
                <a:sym typeface="Symbol"/>
              </a:rPr>
              <a:t>W</a:t>
            </a:r>
            <a:r>
              <a:rPr lang="fr-CH" sz="2160" dirty="0">
                <a:sym typeface="Symbol"/>
              </a:rPr>
              <a:t>, tau </a:t>
            </a:r>
            <a:r>
              <a:rPr lang="fr-CH" sz="2160" dirty="0" err="1">
                <a:sym typeface="Symbol"/>
              </a:rPr>
              <a:t>decays</a:t>
            </a:r>
            <a:r>
              <a:rPr lang="fr-CH" sz="2160" dirty="0">
                <a:sym typeface="Symbol"/>
              </a:rPr>
              <a:t>) </a:t>
            </a:r>
            <a:r>
              <a:rPr lang="fr-CH" sz="2160" dirty="0" err="1"/>
              <a:t>which</a:t>
            </a:r>
            <a:r>
              <a:rPr lang="fr-CH" sz="2160" dirty="0"/>
              <a:t> </a:t>
            </a:r>
            <a:r>
              <a:rPr lang="fr-CH" sz="2160" dirty="0" err="1"/>
              <a:t>extends</a:t>
            </a:r>
            <a:r>
              <a:rPr lang="fr-CH" sz="2160" dirty="0"/>
              <a:t> </a:t>
            </a:r>
            <a:r>
              <a:rPr lang="fr-CH" sz="2160" dirty="0" err="1"/>
              <a:t>sensitivity</a:t>
            </a:r>
            <a:endParaRPr lang="fr-CH" sz="2160" dirty="0"/>
          </a:p>
          <a:p>
            <a:r>
              <a:rPr lang="fr-CH" sz="2160" dirty="0"/>
              <a:t>to 10</a:t>
            </a:r>
            <a:r>
              <a:rPr lang="fr-CH" sz="2160" baseline="30000" dirty="0"/>
              <a:t>-5 </a:t>
            </a:r>
            <a:r>
              <a:rPr lang="fr-CH" sz="2160" dirty="0" err="1"/>
              <a:t>mixing</a:t>
            </a:r>
            <a:r>
              <a:rPr lang="fr-CH" sz="2160" dirty="0"/>
              <a:t> all the </a:t>
            </a:r>
            <a:r>
              <a:rPr lang="fr-CH" sz="2160" dirty="0" err="1"/>
              <a:t>way</a:t>
            </a:r>
            <a:r>
              <a:rPr lang="fr-CH" sz="2160" dirty="0"/>
              <a:t> to </a:t>
            </a:r>
            <a:r>
              <a:rPr lang="fr-CH" sz="2160" dirty="0" err="1"/>
              <a:t>very</a:t>
            </a:r>
            <a:r>
              <a:rPr lang="fr-CH" sz="2160" dirty="0"/>
              <a:t> high </a:t>
            </a:r>
            <a:r>
              <a:rPr lang="fr-CH" sz="2160" dirty="0" err="1"/>
              <a:t>energies</a:t>
            </a:r>
            <a:r>
              <a:rPr lang="fr-CH" sz="2160" dirty="0"/>
              <a:t> (500-1000 </a:t>
            </a:r>
            <a:r>
              <a:rPr lang="fr-CH" sz="2160" dirty="0" err="1"/>
              <a:t>TeV</a:t>
            </a:r>
            <a:r>
              <a:rPr lang="fr-CH" sz="2160" dirty="0"/>
              <a:t> at least). </a:t>
            </a:r>
            <a:r>
              <a:rPr lang="fr-CH" sz="2160" dirty="0" err="1"/>
              <a:t>arxiv</a:t>
            </a:r>
            <a:r>
              <a:rPr lang="fr-CH" sz="2160" dirty="0"/>
              <a:t>:</a:t>
            </a:r>
            <a:r>
              <a:rPr lang="en-CH" sz="2160" dirty="0"/>
              <a:t>2011.04725</a:t>
            </a:r>
            <a:r>
              <a:rPr lang="en-US" sz="2160" dirty="0"/>
              <a:t> </a:t>
            </a:r>
            <a:endParaRPr lang="en-GB" sz="216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8" t="2888" r="12647" b="-2888"/>
          <a:stretch/>
        </p:blipFill>
        <p:spPr>
          <a:xfrm>
            <a:off x="264160" y="1301131"/>
            <a:ext cx="3769360" cy="391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53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87087"/>
            <a:ext cx="10972800" cy="52838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7569" y="476673"/>
            <a:ext cx="8128635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/>
              <a:t>Similar</a:t>
            </a:r>
            <a:r>
              <a:rPr lang="fr-CH" sz="2160" dirty="0"/>
              <a:t> situation for </a:t>
            </a:r>
            <a:r>
              <a:rPr lang="fr-CH" sz="2160" dirty="0" err="1"/>
              <a:t>Axion-like-particles</a:t>
            </a:r>
            <a:r>
              <a:rPr lang="fr-CH" sz="2160" dirty="0"/>
              <a:t>; </a:t>
            </a:r>
            <a:r>
              <a:rPr lang="fr-CH" sz="2160" dirty="0" err="1"/>
              <a:t>Luminosity</a:t>
            </a:r>
            <a:r>
              <a:rPr lang="fr-CH" sz="2160" dirty="0"/>
              <a:t> </a:t>
            </a:r>
            <a:r>
              <a:rPr lang="fr-CH" sz="2160" dirty="0" err="1"/>
              <a:t>is</a:t>
            </a:r>
            <a:r>
              <a:rPr lang="fr-CH" sz="2160" dirty="0"/>
              <a:t> key to the </a:t>
            </a:r>
            <a:r>
              <a:rPr lang="fr-CH" sz="2160" dirty="0" err="1"/>
              <a:t>game</a:t>
            </a:r>
            <a:r>
              <a:rPr lang="fr-CH" sz="2160" dirty="0"/>
              <a:t> </a:t>
            </a:r>
            <a:endParaRPr lang="en-GB" sz="2160" dirty="0"/>
          </a:p>
        </p:txBody>
      </p:sp>
      <p:sp>
        <p:nvSpPr>
          <p:cNvPr id="4" name="TextBox 3"/>
          <p:cNvSpPr txBox="1"/>
          <p:nvPr/>
        </p:nvSpPr>
        <p:spPr>
          <a:xfrm>
            <a:off x="2195291" y="5950208"/>
            <a:ext cx="7285969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/>
              <a:t>Complementarity</a:t>
            </a:r>
            <a:r>
              <a:rPr lang="fr-CH" sz="2160" dirty="0"/>
              <a:t> </a:t>
            </a:r>
            <a:r>
              <a:rPr lang="fr-CH" sz="2160" dirty="0" err="1"/>
              <a:t>with</a:t>
            </a:r>
            <a:r>
              <a:rPr lang="fr-CH" sz="2160" dirty="0"/>
              <a:t> High </a:t>
            </a:r>
            <a:r>
              <a:rPr lang="fr-CH" sz="2160" dirty="0" err="1"/>
              <a:t>energy</a:t>
            </a:r>
            <a:r>
              <a:rPr lang="fr-CH" sz="2160" dirty="0"/>
              <a:t> lepton </a:t>
            </a:r>
            <a:r>
              <a:rPr lang="fr-CH" sz="2160" dirty="0" err="1"/>
              <a:t>collider</a:t>
            </a:r>
            <a:r>
              <a:rPr lang="fr-CH" sz="2160" dirty="0"/>
              <a:t>, </a:t>
            </a:r>
          </a:p>
          <a:p>
            <a:r>
              <a:rPr lang="fr-CH" sz="2160" dirty="0"/>
              <a:t>                     Much more </a:t>
            </a:r>
            <a:r>
              <a:rPr lang="fr-CH" sz="2160" dirty="0" err="1"/>
              <a:t>left</a:t>
            </a:r>
            <a:r>
              <a:rPr lang="fr-CH" sz="2160" dirty="0"/>
              <a:t> to explore at FCC-</a:t>
            </a:r>
            <a:r>
              <a:rPr lang="fr-CH" sz="2160" dirty="0" err="1"/>
              <a:t>ee</a:t>
            </a:r>
            <a:r>
              <a:rPr lang="fr-CH" sz="2160" dirty="0"/>
              <a:t>-Z and FCC-</a:t>
            </a:r>
            <a:r>
              <a:rPr lang="fr-CH" sz="2160" dirty="0" err="1"/>
              <a:t>hh</a:t>
            </a:r>
            <a:r>
              <a:rPr lang="fr-CH" sz="2160" dirty="0"/>
              <a:t>! </a:t>
            </a:r>
          </a:p>
          <a:p>
            <a:r>
              <a:rPr lang="fr-CH" sz="2160" dirty="0"/>
              <a:t> </a:t>
            </a:r>
            <a:endParaRPr lang="en-GB" sz="216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DEF14-732E-4CA1-B880-416F0491E11B}" type="datetime1">
              <a:rPr lang="fr-CH" smtClean="0"/>
              <a:t>25.08.2022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 FCC-ee Physics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1BFFD-6ACE-4186-BB5D-92E7BB2BB754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60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5CB2A654-B772-48C9-BEF0-08E1A16028D9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 FCC-ee Physics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58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96845" y="0"/>
            <a:ext cx="2460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/>
              <a:t>Conclusions</a:t>
            </a:r>
            <a:endParaRPr lang="fr-FR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4320" y="782320"/>
            <a:ext cx="12034448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B050"/>
                </a:solidFill>
              </a:rPr>
              <a:t>The FCC-</a:t>
            </a:r>
            <a:r>
              <a:rPr lang="fr-FR" b="1" dirty="0" err="1" smtClean="0">
                <a:solidFill>
                  <a:srgbClr val="00B050"/>
                </a:solidFill>
              </a:rPr>
              <a:t>integrated</a:t>
            </a:r>
            <a:r>
              <a:rPr lang="fr-FR" b="1" dirty="0" smtClean="0">
                <a:solidFill>
                  <a:srgbClr val="00B050"/>
                </a:solidFill>
              </a:rPr>
              <a:t> programme, FCC-</a:t>
            </a:r>
            <a:r>
              <a:rPr lang="fr-FR" b="1" dirty="0" err="1" smtClean="0">
                <a:solidFill>
                  <a:srgbClr val="00B050"/>
                </a:solidFill>
              </a:rPr>
              <a:t>ee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then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hh</a:t>
            </a:r>
            <a:r>
              <a:rPr lang="fr-FR" b="1" dirty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with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ep</a:t>
            </a:r>
            <a:r>
              <a:rPr lang="fr-FR" b="1" dirty="0" smtClean="0">
                <a:solidFill>
                  <a:srgbClr val="00B050"/>
                </a:solidFill>
              </a:rPr>
              <a:t> and </a:t>
            </a:r>
            <a:r>
              <a:rPr lang="fr-FR" b="1" dirty="0" err="1" smtClean="0">
                <a:solidFill>
                  <a:srgbClr val="00B050"/>
                </a:solidFill>
              </a:rPr>
              <a:t>heavy</a:t>
            </a:r>
            <a:r>
              <a:rPr lang="fr-FR" b="1" dirty="0" smtClean="0">
                <a:solidFill>
                  <a:srgbClr val="00B050"/>
                </a:solidFill>
              </a:rPr>
              <a:t> ion options</a:t>
            </a:r>
            <a:r>
              <a:rPr lang="fr-CH" b="1" dirty="0" smtClean="0">
                <a:solidFill>
                  <a:srgbClr val="00B050"/>
                </a:solidFill>
              </a:rPr>
              <a:t>,  </a:t>
            </a:r>
            <a:r>
              <a:rPr lang="fr-CH" b="1" dirty="0" err="1" smtClean="0">
                <a:solidFill>
                  <a:srgbClr val="00B050"/>
                </a:solidFill>
              </a:rPr>
              <a:t>thanks</a:t>
            </a:r>
            <a:r>
              <a:rPr lang="fr-CH" b="1" dirty="0" smtClean="0">
                <a:solidFill>
                  <a:srgbClr val="00B050"/>
                </a:solidFill>
              </a:rPr>
              <a:t> </a:t>
            </a:r>
            <a:r>
              <a:rPr lang="fr-CH" b="1" dirty="0">
                <a:solidFill>
                  <a:srgbClr val="00B050"/>
                </a:solidFill>
              </a:rPr>
              <a:t>to synergies and </a:t>
            </a:r>
            <a:r>
              <a:rPr lang="fr-CH" b="1" dirty="0" err="1">
                <a:solidFill>
                  <a:srgbClr val="00B050"/>
                </a:solidFill>
              </a:rPr>
              <a:t>complementarities</a:t>
            </a:r>
            <a:r>
              <a:rPr lang="fr-CH" b="1" dirty="0">
                <a:solidFill>
                  <a:srgbClr val="00B050"/>
                </a:solidFill>
              </a:rPr>
              <a:t>, </a:t>
            </a:r>
            <a:endParaRPr lang="fr-CH" b="1" dirty="0" smtClean="0">
              <a:solidFill>
                <a:srgbClr val="00B050"/>
              </a:solidFill>
            </a:endParaRPr>
          </a:p>
          <a:p>
            <a:r>
              <a:rPr lang="fr-CH" b="1" dirty="0" err="1" smtClean="0">
                <a:solidFill>
                  <a:srgbClr val="00B050"/>
                </a:solidFill>
              </a:rPr>
              <a:t>offers</a:t>
            </a:r>
            <a:r>
              <a:rPr lang="fr-CH" b="1" dirty="0" smtClean="0">
                <a:solidFill>
                  <a:srgbClr val="00B050"/>
                </a:solidFill>
              </a:rPr>
              <a:t> the </a:t>
            </a:r>
            <a:r>
              <a:rPr lang="fr-CH" b="1" dirty="0" err="1">
                <a:solidFill>
                  <a:srgbClr val="00B050"/>
                </a:solidFill>
              </a:rPr>
              <a:t>most</a:t>
            </a:r>
            <a:r>
              <a:rPr lang="fr-CH" b="1" dirty="0">
                <a:solidFill>
                  <a:srgbClr val="00B050"/>
                </a:solidFill>
              </a:rPr>
              <a:t> versatile and </a:t>
            </a:r>
            <a:r>
              <a:rPr lang="fr-CH" b="1" dirty="0" err="1">
                <a:solidFill>
                  <a:srgbClr val="00B050"/>
                </a:solidFill>
              </a:rPr>
              <a:t>adapted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response</a:t>
            </a:r>
            <a:r>
              <a:rPr lang="fr-CH" b="1" dirty="0">
                <a:solidFill>
                  <a:srgbClr val="00B050"/>
                </a:solidFill>
              </a:rPr>
              <a:t> to </a:t>
            </a:r>
            <a:r>
              <a:rPr lang="fr-CH" b="1" dirty="0" err="1">
                <a:solidFill>
                  <a:srgbClr val="00B050"/>
                </a:solidFill>
              </a:rPr>
              <a:t>today’s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physics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 smtClean="0">
                <a:solidFill>
                  <a:srgbClr val="00B050"/>
                </a:solidFill>
              </a:rPr>
              <a:t>landscape</a:t>
            </a:r>
            <a:r>
              <a:rPr lang="fr-CH" b="1" dirty="0" smtClean="0">
                <a:solidFill>
                  <a:srgbClr val="00B050"/>
                </a:solidFill>
              </a:rPr>
              <a:t>.  </a:t>
            </a:r>
          </a:p>
          <a:p>
            <a:endParaRPr lang="fr-CH" b="1" dirty="0">
              <a:solidFill>
                <a:srgbClr val="00B050"/>
              </a:solidFill>
            </a:endParaRPr>
          </a:p>
          <a:p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FCC-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ee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is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best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low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energy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Higgs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Factory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and MUCH more. It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offers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 unique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physics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programme and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discovery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potential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fr-CH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Precision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EW and </a:t>
            </a:r>
            <a:r>
              <a:rPr lang="fr-CH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Flavour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high </a:t>
            </a:r>
            <a:r>
              <a:rPr lang="fr-CH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sensitivity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LLP </a:t>
            </a:r>
            <a:r>
              <a:rPr lang="fr-CH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searches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QCD) 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thanks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to an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outstanding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high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luminosity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and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</a:t>
            </a:r>
            <a:r>
              <a:rPr lang="fr-CH" b="1" baseline="-25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cm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calibration.</a:t>
            </a:r>
          </a:p>
          <a:p>
            <a:endParaRPr lang="fr-CH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FCC-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ee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presents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numerous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novel</a:t>
            </a:r>
            <a:r>
              <a:rPr lang="fr-CH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challenges in detector design and </a:t>
            </a:r>
            <a:r>
              <a:rPr lang="fr-CH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experimentation</a:t>
            </a:r>
            <a:r>
              <a:rPr lang="fr-CH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!</a:t>
            </a:r>
            <a:endParaRPr lang="fr-CH" b="1" dirty="0" smtClean="0">
              <a:solidFill>
                <a:srgbClr val="00B050"/>
              </a:solidFill>
            </a:endParaRPr>
          </a:p>
          <a:p>
            <a:endParaRPr lang="fr-CH" b="1" dirty="0"/>
          </a:p>
          <a:p>
            <a:r>
              <a:rPr lang="fr-CH" b="1" dirty="0" smtClean="0">
                <a:solidFill>
                  <a:srgbClr val="0070C0"/>
                </a:solidFill>
              </a:rPr>
              <a:t>FCC-</a:t>
            </a:r>
            <a:r>
              <a:rPr lang="fr-CH" b="1" dirty="0" err="1" smtClean="0">
                <a:solidFill>
                  <a:srgbClr val="0070C0"/>
                </a:solidFill>
              </a:rPr>
              <a:t>ee</a:t>
            </a:r>
            <a:r>
              <a:rPr lang="fr-CH" b="1" dirty="0" smtClean="0">
                <a:solidFill>
                  <a:srgbClr val="0070C0"/>
                </a:solidFill>
              </a:rPr>
              <a:t> matches </a:t>
            </a:r>
            <a:r>
              <a:rPr lang="fr-CH" b="1" dirty="0" err="1" smtClean="0">
                <a:solidFill>
                  <a:srgbClr val="0070C0"/>
                </a:solidFill>
              </a:rPr>
              <a:t>well</a:t>
            </a:r>
            <a:r>
              <a:rPr lang="fr-CH" b="1" dirty="0" smtClean="0">
                <a:solidFill>
                  <a:srgbClr val="0070C0"/>
                </a:solidFill>
              </a:rPr>
              <a:t> the </a:t>
            </a:r>
            <a:r>
              <a:rPr lang="fr-CH" b="1" dirty="0" err="1" smtClean="0">
                <a:solidFill>
                  <a:srgbClr val="0070C0"/>
                </a:solidFill>
              </a:rPr>
              <a:t>European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strategy</a:t>
            </a:r>
            <a:r>
              <a:rPr lang="fr-CH" b="1" dirty="0" smtClean="0">
                <a:solidFill>
                  <a:srgbClr val="0070C0"/>
                </a:solidFill>
              </a:rPr>
              <a:t> vision and recommandations, and </a:t>
            </a:r>
            <a:r>
              <a:rPr lang="fr-CH" b="1" dirty="0" err="1" smtClean="0">
                <a:solidFill>
                  <a:srgbClr val="0070C0"/>
                </a:solidFill>
              </a:rPr>
              <a:t>is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well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supported</a:t>
            </a:r>
            <a:r>
              <a:rPr lang="fr-CH" b="1" dirty="0" smtClean="0">
                <a:solidFill>
                  <a:srgbClr val="0070C0"/>
                </a:solidFill>
              </a:rPr>
              <a:t> by CERN </a:t>
            </a:r>
            <a:r>
              <a:rPr lang="fr-CH" b="1" dirty="0" err="1" smtClean="0">
                <a:solidFill>
                  <a:srgbClr val="0070C0"/>
                </a:solidFill>
              </a:rPr>
              <a:t>council</a:t>
            </a:r>
            <a:r>
              <a:rPr lang="fr-CH" b="1" dirty="0" smtClean="0">
                <a:solidFill>
                  <a:srgbClr val="0070C0"/>
                </a:solidFill>
              </a:rPr>
              <a:t>! </a:t>
            </a:r>
            <a:endParaRPr lang="fr-CH" b="1" dirty="0" smtClean="0"/>
          </a:p>
          <a:p>
            <a:r>
              <a:rPr lang="fr-CH" b="1" dirty="0" smtClean="0"/>
              <a:t>The FCC </a:t>
            </a:r>
            <a:r>
              <a:rPr lang="fr-CH" b="1" dirty="0" err="1" smtClean="0"/>
              <a:t>financial</a:t>
            </a:r>
            <a:r>
              <a:rPr lang="fr-CH" b="1" dirty="0" smtClean="0"/>
              <a:t> and </a:t>
            </a:r>
            <a:r>
              <a:rPr lang="fr-CH" b="1" dirty="0" err="1" smtClean="0"/>
              <a:t>technical</a:t>
            </a:r>
            <a:r>
              <a:rPr lang="fr-CH" b="1" dirty="0" smtClean="0"/>
              <a:t> </a:t>
            </a:r>
            <a:r>
              <a:rPr lang="fr-CH" b="1" dirty="0" err="1" smtClean="0"/>
              <a:t>feasibility</a:t>
            </a:r>
            <a:r>
              <a:rPr lang="fr-CH" b="1" dirty="0" smtClean="0"/>
              <a:t> </a:t>
            </a:r>
            <a:r>
              <a:rPr lang="fr-CH" b="1" dirty="0" err="1" smtClean="0"/>
              <a:t>study</a:t>
            </a:r>
            <a:r>
              <a:rPr lang="fr-CH" b="1" dirty="0" smtClean="0"/>
              <a:t> has </a:t>
            </a:r>
            <a:r>
              <a:rPr lang="fr-CH" b="1" dirty="0" err="1" smtClean="0"/>
              <a:t>now</a:t>
            </a:r>
            <a:r>
              <a:rPr lang="fr-CH" b="1" dirty="0" smtClean="0"/>
              <a:t> </a:t>
            </a:r>
            <a:r>
              <a:rPr lang="fr-CH" b="1" dirty="0" err="1" smtClean="0"/>
              <a:t>started</a:t>
            </a:r>
            <a:r>
              <a:rPr lang="fr-CH" b="1" dirty="0" smtClean="0"/>
              <a:t> (</a:t>
            </a:r>
            <a:r>
              <a:rPr lang="fr-CH" b="1" dirty="0" err="1" smtClean="0"/>
              <a:t>with</a:t>
            </a:r>
            <a:r>
              <a:rPr lang="fr-CH" b="1" dirty="0" smtClean="0"/>
              <a:t> focus on the tunnel and FCC-</a:t>
            </a:r>
            <a:r>
              <a:rPr lang="fr-CH" b="1" dirty="0" err="1" smtClean="0"/>
              <a:t>ee</a:t>
            </a:r>
            <a:r>
              <a:rPr lang="fr-CH" b="1" dirty="0" smtClean="0"/>
              <a:t> </a:t>
            </a:r>
            <a:r>
              <a:rPr lang="fr-CH" b="1" dirty="0" err="1" smtClean="0"/>
              <a:t>implementation</a:t>
            </a:r>
            <a:r>
              <a:rPr lang="fr-CH" b="1" dirty="0" smtClean="0"/>
              <a:t>). </a:t>
            </a:r>
          </a:p>
          <a:p>
            <a:r>
              <a:rPr lang="fr-CH" b="1" dirty="0" err="1"/>
              <a:t>S</a:t>
            </a:r>
            <a:r>
              <a:rPr lang="fr-CH" b="1" dirty="0" err="1" smtClean="0"/>
              <a:t>ignificant</a:t>
            </a:r>
            <a:r>
              <a:rPr lang="fr-CH" b="1" dirty="0" smtClean="0"/>
              <a:t> </a:t>
            </a:r>
            <a:r>
              <a:rPr lang="fr-CH" b="1" dirty="0" err="1" smtClean="0"/>
              <a:t>funding</a:t>
            </a:r>
            <a:r>
              <a:rPr lang="fr-CH" b="1" dirty="0" smtClean="0"/>
              <a:t> (100MCHF/5years) at CERN </a:t>
            </a:r>
            <a:r>
              <a:rPr lang="fr-CH" b="1" dirty="0" err="1" smtClean="0"/>
              <a:t>together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the High </a:t>
            </a:r>
            <a:r>
              <a:rPr lang="fr-CH" b="1" dirty="0"/>
              <a:t>F</a:t>
            </a:r>
            <a:r>
              <a:rPr lang="fr-CH" b="1" dirty="0" smtClean="0"/>
              <a:t>ield </a:t>
            </a:r>
            <a:r>
              <a:rPr lang="fr-CH" b="1" dirty="0" err="1"/>
              <a:t>M</a:t>
            </a:r>
            <a:r>
              <a:rPr lang="fr-CH" b="1" dirty="0" err="1" smtClean="0"/>
              <a:t>agnet</a:t>
            </a:r>
            <a:r>
              <a:rPr lang="fr-CH" b="1" dirty="0" smtClean="0"/>
              <a:t> R&amp;D (120MCHF/6years).   </a:t>
            </a:r>
          </a:p>
          <a:p>
            <a:r>
              <a:rPr lang="fr-CH" b="1" dirty="0">
                <a:solidFill>
                  <a:srgbClr val="0070C0"/>
                </a:solidFill>
              </a:rPr>
              <a:t>Start of construction </a:t>
            </a:r>
            <a:r>
              <a:rPr lang="fr-CH" b="1" dirty="0" err="1">
                <a:solidFill>
                  <a:srgbClr val="0070C0"/>
                </a:solidFill>
              </a:rPr>
              <a:t>target</a:t>
            </a:r>
            <a:r>
              <a:rPr lang="fr-CH" b="1" dirty="0">
                <a:solidFill>
                  <a:srgbClr val="0070C0"/>
                </a:solidFill>
              </a:rPr>
              <a:t>:  </a:t>
            </a:r>
            <a:r>
              <a:rPr lang="fr-CH" b="1" dirty="0" err="1">
                <a:solidFill>
                  <a:srgbClr val="0070C0"/>
                </a:solidFill>
              </a:rPr>
              <a:t>soon</a:t>
            </a:r>
            <a:r>
              <a:rPr lang="fr-CH" b="1" dirty="0">
                <a:solidFill>
                  <a:srgbClr val="0070C0"/>
                </a:solidFill>
              </a:rPr>
              <a:t> </a:t>
            </a:r>
            <a:r>
              <a:rPr lang="fr-CH" b="1" dirty="0" err="1">
                <a:solidFill>
                  <a:srgbClr val="0070C0"/>
                </a:solidFill>
              </a:rPr>
              <a:t>after</a:t>
            </a:r>
            <a:r>
              <a:rPr lang="fr-CH" b="1" dirty="0">
                <a:solidFill>
                  <a:srgbClr val="0070C0"/>
                </a:solidFill>
              </a:rPr>
              <a:t> </a:t>
            </a:r>
            <a:r>
              <a:rPr lang="fr-CH" b="1" dirty="0" err="1">
                <a:solidFill>
                  <a:srgbClr val="0070C0"/>
                </a:solidFill>
              </a:rPr>
              <a:t>completion</a:t>
            </a:r>
            <a:r>
              <a:rPr lang="fr-CH" b="1" dirty="0">
                <a:solidFill>
                  <a:srgbClr val="0070C0"/>
                </a:solidFill>
              </a:rPr>
              <a:t> of the HL-LHC construction and </a:t>
            </a:r>
            <a:r>
              <a:rPr lang="fr-CH" b="1" dirty="0" err="1">
                <a:solidFill>
                  <a:srgbClr val="0070C0"/>
                </a:solidFill>
              </a:rPr>
              <a:t>commissionning</a:t>
            </a:r>
            <a:r>
              <a:rPr lang="fr-CH" b="1" dirty="0">
                <a:solidFill>
                  <a:srgbClr val="0070C0"/>
                </a:solidFill>
              </a:rPr>
              <a:t> (2030</a:t>
            </a:r>
            <a:r>
              <a:rPr lang="fr-CH" b="1" dirty="0" smtClean="0">
                <a:solidFill>
                  <a:srgbClr val="0070C0"/>
                </a:solidFill>
              </a:rPr>
              <a:t>).</a:t>
            </a:r>
          </a:p>
          <a:p>
            <a:endParaRPr lang="fr-CH" b="1" dirty="0"/>
          </a:p>
          <a:p>
            <a:r>
              <a:rPr lang="fr-CH" b="1" dirty="0" smtClean="0"/>
              <a:t>The FCC </a:t>
            </a:r>
            <a:r>
              <a:rPr lang="fr-CH" b="1" dirty="0" err="1" smtClean="0"/>
              <a:t>is</a:t>
            </a:r>
            <a:r>
              <a:rPr lang="fr-CH" b="1" dirty="0" smtClean="0"/>
              <a:t> a global </a:t>
            </a:r>
            <a:r>
              <a:rPr lang="fr-CH" b="1" dirty="0" err="1" smtClean="0"/>
              <a:t>project</a:t>
            </a:r>
            <a:r>
              <a:rPr lang="fr-CH" b="1" dirty="0" smtClean="0"/>
              <a:t> and the participation of the CERN international </a:t>
            </a:r>
            <a:r>
              <a:rPr lang="fr-CH" b="1" dirty="0" err="1" smtClean="0"/>
              <a:t>partners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both</a:t>
            </a:r>
            <a:r>
              <a:rPr lang="fr-CH" b="1" dirty="0" smtClean="0"/>
              <a:t> essential and </a:t>
            </a:r>
            <a:r>
              <a:rPr lang="fr-CH" b="1" dirty="0" err="1" smtClean="0"/>
              <a:t>welcome</a:t>
            </a:r>
            <a:r>
              <a:rPr lang="fr-CH" b="1" dirty="0" smtClean="0"/>
              <a:t> </a:t>
            </a:r>
          </a:p>
          <a:p>
            <a:endParaRPr lang="fr-CH" b="1" dirty="0"/>
          </a:p>
          <a:p>
            <a:r>
              <a:rPr lang="fr-CH" b="1" dirty="0" smtClean="0">
                <a:solidFill>
                  <a:srgbClr val="FF0000"/>
                </a:solidFill>
              </a:rPr>
              <a:t>It </a:t>
            </a:r>
            <a:r>
              <a:rPr lang="fr-CH" b="1" dirty="0" err="1" smtClean="0">
                <a:solidFill>
                  <a:srgbClr val="FF0000"/>
                </a:solidFill>
              </a:rPr>
              <a:t>is</a:t>
            </a:r>
            <a:r>
              <a:rPr lang="fr-CH" b="1" dirty="0" smtClean="0">
                <a:solidFill>
                  <a:srgbClr val="FF0000"/>
                </a:solidFill>
              </a:rPr>
              <a:t> a </a:t>
            </a:r>
            <a:r>
              <a:rPr lang="fr-CH" b="1" dirty="0" err="1" smtClean="0">
                <a:solidFill>
                  <a:srgbClr val="FF0000"/>
                </a:solidFill>
              </a:rPr>
              <a:t>great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project</a:t>
            </a:r>
            <a:r>
              <a:rPr lang="fr-CH" b="1" dirty="0" smtClean="0">
                <a:solidFill>
                  <a:srgbClr val="FF0000"/>
                </a:solidFill>
              </a:rPr>
              <a:t>, </a:t>
            </a:r>
            <a:r>
              <a:rPr lang="fr-CH" b="1" dirty="0" err="1" smtClean="0">
                <a:solidFill>
                  <a:srgbClr val="FF0000"/>
                </a:solidFill>
              </a:rPr>
              <a:t>where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there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is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much</a:t>
            </a:r>
            <a:r>
              <a:rPr lang="fr-CH" b="1" dirty="0" smtClean="0">
                <a:solidFill>
                  <a:srgbClr val="FF0000"/>
                </a:solidFill>
              </a:rPr>
              <a:t> to </a:t>
            </a:r>
            <a:r>
              <a:rPr lang="fr-CH" b="1" dirty="0" err="1" smtClean="0">
                <a:solidFill>
                  <a:srgbClr val="FF0000"/>
                </a:solidFill>
              </a:rPr>
              <a:t>learn</a:t>
            </a:r>
            <a:r>
              <a:rPr lang="fr-CH" b="1" dirty="0" smtClean="0">
                <a:solidFill>
                  <a:srgbClr val="FF0000"/>
                </a:solidFill>
              </a:rPr>
              <a:t>, </a:t>
            </a:r>
            <a:r>
              <a:rPr lang="fr-CH" b="1" dirty="0" err="1" smtClean="0">
                <a:solidFill>
                  <a:srgbClr val="FF0000"/>
                </a:solidFill>
              </a:rPr>
              <a:t>join</a:t>
            </a:r>
            <a:r>
              <a:rPr lang="fr-CH" b="1" dirty="0" smtClean="0">
                <a:solidFill>
                  <a:srgbClr val="FF0000"/>
                </a:solidFill>
              </a:rPr>
              <a:t> us!  </a:t>
            </a:r>
          </a:p>
          <a:p>
            <a:endParaRPr lang="fr-CH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BB8055-38A4-1F4B-8993-A2D7DC8020CF}"/>
              </a:ext>
            </a:extLst>
          </p:cNvPr>
          <p:cNvSpPr txBox="1"/>
          <p:nvPr/>
        </p:nvSpPr>
        <p:spPr>
          <a:xfrm>
            <a:off x="858461" y="5611324"/>
            <a:ext cx="10454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5</a:t>
            </a:r>
            <a:r>
              <a:rPr lang="en-GB" sz="2400" b="1" baseline="30000" dirty="0" smtClean="0"/>
              <a:t>th</a:t>
            </a:r>
            <a:r>
              <a:rPr lang="en-GB" sz="2400" b="1" dirty="0" smtClean="0"/>
              <a:t> Physics workshop 7-11 Feb 2022 </a:t>
            </a:r>
            <a:r>
              <a:rPr lang="en-GB" sz="2400" b="1" dirty="0" smtClean="0">
                <a:latin typeface="+mn-lt"/>
              </a:rPr>
              <a:t>Registration</a:t>
            </a:r>
            <a:r>
              <a:rPr lang="en-GB" sz="2400" b="1" dirty="0">
                <a:latin typeface="+mn-lt"/>
              </a:rPr>
              <a:t>: </a:t>
            </a:r>
            <a:r>
              <a:rPr lang="en-GB" sz="2400" b="1" dirty="0">
                <a:latin typeface="+mn-lt"/>
                <a:hlinkClick r:id="rId2"/>
              </a:rPr>
              <a:t>https://cern.ch/FCCPhysics2022</a:t>
            </a:r>
            <a:endParaRPr lang="en-GB" sz="2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904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8058" y="2242538"/>
            <a:ext cx="9937104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97280"/>
            <a:r>
              <a:rPr lang="en-GB" sz="2160" b="1" dirty="0">
                <a:solidFill>
                  <a:prstClr val="black"/>
                </a:solidFill>
                <a:latin typeface="Calibri" panose="020F0502020204030204"/>
              </a:rPr>
              <a:t>“Europe, together with its international partners, should investigate the technical and financial feasibility of a future hadron collider at CERN with a centre-of-mass energy of at least 100 </a:t>
            </a:r>
            <a:r>
              <a:rPr lang="en-GB" sz="2160" b="1" dirty="0" err="1">
                <a:solidFill>
                  <a:prstClr val="black"/>
                </a:solidFill>
                <a:latin typeface="Calibri" panose="020F0502020204030204"/>
              </a:rPr>
              <a:t>TeV</a:t>
            </a:r>
            <a:r>
              <a:rPr lang="en-GB" sz="2160" b="1" dirty="0">
                <a:solidFill>
                  <a:prstClr val="black"/>
                </a:solidFill>
                <a:latin typeface="Calibri" panose="020F0502020204030204"/>
              </a:rPr>
              <a:t>, and with an electron-positron Higgs and electroweak factory as a possible first stage. Such a feasibility study of the colliders and related infrastructure should be established as a global endeavour and be completed on the timescale of the next Strategy update.”</a:t>
            </a:r>
            <a:endParaRPr lang="en-GB" sz="216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92379" y="59027"/>
            <a:ext cx="7844392" cy="6832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defTabSz="1097280"/>
            <a:r>
              <a:rPr lang="fr-CH" sz="3840" b="1" dirty="0">
                <a:solidFill>
                  <a:prstClr val="black"/>
                </a:solidFill>
                <a:latin typeface="Calibri" panose="020F0502020204030204"/>
              </a:rPr>
              <a:t>Our </a:t>
            </a:r>
            <a:r>
              <a:rPr lang="fr-CH" sz="3840" b="1" dirty="0" err="1">
                <a:solidFill>
                  <a:prstClr val="black"/>
                </a:solidFill>
                <a:latin typeface="Calibri" panose="020F0502020204030204"/>
              </a:rPr>
              <a:t>marching</a:t>
            </a:r>
            <a:r>
              <a:rPr lang="fr-CH" sz="384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3840" b="1" dirty="0" err="1">
                <a:solidFill>
                  <a:prstClr val="black"/>
                </a:solidFill>
                <a:latin typeface="Calibri" panose="020F0502020204030204"/>
              </a:rPr>
              <a:t>orders</a:t>
            </a:r>
            <a:r>
              <a:rPr lang="fr-CH" sz="384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3840" b="1" dirty="0" err="1">
                <a:solidFill>
                  <a:prstClr val="black"/>
                </a:solidFill>
                <a:latin typeface="Calibri" panose="020F0502020204030204"/>
              </a:rPr>
              <a:t>from</a:t>
            </a:r>
            <a:r>
              <a:rPr lang="fr-CH" sz="3840" b="1" dirty="0">
                <a:solidFill>
                  <a:prstClr val="black"/>
                </a:solidFill>
                <a:latin typeface="Calibri" panose="020F0502020204030204"/>
              </a:rPr>
              <a:t> ESPP 2020:</a:t>
            </a:r>
            <a:endParaRPr lang="en-GB" sz="384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2195" y="4984373"/>
            <a:ext cx="10597068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97280"/>
            <a:r>
              <a:rPr lang="fr-CH" sz="2160" dirty="0" err="1">
                <a:solidFill>
                  <a:prstClr val="black"/>
                </a:solidFill>
                <a:latin typeface="Calibri" panose="020F0502020204030204"/>
              </a:rPr>
              <a:t>Feasibility</a:t>
            </a:r>
            <a:r>
              <a:rPr lang="fr-CH" sz="2160" dirty="0">
                <a:solidFill>
                  <a:prstClr val="black"/>
                </a:solidFill>
                <a:latin typeface="Calibri" panose="020F0502020204030204"/>
              </a:rPr>
              <a:t> of the </a:t>
            </a:r>
            <a:r>
              <a:rPr lang="fr-CH" sz="2160" dirty="0" err="1">
                <a:solidFill>
                  <a:prstClr val="black"/>
                </a:solidFill>
                <a:latin typeface="Calibri" panose="020F0502020204030204"/>
              </a:rPr>
              <a:t>colliders</a:t>
            </a:r>
            <a:r>
              <a:rPr lang="fr-CH" sz="2160" dirty="0">
                <a:solidFill>
                  <a:prstClr val="black"/>
                </a:solidFill>
                <a:latin typeface="Calibri" panose="020F0502020204030204"/>
              </a:rPr>
              <a:t> (</a:t>
            </a:r>
            <a:r>
              <a:rPr lang="fr-CH" sz="2160" dirty="0" err="1">
                <a:solidFill>
                  <a:prstClr val="black"/>
                </a:solidFill>
                <a:latin typeface="Calibri" panose="020F0502020204030204"/>
              </a:rPr>
              <a:t>ee</a:t>
            </a:r>
            <a:r>
              <a:rPr lang="fr-CH" sz="2160" dirty="0">
                <a:solidFill>
                  <a:prstClr val="black"/>
                </a:solidFill>
                <a:latin typeface="Calibri" panose="020F0502020204030204"/>
              </a:rPr>
              <a:t> and </a:t>
            </a:r>
            <a:r>
              <a:rPr lang="fr-CH" sz="2160" dirty="0" err="1">
                <a:solidFill>
                  <a:prstClr val="black"/>
                </a:solidFill>
                <a:latin typeface="Calibri" panose="020F0502020204030204"/>
              </a:rPr>
              <a:t>hh</a:t>
            </a:r>
            <a:r>
              <a:rPr lang="fr-CH" sz="2160" dirty="0">
                <a:solidFill>
                  <a:prstClr val="black"/>
                </a:solidFill>
                <a:latin typeface="Calibri" panose="020F0502020204030204"/>
              </a:rPr>
              <a:t>) and </a:t>
            </a:r>
            <a:r>
              <a:rPr lang="fr-CH" sz="2160" dirty="0" err="1">
                <a:solidFill>
                  <a:prstClr val="black"/>
                </a:solidFill>
                <a:latin typeface="Calibri" panose="020F0502020204030204"/>
              </a:rPr>
              <a:t>related</a:t>
            </a:r>
            <a:r>
              <a:rPr lang="fr-CH" sz="2160" dirty="0">
                <a:solidFill>
                  <a:prstClr val="black"/>
                </a:solidFill>
                <a:latin typeface="Calibri" panose="020F0502020204030204"/>
              </a:rPr>
              <a:t> infrastructure.</a:t>
            </a:r>
          </a:p>
          <a:p>
            <a:pPr defTabSz="1097280"/>
            <a:r>
              <a:rPr lang="en-CH" sz="216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</a:t>
            </a:r>
            <a:r>
              <a:rPr lang="en-US" sz="216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lang="en-GB" sz="2160" b="1" dirty="0">
                <a:solidFill>
                  <a:prstClr val="black"/>
                </a:solidFill>
                <a:latin typeface="Calibri" panose="020F0502020204030204"/>
              </a:rPr>
              <a:t>FCC is the highest priority after HL-LHC for Europe and its international partners (Plan A)</a:t>
            </a:r>
            <a:endParaRPr lang="en-GB" sz="216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64">
              <a:defRPr/>
            </a:pPr>
            <a:fld id="{53B267E8-6DE5-4E19-B5A6-1256EF36724A}" type="datetime1">
              <a:rPr lang="fr-CH"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25.08.2022</a:t>
            </a:fld>
            <a:endParaRPr lang="fr-FR" sz="120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914364">
              <a:defRPr/>
            </a:pPr>
            <a:fld id="{D57E2960-37A5-4AAE-8B53-6EBC43190134}" type="slidenum">
              <a:rPr lang="fr-FR" sz="120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algn="r" defTabSz="914364">
                <a:defRPr/>
              </a:pPr>
              <a:t>59</a:t>
            </a:fld>
            <a:endParaRPr lang="fr-FR" sz="120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914364">
              <a:defRPr/>
            </a:pPr>
            <a:r>
              <a:rPr lang="en-US" sz="1200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FR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8342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6DF3F2-BD92-41FC-99AC-12B2C78624D3}" type="datetime1">
              <a:rPr kumimoji="0" lang="fr-CH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25.08.2022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 FCC-ee Physics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C473A-E14C-4812-A0D4-922FFA49B43C}" type="slidenum">
              <a:rPr kumimoji="0" lang="en-GB" sz="144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32540" y="1285038"/>
            <a:ext cx="3560400" cy="55484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2537905" y="134471"/>
            <a:ext cx="2930565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</a:t>
            </a:r>
            <a:r>
              <a:rPr kumimoji="0" lang="fr-FR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Greenest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2521" y="1073425"/>
            <a:ext cx="61220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Compounding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the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higher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energy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efficiency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at the ZH point (and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below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!) the FCC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benefits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from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clean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energy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 France and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Switzerland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rely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largely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on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low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carbon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footprint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energy</a:t>
            </a:r>
            <a:r>
              <a:rPr kumimoji="0" lang="fr-FR" sz="18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sources: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nuclear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hydro,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solar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wind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075" y="418984"/>
            <a:ext cx="4234070" cy="28858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66350" y="-92765"/>
            <a:ext cx="341151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6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plot </a:t>
            </a:r>
            <a:r>
              <a:rPr kumimoji="0" lang="fr-CH" sz="216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fromESPP</a:t>
            </a:r>
            <a:r>
              <a:rPr kumimoji="0" lang="fr-CH" sz="216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fr-CH" sz="21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Briefing Book</a:t>
            </a:r>
            <a:endParaRPr kumimoji="0" lang="en-GB" sz="216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93579" y="205015"/>
            <a:ext cx="4638129" cy="4247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6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Luminosity</a:t>
            </a:r>
            <a:r>
              <a:rPr kumimoji="0" lang="fr-CH" sz="216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/Power </a:t>
            </a:r>
            <a:r>
              <a:rPr kumimoji="0" lang="fr-CH" sz="216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CH" sz="216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Energy</a:t>
            </a:r>
            <a:r>
              <a:rPr kumimoji="0" lang="fr-CH" sz="216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fr-CH" sz="216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efficiency</a:t>
            </a:r>
            <a:endParaRPr kumimoji="0" lang="en-GB" sz="216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1716" y="2947285"/>
            <a:ext cx="3044400" cy="383473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578087" y="5894482"/>
            <a:ext cx="5300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carbon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footprint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a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Higgs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boson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much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much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smaller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for FCC-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@CERN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4022" y="6226233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9BBB59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Janot</a:t>
            </a:r>
            <a:r>
              <a:rPr kumimoji="0" lang="fr-FR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AB 2</a:t>
            </a:r>
            <a:r>
              <a:rPr kumimoji="0" lang="en-CH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208.10466</a:t>
            </a:r>
            <a:r>
              <a:rPr kumimoji="0" lang="fr-FR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9BBB59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fr-FR" sz="1800" b="0" i="1" u="none" strike="noStrike" kern="1200" cap="none" spc="0" normalizeH="0" baseline="0" noProof="0" dirty="0">
              <a:ln>
                <a:noFill/>
              </a:ln>
              <a:solidFill>
                <a:srgbClr val="9BBB59">
                  <a:lumMod val="20000"/>
                  <a:lumOff val="8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982960" y="3332480"/>
            <a:ext cx="944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MWh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 ZH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evt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596880" y="5019040"/>
            <a:ext cx="1483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ton of  CO</a:t>
            </a:r>
            <a:r>
              <a:rPr kumimoji="0" lang="fr-FR" sz="1800" b="1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eq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/ZH </a:t>
            </a:r>
            <a:r>
              <a:rPr kumimoji="0" lang="fr-FR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evt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443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79BEF-9939-43D6-A584-AF69F93259D4}" type="datetime1">
              <a:rPr lang="fr-CH" smtClean="0"/>
              <a:t>25.08.2022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motivational talk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60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350414" y="476673"/>
            <a:ext cx="3455048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3600" b="1" dirty="0" err="1"/>
              <a:t>Physics</a:t>
            </a:r>
            <a:r>
              <a:rPr lang="fr-CH" sz="3600" b="1" dirty="0"/>
              <a:t> at FCC-</a:t>
            </a:r>
            <a:r>
              <a:rPr lang="fr-CH" sz="3600" b="1" dirty="0" err="1"/>
              <a:t>ee</a:t>
            </a:r>
            <a:endParaRPr lang="en-GB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315828" y="1268761"/>
            <a:ext cx="7502375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182" indent="-457182" algn="ctr">
              <a:buAutoNum type="arabicPeriod"/>
            </a:pPr>
            <a:r>
              <a:rPr lang="fr-CH" sz="2000" b="1" dirty="0">
                <a:solidFill>
                  <a:srgbClr val="FF0000"/>
                </a:solidFill>
              </a:rPr>
              <a:t>HIGGS FACTORY </a:t>
            </a:r>
            <a:endParaRPr lang="fr-CH" sz="2000" b="1" dirty="0"/>
          </a:p>
          <a:p>
            <a:pPr algn="ctr"/>
            <a:r>
              <a:rPr lang="fr-CH" sz="2000" b="1" dirty="0" err="1"/>
              <a:t>Higgs</a:t>
            </a:r>
            <a:r>
              <a:rPr lang="fr-CH" sz="2000" b="1" dirty="0"/>
              <a:t> </a:t>
            </a:r>
            <a:r>
              <a:rPr lang="fr-CH" sz="2000" b="1" dirty="0" err="1"/>
              <a:t>provides</a:t>
            </a:r>
            <a:r>
              <a:rPr lang="fr-CH" sz="2000" b="1" dirty="0"/>
              <a:t> a </a:t>
            </a:r>
            <a:r>
              <a:rPr lang="fr-CH" sz="2000" b="1" dirty="0" err="1"/>
              <a:t>very</a:t>
            </a:r>
            <a:r>
              <a:rPr lang="fr-CH" sz="2000" b="1" dirty="0"/>
              <a:t> good </a:t>
            </a:r>
            <a:r>
              <a:rPr lang="fr-CH" sz="2000" b="1" dirty="0" err="1"/>
              <a:t>reason</a:t>
            </a:r>
            <a:r>
              <a:rPr lang="fr-CH" sz="2000" b="1" dirty="0"/>
              <a:t> </a:t>
            </a:r>
            <a:r>
              <a:rPr lang="fr-CH" sz="2000" b="1" dirty="0" err="1"/>
              <a:t>why</a:t>
            </a:r>
            <a:r>
              <a:rPr lang="fr-CH" sz="2000" b="1" dirty="0"/>
              <a:t> </a:t>
            </a:r>
            <a:r>
              <a:rPr lang="fr-CH" sz="2000" b="1" dirty="0" err="1"/>
              <a:t>we</a:t>
            </a:r>
            <a:r>
              <a:rPr lang="fr-CH" sz="2000" b="1" dirty="0"/>
              <a:t> </a:t>
            </a:r>
            <a:r>
              <a:rPr lang="fr-CH" sz="2000" b="1" dirty="0" err="1"/>
              <a:t>need</a:t>
            </a:r>
            <a:r>
              <a:rPr lang="fr-CH" sz="2000" b="1" dirty="0"/>
              <a:t> </a:t>
            </a:r>
            <a:r>
              <a:rPr lang="fr-CH" sz="2000" b="1" dirty="0" err="1"/>
              <a:t>e+e</a:t>
            </a:r>
            <a:r>
              <a:rPr lang="fr-CH" sz="2000" b="1" dirty="0"/>
              <a:t>- </a:t>
            </a:r>
            <a:r>
              <a:rPr lang="fr-CH" sz="2000" b="1" dirty="0" err="1" smtClean="0"/>
              <a:t>collider</a:t>
            </a:r>
            <a:endParaRPr lang="fr-CH" sz="2000" b="1" dirty="0"/>
          </a:p>
          <a:p>
            <a:pPr algn="ctr"/>
            <a:endParaRPr lang="fr-CH" sz="2000" b="1" dirty="0"/>
          </a:p>
          <a:p>
            <a:pPr algn="ctr"/>
            <a:r>
              <a:rPr lang="fr-CH" sz="2000" b="1" dirty="0">
                <a:solidFill>
                  <a:srgbClr val="FF0000"/>
                </a:solidFill>
              </a:rPr>
              <a:t>2. ELECTROWEAK PRECISION  ( 10</a:t>
            </a:r>
            <a:r>
              <a:rPr lang="fr-CH" sz="2000" b="1" baseline="30000" dirty="0">
                <a:solidFill>
                  <a:srgbClr val="FF0000"/>
                </a:solidFill>
              </a:rPr>
              <a:t>-3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fr-CH" sz="2000" b="1" dirty="0" err="1">
                <a:solidFill>
                  <a:srgbClr val="FF0000"/>
                </a:solidFill>
              </a:rPr>
              <a:t>today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fr-CH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 10</a:t>
            </a:r>
            <a:r>
              <a:rPr lang="fr-CH" sz="2000" b="1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-5</a:t>
            </a:r>
            <a:r>
              <a:rPr lang="fr-CH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endParaRPr lang="fr-CH" sz="2000" b="1" dirty="0">
              <a:solidFill>
                <a:srgbClr val="FF0000"/>
              </a:solidFill>
            </a:endParaRPr>
          </a:p>
          <a:p>
            <a:pPr algn="ctr"/>
            <a:r>
              <a:rPr lang="fr-CH" sz="2000" b="1" dirty="0"/>
              <a:t>Z + WW + top </a:t>
            </a:r>
            <a:r>
              <a:rPr lang="fr-CH" sz="2000" b="1" dirty="0" err="1"/>
              <a:t>required</a:t>
            </a:r>
            <a:r>
              <a:rPr lang="fr-CH" sz="2000" b="1" dirty="0"/>
              <a:t>! </a:t>
            </a:r>
          </a:p>
          <a:p>
            <a:pPr algn="ctr"/>
            <a:r>
              <a:rPr lang="fr-CH" sz="2000" b="1" dirty="0" smtClean="0"/>
              <a:t>Test </a:t>
            </a:r>
            <a:r>
              <a:rPr lang="fr-CH" sz="2000" b="1" dirty="0"/>
              <a:t>of the </a:t>
            </a:r>
            <a:r>
              <a:rPr lang="fr-CH" sz="2000" b="1" dirty="0" err="1"/>
              <a:t>completeness</a:t>
            </a:r>
            <a:r>
              <a:rPr lang="fr-CH" sz="2000" b="1" dirty="0"/>
              <a:t> of the SM </a:t>
            </a:r>
            <a:endParaRPr lang="fr-CH" sz="2000" b="1" dirty="0" smtClean="0"/>
          </a:p>
          <a:p>
            <a:pPr algn="ctr"/>
            <a:r>
              <a:rPr lang="fr-CH" sz="2000" b="1" dirty="0" smtClean="0"/>
              <a:t>Are </a:t>
            </a:r>
            <a:r>
              <a:rPr lang="fr-CH" sz="2000" b="1" dirty="0" err="1" smtClean="0"/>
              <a:t>there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further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particles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with</a:t>
            </a:r>
            <a:r>
              <a:rPr lang="fr-CH" sz="2000" b="1" dirty="0" smtClean="0"/>
              <a:t> SM </a:t>
            </a:r>
            <a:r>
              <a:rPr lang="fr-CH" sz="2000" b="1" dirty="0" err="1" smtClean="0"/>
              <a:t>couplings</a:t>
            </a:r>
            <a:r>
              <a:rPr lang="fr-CH" sz="2000" b="1" dirty="0" smtClean="0"/>
              <a:t>?</a:t>
            </a:r>
            <a:endParaRPr lang="fr-CH" sz="2000" b="1" dirty="0"/>
          </a:p>
          <a:p>
            <a:pPr algn="ctr"/>
            <a:endParaRPr lang="en-US" sz="2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3</a:t>
            </a:r>
            <a:r>
              <a:rPr lang="en-US" sz="2000" b="1" dirty="0">
                <a:solidFill>
                  <a:srgbClr val="FF0000"/>
                </a:solidFill>
              </a:rPr>
              <a:t>. Z FACTORY 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 (</a:t>
            </a:r>
            <a:r>
              <a:rPr lang="en-US" sz="2000" b="1" dirty="0">
                <a:solidFill>
                  <a:srgbClr val="FF0000"/>
                </a:solidFill>
              </a:rPr>
              <a:t>5 10</a:t>
            </a:r>
            <a:r>
              <a:rPr lang="en-US" sz="2000" b="1" baseline="30000" dirty="0">
                <a:solidFill>
                  <a:srgbClr val="FF0000"/>
                </a:solidFill>
              </a:rPr>
              <a:t>12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Z   i.e.  1.5 10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11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ee</a:t>
            </a:r>
            <a:r>
              <a:rPr lang="en-US" sz="2000" b="1" dirty="0" smtClean="0">
                <a:solidFill>
                  <a:srgbClr val="FF0000"/>
                </a:solidFill>
              </a:rPr>
              <a:t>, </a:t>
            </a:r>
            <a:r>
              <a:rPr lang="en-CH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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, </a:t>
            </a:r>
            <a:r>
              <a:rPr lang="en-CH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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;  ~0.7 10</a:t>
            </a:r>
            <a:r>
              <a:rPr lang="en-US" sz="2000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12 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uu,dd,ss,cc,bb</a:t>
            </a:r>
            <a:r>
              <a:rPr 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;  10</a:t>
            </a:r>
            <a:r>
              <a:rPr lang="en-US" sz="2000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12 </a:t>
            </a:r>
            <a:r>
              <a:rPr lang="en-CH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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  <a:endParaRPr lang="en-US" sz="2000" b="1" dirty="0">
              <a:solidFill>
                <a:srgbClr val="FF0000"/>
              </a:solidFill>
            </a:endParaRPr>
          </a:p>
          <a:p>
            <a:pPr algn="ctr"/>
            <a:r>
              <a:rPr lang="en-US" sz="2000" b="1" dirty="0"/>
              <a:t>High statistics for Heavy </a:t>
            </a:r>
            <a:r>
              <a:rPr lang="en-US" sz="2000" b="1" dirty="0" err="1" smtClean="0"/>
              <a:t>Flavours</a:t>
            </a:r>
            <a:r>
              <a:rPr lang="en-US" sz="2000" b="1" dirty="0" smtClean="0"/>
              <a:t>, QCD  </a:t>
            </a:r>
          </a:p>
          <a:p>
            <a:pPr algn="ctr"/>
            <a:r>
              <a:rPr lang="en-US" sz="2000" b="1" dirty="0" smtClean="0"/>
              <a:t>Search </a:t>
            </a:r>
            <a:r>
              <a:rPr lang="en-US" sz="2000" b="1" dirty="0"/>
              <a:t>for Feebly  Coupled </a:t>
            </a:r>
            <a:r>
              <a:rPr lang="en-US" sz="2000" b="1" dirty="0" smtClean="0"/>
              <a:t>Particles </a:t>
            </a:r>
          </a:p>
          <a:p>
            <a:pPr algn="ctr"/>
            <a:r>
              <a:rPr lang="en-US" sz="2000" b="1" dirty="0" smtClean="0"/>
              <a:t>The </a:t>
            </a:r>
            <a:r>
              <a:rPr lang="en-US" sz="2000" b="1" dirty="0"/>
              <a:t>place for ‘direct discovery’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5640" y="5648089"/>
            <a:ext cx="6879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+ </a:t>
            </a:r>
            <a:r>
              <a:rPr lang="fr-CH" b="1" dirty="0" err="1"/>
              <a:t>comments</a:t>
            </a:r>
            <a:r>
              <a:rPr lang="fr-CH" b="1" dirty="0"/>
              <a:t> on the </a:t>
            </a:r>
            <a:r>
              <a:rPr lang="fr-CH" b="1" dirty="0" err="1"/>
              <a:t>synergy</a:t>
            </a:r>
            <a:r>
              <a:rPr lang="fr-CH" b="1" dirty="0"/>
              <a:t> and </a:t>
            </a:r>
            <a:r>
              <a:rPr lang="fr-CH" b="1" dirty="0" err="1"/>
              <a:t>complementarity</a:t>
            </a:r>
            <a:r>
              <a:rPr lang="fr-CH" b="1" dirty="0"/>
              <a:t> of FCC-</a:t>
            </a:r>
            <a:r>
              <a:rPr lang="fr-CH" b="1" dirty="0" err="1"/>
              <a:t>ee</a:t>
            </a:r>
            <a:r>
              <a:rPr lang="fr-CH" b="1" dirty="0"/>
              <a:t> </a:t>
            </a:r>
            <a:r>
              <a:rPr lang="fr-CH" b="1" dirty="0" err="1"/>
              <a:t>hh</a:t>
            </a:r>
            <a:r>
              <a:rPr lang="fr-CH" b="1" dirty="0"/>
              <a:t> and eh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7342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36"/>
            <a:fld id="{8AB86B83-5D6F-4FD5-8A4F-A967E54A415E}" type="datetime1">
              <a:rPr lang="fr-CH" sz="216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25.08.2022</a:t>
            </a:fld>
            <a:endParaRPr lang="en-GB" sz="216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36"/>
            <a:r>
              <a:rPr lang="en-US" sz="216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Alain Blondel motivational talk</a:t>
            </a:r>
            <a:endParaRPr lang="en-GB" sz="216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36"/>
            <a:fld id="{B44C473A-E14C-4812-A0D4-922FFA49B43C}" type="slidenum">
              <a:rPr lang="en-GB" sz="216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1097236"/>
              <a:t>61</a:t>
            </a:fld>
            <a:endParaRPr lang="en-GB" sz="216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392966" y="750302"/>
            <a:ext cx="11636676" cy="61620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1097280"/>
            <a:r>
              <a:rPr lang="fr-FR" sz="1867" dirty="0">
                <a:solidFill>
                  <a:prstClr val="black"/>
                </a:solidFill>
                <a:latin typeface="Calibri" panose="020F0502020204030204"/>
              </a:rPr>
              <a:t>-- </a:t>
            </a:r>
            <a:r>
              <a:rPr lang="fr-FR" sz="1867" dirty="0" err="1">
                <a:solidFill>
                  <a:prstClr val="black"/>
                </a:solidFill>
                <a:latin typeface="Calibri" panose="020F0502020204030204"/>
              </a:rPr>
              <a:t>June</a:t>
            </a:r>
            <a:r>
              <a:rPr lang="fr-FR" sz="1867" dirty="0">
                <a:solidFill>
                  <a:prstClr val="black"/>
                </a:solidFill>
                <a:latin typeface="Calibri" panose="020F0502020204030204"/>
              </a:rPr>
              <a:t> 2021 The FCC </a:t>
            </a:r>
            <a:r>
              <a:rPr lang="fr-FR" sz="1867" dirty="0" err="1">
                <a:solidFill>
                  <a:prstClr val="black"/>
                </a:solidFill>
                <a:latin typeface="Calibri" panose="020F0502020204030204"/>
              </a:rPr>
              <a:t>Feasibility</a:t>
            </a:r>
            <a:r>
              <a:rPr lang="fr-FR" sz="1867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1867" dirty="0" err="1">
                <a:solidFill>
                  <a:prstClr val="black"/>
                </a:solidFill>
                <a:latin typeface="Calibri" panose="020F0502020204030204"/>
              </a:rPr>
              <a:t>Study</a:t>
            </a:r>
            <a:r>
              <a:rPr lang="fr-FR" sz="1867" dirty="0">
                <a:solidFill>
                  <a:prstClr val="black"/>
                </a:solidFill>
                <a:latin typeface="Calibri" panose="020F0502020204030204"/>
              </a:rPr>
              <a:t> (2021-2025) </a:t>
            </a:r>
            <a:r>
              <a:rPr lang="fr-FR" sz="1867" dirty="0" err="1">
                <a:solidFill>
                  <a:prstClr val="black"/>
                </a:solidFill>
                <a:latin typeface="Calibri" panose="020F0502020204030204"/>
              </a:rPr>
              <a:t>organization</a:t>
            </a:r>
            <a:r>
              <a:rPr lang="fr-FR" sz="1867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1867" dirty="0" err="1">
                <a:solidFill>
                  <a:prstClr val="black"/>
                </a:solidFill>
                <a:latin typeface="Calibri" panose="020F0502020204030204"/>
              </a:rPr>
              <a:t>was</a:t>
            </a:r>
            <a:r>
              <a:rPr lang="fr-FR" sz="1867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1867" dirty="0" err="1">
                <a:solidFill>
                  <a:prstClr val="black"/>
                </a:solidFill>
                <a:latin typeface="Calibri" panose="020F0502020204030204"/>
              </a:rPr>
              <a:t>proposed</a:t>
            </a:r>
            <a:r>
              <a:rPr lang="fr-FR" sz="1867" dirty="0">
                <a:solidFill>
                  <a:prstClr val="black"/>
                </a:solidFill>
                <a:latin typeface="Calibri" panose="020F0502020204030204"/>
              </a:rPr>
              <a:t> to CERN </a:t>
            </a:r>
            <a:r>
              <a:rPr lang="fr-FR" sz="1867" dirty="0" err="1">
                <a:solidFill>
                  <a:prstClr val="black"/>
                </a:solidFill>
                <a:latin typeface="Calibri" panose="020F0502020204030204"/>
              </a:rPr>
              <a:t>council</a:t>
            </a:r>
            <a:r>
              <a:rPr lang="fr-FR" sz="1867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fr-FR" sz="1867" dirty="0" err="1">
                <a:solidFill>
                  <a:prstClr val="black"/>
                </a:solidFill>
                <a:latin typeface="Calibri" panose="020F0502020204030204"/>
              </a:rPr>
              <a:t>approved</a:t>
            </a:r>
            <a:r>
              <a:rPr lang="fr-FR" sz="1867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FR" sz="1867" dirty="0" err="1">
                <a:solidFill>
                  <a:prstClr val="black"/>
                </a:solidFill>
                <a:latin typeface="Calibri" panose="020F0502020204030204"/>
              </a:rPr>
              <a:t>unanimously</a:t>
            </a:r>
            <a:endParaRPr lang="fr-FR" sz="1867" dirty="0">
              <a:solidFill>
                <a:prstClr val="black"/>
              </a:solidFill>
              <a:latin typeface="Calibri" panose="020F0502020204030204"/>
            </a:endParaRPr>
          </a:p>
          <a:p>
            <a:pPr defTabSz="1097280"/>
            <a:endParaRPr lang="fr-FR" sz="1867" dirty="0">
              <a:solidFill>
                <a:prstClr val="black"/>
              </a:solidFill>
              <a:latin typeface="Calibri" panose="020F0502020204030204"/>
            </a:endParaRPr>
          </a:p>
          <a:p>
            <a:pPr defTabSz="1097280"/>
            <a:r>
              <a:rPr lang="fr-FR" sz="1867" dirty="0">
                <a:solidFill>
                  <a:prstClr val="black"/>
                </a:solidFill>
                <a:latin typeface="Calibri" panose="020F0502020204030204"/>
              </a:rPr>
              <a:t>-- Council documents :</a:t>
            </a:r>
          </a:p>
          <a:p>
            <a:pPr defTabSz="1097280"/>
            <a:r>
              <a:rPr lang="fr-FR" sz="1867" dirty="0">
                <a:solidFill>
                  <a:prstClr val="black"/>
                </a:solidFill>
                <a:latin typeface="Calibri" panose="020F0502020204030204"/>
              </a:rPr>
              <a:t>                  </a:t>
            </a:r>
          </a:p>
          <a:p>
            <a:pPr defTabSz="1097280"/>
            <a:r>
              <a:rPr lang="fr-FR" sz="1867" dirty="0">
                <a:solidFill>
                  <a:prstClr val="black"/>
                </a:solidFill>
                <a:latin typeface="Calibri" panose="020F0502020204030204"/>
              </a:rPr>
              <a:t>                             </a:t>
            </a:r>
          </a:p>
          <a:p>
            <a:pPr defTabSz="1097280"/>
            <a:endParaRPr lang="fr-FR" sz="1867" dirty="0">
              <a:solidFill>
                <a:prstClr val="black"/>
              </a:solidFill>
              <a:latin typeface="Calibri" panose="020F0502020204030204"/>
            </a:endParaRPr>
          </a:p>
          <a:p>
            <a:pPr defTabSz="1097280"/>
            <a:r>
              <a:rPr lang="fr-FR" sz="2000" dirty="0">
                <a:solidFill>
                  <a:prstClr val="black"/>
                </a:solidFill>
                <a:latin typeface="Calibri" panose="020F0502020204030204"/>
              </a:rPr>
              <a:t>   --  Financial </a:t>
            </a:r>
            <a:r>
              <a:rPr lang="fr-FR" sz="2000" dirty="0" err="1">
                <a:solidFill>
                  <a:prstClr val="black"/>
                </a:solidFill>
                <a:latin typeface="Calibri" panose="020F0502020204030204"/>
              </a:rPr>
              <a:t>study</a:t>
            </a:r>
            <a:r>
              <a:rPr lang="fr-FR" sz="2000" dirty="0">
                <a:solidFill>
                  <a:prstClr val="black"/>
                </a:solidFill>
                <a:latin typeface="Calibri" panose="020F0502020204030204"/>
              </a:rPr>
              <a:t>: </a:t>
            </a:r>
            <a:r>
              <a:rPr lang="en-US" sz="2000" u="sng" dirty="0">
                <a:solidFill>
                  <a:prstClr val="black"/>
                </a:solidFill>
                <a:latin typeface="Calibri" panose="020F0502020204030204"/>
              </a:rPr>
              <a:t>“ The focus will be on the tunnel and the first-stage collider (FCC-</a:t>
            </a:r>
            <a:r>
              <a:rPr lang="en-US" sz="2000" u="sng" dirty="0" err="1">
                <a:solidFill>
                  <a:prstClr val="black"/>
                </a:solidFill>
                <a:latin typeface="Calibri" panose="020F0502020204030204"/>
              </a:rPr>
              <a:t>ee</a:t>
            </a:r>
            <a:r>
              <a:rPr lang="en-US" sz="2000" u="sng" dirty="0">
                <a:solidFill>
                  <a:prstClr val="black"/>
                </a:solidFill>
                <a:latin typeface="Calibri" panose="020F0502020204030204"/>
              </a:rPr>
              <a:t>)”  </a:t>
            </a:r>
          </a:p>
          <a:p>
            <a:pPr defTabSz="1097280"/>
            <a:r>
              <a:rPr lang="en-US" sz="1920" dirty="0">
                <a:solidFill>
                  <a:prstClr val="black"/>
                </a:solidFill>
                <a:latin typeface="Calibri" panose="020F0502020204030204"/>
              </a:rPr>
              <a:t>   --  Design of FCC-</a:t>
            </a:r>
            <a:r>
              <a:rPr lang="en-US" sz="1920" dirty="0" err="1">
                <a:solidFill>
                  <a:prstClr val="black"/>
                </a:solidFill>
                <a:latin typeface="Calibri" panose="020F0502020204030204"/>
              </a:rPr>
              <a:t>ee</a:t>
            </a:r>
            <a:r>
              <a:rPr lang="en-US" sz="1920" dirty="0">
                <a:solidFill>
                  <a:prstClr val="black"/>
                </a:solidFill>
                <a:latin typeface="Calibri" panose="020F0502020204030204"/>
              </a:rPr>
              <a:t> and FCC-</a:t>
            </a:r>
            <a:r>
              <a:rPr lang="en-US" sz="1920" dirty="0" err="1">
                <a:solidFill>
                  <a:prstClr val="black"/>
                </a:solidFill>
                <a:latin typeface="Calibri" panose="020F0502020204030204"/>
              </a:rPr>
              <a:t>hh</a:t>
            </a:r>
            <a:r>
              <a:rPr lang="en-US" sz="1920" dirty="0">
                <a:solidFill>
                  <a:prstClr val="black"/>
                </a:solidFill>
                <a:latin typeface="Calibri" panose="020F0502020204030204"/>
              </a:rPr>
              <a:t>, and their injectors, key technologies, technical infrastructure </a:t>
            </a:r>
          </a:p>
          <a:p>
            <a:pPr defTabSz="1097280"/>
            <a:r>
              <a:rPr lang="en-US" sz="1920" dirty="0">
                <a:solidFill>
                  <a:prstClr val="black"/>
                </a:solidFill>
                <a:latin typeface="Calibri" panose="020F0502020204030204"/>
              </a:rPr>
              <a:t>   --  MDI and </a:t>
            </a:r>
            <a:r>
              <a:rPr lang="en-US" sz="1920" dirty="0" err="1">
                <a:solidFill>
                  <a:prstClr val="black"/>
                </a:solidFill>
                <a:latin typeface="Calibri" panose="020F0502020204030204"/>
              </a:rPr>
              <a:t>Ecm</a:t>
            </a:r>
            <a:r>
              <a:rPr lang="en-US" sz="1920" dirty="0">
                <a:solidFill>
                  <a:prstClr val="black"/>
                </a:solidFill>
                <a:latin typeface="Calibri" panose="020F0502020204030204"/>
              </a:rPr>
              <a:t> calibration for FCC-</a:t>
            </a:r>
            <a:r>
              <a:rPr lang="en-US" sz="1920" dirty="0" err="1">
                <a:solidFill>
                  <a:prstClr val="black"/>
                </a:solidFill>
                <a:latin typeface="Calibri" panose="020F0502020204030204"/>
              </a:rPr>
              <a:t>ee</a:t>
            </a:r>
            <a:r>
              <a:rPr lang="en-US" sz="1920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en-US" sz="2000" u="sng" dirty="0">
              <a:solidFill>
                <a:prstClr val="black"/>
              </a:solidFill>
              <a:latin typeface="Calibri" panose="020F0502020204030204"/>
            </a:endParaRPr>
          </a:p>
          <a:p>
            <a:pPr defTabSz="1097280"/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   </a:t>
            </a:r>
            <a:r>
              <a:rPr lang="en-US" sz="2000" b="1" dirty="0">
                <a:solidFill>
                  <a:srgbClr val="0070C0"/>
                </a:solidFill>
                <a:latin typeface="Calibri" panose="020F0502020204030204"/>
              </a:rPr>
              <a:t>-- </a:t>
            </a:r>
            <a:r>
              <a:rPr lang="en-US" sz="1920" b="1" dirty="0">
                <a:solidFill>
                  <a:srgbClr val="0070C0"/>
                </a:solidFill>
                <a:latin typeface="Calibri" panose="020F0502020204030204"/>
              </a:rPr>
              <a:t>The physics case and detector concepts will be consolidated for both colliders (FCC-</a:t>
            </a:r>
            <a:r>
              <a:rPr lang="en-US" sz="1920" b="1" dirty="0" err="1">
                <a:solidFill>
                  <a:srgbClr val="0070C0"/>
                </a:solidFill>
                <a:latin typeface="Calibri" panose="020F0502020204030204"/>
              </a:rPr>
              <a:t>ee</a:t>
            </a:r>
            <a:r>
              <a:rPr lang="en-US" sz="1920" b="1" dirty="0">
                <a:solidFill>
                  <a:srgbClr val="0070C0"/>
                </a:solidFill>
                <a:latin typeface="Calibri" panose="020F0502020204030204"/>
              </a:rPr>
              <a:t> and FCC-</a:t>
            </a:r>
            <a:r>
              <a:rPr lang="en-US" sz="1920" b="1" dirty="0" err="1">
                <a:solidFill>
                  <a:srgbClr val="0070C0"/>
                </a:solidFill>
                <a:latin typeface="Calibri" panose="020F0502020204030204"/>
              </a:rPr>
              <a:t>hh</a:t>
            </a:r>
            <a:r>
              <a:rPr lang="en-US" sz="1920" b="1" dirty="0">
                <a:solidFill>
                  <a:srgbClr val="0070C0"/>
                </a:solidFill>
                <a:latin typeface="Calibri" panose="020F0502020204030204"/>
              </a:rPr>
              <a:t>).</a:t>
            </a:r>
            <a:r>
              <a:rPr lang="en-US" sz="2000" b="1" u="sng" dirty="0">
                <a:solidFill>
                  <a:srgbClr val="0070C0"/>
                </a:solidFill>
                <a:latin typeface="Calibri" panose="020F0502020204030204"/>
              </a:rPr>
              <a:t> </a:t>
            </a:r>
          </a:p>
          <a:p>
            <a:pPr defTabSz="1097280"/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   -- intermediate review mid 2023, delivery of Feasibility Study Report (FSR) end 2025, (first collisions 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/>
              </a:rPr>
              <a:t>&gt;2040) </a:t>
            </a:r>
            <a:endParaRPr lang="en-US" sz="2000" dirty="0">
              <a:solidFill>
                <a:prstClr val="black"/>
              </a:solidFill>
              <a:latin typeface="Calibri" panose="020F0502020204030204"/>
            </a:endParaRPr>
          </a:p>
          <a:p>
            <a:pPr defTabSz="1097280"/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   -- Stress the importance of communication towards </a:t>
            </a:r>
            <a:br>
              <a:rPr lang="en-US" sz="20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               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/>
              </a:rPr>
              <a:t>scientific community, 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governments and funding agencies, industries and general public </a:t>
            </a:r>
          </a:p>
          <a:p>
            <a:pPr defTabSz="1097280"/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   -- work has started on placement in Geneva area (France and Switzerland)</a:t>
            </a:r>
          </a:p>
          <a:p>
            <a:pPr defTabSz="1097280"/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                                </a:t>
            </a:r>
            <a:r>
              <a:rPr lang="en-CH" sz="2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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reduce number of surface points to 8 </a:t>
            </a:r>
          </a:p>
          <a:p>
            <a:pPr defTabSz="1097280"/>
            <a:r>
              <a:rPr lang="en-US" sz="2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                               </a:t>
            </a:r>
            <a:r>
              <a:rPr lang="en-CH" sz="2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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lang="en-US" sz="2000" u="sng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layout consistent with later choice of 2 or 4IP for the </a:t>
            </a:r>
            <a:r>
              <a:rPr lang="en-US" sz="2000" u="sng" dirty="0" err="1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e+e</a:t>
            </a:r>
            <a:r>
              <a:rPr lang="en-US" sz="2000" u="sng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- collider     </a:t>
            </a:r>
            <a:endParaRPr lang="en-US" sz="2000" u="sng" dirty="0">
              <a:solidFill>
                <a:prstClr val="black"/>
              </a:solidFill>
              <a:latin typeface="Calibri" panose="020F0502020204030204"/>
            </a:endParaRPr>
          </a:p>
          <a:p>
            <a:pPr defTabSz="1097280"/>
            <a:r>
              <a:rPr lang="en-US" sz="2000" dirty="0">
                <a:solidFill>
                  <a:srgbClr val="0070C0"/>
                </a:solidFill>
                <a:latin typeface="Calibri" panose="020F0502020204030204"/>
              </a:rPr>
              <a:t>   </a:t>
            </a:r>
            <a:r>
              <a:rPr lang="en-US" sz="2000" b="1" dirty="0">
                <a:solidFill>
                  <a:srgbClr val="0070C0"/>
                </a:solidFill>
                <a:latin typeface="Calibri" panose="020F0502020204030204"/>
              </a:rPr>
              <a:t>-- in parallel, high field magnet R&amp;D for FCC-</a:t>
            </a:r>
            <a:r>
              <a:rPr lang="en-US" sz="2000" b="1" dirty="0" err="1">
                <a:solidFill>
                  <a:srgbClr val="0070C0"/>
                </a:solidFill>
                <a:latin typeface="Calibri" panose="020F0502020204030204"/>
              </a:rPr>
              <a:t>hh</a:t>
            </a:r>
            <a:r>
              <a:rPr lang="en-US" sz="2000" b="1" dirty="0">
                <a:solidFill>
                  <a:srgbClr val="0070C0"/>
                </a:solidFill>
                <a:latin typeface="Calibri" panose="020F0502020204030204"/>
              </a:rPr>
              <a:t> will be carried out with high priority </a:t>
            </a:r>
          </a:p>
          <a:p>
            <a:pPr defTabSz="1097280"/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1097280"/>
            <a:r>
              <a:rPr lang="en-US" sz="2400" b="1" dirty="0">
                <a:solidFill>
                  <a:srgbClr val="FF0000"/>
                </a:solidFill>
                <a:latin typeface="Calibri" panose="020F0502020204030204"/>
              </a:rPr>
              <a:t>         </a:t>
            </a:r>
            <a:r>
              <a:rPr lang="en-US" sz="2400" b="1" u="sng" dirty="0">
                <a:solidFill>
                  <a:srgbClr val="FF0000"/>
                </a:solidFill>
                <a:latin typeface="Calibri" panose="020F0502020204030204"/>
              </a:rPr>
              <a:t>These events bring both FCC-</a:t>
            </a:r>
            <a:r>
              <a:rPr lang="en-US" sz="2400" b="1" u="sng" dirty="0" err="1">
                <a:solidFill>
                  <a:srgbClr val="FF0000"/>
                </a:solidFill>
                <a:latin typeface="Calibri" panose="020F0502020204030204"/>
              </a:rPr>
              <a:t>ee</a:t>
            </a:r>
            <a:r>
              <a:rPr lang="en-US" sz="2400" b="1" u="sng" dirty="0">
                <a:solidFill>
                  <a:srgbClr val="FF0000"/>
                </a:solidFill>
                <a:latin typeface="Calibri" panose="020F0502020204030204"/>
              </a:rPr>
              <a:t> and FCC-</a:t>
            </a:r>
            <a:r>
              <a:rPr lang="en-US" sz="2400" b="1" u="sng" dirty="0" err="1">
                <a:solidFill>
                  <a:srgbClr val="FF0000"/>
                </a:solidFill>
                <a:latin typeface="Calibri" panose="020F0502020204030204"/>
              </a:rPr>
              <a:t>hh</a:t>
            </a:r>
            <a:r>
              <a:rPr lang="en-US" sz="2400" b="1" u="sng" dirty="0">
                <a:solidFill>
                  <a:srgbClr val="FF0000"/>
                </a:solidFill>
                <a:latin typeface="Calibri" panose="020F0502020204030204"/>
              </a:rPr>
              <a:t> one step closer to reality</a:t>
            </a:r>
            <a:r>
              <a:rPr lang="en-US" sz="2400" u="sng" dirty="0">
                <a:solidFill>
                  <a:prstClr val="black"/>
                </a:solidFill>
                <a:latin typeface="Calibri" panose="020F0502020204030204"/>
              </a:rPr>
              <a:t>  </a:t>
            </a:r>
            <a:r>
              <a:rPr lang="en-US" sz="2000" u="sng" dirty="0">
                <a:solidFill>
                  <a:prstClr val="black"/>
                </a:solidFill>
                <a:latin typeface="Calibri" panose="020F0502020204030204"/>
              </a:rPr>
              <a:t>      </a:t>
            </a:r>
          </a:p>
          <a:p>
            <a:pPr defTabSz="1097280"/>
            <a:r>
              <a:rPr lang="en-US" sz="2000" u="sng" dirty="0">
                <a:solidFill>
                  <a:prstClr val="black"/>
                </a:solidFill>
                <a:latin typeface="Calibri" panose="020F0502020204030204"/>
              </a:rPr>
              <a:t>                                                                                    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34749" y="-35417"/>
            <a:ext cx="7431226" cy="7952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ts val="4933"/>
              </a:lnSpc>
              <a:defRPr sz="4000" b="1"/>
            </a:lvl1pPr>
          </a:lstStyle>
          <a:p>
            <a:pPr defTabSz="1097280">
              <a:lnSpc>
                <a:spcPts val="5920"/>
              </a:lnSpc>
            </a:pPr>
            <a:r>
              <a:rPr lang="fr-FR" dirty="0" err="1" smtClean="0">
                <a:solidFill>
                  <a:prstClr val="black"/>
                </a:solidFill>
                <a:latin typeface="Calibri" panose="020F0502020204030204"/>
              </a:rPr>
              <a:t>Status</a:t>
            </a:r>
            <a:r>
              <a:rPr lang="fr-FR" dirty="0" smtClean="0">
                <a:solidFill>
                  <a:prstClr val="black"/>
                </a:solidFill>
                <a:latin typeface="Calibri" panose="020F0502020204030204"/>
              </a:rPr>
              <a:t> of FCC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406471" y="1355016"/>
            <a:ext cx="614142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6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rgbClr val="1F497D"/>
                </a:solidFill>
                <a:latin typeface="Arial" panose="020B0604020202020204" pitchFamily="34" charset="0"/>
              </a:rPr>
              <a:t>- </a:t>
            </a:r>
            <a:r>
              <a:rPr lang="en-US" altLang="en-US" sz="1600" dirty="0" err="1">
                <a:solidFill>
                  <a:srgbClr val="1F497D"/>
                </a:solidFill>
                <a:latin typeface="Arial" panose="020B0604020202020204" pitchFamily="34" charset="0"/>
              </a:rPr>
              <a:t>Organisational</a:t>
            </a:r>
            <a:r>
              <a:rPr lang="en-US" altLang="en-US" sz="1600" dirty="0">
                <a:solidFill>
                  <a:srgbClr val="1F497D"/>
                </a:solidFill>
                <a:latin typeface="Arial" panose="020B0604020202020204" pitchFamily="34" charset="0"/>
              </a:rPr>
              <a:t> structure of the FCC feasibility study       </a:t>
            </a:r>
            <a:endParaRPr lang="en-US" altLang="en-US" sz="1600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defTabSz="91436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rgbClr val="1F497D"/>
                </a:solidFill>
                <a:latin typeface="Arial" panose="020B0604020202020204" pitchFamily="34" charset="0"/>
                <a:hlinkClick r:id="rId3"/>
              </a:rPr>
              <a:t>http://cds.cern.ch/record/2774006/files/English.pdf</a:t>
            </a:r>
            <a:endParaRPr lang="en-US" altLang="en-US" sz="1600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defTabSz="91436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rgbClr val="1F497D"/>
                </a:solidFill>
                <a:latin typeface="Arial" panose="020B0604020202020204" pitchFamily="34" charset="0"/>
              </a:rPr>
              <a:t>- Main deliverables and timeline of the FCC feasibility study          </a:t>
            </a:r>
            <a:endParaRPr lang="en-US" altLang="en-US" sz="1600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defTabSz="91436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rgbClr val="1F497D"/>
                </a:solidFill>
                <a:latin typeface="Arial" panose="020B0604020202020204" pitchFamily="34" charset="0"/>
                <a:hlinkClick r:id="rId4"/>
              </a:rPr>
              <a:t>http://cds.cern.ch/record/2774007/files/English.pdf</a:t>
            </a:r>
            <a:endParaRPr lang="en-US" altLang="en-US" sz="16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06745" y="1182350"/>
            <a:ext cx="2678698" cy="424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defTabSz="1097280"/>
            <a:r>
              <a:rPr lang="fr-FR" sz="2160" dirty="0">
                <a:solidFill>
                  <a:prstClr val="black"/>
                </a:solidFill>
                <a:latin typeface="Calibri" panose="020F0502020204030204"/>
              </a:rPr>
              <a:t>MTP: 100MCHF/5yrs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638793" y="5502831"/>
            <a:ext cx="2246650" cy="4247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1097280"/>
            <a:r>
              <a:rPr lang="fr-FR" sz="2160" dirty="0">
                <a:solidFill>
                  <a:prstClr val="black"/>
                </a:solidFill>
                <a:latin typeface="Calibri" panose="020F0502020204030204"/>
              </a:rPr>
              <a:t>  +</a:t>
            </a:r>
            <a:r>
              <a:rPr lang="fr-FR" sz="2160" dirty="0" smtClean="0">
                <a:solidFill>
                  <a:prstClr val="black"/>
                </a:solidFill>
                <a:latin typeface="Calibri" panose="020F0502020204030204"/>
              </a:rPr>
              <a:t>120MCHF/6yrs</a:t>
            </a:r>
            <a:endParaRPr lang="fr-FR" sz="216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718817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F874D-4C78-4388-AD3D-23127A95754E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86266" y="159573"/>
            <a:ext cx="2402261" cy="5355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880" b="1" dirty="0"/>
              <a:t>More on </a:t>
            </a:r>
            <a:r>
              <a:rPr lang="fr-CH" sz="2880" b="1" dirty="0" err="1"/>
              <a:t>TeraZ</a:t>
            </a:r>
            <a:endParaRPr lang="en-GB" sz="288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4625" y="560892"/>
            <a:ext cx="11487375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>
                <a:latin typeface="Corbel-Bold"/>
              </a:rPr>
              <a:t>The </a:t>
            </a:r>
            <a:r>
              <a:rPr lang="fr-CH" sz="2400" b="1" dirty="0" err="1">
                <a:latin typeface="Corbel-Bold"/>
              </a:rPr>
              <a:t>Flavour</a:t>
            </a:r>
            <a:r>
              <a:rPr lang="fr-CH" sz="2400" b="1" dirty="0">
                <a:latin typeface="Corbel-Bold"/>
              </a:rPr>
              <a:t> </a:t>
            </a:r>
            <a:r>
              <a:rPr lang="fr-CH" sz="2400" b="1" dirty="0" err="1">
                <a:latin typeface="Corbel-Bold"/>
              </a:rPr>
              <a:t>Factory</a:t>
            </a:r>
            <a:endParaRPr lang="fr-CH" sz="2400" b="1" dirty="0">
              <a:latin typeface="Corbel-Bold"/>
            </a:endParaRPr>
          </a:p>
          <a:p>
            <a:endParaRPr lang="en-GB" sz="1920" b="1" dirty="0">
              <a:solidFill>
                <a:srgbClr val="FF0000"/>
              </a:solidFill>
              <a:latin typeface="Corbel-Bold"/>
            </a:endParaRPr>
          </a:p>
          <a:p>
            <a:r>
              <a:rPr lang="en-GB" sz="1920" b="1" dirty="0">
                <a:solidFill>
                  <a:srgbClr val="FF0000"/>
                </a:solidFill>
                <a:latin typeface="Corbel-Bold"/>
              </a:rPr>
              <a:t>Progress in flavour physics </a:t>
            </a:r>
            <a:r>
              <a:rPr lang="en-GB" sz="1920" b="1" dirty="0" err="1">
                <a:solidFill>
                  <a:srgbClr val="FF0000"/>
                </a:solidFill>
                <a:latin typeface="Corbel-Bold"/>
              </a:rPr>
              <a:t>wrt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920" b="1" dirty="0" err="1">
                <a:solidFill>
                  <a:srgbClr val="FF0000"/>
                </a:solidFill>
                <a:latin typeface="Corbel-Bold"/>
              </a:rPr>
              <a:t>SuperKEKb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/BELLEII requires &gt; 10</a:t>
            </a:r>
            <a:r>
              <a:rPr lang="en-GB" sz="1920" b="1" baseline="30000" dirty="0">
                <a:solidFill>
                  <a:srgbClr val="FF0000"/>
                </a:solidFill>
                <a:latin typeface="Corbel-Bold"/>
              </a:rPr>
              <a:t>11</a:t>
            </a:r>
            <a:r>
              <a:rPr lang="en-GB" sz="1320" b="1" baseline="30000" dirty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320" b="1" dirty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b pair events, </a:t>
            </a:r>
          </a:p>
          <a:p>
            <a:r>
              <a:rPr lang="en-GB" sz="1920" b="1" dirty="0">
                <a:solidFill>
                  <a:srgbClr val="FF0000"/>
                </a:solidFill>
                <a:latin typeface="Corbel-Bold"/>
              </a:rPr>
              <a:t>        FCC-</a:t>
            </a:r>
            <a:r>
              <a:rPr lang="en-GB" sz="1920" b="1" dirty="0" err="1">
                <a:solidFill>
                  <a:srgbClr val="FF0000"/>
                </a:solidFill>
                <a:latin typeface="Corbel-Bold"/>
              </a:rPr>
              <a:t>ee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(Z): will provide ~10</a:t>
            </a:r>
            <a:r>
              <a:rPr lang="en-GB" sz="1920" b="1" baseline="30000" dirty="0">
                <a:solidFill>
                  <a:srgbClr val="FF0000"/>
                </a:solidFill>
                <a:latin typeface="Corbel-Bold"/>
              </a:rPr>
              <a:t>12</a:t>
            </a:r>
            <a:r>
              <a:rPr lang="en-GB" sz="1920" baseline="30000" dirty="0">
                <a:solidFill>
                  <a:srgbClr val="FF0000"/>
                </a:solidFill>
                <a:latin typeface="Corbel-Bold"/>
              </a:rPr>
              <a:t> </a:t>
            </a:r>
            <a:r>
              <a:rPr lang="en-GB" sz="1920" dirty="0">
                <a:solidFill>
                  <a:srgbClr val="FF0000"/>
                </a:solidFill>
                <a:latin typeface="Corbel-Bold"/>
              </a:rPr>
              <a:t>b pairs.</a:t>
            </a:r>
            <a:r>
              <a:rPr lang="en-GB" sz="1920" b="1" baseline="30000" dirty="0">
                <a:solidFill>
                  <a:srgbClr val="FF0000"/>
                </a:solidFill>
                <a:latin typeface="Corbel-Bold"/>
              </a:rPr>
              <a:t> “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Want at least 5 10</a:t>
            </a:r>
            <a:r>
              <a:rPr lang="en-GB" sz="1920" b="1" baseline="30000" dirty="0">
                <a:solidFill>
                  <a:srgbClr val="FF0000"/>
                </a:solidFill>
                <a:latin typeface="Corbel-Bold"/>
              </a:rPr>
              <a:t>12</a:t>
            </a:r>
            <a:r>
              <a:rPr lang="en-GB" sz="1920" b="1" dirty="0">
                <a:solidFill>
                  <a:srgbClr val="FF0000"/>
                </a:solidFill>
                <a:latin typeface="Corbel-Bold"/>
              </a:rPr>
              <a:t> Z…” </a:t>
            </a:r>
            <a:endParaRPr lang="en-GB" sz="1920" b="1" baseline="30000" dirty="0">
              <a:solidFill>
                <a:srgbClr val="FF0000"/>
              </a:solidFill>
              <a:latin typeface="Corbel-Bold"/>
            </a:endParaRPr>
          </a:p>
          <a:p>
            <a:r>
              <a:rPr lang="en-GB" sz="1260" dirty="0">
                <a:solidFill>
                  <a:srgbClr val="0000CD"/>
                </a:solidFill>
                <a:latin typeface="Wingdings-Regular"/>
              </a:rPr>
              <a:t>   -- 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 precision of CKM matrix elements </a:t>
            </a:r>
          </a:p>
          <a:p>
            <a:r>
              <a:rPr lang="en-GB" sz="1260" dirty="0">
                <a:solidFill>
                  <a:srgbClr val="0000CD"/>
                </a:solidFill>
                <a:latin typeface="Wingdings-Regular"/>
              </a:rPr>
              <a:t>   --  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Push forward searches for FCNC, CP violation and mixing </a:t>
            </a:r>
          </a:p>
          <a:p>
            <a:r>
              <a:rPr lang="en-GB" sz="1260" dirty="0">
                <a:solidFill>
                  <a:srgbClr val="0000CD"/>
                </a:solidFill>
                <a:latin typeface="Wingdings-Regular"/>
              </a:rPr>
              <a:t>   --  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Study rare penguin EW transitions such as b </a:t>
            </a:r>
            <a:r>
              <a:rPr lang="en-GB" sz="1920" dirty="0">
                <a:solidFill>
                  <a:srgbClr val="0000CD"/>
                </a:solidFill>
                <a:latin typeface="SegoeUISymbol"/>
              </a:rPr>
              <a:t>➝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s </a:t>
            </a:r>
            <a:r>
              <a:rPr lang="en-GB" sz="1920" dirty="0">
                <a:solidFill>
                  <a:srgbClr val="0000CD"/>
                </a:solidFill>
                <a:latin typeface="CambriaMath"/>
              </a:rPr>
              <a:t>𝜏</a:t>
            </a:r>
            <a:r>
              <a:rPr lang="en-GB" sz="1320" dirty="0">
                <a:solidFill>
                  <a:srgbClr val="0000CD"/>
                </a:solidFill>
                <a:latin typeface="SymbolMT"/>
              </a:rPr>
              <a:t>+ </a:t>
            </a:r>
            <a:r>
              <a:rPr lang="en-GB" sz="1920" dirty="0">
                <a:solidFill>
                  <a:srgbClr val="0000CD"/>
                </a:solidFill>
                <a:latin typeface="CambriaMath"/>
              </a:rPr>
              <a:t>𝜏</a:t>
            </a:r>
            <a:r>
              <a:rPr lang="en-GB" sz="1320" dirty="0">
                <a:solidFill>
                  <a:srgbClr val="0000CD"/>
                </a:solidFill>
                <a:latin typeface="SymbolMT"/>
              </a:rPr>
              <a:t>-  ,  </a:t>
            </a:r>
            <a:r>
              <a:rPr lang="en-GB" sz="1920" dirty="0">
                <a:solidFill>
                  <a:srgbClr val="0000CD"/>
                </a:solidFill>
                <a:latin typeface="SymbolMT"/>
              </a:rPr>
              <a:t>spectroscopy (produce b-baryons, </a:t>
            </a:r>
            <a:r>
              <a:rPr lang="en-GB" sz="1920" dirty="0" err="1">
                <a:solidFill>
                  <a:srgbClr val="0000CD"/>
                </a:solidFill>
                <a:latin typeface="SymbolMT"/>
              </a:rPr>
              <a:t>B</a:t>
            </a:r>
            <a:r>
              <a:rPr lang="en-GB" sz="1920" baseline="-25000" dirty="0" err="1">
                <a:solidFill>
                  <a:srgbClr val="0000CD"/>
                </a:solidFill>
                <a:latin typeface="SymbolMT"/>
              </a:rPr>
              <a:t>s</a:t>
            </a:r>
            <a:r>
              <a:rPr lang="en-GB" sz="1920" dirty="0">
                <a:solidFill>
                  <a:srgbClr val="0000CD"/>
                </a:solidFill>
                <a:latin typeface="SymbolMT"/>
              </a:rPr>
              <a:t> …)</a:t>
            </a:r>
            <a:endParaRPr lang="en-GB" sz="1320" dirty="0">
              <a:solidFill>
                <a:srgbClr val="0000CD"/>
              </a:solidFill>
              <a:latin typeface="SymbolMT"/>
            </a:endParaRPr>
          </a:p>
          <a:p>
            <a:r>
              <a:rPr lang="en-GB" sz="1260" dirty="0">
                <a:solidFill>
                  <a:srgbClr val="0000CD"/>
                </a:solidFill>
                <a:latin typeface="Wingdings-Regular"/>
              </a:rPr>
              <a:t>   </a:t>
            </a:r>
            <a:r>
              <a:rPr lang="en-GB" sz="1260" b="1" dirty="0">
                <a:solidFill>
                  <a:srgbClr val="00B050"/>
                </a:solidFill>
                <a:latin typeface="Wingdings-Regular"/>
              </a:rPr>
              <a:t>-- </a:t>
            </a:r>
            <a:r>
              <a:rPr lang="en-GB" sz="1920" b="1" dirty="0">
                <a:solidFill>
                  <a:srgbClr val="00B050"/>
                </a:solidFill>
                <a:latin typeface="Corbel-Bold"/>
              </a:rPr>
              <a:t>Test lepton universality with 10</a:t>
            </a:r>
            <a:r>
              <a:rPr lang="en-GB" sz="1920" b="1" baseline="30000" dirty="0">
                <a:solidFill>
                  <a:srgbClr val="00B050"/>
                </a:solidFill>
                <a:latin typeface="Corbel-Bold"/>
              </a:rPr>
              <a:t>11</a:t>
            </a:r>
            <a:r>
              <a:rPr lang="en-GB" sz="1320" b="1" dirty="0">
                <a:solidFill>
                  <a:srgbClr val="00B050"/>
                </a:solidFill>
                <a:latin typeface="Corbel-Bold"/>
              </a:rPr>
              <a:t> </a:t>
            </a:r>
            <a:r>
              <a:rPr lang="en-GB" sz="1920" b="1" dirty="0">
                <a:solidFill>
                  <a:srgbClr val="00B050"/>
                </a:solidFill>
                <a:latin typeface="CambriaMath"/>
              </a:rPr>
              <a:t>𝜏 </a:t>
            </a:r>
            <a:r>
              <a:rPr lang="en-GB" sz="1920" b="1" dirty="0">
                <a:solidFill>
                  <a:srgbClr val="00B050"/>
                </a:solidFill>
                <a:latin typeface="Corbel-Bold"/>
              </a:rPr>
              <a:t>decays (with </a:t>
            </a:r>
            <a:r>
              <a:rPr lang="en-GB" sz="1920" b="1" dirty="0">
                <a:solidFill>
                  <a:srgbClr val="00B050"/>
                </a:solidFill>
                <a:latin typeface="CambriaMath"/>
              </a:rPr>
              <a:t>𝜏 </a:t>
            </a:r>
            <a:r>
              <a:rPr lang="en-GB" sz="1920" b="1" dirty="0">
                <a:solidFill>
                  <a:srgbClr val="00B050"/>
                </a:solidFill>
                <a:latin typeface="Corbel-Bold"/>
              </a:rPr>
              <a:t>lifetime, mass, BRs) at 10</a:t>
            </a:r>
            <a:r>
              <a:rPr lang="en-GB" sz="1920" b="1" baseline="30000" dirty="0">
                <a:solidFill>
                  <a:srgbClr val="00B050"/>
                </a:solidFill>
                <a:latin typeface="Corbel-Bold"/>
              </a:rPr>
              <a:t>-5 </a:t>
            </a:r>
            <a:r>
              <a:rPr lang="en-GB" sz="1920" b="1" dirty="0">
                <a:solidFill>
                  <a:srgbClr val="00B050"/>
                </a:solidFill>
                <a:latin typeface="Corbel-Bold"/>
              </a:rPr>
              <a:t>level, </a:t>
            </a:r>
            <a:r>
              <a:rPr lang="en-GB" sz="1920" b="1" dirty="0" smtClean="0">
                <a:solidFill>
                  <a:srgbClr val="00B050"/>
                </a:solidFill>
                <a:latin typeface="Corbel-Bold"/>
              </a:rPr>
              <a:t> </a:t>
            </a:r>
            <a:r>
              <a:rPr lang="en-GB" sz="1920" b="1" dirty="0" smtClean="0">
                <a:solidFill>
                  <a:schemeClr val="accent6">
                    <a:lumMod val="75000"/>
                  </a:schemeClr>
                </a:solidFill>
                <a:latin typeface="Corbel-Bold"/>
              </a:rPr>
              <a:t>LFV </a:t>
            </a:r>
            <a:r>
              <a:rPr lang="en-GB" sz="1920" b="1" dirty="0">
                <a:solidFill>
                  <a:schemeClr val="accent6">
                    <a:lumMod val="75000"/>
                  </a:schemeClr>
                </a:solidFill>
                <a:latin typeface="Corbel-Bold"/>
              </a:rPr>
              <a:t>to 10</a:t>
            </a:r>
            <a:r>
              <a:rPr lang="en-GB" sz="1920" b="1" baseline="30000" dirty="0">
                <a:solidFill>
                  <a:schemeClr val="accent6">
                    <a:lumMod val="75000"/>
                  </a:schemeClr>
                </a:solidFill>
                <a:latin typeface="Corbel-Bold"/>
              </a:rPr>
              <a:t>-10</a:t>
            </a:r>
          </a:p>
          <a:p>
            <a:r>
              <a:rPr lang="fr-CH" sz="1920" dirty="0">
                <a:solidFill>
                  <a:srgbClr val="0000CD"/>
                </a:solidFill>
                <a:latin typeface="Corbel-Bold"/>
              </a:rPr>
              <a:t>  -- all </a:t>
            </a:r>
            <a:r>
              <a:rPr lang="fr-CH" sz="1920" dirty="0" err="1">
                <a:solidFill>
                  <a:srgbClr val="0000CD"/>
                </a:solidFill>
                <a:latin typeface="Corbel-Bold"/>
              </a:rPr>
              <a:t>very</a:t>
            </a:r>
            <a:r>
              <a:rPr lang="fr-CH" sz="1920" dirty="0">
                <a:solidFill>
                  <a:srgbClr val="0000CD"/>
                </a:solidFill>
                <a:latin typeface="Corbel-Bold"/>
              </a:rPr>
              <a:t> important to </a:t>
            </a:r>
            <a:r>
              <a:rPr lang="fr-CH" sz="1920" dirty="0" err="1">
                <a:solidFill>
                  <a:srgbClr val="0000CD"/>
                </a:solidFill>
                <a:latin typeface="Corbel-Bold"/>
              </a:rPr>
              <a:t>constrain</a:t>
            </a:r>
            <a:r>
              <a:rPr lang="fr-CH" sz="1920" dirty="0">
                <a:solidFill>
                  <a:srgbClr val="0000CD"/>
                </a:solidFill>
                <a:latin typeface="Corbel-Bold"/>
              </a:rPr>
              <a:t> / (</a:t>
            </a:r>
            <a:r>
              <a:rPr lang="fr-CH" sz="1920" dirty="0" err="1">
                <a:solidFill>
                  <a:srgbClr val="0000CD"/>
                </a:solidFill>
                <a:latin typeface="Corbel-Bold"/>
              </a:rPr>
              <a:t>provide</a:t>
            </a:r>
            <a:r>
              <a:rPr lang="fr-CH" sz="1920" dirty="0">
                <a:solidFill>
                  <a:srgbClr val="0000CD"/>
                </a:solidFill>
                <a:latin typeface="Corbel-Bold"/>
              </a:rPr>
              <a:t> </a:t>
            </a:r>
            <a:r>
              <a:rPr lang="fr-CH" sz="1920" dirty="0" err="1">
                <a:solidFill>
                  <a:srgbClr val="0000CD"/>
                </a:solidFill>
                <a:latin typeface="Corbel-Bold"/>
              </a:rPr>
              <a:t>hints</a:t>
            </a:r>
            <a:r>
              <a:rPr lang="fr-CH" sz="1920" dirty="0">
                <a:solidFill>
                  <a:srgbClr val="0000CD"/>
                </a:solidFill>
                <a:latin typeface="Corbel-Bold"/>
              </a:rPr>
              <a:t> of) new BSM </a:t>
            </a:r>
            <a:r>
              <a:rPr lang="fr-CH" sz="1920" dirty="0" err="1">
                <a:solidFill>
                  <a:srgbClr val="0000CD"/>
                </a:solidFill>
                <a:latin typeface="Corbel-Bold"/>
              </a:rPr>
              <a:t>physics</a:t>
            </a:r>
            <a:r>
              <a:rPr lang="fr-CH" sz="1920" dirty="0">
                <a:solidFill>
                  <a:srgbClr val="0000CD"/>
                </a:solidFill>
                <a:latin typeface="Corbel-Bold"/>
              </a:rPr>
              <a:t>.</a:t>
            </a:r>
          </a:p>
          <a:p>
            <a:r>
              <a:rPr lang="fr-CH" sz="1920" dirty="0">
                <a:solidFill>
                  <a:srgbClr val="0000CD"/>
                </a:solidFill>
                <a:latin typeface="Corbel-Bold"/>
              </a:rPr>
              <a:t> </a:t>
            </a:r>
            <a:endParaRPr lang="en-GB" sz="1920" dirty="0">
              <a:solidFill>
                <a:srgbClr val="0000CD"/>
              </a:solidFill>
              <a:latin typeface="Corbel-Bold"/>
            </a:endParaRPr>
          </a:p>
          <a:p>
            <a:r>
              <a:rPr lang="en-GB" sz="2400" b="1" dirty="0">
                <a:solidFill>
                  <a:srgbClr val="009A00"/>
                </a:solidFill>
                <a:latin typeface="Corbel-Bold"/>
              </a:rPr>
              <a:t>             need special detectors (PID);  a story to be written! </a:t>
            </a:r>
          </a:p>
          <a:p>
            <a:endParaRPr lang="en-GB" sz="1920" b="1" dirty="0">
              <a:solidFill>
                <a:srgbClr val="C00000"/>
              </a:solidFill>
              <a:latin typeface="Corbel-Bold"/>
            </a:endParaRPr>
          </a:p>
          <a:p>
            <a:r>
              <a:rPr lang="en-GB" sz="1920" b="1" dirty="0">
                <a:solidFill>
                  <a:srgbClr val="C00000"/>
                </a:solidFill>
                <a:latin typeface="Corbel-Bold"/>
              </a:rPr>
              <a:t>The 3.5 × 10</a:t>
            </a:r>
            <a:r>
              <a:rPr lang="en-GB" sz="1320" b="1" baseline="30000" dirty="0">
                <a:solidFill>
                  <a:srgbClr val="C00000"/>
                </a:solidFill>
                <a:latin typeface="Corbel-Bold"/>
              </a:rPr>
              <a:t>12</a:t>
            </a:r>
            <a:r>
              <a:rPr lang="en-GB" sz="1320" b="1" dirty="0">
                <a:solidFill>
                  <a:srgbClr val="C00000"/>
                </a:solidFill>
                <a:latin typeface="Corbel-Bold"/>
              </a:rPr>
              <a:t> </a:t>
            </a:r>
            <a:r>
              <a:rPr lang="en-GB" sz="1920" b="1" dirty="0">
                <a:solidFill>
                  <a:srgbClr val="C00000"/>
                </a:solidFill>
                <a:latin typeface="Corbel-Bold"/>
              </a:rPr>
              <a:t>hadronic Z decay also provide precious input for QCD studies</a:t>
            </a:r>
          </a:p>
          <a:p>
            <a:r>
              <a:rPr lang="en-GB" sz="1200" dirty="0">
                <a:solidFill>
                  <a:srgbClr val="0000CD"/>
                </a:solidFill>
                <a:latin typeface="Wingdings-Regular"/>
              </a:rPr>
              <a:t>   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High-precision measurement of </a:t>
            </a:r>
            <a:r>
              <a:rPr lang="en-GB" sz="1680" dirty="0">
                <a:solidFill>
                  <a:srgbClr val="0000CD"/>
                </a:solidFill>
                <a:latin typeface="SymbolMT"/>
                <a:sym typeface="Symbol"/>
              </a:rPr>
              <a:t></a:t>
            </a:r>
            <a:r>
              <a:rPr lang="en-GB" sz="1260" dirty="0">
                <a:solidFill>
                  <a:srgbClr val="0000CD"/>
                </a:solidFill>
                <a:latin typeface="Corbel-Bold"/>
              </a:rPr>
              <a:t>s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(</a:t>
            </a:r>
            <a:r>
              <a:rPr lang="en-GB" sz="1680" dirty="0" err="1">
                <a:solidFill>
                  <a:srgbClr val="0000CD"/>
                </a:solidFill>
                <a:latin typeface="Corbel-Bold"/>
              </a:rPr>
              <a:t>m</a:t>
            </a:r>
            <a:r>
              <a:rPr lang="en-GB" sz="1260" dirty="0" err="1">
                <a:solidFill>
                  <a:srgbClr val="0000CD"/>
                </a:solidFill>
                <a:latin typeface="Corbel-Bold"/>
              </a:rPr>
              <a:t>Z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) with R</a:t>
            </a:r>
            <a:r>
              <a:rPr lang="en-GB" sz="1260" dirty="0">
                <a:solidFill>
                  <a:srgbClr val="0000CD"/>
                </a:solidFill>
                <a:latin typeface="CambriaMath"/>
              </a:rPr>
              <a:t>ℓ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  in Z and W decay, jet rates, </a:t>
            </a:r>
            <a:r>
              <a:rPr lang="en-GB" sz="1680" dirty="0">
                <a:solidFill>
                  <a:srgbClr val="0000CD"/>
                </a:solidFill>
                <a:latin typeface="CambriaMath"/>
              </a:rPr>
              <a:t>𝜏 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decays, etc. : 10 </a:t>
            </a:r>
            <a:r>
              <a:rPr lang="en-GB" sz="1680" baseline="30000" dirty="0">
                <a:solidFill>
                  <a:srgbClr val="0000CD"/>
                </a:solidFill>
                <a:latin typeface="Corbel-Bold"/>
              </a:rPr>
              <a:t>-- 3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  </a:t>
            </a:r>
            <a:r>
              <a:rPr lang="en-GB" sz="1920" dirty="0">
                <a:solidFill>
                  <a:srgbClr val="0000CD"/>
                </a:solidFill>
                <a:latin typeface="SegoeUISymbol"/>
              </a:rPr>
              <a:t>➝</a:t>
            </a:r>
            <a:r>
              <a:rPr lang="en-GB" sz="1680" dirty="0">
                <a:solidFill>
                  <a:srgbClr val="0000CD"/>
                </a:solidFill>
                <a:latin typeface="Corbel-Bold"/>
              </a:rPr>
              <a:t>10 </a:t>
            </a:r>
            <a:r>
              <a:rPr lang="en-GB" sz="1680" baseline="30000" dirty="0">
                <a:solidFill>
                  <a:srgbClr val="0000CD"/>
                </a:solidFill>
                <a:latin typeface="Corbel-Bold"/>
              </a:rPr>
              <a:t>-- 4</a:t>
            </a:r>
            <a:endParaRPr lang="en-GB" sz="1260" baseline="30000" dirty="0">
              <a:solidFill>
                <a:srgbClr val="0000CD"/>
              </a:solidFill>
              <a:latin typeface="Corbel-Bold"/>
            </a:endParaRPr>
          </a:p>
          <a:p>
            <a:r>
              <a:rPr lang="en-GB" sz="1680" dirty="0">
                <a:solidFill>
                  <a:srgbClr val="0000CD"/>
                </a:solidFill>
                <a:latin typeface="Corbel-Bold"/>
              </a:rPr>
              <a:t>  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huge √s lever-arm between 30 GeV and </a:t>
            </a:r>
            <a:r>
              <a:rPr lang="en-GB" sz="1920" dirty="0" smtClean="0">
                <a:solidFill>
                  <a:srgbClr val="0000CD"/>
                </a:solidFill>
                <a:latin typeface="Corbel-Bold"/>
              </a:rPr>
              <a:t> 365 GeV, </a:t>
            </a:r>
            <a:r>
              <a:rPr lang="en-GB" sz="1920" dirty="0">
                <a:solidFill>
                  <a:srgbClr val="0000CD"/>
                </a:solidFill>
                <a:latin typeface="Corbel-Bold"/>
              </a:rPr>
              <a:t>fragmentation, baryon production ….   </a:t>
            </a:r>
          </a:p>
          <a:p>
            <a:r>
              <a:rPr lang="en-GB" sz="1080" dirty="0" smtClean="0">
                <a:solidFill>
                  <a:srgbClr val="C00000"/>
                </a:solidFill>
                <a:latin typeface="Wingdings-Regular"/>
              </a:rPr>
              <a:t> </a:t>
            </a:r>
            <a:r>
              <a:rPr lang="en-GB" sz="1920" b="1" dirty="0">
                <a:solidFill>
                  <a:srgbClr val="C00000"/>
                </a:solidFill>
                <a:latin typeface="Corbel-Bold"/>
              </a:rPr>
              <a:t>Testing running of </a:t>
            </a:r>
            <a:r>
              <a:rPr lang="en-GB" sz="1920" dirty="0">
                <a:solidFill>
                  <a:srgbClr val="C00000"/>
                </a:solidFill>
                <a:latin typeface="SymbolMT"/>
                <a:sym typeface="Symbol"/>
              </a:rPr>
              <a:t></a:t>
            </a:r>
            <a:r>
              <a:rPr lang="en-GB" sz="1320" b="1" dirty="0">
                <a:solidFill>
                  <a:srgbClr val="C00000"/>
                </a:solidFill>
                <a:latin typeface="Corbel-Bold"/>
              </a:rPr>
              <a:t>s </a:t>
            </a:r>
            <a:r>
              <a:rPr lang="en-GB" sz="1920" b="1" dirty="0">
                <a:solidFill>
                  <a:srgbClr val="C00000"/>
                </a:solidFill>
                <a:latin typeface="Corbel-Bold"/>
              </a:rPr>
              <a:t>to excellent </a:t>
            </a:r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precision  with hadron production from low energy (</a:t>
            </a:r>
            <a:r>
              <a:rPr lang="en-CH" sz="1920" b="1" dirty="0" smtClean="0">
                <a:solidFill>
                  <a:srgbClr val="C00000"/>
                </a:solidFill>
                <a:latin typeface="Corbel-Bold"/>
                <a:sym typeface="Symbol" panose="05050102010706020507" pitchFamily="18" charset="2"/>
              </a:rPr>
              <a:t></a:t>
            </a:r>
            <a:r>
              <a:rPr lang="en-US" sz="1920" b="1" dirty="0" smtClean="0">
                <a:solidFill>
                  <a:srgbClr val="C00000"/>
                </a:solidFill>
                <a:latin typeface="Corbel-Bold"/>
                <a:sym typeface="Symbol" panose="05050102010706020507" pitchFamily="18" charset="2"/>
              </a:rPr>
              <a:t>*/</a:t>
            </a:r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Z* +</a:t>
            </a:r>
            <a:r>
              <a:rPr lang="en-CH" sz="1920" b="1" dirty="0" smtClean="0">
                <a:solidFill>
                  <a:srgbClr val="C00000"/>
                </a:solidFill>
                <a:latin typeface="Corbel-Bold"/>
                <a:sym typeface="Symbol" panose="05050102010706020507" pitchFamily="18" charset="2"/>
              </a:rPr>
              <a:t></a:t>
            </a:r>
            <a:r>
              <a:rPr lang="en-US" sz="1920" b="1" dirty="0" smtClean="0">
                <a:solidFill>
                  <a:srgbClr val="C00000"/>
                </a:solidFill>
                <a:latin typeface="Corbel-Bold"/>
                <a:sym typeface="Symbol" panose="05050102010706020507" pitchFamily="18" charset="2"/>
              </a:rPr>
              <a:t> )</a:t>
            </a:r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 </a:t>
            </a:r>
          </a:p>
          <a:p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to 365 GeV</a:t>
            </a:r>
          </a:p>
          <a:p>
            <a:endParaRPr lang="en-GB" sz="1920" b="1" dirty="0" smtClean="0">
              <a:solidFill>
                <a:srgbClr val="C00000"/>
              </a:solidFill>
              <a:latin typeface="Corbel-Bold"/>
            </a:endParaRPr>
          </a:p>
          <a:p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And... H</a:t>
            </a:r>
            <a:r>
              <a:rPr lang="en-CH" sz="1920" b="1" dirty="0" smtClean="0">
                <a:solidFill>
                  <a:srgbClr val="C00000"/>
                </a:solidFill>
                <a:latin typeface="Corbel-Bold"/>
                <a:sym typeface="Wingdings" panose="05000000000000000000" pitchFamily="2" charset="2"/>
              </a:rPr>
              <a:t></a:t>
            </a:r>
            <a:r>
              <a:rPr lang="en-US" sz="1920" b="1" dirty="0" smtClean="0">
                <a:solidFill>
                  <a:srgbClr val="C00000"/>
                </a:solidFill>
                <a:latin typeface="Corbel-Bold"/>
                <a:sym typeface="Wingdings" panose="05000000000000000000" pitchFamily="2" charset="2"/>
              </a:rPr>
              <a:t>gg is a pure gluon factory (100’000 events)  </a:t>
            </a:r>
            <a:endParaRPr lang="en-GB" sz="1920" b="1" dirty="0" smtClean="0">
              <a:solidFill>
                <a:srgbClr val="C00000"/>
              </a:solidFill>
              <a:latin typeface="Corbel-Bold"/>
            </a:endParaRPr>
          </a:p>
          <a:p>
            <a:r>
              <a:rPr lang="en-GB" sz="1920" b="1" dirty="0" smtClean="0">
                <a:solidFill>
                  <a:srgbClr val="C00000"/>
                </a:solidFill>
                <a:latin typeface="Corbel-Bold"/>
              </a:rPr>
              <a:t> </a:t>
            </a:r>
            <a:endParaRPr lang="en-GB" sz="2400" dirty="0">
              <a:solidFill>
                <a:srgbClr val="C00000"/>
              </a:solidFill>
            </a:endParaRPr>
          </a:p>
          <a:p>
            <a:endParaRPr lang="en-GB" sz="1440" b="1" dirty="0">
              <a:solidFill>
                <a:srgbClr val="009A00"/>
              </a:solidFill>
              <a:latin typeface="Corbel-Bold"/>
            </a:endParaRPr>
          </a:p>
        </p:txBody>
      </p:sp>
    </p:spTree>
    <p:extLst>
      <p:ext uri="{BB962C8B-B14F-4D97-AF65-F5344CB8AC3E}">
        <p14:creationId xmlns:p14="http://schemas.microsoft.com/office/powerpoint/2010/main" val="314782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167" y="2657487"/>
            <a:ext cx="5597317" cy="2053661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73D94780-27B4-4A45-B653-93708CF7A00A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63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65519" y="0"/>
            <a:ext cx="10326481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defTabSz="914364"/>
            <a:r>
              <a:rPr lang="en-US" sz="2400" b="1" dirty="0" smtClean="0">
                <a:solidFill>
                  <a:prstClr val="black"/>
                </a:solidFill>
                <a:latin typeface="Calibri" panose="020F0502020204030204"/>
              </a:rPr>
              <a:t>Centre 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of mass Energy </a:t>
            </a:r>
            <a:r>
              <a:rPr lang="en-US" sz="2400" b="1" dirty="0" smtClean="0">
                <a:solidFill>
                  <a:prstClr val="black"/>
                </a:solidFill>
                <a:latin typeface="Calibri" panose="020F0502020204030204"/>
              </a:rPr>
              <a:t>Calibration:</a:t>
            </a:r>
            <a:r>
              <a:rPr lang="en-US" sz="3600" b="1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Calibri" panose="020F0502020204030204"/>
              </a:rPr>
              <a:t>the cornerstone of the precision </a:t>
            </a:r>
            <a:r>
              <a:rPr lang="en-US" sz="2400" b="1" dirty="0" err="1" smtClean="0">
                <a:solidFill>
                  <a:prstClr val="black"/>
                </a:solidFill>
                <a:latin typeface="Calibri" panose="020F0502020204030204"/>
              </a:rPr>
              <a:t>programme</a:t>
            </a:r>
            <a:endParaRPr lang="fr-FR" sz="2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36"/>
          <a:stretch/>
        </p:blipFill>
        <p:spPr bwMode="auto">
          <a:xfrm>
            <a:off x="159027" y="4492486"/>
            <a:ext cx="6274983" cy="14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207" y="4533380"/>
            <a:ext cx="4511494" cy="22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88843" y="884582"/>
                <a:ext cx="7931426" cy="45840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Large ring</a:t>
                </a:r>
                <a:r>
                  <a:rPr lang="en-CH" dirty="0" smtClean="0">
                    <a:sym typeface="Wingdings" panose="05000000000000000000" pitchFamily="2" charset="2"/>
                  </a:rPr>
                  <a:t></a:t>
                </a:r>
                <a:r>
                  <a:rPr lang="en-US" dirty="0" smtClean="0">
                    <a:sym typeface="Wingdings" panose="05000000000000000000" pitchFamily="2" charset="2"/>
                  </a:rPr>
                  <a:t>transverse polarization of e</a:t>
                </a:r>
                <a:r>
                  <a:rPr lang="en-CH" baseline="30000" dirty="0" smtClean="0">
                    <a:sym typeface="Symbol" panose="05050102010706020507" pitchFamily="18" charset="2"/>
                  </a:rPr>
                  <a:t></a:t>
                </a:r>
                <a:r>
                  <a:rPr lang="en-US" dirty="0" smtClean="0">
                    <a:sym typeface="Wingdings" panose="05000000000000000000" pitchFamily="2" charset="2"/>
                  </a:rPr>
                  <a:t> up to </a:t>
                </a:r>
                <a:r>
                  <a:rPr lang="en-US" dirty="0" err="1">
                    <a:sym typeface="Wingdings" panose="05000000000000000000" pitchFamily="2" charset="2"/>
                  </a:rPr>
                  <a:t>E</a:t>
                </a:r>
                <a:r>
                  <a:rPr lang="en-US" baseline="-25000" dirty="0" err="1">
                    <a:sym typeface="Wingdings" panose="05000000000000000000" pitchFamily="2" charset="2"/>
                  </a:rPr>
                  <a:t>beam</a:t>
                </a:r>
                <a:r>
                  <a:rPr lang="en-US" baseline="-25000" dirty="0">
                    <a:sym typeface="Wingdings" panose="05000000000000000000" pitchFamily="2" charset="2"/>
                  </a:rPr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&gt; 80 GeV         </a:t>
                </a:r>
                <a:r>
                  <a:rPr lang="fr-CH" b="1" i="1" dirty="0">
                    <a:solidFill>
                      <a:srgbClr val="008080"/>
                    </a:solidFill>
                    <a:sym typeface="Symbol"/>
                  </a:rPr>
                  <a:t></a:t>
                </a:r>
                <a:r>
                  <a:rPr lang="fr-CH" b="1" i="1" baseline="-25000" dirty="0">
                    <a:solidFill>
                      <a:srgbClr val="008080"/>
                    </a:solidFill>
                    <a:sym typeface="Symbol"/>
                  </a:rPr>
                  <a:t>E</a:t>
                </a:r>
                <a:r>
                  <a:rPr lang="fr-CH" b="1" i="1" dirty="0">
                    <a:solidFill>
                      <a:srgbClr val="008080"/>
                    </a:solidFill>
                    <a:sym typeface="Symbol"/>
                  </a:rPr>
                  <a:t>  E</a:t>
                </a:r>
                <a:r>
                  <a:rPr lang="fr-CH" b="1" i="1" baseline="30000" dirty="0">
                    <a:solidFill>
                      <a:srgbClr val="008080"/>
                    </a:solidFill>
                    <a:sym typeface="Symbol"/>
                  </a:rPr>
                  <a:t>2</a:t>
                </a:r>
                <a:r>
                  <a:rPr lang="fr-CH" b="1" i="1" dirty="0">
                    <a:solidFill>
                      <a:srgbClr val="008080"/>
                    </a:solidFill>
                    <a:sym typeface="Symbol"/>
                  </a:rPr>
                  <a:t>/ </a:t>
                </a:r>
                <a:endParaRPr lang="en-US" dirty="0" smtClean="0">
                  <a:sym typeface="Wingdings" panose="05000000000000000000" pitchFamily="2" charset="2"/>
                </a:endParaRPr>
              </a:p>
              <a:p>
                <a:r>
                  <a:rPr lang="en-US" dirty="0" smtClean="0">
                    <a:sym typeface="Wingdings" panose="05000000000000000000" pitchFamily="2" charset="2"/>
                  </a:rPr>
                  <a:t>Resonant depolarization provides high precision </a:t>
                </a:r>
                <a:r>
                  <a:rPr lang="en-US" dirty="0" err="1" smtClean="0">
                    <a:sym typeface="Wingdings" panose="05000000000000000000" pitchFamily="2" charset="2"/>
                  </a:rPr>
                  <a:t>E</a:t>
                </a:r>
                <a:r>
                  <a:rPr lang="en-US" baseline="-25000" dirty="0" err="1" smtClean="0">
                    <a:sym typeface="Wingdings" panose="05000000000000000000" pitchFamily="2" charset="2"/>
                  </a:rPr>
                  <a:t>beam</a:t>
                </a:r>
                <a:r>
                  <a:rPr lang="fr-CH" dirty="0">
                    <a:sym typeface="Symbol"/>
                  </a:rPr>
                  <a:t> </a:t>
                </a:r>
                <a:r>
                  <a:rPr lang="fr-CH" baseline="-25000" dirty="0">
                    <a:sym typeface="Symbol"/>
                  </a:rPr>
                  <a:t>s </a:t>
                </a:r>
                <a:r>
                  <a:rPr lang="fr-CH" dirty="0">
                    <a:sym typeface="Symbol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i="1" dirty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𝑔</m:t>
                        </m:r>
                        <m:r>
                          <a:rPr lang="fr-CH" i="1" dirty="0">
                            <a:latin typeface="Cambria Math"/>
                            <a:sym typeface="Symbol"/>
                          </a:rPr>
                          <m:t>−2</m:t>
                        </m:r>
                      </m:num>
                      <m:den>
                        <m:r>
                          <a:rPr lang="fr-CH" i="1" dirty="0">
                            <a:latin typeface="Cambria Math"/>
                            <a:sym typeface="Symbol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fr-CH" i="1" dirty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𝐸</m:t>
                        </m:r>
                        <m:r>
                          <a:rPr lang="fr-CH" i="1" baseline="-25000" dirty="0">
                            <a:latin typeface="Cambria Math"/>
                            <a:sym typeface="Symbol"/>
                          </a:rPr>
                          <m:t>𝑏</m:t>
                        </m:r>
                      </m:num>
                      <m:den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𝑚</m:t>
                        </m:r>
                        <m:r>
                          <a:rPr lang="fr-CH" i="1" baseline="-25000" dirty="0">
                            <a:latin typeface="Cambria Math"/>
                            <a:sym typeface="Symbol"/>
                          </a:rPr>
                          <m:t>𝑒</m:t>
                        </m:r>
                      </m:den>
                    </m:f>
                    <m:r>
                      <a:rPr lang="fr-CH" i="1" dirty="0">
                        <a:latin typeface="Cambria Math"/>
                        <a:sym typeface="Symbol"/>
                      </a:rPr>
                      <m:t>= </m:t>
                    </m:r>
                    <m:f>
                      <m:fPr>
                        <m:ctrlPr>
                          <a:rPr lang="fr-CH" i="1" dirty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fr-CH" i="1" dirty="0">
                            <a:latin typeface="Cambria Math"/>
                            <a:sym typeface="Symbol"/>
                          </a:rPr>
                          <m:t>𝐸</m:t>
                        </m:r>
                        <m:r>
                          <a:rPr lang="fr-CH" i="1" baseline="-25000" dirty="0">
                            <a:latin typeface="Cambria Math"/>
                            <a:sym typeface="Symbol"/>
                          </a:rPr>
                          <m:t>𝑏</m:t>
                        </m:r>
                      </m:num>
                      <m:den>
                        <m:r>
                          <a:rPr lang="fr-CH" i="1" dirty="0">
                            <a:latin typeface="Cambria Math"/>
                            <a:sym typeface="Symbol"/>
                          </a:rPr>
                          <m:t>0.4406486(1)</m:t>
                        </m:r>
                      </m:den>
                    </m:f>
                  </m:oMath>
                </a14:m>
                <a:r>
                  <a:rPr lang="en-US" baseline="-25000" dirty="0" smtClean="0">
                    <a:sym typeface="Wingdings" panose="05000000000000000000" pitchFamily="2" charset="2"/>
                  </a:rPr>
                  <a:t>       </a:t>
                </a:r>
              </a:p>
              <a:p>
                <a:r>
                  <a:rPr lang="fr-FR" b="1" dirty="0" smtClean="0">
                    <a:solidFill>
                      <a:srgbClr val="FF0000"/>
                    </a:solidFill>
                  </a:rPr>
                  <a:t>Unique to </a:t>
                </a:r>
                <a:r>
                  <a:rPr lang="fr-FR" b="1" dirty="0" err="1" smtClean="0">
                    <a:solidFill>
                      <a:srgbClr val="FF0000"/>
                    </a:solidFill>
                  </a:rPr>
                  <a:t>circular</a:t>
                </a:r>
                <a:r>
                  <a:rPr lang="fr-FR" b="1" dirty="0" smtClean="0">
                    <a:solidFill>
                      <a:srgbClr val="FF0000"/>
                    </a:solidFill>
                  </a:rPr>
                  <a:t> machines  (</a:t>
                </a:r>
                <a:r>
                  <a:rPr lang="fr-FR" b="1" dirty="0" err="1" smtClean="0">
                    <a:solidFill>
                      <a:srgbClr val="FF0000"/>
                    </a:solidFill>
                  </a:rPr>
                  <a:t>ee</a:t>
                </a:r>
                <a:r>
                  <a:rPr lang="fr-FR" b="1" dirty="0" smtClean="0">
                    <a:solidFill>
                      <a:srgbClr val="FF0000"/>
                    </a:solidFill>
                  </a:rPr>
                  <a:t> and </a:t>
                </a:r>
                <a:r>
                  <a:rPr lang="en-CH" b="1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</a:t>
                </a:r>
                <a:r>
                  <a:rPr lang="en-US" b="1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) </a:t>
                </a:r>
              </a:p>
              <a:p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Improve over LEP by using pilot bunches + e- and e+ </a:t>
                </a:r>
                <a:r>
                  <a:rPr lang="en-US" b="1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polarimeter</a:t>
                </a:r>
                <a:endParaRPr lang="en-US" b="1" dirty="0" smtClean="0">
                  <a:solidFill>
                    <a:schemeClr val="accent1"/>
                  </a:solidFill>
                  <a:sym typeface="Symbol" panose="05050102010706020507" pitchFamily="18" charset="2"/>
                </a:endParaRPr>
              </a:p>
              <a:p>
                <a:endParaRPr lang="en-US" b="1" dirty="0" smtClean="0">
                  <a:solidFill>
                    <a:schemeClr val="accent1"/>
                  </a:solidFill>
                  <a:sym typeface="Symbol" panose="05050102010706020507" pitchFamily="18" charset="2"/>
                </a:endParaRPr>
              </a:p>
              <a:p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Relationship between </a:t>
                </a:r>
                <a:r>
                  <a:rPr lang="fr-CH" b="1" dirty="0">
                    <a:solidFill>
                      <a:schemeClr val="accent1"/>
                    </a:solidFill>
                    <a:sym typeface="Symbol"/>
                  </a:rPr>
                  <a:t> </a:t>
                </a:r>
                <a:r>
                  <a:rPr lang="fr-CH" b="1" dirty="0">
                    <a:sym typeface="Symbol"/>
                  </a:rPr>
                  <a:t></a:t>
                </a:r>
                <a:r>
                  <a:rPr lang="fr-CH" b="1" baseline="-25000" dirty="0">
                    <a:sym typeface="Symbol"/>
                  </a:rPr>
                  <a:t>s </a:t>
                </a:r>
                <a:r>
                  <a:rPr lang="fr-CH" b="1" dirty="0" smtClean="0">
                    <a:sym typeface="Symbol"/>
                  </a:rPr>
                  <a:t> </a:t>
                </a:r>
                <a:r>
                  <a:rPr lang="fr-CH" b="1" dirty="0" smtClean="0">
                    <a:solidFill>
                      <a:schemeClr val="accent1"/>
                    </a:solidFill>
                    <a:sym typeface="Symbol"/>
                  </a:rPr>
                  <a:t>and </a:t>
                </a:r>
                <a:r>
                  <a:rPr lang="fr-CH" b="1" dirty="0" smtClean="0">
                    <a:sym typeface="Symbol"/>
                  </a:rPr>
                  <a:t>E</a:t>
                </a:r>
                <a:r>
                  <a:rPr lang="fr-CH" b="1" baseline="-25000" dirty="0" smtClean="0">
                    <a:sym typeface="Symbol"/>
                  </a:rPr>
                  <a:t>CM </a:t>
                </a:r>
                <a:r>
                  <a:rPr lang="fr-CH" b="1" dirty="0" smtClean="0">
                    <a:sym typeface="Symbol"/>
                  </a:rPr>
                  <a:t> </a:t>
                </a:r>
              </a:p>
              <a:p>
                <a:r>
                  <a:rPr lang="fr-CH" b="1" dirty="0">
                    <a:sym typeface="Symbol"/>
                  </a:rPr>
                  <a:t> </a:t>
                </a:r>
                <a:r>
                  <a:rPr lang="fr-CH" b="1" dirty="0" smtClean="0">
                    <a:sym typeface="Symbol"/>
                  </a:rPr>
                  <a:t>        </a:t>
                </a:r>
                <a:r>
                  <a:rPr lang="en-CH" b="1" dirty="0" smtClean="0">
                    <a:sym typeface="Wingdings" panose="05000000000000000000" pitchFamily="2" charset="2"/>
                  </a:rPr>
                  <a:t></a:t>
                </a:r>
                <a:r>
                  <a:rPr lang="en-US" b="1" dirty="0" smtClean="0">
                    <a:sym typeface="Wingdings" panose="05000000000000000000" pitchFamily="2" charset="2"/>
                  </a:rPr>
                  <a:t>  CM boost, </a:t>
                </a:r>
                <a:r>
                  <a:rPr lang="en-CH" b="1" dirty="0" smtClean="0">
                    <a:sym typeface="Symbol" panose="05050102010706020507" pitchFamily="18" charset="2"/>
                  </a:rPr>
                  <a:t></a:t>
                </a:r>
                <a:r>
                  <a:rPr lang="en-US" b="1" baseline="-25000" dirty="0" smtClean="0">
                    <a:sym typeface="Symbol" panose="05050102010706020507" pitchFamily="18" charset="2"/>
                  </a:rPr>
                  <a:t>ECM</a:t>
                </a:r>
                <a:r>
                  <a:rPr lang="en-US" b="1" dirty="0" smtClean="0">
                    <a:sym typeface="Symbol" panose="05050102010706020507" pitchFamily="18" charset="2"/>
                  </a:rPr>
                  <a:t>, </a:t>
                </a:r>
                <a:r>
                  <a:rPr lang="en-CH" b="1" dirty="0" smtClean="0">
                    <a:sym typeface="Symbol" panose="05050102010706020507" pitchFamily="18" charset="2"/>
                  </a:rPr>
                  <a:t></a:t>
                </a:r>
                <a:r>
                  <a:rPr lang="en-US" b="1" baseline="-25000" dirty="0" err="1" smtClean="0">
                    <a:sym typeface="Symbol" panose="05050102010706020507" pitchFamily="18" charset="2"/>
                  </a:rPr>
                  <a:t>coll</a:t>
                </a:r>
                <a:r>
                  <a:rPr lang="en-US" b="1" dirty="0" smtClean="0">
                    <a:sym typeface="Symbol" panose="05050102010706020507" pitchFamily="18" charset="2"/>
                  </a:rPr>
                  <a:t> determined from 10</a:t>
                </a:r>
                <a:r>
                  <a:rPr lang="en-US" b="1" baseline="30000" dirty="0" smtClean="0">
                    <a:sym typeface="Symbol" panose="05050102010706020507" pitchFamily="18" charset="2"/>
                  </a:rPr>
                  <a:t>6</a:t>
                </a:r>
                <a:r>
                  <a:rPr lang="en-US" b="1" dirty="0" smtClean="0">
                    <a:sym typeface="Symbol" panose="05050102010706020507" pitchFamily="18" charset="2"/>
                  </a:rPr>
                  <a:t> </a:t>
                </a:r>
                <a:r>
                  <a:rPr lang="en-CH" b="1" dirty="0" smtClean="0">
                    <a:sym typeface="Symbol" panose="05050102010706020507" pitchFamily="18" charset="2"/>
                  </a:rPr>
                  <a:t></a:t>
                </a:r>
                <a:r>
                  <a:rPr lang="en-US" b="1" dirty="0" smtClean="0">
                    <a:sym typeface="Symbol" panose="05050102010706020507" pitchFamily="18" charset="2"/>
                  </a:rPr>
                  <a:t> /5min </a:t>
                </a:r>
              </a:p>
              <a:p>
                <a:r>
                  <a:rPr lang="en-US" b="1" baseline="-25000" dirty="0">
                    <a:sym typeface="Symbol" panose="05050102010706020507" pitchFamily="18" charset="2"/>
                  </a:rPr>
                  <a:t> </a:t>
                </a:r>
                <a:r>
                  <a:rPr lang="en-US" b="1" baseline="-25000" dirty="0" smtClean="0">
                    <a:sym typeface="Symbol" panose="05050102010706020507" pitchFamily="18" charset="2"/>
                  </a:rPr>
                  <a:t>             </a:t>
                </a:r>
                <a:r>
                  <a:rPr lang="en-CH" b="1" dirty="0" smtClean="0">
                    <a:sym typeface="Wingdings" panose="05000000000000000000" pitchFamily="2" charset="2"/>
                  </a:rPr>
                  <a:t></a:t>
                </a:r>
                <a:r>
                  <a:rPr lang="en-US" b="1" dirty="0" smtClean="0">
                    <a:sym typeface="Wingdings" panose="05000000000000000000" pitchFamily="2" charset="2"/>
                  </a:rPr>
                  <a:t>  </a:t>
                </a:r>
                <a:r>
                  <a:rPr lang="en-US" b="1" dirty="0" err="1" smtClean="0">
                    <a:sym typeface="Wingdings" panose="05000000000000000000" pitchFamily="2" charset="2"/>
                  </a:rPr>
                  <a:t>Beamstahlung</a:t>
                </a:r>
                <a:r>
                  <a:rPr lang="en-US" b="1" dirty="0" smtClean="0">
                    <a:sym typeface="Wingdings" panose="05000000000000000000" pitchFamily="2" charset="2"/>
                  </a:rPr>
                  <a:t> monitor under study etc...</a:t>
                </a:r>
              </a:p>
              <a:p>
                <a:endParaRPr lang="en-US" b="1" dirty="0">
                  <a:sym typeface="Wingdings" panose="05000000000000000000" pitchFamily="2" charset="2"/>
                </a:endParaRPr>
              </a:p>
              <a:p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First round of studies (</a:t>
                </a:r>
                <a:r>
                  <a:rPr lang="en-US" b="1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arxiv</a:t>
                </a:r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 1909.12245) </a:t>
                </a:r>
              </a:p>
              <a:p>
                <a:r>
                  <a:rPr lang="en-US" b="1" dirty="0" err="1" smtClean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m</a:t>
                </a:r>
                <a:r>
                  <a:rPr lang="en-US" b="1" baseline="-25000" dirty="0" err="1" smtClean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Z</a:t>
                </a:r>
                <a:r>
                  <a:rPr lang="en-US" b="1" dirty="0" smtClean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, </a:t>
                </a:r>
                <a:r>
                  <a:rPr lang="en-CH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</a:t>
                </a:r>
                <a:r>
                  <a:rPr lang="en-US" b="1" baseline="-25000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Z </a:t>
                </a:r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, sin</a:t>
                </a:r>
                <a:r>
                  <a:rPr lang="en-US" b="1" baseline="30000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2</a:t>
                </a:r>
                <a:r>
                  <a:rPr lang="en-CH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</a:t>
                </a:r>
                <a:r>
                  <a:rPr lang="en-US" b="1" baseline="-25000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W</a:t>
                </a:r>
                <a:r>
                  <a:rPr lang="en-US" b="1" baseline="30000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eff</a:t>
                </a:r>
                <a:r>
                  <a:rPr lang="en-US" b="1" baseline="30000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 </a:t>
                </a:r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, </a:t>
                </a:r>
                <a:r>
                  <a:rPr lang="en-CH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</a:t>
                </a:r>
                <a:r>
                  <a:rPr lang="en-US" b="1" baseline="-25000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QED</a:t>
                </a:r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(</a:t>
                </a:r>
                <a:r>
                  <a:rPr lang="en-US" b="1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m</a:t>
                </a:r>
                <a:r>
                  <a:rPr lang="en-US" b="1" baseline="-25000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Z</a:t>
                </a:r>
                <a:r>
                  <a:rPr lang="en-US" b="1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), </a:t>
                </a:r>
                <a:r>
                  <a:rPr lang="en-US" b="1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m</a:t>
                </a:r>
                <a:r>
                  <a:rPr lang="en-US" b="1" baseline="-25000" dirty="0" err="1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W</a:t>
                </a:r>
                <a:r>
                  <a:rPr lang="en-US" b="1" baseline="-25000" dirty="0" smtClean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 </a:t>
                </a:r>
                <a:endParaRPr lang="en-US" b="1" dirty="0" smtClean="0">
                  <a:solidFill>
                    <a:schemeClr val="accent1"/>
                  </a:solidFill>
                  <a:sym typeface="Symbol" panose="05050102010706020507" pitchFamily="18" charset="2"/>
                </a:endParaRPr>
              </a:p>
              <a:p>
                <a:r>
                  <a:rPr lang="en-US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next target:  bring syst. closer to stat. errors.</a:t>
                </a:r>
                <a:endParaRPr lang="en-US" b="1" dirty="0" smtClean="0">
                  <a:solidFill>
                    <a:srgbClr val="FF0000"/>
                  </a:solidFill>
                  <a:sym typeface="Symbol" panose="05050102010706020507" pitchFamily="18" charset="2"/>
                </a:endParaRPr>
              </a:p>
              <a:p>
                <a:endParaRPr lang="fr-FR" b="1" dirty="0" smtClean="0">
                  <a:solidFill>
                    <a:srgbClr val="FF0000"/>
                  </a:solidFill>
                </a:endParaRPr>
              </a:p>
              <a:p>
                <a:endParaRPr lang="fr-FR" b="1" dirty="0">
                  <a:solidFill>
                    <a:srgbClr val="FF0000"/>
                  </a:solidFill>
                </a:endParaRPr>
              </a:p>
              <a:p>
                <a:endParaRPr lang="fr-FR" b="1" dirty="0" smtClean="0">
                  <a:solidFill>
                    <a:srgbClr val="FF0000"/>
                  </a:solidFill>
                </a:endParaRPr>
              </a:p>
              <a:p>
                <a:endParaRPr lang="fr-FR" baseline="-25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843" y="884582"/>
                <a:ext cx="7931426" cy="4584012"/>
              </a:xfrm>
              <a:prstGeom prst="rect">
                <a:avLst/>
              </a:prstGeom>
              <a:blipFill>
                <a:blip r:embed="rId7"/>
                <a:stretch>
                  <a:fillRect l="-692" t="-9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Footer Placeholder 2"/>
          <p:cNvSpPr txBox="1">
            <a:spLocks/>
          </p:cNvSpPr>
          <p:nvPr/>
        </p:nvSpPr>
        <p:spPr>
          <a:xfrm>
            <a:off x="6000085" y="4288888"/>
            <a:ext cx="34640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4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Physics at the FCCs  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Slide Number Placeholder 3"/>
          <p:cNvSpPr txBox="1">
            <a:spLocks/>
          </p:cNvSpPr>
          <p:nvPr/>
        </p:nvSpPr>
        <p:spPr>
          <a:xfrm>
            <a:off x="9781485" y="427015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4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32362" y="3391150"/>
            <a:ext cx="2470676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FCC-</a:t>
            </a:r>
            <a:r>
              <a:rPr lang="fr-CH" dirty="0" err="1" smtClean="0"/>
              <a:t>ee</a:t>
            </a:r>
            <a:r>
              <a:rPr lang="fr-CH" dirty="0" smtClean="0"/>
              <a:t> simulation of</a:t>
            </a:r>
          </a:p>
          <a:p>
            <a:r>
              <a:rPr lang="fr-CH" dirty="0" smtClean="0"/>
              <a:t> </a:t>
            </a:r>
            <a:r>
              <a:rPr lang="fr-CH" dirty="0" err="1" smtClean="0"/>
              <a:t>resonant</a:t>
            </a:r>
            <a:r>
              <a:rPr lang="fr-CH" dirty="0" smtClean="0"/>
              <a:t> </a:t>
            </a:r>
            <a:r>
              <a:rPr lang="fr-CH" dirty="0" err="1" smtClean="0"/>
              <a:t>depolarization</a:t>
            </a:r>
            <a:endParaRPr lang="fr-CH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188843" y="5983356"/>
            <a:ext cx="5478359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At </a:t>
            </a:r>
            <a:r>
              <a:rPr lang="fr-FR" b="1" dirty="0" err="1" smtClean="0"/>
              <a:t>our</a:t>
            </a:r>
            <a:r>
              <a:rPr lang="fr-FR" b="1" dirty="0" smtClean="0"/>
              <a:t> </a:t>
            </a:r>
            <a:r>
              <a:rPr lang="fr-FR" b="1" dirty="0" err="1" smtClean="0"/>
              <a:t>luminosity</a:t>
            </a:r>
            <a:r>
              <a:rPr lang="fr-FR" b="1" dirty="0" smtClean="0"/>
              <a:t> </a:t>
            </a:r>
            <a:r>
              <a:rPr lang="fr-FR" b="1" dirty="0" err="1" smtClean="0"/>
              <a:t>level</a:t>
            </a:r>
            <a:r>
              <a:rPr lang="fr-FR" b="1" dirty="0" smtClean="0"/>
              <a:t>, longitudinal </a:t>
            </a:r>
            <a:r>
              <a:rPr lang="fr-FR" b="1" dirty="0" err="1" smtClean="0"/>
              <a:t>polarization</a:t>
            </a:r>
            <a:r>
              <a:rPr lang="fr-FR" b="1" dirty="0" smtClean="0"/>
              <a:t> </a:t>
            </a:r>
            <a:r>
              <a:rPr lang="fr-FR" b="1" dirty="0" err="1" smtClean="0"/>
              <a:t>brings</a:t>
            </a:r>
            <a:r>
              <a:rPr lang="fr-FR" b="1" dirty="0" smtClean="0"/>
              <a:t> </a:t>
            </a:r>
          </a:p>
          <a:p>
            <a:r>
              <a:rPr lang="fr-FR" b="1" dirty="0" err="1" smtClean="0"/>
              <a:t>nothing</a:t>
            </a:r>
            <a:r>
              <a:rPr lang="fr-FR" b="1" dirty="0" smtClean="0"/>
              <a:t> </a:t>
            </a:r>
            <a:r>
              <a:rPr lang="fr-FR" b="1" dirty="0" err="1" smtClean="0"/>
              <a:t>that</a:t>
            </a:r>
            <a:r>
              <a:rPr lang="fr-FR" b="1" dirty="0" smtClean="0"/>
              <a:t> </a:t>
            </a:r>
            <a:r>
              <a:rPr lang="fr-FR" b="1" dirty="0" err="1" smtClean="0"/>
              <a:t>cannot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done</a:t>
            </a:r>
            <a:r>
              <a:rPr lang="fr-FR" b="1" dirty="0" smtClean="0"/>
              <a:t> </a:t>
            </a:r>
            <a:r>
              <a:rPr lang="fr-FR" b="1" dirty="0" err="1" smtClean="0"/>
              <a:t>otherwise</a:t>
            </a:r>
            <a:r>
              <a:rPr lang="fr-FR" b="1" dirty="0" smtClean="0"/>
              <a:t>.</a:t>
            </a:r>
            <a:endParaRPr lang="fr-FR" b="1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1" r="7895" b="9941"/>
          <a:stretch/>
        </p:blipFill>
        <p:spPr bwMode="auto">
          <a:xfrm>
            <a:off x="7663070" y="739961"/>
            <a:ext cx="2574235" cy="1824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2149" y="1604834"/>
            <a:ext cx="2090277" cy="219290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267748" y="2828600"/>
            <a:ext cx="51328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LEP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10181842" y="800254"/>
            <a:ext cx="1336520" cy="369332"/>
          </a:xfrm>
          <a:prstGeom prst="rect">
            <a:avLst/>
          </a:prstGeom>
          <a:solidFill>
            <a:schemeClr val="bg2"/>
          </a:solidFill>
        </p:spPr>
        <p:txBody>
          <a:bodyPr wrap="none" lIns="91434" tIns="45717" rIns="91434" bIns="45717" rtlCol="0">
            <a:spAutoFit/>
          </a:bodyPr>
          <a:lstStyle/>
          <a:p>
            <a:r>
              <a:rPr lang="fr-CH" i="1" dirty="0" smtClean="0"/>
              <a:t>E. </a:t>
            </a:r>
            <a:r>
              <a:rPr lang="fr-CH" i="1" dirty="0" err="1" smtClean="0"/>
              <a:t>Gianfelice</a:t>
            </a:r>
            <a:endParaRPr lang="en-GB" i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52" name="HTMLText1" r:id="rId2" imgW="914400" imgH="228600"/>
        </mc:Choice>
        <mc:Fallback>
          <p:control name="HTMLText1" r:id="rId2" imgW="914400" imgH="228600">
            <p:pic>
              <p:nvPicPr>
                <p:cNvPr id="29" name="HTMLText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0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92646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B64A25DD-0FF0-4F14-9EE2-1BBF7AE97DEA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64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5623" y="680720"/>
            <a:ext cx="4537497" cy="23898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en-US" sz="1333" dirty="0">
              <a:solidFill>
                <a:srgbClr val="000000"/>
              </a:solidFill>
              <a:latin typeface="Comic Sans MS"/>
            </a:endParaRPr>
          </a:p>
          <a:p>
            <a:endParaRPr lang="fr-CH" sz="1333" dirty="0">
              <a:solidFill>
                <a:srgbClr val="0033CC"/>
              </a:solidFill>
            </a:endParaRPr>
          </a:p>
          <a:p>
            <a:endParaRPr lang="fr-CH" sz="1333" baseline="30000" dirty="0">
              <a:solidFill>
                <a:srgbClr val="0033CC"/>
              </a:solidFill>
              <a:sym typeface="Symbol"/>
            </a:endParaRPr>
          </a:p>
          <a:p>
            <a:endParaRPr lang="fr-CH" sz="1333" baseline="30000" dirty="0">
              <a:solidFill>
                <a:srgbClr val="0033CC"/>
              </a:solidFill>
              <a:sym typeface="Symbol"/>
            </a:endParaRPr>
          </a:p>
          <a:p>
            <a:endParaRPr lang="fr-CH" sz="1333" baseline="30000" dirty="0">
              <a:solidFill>
                <a:srgbClr val="0033CC"/>
              </a:solidFill>
              <a:sym typeface="Symbol"/>
            </a:endParaRPr>
          </a:p>
          <a:p>
            <a:endParaRPr lang="fr-CH" sz="1333" dirty="0">
              <a:solidFill>
                <a:srgbClr val="0033CC"/>
              </a:solidFill>
              <a:sym typeface="Symbol"/>
            </a:endParaRPr>
          </a:p>
          <a:p>
            <a:endParaRPr lang="fr-CH" sz="1333" dirty="0">
              <a:solidFill>
                <a:srgbClr val="0033CC"/>
              </a:solidFill>
              <a:sym typeface="Symbol"/>
            </a:endParaRPr>
          </a:p>
          <a:p>
            <a:endParaRPr lang="fr-CH" sz="1333" dirty="0">
              <a:solidFill>
                <a:srgbClr val="0033CC"/>
              </a:solidFill>
              <a:sym typeface="Symbol"/>
            </a:endParaRPr>
          </a:p>
          <a:p>
            <a:endParaRPr lang="fr-CH" sz="1600" dirty="0" smtClean="0">
              <a:solidFill>
                <a:srgbClr val="0033CC"/>
              </a:solidFill>
              <a:sym typeface="Symbol"/>
            </a:endParaRPr>
          </a:p>
          <a:p>
            <a:endParaRPr lang="fr-CH" sz="2000" dirty="0" smtClean="0">
              <a:solidFill>
                <a:srgbClr val="0033CC"/>
              </a:solidFill>
              <a:sym typeface="Wingdings" panose="05000000000000000000" pitchFamily="2" charset="2"/>
            </a:endParaRPr>
          </a:p>
          <a:p>
            <a:r>
              <a:rPr lang="fr-CH" sz="2000" dirty="0" smtClean="0">
                <a:solidFill>
                  <a:srgbClr val="0033CC"/>
                </a:solidFill>
                <a:sym typeface="Wingdings" panose="05000000000000000000" pitchFamily="2" charset="2"/>
              </a:rPr>
              <a:t> </a:t>
            </a:r>
            <a:r>
              <a:rPr lang="fr-CH" sz="2000" dirty="0">
                <a:solidFill>
                  <a:srgbClr val="0033CC"/>
                </a:solidFill>
                <a:sym typeface="Wingdings" panose="05000000000000000000" pitchFamily="2" charset="2"/>
              </a:rPr>
              <a:t>must do </a:t>
            </a:r>
            <a:r>
              <a:rPr lang="fr-CH" sz="2000" dirty="0" err="1">
                <a:solidFill>
                  <a:srgbClr val="0033CC"/>
                </a:solidFill>
                <a:sym typeface="Wingdings" panose="05000000000000000000" pitchFamily="2" charset="2"/>
              </a:rPr>
              <a:t>physics</a:t>
            </a:r>
            <a:r>
              <a:rPr lang="fr-CH" sz="2000" dirty="0">
                <a:solidFill>
                  <a:srgbClr val="0033CC"/>
                </a:solidFill>
                <a:sym typeface="Wingdings" panose="05000000000000000000" pitchFamily="2" charset="2"/>
              </a:rPr>
              <a:t> </a:t>
            </a:r>
            <a:r>
              <a:rPr lang="fr-CH" sz="2000" dirty="0" err="1">
                <a:solidFill>
                  <a:srgbClr val="0033CC"/>
                </a:solidFill>
                <a:sym typeface="Wingdings" panose="05000000000000000000" pitchFamily="2" charset="2"/>
              </a:rPr>
              <a:t>with</a:t>
            </a:r>
            <a:r>
              <a:rPr lang="fr-CH" sz="2000" dirty="0">
                <a:solidFill>
                  <a:srgbClr val="0033CC"/>
                </a:solidFill>
                <a:sym typeface="Wingdings" panose="05000000000000000000" pitchFamily="2" charset="2"/>
              </a:rPr>
              <a:t> </a:t>
            </a:r>
            <a:r>
              <a:rPr lang="fr-CH" sz="2000" dirty="0" smtClean="0">
                <a:solidFill>
                  <a:srgbClr val="0033CC"/>
                </a:solidFill>
                <a:sym typeface="Wingdings" panose="05000000000000000000" pitchFamily="2" charset="2"/>
              </a:rPr>
              <a:t>ratios</a:t>
            </a:r>
            <a:endParaRPr lang="fr-CH" sz="2000" dirty="0">
              <a:solidFill>
                <a:srgbClr val="0033CC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68044" y="1567009"/>
            <a:ext cx="4190634" cy="900055"/>
            <a:chOff x="342197" y="4757724"/>
            <a:chExt cx="5028761" cy="1080066"/>
          </a:xfrm>
        </p:grpSpPr>
        <p:sp>
          <p:nvSpPr>
            <p:cNvPr id="7" name="TextBox 6"/>
            <p:cNvSpPr txBox="1"/>
            <p:nvPr/>
          </p:nvSpPr>
          <p:spPr>
            <a:xfrm>
              <a:off x="342197" y="4757724"/>
              <a:ext cx="5028761" cy="10800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</a:t>
              </a:r>
              <a:r>
                <a:rPr lang="fr-CH" sz="2333" baseline="-25000" dirty="0" err="1">
                  <a:solidFill>
                    <a:srgbClr val="0033CC"/>
                  </a:solidFill>
                  <a:sym typeface="Symbol"/>
                </a:rPr>
                <a:t>i</a:t>
              </a:r>
              <a:r>
                <a:rPr lang="fr-CH" sz="2333" baseline="-25000" dirty="0" err="1">
                  <a:solidFill>
                    <a:srgbClr val="0033CC"/>
                  </a:solidFill>
                  <a:sym typeface="Wingdings" pitchFamily="2" charset="2"/>
                </a:rPr>
                <a:t>f</a:t>
              </a:r>
              <a:r>
                <a:rPr lang="fr-CH" sz="2333" baseline="-25000" dirty="0">
                  <a:solidFill>
                    <a:srgbClr val="0033CC"/>
                  </a:solidFill>
                  <a:sym typeface="Wingdings" pitchFamily="2" charset="2"/>
                </a:rPr>
                <a:t> 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 </a:t>
              </a:r>
              <a:r>
                <a:rPr lang="fr-CH" sz="2333" baseline="30000" dirty="0" err="1">
                  <a:solidFill>
                    <a:srgbClr val="0033CC"/>
                  </a:solidFill>
                  <a:sym typeface="Symbol"/>
                </a:rPr>
                <a:t>observed</a:t>
              </a:r>
              <a:r>
                <a:rPr lang="fr-CH" sz="2333" baseline="30000" dirty="0">
                  <a:solidFill>
                    <a:srgbClr val="0033CC"/>
                  </a:solidFill>
                  <a:sym typeface="Symbol"/>
                </a:rPr>
                <a:t>   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 </a:t>
              </a:r>
              <a:r>
                <a:rPr lang="fr-CH" sz="2333" baseline="-25000" dirty="0" err="1">
                  <a:solidFill>
                    <a:srgbClr val="0033CC"/>
                  </a:solidFill>
                  <a:sym typeface="Symbol"/>
                </a:rPr>
                <a:t>prod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  (</a:t>
              </a:r>
              <a:r>
                <a:rPr lang="fr-CH" sz="2333" dirty="0" err="1">
                  <a:solidFill>
                    <a:srgbClr val="0033CC"/>
                  </a:solidFill>
                  <a:sym typeface="Symbol"/>
                </a:rPr>
                <a:t>g</a:t>
              </a:r>
              <a:r>
                <a:rPr lang="fr-CH" sz="2333" baseline="-25000" dirty="0" err="1">
                  <a:solidFill>
                    <a:srgbClr val="0033CC"/>
                  </a:solidFill>
                  <a:sym typeface="Symbol"/>
                </a:rPr>
                <a:t>Hi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 )</a:t>
              </a:r>
              <a:r>
                <a:rPr lang="fr-CH" sz="2333" baseline="30000" dirty="0">
                  <a:solidFill>
                    <a:srgbClr val="0033CC"/>
                  </a:solidFill>
                  <a:sym typeface="Symbol"/>
                </a:rPr>
                <a:t>2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(</a:t>
              </a:r>
              <a:r>
                <a:rPr lang="fr-CH" sz="2333" dirty="0" err="1">
                  <a:solidFill>
                    <a:srgbClr val="0033CC"/>
                  </a:solidFill>
                  <a:sym typeface="Symbol"/>
                </a:rPr>
                <a:t>g</a:t>
              </a:r>
              <a:r>
                <a:rPr lang="fr-CH" sz="2333" baseline="-25000" dirty="0" err="1">
                  <a:solidFill>
                    <a:srgbClr val="0033CC"/>
                  </a:solidFill>
                  <a:sym typeface="Symbol"/>
                </a:rPr>
                <a:t>Hf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)</a:t>
              </a:r>
              <a:r>
                <a:rPr lang="fr-CH" sz="2333" baseline="30000" dirty="0">
                  <a:solidFill>
                    <a:srgbClr val="0033CC"/>
                  </a:solidFill>
                  <a:sym typeface="Symbol"/>
                </a:rPr>
                <a:t>2      </a:t>
              </a:r>
            </a:p>
            <a:p>
              <a:endParaRPr lang="fr-CH" sz="583" dirty="0"/>
            </a:p>
            <a:p>
              <a:r>
                <a:rPr lang="fr-CH" sz="2333" dirty="0"/>
                <a:t>                                             </a:t>
              </a:r>
              <a:r>
                <a:rPr lang="fr-CH" sz="2333" dirty="0">
                  <a:solidFill>
                    <a:srgbClr val="0033CC"/>
                  </a:solidFill>
                  <a:sym typeface="Symbol"/>
                </a:rPr>
                <a:t></a:t>
              </a:r>
              <a:r>
                <a:rPr lang="fr-CH" sz="2333" baseline="-25000" dirty="0">
                  <a:solidFill>
                    <a:srgbClr val="0033CC"/>
                  </a:solidFill>
                  <a:sym typeface="Symbol"/>
                </a:rPr>
                <a:t>H</a:t>
              </a:r>
              <a:endParaRPr lang="en-GB" sz="2333" dirty="0"/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3419108" y="5334035"/>
              <a:ext cx="1406571" cy="0"/>
            </a:xfrm>
            <a:prstGeom prst="line">
              <a:avLst/>
            </a:prstGeom>
            <a:noFill/>
            <a:ln w="38100" cap="flat" cmpd="sng" algn="ctr">
              <a:solidFill>
                <a:srgbClr val="1F419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" name="TextBox 8"/>
          <p:cNvSpPr txBox="1"/>
          <p:nvPr/>
        </p:nvSpPr>
        <p:spPr>
          <a:xfrm>
            <a:off x="288504" y="739400"/>
            <a:ext cx="4065537" cy="451342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CH" sz="2333" b="1" kern="0" dirty="0">
                <a:solidFill>
                  <a:prstClr val="black"/>
                </a:solidFill>
                <a:latin typeface="Calibri"/>
              </a:rPr>
              <a:t>THE LHC </a:t>
            </a:r>
            <a:r>
              <a:rPr lang="fr-CH" sz="2333" kern="0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fr-CH" sz="2333" kern="0" dirty="0">
                <a:solidFill>
                  <a:prstClr val="black"/>
                </a:solidFill>
                <a:latin typeface="Calibri"/>
              </a:rPr>
              <a:t> a </a:t>
            </a:r>
            <a:r>
              <a:rPr lang="fr-CH" sz="2333" kern="0" dirty="0" err="1">
                <a:solidFill>
                  <a:prstClr val="black"/>
                </a:solidFill>
                <a:latin typeface="Calibri"/>
              </a:rPr>
              <a:t>Higgs</a:t>
            </a:r>
            <a:r>
              <a:rPr lang="fr-CH" sz="2333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333" kern="0" dirty="0" err="1">
                <a:solidFill>
                  <a:prstClr val="black"/>
                </a:solidFill>
                <a:latin typeface="Calibri"/>
              </a:rPr>
              <a:t>Factory</a:t>
            </a:r>
            <a:r>
              <a:rPr lang="fr-CH" sz="2333" kern="0" dirty="0">
                <a:solidFill>
                  <a:prstClr val="black"/>
                </a:solidFill>
                <a:latin typeface="Calibri"/>
              </a:rPr>
              <a:t>…BUT</a:t>
            </a:r>
            <a:endParaRPr lang="en-US" sz="2333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416816" y="2043916"/>
            <a:ext cx="504056" cy="375540"/>
          </a:xfrm>
          <a:prstGeom prst="ellipse">
            <a:avLst/>
          </a:prstGeom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604448" y="1654284"/>
            <a:ext cx="914400" cy="914400"/>
          </a:xfrm>
          <a:prstGeom prst="ellipse">
            <a:avLst/>
          </a:prstGeom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033466" y="2043916"/>
            <a:ext cx="1247446" cy="552401"/>
          </a:xfrm>
          <a:prstGeom prst="ellipse">
            <a:avLst/>
          </a:prstGeom>
          <a:ln w="381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2189477" y="0"/>
            <a:ext cx="252476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err="1" smtClean="0"/>
              <a:t>Higgs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Physics</a:t>
            </a:r>
            <a:endParaRPr lang="fr-FR" sz="32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5039915" y="988610"/>
            <a:ext cx="1844211" cy="1689276"/>
            <a:chOff x="5039915" y="988610"/>
            <a:chExt cx="1844211" cy="1689276"/>
          </a:xfrm>
        </p:grpSpPr>
        <p:sp>
          <p:nvSpPr>
            <p:cNvPr id="42" name="Freeform 41"/>
            <p:cNvSpPr/>
            <p:nvPr/>
          </p:nvSpPr>
          <p:spPr>
            <a:xfrm>
              <a:off x="5039915" y="1200845"/>
              <a:ext cx="521399" cy="1110766"/>
            </a:xfrm>
            <a:custGeom>
              <a:avLst/>
              <a:gdLst>
                <a:gd name="connsiteX0" fmla="*/ 0 w 914400"/>
                <a:gd name="connsiteY0" fmla="*/ 0 h 1828800"/>
                <a:gd name="connsiteX1" fmla="*/ 914400 w 914400"/>
                <a:gd name="connsiteY1" fmla="*/ 903768 h 1828800"/>
                <a:gd name="connsiteX2" fmla="*/ 0 w 914400"/>
                <a:gd name="connsiteY2" fmla="*/ 182880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4400" h="1828800">
                  <a:moveTo>
                    <a:pt x="0" y="0"/>
                  </a:moveTo>
                  <a:lnTo>
                    <a:pt x="914400" y="903768"/>
                  </a:lnTo>
                  <a:lnTo>
                    <a:pt x="0" y="1828800"/>
                  </a:ln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3" name="Straight Connector 42"/>
            <p:cNvCxnSpPr/>
            <p:nvPr/>
          </p:nvCxnSpPr>
          <p:spPr>
            <a:xfrm flipH="1">
              <a:off x="6082716" y="1197616"/>
              <a:ext cx="527462" cy="552154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5071824" y="2123257"/>
              <a:ext cx="6497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e</a:t>
              </a:r>
              <a:r>
                <a:rPr lang="en-GB" baseline="30000" dirty="0"/>
                <a:t>+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063022" y="988610"/>
              <a:ext cx="7238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e</a:t>
              </a:r>
              <a:r>
                <a:rPr lang="en-GB" baseline="30000" dirty="0"/>
                <a:t>-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726075" y="1443212"/>
              <a:ext cx="232351" cy="2243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Z*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262577" y="2084061"/>
              <a:ext cx="166540" cy="2243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Z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262577" y="992777"/>
              <a:ext cx="216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H</a:t>
              </a:r>
            </a:p>
          </p:txBody>
        </p:sp>
        <p:grpSp>
          <p:nvGrpSpPr>
            <p:cNvPr id="49" name="Group 20"/>
            <p:cNvGrpSpPr/>
            <p:nvPr/>
          </p:nvGrpSpPr>
          <p:grpSpPr>
            <a:xfrm>
              <a:off x="5567377" y="1726091"/>
              <a:ext cx="521399" cy="46282"/>
              <a:chOff x="0" y="4336312"/>
              <a:chExt cx="5486400" cy="1864240"/>
            </a:xfrm>
          </p:grpSpPr>
          <p:grpSp>
            <p:nvGrpSpPr>
              <p:cNvPr id="50" name="Group 12"/>
              <p:cNvGrpSpPr/>
              <p:nvPr/>
            </p:nvGrpSpPr>
            <p:grpSpPr>
              <a:xfrm>
                <a:off x="0" y="4336312"/>
                <a:ext cx="2743200" cy="1857152"/>
                <a:chOff x="0" y="4336312"/>
                <a:chExt cx="7315200" cy="1857152"/>
              </a:xfrm>
            </p:grpSpPr>
            <p:grpSp>
              <p:nvGrpSpPr>
                <p:cNvPr id="58" name="Group 8"/>
                <p:cNvGrpSpPr/>
                <p:nvPr/>
              </p:nvGrpSpPr>
              <p:grpSpPr>
                <a:xfrm>
                  <a:off x="0" y="4336312"/>
                  <a:ext cx="3657600" cy="1850064"/>
                  <a:chOff x="0" y="4336312"/>
                  <a:chExt cx="7315200" cy="1850064"/>
                </a:xfrm>
              </p:grpSpPr>
              <p:sp>
                <p:nvSpPr>
                  <p:cNvPr id="62" name="Freeform 5"/>
                  <p:cNvSpPr/>
                  <p:nvPr/>
                </p:nvSpPr>
                <p:spPr>
                  <a:xfrm>
                    <a:off x="0" y="4336312"/>
                    <a:ext cx="3657600" cy="1842976"/>
                  </a:xfrm>
                  <a:custGeom>
                    <a:avLst/>
                    <a:gdLst>
                      <a:gd name="connsiteX0" fmla="*/ 0 w 3657600"/>
                      <a:gd name="connsiteY0" fmla="*/ 905539 h 1842976"/>
                      <a:gd name="connsiteX1" fmla="*/ 914400 w 3657600"/>
                      <a:gd name="connsiteY1" fmla="*/ 1772 h 1842976"/>
                      <a:gd name="connsiteX2" fmla="*/ 1839433 w 3657600"/>
                      <a:gd name="connsiteY2" fmla="*/ 916172 h 1842976"/>
                      <a:gd name="connsiteX3" fmla="*/ 2753833 w 3657600"/>
                      <a:gd name="connsiteY3" fmla="*/ 1841204 h 1842976"/>
                      <a:gd name="connsiteX4" fmla="*/ 3657600 w 3657600"/>
                      <a:gd name="connsiteY4" fmla="*/ 905539 h 1842976"/>
                      <a:gd name="connsiteX5" fmla="*/ 3657600 w 3657600"/>
                      <a:gd name="connsiteY5" fmla="*/ 905539 h 1842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657600" h="1842976">
                        <a:moveTo>
                          <a:pt x="0" y="905539"/>
                        </a:moveTo>
                        <a:cubicBezTo>
                          <a:pt x="303914" y="452769"/>
                          <a:pt x="607828" y="0"/>
                          <a:pt x="914400" y="1772"/>
                        </a:cubicBezTo>
                        <a:cubicBezTo>
                          <a:pt x="1220972" y="3544"/>
                          <a:pt x="1532861" y="609600"/>
                          <a:pt x="1839433" y="916172"/>
                        </a:cubicBezTo>
                        <a:cubicBezTo>
                          <a:pt x="2146005" y="1222744"/>
                          <a:pt x="2450805" y="1842976"/>
                          <a:pt x="2753833" y="1841204"/>
                        </a:cubicBezTo>
                        <a:cubicBezTo>
                          <a:pt x="3056861" y="1839432"/>
                          <a:pt x="3657600" y="905539"/>
                          <a:pt x="3657600" y="905539"/>
                        </a:cubicBezTo>
                        <a:lnTo>
                          <a:pt x="3657600" y="905539"/>
                        </a:ln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3" name="Freeform 6"/>
                  <p:cNvSpPr/>
                  <p:nvPr/>
                </p:nvSpPr>
                <p:spPr>
                  <a:xfrm>
                    <a:off x="3657600" y="4343400"/>
                    <a:ext cx="3657600" cy="1842976"/>
                  </a:xfrm>
                  <a:custGeom>
                    <a:avLst/>
                    <a:gdLst>
                      <a:gd name="connsiteX0" fmla="*/ 0 w 3657600"/>
                      <a:gd name="connsiteY0" fmla="*/ 905539 h 1842976"/>
                      <a:gd name="connsiteX1" fmla="*/ 914400 w 3657600"/>
                      <a:gd name="connsiteY1" fmla="*/ 1772 h 1842976"/>
                      <a:gd name="connsiteX2" fmla="*/ 1839433 w 3657600"/>
                      <a:gd name="connsiteY2" fmla="*/ 916172 h 1842976"/>
                      <a:gd name="connsiteX3" fmla="*/ 2753833 w 3657600"/>
                      <a:gd name="connsiteY3" fmla="*/ 1841204 h 1842976"/>
                      <a:gd name="connsiteX4" fmla="*/ 3657600 w 3657600"/>
                      <a:gd name="connsiteY4" fmla="*/ 905539 h 1842976"/>
                      <a:gd name="connsiteX5" fmla="*/ 3657600 w 3657600"/>
                      <a:gd name="connsiteY5" fmla="*/ 905539 h 1842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657600" h="1842976">
                        <a:moveTo>
                          <a:pt x="0" y="905539"/>
                        </a:moveTo>
                        <a:cubicBezTo>
                          <a:pt x="303914" y="452769"/>
                          <a:pt x="607828" y="0"/>
                          <a:pt x="914400" y="1772"/>
                        </a:cubicBezTo>
                        <a:cubicBezTo>
                          <a:pt x="1220972" y="3544"/>
                          <a:pt x="1532861" y="609600"/>
                          <a:pt x="1839433" y="916172"/>
                        </a:cubicBezTo>
                        <a:cubicBezTo>
                          <a:pt x="2146005" y="1222744"/>
                          <a:pt x="2450805" y="1842976"/>
                          <a:pt x="2753833" y="1841204"/>
                        </a:cubicBezTo>
                        <a:cubicBezTo>
                          <a:pt x="3056861" y="1839432"/>
                          <a:pt x="3657600" y="905539"/>
                          <a:pt x="3657600" y="905539"/>
                        </a:cubicBezTo>
                        <a:lnTo>
                          <a:pt x="3657600" y="905539"/>
                        </a:ln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9" name="Group 9"/>
                <p:cNvGrpSpPr/>
                <p:nvPr/>
              </p:nvGrpSpPr>
              <p:grpSpPr>
                <a:xfrm>
                  <a:off x="3657600" y="4343400"/>
                  <a:ext cx="3657600" cy="1850064"/>
                  <a:chOff x="0" y="4336312"/>
                  <a:chExt cx="7315200" cy="1850064"/>
                </a:xfrm>
              </p:grpSpPr>
              <p:sp>
                <p:nvSpPr>
                  <p:cNvPr id="60" name="Freeform 10"/>
                  <p:cNvSpPr/>
                  <p:nvPr/>
                </p:nvSpPr>
                <p:spPr>
                  <a:xfrm>
                    <a:off x="0" y="4336312"/>
                    <a:ext cx="3657600" cy="1842976"/>
                  </a:xfrm>
                  <a:custGeom>
                    <a:avLst/>
                    <a:gdLst>
                      <a:gd name="connsiteX0" fmla="*/ 0 w 3657600"/>
                      <a:gd name="connsiteY0" fmla="*/ 905539 h 1842976"/>
                      <a:gd name="connsiteX1" fmla="*/ 914400 w 3657600"/>
                      <a:gd name="connsiteY1" fmla="*/ 1772 h 1842976"/>
                      <a:gd name="connsiteX2" fmla="*/ 1839433 w 3657600"/>
                      <a:gd name="connsiteY2" fmla="*/ 916172 h 1842976"/>
                      <a:gd name="connsiteX3" fmla="*/ 2753833 w 3657600"/>
                      <a:gd name="connsiteY3" fmla="*/ 1841204 h 1842976"/>
                      <a:gd name="connsiteX4" fmla="*/ 3657600 w 3657600"/>
                      <a:gd name="connsiteY4" fmla="*/ 905539 h 1842976"/>
                      <a:gd name="connsiteX5" fmla="*/ 3657600 w 3657600"/>
                      <a:gd name="connsiteY5" fmla="*/ 905539 h 1842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657600" h="1842976">
                        <a:moveTo>
                          <a:pt x="0" y="905539"/>
                        </a:moveTo>
                        <a:cubicBezTo>
                          <a:pt x="303914" y="452769"/>
                          <a:pt x="607828" y="0"/>
                          <a:pt x="914400" y="1772"/>
                        </a:cubicBezTo>
                        <a:cubicBezTo>
                          <a:pt x="1220972" y="3544"/>
                          <a:pt x="1532861" y="609600"/>
                          <a:pt x="1839433" y="916172"/>
                        </a:cubicBezTo>
                        <a:cubicBezTo>
                          <a:pt x="2146005" y="1222744"/>
                          <a:pt x="2450805" y="1842976"/>
                          <a:pt x="2753833" y="1841204"/>
                        </a:cubicBezTo>
                        <a:cubicBezTo>
                          <a:pt x="3056861" y="1839432"/>
                          <a:pt x="3657600" y="905539"/>
                          <a:pt x="3657600" y="905539"/>
                        </a:cubicBezTo>
                        <a:lnTo>
                          <a:pt x="3657600" y="905539"/>
                        </a:ln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" name="Freeform 11"/>
                  <p:cNvSpPr/>
                  <p:nvPr/>
                </p:nvSpPr>
                <p:spPr>
                  <a:xfrm>
                    <a:off x="3657600" y="4343400"/>
                    <a:ext cx="3657600" cy="1842976"/>
                  </a:xfrm>
                  <a:custGeom>
                    <a:avLst/>
                    <a:gdLst>
                      <a:gd name="connsiteX0" fmla="*/ 0 w 3657600"/>
                      <a:gd name="connsiteY0" fmla="*/ 905539 h 1842976"/>
                      <a:gd name="connsiteX1" fmla="*/ 914400 w 3657600"/>
                      <a:gd name="connsiteY1" fmla="*/ 1772 h 1842976"/>
                      <a:gd name="connsiteX2" fmla="*/ 1839433 w 3657600"/>
                      <a:gd name="connsiteY2" fmla="*/ 916172 h 1842976"/>
                      <a:gd name="connsiteX3" fmla="*/ 2753833 w 3657600"/>
                      <a:gd name="connsiteY3" fmla="*/ 1841204 h 1842976"/>
                      <a:gd name="connsiteX4" fmla="*/ 3657600 w 3657600"/>
                      <a:gd name="connsiteY4" fmla="*/ 905539 h 1842976"/>
                      <a:gd name="connsiteX5" fmla="*/ 3657600 w 3657600"/>
                      <a:gd name="connsiteY5" fmla="*/ 905539 h 1842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657600" h="1842976">
                        <a:moveTo>
                          <a:pt x="0" y="905539"/>
                        </a:moveTo>
                        <a:cubicBezTo>
                          <a:pt x="303914" y="452769"/>
                          <a:pt x="607828" y="0"/>
                          <a:pt x="914400" y="1772"/>
                        </a:cubicBezTo>
                        <a:cubicBezTo>
                          <a:pt x="1220972" y="3544"/>
                          <a:pt x="1532861" y="609600"/>
                          <a:pt x="1839433" y="916172"/>
                        </a:cubicBezTo>
                        <a:cubicBezTo>
                          <a:pt x="2146005" y="1222744"/>
                          <a:pt x="2450805" y="1842976"/>
                          <a:pt x="2753833" y="1841204"/>
                        </a:cubicBezTo>
                        <a:cubicBezTo>
                          <a:pt x="3056861" y="1839432"/>
                          <a:pt x="3657600" y="905539"/>
                          <a:pt x="3657600" y="905539"/>
                        </a:cubicBezTo>
                        <a:lnTo>
                          <a:pt x="3657600" y="905539"/>
                        </a:ln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51" name="Group 13"/>
              <p:cNvGrpSpPr/>
              <p:nvPr/>
            </p:nvGrpSpPr>
            <p:grpSpPr>
              <a:xfrm>
                <a:off x="2743200" y="4343400"/>
                <a:ext cx="2743200" cy="1857152"/>
                <a:chOff x="0" y="4336312"/>
                <a:chExt cx="7315200" cy="1857152"/>
              </a:xfrm>
            </p:grpSpPr>
            <p:grpSp>
              <p:nvGrpSpPr>
                <p:cNvPr id="52" name="Group 8"/>
                <p:cNvGrpSpPr/>
                <p:nvPr/>
              </p:nvGrpSpPr>
              <p:grpSpPr>
                <a:xfrm>
                  <a:off x="0" y="4336312"/>
                  <a:ext cx="3657600" cy="1850064"/>
                  <a:chOff x="0" y="4336312"/>
                  <a:chExt cx="7315200" cy="1850064"/>
                </a:xfrm>
              </p:grpSpPr>
              <p:sp>
                <p:nvSpPr>
                  <p:cNvPr id="56" name="Freeform 55"/>
                  <p:cNvSpPr/>
                  <p:nvPr/>
                </p:nvSpPr>
                <p:spPr>
                  <a:xfrm>
                    <a:off x="0" y="4336312"/>
                    <a:ext cx="3657600" cy="1842976"/>
                  </a:xfrm>
                  <a:custGeom>
                    <a:avLst/>
                    <a:gdLst>
                      <a:gd name="connsiteX0" fmla="*/ 0 w 3657600"/>
                      <a:gd name="connsiteY0" fmla="*/ 905539 h 1842976"/>
                      <a:gd name="connsiteX1" fmla="*/ 914400 w 3657600"/>
                      <a:gd name="connsiteY1" fmla="*/ 1772 h 1842976"/>
                      <a:gd name="connsiteX2" fmla="*/ 1839433 w 3657600"/>
                      <a:gd name="connsiteY2" fmla="*/ 916172 h 1842976"/>
                      <a:gd name="connsiteX3" fmla="*/ 2753833 w 3657600"/>
                      <a:gd name="connsiteY3" fmla="*/ 1841204 h 1842976"/>
                      <a:gd name="connsiteX4" fmla="*/ 3657600 w 3657600"/>
                      <a:gd name="connsiteY4" fmla="*/ 905539 h 1842976"/>
                      <a:gd name="connsiteX5" fmla="*/ 3657600 w 3657600"/>
                      <a:gd name="connsiteY5" fmla="*/ 905539 h 1842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657600" h="1842976">
                        <a:moveTo>
                          <a:pt x="0" y="905539"/>
                        </a:moveTo>
                        <a:cubicBezTo>
                          <a:pt x="303914" y="452769"/>
                          <a:pt x="607828" y="0"/>
                          <a:pt x="914400" y="1772"/>
                        </a:cubicBezTo>
                        <a:cubicBezTo>
                          <a:pt x="1220972" y="3544"/>
                          <a:pt x="1532861" y="609600"/>
                          <a:pt x="1839433" y="916172"/>
                        </a:cubicBezTo>
                        <a:cubicBezTo>
                          <a:pt x="2146005" y="1222744"/>
                          <a:pt x="2450805" y="1842976"/>
                          <a:pt x="2753833" y="1841204"/>
                        </a:cubicBezTo>
                        <a:cubicBezTo>
                          <a:pt x="3056861" y="1839432"/>
                          <a:pt x="3657600" y="905539"/>
                          <a:pt x="3657600" y="905539"/>
                        </a:cubicBezTo>
                        <a:lnTo>
                          <a:pt x="3657600" y="905539"/>
                        </a:ln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" name="Freeform 56"/>
                  <p:cNvSpPr/>
                  <p:nvPr/>
                </p:nvSpPr>
                <p:spPr>
                  <a:xfrm>
                    <a:off x="3657600" y="4343400"/>
                    <a:ext cx="3657600" cy="1842976"/>
                  </a:xfrm>
                  <a:custGeom>
                    <a:avLst/>
                    <a:gdLst>
                      <a:gd name="connsiteX0" fmla="*/ 0 w 3657600"/>
                      <a:gd name="connsiteY0" fmla="*/ 905539 h 1842976"/>
                      <a:gd name="connsiteX1" fmla="*/ 914400 w 3657600"/>
                      <a:gd name="connsiteY1" fmla="*/ 1772 h 1842976"/>
                      <a:gd name="connsiteX2" fmla="*/ 1839433 w 3657600"/>
                      <a:gd name="connsiteY2" fmla="*/ 916172 h 1842976"/>
                      <a:gd name="connsiteX3" fmla="*/ 2753833 w 3657600"/>
                      <a:gd name="connsiteY3" fmla="*/ 1841204 h 1842976"/>
                      <a:gd name="connsiteX4" fmla="*/ 3657600 w 3657600"/>
                      <a:gd name="connsiteY4" fmla="*/ 905539 h 1842976"/>
                      <a:gd name="connsiteX5" fmla="*/ 3657600 w 3657600"/>
                      <a:gd name="connsiteY5" fmla="*/ 905539 h 1842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657600" h="1842976">
                        <a:moveTo>
                          <a:pt x="0" y="905539"/>
                        </a:moveTo>
                        <a:cubicBezTo>
                          <a:pt x="303914" y="452769"/>
                          <a:pt x="607828" y="0"/>
                          <a:pt x="914400" y="1772"/>
                        </a:cubicBezTo>
                        <a:cubicBezTo>
                          <a:pt x="1220972" y="3544"/>
                          <a:pt x="1532861" y="609600"/>
                          <a:pt x="1839433" y="916172"/>
                        </a:cubicBezTo>
                        <a:cubicBezTo>
                          <a:pt x="2146005" y="1222744"/>
                          <a:pt x="2450805" y="1842976"/>
                          <a:pt x="2753833" y="1841204"/>
                        </a:cubicBezTo>
                        <a:cubicBezTo>
                          <a:pt x="3056861" y="1839432"/>
                          <a:pt x="3657600" y="905539"/>
                          <a:pt x="3657600" y="905539"/>
                        </a:cubicBezTo>
                        <a:lnTo>
                          <a:pt x="3657600" y="905539"/>
                        </a:ln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3" name="Group 9"/>
                <p:cNvGrpSpPr/>
                <p:nvPr/>
              </p:nvGrpSpPr>
              <p:grpSpPr>
                <a:xfrm>
                  <a:off x="3657600" y="4343400"/>
                  <a:ext cx="3657600" cy="1850064"/>
                  <a:chOff x="0" y="4336312"/>
                  <a:chExt cx="7315200" cy="1850064"/>
                </a:xfrm>
              </p:grpSpPr>
              <p:sp>
                <p:nvSpPr>
                  <p:cNvPr id="54" name="Freeform 53"/>
                  <p:cNvSpPr/>
                  <p:nvPr/>
                </p:nvSpPr>
                <p:spPr>
                  <a:xfrm>
                    <a:off x="0" y="4336312"/>
                    <a:ext cx="3657600" cy="1842976"/>
                  </a:xfrm>
                  <a:custGeom>
                    <a:avLst/>
                    <a:gdLst>
                      <a:gd name="connsiteX0" fmla="*/ 0 w 3657600"/>
                      <a:gd name="connsiteY0" fmla="*/ 905539 h 1842976"/>
                      <a:gd name="connsiteX1" fmla="*/ 914400 w 3657600"/>
                      <a:gd name="connsiteY1" fmla="*/ 1772 h 1842976"/>
                      <a:gd name="connsiteX2" fmla="*/ 1839433 w 3657600"/>
                      <a:gd name="connsiteY2" fmla="*/ 916172 h 1842976"/>
                      <a:gd name="connsiteX3" fmla="*/ 2753833 w 3657600"/>
                      <a:gd name="connsiteY3" fmla="*/ 1841204 h 1842976"/>
                      <a:gd name="connsiteX4" fmla="*/ 3657600 w 3657600"/>
                      <a:gd name="connsiteY4" fmla="*/ 905539 h 1842976"/>
                      <a:gd name="connsiteX5" fmla="*/ 3657600 w 3657600"/>
                      <a:gd name="connsiteY5" fmla="*/ 905539 h 1842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657600" h="1842976">
                        <a:moveTo>
                          <a:pt x="0" y="905539"/>
                        </a:moveTo>
                        <a:cubicBezTo>
                          <a:pt x="303914" y="452769"/>
                          <a:pt x="607828" y="0"/>
                          <a:pt x="914400" y="1772"/>
                        </a:cubicBezTo>
                        <a:cubicBezTo>
                          <a:pt x="1220972" y="3544"/>
                          <a:pt x="1532861" y="609600"/>
                          <a:pt x="1839433" y="916172"/>
                        </a:cubicBezTo>
                        <a:cubicBezTo>
                          <a:pt x="2146005" y="1222744"/>
                          <a:pt x="2450805" y="1842976"/>
                          <a:pt x="2753833" y="1841204"/>
                        </a:cubicBezTo>
                        <a:cubicBezTo>
                          <a:pt x="3056861" y="1839432"/>
                          <a:pt x="3657600" y="905539"/>
                          <a:pt x="3657600" y="905539"/>
                        </a:cubicBezTo>
                        <a:lnTo>
                          <a:pt x="3657600" y="905539"/>
                        </a:ln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5" name="Freeform 54"/>
                  <p:cNvSpPr/>
                  <p:nvPr/>
                </p:nvSpPr>
                <p:spPr>
                  <a:xfrm>
                    <a:off x="3657600" y="4343400"/>
                    <a:ext cx="3657600" cy="1842976"/>
                  </a:xfrm>
                  <a:custGeom>
                    <a:avLst/>
                    <a:gdLst>
                      <a:gd name="connsiteX0" fmla="*/ 0 w 3657600"/>
                      <a:gd name="connsiteY0" fmla="*/ 905539 h 1842976"/>
                      <a:gd name="connsiteX1" fmla="*/ 914400 w 3657600"/>
                      <a:gd name="connsiteY1" fmla="*/ 1772 h 1842976"/>
                      <a:gd name="connsiteX2" fmla="*/ 1839433 w 3657600"/>
                      <a:gd name="connsiteY2" fmla="*/ 916172 h 1842976"/>
                      <a:gd name="connsiteX3" fmla="*/ 2753833 w 3657600"/>
                      <a:gd name="connsiteY3" fmla="*/ 1841204 h 1842976"/>
                      <a:gd name="connsiteX4" fmla="*/ 3657600 w 3657600"/>
                      <a:gd name="connsiteY4" fmla="*/ 905539 h 1842976"/>
                      <a:gd name="connsiteX5" fmla="*/ 3657600 w 3657600"/>
                      <a:gd name="connsiteY5" fmla="*/ 905539 h 1842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657600" h="1842976">
                        <a:moveTo>
                          <a:pt x="0" y="905539"/>
                        </a:moveTo>
                        <a:cubicBezTo>
                          <a:pt x="303914" y="452769"/>
                          <a:pt x="607828" y="0"/>
                          <a:pt x="914400" y="1772"/>
                        </a:cubicBezTo>
                        <a:cubicBezTo>
                          <a:pt x="1220972" y="3544"/>
                          <a:pt x="1532861" y="609600"/>
                          <a:pt x="1839433" y="916172"/>
                        </a:cubicBezTo>
                        <a:cubicBezTo>
                          <a:pt x="2146005" y="1222744"/>
                          <a:pt x="2450805" y="1842976"/>
                          <a:pt x="2753833" y="1841204"/>
                        </a:cubicBezTo>
                        <a:cubicBezTo>
                          <a:pt x="3056861" y="1839432"/>
                          <a:pt x="3657600" y="905539"/>
                          <a:pt x="3657600" y="905539"/>
                        </a:cubicBezTo>
                        <a:lnTo>
                          <a:pt x="3657600" y="905539"/>
                        </a:ln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grpSp>
          <p:nvGrpSpPr>
            <p:cNvPr id="64" name="Group 97"/>
            <p:cNvGrpSpPr/>
            <p:nvPr/>
          </p:nvGrpSpPr>
          <p:grpSpPr>
            <a:xfrm>
              <a:off x="6444790" y="1567120"/>
              <a:ext cx="439336" cy="1110766"/>
              <a:chOff x="3367555" y="4062755"/>
              <a:chExt cx="770481" cy="1828800"/>
            </a:xfrm>
          </p:grpSpPr>
          <p:grpSp>
            <p:nvGrpSpPr>
              <p:cNvPr id="65" name="Group 65"/>
              <p:cNvGrpSpPr/>
              <p:nvPr/>
            </p:nvGrpSpPr>
            <p:grpSpPr>
              <a:xfrm rot="2700000">
                <a:off x="2491255" y="4939055"/>
                <a:ext cx="1828800" cy="76200"/>
                <a:chOff x="914400" y="2438400"/>
                <a:chExt cx="1828800" cy="76200"/>
              </a:xfrm>
            </p:grpSpPr>
            <p:grpSp>
              <p:nvGrpSpPr>
                <p:cNvPr id="67" name="Group 36"/>
                <p:cNvGrpSpPr/>
                <p:nvPr/>
              </p:nvGrpSpPr>
              <p:grpSpPr>
                <a:xfrm>
                  <a:off x="914400" y="2438400"/>
                  <a:ext cx="914400" cy="76200"/>
                  <a:chOff x="0" y="4336312"/>
                  <a:chExt cx="5486400" cy="1864240"/>
                </a:xfrm>
              </p:grpSpPr>
              <p:grpSp>
                <p:nvGrpSpPr>
                  <p:cNvPr id="83" name="Group 12"/>
                  <p:cNvGrpSpPr/>
                  <p:nvPr/>
                </p:nvGrpSpPr>
                <p:grpSpPr>
                  <a:xfrm>
                    <a:off x="0" y="4336312"/>
                    <a:ext cx="2743200" cy="1857152"/>
                    <a:chOff x="0" y="4336312"/>
                    <a:chExt cx="7315200" cy="1857152"/>
                  </a:xfrm>
                </p:grpSpPr>
                <p:grpSp>
                  <p:nvGrpSpPr>
                    <p:cNvPr id="91" name="Group 8"/>
                    <p:cNvGrpSpPr/>
                    <p:nvPr/>
                  </p:nvGrpSpPr>
                  <p:grpSpPr>
                    <a:xfrm>
                      <a:off x="0" y="4336312"/>
                      <a:ext cx="3657600" cy="1850064"/>
                      <a:chOff x="0" y="4336312"/>
                      <a:chExt cx="7315200" cy="1850064"/>
                    </a:xfrm>
                  </p:grpSpPr>
                  <p:sp>
                    <p:nvSpPr>
                      <p:cNvPr id="95" name="Freeform 5"/>
                      <p:cNvSpPr/>
                      <p:nvPr/>
                    </p:nvSpPr>
                    <p:spPr>
                      <a:xfrm>
                        <a:off x="0" y="4336312"/>
                        <a:ext cx="3657600" cy="1842976"/>
                      </a:xfrm>
                      <a:custGeom>
                        <a:avLst/>
                        <a:gdLst>
                          <a:gd name="connsiteX0" fmla="*/ 0 w 3657600"/>
                          <a:gd name="connsiteY0" fmla="*/ 905539 h 1842976"/>
                          <a:gd name="connsiteX1" fmla="*/ 914400 w 3657600"/>
                          <a:gd name="connsiteY1" fmla="*/ 1772 h 1842976"/>
                          <a:gd name="connsiteX2" fmla="*/ 1839433 w 3657600"/>
                          <a:gd name="connsiteY2" fmla="*/ 916172 h 1842976"/>
                          <a:gd name="connsiteX3" fmla="*/ 2753833 w 3657600"/>
                          <a:gd name="connsiteY3" fmla="*/ 1841204 h 1842976"/>
                          <a:gd name="connsiteX4" fmla="*/ 3657600 w 3657600"/>
                          <a:gd name="connsiteY4" fmla="*/ 905539 h 1842976"/>
                          <a:gd name="connsiteX5" fmla="*/ 3657600 w 3657600"/>
                          <a:gd name="connsiteY5" fmla="*/ 905539 h 18429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657600" h="1842976">
                            <a:moveTo>
                              <a:pt x="0" y="905539"/>
                            </a:moveTo>
                            <a:cubicBezTo>
                              <a:pt x="303914" y="452769"/>
                              <a:pt x="607828" y="0"/>
                              <a:pt x="914400" y="1772"/>
                            </a:cubicBezTo>
                            <a:cubicBezTo>
                              <a:pt x="1220972" y="3544"/>
                              <a:pt x="1532861" y="609600"/>
                              <a:pt x="1839433" y="916172"/>
                            </a:cubicBezTo>
                            <a:cubicBezTo>
                              <a:pt x="2146005" y="1222744"/>
                              <a:pt x="2450805" y="1842976"/>
                              <a:pt x="2753833" y="1841204"/>
                            </a:cubicBezTo>
                            <a:cubicBezTo>
                              <a:pt x="3056861" y="1839432"/>
                              <a:pt x="3657600" y="905539"/>
                              <a:pt x="3657600" y="905539"/>
                            </a:cubicBezTo>
                            <a:lnTo>
                              <a:pt x="3657600" y="905539"/>
                            </a:lnTo>
                          </a:path>
                        </a:pathLst>
                      </a:cu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96" name="Freeform 6"/>
                      <p:cNvSpPr/>
                      <p:nvPr/>
                    </p:nvSpPr>
                    <p:spPr>
                      <a:xfrm>
                        <a:off x="3657600" y="4343400"/>
                        <a:ext cx="3657600" cy="1842976"/>
                      </a:xfrm>
                      <a:custGeom>
                        <a:avLst/>
                        <a:gdLst>
                          <a:gd name="connsiteX0" fmla="*/ 0 w 3657600"/>
                          <a:gd name="connsiteY0" fmla="*/ 905539 h 1842976"/>
                          <a:gd name="connsiteX1" fmla="*/ 914400 w 3657600"/>
                          <a:gd name="connsiteY1" fmla="*/ 1772 h 1842976"/>
                          <a:gd name="connsiteX2" fmla="*/ 1839433 w 3657600"/>
                          <a:gd name="connsiteY2" fmla="*/ 916172 h 1842976"/>
                          <a:gd name="connsiteX3" fmla="*/ 2753833 w 3657600"/>
                          <a:gd name="connsiteY3" fmla="*/ 1841204 h 1842976"/>
                          <a:gd name="connsiteX4" fmla="*/ 3657600 w 3657600"/>
                          <a:gd name="connsiteY4" fmla="*/ 905539 h 1842976"/>
                          <a:gd name="connsiteX5" fmla="*/ 3657600 w 3657600"/>
                          <a:gd name="connsiteY5" fmla="*/ 905539 h 18429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657600" h="1842976">
                            <a:moveTo>
                              <a:pt x="0" y="905539"/>
                            </a:moveTo>
                            <a:cubicBezTo>
                              <a:pt x="303914" y="452769"/>
                              <a:pt x="607828" y="0"/>
                              <a:pt x="914400" y="1772"/>
                            </a:cubicBezTo>
                            <a:cubicBezTo>
                              <a:pt x="1220972" y="3544"/>
                              <a:pt x="1532861" y="609600"/>
                              <a:pt x="1839433" y="916172"/>
                            </a:cubicBezTo>
                            <a:cubicBezTo>
                              <a:pt x="2146005" y="1222744"/>
                              <a:pt x="2450805" y="1842976"/>
                              <a:pt x="2753833" y="1841204"/>
                            </a:cubicBezTo>
                            <a:cubicBezTo>
                              <a:pt x="3056861" y="1839432"/>
                              <a:pt x="3657600" y="905539"/>
                              <a:pt x="3657600" y="905539"/>
                            </a:cubicBezTo>
                            <a:lnTo>
                              <a:pt x="3657600" y="905539"/>
                            </a:lnTo>
                          </a:path>
                        </a:pathLst>
                      </a:cu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92" name="Group 9"/>
                    <p:cNvGrpSpPr/>
                    <p:nvPr/>
                  </p:nvGrpSpPr>
                  <p:grpSpPr>
                    <a:xfrm>
                      <a:off x="3657600" y="4343400"/>
                      <a:ext cx="3657600" cy="1850064"/>
                      <a:chOff x="0" y="4336312"/>
                      <a:chExt cx="7315200" cy="1850064"/>
                    </a:xfrm>
                  </p:grpSpPr>
                  <p:sp>
                    <p:nvSpPr>
                      <p:cNvPr id="93" name="Freeform 10"/>
                      <p:cNvSpPr/>
                      <p:nvPr/>
                    </p:nvSpPr>
                    <p:spPr>
                      <a:xfrm>
                        <a:off x="0" y="4336312"/>
                        <a:ext cx="3657600" cy="1842976"/>
                      </a:xfrm>
                      <a:custGeom>
                        <a:avLst/>
                        <a:gdLst>
                          <a:gd name="connsiteX0" fmla="*/ 0 w 3657600"/>
                          <a:gd name="connsiteY0" fmla="*/ 905539 h 1842976"/>
                          <a:gd name="connsiteX1" fmla="*/ 914400 w 3657600"/>
                          <a:gd name="connsiteY1" fmla="*/ 1772 h 1842976"/>
                          <a:gd name="connsiteX2" fmla="*/ 1839433 w 3657600"/>
                          <a:gd name="connsiteY2" fmla="*/ 916172 h 1842976"/>
                          <a:gd name="connsiteX3" fmla="*/ 2753833 w 3657600"/>
                          <a:gd name="connsiteY3" fmla="*/ 1841204 h 1842976"/>
                          <a:gd name="connsiteX4" fmla="*/ 3657600 w 3657600"/>
                          <a:gd name="connsiteY4" fmla="*/ 905539 h 1842976"/>
                          <a:gd name="connsiteX5" fmla="*/ 3657600 w 3657600"/>
                          <a:gd name="connsiteY5" fmla="*/ 905539 h 18429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657600" h="1842976">
                            <a:moveTo>
                              <a:pt x="0" y="905539"/>
                            </a:moveTo>
                            <a:cubicBezTo>
                              <a:pt x="303914" y="452769"/>
                              <a:pt x="607828" y="0"/>
                              <a:pt x="914400" y="1772"/>
                            </a:cubicBezTo>
                            <a:cubicBezTo>
                              <a:pt x="1220972" y="3544"/>
                              <a:pt x="1532861" y="609600"/>
                              <a:pt x="1839433" y="916172"/>
                            </a:cubicBezTo>
                            <a:cubicBezTo>
                              <a:pt x="2146005" y="1222744"/>
                              <a:pt x="2450805" y="1842976"/>
                              <a:pt x="2753833" y="1841204"/>
                            </a:cubicBezTo>
                            <a:cubicBezTo>
                              <a:pt x="3056861" y="1839432"/>
                              <a:pt x="3657600" y="905539"/>
                              <a:pt x="3657600" y="905539"/>
                            </a:cubicBezTo>
                            <a:lnTo>
                              <a:pt x="3657600" y="905539"/>
                            </a:lnTo>
                          </a:path>
                        </a:pathLst>
                      </a:cu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94" name="Freeform 11"/>
                      <p:cNvSpPr/>
                      <p:nvPr/>
                    </p:nvSpPr>
                    <p:spPr>
                      <a:xfrm>
                        <a:off x="3657600" y="4343400"/>
                        <a:ext cx="3657600" cy="1842976"/>
                      </a:xfrm>
                      <a:custGeom>
                        <a:avLst/>
                        <a:gdLst>
                          <a:gd name="connsiteX0" fmla="*/ 0 w 3657600"/>
                          <a:gd name="connsiteY0" fmla="*/ 905539 h 1842976"/>
                          <a:gd name="connsiteX1" fmla="*/ 914400 w 3657600"/>
                          <a:gd name="connsiteY1" fmla="*/ 1772 h 1842976"/>
                          <a:gd name="connsiteX2" fmla="*/ 1839433 w 3657600"/>
                          <a:gd name="connsiteY2" fmla="*/ 916172 h 1842976"/>
                          <a:gd name="connsiteX3" fmla="*/ 2753833 w 3657600"/>
                          <a:gd name="connsiteY3" fmla="*/ 1841204 h 1842976"/>
                          <a:gd name="connsiteX4" fmla="*/ 3657600 w 3657600"/>
                          <a:gd name="connsiteY4" fmla="*/ 905539 h 1842976"/>
                          <a:gd name="connsiteX5" fmla="*/ 3657600 w 3657600"/>
                          <a:gd name="connsiteY5" fmla="*/ 905539 h 18429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657600" h="1842976">
                            <a:moveTo>
                              <a:pt x="0" y="905539"/>
                            </a:moveTo>
                            <a:cubicBezTo>
                              <a:pt x="303914" y="452769"/>
                              <a:pt x="607828" y="0"/>
                              <a:pt x="914400" y="1772"/>
                            </a:cubicBezTo>
                            <a:cubicBezTo>
                              <a:pt x="1220972" y="3544"/>
                              <a:pt x="1532861" y="609600"/>
                              <a:pt x="1839433" y="916172"/>
                            </a:cubicBezTo>
                            <a:cubicBezTo>
                              <a:pt x="2146005" y="1222744"/>
                              <a:pt x="2450805" y="1842976"/>
                              <a:pt x="2753833" y="1841204"/>
                            </a:cubicBezTo>
                            <a:cubicBezTo>
                              <a:pt x="3056861" y="1839432"/>
                              <a:pt x="3657600" y="905539"/>
                              <a:pt x="3657600" y="905539"/>
                            </a:cubicBezTo>
                            <a:lnTo>
                              <a:pt x="3657600" y="905539"/>
                            </a:lnTo>
                          </a:path>
                        </a:pathLst>
                      </a:cu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84" name="Group 13"/>
                  <p:cNvGrpSpPr/>
                  <p:nvPr/>
                </p:nvGrpSpPr>
                <p:grpSpPr>
                  <a:xfrm>
                    <a:off x="2743200" y="4343400"/>
                    <a:ext cx="2743200" cy="1857152"/>
                    <a:chOff x="0" y="4336312"/>
                    <a:chExt cx="7315200" cy="1857152"/>
                  </a:xfrm>
                </p:grpSpPr>
                <p:grpSp>
                  <p:nvGrpSpPr>
                    <p:cNvPr id="85" name="Group 8"/>
                    <p:cNvGrpSpPr/>
                    <p:nvPr/>
                  </p:nvGrpSpPr>
                  <p:grpSpPr>
                    <a:xfrm>
                      <a:off x="0" y="4336312"/>
                      <a:ext cx="3657600" cy="1850064"/>
                      <a:chOff x="0" y="4336312"/>
                      <a:chExt cx="7315200" cy="1850064"/>
                    </a:xfrm>
                  </p:grpSpPr>
                  <p:sp>
                    <p:nvSpPr>
                      <p:cNvPr id="89" name="Freeform 88"/>
                      <p:cNvSpPr/>
                      <p:nvPr/>
                    </p:nvSpPr>
                    <p:spPr>
                      <a:xfrm>
                        <a:off x="0" y="4336312"/>
                        <a:ext cx="3657600" cy="1842976"/>
                      </a:xfrm>
                      <a:custGeom>
                        <a:avLst/>
                        <a:gdLst>
                          <a:gd name="connsiteX0" fmla="*/ 0 w 3657600"/>
                          <a:gd name="connsiteY0" fmla="*/ 905539 h 1842976"/>
                          <a:gd name="connsiteX1" fmla="*/ 914400 w 3657600"/>
                          <a:gd name="connsiteY1" fmla="*/ 1772 h 1842976"/>
                          <a:gd name="connsiteX2" fmla="*/ 1839433 w 3657600"/>
                          <a:gd name="connsiteY2" fmla="*/ 916172 h 1842976"/>
                          <a:gd name="connsiteX3" fmla="*/ 2753833 w 3657600"/>
                          <a:gd name="connsiteY3" fmla="*/ 1841204 h 1842976"/>
                          <a:gd name="connsiteX4" fmla="*/ 3657600 w 3657600"/>
                          <a:gd name="connsiteY4" fmla="*/ 905539 h 1842976"/>
                          <a:gd name="connsiteX5" fmla="*/ 3657600 w 3657600"/>
                          <a:gd name="connsiteY5" fmla="*/ 905539 h 18429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657600" h="1842976">
                            <a:moveTo>
                              <a:pt x="0" y="905539"/>
                            </a:moveTo>
                            <a:cubicBezTo>
                              <a:pt x="303914" y="452769"/>
                              <a:pt x="607828" y="0"/>
                              <a:pt x="914400" y="1772"/>
                            </a:cubicBezTo>
                            <a:cubicBezTo>
                              <a:pt x="1220972" y="3544"/>
                              <a:pt x="1532861" y="609600"/>
                              <a:pt x="1839433" y="916172"/>
                            </a:cubicBezTo>
                            <a:cubicBezTo>
                              <a:pt x="2146005" y="1222744"/>
                              <a:pt x="2450805" y="1842976"/>
                              <a:pt x="2753833" y="1841204"/>
                            </a:cubicBezTo>
                            <a:cubicBezTo>
                              <a:pt x="3056861" y="1839432"/>
                              <a:pt x="3657600" y="905539"/>
                              <a:pt x="3657600" y="905539"/>
                            </a:cubicBezTo>
                            <a:lnTo>
                              <a:pt x="3657600" y="905539"/>
                            </a:lnTo>
                          </a:path>
                        </a:pathLst>
                      </a:cu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90" name="Freeform 89"/>
                      <p:cNvSpPr/>
                      <p:nvPr/>
                    </p:nvSpPr>
                    <p:spPr>
                      <a:xfrm>
                        <a:off x="3657600" y="4343400"/>
                        <a:ext cx="3657600" cy="1842976"/>
                      </a:xfrm>
                      <a:custGeom>
                        <a:avLst/>
                        <a:gdLst>
                          <a:gd name="connsiteX0" fmla="*/ 0 w 3657600"/>
                          <a:gd name="connsiteY0" fmla="*/ 905539 h 1842976"/>
                          <a:gd name="connsiteX1" fmla="*/ 914400 w 3657600"/>
                          <a:gd name="connsiteY1" fmla="*/ 1772 h 1842976"/>
                          <a:gd name="connsiteX2" fmla="*/ 1839433 w 3657600"/>
                          <a:gd name="connsiteY2" fmla="*/ 916172 h 1842976"/>
                          <a:gd name="connsiteX3" fmla="*/ 2753833 w 3657600"/>
                          <a:gd name="connsiteY3" fmla="*/ 1841204 h 1842976"/>
                          <a:gd name="connsiteX4" fmla="*/ 3657600 w 3657600"/>
                          <a:gd name="connsiteY4" fmla="*/ 905539 h 1842976"/>
                          <a:gd name="connsiteX5" fmla="*/ 3657600 w 3657600"/>
                          <a:gd name="connsiteY5" fmla="*/ 905539 h 18429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657600" h="1842976">
                            <a:moveTo>
                              <a:pt x="0" y="905539"/>
                            </a:moveTo>
                            <a:cubicBezTo>
                              <a:pt x="303914" y="452769"/>
                              <a:pt x="607828" y="0"/>
                              <a:pt x="914400" y="1772"/>
                            </a:cubicBezTo>
                            <a:cubicBezTo>
                              <a:pt x="1220972" y="3544"/>
                              <a:pt x="1532861" y="609600"/>
                              <a:pt x="1839433" y="916172"/>
                            </a:cubicBezTo>
                            <a:cubicBezTo>
                              <a:pt x="2146005" y="1222744"/>
                              <a:pt x="2450805" y="1842976"/>
                              <a:pt x="2753833" y="1841204"/>
                            </a:cubicBezTo>
                            <a:cubicBezTo>
                              <a:pt x="3056861" y="1839432"/>
                              <a:pt x="3657600" y="905539"/>
                              <a:pt x="3657600" y="905539"/>
                            </a:cubicBezTo>
                            <a:lnTo>
                              <a:pt x="3657600" y="905539"/>
                            </a:lnTo>
                          </a:path>
                        </a:pathLst>
                      </a:cu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86" name="Group 9"/>
                    <p:cNvGrpSpPr/>
                    <p:nvPr/>
                  </p:nvGrpSpPr>
                  <p:grpSpPr>
                    <a:xfrm>
                      <a:off x="3657600" y="4343400"/>
                      <a:ext cx="3657600" cy="1850064"/>
                      <a:chOff x="0" y="4336312"/>
                      <a:chExt cx="7315200" cy="1850064"/>
                    </a:xfrm>
                  </p:grpSpPr>
                  <p:sp>
                    <p:nvSpPr>
                      <p:cNvPr id="87" name="Freeform 86"/>
                      <p:cNvSpPr/>
                      <p:nvPr/>
                    </p:nvSpPr>
                    <p:spPr>
                      <a:xfrm>
                        <a:off x="0" y="4336312"/>
                        <a:ext cx="3657600" cy="1842976"/>
                      </a:xfrm>
                      <a:custGeom>
                        <a:avLst/>
                        <a:gdLst>
                          <a:gd name="connsiteX0" fmla="*/ 0 w 3657600"/>
                          <a:gd name="connsiteY0" fmla="*/ 905539 h 1842976"/>
                          <a:gd name="connsiteX1" fmla="*/ 914400 w 3657600"/>
                          <a:gd name="connsiteY1" fmla="*/ 1772 h 1842976"/>
                          <a:gd name="connsiteX2" fmla="*/ 1839433 w 3657600"/>
                          <a:gd name="connsiteY2" fmla="*/ 916172 h 1842976"/>
                          <a:gd name="connsiteX3" fmla="*/ 2753833 w 3657600"/>
                          <a:gd name="connsiteY3" fmla="*/ 1841204 h 1842976"/>
                          <a:gd name="connsiteX4" fmla="*/ 3657600 w 3657600"/>
                          <a:gd name="connsiteY4" fmla="*/ 905539 h 1842976"/>
                          <a:gd name="connsiteX5" fmla="*/ 3657600 w 3657600"/>
                          <a:gd name="connsiteY5" fmla="*/ 905539 h 18429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657600" h="1842976">
                            <a:moveTo>
                              <a:pt x="0" y="905539"/>
                            </a:moveTo>
                            <a:cubicBezTo>
                              <a:pt x="303914" y="452769"/>
                              <a:pt x="607828" y="0"/>
                              <a:pt x="914400" y="1772"/>
                            </a:cubicBezTo>
                            <a:cubicBezTo>
                              <a:pt x="1220972" y="3544"/>
                              <a:pt x="1532861" y="609600"/>
                              <a:pt x="1839433" y="916172"/>
                            </a:cubicBezTo>
                            <a:cubicBezTo>
                              <a:pt x="2146005" y="1222744"/>
                              <a:pt x="2450805" y="1842976"/>
                              <a:pt x="2753833" y="1841204"/>
                            </a:cubicBezTo>
                            <a:cubicBezTo>
                              <a:pt x="3056861" y="1839432"/>
                              <a:pt x="3657600" y="905539"/>
                              <a:pt x="3657600" y="905539"/>
                            </a:cubicBezTo>
                            <a:lnTo>
                              <a:pt x="3657600" y="905539"/>
                            </a:lnTo>
                          </a:path>
                        </a:pathLst>
                      </a:cu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88" name="Freeform 87"/>
                      <p:cNvSpPr/>
                      <p:nvPr/>
                    </p:nvSpPr>
                    <p:spPr>
                      <a:xfrm>
                        <a:off x="3657600" y="4343400"/>
                        <a:ext cx="3657600" cy="1842976"/>
                      </a:xfrm>
                      <a:custGeom>
                        <a:avLst/>
                        <a:gdLst>
                          <a:gd name="connsiteX0" fmla="*/ 0 w 3657600"/>
                          <a:gd name="connsiteY0" fmla="*/ 905539 h 1842976"/>
                          <a:gd name="connsiteX1" fmla="*/ 914400 w 3657600"/>
                          <a:gd name="connsiteY1" fmla="*/ 1772 h 1842976"/>
                          <a:gd name="connsiteX2" fmla="*/ 1839433 w 3657600"/>
                          <a:gd name="connsiteY2" fmla="*/ 916172 h 1842976"/>
                          <a:gd name="connsiteX3" fmla="*/ 2753833 w 3657600"/>
                          <a:gd name="connsiteY3" fmla="*/ 1841204 h 1842976"/>
                          <a:gd name="connsiteX4" fmla="*/ 3657600 w 3657600"/>
                          <a:gd name="connsiteY4" fmla="*/ 905539 h 1842976"/>
                          <a:gd name="connsiteX5" fmla="*/ 3657600 w 3657600"/>
                          <a:gd name="connsiteY5" fmla="*/ 905539 h 18429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657600" h="1842976">
                            <a:moveTo>
                              <a:pt x="0" y="905539"/>
                            </a:moveTo>
                            <a:cubicBezTo>
                              <a:pt x="303914" y="452769"/>
                              <a:pt x="607828" y="0"/>
                              <a:pt x="914400" y="1772"/>
                            </a:cubicBezTo>
                            <a:cubicBezTo>
                              <a:pt x="1220972" y="3544"/>
                              <a:pt x="1532861" y="609600"/>
                              <a:pt x="1839433" y="916172"/>
                            </a:cubicBezTo>
                            <a:cubicBezTo>
                              <a:pt x="2146005" y="1222744"/>
                              <a:pt x="2450805" y="1842976"/>
                              <a:pt x="2753833" y="1841204"/>
                            </a:cubicBezTo>
                            <a:cubicBezTo>
                              <a:pt x="3056861" y="1839432"/>
                              <a:pt x="3657600" y="905539"/>
                              <a:pt x="3657600" y="905539"/>
                            </a:cubicBezTo>
                            <a:lnTo>
                              <a:pt x="3657600" y="905539"/>
                            </a:lnTo>
                          </a:path>
                        </a:pathLst>
                      </a:cu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</p:grpSp>
            <p:grpSp>
              <p:nvGrpSpPr>
                <p:cNvPr id="68" name="Group 51"/>
                <p:cNvGrpSpPr/>
                <p:nvPr/>
              </p:nvGrpSpPr>
              <p:grpSpPr>
                <a:xfrm>
                  <a:off x="1828800" y="2438400"/>
                  <a:ext cx="914400" cy="76200"/>
                  <a:chOff x="0" y="4336312"/>
                  <a:chExt cx="5486400" cy="1864240"/>
                </a:xfrm>
              </p:grpSpPr>
              <p:grpSp>
                <p:nvGrpSpPr>
                  <p:cNvPr id="69" name="Group 12"/>
                  <p:cNvGrpSpPr/>
                  <p:nvPr/>
                </p:nvGrpSpPr>
                <p:grpSpPr>
                  <a:xfrm>
                    <a:off x="0" y="4336312"/>
                    <a:ext cx="2743200" cy="1857152"/>
                    <a:chOff x="0" y="4336312"/>
                    <a:chExt cx="7315200" cy="1857152"/>
                  </a:xfrm>
                </p:grpSpPr>
                <p:grpSp>
                  <p:nvGrpSpPr>
                    <p:cNvPr id="77" name="Group 8"/>
                    <p:cNvGrpSpPr/>
                    <p:nvPr/>
                  </p:nvGrpSpPr>
                  <p:grpSpPr>
                    <a:xfrm>
                      <a:off x="0" y="4336312"/>
                      <a:ext cx="3657600" cy="1850064"/>
                      <a:chOff x="0" y="4336312"/>
                      <a:chExt cx="7315200" cy="1850064"/>
                    </a:xfrm>
                  </p:grpSpPr>
                  <p:sp>
                    <p:nvSpPr>
                      <p:cNvPr id="81" name="Freeform 5"/>
                      <p:cNvSpPr/>
                      <p:nvPr/>
                    </p:nvSpPr>
                    <p:spPr>
                      <a:xfrm>
                        <a:off x="0" y="4336312"/>
                        <a:ext cx="3657600" cy="1842976"/>
                      </a:xfrm>
                      <a:custGeom>
                        <a:avLst/>
                        <a:gdLst>
                          <a:gd name="connsiteX0" fmla="*/ 0 w 3657600"/>
                          <a:gd name="connsiteY0" fmla="*/ 905539 h 1842976"/>
                          <a:gd name="connsiteX1" fmla="*/ 914400 w 3657600"/>
                          <a:gd name="connsiteY1" fmla="*/ 1772 h 1842976"/>
                          <a:gd name="connsiteX2" fmla="*/ 1839433 w 3657600"/>
                          <a:gd name="connsiteY2" fmla="*/ 916172 h 1842976"/>
                          <a:gd name="connsiteX3" fmla="*/ 2753833 w 3657600"/>
                          <a:gd name="connsiteY3" fmla="*/ 1841204 h 1842976"/>
                          <a:gd name="connsiteX4" fmla="*/ 3657600 w 3657600"/>
                          <a:gd name="connsiteY4" fmla="*/ 905539 h 1842976"/>
                          <a:gd name="connsiteX5" fmla="*/ 3657600 w 3657600"/>
                          <a:gd name="connsiteY5" fmla="*/ 905539 h 18429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657600" h="1842976">
                            <a:moveTo>
                              <a:pt x="0" y="905539"/>
                            </a:moveTo>
                            <a:cubicBezTo>
                              <a:pt x="303914" y="452769"/>
                              <a:pt x="607828" y="0"/>
                              <a:pt x="914400" y="1772"/>
                            </a:cubicBezTo>
                            <a:cubicBezTo>
                              <a:pt x="1220972" y="3544"/>
                              <a:pt x="1532861" y="609600"/>
                              <a:pt x="1839433" y="916172"/>
                            </a:cubicBezTo>
                            <a:cubicBezTo>
                              <a:pt x="2146005" y="1222744"/>
                              <a:pt x="2450805" y="1842976"/>
                              <a:pt x="2753833" y="1841204"/>
                            </a:cubicBezTo>
                            <a:cubicBezTo>
                              <a:pt x="3056861" y="1839432"/>
                              <a:pt x="3657600" y="905539"/>
                              <a:pt x="3657600" y="905539"/>
                            </a:cubicBezTo>
                            <a:lnTo>
                              <a:pt x="3657600" y="905539"/>
                            </a:lnTo>
                          </a:path>
                        </a:pathLst>
                      </a:cu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82" name="Freeform 6"/>
                      <p:cNvSpPr/>
                      <p:nvPr/>
                    </p:nvSpPr>
                    <p:spPr>
                      <a:xfrm>
                        <a:off x="3657600" y="4343400"/>
                        <a:ext cx="3657600" cy="1842976"/>
                      </a:xfrm>
                      <a:custGeom>
                        <a:avLst/>
                        <a:gdLst>
                          <a:gd name="connsiteX0" fmla="*/ 0 w 3657600"/>
                          <a:gd name="connsiteY0" fmla="*/ 905539 h 1842976"/>
                          <a:gd name="connsiteX1" fmla="*/ 914400 w 3657600"/>
                          <a:gd name="connsiteY1" fmla="*/ 1772 h 1842976"/>
                          <a:gd name="connsiteX2" fmla="*/ 1839433 w 3657600"/>
                          <a:gd name="connsiteY2" fmla="*/ 916172 h 1842976"/>
                          <a:gd name="connsiteX3" fmla="*/ 2753833 w 3657600"/>
                          <a:gd name="connsiteY3" fmla="*/ 1841204 h 1842976"/>
                          <a:gd name="connsiteX4" fmla="*/ 3657600 w 3657600"/>
                          <a:gd name="connsiteY4" fmla="*/ 905539 h 1842976"/>
                          <a:gd name="connsiteX5" fmla="*/ 3657600 w 3657600"/>
                          <a:gd name="connsiteY5" fmla="*/ 905539 h 18429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657600" h="1842976">
                            <a:moveTo>
                              <a:pt x="0" y="905539"/>
                            </a:moveTo>
                            <a:cubicBezTo>
                              <a:pt x="303914" y="452769"/>
                              <a:pt x="607828" y="0"/>
                              <a:pt x="914400" y="1772"/>
                            </a:cubicBezTo>
                            <a:cubicBezTo>
                              <a:pt x="1220972" y="3544"/>
                              <a:pt x="1532861" y="609600"/>
                              <a:pt x="1839433" y="916172"/>
                            </a:cubicBezTo>
                            <a:cubicBezTo>
                              <a:pt x="2146005" y="1222744"/>
                              <a:pt x="2450805" y="1842976"/>
                              <a:pt x="2753833" y="1841204"/>
                            </a:cubicBezTo>
                            <a:cubicBezTo>
                              <a:pt x="3056861" y="1839432"/>
                              <a:pt x="3657600" y="905539"/>
                              <a:pt x="3657600" y="905539"/>
                            </a:cubicBezTo>
                            <a:lnTo>
                              <a:pt x="3657600" y="905539"/>
                            </a:lnTo>
                          </a:path>
                        </a:pathLst>
                      </a:cu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78" name="Group 9"/>
                    <p:cNvGrpSpPr/>
                    <p:nvPr/>
                  </p:nvGrpSpPr>
                  <p:grpSpPr>
                    <a:xfrm>
                      <a:off x="3657600" y="4343400"/>
                      <a:ext cx="3657600" cy="1850064"/>
                      <a:chOff x="0" y="4336312"/>
                      <a:chExt cx="7315200" cy="1850064"/>
                    </a:xfrm>
                  </p:grpSpPr>
                  <p:sp>
                    <p:nvSpPr>
                      <p:cNvPr id="79" name="Freeform 10"/>
                      <p:cNvSpPr/>
                      <p:nvPr/>
                    </p:nvSpPr>
                    <p:spPr>
                      <a:xfrm>
                        <a:off x="0" y="4336312"/>
                        <a:ext cx="3657600" cy="1842976"/>
                      </a:xfrm>
                      <a:custGeom>
                        <a:avLst/>
                        <a:gdLst>
                          <a:gd name="connsiteX0" fmla="*/ 0 w 3657600"/>
                          <a:gd name="connsiteY0" fmla="*/ 905539 h 1842976"/>
                          <a:gd name="connsiteX1" fmla="*/ 914400 w 3657600"/>
                          <a:gd name="connsiteY1" fmla="*/ 1772 h 1842976"/>
                          <a:gd name="connsiteX2" fmla="*/ 1839433 w 3657600"/>
                          <a:gd name="connsiteY2" fmla="*/ 916172 h 1842976"/>
                          <a:gd name="connsiteX3" fmla="*/ 2753833 w 3657600"/>
                          <a:gd name="connsiteY3" fmla="*/ 1841204 h 1842976"/>
                          <a:gd name="connsiteX4" fmla="*/ 3657600 w 3657600"/>
                          <a:gd name="connsiteY4" fmla="*/ 905539 h 1842976"/>
                          <a:gd name="connsiteX5" fmla="*/ 3657600 w 3657600"/>
                          <a:gd name="connsiteY5" fmla="*/ 905539 h 18429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657600" h="1842976">
                            <a:moveTo>
                              <a:pt x="0" y="905539"/>
                            </a:moveTo>
                            <a:cubicBezTo>
                              <a:pt x="303914" y="452769"/>
                              <a:pt x="607828" y="0"/>
                              <a:pt x="914400" y="1772"/>
                            </a:cubicBezTo>
                            <a:cubicBezTo>
                              <a:pt x="1220972" y="3544"/>
                              <a:pt x="1532861" y="609600"/>
                              <a:pt x="1839433" y="916172"/>
                            </a:cubicBezTo>
                            <a:cubicBezTo>
                              <a:pt x="2146005" y="1222744"/>
                              <a:pt x="2450805" y="1842976"/>
                              <a:pt x="2753833" y="1841204"/>
                            </a:cubicBezTo>
                            <a:cubicBezTo>
                              <a:pt x="3056861" y="1839432"/>
                              <a:pt x="3657600" y="905539"/>
                              <a:pt x="3657600" y="905539"/>
                            </a:cubicBezTo>
                            <a:lnTo>
                              <a:pt x="3657600" y="905539"/>
                            </a:lnTo>
                          </a:path>
                        </a:pathLst>
                      </a:cu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80" name="Freeform 11"/>
                      <p:cNvSpPr/>
                      <p:nvPr/>
                    </p:nvSpPr>
                    <p:spPr>
                      <a:xfrm>
                        <a:off x="3657600" y="4343400"/>
                        <a:ext cx="3657600" cy="1842976"/>
                      </a:xfrm>
                      <a:custGeom>
                        <a:avLst/>
                        <a:gdLst>
                          <a:gd name="connsiteX0" fmla="*/ 0 w 3657600"/>
                          <a:gd name="connsiteY0" fmla="*/ 905539 h 1842976"/>
                          <a:gd name="connsiteX1" fmla="*/ 914400 w 3657600"/>
                          <a:gd name="connsiteY1" fmla="*/ 1772 h 1842976"/>
                          <a:gd name="connsiteX2" fmla="*/ 1839433 w 3657600"/>
                          <a:gd name="connsiteY2" fmla="*/ 916172 h 1842976"/>
                          <a:gd name="connsiteX3" fmla="*/ 2753833 w 3657600"/>
                          <a:gd name="connsiteY3" fmla="*/ 1841204 h 1842976"/>
                          <a:gd name="connsiteX4" fmla="*/ 3657600 w 3657600"/>
                          <a:gd name="connsiteY4" fmla="*/ 905539 h 1842976"/>
                          <a:gd name="connsiteX5" fmla="*/ 3657600 w 3657600"/>
                          <a:gd name="connsiteY5" fmla="*/ 905539 h 18429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657600" h="1842976">
                            <a:moveTo>
                              <a:pt x="0" y="905539"/>
                            </a:moveTo>
                            <a:cubicBezTo>
                              <a:pt x="303914" y="452769"/>
                              <a:pt x="607828" y="0"/>
                              <a:pt x="914400" y="1772"/>
                            </a:cubicBezTo>
                            <a:cubicBezTo>
                              <a:pt x="1220972" y="3544"/>
                              <a:pt x="1532861" y="609600"/>
                              <a:pt x="1839433" y="916172"/>
                            </a:cubicBezTo>
                            <a:cubicBezTo>
                              <a:pt x="2146005" y="1222744"/>
                              <a:pt x="2450805" y="1842976"/>
                              <a:pt x="2753833" y="1841204"/>
                            </a:cubicBezTo>
                            <a:cubicBezTo>
                              <a:pt x="3056861" y="1839432"/>
                              <a:pt x="3657600" y="905539"/>
                              <a:pt x="3657600" y="905539"/>
                            </a:cubicBezTo>
                            <a:lnTo>
                              <a:pt x="3657600" y="905539"/>
                            </a:lnTo>
                          </a:path>
                        </a:pathLst>
                      </a:cu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70" name="Group 13"/>
                  <p:cNvGrpSpPr/>
                  <p:nvPr/>
                </p:nvGrpSpPr>
                <p:grpSpPr>
                  <a:xfrm>
                    <a:off x="2743200" y="4343400"/>
                    <a:ext cx="2743200" cy="1857152"/>
                    <a:chOff x="0" y="4336312"/>
                    <a:chExt cx="7315200" cy="1857152"/>
                  </a:xfrm>
                </p:grpSpPr>
                <p:grpSp>
                  <p:nvGrpSpPr>
                    <p:cNvPr id="71" name="Group 8"/>
                    <p:cNvGrpSpPr/>
                    <p:nvPr/>
                  </p:nvGrpSpPr>
                  <p:grpSpPr>
                    <a:xfrm>
                      <a:off x="0" y="4336312"/>
                      <a:ext cx="3657600" cy="1850064"/>
                      <a:chOff x="0" y="4336312"/>
                      <a:chExt cx="7315200" cy="1850064"/>
                    </a:xfrm>
                  </p:grpSpPr>
                  <p:sp>
                    <p:nvSpPr>
                      <p:cNvPr id="75" name="Freeform 74"/>
                      <p:cNvSpPr/>
                      <p:nvPr/>
                    </p:nvSpPr>
                    <p:spPr>
                      <a:xfrm>
                        <a:off x="0" y="4336312"/>
                        <a:ext cx="3657600" cy="1842976"/>
                      </a:xfrm>
                      <a:custGeom>
                        <a:avLst/>
                        <a:gdLst>
                          <a:gd name="connsiteX0" fmla="*/ 0 w 3657600"/>
                          <a:gd name="connsiteY0" fmla="*/ 905539 h 1842976"/>
                          <a:gd name="connsiteX1" fmla="*/ 914400 w 3657600"/>
                          <a:gd name="connsiteY1" fmla="*/ 1772 h 1842976"/>
                          <a:gd name="connsiteX2" fmla="*/ 1839433 w 3657600"/>
                          <a:gd name="connsiteY2" fmla="*/ 916172 h 1842976"/>
                          <a:gd name="connsiteX3" fmla="*/ 2753833 w 3657600"/>
                          <a:gd name="connsiteY3" fmla="*/ 1841204 h 1842976"/>
                          <a:gd name="connsiteX4" fmla="*/ 3657600 w 3657600"/>
                          <a:gd name="connsiteY4" fmla="*/ 905539 h 1842976"/>
                          <a:gd name="connsiteX5" fmla="*/ 3657600 w 3657600"/>
                          <a:gd name="connsiteY5" fmla="*/ 905539 h 18429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657600" h="1842976">
                            <a:moveTo>
                              <a:pt x="0" y="905539"/>
                            </a:moveTo>
                            <a:cubicBezTo>
                              <a:pt x="303914" y="452769"/>
                              <a:pt x="607828" y="0"/>
                              <a:pt x="914400" y="1772"/>
                            </a:cubicBezTo>
                            <a:cubicBezTo>
                              <a:pt x="1220972" y="3544"/>
                              <a:pt x="1532861" y="609600"/>
                              <a:pt x="1839433" y="916172"/>
                            </a:cubicBezTo>
                            <a:cubicBezTo>
                              <a:pt x="2146005" y="1222744"/>
                              <a:pt x="2450805" y="1842976"/>
                              <a:pt x="2753833" y="1841204"/>
                            </a:cubicBezTo>
                            <a:cubicBezTo>
                              <a:pt x="3056861" y="1839432"/>
                              <a:pt x="3657600" y="905539"/>
                              <a:pt x="3657600" y="905539"/>
                            </a:cubicBezTo>
                            <a:lnTo>
                              <a:pt x="3657600" y="905539"/>
                            </a:lnTo>
                          </a:path>
                        </a:pathLst>
                      </a:cu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6" name="Freeform 75"/>
                      <p:cNvSpPr/>
                      <p:nvPr/>
                    </p:nvSpPr>
                    <p:spPr>
                      <a:xfrm>
                        <a:off x="3657600" y="4343400"/>
                        <a:ext cx="3657600" cy="1842976"/>
                      </a:xfrm>
                      <a:custGeom>
                        <a:avLst/>
                        <a:gdLst>
                          <a:gd name="connsiteX0" fmla="*/ 0 w 3657600"/>
                          <a:gd name="connsiteY0" fmla="*/ 905539 h 1842976"/>
                          <a:gd name="connsiteX1" fmla="*/ 914400 w 3657600"/>
                          <a:gd name="connsiteY1" fmla="*/ 1772 h 1842976"/>
                          <a:gd name="connsiteX2" fmla="*/ 1839433 w 3657600"/>
                          <a:gd name="connsiteY2" fmla="*/ 916172 h 1842976"/>
                          <a:gd name="connsiteX3" fmla="*/ 2753833 w 3657600"/>
                          <a:gd name="connsiteY3" fmla="*/ 1841204 h 1842976"/>
                          <a:gd name="connsiteX4" fmla="*/ 3657600 w 3657600"/>
                          <a:gd name="connsiteY4" fmla="*/ 905539 h 1842976"/>
                          <a:gd name="connsiteX5" fmla="*/ 3657600 w 3657600"/>
                          <a:gd name="connsiteY5" fmla="*/ 905539 h 18429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657600" h="1842976">
                            <a:moveTo>
                              <a:pt x="0" y="905539"/>
                            </a:moveTo>
                            <a:cubicBezTo>
                              <a:pt x="303914" y="452769"/>
                              <a:pt x="607828" y="0"/>
                              <a:pt x="914400" y="1772"/>
                            </a:cubicBezTo>
                            <a:cubicBezTo>
                              <a:pt x="1220972" y="3544"/>
                              <a:pt x="1532861" y="609600"/>
                              <a:pt x="1839433" y="916172"/>
                            </a:cubicBezTo>
                            <a:cubicBezTo>
                              <a:pt x="2146005" y="1222744"/>
                              <a:pt x="2450805" y="1842976"/>
                              <a:pt x="2753833" y="1841204"/>
                            </a:cubicBezTo>
                            <a:cubicBezTo>
                              <a:pt x="3056861" y="1839432"/>
                              <a:pt x="3657600" y="905539"/>
                              <a:pt x="3657600" y="905539"/>
                            </a:cubicBezTo>
                            <a:lnTo>
                              <a:pt x="3657600" y="905539"/>
                            </a:lnTo>
                          </a:path>
                        </a:pathLst>
                      </a:cu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72" name="Group 9"/>
                    <p:cNvGrpSpPr/>
                    <p:nvPr/>
                  </p:nvGrpSpPr>
                  <p:grpSpPr>
                    <a:xfrm>
                      <a:off x="3657600" y="4343400"/>
                      <a:ext cx="3657600" cy="1850064"/>
                      <a:chOff x="0" y="4336312"/>
                      <a:chExt cx="7315200" cy="1850064"/>
                    </a:xfrm>
                  </p:grpSpPr>
                  <p:sp>
                    <p:nvSpPr>
                      <p:cNvPr id="73" name="Freeform 72"/>
                      <p:cNvSpPr/>
                      <p:nvPr/>
                    </p:nvSpPr>
                    <p:spPr>
                      <a:xfrm>
                        <a:off x="0" y="4336312"/>
                        <a:ext cx="3657600" cy="1842976"/>
                      </a:xfrm>
                      <a:custGeom>
                        <a:avLst/>
                        <a:gdLst>
                          <a:gd name="connsiteX0" fmla="*/ 0 w 3657600"/>
                          <a:gd name="connsiteY0" fmla="*/ 905539 h 1842976"/>
                          <a:gd name="connsiteX1" fmla="*/ 914400 w 3657600"/>
                          <a:gd name="connsiteY1" fmla="*/ 1772 h 1842976"/>
                          <a:gd name="connsiteX2" fmla="*/ 1839433 w 3657600"/>
                          <a:gd name="connsiteY2" fmla="*/ 916172 h 1842976"/>
                          <a:gd name="connsiteX3" fmla="*/ 2753833 w 3657600"/>
                          <a:gd name="connsiteY3" fmla="*/ 1841204 h 1842976"/>
                          <a:gd name="connsiteX4" fmla="*/ 3657600 w 3657600"/>
                          <a:gd name="connsiteY4" fmla="*/ 905539 h 1842976"/>
                          <a:gd name="connsiteX5" fmla="*/ 3657600 w 3657600"/>
                          <a:gd name="connsiteY5" fmla="*/ 905539 h 18429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657600" h="1842976">
                            <a:moveTo>
                              <a:pt x="0" y="905539"/>
                            </a:moveTo>
                            <a:cubicBezTo>
                              <a:pt x="303914" y="452769"/>
                              <a:pt x="607828" y="0"/>
                              <a:pt x="914400" y="1772"/>
                            </a:cubicBezTo>
                            <a:cubicBezTo>
                              <a:pt x="1220972" y="3544"/>
                              <a:pt x="1532861" y="609600"/>
                              <a:pt x="1839433" y="916172"/>
                            </a:cubicBezTo>
                            <a:cubicBezTo>
                              <a:pt x="2146005" y="1222744"/>
                              <a:pt x="2450805" y="1842976"/>
                              <a:pt x="2753833" y="1841204"/>
                            </a:cubicBezTo>
                            <a:cubicBezTo>
                              <a:pt x="3056861" y="1839432"/>
                              <a:pt x="3657600" y="905539"/>
                              <a:pt x="3657600" y="905539"/>
                            </a:cubicBezTo>
                            <a:lnTo>
                              <a:pt x="3657600" y="905539"/>
                            </a:lnTo>
                          </a:path>
                        </a:pathLst>
                      </a:cu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4" name="Freeform 73"/>
                      <p:cNvSpPr/>
                      <p:nvPr/>
                    </p:nvSpPr>
                    <p:spPr>
                      <a:xfrm>
                        <a:off x="3657600" y="4343400"/>
                        <a:ext cx="3657600" cy="1842976"/>
                      </a:xfrm>
                      <a:custGeom>
                        <a:avLst/>
                        <a:gdLst>
                          <a:gd name="connsiteX0" fmla="*/ 0 w 3657600"/>
                          <a:gd name="connsiteY0" fmla="*/ 905539 h 1842976"/>
                          <a:gd name="connsiteX1" fmla="*/ 914400 w 3657600"/>
                          <a:gd name="connsiteY1" fmla="*/ 1772 h 1842976"/>
                          <a:gd name="connsiteX2" fmla="*/ 1839433 w 3657600"/>
                          <a:gd name="connsiteY2" fmla="*/ 916172 h 1842976"/>
                          <a:gd name="connsiteX3" fmla="*/ 2753833 w 3657600"/>
                          <a:gd name="connsiteY3" fmla="*/ 1841204 h 1842976"/>
                          <a:gd name="connsiteX4" fmla="*/ 3657600 w 3657600"/>
                          <a:gd name="connsiteY4" fmla="*/ 905539 h 1842976"/>
                          <a:gd name="connsiteX5" fmla="*/ 3657600 w 3657600"/>
                          <a:gd name="connsiteY5" fmla="*/ 905539 h 18429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657600" h="1842976">
                            <a:moveTo>
                              <a:pt x="0" y="905539"/>
                            </a:moveTo>
                            <a:cubicBezTo>
                              <a:pt x="303914" y="452769"/>
                              <a:pt x="607828" y="0"/>
                              <a:pt x="914400" y="1772"/>
                            </a:cubicBezTo>
                            <a:cubicBezTo>
                              <a:pt x="1220972" y="3544"/>
                              <a:pt x="1532861" y="609600"/>
                              <a:pt x="1839433" y="916172"/>
                            </a:cubicBezTo>
                            <a:cubicBezTo>
                              <a:pt x="2146005" y="1222744"/>
                              <a:pt x="2450805" y="1842976"/>
                              <a:pt x="2753833" y="1841204"/>
                            </a:cubicBezTo>
                            <a:cubicBezTo>
                              <a:pt x="3056861" y="1839432"/>
                              <a:pt x="3657600" y="905539"/>
                              <a:pt x="3657600" y="905539"/>
                            </a:cubicBezTo>
                            <a:lnTo>
                              <a:pt x="3657600" y="905539"/>
                            </a:lnTo>
                          </a:path>
                        </a:pathLst>
                      </a:cu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</p:grpSp>
          </p:grpSp>
          <p:sp>
            <p:nvSpPr>
              <p:cNvPr id="66" name="Rectangle 65"/>
              <p:cNvSpPr/>
              <p:nvPr/>
            </p:nvSpPr>
            <p:spPr>
              <a:xfrm rot="2700000">
                <a:off x="3560957" y="5291963"/>
                <a:ext cx="762000" cy="39215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97" name="TextBox 96"/>
          <p:cNvSpPr txBox="1"/>
          <p:nvPr/>
        </p:nvSpPr>
        <p:spPr>
          <a:xfrm>
            <a:off x="5464248" y="193040"/>
            <a:ext cx="685579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3200" dirty="0" err="1">
                <a:solidFill>
                  <a:srgbClr val="C00000"/>
                </a:solidFill>
              </a:rPr>
              <a:t>e+e</a:t>
            </a:r>
            <a:r>
              <a:rPr lang="fr-CH" sz="3200" dirty="0">
                <a:solidFill>
                  <a:srgbClr val="C00000"/>
                </a:solidFill>
              </a:rPr>
              <a:t>- : Z – </a:t>
            </a:r>
            <a:r>
              <a:rPr lang="fr-CH" sz="3200" dirty="0" err="1">
                <a:solidFill>
                  <a:srgbClr val="C00000"/>
                </a:solidFill>
              </a:rPr>
              <a:t>tagging</a:t>
            </a:r>
            <a:r>
              <a:rPr lang="fr-CH" sz="3200" dirty="0">
                <a:solidFill>
                  <a:srgbClr val="C00000"/>
                </a:solidFill>
              </a:rPr>
              <a:t>  by </a:t>
            </a:r>
            <a:r>
              <a:rPr lang="fr-CH" sz="3200" dirty="0" err="1">
                <a:solidFill>
                  <a:srgbClr val="C00000"/>
                </a:solidFill>
              </a:rPr>
              <a:t>missing</a:t>
            </a:r>
            <a:r>
              <a:rPr lang="fr-CH" sz="3200" dirty="0">
                <a:solidFill>
                  <a:srgbClr val="C00000"/>
                </a:solidFill>
              </a:rPr>
              <a:t> mass</a:t>
            </a:r>
            <a:r>
              <a:rPr lang="fr-CH" dirty="0">
                <a:solidFill>
                  <a:srgbClr val="C00000"/>
                </a:solidFill>
              </a:rPr>
              <a:t> </a:t>
            </a:r>
            <a:endParaRPr lang="en-US" dirty="0" err="1">
              <a:solidFill>
                <a:srgbClr val="C0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8378699" y="995720"/>
            <a:ext cx="3563411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total rate                            </a:t>
            </a:r>
            <a:r>
              <a:rPr lang="fr-CH" dirty="0">
                <a:sym typeface="Symbol"/>
              </a:rPr>
              <a:t> g</a:t>
            </a:r>
            <a:r>
              <a:rPr lang="fr-CH" baseline="-25000" dirty="0">
                <a:sym typeface="Symbol"/>
              </a:rPr>
              <a:t>HZZ</a:t>
            </a:r>
            <a:r>
              <a:rPr lang="fr-CH" baseline="30000" dirty="0">
                <a:sym typeface="Symbol"/>
              </a:rPr>
              <a:t>2</a:t>
            </a:r>
          </a:p>
          <a:p>
            <a:r>
              <a:rPr lang="fr-CH" dirty="0">
                <a:sym typeface="Symbol"/>
              </a:rPr>
              <a:t>ZZZ final state                     g</a:t>
            </a:r>
            <a:r>
              <a:rPr lang="fr-CH" baseline="-25000" dirty="0">
                <a:sym typeface="Symbol"/>
              </a:rPr>
              <a:t>HZZ</a:t>
            </a:r>
            <a:r>
              <a:rPr lang="fr-CH" baseline="30000" dirty="0">
                <a:sym typeface="Symbol"/>
              </a:rPr>
              <a:t>4</a:t>
            </a:r>
            <a:r>
              <a:rPr lang="fr-CH" dirty="0">
                <a:sym typeface="Symbol"/>
              </a:rPr>
              <a:t>/ </a:t>
            </a:r>
            <a:r>
              <a:rPr lang="fr-CH" baseline="-25000" dirty="0">
                <a:sym typeface="Symbol"/>
              </a:rPr>
              <a:t>H</a:t>
            </a:r>
            <a:endParaRPr lang="fr-CH" dirty="0">
              <a:sym typeface="Symbol"/>
            </a:endParaRPr>
          </a:p>
          <a:p>
            <a:pPr marL="285738" indent="-285738">
              <a:buFont typeface="Wingdings" pitchFamily="2" charset="2"/>
              <a:buChar char="è"/>
            </a:pPr>
            <a:r>
              <a:rPr lang="fr-CH" b="1" dirty="0" err="1">
                <a:solidFill>
                  <a:schemeClr val="accent2"/>
                </a:solidFill>
                <a:sym typeface="Wingdings" pitchFamily="2" charset="2"/>
              </a:rPr>
              <a:t>measure</a:t>
            </a:r>
            <a:r>
              <a:rPr lang="fr-CH" b="1" dirty="0">
                <a:solidFill>
                  <a:schemeClr val="accent2"/>
                </a:solidFill>
                <a:sym typeface="Wingdings" pitchFamily="2" charset="2"/>
              </a:rPr>
              <a:t> total </a:t>
            </a:r>
            <a:r>
              <a:rPr lang="fr-CH" b="1" dirty="0" err="1">
                <a:solidFill>
                  <a:schemeClr val="accent2"/>
                </a:solidFill>
                <a:sym typeface="Wingdings" pitchFamily="2" charset="2"/>
              </a:rPr>
              <a:t>width</a:t>
            </a:r>
            <a:r>
              <a:rPr lang="fr-CH" b="1" dirty="0">
                <a:solidFill>
                  <a:schemeClr val="accent2"/>
                </a:solidFill>
                <a:sym typeface="Wingdings" pitchFamily="2" charset="2"/>
              </a:rPr>
              <a:t>          </a:t>
            </a:r>
            <a:r>
              <a:rPr lang="fr-CH" b="1" dirty="0">
                <a:solidFill>
                  <a:schemeClr val="accent2"/>
                </a:solidFill>
                <a:sym typeface="Symbol"/>
              </a:rPr>
              <a:t></a:t>
            </a:r>
            <a:r>
              <a:rPr lang="fr-CH" b="1" baseline="-25000" dirty="0">
                <a:solidFill>
                  <a:schemeClr val="accent2"/>
                </a:solidFill>
                <a:sym typeface="Symbol"/>
              </a:rPr>
              <a:t>H</a:t>
            </a:r>
          </a:p>
          <a:p>
            <a:endParaRPr lang="fr-CH" baseline="-25000" dirty="0">
              <a:solidFill>
                <a:schemeClr val="accent2"/>
              </a:solidFill>
              <a:sym typeface="Symbol"/>
            </a:endParaRPr>
          </a:p>
          <a:p>
            <a:r>
              <a:rPr lang="fr-CH" b="1" dirty="0" err="1">
                <a:sym typeface="Symbol"/>
              </a:rPr>
              <a:t>g</a:t>
            </a:r>
            <a:r>
              <a:rPr lang="fr-CH" b="1" baseline="-25000" dirty="0" err="1">
                <a:sym typeface="Symbol"/>
              </a:rPr>
              <a:t>HZZ</a:t>
            </a:r>
            <a:r>
              <a:rPr lang="fr-CH" b="1" baseline="-25000" dirty="0">
                <a:sym typeface="Symbol"/>
              </a:rPr>
              <a:t>  </a:t>
            </a:r>
            <a:r>
              <a:rPr lang="fr-CH" b="1" dirty="0">
                <a:sym typeface="Symbol"/>
              </a:rPr>
              <a:t>to 0.2</a:t>
            </a:r>
            <a:r>
              <a:rPr lang="fr-CH" b="1" dirty="0" smtClean="0">
                <a:sym typeface="Symbol"/>
              </a:rPr>
              <a:t>% </a:t>
            </a:r>
            <a:endParaRPr lang="fr-CH" dirty="0">
              <a:solidFill>
                <a:schemeClr val="accent2"/>
              </a:solidFill>
              <a:sym typeface="Symbol"/>
            </a:endParaRPr>
          </a:p>
          <a:p>
            <a:r>
              <a:rPr lang="fr-CH" dirty="0" err="1">
                <a:sym typeface="Symbol"/>
              </a:rPr>
              <a:t>empty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recoil</a:t>
            </a:r>
            <a:r>
              <a:rPr lang="fr-CH" dirty="0">
                <a:sym typeface="Symbol"/>
              </a:rPr>
              <a:t> = invisible </a:t>
            </a:r>
            <a:r>
              <a:rPr lang="fr-CH" dirty="0" err="1">
                <a:sym typeface="Symbol"/>
              </a:rPr>
              <a:t>width</a:t>
            </a:r>
            <a:endParaRPr lang="fr-CH" dirty="0">
              <a:sym typeface="Symbol"/>
            </a:endParaRPr>
          </a:p>
          <a:p>
            <a:r>
              <a:rPr lang="fr-CH" dirty="0">
                <a:sym typeface="Symbol"/>
              </a:rPr>
              <a:t>‘</a:t>
            </a:r>
            <a:r>
              <a:rPr lang="fr-CH" dirty="0" err="1">
                <a:sym typeface="Symbol"/>
              </a:rPr>
              <a:t>funny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recoil</a:t>
            </a:r>
            <a:r>
              <a:rPr lang="fr-CH" dirty="0">
                <a:sym typeface="Symbol"/>
              </a:rPr>
              <a:t>’ = </a:t>
            </a:r>
            <a:r>
              <a:rPr lang="fr-CH" dirty="0" err="1">
                <a:sym typeface="Symbol"/>
              </a:rPr>
              <a:t>exotic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Higgs</a:t>
            </a:r>
            <a:r>
              <a:rPr lang="fr-CH" dirty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decay</a:t>
            </a:r>
            <a:endParaRPr lang="fr-CH" dirty="0">
              <a:sym typeface="Symbol"/>
            </a:endParaRPr>
          </a:p>
        </p:txBody>
      </p:sp>
      <p:pic>
        <p:nvPicPr>
          <p:cNvPr id="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837"/>
          <a:stretch/>
        </p:blipFill>
        <p:spPr bwMode="auto">
          <a:xfrm>
            <a:off x="1290504" y="3200400"/>
            <a:ext cx="3301888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41C49BF8-3374-7A4E-9B82-CD093179C7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9"/>
          <a:stretch/>
        </p:blipFill>
        <p:spPr>
          <a:xfrm>
            <a:off x="6085998" y="3386277"/>
            <a:ext cx="5175783" cy="3288843"/>
          </a:xfrm>
          <a:prstGeom prst="rect">
            <a:avLst/>
          </a:prstGeom>
        </p:spPr>
      </p:pic>
      <p:sp>
        <p:nvSpPr>
          <p:cNvPr id="103" name="TextBox 102"/>
          <p:cNvSpPr txBox="1"/>
          <p:nvPr/>
        </p:nvSpPr>
        <p:spPr>
          <a:xfrm>
            <a:off x="4236720" y="2032000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</a:rPr>
              <a:t>?</a:t>
            </a:r>
            <a:endParaRPr lang="fr-FR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19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CDDE-344D-44C7-B861-752EDA16C10B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356" y="663893"/>
            <a:ext cx="4973777" cy="34834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96" y="1061625"/>
            <a:ext cx="4234070" cy="28858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06731" y="478840"/>
            <a:ext cx="1447832" cy="4247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2160" b="1" dirty="0" err="1"/>
              <a:t>Luminosity</a:t>
            </a:r>
            <a:endParaRPr lang="en-GB" sz="216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676177" y="74565"/>
            <a:ext cx="2914067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/>
              <a:t>plots </a:t>
            </a:r>
            <a:r>
              <a:rPr lang="fr-CH" sz="2160" dirty="0" err="1"/>
              <a:t>from</a:t>
            </a:r>
            <a:r>
              <a:rPr lang="fr-CH" sz="2160" dirty="0"/>
              <a:t> Briefing Book</a:t>
            </a:r>
            <a:endParaRPr lang="en-GB" sz="2160" dirty="0"/>
          </a:p>
        </p:txBody>
      </p:sp>
      <p:sp>
        <p:nvSpPr>
          <p:cNvPr id="10" name="TextBox 9"/>
          <p:cNvSpPr txBox="1"/>
          <p:nvPr/>
        </p:nvSpPr>
        <p:spPr>
          <a:xfrm>
            <a:off x="6787277" y="663893"/>
            <a:ext cx="4638129" cy="4247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2160" b="1" dirty="0" err="1"/>
              <a:t>Luminosity</a:t>
            </a:r>
            <a:r>
              <a:rPr lang="fr-CH" sz="2160" b="1" dirty="0"/>
              <a:t>/Power </a:t>
            </a:r>
            <a:r>
              <a:rPr lang="fr-CH" sz="2160" b="1" dirty="0">
                <a:sym typeface="Wingdings" panose="05000000000000000000" pitchFamily="2" charset="2"/>
              </a:rPr>
              <a:t> </a:t>
            </a:r>
            <a:r>
              <a:rPr lang="fr-CH" sz="2160" b="1" dirty="0" err="1">
                <a:sym typeface="Wingdings" panose="05000000000000000000" pitchFamily="2" charset="2"/>
              </a:rPr>
              <a:t>Energy</a:t>
            </a:r>
            <a:r>
              <a:rPr lang="fr-CH" sz="2160" b="1" dirty="0">
                <a:sym typeface="Wingdings" panose="05000000000000000000" pitchFamily="2" charset="2"/>
              </a:rPr>
              <a:t> </a:t>
            </a:r>
            <a:r>
              <a:rPr lang="fr-CH" sz="2160" b="1" dirty="0" err="1">
                <a:sym typeface="Wingdings" panose="05000000000000000000" pitchFamily="2" charset="2"/>
              </a:rPr>
              <a:t>efficiency</a:t>
            </a:r>
            <a:endParaRPr lang="en-GB" sz="2160" b="1" dirty="0"/>
          </a:p>
        </p:txBody>
      </p:sp>
      <p:sp>
        <p:nvSpPr>
          <p:cNvPr id="13" name="Oval 12"/>
          <p:cNvSpPr/>
          <p:nvPr/>
        </p:nvSpPr>
        <p:spPr>
          <a:xfrm>
            <a:off x="5923181" y="246675"/>
            <a:ext cx="1097280" cy="753058"/>
          </a:xfrm>
          <a:prstGeom prst="ellipse">
            <a:avLst/>
          </a:prstGeom>
        </p:spPr>
        <p:txBody>
          <a:bodyPr wrap="square" rtlCol="0" anchor="ctr">
            <a:spAutoFit/>
          </a:bodyPr>
          <a:lstStyle/>
          <a:p>
            <a:pPr algn="ctr"/>
            <a:endParaRPr lang="en-GB" sz="288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2195" y="4028986"/>
            <a:ext cx="10887610" cy="27515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2160" b="1" dirty="0" err="1"/>
              <a:t>Luminosity</a:t>
            </a:r>
            <a:r>
              <a:rPr lang="fr-CH" sz="2160" b="1" dirty="0"/>
              <a:t> vs </a:t>
            </a:r>
            <a:r>
              <a:rPr lang="fr-CH" sz="2160" b="1" dirty="0" err="1"/>
              <a:t>Energy</a:t>
            </a:r>
            <a:r>
              <a:rPr lang="fr-CH" sz="2160" b="1" dirty="0"/>
              <a:t> </a:t>
            </a:r>
            <a:r>
              <a:rPr lang="fr-CH" sz="2160" dirty="0"/>
              <a:t>  </a:t>
            </a:r>
            <a:r>
              <a:rPr lang="fr-CH" sz="2160" b="1" dirty="0" err="1">
                <a:solidFill>
                  <a:srgbClr val="0000FF"/>
                </a:solidFill>
              </a:rPr>
              <a:t>circular</a:t>
            </a:r>
            <a:r>
              <a:rPr lang="fr-CH" sz="2160" b="1" dirty="0">
                <a:solidFill>
                  <a:srgbClr val="0000FF"/>
                </a:solidFill>
              </a:rPr>
              <a:t> </a:t>
            </a:r>
            <a:r>
              <a:rPr lang="fr-CH" sz="2160" b="1" dirty="0" err="1">
                <a:solidFill>
                  <a:srgbClr val="0000FF"/>
                </a:solidFill>
              </a:rPr>
              <a:t>below</a:t>
            </a:r>
            <a:r>
              <a:rPr lang="fr-CH" sz="2160" b="1" dirty="0">
                <a:solidFill>
                  <a:srgbClr val="0000FF"/>
                </a:solidFill>
              </a:rPr>
              <a:t> 365GeV              </a:t>
            </a:r>
            <a:r>
              <a:rPr lang="fr-CH" sz="2160" b="1" dirty="0" err="1">
                <a:solidFill>
                  <a:srgbClr val="C00000"/>
                </a:solidFill>
              </a:rPr>
              <a:t>linear</a:t>
            </a:r>
            <a:r>
              <a:rPr lang="fr-CH" sz="2160" b="1" dirty="0">
                <a:solidFill>
                  <a:srgbClr val="C00000"/>
                </a:solidFill>
              </a:rPr>
              <a:t> </a:t>
            </a:r>
            <a:r>
              <a:rPr lang="fr-CH" sz="2160" b="1" dirty="0" err="1">
                <a:solidFill>
                  <a:srgbClr val="C00000"/>
                </a:solidFill>
              </a:rPr>
              <a:t>above</a:t>
            </a:r>
            <a:r>
              <a:rPr lang="fr-CH" sz="2160" b="1" dirty="0">
                <a:solidFill>
                  <a:srgbClr val="C00000"/>
                </a:solidFill>
              </a:rPr>
              <a:t> 365 </a:t>
            </a:r>
            <a:r>
              <a:rPr lang="fr-CH" sz="2160" b="1" dirty="0" err="1">
                <a:solidFill>
                  <a:srgbClr val="C00000"/>
                </a:solidFill>
              </a:rPr>
              <a:t>GeV</a:t>
            </a:r>
            <a:endParaRPr lang="fr-CH" sz="2160" b="1" dirty="0">
              <a:solidFill>
                <a:srgbClr val="C00000"/>
              </a:solidFill>
            </a:endParaRPr>
          </a:p>
          <a:p>
            <a:r>
              <a:rPr lang="fr-CH" sz="2160" b="1" dirty="0" err="1"/>
              <a:t>Efficiency</a:t>
            </a:r>
            <a:r>
              <a:rPr lang="fr-CH" sz="2160" dirty="0"/>
              <a:t> : </a:t>
            </a:r>
            <a:r>
              <a:rPr lang="fr-CH" sz="2160" b="1" dirty="0">
                <a:solidFill>
                  <a:srgbClr val="0000FF"/>
                </a:solidFill>
              </a:rPr>
              <a:t>9 (5) GJ/</a:t>
            </a:r>
            <a:r>
              <a:rPr lang="fr-CH" sz="2160" b="1" dirty="0" err="1">
                <a:solidFill>
                  <a:srgbClr val="0000FF"/>
                </a:solidFill>
              </a:rPr>
              <a:t>Higgs</a:t>
            </a:r>
            <a:r>
              <a:rPr lang="fr-CH" sz="2160" b="1" dirty="0">
                <a:solidFill>
                  <a:srgbClr val="0000FF"/>
                </a:solidFill>
              </a:rPr>
              <a:t> at FCC-</a:t>
            </a:r>
            <a:r>
              <a:rPr lang="fr-CH" sz="2160" b="1" dirty="0" err="1">
                <a:solidFill>
                  <a:srgbClr val="0000FF"/>
                </a:solidFill>
              </a:rPr>
              <a:t>ee</a:t>
            </a:r>
            <a:r>
              <a:rPr lang="fr-CH" sz="2160" b="1" dirty="0">
                <a:solidFill>
                  <a:srgbClr val="0000FF"/>
                </a:solidFill>
              </a:rPr>
              <a:t> </a:t>
            </a:r>
            <a:r>
              <a:rPr lang="fr-CH" sz="2160" b="1" dirty="0" err="1">
                <a:solidFill>
                  <a:srgbClr val="0000FF"/>
                </a:solidFill>
              </a:rPr>
              <a:t>with</a:t>
            </a:r>
            <a:r>
              <a:rPr lang="fr-CH" sz="2160" b="1" dirty="0">
                <a:solidFill>
                  <a:srgbClr val="0000FF"/>
                </a:solidFill>
              </a:rPr>
              <a:t> 2(4)IP</a:t>
            </a:r>
            <a:r>
              <a:rPr lang="fr-CH" sz="2160" dirty="0"/>
              <a:t>           </a:t>
            </a:r>
            <a:r>
              <a:rPr lang="fr-CH" sz="2160" b="1" dirty="0">
                <a:solidFill>
                  <a:srgbClr val="C00000"/>
                </a:solidFill>
              </a:rPr>
              <a:t>50GJ/</a:t>
            </a:r>
            <a:r>
              <a:rPr lang="fr-CH" sz="2160" b="1" dirty="0" err="1">
                <a:solidFill>
                  <a:srgbClr val="C00000"/>
                </a:solidFill>
              </a:rPr>
              <a:t>Higgs</a:t>
            </a:r>
            <a:r>
              <a:rPr lang="fr-CH" sz="2160" b="1" dirty="0">
                <a:solidFill>
                  <a:srgbClr val="C00000"/>
                </a:solidFill>
              </a:rPr>
              <a:t> for ILC250 (first 15 </a:t>
            </a:r>
            <a:r>
              <a:rPr lang="fr-CH" sz="2160" b="1" dirty="0" err="1">
                <a:solidFill>
                  <a:srgbClr val="C00000"/>
                </a:solidFill>
              </a:rPr>
              <a:t>years</a:t>
            </a:r>
            <a:r>
              <a:rPr lang="fr-CH" sz="2160" dirty="0"/>
              <a:t>)</a:t>
            </a:r>
          </a:p>
          <a:p>
            <a:r>
              <a:rPr lang="fr-CH" sz="2160" b="1" dirty="0" err="1"/>
              <a:t>Beam</a:t>
            </a:r>
            <a:r>
              <a:rPr lang="fr-CH" sz="2160" b="1" dirty="0"/>
              <a:t> </a:t>
            </a:r>
            <a:r>
              <a:rPr lang="fr-CH" sz="2160" b="1" dirty="0" err="1"/>
              <a:t>polarization</a:t>
            </a:r>
            <a:r>
              <a:rPr lang="fr-CH" sz="2160" dirty="0"/>
              <a:t>:  </a:t>
            </a:r>
            <a:r>
              <a:rPr lang="fr-CH" sz="2160" b="1" u="sng" dirty="0" err="1">
                <a:solidFill>
                  <a:srgbClr val="0000FF"/>
                </a:solidFill>
              </a:rPr>
              <a:t>circular</a:t>
            </a:r>
            <a:r>
              <a:rPr lang="fr-CH" sz="2160" b="1" u="sng" dirty="0">
                <a:solidFill>
                  <a:srgbClr val="0000FF"/>
                </a:solidFill>
              </a:rPr>
              <a:t>:</a:t>
            </a:r>
            <a:r>
              <a:rPr lang="fr-CH" sz="2160" b="1" dirty="0">
                <a:solidFill>
                  <a:srgbClr val="0000FF"/>
                </a:solidFill>
              </a:rPr>
              <a:t> transverse  </a:t>
            </a:r>
            <a:r>
              <a:rPr lang="fr-CH" sz="2160" b="1" dirty="0">
                <a:solidFill>
                  <a:srgbClr val="0000FF"/>
                </a:solidFill>
                <a:sym typeface="Wingdings" panose="05000000000000000000" pitchFamily="2" charset="2"/>
              </a:rPr>
              <a:t> ppm </a:t>
            </a:r>
            <a:r>
              <a:rPr lang="fr-CH" sz="2160" b="1" dirty="0" err="1">
                <a:solidFill>
                  <a:srgbClr val="0000FF"/>
                </a:solidFill>
                <a:sym typeface="Wingdings" panose="05000000000000000000" pitchFamily="2" charset="2"/>
              </a:rPr>
              <a:t>beam</a:t>
            </a:r>
            <a:r>
              <a:rPr lang="fr-CH" sz="2160" b="1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fr-CH" sz="2160" b="1" dirty="0" err="1">
                <a:solidFill>
                  <a:srgbClr val="0000FF"/>
                </a:solidFill>
                <a:sym typeface="Wingdings" panose="05000000000000000000" pitchFamily="2" charset="2"/>
              </a:rPr>
              <a:t>energy</a:t>
            </a:r>
            <a:r>
              <a:rPr lang="fr-CH" sz="2160" b="1" dirty="0">
                <a:solidFill>
                  <a:srgbClr val="0000FF"/>
                </a:solidFill>
                <a:sym typeface="Wingdings" panose="05000000000000000000" pitchFamily="2" charset="2"/>
              </a:rPr>
              <a:t> calibration</a:t>
            </a:r>
            <a:endParaRPr lang="fr-CH" sz="2160" b="1" dirty="0">
              <a:solidFill>
                <a:srgbClr val="0000FF"/>
              </a:solidFill>
            </a:endParaRPr>
          </a:p>
          <a:p>
            <a:r>
              <a:rPr lang="fr-CH" sz="2160" dirty="0"/>
              <a:t>                                    </a:t>
            </a:r>
            <a:r>
              <a:rPr lang="fr-CH" sz="2160" b="1" u="sng" dirty="0" err="1">
                <a:solidFill>
                  <a:srgbClr val="C00000"/>
                </a:solidFill>
              </a:rPr>
              <a:t>linear</a:t>
            </a:r>
            <a:r>
              <a:rPr lang="fr-CH" sz="2160" b="1" u="sng" dirty="0">
                <a:solidFill>
                  <a:srgbClr val="C00000"/>
                </a:solidFill>
              </a:rPr>
              <a:t>: </a:t>
            </a:r>
            <a:r>
              <a:rPr lang="fr-CH" sz="2160" b="1" dirty="0">
                <a:solidFill>
                  <a:srgbClr val="C00000"/>
                </a:solidFill>
              </a:rPr>
              <a:t>longitudinal : e- </a:t>
            </a:r>
            <a:r>
              <a:rPr lang="fr-CH" sz="2160" b="1" dirty="0">
                <a:solidFill>
                  <a:srgbClr val="C00000"/>
                </a:solidFill>
                <a:sym typeface="Symbol"/>
              </a:rPr>
              <a:t></a:t>
            </a:r>
            <a:r>
              <a:rPr lang="fr-CH" sz="2160" b="1" dirty="0">
                <a:solidFill>
                  <a:srgbClr val="C00000"/>
                </a:solidFill>
              </a:rPr>
              <a:t>80% </a:t>
            </a:r>
            <a:r>
              <a:rPr lang="fr-CH" sz="2160" b="1" dirty="0" err="1">
                <a:solidFill>
                  <a:srgbClr val="C00000"/>
                </a:solidFill>
              </a:rPr>
              <a:t>easy</a:t>
            </a:r>
            <a:r>
              <a:rPr lang="fr-CH" sz="2160" b="1" dirty="0">
                <a:solidFill>
                  <a:srgbClr val="C00000"/>
                </a:solidFill>
              </a:rPr>
              <a:t>, (e+ </a:t>
            </a:r>
            <a:r>
              <a:rPr lang="fr-CH" sz="2160" b="1" dirty="0">
                <a:solidFill>
                  <a:srgbClr val="C00000"/>
                </a:solidFill>
                <a:sym typeface="Symbol"/>
              </a:rPr>
              <a:t>3</a:t>
            </a:r>
            <a:r>
              <a:rPr lang="fr-CH" sz="2160" b="1" dirty="0">
                <a:solidFill>
                  <a:srgbClr val="C00000"/>
                </a:solidFill>
              </a:rPr>
              <a:t>0% </a:t>
            </a:r>
            <a:r>
              <a:rPr lang="fr-CH" sz="2160" b="1" dirty="0" err="1">
                <a:solidFill>
                  <a:srgbClr val="C00000"/>
                </a:solidFill>
              </a:rPr>
              <a:t>difficult</a:t>
            </a:r>
            <a:r>
              <a:rPr lang="fr-CH" sz="2160" b="1" dirty="0">
                <a:solidFill>
                  <a:srgbClr val="C00000"/>
                </a:solidFill>
              </a:rPr>
              <a:t>) </a:t>
            </a:r>
            <a:r>
              <a:rPr lang="fr-CH" sz="216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CH" sz="2160" b="1" dirty="0" err="1">
                <a:solidFill>
                  <a:srgbClr val="C00000"/>
                </a:solidFill>
                <a:sym typeface="Wingdings" panose="05000000000000000000" pitchFamily="2" charset="2"/>
              </a:rPr>
              <a:t>additional</a:t>
            </a:r>
            <a:r>
              <a:rPr lang="fr-CH" sz="2160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sz="2160" b="1" dirty="0" err="1">
                <a:solidFill>
                  <a:srgbClr val="C00000"/>
                </a:solidFill>
                <a:sym typeface="Wingdings" panose="05000000000000000000" pitchFamily="2" charset="2"/>
              </a:rPr>
              <a:t>d.o.f</a:t>
            </a:r>
            <a:r>
              <a:rPr lang="fr-CH" sz="2160" b="1" dirty="0">
                <a:solidFill>
                  <a:srgbClr val="C00000"/>
                </a:solidFill>
              </a:rPr>
              <a:t>  </a:t>
            </a:r>
            <a:endParaRPr lang="fr-CH" sz="2160" dirty="0">
              <a:solidFill>
                <a:srgbClr val="C00000"/>
              </a:solidFill>
            </a:endParaRPr>
          </a:p>
          <a:p>
            <a:r>
              <a:rPr lang="fr-CH" sz="2160" b="1" dirty="0" err="1">
                <a:solidFill>
                  <a:srgbClr val="0000FF"/>
                </a:solidFill>
              </a:rPr>
              <a:t>Monochromatization</a:t>
            </a:r>
            <a:r>
              <a:rPr lang="fr-CH" sz="2160" b="1" dirty="0">
                <a:solidFill>
                  <a:srgbClr val="0000FF"/>
                </a:solidFill>
              </a:rPr>
              <a:t> for </a:t>
            </a:r>
            <a:r>
              <a:rPr lang="fr-CH" sz="2160" b="1" dirty="0" err="1">
                <a:solidFill>
                  <a:srgbClr val="0000FF"/>
                </a:solidFill>
              </a:rPr>
              <a:t>e+e</a:t>
            </a:r>
            <a:r>
              <a:rPr lang="fr-CH" sz="2160" b="1" dirty="0">
                <a:solidFill>
                  <a:srgbClr val="0000FF"/>
                </a:solidFill>
              </a:rPr>
              <a:t>- </a:t>
            </a:r>
            <a:r>
              <a:rPr lang="fr-CH" sz="2160" b="1" dirty="0">
                <a:solidFill>
                  <a:srgbClr val="0000FF"/>
                </a:solidFill>
                <a:sym typeface="Wingdings" panose="05000000000000000000" pitchFamily="2" charset="2"/>
              </a:rPr>
              <a:t> H (125 </a:t>
            </a:r>
            <a:r>
              <a:rPr lang="fr-CH" sz="2160" b="1" dirty="0" err="1">
                <a:solidFill>
                  <a:srgbClr val="0000FF"/>
                </a:solidFill>
                <a:sym typeface="Wingdings" panose="05000000000000000000" pitchFamily="2" charset="2"/>
              </a:rPr>
              <a:t>GeV</a:t>
            </a:r>
            <a:r>
              <a:rPr lang="fr-CH" sz="2160" b="1" dirty="0">
                <a:solidFill>
                  <a:srgbClr val="0000FF"/>
                </a:solidFill>
                <a:sym typeface="Wingdings" panose="05000000000000000000" pitchFamily="2" charset="2"/>
              </a:rPr>
              <a:t>)</a:t>
            </a:r>
            <a:endParaRPr lang="fr-CH" sz="2160" b="1" dirty="0">
              <a:solidFill>
                <a:srgbClr val="0000FF"/>
              </a:solidFill>
            </a:endParaRPr>
          </a:p>
          <a:p>
            <a:r>
              <a:rPr lang="fr-CH" sz="2160" b="1" dirty="0"/>
              <a:t>Long </a:t>
            </a:r>
            <a:r>
              <a:rPr lang="fr-CH" sz="2160" b="1" dirty="0" err="1"/>
              <a:t>term</a:t>
            </a:r>
            <a:r>
              <a:rPr lang="fr-CH" sz="2160" b="1" dirty="0"/>
              <a:t> </a:t>
            </a:r>
            <a:r>
              <a:rPr lang="fr-CH" sz="2160" b="1" dirty="0" err="1"/>
              <a:t>energy</a:t>
            </a:r>
            <a:r>
              <a:rPr lang="fr-CH" sz="2160" b="1" dirty="0"/>
              <a:t> upgrade  </a:t>
            </a:r>
            <a:r>
              <a:rPr lang="fr-CH" sz="2160" b="1" dirty="0" err="1">
                <a:solidFill>
                  <a:srgbClr val="0000FF"/>
                </a:solidFill>
              </a:rPr>
              <a:t>circular</a:t>
            </a:r>
            <a:r>
              <a:rPr lang="fr-CH" sz="2160" b="1" dirty="0">
                <a:solidFill>
                  <a:srgbClr val="0000FF"/>
                </a:solidFill>
              </a:rPr>
              <a:t>: pp, AA, e-h           </a:t>
            </a:r>
            <a:r>
              <a:rPr lang="fr-CH" sz="2160" b="1" dirty="0" err="1">
                <a:solidFill>
                  <a:srgbClr val="C00000"/>
                </a:solidFill>
              </a:rPr>
              <a:t>linear</a:t>
            </a:r>
            <a:r>
              <a:rPr lang="fr-CH" sz="2160" b="1" dirty="0">
                <a:solidFill>
                  <a:srgbClr val="C00000"/>
                </a:solidFill>
              </a:rPr>
              <a:t>:  High </a:t>
            </a:r>
            <a:r>
              <a:rPr lang="fr-CH" sz="2160" b="1" dirty="0" err="1">
                <a:solidFill>
                  <a:srgbClr val="C00000"/>
                </a:solidFill>
              </a:rPr>
              <a:t>energy</a:t>
            </a:r>
            <a:r>
              <a:rPr lang="fr-CH" sz="2160" b="1" dirty="0">
                <a:solidFill>
                  <a:srgbClr val="C00000"/>
                </a:solidFill>
              </a:rPr>
              <a:t> lepton collisions</a:t>
            </a:r>
          </a:p>
          <a:p>
            <a:r>
              <a:rPr lang="fr-CH" sz="2160" b="1" dirty="0"/>
              <a:t>Interaction points</a:t>
            </a:r>
            <a:r>
              <a:rPr lang="fr-CH" sz="2160" dirty="0"/>
              <a:t>                 </a:t>
            </a:r>
            <a:r>
              <a:rPr lang="fr-CH" sz="2160" b="1" dirty="0" err="1">
                <a:solidFill>
                  <a:srgbClr val="0000FF"/>
                </a:solidFill>
              </a:rPr>
              <a:t>circular</a:t>
            </a:r>
            <a:r>
              <a:rPr lang="fr-CH" sz="2160" b="1" dirty="0">
                <a:solidFill>
                  <a:srgbClr val="0000FF"/>
                </a:solidFill>
              </a:rPr>
              <a:t>: 2-4                          </a:t>
            </a:r>
            <a:r>
              <a:rPr lang="fr-CH" sz="2160" b="1" dirty="0" err="1">
                <a:solidFill>
                  <a:srgbClr val="C00000"/>
                </a:solidFill>
              </a:rPr>
              <a:t>linear</a:t>
            </a:r>
            <a:r>
              <a:rPr lang="fr-CH" sz="2160" b="1" dirty="0">
                <a:solidFill>
                  <a:srgbClr val="C00000"/>
                </a:solidFill>
              </a:rPr>
              <a:t>: 1 IP (at a time) </a:t>
            </a:r>
          </a:p>
          <a:p>
            <a:r>
              <a:rPr lang="fr-CH" sz="2160" b="1" dirty="0" err="1">
                <a:solidFill>
                  <a:srgbClr val="0000FF"/>
                </a:solidFill>
              </a:rPr>
              <a:t>Run</a:t>
            </a:r>
            <a:r>
              <a:rPr lang="fr-CH" sz="2160" b="1" dirty="0">
                <a:solidFill>
                  <a:srgbClr val="0000FF"/>
                </a:solidFill>
              </a:rPr>
              <a:t> </a:t>
            </a:r>
            <a:r>
              <a:rPr lang="fr-CH" sz="2160" b="1" dirty="0" err="1">
                <a:solidFill>
                  <a:srgbClr val="0000FF"/>
                </a:solidFill>
              </a:rPr>
              <a:t>limited</a:t>
            </a:r>
            <a:r>
              <a:rPr lang="fr-CH" sz="2160" b="1" dirty="0">
                <a:solidFill>
                  <a:srgbClr val="0000FF"/>
                </a:solidFill>
              </a:rPr>
              <a:t> in time by </a:t>
            </a:r>
            <a:r>
              <a:rPr lang="fr-CH" sz="2160" b="1" dirty="0" err="1">
                <a:solidFill>
                  <a:srgbClr val="0000FF"/>
                </a:solidFill>
              </a:rPr>
              <a:t>arrival</a:t>
            </a:r>
            <a:r>
              <a:rPr lang="fr-CH" sz="2160" b="1" dirty="0">
                <a:solidFill>
                  <a:srgbClr val="0000FF"/>
                </a:solidFill>
              </a:rPr>
              <a:t> of hadron </a:t>
            </a:r>
            <a:r>
              <a:rPr lang="fr-CH" sz="2160" b="1" dirty="0" err="1">
                <a:solidFill>
                  <a:srgbClr val="0000FF"/>
                </a:solidFill>
              </a:rPr>
              <a:t>collider</a:t>
            </a:r>
            <a:r>
              <a:rPr lang="fr-CH" sz="2160" b="1" dirty="0">
                <a:solidFill>
                  <a:srgbClr val="C00000"/>
                </a:solidFill>
              </a:rPr>
              <a:t>           </a:t>
            </a:r>
            <a:r>
              <a:rPr lang="fr-CH" sz="2160" b="1" dirty="0" err="1">
                <a:solidFill>
                  <a:srgbClr val="C00000"/>
                </a:solidFill>
              </a:rPr>
              <a:t>Run</a:t>
            </a:r>
            <a:r>
              <a:rPr lang="fr-CH" sz="2160" b="1" dirty="0">
                <a:solidFill>
                  <a:srgbClr val="C00000"/>
                </a:solidFill>
              </a:rPr>
              <a:t> </a:t>
            </a:r>
            <a:r>
              <a:rPr lang="fr-CH" sz="2160" b="1" dirty="0" err="1">
                <a:solidFill>
                  <a:srgbClr val="C00000"/>
                </a:solidFill>
              </a:rPr>
              <a:t>is</a:t>
            </a:r>
            <a:r>
              <a:rPr lang="fr-CH" sz="2160" b="1" dirty="0">
                <a:solidFill>
                  <a:srgbClr val="C00000"/>
                </a:solidFill>
              </a:rPr>
              <a:t> open </a:t>
            </a:r>
            <a:r>
              <a:rPr lang="fr-CH" sz="2160" b="1" dirty="0" err="1">
                <a:solidFill>
                  <a:srgbClr val="C00000"/>
                </a:solidFill>
              </a:rPr>
              <a:t>ended</a:t>
            </a:r>
            <a:endParaRPr lang="en-GB" sz="216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07568" y="-17769"/>
            <a:ext cx="6320898" cy="6093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3360" b="1" dirty="0" err="1"/>
              <a:t>Circular</a:t>
            </a:r>
            <a:r>
              <a:rPr lang="fr-CH" sz="3360" b="1" dirty="0"/>
              <a:t> vs </a:t>
            </a:r>
            <a:r>
              <a:rPr lang="fr-CH" sz="3360" b="1" dirty="0" err="1"/>
              <a:t>linear</a:t>
            </a:r>
            <a:r>
              <a:rPr lang="fr-CH" sz="3360" b="1" dirty="0"/>
              <a:t> </a:t>
            </a:r>
            <a:r>
              <a:rPr lang="fr-CH" sz="3360" b="1" dirty="0" err="1"/>
              <a:t>complementarity</a:t>
            </a:r>
            <a:endParaRPr lang="en-GB" sz="336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231905" y="3083362"/>
            <a:ext cx="2529475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b="1" dirty="0">
                <a:solidFill>
                  <a:srgbClr val="C00000"/>
                </a:solidFill>
              </a:rPr>
              <a:t>cross-over ~350 </a:t>
            </a:r>
            <a:r>
              <a:rPr lang="fr-CH" sz="2160" b="1" dirty="0" err="1">
                <a:solidFill>
                  <a:srgbClr val="C00000"/>
                </a:solidFill>
              </a:rPr>
              <a:t>GeV</a:t>
            </a:r>
            <a:endParaRPr lang="en-GB" sz="2160" dirty="0"/>
          </a:p>
        </p:txBody>
      </p:sp>
    </p:spTree>
    <p:extLst>
      <p:ext uri="{BB962C8B-B14F-4D97-AF65-F5344CB8AC3E}">
        <p14:creationId xmlns:p14="http://schemas.microsoft.com/office/powerpoint/2010/main" val="402261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2276873"/>
            <a:ext cx="4077790" cy="394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59496" y="113781"/>
            <a:ext cx="9175653" cy="193899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The Standard Model </a:t>
            </a:r>
            <a:r>
              <a:rPr lang="fr-CH" sz="2000" b="1" dirty="0" err="1">
                <a:solidFill>
                  <a:prstClr val="black"/>
                </a:solidFill>
              </a:rPr>
              <a:t>is</a:t>
            </a:r>
            <a:r>
              <a:rPr lang="fr-CH" sz="2000" b="1" dirty="0">
                <a:solidFill>
                  <a:prstClr val="black"/>
                </a:solidFill>
              </a:rPr>
              <a:t> a </a:t>
            </a:r>
            <a:r>
              <a:rPr lang="fr-CH" sz="2000" b="1" dirty="0" err="1">
                <a:solidFill>
                  <a:prstClr val="black"/>
                </a:solidFill>
              </a:rPr>
              <a:t>very</a:t>
            </a:r>
            <a:r>
              <a:rPr lang="fr-CH" sz="2000" b="1" dirty="0">
                <a:solidFill>
                  <a:prstClr val="black"/>
                </a:solidFill>
              </a:rPr>
              <a:t> consistent and </a:t>
            </a:r>
            <a:r>
              <a:rPr lang="fr-CH" sz="2000" b="1" dirty="0" err="1">
                <a:solidFill>
                  <a:prstClr val="black"/>
                </a:solidFill>
              </a:rPr>
              <a:t>complete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>
                <a:solidFill>
                  <a:prstClr val="black"/>
                </a:solidFill>
              </a:rPr>
              <a:t>theory</a:t>
            </a:r>
            <a:r>
              <a:rPr lang="fr-CH" sz="2000" b="1" dirty="0">
                <a:solidFill>
                  <a:prstClr val="black"/>
                </a:solidFill>
              </a:rPr>
              <a:t>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It </a:t>
            </a:r>
            <a:r>
              <a:rPr lang="fr-CH" sz="2000" b="1" dirty="0" err="1">
                <a:solidFill>
                  <a:prstClr val="black"/>
                </a:solidFill>
              </a:rPr>
              <a:t>explains</a:t>
            </a:r>
            <a:r>
              <a:rPr lang="fr-CH" sz="2000" b="1" dirty="0">
                <a:solidFill>
                  <a:prstClr val="black"/>
                </a:solidFill>
              </a:rPr>
              <a:t> all </a:t>
            </a:r>
            <a:r>
              <a:rPr lang="fr-CH" sz="2000" b="1" dirty="0" err="1">
                <a:solidFill>
                  <a:prstClr val="black"/>
                </a:solidFill>
              </a:rPr>
              <a:t>known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>
                <a:solidFill>
                  <a:prstClr val="black"/>
                </a:solidFill>
              </a:rPr>
              <a:t>collider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>
                <a:solidFill>
                  <a:prstClr val="black"/>
                </a:solidFill>
              </a:rPr>
              <a:t>phenomena</a:t>
            </a:r>
            <a:r>
              <a:rPr lang="fr-CH" sz="2000" b="1" dirty="0">
                <a:solidFill>
                  <a:prstClr val="black"/>
                </a:solidFill>
              </a:rPr>
              <a:t> and </a:t>
            </a:r>
            <a:r>
              <a:rPr lang="fr-CH" sz="2000" b="1" dirty="0" err="1">
                <a:solidFill>
                  <a:prstClr val="black"/>
                </a:solidFill>
              </a:rPr>
              <a:t>almost</a:t>
            </a:r>
            <a:r>
              <a:rPr lang="fr-CH" sz="2000" b="1" dirty="0">
                <a:solidFill>
                  <a:prstClr val="black"/>
                </a:solidFill>
              </a:rPr>
              <a:t> all </a:t>
            </a:r>
            <a:r>
              <a:rPr lang="fr-CH" sz="2000" b="1" dirty="0" err="1">
                <a:solidFill>
                  <a:prstClr val="black"/>
                </a:solidFill>
              </a:rPr>
              <a:t>particle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>
                <a:solidFill>
                  <a:prstClr val="black"/>
                </a:solidFill>
              </a:rPr>
              <a:t>physics</a:t>
            </a:r>
            <a:r>
              <a:rPr lang="fr-CH" sz="2000" b="1" dirty="0">
                <a:solidFill>
                  <a:prstClr val="black"/>
                </a:solidFill>
              </a:rPr>
              <a:t> (</a:t>
            </a:r>
            <a:r>
              <a:rPr lang="fr-CH" sz="2000" b="1" dirty="0" err="1">
                <a:solidFill>
                  <a:prstClr val="black"/>
                </a:solidFill>
              </a:rPr>
              <a:t>except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>
                <a:solidFill>
                  <a:prstClr val="black"/>
                </a:solidFill>
                <a:sym typeface="Symbol"/>
              </a:rPr>
              <a:t>’s) 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          – </a:t>
            </a:r>
            <a:r>
              <a:rPr lang="fr-CH" sz="2000" b="1" dirty="0" err="1">
                <a:solidFill>
                  <a:prstClr val="black"/>
                </a:solidFill>
              </a:rPr>
              <a:t>this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>
                <a:solidFill>
                  <a:prstClr val="black"/>
                </a:solidFill>
              </a:rPr>
              <a:t>was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>
                <a:solidFill>
                  <a:prstClr val="black"/>
                </a:solidFill>
              </a:rPr>
              <a:t>beautifully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>
                <a:solidFill>
                  <a:prstClr val="black"/>
                </a:solidFill>
              </a:rPr>
              <a:t>verified</a:t>
            </a:r>
            <a:r>
              <a:rPr lang="fr-CH" sz="2000" b="1" dirty="0">
                <a:solidFill>
                  <a:prstClr val="black"/>
                </a:solidFill>
              </a:rPr>
              <a:t> at LEP, SLC, </a:t>
            </a:r>
            <a:r>
              <a:rPr lang="fr-CH" sz="2000" b="1" dirty="0" err="1">
                <a:solidFill>
                  <a:prstClr val="black"/>
                </a:solidFill>
              </a:rPr>
              <a:t>Tevatron</a:t>
            </a:r>
            <a:r>
              <a:rPr lang="fr-CH" sz="2000" b="1" dirty="0">
                <a:solidFill>
                  <a:prstClr val="black"/>
                </a:solidFill>
              </a:rPr>
              <a:t> and the LHC.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          -- the EWPO radiative corrections </a:t>
            </a:r>
            <a:r>
              <a:rPr lang="fr-CH" sz="2000" b="1" dirty="0" err="1">
                <a:solidFill>
                  <a:prstClr val="black"/>
                </a:solidFill>
              </a:rPr>
              <a:t>predicted</a:t>
            </a:r>
            <a:r>
              <a:rPr lang="fr-CH" sz="2000" b="1" dirty="0">
                <a:solidFill>
                  <a:prstClr val="black"/>
                </a:solidFill>
              </a:rPr>
              <a:t> top and </a:t>
            </a:r>
            <a:r>
              <a:rPr lang="fr-CH" sz="2000" b="1" dirty="0" err="1">
                <a:solidFill>
                  <a:prstClr val="black"/>
                </a:solidFill>
              </a:rPr>
              <a:t>Higgs</a:t>
            </a:r>
            <a:r>
              <a:rPr lang="fr-CH" sz="2000" b="1" dirty="0">
                <a:solidFill>
                  <a:prstClr val="black"/>
                </a:solidFill>
              </a:rPr>
              <a:t> masses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                              </a:t>
            </a:r>
            <a:r>
              <a:rPr lang="fr-CH" sz="2000" b="1" dirty="0" err="1">
                <a:solidFill>
                  <a:prstClr val="black"/>
                </a:solidFill>
              </a:rPr>
              <a:t>assuming</a:t>
            </a:r>
            <a:r>
              <a:rPr lang="fr-CH" sz="2000" b="1" dirty="0">
                <a:solidFill>
                  <a:prstClr val="black"/>
                </a:solidFill>
              </a:rPr>
              <a:t> SM </a:t>
            </a:r>
            <a:r>
              <a:rPr lang="fr-CH" sz="2000" b="1" i="1" dirty="0">
                <a:solidFill>
                  <a:prstClr val="black"/>
                </a:solidFill>
              </a:rPr>
              <a:t>and </a:t>
            </a:r>
            <a:r>
              <a:rPr lang="fr-CH" sz="2000" b="1" i="1" dirty="0" err="1">
                <a:solidFill>
                  <a:prstClr val="black"/>
                </a:solidFill>
              </a:rPr>
              <a:t>nothing</a:t>
            </a:r>
            <a:r>
              <a:rPr lang="fr-CH" sz="2000" b="1" i="1" dirty="0">
                <a:solidFill>
                  <a:prstClr val="black"/>
                </a:solidFill>
              </a:rPr>
              <a:t> </a:t>
            </a:r>
            <a:r>
              <a:rPr lang="fr-CH" sz="2000" b="1" i="1" dirty="0" err="1">
                <a:solidFill>
                  <a:prstClr val="black"/>
                </a:solidFill>
              </a:rPr>
              <a:t>else</a:t>
            </a:r>
            <a:r>
              <a:rPr lang="fr-CH" sz="2000" b="1" i="1" dirty="0">
                <a:solidFill>
                  <a:prstClr val="black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 err="1">
                <a:solidFill>
                  <a:prstClr val="black"/>
                </a:solidFill>
              </a:rPr>
              <a:t>we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>
                <a:solidFill>
                  <a:prstClr val="black"/>
                </a:solidFill>
              </a:rPr>
              <a:t>can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>
                <a:solidFill>
                  <a:prstClr val="black"/>
                </a:solidFill>
              </a:rPr>
              <a:t>even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>
                <a:solidFill>
                  <a:prstClr val="black"/>
                </a:solidFill>
              </a:rPr>
              <a:t>extrapolate</a:t>
            </a:r>
            <a:r>
              <a:rPr lang="fr-CH" sz="2000" b="1" dirty="0">
                <a:solidFill>
                  <a:prstClr val="black"/>
                </a:solidFill>
              </a:rPr>
              <a:t> the Standard Model all the </a:t>
            </a:r>
            <a:r>
              <a:rPr lang="fr-CH" sz="2000" b="1" dirty="0" err="1">
                <a:solidFill>
                  <a:prstClr val="black"/>
                </a:solidFill>
              </a:rPr>
              <a:t>way</a:t>
            </a:r>
            <a:r>
              <a:rPr lang="fr-CH" sz="2000" b="1" dirty="0">
                <a:solidFill>
                  <a:prstClr val="black"/>
                </a:solidFill>
              </a:rPr>
              <a:t> to the </a:t>
            </a:r>
            <a:r>
              <a:rPr lang="fr-CH" sz="2000" b="1" dirty="0" err="1">
                <a:solidFill>
                  <a:prstClr val="black"/>
                </a:solidFill>
              </a:rPr>
              <a:t>the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>
                <a:solidFill>
                  <a:prstClr val="black"/>
                </a:solidFill>
              </a:rPr>
              <a:t>Plank</a:t>
            </a:r>
            <a:r>
              <a:rPr lang="fr-CH" sz="2000" b="1" dirty="0">
                <a:solidFill>
                  <a:prstClr val="black"/>
                </a:solidFill>
              </a:rPr>
              <a:t> </a:t>
            </a:r>
            <a:r>
              <a:rPr lang="fr-CH" sz="2000" b="1" dirty="0" err="1">
                <a:solidFill>
                  <a:prstClr val="black"/>
                </a:solidFill>
              </a:rPr>
              <a:t>scale</a:t>
            </a:r>
            <a:r>
              <a:rPr lang="fr-CH" sz="2000" b="1" dirty="0">
                <a:solidFill>
                  <a:prstClr val="black"/>
                </a:solidFill>
              </a:rPr>
              <a:t> :</a:t>
            </a:r>
            <a:endParaRPr lang="en-GB" sz="2000" b="1" dirty="0">
              <a:solidFill>
                <a:prstClr val="black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41" y="2052773"/>
            <a:ext cx="3946564" cy="354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8426491" y="2668850"/>
            <a:ext cx="1527328" cy="850158"/>
            <a:chOff x="6902492" y="2668849"/>
            <a:chExt cx="1527328" cy="850158"/>
          </a:xfrm>
        </p:grpSpPr>
        <p:sp>
          <p:nvSpPr>
            <p:cNvPr id="5" name="Oval 4"/>
            <p:cNvSpPr/>
            <p:nvPr/>
          </p:nvSpPr>
          <p:spPr>
            <a:xfrm>
              <a:off x="6902492" y="3501007"/>
              <a:ext cx="36000" cy="1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6938492" y="3068959"/>
              <a:ext cx="360040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279184" y="2668849"/>
              <a:ext cx="1150636" cy="40011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fr-CH" sz="2000" dirty="0"/>
                <a:t>FCC 2048</a:t>
              </a:r>
              <a:endParaRPr lang="en-GB" sz="2000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1D157-1959-4932-8341-97EA2BFDA13B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66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67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92242" y="1114054"/>
            <a:ext cx="2606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/>
              <a:t>Is </a:t>
            </a:r>
            <a:r>
              <a:rPr lang="fr-CH" sz="3600" dirty="0" err="1"/>
              <a:t>it</a:t>
            </a:r>
            <a:r>
              <a:rPr lang="fr-CH" sz="3600" dirty="0"/>
              <a:t> the end?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882" y="2060123"/>
            <a:ext cx="4077790" cy="3944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DD9BE-5A61-48A1-A4DB-8CB17076686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24000" y="0"/>
            <a:ext cx="9144000" cy="5253540"/>
            <a:chOff x="0" y="0"/>
            <a:chExt cx="9144000" cy="525354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5253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3890075" y="3239146"/>
              <a:ext cx="4618494" cy="2324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396874" y="4546427"/>
            <a:ext cx="5398253" cy="1472904"/>
            <a:chOff x="1937288" y="4819969"/>
            <a:chExt cx="5398253" cy="1472904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3441" y="4873648"/>
              <a:ext cx="5372100" cy="1419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</p:pic>
        <p:sp>
          <p:nvSpPr>
            <p:cNvPr id="7" name="Rectangle 6"/>
            <p:cNvSpPr/>
            <p:nvPr/>
          </p:nvSpPr>
          <p:spPr>
            <a:xfrm>
              <a:off x="1937288" y="4819969"/>
              <a:ext cx="2913681" cy="2944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motivational talk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67</a:t>
            </a:fld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896200" y="6165304"/>
            <a:ext cx="2662908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600" b="1" dirty="0">
                <a:solidFill>
                  <a:prstClr val="black"/>
                </a:solidFill>
              </a:rPr>
              <a:t>Is </a:t>
            </a:r>
            <a:r>
              <a:rPr lang="fr-CH" sz="3600" b="1" dirty="0" err="1">
                <a:solidFill>
                  <a:prstClr val="black"/>
                </a:solidFill>
              </a:rPr>
              <a:t>it</a:t>
            </a:r>
            <a:r>
              <a:rPr lang="fr-CH" sz="3600" b="1" dirty="0">
                <a:solidFill>
                  <a:prstClr val="black"/>
                </a:solidFill>
              </a:rPr>
              <a:t> the end?</a:t>
            </a:r>
          </a:p>
        </p:txBody>
      </p:sp>
    </p:spTree>
    <p:extLst>
      <p:ext uri="{BB962C8B-B14F-4D97-AF65-F5344CB8AC3E}">
        <p14:creationId xmlns:p14="http://schemas.microsoft.com/office/powerpoint/2010/main" val="345622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9A3A-7B9A-4E4D-B9D2-CF4CC1F8183D}" type="datetime1">
              <a:rPr lang="fr-CH" smtClean="0"/>
              <a:t>25.08.2022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Alain Blondel motivational talk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473A-E14C-4812-A0D4-922FFA49B43C}" type="slidenum">
              <a:rPr lang="en-GB" smtClean="0"/>
              <a:t>68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556" y="1700808"/>
            <a:ext cx="8838940" cy="3200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68076" y="980728"/>
            <a:ext cx="2345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/>
              <a:t>Higgs</a:t>
            </a:r>
            <a:r>
              <a:rPr lang="fr-CH" sz="2400" b="1" dirty="0"/>
              <a:t> Production</a:t>
            </a:r>
            <a:endParaRPr lang="en-GB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95600" y="5299639"/>
            <a:ext cx="73504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10</a:t>
            </a:r>
            <a:r>
              <a:rPr lang="de-DE" b="1" baseline="30000" dirty="0"/>
              <a:t>6</a:t>
            </a:r>
            <a:r>
              <a:rPr lang="de-DE" b="1" dirty="0"/>
              <a:t> e</a:t>
            </a:r>
            <a:r>
              <a:rPr lang="de-DE" dirty="0"/>
              <a:t>+</a:t>
            </a:r>
            <a:r>
              <a:rPr lang="de-DE" b="1" dirty="0"/>
              <a:t>e- </a:t>
            </a:r>
            <a:r>
              <a:rPr lang="de-DE" dirty="0"/>
              <a:t>→ </a:t>
            </a:r>
            <a:r>
              <a:rPr lang="de-DE" b="1" dirty="0"/>
              <a:t>ZH events with 5 ab-1</a:t>
            </a:r>
          </a:p>
          <a:p>
            <a:r>
              <a:rPr lang="en-GB" dirty="0"/>
              <a:t>● </a:t>
            </a:r>
            <a:r>
              <a:rPr lang="en-GB" b="1" dirty="0"/>
              <a:t>Target : few per-mil precision, statistics-limited.</a:t>
            </a:r>
          </a:p>
          <a:p>
            <a:r>
              <a:rPr lang="en-GB" dirty="0"/>
              <a:t>● </a:t>
            </a:r>
            <a:r>
              <a:rPr lang="en-GB" b="1" dirty="0"/>
              <a:t>Complemented with 200k events at √s = 350 – 365 GeV</a:t>
            </a:r>
          </a:p>
          <a:p>
            <a:r>
              <a:rPr lang="en-GB" dirty="0"/>
              <a:t>             </a:t>
            </a:r>
            <a:r>
              <a:rPr lang="en-GB" b="1" dirty="0"/>
              <a:t>Of which 30% in the WW fusion channel (useful for the </a:t>
            </a:r>
            <a:r>
              <a:rPr lang="en-GB" dirty="0"/>
              <a:t>Γ</a:t>
            </a:r>
            <a:r>
              <a:rPr lang="en-GB" b="1" baseline="-25000" dirty="0"/>
              <a:t>H</a:t>
            </a:r>
            <a:r>
              <a:rPr lang="en-GB" b="1" dirty="0"/>
              <a:t> precision)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223792" y="443711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own Arrow 8"/>
          <p:cNvSpPr/>
          <p:nvPr/>
        </p:nvSpPr>
        <p:spPr>
          <a:xfrm rot="10800000">
            <a:off x="4004308" y="4450394"/>
            <a:ext cx="219484" cy="274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873635" y="5013177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LEP</a:t>
            </a:r>
            <a:r>
              <a:rPr lang="fr-CH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85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B6ECDD09-41B4-4F06-8552-4950E56C582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69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https://lh5.googleusercontent.com/bm9GSBOw51cyL1TXac7XmLHHv280eQNIwSn60i7xAWh4-6cw8Ankyf9R38Ou2vDg99fZwySO72zPoe0wobBoDhmqEKSM4qf0OI3BOBdmAp35V_ZESCQDwxp99yGse7c1OjEBSc1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63"/>
          <a:stretch/>
        </p:blipFill>
        <p:spPr bwMode="auto">
          <a:xfrm>
            <a:off x="516835" y="-17645"/>
            <a:ext cx="10227365" cy="6711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7809" y="2862470"/>
            <a:ext cx="170953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table </a:t>
            </a:r>
            <a:r>
              <a:rPr lang="fr-FR" dirty="0" err="1" smtClean="0"/>
              <a:t>from</a:t>
            </a:r>
            <a:r>
              <a:rPr lang="fr-FR" dirty="0" smtClean="0"/>
              <a:t> ESPP briefing book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235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ircle"/>
          <p:cNvSpPr/>
          <p:nvPr/>
        </p:nvSpPr>
        <p:spPr>
          <a:xfrm>
            <a:off x="8393099" y="2535644"/>
            <a:ext cx="1222401" cy="1222401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8575" tIns="28575" rIns="28575" bIns="28575" anchor="ctr"/>
          <a:lstStyle/>
          <a:p>
            <a:pPr algn="ctr" defTabSz="314325" hangingPunct="0">
              <a:lnSpc>
                <a:spcPts val="2475"/>
              </a:lnSpc>
              <a:tabLst>
                <a:tab pos="571500" algn="l"/>
              </a:tabLst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mic Sans MS"/>
                <a:ea typeface="Comic Sans MS"/>
                <a:cs typeface="Comic Sans MS"/>
                <a:sym typeface="Comic Sans MS"/>
              </a:defRPr>
            </a:pPr>
            <a:endParaRPr sz="21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omic Sans MS"/>
              <a:sym typeface="Comic Sans MS"/>
            </a:endParaRPr>
          </a:p>
        </p:txBody>
      </p:sp>
      <p:sp>
        <p:nvSpPr>
          <p:cNvPr id="1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746795" y="6583586"/>
            <a:ext cx="288541" cy="28212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algn="ctr" hangingPunct="0"/>
            <a:fld id="{86CB4B4D-7CA3-9044-876B-883B54F8677D}" type="slidenum">
              <a:rPr kern="0">
                <a:solidFill>
                  <a:srgbClr val="000000"/>
                </a:solidFill>
              </a:rPr>
              <a:pPr algn="ctr" hangingPunct="0"/>
              <a:t>7</a:t>
            </a:fld>
            <a:endParaRPr kern="0">
              <a:solidFill>
                <a:srgbClr val="000000"/>
              </a:solidFill>
            </a:endParaRPr>
          </a:p>
        </p:txBody>
      </p:sp>
      <p:sp>
        <p:nvSpPr>
          <p:cNvPr id="101" name="FCC-ee Physics Programme"/>
          <p:cNvSpPr/>
          <p:nvPr/>
        </p:nvSpPr>
        <p:spPr>
          <a:xfrm>
            <a:off x="842406" y="35888"/>
            <a:ext cx="10507188" cy="676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lnSpc>
                <a:spcPts val="6400"/>
              </a:lnSpc>
              <a:spcBef>
                <a:spcPts val="100"/>
              </a:spcBef>
              <a:tabLst>
                <a:tab pos="889000" algn="l"/>
              </a:tabLst>
              <a:defRPr sz="54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 defTabSz="321469" hangingPunct="0">
              <a:lnSpc>
                <a:spcPts val="4800"/>
              </a:lnSpc>
              <a:spcBef>
                <a:spcPts val="75"/>
              </a:spcBef>
              <a:tabLst>
                <a:tab pos="666750" algn="l"/>
              </a:tabLst>
            </a:pPr>
            <a:r>
              <a:rPr sz="4050" kern="0">
                <a:solidFill>
                  <a:srgbClr val="000000"/>
                </a:solidFill>
              </a:rPr>
              <a:t>FCC-ee Physics Programme</a:t>
            </a:r>
          </a:p>
        </p:txBody>
      </p:sp>
      <p:sp>
        <p:nvSpPr>
          <p:cNvPr id="102" name="FCC-ee"/>
          <p:cNvSpPr txBox="1"/>
          <p:nvPr/>
        </p:nvSpPr>
        <p:spPr>
          <a:xfrm>
            <a:off x="8426417" y="2923707"/>
            <a:ext cx="1155766" cy="446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defTabSz="416718">
              <a:lnSpc>
                <a:spcPct val="100000"/>
              </a:lnSpc>
              <a:tabLst>
                <a:tab pos="330200" algn="l"/>
                <a:tab pos="660400" algn="l"/>
                <a:tab pos="990600" algn="l"/>
                <a:tab pos="1333500" algn="l"/>
                <a:tab pos="1663700" algn="l"/>
                <a:tab pos="1993900" algn="l"/>
                <a:tab pos="2324100" algn="l"/>
                <a:tab pos="2667000" algn="l"/>
                <a:tab pos="2997200" algn="l"/>
                <a:tab pos="3340100" algn="l"/>
                <a:tab pos="3657600" algn="l"/>
                <a:tab pos="4000500" algn="l"/>
              </a:tabLst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 defTabSz="312539" hangingPunct="0">
              <a:tabLst>
                <a:tab pos="247650" algn="l"/>
                <a:tab pos="495300" algn="l"/>
                <a:tab pos="742950" algn="l"/>
                <a:tab pos="1000125" algn="l"/>
                <a:tab pos="1247775" algn="l"/>
                <a:tab pos="1495425" algn="l"/>
                <a:tab pos="1743075" algn="l"/>
                <a:tab pos="2000250" algn="l"/>
                <a:tab pos="2247900" algn="l"/>
                <a:tab pos="2505075" algn="l"/>
                <a:tab pos="2743200" algn="l"/>
                <a:tab pos="3000375" algn="l"/>
              </a:tabLst>
            </a:pPr>
            <a:r>
              <a:rPr sz="2400" kern="0">
                <a:solidFill>
                  <a:srgbClr val="000000"/>
                </a:solidFill>
              </a:rPr>
              <a:t>FCC-ee</a:t>
            </a:r>
          </a:p>
        </p:txBody>
      </p:sp>
      <p:grpSp>
        <p:nvGrpSpPr>
          <p:cNvPr id="109" name="Group"/>
          <p:cNvGrpSpPr/>
          <p:nvPr/>
        </p:nvGrpSpPr>
        <p:grpSpPr>
          <a:xfrm>
            <a:off x="333171" y="2757804"/>
            <a:ext cx="5295561" cy="1529223"/>
            <a:chOff x="0" y="-99237"/>
            <a:chExt cx="7060747" cy="2038961"/>
          </a:xfrm>
        </p:grpSpPr>
        <p:sp>
          <p:nvSpPr>
            <p:cNvPr id="103" name="Axion-like particles, dark photons,…"/>
            <p:cNvSpPr txBox="1"/>
            <p:nvPr/>
          </p:nvSpPr>
          <p:spPr>
            <a:xfrm>
              <a:off x="126875" y="930848"/>
              <a:ext cx="3462486" cy="9335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marL="47625" indent="-47625" defTabSz="342900" hangingPunct="0">
                <a:buClr>
                  <a:srgbClr val="000000"/>
                </a:buClr>
                <a:buSzPct val="100000"/>
                <a:buFont typeface="Calibri"/>
                <a:buChar char="•"/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50" kern="0" dirty="0" err="1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Axion</a:t>
              </a:r>
              <a:r>
                <a:rPr sz="1350" kern="0" dirty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-like particles, dark photons, </a:t>
              </a:r>
            </a:p>
            <a:p>
              <a:pPr defTabSz="342900" hangingPunct="0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50" kern="0" dirty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Heavy Neutral Leptons </a:t>
              </a:r>
              <a:endParaRPr sz="135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47625" indent="-47625" defTabSz="342900" hangingPunct="0">
                <a:buClr>
                  <a:srgbClr val="000000"/>
                </a:buClr>
                <a:buSzPct val="100000"/>
                <a:buFont typeface="Calibri"/>
                <a:buChar char="•"/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50" kern="0" dirty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 long lifetimes - LLPs </a:t>
              </a:r>
            </a:p>
          </p:txBody>
        </p:sp>
        <p:sp>
          <p:nvSpPr>
            <p:cNvPr id="104" name="Rounded Rectangle"/>
            <p:cNvSpPr/>
            <p:nvPr/>
          </p:nvSpPr>
          <p:spPr>
            <a:xfrm>
              <a:off x="0" y="0"/>
              <a:ext cx="3679627" cy="889000"/>
            </a:xfrm>
            <a:prstGeom prst="roundRect">
              <a:avLst>
                <a:gd name="adj" fmla="val 21429"/>
              </a:avLst>
            </a:prstGeom>
            <a:solidFill>
              <a:schemeClr val="accent1">
                <a:lumOff val="16847"/>
                <a:alpha val="60000"/>
              </a:schemeClr>
            </a:solidFill>
            <a:ln w="25400" cap="flat">
              <a:solidFill>
                <a:srgbClr val="FFFFFF">
                  <a:alpha val="60000"/>
                </a:srgbClr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algn="ctr" defTabSz="314325" hangingPunct="0">
                <a:lnSpc>
                  <a:spcPts val="2475"/>
                </a:lnSpc>
                <a:tabLst>
                  <a:tab pos="571500" algn="l"/>
                </a:tabLst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pPr>
              <a:endParaRPr sz="21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mic Sans MS"/>
                <a:sym typeface="Comic Sans MS"/>
              </a:endParaRPr>
            </a:p>
          </p:txBody>
        </p:sp>
        <p:sp>
          <p:nvSpPr>
            <p:cNvPr id="105" name="direct searches…"/>
            <p:cNvSpPr txBox="1"/>
            <p:nvPr/>
          </p:nvSpPr>
          <p:spPr>
            <a:xfrm>
              <a:off x="8116" y="-99237"/>
              <a:ext cx="3663395" cy="10874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algn="ctr" defTabSz="312539" hangingPunct="0">
                <a:tabLst>
                  <a:tab pos="247650" algn="l"/>
                  <a:tab pos="495300" algn="l"/>
                  <a:tab pos="742950" algn="l"/>
                  <a:tab pos="1000125" algn="l"/>
                  <a:tab pos="1247775" algn="l"/>
                  <a:tab pos="1495425" algn="l"/>
                  <a:tab pos="1743075" algn="l"/>
                  <a:tab pos="2000250" algn="l"/>
                  <a:tab pos="2247900" algn="l"/>
                  <a:tab pos="2505075" algn="l"/>
                  <a:tab pos="2743200" algn="l"/>
                  <a:tab pos="3000375" algn="l"/>
                </a:tabLst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r>
                <a:rPr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direct searches </a:t>
              </a:r>
            </a:p>
            <a:p>
              <a:pPr algn="ctr" defTabSz="312539" hangingPunct="0">
                <a:tabLst>
                  <a:tab pos="247650" algn="l"/>
                  <a:tab pos="495300" algn="l"/>
                  <a:tab pos="742950" algn="l"/>
                  <a:tab pos="1000125" algn="l"/>
                  <a:tab pos="1247775" algn="l"/>
                  <a:tab pos="1495425" algn="l"/>
                  <a:tab pos="1743075" algn="l"/>
                  <a:tab pos="2000250" algn="l"/>
                  <a:tab pos="2247900" algn="l"/>
                  <a:tab pos="2505075" algn="l"/>
                  <a:tab pos="2743200" algn="l"/>
                  <a:tab pos="3000375" algn="l"/>
                </a:tabLst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r>
                <a:rPr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of light new physics</a:t>
              </a:r>
            </a:p>
          </p:txBody>
        </p:sp>
        <p:pic>
          <p:nvPicPr>
            <p:cNvPr id="106" name="Line Line" descr="Line Line"/>
            <p:cNvPicPr>
              <a:picLocks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rot="10800000">
              <a:off x="3652799" y="232438"/>
              <a:ext cx="3407948" cy="475657"/>
            </a:xfrm>
            <a:prstGeom prst="rect">
              <a:avLst/>
            </a:prstGeom>
            <a:effectLst/>
          </p:spPr>
        </p:pic>
        <p:sp>
          <p:nvSpPr>
            <p:cNvPr id="108" name="𝜈"/>
            <p:cNvSpPr/>
            <p:nvPr/>
          </p:nvSpPr>
          <p:spPr>
            <a:xfrm>
              <a:off x="154772" y="855559"/>
              <a:ext cx="3329685" cy="1084165"/>
            </a:xfrm>
            <a:prstGeom prst="rect">
              <a:avLst/>
            </a:prstGeom>
            <a:noFill/>
            <a:ln w="25400" cap="flat">
              <a:solidFill>
                <a:schemeClr val="accent1">
                  <a:lumOff val="16847"/>
                  <a:alpha val="60000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8575" tIns="28575" rIns="28575" bIns="28575" numCol="1" anchor="ctr">
              <a:noAutofit/>
            </a:bodyPr>
            <a:lstStyle>
              <a:lvl1pPr defTabSz="419100">
                <a:lnSpc>
                  <a:spcPts val="3300"/>
                </a:lnSpc>
                <a:tabLst>
                  <a:tab pos="762000" algn="l"/>
                </a:tabLst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 algn="ctr" defTabSz="314325" hangingPunct="0">
                <a:lnSpc>
                  <a:spcPts val="2475"/>
                </a:lnSpc>
                <a:tabLst>
                  <a:tab pos="571500" algn="l"/>
                </a:tabLst>
              </a:pPr>
              <a:r>
                <a:rPr sz="2100" kern="0"/>
                <a:t>𝜈</a:t>
              </a:r>
            </a:p>
          </p:txBody>
        </p:sp>
      </p:grpSp>
      <p:grpSp>
        <p:nvGrpSpPr>
          <p:cNvPr id="129" name="Group"/>
          <p:cNvGrpSpPr/>
          <p:nvPr/>
        </p:nvGrpSpPr>
        <p:grpSpPr>
          <a:xfrm>
            <a:off x="1983065" y="3646001"/>
            <a:ext cx="4727988" cy="3293319"/>
            <a:chOff x="-1" y="128878"/>
            <a:chExt cx="6303982" cy="4391090"/>
          </a:xfrm>
        </p:grpSpPr>
        <p:pic>
          <p:nvPicPr>
            <p:cNvPr id="110" name="Line Line" descr="Line Line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8100000">
              <a:off x="4075907" y="128878"/>
              <a:ext cx="1116070" cy="475657"/>
            </a:xfrm>
            <a:prstGeom prst="rect">
              <a:avLst/>
            </a:prstGeom>
            <a:effectLst/>
          </p:spPr>
        </p:pic>
        <p:sp>
          <p:nvSpPr>
            <p:cNvPr id="112" name="Rounded Rectangle"/>
            <p:cNvSpPr/>
            <p:nvPr/>
          </p:nvSpPr>
          <p:spPr>
            <a:xfrm>
              <a:off x="384638" y="2162529"/>
              <a:ext cx="1658541" cy="534305"/>
            </a:xfrm>
            <a:prstGeom prst="roundRect">
              <a:avLst>
                <a:gd name="adj" fmla="val 35654"/>
              </a:avLst>
            </a:prstGeom>
            <a:solidFill>
              <a:schemeClr val="accent1">
                <a:lumOff val="16847"/>
                <a:alpha val="60000"/>
              </a:schemeClr>
            </a:solidFill>
            <a:ln w="25400" cap="flat">
              <a:solidFill>
                <a:srgbClr val="FFFFFF">
                  <a:alpha val="60000"/>
                </a:srgbClr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algn="ctr" defTabSz="314325" hangingPunct="0">
                <a:lnSpc>
                  <a:spcPts val="2475"/>
                </a:lnSpc>
                <a:tabLst>
                  <a:tab pos="571500" algn="l"/>
                </a:tabLst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pPr>
              <a:endParaRPr sz="21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mic Sans MS"/>
                <a:sym typeface="Comic Sans MS"/>
              </a:endParaRPr>
            </a:p>
          </p:txBody>
        </p:sp>
        <p:grpSp>
          <p:nvGrpSpPr>
            <p:cNvPr id="115" name="Group"/>
            <p:cNvGrpSpPr/>
            <p:nvPr/>
          </p:nvGrpSpPr>
          <p:grpSpPr>
            <a:xfrm>
              <a:off x="1031616" y="804060"/>
              <a:ext cx="4175674" cy="1169083"/>
              <a:chOff x="-69668" y="-191042"/>
              <a:chExt cx="4175672" cy="1169082"/>
            </a:xfrm>
          </p:grpSpPr>
          <p:sp>
            <p:nvSpPr>
              <p:cNvPr id="113" name="Rounded Rectangle"/>
              <p:cNvSpPr/>
              <p:nvPr/>
            </p:nvSpPr>
            <p:spPr>
              <a:xfrm>
                <a:off x="-69668" y="-90460"/>
                <a:ext cx="4109756" cy="1068500"/>
              </a:xfrm>
              <a:prstGeom prst="roundRect">
                <a:avLst>
                  <a:gd name="adj" fmla="val 21429"/>
                </a:avLst>
              </a:prstGeom>
              <a:solidFill>
                <a:schemeClr val="accent1">
                  <a:lumOff val="16847"/>
                  <a:alpha val="60000"/>
                </a:schemeClr>
              </a:solidFill>
              <a:ln w="25400" cap="flat">
                <a:solidFill>
                  <a:srgbClr val="FFFFFF">
                    <a:alpha val="6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 defTabSz="314325" hangingPunct="0">
                  <a:lnSpc>
                    <a:spcPts val="2475"/>
                  </a:lnSpc>
                  <a:tabLst>
                    <a:tab pos="571500" algn="l"/>
                  </a:tabLst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  <a:endParaRPr sz="21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sym typeface="Comic Sans MS"/>
                </a:endParaRPr>
              </a:p>
            </p:txBody>
          </p:sp>
          <p:sp>
            <p:nvSpPr>
              <p:cNvPr id="114" name="flavour factory…"/>
              <p:cNvSpPr txBox="1"/>
              <p:nvPr/>
            </p:nvSpPr>
            <p:spPr>
              <a:xfrm>
                <a:off x="-8367" y="-191042"/>
                <a:ext cx="4114371" cy="10874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algn="ctr" defTabSz="312539" hangingPunct="0">
                  <a:tabLst>
                    <a:tab pos="247650" algn="l"/>
                    <a:tab pos="495300" algn="l"/>
                    <a:tab pos="742950" algn="l"/>
                    <a:tab pos="1000125" algn="l"/>
                    <a:tab pos="1247775" algn="l"/>
                    <a:tab pos="1495425" algn="l"/>
                    <a:tab pos="1743075" algn="l"/>
                    <a:tab pos="2000250" algn="l"/>
                    <a:tab pos="2247900" algn="l"/>
                    <a:tab pos="2505075" algn="l"/>
                    <a:tab pos="2743200" algn="l"/>
                    <a:tab pos="3000375" algn="l"/>
                  </a:tabLst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ern="0" dirty="0" err="1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flavour</a:t>
                </a:r>
                <a:r>
                  <a:rPr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 factory</a:t>
                </a:r>
              </a:p>
              <a:p>
                <a:pPr algn="ctr" defTabSz="312539" hangingPunct="0">
                  <a:tabLst>
                    <a:tab pos="247650" algn="l"/>
                    <a:tab pos="495300" algn="l"/>
                    <a:tab pos="742950" algn="l"/>
                    <a:tab pos="1000125" algn="l"/>
                    <a:tab pos="1247775" algn="l"/>
                    <a:tab pos="1495425" algn="l"/>
                    <a:tab pos="1743075" algn="l"/>
                    <a:tab pos="2000250" algn="l"/>
                    <a:tab pos="2247900" algn="l"/>
                    <a:tab pos="2505075" algn="l"/>
                    <a:tab pos="2743200" algn="l"/>
                    <a:tab pos="3000375" algn="l"/>
                  </a:tabLst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(10</a:t>
                </a:r>
                <a:r>
                  <a:rPr sz="1100" kern="0" baseline="44317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12 </a:t>
                </a:r>
                <a:r>
                  <a:rPr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bb/cc; 1.7x10</a:t>
                </a:r>
                <a:r>
                  <a:rPr sz="1100" kern="0" baseline="44317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11 </a:t>
                </a:r>
                <a:r>
                  <a:rPr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𝜏𝜏) </a:t>
                </a:r>
              </a:p>
            </p:txBody>
          </p:sp>
        </p:grpSp>
        <p:sp>
          <p:nvSpPr>
            <p:cNvPr id="116" name="𝜏 physics"/>
            <p:cNvSpPr txBox="1"/>
            <p:nvPr/>
          </p:nvSpPr>
          <p:spPr>
            <a:xfrm>
              <a:off x="499118" y="2193720"/>
              <a:ext cx="1355073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defTabSz="416718">
                <a:lnSpc>
                  <a:spcPct val="100000"/>
                </a:lnSpc>
                <a:tabLst>
                  <a:tab pos="330200" algn="l"/>
                  <a:tab pos="660400" algn="l"/>
                  <a:tab pos="990600" algn="l"/>
                  <a:tab pos="1333500" algn="l"/>
                  <a:tab pos="1663700" algn="l"/>
                  <a:tab pos="1993900" algn="l"/>
                  <a:tab pos="2324100" algn="l"/>
                  <a:tab pos="2667000" algn="l"/>
                  <a:tab pos="2997200" algn="l"/>
                  <a:tab pos="3340100" algn="l"/>
                  <a:tab pos="3657600" algn="l"/>
                  <a:tab pos="4000500" algn="l"/>
                </a:tabLst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 defTabSz="312539" hangingPunct="0">
                <a:tabLst>
                  <a:tab pos="247650" algn="l"/>
                  <a:tab pos="495300" algn="l"/>
                  <a:tab pos="742950" algn="l"/>
                  <a:tab pos="1000125" algn="l"/>
                  <a:tab pos="1247775" algn="l"/>
                  <a:tab pos="1495425" algn="l"/>
                  <a:tab pos="1743075" algn="l"/>
                  <a:tab pos="2000250" algn="l"/>
                  <a:tab pos="2247900" algn="l"/>
                  <a:tab pos="2505075" algn="l"/>
                  <a:tab pos="2743200" algn="l"/>
                  <a:tab pos="3000375" algn="l"/>
                </a:tabLst>
              </a:pPr>
              <a:r>
                <a:rPr sz="1800" kern="0">
                  <a:solidFill>
                    <a:srgbClr val="000000"/>
                  </a:solidFill>
                </a:rPr>
                <a:t>𝜏 physics</a:t>
              </a:r>
            </a:p>
          </p:txBody>
        </p:sp>
        <p:grpSp>
          <p:nvGrpSpPr>
            <p:cNvPr id="119" name="Group"/>
            <p:cNvGrpSpPr/>
            <p:nvPr/>
          </p:nvGrpSpPr>
          <p:grpSpPr>
            <a:xfrm>
              <a:off x="-1" y="2695911"/>
              <a:ext cx="2450378" cy="1084167"/>
              <a:chOff x="0" y="0"/>
              <a:chExt cx="2450376" cy="1084165"/>
            </a:xfrm>
          </p:grpSpPr>
          <p:sp>
            <p:nvSpPr>
              <p:cNvPr id="117" name="𝜏-based EWPOs…"/>
              <p:cNvSpPr txBox="1"/>
              <p:nvPr/>
            </p:nvSpPr>
            <p:spPr>
              <a:xfrm>
                <a:off x="11676" y="251403"/>
                <a:ext cx="2438700" cy="5813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marL="47625" indent="-47625" defTabSz="321469" hangingPunct="0">
                  <a:lnSpc>
                    <a:spcPts val="1425"/>
                  </a:lnSpc>
                  <a:buSzPct val="145000"/>
                  <a:buFontTx/>
                  <a:buChar char="•"/>
                  <a:tabLst>
                    <a:tab pos="581025" algn="l"/>
                  </a:tabLst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1200" ker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𝜏-based EWPOs </a:t>
                </a:r>
              </a:p>
              <a:p>
                <a:pPr marL="47625" indent="-47625" defTabSz="321469" hangingPunct="0">
                  <a:lnSpc>
                    <a:spcPts val="1425"/>
                  </a:lnSpc>
                  <a:buSzPct val="145000"/>
                  <a:buFontTx/>
                  <a:buChar char="•"/>
                  <a:tabLst>
                    <a:tab pos="581025" algn="l"/>
                  </a:tabLst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1200" ker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lept. univ. violation tests </a:t>
                </a:r>
              </a:p>
            </p:txBody>
          </p:sp>
          <p:sp>
            <p:nvSpPr>
              <p:cNvPr id="118" name="Rectangle"/>
              <p:cNvSpPr/>
              <p:nvPr/>
            </p:nvSpPr>
            <p:spPr>
              <a:xfrm>
                <a:off x="0" y="0"/>
                <a:ext cx="2341396" cy="1084165"/>
              </a:xfrm>
              <a:prstGeom prst="rect">
                <a:avLst/>
              </a:prstGeom>
              <a:noFill/>
              <a:ln w="25400" cap="flat">
                <a:solidFill>
                  <a:schemeClr val="accent1">
                    <a:lumOff val="16847"/>
                    <a:alpha val="60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 defTabSz="314325" hangingPunct="0">
                  <a:lnSpc>
                    <a:spcPts val="2475"/>
                  </a:lnSpc>
                  <a:tabLst>
                    <a:tab pos="571500" algn="l"/>
                  </a:tabLst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  <a:endParaRPr sz="21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sym typeface="Comic Sans MS"/>
                </a:endParaRPr>
              </a:p>
            </p:txBody>
          </p:sp>
        </p:grpSp>
        <p:grpSp>
          <p:nvGrpSpPr>
            <p:cNvPr id="124" name="Group"/>
            <p:cNvGrpSpPr/>
            <p:nvPr/>
          </p:nvGrpSpPr>
          <p:grpSpPr>
            <a:xfrm>
              <a:off x="2913610" y="2185943"/>
              <a:ext cx="3390371" cy="2334025"/>
              <a:chOff x="0" y="7311"/>
              <a:chExt cx="3390370" cy="2334024"/>
            </a:xfrm>
          </p:grpSpPr>
          <p:sp>
            <p:nvSpPr>
              <p:cNvPr id="120" name="Rounded Rectangle"/>
              <p:cNvSpPr/>
              <p:nvPr/>
            </p:nvSpPr>
            <p:spPr>
              <a:xfrm>
                <a:off x="942412" y="7311"/>
                <a:ext cx="1658542" cy="534305"/>
              </a:xfrm>
              <a:prstGeom prst="roundRect">
                <a:avLst>
                  <a:gd name="adj" fmla="val 35654"/>
                </a:avLst>
              </a:prstGeom>
              <a:solidFill>
                <a:schemeClr val="accent1">
                  <a:lumOff val="16847"/>
                  <a:alpha val="60000"/>
                </a:schemeClr>
              </a:solidFill>
              <a:ln w="25400" cap="flat">
                <a:solidFill>
                  <a:srgbClr val="FFFFFF">
                    <a:alpha val="6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 defTabSz="314325" hangingPunct="0">
                  <a:lnSpc>
                    <a:spcPts val="2475"/>
                  </a:lnSpc>
                  <a:tabLst>
                    <a:tab pos="571500" algn="l"/>
                  </a:tabLst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  <a:endParaRPr sz="21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sym typeface="Comic Sans MS"/>
                </a:endParaRPr>
              </a:p>
            </p:txBody>
          </p:sp>
          <p:sp>
            <p:nvSpPr>
              <p:cNvPr id="121" name="B physics"/>
              <p:cNvSpPr/>
              <p:nvPr/>
            </p:nvSpPr>
            <p:spPr>
              <a:xfrm>
                <a:off x="1771682" y="223614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defTabSz="416718">
                  <a:lnSpc>
                    <a:spcPct val="100000"/>
                  </a:lnSpc>
                  <a:tabLst>
                    <a:tab pos="330200" algn="l"/>
                    <a:tab pos="660400" algn="l"/>
                    <a:tab pos="990600" algn="l"/>
                    <a:tab pos="1333500" algn="l"/>
                    <a:tab pos="1663700" algn="l"/>
                    <a:tab pos="1993900" algn="l"/>
                    <a:tab pos="2324100" algn="l"/>
                    <a:tab pos="2667000" algn="l"/>
                    <a:tab pos="2997200" algn="l"/>
                    <a:tab pos="3340100" algn="l"/>
                    <a:tab pos="3657600" algn="l"/>
                    <a:tab pos="4000500" algn="l"/>
                  </a:tabLst>
                  <a:defRPr sz="2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algn="ctr" defTabSz="312539" hangingPunct="0">
                  <a:tabLst>
                    <a:tab pos="247650" algn="l"/>
                    <a:tab pos="495300" algn="l"/>
                    <a:tab pos="742950" algn="l"/>
                    <a:tab pos="1000125" algn="l"/>
                    <a:tab pos="1247775" algn="l"/>
                    <a:tab pos="1495425" algn="l"/>
                    <a:tab pos="1743075" algn="l"/>
                    <a:tab pos="2000250" algn="l"/>
                    <a:tab pos="2247900" algn="l"/>
                    <a:tab pos="2505075" algn="l"/>
                    <a:tab pos="2743200" algn="l"/>
                    <a:tab pos="3000375" algn="l"/>
                  </a:tabLst>
                </a:pPr>
                <a:r>
                  <a:rPr sz="1800" kern="0">
                    <a:solidFill>
                      <a:srgbClr val="000000"/>
                    </a:solidFill>
                  </a:rPr>
                  <a:t>B physics</a:t>
                </a:r>
              </a:p>
            </p:txBody>
          </p:sp>
          <p:sp>
            <p:nvSpPr>
              <p:cNvPr id="122" name="Flavour EWPOs (Rb, AFBb,c)…"/>
              <p:cNvSpPr/>
              <p:nvPr/>
            </p:nvSpPr>
            <p:spPr>
              <a:xfrm>
                <a:off x="7502" y="1071336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marL="47625" indent="-47625" defTabSz="321469" hangingPunct="0">
                  <a:lnSpc>
                    <a:spcPts val="1425"/>
                  </a:lnSpc>
                  <a:buSzPct val="145000"/>
                  <a:buFontTx/>
                  <a:buChar char="•"/>
                  <a:tabLst>
                    <a:tab pos="581025" algn="l"/>
                  </a:tabLst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1200" ker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Flavour EWPOs (R</a:t>
                </a:r>
                <a:r>
                  <a:rPr sz="1200" kern="0" baseline="-2500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b</a:t>
                </a:r>
                <a:r>
                  <a:rPr sz="1200" ker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, A</a:t>
                </a:r>
                <a:r>
                  <a:rPr sz="1200" kern="0" baseline="-2500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FB</a:t>
                </a:r>
                <a:r>
                  <a:rPr sz="1200" kern="0" baseline="40625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b,c</a:t>
                </a:r>
                <a:r>
                  <a:rPr sz="1200" ker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) </a:t>
                </a:r>
              </a:p>
              <a:p>
                <a:pPr marL="47625" indent="-47625" defTabSz="321469" hangingPunct="0">
                  <a:lnSpc>
                    <a:spcPts val="1425"/>
                  </a:lnSpc>
                  <a:buSzPct val="145000"/>
                  <a:buFontTx/>
                  <a:buChar char="•"/>
                  <a:tabLst>
                    <a:tab pos="581025" algn="l"/>
                  </a:tabLst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1200" ker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CKM matrix, </a:t>
                </a:r>
              </a:p>
              <a:p>
                <a:pPr marL="47625" indent="-47625" defTabSz="321469" hangingPunct="0">
                  <a:lnSpc>
                    <a:spcPts val="1425"/>
                  </a:lnSpc>
                  <a:buSzPct val="145000"/>
                  <a:buFontTx/>
                  <a:buChar char="•"/>
                  <a:tabLst>
                    <a:tab pos="581025" algn="l"/>
                  </a:tabLst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1200" ker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CP violation in neutral B mesons</a:t>
                </a:r>
              </a:p>
              <a:p>
                <a:pPr marL="47625" indent="-47625" defTabSz="321469" hangingPunct="0">
                  <a:lnSpc>
                    <a:spcPts val="1425"/>
                  </a:lnSpc>
                  <a:buSzPct val="145000"/>
                  <a:buFontTx/>
                  <a:buChar char="•"/>
                  <a:tabLst>
                    <a:tab pos="581025" algn="l"/>
                  </a:tabLst>
                  <a:defRPr sz="16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1200" ker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Flavour anomalies in, e.g., b ➝ s𝜏𝜏 </a:t>
                </a:r>
              </a:p>
            </p:txBody>
          </p:sp>
          <p:sp>
            <p:nvSpPr>
              <p:cNvPr id="123" name="Rectangle"/>
              <p:cNvSpPr/>
              <p:nvPr/>
            </p:nvSpPr>
            <p:spPr>
              <a:xfrm>
                <a:off x="0" y="529254"/>
                <a:ext cx="3390371" cy="1084166"/>
              </a:xfrm>
              <a:prstGeom prst="rect">
                <a:avLst/>
              </a:prstGeom>
              <a:noFill/>
              <a:ln w="25400" cap="flat">
                <a:solidFill>
                  <a:schemeClr val="accent1">
                    <a:lumOff val="16847"/>
                    <a:alpha val="60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 defTabSz="314325" hangingPunct="0">
                  <a:lnSpc>
                    <a:spcPts val="2475"/>
                  </a:lnSpc>
                  <a:tabLst>
                    <a:tab pos="571500" algn="l"/>
                  </a:tabLst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  <a:endParaRPr sz="21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sym typeface="Comic Sans MS"/>
                </a:endParaRPr>
              </a:p>
            </p:txBody>
          </p:sp>
        </p:grpSp>
        <p:pic>
          <p:nvPicPr>
            <p:cNvPr id="125" name="Line Line" descr="Line Line"/>
            <p:cNvPicPr>
              <a:picLocks/>
            </p:cNvPicPr>
            <p:nvPr/>
          </p:nvPicPr>
          <p:blipFill>
            <a:blip r:embed="rId4">
              <a:alphaModFix amt="60000"/>
              <a:extLst/>
            </a:blip>
            <a:stretch>
              <a:fillRect/>
            </a:stretch>
          </p:blipFill>
          <p:spPr>
            <a:xfrm rot="8100000">
              <a:off x="1868245" y="1929787"/>
              <a:ext cx="906447" cy="475657"/>
            </a:xfrm>
            <a:prstGeom prst="rect">
              <a:avLst/>
            </a:prstGeom>
            <a:effectLst/>
          </p:spPr>
        </p:pic>
        <p:pic>
          <p:nvPicPr>
            <p:cNvPr id="127" name="Line Line" descr="Line Line"/>
            <p:cNvPicPr>
              <a:picLocks/>
            </p:cNvPicPr>
            <p:nvPr/>
          </p:nvPicPr>
          <p:blipFill>
            <a:blip r:embed="rId4">
              <a:alphaModFix amt="60000"/>
              <a:extLst/>
            </a:blip>
            <a:stretch>
              <a:fillRect/>
            </a:stretch>
          </p:blipFill>
          <p:spPr>
            <a:xfrm rot="2700000">
              <a:off x="3123372" y="1913712"/>
              <a:ext cx="906447" cy="475657"/>
            </a:xfrm>
            <a:prstGeom prst="rect">
              <a:avLst/>
            </a:prstGeom>
            <a:effectLst/>
          </p:spPr>
        </p:pic>
      </p:grpSp>
      <p:grpSp>
        <p:nvGrpSpPr>
          <p:cNvPr id="136" name="Group"/>
          <p:cNvGrpSpPr/>
          <p:nvPr/>
        </p:nvGrpSpPr>
        <p:grpSpPr>
          <a:xfrm>
            <a:off x="7299546" y="1177178"/>
            <a:ext cx="4240923" cy="4338599"/>
            <a:chOff x="-238557" y="-226761"/>
            <a:chExt cx="5654563" cy="5784796"/>
          </a:xfrm>
        </p:grpSpPr>
        <p:pic>
          <p:nvPicPr>
            <p:cNvPr id="130" name="Line Shape" descr="Line Shape"/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134704" y="-226762"/>
              <a:ext cx="2000270" cy="1429446"/>
            </a:xfrm>
            <a:prstGeom prst="rect">
              <a:avLst/>
            </a:prstGeom>
            <a:effectLst/>
          </p:spPr>
        </p:pic>
        <p:pic>
          <p:nvPicPr>
            <p:cNvPr id="132" name="Line Shape" descr="Line Shape"/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14515601">
              <a:off x="-137396" y="3624497"/>
              <a:ext cx="2000271" cy="1429447"/>
            </a:xfrm>
            <a:prstGeom prst="rect">
              <a:avLst/>
            </a:prstGeom>
            <a:effectLst/>
          </p:spPr>
        </p:pic>
        <p:pic>
          <p:nvPicPr>
            <p:cNvPr id="134" name="Line Shape" descr="Line Shape"/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7972144">
              <a:off x="3211625" y="2169847"/>
              <a:ext cx="2000271" cy="1429447"/>
            </a:xfrm>
            <a:prstGeom prst="rect">
              <a:avLst/>
            </a:prstGeom>
            <a:effectLst/>
          </p:spPr>
        </p:pic>
      </p:grpSp>
      <p:grpSp>
        <p:nvGrpSpPr>
          <p:cNvPr id="165" name="Group"/>
          <p:cNvGrpSpPr/>
          <p:nvPr/>
        </p:nvGrpSpPr>
        <p:grpSpPr>
          <a:xfrm>
            <a:off x="5606542" y="487452"/>
            <a:ext cx="6052581" cy="6045400"/>
            <a:chOff x="0" y="-21661"/>
            <a:chExt cx="8070107" cy="8060532"/>
          </a:xfrm>
        </p:grpSpPr>
        <p:grpSp>
          <p:nvGrpSpPr>
            <p:cNvPr id="143" name="Group"/>
            <p:cNvGrpSpPr/>
            <p:nvPr/>
          </p:nvGrpSpPr>
          <p:grpSpPr>
            <a:xfrm rot="1725914">
              <a:off x="2479322" y="954510"/>
              <a:ext cx="4598850" cy="4178107"/>
              <a:chOff x="-155910" y="-50800"/>
              <a:chExt cx="4598849" cy="4178105"/>
            </a:xfrm>
          </p:grpSpPr>
          <p:pic>
            <p:nvPicPr>
              <p:cNvPr id="137" name="Line Line" descr="Line Line"/>
              <p:cNvPicPr>
                <a:picLocks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 rot="9026375">
                <a:off x="-152038" y="3103479"/>
                <a:ext cx="1743302" cy="475657"/>
              </a:xfrm>
              <a:prstGeom prst="rect">
                <a:avLst/>
              </a:prstGeom>
              <a:effectLst/>
            </p:spPr>
          </p:pic>
          <p:pic>
            <p:nvPicPr>
              <p:cNvPr id="139" name="Line Line" descr="Line Line"/>
              <p:cNvPicPr>
                <a:picLocks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 rot="1826677">
                <a:off x="2487079" y="3185020"/>
                <a:ext cx="1971251" cy="475657"/>
              </a:xfrm>
              <a:prstGeom prst="rect">
                <a:avLst/>
              </a:prstGeom>
              <a:effectLst/>
            </p:spPr>
          </p:pic>
          <p:pic>
            <p:nvPicPr>
              <p:cNvPr id="141" name="Line Line" descr="Line Line"/>
              <p:cNvPicPr>
                <a:picLocks/>
              </p:cNvPicPr>
              <p:nvPr/>
            </p:nvPicPr>
            <p:blipFill>
              <a:blip r:embed="rId8">
                <a:extLst/>
              </a:blip>
              <a:stretch>
                <a:fillRect/>
              </a:stretch>
            </p:blipFill>
            <p:spPr>
              <a:xfrm rot="16200000">
                <a:off x="1049943" y="809154"/>
                <a:ext cx="2195567" cy="475658"/>
              </a:xfrm>
              <a:prstGeom prst="rect">
                <a:avLst/>
              </a:prstGeom>
              <a:effectLst/>
            </p:spPr>
          </p:pic>
        </p:grpSp>
        <p:grpSp>
          <p:nvGrpSpPr>
            <p:cNvPr id="148" name="Group"/>
            <p:cNvGrpSpPr/>
            <p:nvPr/>
          </p:nvGrpSpPr>
          <p:grpSpPr>
            <a:xfrm>
              <a:off x="0" y="2384636"/>
              <a:ext cx="2104828" cy="1825432"/>
              <a:chOff x="0" y="-21661"/>
              <a:chExt cx="2104827" cy="1825431"/>
            </a:xfrm>
          </p:grpSpPr>
          <p:sp>
            <p:nvSpPr>
              <p:cNvPr id="144" name="Circle"/>
              <p:cNvSpPr/>
              <p:nvPr/>
            </p:nvSpPr>
            <p:spPr>
              <a:xfrm>
                <a:off x="822287" y="12699"/>
                <a:ext cx="495537" cy="495537"/>
              </a:xfrm>
              <a:prstGeom prst="ellipse">
                <a:avLst/>
              </a:prstGeom>
              <a:solidFill>
                <a:schemeClr val="accent1">
                  <a:lumOff val="16847"/>
                  <a:alpha val="90000"/>
                </a:schemeClr>
              </a:solidFill>
              <a:ln w="25400" cap="flat">
                <a:solidFill>
                  <a:srgbClr val="FFFFFF">
                    <a:alpha val="9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 defTabSz="314325" hangingPunct="0">
                  <a:lnSpc>
                    <a:spcPts val="2475"/>
                  </a:lnSpc>
                  <a:tabLst>
                    <a:tab pos="571500" algn="l"/>
                  </a:tabLst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  <a:endParaRPr sz="21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sym typeface="Comic Sans MS"/>
                </a:endParaRPr>
              </a:p>
            </p:txBody>
          </p:sp>
          <p:sp>
            <p:nvSpPr>
              <p:cNvPr id="145" name="Rounded Rectangle"/>
              <p:cNvSpPr/>
              <p:nvPr/>
            </p:nvSpPr>
            <p:spPr>
              <a:xfrm>
                <a:off x="0" y="517766"/>
                <a:ext cx="2104827" cy="1286004"/>
              </a:xfrm>
              <a:prstGeom prst="roundRect">
                <a:avLst>
                  <a:gd name="adj" fmla="val 13156"/>
                </a:avLst>
              </a:prstGeom>
              <a:solidFill>
                <a:schemeClr val="accent1">
                  <a:lumOff val="16847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 defTabSz="314325" hangingPunct="0">
                  <a:lnSpc>
                    <a:spcPts val="2475"/>
                  </a:lnSpc>
                  <a:tabLst>
                    <a:tab pos="571500" algn="l"/>
                  </a:tabLst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  <a:endParaRPr sz="21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sym typeface="Comic Sans MS"/>
                </a:endParaRPr>
              </a:p>
            </p:txBody>
          </p:sp>
          <p:sp>
            <p:nvSpPr>
              <p:cNvPr id="146" name="&quot;intensity…"/>
              <p:cNvSpPr txBox="1"/>
              <p:nvPr/>
            </p:nvSpPr>
            <p:spPr>
              <a:xfrm>
                <a:off x="118397" y="617029"/>
                <a:ext cx="1868032" cy="108747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algn="ctr" defTabSz="312539" hangingPunct="0">
                  <a:tabLst>
                    <a:tab pos="247650" algn="l"/>
                    <a:tab pos="495300" algn="l"/>
                    <a:tab pos="742950" algn="l"/>
                    <a:tab pos="1000125" algn="l"/>
                    <a:tab pos="1247775" algn="l"/>
                    <a:tab pos="1495425" algn="l"/>
                    <a:tab pos="1743075" algn="l"/>
                    <a:tab pos="2000250" algn="l"/>
                    <a:tab pos="2247900" algn="l"/>
                    <a:tab pos="2505075" algn="l"/>
                    <a:tab pos="2743200" algn="l"/>
                    <a:tab pos="3000375" algn="l"/>
                  </a:tabLst>
                  <a:defRPr sz="32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400" ker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"intensity </a:t>
                </a:r>
              </a:p>
              <a:p>
                <a:pPr algn="ctr" defTabSz="312539" hangingPunct="0">
                  <a:tabLst>
                    <a:tab pos="247650" algn="l"/>
                    <a:tab pos="495300" algn="l"/>
                    <a:tab pos="742950" algn="l"/>
                    <a:tab pos="1000125" algn="l"/>
                    <a:tab pos="1247775" algn="l"/>
                    <a:tab pos="1495425" algn="l"/>
                    <a:tab pos="1743075" algn="l"/>
                    <a:tab pos="2000250" algn="l"/>
                    <a:tab pos="2247900" algn="l"/>
                    <a:tab pos="2505075" algn="l"/>
                    <a:tab pos="2743200" algn="l"/>
                    <a:tab pos="3000375" algn="l"/>
                  </a:tabLst>
                  <a:defRPr sz="32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400" ker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frontier”</a:t>
                </a:r>
              </a:p>
            </p:txBody>
          </p:sp>
          <p:sp>
            <p:nvSpPr>
              <p:cNvPr id="147" name="1"/>
              <p:cNvSpPr txBox="1"/>
              <p:nvPr/>
            </p:nvSpPr>
            <p:spPr>
              <a:xfrm>
                <a:off x="894252" y="-21661"/>
                <a:ext cx="316325" cy="5642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algn="ctr" defTabSz="321469" hangingPunct="0">
                  <a:lnSpc>
                    <a:spcPts val="2700"/>
                  </a:lnSpc>
                  <a:tabLst>
                    <a:tab pos="581025" algn="l"/>
                  </a:tabLst>
                </a:pPr>
                <a:r>
                  <a:rPr sz="2250" kern="0"/>
                  <a:t>1</a:t>
                </a:r>
              </a:p>
            </p:txBody>
          </p:sp>
        </p:grpSp>
        <p:grpSp>
          <p:nvGrpSpPr>
            <p:cNvPr id="155" name="Group"/>
            <p:cNvGrpSpPr/>
            <p:nvPr/>
          </p:nvGrpSpPr>
          <p:grpSpPr>
            <a:xfrm>
              <a:off x="5747691" y="-21661"/>
              <a:ext cx="2104829" cy="2448633"/>
              <a:chOff x="0" y="-21661"/>
              <a:chExt cx="2104827" cy="2448632"/>
            </a:xfrm>
          </p:grpSpPr>
          <p:sp>
            <p:nvSpPr>
              <p:cNvPr id="149" name="Rounded Rectangle"/>
              <p:cNvSpPr/>
              <p:nvPr/>
            </p:nvSpPr>
            <p:spPr>
              <a:xfrm>
                <a:off x="0" y="576887"/>
                <a:ext cx="2104827" cy="755353"/>
              </a:xfrm>
              <a:prstGeom prst="roundRect">
                <a:avLst>
                  <a:gd name="adj" fmla="val 22399"/>
                </a:avLst>
              </a:prstGeom>
              <a:solidFill>
                <a:schemeClr val="accent1">
                  <a:lumOff val="16847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 defTabSz="314325" hangingPunct="0">
                  <a:lnSpc>
                    <a:spcPts val="2475"/>
                  </a:lnSpc>
                  <a:tabLst>
                    <a:tab pos="571500" algn="l"/>
                  </a:tabLst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  <a:endParaRPr sz="21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sym typeface="Comic Sans MS"/>
                </a:endParaRPr>
              </a:p>
            </p:txBody>
          </p:sp>
          <p:sp>
            <p:nvSpPr>
              <p:cNvPr id="150" name="Higgs"/>
              <p:cNvSpPr txBox="1"/>
              <p:nvPr/>
            </p:nvSpPr>
            <p:spPr>
              <a:xfrm>
                <a:off x="475330" y="675491"/>
                <a:ext cx="1154163" cy="59503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defTabSz="416718">
                  <a:lnSpc>
                    <a:spcPct val="100000"/>
                  </a:lnSpc>
                  <a:tabLst>
                    <a:tab pos="330200" algn="l"/>
                    <a:tab pos="660400" algn="l"/>
                    <a:tab pos="990600" algn="l"/>
                    <a:tab pos="1333500" algn="l"/>
                    <a:tab pos="1663700" algn="l"/>
                    <a:tab pos="1993900" algn="l"/>
                    <a:tab pos="2324100" algn="l"/>
                    <a:tab pos="2667000" algn="l"/>
                    <a:tab pos="2997200" algn="l"/>
                    <a:tab pos="3340100" algn="l"/>
                    <a:tab pos="3657600" algn="l"/>
                    <a:tab pos="4000500" algn="l"/>
                  </a:tabLst>
                  <a:defRPr sz="32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algn="ctr" defTabSz="312539" hangingPunct="0">
                  <a:tabLst>
                    <a:tab pos="247650" algn="l"/>
                    <a:tab pos="495300" algn="l"/>
                    <a:tab pos="742950" algn="l"/>
                    <a:tab pos="1000125" algn="l"/>
                    <a:tab pos="1247775" algn="l"/>
                    <a:tab pos="1495425" algn="l"/>
                    <a:tab pos="1743075" algn="l"/>
                    <a:tab pos="2000250" algn="l"/>
                    <a:tab pos="2247900" algn="l"/>
                    <a:tab pos="2505075" algn="l"/>
                    <a:tab pos="2743200" algn="l"/>
                    <a:tab pos="3000375" algn="l"/>
                  </a:tabLst>
                </a:pPr>
                <a:r>
                  <a:rPr sz="2400" kern="0">
                    <a:solidFill>
                      <a:srgbClr val="000000"/>
                    </a:solidFill>
                  </a:rPr>
                  <a:t>Higgs</a:t>
                </a:r>
              </a:p>
            </p:txBody>
          </p:sp>
          <p:sp>
            <p:nvSpPr>
              <p:cNvPr id="151" name="mHiggs, ΓHiggs…"/>
              <p:cNvSpPr txBox="1"/>
              <p:nvPr/>
            </p:nvSpPr>
            <p:spPr>
              <a:xfrm>
                <a:off x="186793" y="1456193"/>
                <a:ext cx="1731241" cy="933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algn="ctr" defTabSz="312539" hangingPunct="0">
                  <a:tabLst>
                    <a:tab pos="247650" algn="l"/>
                    <a:tab pos="495300" algn="l"/>
                    <a:tab pos="742950" algn="l"/>
                    <a:tab pos="1000125" algn="l"/>
                    <a:tab pos="1247775" algn="l"/>
                    <a:tab pos="1495425" algn="l"/>
                    <a:tab pos="1743075" algn="l"/>
                    <a:tab pos="2000250" algn="l"/>
                    <a:tab pos="2247900" algn="l"/>
                    <a:tab pos="2505075" algn="l"/>
                    <a:tab pos="2743200" algn="l"/>
                    <a:tab pos="3000375" algn="l"/>
                  </a:tabLst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1350" kern="0" dirty="0" err="1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m</a:t>
                </a:r>
                <a:r>
                  <a:rPr sz="1350" kern="0" baseline="-5999" dirty="0" err="1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Higgs</a:t>
                </a:r>
                <a:r>
                  <a:rPr sz="135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, </a:t>
                </a:r>
                <a:r>
                  <a:rPr sz="1350" kern="0" dirty="0" err="1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Γ</a:t>
                </a:r>
                <a:r>
                  <a:rPr sz="1350" kern="0" baseline="-5999" dirty="0" err="1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Higgs</a:t>
                </a:r>
                <a:endParaRPr sz="1350" kern="0" baseline="-5999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  <a:p>
                <a:pPr algn="ctr" defTabSz="312539" hangingPunct="0">
                  <a:tabLst>
                    <a:tab pos="247650" algn="l"/>
                    <a:tab pos="495300" algn="l"/>
                    <a:tab pos="742950" algn="l"/>
                    <a:tab pos="1000125" algn="l"/>
                    <a:tab pos="1247775" algn="l"/>
                    <a:tab pos="1495425" algn="l"/>
                    <a:tab pos="1743075" algn="l"/>
                    <a:tab pos="2000250" algn="l"/>
                    <a:tab pos="2247900" algn="l"/>
                    <a:tab pos="2505075" algn="l"/>
                    <a:tab pos="2743200" algn="l"/>
                    <a:tab pos="3000375" algn="l"/>
                  </a:tabLst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135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Higgs couplings</a:t>
                </a:r>
              </a:p>
              <a:p>
                <a:pPr algn="ctr" defTabSz="312539" hangingPunct="0">
                  <a:tabLst>
                    <a:tab pos="247650" algn="l"/>
                    <a:tab pos="495300" algn="l"/>
                    <a:tab pos="742950" algn="l"/>
                    <a:tab pos="1000125" algn="l"/>
                    <a:tab pos="1247775" algn="l"/>
                    <a:tab pos="1495425" algn="l"/>
                    <a:tab pos="1743075" algn="l"/>
                    <a:tab pos="2000250" algn="l"/>
                    <a:tab pos="2247900" algn="l"/>
                    <a:tab pos="2505075" algn="l"/>
                    <a:tab pos="2743200" algn="l"/>
                    <a:tab pos="3000375" algn="l"/>
                  </a:tabLst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135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  <a:t>self-coupling</a:t>
                </a:r>
              </a:p>
            </p:txBody>
          </p:sp>
          <p:sp>
            <p:nvSpPr>
              <p:cNvPr id="152" name="Rectangle"/>
              <p:cNvSpPr/>
              <p:nvPr/>
            </p:nvSpPr>
            <p:spPr>
              <a:xfrm>
                <a:off x="169051" y="1342806"/>
                <a:ext cx="1766723" cy="1084165"/>
              </a:xfrm>
              <a:prstGeom prst="rect">
                <a:avLst/>
              </a:prstGeom>
              <a:noFill/>
              <a:ln w="25400" cap="flat">
                <a:solidFill>
                  <a:schemeClr val="accent1">
                    <a:lumOff val="16847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 defTabSz="314325" hangingPunct="0">
                  <a:lnSpc>
                    <a:spcPts val="2475"/>
                  </a:lnSpc>
                  <a:tabLst>
                    <a:tab pos="571500" algn="l"/>
                  </a:tabLst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  <a:endParaRPr sz="21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sym typeface="Comic Sans MS"/>
                </a:endParaRPr>
              </a:p>
            </p:txBody>
          </p:sp>
          <p:sp>
            <p:nvSpPr>
              <p:cNvPr id="153" name="Circle"/>
              <p:cNvSpPr/>
              <p:nvPr/>
            </p:nvSpPr>
            <p:spPr>
              <a:xfrm>
                <a:off x="804645" y="12699"/>
                <a:ext cx="495537" cy="495537"/>
              </a:xfrm>
              <a:prstGeom prst="ellipse">
                <a:avLst/>
              </a:prstGeom>
              <a:solidFill>
                <a:schemeClr val="accent1">
                  <a:lumOff val="16847"/>
                  <a:alpha val="90000"/>
                </a:schemeClr>
              </a:solidFill>
              <a:ln w="25400" cap="flat">
                <a:solidFill>
                  <a:srgbClr val="FFFFFF">
                    <a:alpha val="9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 defTabSz="314325" hangingPunct="0">
                  <a:lnSpc>
                    <a:spcPts val="2475"/>
                  </a:lnSpc>
                  <a:tabLst>
                    <a:tab pos="571500" algn="l"/>
                  </a:tabLst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  <a:endParaRPr sz="21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sym typeface="Comic Sans MS"/>
                </a:endParaRPr>
              </a:p>
            </p:txBody>
          </p:sp>
          <p:sp>
            <p:nvSpPr>
              <p:cNvPr id="154" name="2"/>
              <p:cNvSpPr txBox="1"/>
              <p:nvPr/>
            </p:nvSpPr>
            <p:spPr>
              <a:xfrm>
                <a:off x="876608" y="-21661"/>
                <a:ext cx="316325" cy="5642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algn="ctr" defTabSz="321469" hangingPunct="0">
                  <a:lnSpc>
                    <a:spcPts val="2700"/>
                  </a:lnSpc>
                  <a:tabLst>
                    <a:tab pos="581025" algn="l"/>
                  </a:tabLst>
                </a:pPr>
                <a:r>
                  <a:rPr sz="2250" kern="0"/>
                  <a:t>2</a:t>
                </a:r>
              </a:p>
            </p:txBody>
          </p:sp>
        </p:grpSp>
        <p:grpSp>
          <p:nvGrpSpPr>
            <p:cNvPr id="164" name="Group"/>
            <p:cNvGrpSpPr/>
            <p:nvPr/>
          </p:nvGrpSpPr>
          <p:grpSpPr>
            <a:xfrm>
              <a:off x="5747691" y="5002661"/>
              <a:ext cx="2322416" cy="3036210"/>
              <a:chOff x="0" y="-21661"/>
              <a:chExt cx="2322414" cy="3036209"/>
            </a:xfrm>
          </p:grpSpPr>
          <p:grpSp>
            <p:nvGrpSpPr>
              <p:cNvPr id="161" name="Group"/>
              <p:cNvGrpSpPr/>
              <p:nvPr/>
            </p:nvGrpSpPr>
            <p:grpSpPr>
              <a:xfrm>
                <a:off x="0" y="559751"/>
                <a:ext cx="2322414" cy="2454797"/>
                <a:chOff x="0" y="0"/>
                <a:chExt cx="2322413" cy="2454795"/>
              </a:xfrm>
            </p:grpSpPr>
            <p:sp>
              <p:nvSpPr>
                <p:cNvPr id="156" name="mtop, Γtop…"/>
                <p:cNvSpPr/>
                <p:nvPr/>
              </p:nvSpPr>
              <p:spPr>
                <a:xfrm>
                  <a:off x="1052413" y="1184795"/>
                  <a:ext cx="1270001" cy="1270001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algn="ctr" defTabSz="312539" hangingPunct="0">
                    <a:tabLst>
                      <a:tab pos="247650" algn="l"/>
                      <a:tab pos="495300" algn="l"/>
                      <a:tab pos="742950" algn="l"/>
                      <a:tab pos="1000125" algn="l"/>
                      <a:tab pos="1247775" algn="l"/>
                      <a:tab pos="1495425" algn="l"/>
                      <a:tab pos="1743075" algn="l"/>
                      <a:tab pos="2000250" algn="l"/>
                      <a:tab pos="2247900" algn="l"/>
                      <a:tab pos="2505075" algn="l"/>
                      <a:tab pos="2743200" algn="l"/>
                      <a:tab pos="3000375" algn="l"/>
                    </a:tabLst>
                    <a:defRPr sz="18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sz="1350" kern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m</a:t>
                  </a:r>
                  <a:r>
                    <a:rPr sz="1350" kern="0" baseline="-5999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top</a:t>
                  </a:r>
                  <a:r>
                    <a:rPr sz="1350" kern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, Γ</a:t>
                  </a:r>
                  <a:r>
                    <a:rPr sz="1350" kern="0" baseline="-5999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top</a:t>
                  </a:r>
                </a:p>
                <a:p>
                  <a:pPr algn="ctr" defTabSz="312539" hangingPunct="0">
                    <a:tabLst>
                      <a:tab pos="247650" algn="l"/>
                      <a:tab pos="495300" algn="l"/>
                      <a:tab pos="742950" algn="l"/>
                      <a:tab pos="1000125" algn="l"/>
                      <a:tab pos="1247775" algn="l"/>
                      <a:tab pos="1495425" algn="l"/>
                      <a:tab pos="1743075" algn="l"/>
                      <a:tab pos="2000250" algn="l"/>
                      <a:tab pos="2247900" algn="l"/>
                      <a:tab pos="2505075" algn="l"/>
                      <a:tab pos="2743200" algn="l"/>
                      <a:tab pos="3000375" algn="l"/>
                    </a:tabLst>
                    <a:defRPr sz="18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sz="1350" kern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EW top couplings</a:t>
                  </a:r>
                </a:p>
              </p:txBody>
            </p:sp>
            <p:grpSp>
              <p:nvGrpSpPr>
                <p:cNvPr id="159" name="Group"/>
                <p:cNvGrpSpPr/>
                <p:nvPr/>
              </p:nvGrpSpPr>
              <p:grpSpPr>
                <a:xfrm>
                  <a:off x="0" y="0"/>
                  <a:ext cx="2322414" cy="1647677"/>
                  <a:chOff x="0" y="0"/>
                  <a:chExt cx="2322413" cy="1647676"/>
                </a:xfrm>
              </p:grpSpPr>
              <p:sp>
                <p:nvSpPr>
                  <p:cNvPr id="157" name="Rounded Rectangle"/>
                  <p:cNvSpPr/>
                  <p:nvPr/>
                </p:nvSpPr>
                <p:spPr>
                  <a:xfrm>
                    <a:off x="0" y="0"/>
                    <a:ext cx="2104827" cy="755353"/>
                  </a:xfrm>
                  <a:prstGeom prst="roundRect">
                    <a:avLst>
                      <a:gd name="adj" fmla="val 22399"/>
                    </a:avLst>
                  </a:prstGeom>
                  <a:solidFill>
                    <a:schemeClr val="accent1">
                      <a:lumOff val="16847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28575" tIns="28575" rIns="28575" bIns="28575" numCol="1" anchor="ctr">
                    <a:noAutofit/>
                  </a:bodyPr>
                  <a:lstStyle/>
                  <a:p>
                    <a:pPr algn="ctr" defTabSz="314325" hangingPunct="0">
                      <a:lnSpc>
                        <a:spcPts val="2475"/>
                      </a:lnSpc>
                      <a:tabLst>
                        <a:tab pos="571500" algn="l"/>
                      </a:tabLst>
                      <a:defRPr sz="28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  <a:latin typeface="Comic Sans MS"/>
                        <a:ea typeface="Comic Sans MS"/>
                        <a:cs typeface="Comic Sans MS"/>
                        <a:sym typeface="Comic Sans MS"/>
                      </a:defRPr>
                    </a:pPr>
                    <a:endParaRPr sz="2100" kern="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Comic Sans MS"/>
                      <a:sym typeface="Comic Sans MS"/>
                    </a:endParaRPr>
                  </a:p>
                </p:txBody>
              </p:sp>
              <p:sp>
                <p:nvSpPr>
                  <p:cNvPr id="158" name="Top"/>
                  <p:cNvSpPr/>
                  <p:nvPr/>
                </p:nvSpPr>
                <p:spPr>
                  <a:xfrm>
                    <a:off x="1052413" y="377676"/>
                    <a:ext cx="1270001" cy="1270001"/>
                  </a:xfrm>
                  <a:prstGeom prst="line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</a:ext>
                  </a:extLst>
                </p:spPr>
                <p:txBody>
                  <a:bodyPr wrap="none" lIns="38100" tIns="38100" rIns="38100" bIns="38100" numCol="1" anchor="ctr">
                    <a:spAutoFit/>
                  </a:bodyPr>
                  <a:lstStyle>
                    <a:lvl1pPr defTabSz="416718">
                      <a:lnSpc>
                        <a:spcPct val="100000"/>
                      </a:lnSpc>
                      <a:tabLst>
                        <a:tab pos="330200" algn="l"/>
                        <a:tab pos="660400" algn="l"/>
                        <a:tab pos="990600" algn="l"/>
                        <a:tab pos="1333500" algn="l"/>
                        <a:tab pos="1663700" algn="l"/>
                        <a:tab pos="1993900" algn="l"/>
                        <a:tab pos="2324100" algn="l"/>
                        <a:tab pos="2667000" algn="l"/>
                        <a:tab pos="2997200" algn="l"/>
                        <a:tab pos="3340100" algn="l"/>
                        <a:tab pos="3657600" algn="l"/>
                        <a:tab pos="4000500" algn="l"/>
                      </a:tabLst>
                      <a:defRPr sz="3200"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algn="ctr" defTabSz="312539" hangingPunct="0">
                      <a:tabLst>
                        <a:tab pos="247650" algn="l"/>
                        <a:tab pos="495300" algn="l"/>
                        <a:tab pos="742950" algn="l"/>
                        <a:tab pos="1000125" algn="l"/>
                        <a:tab pos="1247775" algn="l"/>
                        <a:tab pos="1495425" algn="l"/>
                        <a:tab pos="1743075" algn="l"/>
                        <a:tab pos="2000250" algn="l"/>
                        <a:tab pos="2247900" algn="l"/>
                        <a:tab pos="2505075" algn="l"/>
                        <a:tab pos="2743200" algn="l"/>
                        <a:tab pos="3000375" algn="l"/>
                      </a:tabLst>
                    </a:pPr>
                    <a:r>
                      <a:rPr sz="2400" kern="0">
                        <a:solidFill>
                          <a:srgbClr val="000000"/>
                        </a:solidFill>
                      </a:rPr>
                      <a:t>Top</a:t>
                    </a:r>
                  </a:p>
                </p:txBody>
              </p:sp>
            </p:grpSp>
            <p:sp>
              <p:nvSpPr>
                <p:cNvPr id="160" name="Rectangle"/>
                <p:cNvSpPr/>
                <p:nvPr/>
              </p:nvSpPr>
              <p:spPr>
                <a:xfrm>
                  <a:off x="169051" y="727595"/>
                  <a:ext cx="1766723" cy="846072"/>
                </a:xfrm>
                <a:prstGeom prst="rect">
                  <a:avLst/>
                </a:prstGeom>
                <a:noFill/>
                <a:ln w="25400" cap="flat">
                  <a:solidFill>
                    <a:schemeClr val="accent1">
                      <a:lumOff val="16847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28575" tIns="28575" rIns="28575" bIns="28575" numCol="1" anchor="ctr">
                  <a:noAutofit/>
                </a:bodyPr>
                <a:lstStyle/>
                <a:p>
                  <a:pPr algn="ctr" defTabSz="314325" hangingPunct="0">
                    <a:lnSpc>
                      <a:spcPts val="2475"/>
                    </a:lnSpc>
                    <a:tabLst>
                      <a:tab pos="571500" algn="l"/>
                    </a:tabLst>
                    <a:defRPr sz="28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Comic Sans MS"/>
                      <a:ea typeface="Comic Sans MS"/>
                      <a:cs typeface="Comic Sans MS"/>
                      <a:sym typeface="Comic Sans MS"/>
                    </a:defRPr>
                  </a:pPr>
                  <a:endParaRPr sz="21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sym typeface="Comic Sans MS"/>
                  </a:endParaRPr>
                </a:p>
              </p:txBody>
            </p:sp>
          </p:grpSp>
          <p:sp>
            <p:nvSpPr>
              <p:cNvPr id="162" name="Circle"/>
              <p:cNvSpPr/>
              <p:nvPr/>
            </p:nvSpPr>
            <p:spPr>
              <a:xfrm>
                <a:off x="804645" y="12699"/>
                <a:ext cx="495537" cy="495537"/>
              </a:xfrm>
              <a:prstGeom prst="ellipse">
                <a:avLst/>
              </a:prstGeom>
              <a:solidFill>
                <a:schemeClr val="accent1">
                  <a:lumOff val="16847"/>
                  <a:alpha val="90000"/>
                </a:schemeClr>
              </a:solidFill>
              <a:ln w="25400" cap="flat">
                <a:solidFill>
                  <a:srgbClr val="FFFFFF">
                    <a:alpha val="9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 defTabSz="314325" hangingPunct="0">
                  <a:lnSpc>
                    <a:spcPts val="2475"/>
                  </a:lnSpc>
                  <a:tabLst>
                    <a:tab pos="571500" algn="l"/>
                  </a:tabLst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  <a:endParaRPr sz="21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sym typeface="Comic Sans MS"/>
                </a:endParaRPr>
              </a:p>
            </p:txBody>
          </p:sp>
          <p:sp>
            <p:nvSpPr>
              <p:cNvPr id="163" name="3"/>
              <p:cNvSpPr txBox="1"/>
              <p:nvPr/>
            </p:nvSpPr>
            <p:spPr>
              <a:xfrm>
                <a:off x="876609" y="-21661"/>
                <a:ext cx="316325" cy="5642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algn="ctr" defTabSz="321469" hangingPunct="0">
                  <a:lnSpc>
                    <a:spcPts val="2700"/>
                  </a:lnSpc>
                  <a:tabLst>
                    <a:tab pos="581025" algn="l"/>
                  </a:tabLst>
                </a:pPr>
                <a:r>
                  <a:rPr sz="2250" kern="0"/>
                  <a:t>3</a:t>
                </a:r>
              </a:p>
            </p:txBody>
          </p:sp>
        </p:grpSp>
      </p:grpSp>
      <p:grpSp>
        <p:nvGrpSpPr>
          <p:cNvPr id="189" name="Group"/>
          <p:cNvGrpSpPr/>
          <p:nvPr/>
        </p:nvGrpSpPr>
        <p:grpSpPr>
          <a:xfrm>
            <a:off x="405009" y="2024743"/>
            <a:ext cx="10791708" cy="4670656"/>
            <a:chOff x="-1" y="-181791"/>
            <a:chExt cx="14388941" cy="6227540"/>
          </a:xfrm>
        </p:grpSpPr>
        <p:grpSp>
          <p:nvGrpSpPr>
            <p:cNvPr id="168" name="Group"/>
            <p:cNvGrpSpPr/>
            <p:nvPr/>
          </p:nvGrpSpPr>
          <p:grpSpPr>
            <a:xfrm>
              <a:off x="12202859" y="5455663"/>
              <a:ext cx="2186081" cy="341973"/>
              <a:chOff x="-1690544" y="-9209"/>
              <a:chExt cx="2186080" cy="341972"/>
            </a:xfrm>
          </p:grpSpPr>
          <p:sp>
            <p:nvSpPr>
              <p:cNvPr id="166" name="Rounded Rectangle"/>
              <p:cNvSpPr/>
              <p:nvPr/>
            </p:nvSpPr>
            <p:spPr>
              <a:xfrm>
                <a:off x="0" y="51589"/>
                <a:ext cx="495536" cy="220374"/>
              </a:xfrm>
              <a:prstGeom prst="roundRect">
                <a:avLst>
                  <a:gd name="adj" fmla="val 25043"/>
                </a:avLst>
              </a:prstGeom>
              <a:solidFill>
                <a:schemeClr val="accent3">
                  <a:hueOff val="-274225"/>
                  <a:satOff val="26768"/>
                  <a:lumOff val="11368"/>
                  <a:alpha val="60000"/>
                </a:schemeClr>
              </a:solidFill>
              <a:ln w="25400" cap="flat">
                <a:solidFill>
                  <a:srgbClr val="FFFFFF">
                    <a:alpha val="6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 defTabSz="314325" hangingPunct="0">
                  <a:lnSpc>
                    <a:spcPts val="2475"/>
                  </a:lnSpc>
                  <a:tabLst>
                    <a:tab pos="571500" algn="l"/>
                  </a:tabLst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  <a:endParaRPr sz="21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sym typeface="Comic Sans MS"/>
                </a:endParaRPr>
              </a:p>
            </p:txBody>
          </p:sp>
          <p:sp>
            <p:nvSpPr>
              <p:cNvPr id="167" name="detector req."/>
              <p:cNvSpPr txBox="1"/>
              <p:nvPr/>
            </p:nvSpPr>
            <p:spPr>
              <a:xfrm>
                <a:off x="-1690544" y="-9209"/>
                <a:ext cx="1801775" cy="3419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lnSpc>
                    <a:spcPts val="1900"/>
                  </a:lnSpc>
                  <a:defRPr sz="16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algn="ctr" defTabSz="321469" hangingPunct="0">
                  <a:lnSpc>
                    <a:spcPts val="1425"/>
                  </a:lnSpc>
                  <a:tabLst>
                    <a:tab pos="581025" algn="l"/>
                  </a:tabLst>
                </a:pPr>
                <a:r>
                  <a:rPr lang="en-US" sz="1200" b="1" kern="0" dirty="0" smtClean="0">
                    <a:solidFill>
                      <a:srgbClr val="000000"/>
                    </a:solidFill>
                  </a:rPr>
                  <a:t>new </a:t>
                </a:r>
                <a:r>
                  <a:rPr sz="1200" b="1" kern="0" dirty="0" smtClean="0">
                    <a:solidFill>
                      <a:srgbClr val="000000"/>
                    </a:solidFill>
                  </a:rPr>
                  <a:t>detector </a:t>
                </a:r>
                <a:r>
                  <a:rPr sz="1200" b="1" kern="0" dirty="0">
                    <a:solidFill>
                      <a:srgbClr val="000000"/>
                    </a:solidFill>
                  </a:rPr>
                  <a:t>req.</a:t>
                </a:r>
              </a:p>
            </p:txBody>
          </p:sp>
        </p:grpSp>
        <p:grpSp>
          <p:nvGrpSpPr>
            <p:cNvPr id="173" name="Group"/>
            <p:cNvGrpSpPr/>
            <p:nvPr/>
          </p:nvGrpSpPr>
          <p:grpSpPr>
            <a:xfrm>
              <a:off x="691614" y="-181791"/>
              <a:ext cx="2104828" cy="1097348"/>
              <a:chOff x="0" y="-337641"/>
              <a:chExt cx="2104827" cy="1097345"/>
            </a:xfrm>
          </p:grpSpPr>
          <p:sp>
            <p:nvSpPr>
              <p:cNvPr id="169" name="Rounded Rectangle"/>
              <p:cNvSpPr/>
              <p:nvPr/>
            </p:nvSpPr>
            <p:spPr>
              <a:xfrm>
                <a:off x="0" y="-337641"/>
                <a:ext cx="2104827" cy="939766"/>
              </a:xfrm>
              <a:prstGeom prst="roundRect">
                <a:avLst>
                  <a:gd name="adj" fmla="val 31638"/>
                </a:avLst>
              </a:prstGeom>
              <a:solidFill>
                <a:schemeClr val="accent3">
                  <a:hueOff val="-274225"/>
                  <a:satOff val="26768"/>
                  <a:lumOff val="11368"/>
                  <a:alpha val="60000"/>
                </a:schemeClr>
              </a:solidFill>
              <a:ln w="25400" cap="flat">
                <a:solidFill>
                  <a:srgbClr val="FFFFFF">
                    <a:alpha val="6000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28575" tIns="28575" rIns="28575" bIns="28575" numCol="1" anchor="ctr">
                <a:noAutofit/>
              </a:bodyPr>
              <a:lstStyle/>
              <a:p>
                <a:pPr algn="ctr" defTabSz="314325" hangingPunct="0">
                  <a:lnSpc>
                    <a:spcPts val="2475"/>
                  </a:lnSpc>
                  <a:tabLst>
                    <a:tab pos="571500" algn="l"/>
                  </a:tabLst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  <a:endParaRPr sz="21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sym typeface="Comic Sans MS"/>
                </a:endParaRPr>
              </a:p>
            </p:txBody>
          </p:sp>
          <p:grpSp>
            <p:nvGrpSpPr>
              <p:cNvPr id="172" name="Group"/>
              <p:cNvGrpSpPr/>
              <p:nvPr/>
            </p:nvGrpSpPr>
            <p:grpSpPr>
              <a:xfrm>
                <a:off x="102685" y="-292030"/>
                <a:ext cx="1957526" cy="1051734"/>
                <a:chOff x="16415" y="-317013"/>
                <a:chExt cx="1957525" cy="1051731"/>
              </a:xfrm>
            </p:grpSpPr>
            <p:sp>
              <p:nvSpPr>
                <p:cNvPr id="170" name="detector hermeticity…"/>
                <p:cNvSpPr txBox="1"/>
                <p:nvPr/>
              </p:nvSpPr>
              <p:spPr>
                <a:xfrm>
                  <a:off x="16415" y="-317013"/>
                  <a:ext cx="1957525" cy="82073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spAutoFit/>
                </a:bodyPr>
                <a:lstStyle/>
                <a:p>
                  <a:pPr algn="ctr" defTabSz="321469" hangingPunct="0">
                    <a:lnSpc>
                      <a:spcPts val="1425"/>
                    </a:lnSpc>
                    <a:tabLst>
                      <a:tab pos="581025" algn="l"/>
                    </a:tabLst>
                    <a:defRPr sz="16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sz="1200" kern="0" dirty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detector </a:t>
                  </a:r>
                  <a:r>
                    <a:rPr sz="1200" kern="0" dirty="0" err="1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hermeticity</a:t>
                  </a:r>
                  <a:endParaRPr sz="12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  <a:p>
                  <a:pPr algn="ctr" defTabSz="321469" hangingPunct="0">
                    <a:lnSpc>
                      <a:spcPts val="1425"/>
                    </a:lnSpc>
                    <a:tabLst>
                      <a:tab pos="581025" algn="l"/>
                    </a:tabLst>
                    <a:defRPr sz="16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sz="1200" kern="0" dirty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tracking, </a:t>
                  </a:r>
                  <a:r>
                    <a:rPr sz="1200" kern="0" dirty="0" smtClean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calorimetry</a:t>
                  </a:r>
                  <a:endParaRPr lang="en-US" sz="1200" kern="0" dirty="0" smtClea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  <a:p>
                  <a:pPr algn="ctr" defTabSz="321469" hangingPunct="0">
                    <a:lnSpc>
                      <a:spcPts val="1425"/>
                    </a:lnSpc>
                    <a:tabLst>
                      <a:tab pos="581025" algn="l"/>
                    </a:tabLst>
                    <a:defRPr sz="16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lang="en-US" sz="1200" kern="0" dirty="0" smtClean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time-of-flight</a:t>
                  </a:r>
                  <a:endParaRPr sz="12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" name="Line"/>
                <p:cNvSpPr/>
                <p:nvPr/>
              </p:nvSpPr>
              <p:spPr>
                <a:xfrm flipV="1">
                  <a:off x="945943" y="536704"/>
                  <a:ext cx="1" cy="198014"/>
                </a:xfrm>
                <a:prstGeom prst="line">
                  <a:avLst/>
                </a:prstGeom>
                <a:noFill/>
                <a:ln w="25400" cap="flat">
                  <a:solidFill>
                    <a:srgbClr val="C8FAA6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algn="ctr" defTabSz="314325" hangingPunct="0">
                    <a:lnSpc>
                      <a:spcPts val="2475"/>
                    </a:lnSpc>
                    <a:tabLst>
                      <a:tab pos="571500" algn="l"/>
                    </a:tabLst>
                    <a:defRPr sz="28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Comic Sans MS"/>
                      <a:ea typeface="Comic Sans MS"/>
                      <a:cs typeface="Comic Sans MS"/>
                      <a:sym typeface="Comic Sans MS"/>
                    </a:defRPr>
                  </a:pPr>
                  <a:endParaRPr sz="21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sym typeface="Comic Sans MS"/>
                  </a:endParaRPr>
                </a:p>
              </p:txBody>
            </p:sp>
          </p:grpSp>
        </p:grpSp>
        <p:grpSp>
          <p:nvGrpSpPr>
            <p:cNvPr id="178" name="Group"/>
            <p:cNvGrpSpPr/>
            <p:nvPr/>
          </p:nvGrpSpPr>
          <p:grpSpPr>
            <a:xfrm>
              <a:off x="4079417" y="-2"/>
              <a:ext cx="1966350" cy="1314333"/>
              <a:chOff x="-110488" y="-1"/>
              <a:chExt cx="1966348" cy="1314330"/>
            </a:xfrm>
          </p:grpSpPr>
          <p:grpSp>
            <p:nvGrpSpPr>
              <p:cNvPr id="176" name="Group"/>
              <p:cNvGrpSpPr/>
              <p:nvPr/>
            </p:nvGrpSpPr>
            <p:grpSpPr>
              <a:xfrm>
                <a:off x="-110488" y="14832"/>
                <a:ext cx="1966348" cy="1299497"/>
                <a:chOff x="-110488" y="-133380"/>
                <a:chExt cx="1966347" cy="1299496"/>
              </a:xfrm>
            </p:grpSpPr>
            <p:sp>
              <p:nvSpPr>
                <p:cNvPr id="174" name="Rounded Rectangle"/>
                <p:cNvSpPr/>
                <p:nvPr/>
              </p:nvSpPr>
              <p:spPr>
                <a:xfrm>
                  <a:off x="-104504" y="-34834"/>
                  <a:ext cx="1940843" cy="1167866"/>
                </a:xfrm>
                <a:prstGeom prst="roundRect">
                  <a:avLst>
                    <a:gd name="adj" fmla="val 24148"/>
                  </a:avLst>
                </a:prstGeom>
                <a:solidFill>
                  <a:schemeClr val="accent3">
                    <a:hueOff val="-274225"/>
                    <a:satOff val="26768"/>
                    <a:lumOff val="11368"/>
                    <a:alpha val="60000"/>
                  </a:schemeClr>
                </a:solidFill>
                <a:ln w="25400" cap="flat">
                  <a:solidFill>
                    <a:srgbClr val="FFFFFF">
                      <a:alpha val="6000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28575" tIns="28575" rIns="28575" bIns="28575" numCol="1" anchor="ctr">
                  <a:noAutofit/>
                </a:bodyPr>
                <a:lstStyle/>
                <a:p>
                  <a:pPr algn="ctr" defTabSz="314325" hangingPunct="0">
                    <a:lnSpc>
                      <a:spcPts val="2475"/>
                    </a:lnSpc>
                    <a:tabLst>
                      <a:tab pos="571500" algn="l"/>
                    </a:tabLst>
                    <a:defRPr sz="28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Comic Sans MS"/>
                      <a:ea typeface="Comic Sans MS"/>
                      <a:cs typeface="Comic Sans MS"/>
                      <a:sym typeface="Comic Sans MS"/>
                    </a:defRPr>
                  </a:pPr>
                  <a:endParaRPr sz="21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sym typeface="Comic Sans MS"/>
                  </a:endParaRPr>
                </a:p>
              </p:txBody>
            </p:sp>
            <p:sp>
              <p:nvSpPr>
                <p:cNvPr id="175" name="particle flow…"/>
                <p:cNvSpPr txBox="1"/>
                <p:nvPr/>
              </p:nvSpPr>
              <p:spPr>
                <a:xfrm>
                  <a:off x="-110488" y="-133380"/>
                  <a:ext cx="1966347" cy="129949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algn="ctr" defTabSz="321469" hangingPunct="0">
                    <a:lnSpc>
                      <a:spcPts val="1425"/>
                    </a:lnSpc>
                    <a:tabLst>
                      <a:tab pos="581025" algn="l"/>
                    </a:tabLst>
                    <a:defRPr sz="16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lang="en-US" sz="1200" kern="0" dirty="0" smtClean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precise acceptances</a:t>
                  </a:r>
                </a:p>
                <a:p>
                  <a:pPr algn="ctr" defTabSz="321469" hangingPunct="0">
                    <a:lnSpc>
                      <a:spcPts val="1425"/>
                    </a:lnSpc>
                    <a:tabLst>
                      <a:tab pos="581025" algn="l"/>
                    </a:tabLst>
                    <a:defRPr sz="16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lang="en-US" sz="1200" kern="0" dirty="0" smtClean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High efficiency</a:t>
                  </a:r>
                  <a:endParaRPr sz="12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  <a:p>
                  <a:pPr algn="ctr" defTabSz="321469" hangingPunct="0">
                    <a:lnSpc>
                      <a:spcPts val="1425"/>
                    </a:lnSpc>
                    <a:tabLst>
                      <a:tab pos="581025" algn="l"/>
                    </a:tabLst>
                    <a:defRPr sz="16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sz="1200" kern="0" dirty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energy </a:t>
                  </a:r>
                  <a:r>
                    <a:rPr sz="1200" kern="0" dirty="0" err="1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resol</a:t>
                  </a:r>
                  <a:r>
                    <a:rPr sz="1200" kern="0" dirty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.</a:t>
                  </a:r>
                </a:p>
                <a:p>
                  <a:pPr algn="ctr" defTabSz="321469" hangingPunct="0">
                    <a:lnSpc>
                      <a:spcPts val="1425"/>
                    </a:lnSpc>
                    <a:tabLst>
                      <a:tab pos="581025" algn="l"/>
                    </a:tabLst>
                    <a:defRPr sz="16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sz="1200" kern="0" dirty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particle </a:t>
                  </a:r>
                  <a:r>
                    <a:rPr sz="1200" kern="0" dirty="0" smtClean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ID</a:t>
                  </a:r>
                  <a:endParaRPr lang="en-US" sz="1200" kern="0" dirty="0" smtClea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  <a:p>
                  <a:pPr algn="ctr" defTabSz="321469" hangingPunct="0">
                    <a:lnSpc>
                      <a:spcPts val="1425"/>
                    </a:lnSpc>
                    <a:tabLst>
                      <a:tab pos="581025" algn="l"/>
                    </a:tabLst>
                    <a:defRPr sz="16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lang="en-US" sz="1200" kern="0" dirty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particle flow</a:t>
                  </a:r>
                  <a:endParaRPr sz="12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77" name="Line"/>
              <p:cNvSpPr/>
              <p:nvPr/>
            </p:nvSpPr>
            <p:spPr>
              <a:xfrm flipV="1">
                <a:off x="855265" y="-1"/>
                <a:ext cx="1" cy="198014"/>
              </a:xfrm>
              <a:prstGeom prst="line">
                <a:avLst/>
              </a:prstGeom>
              <a:noFill/>
              <a:ln w="25400" cap="flat">
                <a:solidFill>
                  <a:srgbClr val="C8FAA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ctr" defTabSz="314325" hangingPunct="0">
                  <a:lnSpc>
                    <a:spcPts val="2475"/>
                  </a:lnSpc>
                  <a:tabLst>
                    <a:tab pos="571500" algn="l"/>
                  </a:tabLst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  <a:endParaRPr sz="21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sym typeface="Comic Sans MS"/>
                </a:endParaRPr>
              </a:p>
            </p:txBody>
          </p:sp>
        </p:grpSp>
        <p:grpSp>
          <p:nvGrpSpPr>
            <p:cNvPr id="183" name="Group"/>
            <p:cNvGrpSpPr/>
            <p:nvPr/>
          </p:nvGrpSpPr>
          <p:grpSpPr>
            <a:xfrm>
              <a:off x="-1" y="4869179"/>
              <a:ext cx="2116776" cy="944939"/>
              <a:chOff x="0" y="-342815"/>
              <a:chExt cx="2116774" cy="944938"/>
            </a:xfrm>
          </p:grpSpPr>
          <p:grpSp>
            <p:nvGrpSpPr>
              <p:cNvPr id="181" name="Group"/>
              <p:cNvGrpSpPr/>
              <p:nvPr/>
            </p:nvGrpSpPr>
            <p:grpSpPr>
              <a:xfrm>
                <a:off x="0" y="-342815"/>
                <a:ext cx="1714795" cy="944938"/>
                <a:chOff x="0" y="-342815"/>
                <a:chExt cx="1714794" cy="944937"/>
              </a:xfrm>
            </p:grpSpPr>
            <p:sp>
              <p:nvSpPr>
                <p:cNvPr id="179" name="Rounded Rectangle"/>
                <p:cNvSpPr/>
                <p:nvPr/>
              </p:nvSpPr>
              <p:spPr>
                <a:xfrm>
                  <a:off x="0" y="-342815"/>
                  <a:ext cx="1710532" cy="944937"/>
                </a:xfrm>
                <a:prstGeom prst="roundRect">
                  <a:avLst>
                    <a:gd name="adj" fmla="val 31638"/>
                  </a:avLst>
                </a:prstGeom>
                <a:solidFill>
                  <a:schemeClr val="accent3">
                    <a:hueOff val="-274225"/>
                    <a:satOff val="26768"/>
                    <a:lumOff val="11368"/>
                    <a:alpha val="60000"/>
                  </a:schemeClr>
                </a:solidFill>
                <a:ln w="25400" cap="flat">
                  <a:solidFill>
                    <a:srgbClr val="FFFFFF">
                      <a:alpha val="6000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28575" tIns="28575" rIns="28575" bIns="28575" numCol="1" anchor="ctr">
                  <a:noAutofit/>
                </a:bodyPr>
                <a:lstStyle/>
                <a:p>
                  <a:pPr algn="ctr" defTabSz="314325" hangingPunct="0">
                    <a:lnSpc>
                      <a:spcPts val="2475"/>
                    </a:lnSpc>
                    <a:tabLst>
                      <a:tab pos="571500" algn="l"/>
                    </a:tabLst>
                    <a:defRPr sz="28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Comic Sans MS"/>
                      <a:ea typeface="Comic Sans MS"/>
                      <a:cs typeface="Comic Sans MS"/>
                      <a:sym typeface="Comic Sans MS"/>
                    </a:defRPr>
                  </a:pPr>
                  <a:endParaRPr sz="21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sym typeface="Comic Sans MS"/>
                  </a:endParaRPr>
                </a:p>
              </p:txBody>
            </p:sp>
            <p:sp>
              <p:nvSpPr>
                <p:cNvPr id="180" name="momentum resol.…"/>
                <p:cNvSpPr txBox="1"/>
                <p:nvPr/>
              </p:nvSpPr>
              <p:spPr>
                <a:xfrm>
                  <a:off x="30575" y="-305196"/>
                  <a:ext cx="1684219" cy="82073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algn="ctr" defTabSz="321469" hangingPunct="0">
                    <a:lnSpc>
                      <a:spcPts val="1425"/>
                    </a:lnSpc>
                    <a:tabLst>
                      <a:tab pos="581025" algn="l"/>
                    </a:tabLst>
                    <a:defRPr sz="16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lang="en-US" sz="1200" kern="0" dirty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M</a:t>
                  </a:r>
                  <a:r>
                    <a:rPr sz="1200" kern="0" dirty="0" smtClean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omentum </a:t>
                  </a:r>
                  <a:r>
                    <a:rPr sz="1200" kern="0" dirty="0" err="1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resol</a:t>
                  </a:r>
                  <a:r>
                    <a:rPr sz="1200" kern="0" dirty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.</a:t>
                  </a:r>
                </a:p>
                <a:p>
                  <a:pPr algn="ctr" defTabSz="321469" hangingPunct="0">
                    <a:lnSpc>
                      <a:spcPts val="1425"/>
                    </a:lnSpc>
                    <a:tabLst>
                      <a:tab pos="581025" algn="l"/>
                    </a:tabLst>
                    <a:defRPr sz="16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sz="1200" kern="0" dirty="0" smtClean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tracker</a:t>
                  </a:r>
                  <a:endParaRPr lang="en-US" sz="1200" kern="0" dirty="0" smtClea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  <a:p>
                  <a:pPr algn="ctr" defTabSz="321469" hangingPunct="0">
                    <a:lnSpc>
                      <a:spcPts val="1425"/>
                    </a:lnSpc>
                    <a:tabLst>
                      <a:tab pos="581025" algn="l"/>
                    </a:tabLst>
                    <a:defRPr sz="16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lang="en-US" sz="1200" kern="0" dirty="0" err="1" smtClean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Ecal</a:t>
                  </a:r>
                  <a:r>
                    <a:rPr lang="en-US" sz="1200" kern="0" dirty="0" smtClean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 granularity</a:t>
                  </a:r>
                  <a:endParaRPr sz="1200" kern="0" dirty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82" name="Line"/>
              <p:cNvSpPr/>
              <p:nvPr/>
            </p:nvSpPr>
            <p:spPr>
              <a:xfrm flipV="1">
                <a:off x="1697831" y="109802"/>
                <a:ext cx="418943" cy="174808"/>
              </a:xfrm>
              <a:prstGeom prst="line">
                <a:avLst/>
              </a:prstGeom>
              <a:noFill/>
              <a:ln w="25400" cap="flat">
                <a:solidFill>
                  <a:srgbClr val="C8FAA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ctr" defTabSz="314325" hangingPunct="0">
                  <a:lnSpc>
                    <a:spcPts val="2475"/>
                  </a:lnSpc>
                  <a:tabLst>
                    <a:tab pos="571500" algn="l"/>
                  </a:tabLst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  <a:endParaRPr sz="21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sym typeface="Comic Sans MS"/>
                </a:endParaRPr>
              </a:p>
            </p:txBody>
          </p:sp>
        </p:grpSp>
        <p:grpSp>
          <p:nvGrpSpPr>
            <p:cNvPr id="188" name="Group"/>
            <p:cNvGrpSpPr/>
            <p:nvPr/>
          </p:nvGrpSpPr>
          <p:grpSpPr>
            <a:xfrm>
              <a:off x="8428830" y="5188535"/>
              <a:ext cx="2493087" cy="857214"/>
              <a:chOff x="-1" y="-19013"/>
              <a:chExt cx="2493086" cy="857213"/>
            </a:xfrm>
          </p:grpSpPr>
          <p:grpSp>
            <p:nvGrpSpPr>
              <p:cNvPr id="186" name="Group"/>
              <p:cNvGrpSpPr/>
              <p:nvPr/>
            </p:nvGrpSpPr>
            <p:grpSpPr>
              <a:xfrm>
                <a:off x="413657" y="-19013"/>
                <a:ext cx="2079428" cy="857213"/>
                <a:chOff x="0" y="-19013"/>
                <a:chExt cx="2079427" cy="857213"/>
              </a:xfrm>
            </p:grpSpPr>
            <p:sp>
              <p:nvSpPr>
                <p:cNvPr id="184" name="Rounded Rectangle"/>
                <p:cNvSpPr/>
                <p:nvPr/>
              </p:nvSpPr>
              <p:spPr>
                <a:xfrm>
                  <a:off x="0" y="0"/>
                  <a:ext cx="2079427" cy="838200"/>
                </a:xfrm>
                <a:prstGeom prst="roundRect">
                  <a:avLst>
                    <a:gd name="adj" fmla="val 27629"/>
                  </a:avLst>
                </a:prstGeom>
                <a:solidFill>
                  <a:schemeClr val="accent3">
                    <a:hueOff val="-274225"/>
                    <a:satOff val="26768"/>
                    <a:lumOff val="11368"/>
                    <a:alpha val="60000"/>
                  </a:schemeClr>
                </a:solidFill>
                <a:ln w="25400" cap="flat">
                  <a:solidFill>
                    <a:srgbClr val="FFFFFF">
                      <a:alpha val="6000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28575" tIns="28575" rIns="28575" bIns="28575" numCol="1" anchor="ctr">
                  <a:noAutofit/>
                </a:bodyPr>
                <a:lstStyle/>
                <a:p>
                  <a:pPr algn="ctr" defTabSz="314325" hangingPunct="0">
                    <a:lnSpc>
                      <a:spcPts val="2475"/>
                    </a:lnSpc>
                    <a:tabLst>
                      <a:tab pos="571500" algn="l"/>
                    </a:tabLst>
                    <a:defRPr sz="28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Comic Sans MS"/>
                      <a:ea typeface="Comic Sans MS"/>
                      <a:cs typeface="Comic Sans MS"/>
                      <a:sym typeface="Comic Sans MS"/>
                    </a:defRPr>
                  </a:pPr>
                  <a:endParaRPr sz="21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sym typeface="Comic Sans MS"/>
                  </a:endParaRPr>
                </a:p>
              </p:txBody>
            </p:sp>
            <p:sp>
              <p:nvSpPr>
                <p:cNvPr id="185" name="vertexing, tagging…"/>
                <p:cNvSpPr txBox="1"/>
                <p:nvPr/>
              </p:nvSpPr>
              <p:spPr>
                <a:xfrm>
                  <a:off x="108880" y="-19013"/>
                  <a:ext cx="1930014" cy="82073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algn="ctr" defTabSz="321469" hangingPunct="0">
                    <a:lnSpc>
                      <a:spcPts val="1425"/>
                    </a:lnSpc>
                    <a:tabLst>
                      <a:tab pos="581025" algn="l"/>
                    </a:tabLst>
                    <a:defRPr sz="16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sz="1200" kern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vertexing, tagging</a:t>
                  </a:r>
                </a:p>
                <a:p>
                  <a:pPr algn="ctr" defTabSz="321469" hangingPunct="0">
                    <a:lnSpc>
                      <a:spcPts val="1425"/>
                    </a:lnSpc>
                    <a:tabLst>
                      <a:tab pos="581025" algn="l"/>
                    </a:tabLst>
                    <a:defRPr sz="16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sz="1200" kern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energy resolution</a:t>
                  </a:r>
                </a:p>
                <a:p>
                  <a:pPr algn="ctr" defTabSz="321469" hangingPunct="0">
                    <a:lnSpc>
                      <a:spcPts val="1425"/>
                    </a:lnSpc>
                    <a:tabLst>
                      <a:tab pos="581025" algn="l"/>
                    </a:tabLst>
                    <a:defRPr sz="16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sz="1200" kern="0">
                      <a:solidFill>
                        <a:srgbClr val="000000"/>
                      </a:solidFill>
                      <a:latin typeface="Arial"/>
                      <a:cs typeface="Arial"/>
                      <a:sym typeface="Arial"/>
                    </a:rPr>
                    <a:t>hadron identification</a:t>
                  </a:r>
                </a:p>
              </p:txBody>
            </p:sp>
          </p:grpSp>
          <p:sp>
            <p:nvSpPr>
              <p:cNvPr id="187" name="Line"/>
              <p:cNvSpPr/>
              <p:nvPr/>
            </p:nvSpPr>
            <p:spPr>
              <a:xfrm flipH="1" flipV="1">
                <a:off x="-1" y="114247"/>
                <a:ext cx="418944" cy="174808"/>
              </a:xfrm>
              <a:prstGeom prst="line">
                <a:avLst/>
              </a:prstGeom>
              <a:noFill/>
              <a:ln w="25400" cap="flat">
                <a:solidFill>
                  <a:srgbClr val="C8FAA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ctr" defTabSz="314325" hangingPunct="0">
                  <a:lnSpc>
                    <a:spcPts val="2475"/>
                  </a:lnSpc>
                  <a:tabLst>
                    <a:tab pos="571500" algn="l"/>
                  </a:tabLst>
                  <a:defRPr sz="28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Comic Sans MS"/>
                    <a:ea typeface="Comic Sans MS"/>
                    <a:cs typeface="Comic Sans MS"/>
                    <a:sym typeface="Comic Sans MS"/>
                  </a:defRPr>
                </a:pPr>
                <a:endParaRPr sz="21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sym typeface="Comic Sans MS"/>
                </a:endParaRPr>
              </a:p>
            </p:txBody>
          </p:sp>
        </p:grpSp>
      </p:grpSp>
      <p:grpSp>
        <p:nvGrpSpPr>
          <p:cNvPr id="197" name="Group"/>
          <p:cNvGrpSpPr/>
          <p:nvPr/>
        </p:nvGrpSpPr>
        <p:grpSpPr>
          <a:xfrm>
            <a:off x="2131673" y="918996"/>
            <a:ext cx="4495964" cy="2057079"/>
            <a:chOff x="0" y="0"/>
            <a:chExt cx="5994617" cy="2742770"/>
          </a:xfrm>
        </p:grpSpPr>
        <p:pic>
          <p:nvPicPr>
            <p:cNvPr id="190" name="Line Line" descr="Line Line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13500000">
              <a:off x="3796942" y="1946906"/>
              <a:ext cx="1116070" cy="475658"/>
            </a:xfrm>
            <a:prstGeom prst="rect">
              <a:avLst/>
            </a:prstGeom>
            <a:effectLst/>
          </p:spPr>
        </p:pic>
        <p:sp>
          <p:nvSpPr>
            <p:cNvPr id="192" name="Rounded Rectangle"/>
            <p:cNvSpPr/>
            <p:nvPr/>
          </p:nvSpPr>
          <p:spPr>
            <a:xfrm>
              <a:off x="1690540" y="1075431"/>
              <a:ext cx="2104828" cy="602123"/>
            </a:xfrm>
            <a:prstGeom prst="roundRect">
              <a:avLst>
                <a:gd name="adj" fmla="val 31638"/>
              </a:avLst>
            </a:prstGeom>
            <a:solidFill>
              <a:schemeClr val="accent1">
                <a:lumOff val="16847"/>
                <a:alpha val="60000"/>
              </a:schemeClr>
            </a:solidFill>
            <a:ln w="25400" cap="flat">
              <a:solidFill>
                <a:srgbClr val="FFFFFF">
                  <a:alpha val="60000"/>
                </a:srgbClr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algn="ctr" defTabSz="314325" hangingPunct="0">
                <a:lnSpc>
                  <a:spcPts val="2475"/>
                </a:lnSpc>
                <a:tabLst>
                  <a:tab pos="571500" algn="l"/>
                </a:tabLst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pPr>
              <a:endParaRPr sz="21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mic Sans MS"/>
                <a:sym typeface="Comic Sans MS"/>
              </a:endParaRPr>
            </a:p>
          </p:txBody>
        </p:sp>
        <p:sp>
          <p:nvSpPr>
            <p:cNvPr id="193" name="EW &amp; QCD"/>
            <p:cNvSpPr txBox="1"/>
            <p:nvPr/>
          </p:nvSpPr>
          <p:spPr>
            <a:xfrm>
              <a:off x="1913667" y="1140530"/>
              <a:ext cx="1658573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defTabSz="416718">
                <a:lnSpc>
                  <a:spcPct val="100000"/>
                </a:lnSpc>
                <a:tabLst>
                  <a:tab pos="330200" algn="l"/>
                  <a:tab pos="660400" algn="l"/>
                  <a:tab pos="990600" algn="l"/>
                  <a:tab pos="1333500" algn="l"/>
                  <a:tab pos="1663700" algn="l"/>
                  <a:tab pos="1993900" algn="l"/>
                  <a:tab pos="2324100" algn="l"/>
                  <a:tab pos="2667000" algn="l"/>
                  <a:tab pos="2997200" algn="l"/>
                  <a:tab pos="3340100" algn="l"/>
                  <a:tab pos="3657600" algn="l"/>
                  <a:tab pos="4000500" algn="l"/>
                </a:tabLst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 defTabSz="312539" hangingPunct="0">
                <a:tabLst>
                  <a:tab pos="247650" algn="l"/>
                  <a:tab pos="495300" algn="l"/>
                  <a:tab pos="742950" algn="l"/>
                  <a:tab pos="1000125" algn="l"/>
                  <a:tab pos="1247775" algn="l"/>
                  <a:tab pos="1495425" algn="l"/>
                  <a:tab pos="1743075" algn="l"/>
                  <a:tab pos="2000250" algn="l"/>
                  <a:tab pos="2247900" algn="l"/>
                  <a:tab pos="2505075" algn="l"/>
                  <a:tab pos="2743200" algn="l"/>
                  <a:tab pos="3000375" algn="l"/>
                </a:tabLst>
              </a:pPr>
              <a:r>
                <a:rPr sz="1800" kern="0">
                  <a:solidFill>
                    <a:srgbClr val="000000"/>
                  </a:solidFill>
                </a:rPr>
                <a:t>EW &amp; QCD</a:t>
              </a:r>
            </a:p>
          </p:txBody>
        </p:sp>
        <p:sp>
          <p:nvSpPr>
            <p:cNvPr id="194" name="αS(mZ) with per-mil accuracy…"/>
            <p:cNvSpPr txBox="1"/>
            <p:nvPr/>
          </p:nvSpPr>
          <p:spPr>
            <a:xfrm>
              <a:off x="2027721" y="35171"/>
              <a:ext cx="3966896" cy="923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marL="47625" indent="-47625" defTabSz="321469" hangingPunct="0">
                <a:lnSpc>
                  <a:spcPts val="1575"/>
                </a:lnSpc>
                <a:buSzPct val="100000"/>
                <a:buFontTx/>
                <a:buChar char="•"/>
                <a:tabLst>
                  <a:tab pos="581025" algn="l"/>
                </a:tabLst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r>
                <a:rPr sz="1350" kern="0" dirty="0">
                  <a:solidFill>
                    <a:srgbClr val="000000"/>
                  </a:solidFill>
                  <a:latin typeface="蘋果儷中黑"/>
                  <a:ea typeface="蘋果儷中黑"/>
                  <a:cs typeface="蘋果儷中黑"/>
                  <a:sym typeface="蘋果儷中黑"/>
                </a:rPr>
                <a:t>α</a:t>
              </a:r>
              <a:r>
                <a:rPr sz="1350" kern="0" baseline="-5999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S</a:t>
              </a:r>
              <a:r>
                <a:rPr sz="1350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(</a:t>
              </a:r>
              <a:r>
                <a:rPr sz="1350" kern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m</a:t>
              </a:r>
              <a:r>
                <a:rPr sz="1350" kern="0" baseline="-5999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Z</a:t>
              </a:r>
              <a:r>
                <a:rPr sz="1350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) with per-mil accuracy</a:t>
              </a:r>
            </a:p>
            <a:p>
              <a:pPr marL="47625" indent="-47625" defTabSz="321469" hangingPunct="0">
                <a:lnSpc>
                  <a:spcPts val="1575"/>
                </a:lnSpc>
                <a:buSzPct val="100000"/>
                <a:buFontTx/>
                <a:buChar char="•"/>
                <a:tabLst>
                  <a:tab pos="581025" algn="l"/>
                </a:tabLst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r>
                <a:rPr sz="1350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Quark and gluon fragmentation </a:t>
              </a:r>
            </a:p>
            <a:p>
              <a:pPr marL="47625" indent="-47625" defTabSz="321469" hangingPunct="0">
                <a:lnSpc>
                  <a:spcPts val="1575"/>
                </a:lnSpc>
                <a:buSzPct val="100000"/>
                <a:buFontTx/>
                <a:buChar char="•"/>
                <a:tabLst>
                  <a:tab pos="581025" algn="l"/>
                </a:tabLst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r>
                <a:rPr sz="1350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Clean non-perturbative QCD studies </a:t>
              </a:r>
            </a:p>
          </p:txBody>
        </p:sp>
        <p:sp>
          <p:nvSpPr>
            <p:cNvPr id="195" name="mZ, ΓZ, N𝜈…"/>
            <p:cNvSpPr txBox="1"/>
            <p:nvPr/>
          </p:nvSpPr>
          <p:spPr>
            <a:xfrm>
              <a:off x="152936" y="78708"/>
              <a:ext cx="1192636" cy="9267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marL="47625" indent="-47625" algn="ctr" defTabSz="312539" hangingPunct="0">
                <a:buSzPct val="100000"/>
                <a:buFontTx/>
                <a:buChar char="•"/>
                <a:tabLst>
                  <a:tab pos="247650" algn="l"/>
                  <a:tab pos="495300" algn="l"/>
                  <a:tab pos="742950" algn="l"/>
                  <a:tab pos="1000125" algn="l"/>
                  <a:tab pos="1247775" algn="l"/>
                  <a:tab pos="1495425" algn="l"/>
                  <a:tab pos="1743075" algn="l"/>
                  <a:tab pos="2000250" algn="l"/>
                  <a:tab pos="2247900" algn="l"/>
                  <a:tab pos="2505075" algn="l"/>
                  <a:tab pos="2743200" algn="l"/>
                  <a:tab pos="3000375" algn="l"/>
                </a:tabLst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r>
                <a:rPr sz="1350" kern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m</a:t>
              </a:r>
              <a:r>
                <a:rPr sz="1350" kern="0" baseline="-5999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Z</a:t>
              </a:r>
              <a:r>
                <a:rPr sz="1350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, Γ</a:t>
              </a:r>
              <a:r>
                <a:rPr sz="1350" kern="0" baseline="-5999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Z</a:t>
              </a:r>
              <a:r>
                <a:rPr sz="1350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, N</a:t>
              </a:r>
              <a:r>
                <a:rPr sz="1350" kern="0" baseline="-5999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𝜈</a:t>
              </a:r>
            </a:p>
            <a:p>
              <a:pPr marL="47625" indent="-47625" defTabSz="321469" hangingPunct="0">
                <a:lnSpc>
                  <a:spcPts val="1575"/>
                </a:lnSpc>
                <a:buSzPct val="100000"/>
                <a:buFontTx/>
                <a:buChar char="•"/>
                <a:tabLst>
                  <a:tab pos="581025" algn="l"/>
                </a:tabLst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r>
                <a:rPr sz="1350" kern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R</a:t>
              </a:r>
              <a:r>
                <a:rPr sz="1350" kern="0" baseline="-5999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l</a:t>
              </a:r>
              <a:r>
                <a:rPr sz="1350" kern="0" baseline="-5999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,</a:t>
              </a:r>
              <a:r>
                <a:rPr sz="1350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 A</a:t>
              </a:r>
              <a:r>
                <a:rPr sz="1350" kern="0" baseline="-5999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FB</a:t>
              </a:r>
              <a:r>
                <a:rPr sz="1350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 </a:t>
              </a:r>
            </a:p>
            <a:p>
              <a:pPr marL="47625" indent="-47625" defTabSz="321469" hangingPunct="0">
                <a:lnSpc>
                  <a:spcPts val="1575"/>
                </a:lnSpc>
                <a:buSzPct val="100000"/>
                <a:buFontTx/>
                <a:buChar char="•"/>
                <a:tabLst>
                  <a:tab pos="581025" algn="l"/>
                </a:tabLst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r>
                <a:rPr sz="1350" kern="0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m</a:t>
              </a:r>
              <a:r>
                <a:rPr sz="1350" kern="0" baseline="-5999" dirty="0" err="1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W</a:t>
              </a:r>
              <a:r>
                <a:rPr sz="1350" kern="0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, Γ</a:t>
              </a:r>
              <a:r>
                <a:rPr sz="1350" kern="0" baseline="-5999" dirty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W</a:t>
              </a:r>
            </a:p>
          </p:txBody>
        </p:sp>
        <p:sp>
          <p:nvSpPr>
            <p:cNvPr id="196" name="Rectangle"/>
            <p:cNvSpPr/>
            <p:nvPr/>
          </p:nvSpPr>
          <p:spPr>
            <a:xfrm>
              <a:off x="0" y="0"/>
              <a:ext cx="5957702" cy="1084165"/>
            </a:xfrm>
            <a:prstGeom prst="rect">
              <a:avLst/>
            </a:prstGeom>
            <a:noFill/>
            <a:ln w="25400" cap="flat">
              <a:solidFill>
                <a:schemeClr val="accent1">
                  <a:lumOff val="16847"/>
                  <a:alpha val="60000"/>
                </a:schemeClr>
              </a:solidFill>
              <a:prstDash val="solid"/>
              <a:miter lim="400000"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 algn="ctr" defTabSz="314325" hangingPunct="0">
                <a:lnSpc>
                  <a:spcPts val="2475"/>
                </a:lnSpc>
                <a:tabLst>
                  <a:tab pos="571500" algn="l"/>
                </a:tabLst>
                <a:defRPr sz="28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pPr>
              <a:endParaRPr sz="21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omic Sans MS"/>
                <a:sym typeface="Comic Sans MS"/>
              </a:endParaRPr>
            </a:p>
          </p:txBody>
        </p:sp>
      </p:grpSp>
      <p:sp>
        <p:nvSpPr>
          <p:cNvPr id="201" name="Freeform 200"/>
          <p:cNvSpPr/>
          <p:nvPr/>
        </p:nvSpPr>
        <p:spPr>
          <a:xfrm>
            <a:off x="10905139" y="147706"/>
            <a:ext cx="329355" cy="773041"/>
          </a:xfrm>
          <a:custGeom>
            <a:avLst/>
            <a:gdLst>
              <a:gd name="connsiteX0" fmla="*/ 0 w 914400"/>
              <a:gd name="connsiteY0" fmla="*/ 0 h 1828800"/>
              <a:gd name="connsiteX1" fmla="*/ 914400 w 914400"/>
              <a:gd name="connsiteY1" fmla="*/ 903768 h 1828800"/>
              <a:gd name="connsiteX2" fmla="*/ 0 w 914400"/>
              <a:gd name="connsiteY2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1828800">
                <a:moveTo>
                  <a:pt x="0" y="0"/>
                </a:moveTo>
                <a:lnTo>
                  <a:pt x="914400" y="903768"/>
                </a:lnTo>
                <a:lnTo>
                  <a:pt x="0" y="1828800"/>
                </a:ln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2" name="Straight Connector 201"/>
          <p:cNvCxnSpPr/>
          <p:nvPr/>
        </p:nvCxnSpPr>
        <p:spPr>
          <a:xfrm flipH="1">
            <a:off x="11563850" y="145458"/>
            <a:ext cx="333185" cy="384273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202"/>
          <p:cNvSpPr txBox="1"/>
          <p:nvPr/>
        </p:nvSpPr>
        <p:spPr>
          <a:xfrm>
            <a:off x="10925295" y="685157"/>
            <a:ext cx="410403" cy="257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/>
              <a:t>+</a:t>
            </a:r>
          </a:p>
        </p:txBody>
      </p:sp>
      <p:sp>
        <p:nvSpPr>
          <p:cNvPr id="204" name="TextBox 203"/>
          <p:cNvSpPr txBox="1"/>
          <p:nvPr/>
        </p:nvSpPr>
        <p:spPr>
          <a:xfrm>
            <a:off x="10919735" y="0"/>
            <a:ext cx="457220" cy="257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/>
              <a:t>-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11234064" y="224941"/>
            <a:ext cx="457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Z*</a:t>
            </a:r>
          </a:p>
        </p:txBody>
      </p:sp>
      <p:sp>
        <p:nvSpPr>
          <p:cNvPr id="207" name="TextBox 206"/>
          <p:cNvSpPr txBox="1"/>
          <p:nvPr/>
        </p:nvSpPr>
        <p:spPr>
          <a:xfrm>
            <a:off x="11848013" y="13062"/>
            <a:ext cx="130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</a:t>
            </a:r>
          </a:p>
        </p:txBody>
      </p:sp>
      <p:grpSp>
        <p:nvGrpSpPr>
          <p:cNvPr id="208" name="Group 20"/>
          <p:cNvGrpSpPr/>
          <p:nvPr/>
        </p:nvGrpSpPr>
        <p:grpSpPr>
          <a:xfrm>
            <a:off x="11238324" y="513252"/>
            <a:ext cx="329355" cy="32210"/>
            <a:chOff x="0" y="4336312"/>
            <a:chExt cx="5486400" cy="1864240"/>
          </a:xfrm>
        </p:grpSpPr>
        <p:grpSp>
          <p:nvGrpSpPr>
            <p:cNvPr id="242" name="Group 12"/>
            <p:cNvGrpSpPr/>
            <p:nvPr/>
          </p:nvGrpSpPr>
          <p:grpSpPr>
            <a:xfrm>
              <a:off x="0" y="4336312"/>
              <a:ext cx="2743200" cy="1857152"/>
              <a:chOff x="0" y="4336312"/>
              <a:chExt cx="7315200" cy="1857152"/>
            </a:xfrm>
          </p:grpSpPr>
          <p:grpSp>
            <p:nvGrpSpPr>
              <p:cNvPr id="250" name="Group 8"/>
              <p:cNvGrpSpPr/>
              <p:nvPr/>
            </p:nvGrpSpPr>
            <p:grpSpPr>
              <a:xfrm>
                <a:off x="0" y="4336312"/>
                <a:ext cx="3657600" cy="1850064"/>
                <a:chOff x="0" y="4336312"/>
                <a:chExt cx="7315200" cy="1850064"/>
              </a:xfrm>
            </p:grpSpPr>
            <p:sp>
              <p:nvSpPr>
                <p:cNvPr id="254" name="Freeform 5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5" name="Freeform 6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51" name="Group 9"/>
              <p:cNvGrpSpPr/>
              <p:nvPr/>
            </p:nvGrpSpPr>
            <p:grpSpPr>
              <a:xfrm>
                <a:off x="3657600" y="4343400"/>
                <a:ext cx="3657600" cy="1850064"/>
                <a:chOff x="0" y="4336312"/>
                <a:chExt cx="7315200" cy="1850064"/>
              </a:xfrm>
            </p:grpSpPr>
            <p:sp>
              <p:nvSpPr>
                <p:cNvPr id="252" name="Freeform 10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3" name="Freeform 11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43" name="Group 13"/>
            <p:cNvGrpSpPr/>
            <p:nvPr/>
          </p:nvGrpSpPr>
          <p:grpSpPr>
            <a:xfrm>
              <a:off x="2743200" y="4343400"/>
              <a:ext cx="2743200" cy="1857152"/>
              <a:chOff x="0" y="4336312"/>
              <a:chExt cx="7315200" cy="1857152"/>
            </a:xfrm>
          </p:grpSpPr>
          <p:grpSp>
            <p:nvGrpSpPr>
              <p:cNvPr id="244" name="Group 8"/>
              <p:cNvGrpSpPr/>
              <p:nvPr/>
            </p:nvGrpSpPr>
            <p:grpSpPr>
              <a:xfrm>
                <a:off x="0" y="4336312"/>
                <a:ext cx="3657600" cy="1850064"/>
                <a:chOff x="0" y="4336312"/>
                <a:chExt cx="7315200" cy="1850064"/>
              </a:xfrm>
            </p:grpSpPr>
            <p:sp>
              <p:nvSpPr>
                <p:cNvPr id="248" name="Freeform 247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9" name="Freeform 248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45" name="Group 9"/>
              <p:cNvGrpSpPr/>
              <p:nvPr/>
            </p:nvGrpSpPr>
            <p:grpSpPr>
              <a:xfrm>
                <a:off x="3657600" y="4343400"/>
                <a:ext cx="3657600" cy="1850064"/>
                <a:chOff x="0" y="4336312"/>
                <a:chExt cx="7315200" cy="1850064"/>
              </a:xfrm>
            </p:grpSpPr>
            <p:sp>
              <p:nvSpPr>
                <p:cNvPr id="246" name="Freeform 245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7" name="Freeform 246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209" name="Group 97"/>
          <p:cNvGrpSpPr/>
          <p:nvPr/>
        </p:nvGrpSpPr>
        <p:grpSpPr>
          <a:xfrm>
            <a:off x="11823041" y="389553"/>
            <a:ext cx="277518" cy="773041"/>
            <a:chOff x="3367555" y="4062755"/>
            <a:chExt cx="770481" cy="1828800"/>
          </a:xfrm>
        </p:grpSpPr>
        <p:grpSp>
          <p:nvGrpSpPr>
            <p:cNvPr id="210" name="Group 65"/>
            <p:cNvGrpSpPr/>
            <p:nvPr/>
          </p:nvGrpSpPr>
          <p:grpSpPr>
            <a:xfrm rot="2700000">
              <a:off x="2491255" y="4939055"/>
              <a:ext cx="1828800" cy="76200"/>
              <a:chOff x="914400" y="2438400"/>
              <a:chExt cx="1828800" cy="76200"/>
            </a:xfrm>
          </p:grpSpPr>
          <p:grpSp>
            <p:nvGrpSpPr>
              <p:cNvPr id="212" name="Group 36"/>
              <p:cNvGrpSpPr/>
              <p:nvPr/>
            </p:nvGrpSpPr>
            <p:grpSpPr>
              <a:xfrm>
                <a:off x="9144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228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236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240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1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37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238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9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229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230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234" name="Freeform 233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5" name="Freeform 234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31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232" name="Freeform 231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3" name="Freeform 232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grpSp>
            <p:nvGrpSpPr>
              <p:cNvPr id="213" name="Group 51"/>
              <p:cNvGrpSpPr/>
              <p:nvPr/>
            </p:nvGrpSpPr>
            <p:grpSpPr>
              <a:xfrm>
                <a:off x="1828800" y="2438400"/>
                <a:ext cx="914400" cy="76200"/>
                <a:chOff x="0" y="4336312"/>
                <a:chExt cx="5486400" cy="1864240"/>
              </a:xfrm>
            </p:grpSpPr>
            <p:grpSp>
              <p:nvGrpSpPr>
                <p:cNvPr id="214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222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226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7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23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224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5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215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</p:grpSpPr>
              <p:grpSp>
                <p:nvGrpSpPr>
                  <p:cNvPr id="216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220" name="Freeform 219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1" name="Freeform 220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17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</p:grpSpPr>
                <p:sp>
                  <p:nvSpPr>
                    <p:cNvPr id="218" name="Freeform 217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9" name="Freeform 218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211" name="Rectangle 210"/>
            <p:cNvSpPr/>
            <p:nvPr/>
          </p:nvSpPr>
          <p:spPr>
            <a:xfrm rot="2700000">
              <a:off x="3560957" y="5291963"/>
              <a:ext cx="762000" cy="3921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6" name="TextBox 205"/>
          <p:cNvSpPr txBox="1"/>
          <p:nvPr/>
        </p:nvSpPr>
        <p:spPr>
          <a:xfrm>
            <a:off x="11847281" y="653143"/>
            <a:ext cx="170547" cy="374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592759488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2795C-699A-47FA-951B-CA43B95C2A5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70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330" y="1182351"/>
            <a:ext cx="6615017" cy="403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628273" y="4033868"/>
            <a:ext cx="1359988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ym typeface="Symbol"/>
              </a:rPr>
              <a:t>3(stat)~1.4(</a:t>
            </a:r>
            <a:r>
              <a:rPr lang="en-GB" sz="1200" dirty="0" err="1">
                <a:sym typeface="Symbol"/>
              </a:rPr>
              <a:t>syst</a:t>
            </a:r>
            <a:r>
              <a:rPr lang="en-GB" sz="1200" dirty="0">
                <a:sym typeface="Symbol"/>
              </a:rPr>
              <a:t>)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972676" y="5416421"/>
            <a:ext cx="6569555" cy="7571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160" dirty="0">
                <a:solidFill>
                  <a:srgbClr val="FF0000"/>
                </a:solidFill>
              </a:rPr>
              <a:t>(*)</a:t>
            </a:r>
            <a:r>
              <a:rPr lang="fr-CH" sz="2160" dirty="0" err="1">
                <a:solidFill>
                  <a:srgbClr val="FF0000"/>
                </a:solidFill>
              </a:rPr>
              <a:t>see</a:t>
            </a:r>
            <a:r>
              <a:rPr lang="fr-CH" sz="2160" dirty="0">
                <a:solidFill>
                  <a:srgbClr val="FF0000"/>
                </a:solidFill>
              </a:rPr>
              <a:t> M. </a:t>
            </a:r>
            <a:r>
              <a:rPr lang="fr-CH" sz="2160" dirty="0" err="1">
                <a:solidFill>
                  <a:srgbClr val="FF0000"/>
                </a:solidFill>
              </a:rPr>
              <a:t>Selvaggi</a:t>
            </a:r>
            <a:r>
              <a:rPr lang="fr-CH" sz="2160" dirty="0"/>
              <a:t>, 3d  FCC </a:t>
            </a:r>
            <a:r>
              <a:rPr lang="fr-CH" sz="2160" dirty="0" err="1"/>
              <a:t>physics</a:t>
            </a:r>
            <a:r>
              <a:rPr lang="fr-CH" sz="2160" dirty="0"/>
              <a:t> workshop,  </a:t>
            </a:r>
          </a:p>
          <a:p>
            <a:r>
              <a:rPr lang="fr-CH" sz="2160" dirty="0"/>
              <a:t>9% </a:t>
            </a:r>
            <a:r>
              <a:rPr lang="fr-CH" sz="2160" dirty="0" err="1"/>
              <a:t>precision</a:t>
            </a:r>
            <a:r>
              <a:rPr lang="fr-CH" sz="2160" dirty="0"/>
              <a:t> in 3 </a:t>
            </a:r>
            <a:r>
              <a:rPr lang="fr-CH" sz="2160" dirty="0" err="1"/>
              <a:t>years</a:t>
            </a:r>
            <a:r>
              <a:rPr lang="fr-CH" sz="2160" dirty="0"/>
              <a:t> of FCC-</a:t>
            </a:r>
            <a:r>
              <a:rPr lang="fr-CH" sz="2160" dirty="0" err="1"/>
              <a:t>hh</a:t>
            </a:r>
            <a:r>
              <a:rPr lang="fr-CH" sz="2160" dirty="0"/>
              <a:t> running, 2004.03505v1</a:t>
            </a:r>
            <a:endParaRPr lang="en-GB" sz="216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1308527"/>
            <a:ext cx="4061251" cy="3780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07568" y="145435"/>
            <a:ext cx="6763326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/>
              <a:t>High </a:t>
            </a:r>
            <a:r>
              <a:rPr lang="fr-CH" sz="2160" dirty="0" err="1"/>
              <a:t>energy</a:t>
            </a:r>
            <a:r>
              <a:rPr lang="fr-CH" sz="2160" dirty="0"/>
              <a:t> </a:t>
            </a:r>
            <a:r>
              <a:rPr lang="fr-CH" sz="2160" dirty="0" err="1"/>
              <a:t>Higgs</a:t>
            </a:r>
            <a:r>
              <a:rPr lang="fr-CH" sz="2160" dirty="0"/>
              <a:t> </a:t>
            </a:r>
            <a:r>
              <a:rPr lang="fr-CH" sz="2160" dirty="0" err="1"/>
              <a:t>factories</a:t>
            </a:r>
            <a:r>
              <a:rPr lang="fr-CH" sz="2160" dirty="0"/>
              <a:t>:  ILC500, CLIC3000, FCC-</a:t>
            </a:r>
            <a:r>
              <a:rPr lang="fr-CH" sz="2160" dirty="0" err="1"/>
              <a:t>hh</a:t>
            </a:r>
            <a:r>
              <a:rPr lang="fr-CH" sz="2160" dirty="0"/>
              <a:t>. </a:t>
            </a:r>
          </a:p>
          <a:p>
            <a:r>
              <a:rPr lang="fr-CH" sz="2160" dirty="0"/>
              <a:t>                                       </a:t>
            </a:r>
            <a:r>
              <a:rPr lang="fr-CH" sz="2160" b="1" u="sng" dirty="0"/>
              <a:t>FCC-</a:t>
            </a:r>
            <a:r>
              <a:rPr lang="fr-CH" sz="2160" b="1" u="sng" dirty="0" err="1"/>
              <a:t>ee</a:t>
            </a:r>
            <a:r>
              <a:rPr lang="fr-CH" sz="2160" b="1" u="sng" dirty="0"/>
              <a:t> + FCC-</a:t>
            </a:r>
            <a:r>
              <a:rPr lang="fr-CH" sz="2160" b="1" u="sng" dirty="0" err="1"/>
              <a:t>hh</a:t>
            </a:r>
            <a:r>
              <a:rPr lang="fr-CH" sz="2160" b="1" u="sng" dirty="0"/>
              <a:t> </a:t>
            </a:r>
            <a:r>
              <a:rPr lang="fr-CH" sz="2160" b="1" u="sng" dirty="0" err="1" smtClean="0"/>
              <a:t>is</a:t>
            </a:r>
            <a:r>
              <a:rPr lang="fr-CH" sz="2160" b="1" u="sng" dirty="0" smtClean="0"/>
              <a:t> </a:t>
            </a:r>
            <a:r>
              <a:rPr lang="fr-CH" sz="2160" b="1" u="sng" dirty="0" err="1" smtClean="0"/>
              <a:t>very</a:t>
            </a:r>
            <a:r>
              <a:rPr lang="fr-CH" sz="2160" b="1" u="sng" dirty="0" smtClean="0"/>
              <a:t> </a:t>
            </a:r>
            <a:r>
              <a:rPr lang="fr-CH" sz="2160" b="1" u="sng" dirty="0" err="1" smtClean="0"/>
              <a:t>competitive</a:t>
            </a:r>
            <a:r>
              <a:rPr lang="fr-CH" sz="2160" b="1" u="sng" dirty="0" smtClean="0"/>
              <a:t> </a:t>
            </a:r>
            <a:endParaRPr lang="en-GB" sz="216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911425" y="5089347"/>
            <a:ext cx="3423181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/>
              <a:t>FCC-</a:t>
            </a:r>
            <a:r>
              <a:rPr lang="fr-CH" sz="2160" dirty="0" err="1"/>
              <a:t>hh</a:t>
            </a:r>
            <a:r>
              <a:rPr lang="fr-CH" sz="2160" dirty="0"/>
              <a:t> &gt; 10</a:t>
            </a:r>
            <a:r>
              <a:rPr lang="fr-CH" sz="2160" baseline="30000" dirty="0"/>
              <a:t>10</a:t>
            </a:r>
            <a:r>
              <a:rPr lang="fr-CH" sz="2160" dirty="0"/>
              <a:t> H </a:t>
            </a:r>
            <a:r>
              <a:rPr lang="fr-CH" sz="2160" dirty="0" err="1"/>
              <a:t>produced</a:t>
            </a:r>
            <a:r>
              <a:rPr lang="fr-CH" sz="2160" dirty="0"/>
              <a:t>, +</a:t>
            </a:r>
          </a:p>
          <a:p>
            <a:r>
              <a:rPr lang="fr-CH" sz="2160" dirty="0"/>
              <a:t>FCC-</a:t>
            </a:r>
            <a:r>
              <a:rPr lang="fr-CH" sz="2160" dirty="0" err="1"/>
              <a:t>ee</a:t>
            </a:r>
            <a:r>
              <a:rPr lang="fr-CH" sz="2160" dirty="0"/>
              <a:t> </a:t>
            </a:r>
            <a:r>
              <a:rPr lang="fr-CH" sz="2160" dirty="0" err="1"/>
              <a:t>measurement</a:t>
            </a:r>
            <a:r>
              <a:rPr lang="fr-CH" sz="2160" dirty="0"/>
              <a:t> of </a:t>
            </a:r>
            <a:r>
              <a:rPr lang="fr-CH" sz="2160" dirty="0" err="1"/>
              <a:t>g</a:t>
            </a:r>
            <a:r>
              <a:rPr lang="fr-CH" sz="2160" baseline="-25000" dirty="0" err="1"/>
              <a:t>HZZ</a:t>
            </a:r>
            <a:r>
              <a:rPr lang="fr-CH" sz="2160" baseline="-25000" dirty="0"/>
              <a:t> </a:t>
            </a:r>
          </a:p>
          <a:p>
            <a:pPr marL="342900" indent="-342900">
              <a:buFont typeface="Wingdings"/>
              <a:buChar char="à"/>
            </a:pPr>
            <a:r>
              <a:rPr lang="fr-CH" sz="2160" dirty="0">
                <a:sym typeface="Wingdings" panose="05000000000000000000" pitchFamily="2" charset="2"/>
              </a:rPr>
              <a:t>  </a:t>
            </a:r>
            <a:r>
              <a:rPr lang="fr-CH" sz="2160" dirty="0" err="1">
                <a:sym typeface="Wingdings" panose="05000000000000000000" pitchFamily="2" charset="2"/>
              </a:rPr>
              <a:t>g</a:t>
            </a:r>
            <a:r>
              <a:rPr lang="fr-CH" sz="1920" baseline="-25000" dirty="0" err="1">
                <a:sym typeface="Wingdings" panose="05000000000000000000" pitchFamily="2" charset="2"/>
              </a:rPr>
              <a:t>HHH</a:t>
            </a:r>
            <a:r>
              <a:rPr lang="fr-CH" sz="1920" dirty="0">
                <a:sym typeface="Wingdings" panose="05000000000000000000" pitchFamily="2" charset="2"/>
              </a:rPr>
              <a:t> , </a:t>
            </a:r>
            <a:r>
              <a:rPr lang="fr-CH" sz="1920" dirty="0" err="1">
                <a:sym typeface="Wingdings" panose="05000000000000000000" pitchFamily="2" charset="2"/>
              </a:rPr>
              <a:t>g</a:t>
            </a:r>
            <a:r>
              <a:rPr lang="fr-CH" sz="1920" baseline="-25000" dirty="0" err="1">
                <a:sym typeface="Wingdings" panose="05000000000000000000" pitchFamily="2" charset="2"/>
              </a:rPr>
              <a:t>H</a:t>
            </a:r>
            <a:r>
              <a:rPr lang="fr-CH" sz="1920" baseline="-25000" dirty="0">
                <a:sym typeface="Symbol"/>
              </a:rPr>
              <a:t>  </a:t>
            </a:r>
            <a:r>
              <a:rPr lang="fr-CH" sz="1920" dirty="0">
                <a:sym typeface="Symbol"/>
              </a:rPr>
              <a:t>,</a:t>
            </a:r>
            <a:r>
              <a:rPr lang="fr-CH" sz="1920" baseline="-25000" dirty="0">
                <a:sym typeface="Symbol"/>
              </a:rPr>
              <a:t> </a:t>
            </a:r>
            <a:r>
              <a:rPr lang="fr-CH" sz="1920" dirty="0" err="1">
                <a:sym typeface="Wingdings" panose="05000000000000000000" pitchFamily="2" charset="2"/>
              </a:rPr>
              <a:t>g</a:t>
            </a:r>
            <a:r>
              <a:rPr lang="fr-CH" sz="1920" baseline="-25000" dirty="0" err="1">
                <a:sym typeface="Wingdings" panose="05000000000000000000" pitchFamily="2" charset="2"/>
              </a:rPr>
              <a:t>H</a:t>
            </a:r>
            <a:r>
              <a:rPr lang="fr-CH" sz="1920" baseline="-25000" dirty="0" err="1">
                <a:sym typeface="Symbol"/>
              </a:rPr>
              <a:t>Z</a:t>
            </a:r>
            <a:r>
              <a:rPr lang="fr-CH" sz="1920" baseline="-25000" dirty="0">
                <a:sym typeface="Symbol"/>
              </a:rPr>
              <a:t>  </a:t>
            </a:r>
            <a:r>
              <a:rPr lang="fr-CH" sz="1920" dirty="0">
                <a:sym typeface="Symbol"/>
              </a:rPr>
              <a:t>, </a:t>
            </a:r>
            <a:r>
              <a:rPr lang="fr-CH" sz="1920" dirty="0" err="1">
                <a:sym typeface="Symbol"/>
              </a:rPr>
              <a:t>g</a:t>
            </a:r>
            <a:r>
              <a:rPr lang="fr-CH" sz="1920" baseline="-25000" dirty="0" err="1">
                <a:sym typeface="Symbol"/>
              </a:rPr>
              <a:t>H</a:t>
            </a:r>
            <a:r>
              <a:rPr lang="fr-CH" sz="1920" baseline="-25000" dirty="0">
                <a:sym typeface="Symbol"/>
              </a:rPr>
              <a:t>  </a:t>
            </a:r>
            <a:r>
              <a:rPr lang="fr-CH" sz="1920" dirty="0">
                <a:sym typeface="Symbol"/>
              </a:rPr>
              <a:t>,</a:t>
            </a:r>
            <a:r>
              <a:rPr lang="fr-CH" sz="1920" baseline="-25000" dirty="0">
                <a:sym typeface="Symbol"/>
              </a:rPr>
              <a:t>  </a:t>
            </a:r>
            <a:r>
              <a:rPr lang="fr-CH" sz="1920" dirty="0" err="1">
                <a:sym typeface="Symbol"/>
              </a:rPr>
              <a:t>BR</a:t>
            </a:r>
            <a:r>
              <a:rPr lang="fr-CH" sz="1920" baseline="-25000" dirty="0" err="1">
                <a:sym typeface="Symbol"/>
              </a:rPr>
              <a:t>inv</a:t>
            </a:r>
            <a:endParaRPr lang="en-GB" sz="216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10675710" y="2651314"/>
            <a:ext cx="649537" cy="1865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52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}</a:t>
            </a:r>
            <a:endParaRPr lang="en-GB" sz="1152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75709" y="1095942"/>
            <a:ext cx="74090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}</a:t>
            </a:r>
            <a:endParaRPr lang="en-GB" sz="13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94167" y="2051554"/>
            <a:ext cx="46038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>
                <a:solidFill>
                  <a:srgbClr val="FF0000"/>
                </a:solidFill>
              </a:rPr>
              <a:t>ee</a:t>
            </a:r>
            <a:endParaRPr lang="en-GB" sz="216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94167" y="3429000"/>
            <a:ext cx="47641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>
                <a:solidFill>
                  <a:srgbClr val="0000FF"/>
                </a:solidFill>
              </a:rPr>
              <a:t>hh</a:t>
            </a:r>
            <a:endParaRPr lang="en-GB" sz="216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848528" y="4246405"/>
            <a:ext cx="415498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80" b="1" dirty="0" err="1">
                <a:solidFill>
                  <a:srgbClr val="FF0000"/>
                </a:solidFill>
              </a:rPr>
              <a:t>ee</a:t>
            </a:r>
            <a:endParaRPr lang="en-US" sz="1680" b="1" dirty="0">
              <a:solidFill>
                <a:srgbClr val="FF0000"/>
              </a:solidFill>
            </a:endParaRPr>
          </a:p>
          <a:p>
            <a:r>
              <a:rPr lang="en-US" sz="1680" b="1" dirty="0" err="1">
                <a:solidFill>
                  <a:srgbClr val="0070C0"/>
                </a:solidFill>
              </a:rPr>
              <a:t>hh</a:t>
            </a:r>
            <a:endParaRPr lang="en-US" sz="1680" b="1" dirty="0">
              <a:solidFill>
                <a:srgbClr val="0070C0"/>
              </a:solidFill>
            </a:endParaRPr>
          </a:p>
          <a:p>
            <a:r>
              <a:rPr lang="en-US" sz="1680" dirty="0" err="1">
                <a:solidFill>
                  <a:srgbClr val="FF0000"/>
                </a:solidFill>
              </a:rPr>
              <a:t>ee</a:t>
            </a:r>
            <a:endParaRPr lang="en-US" sz="168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81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F6014-58A6-C14C-9937-EAAA316E3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at the intensity frontier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E98DF-68C5-874E-BF9F-907A0FFC1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TeraZ</a:t>
            </a:r>
            <a:r>
              <a:rPr lang="en-GB" dirty="0"/>
              <a:t> offers four additional pillars to the FCC-</a:t>
            </a:r>
            <a:r>
              <a:rPr lang="en-GB" dirty="0" err="1"/>
              <a:t>ee</a:t>
            </a:r>
            <a:r>
              <a:rPr lang="en-GB" dirty="0"/>
              <a:t> physics programme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56185-3693-C440-853C-0FEC66F0A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C21FB91F-BA08-46CF-9067-35D401C0CB64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25.08.2022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21903-9A5A-F44B-90E2-541D5469F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Alain Blondel motivational talk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F162A5-17E9-8A4B-ACC9-26ECEE4A4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8F37CEC-7426-473D-BB9A-C0489BA294D7}" type="slidenum">
              <a:rPr kumimoji="1" lang="en-US" altLang="en-US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71</a:t>
            </a:fld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6F70CA-F824-9642-8747-CEE69456848A}"/>
              </a:ext>
            </a:extLst>
          </p:cNvPr>
          <p:cNvSpPr txBox="1"/>
          <p:nvPr/>
        </p:nvSpPr>
        <p:spPr>
          <a:xfrm>
            <a:off x="1251232" y="1446038"/>
            <a:ext cx="5335756" cy="2056973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596" b="1" dirty="0">
                <a:solidFill>
                  <a:srgbClr val="000000"/>
                </a:solidFill>
                <a:latin typeface="Corbel"/>
              </a:rPr>
              <a:t>Flavour physics programme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Enormous statistics 10</a:t>
            </a:r>
            <a:r>
              <a:rPr kumimoji="1" lang="en-GB" sz="1596" baseline="30000" dirty="0">
                <a:solidFill>
                  <a:srgbClr val="000000"/>
                </a:solidFill>
                <a:latin typeface="Corbel"/>
              </a:rPr>
              <a:t>12</a:t>
            </a: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 bb, cc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Clean environment, favourable kinematics (boost)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Small beam pipe radius (vertexing)</a:t>
            </a:r>
          </a:p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GB" sz="1596" dirty="0">
              <a:solidFill>
                <a:srgbClr val="000000"/>
              </a:solidFill>
              <a:latin typeface="Corbel"/>
            </a:endParaRPr>
          </a:p>
          <a:p>
            <a:pPr marL="390837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Flavour EWPOs (R</a:t>
            </a:r>
            <a:r>
              <a:rPr kumimoji="1" lang="en-GB" sz="1596" baseline="-25000" dirty="0">
                <a:solidFill>
                  <a:srgbClr val="000000"/>
                </a:solidFill>
                <a:latin typeface="Corbel"/>
              </a:rPr>
              <a:t>b</a:t>
            </a: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, </a:t>
            </a:r>
            <a:r>
              <a:rPr kumimoji="1" lang="en-GB" sz="1596" dirty="0" err="1">
                <a:solidFill>
                  <a:srgbClr val="000000"/>
                </a:solidFill>
                <a:latin typeface="Corbel"/>
              </a:rPr>
              <a:t>A</a:t>
            </a:r>
            <a:r>
              <a:rPr kumimoji="1" lang="en-GB" sz="1596" baseline="-25000" dirty="0" err="1">
                <a:solidFill>
                  <a:srgbClr val="000000"/>
                </a:solidFill>
                <a:latin typeface="Corbel"/>
              </a:rPr>
              <a:t>FB</a:t>
            </a:r>
            <a:r>
              <a:rPr kumimoji="1" lang="en-GB" sz="1596" baseline="30000" dirty="0" err="1">
                <a:solidFill>
                  <a:srgbClr val="000000"/>
                </a:solidFill>
                <a:latin typeface="Corbel"/>
              </a:rPr>
              <a:t>b,c</a:t>
            </a: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) : large improvements </a:t>
            </a:r>
            <a:r>
              <a:rPr kumimoji="1" lang="en-GB" sz="1596" dirty="0" err="1">
                <a:solidFill>
                  <a:srgbClr val="000000"/>
                </a:solidFill>
                <a:latin typeface="Corbel"/>
              </a:rPr>
              <a:t>wrt</a:t>
            </a: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 LEP</a:t>
            </a:r>
          </a:p>
          <a:p>
            <a:pPr marL="390837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CKM matrix, CP violation in neutral B mesons</a:t>
            </a:r>
          </a:p>
          <a:p>
            <a:pPr marL="390837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Flavour anomalies in, e.g., b ➝ </a:t>
            </a:r>
            <a:r>
              <a:rPr kumimoji="1" lang="en-GB" sz="1596" dirty="0" err="1">
                <a:solidFill>
                  <a:srgbClr val="000000"/>
                </a:solidFill>
                <a:latin typeface="Corbel"/>
              </a:rPr>
              <a:t>s</a:t>
            </a:r>
            <a:r>
              <a:rPr kumimoji="1" lang="en-GB" sz="1596" dirty="0" err="1">
                <a:solidFill>
                  <a:srgbClr val="000000"/>
                </a:solidFill>
                <a:latin typeface="Symbol" pitchFamily="2" charset="2"/>
              </a:rPr>
              <a:t>tt</a:t>
            </a:r>
            <a:endParaRPr kumimoji="1" lang="en-GB" sz="1596" dirty="0">
              <a:solidFill>
                <a:srgbClr val="000000"/>
              </a:solidFill>
              <a:latin typeface="Symbol" pitchFamily="2" charset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EE1982-951F-764F-8CCF-87B3C51EC910}"/>
              </a:ext>
            </a:extLst>
          </p:cNvPr>
          <p:cNvSpPr txBox="1"/>
          <p:nvPr/>
        </p:nvSpPr>
        <p:spPr>
          <a:xfrm>
            <a:off x="767890" y="3878005"/>
            <a:ext cx="4975145" cy="2302553"/>
          </a:xfrm>
          <a:prstGeom prst="rect">
            <a:avLst/>
          </a:prstGeom>
          <a:solidFill>
            <a:schemeClr val="accent2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596" b="1" dirty="0">
                <a:solidFill>
                  <a:srgbClr val="000000"/>
                </a:solidFill>
                <a:latin typeface="Corbel"/>
              </a:rPr>
              <a:t>Tau physics programme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Enormous statistics: 1.7 10</a:t>
            </a:r>
            <a:r>
              <a:rPr kumimoji="1" lang="en-GB" sz="1596" baseline="30000" dirty="0">
                <a:solidFill>
                  <a:srgbClr val="000000"/>
                </a:solidFill>
                <a:latin typeface="Corbel"/>
              </a:rPr>
              <a:t>11</a:t>
            </a: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 </a:t>
            </a:r>
            <a:r>
              <a:rPr kumimoji="1" lang="en-GB" sz="1596" dirty="0" err="1">
                <a:solidFill>
                  <a:srgbClr val="000000"/>
                </a:solidFill>
                <a:latin typeface="Symbol" pitchFamily="2" charset="2"/>
              </a:rPr>
              <a:t>tt</a:t>
            </a: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 events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Clean environment, boost, vertexing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Much improved measurement of mass, lifetime, BR’s</a:t>
            </a:r>
          </a:p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GB" sz="1596" dirty="0">
              <a:solidFill>
                <a:srgbClr val="000000"/>
              </a:solidFill>
              <a:latin typeface="Corbel"/>
            </a:endParaRPr>
          </a:p>
          <a:p>
            <a:pPr marL="390837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GB" sz="1596" dirty="0">
                <a:solidFill>
                  <a:srgbClr val="000000"/>
                </a:solidFill>
                <a:latin typeface="Symbol" pitchFamily="2" charset="2"/>
              </a:rPr>
              <a:t>t</a:t>
            </a: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-based EWPOs (R</a:t>
            </a:r>
            <a:r>
              <a:rPr kumimoji="1" lang="en-GB" sz="1596" baseline="-25000" dirty="0">
                <a:solidFill>
                  <a:srgbClr val="000000"/>
                </a:solidFill>
                <a:latin typeface="Symbol" pitchFamily="2" charset="2"/>
              </a:rPr>
              <a:t>t</a:t>
            </a: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, </a:t>
            </a:r>
            <a:r>
              <a:rPr kumimoji="1" lang="en-GB" sz="1596" dirty="0" err="1">
                <a:solidFill>
                  <a:srgbClr val="000000"/>
                </a:solidFill>
                <a:latin typeface="Corbel"/>
              </a:rPr>
              <a:t>A</a:t>
            </a:r>
            <a:r>
              <a:rPr kumimoji="1" lang="en-GB" sz="1596" baseline="-25000" dirty="0" err="1">
                <a:solidFill>
                  <a:srgbClr val="000000"/>
                </a:solidFill>
                <a:latin typeface="Corbel"/>
              </a:rPr>
              <a:t>FB</a:t>
            </a:r>
            <a:r>
              <a:rPr kumimoji="1" lang="en-GB" sz="1596" baseline="30000" dirty="0" err="1">
                <a:solidFill>
                  <a:srgbClr val="000000"/>
                </a:solidFill>
                <a:latin typeface="Corbel"/>
              </a:rPr>
              <a:t>pol</a:t>
            </a: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, P</a:t>
            </a:r>
            <a:r>
              <a:rPr kumimoji="1" lang="en-GB" sz="1596" baseline="-25000" dirty="0">
                <a:solidFill>
                  <a:srgbClr val="000000"/>
                </a:solidFill>
                <a:latin typeface="Symbol" pitchFamily="2" charset="2"/>
              </a:rPr>
              <a:t>t</a:t>
            </a: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)</a:t>
            </a:r>
          </a:p>
          <a:p>
            <a:pPr marL="390837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Lepton universality violation tests</a:t>
            </a:r>
          </a:p>
          <a:p>
            <a:pPr marL="390837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PMNS matrix unitarity</a:t>
            </a:r>
          </a:p>
          <a:p>
            <a:pPr marL="390837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Light-heavy neutrino mixing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76F6B7-8377-6744-B5F8-262B977B5006}"/>
              </a:ext>
            </a:extLst>
          </p:cNvPr>
          <p:cNvSpPr txBox="1"/>
          <p:nvPr/>
        </p:nvSpPr>
        <p:spPr>
          <a:xfrm>
            <a:off x="6598914" y="3863280"/>
            <a:ext cx="4708443" cy="2302553"/>
          </a:xfrm>
          <a:prstGeom prst="rect">
            <a:avLst/>
          </a:prstGeom>
          <a:solidFill>
            <a:srgbClr val="C9EEC2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596" b="1" dirty="0">
                <a:solidFill>
                  <a:srgbClr val="000000"/>
                </a:solidFill>
                <a:latin typeface="Corbel"/>
              </a:rPr>
              <a:t>Rare/BSM processes, e.g. Feebly Coupled Particles</a:t>
            </a:r>
          </a:p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Intensity frontier offers the opportunity to directly </a:t>
            </a:r>
          </a:p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observe new feebly interacting particles below </a:t>
            </a:r>
            <a:r>
              <a:rPr kumimoji="1" lang="en-GB" sz="1596" dirty="0" err="1">
                <a:solidFill>
                  <a:srgbClr val="000000"/>
                </a:solidFill>
                <a:latin typeface="Corbel"/>
              </a:rPr>
              <a:t>m</a:t>
            </a:r>
            <a:r>
              <a:rPr kumimoji="1" lang="en-GB" sz="1596" baseline="-25000" dirty="0" err="1">
                <a:solidFill>
                  <a:srgbClr val="000000"/>
                </a:solidFill>
                <a:latin typeface="Corbel"/>
              </a:rPr>
              <a:t>Z</a:t>
            </a:r>
            <a:endParaRPr kumimoji="1" lang="en-GB" sz="1596" dirty="0">
              <a:solidFill>
                <a:srgbClr val="000000"/>
              </a:solidFill>
              <a:latin typeface="Corbel"/>
            </a:endParaRP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Signature: long lifetimes (LLP’s)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Other ultra-rare Z (and W) decays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1" lang="en-GB" sz="1596" dirty="0">
              <a:solidFill>
                <a:srgbClr val="000000"/>
              </a:solidFill>
              <a:latin typeface="Corbel"/>
            </a:endParaRPr>
          </a:p>
          <a:p>
            <a:pPr marL="390837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Axion-like particles</a:t>
            </a:r>
          </a:p>
          <a:p>
            <a:pPr marL="390837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Dark photons</a:t>
            </a:r>
          </a:p>
          <a:p>
            <a:pPr marL="390837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Heavy Neutral Leptons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1290DF-E046-1B4D-9353-413C8F05CE23}"/>
              </a:ext>
            </a:extLst>
          </p:cNvPr>
          <p:cNvSpPr txBox="1"/>
          <p:nvPr/>
        </p:nvSpPr>
        <p:spPr>
          <a:xfrm rot="20222863">
            <a:off x="4856666" y="3434416"/>
            <a:ext cx="2510624" cy="653769"/>
          </a:xfrm>
          <a:prstGeom prst="rect">
            <a:avLst/>
          </a:prstGeom>
          <a:solidFill>
            <a:srgbClr val="F9E6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824" b="1" dirty="0">
                <a:solidFill>
                  <a:srgbClr val="7030A0"/>
                </a:solidFill>
                <a:latin typeface="Corbel"/>
              </a:rPr>
              <a:t>Often statistics-limited</a:t>
            </a:r>
          </a:p>
          <a:p>
            <a:pPr algn="ctr"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824" b="1" dirty="0">
                <a:solidFill>
                  <a:srgbClr val="7030A0"/>
                </a:solidFill>
                <a:latin typeface="Corbel"/>
              </a:rPr>
              <a:t>5. 10</a:t>
            </a:r>
            <a:r>
              <a:rPr kumimoji="1" lang="en-GB" sz="1824" b="1" baseline="30000" dirty="0">
                <a:solidFill>
                  <a:srgbClr val="7030A0"/>
                </a:solidFill>
                <a:latin typeface="Corbel"/>
              </a:rPr>
              <a:t>12</a:t>
            </a:r>
            <a:r>
              <a:rPr kumimoji="1" lang="en-GB" sz="1824" b="1" dirty="0">
                <a:solidFill>
                  <a:srgbClr val="7030A0"/>
                </a:solidFill>
                <a:latin typeface="Corbel"/>
              </a:rPr>
              <a:t> Z is a minimum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004BAF-DFAA-934C-ADCD-CBB06D41D147}"/>
              </a:ext>
            </a:extLst>
          </p:cNvPr>
          <p:cNvSpPr txBox="1"/>
          <p:nvPr/>
        </p:nvSpPr>
        <p:spPr>
          <a:xfrm>
            <a:off x="7398839" y="1446039"/>
            <a:ext cx="3966670" cy="1811393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596" b="1" dirty="0">
                <a:solidFill>
                  <a:srgbClr val="000000"/>
                </a:solidFill>
                <a:latin typeface="Corbel"/>
              </a:rPr>
              <a:t>QCD programme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Enormous statistics with Z ➝𝓁𝓁, </a:t>
            </a:r>
            <a:r>
              <a:rPr kumimoji="1" lang="en-GB" sz="1596" dirty="0" err="1">
                <a:solidFill>
                  <a:srgbClr val="000000"/>
                </a:solidFill>
                <a:latin typeface="Corbel"/>
              </a:rPr>
              <a:t>qq</a:t>
            </a: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(g)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Complemented by 100,000 H ➝ gg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1" lang="en-GB" sz="1596" dirty="0">
              <a:solidFill>
                <a:srgbClr val="000000"/>
              </a:solidFill>
              <a:latin typeface="Corbel"/>
            </a:endParaRPr>
          </a:p>
          <a:p>
            <a:pPr marL="390837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GB" sz="1596" dirty="0" err="1">
                <a:solidFill>
                  <a:srgbClr val="000000"/>
                </a:solidFill>
                <a:latin typeface="Symbol" pitchFamily="2" charset="2"/>
              </a:rPr>
              <a:t>a</a:t>
            </a:r>
            <a:r>
              <a:rPr kumimoji="1" lang="en-GB" sz="1596" baseline="-25000" dirty="0" err="1">
                <a:solidFill>
                  <a:srgbClr val="000000"/>
                </a:solidFill>
                <a:latin typeface="Corbel"/>
              </a:rPr>
              <a:t>S</a:t>
            </a: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(</a:t>
            </a:r>
            <a:r>
              <a:rPr kumimoji="1" lang="en-GB" sz="1596" dirty="0" err="1">
                <a:solidFill>
                  <a:srgbClr val="000000"/>
                </a:solidFill>
                <a:latin typeface="Corbel"/>
              </a:rPr>
              <a:t>m</a:t>
            </a:r>
            <a:r>
              <a:rPr kumimoji="1" lang="en-GB" sz="1596" baseline="-25000" dirty="0" err="1">
                <a:solidFill>
                  <a:srgbClr val="000000"/>
                </a:solidFill>
                <a:latin typeface="Corbel"/>
              </a:rPr>
              <a:t>Z</a:t>
            </a: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) with per-mil accuracy</a:t>
            </a:r>
          </a:p>
          <a:p>
            <a:pPr marL="390837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Quark and gluon fragmentation studies</a:t>
            </a:r>
          </a:p>
          <a:p>
            <a:pPr marL="390837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Clean non-perturbative QCD studies</a:t>
            </a:r>
          </a:p>
        </p:txBody>
      </p:sp>
    </p:spTree>
    <p:extLst>
      <p:ext uri="{BB962C8B-B14F-4D97-AF65-F5344CB8AC3E}">
        <p14:creationId xmlns:p14="http://schemas.microsoft.com/office/powerpoint/2010/main" val="173678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F6014-58A6-C14C-9937-EAAA316E3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at the intensity frontier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E98DF-68C5-874E-BF9F-907A0FFC1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… which in turn provide specific detector requirements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56185-3693-C440-853C-0FEC66F0A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4F63A81-32C7-458C-9FBE-00149BD29F70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25.08.2022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21903-9A5A-F44B-90E2-541D5469F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Alain Blondel motivational talk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F162A5-17E9-8A4B-ACC9-26ECEE4A4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8F37CEC-7426-473D-BB9A-C0489BA294D7}" type="slidenum">
              <a:rPr kumimoji="1" lang="en-US" altLang="en-US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72</a:t>
            </a:fld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F5A1C4-2BFA-B540-8ABE-B74A84FF48FE}"/>
              </a:ext>
            </a:extLst>
          </p:cNvPr>
          <p:cNvSpPr txBox="1"/>
          <p:nvPr/>
        </p:nvSpPr>
        <p:spPr>
          <a:xfrm>
            <a:off x="1678095" y="1518170"/>
            <a:ext cx="4495461" cy="2056973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596" b="1" dirty="0">
                <a:solidFill>
                  <a:srgbClr val="000000"/>
                </a:solidFill>
                <a:latin typeface="Corbel"/>
              </a:rPr>
              <a:t>Flavour physics programme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1" lang="en-GB" sz="1596" dirty="0">
              <a:solidFill>
                <a:srgbClr val="000000"/>
              </a:solidFill>
              <a:latin typeface="Corbel"/>
            </a:endParaRP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Formidable vertexing ability;  b, c, s tagging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Superb electromagnetic energy resolution 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Hadron identification covering the momentum </a:t>
            </a:r>
          </a:p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        range expected at the Z resonance</a:t>
            </a:r>
          </a:p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GB" sz="1596" dirty="0">
              <a:solidFill>
                <a:srgbClr val="000000"/>
              </a:solidFill>
              <a:latin typeface="Corbel"/>
            </a:endParaRPr>
          </a:p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GB" sz="1596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D5F0D3-811B-7640-B5C4-589683AD80D7}"/>
              </a:ext>
            </a:extLst>
          </p:cNvPr>
          <p:cNvSpPr txBox="1"/>
          <p:nvPr/>
        </p:nvSpPr>
        <p:spPr>
          <a:xfrm>
            <a:off x="871959" y="3776424"/>
            <a:ext cx="4767011" cy="2056973"/>
          </a:xfrm>
          <a:prstGeom prst="rect">
            <a:avLst/>
          </a:prstGeom>
          <a:solidFill>
            <a:schemeClr val="accent2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596" b="1" dirty="0">
                <a:solidFill>
                  <a:srgbClr val="000000"/>
                </a:solidFill>
                <a:latin typeface="Corbel"/>
              </a:rPr>
              <a:t>Tau physics programme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1" lang="en-GB" sz="1596" dirty="0">
              <a:solidFill>
                <a:srgbClr val="000000"/>
              </a:solidFill>
              <a:latin typeface="Corbel"/>
            </a:endParaRP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Momentum resolution </a:t>
            </a:r>
          </a:p>
          <a:p>
            <a:pPr marL="609228" lvl="1"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Mass measurement, LFV search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Precise knowledge of vertex detector dimensions</a:t>
            </a:r>
          </a:p>
          <a:p>
            <a:pPr marL="609228" lvl="1"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Lifetime measurement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Tracker and ECAL granularity and e</a:t>
            </a:r>
            <a:r>
              <a:rPr kumimoji="1" lang="en-GB" sz="1596" dirty="0">
                <a:solidFill>
                  <a:srgbClr val="000000"/>
                </a:solidFill>
                <a:latin typeface="Symbol" pitchFamily="2" charset="2"/>
              </a:rPr>
              <a:t>/m/p</a:t>
            </a: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 separation</a:t>
            </a:r>
          </a:p>
          <a:p>
            <a:pPr marL="609228" lvl="1"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BR measurements, EWPOs, spectral functions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09F00A-5CE4-1640-BEB4-2435B130A501}"/>
              </a:ext>
            </a:extLst>
          </p:cNvPr>
          <p:cNvSpPr txBox="1"/>
          <p:nvPr/>
        </p:nvSpPr>
        <p:spPr>
          <a:xfrm>
            <a:off x="6559609" y="3689568"/>
            <a:ext cx="5180393" cy="2056973"/>
          </a:xfrm>
          <a:prstGeom prst="rect">
            <a:avLst/>
          </a:prstGeom>
          <a:solidFill>
            <a:srgbClr val="C9EEC2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596" b="1" dirty="0">
                <a:solidFill>
                  <a:srgbClr val="000000"/>
                </a:solidFill>
                <a:latin typeface="Corbel"/>
              </a:rPr>
              <a:t>Rare/BSM processes, e.g. Feebly Coupled Particles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1" lang="en-GB" sz="1596" dirty="0">
              <a:solidFill>
                <a:srgbClr val="000000"/>
              </a:solidFill>
              <a:latin typeface="Corbel"/>
            </a:endParaRP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Sensitivity to far-detached vertices (mm ➝ m)</a:t>
            </a:r>
          </a:p>
          <a:p>
            <a:pPr marL="1000065" lvl="1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Tracking: more layers, continuous tracking</a:t>
            </a:r>
          </a:p>
          <a:p>
            <a:pPr marL="1000065" lvl="1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Calorimetry: granularity, tracking capability</a:t>
            </a:r>
          </a:p>
          <a:p>
            <a:pPr marL="390837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Larger decay lengths ⇒ extended detector volume</a:t>
            </a:r>
          </a:p>
          <a:p>
            <a:pPr marL="390837" indent="-390837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Full acceptance ⇒ Detector hermeticity</a:t>
            </a:r>
          </a:p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GB" sz="1596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259C0D-A671-094A-8D1A-49ADA3A5B798}"/>
              </a:ext>
            </a:extLst>
          </p:cNvPr>
          <p:cNvSpPr txBox="1"/>
          <p:nvPr/>
        </p:nvSpPr>
        <p:spPr>
          <a:xfrm>
            <a:off x="7746263" y="1691882"/>
            <a:ext cx="3248617" cy="1320233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596" b="1" dirty="0">
                <a:solidFill>
                  <a:srgbClr val="000000"/>
                </a:solidFill>
                <a:latin typeface="Corbel"/>
              </a:rPr>
              <a:t>QCD + EW programme</a:t>
            </a:r>
          </a:p>
          <a:p>
            <a:pPr algn="ctr" defTabSz="104223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GB" sz="1596" b="1" dirty="0">
              <a:solidFill>
                <a:srgbClr val="000000"/>
              </a:solidFill>
              <a:latin typeface="Corbel"/>
            </a:endParaRP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Particle-Flow reconstruction</a:t>
            </a:r>
          </a:p>
          <a:p>
            <a:pPr marL="325698" indent="-325698" defTabSz="104223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GB" sz="1596" dirty="0">
                <a:solidFill>
                  <a:srgbClr val="000000"/>
                </a:solidFill>
                <a:latin typeface="Corbel"/>
              </a:rPr>
              <a:t>Lepton and jet angular and energy resolution ; Lepton ID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272E2C-E3A7-EF4D-89A4-B0E59BDAE69D}"/>
              </a:ext>
            </a:extLst>
          </p:cNvPr>
          <p:cNvSpPr txBox="1"/>
          <p:nvPr/>
        </p:nvSpPr>
        <p:spPr>
          <a:xfrm rot="20661108">
            <a:off x="4922804" y="3133088"/>
            <a:ext cx="3163045" cy="653769"/>
          </a:xfrm>
          <a:prstGeom prst="rect">
            <a:avLst/>
          </a:prstGeom>
          <a:solidFill>
            <a:srgbClr val="F9E6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824" b="1" dirty="0">
                <a:solidFill>
                  <a:srgbClr val="7030A0"/>
                </a:solidFill>
                <a:latin typeface="Corbel"/>
              </a:rPr>
              <a:t>More case studies will lead to </a:t>
            </a:r>
          </a:p>
          <a:p>
            <a:pPr algn="ctr"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1824" b="1" dirty="0">
                <a:solidFill>
                  <a:srgbClr val="7030A0"/>
                </a:solidFill>
                <a:latin typeface="Corbel"/>
              </a:rPr>
              <a:t>more detector requirements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298784-7314-7046-A9EC-72E4421A1C1D}"/>
              </a:ext>
            </a:extLst>
          </p:cNvPr>
          <p:cNvSpPr txBox="1"/>
          <p:nvPr/>
        </p:nvSpPr>
        <p:spPr>
          <a:xfrm>
            <a:off x="1840059" y="6134834"/>
            <a:ext cx="8745664" cy="408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GB" sz="2052" b="1" dirty="0">
                <a:solidFill>
                  <a:srgbClr val="0033CC"/>
                </a:solidFill>
                <a:latin typeface="Corbel"/>
              </a:rPr>
              <a:t>If all these constraints are met, Higgs and top programme probably OK (tbc)</a:t>
            </a:r>
          </a:p>
        </p:txBody>
      </p:sp>
    </p:spTree>
    <p:extLst>
      <p:ext uri="{BB962C8B-B14F-4D97-AF65-F5344CB8AC3E}">
        <p14:creationId xmlns:p14="http://schemas.microsoft.com/office/powerpoint/2010/main" val="104077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D12D3649-8121-49F7-B2F1-A99A68B879CA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73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173" y="1218378"/>
            <a:ext cx="10784401" cy="342733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38892" y="540891"/>
            <a:ext cx="3749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808080"/>
                </a:solidFill>
                <a:latin typeface="Times New Roman" panose="02020603050405020304" pitchFamily="18" charset="0"/>
              </a:rPr>
              <a:t>arXiv:1412.3107v2  figure 5 (top </a:t>
            </a:r>
            <a:r>
              <a:rPr lang="fr-FR" dirty="0" err="1" smtClean="0">
                <a:solidFill>
                  <a:srgbClr val="808080"/>
                </a:solidFill>
                <a:latin typeface="Times New Roman" panose="02020603050405020304" pitchFamily="18" charset="0"/>
              </a:rPr>
              <a:t>row</a:t>
            </a:r>
            <a:r>
              <a:rPr lang="fr-FR" dirty="0" smtClean="0">
                <a:solidFill>
                  <a:srgbClr val="808080"/>
                </a:solidFill>
                <a:latin typeface="Times New Roman" panose="02020603050405020304" pitchFamily="18" charset="0"/>
              </a:rPr>
              <a:t>)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1560" y="4490427"/>
            <a:ext cx="8742247" cy="171158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 bwMode="auto">
          <a:xfrm>
            <a:off x="4134678" y="5247862"/>
            <a:ext cx="974035" cy="99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/>
        </p:nvSpPr>
        <p:spPr>
          <a:xfrm>
            <a:off x="4758966" y="481256"/>
            <a:ext cx="4073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b="1" i="1" dirty="0" smtClean="0">
                <a:solidFill>
                  <a:srgbClr val="FF0000"/>
                </a:solidFill>
              </a:rPr>
              <a:t>«</a:t>
            </a:r>
            <a:r>
              <a:rPr lang="fr-CH" b="1" i="1" dirty="0" err="1" smtClean="0">
                <a:solidFill>
                  <a:srgbClr val="FF0000"/>
                </a:solidFill>
              </a:rPr>
              <a:t>Higgs</a:t>
            </a:r>
            <a:r>
              <a:rPr lang="fr-CH" b="1" i="1" dirty="0" smtClean="0">
                <a:solidFill>
                  <a:srgbClr val="FF0000"/>
                </a:solidFill>
              </a:rPr>
              <a:t> </a:t>
            </a:r>
            <a:r>
              <a:rPr lang="fr-CH" b="1" i="1" dirty="0">
                <a:solidFill>
                  <a:srgbClr val="FF0000"/>
                </a:solidFill>
              </a:rPr>
              <a:t>and </a:t>
            </a:r>
            <a:r>
              <a:rPr lang="fr-CH" b="1" i="1" dirty="0" err="1">
                <a:solidFill>
                  <a:srgbClr val="FF0000"/>
                </a:solidFill>
              </a:rPr>
              <a:t>EWPOs</a:t>
            </a:r>
            <a:r>
              <a:rPr lang="fr-CH" b="1" i="1" dirty="0">
                <a:solidFill>
                  <a:srgbClr val="FF0000"/>
                </a:solidFill>
              </a:rPr>
              <a:t> are </a:t>
            </a:r>
            <a:r>
              <a:rPr lang="fr-CH" b="1" i="1" dirty="0" err="1" smtClean="0">
                <a:solidFill>
                  <a:srgbClr val="FF0000"/>
                </a:solidFill>
              </a:rPr>
              <a:t>complementary</a:t>
            </a:r>
            <a:r>
              <a:rPr lang="fr-CH" b="1" i="1" dirty="0" smtClean="0">
                <a:solidFill>
                  <a:srgbClr val="FF0000"/>
                </a:solidFill>
              </a:rPr>
              <a:t>»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834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Precision Natural SUSY at CEPC, FCC-</a:t>
            </a:r>
            <a:r>
              <a:rPr lang="en-US" dirty="0" err="1"/>
              <a:t>ee</a:t>
            </a:r>
            <a:r>
              <a:rPr lang="en-US" dirty="0"/>
              <a:t>, </a:t>
            </a:r>
            <a:r>
              <a:rPr lang="en-US" dirty="0" smtClean="0"/>
              <a:t>and </a:t>
            </a:r>
            <a:r>
              <a:rPr lang="fr-FR" dirty="0" smtClean="0"/>
              <a:t>ILC, JJ Fan, M. Rees and </a:t>
            </a:r>
            <a:r>
              <a:rPr lang="fr-FR" dirty="0" err="1" smtClean="0"/>
              <a:t>Liantao</a:t>
            </a:r>
            <a:r>
              <a:rPr lang="fr-FR" dirty="0" smtClean="0"/>
              <a:t> Wang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9094305" y="5923722"/>
            <a:ext cx="2937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“ </a:t>
            </a:r>
            <a:r>
              <a:rPr lang="fr-FR" dirty="0" err="1" smtClean="0"/>
              <a:t>also</a:t>
            </a:r>
            <a:r>
              <a:rPr lang="fr-FR" dirty="0" smtClean="0"/>
              <a:t>, b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s</a:t>
            </a:r>
            <a:r>
              <a:rPr lang="en-CH" dirty="0" smtClean="0">
                <a:sym typeface="Symbol" panose="05050102010706020507" pitchFamily="18" charset="2"/>
              </a:rPr>
              <a:t></a:t>
            </a:r>
            <a:r>
              <a:rPr lang="en-US" dirty="0" smtClean="0">
                <a:sym typeface="Symbol" panose="05050102010706020507" pitchFamily="18" charset="2"/>
              </a:rPr>
              <a:t> could be useful”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525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99394"/>
            <a:ext cx="12162112" cy="6001643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fr-FR" sz="2400" b="1" dirty="0" smtClean="0"/>
              <a:t>By design of the </a:t>
            </a:r>
            <a:r>
              <a:rPr lang="fr-FR" sz="2400" b="1" dirty="0" err="1" smtClean="0"/>
              <a:t>accelerator</a:t>
            </a:r>
            <a:r>
              <a:rPr lang="fr-FR" sz="2400" b="1" dirty="0" smtClean="0"/>
              <a:t>, </a:t>
            </a:r>
            <a:r>
              <a:rPr lang="fr-FR" sz="2400" b="1" dirty="0" err="1" smtClean="0"/>
              <a:t>low</a:t>
            </a:r>
            <a:r>
              <a:rPr lang="fr-FR" sz="2400" b="1" dirty="0" smtClean="0"/>
              <a:t> background </a:t>
            </a:r>
          </a:p>
          <a:p>
            <a:r>
              <a:rPr lang="fr-FR" sz="2400" b="1" dirty="0"/>
              <a:t> </a:t>
            </a:r>
            <a:r>
              <a:rPr lang="fr-FR" sz="2400" b="1" dirty="0" smtClean="0"/>
              <a:t>     conditions in the </a:t>
            </a:r>
            <a:r>
              <a:rPr lang="fr-FR" sz="2400" b="1" dirty="0" err="1" smtClean="0"/>
              <a:t>experiments</a:t>
            </a:r>
            <a:r>
              <a:rPr lang="fr-FR" sz="2400" b="1" dirty="0" smtClean="0"/>
              <a:t>, ~1cm radius </a:t>
            </a:r>
            <a:r>
              <a:rPr lang="fr-FR" sz="2400" b="1" dirty="0" err="1" smtClean="0"/>
              <a:t>beam</a:t>
            </a:r>
            <a:r>
              <a:rPr lang="fr-FR" sz="2400" b="1" dirty="0" smtClean="0"/>
              <a:t> pipe</a:t>
            </a:r>
          </a:p>
          <a:p>
            <a:endParaRPr lang="fr-FR" sz="2400" b="1" dirty="0" smtClean="0"/>
          </a:p>
          <a:p>
            <a:r>
              <a:rPr lang="fr-FR" sz="2400" b="1" dirty="0" smtClean="0"/>
              <a:t>2.  High </a:t>
            </a:r>
            <a:r>
              <a:rPr lang="fr-FR" sz="2400" b="1" dirty="0" err="1" smtClean="0"/>
              <a:t>luminosity</a:t>
            </a:r>
            <a:r>
              <a:rPr lang="fr-FR" sz="2400" b="1" dirty="0" smtClean="0"/>
              <a:t> </a:t>
            </a:r>
            <a:r>
              <a:rPr lang="en-CH" sz="2400" b="1" dirty="0" smtClean="0">
                <a:sym typeface="Wingdings" panose="05000000000000000000" pitchFamily="2" charset="2"/>
              </a:rPr>
              <a:t></a:t>
            </a:r>
            <a:r>
              <a:rPr lang="en-US" sz="2400" b="1" dirty="0" smtClean="0">
                <a:sym typeface="Wingdings" panose="05000000000000000000" pitchFamily="2" charset="2"/>
              </a:rPr>
              <a:t> high DAQ rate, 100kHz </a:t>
            </a:r>
            <a:r>
              <a:rPr lang="en-US" sz="2400" b="1" dirty="0">
                <a:sym typeface="Wingdings" panose="05000000000000000000" pitchFamily="2" charset="2"/>
              </a:rPr>
              <a:t>@</a:t>
            </a:r>
            <a:r>
              <a:rPr lang="en-US" sz="2400" b="1" dirty="0" smtClean="0">
                <a:sym typeface="Wingdings" panose="05000000000000000000" pitchFamily="2" charset="2"/>
              </a:rPr>
              <a:t>Z</a:t>
            </a:r>
          </a:p>
          <a:p>
            <a:r>
              <a:rPr lang="en-US" sz="2400" b="1" dirty="0"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ym typeface="Wingdings" panose="05000000000000000000" pitchFamily="2" charset="2"/>
              </a:rPr>
              <a:t>       </a:t>
            </a:r>
            <a:r>
              <a:rPr lang="fr-FR" sz="2400" b="1" dirty="0" err="1" smtClean="0"/>
              <a:t>Low</a:t>
            </a:r>
            <a:r>
              <a:rPr lang="fr-FR" sz="2400" b="1" dirty="0" smtClean="0"/>
              <a:t> </a:t>
            </a:r>
            <a:r>
              <a:rPr lang="fr-FR" sz="2400" b="1" dirty="0"/>
              <a:t>pile-up : </a:t>
            </a:r>
            <a:r>
              <a:rPr lang="fr-FR" sz="2400" b="1" i="1" dirty="0"/>
              <a:t>O</a:t>
            </a:r>
            <a:r>
              <a:rPr lang="fr-FR" sz="2400" b="1" dirty="0"/>
              <a:t>(0.001</a:t>
            </a:r>
            <a:r>
              <a:rPr lang="fr-FR" sz="2400" b="1" dirty="0" smtClean="0"/>
              <a:t>)</a:t>
            </a:r>
          </a:p>
          <a:p>
            <a:r>
              <a:rPr lang="fr-FR" sz="2400" b="1" dirty="0">
                <a:sym typeface="Wingdings" panose="05000000000000000000" pitchFamily="2" charset="2"/>
              </a:rPr>
              <a:t> </a:t>
            </a:r>
            <a:r>
              <a:rPr lang="fr-FR" sz="2400" b="1" dirty="0" smtClean="0">
                <a:sym typeface="Wingdings" panose="05000000000000000000" pitchFamily="2" charset="2"/>
              </a:rPr>
              <a:t>      </a:t>
            </a:r>
            <a:r>
              <a:rPr lang="en-US" sz="2400" b="1" dirty="0" smtClean="0">
                <a:sym typeface="Wingdings" panose="05000000000000000000" pitchFamily="2" charset="2"/>
              </a:rPr>
              <a:t> </a:t>
            </a:r>
            <a:r>
              <a:rPr lang="en-US" sz="2400" b="1" dirty="0">
                <a:sym typeface="Wingdings" panose="05000000000000000000" pitchFamily="2" charset="2"/>
              </a:rPr>
              <a:t>No trigger necessary  </a:t>
            </a:r>
            <a:r>
              <a:rPr lang="en-US" sz="2400" b="1" dirty="0" smtClean="0">
                <a:sym typeface="Wingdings" panose="05000000000000000000" pitchFamily="2" charset="2"/>
              </a:rPr>
              <a:t>(important for </a:t>
            </a:r>
            <a:r>
              <a:rPr lang="en-US" sz="2400" b="1" dirty="0">
                <a:sym typeface="Wingdings" panose="05000000000000000000" pitchFamily="2" charset="2"/>
              </a:rPr>
              <a:t>LLP </a:t>
            </a:r>
            <a:r>
              <a:rPr lang="en-US" sz="2400" b="1" dirty="0" smtClean="0">
                <a:sym typeface="Wingdings" panose="05000000000000000000" pitchFamily="2" charset="2"/>
              </a:rPr>
              <a:t>searches)</a:t>
            </a:r>
            <a:endParaRPr lang="en-US" sz="2400" b="1" dirty="0">
              <a:sym typeface="Wingdings" panose="05000000000000000000" pitchFamily="2" charset="2"/>
            </a:endParaRPr>
          </a:p>
          <a:p>
            <a:endParaRPr lang="en-US" sz="2400" b="1" dirty="0" smtClean="0">
              <a:sym typeface="Wingdings" panose="05000000000000000000" pitchFamily="2" charset="2"/>
            </a:endParaRPr>
          </a:p>
          <a:p>
            <a:r>
              <a:rPr lang="en-US" sz="2400" b="1" dirty="0" smtClean="0">
                <a:sym typeface="Wingdings" panose="05000000000000000000" pitchFamily="2" charset="2"/>
              </a:rPr>
              <a:t>3. High precision E</a:t>
            </a:r>
            <a:r>
              <a:rPr lang="en-US" sz="2400" b="1" baseline="-25000" dirty="0" smtClean="0">
                <a:sym typeface="Wingdings" panose="05000000000000000000" pitchFamily="2" charset="2"/>
              </a:rPr>
              <a:t>CM</a:t>
            </a:r>
            <a:r>
              <a:rPr lang="en-US" sz="2400" b="1" dirty="0" smtClean="0">
                <a:sym typeface="Wingdings" panose="05000000000000000000" pitchFamily="2" charset="2"/>
              </a:rPr>
              <a:t> calibration O(100 </a:t>
            </a:r>
            <a:r>
              <a:rPr lang="en-US" sz="2400" b="1" dirty="0" err="1" smtClean="0">
                <a:sym typeface="Wingdings" panose="05000000000000000000" pitchFamily="2" charset="2"/>
              </a:rPr>
              <a:t>keV</a:t>
            </a:r>
            <a:r>
              <a:rPr lang="en-US" sz="2400" b="1" dirty="0" smtClean="0">
                <a:sym typeface="Wingdings" panose="05000000000000000000" pitchFamily="2" charset="2"/>
              </a:rPr>
              <a:t>)</a:t>
            </a:r>
          </a:p>
          <a:p>
            <a:r>
              <a:rPr lang="en-US" sz="2400" b="1" dirty="0" smtClean="0">
                <a:sym typeface="Wingdings" panose="05000000000000000000" pitchFamily="2" charset="2"/>
              </a:rPr>
              <a:t>   --@ Z (+WW </a:t>
            </a:r>
            <a:r>
              <a:rPr lang="en-US" sz="2400" b="1" dirty="0">
                <a:sym typeface="Wingdings" panose="05000000000000000000" pitchFamily="2" charset="2"/>
              </a:rPr>
              <a:t>unlike </a:t>
            </a:r>
            <a:r>
              <a:rPr lang="en-US" sz="2400" b="1" dirty="0" smtClean="0">
                <a:sym typeface="Wingdings" panose="05000000000000000000" pitchFamily="2" charset="2"/>
              </a:rPr>
              <a:t>LEP)  resonant depolarization:</a:t>
            </a:r>
          </a:p>
          <a:p>
            <a:r>
              <a:rPr lang="en-US" sz="2400" b="1" dirty="0" smtClean="0">
                <a:sym typeface="Wingdings" panose="05000000000000000000" pitchFamily="2" charset="2"/>
              </a:rPr>
              <a:t>   -- </a:t>
            </a:r>
            <a:r>
              <a:rPr lang="en-US" sz="2400" b="1" dirty="0" smtClean="0">
                <a:sym typeface="Symbol" panose="05050102010706020507" pitchFamily="18" charset="2"/>
              </a:rPr>
              <a:t>at </a:t>
            </a:r>
            <a:r>
              <a:rPr lang="en-US" sz="2400" b="1" dirty="0">
                <a:sym typeface="Symbol" panose="05050102010706020507" pitchFamily="18" charset="2"/>
              </a:rPr>
              <a:t>higher energies </a:t>
            </a:r>
            <a:r>
              <a:rPr lang="en-US" sz="2400" b="1" dirty="0" smtClean="0">
                <a:sym typeface="Wingdings" panose="05000000000000000000" pitchFamily="2" charset="2"/>
              </a:rPr>
              <a:t>relies on </a:t>
            </a:r>
            <a:r>
              <a:rPr lang="en-US" sz="2400" b="1" dirty="0" err="1" smtClean="0">
                <a:sym typeface="Wingdings" panose="05000000000000000000" pitchFamily="2" charset="2"/>
              </a:rPr>
              <a:t>ee</a:t>
            </a:r>
            <a:r>
              <a:rPr lang="en-CH" sz="2400" b="1" dirty="0" smtClean="0">
                <a:sym typeface="Wingdings" panose="05000000000000000000" pitchFamily="2" charset="2"/>
              </a:rPr>
              <a:t></a:t>
            </a:r>
            <a:r>
              <a:rPr lang="en-US" sz="2400" b="1" dirty="0" smtClean="0">
                <a:sym typeface="Wingdings" panose="05000000000000000000" pitchFamily="2" charset="2"/>
              </a:rPr>
              <a:t> Z</a:t>
            </a:r>
            <a:r>
              <a:rPr lang="en-CH" sz="2400" b="1" dirty="0" smtClean="0">
                <a:sym typeface="Symbol" panose="05050102010706020507" pitchFamily="18" charset="2"/>
              </a:rPr>
              <a:t></a:t>
            </a:r>
            <a:r>
              <a:rPr lang="en-US" sz="2400" b="1" dirty="0" smtClean="0">
                <a:sym typeface="Symbol" panose="05050102010706020507" pitchFamily="18" charset="2"/>
              </a:rPr>
              <a:t> , WW</a:t>
            </a:r>
          </a:p>
          <a:p>
            <a:endParaRPr lang="en-US" sz="2400" b="1" dirty="0" smtClean="0">
              <a:sym typeface="Wingdings" panose="05000000000000000000" pitchFamily="2" charset="2"/>
            </a:endParaRPr>
          </a:p>
          <a:p>
            <a:r>
              <a:rPr lang="en-US" sz="2400" b="1" dirty="0" smtClean="0">
                <a:sym typeface="Wingdings" panose="05000000000000000000" pitchFamily="2" charset="2"/>
              </a:rPr>
              <a:t>4.  Moderate </a:t>
            </a:r>
            <a:r>
              <a:rPr lang="en-US" sz="2400" b="1" dirty="0" err="1" smtClean="0">
                <a:sym typeface="Wingdings" panose="05000000000000000000" pitchFamily="2" charset="2"/>
              </a:rPr>
              <a:t>beamstrahlung</a:t>
            </a:r>
            <a:r>
              <a:rPr lang="en-US" sz="2400" b="1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US" sz="2400" b="1" dirty="0"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ym typeface="Wingdings" panose="05000000000000000000" pitchFamily="2" charset="2"/>
              </a:rPr>
              <a:t>        </a:t>
            </a:r>
            <a:r>
              <a:rPr lang="en-CH" sz="2400" b="1" dirty="0" smtClean="0">
                <a:sym typeface="Wingdings" panose="05000000000000000000" pitchFamily="2" charset="2"/>
              </a:rPr>
              <a:t></a:t>
            </a:r>
            <a:r>
              <a:rPr lang="en-US" sz="2400" b="1" dirty="0" smtClean="0">
                <a:sym typeface="Wingdings" panose="05000000000000000000" pitchFamily="2" charset="2"/>
              </a:rPr>
              <a:t>measurable, ~Gaussian energy spread</a:t>
            </a:r>
          </a:p>
          <a:p>
            <a:endParaRPr lang="en-US" sz="2400" b="1" dirty="0">
              <a:sym typeface="Wingdings" panose="05000000000000000000" pitchFamily="2" charset="2"/>
            </a:endParaRPr>
          </a:p>
          <a:p>
            <a:r>
              <a:rPr lang="en-US" sz="2400" b="1" dirty="0" smtClean="0">
                <a:sym typeface="Wingdings" panose="05000000000000000000" pitchFamily="2" charset="2"/>
              </a:rPr>
              <a:t>5. New design compatible with 4 IP for FCC-</a:t>
            </a:r>
            <a:r>
              <a:rPr lang="en-US" sz="2400" b="1" dirty="0" err="1" smtClean="0">
                <a:sym typeface="Wingdings" panose="05000000000000000000" pitchFamily="2" charset="2"/>
              </a:rPr>
              <a:t>ee</a:t>
            </a:r>
            <a:r>
              <a:rPr lang="en-US" sz="2400" b="1" dirty="0" smtClean="0">
                <a:sym typeface="Wingdings" panose="05000000000000000000" pitchFamily="2" charset="2"/>
              </a:rPr>
              <a:t> </a:t>
            </a:r>
            <a:r>
              <a:rPr lang="en-CH" sz="2400" b="1" dirty="0" smtClean="0">
                <a:sym typeface="Wingdings" panose="05000000000000000000" pitchFamily="2" charset="2"/>
              </a:rPr>
              <a:t></a:t>
            </a:r>
            <a:r>
              <a:rPr lang="en-US" sz="2400" b="1" dirty="0" smtClean="0">
                <a:sym typeface="Wingdings" panose="05000000000000000000" pitchFamily="2" charset="2"/>
              </a:rPr>
              <a:t> improve total Luminosity (and physics/MW) </a:t>
            </a:r>
          </a:p>
          <a:p>
            <a:r>
              <a:rPr lang="en-US" sz="2400" b="1" dirty="0" smtClean="0">
                <a:sym typeface="Wingdings" panose="05000000000000000000" pitchFamily="2" charset="2"/>
              </a:rPr>
              <a:t>to match the multiple detector requirements </a:t>
            </a:r>
          </a:p>
        </p:txBody>
      </p:sp>
      <p:pic>
        <p:nvPicPr>
          <p:cNvPr id="10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683" y="3287681"/>
            <a:ext cx="5597317" cy="2053661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15EED191-34C2-4372-86A7-6DFEF9752A1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47200" y="6492875"/>
            <a:ext cx="2844800" cy="365125"/>
          </a:xfrm>
        </p:spPr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759543" cy="683264"/>
          </a:xfrm>
          <a:prstGeom prst="rect">
            <a:avLst/>
          </a:prstGeom>
          <a:solidFill>
            <a:srgbClr val="FFFF00"/>
          </a:solidFill>
          <a:ln w="28575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fr-CH" sz="3840" b="1" dirty="0" smtClean="0"/>
              <a:t>FCC-</a:t>
            </a:r>
            <a:r>
              <a:rPr lang="fr-CH" sz="3840" b="1" dirty="0" err="1" smtClean="0"/>
              <a:t>ee</a:t>
            </a:r>
            <a:r>
              <a:rPr lang="fr-CH" sz="3840" b="1" dirty="0" smtClean="0"/>
              <a:t>  </a:t>
            </a:r>
            <a:r>
              <a:rPr lang="fr-CH" sz="3840" b="1" dirty="0" err="1" smtClean="0"/>
              <a:t>experimental</a:t>
            </a:r>
            <a:r>
              <a:rPr lang="fr-CH" sz="3840" b="1" dirty="0" smtClean="0"/>
              <a:t> conditions</a:t>
            </a:r>
            <a:endParaRPr lang="en-GB" sz="384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721324" y="3551338"/>
            <a:ext cx="2470676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FCC-</a:t>
            </a:r>
            <a:r>
              <a:rPr lang="fr-CH" dirty="0" err="1" smtClean="0"/>
              <a:t>ee</a:t>
            </a:r>
            <a:r>
              <a:rPr lang="fr-CH" dirty="0" smtClean="0"/>
              <a:t> simulation of</a:t>
            </a:r>
          </a:p>
          <a:p>
            <a:r>
              <a:rPr lang="fr-CH" dirty="0" smtClean="0"/>
              <a:t> </a:t>
            </a:r>
            <a:r>
              <a:rPr lang="fr-CH" dirty="0" err="1" smtClean="0"/>
              <a:t>resonant</a:t>
            </a:r>
            <a:r>
              <a:rPr lang="fr-CH" dirty="0" smtClean="0"/>
              <a:t> </a:t>
            </a:r>
            <a:r>
              <a:rPr lang="fr-CH" dirty="0" err="1" smtClean="0"/>
              <a:t>depolarization</a:t>
            </a:r>
            <a:endParaRPr lang="fr-CH" dirty="0" smtClean="0"/>
          </a:p>
          <a:p>
            <a:r>
              <a:rPr lang="fr-CH" dirty="0" err="1" smtClean="0"/>
              <a:t>instantaneous</a:t>
            </a:r>
            <a:r>
              <a:rPr lang="fr-CH" dirty="0" smtClean="0"/>
              <a:t> &lt;&lt; 50keV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12246" y="0"/>
            <a:ext cx="3788785" cy="317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88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023" y="1085638"/>
            <a:ext cx="5306752" cy="481155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CD35ADD4-7510-4AA7-ACC9-B6D8BA8DFAFB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25.08.2022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motivational talk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828110" y="2868790"/>
            <a:ext cx="77460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}</a:t>
            </a:r>
            <a:endParaRPr lang="en-GB" sz="13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828109" y="1426003"/>
            <a:ext cx="74090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800" dirty="0">
                <a:solidFill>
                  <a:srgbClr val="FF0000"/>
                </a:solidFill>
              </a:rPr>
              <a:t>}</a:t>
            </a:r>
            <a:endParaRPr lang="en-GB" sz="13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358924" y="2406329"/>
            <a:ext cx="46038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>
                <a:solidFill>
                  <a:srgbClr val="FF0000"/>
                </a:solidFill>
              </a:rPr>
              <a:t>ee</a:t>
            </a:r>
            <a:endParaRPr lang="en-GB" sz="216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48167" y="3926840"/>
            <a:ext cx="47641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60" dirty="0" err="1">
                <a:solidFill>
                  <a:srgbClr val="0000FF"/>
                </a:solidFill>
              </a:rPr>
              <a:t>hh</a:t>
            </a:r>
            <a:endParaRPr lang="en-GB" sz="216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72740" y="4696737"/>
            <a:ext cx="415498" cy="11264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80" b="1" dirty="0" err="1">
                <a:solidFill>
                  <a:srgbClr val="FF0000"/>
                </a:solidFill>
              </a:rPr>
              <a:t>ee</a:t>
            </a:r>
            <a:endParaRPr lang="en-US" sz="1680" b="1" dirty="0">
              <a:solidFill>
                <a:srgbClr val="FF0000"/>
              </a:solidFill>
            </a:endParaRPr>
          </a:p>
          <a:p>
            <a:r>
              <a:rPr lang="en-US" sz="1680" b="1" dirty="0" err="1" smtClean="0">
                <a:solidFill>
                  <a:srgbClr val="0070C0"/>
                </a:solidFill>
              </a:rPr>
              <a:t>hh</a:t>
            </a:r>
            <a:endParaRPr lang="en-US" sz="1680" b="1" dirty="0" smtClean="0">
              <a:solidFill>
                <a:srgbClr val="0070C0"/>
              </a:solidFill>
            </a:endParaRPr>
          </a:p>
          <a:p>
            <a:r>
              <a:rPr lang="en-US" sz="1680" b="1" dirty="0" err="1" smtClean="0">
                <a:solidFill>
                  <a:srgbClr val="0070C0"/>
                </a:solidFill>
              </a:rPr>
              <a:t>hh</a:t>
            </a:r>
            <a:endParaRPr lang="en-US" sz="1680" b="1" dirty="0">
              <a:solidFill>
                <a:srgbClr val="0070C0"/>
              </a:solidFill>
            </a:endParaRPr>
          </a:p>
          <a:p>
            <a:r>
              <a:rPr lang="en-US" sz="1680" b="1" dirty="0" err="1">
                <a:solidFill>
                  <a:srgbClr val="FF0000"/>
                </a:solidFill>
              </a:rPr>
              <a:t>ee</a:t>
            </a:r>
            <a:endParaRPr lang="en-US" sz="1680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30483" y="1948070"/>
            <a:ext cx="568960" cy="23754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8830806" y="1950499"/>
            <a:ext cx="568960" cy="234320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8260080" y="5862320"/>
            <a:ext cx="599440" cy="6705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ee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only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971280" y="5872480"/>
            <a:ext cx="589280" cy="6502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00B050"/>
                </a:solidFill>
              </a:rPr>
              <a:t>LHC+ee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18473" y="0"/>
            <a:ext cx="9926320" cy="70788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ee-hh</a:t>
            </a:r>
            <a:r>
              <a:rPr lang="fr-FR" sz="40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fr-FR" sz="4000" b="1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c</a:t>
            </a:r>
            <a:r>
              <a:rPr lang="fr-FR" sz="40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omplementarity</a:t>
            </a:r>
            <a:r>
              <a:rPr lang="fr-FR" sz="40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: </a:t>
            </a:r>
            <a:r>
              <a:rPr lang="fr-FR" sz="4000" b="1" dirty="0" smtClean="0"/>
              <a:t> </a:t>
            </a:r>
            <a:r>
              <a:rPr lang="fr-FR" sz="4000" b="1" dirty="0" err="1" smtClean="0">
                <a:solidFill>
                  <a:srgbClr val="FFFF00"/>
                </a:solidFill>
              </a:rPr>
              <a:t>Higgs</a:t>
            </a:r>
            <a:r>
              <a:rPr lang="fr-FR" sz="4000" b="1" dirty="0" smtClean="0">
                <a:solidFill>
                  <a:srgbClr val="FFFF00"/>
                </a:solidFill>
              </a:rPr>
              <a:t> </a:t>
            </a:r>
            <a:r>
              <a:rPr lang="fr-FR" sz="4000" b="1" dirty="0" err="1" smtClean="0">
                <a:solidFill>
                  <a:srgbClr val="FFFF00"/>
                </a:solidFill>
              </a:rPr>
              <a:t>Physics</a:t>
            </a:r>
            <a:r>
              <a:rPr lang="fr-FR" sz="4000" b="1" dirty="0" smtClean="0">
                <a:solidFill>
                  <a:srgbClr val="FFFF00"/>
                </a:solidFill>
              </a:rPr>
              <a:t> at FCC</a:t>
            </a:r>
            <a:endParaRPr lang="fr-FR" sz="4000" b="1" dirty="0">
              <a:solidFill>
                <a:srgbClr val="FFFF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142240" y="926743"/>
            <a:ext cx="68072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b="1" dirty="0" smtClean="0">
                <a:solidFill>
                  <a:srgbClr val="FF0000"/>
                </a:solidFill>
              </a:rPr>
              <a:t>FCC-</a:t>
            </a:r>
            <a:r>
              <a:rPr lang="en-GB" b="1" dirty="0" err="1" smtClean="0">
                <a:solidFill>
                  <a:srgbClr val="FF0000"/>
                </a:solidFill>
              </a:rPr>
              <a:t>ee</a:t>
            </a:r>
            <a:r>
              <a:rPr lang="en-GB" b="1" dirty="0"/>
              <a:t>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GB" b="1" dirty="0" smtClean="0"/>
              <a:t> </a:t>
            </a:r>
            <a:r>
              <a:rPr lang="en-GB" b="1" dirty="0" err="1" smtClean="0"/>
              <a:t>g</a:t>
            </a:r>
            <a:r>
              <a:rPr lang="en-GB" b="1" baseline="-25000" dirty="0" err="1" smtClean="0"/>
              <a:t>HZZ</a:t>
            </a:r>
            <a:r>
              <a:rPr lang="en-GB" b="1" dirty="0" smtClean="0"/>
              <a:t> to &lt;</a:t>
            </a:r>
            <a:r>
              <a:rPr lang="en-CH" b="1" dirty="0" smtClean="0">
                <a:sym typeface="Symbol" panose="05050102010706020507" pitchFamily="18" charset="2"/>
              </a:rPr>
              <a:t></a:t>
            </a:r>
            <a:r>
              <a:rPr lang="en-GB" b="1" dirty="0" smtClean="0"/>
              <a:t>0.2% from </a:t>
            </a:r>
            <a:r>
              <a:rPr lang="en-GB" b="1" dirty="0" err="1" smtClean="0">
                <a:latin typeface="Symbol" pitchFamily="2" charset="2"/>
              </a:rPr>
              <a:t>s</a:t>
            </a:r>
            <a:r>
              <a:rPr lang="en-GB" b="1" baseline="-25000" dirty="0" err="1" smtClean="0"/>
              <a:t>ZH</a:t>
            </a:r>
            <a:r>
              <a:rPr lang="en-GB" b="1" baseline="-25000" dirty="0" smtClean="0"/>
              <a:t> 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     (</a:t>
            </a:r>
            <a:r>
              <a:rPr lang="en-GB" b="1" u="sng" dirty="0" smtClean="0">
                <a:solidFill>
                  <a:srgbClr val="FF0000"/>
                </a:solidFill>
              </a:rPr>
              <a:t>model-independent </a:t>
            </a:r>
            <a:r>
              <a:rPr lang="en-GB" b="1" dirty="0" smtClean="0">
                <a:solidFill>
                  <a:srgbClr val="FF0000"/>
                </a:solidFill>
              </a:rPr>
              <a:t>) </a:t>
            </a:r>
          </a:p>
          <a:p>
            <a:pPr marL="742950" lvl="1" indent="-285750">
              <a:buFont typeface="Symbol" panose="05050102010706020507" pitchFamily="18" charset="2"/>
              <a:buChar char=" "/>
            </a:pPr>
            <a:r>
              <a:rPr lang="en-GB" dirty="0" smtClean="0"/>
              <a:t>and</a:t>
            </a:r>
            <a:r>
              <a:rPr lang="en-GB" dirty="0" smtClean="0">
                <a:latin typeface="Symbol" pitchFamily="2" charset="2"/>
              </a:rPr>
              <a:t> G</a:t>
            </a:r>
            <a:r>
              <a:rPr lang="en-GB" baseline="-25000" dirty="0" smtClean="0"/>
              <a:t>H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Hbb</a:t>
            </a:r>
            <a:r>
              <a:rPr lang="en-GB" baseline="-25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Hcc</a:t>
            </a:r>
            <a:r>
              <a:rPr lang="en-GB" baseline="-25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</a:t>
            </a:r>
            <a:r>
              <a:rPr lang="en-GB" baseline="-25000" dirty="0" err="1" smtClean="0">
                <a:latin typeface="Symbol" pitchFamily="2" charset="2"/>
              </a:rPr>
              <a:t>tt</a:t>
            </a:r>
            <a:r>
              <a:rPr lang="en-GB" dirty="0" smtClean="0"/>
              <a:t> 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HWW</a:t>
            </a:r>
            <a:r>
              <a:rPr lang="en-GB" baseline="-25000" dirty="0" smtClean="0"/>
              <a:t> </a:t>
            </a:r>
          </a:p>
          <a:p>
            <a:pPr marL="742950" lvl="1" indent="-285750">
              <a:buFont typeface="Symbol" panose="05050102010706020507" pitchFamily="18" charset="2"/>
              <a:buChar char=" "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GB" b="1" dirty="0" smtClean="0">
                <a:sym typeface="Wingdings" panose="05000000000000000000" pitchFamily="2" charset="2"/>
              </a:rPr>
              <a:t>normalizes</a:t>
            </a:r>
            <a:r>
              <a:rPr lang="en-GB" b="1" dirty="0" smtClean="0"/>
              <a:t> </a:t>
            </a:r>
            <a:r>
              <a:rPr lang="en-GB" b="1" dirty="0"/>
              <a:t>all HL-LHC / FCC-</a:t>
            </a:r>
            <a:r>
              <a:rPr lang="en-GB" b="1" dirty="0" err="1"/>
              <a:t>hh</a:t>
            </a:r>
            <a:r>
              <a:rPr lang="en-GB" b="1" dirty="0"/>
              <a:t> couplings</a:t>
            </a:r>
          </a:p>
          <a:p>
            <a:pPr marL="742950" lvl="1" indent="-285750">
              <a:buFont typeface="Symbol" panose="05050102010706020507" pitchFamily="18" charset="2"/>
              <a:buChar char=" "/>
            </a:pPr>
            <a:endParaRPr lang="en-GB" dirty="0" smtClean="0"/>
          </a:p>
          <a:p>
            <a:pPr marL="742950" lvl="1" indent="-285750">
              <a:buFont typeface="Symbol" panose="05050102010706020507" pitchFamily="18" charset="2"/>
              <a:buChar char=" "/>
            </a:pPr>
            <a:r>
              <a:rPr lang="en-GB" dirty="0" smtClean="0"/>
              <a:t>also measure </a:t>
            </a:r>
            <a:r>
              <a:rPr lang="en-GB" dirty="0" err="1" smtClean="0"/>
              <a:t>m</a:t>
            </a:r>
            <a:r>
              <a:rPr lang="en-GB" baseline="-25000" dirty="0" err="1" smtClean="0"/>
              <a:t>H</a:t>
            </a:r>
            <a:r>
              <a:rPr lang="en-GB" baseline="-25000" dirty="0" smtClean="0"/>
              <a:t> </a:t>
            </a:r>
            <a:r>
              <a:rPr lang="en-GB" dirty="0" smtClean="0"/>
              <a:t>with 2-3 </a:t>
            </a:r>
            <a:r>
              <a:rPr lang="en-GB" dirty="0"/>
              <a:t>M</a:t>
            </a:r>
            <a:r>
              <a:rPr lang="en-GB" dirty="0" smtClean="0"/>
              <a:t>eV precision </a:t>
            </a:r>
          </a:p>
          <a:p>
            <a:pPr lvl="1"/>
            <a:endParaRPr lang="en-GB" dirty="0" smtClean="0"/>
          </a:p>
          <a:p>
            <a:pPr lvl="1"/>
            <a:r>
              <a:rPr lang="en-GB" b="1" dirty="0" smtClean="0"/>
              <a:t>FCC-</a:t>
            </a:r>
            <a:r>
              <a:rPr lang="en-GB" b="1" dirty="0" err="1" smtClean="0"/>
              <a:t>hh</a:t>
            </a:r>
            <a:r>
              <a:rPr lang="en-GB" b="1" dirty="0" smtClean="0"/>
              <a:t> produces over 10</a:t>
            </a:r>
            <a:r>
              <a:rPr lang="en-GB" b="1" baseline="30000" dirty="0" smtClean="0"/>
              <a:t>10</a:t>
            </a:r>
            <a:r>
              <a:rPr lang="en-GB" b="1" dirty="0" smtClean="0"/>
              <a:t> Higgs bosons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use </a:t>
            </a:r>
            <a:r>
              <a:rPr lang="en-GB" dirty="0" err="1" smtClean="0">
                <a:solidFill>
                  <a:schemeClr val="tx1"/>
                </a:solidFill>
              </a:rPr>
              <a:t>g</a:t>
            </a:r>
            <a:r>
              <a:rPr lang="en-GB" baseline="-25000" dirty="0" err="1" smtClean="0">
                <a:solidFill>
                  <a:schemeClr val="tx1"/>
                </a:solidFill>
              </a:rPr>
              <a:t>HZZ</a:t>
            </a:r>
            <a:r>
              <a:rPr lang="en-GB" dirty="0" smtClean="0"/>
              <a:t> from </a:t>
            </a:r>
            <a:r>
              <a:rPr lang="en-GB" dirty="0" err="1" smtClean="0"/>
              <a:t>FCC</a:t>
            </a:r>
            <a:r>
              <a:rPr lang="en-GB" baseline="-25000" dirty="0" err="1" smtClean="0"/>
              <a:t>ee</a:t>
            </a:r>
            <a:r>
              <a:rPr lang="en-GB" dirty="0" smtClean="0"/>
              <a:t> will give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</a:t>
            </a:r>
            <a:r>
              <a:rPr lang="en-GB" baseline="-25000" dirty="0" err="1" smtClean="0">
                <a:latin typeface="Symbol" pitchFamily="2" charset="2"/>
              </a:rPr>
              <a:t>mm</a:t>
            </a:r>
            <a:r>
              <a:rPr lang="en-GB" baseline="-25000" dirty="0" smtClean="0"/>
              <a:t> 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</a:t>
            </a:r>
            <a:r>
              <a:rPr lang="en-GB" baseline="-25000" dirty="0" err="1" smtClean="0">
                <a:latin typeface="Symbol" pitchFamily="2" charset="2"/>
              </a:rPr>
              <a:t>gg</a:t>
            </a:r>
            <a:r>
              <a:rPr lang="en-GB" baseline="-25000" dirty="0" smtClean="0">
                <a:latin typeface="Symbol" pitchFamily="2" charset="2"/>
              </a:rPr>
              <a:t> </a:t>
            </a:r>
            <a:r>
              <a:rPr lang="en-GB" dirty="0" smtClean="0"/>
              <a:t>,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HZ</a:t>
            </a:r>
            <a:r>
              <a:rPr lang="en-GB" baseline="-25000" dirty="0" err="1" smtClean="0">
                <a:latin typeface="Symbol" pitchFamily="2" charset="2"/>
              </a:rPr>
              <a:t>g</a:t>
            </a:r>
            <a:r>
              <a:rPr lang="en-GB" baseline="-25000" dirty="0" smtClean="0">
                <a:latin typeface="Symbol" pitchFamily="2" charset="2"/>
              </a:rPr>
              <a:t> </a:t>
            </a:r>
            <a:r>
              <a:rPr lang="en-GB" dirty="0" smtClean="0"/>
              <a:t>, </a:t>
            </a:r>
            <a:r>
              <a:rPr lang="en-GB" dirty="0" err="1" smtClean="0"/>
              <a:t>Br</a:t>
            </a:r>
            <a:r>
              <a:rPr lang="en-GB" baseline="-25000" dirty="0" err="1" smtClean="0"/>
              <a:t>inv</a:t>
            </a:r>
            <a:endParaRPr lang="en-GB" baseline="-25000" dirty="0" smtClean="0"/>
          </a:p>
          <a:p>
            <a:pPr lvl="2"/>
            <a:endParaRPr lang="en-GB" dirty="0" smtClean="0"/>
          </a:p>
          <a:p>
            <a:pPr lvl="1"/>
            <a:r>
              <a:rPr lang="en-GB" b="1" dirty="0" smtClean="0"/>
              <a:t>FCC-</a:t>
            </a:r>
            <a:r>
              <a:rPr lang="en-GB" b="1" dirty="0" err="1" smtClean="0"/>
              <a:t>ee</a:t>
            </a:r>
            <a:r>
              <a:rPr lang="en-GB" b="1" dirty="0" smtClean="0"/>
              <a:t> also measures top EW couplings </a:t>
            </a:r>
            <a:r>
              <a:rPr lang="en-GB" dirty="0" smtClean="0"/>
              <a:t>(</a:t>
            </a:r>
            <a:r>
              <a:rPr lang="en-GB" dirty="0" err="1" smtClean="0"/>
              <a:t>e</a:t>
            </a:r>
            <a:r>
              <a:rPr lang="en-GB" baseline="30000" dirty="0" err="1" smtClean="0">
                <a:latin typeface="Symbol" pitchFamily="2" charset="2"/>
              </a:rPr>
              <a:t>+</a:t>
            </a:r>
            <a:r>
              <a:rPr lang="en-GB" dirty="0" err="1" smtClean="0"/>
              <a:t>e</a:t>
            </a:r>
            <a:r>
              <a:rPr lang="en-GB" baseline="30000" dirty="0" smtClean="0">
                <a:latin typeface="Symbol" pitchFamily="2" charset="2"/>
              </a:rPr>
              <a:t>-</a:t>
            </a:r>
            <a:r>
              <a:rPr lang="en-GB" dirty="0" smtClean="0"/>
              <a:t> ➝ </a:t>
            </a:r>
            <a:r>
              <a:rPr lang="en-GB" dirty="0" err="1" smtClean="0"/>
              <a:t>tt</a:t>
            </a:r>
            <a:r>
              <a:rPr lang="en-GB" dirty="0" smtClean="0"/>
              <a:t>)</a:t>
            </a:r>
          </a:p>
          <a:p>
            <a:pPr lvl="2"/>
            <a:endParaRPr lang="en-GB" dirty="0" smtClean="0"/>
          </a:p>
          <a:p>
            <a:pPr lvl="1"/>
            <a:r>
              <a:rPr lang="en-GB" b="1" dirty="0" smtClean="0"/>
              <a:t>FCC-</a:t>
            </a:r>
            <a:r>
              <a:rPr lang="en-GB" b="1" dirty="0" err="1" smtClean="0"/>
              <a:t>hh</a:t>
            </a:r>
            <a:r>
              <a:rPr lang="en-GB" b="1" dirty="0" smtClean="0"/>
              <a:t> produces 10</a:t>
            </a:r>
            <a:r>
              <a:rPr lang="en-GB" b="1" baseline="30000" dirty="0" smtClean="0"/>
              <a:t>8</a:t>
            </a:r>
            <a:r>
              <a:rPr lang="en-GB" b="1" dirty="0" smtClean="0"/>
              <a:t> </a:t>
            </a:r>
            <a:r>
              <a:rPr lang="en-GB" b="1" dirty="0" err="1" smtClean="0"/>
              <a:t>ttH</a:t>
            </a:r>
            <a:r>
              <a:rPr lang="en-GB" b="1" dirty="0" smtClean="0"/>
              <a:t> and 2. 10</a:t>
            </a:r>
            <a:r>
              <a:rPr lang="en-GB" b="1" baseline="30000" dirty="0" smtClean="0"/>
              <a:t>7</a:t>
            </a:r>
            <a:r>
              <a:rPr lang="en-GB" b="1" dirty="0" smtClean="0"/>
              <a:t> HH pairs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</a:rPr>
              <a:t> ➝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Htt</a:t>
            </a:r>
            <a:r>
              <a:rPr lang="en-GB" dirty="0" smtClean="0"/>
              <a:t> and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HHH</a:t>
            </a:r>
            <a:r>
              <a:rPr lang="en-GB" dirty="0" smtClean="0"/>
              <a:t>, model-independent &amp; precise!</a:t>
            </a:r>
            <a:endParaRPr lang="en-GB" baseline="-25000" dirty="0" smtClean="0"/>
          </a:p>
          <a:p>
            <a:pPr lvl="4"/>
            <a:endParaRPr lang="en-GB" dirty="0" smtClean="0"/>
          </a:p>
          <a:p>
            <a:r>
              <a:rPr lang="en-GB" sz="2000" b="1" dirty="0" smtClean="0">
                <a:solidFill>
                  <a:srgbClr val="FF0000"/>
                </a:solidFill>
              </a:rPr>
              <a:t>           HL-LHC/FCC-</a:t>
            </a:r>
            <a:r>
              <a:rPr lang="en-GB" sz="2000" b="1" dirty="0" err="1" smtClean="0">
                <a:solidFill>
                  <a:srgbClr val="FF0000"/>
                </a:solidFill>
              </a:rPr>
              <a:t>ee</a:t>
            </a:r>
            <a:r>
              <a:rPr lang="en-GB" sz="2000" b="1" dirty="0" smtClean="0">
                <a:solidFill>
                  <a:srgbClr val="FF0000"/>
                </a:solidFill>
              </a:rPr>
              <a:t>/FCC-</a:t>
            </a:r>
            <a:r>
              <a:rPr lang="en-GB" sz="2000" b="1" dirty="0" err="1" smtClean="0">
                <a:solidFill>
                  <a:srgbClr val="FF0000"/>
                </a:solidFill>
              </a:rPr>
              <a:t>hh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complementarity </a:t>
            </a:r>
            <a:r>
              <a:rPr lang="en-GB" sz="2000" b="1" dirty="0">
                <a:solidFill>
                  <a:srgbClr val="FF0000"/>
                </a:solidFill>
              </a:rPr>
              <a:t>!</a:t>
            </a:r>
            <a:endParaRPr lang="en-GB" sz="2000" b="1" dirty="0" smtClean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809425" y="5855914"/>
            <a:ext cx="1844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FCC-ee+hh+ep</a:t>
            </a:r>
            <a:r>
              <a:rPr lang="fr-FR" dirty="0"/>
              <a:t> </a:t>
            </a:r>
            <a:endParaRPr lang="fr-FR" dirty="0" smtClean="0"/>
          </a:p>
          <a:p>
            <a:r>
              <a:rPr lang="fr-FR" dirty="0" err="1" smtClean="0"/>
              <a:t>ep</a:t>
            </a:r>
            <a:r>
              <a:rPr lang="fr-FR" dirty="0" smtClean="0"/>
              <a:t>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fr-FR" dirty="0" smtClean="0"/>
              <a:t> WW </a:t>
            </a:r>
            <a:r>
              <a:rPr lang="fr-FR" dirty="0" err="1" smtClean="0"/>
              <a:t>mostly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324480" y="5850190"/>
            <a:ext cx="5024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/>
              <a:t>C</a:t>
            </a:r>
            <a:r>
              <a:rPr lang="fr-FR" i="1" dirty="0" err="1" smtClean="0"/>
              <a:t>omparison</a:t>
            </a:r>
            <a:r>
              <a:rPr lang="fr-FR" i="1" dirty="0" smtClean="0"/>
              <a:t> </a:t>
            </a:r>
            <a:r>
              <a:rPr lang="fr-FR" i="1" dirty="0" err="1" smtClean="0"/>
              <a:t>with</a:t>
            </a:r>
            <a:r>
              <a:rPr lang="fr-FR" i="1" dirty="0" smtClean="0"/>
              <a:t> </a:t>
            </a:r>
            <a:r>
              <a:rPr lang="fr-FR" i="1" dirty="0" err="1" smtClean="0"/>
              <a:t>other</a:t>
            </a:r>
            <a:r>
              <a:rPr lang="fr-FR" i="1" dirty="0" smtClean="0"/>
              <a:t> </a:t>
            </a:r>
            <a:r>
              <a:rPr lang="fr-FR" i="1" dirty="0" err="1" smtClean="0"/>
              <a:t>e+e</a:t>
            </a:r>
            <a:r>
              <a:rPr lang="fr-FR" i="1" dirty="0" smtClean="0"/>
              <a:t>- </a:t>
            </a:r>
            <a:r>
              <a:rPr lang="fr-FR" i="1" dirty="0" err="1" smtClean="0"/>
              <a:t>colliders</a:t>
            </a:r>
            <a:r>
              <a:rPr lang="fr-FR" i="1" dirty="0" smtClean="0"/>
              <a:t> in </a:t>
            </a:r>
            <a:r>
              <a:rPr lang="fr-FR" i="1" dirty="0" err="1" smtClean="0"/>
              <a:t>spare</a:t>
            </a:r>
            <a:r>
              <a:rPr lang="fr-FR" i="1" dirty="0" smtClean="0"/>
              <a:t> slides</a:t>
            </a:r>
          </a:p>
          <a:p>
            <a:endParaRPr lang="fr-FR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7126357" y="5040000"/>
            <a:ext cx="603050" cy="216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30-50</a:t>
            </a:r>
            <a:endParaRPr lang="fr-F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576486" y="3348681"/>
            <a:ext cx="1149179" cy="1421027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9564130" y="1977081"/>
            <a:ext cx="1161535" cy="13345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reeform 21"/>
          <p:cNvSpPr/>
          <p:nvPr/>
        </p:nvSpPr>
        <p:spPr>
          <a:xfrm>
            <a:off x="4207757" y="876755"/>
            <a:ext cx="329355" cy="773041"/>
          </a:xfrm>
          <a:custGeom>
            <a:avLst/>
            <a:gdLst>
              <a:gd name="connsiteX0" fmla="*/ 0 w 914400"/>
              <a:gd name="connsiteY0" fmla="*/ 0 h 1828800"/>
              <a:gd name="connsiteX1" fmla="*/ 914400 w 914400"/>
              <a:gd name="connsiteY1" fmla="*/ 903768 h 1828800"/>
              <a:gd name="connsiteX2" fmla="*/ 0 w 914400"/>
              <a:gd name="connsiteY2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1828800">
                <a:moveTo>
                  <a:pt x="0" y="0"/>
                </a:moveTo>
                <a:lnTo>
                  <a:pt x="914400" y="903768"/>
                </a:lnTo>
                <a:lnTo>
                  <a:pt x="0" y="1828800"/>
                </a:ln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4866468" y="874507"/>
            <a:ext cx="333185" cy="384273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227913" y="1414206"/>
            <a:ext cx="410403" cy="257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/>
              <a:t>+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22353" y="729049"/>
            <a:ext cx="457220" cy="257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r>
              <a:rPr lang="en-GB" baseline="30000" dirty="0"/>
              <a:t>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36682" y="953990"/>
            <a:ext cx="457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Z*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50631" y="742111"/>
            <a:ext cx="130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</a:t>
            </a:r>
          </a:p>
        </p:txBody>
      </p:sp>
      <p:grpSp>
        <p:nvGrpSpPr>
          <p:cNvPr id="28" name="Group 20"/>
          <p:cNvGrpSpPr/>
          <p:nvPr/>
        </p:nvGrpSpPr>
        <p:grpSpPr>
          <a:xfrm>
            <a:off x="4540942" y="1242301"/>
            <a:ext cx="329355" cy="32210"/>
            <a:chOff x="0" y="4336312"/>
            <a:chExt cx="5486400" cy="1864240"/>
          </a:xfrm>
        </p:grpSpPr>
        <p:grpSp>
          <p:nvGrpSpPr>
            <p:cNvPr id="29" name="Group 12"/>
            <p:cNvGrpSpPr/>
            <p:nvPr/>
          </p:nvGrpSpPr>
          <p:grpSpPr>
            <a:xfrm>
              <a:off x="0" y="4336312"/>
              <a:ext cx="2743200" cy="1857152"/>
              <a:chOff x="0" y="4336312"/>
              <a:chExt cx="7315200" cy="1857152"/>
            </a:xfrm>
          </p:grpSpPr>
          <p:grpSp>
            <p:nvGrpSpPr>
              <p:cNvPr id="37" name="Group 8"/>
              <p:cNvGrpSpPr/>
              <p:nvPr/>
            </p:nvGrpSpPr>
            <p:grpSpPr>
              <a:xfrm>
                <a:off x="0" y="4336312"/>
                <a:ext cx="3657600" cy="1850064"/>
                <a:chOff x="0" y="4336312"/>
                <a:chExt cx="7315200" cy="1850064"/>
              </a:xfrm>
            </p:grpSpPr>
            <p:sp>
              <p:nvSpPr>
                <p:cNvPr id="41" name="Freeform 5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" name="Freeform 6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8" name="Group 9"/>
              <p:cNvGrpSpPr/>
              <p:nvPr/>
            </p:nvGrpSpPr>
            <p:grpSpPr>
              <a:xfrm>
                <a:off x="3657600" y="4343400"/>
                <a:ext cx="3657600" cy="1850064"/>
                <a:chOff x="0" y="4336312"/>
                <a:chExt cx="7315200" cy="1850064"/>
              </a:xfrm>
            </p:grpSpPr>
            <p:sp>
              <p:nvSpPr>
                <p:cNvPr id="39" name="Freeform 10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Freeform 11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0" name="Group 13"/>
            <p:cNvGrpSpPr/>
            <p:nvPr/>
          </p:nvGrpSpPr>
          <p:grpSpPr>
            <a:xfrm>
              <a:off x="2743200" y="4343400"/>
              <a:ext cx="2743200" cy="1857152"/>
              <a:chOff x="0" y="4336312"/>
              <a:chExt cx="7315200" cy="1857152"/>
            </a:xfrm>
          </p:grpSpPr>
          <p:grpSp>
            <p:nvGrpSpPr>
              <p:cNvPr id="31" name="Group 8"/>
              <p:cNvGrpSpPr/>
              <p:nvPr/>
            </p:nvGrpSpPr>
            <p:grpSpPr>
              <a:xfrm>
                <a:off x="0" y="4336312"/>
                <a:ext cx="3657600" cy="1850064"/>
                <a:chOff x="0" y="4336312"/>
                <a:chExt cx="7315200" cy="1850064"/>
              </a:xfrm>
            </p:grpSpPr>
            <p:sp>
              <p:nvSpPr>
                <p:cNvPr id="35" name="Freeform 34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Freeform 35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2" name="Group 9"/>
              <p:cNvGrpSpPr/>
              <p:nvPr/>
            </p:nvGrpSpPr>
            <p:grpSpPr>
              <a:xfrm>
                <a:off x="3657600" y="4343400"/>
                <a:ext cx="3657600" cy="1850064"/>
                <a:chOff x="0" y="4336312"/>
                <a:chExt cx="7315200" cy="1850064"/>
              </a:xfrm>
            </p:grpSpPr>
            <p:sp>
              <p:nvSpPr>
                <p:cNvPr id="33" name="Freeform 32"/>
                <p:cNvSpPr/>
                <p:nvPr/>
              </p:nvSpPr>
              <p:spPr>
                <a:xfrm>
                  <a:off x="0" y="4336312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3657600" y="4343400"/>
                  <a:ext cx="3657600" cy="1842976"/>
                </a:xfrm>
                <a:custGeom>
                  <a:avLst/>
                  <a:gdLst>
                    <a:gd name="connsiteX0" fmla="*/ 0 w 3657600"/>
                    <a:gd name="connsiteY0" fmla="*/ 905539 h 1842976"/>
                    <a:gd name="connsiteX1" fmla="*/ 914400 w 3657600"/>
                    <a:gd name="connsiteY1" fmla="*/ 1772 h 1842976"/>
                    <a:gd name="connsiteX2" fmla="*/ 1839433 w 3657600"/>
                    <a:gd name="connsiteY2" fmla="*/ 916172 h 1842976"/>
                    <a:gd name="connsiteX3" fmla="*/ 2753833 w 3657600"/>
                    <a:gd name="connsiteY3" fmla="*/ 1841204 h 1842976"/>
                    <a:gd name="connsiteX4" fmla="*/ 3657600 w 3657600"/>
                    <a:gd name="connsiteY4" fmla="*/ 905539 h 1842976"/>
                    <a:gd name="connsiteX5" fmla="*/ 3657600 w 3657600"/>
                    <a:gd name="connsiteY5" fmla="*/ 905539 h 184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57600" h="1842976">
                      <a:moveTo>
                        <a:pt x="0" y="905539"/>
                      </a:moveTo>
                      <a:cubicBezTo>
                        <a:pt x="303914" y="452769"/>
                        <a:pt x="607828" y="0"/>
                        <a:pt x="914400" y="1772"/>
                      </a:cubicBezTo>
                      <a:cubicBezTo>
                        <a:pt x="1220972" y="3544"/>
                        <a:pt x="1532861" y="609600"/>
                        <a:pt x="1839433" y="916172"/>
                      </a:cubicBezTo>
                      <a:cubicBezTo>
                        <a:pt x="2146005" y="1222744"/>
                        <a:pt x="2450805" y="1842976"/>
                        <a:pt x="2753833" y="1841204"/>
                      </a:cubicBezTo>
                      <a:cubicBezTo>
                        <a:pt x="3056861" y="1839432"/>
                        <a:pt x="3657600" y="905539"/>
                        <a:pt x="3657600" y="905539"/>
                      </a:cubicBezTo>
                      <a:lnTo>
                        <a:pt x="3657600" y="905539"/>
                      </a:ln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43" name="Group 97"/>
          <p:cNvGrpSpPr/>
          <p:nvPr/>
        </p:nvGrpSpPr>
        <p:grpSpPr>
          <a:xfrm>
            <a:off x="5125659" y="1118602"/>
            <a:ext cx="277518" cy="773041"/>
            <a:chOff x="3367555" y="4062755"/>
            <a:chExt cx="770481" cy="1828800"/>
          </a:xfrm>
          <a:solidFill>
            <a:schemeClr val="accent6">
              <a:lumMod val="20000"/>
              <a:lumOff val="80000"/>
            </a:schemeClr>
          </a:solidFill>
        </p:grpSpPr>
        <p:grpSp>
          <p:nvGrpSpPr>
            <p:cNvPr id="44" name="Group 65"/>
            <p:cNvGrpSpPr/>
            <p:nvPr/>
          </p:nvGrpSpPr>
          <p:grpSpPr>
            <a:xfrm rot="2700000">
              <a:off x="2491255" y="4939055"/>
              <a:ext cx="1828800" cy="76200"/>
              <a:chOff x="914400" y="2438400"/>
              <a:chExt cx="1828800" cy="76200"/>
            </a:xfrm>
            <a:grpFill/>
          </p:grpSpPr>
          <p:grpSp>
            <p:nvGrpSpPr>
              <p:cNvPr id="46" name="Group 36"/>
              <p:cNvGrpSpPr/>
              <p:nvPr/>
            </p:nvGrpSpPr>
            <p:grpSpPr>
              <a:xfrm>
                <a:off x="914400" y="2438400"/>
                <a:ext cx="914400" cy="76200"/>
                <a:chOff x="0" y="4336312"/>
                <a:chExt cx="5486400" cy="1864240"/>
              </a:xfrm>
              <a:grpFill/>
            </p:grpSpPr>
            <p:grpSp>
              <p:nvGrpSpPr>
                <p:cNvPr id="62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  <a:grpFill/>
              </p:grpSpPr>
              <p:grpSp>
                <p:nvGrpSpPr>
                  <p:cNvPr id="70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  <a:grpFill/>
                </p:grpSpPr>
                <p:sp>
                  <p:nvSpPr>
                    <p:cNvPr id="74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5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71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  <a:grpFill/>
                </p:grpSpPr>
                <p:sp>
                  <p:nvSpPr>
                    <p:cNvPr id="72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3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63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  <a:grpFill/>
              </p:grpSpPr>
              <p:grpSp>
                <p:nvGrpSpPr>
                  <p:cNvPr id="64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  <a:grpFill/>
                </p:grpSpPr>
                <p:sp>
                  <p:nvSpPr>
                    <p:cNvPr id="68" name="Freeform 67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9" name="Freeform 68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65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  <a:grpFill/>
                </p:grpSpPr>
                <p:sp>
                  <p:nvSpPr>
                    <p:cNvPr id="66" name="Freeform 6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7" name="Freeform 6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grpSp>
            <p:nvGrpSpPr>
              <p:cNvPr id="47" name="Group 51"/>
              <p:cNvGrpSpPr/>
              <p:nvPr/>
            </p:nvGrpSpPr>
            <p:grpSpPr>
              <a:xfrm>
                <a:off x="1828800" y="2438400"/>
                <a:ext cx="914400" cy="76200"/>
                <a:chOff x="0" y="4336312"/>
                <a:chExt cx="5486400" cy="1864240"/>
              </a:xfrm>
              <a:grpFill/>
            </p:grpSpPr>
            <p:grpSp>
              <p:nvGrpSpPr>
                <p:cNvPr id="48" name="Group 12"/>
                <p:cNvGrpSpPr/>
                <p:nvPr/>
              </p:nvGrpSpPr>
              <p:grpSpPr>
                <a:xfrm>
                  <a:off x="0" y="4336312"/>
                  <a:ext cx="2743200" cy="1857152"/>
                  <a:chOff x="0" y="4336312"/>
                  <a:chExt cx="7315200" cy="1857152"/>
                </a:xfrm>
                <a:grpFill/>
              </p:grpSpPr>
              <p:grpSp>
                <p:nvGrpSpPr>
                  <p:cNvPr id="56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  <a:grpFill/>
                </p:grpSpPr>
                <p:sp>
                  <p:nvSpPr>
                    <p:cNvPr id="60" name="Freeform 5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1" name="Freeform 6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7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  <a:grpFill/>
                </p:grpSpPr>
                <p:sp>
                  <p:nvSpPr>
                    <p:cNvPr id="58" name="Freeform 10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9" name="Freeform 11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49" name="Group 13"/>
                <p:cNvGrpSpPr/>
                <p:nvPr/>
              </p:nvGrpSpPr>
              <p:grpSpPr>
                <a:xfrm>
                  <a:off x="2743200" y="4343400"/>
                  <a:ext cx="2743200" cy="1857152"/>
                  <a:chOff x="0" y="4336312"/>
                  <a:chExt cx="7315200" cy="1857152"/>
                </a:xfrm>
                <a:grpFill/>
              </p:grpSpPr>
              <p:grpSp>
                <p:nvGrpSpPr>
                  <p:cNvPr id="50" name="Group 8"/>
                  <p:cNvGrpSpPr/>
                  <p:nvPr/>
                </p:nvGrpSpPr>
                <p:grpSpPr>
                  <a:xfrm>
                    <a:off x="0" y="4336312"/>
                    <a:ext cx="3657600" cy="1850064"/>
                    <a:chOff x="0" y="4336312"/>
                    <a:chExt cx="7315200" cy="1850064"/>
                  </a:xfrm>
                  <a:grpFill/>
                </p:grpSpPr>
                <p:sp>
                  <p:nvSpPr>
                    <p:cNvPr id="54" name="Freeform 53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" name="Freeform 54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1" name="Group 9"/>
                  <p:cNvGrpSpPr/>
                  <p:nvPr/>
                </p:nvGrpSpPr>
                <p:grpSpPr>
                  <a:xfrm>
                    <a:off x="3657600" y="4343400"/>
                    <a:ext cx="3657600" cy="1850064"/>
                    <a:chOff x="0" y="4336312"/>
                    <a:chExt cx="7315200" cy="1850064"/>
                  </a:xfrm>
                  <a:grpFill/>
                </p:grpSpPr>
                <p:sp>
                  <p:nvSpPr>
                    <p:cNvPr id="52" name="Freeform 51"/>
                    <p:cNvSpPr/>
                    <p:nvPr/>
                  </p:nvSpPr>
                  <p:spPr>
                    <a:xfrm>
                      <a:off x="0" y="4336312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" name="Freeform 52"/>
                    <p:cNvSpPr/>
                    <p:nvPr/>
                  </p:nvSpPr>
                  <p:spPr>
                    <a:xfrm>
                      <a:off x="3657600" y="4343400"/>
                      <a:ext cx="3657600" cy="1842976"/>
                    </a:xfrm>
                    <a:custGeom>
                      <a:avLst/>
                      <a:gdLst>
                        <a:gd name="connsiteX0" fmla="*/ 0 w 3657600"/>
                        <a:gd name="connsiteY0" fmla="*/ 905539 h 1842976"/>
                        <a:gd name="connsiteX1" fmla="*/ 914400 w 3657600"/>
                        <a:gd name="connsiteY1" fmla="*/ 1772 h 1842976"/>
                        <a:gd name="connsiteX2" fmla="*/ 1839433 w 3657600"/>
                        <a:gd name="connsiteY2" fmla="*/ 916172 h 1842976"/>
                        <a:gd name="connsiteX3" fmla="*/ 2753833 w 3657600"/>
                        <a:gd name="connsiteY3" fmla="*/ 1841204 h 1842976"/>
                        <a:gd name="connsiteX4" fmla="*/ 3657600 w 3657600"/>
                        <a:gd name="connsiteY4" fmla="*/ 905539 h 1842976"/>
                        <a:gd name="connsiteX5" fmla="*/ 3657600 w 3657600"/>
                        <a:gd name="connsiteY5" fmla="*/ 905539 h 184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57600" h="1842976">
                          <a:moveTo>
                            <a:pt x="0" y="905539"/>
                          </a:moveTo>
                          <a:cubicBezTo>
                            <a:pt x="303914" y="452769"/>
                            <a:pt x="607828" y="0"/>
                            <a:pt x="914400" y="1772"/>
                          </a:cubicBezTo>
                          <a:cubicBezTo>
                            <a:pt x="1220972" y="3544"/>
                            <a:pt x="1532861" y="609600"/>
                            <a:pt x="1839433" y="916172"/>
                          </a:cubicBezTo>
                          <a:cubicBezTo>
                            <a:pt x="2146005" y="1222744"/>
                            <a:pt x="2450805" y="1842976"/>
                            <a:pt x="2753833" y="1841204"/>
                          </a:cubicBezTo>
                          <a:cubicBezTo>
                            <a:pt x="3056861" y="1839432"/>
                            <a:pt x="3657600" y="905539"/>
                            <a:pt x="3657600" y="905539"/>
                          </a:cubicBezTo>
                          <a:lnTo>
                            <a:pt x="3657600" y="905539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45" name="Rectangle 44"/>
            <p:cNvSpPr/>
            <p:nvPr/>
          </p:nvSpPr>
          <p:spPr>
            <a:xfrm rot="2700000">
              <a:off x="3560957" y="5291963"/>
              <a:ext cx="762000" cy="392159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5149899" y="1382192"/>
            <a:ext cx="170547" cy="37406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257325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eaLnBrk="1" fontAlgn="auto" hangingPunct="1">
          <a:spcBef>
            <a:spcPts val="0"/>
          </a:spcBef>
          <a:spcAft>
            <a:spcPts val="0"/>
          </a:spcAft>
          <a:defRPr sz="2400" dirty="0" smtClean="0">
            <a:solidFill>
              <a:prstClr val="black"/>
            </a:solidFill>
            <a:latin typeface="Calibri"/>
          </a:defRPr>
        </a:defPPr>
      </a:lstStyle>
    </a:spDef>
  </a:objectDefaults>
  <a:extraClrSchemeLst/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>
            <a:alphaModFix amt="90000"/>
          </a:blip>
          <a:srcRect/>
          <a:tile tx="0" ty="0" sx="100000" sy="100000" flip="none" algn="tl"/>
        </a:blipFill>
        <a:ln w="25400" cap="flat">
          <a:solidFill>
            <a:srgbClr val="FFFFFF">
              <a:alpha val="90000"/>
            </a:srgb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>
        <a:spAutoFit/>
      </a:bodyPr>
      <a:lstStyle>
        <a:defPPr marL="0" marR="0" indent="0" algn="ctr" defTabSz="419100" rtl="0" fontAlgn="auto" latinLnBrk="0" hangingPunct="0">
          <a:lnSpc>
            <a:spcPts val="33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>
            <a:tab pos="762000" algn="l"/>
          </a:tabLst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Comic Sans MS"/>
            <a:ea typeface="Comic Sans MS"/>
            <a:cs typeface="Comic Sans MS"/>
            <a:sym typeface="Comic Sans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28625" rtl="0" fontAlgn="auto" latinLnBrk="0" hangingPunct="0">
          <a:lnSpc>
            <a:spcPts val="36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>
            <a:tab pos="774700" algn="l"/>
          </a:tabLst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eaLnBrk="1" fontAlgn="auto" hangingPunct="1">
          <a:spcBef>
            <a:spcPts val="0"/>
          </a:spcBef>
          <a:spcAft>
            <a:spcPts val="0"/>
          </a:spcAft>
          <a:defRPr sz="2400" dirty="0" smtClean="0">
            <a:solidFill>
              <a:prstClr val="black"/>
            </a:solidFill>
            <a:latin typeface="Calibri"/>
          </a:defRPr>
        </a:defPPr>
      </a:lstStyle>
    </a:sp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9247</TotalTime>
  <Words>8071</Words>
  <Application>Microsoft Office PowerPoint</Application>
  <PresentationFormat>Widescreen</PresentationFormat>
  <Paragraphs>1474</Paragraphs>
  <Slides>73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21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73</vt:i4>
      </vt:variant>
    </vt:vector>
  </HeadingPairs>
  <TitlesOfParts>
    <vt:vector size="100" baseType="lpstr">
      <vt:lpstr>Arial</vt:lpstr>
      <vt:lpstr>Arial Narrow</vt:lpstr>
      <vt:lpstr>Calibri</vt:lpstr>
      <vt:lpstr>Calibri Light</vt:lpstr>
      <vt:lpstr>Cambria Math</vt:lpstr>
      <vt:lpstr>CambriaMath</vt:lpstr>
      <vt:lpstr>Comic Sans MS</vt:lpstr>
      <vt:lpstr>Corbel</vt:lpstr>
      <vt:lpstr>Corbel-Bold</vt:lpstr>
      <vt:lpstr>FG Deanna's Hand</vt:lpstr>
      <vt:lpstr>Gill Sans</vt:lpstr>
      <vt:lpstr>Handwriting - Dakota</vt:lpstr>
      <vt:lpstr>SegoeUISymbol</vt:lpstr>
      <vt:lpstr>Symbol</vt:lpstr>
      <vt:lpstr>SymbolMT</vt:lpstr>
      <vt:lpstr>Tahoma</vt:lpstr>
      <vt:lpstr>Times New Roman</vt:lpstr>
      <vt:lpstr>Wingdings</vt:lpstr>
      <vt:lpstr>Wingdings-Regular</vt:lpstr>
      <vt:lpstr>Zapf Dingbats</vt:lpstr>
      <vt:lpstr>蘋果儷中黑</vt:lpstr>
      <vt:lpstr>1_Office Theme</vt:lpstr>
      <vt:lpstr>10_Office Theme</vt:lpstr>
      <vt:lpstr>3_Office Theme</vt:lpstr>
      <vt:lpstr>Theme1</vt:lpstr>
      <vt:lpstr>White</vt:lpstr>
      <vt:lpstr>11_Office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FCC-ee at the intensity frontier</vt:lpstr>
      <vt:lpstr>FCC-ee at the intensity frontier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112</cp:revision>
  <dcterms:created xsi:type="dcterms:W3CDTF">2022-01-14T09:02:15Z</dcterms:created>
  <dcterms:modified xsi:type="dcterms:W3CDTF">2022-08-25T08:17:56Z</dcterms:modified>
</cp:coreProperties>
</file>