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ctr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8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 b="def" i="def"/>
      <a:tcStyle>
        <a:tcBdr/>
        <a:fill>
          <a:solidFill>
            <a:srgbClr val="E8ECF4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635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635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635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635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635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635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889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635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635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889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6" name="Shape 76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828800" latinLnBrk="0">
      <a:defRPr sz="2200">
        <a:latin typeface="+mn-lt"/>
        <a:ea typeface="+mn-ea"/>
        <a:cs typeface="+mn-cs"/>
        <a:sym typeface="Calibri"/>
      </a:defRPr>
    </a:lvl1pPr>
    <a:lvl2pPr indent="228600" defTabSz="1828800" latinLnBrk="0">
      <a:defRPr sz="2200">
        <a:latin typeface="+mn-lt"/>
        <a:ea typeface="+mn-ea"/>
        <a:cs typeface="+mn-cs"/>
        <a:sym typeface="Calibri"/>
      </a:defRPr>
    </a:lvl2pPr>
    <a:lvl3pPr indent="457200" defTabSz="1828800" latinLnBrk="0">
      <a:defRPr sz="2200">
        <a:latin typeface="+mn-lt"/>
        <a:ea typeface="+mn-ea"/>
        <a:cs typeface="+mn-cs"/>
        <a:sym typeface="Calibri"/>
      </a:defRPr>
    </a:lvl3pPr>
    <a:lvl4pPr indent="685800" defTabSz="1828800" latinLnBrk="0">
      <a:defRPr sz="2200">
        <a:latin typeface="+mn-lt"/>
        <a:ea typeface="+mn-ea"/>
        <a:cs typeface="+mn-cs"/>
        <a:sym typeface="Calibri"/>
      </a:defRPr>
    </a:lvl4pPr>
    <a:lvl5pPr indent="914400" defTabSz="1828800" latinLnBrk="0">
      <a:defRPr sz="2200">
        <a:latin typeface="+mn-lt"/>
        <a:ea typeface="+mn-ea"/>
        <a:cs typeface="+mn-cs"/>
        <a:sym typeface="Calibri"/>
      </a:defRPr>
    </a:lvl5pPr>
    <a:lvl6pPr indent="1143000" defTabSz="1828800" latinLnBrk="0">
      <a:defRPr sz="2200">
        <a:latin typeface="+mn-lt"/>
        <a:ea typeface="+mn-ea"/>
        <a:cs typeface="+mn-cs"/>
        <a:sym typeface="Calibri"/>
      </a:defRPr>
    </a:lvl6pPr>
    <a:lvl7pPr indent="1371600" defTabSz="1828800" latinLnBrk="0">
      <a:defRPr sz="2200">
        <a:latin typeface="+mn-lt"/>
        <a:ea typeface="+mn-ea"/>
        <a:cs typeface="+mn-cs"/>
        <a:sym typeface="Calibri"/>
      </a:defRPr>
    </a:lvl7pPr>
    <a:lvl8pPr indent="1600200" defTabSz="1828800" latinLnBrk="0">
      <a:defRPr sz="2200">
        <a:latin typeface="+mn-lt"/>
        <a:ea typeface="+mn-ea"/>
        <a:cs typeface="+mn-cs"/>
        <a:sym typeface="Calibri"/>
      </a:defRPr>
    </a:lvl8pPr>
    <a:lvl9pPr indent="1828800" defTabSz="1828800" latinLnBrk="0">
      <a:defRPr sz="2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Top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"/>
          <p:cNvSpPr txBox="1"/>
          <p:nvPr>
            <p:ph type="sldNum" sz="quarter" idx="2"/>
          </p:nvPr>
        </p:nvSpPr>
        <p:spPr>
          <a:xfrm>
            <a:off x="23574612" y="13269220"/>
            <a:ext cx="449854" cy="442102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931" y="58954"/>
            <a:ext cx="2319503" cy="1287324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Slide Number"/>
          <p:cNvSpPr txBox="1"/>
          <p:nvPr>
            <p:ph type="sldNum" sz="quarter" idx="2"/>
          </p:nvPr>
        </p:nvSpPr>
        <p:spPr>
          <a:xfrm>
            <a:off x="23581928" y="13269220"/>
            <a:ext cx="449854" cy="442102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28" name="Title Text"/>
          <p:cNvSpPr txBox="1"/>
          <p:nvPr>
            <p:ph type="title"/>
          </p:nvPr>
        </p:nvSpPr>
        <p:spPr>
          <a:xfrm>
            <a:off x="3962400" y="5349874"/>
            <a:ext cx="16459200" cy="3016251"/>
          </a:xfrm>
          <a:prstGeom prst="rect">
            <a:avLst/>
          </a:prstGeom>
        </p:spPr>
        <p:txBody>
          <a:bodyPr/>
          <a:lstStyle>
            <a:lvl1pPr>
              <a:defRPr sz="104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9" name="Date Placeholder 1"/>
          <p:cNvSpPr txBox="1"/>
          <p:nvPr/>
        </p:nvSpPr>
        <p:spPr>
          <a:xfrm>
            <a:off x="308841" y="13251361"/>
            <a:ext cx="1363641" cy="44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l">
              <a:defRPr sz="1800"/>
            </a:lvl1pPr>
          </a:lstStyle>
          <a:p>
            <a:pPr/>
            <a:r>
              <a:t>25/08/2022</a:t>
            </a:r>
          </a:p>
        </p:txBody>
      </p:sp>
      <p:sp>
        <p:nvSpPr>
          <p:cNvPr id="30" name="Footer Placeholder 2"/>
          <p:cNvSpPr txBox="1"/>
          <p:nvPr/>
        </p:nvSpPr>
        <p:spPr>
          <a:xfrm>
            <a:off x="8525350" y="13251361"/>
            <a:ext cx="7333299" cy="44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1800"/>
            </a:lvl1pPr>
          </a:lstStyle>
          <a:p>
            <a:pPr/>
            <a:r>
              <a:t>FCC-ee related detector activities - Paolo Giacomelli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Line"/>
          <p:cNvSpPr/>
          <p:nvPr/>
        </p:nvSpPr>
        <p:spPr>
          <a:xfrm flipV="1">
            <a:off x="3111757" y="1244731"/>
            <a:ext cx="20483728" cy="2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71437" tIns="71437" rIns="71437" bIns="71437" anchor="ctr"/>
          <a:lstStyle/>
          <a:p>
            <a:pPr algn="l" defTabSz="642937">
              <a:lnSpc>
                <a:spcPct val="120000"/>
              </a:lnSpc>
              <a:spcBef>
                <a:spcPts val="1400"/>
              </a:spcBef>
              <a:defRPr sz="16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38" name="Title Text"/>
          <p:cNvSpPr txBox="1"/>
          <p:nvPr>
            <p:ph type="title"/>
          </p:nvPr>
        </p:nvSpPr>
        <p:spPr>
          <a:xfrm>
            <a:off x="3234221" y="-26589"/>
            <a:ext cx="18372709" cy="1284438"/>
          </a:xfrm>
          <a:prstGeom prst="rect">
            <a:avLst/>
          </a:prstGeom>
        </p:spPr>
        <p:txBody>
          <a:bodyPr lIns="71437" tIns="71437" rIns="71437" bIns="71437" anchor="b"/>
          <a:lstStyle>
            <a:lvl1pPr algn="l" defTabSz="821531">
              <a:defRPr b="1" sz="6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9" name="Body Level One…"/>
          <p:cNvSpPr txBox="1"/>
          <p:nvPr>
            <p:ph type="body" idx="1"/>
          </p:nvPr>
        </p:nvSpPr>
        <p:spPr>
          <a:xfrm>
            <a:off x="3516017" y="2241351"/>
            <a:ext cx="17351966" cy="10349689"/>
          </a:xfrm>
          <a:prstGeom prst="rect">
            <a:avLst/>
          </a:prstGeom>
        </p:spPr>
        <p:txBody>
          <a:bodyPr lIns="71437" tIns="71437" rIns="71437" bIns="71437"/>
          <a:lstStyle>
            <a:lvl1pPr marL="441157" indent="-441157" algn="just" defTabSz="821531">
              <a:lnSpc>
                <a:spcPct val="120000"/>
              </a:lnSpc>
              <a:spcBef>
                <a:spcPts val="1400"/>
              </a:spcBef>
              <a:buClr>
                <a:srgbClr val="000000"/>
              </a:buClr>
              <a:buSzPct val="65000"/>
              <a:buFont typeface="Verdana"/>
              <a:defRPr sz="4400">
                <a:solidFill>
                  <a:srgbClr val="666B73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marL="822157" indent="-441157" algn="just" defTabSz="821531">
              <a:lnSpc>
                <a:spcPct val="120000"/>
              </a:lnSpc>
              <a:spcBef>
                <a:spcPts val="1400"/>
              </a:spcBef>
              <a:buClr>
                <a:srgbClr val="000000"/>
              </a:buClr>
              <a:buSzPct val="65000"/>
              <a:buFont typeface="Verdana"/>
              <a:buChar char="•"/>
              <a:defRPr sz="4400">
                <a:solidFill>
                  <a:srgbClr val="666B73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1076157" indent="-441157" algn="just" defTabSz="821531">
              <a:lnSpc>
                <a:spcPct val="120000"/>
              </a:lnSpc>
              <a:spcBef>
                <a:spcPts val="1400"/>
              </a:spcBef>
              <a:buClr>
                <a:srgbClr val="000000"/>
              </a:buClr>
              <a:buSzPct val="65000"/>
              <a:buFont typeface="Verdana"/>
              <a:defRPr sz="4400">
                <a:solidFill>
                  <a:srgbClr val="666B73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584157" indent="-441157" algn="just" defTabSz="821531">
              <a:lnSpc>
                <a:spcPct val="120000"/>
              </a:lnSpc>
              <a:spcBef>
                <a:spcPts val="1400"/>
              </a:spcBef>
              <a:buClr>
                <a:srgbClr val="000000"/>
              </a:buClr>
              <a:buFont typeface="Verdana"/>
              <a:buChar char="•"/>
              <a:defRPr sz="4400">
                <a:solidFill>
                  <a:srgbClr val="666B73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965157" indent="-441157" algn="just" defTabSz="821531">
              <a:lnSpc>
                <a:spcPct val="120000"/>
              </a:lnSpc>
              <a:spcBef>
                <a:spcPts val="1400"/>
              </a:spcBef>
              <a:buClr>
                <a:srgbClr val="000000"/>
              </a:buClr>
              <a:buFont typeface="Verdana"/>
              <a:buChar char="•"/>
              <a:defRPr sz="4400">
                <a:solidFill>
                  <a:srgbClr val="666B73"/>
                </a:solidFill>
                <a:latin typeface="Tahoma"/>
                <a:ea typeface="Tahoma"/>
                <a:cs typeface="Tahoma"/>
                <a:sym typeface="Tahom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Footer Placeholder 2"/>
          <p:cNvSpPr txBox="1"/>
          <p:nvPr/>
        </p:nvSpPr>
        <p:spPr>
          <a:xfrm>
            <a:off x="8525350" y="13251361"/>
            <a:ext cx="7333299" cy="44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1800"/>
            </a:lvl1pPr>
          </a:lstStyle>
          <a:p>
            <a:pPr/>
            <a:r>
              <a:t>FCC-ee related detector activities - Paolo Giacomelli </a:t>
            </a:r>
          </a:p>
        </p:txBody>
      </p:sp>
      <p:sp>
        <p:nvSpPr>
          <p:cNvPr id="41" name="Date Placeholder 1"/>
          <p:cNvSpPr txBox="1"/>
          <p:nvPr/>
        </p:nvSpPr>
        <p:spPr>
          <a:xfrm>
            <a:off x="308841" y="13251361"/>
            <a:ext cx="1363641" cy="44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l">
              <a:defRPr sz="1800"/>
            </a:lvl1pPr>
          </a:lstStyle>
          <a:p>
            <a:pPr/>
            <a:r>
              <a:t>25/08/2022</a:t>
            </a:r>
          </a:p>
        </p:txBody>
      </p:sp>
      <p:pic>
        <p:nvPicPr>
          <p:cNvPr id="4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03554" y="61840"/>
            <a:ext cx="2314301" cy="1284438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Slide Number"/>
          <p:cNvSpPr txBox="1"/>
          <p:nvPr>
            <p:ph type="sldNum" sz="quarter" idx="2"/>
          </p:nvPr>
        </p:nvSpPr>
        <p:spPr>
          <a:xfrm>
            <a:off x="23610836" y="13282215"/>
            <a:ext cx="409849" cy="402098"/>
          </a:xfrm>
          <a:prstGeom prst="rect">
            <a:avLst/>
          </a:prstGeom>
        </p:spPr>
        <p:txBody>
          <a:bodyPr lIns="71437" tIns="71437" rIns="71437" bIns="71437" anchor="t">
            <a:normAutofit fontScale="100000" lnSpcReduction="0"/>
          </a:bodyPr>
          <a:lstStyle>
            <a:lvl1pPr defTabSz="821531"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44" name="FCC-Logo_RGB_Black.png" descr="FCC-Logo_RGB_Black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675" y="252817"/>
            <a:ext cx="2781002" cy="9398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Line"/>
          <p:cNvSpPr/>
          <p:nvPr/>
        </p:nvSpPr>
        <p:spPr>
          <a:xfrm>
            <a:off x="3174264" y="1244736"/>
            <a:ext cx="20437980" cy="3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71437" tIns="71437" rIns="71437" bIns="71437" anchor="ctr"/>
          <a:lstStyle/>
          <a:p>
            <a:pPr algn="l" defTabSz="642937">
              <a:lnSpc>
                <a:spcPct val="120000"/>
              </a:lnSpc>
              <a:spcBef>
                <a:spcPts val="1400"/>
              </a:spcBef>
              <a:defRPr sz="16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52" name="Title Text"/>
          <p:cNvSpPr txBox="1"/>
          <p:nvPr>
            <p:ph type="title"/>
          </p:nvPr>
        </p:nvSpPr>
        <p:spPr>
          <a:xfrm>
            <a:off x="3228430" y="-26589"/>
            <a:ext cx="14695523" cy="1284438"/>
          </a:xfrm>
          <a:prstGeom prst="rect">
            <a:avLst/>
          </a:prstGeom>
        </p:spPr>
        <p:txBody>
          <a:bodyPr lIns="71437" tIns="71437" rIns="71437" bIns="71437" anchor="b"/>
          <a:lstStyle>
            <a:lvl1pPr algn="l" defTabSz="821531">
              <a:defRPr b="1" sz="6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xfrm>
            <a:off x="23609041" y="13282215"/>
            <a:ext cx="409848" cy="402098"/>
          </a:xfrm>
          <a:prstGeom prst="rect">
            <a:avLst/>
          </a:prstGeom>
        </p:spPr>
        <p:txBody>
          <a:bodyPr lIns="71437" tIns="71437" rIns="71437" bIns="71437" anchor="t">
            <a:normAutofit fontScale="100000" lnSpcReduction="0"/>
          </a:bodyPr>
          <a:lstStyle>
            <a:lvl1pPr defTabSz="821531"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5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903554" y="61840"/>
            <a:ext cx="2314301" cy="1284438"/>
          </a:xfrm>
          <a:prstGeom prst="rect">
            <a:avLst/>
          </a:prstGeom>
          <a:ln w="12700">
            <a:miter lim="400000"/>
          </a:ln>
        </p:spPr>
      </p:pic>
      <p:pic>
        <p:nvPicPr>
          <p:cNvPr id="55" name="FCC-Logo_RGB_Black.png" descr="FCC-Logo_RGB_Black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2675" y="252817"/>
            <a:ext cx="2781002" cy="939875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Date Placeholder 1"/>
          <p:cNvSpPr txBox="1"/>
          <p:nvPr/>
        </p:nvSpPr>
        <p:spPr>
          <a:xfrm>
            <a:off x="308841" y="13251361"/>
            <a:ext cx="1363641" cy="44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l">
              <a:defRPr sz="1800"/>
            </a:lvl1pPr>
          </a:lstStyle>
          <a:p>
            <a:pPr/>
            <a:r>
              <a:t>25/08/2022</a:t>
            </a:r>
          </a:p>
        </p:txBody>
      </p:sp>
      <p:sp>
        <p:nvSpPr>
          <p:cNvPr id="57" name="Footer Placeholder 2"/>
          <p:cNvSpPr txBox="1"/>
          <p:nvPr/>
        </p:nvSpPr>
        <p:spPr>
          <a:xfrm>
            <a:off x="8525350" y="13251361"/>
            <a:ext cx="7333299" cy="44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1800"/>
            </a:lvl1pPr>
          </a:lstStyle>
          <a:p>
            <a:pPr/>
            <a:r>
              <a:t>FCC-ee related detector activities - Paolo Giacomelli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Line"/>
          <p:cNvSpPr/>
          <p:nvPr/>
        </p:nvSpPr>
        <p:spPr>
          <a:xfrm>
            <a:off x="3174264" y="1244736"/>
            <a:ext cx="20437980" cy="3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71437" tIns="71437" rIns="71437" bIns="71437" anchor="ctr"/>
          <a:lstStyle/>
          <a:p>
            <a:pPr algn="l" defTabSz="642937">
              <a:lnSpc>
                <a:spcPct val="120000"/>
              </a:lnSpc>
              <a:spcBef>
                <a:spcPts val="1400"/>
              </a:spcBef>
              <a:defRPr sz="16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65" name="Title Text"/>
          <p:cNvSpPr txBox="1"/>
          <p:nvPr>
            <p:ph type="title"/>
          </p:nvPr>
        </p:nvSpPr>
        <p:spPr>
          <a:xfrm>
            <a:off x="3228430" y="-26589"/>
            <a:ext cx="14695523" cy="1284438"/>
          </a:xfrm>
          <a:prstGeom prst="rect">
            <a:avLst/>
          </a:prstGeom>
        </p:spPr>
        <p:txBody>
          <a:bodyPr lIns="71437" tIns="71437" rIns="71437" bIns="71437" anchor="b"/>
          <a:lstStyle>
            <a:lvl1pPr algn="l" defTabSz="821531">
              <a:defRPr b="1" sz="60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66" name="Slide Number"/>
          <p:cNvSpPr txBox="1"/>
          <p:nvPr>
            <p:ph type="sldNum" sz="quarter" idx="2"/>
          </p:nvPr>
        </p:nvSpPr>
        <p:spPr>
          <a:xfrm>
            <a:off x="23609041" y="13282215"/>
            <a:ext cx="409848" cy="402098"/>
          </a:xfrm>
          <a:prstGeom prst="rect">
            <a:avLst/>
          </a:prstGeom>
        </p:spPr>
        <p:txBody>
          <a:bodyPr lIns="71437" tIns="71437" rIns="71437" bIns="71437" anchor="t">
            <a:normAutofit fontScale="100000" lnSpcReduction="0"/>
          </a:bodyPr>
          <a:lstStyle>
            <a:lvl1pPr defTabSz="821531">
              <a:defRPr sz="1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  <p:pic>
        <p:nvPicPr>
          <p:cNvPr id="6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108" y="61840"/>
            <a:ext cx="2314302" cy="1284438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Date Placeholder 1"/>
          <p:cNvSpPr txBox="1"/>
          <p:nvPr/>
        </p:nvSpPr>
        <p:spPr>
          <a:xfrm>
            <a:off x="308841" y="13251361"/>
            <a:ext cx="1363641" cy="44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l">
              <a:defRPr sz="1800"/>
            </a:lvl1pPr>
          </a:lstStyle>
          <a:p>
            <a:pPr/>
            <a:r>
              <a:t>25/08/2022</a:t>
            </a:r>
          </a:p>
        </p:txBody>
      </p:sp>
      <p:sp>
        <p:nvSpPr>
          <p:cNvPr id="69" name="Footer Placeholder 2"/>
          <p:cNvSpPr txBox="1"/>
          <p:nvPr/>
        </p:nvSpPr>
        <p:spPr>
          <a:xfrm>
            <a:off x="8525350" y="13251361"/>
            <a:ext cx="7333299" cy="4421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1800"/>
            </a:lvl1pPr>
          </a:lstStyle>
          <a:p>
            <a:pPr/>
            <a:r>
              <a:t>FCC-ee related detector activities - Paolo Giacomelli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/>
          <p:nvPr>
            <p:ph type="title"/>
          </p:nvPr>
        </p:nvSpPr>
        <p:spPr>
          <a:xfrm>
            <a:off x="3962400" y="549275"/>
            <a:ext cx="16459200" cy="2286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lide Number"/>
          <p:cNvSpPr txBox="1"/>
          <p:nvPr>
            <p:ph type="sldNum" sz="quarter" idx="2"/>
          </p:nvPr>
        </p:nvSpPr>
        <p:spPr>
          <a:xfrm>
            <a:off x="23577975" y="13145404"/>
            <a:ext cx="478801" cy="525781"/>
          </a:xfrm>
          <a:prstGeom prst="rect">
            <a:avLst/>
          </a:prstGeom>
          <a:ln w="12700">
            <a:miter lim="400000"/>
          </a:ln>
        </p:spPr>
        <p:txBody>
          <a:bodyPr wrap="none" tIns="91439" bIns="91439" anchor="ctr">
            <a:spAutoFit/>
          </a:bodyPr>
          <a:lstStyle>
            <a:lvl1pPr algn="r">
              <a:defRPr sz="2200">
                <a:solidFill>
                  <a:srgbClr val="888888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3962400" y="3200400"/>
            <a:ext cx="16459200" cy="1051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</p:sldLayoutIdLst>
  <p:transition xmlns:p14="http://schemas.microsoft.com/office/powerpoint/2010/main" spd="med" advClick="1"/>
  <p:txStyles>
    <p:titleStyle>
      <a:lvl1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ct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6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titleStyle>
    <p:bodyStyle>
      <a:lvl1pPr marL="642937" marR="0" indent="-642937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1069521" marR="0" indent="-612321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485900" marR="0" indent="-5715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2057400" marR="0" indent="-6858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–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514600" marR="0" indent="-6858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»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971800" marR="0" indent="-6858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429000" marR="0" indent="-6858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886200" marR="0" indent="-6858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343400" marR="0" indent="-685800" algn="l" defTabSz="1828800" rtl="0" latinLnBrk="0">
        <a:lnSpc>
          <a:spcPct val="100000"/>
        </a:lnSpc>
        <a:spcBef>
          <a:spcPts val="15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6000" u="none"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18288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2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png"/><Relationship Id="rId3" Type="http://schemas.openxmlformats.org/officeDocument/2006/relationships/image" Target="../media/image2.jpeg"/><Relationship Id="rId4" Type="http://schemas.openxmlformats.org/officeDocument/2006/relationships/image" Target="../media/image26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agenda.infn.it/event/29752/contributions/162649/attachments/89241/119816/R&amp;D-IDEA%20tracking-FCC-Italy%20short.pdf" TargetMode="Externa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eg"/><Relationship Id="rId3" Type="http://schemas.openxmlformats.org/officeDocument/2006/relationships/image" Target="../media/image36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png"/><Relationship Id="rId8" Type="http://schemas.openxmlformats.org/officeDocument/2006/relationships/image" Target="../media/image43.png"/><Relationship Id="rId9" Type="http://schemas.openxmlformats.org/officeDocument/2006/relationships/image" Target="../media/image44.png"/><Relationship Id="rId10" Type="http://schemas.openxmlformats.org/officeDocument/2006/relationships/image" Target="../media/image45.png"/><Relationship Id="rId11" Type="http://schemas.openxmlformats.org/officeDocument/2006/relationships/image" Target="../media/image46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tif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7.png"/><Relationship Id="rId3" Type="http://schemas.openxmlformats.org/officeDocument/2006/relationships/image" Target="../media/image5.tif"/><Relationship Id="rId4" Type="http://schemas.openxmlformats.org/officeDocument/2006/relationships/image" Target="../media/image6.tif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tif"/><Relationship Id="rId3" Type="http://schemas.openxmlformats.org/officeDocument/2006/relationships/image" Target="../media/image8.tif"/><Relationship Id="rId4" Type="http://schemas.openxmlformats.org/officeDocument/2006/relationships/image" Target="../media/image48.png"/><Relationship Id="rId5" Type="http://schemas.openxmlformats.org/officeDocument/2006/relationships/image" Target="../media/image9.tif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2.png"/><Relationship Id="rId3" Type="http://schemas.openxmlformats.org/officeDocument/2006/relationships/image" Target="../media/image10.tif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0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5.png"/><Relationship Id="rId3" Type="http://schemas.openxmlformats.org/officeDocument/2006/relationships/image" Target="../media/image11.tif"/><Relationship Id="rId4" Type="http://schemas.openxmlformats.org/officeDocument/2006/relationships/image" Target="../media/image12.tif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tif"/><Relationship Id="rId3" Type="http://schemas.openxmlformats.org/officeDocument/2006/relationships/image" Target="../media/image14.tif"/><Relationship Id="rId4" Type="http://schemas.openxmlformats.org/officeDocument/2006/relationships/image" Target="../media/image15.tif"/><Relationship Id="rId5" Type="http://schemas.openxmlformats.org/officeDocument/2006/relationships/image" Target="../media/image16.tif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tif"/><Relationship Id="rId3" Type="http://schemas.openxmlformats.org/officeDocument/2006/relationships/image" Target="../media/image56.pn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tif"/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eg"/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5.jpeg"/><Relationship Id="rId7" Type="http://schemas.openxmlformats.org/officeDocument/2006/relationships/image" Target="../media/image64.png"/><Relationship Id="rId8" Type="http://schemas.openxmlformats.org/officeDocument/2006/relationships/image" Target="../media/image65.png"/><Relationship Id="rId9" Type="http://schemas.openxmlformats.org/officeDocument/2006/relationships/image" Target="../media/image66.png"/><Relationship Id="rId10" Type="http://schemas.openxmlformats.org/officeDocument/2006/relationships/image" Target="../media/image67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8.png"/><Relationship Id="rId3" Type="http://schemas.openxmlformats.org/officeDocument/2006/relationships/image" Target="../media/image69.png"/><Relationship Id="rId4" Type="http://schemas.openxmlformats.org/officeDocument/2006/relationships/image" Target="../media/image70.png"/><Relationship Id="rId5" Type="http://schemas.openxmlformats.org/officeDocument/2006/relationships/image" Target="../media/image71.png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2.png"/><Relationship Id="rId3" Type="http://schemas.openxmlformats.org/officeDocument/2006/relationships/image" Target="../media/image73.png"/><Relationship Id="rId4" Type="http://schemas.openxmlformats.org/officeDocument/2006/relationships/image" Target="../media/image74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Relationship Id="rId3" Type="http://schemas.openxmlformats.org/officeDocument/2006/relationships/image" Target="../media/image1.tif"/><Relationship Id="rId4" Type="http://schemas.openxmlformats.org/officeDocument/2006/relationships/image" Target="../media/image5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7.png"/><Relationship Id="rId3" Type="http://schemas.openxmlformats.org/officeDocument/2006/relationships/image" Target="../media/image78.png"/><Relationship Id="rId4" Type="http://schemas.openxmlformats.org/officeDocument/2006/relationships/image" Target="../media/image79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tif"/><Relationship Id="rId3" Type="http://schemas.openxmlformats.org/officeDocument/2006/relationships/image" Target="../media/image19.tif"/><Relationship Id="rId4" Type="http://schemas.openxmlformats.org/officeDocument/2006/relationships/image" Target="../media/image20.tif"/><Relationship Id="rId5" Type="http://schemas.openxmlformats.org/officeDocument/2006/relationships/image" Target="../media/image16.tif"/><Relationship Id="rId6" Type="http://schemas.openxmlformats.org/officeDocument/2006/relationships/image" Target="../media/image80.png"/><Relationship Id="rId7" Type="http://schemas.openxmlformats.org/officeDocument/2006/relationships/image" Target="../media/image81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2.png"/><Relationship Id="rId3" Type="http://schemas.openxmlformats.org/officeDocument/2006/relationships/image" Target="../media/image83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pos.sissa.it/390/" TargetMode="External"/><Relationship Id="rId3" Type="http://schemas.openxmlformats.org/officeDocument/2006/relationships/image" Target="../media/image6.jpeg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tif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eg"/><Relationship Id="rId3" Type="http://schemas.openxmlformats.org/officeDocument/2006/relationships/image" Target="../media/image22.tif"/><Relationship Id="rId4" Type="http://schemas.openxmlformats.org/officeDocument/2006/relationships/image" Target="../media/image84.png"/><Relationship Id="rId5" Type="http://schemas.openxmlformats.org/officeDocument/2006/relationships/image" Target="../media/image67.png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5.png"/><Relationship Id="rId3" Type="http://schemas.openxmlformats.org/officeDocument/2006/relationships/image" Target="../media/image23.tif"/></Relationships>

</file>

<file path=ppt/slides/_rels/slide3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6.png"/><Relationship Id="rId3" Type="http://schemas.openxmlformats.org/officeDocument/2006/relationships/image" Target="../media/image87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.jpeg"/><Relationship Id="rId7" Type="http://schemas.openxmlformats.org/officeDocument/2006/relationships/image" Target="../media/image14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image" Target="../media/image18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png"/><Relationship Id="rId3" Type="http://schemas.openxmlformats.org/officeDocument/2006/relationships/image" Target="../media/image2.tif"/><Relationship Id="rId4" Type="http://schemas.openxmlformats.org/officeDocument/2006/relationships/image" Target="../media/image3.tif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" name="Group"/>
          <p:cNvGrpSpPr/>
          <p:nvPr/>
        </p:nvGrpSpPr>
        <p:grpSpPr>
          <a:xfrm>
            <a:off x="4125083" y="4551868"/>
            <a:ext cx="16133834" cy="4612264"/>
            <a:chOff x="0" y="0"/>
            <a:chExt cx="16133832" cy="4612263"/>
          </a:xfrm>
        </p:grpSpPr>
        <p:sp>
          <p:nvSpPr>
            <p:cNvPr id="78" name="TextBox 13"/>
            <p:cNvSpPr txBox="1"/>
            <p:nvPr/>
          </p:nvSpPr>
          <p:spPr>
            <a:xfrm>
              <a:off x="0" y="0"/>
              <a:ext cx="16133833" cy="3002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noAutofit/>
            </a:bodyPr>
            <a:lstStyle>
              <a:lvl1pPr>
                <a:defRPr b="1" sz="91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Overview of FCC-ee specific hardware activities</a:t>
              </a:r>
            </a:p>
          </p:txBody>
        </p:sp>
        <p:sp>
          <p:nvSpPr>
            <p:cNvPr id="79" name="TextBox 5"/>
            <p:cNvSpPr txBox="1"/>
            <p:nvPr/>
          </p:nvSpPr>
          <p:spPr>
            <a:xfrm>
              <a:off x="187794" y="3159383"/>
              <a:ext cx="15758244" cy="14528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noAutofit/>
            </a:bodyPr>
            <a:lstStyle/>
            <a:p>
              <a:pPr>
                <a:defRPr b="1" sz="4400">
                  <a:latin typeface="+mn-lt"/>
                  <a:ea typeface="+mn-ea"/>
                  <a:cs typeface="+mn-cs"/>
                  <a:sym typeface="Calibri"/>
                </a:defRPr>
              </a:pPr>
              <a:r>
                <a:t>Paolo Giacomelli</a:t>
              </a:r>
            </a:p>
            <a:p>
              <a:pPr>
                <a:defRPr b="1" sz="3800">
                  <a:latin typeface="+mn-lt"/>
                  <a:ea typeface="+mn-ea"/>
                  <a:cs typeface="+mn-cs"/>
                  <a:sym typeface="Calibri"/>
                </a:defRPr>
              </a:pPr>
              <a:r>
                <a:t>INFN Bologna</a:t>
              </a:r>
            </a:p>
          </p:txBody>
        </p:sp>
      </p:grpSp>
      <p:sp>
        <p:nvSpPr>
          <p:cNvPr id="81" name="Fostering Swiss collaboration towards a future circular collider - Part 2…"/>
          <p:cNvSpPr txBox="1"/>
          <p:nvPr/>
        </p:nvSpPr>
        <p:spPr>
          <a:xfrm>
            <a:off x="16617303" y="631358"/>
            <a:ext cx="7538659" cy="16546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/>
          <a:p>
            <a:pPr algn="just">
              <a:defRPr sz="3400"/>
            </a:pPr>
            <a:r>
              <a:t>Fostering Swiss collaboration towards a future circular collider - Part 2</a:t>
            </a:r>
          </a:p>
          <a:p>
            <a:pPr algn="just">
              <a:defRPr sz="3400"/>
            </a:pPr>
            <a:r>
              <a:t>Zurich, 25-26 August 2022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rystal op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Crystal option</a:t>
            </a:r>
          </a:p>
        </p:txBody>
      </p:sp>
      <p:sp>
        <p:nvSpPr>
          <p:cNvPr id="18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87" name="Google Shape;77;p16" descr="Google Shape;77;p16"/>
          <p:cNvPicPr>
            <a:picLocks noChangeAspect="1"/>
          </p:cNvPicPr>
          <p:nvPr/>
        </p:nvPicPr>
        <p:blipFill>
          <a:blip r:embed="rId2">
            <a:extLst/>
          </a:blip>
          <a:srcRect l="0" t="9650" r="0" b="7861"/>
          <a:stretch>
            <a:fillRect/>
          </a:stretch>
        </p:blipFill>
        <p:spPr>
          <a:xfrm>
            <a:off x="8884552" y="1627240"/>
            <a:ext cx="14829293" cy="615103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90" name="Google Shape;79;p16"/>
          <p:cNvGrpSpPr/>
          <p:nvPr/>
        </p:nvGrpSpPr>
        <p:grpSpPr>
          <a:xfrm>
            <a:off x="1317785" y="8030095"/>
            <a:ext cx="6572827" cy="2318374"/>
            <a:chOff x="0" y="0"/>
            <a:chExt cx="6572825" cy="2318373"/>
          </a:xfrm>
        </p:grpSpPr>
        <p:sp>
          <p:nvSpPr>
            <p:cNvPr id="188" name="Rectangle"/>
            <p:cNvSpPr/>
            <p:nvPr/>
          </p:nvSpPr>
          <p:spPr>
            <a:xfrm>
              <a:off x="2244876" y="232228"/>
              <a:ext cx="3724093" cy="2086146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algn="l" defTabSz="914400">
                <a:defRPr sz="2400">
                  <a:solidFill>
                    <a:srgbClr val="000090"/>
                  </a:solidFill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</a:p>
          </p:txBody>
        </p:sp>
        <p:sp>
          <p:nvSpPr>
            <p:cNvPr id="189" name="ECAL layer:…"/>
            <p:cNvSpPr/>
            <p:nvPr/>
          </p:nvSpPr>
          <p:spPr>
            <a:xfrm>
              <a:off x="0" y="0"/>
              <a:ext cx="6572826" cy="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24" tIns="91424" rIns="91424" bIns="91424" numCol="1" anchor="t">
              <a:spAutoFit/>
            </a:bodyPr>
            <a:lstStyle/>
            <a:p>
              <a:pPr marL="469900" indent="-342900" algn="l" defTabSz="914400">
                <a:lnSpc>
                  <a:spcPct val="120000"/>
                </a:lnSpc>
                <a:buClr>
                  <a:srgbClr val="727CA3"/>
                </a:buClr>
                <a:buSzPts val="3600"/>
                <a:buChar char="▪"/>
                <a:defRPr b="1" sz="3600">
                  <a:solidFill>
                    <a:srgbClr val="1C4587"/>
                  </a:solidFill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ECAL layer</a:t>
              </a:r>
              <a:r>
                <a:rPr>
                  <a:solidFill>
                    <a:srgbClr val="008000"/>
                  </a:solidFill>
                </a:rPr>
                <a:t>:</a:t>
              </a:r>
              <a:endParaRPr>
                <a:solidFill>
                  <a:srgbClr val="008000"/>
                </a:solidFill>
              </a:endParaRPr>
            </a:p>
            <a:p>
              <a:pPr lvl="1" marL="914400" indent="-304800" algn="l" defTabSz="914400">
                <a:lnSpc>
                  <a:spcPct val="120000"/>
                </a:lnSpc>
                <a:buClr>
                  <a:srgbClr val="727CA3"/>
                </a:buClr>
                <a:buSzPts val="3600"/>
                <a:buChar char="▪"/>
                <a:defRPr sz="3600">
                  <a:solidFill>
                    <a:srgbClr val="000090"/>
                  </a:solidFill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PbWO</a:t>
              </a:r>
              <a:r>
                <a:t> </a:t>
              </a:r>
              <a:r>
                <a:t>crystals</a:t>
              </a:r>
            </a:p>
            <a:p>
              <a:pPr lvl="1" marL="914400" indent="-304800" algn="l" defTabSz="914400">
                <a:lnSpc>
                  <a:spcPct val="120000"/>
                </a:lnSpc>
                <a:buClr>
                  <a:srgbClr val="727CA3"/>
                </a:buClr>
                <a:buSzPts val="3600"/>
                <a:buChar char="▪"/>
                <a:defRPr sz="3600">
                  <a:solidFill>
                    <a:srgbClr val="3C78D8"/>
                  </a:solidFill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front segment</a:t>
              </a:r>
              <a:r>
                <a:rPr>
                  <a:solidFill>
                    <a:srgbClr val="000090"/>
                  </a:solidFill>
                </a:rPr>
                <a:t> 5 cm (~5.4 X</a:t>
              </a:r>
              <a:r>
                <a:rPr baseline="-14444">
                  <a:solidFill>
                    <a:srgbClr val="000090"/>
                  </a:solidFill>
                </a:rPr>
                <a:t>0</a:t>
              </a:r>
              <a:r>
                <a:rPr>
                  <a:solidFill>
                    <a:srgbClr val="000090"/>
                  </a:solidFill>
                </a:rPr>
                <a:t>)</a:t>
              </a:r>
              <a:endParaRPr>
                <a:solidFill>
                  <a:srgbClr val="000090"/>
                </a:solidFill>
              </a:endParaRPr>
            </a:p>
            <a:p>
              <a:pPr lvl="1" marL="914400" indent="-304800" algn="l" defTabSz="914400">
                <a:lnSpc>
                  <a:spcPct val="120000"/>
                </a:lnSpc>
                <a:buClr>
                  <a:srgbClr val="727CA3"/>
                </a:buClr>
                <a:buSzPts val="3600"/>
                <a:buChar char="▪"/>
                <a:defRPr sz="3600">
                  <a:solidFill>
                    <a:srgbClr val="0000FF"/>
                  </a:solidFill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rear segment</a:t>
              </a:r>
              <a:r>
                <a:rPr>
                  <a:solidFill>
                    <a:srgbClr val="000090"/>
                  </a:solidFill>
                </a:rPr>
                <a:t> for core shower </a:t>
              </a:r>
              <a:endParaRPr>
                <a:solidFill>
                  <a:srgbClr val="000090"/>
                </a:solidFill>
              </a:endParaRPr>
            </a:p>
            <a:p>
              <a:pPr lvl="1" marL="914400" indent="-304800" algn="l" defTabSz="914400">
                <a:lnSpc>
                  <a:spcPct val="120000"/>
                </a:lnSpc>
                <a:buClr>
                  <a:srgbClr val="727CA3"/>
                </a:buClr>
                <a:buSzPts val="3600"/>
                <a:buChar char="▪"/>
                <a:defRPr sz="3600">
                  <a:solidFill>
                    <a:srgbClr val="000090"/>
                  </a:solidFill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(15 cm ~16.3 X</a:t>
              </a:r>
              <a:r>
                <a:rPr baseline="-14444"/>
                <a:t>0</a:t>
              </a:r>
              <a:r>
                <a:t>)</a:t>
              </a:r>
            </a:p>
            <a:p>
              <a:pPr lvl="1" marL="914400" indent="-304800" algn="l" defTabSz="914400">
                <a:lnSpc>
                  <a:spcPct val="120000"/>
                </a:lnSpc>
                <a:buClr>
                  <a:srgbClr val="727CA3"/>
                </a:buClr>
                <a:buSzPts val="3600"/>
                <a:buChar char="▪"/>
                <a:defRPr sz="3600">
                  <a:solidFill>
                    <a:srgbClr val="000090"/>
                  </a:solidFill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10x10x200 mm³ </a:t>
              </a:r>
              <a:r>
                <a:t>of </a:t>
              </a:r>
              <a:r>
                <a:t>crystal</a:t>
              </a:r>
            </a:p>
            <a:p>
              <a:pPr lvl="1" marL="914400" indent="-304800" algn="l" defTabSz="914400">
                <a:lnSpc>
                  <a:spcPct val="120000"/>
                </a:lnSpc>
                <a:buClr>
                  <a:srgbClr val="999999"/>
                </a:buClr>
                <a:buSzPts val="3600"/>
                <a:buChar char="▪"/>
                <a:defRPr sz="3600">
                  <a:solidFill>
                    <a:srgbClr val="999999"/>
                  </a:solidFill>
                  <a:uFill>
                    <a:solidFill>
                      <a:srgbClr val="000000"/>
                    </a:solidFill>
                  </a:u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5x5 mm² SiPMs (10-15 um)</a:t>
              </a:r>
            </a:p>
          </p:txBody>
        </p:sp>
      </p:grpSp>
      <p:grpSp>
        <p:nvGrpSpPr>
          <p:cNvPr id="199" name="Group"/>
          <p:cNvGrpSpPr/>
          <p:nvPr/>
        </p:nvGrpSpPr>
        <p:grpSpPr>
          <a:xfrm>
            <a:off x="11210789" y="8934550"/>
            <a:ext cx="11394193" cy="2797750"/>
            <a:chOff x="0" y="0"/>
            <a:chExt cx="11394192" cy="2797748"/>
          </a:xfrm>
        </p:grpSpPr>
        <p:sp>
          <p:nvSpPr>
            <p:cNvPr id="191" name="TextBox 15"/>
            <p:cNvSpPr txBox="1"/>
            <p:nvPr/>
          </p:nvSpPr>
          <p:spPr>
            <a:xfrm>
              <a:off x="817813" y="1658932"/>
              <a:ext cx="2178944" cy="11388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8" tIns="45718" rIns="45718" bIns="45718" numCol="1" anchor="t">
              <a:spAutoFit/>
            </a:bodyPr>
            <a:lstStyle/>
            <a:p>
              <a:pPr defTabSz="457200">
                <a:defRPr sz="36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1</a:t>
              </a:r>
              <a:r>
                <a:rPr>
                  <a:uFill>
                    <a:solidFill>
                      <a:srgbClr val="464653"/>
                    </a:solidFill>
                  </a:uFill>
                </a:rPr>
                <a:t>x1x5 cm</a:t>
              </a:r>
              <a:r>
                <a:rPr baseline="30888">
                  <a:uFill>
                    <a:solidFill>
                      <a:srgbClr val="464653"/>
                    </a:solidFill>
                  </a:uFill>
                </a:rPr>
                <a:t>3</a:t>
              </a:r>
            </a:p>
            <a:p>
              <a:pPr defTabSz="457200">
                <a:defRPr sz="36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PbWO</a:t>
              </a:r>
            </a:p>
          </p:txBody>
        </p:sp>
        <p:sp>
          <p:nvSpPr>
            <p:cNvPr id="192" name="TextBox 16"/>
            <p:cNvSpPr txBox="1"/>
            <p:nvPr/>
          </p:nvSpPr>
          <p:spPr>
            <a:xfrm>
              <a:off x="8747935" y="1658932"/>
              <a:ext cx="2300991" cy="11388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8" tIns="45718" rIns="45718" bIns="45718" numCol="1" anchor="t">
              <a:spAutoFit/>
            </a:bodyPr>
            <a:lstStyle/>
            <a:p>
              <a:pPr defTabSz="457200">
                <a:defRPr sz="36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1</a:t>
              </a:r>
              <a:r>
                <a:rPr>
                  <a:uFill>
                    <a:solidFill>
                      <a:srgbClr val="464653"/>
                    </a:solidFill>
                  </a:uFill>
                </a:rPr>
                <a:t>x1x15 cm</a:t>
              </a:r>
              <a:r>
                <a:rPr baseline="30888">
                  <a:uFill>
                    <a:solidFill>
                      <a:srgbClr val="464653"/>
                    </a:solidFill>
                  </a:uFill>
                </a:rPr>
                <a:t>3</a:t>
              </a:r>
            </a:p>
            <a:p>
              <a:pPr defTabSz="457200">
                <a:defRPr sz="3600"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PbWO</a:t>
              </a:r>
            </a:p>
          </p:txBody>
        </p:sp>
        <p:grpSp>
          <p:nvGrpSpPr>
            <p:cNvPr id="198" name="Group"/>
            <p:cNvGrpSpPr/>
            <p:nvPr/>
          </p:nvGrpSpPr>
          <p:grpSpPr>
            <a:xfrm>
              <a:off x="0" y="0"/>
              <a:ext cx="11394193" cy="1614815"/>
              <a:chOff x="0" y="0"/>
              <a:chExt cx="11394191" cy="1614814"/>
            </a:xfrm>
          </p:grpSpPr>
          <p:pic>
            <p:nvPicPr>
              <p:cNvPr id="193" name="Picture 10" descr="Picture 10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001" t="82880" r="75362" b="0"/>
              <a:stretch>
                <a:fillRect/>
              </a:stretch>
            </p:blipFill>
            <p:spPr>
              <a:xfrm>
                <a:off x="2187707" y="274891"/>
                <a:ext cx="2305363" cy="133992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94" name="Picture 11" descr="Picture 11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40720" t="85615" r="40689" b="0"/>
              <a:stretch>
                <a:fillRect/>
              </a:stretch>
            </p:blipFill>
            <p:spPr>
              <a:xfrm flipH="1">
                <a:off x="-1" y="274890"/>
                <a:ext cx="2597689" cy="133992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95" name="Picture 12" descr="Picture 12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001" t="82880" r="40688" b="0"/>
              <a:stretch>
                <a:fillRect/>
              </a:stretch>
            </p:blipFill>
            <p:spPr>
              <a:xfrm>
                <a:off x="3805646" y="8440"/>
                <a:ext cx="7588546" cy="159476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96" name="Picture 13" descr="Picture 13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5001" t="82880" r="75362" b="0"/>
              <a:stretch>
                <a:fillRect/>
              </a:stretch>
            </p:blipFill>
            <p:spPr>
              <a:xfrm>
                <a:off x="2091736" y="0"/>
                <a:ext cx="2305362" cy="133992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197" name="Picture 14" descr="Picture 14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rcRect l="40720" t="85615" r="40689" b="0"/>
              <a:stretch>
                <a:fillRect/>
              </a:stretch>
            </p:blipFill>
            <p:spPr>
              <a:xfrm flipH="1">
                <a:off x="-1" y="0"/>
                <a:ext cx="2597689" cy="133992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pic>
        <p:nvPicPr>
          <p:cNvPr id="200" name="Picture 8" descr="Picture 8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344804" y="1283380"/>
            <a:ext cx="12473949" cy="11935690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~20 cm PbWO4…"/>
          <p:cNvSpPr txBox="1"/>
          <p:nvPr>
            <p:ph type="body" sz="quarter" idx="4294967295"/>
          </p:nvPr>
        </p:nvSpPr>
        <p:spPr>
          <a:xfrm>
            <a:off x="1084936" y="1565698"/>
            <a:ext cx="7578277" cy="6274250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635000" indent="-635000" defTabSz="914400">
              <a:lnSpc>
                <a:spcPct val="120000"/>
              </a:lnSpc>
              <a:spcBef>
                <a:spcPts val="600"/>
              </a:spcBef>
              <a:buClr>
                <a:srgbClr val="FF0000"/>
              </a:buClr>
              <a:buFontTx/>
              <a:buChar char="❖"/>
              <a:defRPr sz="44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FF2600"/>
                </a:solidFill>
              </a:rPr>
              <a:t>~20 cm PbWO</a:t>
            </a:r>
            <a:r>
              <a:rPr baseline="-18090">
                <a:solidFill>
                  <a:srgbClr val="FF2600"/>
                </a:solidFill>
              </a:rPr>
              <a:t>4</a:t>
            </a:r>
            <a:r>
              <a:t> </a:t>
            </a:r>
          </a:p>
          <a:p>
            <a:pPr marL="635000" indent="-635000" defTabSz="914400">
              <a:lnSpc>
                <a:spcPct val="120000"/>
              </a:lnSpc>
              <a:spcBef>
                <a:spcPts val="600"/>
              </a:spcBef>
              <a:buClr>
                <a:srgbClr val="FF0000"/>
              </a:buClr>
              <a:buFontTx/>
              <a:buChar char="❖"/>
              <a:defRPr sz="4400">
                <a:solidFill>
                  <a:srgbClr val="FF2600"/>
                </a:solidFill>
                <a:latin typeface="Symbol"/>
                <a:ea typeface="Symbol"/>
                <a:cs typeface="Symbol"/>
                <a:sym typeface="Symbol"/>
              </a:defRPr>
            </a:pPr>
            <a:r>
              <a:t>s</a:t>
            </a:r>
            <a:r>
              <a:rPr baseline="-18090">
                <a:latin typeface="Times New Roman"/>
                <a:ea typeface="Times New Roman"/>
                <a:cs typeface="Times New Roman"/>
                <a:sym typeface="Times New Roman"/>
              </a:rPr>
              <a:t>EM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 ≈ 3%/</a:t>
            </a:r>
            <a14:m>
              <m:oMath>
                <m:rad>
                  <m:radPr>
                    <m:ctrlPr>
                      <a:rPr xmlns:a="http://schemas.openxmlformats.org/drawingml/2006/main" sz="45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</m:ctrlPr>
                    <m:degHide m:val="on"/>
                  </m:radPr>
                  <m:deg/>
                  <m:e>
                    <m:r>
                      <a:rPr xmlns:a="http://schemas.openxmlformats.org/drawingml/2006/main" sz="455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𝐸</m:t>
                    </m:r>
                  </m:e>
                </m:rad>
              </m:oMath>
            </a14:m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635000" indent="-635000" defTabSz="914400">
              <a:lnSpc>
                <a:spcPct val="120000"/>
              </a:lnSpc>
              <a:spcBef>
                <a:spcPts val="600"/>
              </a:spcBef>
              <a:buClr>
                <a:srgbClr val="FF0000"/>
              </a:buClr>
              <a:buFontTx/>
              <a:buChar char="❖"/>
              <a:defRPr sz="44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DR w. filters</a:t>
            </a:r>
          </a:p>
          <a:p>
            <a:pPr marL="635000" indent="-635000" defTabSz="914400">
              <a:lnSpc>
                <a:spcPct val="120000"/>
              </a:lnSpc>
              <a:spcBef>
                <a:spcPts val="600"/>
              </a:spcBef>
              <a:buClr>
                <a:srgbClr val="FF0000"/>
              </a:buClr>
              <a:buFontTx/>
              <a:buChar char="❖"/>
              <a:defRPr sz="44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Timing layer</a:t>
            </a:r>
          </a:p>
          <a:p>
            <a:pPr lvl="1" marL="1219200" indent="-762000" defTabSz="914400">
              <a:lnSpc>
                <a:spcPct val="120000"/>
              </a:lnSpc>
              <a:spcBef>
                <a:spcPts val="500"/>
              </a:spcBef>
              <a:buClr>
                <a:srgbClr val="FF0000"/>
              </a:buClr>
              <a:buFontTx/>
              <a:buChar char="➢"/>
              <a:defRPr sz="440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>
                <a:solidFill>
                  <a:srgbClr val="000000"/>
                </a:solidFill>
              </a:rPr>
              <a:t>LYSO 20-30 ps</a:t>
            </a:r>
            <a:endParaRPr>
              <a:solidFill>
                <a:srgbClr val="000000"/>
              </a:solidFill>
            </a:endParaRPr>
          </a:p>
          <a:p>
            <a:pPr marL="558800" indent="-558800" defTabSz="914400">
              <a:lnSpc>
                <a:spcPct val="120000"/>
              </a:lnSpc>
              <a:spcBef>
                <a:spcPts val="600"/>
              </a:spcBef>
              <a:buClr>
                <a:srgbClr val="FF0000"/>
              </a:buClr>
              <a:buFontTx/>
              <a:buChar char="❖"/>
              <a:defRPr sz="4400">
                <a:solidFill>
                  <a:srgbClr val="FFFF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>
              <a:solidFill>
                <a:srgbClr val="FFFFFF"/>
              </a:solidFill>
            </a:endParaRPr>
          </a:p>
          <a:p>
            <a:pPr marL="635000" indent="-635000" defTabSz="914400">
              <a:lnSpc>
                <a:spcPct val="120000"/>
              </a:lnSpc>
              <a:spcBef>
                <a:spcPts val="600"/>
              </a:spcBef>
              <a:buClr>
                <a:srgbClr val="FF0000"/>
              </a:buClr>
              <a:buFontTx/>
              <a:buChar char="❖"/>
              <a:defRPr sz="4400">
                <a:solidFill>
                  <a:srgbClr val="FF26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PF for jets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Class="exit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6" dur="500" fill="hold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Class="exit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20" dur="500" fill="hold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1" grpId="1"/>
      <p:bldP build="whole" bldLvl="1" animBg="1" rev="0" advAuto="0" spid="190" grpId="3"/>
      <p:bldP build="whole" bldLvl="1" animBg="1" rev="0" advAuto="0" spid="187" grpId="4"/>
      <p:bldP build="whole" bldLvl="1" animBg="1" rev="0" advAuto="0" spid="200" grpId="2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lide Number"/>
          <p:cNvSpPr txBox="1"/>
          <p:nvPr>
            <p:ph type="sldNum" sz="quarter" idx="2"/>
          </p:nvPr>
        </p:nvSpPr>
        <p:spPr>
          <a:xfrm>
            <a:off x="23598894" y="13269220"/>
            <a:ext cx="432888" cy="44210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4" name="Ongoing R&amp;D…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Ongoing R&amp;D</a:t>
            </a:r>
          </a:p>
          <a:p>
            <a:pPr>
              <a:defRPr sz="4400"/>
            </a:pPr>
            <a:r>
              <a:t>Click </a:t>
            </a: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rPr>
              <a:t>here</a:t>
            </a:r>
            <a:r>
              <a:t> for more R&amp;D information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i Tracker R&amp;D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Si Tracker R&amp;D</a:t>
            </a:r>
          </a:p>
        </p:txBody>
      </p:sp>
      <p:sp>
        <p:nvSpPr>
          <p:cNvPr id="20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0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2792" y="1247019"/>
            <a:ext cx="23798416" cy="11950015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M. Dam"/>
          <p:cNvSpPr txBox="1"/>
          <p:nvPr/>
        </p:nvSpPr>
        <p:spPr>
          <a:xfrm>
            <a:off x="22447733" y="7306898"/>
            <a:ext cx="1821181" cy="726724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sz="3600"/>
            </a:lvl1pPr>
          </a:lstStyle>
          <a:p>
            <a:pPr/>
            <a:r>
              <a:t>M. Dam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ARCADIA MD1 tes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ARCADIA MD1 test</a:t>
            </a:r>
          </a:p>
        </p:txBody>
      </p:sp>
      <p:sp>
        <p:nvSpPr>
          <p:cNvPr id="212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216" name="Group"/>
          <p:cNvGrpSpPr/>
          <p:nvPr/>
        </p:nvGrpSpPr>
        <p:grpSpPr>
          <a:xfrm>
            <a:off x="6840573" y="2231879"/>
            <a:ext cx="4097727" cy="5187451"/>
            <a:chOff x="0" y="0"/>
            <a:chExt cx="4097725" cy="5187450"/>
          </a:xfrm>
        </p:grpSpPr>
        <p:pic>
          <p:nvPicPr>
            <p:cNvPr id="213" name="Immagine 4" descr="Immagine 4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2315" r="0" b="24005"/>
            <a:stretch>
              <a:fillRect/>
            </a:stretch>
          </p:blipFill>
          <p:spPr>
            <a:xfrm>
              <a:off x="0" y="773805"/>
              <a:ext cx="4097726" cy="37959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14" name="Immagine 7" descr="Immagine 7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88009" r="0" b="0"/>
            <a:stretch>
              <a:fillRect/>
            </a:stretch>
          </p:blipFill>
          <p:spPr>
            <a:xfrm>
              <a:off x="0" y="4569729"/>
              <a:ext cx="4097726" cy="61772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5" name="CasellaDiTesto 14"/>
            <p:cNvSpPr txBox="1"/>
            <p:nvPr/>
          </p:nvSpPr>
          <p:spPr>
            <a:xfrm>
              <a:off x="1452924" y="0"/>
              <a:ext cx="1087079" cy="6194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defTabSz="914400">
                <a:defRPr baseline="30875" sz="32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s</a:t>
              </a:r>
            </a:p>
          </p:txBody>
        </p:sp>
      </p:grpSp>
      <p:grpSp>
        <p:nvGrpSpPr>
          <p:cNvPr id="219" name="Group"/>
          <p:cNvGrpSpPr/>
          <p:nvPr/>
        </p:nvGrpSpPr>
        <p:grpSpPr>
          <a:xfrm>
            <a:off x="6603319" y="7673046"/>
            <a:ext cx="4871856" cy="4190671"/>
            <a:chOff x="0" y="0"/>
            <a:chExt cx="4871855" cy="4190670"/>
          </a:xfrm>
        </p:grpSpPr>
        <p:pic>
          <p:nvPicPr>
            <p:cNvPr id="217" name="Immagine 6" descr="Immagine 6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0" r="0" b="0"/>
            <a:stretch>
              <a:fillRect/>
            </a:stretch>
          </p:blipFill>
          <p:spPr>
            <a:xfrm>
              <a:off x="0" y="348079"/>
              <a:ext cx="4871856" cy="38425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18" name="CasellaDiTesto 18"/>
            <p:cNvSpPr txBox="1"/>
            <p:nvPr/>
          </p:nvSpPr>
          <p:spPr>
            <a:xfrm>
              <a:off x="445697" y="0"/>
              <a:ext cx="3732254" cy="6989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defTabSz="914400">
                <a:defRPr sz="30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Few events (zoom)</a:t>
              </a:r>
            </a:p>
          </p:txBody>
        </p:sp>
      </p:grpSp>
      <p:grpSp>
        <p:nvGrpSpPr>
          <p:cNvPr id="224" name="Group"/>
          <p:cNvGrpSpPr/>
          <p:nvPr/>
        </p:nvGrpSpPr>
        <p:grpSpPr>
          <a:xfrm>
            <a:off x="11937305" y="2128448"/>
            <a:ext cx="4167703" cy="5241913"/>
            <a:chOff x="0" y="0"/>
            <a:chExt cx="4167701" cy="5241911"/>
          </a:xfrm>
        </p:grpSpPr>
        <p:pic>
          <p:nvPicPr>
            <p:cNvPr id="220" name="Immagine 10" descr="Immagine 10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86059" r="0" b="0"/>
            <a:stretch>
              <a:fillRect/>
            </a:stretch>
          </p:blipFill>
          <p:spPr>
            <a:xfrm>
              <a:off x="0" y="4491637"/>
              <a:ext cx="4167549" cy="7502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23" name="Group"/>
            <p:cNvGrpSpPr/>
            <p:nvPr/>
          </p:nvGrpSpPr>
          <p:grpSpPr>
            <a:xfrm>
              <a:off x="0" y="-1"/>
              <a:ext cx="4167702" cy="4594468"/>
              <a:chOff x="0" y="0"/>
              <a:chExt cx="4167701" cy="4594466"/>
            </a:xfrm>
          </p:grpSpPr>
          <p:pic>
            <p:nvPicPr>
              <p:cNvPr id="221" name="Immagine 9" descr="Immagine 9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rcRect l="0" t="0" r="0" b="22184"/>
              <a:stretch>
                <a:fillRect/>
              </a:stretch>
            </p:blipFill>
            <p:spPr>
              <a:xfrm>
                <a:off x="0" y="406075"/>
                <a:ext cx="4167702" cy="418839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22" name="CasellaDiTesto 19"/>
              <p:cNvSpPr txBox="1"/>
              <p:nvPr/>
            </p:nvSpPr>
            <p:spPr>
              <a:xfrm>
                <a:off x="1723546" y="0"/>
                <a:ext cx="720607" cy="60274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defTabSz="914400">
                  <a:defRPr baseline="30875" sz="3200"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t>90</a:t>
                </a:r>
                <a:r>
                  <a:rPr baseline="0"/>
                  <a:t>Sr</a:t>
                </a:r>
              </a:p>
            </p:txBody>
          </p:sp>
        </p:grpSp>
      </p:grpSp>
      <p:grpSp>
        <p:nvGrpSpPr>
          <p:cNvPr id="227" name="Group"/>
          <p:cNvGrpSpPr/>
          <p:nvPr/>
        </p:nvGrpSpPr>
        <p:grpSpPr>
          <a:xfrm>
            <a:off x="11716096" y="7378934"/>
            <a:ext cx="4817808" cy="5701393"/>
            <a:chOff x="0" y="0"/>
            <a:chExt cx="4817807" cy="5701392"/>
          </a:xfrm>
        </p:grpSpPr>
        <p:pic>
          <p:nvPicPr>
            <p:cNvPr id="225" name="Immagine 13" descr="Immagine 13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561168" y="741154"/>
              <a:ext cx="3561676" cy="496023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26" name="CasellaDiTesto 20"/>
            <p:cNvSpPr txBox="1"/>
            <p:nvPr/>
          </p:nvSpPr>
          <p:spPr>
            <a:xfrm>
              <a:off x="0" y="0"/>
              <a:ext cx="4817808" cy="90230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defTabSz="914400">
                <a:defRPr sz="30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Few events (zoom)</a:t>
              </a:r>
            </a:p>
          </p:txBody>
        </p:sp>
      </p:grpSp>
      <p:sp>
        <p:nvSpPr>
          <p:cNvPr id="228" name="CasellaDiTesto 26"/>
          <p:cNvSpPr txBox="1"/>
          <p:nvPr/>
        </p:nvSpPr>
        <p:spPr>
          <a:xfrm>
            <a:off x="8842039" y="1466045"/>
            <a:ext cx="7384379" cy="675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l" defTabSz="914400">
              <a:defRPr b="1" sz="3800">
                <a:solidFill>
                  <a:srgbClr val="C0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Preliminary results: on-line QA-plots</a:t>
            </a:r>
          </a:p>
        </p:txBody>
      </p:sp>
      <p:pic>
        <p:nvPicPr>
          <p:cNvPr id="229" name="Immagine 28" descr="Immagine 28"/>
          <p:cNvPicPr>
            <a:picLocks noChangeAspect="1"/>
          </p:cNvPicPr>
          <p:nvPr/>
        </p:nvPicPr>
        <p:blipFill>
          <a:blip r:embed="rId6">
            <a:extLst/>
          </a:blip>
          <a:srcRect l="20741" t="35296" r="26774" b="40397"/>
          <a:stretch>
            <a:fillRect/>
          </a:stretch>
        </p:blipFill>
        <p:spPr>
          <a:xfrm>
            <a:off x="17599890" y="9000541"/>
            <a:ext cx="5236420" cy="323357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0" name="Immagine 32" descr="Immagine 32"/>
          <p:cNvPicPr>
            <a:picLocks noChangeAspect="1"/>
          </p:cNvPicPr>
          <p:nvPr/>
        </p:nvPicPr>
        <p:blipFill>
          <a:blip r:embed="rId7">
            <a:extLst/>
          </a:blip>
          <a:srcRect l="27603" t="26134" r="15217" b="28161"/>
          <a:stretch>
            <a:fillRect/>
          </a:stretch>
        </p:blipFill>
        <p:spPr>
          <a:xfrm>
            <a:off x="1010954" y="2535521"/>
            <a:ext cx="5051897" cy="3028570"/>
          </a:xfrm>
          <a:prstGeom prst="rect">
            <a:avLst/>
          </a:prstGeom>
          <a:ln w="12700">
            <a:miter lim="400000"/>
          </a:ln>
        </p:spPr>
      </p:pic>
      <p:sp>
        <p:nvSpPr>
          <p:cNvPr id="231" name="CasellaDiTesto 33"/>
          <p:cNvSpPr txBox="1"/>
          <p:nvPr/>
        </p:nvSpPr>
        <p:spPr>
          <a:xfrm>
            <a:off x="826954" y="5891546"/>
            <a:ext cx="5419822" cy="36444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110 nm CMOS CIS technology, high-resistivity bulk, operated in full depletion mode </a:t>
            </a:r>
          </a:p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Pixel size = 25x25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𝜇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𝑚</m:t>
                </m:r>
              </m:oMath>
            </a14:m>
            <a:r>
              <a:rPr baseline="30875"/>
              <a:t>2</a:t>
            </a:r>
            <a:endParaRPr baseline="30875"/>
          </a:p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Matrix = 512 x 512</a:t>
            </a:r>
          </a:p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Thickness = 200 </a:t>
            </a:r>
            <a14:m>
              <m:oMath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𝜇</m:t>
                </m:r>
                <m:r>
                  <a:rPr xmlns:a="http://schemas.openxmlformats.org/drawingml/2006/main" sz="3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𝑚</m:t>
                </m:r>
              </m:oMath>
            </a14:m>
          </a:p>
        </p:txBody>
      </p:sp>
      <p:grpSp>
        <p:nvGrpSpPr>
          <p:cNvPr id="234" name="Group"/>
          <p:cNvGrpSpPr/>
          <p:nvPr/>
        </p:nvGrpSpPr>
        <p:grpSpPr>
          <a:xfrm>
            <a:off x="17766441" y="1711380"/>
            <a:ext cx="4702186" cy="6835630"/>
            <a:chOff x="0" y="0"/>
            <a:chExt cx="4702185" cy="6835629"/>
          </a:xfrm>
        </p:grpSpPr>
        <p:sp>
          <p:nvSpPr>
            <p:cNvPr id="232" name="CasellaDiTesto 25"/>
            <p:cNvSpPr txBox="1"/>
            <p:nvPr/>
          </p:nvSpPr>
          <p:spPr>
            <a:xfrm>
              <a:off x="1238896" y="0"/>
              <a:ext cx="3365436" cy="12359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defTabSz="914400">
                <a:defRPr>
                  <a:latin typeface="+mn-lt"/>
                  <a:ea typeface="+mn-ea"/>
                  <a:cs typeface="+mn-cs"/>
                  <a:sym typeface="Calibri"/>
                </a:defRPr>
              </a:pPr>
              <a:r>
                <a:t>Few cosmic tracks</a:t>
              </a:r>
            </a:p>
            <a:p>
              <a:pPr defTabSz="914400">
                <a:defRPr>
                  <a:latin typeface="+mn-lt"/>
                  <a:ea typeface="+mn-ea"/>
                  <a:cs typeface="+mn-cs"/>
                  <a:sym typeface="Calibri"/>
                </a:defRPr>
              </a:pPr>
              <a:r>
                <a:t>(Tilted sensor)</a:t>
              </a:r>
            </a:p>
          </p:txBody>
        </p:sp>
        <p:pic>
          <p:nvPicPr>
            <p:cNvPr id="233" name="Immagine 24" descr="Immagine 24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1605301"/>
              <a:ext cx="4702186" cy="52303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R&amp;D on new LGAD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R&amp;D on new LGADs</a:t>
            </a:r>
          </a:p>
        </p:txBody>
      </p:sp>
      <p:sp>
        <p:nvSpPr>
          <p:cNvPr id="23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38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35144" y="7093625"/>
            <a:ext cx="21713712" cy="5673936"/>
          </a:xfrm>
          <a:prstGeom prst="rect">
            <a:avLst/>
          </a:prstGeom>
          <a:ln w="12700">
            <a:miter lim="400000"/>
          </a:ln>
        </p:spPr>
      </p:pic>
      <p:sp>
        <p:nvSpPr>
          <p:cNvPr id="239" name="R&amp;D on new type of LGAD - RSD detectors (AIDAinnova) for FCC-ee…"/>
          <p:cNvSpPr txBox="1"/>
          <p:nvPr/>
        </p:nvSpPr>
        <p:spPr>
          <a:xfrm>
            <a:off x="1283174" y="2082195"/>
            <a:ext cx="14246891" cy="3834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defRPr sz="3600"/>
            </a:pPr>
            <a:r>
              <a:t>R&amp;D on new type of LGAD - RSD detectors (AIDAinnova) for FCC-ee</a:t>
            </a:r>
          </a:p>
          <a:p>
            <a:pPr>
              <a:defRPr sz="3600"/>
            </a:pPr>
          </a:p>
          <a:p>
            <a:pPr marL="228600" indent="-228600" algn="just">
              <a:lnSpc>
                <a:spcPct val="130000"/>
              </a:lnSpc>
              <a:buSzPct val="100000"/>
              <a:buChar char="•"/>
              <a:defRPr sz="3600"/>
            </a:pPr>
            <a:r>
              <a:t>Excellent space resolution at low occupancy</a:t>
            </a:r>
          </a:p>
          <a:p>
            <a:pPr marL="228600" indent="-228600" algn="just">
              <a:lnSpc>
                <a:spcPct val="130000"/>
              </a:lnSpc>
              <a:buSzPct val="100000"/>
              <a:buChar char="•"/>
              <a:defRPr sz="3600"/>
            </a:pPr>
            <a:r>
              <a:t>Excellent time resolution</a:t>
            </a:r>
          </a:p>
          <a:p>
            <a:pPr marL="228600" indent="-228600" algn="just">
              <a:lnSpc>
                <a:spcPct val="130000"/>
              </a:lnSpc>
              <a:buSzPct val="100000"/>
              <a:buChar char="•"/>
              <a:defRPr sz="3600"/>
            </a:pPr>
            <a:r>
              <a:t>Very thin</a:t>
            </a:r>
          </a:p>
          <a:p>
            <a:pPr marL="228600" indent="-228600" algn="just">
              <a:lnSpc>
                <a:spcPct val="130000"/>
              </a:lnSpc>
              <a:buSzPct val="100000"/>
              <a:buChar char="•"/>
              <a:defRPr sz="3600"/>
            </a:pPr>
            <a:r>
              <a:t>Possible use in secondary trackers or time of flight detectors</a:t>
            </a:r>
          </a:p>
        </p:txBody>
      </p:sp>
      <p:sp>
        <p:nvSpPr>
          <p:cNvPr id="240" name="INFN Genova"/>
          <p:cNvSpPr txBox="1"/>
          <p:nvPr/>
        </p:nvSpPr>
        <p:spPr>
          <a:xfrm>
            <a:off x="19170586" y="3768135"/>
            <a:ext cx="2990573" cy="701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sz="3600"/>
            </a:lvl1pPr>
          </a:lstStyle>
          <a:p>
            <a:pPr/>
            <a:r>
              <a:t>INFN Genova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Wire chamber: Cern test beam 11-20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Wire chamber: Cern test beam 11-2021</a:t>
            </a:r>
          </a:p>
        </p:txBody>
      </p:sp>
      <p:sp>
        <p:nvSpPr>
          <p:cNvPr id="243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4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6944" y="2025815"/>
            <a:ext cx="12182003" cy="9136502"/>
          </a:xfrm>
          <a:prstGeom prst="rect">
            <a:avLst/>
          </a:prstGeom>
          <a:ln w="12700">
            <a:miter lim="400000"/>
          </a:ln>
        </p:spPr>
      </p:pic>
      <p:sp>
        <p:nvSpPr>
          <p:cNvPr id="245" name="TextBox 5"/>
          <p:cNvSpPr txBox="1"/>
          <p:nvPr/>
        </p:nvSpPr>
        <p:spPr>
          <a:xfrm>
            <a:off x="11451004" y="7673875"/>
            <a:ext cx="1242230" cy="4883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l"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HV cable</a:t>
            </a:r>
          </a:p>
        </p:txBody>
      </p:sp>
      <p:sp>
        <p:nvSpPr>
          <p:cNvPr id="246" name="Straight Arrow Connector 6"/>
          <p:cNvSpPr/>
          <p:nvPr/>
        </p:nvSpPr>
        <p:spPr>
          <a:xfrm flipV="1">
            <a:off x="12212643" y="6828862"/>
            <a:ext cx="326822" cy="832315"/>
          </a:xfrm>
          <a:prstGeom prst="line">
            <a:avLst/>
          </a:prstGeom>
          <a:ln w="38100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pPr algn="l" defTabSz="914400">
              <a:defRPr sz="18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247" name="TextBox 7"/>
          <p:cNvSpPr txBox="1"/>
          <p:nvPr/>
        </p:nvSpPr>
        <p:spPr>
          <a:xfrm>
            <a:off x="8759000" y="8081746"/>
            <a:ext cx="1263661" cy="8566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l"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inlet gas</a:t>
            </a:r>
          </a:p>
          <a:p>
            <a:pPr algn="l"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manifold</a:t>
            </a:r>
          </a:p>
        </p:txBody>
      </p:sp>
      <p:sp>
        <p:nvSpPr>
          <p:cNvPr id="248" name="Straight Arrow Connector 8"/>
          <p:cNvSpPr/>
          <p:nvPr/>
        </p:nvSpPr>
        <p:spPr>
          <a:xfrm flipV="1">
            <a:off x="9320802" y="7249432"/>
            <a:ext cx="326822" cy="832315"/>
          </a:xfrm>
          <a:prstGeom prst="line">
            <a:avLst/>
          </a:prstGeom>
          <a:ln w="38100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pPr algn="l" defTabSz="914400">
              <a:defRPr sz="18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249" name="TextBox 9"/>
          <p:cNvSpPr txBox="1"/>
          <p:nvPr/>
        </p:nvSpPr>
        <p:spPr>
          <a:xfrm>
            <a:off x="1273008" y="7545733"/>
            <a:ext cx="1377961" cy="8566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l"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outlet gas</a:t>
            </a:r>
          </a:p>
          <a:p>
            <a:pPr algn="l"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manifold</a:t>
            </a:r>
          </a:p>
        </p:txBody>
      </p:sp>
      <p:sp>
        <p:nvSpPr>
          <p:cNvPr id="250" name="Straight Arrow Connector 10"/>
          <p:cNvSpPr/>
          <p:nvPr/>
        </p:nvSpPr>
        <p:spPr>
          <a:xfrm flipV="1">
            <a:off x="1858903" y="6708212"/>
            <a:ext cx="326822" cy="832315"/>
          </a:xfrm>
          <a:prstGeom prst="line">
            <a:avLst/>
          </a:prstGeom>
          <a:ln w="38100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pPr algn="l" defTabSz="914400">
              <a:defRPr sz="18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251" name="TextBox 11"/>
          <p:cNvSpPr txBox="1"/>
          <p:nvPr/>
        </p:nvSpPr>
        <p:spPr>
          <a:xfrm>
            <a:off x="9976507" y="2427475"/>
            <a:ext cx="1199367" cy="8566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HV distr.</a:t>
            </a:r>
          </a:p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box</a:t>
            </a:r>
          </a:p>
        </p:txBody>
      </p:sp>
      <p:sp>
        <p:nvSpPr>
          <p:cNvPr id="252" name="Straight Arrow Connector 12"/>
          <p:cNvSpPr/>
          <p:nvPr/>
        </p:nvSpPr>
        <p:spPr>
          <a:xfrm flipH="1">
            <a:off x="8607521" y="3270134"/>
            <a:ext cx="1358360" cy="517580"/>
          </a:xfrm>
          <a:prstGeom prst="line">
            <a:avLst/>
          </a:prstGeom>
          <a:ln w="38100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pPr algn="l" defTabSz="914400">
              <a:defRPr sz="18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253" name="TextBox 13"/>
          <p:cNvSpPr txBox="1"/>
          <p:nvPr/>
        </p:nvSpPr>
        <p:spPr>
          <a:xfrm>
            <a:off x="5799231" y="10348543"/>
            <a:ext cx="637541" cy="4883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l"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DRS</a:t>
            </a:r>
          </a:p>
        </p:txBody>
      </p:sp>
      <p:sp>
        <p:nvSpPr>
          <p:cNvPr id="254" name="TextBox 14"/>
          <p:cNvSpPr txBox="1"/>
          <p:nvPr/>
        </p:nvSpPr>
        <p:spPr>
          <a:xfrm>
            <a:off x="994653" y="3070173"/>
            <a:ext cx="1156585" cy="8566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signal</a:t>
            </a:r>
          </a:p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box</a:t>
            </a:r>
          </a:p>
        </p:txBody>
      </p:sp>
      <p:sp>
        <p:nvSpPr>
          <p:cNvPr id="255" name="Straight Arrow Connector 15"/>
          <p:cNvSpPr/>
          <p:nvPr/>
        </p:nvSpPr>
        <p:spPr>
          <a:xfrm>
            <a:off x="2133126" y="3434301"/>
            <a:ext cx="1981533" cy="501879"/>
          </a:xfrm>
          <a:prstGeom prst="line">
            <a:avLst/>
          </a:prstGeom>
          <a:ln w="38100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pPr algn="l" defTabSz="914400">
              <a:defRPr sz="18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256" name="TextBox 16"/>
          <p:cNvSpPr txBox="1"/>
          <p:nvPr/>
        </p:nvSpPr>
        <p:spPr>
          <a:xfrm>
            <a:off x="2098769" y="9231408"/>
            <a:ext cx="1721159" cy="8566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signal cables</a:t>
            </a:r>
          </a:p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(40 cm)</a:t>
            </a:r>
          </a:p>
        </p:txBody>
      </p:sp>
      <p:sp>
        <p:nvSpPr>
          <p:cNvPr id="257" name="Straight Arrow Connector 17"/>
          <p:cNvSpPr/>
          <p:nvPr/>
        </p:nvSpPr>
        <p:spPr>
          <a:xfrm flipV="1">
            <a:off x="2959348" y="8151122"/>
            <a:ext cx="957507" cy="1080287"/>
          </a:xfrm>
          <a:prstGeom prst="line">
            <a:avLst/>
          </a:prstGeom>
          <a:ln w="38100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pPr algn="l" defTabSz="914400">
              <a:defRPr sz="18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258" name="TextBox 18"/>
          <p:cNvSpPr txBox="1"/>
          <p:nvPr/>
        </p:nvSpPr>
        <p:spPr>
          <a:xfrm>
            <a:off x="8408280" y="9937088"/>
            <a:ext cx="1449398" cy="8566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upstream</a:t>
            </a:r>
          </a:p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trigger tile</a:t>
            </a:r>
          </a:p>
        </p:txBody>
      </p:sp>
      <p:sp>
        <p:nvSpPr>
          <p:cNvPr id="259" name="Straight Arrow Connector 19"/>
          <p:cNvSpPr/>
          <p:nvPr/>
        </p:nvSpPr>
        <p:spPr>
          <a:xfrm flipH="1" flipV="1">
            <a:off x="7727317" y="8879136"/>
            <a:ext cx="808083" cy="1066027"/>
          </a:xfrm>
          <a:prstGeom prst="line">
            <a:avLst/>
          </a:prstGeom>
          <a:ln w="38100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pPr algn="l" defTabSz="914400">
              <a:defRPr sz="18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260" name="Rectangle 20"/>
          <p:cNvSpPr/>
          <p:nvPr/>
        </p:nvSpPr>
        <p:spPr>
          <a:xfrm>
            <a:off x="6429401" y="5400656"/>
            <a:ext cx="1437344" cy="3454389"/>
          </a:xfrm>
          <a:prstGeom prst="rect">
            <a:avLst/>
          </a:prstGeom>
          <a:ln w="38100">
            <a:solidFill>
              <a:srgbClr val="FF0000"/>
            </a:solidFill>
            <a:prstDash val="sysDash"/>
            <a:miter/>
          </a:ln>
        </p:spPr>
        <p:txBody>
          <a:bodyPr lIns="45719" rIns="45719" anchor="ctr"/>
          <a:lstStyle/>
          <a:p>
            <a:pPr defTabSz="914400">
              <a:defRPr sz="1800">
                <a:solidFill>
                  <a:srgbClr val="FFFFFF"/>
                </a:solidFill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261" name="TextBox 21"/>
          <p:cNvSpPr txBox="1"/>
          <p:nvPr/>
        </p:nvSpPr>
        <p:spPr>
          <a:xfrm>
            <a:off x="3371003" y="2592733"/>
            <a:ext cx="1730833" cy="856616"/>
          </a:xfrm>
          <a:prstGeom prst="rect">
            <a:avLst/>
          </a:prstGeom>
          <a:solidFill>
            <a:srgbClr val="FFFF00"/>
          </a:solidFill>
          <a:ln w="28575">
            <a:solidFill>
              <a:srgbClr val="FF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downstream</a:t>
            </a:r>
          </a:p>
          <a:p>
            <a:pPr defTabSz="914400">
              <a:defRPr b="1" sz="2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trigger tile</a:t>
            </a:r>
          </a:p>
        </p:txBody>
      </p:sp>
      <p:sp>
        <p:nvSpPr>
          <p:cNvPr id="262" name="Straight Arrow Connector 22"/>
          <p:cNvSpPr/>
          <p:nvPr/>
        </p:nvSpPr>
        <p:spPr>
          <a:xfrm>
            <a:off x="5151164" y="3178176"/>
            <a:ext cx="780302" cy="299811"/>
          </a:xfrm>
          <a:prstGeom prst="line">
            <a:avLst/>
          </a:prstGeom>
          <a:ln w="38100">
            <a:solidFill>
              <a:srgbClr val="FF0000"/>
            </a:solidFill>
            <a:miter/>
            <a:tailEnd type="triangle"/>
          </a:ln>
        </p:spPr>
        <p:txBody>
          <a:bodyPr lIns="45719" rIns="45719"/>
          <a:lstStyle/>
          <a:p>
            <a:pPr algn="l" defTabSz="914400">
              <a:defRPr sz="18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263" name="TextBox 23"/>
          <p:cNvSpPr txBox="1"/>
          <p:nvPr/>
        </p:nvSpPr>
        <p:spPr>
          <a:xfrm>
            <a:off x="13708209" y="1441252"/>
            <a:ext cx="4002248" cy="157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The experimental setup</a:t>
            </a:r>
          </a:p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a</a:t>
            </a:r>
            <a:r>
              <a:t>t CERN H8 beam</a:t>
            </a:r>
          </a:p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November 2021</a:t>
            </a:r>
          </a:p>
        </p:txBody>
      </p:sp>
      <p:grpSp>
        <p:nvGrpSpPr>
          <p:cNvPr id="289" name="Group 51"/>
          <p:cNvGrpSpPr/>
          <p:nvPr/>
        </p:nvGrpSpPr>
        <p:grpSpPr>
          <a:xfrm>
            <a:off x="16926123" y="3201995"/>
            <a:ext cx="6390628" cy="3159878"/>
            <a:chOff x="0" y="0"/>
            <a:chExt cx="6390627" cy="3159877"/>
          </a:xfrm>
        </p:grpSpPr>
        <p:grpSp>
          <p:nvGrpSpPr>
            <p:cNvPr id="287" name="Group 24"/>
            <p:cNvGrpSpPr/>
            <p:nvPr/>
          </p:nvGrpSpPr>
          <p:grpSpPr>
            <a:xfrm>
              <a:off x="1156251" y="0"/>
              <a:ext cx="5234377" cy="3159878"/>
              <a:chOff x="0" y="0"/>
              <a:chExt cx="5234375" cy="3159877"/>
            </a:xfrm>
          </p:grpSpPr>
          <p:sp>
            <p:nvSpPr>
              <p:cNvPr id="264" name="Rectangle 25"/>
              <p:cNvSpPr/>
              <p:nvPr/>
            </p:nvSpPr>
            <p:spPr>
              <a:xfrm>
                <a:off x="2616" y="1446608"/>
                <a:ext cx="1017380" cy="1017379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65" name="Rectangle 26"/>
              <p:cNvSpPr/>
              <p:nvPr/>
            </p:nvSpPr>
            <p:spPr>
              <a:xfrm>
                <a:off x="2064" y="2482093"/>
                <a:ext cx="672932" cy="676853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66" name="Rectangle 27"/>
              <p:cNvSpPr/>
              <p:nvPr/>
            </p:nvSpPr>
            <p:spPr>
              <a:xfrm>
                <a:off x="-1" y="1121372"/>
                <a:ext cx="330305" cy="318893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67" name="Rectangle 28"/>
              <p:cNvSpPr/>
              <p:nvPr/>
            </p:nvSpPr>
            <p:spPr>
              <a:xfrm>
                <a:off x="347042" y="1121611"/>
                <a:ext cx="330305" cy="318893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68" name="Rectangle 29"/>
              <p:cNvSpPr/>
              <p:nvPr/>
            </p:nvSpPr>
            <p:spPr>
              <a:xfrm>
                <a:off x="700102" y="1121611"/>
                <a:ext cx="330305" cy="318893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69" name="Rectangle 30"/>
              <p:cNvSpPr/>
              <p:nvPr/>
            </p:nvSpPr>
            <p:spPr>
              <a:xfrm>
                <a:off x="1047145" y="1121372"/>
                <a:ext cx="330305" cy="318893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70" name="Rectangle 31"/>
              <p:cNvSpPr/>
              <p:nvPr/>
            </p:nvSpPr>
            <p:spPr>
              <a:xfrm>
                <a:off x="1377450" y="1121372"/>
                <a:ext cx="330305" cy="318893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71" name="Rectangle 32"/>
              <p:cNvSpPr/>
              <p:nvPr/>
            </p:nvSpPr>
            <p:spPr>
              <a:xfrm>
                <a:off x="1715638" y="1121372"/>
                <a:ext cx="330304" cy="318893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72" name="Rectangle 33"/>
              <p:cNvSpPr/>
              <p:nvPr/>
            </p:nvSpPr>
            <p:spPr>
              <a:xfrm>
                <a:off x="693942" y="2479677"/>
                <a:ext cx="672931" cy="676854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73" name="Rectangle 34"/>
              <p:cNvSpPr/>
              <p:nvPr/>
            </p:nvSpPr>
            <p:spPr>
              <a:xfrm>
                <a:off x="1379172" y="2483024"/>
                <a:ext cx="672931" cy="676854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74" name="Rectangle 35"/>
              <p:cNvSpPr/>
              <p:nvPr/>
            </p:nvSpPr>
            <p:spPr>
              <a:xfrm>
                <a:off x="1028365" y="1448634"/>
                <a:ext cx="1017379" cy="1017380"/>
              </a:xfrm>
              <a:prstGeom prst="rect">
                <a:avLst/>
              </a:prstGeom>
              <a:noFill/>
              <a:ln w="28575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defTabSz="914400">
                  <a:defRPr sz="18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75" name="Straight Connector 36"/>
              <p:cNvSpPr/>
              <p:nvPr/>
            </p:nvSpPr>
            <p:spPr>
              <a:xfrm flipV="1">
                <a:off x="10985" y="0"/>
                <a:ext cx="3177447" cy="11213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76" name="Straight Connector 37"/>
              <p:cNvSpPr/>
              <p:nvPr/>
            </p:nvSpPr>
            <p:spPr>
              <a:xfrm flipV="1">
                <a:off x="342365" y="239"/>
                <a:ext cx="3177447" cy="11213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77" name="Straight Connector 38"/>
              <p:cNvSpPr/>
              <p:nvPr/>
            </p:nvSpPr>
            <p:spPr>
              <a:xfrm flipV="1">
                <a:off x="687173" y="6682"/>
                <a:ext cx="3177447" cy="112137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78" name="Straight Connector 39"/>
              <p:cNvSpPr/>
              <p:nvPr/>
            </p:nvSpPr>
            <p:spPr>
              <a:xfrm flipV="1">
                <a:off x="1045102" y="13388"/>
                <a:ext cx="3177447" cy="112137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79" name="Straight Connector 40"/>
              <p:cNvSpPr/>
              <p:nvPr/>
            </p:nvSpPr>
            <p:spPr>
              <a:xfrm flipV="1">
                <a:off x="1383611" y="15051"/>
                <a:ext cx="3177447" cy="11213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80" name="Straight Connector 41"/>
              <p:cNvSpPr/>
              <p:nvPr/>
            </p:nvSpPr>
            <p:spPr>
              <a:xfrm flipV="1">
                <a:off x="1726446" y="15051"/>
                <a:ext cx="3177447" cy="11213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81" name="Straight Connector 42"/>
              <p:cNvSpPr/>
              <p:nvPr/>
            </p:nvSpPr>
            <p:spPr>
              <a:xfrm flipV="1">
                <a:off x="2045943" y="6682"/>
                <a:ext cx="3177447" cy="112137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82" name="Straight Connector 43"/>
              <p:cNvSpPr/>
              <p:nvPr/>
            </p:nvSpPr>
            <p:spPr>
              <a:xfrm flipV="1">
                <a:off x="2056929" y="327262"/>
                <a:ext cx="3177447" cy="11213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83" name="Straight Connector 44"/>
              <p:cNvSpPr/>
              <p:nvPr/>
            </p:nvSpPr>
            <p:spPr>
              <a:xfrm flipV="1">
                <a:off x="2045744" y="1360720"/>
                <a:ext cx="3177447" cy="112137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84" name="Straight Connector 45"/>
              <p:cNvSpPr/>
              <p:nvPr/>
            </p:nvSpPr>
            <p:spPr>
              <a:xfrm flipV="1">
                <a:off x="2045744" y="2035159"/>
                <a:ext cx="3177447" cy="1121373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85" name="Straight Connector 46"/>
              <p:cNvSpPr/>
              <p:nvPr/>
            </p:nvSpPr>
            <p:spPr>
              <a:xfrm flipV="1">
                <a:off x="5221252" y="0"/>
                <a:ext cx="1" cy="2045944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  <p:sp>
            <p:nvSpPr>
              <p:cNvPr id="286" name="Straight Connector 47"/>
              <p:cNvSpPr/>
              <p:nvPr/>
            </p:nvSpPr>
            <p:spPr>
              <a:xfrm flipH="1" flipV="1">
                <a:off x="3170175" y="6315"/>
                <a:ext cx="2045943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18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</p:grpSp>
        <p:sp>
          <p:nvSpPr>
            <p:cNvPr id="288" name="TextBox 48"/>
            <p:cNvSpPr txBox="1"/>
            <p:nvPr/>
          </p:nvSpPr>
          <p:spPr>
            <a:xfrm>
              <a:off x="-1" y="1076900"/>
              <a:ext cx="890239" cy="199972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defRPr sz="3000">
                  <a:latin typeface="+mn-lt"/>
                  <a:ea typeface="+mn-ea"/>
                  <a:cs typeface="+mn-cs"/>
                  <a:sym typeface="Calibri"/>
                </a:defRPr>
              </a:pPr>
              <a:r>
                <a:t>1 cm</a:t>
              </a:r>
            </a:p>
            <a:p>
              <a:pPr algn="l" defTabSz="914400">
                <a:spcBef>
                  <a:spcPts val="1800"/>
                </a:spcBef>
                <a:defRPr sz="3000">
                  <a:latin typeface="+mn-lt"/>
                  <a:ea typeface="+mn-ea"/>
                  <a:cs typeface="+mn-cs"/>
                  <a:sym typeface="Calibri"/>
                </a:defRPr>
              </a:pPr>
              <a:r>
                <a:t>3 cm</a:t>
              </a:r>
            </a:p>
            <a:p>
              <a:pPr algn="l" defTabSz="914400">
                <a:spcBef>
                  <a:spcPts val="2800"/>
                </a:spcBef>
                <a:defRPr sz="3000">
                  <a:latin typeface="+mn-lt"/>
                  <a:ea typeface="+mn-ea"/>
                  <a:cs typeface="+mn-cs"/>
                  <a:sym typeface="Calibri"/>
                </a:defRPr>
              </a:pPr>
              <a:r>
                <a:t>2 cm</a:t>
              </a:r>
            </a:p>
          </p:txBody>
        </p:sp>
      </p:grpSp>
      <p:sp>
        <p:nvSpPr>
          <p:cNvPr id="290" name="TextBox 52"/>
          <p:cNvSpPr txBox="1"/>
          <p:nvPr/>
        </p:nvSpPr>
        <p:spPr>
          <a:xfrm>
            <a:off x="18709719" y="2345970"/>
            <a:ext cx="2722127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D</a:t>
            </a:r>
            <a:r>
              <a:t>rift tubes pack</a:t>
            </a:r>
          </a:p>
        </p:txBody>
      </p:sp>
      <p:pic>
        <p:nvPicPr>
          <p:cNvPr id="291" name="Picture 53" descr="Picture 5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712548" y="8067458"/>
            <a:ext cx="6507679" cy="5148298"/>
          </a:xfrm>
          <a:prstGeom prst="rect">
            <a:avLst/>
          </a:prstGeom>
          <a:ln w="12700">
            <a:miter lim="400000"/>
          </a:ln>
        </p:spPr>
      </p:pic>
      <p:sp>
        <p:nvSpPr>
          <p:cNvPr id="292" name="TextBox 54"/>
          <p:cNvSpPr txBox="1"/>
          <p:nvPr/>
        </p:nvSpPr>
        <p:spPr>
          <a:xfrm>
            <a:off x="18942685" y="7375700"/>
            <a:ext cx="2256196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pPr>
            <a:r>
              <a:t>E</a:t>
            </a:r>
            <a:r>
              <a:t>vent display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IDEA: Wire chamber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IDEA: Wire chamber</a:t>
            </a:r>
          </a:p>
        </p:txBody>
      </p:sp>
      <p:sp>
        <p:nvSpPr>
          <p:cNvPr id="295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96" name="Picture 2" descr="Picture 2"/>
          <p:cNvPicPr>
            <a:picLocks noChangeAspect="1"/>
          </p:cNvPicPr>
          <p:nvPr/>
        </p:nvPicPr>
        <p:blipFill>
          <a:blip r:embed="rId2">
            <a:extLst/>
          </a:blip>
          <a:srcRect l="0" t="7320" r="0" b="0"/>
          <a:stretch>
            <a:fillRect/>
          </a:stretch>
        </p:blipFill>
        <p:spPr>
          <a:xfrm>
            <a:off x="15758586" y="7784058"/>
            <a:ext cx="7700333" cy="530993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00" name="Group"/>
          <p:cNvGrpSpPr/>
          <p:nvPr/>
        </p:nvGrpSpPr>
        <p:grpSpPr>
          <a:xfrm>
            <a:off x="9775541" y="10726863"/>
            <a:ext cx="5136282" cy="1270001"/>
            <a:chOff x="0" y="0"/>
            <a:chExt cx="5136281" cy="1270000"/>
          </a:xfrm>
        </p:grpSpPr>
        <p:sp>
          <p:nvSpPr>
            <p:cNvPr id="297" name="TextBox 7"/>
            <p:cNvSpPr/>
            <p:nvPr/>
          </p:nvSpPr>
          <p:spPr>
            <a:xfrm>
              <a:off x="0" y="0"/>
              <a:ext cx="1270000" cy="1270000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 algn="l" defTabSz="914400">
                <a:lnSpc>
                  <a:spcPct val="110000"/>
                </a:lnSpc>
                <a:defRPr sz="4000">
                  <a:latin typeface="+mn-lt"/>
                  <a:ea typeface="+mn-ea"/>
                  <a:cs typeface="+mn-cs"/>
                  <a:sym typeface="Calibri"/>
                </a:defRPr>
              </a:pPr>
              <a:r>
                <a:t>I</a:t>
              </a:r>
              <a:r>
                <a:t>onization clusters (   ) and </a:t>
              </a:r>
            </a:p>
            <a:p>
              <a:pPr algn="l" defTabSz="914400">
                <a:lnSpc>
                  <a:spcPct val="110000"/>
                </a:lnSpc>
                <a:defRPr sz="4000">
                  <a:latin typeface="+mn-lt"/>
                  <a:ea typeface="+mn-ea"/>
                  <a:cs typeface="+mn-cs"/>
                  <a:sym typeface="Calibri"/>
                </a:defRPr>
              </a:pPr>
              <a:r>
                <a:t>s</a:t>
              </a:r>
              <a:r>
                <a:t>ingle electron pulses (   )</a:t>
              </a:r>
            </a:p>
          </p:txBody>
        </p:sp>
        <p:sp>
          <p:nvSpPr>
            <p:cNvPr id="298" name="Triangle 9"/>
            <p:cNvSpPr/>
            <p:nvPr/>
          </p:nvSpPr>
          <p:spPr>
            <a:xfrm flipH="1" rot="10800000">
              <a:off x="4010333" y="234160"/>
              <a:ext cx="380663" cy="365597"/>
            </a:xfrm>
            <a:prstGeom prst="triangle">
              <a:avLst/>
            </a:prstGeom>
            <a:solidFill>
              <a:srgbClr val="4472C4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299" name="Triangle 30"/>
            <p:cNvSpPr/>
            <p:nvPr/>
          </p:nvSpPr>
          <p:spPr>
            <a:xfrm flipH="1" rot="10800000">
              <a:off x="4754686" y="835860"/>
              <a:ext cx="381596" cy="347937"/>
            </a:xfrm>
            <a:prstGeom prst="triangle">
              <a:avLst/>
            </a:prstGeom>
            <a:solidFill>
              <a:srgbClr val="FF0000"/>
            </a:solidFill>
            <a:ln w="12700" cap="flat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defRPr sz="18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</p:grpSp>
      <p:grpSp>
        <p:nvGrpSpPr>
          <p:cNvPr id="309" name="Group"/>
          <p:cNvGrpSpPr/>
          <p:nvPr/>
        </p:nvGrpSpPr>
        <p:grpSpPr>
          <a:xfrm>
            <a:off x="332273" y="1327942"/>
            <a:ext cx="12195611" cy="8643782"/>
            <a:chOff x="124377" y="0"/>
            <a:chExt cx="12195610" cy="8643780"/>
          </a:xfrm>
        </p:grpSpPr>
        <p:grpSp>
          <p:nvGrpSpPr>
            <p:cNvPr id="307" name="Group"/>
            <p:cNvGrpSpPr/>
            <p:nvPr/>
          </p:nvGrpSpPr>
          <p:grpSpPr>
            <a:xfrm>
              <a:off x="124377" y="1284313"/>
              <a:ext cx="12195611" cy="7359468"/>
              <a:chOff x="124377" y="0"/>
              <a:chExt cx="12195610" cy="7359467"/>
            </a:xfrm>
          </p:grpSpPr>
          <p:grpSp>
            <p:nvGrpSpPr>
              <p:cNvPr id="305" name="Group 8"/>
              <p:cNvGrpSpPr/>
              <p:nvPr/>
            </p:nvGrpSpPr>
            <p:grpSpPr>
              <a:xfrm>
                <a:off x="124377" y="-1"/>
                <a:ext cx="12195611" cy="7359468"/>
                <a:chOff x="124377" y="0"/>
                <a:chExt cx="12195610" cy="7359466"/>
              </a:xfrm>
            </p:grpSpPr>
            <p:pic>
              <p:nvPicPr>
                <p:cNvPr id="301" name="Picture 3" descr="Picture 3"/>
                <p:cNvPicPr>
                  <a:picLocks noChangeAspect="1"/>
                </p:cNvPicPr>
                <p:nvPr/>
              </p:nvPicPr>
              <p:blipFill>
                <a:blip r:embed="rId3">
                  <a:extLst/>
                </a:blip>
                <a:srcRect l="0" t="25470" r="0" b="24807"/>
                <a:stretch>
                  <a:fillRect/>
                </a:stretch>
              </p:blipFill>
              <p:spPr>
                <a:xfrm>
                  <a:off x="155877" y="0"/>
                  <a:ext cx="12163086" cy="4928947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2" name="Picture 4" descr="Picture 4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rcRect l="25292" t="73721" r="25345" b="0"/>
                <a:stretch>
                  <a:fillRect/>
                </a:stretch>
              </p:blipFill>
              <p:spPr>
                <a:xfrm>
                  <a:off x="3241310" y="4752137"/>
                  <a:ext cx="6027702" cy="260733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3" name="Picture 5" descr="Picture 5"/>
                <p:cNvPicPr>
                  <a:picLocks noChangeAspect="1"/>
                </p:cNvPicPr>
                <p:nvPr/>
              </p:nvPicPr>
              <p:blipFill>
                <a:blip r:embed="rId5">
                  <a:extLst/>
                </a:blip>
                <a:srcRect l="49798" t="50264" r="0" b="25629"/>
                <a:stretch>
                  <a:fillRect/>
                </a:stretch>
              </p:blipFill>
              <p:spPr>
                <a:xfrm>
                  <a:off x="6237419" y="2464473"/>
                  <a:ext cx="6082569" cy="2387695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304" name="Picture 6" descr="Picture 6"/>
                <p:cNvPicPr>
                  <a:picLocks noChangeAspect="1"/>
                </p:cNvPicPr>
                <p:nvPr/>
              </p:nvPicPr>
              <p:blipFill>
                <a:blip r:embed="rId5">
                  <a:extLst/>
                </a:blip>
                <a:srcRect l="0" t="74301" r="74421" b="691"/>
                <a:stretch>
                  <a:fillRect/>
                </a:stretch>
              </p:blipFill>
              <p:spPr>
                <a:xfrm>
                  <a:off x="124376" y="4792103"/>
                  <a:ext cx="3162471" cy="25274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306" name="TextBox 29"/>
              <p:cNvSpPr txBox="1"/>
              <p:nvPr/>
            </p:nvSpPr>
            <p:spPr>
              <a:xfrm>
                <a:off x="9633962" y="5228682"/>
                <a:ext cx="1973336" cy="16241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3200"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t>1 cm tube</a:t>
                </a:r>
              </a:p>
              <a:p>
                <a:pPr algn="l" defTabSz="914400">
                  <a:defRPr sz="3200">
                    <a:solidFill>
                      <a:srgbClr val="C00000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t>2 cm tube</a:t>
                </a:r>
              </a:p>
              <a:p>
                <a:pPr algn="l" defTabSz="914400">
                  <a:defRPr sz="3200">
                    <a:solidFill>
                      <a:srgbClr val="FFC000"/>
                    </a:solidFill>
                    <a:latin typeface="+mn-lt"/>
                    <a:ea typeface="+mn-ea"/>
                    <a:cs typeface="+mn-cs"/>
                    <a:sym typeface="Calibri"/>
                  </a:defRPr>
                </a:pPr>
                <a:r>
                  <a:t>3 cm tube</a:t>
                </a:r>
              </a:p>
            </p:txBody>
          </p:sp>
        </p:grpSp>
        <p:sp>
          <p:nvSpPr>
            <p:cNvPr id="308" name="Title 1"/>
            <p:cNvSpPr txBox="1"/>
            <p:nvPr/>
          </p:nvSpPr>
          <p:spPr>
            <a:xfrm>
              <a:off x="2972908" y="0"/>
              <a:ext cx="5325973" cy="14802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rmAutofit fontScale="100000" lnSpcReduction="0"/>
            </a:bodyPr>
            <a:lstStyle>
              <a:lvl1pPr algn="l" defTabSz="914400">
                <a:lnSpc>
                  <a:spcPct val="90000"/>
                </a:lnSpc>
                <a:defRPr sz="40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Typical pulse spectra                 </a:t>
              </a:r>
            </a:p>
          </p:txBody>
        </p:sp>
      </p:grpSp>
      <p:grpSp>
        <p:nvGrpSpPr>
          <p:cNvPr id="324" name="Group"/>
          <p:cNvGrpSpPr/>
          <p:nvPr/>
        </p:nvGrpSpPr>
        <p:grpSpPr>
          <a:xfrm>
            <a:off x="12979839" y="1694724"/>
            <a:ext cx="11289639" cy="5652460"/>
            <a:chOff x="0" y="0"/>
            <a:chExt cx="11289638" cy="5652459"/>
          </a:xfrm>
        </p:grpSpPr>
        <p:grpSp>
          <p:nvGrpSpPr>
            <p:cNvPr id="322" name="Group 28"/>
            <p:cNvGrpSpPr/>
            <p:nvPr/>
          </p:nvGrpSpPr>
          <p:grpSpPr>
            <a:xfrm>
              <a:off x="0" y="1067413"/>
              <a:ext cx="11289639" cy="4585047"/>
              <a:chOff x="0" y="0"/>
              <a:chExt cx="11289637" cy="4585045"/>
            </a:xfrm>
          </p:grpSpPr>
          <p:pic>
            <p:nvPicPr>
              <p:cNvPr id="310" name="Picture 16" descr="Picture 16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6494" t="0" r="0" b="0"/>
              <a:stretch>
                <a:fillRect/>
              </a:stretch>
            </p:blipFill>
            <p:spPr>
              <a:xfrm rot="5400000">
                <a:off x="4934372" y="-965187"/>
                <a:ext cx="2296672" cy="429838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11" name="TextBox 17"/>
              <p:cNvSpPr txBox="1"/>
              <p:nvPr/>
            </p:nvSpPr>
            <p:spPr>
              <a:xfrm>
                <a:off x="6116694" y="124782"/>
                <a:ext cx="1704420" cy="4325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defTabSz="914400">
                  <a:defRPr sz="800"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90%He - 60° - 2cm</a:t>
                </a:r>
              </a:p>
            </p:txBody>
          </p:sp>
          <p:pic>
            <p:nvPicPr>
              <p:cNvPr id="312" name="Picture 18" descr="Picture 18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rcRect l="6298" t="5458" r="0" b="0"/>
              <a:stretch>
                <a:fillRect/>
              </a:stretch>
            </p:blipFill>
            <p:spPr>
              <a:xfrm rot="5400000">
                <a:off x="865962" y="-865962"/>
                <a:ext cx="2261857" cy="399378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13" name="Picture 19" descr="Picture 19"/>
              <p:cNvPicPr>
                <a:picLocks noChangeAspect="1"/>
              </p:cNvPicPr>
              <p:nvPr/>
            </p:nvPicPr>
            <p:blipFill>
              <a:blip r:embed="rId8">
                <a:extLst/>
              </a:blip>
              <a:srcRect l="7041" t="5248" r="0" b="0"/>
              <a:stretch>
                <a:fillRect/>
              </a:stretch>
            </p:blipFill>
            <p:spPr>
              <a:xfrm rot="5400000">
                <a:off x="8422570" y="-541655"/>
                <a:ext cx="2292614" cy="344152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14" name="TextBox 20"/>
              <p:cNvSpPr txBox="1"/>
              <p:nvPr/>
            </p:nvSpPr>
            <p:spPr>
              <a:xfrm>
                <a:off x="2220222" y="106200"/>
                <a:ext cx="1602450" cy="4325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defTabSz="914400">
                  <a:defRPr sz="800"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90%He - 0° - 2cm</a:t>
                </a:r>
              </a:p>
            </p:txBody>
          </p:sp>
          <p:sp>
            <p:nvSpPr>
              <p:cNvPr id="315" name="TextBox 21"/>
              <p:cNvSpPr txBox="1"/>
              <p:nvPr/>
            </p:nvSpPr>
            <p:spPr>
              <a:xfrm>
                <a:off x="9432196" y="112643"/>
                <a:ext cx="1704420" cy="4325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defTabSz="914400">
                  <a:defRPr sz="800"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80%He - 60° - 2cm</a:t>
                </a:r>
              </a:p>
            </p:txBody>
          </p:sp>
          <p:pic>
            <p:nvPicPr>
              <p:cNvPr id="316" name="Picture 22" descr="Picture 22"/>
              <p:cNvPicPr>
                <a:picLocks noChangeAspect="1"/>
              </p:cNvPicPr>
              <p:nvPr/>
            </p:nvPicPr>
            <p:blipFill>
              <a:blip r:embed="rId9">
                <a:extLst/>
              </a:blip>
              <a:srcRect l="7503" t="0" r="0" b="0"/>
              <a:stretch>
                <a:fillRect/>
              </a:stretch>
            </p:blipFill>
            <p:spPr>
              <a:xfrm rot="5400000">
                <a:off x="1030557" y="1415373"/>
                <a:ext cx="2218299" cy="412104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17" name="TextBox 23"/>
              <p:cNvSpPr txBox="1"/>
              <p:nvPr/>
            </p:nvSpPr>
            <p:spPr>
              <a:xfrm>
                <a:off x="2104292" y="2438107"/>
                <a:ext cx="1704421" cy="4325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defTabSz="914400">
                  <a:defRPr sz="800"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90%He - 60° - 1cm</a:t>
                </a:r>
              </a:p>
            </p:txBody>
          </p:sp>
          <p:pic>
            <p:nvPicPr>
              <p:cNvPr id="318" name="Picture 24" descr="Picture 24"/>
              <p:cNvPicPr>
                <a:picLocks noChangeAspect="1"/>
              </p:cNvPicPr>
              <p:nvPr/>
            </p:nvPicPr>
            <p:blipFill>
              <a:blip r:embed="rId10">
                <a:extLst/>
              </a:blip>
              <a:srcRect l="8017" t="0" r="0" b="0"/>
              <a:stretch>
                <a:fillRect/>
              </a:stretch>
            </p:blipFill>
            <p:spPr>
              <a:xfrm rot="5400000">
                <a:off x="4995889" y="1358972"/>
                <a:ext cx="2218299" cy="422251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19" name="TextBox 25"/>
              <p:cNvSpPr txBox="1"/>
              <p:nvPr/>
            </p:nvSpPr>
            <p:spPr>
              <a:xfrm>
                <a:off x="6116558" y="2421454"/>
                <a:ext cx="1704420" cy="4325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defTabSz="914400">
                  <a:defRPr sz="800"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90%He - 45° - 1cm</a:t>
                </a:r>
              </a:p>
            </p:txBody>
          </p:sp>
          <p:pic>
            <p:nvPicPr>
              <p:cNvPr id="320" name="Picture 26" descr="Picture 26"/>
              <p:cNvPicPr>
                <a:picLocks noChangeAspect="1"/>
              </p:cNvPicPr>
              <p:nvPr/>
            </p:nvPicPr>
            <p:blipFill>
              <a:blip r:embed="rId11">
                <a:extLst/>
              </a:blip>
              <a:srcRect l="7895" t="7754" r="0" b="0"/>
              <a:stretch>
                <a:fillRect/>
              </a:stretch>
            </p:blipFill>
            <p:spPr>
              <a:xfrm rot="5400000">
                <a:off x="8454117" y="1822872"/>
                <a:ext cx="2218299" cy="327193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21" name="TextBox 27"/>
              <p:cNvSpPr txBox="1"/>
              <p:nvPr/>
            </p:nvSpPr>
            <p:spPr>
              <a:xfrm>
                <a:off x="9438409" y="2405255"/>
                <a:ext cx="1704420" cy="43255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defTabSz="914400">
                  <a:defRPr sz="800">
                    <a:latin typeface="+mn-lt"/>
                    <a:ea typeface="+mn-ea"/>
                    <a:cs typeface="+mn-cs"/>
                    <a:sym typeface="Calibri"/>
                  </a:defRPr>
                </a:lvl1pPr>
              </a:lstStyle>
              <a:p>
                <a:pPr/>
                <a:r>
                  <a:t>80%He - 60° - 1cm</a:t>
                </a:r>
              </a:p>
            </p:txBody>
          </p:sp>
        </p:grpSp>
        <p:sp>
          <p:nvSpPr>
            <p:cNvPr id="323" name="Electron peak finding"/>
            <p:cNvSpPr txBox="1"/>
            <p:nvPr/>
          </p:nvSpPr>
          <p:spPr>
            <a:xfrm>
              <a:off x="3440373" y="0"/>
              <a:ext cx="4923696" cy="87068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algn="l" defTabSz="914400">
                <a:lnSpc>
                  <a:spcPct val="90000"/>
                </a:lnSpc>
                <a:defRPr sz="40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Electron peak finding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Beam test scheduled for next June at CERN H8 aimed at:…"/>
          <p:cNvSpPr/>
          <p:nvPr>
            <p:ph type="body" idx="4294967295"/>
          </p:nvPr>
        </p:nvSpPr>
        <p:spPr>
          <a:xfrm>
            <a:off x="3516017" y="1293084"/>
            <a:ext cx="17351966" cy="10349689"/>
          </a:xfrm>
          <a:prstGeom prst="rect">
            <a:avLst/>
          </a:prstGeom>
        </p:spPr>
        <p:txBody>
          <a:bodyPr lIns="45719" tIns="45719" rIns="45719" bIns="45719"/>
          <a:lstStyle/>
          <a:p>
            <a:pPr marL="381000" indent="-381000" defTabSz="914400">
              <a:lnSpc>
                <a:spcPct val="120000"/>
              </a:lnSpc>
              <a:spcBef>
                <a:spcPts val="1000"/>
              </a:spcBef>
              <a:defRPr sz="4400"/>
            </a:pPr>
            <a:r>
              <a:t>Beam test scheduled for next June at CERN H8 aimed at:</a:t>
            </a:r>
          </a:p>
          <a:p>
            <a:pPr lvl="1" marL="876300" indent="-419100" defTabSz="914400">
              <a:lnSpc>
                <a:spcPct val="120000"/>
              </a:lnSpc>
              <a:spcBef>
                <a:spcPts val="500"/>
              </a:spcBef>
              <a:buChar char="•"/>
              <a:defRPr sz="4400"/>
            </a:pPr>
            <a:r>
              <a:t>measuring the cluster density as a function of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bg</a:t>
            </a:r>
            <a:r>
              <a:t> at different muon beam momenta</a:t>
            </a:r>
          </a:p>
          <a:p>
            <a:pPr lvl="1" marL="876300" indent="-419100" defTabSz="914400">
              <a:lnSpc>
                <a:spcPct val="120000"/>
              </a:lnSpc>
              <a:spcBef>
                <a:spcPts val="500"/>
              </a:spcBef>
              <a:buChar char="•"/>
              <a:defRPr sz="4400"/>
            </a:pPr>
            <a:r>
              <a:t>defining the relativistic rise and the Fermi plateau of dE/dx and dN/dx in He based gas mixtures (lack of experimental data and discrepancies among different simulation models)</a:t>
            </a:r>
          </a:p>
          <a:p>
            <a:pPr marL="381000" indent="-381000" defTabSz="914400">
              <a:lnSpc>
                <a:spcPct val="120000"/>
              </a:lnSpc>
              <a:spcBef>
                <a:spcPts val="1000"/>
              </a:spcBef>
              <a:defRPr sz="4400"/>
            </a:pPr>
            <a:r>
              <a:t>Checking the particle identification performance with cluster counting and with dE/dx using as a benchmark the CP violating process:            			</a:t>
            </a:r>
          </a:p>
          <a:p>
            <a:pPr marL="0" indent="0" algn="ctr" defTabSz="914400">
              <a:lnSpc>
                <a:spcPct val="120000"/>
              </a:lnSpc>
              <a:spcBef>
                <a:spcPts val="1000"/>
              </a:spcBef>
              <a:buSzTx/>
              <a:buFontTx/>
              <a:buNone/>
              <a:defRPr sz="4400"/>
            </a:pPr>
            <a:r>
              <a:rPr i="1"/>
              <a:t>B</a:t>
            </a:r>
            <a:r>
              <a:rPr baseline="-18090" i="1"/>
              <a:t>s</a:t>
            </a:r>
            <a:r>
              <a:rPr i="1"/>
              <a:t> </a:t>
            </a: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i="1"/>
              <a:t>D</a:t>
            </a:r>
            <a:r>
              <a:rPr baseline="-18090" i="1"/>
              <a:t>s </a:t>
            </a:r>
            <a:r>
              <a:rPr i="1"/>
              <a:t>K</a:t>
            </a:r>
            <a:endParaRPr i="1"/>
          </a:p>
        </p:txBody>
      </p:sp>
      <p:sp>
        <p:nvSpPr>
          <p:cNvPr id="327" name="Future activities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Future activities</a:t>
            </a:r>
          </a:p>
        </p:txBody>
      </p:sp>
      <p:sp>
        <p:nvSpPr>
          <p:cNvPr id="328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29" name="Plenty of scope for new collaborators!"/>
          <p:cNvSpPr txBox="1"/>
          <p:nvPr/>
        </p:nvSpPr>
        <p:spPr>
          <a:xfrm>
            <a:off x="8070461" y="12644636"/>
            <a:ext cx="8243078" cy="7131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sz="3800">
                <a:solidFill>
                  <a:srgbClr val="009193"/>
                </a:solidFill>
              </a:defRPr>
            </a:lvl1pPr>
          </a:lstStyle>
          <a:p>
            <a:pPr/>
            <a:r>
              <a:t>Plenty of scope for new collaborators!</a:t>
            </a:r>
          </a:p>
        </p:txBody>
      </p:sp>
      <p:grpSp>
        <p:nvGrpSpPr>
          <p:cNvPr id="332" name="Group"/>
          <p:cNvGrpSpPr/>
          <p:nvPr/>
        </p:nvGrpSpPr>
        <p:grpSpPr>
          <a:xfrm>
            <a:off x="116989" y="8178654"/>
            <a:ext cx="10724858" cy="4441821"/>
            <a:chOff x="0" y="0"/>
            <a:chExt cx="10724856" cy="4441819"/>
          </a:xfrm>
        </p:grpSpPr>
        <p:pic>
          <p:nvPicPr>
            <p:cNvPr id="330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688119"/>
              <a:ext cx="10724857" cy="37537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31" name="Investigate relativistic rise region"/>
            <p:cNvSpPr txBox="1"/>
            <p:nvPr/>
          </p:nvSpPr>
          <p:spPr>
            <a:xfrm>
              <a:off x="2217611" y="0"/>
              <a:ext cx="6289635" cy="7061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 algn="l" defTabSz="457200">
                <a:defRPr sz="3000"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Investigate relativistic rise region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CALICE calorimetr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CALICE calorimetry</a:t>
            </a:r>
          </a:p>
        </p:txBody>
      </p:sp>
      <p:sp>
        <p:nvSpPr>
          <p:cNvPr id="3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3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0917" y="1304471"/>
            <a:ext cx="24022166" cy="11959710"/>
          </a:xfrm>
          <a:prstGeom prst="rect">
            <a:avLst/>
          </a:prstGeom>
          <a:ln w="12700">
            <a:miter lim="400000"/>
          </a:ln>
        </p:spPr>
      </p:pic>
      <p:pic>
        <p:nvPicPr>
          <p:cNvPr id="33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1083" y="4958745"/>
            <a:ext cx="3974142" cy="74057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  <p:pic>
        <p:nvPicPr>
          <p:cNvPr id="33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040427" y="12739309"/>
            <a:ext cx="2558329" cy="740570"/>
          </a:xfrm>
          <a:prstGeom prst="rect">
            <a:avLst/>
          </a:prstGeom>
          <a:ln w="25400">
            <a:solidFill>
              <a:srgbClr val="000000"/>
            </a:solidFill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IDEA: 2020 Dual Readout prototyp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IDEA: 2020 Dual Readout prototype</a:t>
            </a:r>
          </a:p>
        </p:txBody>
      </p:sp>
      <p:sp>
        <p:nvSpPr>
          <p:cNvPr id="34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42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6760" y="1253790"/>
            <a:ext cx="11606493" cy="43846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46" name="Group"/>
          <p:cNvGrpSpPr/>
          <p:nvPr/>
        </p:nvGrpSpPr>
        <p:grpSpPr>
          <a:xfrm>
            <a:off x="204652" y="5549802"/>
            <a:ext cx="11734947" cy="1990563"/>
            <a:chOff x="0" y="0"/>
            <a:chExt cx="11734945" cy="1990562"/>
          </a:xfrm>
        </p:grpSpPr>
        <p:sp>
          <p:nvSpPr>
            <p:cNvPr id="343" name="Electromagnetic dimensions of 10x10x100 cm3"/>
            <p:cNvSpPr txBox="1"/>
            <p:nvPr/>
          </p:nvSpPr>
          <p:spPr>
            <a:xfrm>
              <a:off x="12330" y="-1"/>
              <a:ext cx="7680255" cy="603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 algn="l" defTabSz="457200"/>
              <a:r>
                <a:t>Electromagnetic dimensions of 10x10x100 cm</a:t>
              </a:r>
              <a:r>
                <a:rPr baseline="39142"/>
                <a:t>3</a:t>
              </a:r>
              <a:r>
                <a:t> </a:t>
              </a:r>
            </a:p>
          </p:txBody>
        </p:sp>
        <p:sp>
          <p:nvSpPr>
            <p:cNvPr id="344" name="9 towers containing 16x20 capillaries (160 C and 160 S)"/>
            <p:cNvSpPr txBox="1"/>
            <p:nvPr/>
          </p:nvSpPr>
          <p:spPr>
            <a:xfrm>
              <a:off x="0" y="496125"/>
              <a:ext cx="9011787" cy="5776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/>
            </a:lstStyle>
            <a:p>
              <a:pPr/>
              <a:r>
                <a:t>9 towers containing 16x20 capillaries (160 C and 160 S)</a:t>
              </a:r>
            </a:p>
          </p:txBody>
        </p:sp>
        <p:sp>
          <p:nvSpPr>
            <p:cNvPr id="345" name="Capillary tube with outer diameter of 2 mm and inner diameter of 1.1 mm 1-mm-thick fibers"/>
            <p:cNvSpPr txBox="1"/>
            <p:nvPr/>
          </p:nvSpPr>
          <p:spPr>
            <a:xfrm>
              <a:off x="19131" y="1006515"/>
              <a:ext cx="11715815" cy="9840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 algn="l" defTabSz="457200"/>
            </a:lstStyle>
            <a:p>
              <a:pPr/>
              <a:r>
                <a:t>Capillary tube with outer diameter of 2 mm and inner diameter of 1.1 mm 1-mm-thick fibers</a:t>
              </a:r>
            </a:p>
          </p:txBody>
        </p:sp>
      </p:grpSp>
      <p:grpSp>
        <p:nvGrpSpPr>
          <p:cNvPr id="349" name="Group"/>
          <p:cNvGrpSpPr/>
          <p:nvPr/>
        </p:nvGrpSpPr>
        <p:grpSpPr>
          <a:xfrm>
            <a:off x="12151924" y="1222698"/>
            <a:ext cx="3819545" cy="4374961"/>
            <a:chOff x="0" y="0"/>
            <a:chExt cx="3819544" cy="4374960"/>
          </a:xfrm>
        </p:grpSpPr>
        <p:pic>
          <p:nvPicPr>
            <p:cNvPr id="347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140007" y="538218"/>
              <a:ext cx="3539531" cy="383674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48" name="Full prototype - 9 towers"/>
            <p:cNvSpPr txBox="1"/>
            <p:nvPr/>
          </p:nvSpPr>
          <p:spPr>
            <a:xfrm>
              <a:off x="0" y="-1"/>
              <a:ext cx="3819545" cy="5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lvl1pPr>
            </a:lstStyle>
            <a:p>
              <a:pPr/>
              <a:r>
                <a:t>Full prototype - 9 towers </a:t>
              </a:r>
            </a:p>
          </p:txBody>
        </p:sp>
      </p:grpSp>
      <p:grpSp>
        <p:nvGrpSpPr>
          <p:cNvPr id="352" name="Group"/>
          <p:cNvGrpSpPr/>
          <p:nvPr/>
        </p:nvGrpSpPr>
        <p:grpSpPr>
          <a:xfrm>
            <a:off x="17827294" y="1195001"/>
            <a:ext cx="3797190" cy="4415391"/>
            <a:chOff x="0" y="0"/>
            <a:chExt cx="3797188" cy="4415389"/>
          </a:xfrm>
        </p:grpSpPr>
        <p:pic>
          <p:nvPicPr>
            <p:cNvPr id="350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578647"/>
              <a:ext cx="3797189" cy="383674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1" name="Single tower"/>
            <p:cNvSpPr txBox="1"/>
            <p:nvPr/>
          </p:nvSpPr>
          <p:spPr>
            <a:xfrm>
              <a:off x="894739" y="-1"/>
              <a:ext cx="2007712" cy="5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lvl1pPr>
            </a:lstStyle>
            <a:p>
              <a:pPr/>
              <a:r>
                <a:t>Single tower</a:t>
              </a:r>
            </a:p>
          </p:txBody>
        </p:sp>
      </p:grpSp>
      <p:grpSp>
        <p:nvGrpSpPr>
          <p:cNvPr id="355" name="Group"/>
          <p:cNvGrpSpPr/>
          <p:nvPr/>
        </p:nvGrpSpPr>
        <p:grpSpPr>
          <a:xfrm>
            <a:off x="251945" y="8006051"/>
            <a:ext cx="9680316" cy="5289754"/>
            <a:chOff x="0" y="0"/>
            <a:chExt cx="9680314" cy="5289752"/>
          </a:xfrm>
        </p:grpSpPr>
        <p:pic>
          <p:nvPicPr>
            <p:cNvPr id="353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586581"/>
              <a:ext cx="9680315" cy="47031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4" name="Fiber guiding system"/>
            <p:cNvSpPr txBox="1"/>
            <p:nvPr/>
          </p:nvSpPr>
          <p:spPr>
            <a:xfrm>
              <a:off x="2148578" y="0"/>
              <a:ext cx="3608185" cy="56577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b="1" sz="26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lvl1pPr>
            </a:lstStyle>
            <a:p>
              <a:pPr/>
              <a:r>
                <a:t>Fiber guiding system </a:t>
              </a:r>
            </a:p>
          </p:txBody>
        </p:sp>
      </p:grpSp>
      <p:grpSp>
        <p:nvGrpSpPr>
          <p:cNvPr id="358" name="Group"/>
          <p:cNvGrpSpPr/>
          <p:nvPr/>
        </p:nvGrpSpPr>
        <p:grpSpPr>
          <a:xfrm>
            <a:off x="19376990" y="8119733"/>
            <a:ext cx="4854646" cy="3106245"/>
            <a:chOff x="0" y="0"/>
            <a:chExt cx="4854644" cy="3106243"/>
          </a:xfrm>
        </p:grpSpPr>
        <p:pic>
          <p:nvPicPr>
            <p:cNvPr id="356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130437" y="0"/>
              <a:ext cx="2593772" cy="196385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7" name="Hamamatsu SiPM: S14160-1315…"/>
            <p:cNvSpPr txBox="1"/>
            <p:nvPr/>
          </p:nvSpPr>
          <p:spPr>
            <a:xfrm>
              <a:off x="0" y="2199463"/>
              <a:ext cx="4854645" cy="906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 algn="l"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t>Hamamatsu SiPM: S14160-1315 </a:t>
              </a:r>
            </a:p>
            <a:p>
              <a:pPr algn="l"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t>PS Cell size: </a:t>
              </a:r>
              <a:r>
                <a:rPr b="0">
                  <a:latin typeface="+mj-lt"/>
                  <a:ea typeface="+mj-ea"/>
                  <a:cs typeface="+mj-cs"/>
                  <a:sym typeface="Helvetica"/>
                </a:rPr>
                <a:t>15 </a:t>
              </a:r>
              <a:r>
                <a:rPr b="0" i="1">
                  <a:latin typeface="+mj-lt"/>
                  <a:ea typeface="+mj-ea"/>
                  <a:cs typeface="+mj-cs"/>
                  <a:sym typeface="Helvetica"/>
                </a:rPr>
                <a:t>μm </a:t>
              </a:r>
            </a:p>
          </p:txBody>
        </p:sp>
      </p:grpSp>
      <p:grpSp>
        <p:nvGrpSpPr>
          <p:cNvPr id="361" name="Group"/>
          <p:cNvGrpSpPr/>
          <p:nvPr/>
        </p:nvGrpSpPr>
        <p:grpSpPr>
          <a:xfrm>
            <a:off x="13614582" y="5604805"/>
            <a:ext cx="8203656" cy="2482452"/>
            <a:chOff x="0" y="0"/>
            <a:chExt cx="8203654" cy="2482451"/>
          </a:xfrm>
        </p:grpSpPr>
        <p:pic>
          <p:nvPicPr>
            <p:cNvPr id="359" name="Image" descr="Image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0"/>
              <a:ext cx="5383631" cy="2482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0" name="Front end board…"/>
            <p:cNvSpPr txBox="1"/>
            <p:nvPr/>
          </p:nvSpPr>
          <p:spPr>
            <a:xfrm>
              <a:off x="5484694" y="799171"/>
              <a:ext cx="2718961" cy="8841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t>Front end board</a:t>
              </a:r>
            </a:p>
            <a:p>
              <a:pPr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t>housing 64 SiPM </a:t>
              </a:r>
            </a:p>
          </p:txBody>
        </p:sp>
      </p:grpSp>
      <p:grpSp>
        <p:nvGrpSpPr>
          <p:cNvPr id="364" name="Group"/>
          <p:cNvGrpSpPr/>
          <p:nvPr/>
        </p:nvGrpSpPr>
        <p:grpSpPr>
          <a:xfrm>
            <a:off x="12108160" y="8421001"/>
            <a:ext cx="9894810" cy="4703173"/>
            <a:chOff x="0" y="0"/>
            <a:chExt cx="9894808" cy="4703171"/>
          </a:xfrm>
        </p:grpSpPr>
        <p:pic>
          <p:nvPicPr>
            <p:cNvPr id="362" name="Image" descr="Image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0" y="0"/>
              <a:ext cx="5383631" cy="470317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3" name="Readout Boards CAEN A5202"/>
            <p:cNvSpPr txBox="1"/>
            <p:nvPr/>
          </p:nvSpPr>
          <p:spPr>
            <a:xfrm>
              <a:off x="5340648" y="3297058"/>
              <a:ext cx="4554161" cy="5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lvl1pPr>
            </a:lstStyle>
            <a:p>
              <a:pPr/>
              <a:r>
                <a:t>Readout Boards CAEN A5202 </a:t>
              </a:r>
            </a:p>
          </p:txBody>
        </p:sp>
      </p:grpSp>
      <p:sp>
        <p:nvSpPr>
          <p:cNvPr id="365" name="“Bucatini calorimeter”"/>
          <p:cNvSpPr txBox="1"/>
          <p:nvPr/>
        </p:nvSpPr>
        <p:spPr>
          <a:xfrm>
            <a:off x="19380689" y="5627977"/>
            <a:ext cx="4239613" cy="602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b="1" sz="3000">
                <a:solidFill>
                  <a:srgbClr val="FF2600"/>
                </a:solidFill>
              </a:defRPr>
            </a:lvl1pPr>
          </a:lstStyle>
          <a:p>
            <a:pPr/>
            <a:r>
              <a:t>“Bucatini calorimeter”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Detector concepts fast overview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Detector concepts fast overview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xfrm>
            <a:off x="23736177" y="13282215"/>
            <a:ext cx="28271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8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3691" y="1277911"/>
            <a:ext cx="24236619" cy="12045869"/>
          </a:xfrm>
          <a:prstGeom prst="rect">
            <a:avLst/>
          </a:prstGeom>
          <a:ln w="12700">
            <a:miter lim="400000"/>
          </a:ln>
        </p:spPr>
      </p:pic>
      <p:sp>
        <p:nvSpPr>
          <p:cNvPr id="86" name="France, Switzerland, USA, ..."/>
          <p:cNvSpPr txBox="1"/>
          <p:nvPr/>
        </p:nvSpPr>
        <p:spPr>
          <a:xfrm>
            <a:off x="11704007" y="9671699"/>
            <a:ext cx="4597694" cy="56536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sz="2700"/>
            </a:lvl1pPr>
          </a:lstStyle>
          <a:p>
            <a:pPr/>
            <a:r>
              <a:t>France, Switzerland, USA, ...</a:t>
            </a:r>
          </a:p>
        </p:txBody>
      </p:sp>
      <p:sp>
        <p:nvSpPr>
          <p:cNvPr id="87" name="------"/>
          <p:cNvSpPr txBox="1"/>
          <p:nvPr/>
        </p:nvSpPr>
        <p:spPr>
          <a:xfrm>
            <a:off x="8816748" y="7207805"/>
            <a:ext cx="906086" cy="5776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/>
            <a:r>
              <a:t>------</a:t>
            </a:r>
          </a:p>
        </p:txBody>
      </p:sp>
      <p:sp>
        <p:nvSpPr>
          <p:cNvPr id="88" name="campaigns"/>
          <p:cNvSpPr txBox="1"/>
          <p:nvPr/>
        </p:nvSpPr>
        <p:spPr>
          <a:xfrm>
            <a:off x="9755329" y="9167233"/>
            <a:ext cx="1915240" cy="57764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/>
            <a:r>
              <a:t>campaigns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IDEA: 2020 Dual Readout prototyp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IDEA: 2020 Dual Readout prototype</a:t>
            </a:r>
          </a:p>
        </p:txBody>
      </p:sp>
      <p:sp>
        <p:nvSpPr>
          <p:cNvPr id="36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69" name="Two test beams in 2021: DESY and CERN"/>
          <p:cNvSpPr txBox="1"/>
          <p:nvPr/>
        </p:nvSpPr>
        <p:spPr>
          <a:xfrm>
            <a:off x="6623673" y="1471681"/>
            <a:ext cx="11136656" cy="799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algn="l">
              <a:defRPr b="1" sz="4400">
                <a:solidFill>
                  <a:schemeClr val="accent1">
                    <a:satOff val="-4409"/>
                    <a:lumOff val="-10509"/>
                  </a:schemeClr>
                </a:solidFill>
              </a:defRPr>
            </a:lvl1pPr>
          </a:lstStyle>
          <a:p>
            <a:pPr/>
            <a:r>
              <a:t>Two test beams in 2021: DESY and CERN</a:t>
            </a:r>
          </a:p>
        </p:txBody>
      </p:sp>
      <p:grpSp>
        <p:nvGrpSpPr>
          <p:cNvPr id="373" name="Group"/>
          <p:cNvGrpSpPr/>
          <p:nvPr/>
        </p:nvGrpSpPr>
        <p:grpSpPr>
          <a:xfrm>
            <a:off x="305296" y="2898523"/>
            <a:ext cx="12805214" cy="8302808"/>
            <a:chOff x="0" y="0"/>
            <a:chExt cx="12805212" cy="8302806"/>
          </a:xfrm>
        </p:grpSpPr>
        <p:pic>
          <p:nvPicPr>
            <p:cNvPr id="370" name="Image" descr="Image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906505"/>
              <a:ext cx="12805213" cy="67355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71" name="Preliminary - no filters used"/>
            <p:cNvSpPr txBox="1"/>
            <p:nvPr/>
          </p:nvSpPr>
          <p:spPr>
            <a:xfrm>
              <a:off x="3766120" y="7601483"/>
              <a:ext cx="6065734" cy="7013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 algn="l" defTabSz="457200">
                <a:defRPr sz="36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rPr b="1"/>
                <a:t>Preliminary </a:t>
              </a:r>
              <a:r>
                <a:t>- no filters used </a:t>
              </a:r>
            </a:p>
          </p:txBody>
        </p:sp>
        <p:sp>
          <p:nvSpPr>
            <p:cNvPr id="372" name="DESY with e- 1-6 GeV"/>
            <p:cNvSpPr txBox="1"/>
            <p:nvPr/>
          </p:nvSpPr>
          <p:spPr>
            <a:xfrm>
              <a:off x="4060153" y="-1"/>
              <a:ext cx="4684907" cy="7267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 algn="l">
                <a:defRPr sz="3600"/>
              </a:pPr>
              <a:r>
                <a:t>DESY with e</a:t>
              </a:r>
              <a:r>
                <a:rPr baseline="37555"/>
                <a:t>-</a:t>
              </a:r>
              <a:r>
                <a:t> 1-6 GeV</a:t>
              </a:r>
            </a:p>
          </p:txBody>
        </p:sp>
      </p:grpSp>
      <p:grpSp>
        <p:nvGrpSpPr>
          <p:cNvPr id="377" name="Group"/>
          <p:cNvGrpSpPr/>
          <p:nvPr/>
        </p:nvGrpSpPr>
        <p:grpSpPr>
          <a:xfrm>
            <a:off x="15307662" y="2743827"/>
            <a:ext cx="8751337" cy="10004068"/>
            <a:chOff x="0" y="0"/>
            <a:chExt cx="8751335" cy="10004066"/>
          </a:xfrm>
        </p:grpSpPr>
        <p:pic>
          <p:nvPicPr>
            <p:cNvPr id="374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894371"/>
              <a:ext cx="8541830" cy="694351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75" name="SPS with e+ 10-125 GeV"/>
            <p:cNvSpPr txBox="1"/>
            <p:nvPr/>
          </p:nvSpPr>
          <p:spPr>
            <a:xfrm>
              <a:off x="1991771" y="-1"/>
              <a:ext cx="5202308" cy="7267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 algn="l">
                <a:defRPr sz="3600"/>
              </a:pPr>
              <a:r>
                <a:t>SPS with e</a:t>
              </a:r>
              <a:r>
                <a:rPr baseline="37555"/>
                <a:t>+</a:t>
              </a:r>
              <a:r>
                <a:t> 10-125 GeV</a:t>
              </a:r>
            </a:p>
          </p:txBody>
        </p:sp>
        <p:sp>
          <p:nvSpPr>
            <p:cNvPr id="376" name="Preliminary…"/>
            <p:cNvSpPr txBox="1"/>
            <p:nvPr/>
          </p:nvSpPr>
          <p:spPr>
            <a:xfrm>
              <a:off x="91254" y="8235943"/>
              <a:ext cx="8660082" cy="17681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/>
            <a:p>
              <a:pPr defTabSz="457200">
                <a:defRPr sz="36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rPr b="1"/>
                <a:t>Preliminary</a:t>
              </a:r>
              <a:endParaRPr b="1"/>
            </a:p>
            <a:p>
              <a:pPr defTabSz="457200">
                <a:defRPr sz="36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t>yellow filters used over scintillating fibers, </a:t>
              </a:r>
            </a:p>
            <a:p>
              <a:pPr defTabSz="457200">
                <a:defRPr sz="36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t>neutral filters used over clear fibers </a:t>
              </a:r>
            </a:p>
          </p:txBody>
        </p:sp>
      </p:grpSp>
      <p:pic>
        <p:nvPicPr>
          <p:cNvPr id="378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9206968" y="4916899"/>
            <a:ext cx="3301129" cy="7185712"/>
          </a:xfrm>
          <a:prstGeom prst="rect">
            <a:avLst/>
          </a:prstGeom>
          <a:ln w="12700">
            <a:miter lim="400000"/>
          </a:ln>
        </p:spPr>
      </p:pic>
      <p:pic>
        <p:nvPicPr>
          <p:cNvPr id="379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55" y="2743441"/>
            <a:ext cx="17103328" cy="788912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82" name="Group"/>
          <p:cNvGrpSpPr/>
          <p:nvPr/>
        </p:nvGrpSpPr>
        <p:grpSpPr>
          <a:xfrm>
            <a:off x="8318747" y="10700737"/>
            <a:ext cx="8203657" cy="2482453"/>
            <a:chOff x="0" y="0"/>
            <a:chExt cx="8203654" cy="2482451"/>
          </a:xfrm>
        </p:grpSpPr>
        <p:pic>
          <p:nvPicPr>
            <p:cNvPr id="380" name="Image" descr="Image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0" y="0"/>
              <a:ext cx="5383631" cy="24824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81" name="Front end board…"/>
            <p:cNvSpPr txBox="1"/>
            <p:nvPr/>
          </p:nvSpPr>
          <p:spPr>
            <a:xfrm>
              <a:off x="5484694" y="799171"/>
              <a:ext cx="2718961" cy="8841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t>Front end board</a:t>
              </a:r>
            </a:p>
            <a:p>
              <a:pPr defTabSz="457200">
                <a:defRPr b="1" sz="2400">
                  <a:solidFill>
                    <a:schemeClr val="accent1">
                      <a:satOff val="-4409"/>
                      <a:lumOff val="-10509"/>
                    </a:schemeClr>
                  </a:solidFill>
                </a:defRPr>
              </a:pPr>
              <a:r>
                <a:t>housing 64 SiPM 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xit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6" dur="500" fill="hold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Class="exit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0" dur="500" fill="hold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Class="exit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4" dur="500" fill="hold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Class="entr" nodeType="afterEffect" presetSubtype="4" presetID="2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Class="entr" nodeType="afterEffect" presetSubtype="4" presetID="2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79" grpId="1"/>
      <p:bldP build="whole" bldLvl="1" animBg="1" rev="0" advAuto="0" spid="378" grpId="2"/>
      <p:bldP build="whole" bldLvl="1" animBg="1" rev="0" advAuto="0" spid="382" grpId="3"/>
      <p:bldP build="whole" bldLvl="1" animBg="1" rev="0" advAuto="0" spid="377" grpId="5"/>
      <p:bldP build="whole" bldLvl="1" animBg="1" rev="0" advAuto="0" spid="373" grpId="4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IDEA: DR future prototyp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IDEA: DR future prototypes</a:t>
            </a:r>
          </a:p>
        </p:txBody>
      </p:sp>
      <p:sp>
        <p:nvSpPr>
          <p:cNvPr id="38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8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4532" y="1278758"/>
            <a:ext cx="5580862" cy="3746619"/>
          </a:xfrm>
          <a:prstGeom prst="rect">
            <a:avLst/>
          </a:prstGeom>
          <a:ln w="12700">
            <a:miter lim="400000"/>
          </a:ln>
        </p:spPr>
      </p:pic>
      <p:pic>
        <p:nvPicPr>
          <p:cNvPr id="38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5305898" y="5771652"/>
            <a:ext cx="8415484" cy="7171002"/>
          </a:xfrm>
          <a:prstGeom prst="rect">
            <a:avLst/>
          </a:prstGeom>
          <a:ln w="12700">
            <a:miter lim="400000"/>
          </a:ln>
        </p:spPr>
      </p:pic>
      <p:sp>
        <p:nvSpPr>
          <p:cNvPr id="388" name="1 Mini-Module (MM):…"/>
          <p:cNvSpPr txBox="1"/>
          <p:nvPr/>
        </p:nvSpPr>
        <p:spPr>
          <a:xfrm>
            <a:off x="5767913" y="2099021"/>
            <a:ext cx="4601079" cy="1097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3000">
                <a:solidFill>
                  <a:srgbClr val="0351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1 Mini-Module (MM):</a:t>
            </a:r>
          </a:p>
          <a:p>
            <a:pPr algn="l" defTabSz="457200">
              <a:defRPr sz="3000">
                <a:solidFill>
                  <a:srgbClr val="0351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32 x 16 channel ( 512 ch )</a:t>
            </a:r>
          </a:p>
        </p:txBody>
      </p:sp>
      <p:grpSp>
        <p:nvGrpSpPr>
          <p:cNvPr id="397" name="Group"/>
          <p:cNvGrpSpPr/>
          <p:nvPr/>
        </p:nvGrpSpPr>
        <p:grpSpPr>
          <a:xfrm>
            <a:off x="819832" y="4595802"/>
            <a:ext cx="12853265" cy="6959277"/>
            <a:chOff x="0" y="0"/>
            <a:chExt cx="12853264" cy="6959275"/>
          </a:xfrm>
        </p:grpSpPr>
        <p:pic>
          <p:nvPicPr>
            <p:cNvPr id="389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668207" y="0"/>
              <a:ext cx="8185058" cy="69592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96" name="Group"/>
            <p:cNvGrpSpPr/>
            <p:nvPr/>
          </p:nvGrpSpPr>
          <p:grpSpPr>
            <a:xfrm>
              <a:off x="0" y="3071316"/>
              <a:ext cx="3725774" cy="2773687"/>
              <a:chOff x="0" y="0"/>
              <a:chExt cx="3725772" cy="2773686"/>
            </a:xfrm>
          </p:grpSpPr>
          <p:sp>
            <p:nvSpPr>
              <p:cNvPr id="390" name="1 Module:"/>
              <p:cNvSpPr txBox="1"/>
              <p:nvPr/>
            </p:nvSpPr>
            <p:spPr>
              <a:xfrm>
                <a:off x="16550" y="0"/>
                <a:ext cx="1868782" cy="64008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ctr">
                <a:spAutoFit/>
              </a:bodyPr>
              <a:lstStyle>
                <a:lvl1pPr algn="l" defTabSz="457200">
                  <a:defRPr sz="3000">
                    <a:solidFill>
                      <a:srgbClr val="0351FF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/>
                <a:r>
                  <a:t>1 Module:</a:t>
                </a:r>
              </a:p>
            </p:txBody>
          </p:sp>
          <p:grpSp>
            <p:nvGrpSpPr>
              <p:cNvPr id="395" name="Group"/>
              <p:cNvGrpSpPr/>
              <p:nvPr/>
            </p:nvGrpSpPr>
            <p:grpSpPr>
              <a:xfrm>
                <a:off x="0" y="669185"/>
                <a:ext cx="3725774" cy="2104502"/>
                <a:chOff x="0" y="0"/>
                <a:chExt cx="3725772" cy="2104501"/>
              </a:xfrm>
            </p:grpSpPr>
            <p:sp>
              <p:nvSpPr>
                <p:cNvPr id="391" name="2 x 5 MMs"/>
                <p:cNvSpPr txBox="1"/>
                <p:nvPr/>
              </p:nvSpPr>
              <p:spPr>
                <a:xfrm>
                  <a:off x="0" y="0"/>
                  <a:ext cx="1952683" cy="64008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91439" tIns="91439" rIns="91439" bIns="91439" numCol="1" anchor="ctr">
                  <a:spAutoFit/>
                </a:bodyPr>
                <a:lstStyle>
                  <a:lvl1pPr algn="l" defTabSz="457200">
                    <a:defRPr sz="3000">
                      <a:solidFill>
                        <a:srgbClr val="0351FF"/>
                      </a:solidFill>
                      <a:latin typeface="+mj-lt"/>
                      <a:ea typeface="+mj-ea"/>
                      <a:cs typeface="+mj-cs"/>
                      <a:sym typeface="Helvetica"/>
                    </a:defRPr>
                  </a:lvl1pPr>
                </a:lstStyle>
                <a:p>
                  <a:pPr/>
                  <a:r>
                    <a:t>2 x 5 MMs</a:t>
                  </a:r>
                </a:p>
              </p:txBody>
            </p:sp>
            <p:sp>
              <p:nvSpPr>
                <p:cNvPr id="392" name="→ 10 FEE boards"/>
                <p:cNvSpPr txBox="1"/>
                <p:nvPr/>
              </p:nvSpPr>
              <p:spPr>
                <a:xfrm>
                  <a:off x="13430" y="520277"/>
                  <a:ext cx="3223862" cy="64008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91439" tIns="91439" rIns="91439" bIns="91439" numCol="1" anchor="ctr">
                  <a:spAutoFit/>
                </a:bodyPr>
                <a:lstStyle>
                  <a:lvl1pPr algn="l" defTabSz="457200">
                    <a:defRPr sz="3000">
                      <a:solidFill>
                        <a:srgbClr val="0351FF"/>
                      </a:solidFill>
                      <a:latin typeface="+mj-lt"/>
                      <a:ea typeface="+mj-ea"/>
                      <a:cs typeface="+mj-cs"/>
                      <a:sym typeface="Helvetica"/>
                    </a:defRPr>
                  </a:lvl1pPr>
                </a:lstStyle>
                <a:p>
                  <a:pPr/>
                  <a:r>
                    <a:t>→ 10 FEE boards</a:t>
                  </a:r>
                </a:p>
              </p:txBody>
            </p:sp>
            <p:sp>
              <p:nvSpPr>
                <p:cNvPr id="393" name="(8-channel grouping)"/>
                <p:cNvSpPr txBox="1"/>
                <p:nvPr/>
              </p:nvSpPr>
              <p:spPr>
                <a:xfrm>
                  <a:off x="14314" y="952189"/>
                  <a:ext cx="3711460" cy="64008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91439" tIns="91439" rIns="91439" bIns="91439" numCol="1" anchor="ctr">
                  <a:spAutoFit/>
                </a:bodyPr>
                <a:lstStyle>
                  <a:lvl1pPr algn="l" defTabSz="457200">
                    <a:defRPr sz="3000">
                      <a:solidFill>
                        <a:srgbClr val="0351FF"/>
                      </a:solidFill>
                      <a:latin typeface="+mj-lt"/>
                      <a:ea typeface="+mj-ea"/>
                      <a:cs typeface="+mj-cs"/>
                      <a:sym typeface="Helvetica"/>
                    </a:defRPr>
                  </a:lvl1pPr>
                </a:lstStyle>
                <a:p>
                  <a:pPr/>
                  <a:r>
                    <a:t>(8-channel grouping)</a:t>
                  </a:r>
                </a:p>
              </p:txBody>
            </p:sp>
            <p:sp>
              <p:nvSpPr>
                <p:cNvPr id="394" name="~ 13 x13 x 200 cm3"/>
                <p:cNvSpPr txBox="1"/>
                <p:nvPr/>
              </p:nvSpPr>
              <p:spPr>
                <a:xfrm>
                  <a:off x="114271" y="1439021"/>
                  <a:ext cx="3460746" cy="665481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none" lIns="91439" tIns="91439" rIns="91439" bIns="91439" numCol="1" anchor="ctr">
                  <a:spAutoFit/>
                </a:bodyPr>
                <a:lstStyle/>
                <a:p>
                  <a:pPr algn="l" defTabSz="457200">
                    <a:defRPr sz="3000">
                      <a:solidFill>
                        <a:srgbClr val="0351FF"/>
                      </a:solidFill>
                      <a:latin typeface="+mj-lt"/>
                      <a:ea typeface="+mj-ea"/>
                      <a:cs typeface="+mj-cs"/>
                      <a:sym typeface="Helvetica"/>
                    </a:defRPr>
                  </a:pPr>
                  <a:r>
                    <a:t>~ 13 x13 x 200 cm</a:t>
                  </a:r>
                  <a:r>
                    <a:rPr baseline="38666"/>
                    <a:t>3</a:t>
                  </a:r>
                </a:p>
              </p:txBody>
            </p:sp>
          </p:grpSp>
        </p:grpSp>
      </p:grpSp>
      <p:sp>
        <p:nvSpPr>
          <p:cNvPr id="398" name="17 modules, ~ 65 x 65 x 200 cm3"/>
          <p:cNvSpPr txBox="1"/>
          <p:nvPr/>
        </p:nvSpPr>
        <p:spPr>
          <a:xfrm>
            <a:off x="16454533" y="2342666"/>
            <a:ext cx="6118213" cy="690881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3200">
                <a:solidFill>
                  <a:srgbClr val="0351FF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17 modules, ~ 65 x 65 x 200 cm</a:t>
            </a:r>
            <a:r>
              <a:rPr baseline="38249"/>
              <a:t>3</a:t>
            </a:r>
          </a:p>
        </p:txBody>
      </p:sp>
      <p:sp>
        <p:nvSpPr>
          <p:cNvPr id="399" name="HiDRa2"/>
          <p:cNvSpPr txBox="1"/>
          <p:nvPr/>
        </p:nvSpPr>
        <p:spPr>
          <a:xfrm>
            <a:off x="11071574" y="1308902"/>
            <a:ext cx="2240852" cy="8495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sz="4600" u="sng"/>
            </a:lvl1pPr>
          </a:lstStyle>
          <a:p>
            <a:pPr/>
            <a:r>
              <a:t>HiDRa2</a:t>
            </a:r>
          </a:p>
        </p:txBody>
      </p:sp>
      <p:grpSp>
        <p:nvGrpSpPr>
          <p:cNvPr id="404" name="Group"/>
          <p:cNvGrpSpPr/>
          <p:nvPr/>
        </p:nvGrpSpPr>
        <p:grpSpPr>
          <a:xfrm>
            <a:off x="15321393" y="3267530"/>
            <a:ext cx="6035263" cy="2415711"/>
            <a:chOff x="0" y="0"/>
            <a:chExt cx="6035262" cy="2415710"/>
          </a:xfrm>
        </p:grpSpPr>
        <p:sp>
          <p:nvSpPr>
            <p:cNvPr id="400" name="- 2 central modules with SiPMs"/>
            <p:cNvSpPr txBox="1"/>
            <p:nvPr/>
          </p:nvSpPr>
          <p:spPr>
            <a:xfrm>
              <a:off x="0" y="0"/>
              <a:ext cx="5425587" cy="6400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sz="3000">
                  <a:solidFill>
                    <a:srgbClr val="0351FF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- 2 central modules with SiPMs</a:t>
              </a:r>
            </a:p>
          </p:txBody>
        </p:sp>
        <p:sp>
          <p:nvSpPr>
            <p:cNvPr id="401" name="→ ~ 10 k SiPMs, ~ 20 FEE boards"/>
            <p:cNvSpPr txBox="1"/>
            <p:nvPr/>
          </p:nvSpPr>
          <p:spPr>
            <a:xfrm>
              <a:off x="16223" y="598117"/>
              <a:ext cx="6019040" cy="640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sz="3000">
                  <a:solidFill>
                    <a:srgbClr val="0351FF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→ ~ 10 k SiPMs, ~ 20 FEE boards</a:t>
              </a:r>
            </a:p>
          </p:txBody>
        </p:sp>
        <p:sp>
          <p:nvSpPr>
            <p:cNvPr id="402" name="- all others with PMTs"/>
            <p:cNvSpPr txBox="1"/>
            <p:nvPr/>
          </p:nvSpPr>
          <p:spPr>
            <a:xfrm>
              <a:off x="8163" y="1157054"/>
              <a:ext cx="3816012" cy="640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sz="3000">
                  <a:solidFill>
                    <a:srgbClr val="0351FF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- all others with PMTs</a:t>
              </a:r>
            </a:p>
          </p:txBody>
        </p:sp>
        <p:sp>
          <p:nvSpPr>
            <p:cNvPr id="403" name="→ ~ 150 PMTs"/>
            <p:cNvSpPr txBox="1"/>
            <p:nvPr/>
          </p:nvSpPr>
          <p:spPr>
            <a:xfrm>
              <a:off x="6768" y="1775630"/>
              <a:ext cx="2704823" cy="6400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sz="3000">
                  <a:solidFill>
                    <a:srgbClr val="0351FF"/>
                  </a:solidFill>
                  <a:latin typeface="+mj-lt"/>
                  <a:ea typeface="+mj-ea"/>
                  <a:cs typeface="+mj-cs"/>
                  <a:sym typeface="Helvetica"/>
                </a:defRPr>
              </a:lvl1pPr>
            </a:lstStyle>
            <a:p>
              <a:pPr/>
              <a:r>
                <a:t>→ ~ 150 PMTs</a:t>
              </a:r>
            </a:p>
          </p:txBody>
        </p:sp>
      </p:grpSp>
      <p:sp>
        <p:nvSpPr>
          <p:cNvPr id="405" name="Oval"/>
          <p:cNvSpPr/>
          <p:nvPr/>
        </p:nvSpPr>
        <p:spPr>
          <a:xfrm>
            <a:off x="6452022" y="5735971"/>
            <a:ext cx="2485079" cy="1341008"/>
          </a:xfrm>
          <a:prstGeom prst="ellipse">
            <a:avLst/>
          </a:prstGeom>
          <a:ln w="101600">
            <a:solidFill>
              <a:srgbClr val="FF2600"/>
            </a:solidFill>
          </a:ln>
          <a:effectLst>
            <a:outerShdw sx="100000" sy="100000" kx="0" ky="0" algn="b" rotWithShape="0" blurRad="63500" dist="25400" dir="5400000">
              <a:srgbClr val="000000">
                <a:alpha val="35000"/>
              </a:srgbClr>
            </a:outerShdw>
          </a:effectLst>
        </p:spPr>
        <p:txBody>
          <a:bodyPr tIns="91439" bIns="91439" anchor="ctr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406" name="Line"/>
          <p:cNvSpPr/>
          <p:nvPr/>
        </p:nvSpPr>
        <p:spPr>
          <a:xfrm>
            <a:off x="4646795" y="4490476"/>
            <a:ext cx="1929457" cy="1538288"/>
          </a:xfrm>
          <a:prstGeom prst="line">
            <a:avLst/>
          </a:prstGeom>
          <a:ln w="101600">
            <a:solidFill>
              <a:srgbClr val="FF2600"/>
            </a:solidFill>
            <a:tailEnd type="triangle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grpSp>
        <p:nvGrpSpPr>
          <p:cNvPr id="409" name="Group"/>
          <p:cNvGrpSpPr/>
          <p:nvPr/>
        </p:nvGrpSpPr>
        <p:grpSpPr>
          <a:xfrm>
            <a:off x="12841273" y="9522883"/>
            <a:ext cx="5458681" cy="1984897"/>
            <a:chOff x="0" y="0"/>
            <a:chExt cx="5458680" cy="1984895"/>
          </a:xfrm>
        </p:grpSpPr>
        <p:sp>
          <p:nvSpPr>
            <p:cNvPr id="407" name="Oval"/>
            <p:cNvSpPr/>
            <p:nvPr/>
          </p:nvSpPr>
          <p:spPr>
            <a:xfrm>
              <a:off x="3408354" y="536224"/>
              <a:ext cx="2050327" cy="1448672"/>
            </a:xfrm>
            <a:prstGeom prst="ellipse">
              <a:avLst/>
            </a:prstGeom>
            <a:noFill/>
            <a:ln w="101600" cap="flat">
              <a:solidFill>
                <a:srgbClr val="FF2600"/>
              </a:solidFill>
              <a:prstDash val="solid"/>
              <a:round/>
            </a:ln>
            <a:effectLst>
              <a:outerShdw sx="100000" sy="100000" kx="0" ky="0" algn="b" rotWithShape="0" blurRad="63500" dist="25400" dir="5400000">
                <a:srgbClr val="000000">
                  <a:alpha val="35000"/>
                </a:srgbClr>
              </a:outerShdw>
            </a:effectLst>
          </p:spPr>
          <p:txBody>
            <a:bodyPr wrap="square" lIns="91439" tIns="91439" rIns="91439" bIns="91439" numCol="1" anchor="ctr">
              <a:noAutofit/>
            </a:bodyPr>
            <a:lstStyle/>
            <a:p>
              <a:pPr algn="l">
                <a:defRPr sz="32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408" name="Line"/>
            <p:cNvSpPr/>
            <p:nvPr/>
          </p:nvSpPr>
          <p:spPr>
            <a:xfrm>
              <a:off x="-1" y="0"/>
              <a:ext cx="3284639" cy="1171802"/>
            </a:xfrm>
            <a:prstGeom prst="line">
              <a:avLst/>
            </a:prstGeom>
            <a:noFill/>
            <a:ln w="101600" cap="flat">
              <a:solidFill>
                <a:srgbClr val="FF2600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>
                <a:defRPr sz="32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</p:grpSp>
      <p:sp>
        <p:nvSpPr>
          <p:cNvPr id="410" name="Full hadronic shower containment calorimeter"/>
          <p:cNvSpPr txBox="1"/>
          <p:nvPr/>
        </p:nvSpPr>
        <p:spPr>
          <a:xfrm>
            <a:off x="14677118" y="1444628"/>
            <a:ext cx="9673043" cy="664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b="1" sz="3400">
                <a:solidFill>
                  <a:srgbClr val="FF2600"/>
                </a:solidFill>
              </a:defRPr>
            </a:lvl1pPr>
          </a:lstStyle>
          <a:p>
            <a:pPr/>
            <a:r>
              <a:t>Full hadronic shower containment calorimeter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IDEA: Plate based + 3D printing calo (Korea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IDEA: Plate based + 3D printing calo (Korea)</a:t>
            </a:r>
          </a:p>
        </p:txBody>
      </p:sp>
      <p:sp>
        <p:nvSpPr>
          <p:cNvPr id="4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14" name="Image" descr="Image"/>
          <p:cNvPicPr>
            <a:picLocks noChangeAspect="1"/>
          </p:cNvPicPr>
          <p:nvPr/>
        </p:nvPicPr>
        <p:blipFill>
          <a:blip r:embed="rId2">
            <a:extLst/>
          </a:blip>
          <a:srcRect l="0" t="0" r="0" b="7576"/>
          <a:stretch>
            <a:fillRect/>
          </a:stretch>
        </p:blipFill>
        <p:spPr>
          <a:xfrm>
            <a:off x="1433047" y="1819443"/>
            <a:ext cx="8123009" cy="8566062"/>
          </a:xfrm>
          <a:prstGeom prst="rect">
            <a:avLst/>
          </a:prstGeom>
          <a:ln w="12700">
            <a:miter lim="400000"/>
          </a:ln>
        </p:spPr>
      </p:pic>
      <p:pic>
        <p:nvPicPr>
          <p:cNvPr id="41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36689" y="1577881"/>
            <a:ext cx="6497315" cy="6525688"/>
          </a:xfrm>
          <a:prstGeom prst="rect">
            <a:avLst/>
          </a:prstGeom>
          <a:ln w="12700">
            <a:miter lim="400000"/>
          </a:ln>
        </p:spPr>
      </p:pic>
      <p:pic>
        <p:nvPicPr>
          <p:cNvPr id="416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845012" y="3807955"/>
            <a:ext cx="7476112" cy="8817119"/>
          </a:xfrm>
          <a:prstGeom prst="rect">
            <a:avLst/>
          </a:prstGeom>
          <a:ln w="12700">
            <a:miter lim="400000"/>
          </a:ln>
        </p:spPr>
      </p:pic>
      <p:sp>
        <p:nvSpPr>
          <p:cNvPr id="417" name="“Short-term plan”"/>
          <p:cNvSpPr txBox="1"/>
          <p:nvPr/>
        </p:nvSpPr>
        <p:spPr>
          <a:xfrm>
            <a:off x="2237246" y="1264355"/>
            <a:ext cx="4056555" cy="701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algn="l" defTabSz="457200">
              <a:defRPr b="1" sz="3600">
                <a:solidFill>
                  <a:srgbClr val="0351FF"/>
                </a:solidFill>
              </a:defRPr>
            </a:lvl1pPr>
          </a:lstStyle>
          <a:p>
            <a:pPr/>
            <a:r>
              <a:t>“Short-term plan”</a:t>
            </a:r>
          </a:p>
        </p:txBody>
      </p:sp>
      <p:sp>
        <p:nvSpPr>
          <p:cNvPr id="418" name="“Mid-term plan”"/>
          <p:cNvSpPr txBox="1"/>
          <p:nvPr/>
        </p:nvSpPr>
        <p:spPr>
          <a:xfrm>
            <a:off x="18800725" y="2178860"/>
            <a:ext cx="3650030" cy="7013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algn="l" defTabSz="457200">
              <a:defRPr b="1" sz="3600">
                <a:solidFill>
                  <a:srgbClr val="0351FF"/>
                </a:solidFill>
              </a:defRPr>
            </a:lvl1pPr>
          </a:lstStyle>
          <a:p>
            <a:pPr/>
            <a:r>
              <a:t>“Mid-term plan”</a:t>
            </a:r>
          </a:p>
        </p:txBody>
      </p:sp>
      <p:sp>
        <p:nvSpPr>
          <p:cNvPr id="419" name="Building more and…"/>
          <p:cNvSpPr txBox="1"/>
          <p:nvPr/>
        </p:nvSpPr>
        <p:spPr>
          <a:xfrm>
            <a:off x="12714875" y="10303168"/>
            <a:ext cx="3471387" cy="15792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3200"/>
            </a:pPr>
            <a:r>
              <a:t>Building more and</a:t>
            </a:r>
          </a:p>
          <a:p>
            <a:pPr algn="l" defTabSz="457200">
              <a:defRPr sz="3200"/>
            </a:pPr>
            <a:r>
              <a:t>more modules</a:t>
            </a:r>
          </a:p>
          <a:p>
            <a:pPr algn="l" defTabSz="457200">
              <a:defRPr sz="3200"/>
            </a:pPr>
            <a:r>
              <a:t>2022-2025</a:t>
            </a:r>
          </a:p>
        </p:txBody>
      </p:sp>
      <p:sp>
        <p:nvSpPr>
          <p:cNvPr id="426" name="Connection Line"/>
          <p:cNvSpPr/>
          <p:nvPr/>
        </p:nvSpPr>
        <p:spPr>
          <a:xfrm>
            <a:off x="13708784" y="8001310"/>
            <a:ext cx="2640959" cy="1652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442" fill="norm" stroke="1" extrusionOk="0">
                <a:moveTo>
                  <a:pt x="21600" y="18788"/>
                </a:moveTo>
                <a:cubicBezTo>
                  <a:pt x="8087" y="21600"/>
                  <a:pt x="887" y="15337"/>
                  <a:pt x="0" y="0"/>
                </a:cubicBezTo>
              </a:path>
            </a:pathLst>
          </a:custGeom>
          <a:ln w="152400">
            <a:solidFill>
              <a:schemeClr val="accent1"/>
            </a:solidFill>
            <a:miter lim="400000"/>
            <a:headEnd type="arrow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/>
          <a:lstStyle/>
          <a:p>
            <a:pPr/>
          </a:p>
        </p:txBody>
      </p:sp>
      <p:sp>
        <p:nvSpPr>
          <p:cNvPr id="421" name="Strong collaboration on DR calorimetry between INFN, Korea and USA"/>
          <p:cNvSpPr txBox="1"/>
          <p:nvPr/>
        </p:nvSpPr>
        <p:spPr>
          <a:xfrm>
            <a:off x="4884541" y="12641325"/>
            <a:ext cx="14614918" cy="664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b="1" sz="3400">
                <a:solidFill>
                  <a:schemeClr val="accent1">
                    <a:satOff val="-4409"/>
                    <a:lumOff val="-10509"/>
                  </a:schemeClr>
                </a:solidFill>
              </a:defRPr>
            </a:lvl1pPr>
          </a:lstStyle>
          <a:p>
            <a:pPr/>
            <a:r>
              <a:t>Strong collaboration on DR calorimetry between INFN, Korea and USA</a:t>
            </a:r>
          </a:p>
        </p:txBody>
      </p:sp>
      <p:grpSp>
        <p:nvGrpSpPr>
          <p:cNvPr id="425" name="Group"/>
          <p:cNvGrpSpPr/>
          <p:nvPr/>
        </p:nvGrpSpPr>
        <p:grpSpPr>
          <a:xfrm>
            <a:off x="1433018" y="10274972"/>
            <a:ext cx="8123199" cy="2399106"/>
            <a:chOff x="0" y="0"/>
            <a:chExt cx="8123197" cy="2399105"/>
          </a:xfrm>
        </p:grpSpPr>
        <p:pic>
          <p:nvPicPr>
            <p:cNvPr id="422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8123198" cy="239910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23" name="Copper (3D printed)"/>
            <p:cNvSpPr txBox="1"/>
            <p:nvPr/>
          </p:nvSpPr>
          <p:spPr>
            <a:xfrm>
              <a:off x="5918540" y="27599"/>
              <a:ext cx="2128857" cy="963165"/>
            </a:xfrm>
            <a:prstGeom prst="rect">
              <a:avLst/>
            </a:prstGeom>
            <a:solidFill>
              <a:srgbClr val="FFFFFF"/>
            </a:solidFill>
            <a:ln w="63500" cap="flat">
              <a:solidFill>
                <a:srgbClr val="FF93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>
                <a:defRPr sz="2400"/>
              </a:lvl1pPr>
            </a:lstStyle>
            <a:p>
              <a:pPr/>
              <a:r>
                <a:t>Copper (3D printed)</a:t>
              </a:r>
            </a:p>
          </p:txBody>
        </p:sp>
        <p:sp>
          <p:nvSpPr>
            <p:cNvPr id="427" name="Connection Line"/>
            <p:cNvSpPr/>
            <p:nvPr/>
          </p:nvSpPr>
          <p:spPr>
            <a:xfrm>
              <a:off x="4867965" y="209174"/>
              <a:ext cx="1006108" cy="6638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6078" y="9425"/>
                    <a:pt x="13278" y="2225"/>
                    <a:pt x="21600" y="0"/>
                  </a:cubicBezTo>
                </a:path>
              </a:pathLst>
            </a:custGeom>
            <a:noFill/>
            <a:ln w="88900" cap="flat">
              <a:solidFill>
                <a:srgbClr val="FF2600"/>
              </a:solidFill>
              <a:prstDash val="solid"/>
              <a:round/>
              <a:headEnd type="arrow" w="med" len="med"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9" name="IDEA: Crystal ECAL with DR calorimeter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IDEA: Crystal ECAL with DR calorimeter</a:t>
            </a:r>
          </a:p>
        </p:txBody>
      </p:sp>
      <p:sp>
        <p:nvSpPr>
          <p:cNvPr id="430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3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301494"/>
            <a:ext cx="24384000" cy="11113012"/>
          </a:xfrm>
          <a:prstGeom prst="rect">
            <a:avLst/>
          </a:prstGeom>
          <a:ln w="12700">
            <a:miter lim="400000"/>
          </a:ln>
        </p:spPr>
      </p:pic>
      <p:pic>
        <p:nvPicPr>
          <p:cNvPr id="432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59327" y="1352324"/>
            <a:ext cx="21986174" cy="11302355"/>
          </a:xfrm>
          <a:prstGeom prst="rect">
            <a:avLst/>
          </a:prstGeom>
          <a:ln w="12700">
            <a:miter lim="400000"/>
          </a:ln>
        </p:spPr>
      </p:pic>
      <p:sp>
        <p:nvSpPr>
          <p:cNvPr id="433" name="M. Lucchini"/>
          <p:cNvSpPr txBox="1"/>
          <p:nvPr/>
        </p:nvSpPr>
        <p:spPr>
          <a:xfrm>
            <a:off x="19837028" y="12755915"/>
            <a:ext cx="2989581" cy="737762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b="1" sz="4000"/>
            </a:lvl1pPr>
          </a:lstStyle>
          <a:p>
            <a:pPr/>
            <a:r>
              <a:t>M. Lucchini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IDEA: Crystal ECAL with DR calorimeter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IDEA: Crystal ECAL with DR calorimeter</a:t>
            </a:r>
          </a:p>
        </p:txBody>
      </p:sp>
      <p:sp>
        <p:nvSpPr>
          <p:cNvPr id="436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437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301494"/>
            <a:ext cx="24384000" cy="11113012"/>
          </a:xfrm>
          <a:prstGeom prst="rect">
            <a:avLst/>
          </a:prstGeom>
          <a:ln w="12700">
            <a:miter lim="400000"/>
          </a:ln>
        </p:spPr>
      </p:pic>
      <p:sp>
        <p:nvSpPr>
          <p:cNvPr id="438" name="Sensible improvement in jet resolution using dual-readout information combined…"/>
          <p:cNvSpPr txBox="1"/>
          <p:nvPr/>
        </p:nvSpPr>
        <p:spPr>
          <a:xfrm>
            <a:off x="3304941" y="11723343"/>
            <a:ext cx="17774118" cy="12837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defTabSz="457200">
              <a:defRPr b="1" sz="3600">
                <a:solidFill>
                  <a:srgbClr val="CCA1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Sensible improvement in jet resolution using dual-readout information combined</a:t>
            </a:r>
          </a:p>
          <a:p>
            <a:pPr defTabSz="457200">
              <a:defRPr b="1" sz="3600">
                <a:solidFill>
                  <a:srgbClr val="CCA100"/>
                </a:solidFill>
                <a:latin typeface="+mj-lt"/>
                <a:ea typeface="+mj-ea"/>
                <a:cs typeface="+mj-cs"/>
                <a:sym typeface="Helvetica"/>
              </a:defRPr>
            </a:pPr>
            <a:r>
              <a:t>with a particle flow approach → 3-4% for jet energies above 50 GeV</a:t>
            </a:r>
          </a:p>
        </p:txBody>
      </p:sp>
      <p:grpSp>
        <p:nvGrpSpPr>
          <p:cNvPr id="444" name="Group"/>
          <p:cNvGrpSpPr/>
          <p:nvPr/>
        </p:nvGrpSpPr>
        <p:grpSpPr>
          <a:xfrm>
            <a:off x="16543878" y="1314844"/>
            <a:ext cx="7346831" cy="9071524"/>
            <a:chOff x="0" y="0"/>
            <a:chExt cx="7346829" cy="9071522"/>
          </a:xfrm>
        </p:grpSpPr>
        <p:pic>
          <p:nvPicPr>
            <p:cNvPr id="439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7346830" cy="74340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443" name="Group"/>
            <p:cNvGrpSpPr/>
            <p:nvPr/>
          </p:nvGrpSpPr>
          <p:grpSpPr>
            <a:xfrm>
              <a:off x="1762357" y="7240223"/>
              <a:ext cx="4843037" cy="1831300"/>
              <a:chOff x="0" y="0"/>
              <a:chExt cx="4843036" cy="1831299"/>
            </a:xfrm>
          </p:grpSpPr>
          <p:sp>
            <p:nvSpPr>
              <p:cNvPr id="440" name="crystals + IDEA w/o DRO"/>
              <p:cNvSpPr txBox="1"/>
              <p:nvPr/>
            </p:nvSpPr>
            <p:spPr>
              <a:xfrm>
                <a:off x="0" y="-1"/>
                <a:ext cx="3851589" cy="59106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ctr">
                <a:noAutofit/>
              </a:bodyPr>
              <a:lstStyle>
                <a:lvl1pPr algn="l" defTabSz="457200">
                  <a:defRPr sz="2400">
                    <a:solidFill>
                      <a:srgbClr val="B82E00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/>
                <a:r>
                  <a:t>crystals + IDEA w/o DRO</a:t>
                </a:r>
              </a:p>
            </p:txBody>
          </p:sp>
          <p:sp>
            <p:nvSpPr>
              <p:cNvPr id="441" name="crystals + IDEA w/ DRO"/>
              <p:cNvSpPr txBox="1"/>
              <p:nvPr/>
            </p:nvSpPr>
            <p:spPr>
              <a:xfrm>
                <a:off x="9176" y="620117"/>
                <a:ext cx="3669808" cy="5910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ctr">
                <a:noAutofit/>
              </a:bodyPr>
              <a:lstStyle>
                <a:lvl1pPr algn="l" defTabSz="457200">
                  <a:defRPr sz="2400">
                    <a:solidFill>
                      <a:srgbClr val="458626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/>
                <a:r>
                  <a:t>crystals + IDEA w/ DRO</a:t>
                </a:r>
              </a:p>
            </p:txBody>
          </p:sp>
          <p:sp>
            <p:nvSpPr>
              <p:cNvPr id="442" name="crystals + IDEA w/ DRO + pPFA"/>
              <p:cNvSpPr txBox="1"/>
              <p:nvPr/>
            </p:nvSpPr>
            <p:spPr>
              <a:xfrm>
                <a:off x="1145" y="1240235"/>
                <a:ext cx="4841892" cy="5910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91439" tIns="91439" rIns="91439" bIns="91439" numCol="1" anchor="ctr">
                <a:noAutofit/>
              </a:bodyPr>
              <a:lstStyle>
                <a:lvl1pPr algn="l" defTabSz="457200">
                  <a:defRPr sz="2400">
                    <a:solidFill>
                      <a:srgbClr val="0268A6"/>
                    </a:solidFill>
                    <a:latin typeface="+mj-lt"/>
                    <a:ea typeface="+mj-ea"/>
                    <a:cs typeface="+mj-cs"/>
                    <a:sym typeface="Helvetica"/>
                  </a:defRPr>
                </a:lvl1pPr>
              </a:lstStyle>
              <a:p>
                <a:pPr/>
                <a:r>
                  <a:t>crystals + IDEA w/ DRO + pPFA</a:t>
                </a:r>
              </a:p>
            </p:txBody>
          </p:sp>
        </p:grpSp>
      </p:grpSp>
      <p:pic>
        <p:nvPicPr>
          <p:cNvPr id="445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13815" y="1362568"/>
            <a:ext cx="9314116" cy="405035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448" name="Group"/>
          <p:cNvGrpSpPr/>
          <p:nvPr/>
        </p:nvGrpSpPr>
        <p:grpSpPr>
          <a:xfrm>
            <a:off x="1750834" y="5666366"/>
            <a:ext cx="9731243" cy="5803537"/>
            <a:chOff x="0" y="0"/>
            <a:chExt cx="9731241" cy="5803535"/>
          </a:xfrm>
        </p:grpSpPr>
        <p:pic>
          <p:nvPicPr>
            <p:cNvPr id="446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982718"/>
              <a:ext cx="9731242" cy="48208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47" name="Event display"/>
            <p:cNvSpPr txBox="1"/>
            <p:nvPr/>
          </p:nvSpPr>
          <p:spPr>
            <a:xfrm>
              <a:off x="3591299" y="0"/>
              <a:ext cx="2548644" cy="5917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>
                <a:defRPr b="1"/>
              </a:lvl1pPr>
            </a:lstStyle>
            <a:p>
              <a:pPr/>
              <a:r>
                <a:t>Event display</a:t>
              </a:r>
            </a:p>
          </p:txBody>
        </p:sp>
      </p:grpSp>
      <p:pic>
        <p:nvPicPr>
          <p:cNvPr id="44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061165" y="2587472"/>
            <a:ext cx="3903624" cy="4121422"/>
          </a:xfrm>
          <a:prstGeom prst="rect">
            <a:avLst/>
          </a:prstGeom>
          <a:ln w="12700">
            <a:miter lim="400000"/>
          </a:ln>
        </p:spPr>
      </p:pic>
      <p:sp>
        <p:nvSpPr>
          <p:cNvPr id="450" name="M. Lucchini"/>
          <p:cNvSpPr txBox="1"/>
          <p:nvPr/>
        </p:nvSpPr>
        <p:spPr>
          <a:xfrm>
            <a:off x="19837028" y="12755915"/>
            <a:ext cx="2989581" cy="737762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b="1" sz="4000"/>
            </a:lvl1pPr>
          </a:lstStyle>
          <a:p>
            <a:pPr/>
            <a:r>
              <a:t>M. Lucchini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IDEA: μ-RWELL Test beam 2021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IDEA: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Test beam 2021</a:t>
            </a:r>
          </a:p>
        </p:txBody>
      </p:sp>
      <p:sp>
        <p:nvSpPr>
          <p:cNvPr id="4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54" name="Text"/>
          <p:cNvSpPr txBox="1"/>
          <p:nvPr/>
        </p:nvSpPr>
        <p:spPr>
          <a:xfrm>
            <a:off x="-42061920" y="-25479491"/>
            <a:ext cx="195581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12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455" name="unknown.jpeg" descr="unknown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457094" y="1358124"/>
            <a:ext cx="4787739" cy="6383652"/>
          </a:xfrm>
          <a:prstGeom prst="rect">
            <a:avLst/>
          </a:prstGeom>
          <a:ln w="12700">
            <a:miter lim="400000"/>
          </a:ln>
        </p:spPr>
      </p:pic>
      <p:sp>
        <p:nvSpPr>
          <p:cNvPr id="456" name="Text"/>
          <p:cNvSpPr txBox="1"/>
          <p:nvPr/>
        </p:nvSpPr>
        <p:spPr>
          <a:xfrm>
            <a:off x="-15946974" y="-43676219"/>
            <a:ext cx="195581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12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457" name="New μ-RWELL prototypes with 40 cm long strips"/>
          <p:cNvSpPr txBox="1"/>
          <p:nvPr/>
        </p:nvSpPr>
        <p:spPr>
          <a:xfrm>
            <a:off x="14415068" y="2148020"/>
            <a:ext cx="4909843" cy="10340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>
              <a:defRPr sz="3000"/>
            </a:lvl1pPr>
          </a:lstStyle>
          <a:p>
            <a:pPr/>
            <a:r>
              <a:t>New μ-RWELL prototypes with 40 cm long strips</a:t>
            </a:r>
          </a:p>
        </p:txBody>
      </p:sp>
      <p:grpSp>
        <p:nvGrpSpPr>
          <p:cNvPr id="462" name="Group"/>
          <p:cNvGrpSpPr/>
          <p:nvPr/>
        </p:nvGrpSpPr>
        <p:grpSpPr>
          <a:xfrm>
            <a:off x="18456515" y="3813534"/>
            <a:ext cx="380999" cy="2047485"/>
            <a:chOff x="0" y="0"/>
            <a:chExt cx="380998" cy="2047483"/>
          </a:xfrm>
        </p:grpSpPr>
        <p:sp>
          <p:nvSpPr>
            <p:cNvPr id="458" name="Line"/>
            <p:cNvSpPr/>
            <p:nvPr/>
          </p:nvSpPr>
          <p:spPr>
            <a:xfrm flipV="1">
              <a:off x="-1" y="-1"/>
              <a:ext cx="2" cy="204748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>
                <a:defRPr sz="32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459" name="Line"/>
            <p:cNvSpPr/>
            <p:nvPr/>
          </p:nvSpPr>
          <p:spPr>
            <a:xfrm flipV="1">
              <a:off x="126999" y="-1"/>
              <a:ext cx="2" cy="204748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>
                <a:defRPr sz="32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460" name="Line"/>
            <p:cNvSpPr/>
            <p:nvPr/>
          </p:nvSpPr>
          <p:spPr>
            <a:xfrm flipV="1">
              <a:off x="253999" y="-1"/>
              <a:ext cx="2" cy="204748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>
                <a:defRPr sz="32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461" name="Line"/>
            <p:cNvSpPr/>
            <p:nvPr/>
          </p:nvSpPr>
          <p:spPr>
            <a:xfrm flipV="1">
              <a:off x="380998" y="-1"/>
              <a:ext cx="1" cy="2047485"/>
            </a:xfrm>
            <a:prstGeom prst="line">
              <a:avLst/>
            </a:prstGeom>
            <a:noFill/>
            <a:ln w="25400" cap="flat">
              <a:solidFill>
                <a:schemeClr val="accent1"/>
              </a:solidFill>
              <a:prstDash val="solid"/>
              <a:round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>
                <a:defRPr sz="32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</p:grpSp>
      <p:sp>
        <p:nvSpPr>
          <p:cNvPr id="463" name="strips"/>
          <p:cNvSpPr txBox="1"/>
          <p:nvPr/>
        </p:nvSpPr>
        <p:spPr>
          <a:xfrm>
            <a:off x="17105961" y="4536168"/>
            <a:ext cx="1105851" cy="6022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>
              <a:defRPr sz="3000"/>
            </a:lvl1pPr>
          </a:lstStyle>
          <a:p>
            <a:pPr/>
            <a:r>
              <a:t>strips</a:t>
            </a:r>
          </a:p>
        </p:txBody>
      </p:sp>
      <p:grpSp>
        <p:nvGrpSpPr>
          <p:cNvPr id="467" name="Group"/>
          <p:cNvGrpSpPr/>
          <p:nvPr/>
        </p:nvGrpSpPr>
        <p:grpSpPr>
          <a:xfrm>
            <a:off x="10573337" y="7840499"/>
            <a:ext cx="7454901" cy="5156201"/>
            <a:chOff x="0" y="0"/>
            <a:chExt cx="7454900" cy="5156200"/>
          </a:xfrm>
        </p:grpSpPr>
        <p:pic>
          <p:nvPicPr>
            <p:cNvPr id="464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7454900" cy="5156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65" name="Line"/>
            <p:cNvSpPr/>
            <p:nvPr/>
          </p:nvSpPr>
          <p:spPr>
            <a:xfrm>
              <a:off x="176627" y="2578100"/>
              <a:ext cx="1735249" cy="0"/>
            </a:xfrm>
            <a:prstGeom prst="line">
              <a:avLst/>
            </a:prstGeom>
            <a:noFill/>
            <a:ln w="50800" cap="flat">
              <a:solidFill>
                <a:srgbClr val="FFFFFF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91439" tIns="91439" rIns="91439" bIns="91439" numCol="1" anchor="t">
              <a:noAutofit/>
            </a:bodyPr>
            <a:lstStyle/>
            <a:p>
              <a:pPr algn="l">
                <a:defRPr sz="32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  <p:sp>
          <p:nvSpPr>
            <p:cNvPr id="466" name="beam"/>
            <p:cNvSpPr txBox="1"/>
            <p:nvPr/>
          </p:nvSpPr>
          <p:spPr>
            <a:xfrm>
              <a:off x="501700" y="2673579"/>
              <a:ext cx="1085102" cy="5776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pPr/>
              <a:r>
                <a:t>beam</a:t>
              </a:r>
            </a:p>
          </p:txBody>
        </p:sp>
      </p:grpSp>
      <p:sp>
        <p:nvSpPr>
          <p:cNvPr id="468" name="7 μ-RWELL prototypes with resistivity varying between…"/>
          <p:cNvSpPr txBox="1"/>
          <p:nvPr/>
        </p:nvSpPr>
        <p:spPr>
          <a:xfrm>
            <a:off x="18120464" y="8907937"/>
            <a:ext cx="5980191" cy="27425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/>
          <a:p>
            <a:pPr algn="just">
              <a:lnSpc>
                <a:spcPct val="130000"/>
              </a:lnSpc>
            </a:pPr>
            <a:r>
              <a:t>7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prototypes with resistivity varying between </a:t>
            </a:r>
          </a:p>
          <a:p>
            <a:pPr algn="just">
              <a:lnSpc>
                <a:spcPct val="130000"/>
              </a:lnSpc>
            </a:pPr>
            <a:r>
              <a:t>10 and 80 MOhm/</a:t>
            </a:r>
            <a:r>
              <a:rPr>
                <a:latin typeface="Wingdings 2"/>
                <a:ea typeface="Wingdings 2"/>
                <a:cs typeface="Wingdings 2"/>
                <a:sym typeface="Wingdings 2"/>
              </a:rPr>
              <a:t>£</a:t>
            </a:r>
          </a:p>
          <a:p>
            <a:pPr algn="just">
              <a:lnSpc>
                <a:spcPct val="130000"/>
              </a:lnSpc>
            </a:pPr>
            <a:r>
              <a:t>will allow to define best resistivity for final 50x50 cm</a:t>
            </a:r>
            <a:r>
              <a:rPr baseline="39142"/>
              <a:t>2</a:t>
            </a:r>
            <a:r>
              <a:t> detector</a:t>
            </a:r>
          </a:p>
        </p:txBody>
      </p:sp>
      <p:grpSp>
        <p:nvGrpSpPr>
          <p:cNvPr id="471" name="Group"/>
          <p:cNvGrpSpPr/>
          <p:nvPr/>
        </p:nvGrpSpPr>
        <p:grpSpPr>
          <a:xfrm>
            <a:off x="223191" y="1367759"/>
            <a:ext cx="9267254" cy="7218479"/>
            <a:chOff x="0" y="0"/>
            <a:chExt cx="9267252" cy="7218478"/>
          </a:xfrm>
        </p:grpSpPr>
        <p:pic>
          <p:nvPicPr>
            <p:cNvPr id="469" name="Picture 5" descr="Picture 5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9267253" cy="721847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70" name="H8 Test beam 11/2021"/>
            <p:cNvSpPr txBox="1"/>
            <p:nvPr/>
          </p:nvSpPr>
          <p:spPr>
            <a:xfrm>
              <a:off x="3947775" y="401529"/>
              <a:ext cx="5030670" cy="72178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noAutofit/>
            </a:bodyPr>
            <a:lstStyle>
              <a:lvl1pPr>
                <a:defRPr b="1" sz="3400">
                  <a:solidFill>
                    <a:srgbClr val="FFFFFF"/>
                  </a:solidFill>
                </a:defRPr>
              </a:lvl1pPr>
            </a:lstStyle>
            <a:p>
              <a:pPr/>
              <a:r>
                <a:t>H8 Test beam 11/2021</a:t>
              </a:r>
            </a:p>
          </p:txBody>
        </p:sp>
      </p:grpSp>
      <p:pic>
        <p:nvPicPr>
          <p:cNvPr id="472" name="Picture 13" descr="Picture 1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6998" y="8449563"/>
            <a:ext cx="10044086" cy="2943463"/>
          </a:xfrm>
          <a:prstGeom prst="rect">
            <a:avLst/>
          </a:prstGeom>
          <a:ln w="12700">
            <a:miter lim="400000"/>
          </a:ln>
        </p:spPr>
      </p:pic>
      <p:sp>
        <p:nvSpPr>
          <p:cNvPr id="473" name="TextBox 15"/>
          <p:cNvSpPr txBox="1"/>
          <p:nvPr/>
        </p:nvSpPr>
        <p:spPr>
          <a:xfrm>
            <a:off x="9665803" y="3653027"/>
            <a:ext cx="7454901" cy="264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l" defTabSz="914400">
              <a:lnSpc>
                <a:spcPts val="4200"/>
              </a:lnSpc>
              <a:defRPr sz="3000"/>
            </a:pPr>
            <a:r>
              <a:t>a) Design optimization: </a:t>
            </a:r>
          </a:p>
          <a:p>
            <a:pPr algn="l" defTabSz="914400">
              <a:lnSpc>
                <a:spcPts val="4200"/>
              </a:lnSpc>
              <a:defRPr sz="3000"/>
            </a:pPr>
            <a:r>
              <a:t>- different HV filter applied</a:t>
            </a:r>
          </a:p>
          <a:p>
            <a:pPr algn="l" defTabSz="914400">
              <a:lnSpc>
                <a:spcPts val="4200"/>
              </a:lnSpc>
              <a:defRPr sz="3000"/>
            </a:pPr>
            <a:r>
              <a:t>b) Detector characterization</a:t>
            </a:r>
          </a:p>
          <a:p>
            <a:pPr algn="l" defTabSz="914400">
              <a:lnSpc>
                <a:spcPts val="4200"/>
              </a:lnSpc>
              <a:defRPr sz="3000"/>
            </a:pPr>
            <a:r>
              <a:t>- HV scan at 0°</a:t>
            </a:r>
          </a:p>
          <a:p>
            <a:pPr algn="l" defTabSz="914400">
              <a:lnSpc>
                <a:spcPts val="4200"/>
              </a:lnSpc>
              <a:defRPr sz="3000"/>
            </a:pPr>
            <a:r>
              <a:t>- HV scan at different angles and drift field</a:t>
            </a:r>
          </a:p>
        </p:txBody>
      </p:sp>
      <p:grpSp>
        <p:nvGrpSpPr>
          <p:cNvPr id="481" name="Group"/>
          <p:cNvGrpSpPr/>
          <p:nvPr/>
        </p:nvGrpSpPr>
        <p:grpSpPr>
          <a:xfrm>
            <a:off x="1937358" y="9815461"/>
            <a:ext cx="7043393" cy="3695331"/>
            <a:chOff x="0" y="0"/>
            <a:chExt cx="7043392" cy="3695329"/>
          </a:xfrm>
        </p:grpSpPr>
        <p:pic>
          <p:nvPicPr>
            <p:cNvPr id="474" name="Picture 6" descr="Picture 6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0" t="19120" r="26096" b="19120"/>
            <a:stretch>
              <a:fillRect/>
            </a:stretch>
          </p:blipFill>
          <p:spPr>
            <a:xfrm>
              <a:off x="119476" y="0"/>
              <a:ext cx="6626802" cy="369314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5" name="Picture 7" descr="Picture 7"/>
            <p:cNvPicPr>
              <a:picLocks noChangeAspect="1"/>
            </p:cNvPicPr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0" y="182502"/>
              <a:ext cx="5587001" cy="351282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6" name="Picture 8" descr="Picture 8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 flipH="1">
              <a:off x="2155923" y="182502"/>
              <a:ext cx="663804" cy="7254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7" name="Picture 9" descr="Picture 9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6231687" y="0"/>
              <a:ext cx="737755" cy="7082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8" name="Picture 11" descr="Picture 11"/>
            <p:cNvPicPr>
              <a:picLocks noChangeAspect="1"/>
            </p:cNvPicPr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6305638" y="2883096"/>
              <a:ext cx="737755" cy="70824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9" name="Picture 12" descr="Picture 12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6305638" y="1121102"/>
              <a:ext cx="663804" cy="72546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80" name="TextBox 16"/>
            <p:cNvSpPr txBox="1"/>
            <p:nvPr/>
          </p:nvSpPr>
          <p:spPr>
            <a:xfrm>
              <a:off x="354618" y="871805"/>
              <a:ext cx="5002633" cy="210807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algn="l" defTabSz="914400">
                <a:lnSpc>
                  <a:spcPts val="4200"/>
                </a:lnSpc>
                <a:defRPr sz="30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1- Signal shape </a:t>
              </a:r>
            </a:p>
            <a:p>
              <a:pPr algn="l" defTabSz="914400">
                <a:lnSpc>
                  <a:spcPts val="4200"/>
                </a:lnSpc>
                <a:defRPr sz="30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 (cluster charge, cluster size)</a:t>
              </a:r>
            </a:p>
            <a:p>
              <a:pPr algn="l" defTabSz="914400">
                <a:lnSpc>
                  <a:spcPts val="4200"/>
                </a:lnSpc>
                <a:defRPr sz="30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2 - Detector performance</a:t>
              </a:r>
            </a:p>
            <a:p>
              <a:pPr algn="l" defTabSz="914400">
                <a:lnSpc>
                  <a:spcPts val="4200"/>
                </a:lnSpc>
                <a:defRPr sz="3000">
                  <a:latin typeface="Helvetica Neue"/>
                  <a:ea typeface="Helvetica Neue"/>
                  <a:cs typeface="Helvetica Neue"/>
                  <a:sym typeface="Helvetica Neue"/>
                </a:defRPr>
              </a:pPr>
              <a:r>
                <a:t> (efficiency, space resolution)</a:t>
              </a:r>
            </a:p>
          </p:txBody>
        </p:sp>
      </p:grpSp>
      <p:grpSp>
        <p:nvGrpSpPr>
          <p:cNvPr id="484" name="Group 8"/>
          <p:cNvGrpSpPr/>
          <p:nvPr/>
        </p:nvGrpSpPr>
        <p:grpSpPr>
          <a:xfrm>
            <a:off x="19620824" y="11992180"/>
            <a:ext cx="3924642" cy="1344819"/>
            <a:chOff x="0" y="0"/>
            <a:chExt cx="3924641" cy="1344817"/>
          </a:xfrm>
        </p:grpSpPr>
        <p:sp>
          <p:nvSpPr>
            <p:cNvPr id="482" name="TextBox 37"/>
            <p:cNvSpPr txBox="1"/>
            <p:nvPr/>
          </p:nvSpPr>
          <p:spPr>
            <a:xfrm>
              <a:off x="2136602" y="75749"/>
              <a:ext cx="1788040" cy="10561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defRPr b="1" sz="1400">
                  <a:solidFill>
                    <a:srgbClr val="449DBF"/>
                  </a:solidFill>
                  <a:latin typeface="Oswald"/>
                  <a:ea typeface="Oswald"/>
                  <a:cs typeface="Oswald"/>
                  <a:sym typeface="Oswald"/>
                </a:defRPr>
              </a:pPr>
              <a:r>
                <a:t>LNF</a:t>
              </a:r>
            </a:p>
            <a:p>
              <a:pPr algn="l" defTabSz="914400">
                <a:defRPr b="1" sz="1400">
                  <a:solidFill>
                    <a:srgbClr val="449DBF"/>
                  </a:solidFill>
                  <a:latin typeface="Oswald"/>
                  <a:ea typeface="Oswald"/>
                  <a:cs typeface="Oswald"/>
                  <a:sym typeface="Oswald"/>
                </a:defRPr>
              </a:pPr>
              <a:r>
                <a:t>BOLOGNA</a:t>
              </a:r>
            </a:p>
            <a:p>
              <a:pPr algn="l" defTabSz="914400">
                <a:defRPr b="1" sz="1400">
                  <a:solidFill>
                    <a:srgbClr val="449DBF"/>
                  </a:solidFill>
                  <a:latin typeface="Oswald"/>
                  <a:ea typeface="Oswald"/>
                  <a:cs typeface="Oswald"/>
                  <a:sym typeface="Oswald"/>
                </a:defRPr>
              </a:pPr>
              <a:r>
                <a:t>FERRARA</a:t>
              </a:r>
            </a:p>
            <a:p>
              <a:pPr algn="l" defTabSz="914400">
                <a:defRPr b="1" sz="1400">
                  <a:solidFill>
                    <a:srgbClr val="449DBF"/>
                  </a:solidFill>
                  <a:latin typeface="Oswald"/>
                  <a:ea typeface="Oswald"/>
                  <a:cs typeface="Oswald"/>
                  <a:sym typeface="Oswald"/>
                </a:defRPr>
              </a:pPr>
              <a:r>
                <a:t>TORINO</a:t>
              </a:r>
            </a:p>
          </p:txBody>
        </p:sp>
        <p:pic>
          <p:nvPicPr>
            <p:cNvPr id="483" name="Picture 9" descr="Picture 9"/>
            <p:cNvPicPr>
              <a:picLocks noChangeAspect="1"/>
            </p:cNvPicPr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-1" y="0"/>
              <a:ext cx="2299333" cy="13448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Results from test beam dat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Results from test beam data</a:t>
            </a:r>
          </a:p>
        </p:txBody>
      </p:sp>
      <p:sp>
        <p:nvSpPr>
          <p:cNvPr id="48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88" name="Text"/>
          <p:cNvSpPr txBox="1"/>
          <p:nvPr/>
        </p:nvSpPr>
        <p:spPr>
          <a:xfrm>
            <a:off x="-42061920" y="-25479491"/>
            <a:ext cx="195581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12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489" name="Text"/>
          <p:cNvSpPr txBox="1"/>
          <p:nvPr/>
        </p:nvSpPr>
        <p:spPr>
          <a:xfrm>
            <a:off x="-15946974" y="-43676219"/>
            <a:ext cx="195581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12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pic>
        <p:nvPicPr>
          <p:cNvPr id="490" name="charge_hv.png" descr="charge_hv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12371" y="1349234"/>
            <a:ext cx="8211855" cy="5997808"/>
          </a:xfrm>
          <a:prstGeom prst="rect">
            <a:avLst/>
          </a:prstGeom>
          <a:ln w="12700">
            <a:miter lim="400000"/>
          </a:ln>
        </p:spPr>
      </p:pic>
      <p:pic>
        <p:nvPicPr>
          <p:cNvPr id="491" name="clussize_hv.png" descr="clussize_hv.png"/>
          <p:cNvPicPr>
            <a:picLocks noChangeAspect="1"/>
          </p:cNvPicPr>
          <p:nvPr/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xfrm>
            <a:off x="12364094" y="1290282"/>
            <a:ext cx="8588789" cy="6273113"/>
          </a:xfrm>
          <a:prstGeom prst="rect">
            <a:avLst/>
          </a:prstGeom>
          <a:ln w="12700">
            <a:miter lim="400000"/>
          </a:ln>
        </p:spPr>
      </p:pic>
      <p:pic>
        <p:nvPicPr>
          <p:cNvPr id="492" name="residuals_hv.png" descr="residuals_hv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14057" y="7296738"/>
            <a:ext cx="8211857" cy="5997808"/>
          </a:xfrm>
          <a:prstGeom prst="rect">
            <a:avLst/>
          </a:prstGeom>
          <a:ln w="12700">
            <a:miter lim="400000"/>
          </a:ln>
        </p:spPr>
      </p:pic>
      <p:pic>
        <p:nvPicPr>
          <p:cNvPr id="493" name="effi_hv.png" descr="effi_hv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364050" y="7121246"/>
            <a:ext cx="8588862" cy="627316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IDEA: 2D μ-RWELL idea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IDEA: 2D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ideas</a:t>
            </a:r>
          </a:p>
        </p:txBody>
      </p:sp>
      <p:sp>
        <p:nvSpPr>
          <p:cNvPr id="49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97" name="Text"/>
          <p:cNvSpPr txBox="1"/>
          <p:nvPr/>
        </p:nvSpPr>
        <p:spPr>
          <a:xfrm>
            <a:off x="-42061920" y="-25479491"/>
            <a:ext cx="195581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12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498" name="Text"/>
          <p:cNvSpPr txBox="1"/>
          <p:nvPr/>
        </p:nvSpPr>
        <p:spPr>
          <a:xfrm>
            <a:off x="-15946974" y="-43676219"/>
            <a:ext cx="195581" cy="538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defRPr sz="1200">
                <a:solidFill>
                  <a:srgbClr val="666B73"/>
                </a:solidFill>
                <a:latin typeface="+mj-lt"/>
                <a:ea typeface="+mj-ea"/>
                <a:cs typeface="+mj-cs"/>
                <a:sym typeface="Helvetica"/>
              </a:defRPr>
            </a:pPr>
          </a:p>
        </p:txBody>
      </p:sp>
      <p:sp>
        <p:nvSpPr>
          <p:cNvPr id="499" name="TextBox 11"/>
          <p:cNvSpPr txBox="1"/>
          <p:nvPr/>
        </p:nvSpPr>
        <p:spPr>
          <a:xfrm>
            <a:off x="1296872" y="1932660"/>
            <a:ext cx="6436765" cy="34082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ts val="3700"/>
              </a:lnSpc>
              <a:defRPr b="1"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with 2D anode readout</a:t>
            </a:r>
          </a:p>
          <a:p>
            <a:pPr defTabSz="914400">
              <a:lnSpc>
                <a:spcPts val="37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Good performance </a:t>
            </a: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but need higher gain wrt. to 1D </a:t>
            </a:r>
            <a:endParaRPr>
              <a:latin typeface="Symbol"/>
              <a:ea typeface="Symbol"/>
              <a:cs typeface="Symbol"/>
              <a:sym typeface="Symbol"/>
            </a:endParaRP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</a:t>
            </a:r>
          </a:p>
          <a:p>
            <a:pPr defTabSz="914400">
              <a:lnSpc>
                <a:spcPts val="33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 defTabSz="914400">
              <a:lnSpc>
                <a:spcPts val="33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More complex PCB construction</a:t>
            </a:r>
          </a:p>
        </p:txBody>
      </p:sp>
      <p:sp>
        <p:nvSpPr>
          <p:cNvPr id="500" name="TextBox 12"/>
          <p:cNvSpPr txBox="1"/>
          <p:nvPr/>
        </p:nvSpPr>
        <p:spPr>
          <a:xfrm>
            <a:off x="10066903" y="1891256"/>
            <a:ext cx="5203282" cy="2987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ts val="3700"/>
              </a:lnSpc>
              <a:defRPr b="1"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2 stacked 1D </a:t>
            </a: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</a:t>
            </a:r>
          </a:p>
          <a:p>
            <a:pPr defTabSz="914400">
              <a:lnSpc>
                <a:spcPts val="33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1 view per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</a:t>
            </a: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easy PCB construction</a:t>
            </a: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2D performance to be measured</a:t>
            </a:r>
          </a:p>
        </p:txBody>
      </p:sp>
      <p:sp>
        <p:nvSpPr>
          <p:cNvPr id="501" name="TextBox 13"/>
          <p:cNvSpPr txBox="1"/>
          <p:nvPr/>
        </p:nvSpPr>
        <p:spPr>
          <a:xfrm>
            <a:off x="18235734" y="1794862"/>
            <a:ext cx="4240214" cy="4283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ct val="120000"/>
              </a:lnSpc>
              <a:defRPr b="1"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with strips </a:t>
            </a:r>
          </a:p>
          <a:p>
            <a:pPr defTabSz="914400">
              <a:lnSpc>
                <a:spcPct val="120000"/>
              </a:lnSpc>
              <a:defRPr b="1"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on top and anode</a:t>
            </a:r>
          </a:p>
          <a:p>
            <a:pPr defTabSz="914400">
              <a:lnSpc>
                <a:spcPts val="37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HV on DLC,</a:t>
            </a: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 TOP to ground</a:t>
            </a: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</a:p>
          <a:p>
            <a:pPr defTabSz="914400">
              <a:lnSpc>
                <a:spcPct val="110000"/>
              </a:lnSpc>
              <a:defRPr sz="32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2D performance to be measured</a:t>
            </a:r>
          </a:p>
        </p:txBody>
      </p:sp>
      <p:grpSp>
        <p:nvGrpSpPr>
          <p:cNvPr id="504" name="Group"/>
          <p:cNvGrpSpPr/>
          <p:nvPr/>
        </p:nvGrpSpPr>
        <p:grpSpPr>
          <a:xfrm>
            <a:off x="1071371" y="7671530"/>
            <a:ext cx="8043011" cy="5124320"/>
            <a:chOff x="0" y="0"/>
            <a:chExt cx="8043009" cy="5124318"/>
          </a:xfrm>
        </p:grpSpPr>
        <p:pic>
          <p:nvPicPr>
            <p:cNvPr id="502" name="Picture 9" descr="Picture 9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2294" r="0" b="2293"/>
            <a:stretch>
              <a:fillRect/>
            </a:stretch>
          </p:blipFill>
          <p:spPr>
            <a:xfrm>
              <a:off x="0" y="0"/>
              <a:ext cx="6887623" cy="45682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03" name="x strip…"/>
            <p:cNvSpPr/>
            <p:nvPr/>
          </p:nvSpPr>
          <p:spPr>
            <a:xfrm>
              <a:off x="6773009" y="3854318"/>
              <a:ext cx="1270001" cy="1270001"/>
            </a:xfrm>
            <a:prstGeom prst="line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 algn="l" defTabSz="457200">
                <a:defRPr sz="2400">
                  <a:solidFill>
                    <a:srgbClr val="FF2600"/>
                  </a:solidFill>
                </a:defRPr>
              </a:pPr>
              <a:r>
                <a:t>x strip</a:t>
              </a:r>
            </a:p>
            <a:p>
              <a:pPr algn="l" defTabSz="457200">
                <a:defRPr sz="2400">
                  <a:solidFill>
                    <a:srgbClr val="FF2600"/>
                  </a:solidFill>
                </a:defRPr>
              </a:pPr>
              <a:r>
                <a:t>y strip</a:t>
              </a:r>
            </a:p>
          </p:txBody>
        </p:sp>
      </p:grpSp>
      <p:grpSp>
        <p:nvGrpSpPr>
          <p:cNvPr id="508" name="Group"/>
          <p:cNvGrpSpPr/>
          <p:nvPr/>
        </p:nvGrpSpPr>
        <p:grpSpPr>
          <a:xfrm>
            <a:off x="9649513" y="6289136"/>
            <a:ext cx="7118510" cy="5900443"/>
            <a:chOff x="0" y="0"/>
            <a:chExt cx="7118508" cy="5900441"/>
          </a:xfrm>
        </p:grpSpPr>
        <p:pic>
          <p:nvPicPr>
            <p:cNvPr id="505" name="Picture 8" descr="Picture 8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1860" t="0" r="0" b="6413"/>
            <a:stretch>
              <a:fillRect/>
            </a:stretch>
          </p:blipFill>
          <p:spPr>
            <a:xfrm>
              <a:off x="0" y="0"/>
              <a:ext cx="6090625" cy="59004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06" name="y strip"/>
            <p:cNvSpPr txBox="1"/>
            <p:nvPr/>
          </p:nvSpPr>
          <p:spPr>
            <a:xfrm>
              <a:off x="6110029" y="23186"/>
              <a:ext cx="1008480" cy="5285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sz="2400">
                  <a:solidFill>
                    <a:srgbClr val="FF2600"/>
                  </a:solidFill>
                </a:defRPr>
              </a:lvl1pPr>
            </a:lstStyle>
            <a:p>
              <a:pPr/>
              <a:r>
                <a:t>y strip</a:t>
              </a:r>
            </a:p>
          </p:txBody>
        </p:sp>
        <p:sp>
          <p:nvSpPr>
            <p:cNvPr id="507" name="x strip"/>
            <p:cNvSpPr txBox="1"/>
            <p:nvPr/>
          </p:nvSpPr>
          <p:spPr>
            <a:xfrm>
              <a:off x="6110029" y="5342675"/>
              <a:ext cx="1008480" cy="5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sz="2400">
                  <a:solidFill>
                    <a:srgbClr val="FF2600"/>
                  </a:solidFill>
                </a:defRPr>
              </a:lvl1pPr>
            </a:lstStyle>
            <a:p>
              <a:pPr/>
              <a:r>
                <a:t>x strip</a:t>
              </a:r>
            </a:p>
          </p:txBody>
        </p:sp>
      </p:grpSp>
      <p:grpSp>
        <p:nvGrpSpPr>
          <p:cNvPr id="512" name="Group"/>
          <p:cNvGrpSpPr/>
          <p:nvPr/>
        </p:nvGrpSpPr>
        <p:grpSpPr>
          <a:xfrm>
            <a:off x="16787607" y="7808558"/>
            <a:ext cx="7683893" cy="4568032"/>
            <a:chOff x="0" y="0"/>
            <a:chExt cx="7683891" cy="4568031"/>
          </a:xfrm>
        </p:grpSpPr>
        <p:pic>
          <p:nvPicPr>
            <p:cNvPr id="509" name="Picture 7" descr="Picture 7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6887368" cy="456803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10" name="y strip"/>
            <p:cNvSpPr txBox="1"/>
            <p:nvPr/>
          </p:nvSpPr>
          <p:spPr>
            <a:xfrm>
              <a:off x="6585686" y="2607488"/>
              <a:ext cx="1008480" cy="5285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sz="2400">
                  <a:solidFill>
                    <a:srgbClr val="FF2600"/>
                  </a:solidFill>
                </a:defRPr>
              </a:lvl1pPr>
            </a:lstStyle>
            <a:p>
              <a:pPr/>
              <a:r>
                <a:t>y strip</a:t>
              </a:r>
            </a:p>
          </p:txBody>
        </p:sp>
        <p:sp>
          <p:nvSpPr>
            <p:cNvPr id="511" name="x strip"/>
            <p:cNvSpPr txBox="1"/>
            <p:nvPr/>
          </p:nvSpPr>
          <p:spPr>
            <a:xfrm>
              <a:off x="6675412" y="3810553"/>
              <a:ext cx="1008480" cy="5285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 algn="l" defTabSz="457200">
                <a:defRPr sz="2400">
                  <a:solidFill>
                    <a:srgbClr val="FF2600"/>
                  </a:solidFill>
                </a:defRPr>
              </a:lvl1pPr>
            </a:lstStyle>
            <a:p>
              <a:pPr/>
              <a:r>
                <a:t>x strip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IDEA: Test with TIGER electronics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IDEA: Test with TIGER electronics</a:t>
            </a:r>
          </a:p>
        </p:txBody>
      </p:sp>
      <p:sp>
        <p:nvSpPr>
          <p:cNvPr id="515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16" name="Picture 8" descr="Picture 8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58301" y="1948527"/>
            <a:ext cx="8762287" cy="4915730"/>
          </a:xfrm>
          <a:prstGeom prst="rect">
            <a:avLst/>
          </a:prstGeom>
          <a:ln w="12700">
            <a:miter lim="400000"/>
          </a:ln>
        </p:spPr>
      </p:pic>
      <p:pic>
        <p:nvPicPr>
          <p:cNvPr id="517" name="Picture 7" descr="Picture 7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4422" y="7147146"/>
            <a:ext cx="11778316" cy="5329353"/>
          </a:xfrm>
          <a:prstGeom prst="rect">
            <a:avLst/>
          </a:prstGeom>
          <a:ln w="12700">
            <a:miter lim="400000"/>
          </a:ln>
        </p:spPr>
      </p:pic>
      <p:sp>
        <p:nvSpPr>
          <p:cNvPr id="518" name="TextBox 11"/>
          <p:cNvSpPr txBox="1"/>
          <p:nvPr/>
        </p:nvSpPr>
        <p:spPr>
          <a:xfrm>
            <a:off x="13499864" y="3097432"/>
            <a:ext cx="9726726" cy="77751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algn="l" defTabSz="914400">
              <a:lnSpc>
                <a:spcPts val="7800"/>
              </a:lnSpc>
              <a:defRPr sz="6500"/>
            </a:pPr>
            <a:r>
              <a:t>Test with TIGER ASIC</a:t>
            </a:r>
          </a:p>
          <a:p>
            <a:pPr algn="just" defTabSz="914400">
              <a:lnSpc>
                <a:spcPts val="5400"/>
              </a:lnSpc>
              <a:spcBef>
                <a:spcPts val="3000"/>
              </a:spcBef>
              <a:defRPr sz="4200"/>
            </a:pPr>
            <a:r>
              <a:t>Developed for BESIII CGEM-IT</a:t>
            </a:r>
          </a:p>
          <a:p>
            <a:pPr algn="just" defTabSz="914400">
              <a:lnSpc>
                <a:spcPts val="5400"/>
              </a:lnSpc>
              <a:spcBef>
                <a:spcPts val="3000"/>
              </a:spcBef>
              <a:defRPr sz="4200"/>
            </a:pPr>
            <a:r>
              <a:t>Prepare new readout card based on System On Modules (SOM) </a:t>
            </a:r>
          </a:p>
          <a:p>
            <a:pPr algn="just" defTabSz="914400">
              <a:lnSpc>
                <a:spcPts val="5400"/>
              </a:lnSpc>
              <a:defRPr sz="4200"/>
            </a:pPr>
          </a:p>
          <a:p>
            <a:pPr defTabSz="914400">
              <a:lnSpc>
                <a:spcPts val="5400"/>
              </a:lnSpc>
              <a:spcBef>
                <a:spcPts val="1500"/>
              </a:spcBef>
              <a:defRPr sz="4200"/>
            </a:pPr>
            <a:r>
              <a:t> </a:t>
            </a:r>
            <a:r>
              <a:rPr u="sng"/>
              <a:t>Aim</a:t>
            </a:r>
          </a:p>
          <a:p>
            <a:pPr algn="just" defTabSz="914400">
              <a:lnSpc>
                <a:spcPct val="110000"/>
              </a:lnSpc>
              <a:spcBef>
                <a:spcPts val="3000"/>
              </a:spcBef>
              <a:defRPr sz="4200">
                <a:latin typeface="Barlow Light"/>
                <a:ea typeface="Barlow Light"/>
                <a:cs typeface="Barlow Light"/>
                <a:sym typeface="Barlow Light"/>
              </a:defRPr>
            </a:pPr>
            <a:r>
              <a:rPr>
                <a:latin typeface="Arial"/>
                <a:ea typeface="Arial"/>
                <a:cs typeface="Arial"/>
                <a:sym typeface="Arial"/>
              </a:rPr>
              <a:t>Develop dedicated ASIC for</a:t>
            </a:r>
            <a:r>
              <a:t>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>
                <a:latin typeface="Arial"/>
                <a:ea typeface="Arial"/>
                <a:cs typeface="Arial"/>
                <a:sym typeface="Arial"/>
              </a:rPr>
              <a:t>-RWELL (AIDAinnova task 11.3)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14:prism dir="r"/>
      </p:transition>
    </mc:Choice>
    <mc:Fallback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0" name="R&amp;D projects and fund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R&amp;D projects and funding</a:t>
            </a:r>
          </a:p>
        </p:txBody>
      </p:sp>
      <p:sp>
        <p:nvSpPr>
          <p:cNvPr id="521" name="AIDAinnova (01/04-2021-30/03/2025)…"/>
          <p:cNvSpPr txBox="1"/>
          <p:nvPr>
            <p:ph type="body" idx="1"/>
          </p:nvPr>
        </p:nvSpPr>
        <p:spPr>
          <a:xfrm>
            <a:off x="1467447" y="1683156"/>
            <a:ext cx="20376495" cy="1034968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10000"/>
              </a:lnSpc>
            </a:pPr>
            <a:r>
              <a:rPr>
                <a:solidFill>
                  <a:srgbClr val="FF2600"/>
                </a:solidFill>
              </a:rPr>
              <a:t>AIDAinnova</a:t>
            </a:r>
            <a:r>
              <a:t> </a:t>
            </a:r>
            <a:r>
              <a:rPr sz="4000"/>
              <a:t>(01/04-2021-30/03/2025)</a:t>
            </a:r>
          </a:p>
          <a:p>
            <a:pPr lvl="2">
              <a:lnSpc>
                <a:spcPct val="110000"/>
              </a:lnSpc>
            </a:pPr>
            <a:r>
              <a:t>CMOS pixel sensors</a:t>
            </a:r>
          </a:p>
          <a:p>
            <a:pPr lvl="2">
              <a:lnSpc>
                <a:spcPct val="110000"/>
              </a:lnSpc>
            </a:pPr>
            <a:r>
              <a:t>High granularity calorimetry, Dual Readout calorimetry</a:t>
            </a:r>
          </a:p>
          <a:p>
            <a:pPr lvl="2">
              <a:lnSpc>
                <a:spcPct val="110000"/>
              </a:lnSpc>
            </a:pPr>
            <a:r>
              <a:t>Large drift chamber</a:t>
            </a:r>
          </a:p>
          <a:p>
            <a:pPr lvl="2" marL="1079500" indent="-444500" defTabSz="642937">
              <a:lnSpc>
                <a:spcPct val="110000"/>
              </a:lnSpc>
              <a:buFontTx/>
              <a:defRPr>
                <a:latin typeface="+mj-lt"/>
                <a:ea typeface="+mj-ea"/>
                <a:cs typeface="+mj-cs"/>
                <a:sym typeface="Helvetica"/>
              </a:defRPr>
            </a:pP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rPr>
                <a:latin typeface="Tahoma"/>
                <a:ea typeface="Tahoma"/>
                <a:cs typeface="Tahoma"/>
                <a:sym typeface="Tahoma"/>
              </a:rPr>
              <a:t>-</a:t>
            </a:r>
            <a:r>
              <a:rPr>
                <a:latin typeface="Tahoma"/>
                <a:ea typeface="Tahoma"/>
                <a:cs typeface="Tahoma"/>
                <a:sym typeface="Tahoma"/>
              </a:rPr>
              <a:t>RWELL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 </a:t>
            </a:r>
            <a:r>
              <a:t>detectors</a:t>
            </a:r>
            <a:endParaRPr>
              <a:latin typeface="Tahoma"/>
              <a:ea typeface="Tahoma"/>
              <a:cs typeface="Tahoma"/>
              <a:sym typeface="Tahoma"/>
            </a:endParaRPr>
          </a:p>
          <a:p>
            <a:pPr>
              <a:lnSpc>
                <a:spcPct val="110000"/>
              </a:lnSpc>
            </a:pPr>
            <a:r>
              <a:rPr>
                <a:solidFill>
                  <a:srgbClr val="FF2600"/>
                </a:solidFill>
              </a:rPr>
              <a:t>EURO-LABS</a:t>
            </a:r>
            <a:r>
              <a:t> </a:t>
            </a:r>
            <a:r>
              <a:rPr sz="4000"/>
              <a:t>(01/09/2022-31/08/2026)</a:t>
            </a:r>
            <a:endParaRPr sz="4000"/>
          </a:p>
          <a:p>
            <a:pPr lvl="1">
              <a:lnSpc>
                <a:spcPct val="110000"/>
              </a:lnSpc>
            </a:pPr>
            <a:r>
              <a:t>Will provide funds for Transnational Access</a:t>
            </a:r>
          </a:p>
          <a:p>
            <a:pPr>
              <a:lnSpc>
                <a:spcPct val="110000"/>
              </a:lnSpc>
              <a:defRPr>
                <a:solidFill>
                  <a:srgbClr val="FF2600"/>
                </a:solidFill>
              </a:defRPr>
            </a:pPr>
            <a:r>
              <a:t>CERN EP R&amp;D</a:t>
            </a:r>
          </a:p>
          <a:p>
            <a:pPr lvl="1">
              <a:lnSpc>
                <a:spcPct val="110000"/>
              </a:lnSpc>
              <a:defRPr>
                <a:solidFill>
                  <a:srgbClr val="535353"/>
                </a:solidFill>
              </a:defRPr>
            </a:pPr>
            <a:r>
              <a:t>CMOS sensors, LAr calorimetry, etc.</a:t>
            </a:r>
          </a:p>
          <a:p>
            <a:pPr>
              <a:lnSpc>
                <a:spcPct val="110000"/>
              </a:lnSpc>
            </a:pPr>
            <a:r>
              <a:rPr>
                <a:solidFill>
                  <a:srgbClr val="FF2600"/>
                </a:solidFill>
              </a:rPr>
              <a:t>ECFA</a:t>
            </a:r>
            <a:r>
              <a:t> has defined a detector roadmap in which FCC-ee is clearly documented</a:t>
            </a:r>
          </a:p>
          <a:p>
            <a:pPr>
              <a:lnSpc>
                <a:spcPct val="110000"/>
              </a:lnSpc>
            </a:pPr>
            <a:r>
              <a:t>Some National funding schemes have started (Italy, France, etc.)</a:t>
            </a:r>
          </a:p>
        </p:txBody>
      </p:sp>
      <p:sp>
        <p:nvSpPr>
          <p:cNvPr id="5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5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5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5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5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5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5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5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5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5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521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Vertex detector: IDEA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Vertex detector: IDEA</a:t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xfrm>
            <a:off x="23736177" y="13282215"/>
            <a:ext cx="28271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2" name="Content Placeholder 8"/>
          <p:cNvSpPr txBox="1"/>
          <p:nvPr/>
        </p:nvSpPr>
        <p:spPr>
          <a:xfrm>
            <a:off x="756100" y="1623782"/>
            <a:ext cx="16542196" cy="68951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l" defTabSz="914400">
              <a:lnSpc>
                <a:spcPct val="120000"/>
              </a:lnSpc>
              <a:spcBef>
                <a:spcPts val="400"/>
              </a:spcBef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Inspired by ALICE ITS based on MAPS technology, using the ARCADIA R&amp;D program</a:t>
            </a:r>
          </a:p>
          <a:p>
            <a:pPr lvl="1" marL="635000" indent="-3175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Pixels 20 × 20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m</a:t>
            </a:r>
            <a:r>
              <a:rPr baseline="39052"/>
              <a:t>2</a:t>
            </a:r>
          </a:p>
          <a:p>
            <a:pPr marL="177800" indent="-177800" algn="l" defTabSz="914400">
              <a:lnSpc>
                <a:spcPct val="120000"/>
              </a:lnSpc>
              <a:spcBef>
                <a:spcPts val="400"/>
              </a:spcBef>
              <a:buClr>
                <a:srgbClr val="000000"/>
              </a:buClr>
              <a:buSzPct val="50000"/>
              <a:buChar char="◆"/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Light</a:t>
            </a:r>
          </a:p>
          <a:p>
            <a:pPr lvl="1" marL="635000" indent="-3175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Inner layers: 0.3% of X</a:t>
            </a:r>
            <a:r>
              <a:rPr baseline="-14000"/>
              <a:t>0</a:t>
            </a:r>
            <a:r>
              <a:t> / layer</a:t>
            </a:r>
          </a:p>
          <a:p>
            <a:pPr lvl="1" marL="635000" indent="-3175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Outer layers: 1% of X</a:t>
            </a:r>
            <a:r>
              <a:rPr baseline="-14000"/>
              <a:t>0</a:t>
            </a:r>
            <a:r>
              <a:t> / layer</a:t>
            </a:r>
          </a:p>
          <a:p>
            <a:pPr marL="177800" indent="-177800" algn="l" defTabSz="914400">
              <a:lnSpc>
                <a:spcPct val="120000"/>
              </a:lnSpc>
              <a:spcBef>
                <a:spcPts val="400"/>
              </a:spcBef>
              <a:buClr>
                <a:srgbClr val="000000"/>
              </a:buClr>
              <a:buSzPct val="50000"/>
              <a:buChar char="◆"/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Performance:</a:t>
            </a:r>
          </a:p>
          <a:p>
            <a:pPr lvl="1" marL="588962" indent="-3175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Point resolution of ~3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m</a:t>
            </a:r>
          </a:p>
          <a:p>
            <a:pPr lvl="1" marL="588962" indent="-3175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Efficiency of ∼100%</a:t>
            </a:r>
          </a:p>
          <a:p>
            <a:pPr lvl="1" marL="588962" indent="-3175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Extremely low fake rate hit rate</a:t>
            </a:r>
          </a:p>
        </p:txBody>
      </p:sp>
      <p:pic>
        <p:nvPicPr>
          <p:cNvPr id="9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714108" y="1488315"/>
            <a:ext cx="3500451" cy="4239900"/>
          </a:xfrm>
          <a:prstGeom prst="rect">
            <a:avLst/>
          </a:prstGeom>
          <a:ln w="12700">
            <a:miter lim="400000"/>
          </a:ln>
        </p:spPr>
      </p:pic>
      <p:pic>
        <p:nvPicPr>
          <p:cNvPr id="94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686524" y="3662507"/>
            <a:ext cx="10098288" cy="257156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1" name="Group"/>
          <p:cNvGrpSpPr/>
          <p:nvPr/>
        </p:nvGrpSpPr>
        <p:grpSpPr>
          <a:xfrm>
            <a:off x="8595488" y="6801135"/>
            <a:ext cx="10098289" cy="6073503"/>
            <a:chOff x="0" y="0"/>
            <a:chExt cx="10098287" cy="6073502"/>
          </a:xfrm>
        </p:grpSpPr>
        <p:sp>
          <p:nvSpPr>
            <p:cNvPr id="95" name="5 MAPS layers:…"/>
            <p:cNvSpPr txBox="1"/>
            <p:nvPr/>
          </p:nvSpPr>
          <p:spPr>
            <a:xfrm>
              <a:off x="222984" y="40311"/>
              <a:ext cx="9652320" cy="32823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Autofit/>
            </a:bodyPr>
            <a:lstStyle/>
            <a:p>
              <a:pPr algn="l" defTabSz="584200">
                <a:lnSpc>
                  <a:spcPct val="130000"/>
                </a:lnSpc>
                <a:defRPr b="1" sz="3200">
                  <a:solidFill>
                    <a:srgbClr val="E19AE0"/>
                  </a:solidFill>
                </a:defRPr>
              </a:pPr>
              <a:r>
                <a:rPr i="1">
                  <a:solidFill>
                    <a:srgbClr val="FF2600"/>
                  </a:solidFill>
                </a:rPr>
                <a:t>5 MAPS</a:t>
              </a:r>
              <a:r>
                <a:rPr b="0">
                  <a:solidFill>
                    <a:srgbClr val="FF2600"/>
                  </a:solidFill>
                </a:rPr>
                <a:t> layers</a:t>
              </a:r>
              <a:r>
                <a:rPr b="0">
                  <a:solidFill>
                    <a:srgbClr val="172B47"/>
                  </a:solidFill>
                </a:rPr>
                <a:t>: </a:t>
              </a:r>
              <a:endParaRPr b="0">
                <a:solidFill>
                  <a:srgbClr val="172B47"/>
                </a:solidFill>
              </a:endParaRPr>
            </a:p>
            <a:p>
              <a:pPr algn="l" defTabSz="584200">
                <a:lnSpc>
                  <a:spcPct val="130000"/>
                </a:lnSpc>
                <a:defRPr b="1" sz="3200">
                  <a:solidFill>
                    <a:srgbClr val="E19AE0"/>
                  </a:solidFill>
                </a:defRPr>
              </a:pPr>
              <a:r>
                <a:rPr b="0">
                  <a:solidFill>
                    <a:srgbClr val="172B47"/>
                  </a:solidFill>
                </a:rPr>
                <a:t>R = 1.7 - 2.3 - 3.1 cm</a:t>
              </a:r>
              <a:endParaRPr b="0">
                <a:solidFill>
                  <a:srgbClr val="172B47"/>
                </a:solidFill>
              </a:endParaRPr>
            </a:p>
            <a:p>
              <a:pPr indent="381000" algn="l" defTabSz="584200">
                <a:lnSpc>
                  <a:spcPct val="130000"/>
                </a:lnSpc>
                <a:defRPr b="1" sz="3200">
                  <a:solidFill>
                    <a:srgbClr val="E19AE0"/>
                  </a:solidFill>
                </a:defRPr>
              </a:pPr>
              <a:r>
                <a:rPr b="0">
                  <a:solidFill>
                    <a:srgbClr val="172B47"/>
                  </a:solidFill>
                </a:rPr>
                <a:t>Pixel size: 20 x 20 </a:t>
              </a:r>
              <a:r>
                <a:rPr b="0">
                  <a:solidFill>
                    <a:srgbClr val="172B47"/>
                  </a:solidFill>
                  <a:latin typeface="Symbol"/>
                  <a:ea typeface="Symbol"/>
                  <a:cs typeface="Symbol"/>
                  <a:sym typeface="Symbol"/>
                </a:rPr>
                <a:t>m</a:t>
              </a:r>
              <a:r>
                <a:rPr b="0">
                  <a:solidFill>
                    <a:srgbClr val="172B47"/>
                  </a:solidFill>
                </a:rPr>
                <a:t>m</a:t>
              </a:r>
              <a:r>
                <a:rPr b="0" baseline="31999">
                  <a:solidFill>
                    <a:srgbClr val="172B47"/>
                  </a:solidFill>
                </a:rPr>
                <a:t>2 </a:t>
              </a:r>
              <a:endParaRPr b="0">
                <a:solidFill>
                  <a:srgbClr val="172B47"/>
                </a:solidFill>
              </a:endParaRPr>
            </a:p>
            <a:p>
              <a:pPr algn="l" defTabSz="584200">
                <a:lnSpc>
                  <a:spcPct val="130000"/>
                </a:lnSpc>
                <a:defRPr b="1" sz="3200">
                  <a:solidFill>
                    <a:srgbClr val="E19AE0"/>
                  </a:solidFill>
                </a:defRPr>
              </a:pPr>
              <a:r>
                <a:rPr b="0">
                  <a:solidFill>
                    <a:srgbClr val="172B47"/>
                  </a:solidFill>
                </a:rPr>
                <a:t>R = 32 - 34 cm</a:t>
              </a:r>
              <a:endParaRPr b="0">
                <a:solidFill>
                  <a:srgbClr val="172B47"/>
                </a:solidFill>
              </a:endParaRPr>
            </a:p>
            <a:p>
              <a:pPr indent="381000" algn="l" defTabSz="584200">
                <a:lnSpc>
                  <a:spcPct val="130000"/>
                </a:lnSpc>
                <a:defRPr b="1" sz="3200">
                  <a:solidFill>
                    <a:srgbClr val="E19AE0"/>
                  </a:solidFill>
                </a:defRPr>
              </a:pPr>
              <a:r>
                <a:rPr b="0">
                  <a:solidFill>
                    <a:srgbClr val="172B47"/>
                  </a:solidFill>
                </a:rPr>
                <a:t>Pixel size: 50 x 100 </a:t>
              </a:r>
              <a:r>
                <a:rPr b="0">
                  <a:solidFill>
                    <a:srgbClr val="172B47"/>
                  </a:solidFill>
                  <a:latin typeface="Symbol"/>
                  <a:ea typeface="Symbol"/>
                  <a:cs typeface="Symbol"/>
                  <a:sym typeface="Symbol"/>
                </a:rPr>
                <a:t>m</a:t>
              </a:r>
              <a:r>
                <a:rPr b="0">
                  <a:solidFill>
                    <a:srgbClr val="172B47"/>
                  </a:solidFill>
                </a:rPr>
                <a:t>m</a:t>
              </a:r>
              <a:r>
                <a:rPr b="0" baseline="31999">
                  <a:solidFill>
                    <a:srgbClr val="172B47"/>
                  </a:solidFill>
                </a:rPr>
                <a:t>2</a:t>
              </a:r>
            </a:p>
          </p:txBody>
        </p:sp>
        <p:sp>
          <p:nvSpPr>
            <p:cNvPr id="96" name="Rectangle"/>
            <p:cNvSpPr/>
            <p:nvPr/>
          </p:nvSpPr>
          <p:spPr>
            <a:xfrm>
              <a:off x="0" y="0"/>
              <a:ext cx="10098288" cy="6073503"/>
            </a:xfrm>
            <a:prstGeom prst="rect">
              <a:avLst/>
            </a:prstGeom>
            <a:noFill/>
            <a:ln w="12700" cap="flat">
              <a:solidFill>
                <a:srgbClr val="172B47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 defTabSz="584200">
                <a:defRPr sz="2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</a:p>
          </p:txBody>
        </p:sp>
        <p:grpSp>
          <p:nvGrpSpPr>
            <p:cNvPr id="100" name="Group"/>
            <p:cNvGrpSpPr/>
            <p:nvPr/>
          </p:nvGrpSpPr>
          <p:grpSpPr>
            <a:xfrm>
              <a:off x="202508" y="3911686"/>
              <a:ext cx="9352027" cy="1929424"/>
              <a:chOff x="0" y="0"/>
              <a:chExt cx="9352026" cy="1929422"/>
            </a:xfrm>
          </p:grpSpPr>
          <p:pic>
            <p:nvPicPr>
              <p:cNvPr id="97" name="Schermata 2019-04-04 alle 18.41.00.png" descr="Schermata 2019-04-04 alle 18.41.00.png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0" y="0"/>
                <a:ext cx="9352027" cy="192942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98" name="Rectangle"/>
              <p:cNvSpPr/>
              <p:nvPr/>
            </p:nvSpPr>
            <p:spPr>
              <a:xfrm>
                <a:off x="2675332" y="1578064"/>
                <a:ext cx="1257831" cy="35135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84200"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  <p:sp>
            <p:nvSpPr>
              <p:cNvPr id="99" name="Rectangle"/>
              <p:cNvSpPr/>
              <p:nvPr/>
            </p:nvSpPr>
            <p:spPr>
              <a:xfrm>
                <a:off x="4676013" y="1486593"/>
                <a:ext cx="1257831" cy="44283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 defTabSz="584200">
                  <a:defRPr sz="22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defRPr>
                </a:pP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Conclus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Conclusions</a:t>
            </a:r>
          </a:p>
        </p:txBody>
      </p:sp>
      <p:sp>
        <p:nvSpPr>
          <p:cNvPr id="525" name="Slide Number Placeholder 5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26" name="Rectangle 1"/>
          <p:cNvSpPr txBox="1"/>
          <p:nvPr/>
        </p:nvSpPr>
        <p:spPr>
          <a:xfrm>
            <a:off x="1372361" y="1550903"/>
            <a:ext cx="21639279" cy="1083602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marL="698500" indent="-698500" algn="just">
              <a:lnSpc>
                <a:spcPct val="150000"/>
              </a:lnSpc>
              <a:buSzPct val="90000"/>
              <a:buBlip>
                <a:blip r:embed="rId2"/>
              </a:buBlip>
              <a:defRPr sz="3800"/>
            </a:pPr>
            <a:r>
              <a:rPr b="1"/>
              <a:t>FCC-ee</a:t>
            </a:r>
            <a:r>
              <a:t> will be a fascinating machine, allowing to achieve unprecedented precision on </a:t>
            </a:r>
            <a:r>
              <a:rPr b="1"/>
              <a:t>EW measurements</a:t>
            </a:r>
            <a:r>
              <a:t> and </a:t>
            </a:r>
            <a:r>
              <a:rPr b="1"/>
              <a:t>Higgs couplings</a:t>
            </a:r>
          </a:p>
          <a:p>
            <a:pPr lvl="1" marL="1155700" indent="-698500" algn="just">
              <a:lnSpc>
                <a:spcPct val="150000"/>
              </a:lnSpc>
              <a:buSzPct val="70000"/>
              <a:buBlip>
                <a:blip r:embed="rId3"/>
              </a:buBlip>
              <a:defRPr sz="3800">
                <a:solidFill>
                  <a:srgbClr val="FF2600"/>
                </a:solidFill>
              </a:defRPr>
            </a:pPr>
            <a:r>
              <a:rPr b="1"/>
              <a:t>Up to 4 detector concepts should be proposed for the 4 IPs</a:t>
            </a:r>
          </a:p>
          <a:p>
            <a:pPr lvl="2" marL="1612900" indent="-698500" algn="just">
              <a:lnSpc>
                <a:spcPct val="150000"/>
              </a:lnSpc>
              <a:buClr>
                <a:srgbClr val="000000"/>
              </a:buClr>
              <a:buSzPct val="50000"/>
              <a:buBlip>
                <a:blip r:embed="rId4"/>
              </a:buBlip>
              <a:defRPr sz="3800">
                <a:solidFill>
                  <a:srgbClr val="009193"/>
                </a:solidFill>
              </a:defRPr>
            </a:pPr>
            <a:r>
              <a:t>For the time being 3 detector concepts have been proposed</a:t>
            </a:r>
          </a:p>
          <a:p>
            <a:pPr lvl="3" marL="2070100" indent="-698500" algn="just">
              <a:lnSpc>
                <a:spcPct val="150000"/>
              </a:lnSpc>
              <a:buClr>
                <a:srgbClr val="000000"/>
              </a:buClr>
              <a:buSzPct val="50000"/>
              <a:buBlip>
                <a:blip r:embed="rId4"/>
              </a:buBlip>
              <a:defRPr sz="3800">
                <a:solidFill>
                  <a:srgbClr val="009193"/>
                </a:solidFill>
              </a:defRPr>
            </a:pPr>
            <a:r>
              <a:t>CLD, IDEA and a LAr-based detector</a:t>
            </a:r>
          </a:p>
          <a:p>
            <a:pPr marL="698500" indent="-698500" algn="just">
              <a:lnSpc>
                <a:spcPct val="150000"/>
              </a:lnSpc>
              <a:buSzPct val="90000"/>
              <a:buBlip>
                <a:blip r:embed="rId2"/>
              </a:buBlip>
              <a:defRPr sz="3800">
                <a:solidFill>
                  <a:srgbClr val="005493"/>
                </a:solidFill>
              </a:defRPr>
            </a:pPr>
            <a:r>
              <a:t>Need for significant R&amp;D in the next 4-5 years</a:t>
            </a:r>
          </a:p>
          <a:p>
            <a:pPr lvl="1" marL="1155700" indent="-698500" algn="just">
              <a:lnSpc>
                <a:spcPct val="150000"/>
              </a:lnSpc>
              <a:buSzPct val="90000"/>
              <a:buBlip>
                <a:blip r:embed="rId2"/>
              </a:buBlip>
              <a:defRPr sz="3800">
                <a:solidFill>
                  <a:srgbClr val="005493"/>
                </a:solidFill>
              </a:defRPr>
            </a:pPr>
            <a:r>
              <a:t>For the time being IDEA is the most active on hardware studies and developments</a:t>
            </a:r>
          </a:p>
          <a:p>
            <a:pPr lvl="2" marL="1612900" indent="-698500" algn="just">
              <a:lnSpc>
                <a:spcPct val="150000"/>
              </a:lnSpc>
              <a:buSzPct val="90000"/>
              <a:buBlip>
                <a:blip r:embed="rId2"/>
              </a:buBlip>
              <a:defRPr sz="3800"/>
            </a:pPr>
            <a:r>
              <a:t>A lot of ongoing activities on all IDEA sub-detectors</a:t>
            </a:r>
          </a:p>
          <a:p>
            <a:pPr lvl="1" marL="1092200" indent="-635000" algn="just">
              <a:lnSpc>
                <a:spcPct val="150000"/>
              </a:lnSpc>
              <a:buSzPct val="100000"/>
              <a:buBlip>
                <a:blip r:embed="rId2"/>
              </a:buBlip>
              <a:defRPr sz="3600"/>
            </a:pPr>
            <a:r>
              <a:t>Profiting from several national funding schemes, EU projects (AIDAinnova, EURO-LABS), etc.</a:t>
            </a:r>
          </a:p>
          <a:p>
            <a:pPr lvl="1" marL="1155700" indent="-698500" algn="just">
              <a:lnSpc>
                <a:spcPct val="150000"/>
              </a:lnSpc>
              <a:buSzPct val="90000"/>
              <a:buBlip>
                <a:blip r:embed="rId2"/>
              </a:buBlip>
              <a:defRPr sz="3800"/>
            </a:pPr>
            <a:r>
              <a:t>Now several international colleagues have joined these efforts, but there is still </a:t>
            </a:r>
            <a:r>
              <a:rPr>
                <a:solidFill>
                  <a:srgbClr val="FF2600"/>
                </a:solidFill>
              </a:rPr>
              <a:t>HUGE</a:t>
            </a:r>
            <a:r>
              <a:t> space for collaboration on basically every aspect of these detector concepts</a:t>
            </a:r>
          </a:p>
          <a:p>
            <a:pPr marL="634999" indent="-634999" algn="just">
              <a:lnSpc>
                <a:spcPct val="150000"/>
              </a:lnSpc>
              <a:spcBef>
                <a:spcPts val="1600"/>
              </a:spcBef>
              <a:buSzPct val="100000"/>
              <a:buBlip>
                <a:blip r:embed="rId2"/>
              </a:buBlip>
              <a:defRPr sz="3800">
                <a:solidFill>
                  <a:srgbClr val="FF2600"/>
                </a:solidFill>
              </a:defRPr>
            </a:pPr>
          </a:p>
          <a:p>
            <a:pPr marL="634999" indent="-634999" algn="just">
              <a:lnSpc>
                <a:spcPct val="150000"/>
              </a:lnSpc>
              <a:spcBef>
                <a:spcPts val="1600"/>
              </a:spcBef>
              <a:buSzPct val="100000"/>
              <a:buBlip>
                <a:blip r:embed="rId2"/>
              </a:buBlip>
              <a:defRPr sz="3800">
                <a:solidFill>
                  <a:srgbClr val="FF2600"/>
                </a:solidFill>
              </a:defRPr>
            </a:pPr>
            <a:r>
              <a:t>Lots of possibilities for International colleagues to join </a:t>
            </a:r>
            <a:r>
              <a:rPr u="sng">
                <a:solidFill>
                  <a:srgbClr val="0433FF"/>
                </a:solidFill>
              </a:rPr>
              <a:t>IDEA</a:t>
            </a:r>
            <a:r>
              <a:rPr>
                <a:solidFill>
                  <a:srgbClr val="0433FF"/>
                </a:solidFill>
              </a:rPr>
              <a:t> </a:t>
            </a:r>
            <a:r>
              <a:t>and help on</a:t>
            </a:r>
            <a:r>
              <a:rPr>
                <a:solidFill>
                  <a:srgbClr val="0433FF"/>
                </a:solidFill>
              </a:rPr>
              <a:t> </a:t>
            </a:r>
            <a:r>
              <a:t>all these developments!!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5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5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5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5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5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5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5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5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5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52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526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29" name="Backup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Backup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:dissolve/>
      </p:transition>
    </mc:Choice>
    <mc:Fallback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DR calorimeter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DR calorimeter</a:t>
            </a:r>
          </a:p>
        </p:txBody>
      </p:sp>
      <p:sp>
        <p:nvSpPr>
          <p:cNvPr id="532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53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759538" y="1399804"/>
            <a:ext cx="7413792" cy="6808433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537" name="Group"/>
          <p:cNvGrpSpPr/>
          <p:nvPr/>
        </p:nvGrpSpPr>
        <p:grpSpPr>
          <a:xfrm>
            <a:off x="11713885" y="1780591"/>
            <a:ext cx="4187239" cy="4655072"/>
            <a:chOff x="0" y="0"/>
            <a:chExt cx="4187237" cy="4655071"/>
          </a:xfrm>
        </p:grpSpPr>
        <p:pic>
          <p:nvPicPr>
            <p:cNvPr id="534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288613"/>
              <a:ext cx="4187238" cy="436645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35" name="Scintillation"/>
            <p:cNvSpPr txBox="1"/>
            <p:nvPr/>
          </p:nvSpPr>
          <p:spPr>
            <a:xfrm>
              <a:off x="34432" y="-1"/>
              <a:ext cx="1929268" cy="629279"/>
            </a:xfrm>
            <a:prstGeom prst="rect">
              <a:avLst/>
            </a:prstGeom>
            <a:solidFill>
              <a:srgbClr val="FFFFFF"/>
            </a:solidFill>
            <a:ln w="63500" cap="flat">
              <a:solidFill>
                <a:srgbClr val="FF93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>
                <a:defRPr sz="2600"/>
              </a:lvl1pPr>
            </a:lstStyle>
            <a:p>
              <a:pPr/>
              <a:r>
                <a:t>Scintillation</a:t>
              </a:r>
            </a:p>
          </p:txBody>
        </p:sp>
        <p:sp>
          <p:nvSpPr>
            <p:cNvPr id="536" name="Čerenkov"/>
            <p:cNvSpPr txBox="1"/>
            <p:nvPr/>
          </p:nvSpPr>
          <p:spPr>
            <a:xfrm>
              <a:off x="2436343" y="-1"/>
              <a:ext cx="1672266" cy="629279"/>
            </a:xfrm>
            <a:prstGeom prst="rect">
              <a:avLst/>
            </a:prstGeom>
            <a:solidFill>
              <a:srgbClr val="FFFFFF"/>
            </a:solidFill>
            <a:ln w="63500" cap="flat">
              <a:solidFill>
                <a:srgbClr val="0433FF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>
                <a:defRPr sz="2600"/>
              </a:lvl1pPr>
            </a:lstStyle>
            <a:p>
              <a:pPr/>
              <a:r>
                <a:t>Čerenkov</a:t>
              </a:r>
            </a:p>
          </p:txBody>
        </p:sp>
      </p:grpSp>
      <p:grpSp>
        <p:nvGrpSpPr>
          <p:cNvPr id="541" name="Group"/>
          <p:cNvGrpSpPr/>
          <p:nvPr/>
        </p:nvGrpSpPr>
        <p:grpSpPr>
          <a:xfrm>
            <a:off x="18313737" y="8721504"/>
            <a:ext cx="4093308" cy="4235375"/>
            <a:chOff x="0" y="0"/>
            <a:chExt cx="4093306" cy="4235374"/>
          </a:xfrm>
        </p:grpSpPr>
        <p:pic>
          <p:nvPicPr>
            <p:cNvPr id="538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4093307" cy="423537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39" name="Front"/>
            <p:cNvSpPr txBox="1"/>
            <p:nvPr/>
          </p:nvSpPr>
          <p:spPr>
            <a:xfrm>
              <a:off x="1523314" y="34659"/>
              <a:ext cx="970479" cy="592009"/>
            </a:xfrm>
            <a:prstGeom prst="rect">
              <a:avLst/>
            </a:prstGeom>
            <a:solidFill>
              <a:srgbClr val="FFFFFF"/>
            </a:solidFill>
            <a:ln w="63500" cap="flat">
              <a:solidFill>
                <a:srgbClr val="01199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>
                <a:defRPr sz="2400"/>
              </a:lvl1pPr>
            </a:lstStyle>
            <a:p>
              <a:pPr/>
              <a:r>
                <a:t>Front</a:t>
              </a:r>
            </a:p>
          </p:txBody>
        </p:sp>
        <p:sp>
          <p:nvSpPr>
            <p:cNvPr id="540" name="Rear"/>
            <p:cNvSpPr txBox="1"/>
            <p:nvPr/>
          </p:nvSpPr>
          <p:spPr>
            <a:xfrm>
              <a:off x="2925385" y="3293684"/>
              <a:ext cx="919729" cy="592009"/>
            </a:xfrm>
            <a:prstGeom prst="rect">
              <a:avLst/>
            </a:prstGeom>
            <a:solidFill>
              <a:srgbClr val="FFFFFF"/>
            </a:solidFill>
            <a:ln w="63500" cap="flat">
              <a:solidFill>
                <a:srgbClr val="011993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>
                <a:defRPr sz="2400"/>
              </a:lvl1pPr>
            </a:lstStyle>
            <a:p>
              <a:pPr/>
              <a:r>
                <a:t>Rear</a:t>
              </a:r>
            </a:p>
          </p:txBody>
        </p:sp>
      </p:grpSp>
      <p:grpSp>
        <p:nvGrpSpPr>
          <p:cNvPr id="545" name="Group"/>
          <p:cNvGrpSpPr/>
          <p:nvPr/>
        </p:nvGrpSpPr>
        <p:grpSpPr>
          <a:xfrm>
            <a:off x="607305" y="8655962"/>
            <a:ext cx="14784511" cy="4366459"/>
            <a:chOff x="0" y="0"/>
            <a:chExt cx="14784509" cy="4366457"/>
          </a:xfrm>
        </p:grpSpPr>
        <p:pic>
          <p:nvPicPr>
            <p:cNvPr id="542" name="Image" descr="Image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14784510" cy="43664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43" name="Copper (3D printed)"/>
            <p:cNvSpPr txBox="1"/>
            <p:nvPr/>
          </p:nvSpPr>
          <p:spPr>
            <a:xfrm>
              <a:off x="11345694" y="50231"/>
              <a:ext cx="3401661" cy="641148"/>
            </a:xfrm>
            <a:prstGeom prst="rect">
              <a:avLst/>
            </a:prstGeom>
            <a:solidFill>
              <a:srgbClr val="FFFFFF"/>
            </a:solidFill>
            <a:ln w="63500" cap="flat">
              <a:solidFill>
                <a:srgbClr val="FF93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/>
            <a:p>
              <a:pPr/>
              <a:r>
                <a:t>Copper (3D printed)</a:t>
              </a:r>
            </a:p>
          </p:txBody>
        </p:sp>
        <p:sp>
          <p:nvSpPr>
            <p:cNvPr id="548" name="Connection Line"/>
            <p:cNvSpPr/>
            <p:nvPr/>
          </p:nvSpPr>
          <p:spPr>
            <a:xfrm>
              <a:off x="9330297" y="275173"/>
              <a:ext cx="1831153" cy="12082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cubicBezTo>
                    <a:pt x="6078" y="9425"/>
                    <a:pt x="13278" y="2225"/>
                    <a:pt x="21600" y="0"/>
                  </a:cubicBezTo>
                </a:path>
              </a:pathLst>
            </a:custGeom>
            <a:noFill/>
            <a:ln w="88900" cap="flat">
              <a:solidFill>
                <a:srgbClr val="FF2600"/>
              </a:solidFill>
              <a:prstDash val="solid"/>
              <a:round/>
              <a:headEnd type="arrow" w="med" len="med"/>
            </a:ln>
            <a:effectLst>
              <a:outerShdw sx="100000" sy="100000" kx="0" ky="0" algn="b" rotWithShape="0" blurRad="63500" dist="25400" dir="5400000">
                <a:srgbClr val="000000">
                  <a:alpha val="38000"/>
                </a:srgbClr>
              </a:outerShdw>
            </a:effectLst>
          </p:spPr>
          <p:txBody>
            <a:bodyPr/>
            <a:lstStyle/>
            <a:p>
              <a:pPr/>
            </a:p>
          </p:txBody>
        </p:sp>
      </p:grpSp>
      <p:pic>
        <p:nvPicPr>
          <p:cNvPr id="546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34298" y="1272074"/>
            <a:ext cx="10061276" cy="3961954"/>
          </a:xfrm>
          <a:prstGeom prst="rect">
            <a:avLst/>
          </a:prstGeom>
          <a:ln w="12700">
            <a:miter lim="400000"/>
          </a:ln>
        </p:spPr>
      </p:pic>
      <p:pic>
        <p:nvPicPr>
          <p:cNvPr id="547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52990" y="5599596"/>
            <a:ext cx="9923928" cy="29165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μ-RWELL-based detector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 b="0">
                <a:latin typeface="Symbol"/>
                <a:ea typeface="Symbol"/>
                <a:cs typeface="Symbol"/>
                <a:sym typeface="Symbol"/>
              </a:rPr>
              <a:t>m-</a:t>
            </a:r>
            <a:r>
              <a:t>RWELL-based detectors</a:t>
            </a:r>
          </a:p>
        </p:txBody>
      </p:sp>
      <p:sp>
        <p:nvSpPr>
          <p:cNvPr id="5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52" name="Ø Define the best resistivity of the DLC for both µRWELL fundamental tiles and build the 50×50 cm2 prototypes for the pre-shower and muon systems.…"/>
          <p:cNvSpPr txBox="1"/>
          <p:nvPr/>
        </p:nvSpPr>
        <p:spPr>
          <a:xfrm>
            <a:off x="1541020" y="2002522"/>
            <a:ext cx="21301960" cy="48366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/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Define the best resistivity of the DLC for both µRWELL fundamental tiles and build the </a:t>
            </a:r>
            <a:r>
              <a:rPr>
                <a:latin typeface="Cambria Math"/>
                <a:ea typeface="Cambria Math"/>
                <a:cs typeface="Cambria Math"/>
                <a:sym typeface="Cambria Math"/>
              </a:rPr>
              <a:t>50×50 cm</a:t>
            </a:r>
            <a:r>
              <a:rPr baseline="37882">
                <a:latin typeface="Cambria Math"/>
                <a:ea typeface="Cambria Math"/>
                <a:cs typeface="Cambria Math"/>
                <a:sym typeface="Cambria Math"/>
              </a:rPr>
              <a:t>2</a:t>
            </a:r>
            <a:r>
              <a:t> prototypes for the pre-shower and muon systems.</a:t>
            </a:r>
          </a:p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Optimize the engineering mass construction process together with the ELTOS industry.</a:t>
            </a:r>
          </a:p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Develop a custom-made ASIC for the µRWELL with the experience obtained from the TIGER chip and to test the µRWELL prototypes.</a:t>
            </a:r>
          </a:p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Develop a new reconstruction algorithm, ML-based, to improve the resolution of µRWELL.</a:t>
            </a:r>
          </a:p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Simulation of the CEPC decay channels of interest to optimize the detector design with special emphasis on Long Lived Particles to show the impact of a performing tracked in the muon system instead of a tagger.</a:t>
            </a:r>
          </a:p>
        </p:txBody>
      </p:sp>
      <p:pic>
        <p:nvPicPr>
          <p:cNvPr id="55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89886" y="7008700"/>
            <a:ext cx="5894805" cy="652051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4" name="Image" descr="Image"/>
          <p:cNvPicPr>
            <a:picLocks noChangeAspect="1"/>
          </p:cNvPicPr>
          <p:nvPr/>
        </p:nvPicPr>
        <p:blipFill>
          <a:blip r:embed="rId3">
            <a:extLst/>
          </a:blip>
          <a:srcRect l="0" t="0" r="0" b="0"/>
          <a:stretch>
            <a:fillRect/>
          </a:stretch>
        </p:blipFill>
        <p:spPr>
          <a:xfrm>
            <a:off x="2215474" y="8667143"/>
            <a:ext cx="584201" cy="1803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5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15474" y="11065690"/>
            <a:ext cx="584201" cy="1803401"/>
          </a:xfrm>
          <a:prstGeom prst="rect">
            <a:avLst/>
          </a:prstGeom>
          <a:ln w="12700">
            <a:miter lim="400000"/>
          </a:ln>
        </p:spPr>
      </p:pic>
      <p:sp>
        <p:nvSpPr>
          <p:cNvPr id="556" name="Strip length…"/>
          <p:cNvSpPr txBox="1"/>
          <p:nvPr/>
        </p:nvSpPr>
        <p:spPr>
          <a:xfrm>
            <a:off x="193366" y="10236529"/>
            <a:ext cx="1953786" cy="1046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algn="l" defTabSz="457200">
              <a:lnSpc>
                <a:spcPts val="5300"/>
              </a:lnSpc>
              <a:defRPr>
                <a:latin typeface="Times Roman"/>
                <a:ea typeface="Times Roman"/>
                <a:cs typeface="Times Roman"/>
                <a:sym typeface="Times Roman"/>
              </a:defRPr>
            </a:pPr>
            <a:r>
              <a:t>Strip length </a:t>
            </a:r>
          </a:p>
          <a:p>
            <a:pPr algn="l" defTabSz="457200">
              <a:lnSpc>
                <a:spcPts val="5300"/>
              </a:lnSpc>
              <a:defRPr>
                <a:latin typeface="Times Roman"/>
                <a:ea typeface="Times Roman"/>
                <a:cs typeface="Times Roman"/>
                <a:sym typeface="Times Roman"/>
              </a:defRPr>
            </a:pPr>
            <a:r>
              <a:t>~22.5 cm</a:t>
            </a:r>
          </a:p>
        </p:txBody>
      </p:sp>
      <p:sp>
        <p:nvSpPr>
          <p:cNvPr id="557" name="Ø Two large microRWell chambers M4 in Bologna;…"/>
          <p:cNvSpPr txBox="1"/>
          <p:nvPr/>
        </p:nvSpPr>
        <p:spPr>
          <a:xfrm>
            <a:off x="10415534" y="7857226"/>
            <a:ext cx="12215353" cy="4823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/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Two large microRWell chambers M4 in Bologna;</a:t>
            </a:r>
          </a:p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Ferrara has procured the Tiger electronics;</a:t>
            </a:r>
          </a:p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Plan to start equipping the M4s with the TIGER next spring;</a:t>
            </a:r>
          </a:p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Use a cosmic telescope to characterize the detector and the electronics and later to expose the chamber with the TIGER electronics to a test beam;</a:t>
            </a:r>
          </a:p>
          <a:p>
            <a:pPr algn="l" defTabSz="457200">
              <a:lnSpc>
                <a:spcPct val="110000"/>
              </a:lnSpc>
              <a:defRPr sz="3400">
                <a:latin typeface="Times Roman"/>
                <a:ea typeface="Times Roman"/>
                <a:cs typeface="Times Roman"/>
                <a:sym typeface="Times Roman"/>
              </a:defRPr>
            </a:pPr>
            <a:r>
              <a:rPr>
                <a:latin typeface="Wingdings"/>
                <a:ea typeface="Wingdings"/>
                <a:cs typeface="Wingdings"/>
                <a:sym typeface="Wingdings"/>
              </a:rPr>
              <a:t>Ø </a:t>
            </a:r>
            <a:r>
              <a:t>Funding received to develop a new ASIC starting from the experience of the TIGER.</a:t>
            </a:r>
          </a:p>
        </p:txBody>
      </p:sp>
      <p:sp>
        <p:nvSpPr>
          <p:cNvPr id="558" name="2022-2024 R&amp;D program"/>
          <p:cNvSpPr txBox="1"/>
          <p:nvPr/>
        </p:nvSpPr>
        <p:spPr>
          <a:xfrm>
            <a:off x="8563727" y="1191124"/>
            <a:ext cx="7256546" cy="9575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algn="l" defTabSz="457200">
              <a:lnSpc>
                <a:spcPts val="12800"/>
              </a:lnSpc>
              <a:defRPr b="1" sz="50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2022-2024 R&amp;D program </a:t>
            </a:r>
          </a:p>
        </p:txBody>
      </p:sp>
      <p:sp>
        <p:nvSpPr>
          <p:cNvPr id="559" name="Development of a new ASIC"/>
          <p:cNvSpPr txBox="1"/>
          <p:nvPr/>
        </p:nvSpPr>
        <p:spPr>
          <a:xfrm>
            <a:off x="12401169" y="7060779"/>
            <a:ext cx="6729731" cy="8432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>
            <a:lvl1pPr algn="l" defTabSz="457200">
              <a:lnSpc>
                <a:spcPts val="11800"/>
              </a:lnSpc>
              <a:defRPr b="1" sz="4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Development of a new ASIC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14:prism dir="u"/>
      </p:transition>
    </mc:Choice>
    <mc:Fallback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The IDEA detector concep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The IDEA detector concept</a:t>
            </a:r>
          </a:p>
        </p:txBody>
      </p:sp>
      <p:sp>
        <p:nvSpPr>
          <p:cNvPr id="56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63" name="Content Placeholder 27"/>
          <p:cNvSpPr txBox="1"/>
          <p:nvPr/>
        </p:nvSpPr>
        <p:spPr>
          <a:xfrm>
            <a:off x="16641289" y="1591708"/>
            <a:ext cx="7667973" cy="89574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037" tIns="46037" rIns="46037" bIns="46037">
            <a:normAutofit fontScale="100000" lnSpcReduction="0"/>
          </a:bodyPr>
          <a:lstStyle/>
          <a:p>
            <a:pPr marL="238759" indent="-238759" algn="l" defTabSz="859536">
              <a:lnSpc>
                <a:spcPct val="140000"/>
              </a:lnSpc>
              <a:spcBef>
                <a:spcPts val="400"/>
              </a:spcBef>
              <a:buClr>
                <a:srgbClr val="000000"/>
              </a:buClr>
              <a:buSzPct val="50000"/>
              <a:buChar char="◆"/>
              <a:defRPr b="1" sz="3759">
                <a:latin typeface="+mn-lt"/>
                <a:ea typeface="+mn-ea"/>
                <a:cs typeface="+mn-cs"/>
                <a:sym typeface="Calibri"/>
              </a:defRPr>
            </a:pPr>
            <a:r>
              <a:t>New, innovative, possibly more cost-effective concept</a:t>
            </a:r>
          </a:p>
          <a:p>
            <a:pPr lvl="1" marL="553625" indent="-298450" algn="l" defTabSz="859536">
              <a:lnSpc>
                <a:spcPct val="140000"/>
              </a:lnSpc>
              <a:spcBef>
                <a:spcPts val="300"/>
              </a:spcBef>
              <a:buSzPct val="60000"/>
              <a:buChar char="❑"/>
              <a:defRPr sz="3759">
                <a:solidFill>
                  <a:srgbClr val="008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Silicon vertex detector</a:t>
            </a:r>
          </a:p>
          <a:p>
            <a:pPr lvl="1" marL="553625" indent="-298450" algn="l" defTabSz="859536">
              <a:lnSpc>
                <a:spcPct val="140000"/>
              </a:lnSpc>
              <a:spcBef>
                <a:spcPts val="300"/>
              </a:spcBef>
              <a:buSzPct val="60000"/>
              <a:buChar char="❑"/>
              <a:defRPr sz="3759">
                <a:solidFill>
                  <a:srgbClr val="008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Short-drift, ultra-light wire chamber</a:t>
            </a:r>
          </a:p>
          <a:p>
            <a:pPr lvl="1" marL="553625" indent="-298450" algn="l" defTabSz="859536">
              <a:lnSpc>
                <a:spcPct val="140000"/>
              </a:lnSpc>
              <a:spcBef>
                <a:spcPts val="300"/>
              </a:spcBef>
              <a:buSzPct val="60000"/>
              <a:buChar char="❑"/>
              <a:defRPr sz="3759">
                <a:solidFill>
                  <a:srgbClr val="008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Dual-readout calorimeter</a:t>
            </a:r>
          </a:p>
          <a:p>
            <a:pPr lvl="1" marL="553625" indent="-298450" algn="l" defTabSz="859536">
              <a:lnSpc>
                <a:spcPct val="140000"/>
              </a:lnSpc>
              <a:spcBef>
                <a:spcPts val="300"/>
              </a:spcBef>
              <a:buSzPct val="60000"/>
              <a:buChar char="❑"/>
              <a:defRPr sz="3759">
                <a:solidFill>
                  <a:srgbClr val="008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Thin and light solenoid coil </a:t>
            </a:r>
            <a:r>
              <a:rPr i="1"/>
              <a:t>inside</a:t>
            </a:r>
            <a:r>
              <a:t> calorimeter system</a:t>
            </a:r>
          </a:p>
          <a:p>
            <a:pPr lvl="2" marL="1157986" indent="-298450" algn="l" defTabSz="859536">
              <a:lnSpc>
                <a:spcPct val="140000"/>
              </a:lnSpc>
              <a:spcBef>
                <a:spcPts val="300"/>
              </a:spcBef>
              <a:buSzPct val="60000"/>
              <a:buChar char="๏"/>
              <a:defRPr sz="3759">
                <a:solidFill>
                  <a:srgbClr val="008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Small magnet ⇒ small yoke</a:t>
            </a:r>
          </a:p>
          <a:p>
            <a:pPr lvl="1" marL="553625" indent="-298450" algn="l" defTabSz="859536">
              <a:lnSpc>
                <a:spcPct val="140000"/>
              </a:lnSpc>
              <a:spcBef>
                <a:spcPts val="300"/>
              </a:spcBef>
              <a:buSzPct val="60000"/>
              <a:buChar char="❑"/>
              <a:defRPr sz="3759">
                <a:solidFill>
                  <a:srgbClr val="008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Muon system made of 3 layers of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m-</a:t>
            </a:r>
            <a:r>
              <a:t>RWELL detectors in the return yoke</a:t>
            </a:r>
          </a:p>
        </p:txBody>
      </p:sp>
      <p:sp>
        <p:nvSpPr>
          <p:cNvPr id="564" name="TextBox 36"/>
          <p:cNvSpPr txBox="1"/>
          <p:nvPr/>
        </p:nvSpPr>
        <p:spPr>
          <a:xfrm>
            <a:off x="17013394" y="10478236"/>
            <a:ext cx="3953965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l" defTabSz="914400">
              <a:defRPr sz="3000">
                <a:solidFill>
                  <a:srgbClr val="0033CC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rPr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2" invalidUrl="" action="" tgtFrame="" tooltip="" history="1" highlightClick="0" endSnd="0"/>
              </a:rPr>
              <a:t>https</a:t>
            </a:r>
            <a:r>
              <a:rPr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2" invalidUrl="" action="" tgtFrame="" tooltip="" history="1" highlightClick="0" endSnd="0"/>
              </a:rPr>
              <a:t>://</a:t>
            </a:r>
            <a:r>
              <a:rPr sz="3200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2" invalidUrl="" action="" tgtFrame="" tooltip="" history="1" highlightClick="0" endSnd="0"/>
              </a:rPr>
              <a:t>pos.sissa.it</a:t>
            </a:r>
            <a:r>
              <a:rPr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hlinkClick r:id="rId2" invalidUrl="" action="" tgtFrame="" tooltip="" history="1" highlightClick="0" endSnd="0"/>
              </a:rPr>
              <a:t>/390/</a:t>
            </a:r>
          </a:p>
        </p:txBody>
      </p:sp>
      <p:grpSp>
        <p:nvGrpSpPr>
          <p:cNvPr id="567" name="Group 6"/>
          <p:cNvGrpSpPr/>
          <p:nvPr/>
        </p:nvGrpSpPr>
        <p:grpSpPr>
          <a:xfrm>
            <a:off x="96762" y="1310680"/>
            <a:ext cx="16559502" cy="11848375"/>
            <a:chOff x="0" y="0"/>
            <a:chExt cx="16559500" cy="11848373"/>
          </a:xfrm>
        </p:grpSpPr>
        <p:pic>
          <p:nvPicPr>
            <p:cNvPr id="565" name="Picture 7" descr="Picture 7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6559501" cy="118483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6" name="TextBox 8"/>
            <p:cNvSpPr txBox="1"/>
            <p:nvPr/>
          </p:nvSpPr>
          <p:spPr>
            <a:xfrm>
              <a:off x="6104265" y="10288211"/>
              <a:ext cx="8621509" cy="1507802"/>
            </a:xfrm>
            <a:prstGeom prst="rect">
              <a:avLst/>
            </a:prstGeom>
            <a:solidFill>
              <a:srgbClr val="606060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/>
            <a:p>
              <a:pPr defTabSz="914400">
                <a:spcBef>
                  <a:spcPts val="600"/>
                </a:spcBef>
                <a:defRPr b="1" sz="3800">
                  <a:solidFill>
                    <a:srgbClr val="FFFF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IDEA concept (proposed in FCC CDR)</a:t>
              </a:r>
            </a:p>
            <a:p>
              <a:pPr defTabSz="914400">
                <a:spcBef>
                  <a:spcPts val="500"/>
                </a:spcBef>
                <a:defRPr b="1" sz="3800">
                  <a:solidFill>
                    <a:srgbClr val="FFFF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Innovative Detector for e</a:t>
              </a:r>
              <a:r>
                <a:rPr baseline="31999"/>
                <a:t>+</a:t>
              </a:r>
              <a:r>
                <a:t>e</a:t>
              </a:r>
              <a:r>
                <a:rPr baseline="31999"/>
                <a:t>-</a:t>
              </a:r>
              <a:r>
                <a:t> Accelerator</a:t>
              </a:r>
            </a:p>
          </p:txBody>
        </p:sp>
      </p:grpSp>
      <p:sp>
        <p:nvSpPr>
          <p:cNvPr id="568" name="Acknowledgments…"/>
          <p:cNvSpPr txBox="1"/>
          <p:nvPr/>
        </p:nvSpPr>
        <p:spPr>
          <a:xfrm>
            <a:off x="15236383" y="11695348"/>
            <a:ext cx="8049852" cy="1549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/>
          <a:p>
            <a:pPr>
              <a:lnSpc>
                <a:spcPct val="110000"/>
              </a:lnSpc>
              <a:defRPr b="1" sz="3000" u="sng">
                <a:solidFill>
                  <a:srgbClr val="FF2600"/>
                </a:solidFill>
              </a:defRPr>
            </a:pPr>
            <a:r>
              <a:t>Acknowledgments</a:t>
            </a:r>
          </a:p>
          <a:p>
            <a:pPr>
              <a:lnSpc>
                <a:spcPct val="110000"/>
              </a:lnSpc>
              <a:defRPr sz="3000"/>
            </a:pPr>
            <a:r>
              <a:t>I need to thank many colleagues, in particular:</a:t>
            </a:r>
          </a:p>
          <a:p>
            <a:pPr>
              <a:lnSpc>
                <a:spcPct val="110000"/>
              </a:lnSpc>
              <a:defRPr sz="3000">
                <a:solidFill>
                  <a:srgbClr val="FF2600"/>
                </a:solidFill>
              </a:defRPr>
            </a:pPr>
            <a:r>
              <a:t>P. Azzi, F. Bedeschi, </a:t>
            </a:r>
            <a:r>
              <a:rPr>
                <a:solidFill>
                  <a:srgbClr val="000000"/>
                </a:solidFill>
              </a:rPr>
              <a:t>and</a:t>
            </a:r>
            <a:r>
              <a:t> R. Santoro 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14:prism dir="r"/>
      </p:transition>
    </mc:Choice>
    <mc:Fallback>
      <p:transition spd="slow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68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988026" y="1315553"/>
            <a:ext cx="11343888" cy="11084894"/>
          </a:xfrm>
          <a:prstGeom prst="rect">
            <a:avLst/>
          </a:prstGeom>
          <a:ln w="12700">
            <a:miter lim="400000"/>
          </a:ln>
        </p:spPr>
      </p:pic>
      <p:sp>
        <p:nvSpPr>
          <p:cNvPr id="571" name="IDEA detector layou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IDEA detector layout</a:t>
            </a:r>
          </a:p>
        </p:txBody>
      </p:sp>
      <p:sp>
        <p:nvSpPr>
          <p:cNvPr id="57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73" name="Beam pipe: R∼1.5 cm"/>
          <p:cNvSpPr txBox="1"/>
          <p:nvPr/>
        </p:nvSpPr>
        <p:spPr>
          <a:xfrm>
            <a:off x="3200835" y="1566268"/>
            <a:ext cx="4347427" cy="8297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821531">
              <a:lnSpc>
                <a:spcPct val="120000"/>
              </a:lnSpc>
              <a:defRPr sz="38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 b="1">
                <a:solidFill>
                  <a:srgbClr val="172B47"/>
                </a:solidFill>
                <a:latin typeface="+mj-lt"/>
                <a:ea typeface="+mj-ea"/>
                <a:cs typeface="+mj-cs"/>
                <a:sym typeface="Helvetica"/>
              </a:rPr>
              <a:t>Beam pipe</a:t>
            </a:r>
            <a:r>
              <a:rPr sz="4000"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:</a:t>
            </a:r>
            <a:r>
              <a:rPr sz="4000"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 R∼1.5 cm</a:t>
            </a:r>
          </a:p>
        </p:txBody>
      </p:sp>
      <p:sp>
        <p:nvSpPr>
          <p:cNvPr id="574" name="Vertex:…"/>
          <p:cNvSpPr txBox="1"/>
          <p:nvPr/>
        </p:nvSpPr>
        <p:spPr>
          <a:xfrm>
            <a:off x="3126164" y="2393163"/>
            <a:ext cx="2872835" cy="2058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821531">
              <a:lnSpc>
                <a:spcPct val="110000"/>
              </a:lnSpc>
              <a:defRPr sz="3800">
                <a:solidFill>
                  <a:srgbClr val="E19AE0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defRPr>
            </a:pPr>
            <a:r>
              <a:rPr b="1">
                <a:solidFill>
                  <a:srgbClr val="172B47"/>
                </a:solidFill>
                <a:latin typeface="+mj-lt"/>
                <a:ea typeface="+mj-ea"/>
                <a:cs typeface="+mj-cs"/>
                <a:sym typeface="Helvetica"/>
              </a:rPr>
              <a:t>Vertex</a:t>
            </a:r>
            <a:r>
              <a:rPr>
                <a:solidFill>
                  <a:srgbClr val="172B47"/>
                </a:solidFill>
              </a:rPr>
              <a:t>: </a:t>
            </a:r>
            <a:endParaRPr>
              <a:solidFill>
                <a:srgbClr val="172B47"/>
              </a:solidFill>
            </a:endParaRPr>
          </a:p>
          <a:p>
            <a:pPr indent="359999" algn="l" defTabSz="821531">
              <a:lnSpc>
                <a:spcPct val="110000"/>
              </a:lnSpc>
              <a:defRPr sz="40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5 MAPS layers </a:t>
            </a:r>
            <a:endParaRPr>
              <a:solidFill>
                <a:srgbClr val="172B47"/>
              </a:solidFill>
              <a:latin typeface="Adobe Arabic Regular"/>
              <a:ea typeface="Adobe Arabic Regular"/>
              <a:cs typeface="Adobe Arabic Regular"/>
              <a:sym typeface="Adobe Arabic Regular"/>
            </a:endParaRPr>
          </a:p>
          <a:p>
            <a:pPr indent="359999" algn="l" defTabSz="821531">
              <a:lnSpc>
                <a:spcPct val="110000"/>
              </a:lnSpc>
              <a:defRPr sz="40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R = 1.7-34 cm</a:t>
            </a:r>
          </a:p>
        </p:txBody>
      </p:sp>
      <p:sp>
        <p:nvSpPr>
          <p:cNvPr id="575" name="Line"/>
          <p:cNvSpPr/>
          <p:nvPr/>
        </p:nvSpPr>
        <p:spPr>
          <a:xfrm>
            <a:off x="7130134" y="4100312"/>
            <a:ext cx="4109245" cy="7354786"/>
          </a:xfrm>
          <a:prstGeom prst="line">
            <a:avLst/>
          </a:prstGeom>
          <a:ln w="50800">
            <a:solidFill>
              <a:schemeClr val="accent1"/>
            </a:solidFill>
            <a:tailEnd type="arrow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576" name="Drift Chamber: 112 layers…"/>
          <p:cNvSpPr txBox="1"/>
          <p:nvPr/>
        </p:nvSpPr>
        <p:spPr>
          <a:xfrm>
            <a:off x="3143019" y="4545929"/>
            <a:ext cx="5096554" cy="14532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821531">
              <a:lnSpc>
                <a:spcPct val="110000"/>
              </a:lnSpc>
              <a:defRPr sz="3800"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Drift Chamber</a:t>
            </a:r>
            <a:r>
              <a:rPr sz="4000"/>
              <a:t>: </a:t>
            </a:r>
            <a:r>
              <a:rPr sz="4000"/>
              <a:t>112</a:t>
            </a:r>
            <a:r>
              <a:rPr sz="4000">
                <a:latin typeface="Adobe Arabic Bold"/>
                <a:ea typeface="Adobe Arabic Bold"/>
                <a:cs typeface="Adobe Arabic Bold"/>
                <a:sym typeface="Adobe Arabic Bold"/>
              </a:rPr>
              <a:t> </a:t>
            </a:r>
            <a:r>
              <a:rPr sz="4000"/>
              <a:t>layers</a:t>
            </a:r>
            <a:endParaRPr sz="4000"/>
          </a:p>
          <a:p>
            <a:pPr indent="359999" algn="l" defTabSz="821531">
              <a:lnSpc>
                <a:spcPct val="110000"/>
              </a:lnSpc>
              <a:defRPr sz="40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4 m long, R = 35-200 cm</a:t>
            </a:r>
          </a:p>
        </p:txBody>
      </p:sp>
      <p:sp>
        <p:nvSpPr>
          <p:cNvPr id="577" name="Line"/>
          <p:cNvSpPr/>
          <p:nvPr/>
        </p:nvSpPr>
        <p:spPr>
          <a:xfrm>
            <a:off x="7074301" y="5958202"/>
            <a:ext cx="4693392" cy="3913113"/>
          </a:xfrm>
          <a:prstGeom prst="line">
            <a:avLst/>
          </a:prstGeom>
          <a:ln w="50800">
            <a:solidFill>
              <a:srgbClr val="FFFC79"/>
            </a:solidFill>
            <a:tailEnd type="triangle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578" name="Outer Silicon wrapper:…"/>
          <p:cNvSpPr txBox="1"/>
          <p:nvPr/>
        </p:nvSpPr>
        <p:spPr>
          <a:xfrm>
            <a:off x="3125160" y="6159341"/>
            <a:ext cx="6196446" cy="13798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l" defTabSz="821531">
              <a:defRPr sz="3800">
                <a:solidFill>
                  <a:srgbClr val="E19AE0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defRPr>
            </a:pPr>
            <a:r>
              <a:rPr b="1">
                <a:solidFill>
                  <a:srgbClr val="172B47"/>
                </a:solidFill>
                <a:latin typeface="+mj-lt"/>
                <a:ea typeface="+mj-ea"/>
                <a:cs typeface="+mj-cs"/>
                <a:sym typeface="Helvetica"/>
              </a:rPr>
              <a:t>Outer Silicon wrapper</a:t>
            </a:r>
            <a:r>
              <a:rPr>
                <a:solidFill>
                  <a:srgbClr val="172B47"/>
                </a:solidFill>
              </a:rPr>
              <a:t>:</a:t>
            </a:r>
            <a:endParaRPr>
              <a:solidFill>
                <a:srgbClr val="172B47"/>
              </a:solidFill>
            </a:endParaRPr>
          </a:p>
          <a:p>
            <a:pPr indent="359999" algn="l" defTabSz="821531">
              <a:defRPr sz="40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>
                <a:solidFill>
                  <a:srgbClr val="172B47"/>
                </a:solidFill>
              </a:rPr>
              <a:t>Si </a:t>
            </a:r>
            <a:r>
              <a:rPr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strips</a:t>
            </a:r>
          </a:p>
        </p:txBody>
      </p:sp>
      <p:sp>
        <p:nvSpPr>
          <p:cNvPr id="579" name="Line"/>
          <p:cNvSpPr/>
          <p:nvPr/>
        </p:nvSpPr>
        <p:spPr>
          <a:xfrm>
            <a:off x="7032338" y="7034587"/>
            <a:ext cx="4767506" cy="899522"/>
          </a:xfrm>
          <a:prstGeom prst="line">
            <a:avLst/>
          </a:prstGeom>
          <a:ln w="50800">
            <a:solidFill>
              <a:srgbClr val="7A81FF"/>
            </a:solidFill>
            <a:tailEnd type="arrow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580" name="Superconducting solenoid coil:…"/>
          <p:cNvSpPr txBox="1"/>
          <p:nvPr/>
        </p:nvSpPr>
        <p:spPr>
          <a:xfrm>
            <a:off x="3171057" y="7606714"/>
            <a:ext cx="6104653" cy="20032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821531">
              <a:defRPr sz="4800">
                <a:solidFill>
                  <a:srgbClr val="1DB100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defRPr>
            </a:pPr>
            <a:r>
              <a:t>Superconducting solenoid coil: </a:t>
            </a:r>
          </a:p>
          <a:p>
            <a:pPr indent="359999" algn="l" defTabSz="821531">
              <a:defRPr sz="40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>
                <a:solidFill>
                  <a:srgbClr val="1DB100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2 T</a:t>
            </a:r>
            <a:r>
              <a:rPr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, R ∼ 2.1-2.4 m</a:t>
            </a:r>
            <a:endParaRPr>
              <a:solidFill>
                <a:srgbClr val="172B47"/>
              </a:solidFill>
              <a:latin typeface="Adobe Arabic Regular"/>
              <a:ea typeface="Adobe Arabic Regular"/>
              <a:cs typeface="Adobe Arabic Regular"/>
              <a:sym typeface="Adobe Arabic Regular"/>
            </a:endParaRPr>
          </a:p>
          <a:p>
            <a:pPr indent="359999" algn="l" defTabSz="821531">
              <a:defRPr sz="40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>
                <a:solidFill>
                  <a:srgbClr val="1DB100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0.74 X</a:t>
            </a:r>
            <a:r>
              <a:rPr baseline="-5999">
                <a:solidFill>
                  <a:srgbClr val="1DB100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0</a:t>
            </a:r>
            <a:r>
              <a:rPr>
                <a:solidFill>
                  <a:srgbClr val="1DB100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, 0.16 </a:t>
            </a:r>
            <a:r>
              <a:rPr>
                <a:solidFill>
                  <a:srgbClr val="1DB100"/>
                </a:solidFill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 @ 90°</a:t>
            </a:r>
          </a:p>
        </p:txBody>
      </p:sp>
      <p:sp>
        <p:nvSpPr>
          <p:cNvPr id="581" name="Line"/>
          <p:cNvSpPr/>
          <p:nvPr/>
        </p:nvSpPr>
        <p:spPr>
          <a:xfrm flipV="1">
            <a:off x="8125336" y="7727423"/>
            <a:ext cx="4343437" cy="820633"/>
          </a:xfrm>
          <a:prstGeom prst="line">
            <a:avLst/>
          </a:prstGeom>
          <a:ln w="50800">
            <a:solidFill>
              <a:srgbClr val="73FDFF"/>
            </a:solidFill>
            <a:tailEnd type="arrow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582" name="Preshower: ∼1 X0"/>
          <p:cNvSpPr txBox="1"/>
          <p:nvPr/>
        </p:nvSpPr>
        <p:spPr>
          <a:xfrm>
            <a:off x="3129398" y="9677541"/>
            <a:ext cx="3781280" cy="8297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821531">
              <a:lnSpc>
                <a:spcPct val="120000"/>
              </a:lnSpc>
              <a:defRPr sz="38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 b="1">
                <a:solidFill>
                  <a:srgbClr val="172B47"/>
                </a:solidFill>
                <a:latin typeface="+mj-lt"/>
                <a:ea typeface="+mj-ea"/>
                <a:cs typeface="+mj-cs"/>
                <a:sym typeface="Helvetica"/>
              </a:rPr>
              <a:t>Preshower</a:t>
            </a:r>
            <a:r>
              <a:rPr sz="4000"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:</a:t>
            </a:r>
            <a:r>
              <a:rPr sz="4000"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 ∼1 X</a:t>
            </a:r>
            <a:r>
              <a:rPr baseline="-5999" sz="4000"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0</a:t>
            </a:r>
          </a:p>
        </p:txBody>
      </p:sp>
      <p:sp>
        <p:nvSpPr>
          <p:cNvPr id="583" name="Line"/>
          <p:cNvSpPr/>
          <p:nvPr/>
        </p:nvSpPr>
        <p:spPr>
          <a:xfrm flipV="1">
            <a:off x="7803867" y="7439032"/>
            <a:ext cx="5752284" cy="2639859"/>
          </a:xfrm>
          <a:prstGeom prst="line">
            <a:avLst/>
          </a:prstGeom>
          <a:ln w="50800">
            <a:solidFill>
              <a:srgbClr val="FF85FF"/>
            </a:solidFill>
            <a:tailEnd type="arrow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584" name="Dual-Readout Calorimeter:…"/>
          <p:cNvSpPr txBox="1"/>
          <p:nvPr/>
        </p:nvSpPr>
        <p:spPr>
          <a:xfrm>
            <a:off x="3059119" y="10709509"/>
            <a:ext cx="6331057" cy="13798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 algn="l" defTabSz="821531">
              <a:defRPr sz="3800"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defRPr>
            </a:pPr>
            <a:r>
              <a:rPr b="1">
                <a:latin typeface="+mj-lt"/>
                <a:ea typeface="+mj-ea"/>
                <a:cs typeface="+mj-cs"/>
                <a:sym typeface="Helvetica"/>
              </a:rPr>
              <a:t>Dual-Readout Calorimeter</a:t>
            </a:r>
            <a:r>
              <a:t>: </a:t>
            </a:r>
          </a:p>
          <a:p>
            <a:pPr indent="359999" algn="l" defTabSz="821531">
              <a:defRPr sz="4000">
                <a:solidFill>
                  <a:srgbClr val="E19AE0"/>
                </a:solidFill>
                <a:latin typeface="Adobe Arabic Bold"/>
                <a:ea typeface="Adobe Arabic Bold"/>
                <a:cs typeface="Adobe Arabic Bold"/>
                <a:sym typeface="Adobe Arabic Bold"/>
              </a:defRPr>
            </a:pPr>
            <a:r>
              <a:rPr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2m / 7 </a:t>
            </a:r>
            <a:r>
              <a:rPr>
                <a:solidFill>
                  <a:srgbClr val="172B47"/>
                </a:solidFill>
                <a:latin typeface="Symbol"/>
                <a:ea typeface="Symbol"/>
                <a:cs typeface="Symbol"/>
                <a:sym typeface="Symbol"/>
              </a:rPr>
              <a:t>l</a:t>
            </a:r>
            <a:r>
              <a:rPr baseline="-5999">
                <a:solidFill>
                  <a:srgbClr val="172B47"/>
                </a:solidFill>
                <a:latin typeface="Adobe Arabic Regular"/>
                <a:ea typeface="Adobe Arabic Regular"/>
                <a:cs typeface="Adobe Arabic Regular"/>
                <a:sym typeface="Adobe Arabic Regular"/>
              </a:rPr>
              <a:t>int</a:t>
            </a:r>
          </a:p>
        </p:txBody>
      </p:sp>
      <p:sp>
        <p:nvSpPr>
          <p:cNvPr id="585" name="Line"/>
          <p:cNvSpPr/>
          <p:nvPr/>
        </p:nvSpPr>
        <p:spPr>
          <a:xfrm flipV="1">
            <a:off x="8056062" y="6413425"/>
            <a:ext cx="7652747" cy="4361968"/>
          </a:xfrm>
          <a:prstGeom prst="line">
            <a:avLst/>
          </a:prstGeom>
          <a:ln w="50800">
            <a:solidFill>
              <a:srgbClr val="73FA79"/>
            </a:solidFill>
            <a:tailEnd type="arrow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  <p:sp>
        <p:nvSpPr>
          <p:cNvPr id="586" name="Yoke + Muon chambers"/>
          <p:cNvSpPr txBox="1"/>
          <p:nvPr/>
        </p:nvSpPr>
        <p:spPr>
          <a:xfrm>
            <a:off x="3125678" y="12124372"/>
            <a:ext cx="5564034" cy="7670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 algn="l" defTabSz="821531">
              <a:lnSpc>
                <a:spcPct val="120000"/>
              </a:lnSpc>
              <a:defRPr b="1" sz="3800">
                <a:solidFill>
                  <a:srgbClr val="172B47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>
              <a:defRPr>
                <a:solidFill>
                  <a:srgbClr val="E19AE0"/>
                </a:solidFill>
              </a:defRPr>
            </a:pPr>
            <a:r>
              <a:rPr>
                <a:solidFill>
                  <a:srgbClr val="172B47"/>
                </a:solidFill>
              </a:rPr>
              <a:t>Yoke + Muon chambers</a:t>
            </a:r>
          </a:p>
        </p:txBody>
      </p:sp>
      <p:sp>
        <p:nvSpPr>
          <p:cNvPr id="587" name="Line"/>
          <p:cNvSpPr/>
          <p:nvPr/>
        </p:nvSpPr>
        <p:spPr>
          <a:xfrm flipV="1">
            <a:off x="8476663" y="6973408"/>
            <a:ext cx="10542756" cy="5209017"/>
          </a:xfrm>
          <a:prstGeom prst="line">
            <a:avLst/>
          </a:prstGeom>
          <a:ln w="50800">
            <a:solidFill>
              <a:srgbClr val="941100"/>
            </a:solidFill>
            <a:tailEnd type="arrow"/>
          </a:ln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p:spPr>
        <p:txBody>
          <a:bodyPr tIns="91439" bIns="91439"/>
          <a:lstStyle/>
          <a:p>
            <a:pPr algn="l">
              <a:defRPr sz="3200">
                <a:latin typeface="+mn-lt"/>
                <a:ea typeface="+mn-ea"/>
                <a:cs typeface="+mn-cs"/>
                <a:sym typeface="Calibri"/>
              </a:defRPr>
            </a:p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Class="entr" nodeType="afterEffect" presetSubtype="0" presetID="1" grpId="3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Class="exit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Class="entr" nodeType="afterEffect" presetSubtype="0" presetID="1" grpId="5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"/>
                            </p:stCondLst>
                            <p:childTnLst>
                              <p:par>
                                <p:cTn id="22" presetClass="entr" nodeType="afterEffect" presetSubtype="0" presetID="1" grpId="6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Class="exit" nodeType="clickEffect" presetSubtype="0" presetID="1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afterEffect" presetSubtype="0" presetID="1" grpId="8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"/>
                            </p:stCondLst>
                            <p:childTnLst>
                              <p:par>
                                <p:cTn id="32" presetClass="entr" nodeType="afterEffect" presetSubtype="0" presetID="1" grpId="9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Class="exit" nodeType="clickEffect" presetSubtype="0" presetID="1" grpId="10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Class="entr" nodeType="afterEffect" presetSubtype="0" presetID="1" grpId="11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"/>
                            </p:stCondLst>
                            <p:childTnLst>
                              <p:par>
                                <p:cTn id="42" presetClass="entr" nodeType="afterEffect" presetSubtype="0" presetID="1" grpId="12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Class="exit" nodeType="clickEffect" presetSubtype="0" presetID="1" grpId="1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Class="entr" nodeType="afterEffect" presetSubtype="0" presetID="1" grpId="14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"/>
                            </p:stCondLst>
                            <p:childTnLst>
                              <p:par>
                                <p:cTn id="52" presetClass="entr" nodeType="afterEffect" presetSubtype="0" presetID="1" grpId="15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Class="exit" nodeType="clickEffect" presetSubtype="0" presetID="1" grpId="1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Class="entr" nodeType="afterEffect" presetSubtype="0" presetID="1" grpId="17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"/>
                            </p:stCondLst>
                            <p:childTnLst>
                              <p:par>
                                <p:cTn id="62" presetClass="entr" nodeType="afterEffect" presetSubtype="0" presetID="1" grpId="18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Class="exit" nodeType="clickEffect" presetSubtype="0" presetID="1" grpId="19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Class="entr" nodeType="afterEffect" presetSubtype="0" presetID="1" grpId="20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fill="hold"/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"/>
                            </p:stCondLst>
                            <p:childTnLst>
                              <p:par>
                                <p:cTn id="72" presetClass="entr" nodeType="afterEffect" presetSubtype="0" presetID="1" grpId="21" fill="hold">
                                  <p:stCondLst>
                                    <p:cond delay="30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3" fill="hold"/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75" grpId="3"/>
      <p:bldP build="whole" bldLvl="1" animBg="1" rev="0" advAuto="0" spid="575" grpId="4"/>
      <p:bldP build="whole" bldLvl="1" animBg="1" rev="0" advAuto="0" spid="577" grpId="6"/>
      <p:bldP build="whole" bldLvl="1" animBg="1" rev="0" advAuto="0" spid="577" grpId="7"/>
      <p:bldP build="whole" bldLvl="1" animBg="1" rev="0" advAuto="0" spid="581" grpId="12"/>
      <p:bldP build="whole" bldLvl="1" animBg="1" rev="0" advAuto="0" spid="581" grpId="13"/>
      <p:bldP build="whole" bldLvl="1" animBg="1" rev="0" advAuto="0" spid="574" grpId="2"/>
      <p:bldP build="whole" bldLvl="1" animBg="1" rev="0" advAuto="0" spid="576" grpId="5"/>
      <p:bldP build="whole" bldLvl="1" animBg="1" rev="0" advAuto="0" spid="583" grpId="15"/>
      <p:bldP build="whole" bldLvl="1" animBg="1" rev="0" advAuto="0" spid="583" grpId="16"/>
      <p:bldP build="whole" bldLvl="1" animBg="1" rev="0" advAuto="0" spid="573" grpId="1"/>
      <p:bldP build="whole" bldLvl="1" animBg="1" rev="0" advAuto="0" spid="587" grpId="21"/>
      <p:bldP build="whole" bldLvl="1" animBg="1" rev="0" advAuto="0" spid="584" grpId="17"/>
      <p:bldP build="whole" bldLvl="1" animBg="1" rev="0" advAuto="0" spid="582" grpId="14"/>
      <p:bldP build="whole" bldLvl="1" animBg="1" rev="0" advAuto="0" spid="586" grpId="20"/>
      <p:bldP build="whole" bldLvl="1" animBg="1" rev="0" advAuto="0" spid="580" grpId="11"/>
      <p:bldP build="whole" bldLvl="1" animBg="1" rev="0" advAuto="0" spid="578" grpId="8"/>
      <p:bldP build="whole" bldLvl="1" animBg="1" rev="0" advAuto="0" spid="585" grpId="18"/>
      <p:bldP build="whole" bldLvl="1" animBg="1" rev="0" advAuto="0" spid="585" grpId="19"/>
      <p:bldP build="whole" bldLvl="1" animBg="1" rev="0" advAuto="0" spid="579" grpId="9"/>
      <p:bldP build="whole" bldLvl="1" animBg="1" rev="0" advAuto="0" spid="579" grpId="1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9" name="μ-RWELL technolog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 b="0"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</a:t>
            </a:r>
            <a:r>
              <a:t>RWELL technology</a:t>
            </a:r>
          </a:p>
        </p:txBody>
      </p:sp>
      <p:sp>
        <p:nvSpPr>
          <p:cNvPr id="59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91" name="CasellaDiTesto 4"/>
          <p:cNvSpPr txBox="1"/>
          <p:nvPr/>
        </p:nvSpPr>
        <p:spPr>
          <a:xfrm>
            <a:off x="692461" y="1570575"/>
            <a:ext cx="11407753" cy="107924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8989" tIns="58989" rIns="58989" bIns="58989">
            <a:spAutoFit/>
          </a:bodyPr>
          <a:lstStyle/>
          <a:p>
            <a:pPr algn="l" defTabSz="1300480">
              <a:lnSpc>
                <a:spcPct val="110000"/>
              </a:lnSpc>
              <a:defRPr sz="3600">
                <a:solidFill>
                  <a:srgbClr val="808080"/>
                </a:solidFill>
              </a:defRPr>
            </a:pPr>
            <a:r>
              <a:t>The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is composed of only two elements:</a:t>
            </a:r>
          </a:p>
          <a:p>
            <a:pPr marL="381000" indent="-381000" algn="l" defTabSz="1300480">
              <a:lnSpc>
                <a:spcPct val="110000"/>
              </a:lnSpc>
              <a:buSzPct val="100000"/>
              <a:buFont typeface="Arial"/>
              <a:buChar char="•"/>
              <a:defRPr sz="3600">
                <a:solidFill>
                  <a:srgbClr val="808080"/>
                </a:solidFill>
              </a:defRPr>
            </a:pPr>
            <a:r>
              <a:t>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-RWELL_PCB</a:t>
            </a:r>
          </a:p>
          <a:p>
            <a:pPr marL="381000" indent="-381000" algn="l" defTabSz="1300480">
              <a:lnSpc>
                <a:spcPct val="110000"/>
              </a:lnSpc>
              <a:buSzPct val="100000"/>
              <a:buFont typeface="Arial"/>
              <a:buChar char="•"/>
              <a:defRPr sz="3600">
                <a:solidFill>
                  <a:srgbClr val="808080"/>
                </a:solidFill>
              </a:defRPr>
            </a:pPr>
            <a:r>
              <a:t> drift/cathode PCB defining the gas gap</a:t>
            </a:r>
          </a:p>
          <a:p>
            <a:pPr algn="l" defTabSz="1300480">
              <a:lnSpc>
                <a:spcPct val="110000"/>
              </a:lnSpc>
              <a:spcBef>
                <a:spcPts val="2000"/>
              </a:spcBef>
              <a:defRPr sz="3600">
                <a:solidFill>
                  <a:srgbClr val="808080"/>
                </a:solidFill>
              </a:defRPr>
            </a:pPr>
            <a:r>
              <a:t>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-RWELL_PCB = amplification-stage ⊕ resistive stage ⊕ readout PCB</a:t>
            </a:r>
          </a:p>
          <a:p>
            <a:pPr algn="l" defTabSz="1300480">
              <a:lnSpc>
                <a:spcPct val="110000"/>
              </a:lnSpc>
              <a:spcBef>
                <a:spcPts val="2000"/>
              </a:spcBef>
              <a:defRPr sz="3600">
                <a:solidFill>
                  <a:srgbClr val="808080"/>
                </a:solidFill>
              </a:defRPr>
            </a:pP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 operation:</a:t>
            </a:r>
          </a:p>
          <a:p>
            <a:pPr lvl="1" marL="621631" indent="-240631" algn="l" defTabSz="1300480">
              <a:lnSpc>
                <a:spcPct val="110000"/>
              </a:lnSpc>
              <a:buSzPct val="100000"/>
              <a:buChar char="•"/>
              <a:defRPr sz="3600">
                <a:solidFill>
                  <a:srgbClr val="808080"/>
                </a:solidFill>
              </a:defRPr>
            </a:pPr>
            <a:r>
              <a:t>A charged particle ionises the gas between the two detector elements</a:t>
            </a:r>
          </a:p>
          <a:p>
            <a:pPr lvl="1" marL="621631" indent="-240631" algn="l" defTabSz="1300480">
              <a:lnSpc>
                <a:spcPct val="110000"/>
              </a:lnSpc>
              <a:buSzPct val="100000"/>
              <a:buChar char="•"/>
              <a:defRPr sz="3600">
                <a:solidFill>
                  <a:srgbClr val="808080"/>
                </a:solidFill>
              </a:defRPr>
            </a:pPr>
            <a:r>
              <a:t>Primary electrons drift towards the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-RWELL_PCB (anode) where they are multiplied, while ions drift to the cathode </a:t>
            </a:r>
          </a:p>
          <a:p>
            <a:pPr lvl="1" marL="621631" indent="-240631" algn="l" defTabSz="1300480">
              <a:lnSpc>
                <a:spcPct val="110000"/>
              </a:lnSpc>
              <a:buSzPct val="100000"/>
              <a:buChar char="•"/>
              <a:defRPr sz="3600">
                <a:solidFill>
                  <a:srgbClr val="808080"/>
                </a:solidFill>
              </a:defRPr>
            </a:pPr>
            <a:r>
              <a:t>The signal is induced capacitively, through the DLC layer, to the readout PCB</a:t>
            </a:r>
          </a:p>
          <a:p>
            <a:pPr lvl="1" marL="621631" indent="-240631" algn="l" defTabSz="1300480">
              <a:lnSpc>
                <a:spcPct val="110000"/>
              </a:lnSpc>
              <a:buSzPct val="100000"/>
              <a:buChar char="•"/>
              <a:defRPr sz="3600">
                <a:solidFill>
                  <a:srgbClr val="808080"/>
                </a:solidFill>
              </a:defRPr>
            </a:pPr>
            <a:r>
              <a:t>HV is applied between the Anode and Cathode PCB electrodes</a:t>
            </a:r>
          </a:p>
          <a:p>
            <a:pPr lvl="1" marL="621631" indent="-240631" algn="l" defTabSz="1300480">
              <a:lnSpc>
                <a:spcPct val="110000"/>
              </a:lnSpc>
              <a:buSzPct val="100000"/>
              <a:buChar char="•"/>
              <a:defRPr sz="3600">
                <a:solidFill>
                  <a:srgbClr val="808080"/>
                </a:solidFill>
              </a:defRPr>
            </a:pPr>
            <a:r>
              <a:t>HV is also applied to the copper layer on the top of the kapton foil, providing the amplification field</a:t>
            </a:r>
          </a:p>
        </p:txBody>
      </p:sp>
      <p:grpSp>
        <p:nvGrpSpPr>
          <p:cNvPr id="596" name="Group"/>
          <p:cNvGrpSpPr/>
          <p:nvPr/>
        </p:nvGrpSpPr>
        <p:grpSpPr>
          <a:xfrm>
            <a:off x="12809943" y="2790471"/>
            <a:ext cx="11078072" cy="10074755"/>
            <a:chOff x="0" y="0"/>
            <a:chExt cx="11078071" cy="10074753"/>
          </a:xfrm>
        </p:grpSpPr>
        <p:pic>
          <p:nvPicPr>
            <p:cNvPr id="592" name="Picture 4" descr="Picture 4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69085" t="58896" r="0" b="0"/>
            <a:stretch>
              <a:fillRect/>
            </a:stretch>
          </p:blipFill>
          <p:spPr>
            <a:xfrm>
              <a:off x="15166" y="6903696"/>
              <a:ext cx="2851316" cy="277895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93" name="Image" descr="Image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146427" y="6808990"/>
              <a:ext cx="6712958" cy="326576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594" name="Picture 9" descr="Picture 9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7645"/>
            <a:stretch>
              <a:fillRect/>
            </a:stretch>
          </p:blipFill>
          <p:spPr>
            <a:xfrm>
              <a:off x="0" y="0"/>
              <a:ext cx="11078072" cy="598982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95" name="Line"/>
            <p:cNvSpPr/>
            <p:nvPr/>
          </p:nvSpPr>
          <p:spPr>
            <a:xfrm flipV="1">
              <a:off x="2150679" y="3492740"/>
              <a:ext cx="1833438" cy="3676464"/>
            </a:xfrm>
            <a:prstGeom prst="line">
              <a:avLst/>
            </a:prstGeom>
            <a:noFill/>
            <a:ln w="50800" cap="flat">
              <a:solidFill>
                <a:schemeClr val="accent1"/>
              </a:solidFill>
              <a:prstDash val="solid"/>
              <a:round/>
              <a:tailEnd type="triangle" w="med" len="med"/>
            </a:ln>
            <a:effectLst>
              <a:outerShdw sx="100000" sy="100000" kx="0" ky="0" algn="b" rotWithShape="0" blurRad="50800" dist="25400" dir="5400000">
                <a:srgbClr val="000000">
                  <a:alpha val="38000"/>
                </a:srgbClr>
              </a:outerShdw>
            </a:effectLst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400">
                  <a:latin typeface="+mn-lt"/>
                  <a:ea typeface="+mn-ea"/>
                  <a:cs typeface="+mn-cs"/>
                  <a:sym typeface="Calibri"/>
                </a:defRPr>
              </a:pPr>
            </a:p>
          </p:txBody>
        </p:sp>
      </p:grpSp>
      <p:sp>
        <p:nvSpPr>
          <p:cNvPr id="597" name="(*) G. Bencivenni et al., “The micro-Resistive WELL detector: a compact spark-protected single amplification-stage MPGD”, 2015_JINST_10_P02008)"/>
          <p:cNvSpPr txBox="1"/>
          <p:nvPr/>
        </p:nvSpPr>
        <p:spPr>
          <a:xfrm>
            <a:off x="839977" y="12398091"/>
            <a:ext cx="10985788" cy="792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l" defTabSz="457200">
              <a:defRPr sz="2000">
                <a:solidFill>
                  <a:srgbClr val="FF2600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(*) G. Bencivenni et al., “The micro-Resistive WELL detector: a compact spark-protected single amplification-stage MPGD”, 2015_JINST_10_P02008)</a:t>
            </a:r>
          </a:p>
        </p:txBody>
      </p:sp>
      <p:grpSp>
        <p:nvGrpSpPr>
          <p:cNvPr id="600" name="Group 8"/>
          <p:cNvGrpSpPr/>
          <p:nvPr/>
        </p:nvGrpSpPr>
        <p:grpSpPr>
          <a:xfrm>
            <a:off x="20080040" y="1348371"/>
            <a:ext cx="3924643" cy="1344819"/>
            <a:chOff x="0" y="0"/>
            <a:chExt cx="3924641" cy="1344817"/>
          </a:xfrm>
        </p:grpSpPr>
        <p:sp>
          <p:nvSpPr>
            <p:cNvPr id="598" name="TextBox 37"/>
            <p:cNvSpPr txBox="1"/>
            <p:nvPr/>
          </p:nvSpPr>
          <p:spPr>
            <a:xfrm>
              <a:off x="2136602" y="75749"/>
              <a:ext cx="1788040" cy="105616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defRPr b="1" sz="1400">
                  <a:solidFill>
                    <a:srgbClr val="449DBF"/>
                  </a:solidFill>
                  <a:latin typeface="Oswald"/>
                  <a:ea typeface="Oswald"/>
                  <a:cs typeface="Oswald"/>
                  <a:sym typeface="Oswald"/>
                </a:defRPr>
              </a:pPr>
              <a:r>
                <a:t>LNF</a:t>
              </a:r>
            </a:p>
            <a:p>
              <a:pPr algn="l" defTabSz="914400">
                <a:defRPr b="1" sz="1400">
                  <a:solidFill>
                    <a:srgbClr val="449DBF"/>
                  </a:solidFill>
                  <a:latin typeface="Oswald"/>
                  <a:ea typeface="Oswald"/>
                  <a:cs typeface="Oswald"/>
                  <a:sym typeface="Oswald"/>
                </a:defRPr>
              </a:pPr>
              <a:r>
                <a:t>BOLOGNA</a:t>
              </a:r>
            </a:p>
            <a:p>
              <a:pPr algn="l" defTabSz="914400">
                <a:defRPr b="1" sz="1400">
                  <a:solidFill>
                    <a:srgbClr val="449DBF"/>
                  </a:solidFill>
                  <a:latin typeface="Oswald"/>
                  <a:ea typeface="Oswald"/>
                  <a:cs typeface="Oswald"/>
                  <a:sym typeface="Oswald"/>
                </a:defRPr>
              </a:pPr>
              <a:r>
                <a:t>FERRARA</a:t>
              </a:r>
            </a:p>
            <a:p>
              <a:pPr algn="l" defTabSz="914400">
                <a:defRPr b="1" sz="1400">
                  <a:solidFill>
                    <a:srgbClr val="449DBF"/>
                  </a:solidFill>
                  <a:latin typeface="Oswald"/>
                  <a:ea typeface="Oswald"/>
                  <a:cs typeface="Oswald"/>
                  <a:sym typeface="Oswald"/>
                </a:defRPr>
              </a:pPr>
              <a:r>
                <a:t>TORINO</a:t>
              </a:r>
            </a:p>
          </p:txBody>
        </p:sp>
        <p:pic>
          <p:nvPicPr>
            <p:cNvPr id="599" name="Picture 9" descr="Picture 9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-1" y="0"/>
              <a:ext cx="2299333" cy="134481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Preshower and muon detecto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Preshower and muon detector</a:t>
            </a:r>
          </a:p>
        </p:txBody>
      </p:sp>
      <p:sp>
        <p:nvSpPr>
          <p:cNvPr id="603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04" name="TextBox 11"/>
          <p:cNvSpPr txBox="1"/>
          <p:nvPr/>
        </p:nvSpPr>
        <p:spPr>
          <a:xfrm>
            <a:off x="2272033" y="1310421"/>
            <a:ext cx="5438399" cy="707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914400">
              <a:lnSpc>
                <a:spcPts val="5900"/>
              </a:lnSpc>
              <a:defRPr b="1" sz="4000" u="sng">
                <a:solidFill>
                  <a:srgbClr val="FF2600"/>
                </a:solidFill>
              </a:defRPr>
            </a:lvl1pPr>
          </a:lstStyle>
          <a:p>
            <a:pPr/>
            <a:r>
              <a:t>Preshower Detector</a:t>
            </a:r>
          </a:p>
        </p:txBody>
      </p:sp>
      <p:sp>
        <p:nvSpPr>
          <p:cNvPr id="605" name="TextBox 15"/>
          <p:cNvSpPr txBox="1"/>
          <p:nvPr/>
        </p:nvSpPr>
        <p:spPr>
          <a:xfrm>
            <a:off x="1554787" y="2235867"/>
            <a:ext cx="6538094" cy="10516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ts val="4200"/>
              </a:lnSpc>
              <a:defRPr sz="3400">
                <a:solidFill>
                  <a:srgbClr val="0433FF"/>
                </a:solidFill>
              </a:defRPr>
            </a:pPr>
            <a:r>
              <a:t>High resolution before the magnet</a:t>
            </a:r>
          </a:p>
          <a:p>
            <a:pPr defTabSz="914400">
              <a:lnSpc>
                <a:spcPts val="4200"/>
              </a:lnSpc>
              <a:defRPr sz="3400">
                <a:solidFill>
                  <a:srgbClr val="0433FF"/>
                </a:solidFill>
              </a:defRPr>
            </a:pPr>
            <a:r>
              <a:t>to improve cluster reconstruction</a:t>
            </a:r>
          </a:p>
        </p:txBody>
      </p:sp>
      <p:sp>
        <p:nvSpPr>
          <p:cNvPr id="606" name="TextBox 18"/>
          <p:cNvSpPr txBox="1"/>
          <p:nvPr/>
        </p:nvSpPr>
        <p:spPr>
          <a:xfrm>
            <a:off x="1697305" y="3584707"/>
            <a:ext cx="6253058" cy="21130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ts val="4200"/>
              </a:lnSpc>
              <a:defRPr sz="3200"/>
            </a:pPr>
            <a:r>
              <a:t>Efficiency &gt; 98%</a:t>
            </a:r>
          </a:p>
          <a:p>
            <a:pPr defTabSz="914400">
              <a:lnSpc>
                <a:spcPts val="4200"/>
              </a:lnSpc>
              <a:defRPr sz="3200"/>
            </a:pPr>
            <a:r>
              <a:t>Space Resolution &lt; 100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m</a:t>
            </a:r>
          </a:p>
          <a:p>
            <a:pPr defTabSz="914400">
              <a:lnSpc>
                <a:spcPts val="4200"/>
              </a:lnSpc>
              <a:defRPr sz="3200"/>
            </a:pPr>
            <a:r>
              <a:t>Mass production</a:t>
            </a:r>
          </a:p>
          <a:p>
            <a:pPr defTabSz="914400">
              <a:lnSpc>
                <a:spcPts val="4200"/>
              </a:lnSpc>
              <a:defRPr sz="3200"/>
            </a:pPr>
            <a:r>
              <a:t>Optimization of FEE channels/cost</a:t>
            </a:r>
          </a:p>
        </p:txBody>
      </p:sp>
      <p:sp>
        <p:nvSpPr>
          <p:cNvPr id="607" name="TextBox 14"/>
          <p:cNvSpPr txBox="1"/>
          <p:nvPr/>
        </p:nvSpPr>
        <p:spPr>
          <a:xfrm>
            <a:off x="15572370" y="1310421"/>
            <a:ext cx="3944216" cy="7070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914400">
              <a:lnSpc>
                <a:spcPts val="5900"/>
              </a:lnSpc>
              <a:defRPr b="1" sz="4000" u="sng">
                <a:solidFill>
                  <a:srgbClr val="009051"/>
                </a:solidFill>
              </a:defRPr>
            </a:lvl1pPr>
          </a:lstStyle>
          <a:p>
            <a:pPr/>
            <a:r>
              <a:t>Muon Detector</a:t>
            </a:r>
          </a:p>
        </p:txBody>
      </p:sp>
      <p:sp>
        <p:nvSpPr>
          <p:cNvPr id="608" name="TextBox 16"/>
          <p:cNvSpPr txBox="1"/>
          <p:nvPr/>
        </p:nvSpPr>
        <p:spPr>
          <a:xfrm>
            <a:off x="12972477" y="2173256"/>
            <a:ext cx="9144001" cy="5182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914400">
              <a:lnSpc>
                <a:spcPts val="4200"/>
              </a:lnSpc>
              <a:defRPr sz="3400">
                <a:solidFill>
                  <a:srgbClr val="0433FF"/>
                </a:solidFill>
              </a:defRPr>
            </a:lvl1pPr>
          </a:lstStyle>
          <a:p>
            <a:pPr/>
            <a:r>
              <a:t>Identify muons and search for LLPs</a:t>
            </a:r>
          </a:p>
        </p:txBody>
      </p:sp>
      <p:sp>
        <p:nvSpPr>
          <p:cNvPr id="609" name="TextBox 19"/>
          <p:cNvSpPr txBox="1"/>
          <p:nvPr/>
        </p:nvSpPr>
        <p:spPr>
          <a:xfrm>
            <a:off x="14417949" y="3346789"/>
            <a:ext cx="6253058" cy="21130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ts val="4200"/>
              </a:lnSpc>
              <a:defRPr sz="3200"/>
            </a:pPr>
            <a:r>
              <a:t>Efficiency &gt; 98%</a:t>
            </a:r>
          </a:p>
          <a:p>
            <a:pPr defTabSz="914400">
              <a:lnSpc>
                <a:spcPts val="4200"/>
              </a:lnSpc>
              <a:defRPr sz="3200"/>
            </a:pPr>
            <a:r>
              <a:t>Space Resolution &lt; 400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m</a:t>
            </a:r>
            <a:r>
              <a:t>m</a:t>
            </a:r>
          </a:p>
          <a:p>
            <a:pPr defTabSz="914400">
              <a:lnSpc>
                <a:spcPts val="4200"/>
              </a:lnSpc>
              <a:defRPr sz="3200"/>
            </a:pPr>
            <a:r>
              <a:t>Mass production</a:t>
            </a:r>
          </a:p>
          <a:p>
            <a:pPr defTabSz="914400">
              <a:lnSpc>
                <a:spcPts val="4200"/>
              </a:lnSpc>
              <a:defRPr sz="3200"/>
            </a:pPr>
            <a:r>
              <a:t>Optimization of FEE channels/cost</a:t>
            </a:r>
          </a:p>
        </p:txBody>
      </p:sp>
      <p:sp>
        <p:nvSpPr>
          <p:cNvPr id="610" name="TextBox 20"/>
          <p:cNvSpPr txBox="1"/>
          <p:nvPr/>
        </p:nvSpPr>
        <p:spPr>
          <a:xfrm>
            <a:off x="12895767" y="10674721"/>
            <a:ext cx="5102128" cy="2346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ct val="120000"/>
              </a:lnSpc>
              <a:defRPr b="1" sz="4000" u="sng">
                <a:solidFill>
                  <a:srgbClr val="FF2600"/>
                </a:solidFill>
              </a:defRPr>
            </a:pPr>
            <a:r>
              <a:t>Preshower</a:t>
            </a:r>
          </a:p>
          <a:p>
            <a:pPr defTabSz="914400">
              <a:lnSpc>
                <a:spcPct val="120000"/>
              </a:lnSpc>
              <a:defRPr sz="3400"/>
            </a:pPr>
            <a:r>
              <a:t> pitch = 0.4 mm </a:t>
            </a:r>
          </a:p>
          <a:p>
            <a:pPr defTabSz="914400">
              <a:lnSpc>
                <a:spcPct val="120000"/>
              </a:lnSpc>
              <a:defRPr sz="3400"/>
            </a:pPr>
            <a:r>
              <a:t>FEE capacitance = 70 pF </a:t>
            </a:r>
          </a:p>
          <a:p>
            <a:pPr defTabSz="914400">
              <a:lnSpc>
                <a:spcPct val="120000"/>
              </a:lnSpc>
              <a:defRPr sz="3400"/>
            </a:pPr>
            <a:r>
              <a:t> 1.5 million channels</a:t>
            </a:r>
          </a:p>
        </p:txBody>
      </p:sp>
      <p:sp>
        <p:nvSpPr>
          <p:cNvPr id="611" name="TextBox 21"/>
          <p:cNvSpPr txBox="1"/>
          <p:nvPr/>
        </p:nvSpPr>
        <p:spPr>
          <a:xfrm>
            <a:off x="18658245" y="10674721"/>
            <a:ext cx="5257606" cy="23467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defTabSz="914400">
              <a:lnSpc>
                <a:spcPct val="120000"/>
              </a:lnSpc>
              <a:defRPr b="1" sz="4000" u="sng">
                <a:solidFill>
                  <a:srgbClr val="009051"/>
                </a:solidFill>
              </a:defRPr>
            </a:pPr>
            <a:r>
              <a:t>Muon</a:t>
            </a:r>
          </a:p>
          <a:p>
            <a:pPr defTabSz="914400">
              <a:lnSpc>
                <a:spcPct val="120000"/>
              </a:lnSpc>
              <a:defRPr sz="3400"/>
            </a:pPr>
            <a:r>
              <a:t> pitch = 1.5 mm </a:t>
            </a:r>
          </a:p>
          <a:p>
            <a:pPr defTabSz="914400">
              <a:lnSpc>
                <a:spcPct val="120000"/>
              </a:lnSpc>
              <a:defRPr sz="3400"/>
            </a:pPr>
            <a:r>
              <a:t> FEE capacitance = 270 pF </a:t>
            </a:r>
          </a:p>
          <a:p>
            <a:pPr defTabSz="914400">
              <a:lnSpc>
                <a:spcPct val="120000"/>
              </a:lnSpc>
              <a:defRPr sz="3400"/>
            </a:pPr>
            <a:r>
              <a:t>5 million channels</a:t>
            </a:r>
          </a:p>
        </p:txBody>
      </p:sp>
      <p:grpSp>
        <p:nvGrpSpPr>
          <p:cNvPr id="616" name="Group"/>
          <p:cNvGrpSpPr/>
          <p:nvPr/>
        </p:nvGrpSpPr>
        <p:grpSpPr>
          <a:xfrm>
            <a:off x="421759" y="6188729"/>
            <a:ext cx="6059791" cy="7104623"/>
            <a:chOff x="0" y="0"/>
            <a:chExt cx="6059790" cy="7104621"/>
          </a:xfrm>
        </p:grpSpPr>
        <p:grpSp>
          <p:nvGrpSpPr>
            <p:cNvPr id="614" name="Group"/>
            <p:cNvGrpSpPr/>
            <p:nvPr/>
          </p:nvGrpSpPr>
          <p:grpSpPr>
            <a:xfrm>
              <a:off x="0" y="0"/>
              <a:ext cx="6059791" cy="5988917"/>
              <a:chOff x="0" y="0"/>
              <a:chExt cx="6059790" cy="5988916"/>
            </a:xfrm>
          </p:grpSpPr>
          <p:pic>
            <p:nvPicPr>
              <p:cNvPr id="612" name="Picture 2" descr="Picture 2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6059791" cy="598891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613" name="Barrel Preshower"/>
              <p:cNvSpPr txBox="1"/>
              <p:nvPr/>
            </p:nvSpPr>
            <p:spPr>
              <a:xfrm>
                <a:off x="26578" y="97979"/>
                <a:ext cx="3138844" cy="6022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ctr">
                <a:spAutoFit/>
              </a:bodyPr>
              <a:lstStyle>
                <a:lvl1pPr>
                  <a:defRPr sz="3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Barrel Preshower</a:t>
                </a:r>
              </a:p>
            </p:txBody>
          </p:sp>
        </p:grpSp>
        <p:sp>
          <p:nvSpPr>
            <p:cNvPr id="615" name="Similar design for the Muon detector"/>
            <p:cNvSpPr txBox="1"/>
            <p:nvPr/>
          </p:nvSpPr>
          <p:spPr>
            <a:xfrm>
              <a:off x="685882" y="5995236"/>
              <a:ext cx="3944216" cy="11093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>
                <a:defRPr sz="3200"/>
              </a:lvl1pPr>
            </a:lstStyle>
            <a:p>
              <a:pPr/>
              <a:r>
                <a:t>Similar design for the Muon detector</a:t>
              </a:r>
            </a:p>
          </p:txBody>
        </p:sp>
      </p:grpSp>
      <p:grpSp>
        <p:nvGrpSpPr>
          <p:cNvPr id="621" name="Group"/>
          <p:cNvGrpSpPr/>
          <p:nvPr/>
        </p:nvGrpSpPr>
        <p:grpSpPr>
          <a:xfrm>
            <a:off x="7557427" y="6179638"/>
            <a:ext cx="5102127" cy="6152478"/>
            <a:chOff x="0" y="0"/>
            <a:chExt cx="5102126" cy="6152476"/>
          </a:xfrm>
        </p:grpSpPr>
        <p:grpSp>
          <p:nvGrpSpPr>
            <p:cNvPr id="619" name="Group"/>
            <p:cNvGrpSpPr/>
            <p:nvPr/>
          </p:nvGrpSpPr>
          <p:grpSpPr>
            <a:xfrm>
              <a:off x="0" y="0"/>
              <a:ext cx="5102127" cy="4968446"/>
              <a:chOff x="0" y="0"/>
              <a:chExt cx="5102126" cy="4968445"/>
            </a:xfrm>
          </p:grpSpPr>
          <p:pic>
            <p:nvPicPr>
              <p:cNvPr id="617" name="Image" descr="Image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5102127" cy="496844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618" name="Endcap Preshower"/>
              <p:cNvSpPr txBox="1"/>
              <p:nvPr/>
            </p:nvSpPr>
            <p:spPr>
              <a:xfrm>
                <a:off x="76904" y="46064"/>
                <a:ext cx="3414734" cy="6022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91439" tIns="91439" rIns="91439" bIns="91439" numCol="1" anchor="ctr">
                <a:spAutoFit/>
              </a:bodyPr>
              <a:lstStyle>
                <a:lvl1pPr>
                  <a:defRPr sz="3000">
                    <a:solidFill>
                      <a:srgbClr val="FFFFFF"/>
                    </a:solidFill>
                  </a:defRPr>
                </a:lvl1pPr>
              </a:lstStyle>
              <a:p>
                <a:pPr/>
                <a:r>
                  <a:t>Endcap Preshower</a:t>
                </a:r>
              </a:p>
            </p:txBody>
          </p:sp>
        </p:grpSp>
        <p:sp>
          <p:nvSpPr>
            <p:cNvPr id="620" name="Similar design for the Muon detector"/>
            <p:cNvSpPr txBox="1"/>
            <p:nvPr/>
          </p:nvSpPr>
          <p:spPr>
            <a:xfrm>
              <a:off x="578955" y="5043091"/>
              <a:ext cx="3944216" cy="110938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>
              <a:lvl1pPr>
                <a:defRPr sz="3200"/>
              </a:lvl1pPr>
            </a:lstStyle>
            <a:p>
              <a:pPr/>
              <a:r>
                <a:t>Similar design for the Muon detector</a:t>
              </a:r>
            </a:p>
          </p:txBody>
        </p:sp>
      </p:grpSp>
      <p:grpSp>
        <p:nvGrpSpPr>
          <p:cNvPr id="624" name="Group"/>
          <p:cNvGrpSpPr/>
          <p:nvPr/>
        </p:nvGrpSpPr>
        <p:grpSpPr>
          <a:xfrm>
            <a:off x="15121123" y="6469126"/>
            <a:ext cx="6865985" cy="2499884"/>
            <a:chOff x="0" y="0"/>
            <a:chExt cx="6865984" cy="2499883"/>
          </a:xfrm>
        </p:grpSpPr>
        <p:sp>
          <p:nvSpPr>
            <p:cNvPr id="622" name="50x50 cm2 2D tiles to cover more than 4330 m2"/>
            <p:cNvSpPr txBox="1"/>
            <p:nvPr/>
          </p:nvSpPr>
          <p:spPr>
            <a:xfrm>
              <a:off x="479753" y="1079646"/>
              <a:ext cx="5906479" cy="14202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ctr">
              <a:spAutoFit/>
            </a:bodyPr>
            <a:lstStyle/>
            <a:p>
              <a:pPr>
                <a:lnSpc>
                  <a:spcPct val="120000"/>
                </a:lnSpc>
                <a:defRPr sz="4000"/>
              </a:pPr>
              <a:r>
                <a:rPr>
                  <a:solidFill>
                    <a:srgbClr val="FF2600"/>
                  </a:solidFill>
                </a:rPr>
                <a:t>50x50 cm</a:t>
              </a:r>
              <a:r>
                <a:rPr baseline="31999">
                  <a:solidFill>
                    <a:srgbClr val="FF2600"/>
                  </a:solidFill>
                </a:rPr>
                <a:t>2</a:t>
              </a:r>
              <a:r>
                <a:t> 2D tiles to cover more than 4330 m</a:t>
              </a:r>
              <a:r>
                <a:rPr baseline="31999"/>
                <a:t>2</a:t>
              </a:r>
            </a:p>
          </p:txBody>
        </p:sp>
        <p:sp>
          <p:nvSpPr>
            <p:cNvPr id="623" name="Detector technology: µ-RWELL"/>
            <p:cNvSpPr txBox="1"/>
            <p:nvPr/>
          </p:nvSpPr>
          <p:spPr>
            <a:xfrm>
              <a:off x="0" y="0"/>
              <a:ext cx="6865985" cy="7777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/>
            <a:p>
              <a:pPr algn="l" defTabSz="1300480">
                <a:defRPr b="1" sz="4200">
                  <a:latin typeface="+mn-lt"/>
                  <a:ea typeface="+mn-ea"/>
                  <a:cs typeface="+mn-cs"/>
                  <a:sym typeface="Calibri"/>
                </a:defRPr>
              </a:pPr>
              <a:r>
                <a:t>Detector technology: </a:t>
              </a:r>
              <a:r>
                <a:rPr>
                  <a:solidFill>
                    <a:srgbClr val="011993"/>
                  </a:solidFill>
                </a:rPr>
                <a:t>µ</a:t>
              </a:r>
              <a:r>
                <a:rPr>
                  <a:solidFill>
                    <a:srgbClr val="011993"/>
                  </a:solidFill>
                </a:rPr>
                <a:t>-RWELL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Status of Simulation of IDEA concept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Status of Simulation of IDEA concept</a:t>
            </a:r>
          </a:p>
        </p:txBody>
      </p:sp>
      <p:sp>
        <p:nvSpPr>
          <p:cNvPr id="627" name="Slide Number"/>
          <p:cNvSpPr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628" name="Screenshot 2022-05-31 at 09.07.18.png" descr="Screenshot 2022-05-31 at 09.07.18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3497" y="3171535"/>
            <a:ext cx="11076004" cy="7950989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sp>
        <p:nvSpPr>
          <p:cNvPr id="629" name="FASTSIM Delphes IDEA card used for performance studies FCCSW…"/>
          <p:cNvSpPr txBox="1"/>
          <p:nvPr/>
        </p:nvSpPr>
        <p:spPr>
          <a:xfrm>
            <a:off x="12618509" y="1402432"/>
            <a:ext cx="10756980" cy="2461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825500">
              <a:lnSpc>
                <a:spcPct val="110000"/>
              </a:lnSpc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FASTSIM Delphes IDEA card used for performance studies FCCSW</a:t>
            </a:r>
            <a:endParaRPr b="1"/>
          </a:p>
          <a:p>
            <a:pPr algn="l" defTabSz="825500">
              <a:lnSpc>
                <a:spcPct val="110000"/>
              </a:lnSpc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Very sophisticated compared to default. </a:t>
            </a:r>
          </a:p>
          <a:p>
            <a:pPr algn="l" defTabSz="825500">
              <a:lnSpc>
                <a:spcPct val="110000"/>
              </a:lnSpc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Latest additions: Vertexing, LLP, PID, dN/dx, dE/dx</a:t>
            </a:r>
          </a:p>
        </p:txBody>
      </p:sp>
      <p:sp>
        <p:nvSpPr>
          <p:cNvPr id="630" name="FULLSIM: standalone GEANT4 description…"/>
          <p:cNvSpPr txBox="1"/>
          <p:nvPr/>
        </p:nvSpPr>
        <p:spPr>
          <a:xfrm>
            <a:off x="12450736" y="8818253"/>
            <a:ext cx="11526757" cy="43272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825500">
              <a:lnSpc>
                <a:spcPct val="110000"/>
              </a:lnSpc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FULLSIM: standalone GEANT4 description </a:t>
            </a:r>
            <a:endParaRPr b="1"/>
          </a:p>
          <a:p>
            <a:pPr marL="444500" indent="-444500" algn="l" defTabSz="825500">
              <a:lnSpc>
                <a:spcPct val="110000"/>
              </a:lnSpc>
              <a:buSzPct val="75000"/>
              <a:buFont typeface="Helvetica Neue"/>
              <a:buChar char="-"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Fully integrated geometry</a:t>
            </a:r>
            <a:endParaRPr b="1"/>
          </a:p>
          <a:p>
            <a:pPr marL="444500" indent="-444500" algn="l" defTabSz="825500">
              <a:lnSpc>
                <a:spcPct val="110000"/>
              </a:lnSpc>
              <a:buSzPct val="75000"/>
              <a:buFont typeface="Helvetica Neue"/>
              <a:buChar char="-"/>
              <a:defRPr sz="3600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Output hits and reco tracks converted to EDM4HEP</a:t>
            </a:r>
            <a:endParaRPr b="1"/>
          </a:p>
          <a:p>
            <a:pPr marL="444500" indent="-444500" algn="l" defTabSz="825500">
              <a:lnSpc>
                <a:spcPct val="110000"/>
              </a:lnSpc>
              <a:buSzPct val="75000"/>
              <a:buFont typeface="Helvetica Neue"/>
              <a:buChar char="-"/>
              <a:defRPr sz="36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 Ready for PFlow development and other reconstruction frameworks/algorithms (ACTS, Pandora etc) in FCCSW</a:t>
            </a:r>
          </a:p>
        </p:txBody>
      </p:sp>
      <p:pic>
        <p:nvPicPr>
          <p:cNvPr id="631" name="Screenshot 2022-05-31 at 09.15.53.png" descr="Screenshot 2022-05-31 at 09.15.5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269465" y="4326677"/>
            <a:ext cx="11750010" cy="4170725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roup"/>
          <p:cNvGrpSpPr/>
          <p:nvPr/>
        </p:nvGrpSpPr>
        <p:grpSpPr>
          <a:xfrm>
            <a:off x="11900346" y="5473272"/>
            <a:ext cx="10408943" cy="7680674"/>
            <a:chOff x="0" y="0"/>
            <a:chExt cx="10408942" cy="7680672"/>
          </a:xfrm>
        </p:grpSpPr>
        <p:grpSp>
          <p:nvGrpSpPr>
            <p:cNvPr id="105" name="Group 13"/>
            <p:cNvGrpSpPr/>
            <p:nvPr/>
          </p:nvGrpSpPr>
          <p:grpSpPr>
            <a:xfrm>
              <a:off x="0" y="0"/>
              <a:ext cx="10408943" cy="7680673"/>
              <a:chOff x="0" y="0"/>
              <a:chExt cx="10408942" cy="7680672"/>
            </a:xfrm>
          </p:grpSpPr>
          <p:sp>
            <p:nvSpPr>
              <p:cNvPr id="103" name="TextBox 8"/>
              <p:cNvSpPr txBox="1"/>
              <p:nvPr/>
            </p:nvSpPr>
            <p:spPr>
              <a:xfrm>
                <a:off x="1326011" y="1062444"/>
                <a:ext cx="2633280" cy="143068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solidFill>
                  <a:srgbClr val="FF0000"/>
                </a:solidFill>
                <a:prstDash val="solid"/>
                <a:round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spcBef>
                    <a:spcPts val="500"/>
                  </a:spcBef>
                  <a:defRPr sz="3800">
                    <a:solidFill>
                      <a:srgbClr val="FF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t>ZH (H</a:t>
                </a:r>
                <a:r>
                  <a:rPr>
                    <a:latin typeface="Wingdings"/>
                    <a:ea typeface="Wingdings"/>
                    <a:cs typeface="Wingdings"/>
                    <a:sym typeface="Wingdings"/>
                  </a:rPr>
                  <a:t></a:t>
                </a:r>
                <a:r>
                  <a:rPr>
                    <a:latin typeface="Symbol"/>
                    <a:ea typeface="Symbol"/>
                    <a:cs typeface="Symbol"/>
                    <a:sym typeface="Symbol"/>
                  </a:rPr>
                  <a:t>mm</a:t>
                </a:r>
                <a:r>
                  <a:t>)</a:t>
                </a:r>
                <a:endParaRPr>
                  <a:solidFill>
                    <a:srgbClr val="FFFF00"/>
                  </a:solidFill>
                </a:endParaRPr>
              </a:p>
              <a:p>
                <a:pPr algn="l" defTabSz="914400">
                  <a:spcBef>
                    <a:spcPts val="500"/>
                  </a:spcBef>
                  <a:defRPr sz="3800">
                    <a:solidFill>
                      <a:srgbClr val="FF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pPr>
                <a:r>
                  <a:t>Muon p</a:t>
                </a:r>
                <a:r>
                  <a:rPr baseline="-5999"/>
                  <a:t>t</a:t>
                </a:r>
              </a:p>
            </p:txBody>
          </p:sp>
          <p:pic>
            <p:nvPicPr>
              <p:cNvPr id="104" name="Picture 7" descr="Picture 7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0"/>
                <a:ext cx="10408943" cy="768067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106" name="TextBox 12"/>
            <p:cNvSpPr txBox="1"/>
            <p:nvPr/>
          </p:nvSpPr>
          <p:spPr>
            <a:xfrm>
              <a:off x="1255484" y="1059455"/>
              <a:ext cx="2600465" cy="143699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F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spcBef>
                  <a:spcPts val="500"/>
                </a:spcBef>
                <a:defRPr sz="3800">
                  <a:solidFill>
                    <a:srgbClr val="FF00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ZH (H</a:t>
              </a:r>
              <a:r>
                <a:rPr>
                  <a:latin typeface="Wingdings"/>
                  <a:ea typeface="Wingdings"/>
                  <a:cs typeface="Wingdings"/>
                  <a:sym typeface="Wingdings"/>
                </a:rPr>
                <a:t>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mm</a:t>
              </a:r>
              <a:r>
                <a:t>)</a:t>
              </a:r>
              <a:endParaRPr>
                <a:solidFill>
                  <a:srgbClr val="FFFF00"/>
                </a:solidFill>
              </a:endParaRPr>
            </a:p>
            <a:p>
              <a:pPr algn="l" defTabSz="914400">
                <a:spcBef>
                  <a:spcPts val="500"/>
                </a:spcBef>
                <a:defRPr sz="3800">
                  <a:solidFill>
                    <a:srgbClr val="FF00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Muon p</a:t>
              </a:r>
              <a:r>
                <a:rPr baseline="-5999"/>
                <a:t>t</a:t>
              </a:r>
            </a:p>
          </p:txBody>
        </p:sp>
      </p:grpSp>
      <p:grpSp>
        <p:nvGrpSpPr>
          <p:cNvPr id="112" name="Group 9"/>
          <p:cNvGrpSpPr/>
          <p:nvPr/>
        </p:nvGrpSpPr>
        <p:grpSpPr>
          <a:xfrm>
            <a:off x="11890654" y="3029999"/>
            <a:ext cx="10428328" cy="10180441"/>
            <a:chOff x="0" y="0"/>
            <a:chExt cx="10428327" cy="10180439"/>
          </a:xfrm>
        </p:grpSpPr>
        <p:grpSp>
          <p:nvGrpSpPr>
            <p:cNvPr id="110" name="Group 15"/>
            <p:cNvGrpSpPr/>
            <p:nvPr/>
          </p:nvGrpSpPr>
          <p:grpSpPr>
            <a:xfrm>
              <a:off x="0" y="0"/>
              <a:ext cx="10428328" cy="10180441"/>
              <a:chOff x="0" y="0"/>
              <a:chExt cx="10428327" cy="10180439"/>
            </a:xfrm>
          </p:grpSpPr>
          <p:pic>
            <p:nvPicPr>
              <p:cNvPr id="108" name="Picture 16" descr="Picture 16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10428328" cy="1018044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09" name="TextBox 17"/>
              <p:cNvSpPr txBox="1"/>
              <p:nvPr/>
            </p:nvSpPr>
            <p:spPr>
              <a:xfrm>
                <a:off x="6405748" y="6566220"/>
                <a:ext cx="3736897" cy="116449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914400">
                  <a:spcBef>
                    <a:spcPts val="600"/>
                  </a:spcBef>
                  <a:defRPr b="1">
                    <a:solidFill>
                      <a:srgbClr val="FF0000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defRPr>
                </a:lvl1pPr>
              </a:lstStyle>
              <a:p>
                <a:pPr/>
                <a:r>
                  <a:t>90 degree</a:t>
                </a:r>
              </a:p>
            </p:txBody>
          </p:sp>
        </p:grpSp>
        <p:sp>
          <p:nvSpPr>
            <p:cNvPr id="111" name="TextBox 6"/>
            <p:cNvSpPr txBox="1"/>
            <p:nvPr/>
          </p:nvSpPr>
          <p:spPr>
            <a:xfrm>
              <a:off x="4048472" y="1606396"/>
              <a:ext cx="1247215" cy="5179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spcBef>
                  <a:spcPts val="200"/>
                </a:spcBef>
                <a:defRPr sz="900"/>
              </a:lvl1pPr>
            </a:lstStyle>
            <a:p>
              <a:pPr/>
              <a:r>
                <a:t>MS only</a:t>
              </a:r>
            </a:p>
          </p:txBody>
        </p:sp>
      </p:grpSp>
      <p:grpSp>
        <p:nvGrpSpPr>
          <p:cNvPr id="115" name="Group 14"/>
          <p:cNvGrpSpPr/>
          <p:nvPr/>
        </p:nvGrpSpPr>
        <p:grpSpPr>
          <a:xfrm>
            <a:off x="1764458" y="4957154"/>
            <a:ext cx="8547006" cy="8276812"/>
            <a:chOff x="0" y="0"/>
            <a:chExt cx="8547004" cy="8276811"/>
          </a:xfrm>
        </p:grpSpPr>
        <p:pic>
          <p:nvPicPr>
            <p:cNvPr id="113" name="Picture 10" descr="Picture 10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0"/>
            <a:stretch>
              <a:fillRect/>
            </a:stretch>
          </p:blipFill>
          <p:spPr>
            <a:xfrm>
              <a:off x="-1" y="-1"/>
              <a:ext cx="8547006" cy="827681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14" name="TextBox 12"/>
            <p:cNvSpPr txBox="1"/>
            <p:nvPr/>
          </p:nvSpPr>
          <p:spPr>
            <a:xfrm>
              <a:off x="5478009" y="2507303"/>
              <a:ext cx="2600465" cy="143699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FF0000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spcBef>
                  <a:spcPts val="500"/>
                </a:spcBef>
                <a:defRPr sz="3800">
                  <a:solidFill>
                    <a:srgbClr val="FF00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ZH (Z</a:t>
              </a:r>
              <a:r>
                <a:rPr>
                  <a:latin typeface="Wingdings"/>
                  <a:ea typeface="Wingdings"/>
                  <a:cs typeface="Wingdings"/>
                  <a:sym typeface="Wingdings"/>
                </a:rPr>
                <a:t></a:t>
              </a:r>
              <a:r>
                <a:rPr>
                  <a:latin typeface="Symbol"/>
                  <a:ea typeface="Symbol"/>
                  <a:cs typeface="Symbol"/>
                  <a:sym typeface="Symbol"/>
                </a:rPr>
                <a:t>mm</a:t>
              </a:r>
              <a:r>
                <a:t>)</a:t>
              </a:r>
              <a:endParaRPr>
                <a:solidFill>
                  <a:srgbClr val="FFFF00"/>
                </a:solidFill>
              </a:endParaRPr>
            </a:p>
            <a:p>
              <a:pPr algn="l" defTabSz="914400">
                <a:spcBef>
                  <a:spcPts val="500"/>
                </a:spcBef>
                <a:defRPr sz="3800">
                  <a:solidFill>
                    <a:srgbClr val="FF00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pPr>
              <a:r>
                <a:t>Muon p</a:t>
              </a:r>
              <a:r>
                <a:rPr baseline="-5999"/>
                <a:t>t</a:t>
              </a:r>
            </a:p>
          </p:txBody>
        </p:sp>
      </p:grpSp>
      <p:pic>
        <p:nvPicPr>
          <p:cNvPr id="116" name="Picture 18" descr="Picture 18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31013" y="3110305"/>
            <a:ext cx="9413897" cy="10019829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Momentum measuremen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Momentum measurement</a:t>
            </a:r>
          </a:p>
        </p:txBody>
      </p:sp>
      <p:sp>
        <p:nvSpPr>
          <p:cNvPr id="118" name="Slide Number"/>
          <p:cNvSpPr txBox="1"/>
          <p:nvPr>
            <p:ph type="sldNum" sz="quarter" idx="2"/>
          </p:nvPr>
        </p:nvSpPr>
        <p:spPr>
          <a:xfrm>
            <a:off x="23736177" y="13282215"/>
            <a:ext cx="28271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9" name="Z or H decay muons in ZH events have rather low pt…"/>
          <p:cNvSpPr txBox="1"/>
          <p:nvPr/>
        </p:nvSpPr>
        <p:spPr>
          <a:xfrm>
            <a:off x="3083951" y="1330736"/>
            <a:ext cx="15294119" cy="16196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marL="685800" indent="-685800" algn="l">
              <a:lnSpc>
                <a:spcPct val="130000"/>
              </a:lnSpc>
              <a:buSzPct val="100000"/>
              <a:buChar char="✦"/>
              <a:defRPr sz="4400">
                <a:solidFill>
                  <a:srgbClr val="FF2600"/>
                </a:solidFill>
              </a:defRPr>
            </a:pPr>
            <a:r>
              <a:t>Z or H decay muons in ZH events have rather low p</a:t>
            </a:r>
            <a:r>
              <a:rPr baseline="-5999"/>
              <a:t>t</a:t>
            </a:r>
          </a:p>
          <a:p>
            <a:pPr lvl="1" marL="1143000" indent="-685800" algn="l">
              <a:lnSpc>
                <a:spcPct val="130000"/>
              </a:lnSpc>
              <a:buSzPct val="100000"/>
              <a:buChar char="❖"/>
              <a:defRPr sz="4400">
                <a:solidFill>
                  <a:srgbClr val="FF2600"/>
                </a:solidFill>
              </a:defRPr>
            </a:pPr>
            <a:r>
              <a:t>Transparency more important than asymptotic resolution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Class="entr" nodeType="afterEffect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Class="entr" nodeType="afterEffect" presetSubtype="4" presetID="2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19" grpId="3"/>
      <p:bldP build="whole" bldLvl="1" animBg="1" rev="0" advAuto="0" spid="112" grpId="1"/>
      <p:bldP build="whole" bldLvl="1" animBg="1" rev="0" advAuto="0" spid="116" grpId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Central track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Central tracker</a:t>
            </a:r>
          </a:p>
        </p:txBody>
      </p:sp>
      <p:sp>
        <p:nvSpPr>
          <p:cNvPr id="122" name="Slide Number"/>
          <p:cNvSpPr txBox="1"/>
          <p:nvPr>
            <p:ph type="sldNum" sz="quarter" idx="2"/>
          </p:nvPr>
        </p:nvSpPr>
        <p:spPr>
          <a:xfrm>
            <a:off x="23736177" y="13282215"/>
            <a:ext cx="28271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3" name="Content Placeholder 16"/>
          <p:cNvSpPr txBox="1"/>
          <p:nvPr/>
        </p:nvSpPr>
        <p:spPr>
          <a:xfrm>
            <a:off x="846424" y="2036179"/>
            <a:ext cx="8496108" cy="33764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l" defTabSz="914400">
              <a:lnSpc>
                <a:spcPct val="120000"/>
              </a:lnSpc>
              <a:spcBef>
                <a:spcPts val="400"/>
              </a:spcBef>
              <a:defRPr sz="3400">
                <a:solidFill>
                  <a:srgbClr val="0033CC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Two solutions under study</a:t>
            </a:r>
          </a:p>
          <a:p>
            <a:pPr marL="304800" indent="-177800" algn="l" defTabSz="914400">
              <a:lnSpc>
                <a:spcPct val="150000"/>
              </a:lnSpc>
              <a:spcBef>
                <a:spcPts val="400"/>
              </a:spcBef>
              <a:buClr>
                <a:srgbClr val="000000"/>
              </a:buClr>
              <a:buSzPct val="50000"/>
              <a:buChar char="◆"/>
              <a:defRPr sz="3400">
                <a:latin typeface="+mn-lt"/>
                <a:ea typeface="+mn-ea"/>
                <a:cs typeface="+mn-cs"/>
                <a:sym typeface="Calibri"/>
              </a:defRPr>
            </a:pPr>
            <a:r>
              <a:t>CLD: All silicon pixel (innermost) + strips</a:t>
            </a:r>
          </a:p>
          <a:p>
            <a:pPr lvl="1" marL="584200" indent="-254000" algn="l" defTabSz="914400">
              <a:spcBef>
                <a:spcPts val="300"/>
              </a:spcBef>
              <a:buSzPct val="60000"/>
              <a:buChar char="❑"/>
              <a:defRPr sz="3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Inner: 3 (7) barrel (fwd) layers (1% X</a:t>
            </a:r>
            <a:r>
              <a:rPr baseline="-14941"/>
              <a:t>0</a:t>
            </a:r>
            <a:r>
              <a:t> each)</a:t>
            </a:r>
          </a:p>
          <a:p>
            <a:pPr lvl="1" marL="584200" indent="-254000" algn="l" defTabSz="914400">
              <a:spcBef>
                <a:spcPts val="300"/>
              </a:spcBef>
              <a:buSzPct val="60000"/>
              <a:buChar char="❑"/>
              <a:defRPr sz="3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Outer: 3 (4) barrel (fwd) layers (1% X</a:t>
            </a:r>
            <a:r>
              <a:rPr baseline="-14941"/>
              <a:t>0</a:t>
            </a:r>
            <a:r>
              <a:t> each)</a:t>
            </a:r>
          </a:p>
          <a:p>
            <a:pPr lvl="1" marL="584200" indent="-254000" algn="l" defTabSz="914400">
              <a:spcBef>
                <a:spcPts val="300"/>
              </a:spcBef>
              <a:buSzPct val="60000"/>
              <a:buChar char="❑"/>
              <a:defRPr sz="3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Separated by support tube (2.5% X</a:t>
            </a:r>
            <a:r>
              <a:rPr baseline="-14941"/>
              <a:t>0</a:t>
            </a:r>
            <a:r>
              <a:t>)</a:t>
            </a:r>
          </a:p>
        </p:txBody>
      </p:sp>
      <p:pic>
        <p:nvPicPr>
          <p:cNvPr id="124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9560076" y="1338173"/>
            <a:ext cx="6018885" cy="541436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5" name="Picture 9" descr="Picture 9"/>
          <p:cNvPicPr>
            <a:picLocks noChangeAspect="1"/>
          </p:cNvPicPr>
          <p:nvPr/>
        </p:nvPicPr>
        <p:blipFill>
          <a:blip r:embed="rId3">
            <a:extLst/>
          </a:blip>
          <a:srcRect l="0" t="0" r="1922" b="0"/>
          <a:stretch>
            <a:fillRect/>
          </a:stretch>
        </p:blipFill>
        <p:spPr>
          <a:xfrm>
            <a:off x="10099401" y="7521439"/>
            <a:ext cx="7320618" cy="5215965"/>
          </a:xfrm>
          <a:prstGeom prst="rect">
            <a:avLst/>
          </a:prstGeom>
          <a:ln w="12700">
            <a:solidFill>
              <a:srgbClr val="000000"/>
            </a:solidFill>
          </a:ln>
        </p:spPr>
      </p:pic>
      <p:pic>
        <p:nvPicPr>
          <p:cNvPr id="126" name="Picture 10" descr="Picture 10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flipH="1">
            <a:off x="16566288" y="10662558"/>
            <a:ext cx="1118995" cy="2336004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27" name="TextBox 1"/>
          <p:cNvSpPr txBox="1"/>
          <p:nvPr/>
        </p:nvSpPr>
        <p:spPr>
          <a:xfrm>
            <a:off x="10424038" y="7458528"/>
            <a:ext cx="1444388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l" defTabSz="914400">
              <a:defRPr sz="3200"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pPr/>
            <a:r>
              <a:t>IDEA DC</a:t>
            </a:r>
          </a:p>
        </p:txBody>
      </p:sp>
      <p:pic>
        <p:nvPicPr>
          <p:cNvPr id="128" name="Picture 11" descr="Picture 11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8490057" y="7607688"/>
            <a:ext cx="5406488" cy="5668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29" name="unknown.jpg" descr="unknown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8444325" y="1471788"/>
            <a:ext cx="5497952" cy="5913565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IDEA: Extremely transparent Drift Chamber…"/>
          <p:cNvSpPr txBox="1"/>
          <p:nvPr/>
        </p:nvSpPr>
        <p:spPr>
          <a:xfrm>
            <a:off x="827497" y="5807655"/>
            <a:ext cx="8539952" cy="38884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 anchor="ctr">
            <a:spAutoFit/>
          </a:bodyPr>
          <a:lstStyle/>
          <a:p>
            <a:pPr marL="304800" indent="-177800" algn="l" defTabSz="914400">
              <a:lnSpc>
                <a:spcPct val="150000"/>
              </a:lnSpc>
              <a:spcBef>
                <a:spcPts val="400"/>
              </a:spcBef>
              <a:buClr>
                <a:srgbClr val="000000"/>
              </a:buClr>
              <a:buSzPct val="50000"/>
              <a:buChar char="◆"/>
              <a:defRPr sz="3400">
                <a:latin typeface="+mn-lt"/>
                <a:ea typeface="+mn-ea"/>
                <a:cs typeface="+mn-cs"/>
                <a:sym typeface="Calibri"/>
              </a:defRPr>
            </a:pPr>
            <a:r>
              <a:t>IDEA: Extremely transparent Drift Chamber</a:t>
            </a:r>
          </a:p>
          <a:p>
            <a:pPr lvl="1" marL="584200" indent="-254000" algn="l" defTabSz="914400">
              <a:spcBef>
                <a:spcPts val="300"/>
              </a:spcBef>
              <a:buSzPct val="60000"/>
              <a:buChar char="❑"/>
              <a:defRPr sz="3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GAS: </a:t>
            </a:r>
            <a:r>
              <a:t>90% He </a:t>
            </a:r>
            <a:r>
              <a:t>–</a:t>
            </a:r>
            <a:r>
              <a:t> 10% iC</a:t>
            </a:r>
            <a:r>
              <a:rPr baseline="-14941"/>
              <a:t>4</a:t>
            </a:r>
            <a:r>
              <a:t>H</a:t>
            </a:r>
            <a:r>
              <a:rPr baseline="-14941"/>
              <a:t>10</a:t>
            </a:r>
          </a:p>
          <a:p>
            <a:pPr lvl="1" marL="584200" indent="-254000" algn="l" defTabSz="914400">
              <a:spcBef>
                <a:spcPts val="300"/>
              </a:spcBef>
              <a:buSzPct val="60000"/>
              <a:buChar char="❑"/>
              <a:defRPr sz="3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Radius 0.35 – 2.00 m</a:t>
            </a:r>
          </a:p>
          <a:p>
            <a:pPr lvl="1" marL="584200" indent="-254000" algn="l" defTabSz="914400">
              <a:spcBef>
                <a:spcPts val="300"/>
              </a:spcBef>
              <a:buSzPct val="60000"/>
              <a:buChar char="❑"/>
              <a:defRPr sz="3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Total thickness: 1.6% of X</a:t>
            </a:r>
            <a:r>
              <a:rPr baseline="-14941"/>
              <a:t>0 </a:t>
            </a:r>
            <a:r>
              <a:t>at 90</a:t>
            </a:r>
            <a:r>
              <a:rPr baseline="31058"/>
              <a:t>o</a:t>
            </a:r>
          </a:p>
          <a:p>
            <a:pPr lvl="2" marL="930275" indent="-333375" algn="l" defTabSz="914400">
              <a:spcBef>
                <a:spcPts val="300"/>
              </a:spcBef>
              <a:buSzPct val="65000"/>
              <a:buChar char="❖"/>
              <a:defRPr sz="3400">
                <a:solidFill>
                  <a:srgbClr val="0000FF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Tungsten wires dominant contribution</a:t>
            </a:r>
          </a:p>
          <a:p>
            <a:pPr lvl="1" marL="584200" indent="-254000" algn="l" defTabSz="914400">
              <a:spcBef>
                <a:spcPts val="300"/>
              </a:spcBef>
              <a:buSzPct val="60000"/>
              <a:buChar char="❑"/>
              <a:defRPr sz="34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Full system includes Si VXT and Si “wrapper”</a:t>
            </a:r>
          </a:p>
        </p:txBody>
      </p:sp>
      <p:pic>
        <p:nvPicPr>
          <p:cNvPr id="131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120256" y="9612279"/>
            <a:ext cx="5656739" cy="36596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Drift chamb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Drift chamber</a:t>
            </a:r>
          </a:p>
        </p:txBody>
      </p:sp>
      <p:sp>
        <p:nvSpPr>
          <p:cNvPr id="134" name="Slide Number"/>
          <p:cNvSpPr txBox="1"/>
          <p:nvPr>
            <p:ph type="sldNum" sz="quarter" idx="2"/>
          </p:nvPr>
        </p:nvSpPr>
        <p:spPr>
          <a:xfrm>
            <a:off x="23736177" y="13282215"/>
            <a:ext cx="28271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139" name="Group"/>
          <p:cNvGrpSpPr/>
          <p:nvPr/>
        </p:nvGrpSpPr>
        <p:grpSpPr>
          <a:xfrm>
            <a:off x="15208429" y="7475925"/>
            <a:ext cx="8198034" cy="5987094"/>
            <a:chOff x="0" y="0"/>
            <a:chExt cx="8198032" cy="5987093"/>
          </a:xfrm>
        </p:grpSpPr>
        <p:grpSp>
          <p:nvGrpSpPr>
            <p:cNvPr id="137" name="Group"/>
            <p:cNvGrpSpPr/>
            <p:nvPr/>
          </p:nvGrpSpPr>
          <p:grpSpPr>
            <a:xfrm>
              <a:off x="0" y="67987"/>
              <a:ext cx="8198034" cy="5919107"/>
              <a:chOff x="0" y="0"/>
              <a:chExt cx="8198033" cy="5919105"/>
            </a:xfrm>
          </p:grpSpPr>
          <p:pic>
            <p:nvPicPr>
              <p:cNvPr id="135" name="Picture 9" descr="Picture 9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rcRect l="0" t="0" r="1922" b="0"/>
              <a:stretch>
                <a:fillRect/>
              </a:stretch>
            </p:blipFill>
            <p:spPr>
              <a:xfrm>
                <a:off x="0" y="0"/>
                <a:ext cx="7911364" cy="5636873"/>
              </a:xfrm>
              <a:prstGeom prst="rect">
                <a:avLst/>
              </a:prstGeom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</p:pic>
          <p:pic>
            <p:nvPicPr>
              <p:cNvPr id="136" name="Picture 10" descr="Picture 10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 flipH="1">
                <a:off x="6988740" y="3394595"/>
                <a:ext cx="1209294" cy="2524511"/>
              </a:xfrm>
              <a:prstGeom prst="rect">
                <a:avLst/>
              </a:prstGeom>
              <a:ln w="9525" cap="flat">
                <a:solidFill>
                  <a:srgbClr val="000000"/>
                </a:solidFill>
                <a:prstDash val="solid"/>
                <a:round/>
              </a:ln>
              <a:effectLst/>
            </p:spPr>
          </p:pic>
        </p:grpSp>
        <p:sp>
          <p:nvSpPr>
            <p:cNvPr id="138" name="TextBox 1"/>
            <p:cNvSpPr txBox="1"/>
            <p:nvPr/>
          </p:nvSpPr>
          <p:spPr>
            <a:xfrm>
              <a:off x="350834" y="0"/>
              <a:ext cx="1560944" cy="63408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defRPr sz="3200">
                  <a:latin typeface="+mn-lt"/>
                  <a:ea typeface="+mn-ea"/>
                  <a:cs typeface="+mn-cs"/>
                  <a:sym typeface="Calibri"/>
                </a:defRPr>
              </a:lvl1pPr>
            </a:lstStyle>
            <a:p>
              <a:pPr/>
              <a:r>
                <a:t>IDEA DC</a:t>
              </a:r>
            </a:p>
          </p:txBody>
        </p:sp>
      </p:grpSp>
      <p:sp>
        <p:nvSpPr>
          <p:cNvPr id="140" name="IDEA: Extremely transparent Drift Chamber…"/>
          <p:cNvSpPr txBox="1"/>
          <p:nvPr/>
        </p:nvSpPr>
        <p:spPr>
          <a:xfrm>
            <a:off x="866201" y="1250702"/>
            <a:ext cx="10025274" cy="53098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/>
          <a:p>
            <a:pPr marL="381000" indent="-254000" algn="l" defTabSz="914400">
              <a:lnSpc>
                <a:spcPct val="120000"/>
              </a:lnSpc>
              <a:buClr>
                <a:srgbClr val="000000"/>
              </a:buClr>
              <a:buSzPct val="50000"/>
              <a:buChar char="◆"/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IDEA: Extremely transparent Drift Chamber</a:t>
            </a:r>
          </a:p>
          <a:p>
            <a:pPr lvl="1" marL="711200" indent="-381000" algn="l" defTabSz="914400">
              <a:lnSpc>
                <a:spcPct val="120000"/>
              </a:lnSpc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Gas: </a:t>
            </a:r>
            <a:r>
              <a:t>90% He </a:t>
            </a:r>
            <a:r>
              <a:t>–</a:t>
            </a:r>
            <a:r>
              <a:t> 10% iC</a:t>
            </a:r>
            <a:r>
              <a:rPr baseline="-14000"/>
              <a:t>4</a:t>
            </a:r>
            <a:r>
              <a:t>H</a:t>
            </a:r>
            <a:r>
              <a:rPr baseline="-14000"/>
              <a:t>10</a:t>
            </a:r>
          </a:p>
          <a:p>
            <a:pPr lvl="1" marL="711200" indent="-3810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Radius 0.35 – 2.00 m</a:t>
            </a:r>
          </a:p>
          <a:p>
            <a:pPr lvl="1" marL="711200" indent="-3810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Total thickness: 1.6% of X</a:t>
            </a:r>
            <a:r>
              <a:rPr baseline="-14000"/>
              <a:t>0 </a:t>
            </a:r>
            <a:r>
              <a:t>at 90</a:t>
            </a:r>
            <a:r>
              <a:rPr baseline="31157"/>
              <a:t>o</a:t>
            </a:r>
          </a:p>
          <a:p>
            <a:pPr lvl="2" marL="930275" indent="-333375" algn="l" defTabSz="914400">
              <a:lnSpc>
                <a:spcPct val="120000"/>
              </a:lnSpc>
              <a:spcBef>
                <a:spcPts val="300"/>
              </a:spcBef>
              <a:buSzPct val="65000"/>
              <a:buChar char="❖"/>
              <a:defRPr sz="3800">
                <a:solidFill>
                  <a:srgbClr val="0000FF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Tungsten wires dominant contribution</a:t>
            </a:r>
          </a:p>
          <a:p>
            <a:pPr lvl="1" marL="711200" indent="-3810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112 layers for each 15</a:t>
            </a:r>
            <a:r>
              <a:rPr baseline="31999"/>
              <a:t>o</a:t>
            </a:r>
            <a:r>
              <a:t> azimuthal sector</a:t>
            </a:r>
          </a:p>
          <a:p>
            <a:pPr lvl="1" marL="711200" indent="-381000" algn="l" defTabSz="914400">
              <a:lnSpc>
                <a:spcPct val="120000"/>
              </a:lnSpc>
              <a:spcBef>
                <a:spcPts val="300"/>
              </a:spcBef>
              <a:buSzPct val="60000"/>
              <a:buChar char="❑"/>
              <a:defRPr sz="3800">
                <a:solidFill>
                  <a:srgbClr val="FF0000"/>
                </a:solidFill>
                <a:latin typeface="+mn-lt"/>
                <a:ea typeface="+mn-ea"/>
                <a:cs typeface="+mn-cs"/>
                <a:sym typeface="Calibri"/>
              </a:defRPr>
            </a:pPr>
            <a:r>
              <a:t>max drift time: 350 ns</a:t>
            </a:r>
          </a:p>
        </p:txBody>
      </p:sp>
      <p:pic>
        <p:nvPicPr>
          <p:cNvPr id="14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55727" y="6122593"/>
            <a:ext cx="10954247" cy="70869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120896" y="1243676"/>
            <a:ext cx="7333299" cy="57783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1" p14:dur="1500">
        <p14:prism dir="l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Drift chamb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Drift chamber</a:t>
            </a:r>
          </a:p>
        </p:txBody>
      </p:sp>
      <p:sp>
        <p:nvSpPr>
          <p:cNvPr id="145" name="Slide Number"/>
          <p:cNvSpPr txBox="1"/>
          <p:nvPr>
            <p:ph type="sldNum" sz="quarter" idx="2"/>
          </p:nvPr>
        </p:nvSpPr>
        <p:spPr>
          <a:xfrm>
            <a:off x="23736177" y="13282215"/>
            <a:ext cx="28271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6" name="In general, tracks have rather low momenta (pT ≲ 50 GeV)…"/>
          <p:cNvSpPr txBox="1"/>
          <p:nvPr>
            <p:ph type="body" sz="half" idx="4294967295"/>
          </p:nvPr>
        </p:nvSpPr>
        <p:spPr>
          <a:xfrm>
            <a:off x="413656" y="1615923"/>
            <a:ext cx="12789305" cy="8967963"/>
          </a:xfrm>
          <a:prstGeom prst="rect">
            <a:avLst/>
          </a:prstGeom>
        </p:spPr>
        <p:txBody>
          <a:bodyPr lIns="46037" tIns="46037" rIns="46037" bIns="46037"/>
          <a:lstStyle/>
          <a:p>
            <a:pPr marL="317499" indent="-317499" defTabSz="914400">
              <a:lnSpc>
                <a:spcPct val="130000"/>
              </a:lnSpc>
              <a:spcBef>
                <a:spcPts val="400"/>
              </a:spcBef>
              <a:buSzPct val="50000"/>
              <a:buFontTx/>
              <a:buChar char="◆"/>
              <a:defRPr sz="3800"/>
            </a:pPr>
            <a:r>
              <a:t>In general, tracks have rather low momenta (p</a:t>
            </a:r>
            <a:r>
              <a:rPr baseline="-15000"/>
              <a:t>T </a:t>
            </a:r>
            <a:r>
              <a:t>≲ 50 GeV)</a:t>
            </a:r>
          </a:p>
          <a:p>
            <a:pPr lvl="1" marL="673100" indent="-317500" defTabSz="914400">
              <a:lnSpc>
                <a:spcPct val="130000"/>
              </a:lnSpc>
              <a:spcBef>
                <a:spcPts val="300"/>
              </a:spcBef>
              <a:buSzPct val="60000"/>
              <a:buFontTx/>
              <a:buChar char="❑"/>
              <a:defRPr sz="3800">
                <a:solidFill>
                  <a:srgbClr val="FF0000"/>
                </a:solidFill>
              </a:defRPr>
            </a:pPr>
            <a:r>
              <a:t>Transparency more relevant than asymptotic resolution </a:t>
            </a:r>
          </a:p>
          <a:p>
            <a:pPr lvl="1" marL="449262" indent="-177800" defTabSz="914400">
              <a:lnSpc>
                <a:spcPct val="130000"/>
              </a:lnSpc>
              <a:spcBef>
                <a:spcPts val="300"/>
              </a:spcBef>
              <a:buSzPct val="60000"/>
              <a:buFontTx/>
              <a:buChar char="❑"/>
              <a:defRPr sz="3800">
                <a:solidFill>
                  <a:srgbClr val="FF0000"/>
                </a:solidFill>
              </a:defRPr>
            </a:pPr>
          </a:p>
          <a:p>
            <a:pPr marL="317499" indent="-317499" defTabSz="914400">
              <a:lnSpc>
                <a:spcPct val="130000"/>
              </a:lnSpc>
              <a:spcBef>
                <a:spcPts val="400"/>
              </a:spcBef>
              <a:buSzPct val="50000"/>
              <a:buFontTx/>
              <a:buChar char="◆"/>
              <a:defRPr sz="3800"/>
            </a:pPr>
            <a:r>
              <a:t>Drift chamber (gaseous tracker) advantages:</a:t>
            </a:r>
          </a:p>
          <a:p>
            <a:pPr lvl="1" marL="673100" indent="-317500" defTabSz="914400">
              <a:lnSpc>
                <a:spcPct val="130000"/>
              </a:lnSpc>
              <a:spcBef>
                <a:spcPts val="300"/>
              </a:spcBef>
              <a:buSzPct val="60000"/>
              <a:buFontTx/>
              <a:buChar char="❑"/>
              <a:defRPr sz="3800">
                <a:solidFill>
                  <a:srgbClr val="0433FF"/>
                </a:solidFill>
              </a:defRPr>
            </a:pPr>
            <a:r>
              <a:t>Continuous tracking: reconstruction of far-detached vertices (K</a:t>
            </a:r>
            <a:r>
              <a:rPr baseline="39052"/>
              <a:t>0</a:t>
            </a:r>
            <a:r>
              <a:rPr baseline="-14000"/>
              <a:t>S </a:t>
            </a:r>
            <a:r>
              <a:t>,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L</a:t>
            </a:r>
            <a:r>
              <a:t>, BSM,  LLPs)</a:t>
            </a:r>
          </a:p>
          <a:p>
            <a:pPr lvl="1" marL="673100" indent="-317500" defTabSz="914400">
              <a:lnSpc>
                <a:spcPct val="130000"/>
              </a:lnSpc>
              <a:spcBef>
                <a:spcPts val="300"/>
              </a:spcBef>
              <a:buClr>
                <a:srgbClr val="009051"/>
              </a:buClr>
              <a:buSzPct val="60000"/>
              <a:buFontTx/>
              <a:buChar char="❑"/>
              <a:defRPr sz="3800">
                <a:solidFill>
                  <a:srgbClr val="FF0000"/>
                </a:solidFill>
              </a:defRPr>
            </a:pPr>
            <a:r>
              <a:rPr>
                <a:solidFill>
                  <a:srgbClr val="009051"/>
                </a:solidFill>
              </a:rPr>
              <a:t>Outstanding particle separation via cluster counting (dN/dx) or dE/dx</a:t>
            </a:r>
            <a:r>
              <a:t> </a:t>
            </a:r>
          </a:p>
          <a:p>
            <a:pPr lvl="2" marL="858837" indent="-317500" defTabSz="914400">
              <a:lnSpc>
                <a:spcPct val="130000"/>
              </a:lnSpc>
              <a:spcBef>
                <a:spcPts val="300"/>
              </a:spcBef>
              <a:buSzPct val="60000"/>
              <a:buFontTx/>
              <a:buChar char="❑"/>
              <a:defRPr sz="3800">
                <a:solidFill>
                  <a:srgbClr val="FF0000"/>
                </a:solidFill>
              </a:defRPr>
            </a:pPr>
            <a:r>
              <a:t>&gt;3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s</a:t>
            </a:r>
            <a:r>
              <a:t> K/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p</a:t>
            </a:r>
            <a:r>
              <a:t>  separation up to ~35 GeV</a:t>
            </a:r>
          </a:p>
        </p:txBody>
      </p:sp>
      <p:pic>
        <p:nvPicPr>
          <p:cNvPr id="147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769728" y="1292608"/>
            <a:ext cx="8328895" cy="519482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50" name="Group"/>
          <p:cNvGrpSpPr/>
          <p:nvPr/>
        </p:nvGrpSpPr>
        <p:grpSpPr>
          <a:xfrm>
            <a:off x="13709508" y="6261852"/>
            <a:ext cx="7609455" cy="7001712"/>
            <a:chOff x="0" y="0"/>
            <a:chExt cx="7609453" cy="7001710"/>
          </a:xfrm>
        </p:grpSpPr>
        <p:pic>
          <p:nvPicPr>
            <p:cNvPr id="148" name="Picture 7" descr="Picture 7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319" t="2881" r="1294" b="0"/>
            <a:stretch>
              <a:fillRect/>
            </a:stretch>
          </p:blipFill>
          <p:spPr>
            <a:xfrm>
              <a:off x="0" y="0"/>
              <a:ext cx="7609454" cy="700171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49" name="TextBox 9"/>
            <p:cNvSpPr txBox="1"/>
            <p:nvPr/>
          </p:nvSpPr>
          <p:spPr>
            <a:xfrm>
              <a:off x="3408107" y="1836496"/>
              <a:ext cx="3898273" cy="685209"/>
            </a:xfrm>
            <a:prstGeom prst="rect">
              <a:avLst/>
            </a:prstGeom>
            <a:solidFill>
              <a:srgbClr val="808080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noAutofit/>
            </a:bodyPr>
            <a:lstStyle>
              <a:lvl1pPr defTabSz="914400">
                <a:spcBef>
                  <a:spcPts val="400"/>
                </a:spcBef>
                <a:defRPr sz="3000">
                  <a:solidFill>
                    <a:srgbClr val="FFFF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dN/dx from Garfield++</a:t>
              </a:r>
            </a:p>
          </p:txBody>
        </p:sp>
      </p:grpSp>
      <p:pic>
        <p:nvPicPr>
          <p:cNvPr id="151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42913" y="9630454"/>
            <a:ext cx="9798574" cy="307361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Dual Readout Calorimetr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Dual Readout Calorimetry</a:t>
            </a:r>
          </a:p>
        </p:txBody>
      </p:sp>
      <p:sp>
        <p:nvSpPr>
          <p:cNvPr id="154" name="Slide Number"/>
          <p:cNvSpPr txBox="1"/>
          <p:nvPr>
            <p:ph type="sldNum" sz="quarter" idx="2"/>
          </p:nvPr>
        </p:nvSpPr>
        <p:spPr>
          <a:xfrm>
            <a:off x="23736177" y="13282215"/>
            <a:ext cx="28271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5" name="Measure simultaneously:…"/>
          <p:cNvSpPr txBox="1"/>
          <p:nvPr>
            <p:ph type="body" sz="quarter" idx="4294967295"/>
          </p:nvPr>
        </p:nvSpPr>
        <p:spPr>
          <a:xfrm>
            <a:off x="1172155" y="4601634"/>
            <a:ext cx="7043089" cy="3941699"/>
          </a:xfrm>
          <a:prstGeom prst="rect">
            <a:avLst/>
          </a:prstGeom>
        </p:spPr>
        <p:txBody>
          <a:bodyPr lIns="65023" tIns="65023" rIns="65023" bIns="65023"/>
          <a:lstStyle/>
          <a:p>
            <a:pPr marL="465364" indent="-465364" defTabSz="1300480">
              <a:lnSpc>
                <a:spcPct val="110000"/>
              </a:lnSpc>
              <a:spcBef>
                <a:spcPts val="900"/>
              </a:spcBef>
              <a:buClr>
                <a:srgbClr val="FF0000"/>
              </a:buClr>
              <a:buFontTx/>
              <a:buChar char="❖"/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Measure simultaneously:</a:t>
            </a:r>
          </a:p>
          <a:p>
            <a:pPr lvl="1" marL="862012" indent="-404812" defTabSz="1300480">
              <a:lnSpc>
                <a:spcPct val="110000"/>
              </a:lnSpc>
              <a:spcBef>
                <a:spcPts val="800"/>
              </a:spcBef>
              <a:buClr>
                <a:srgbClr val="FF0000"/>
              </a:buClr>
              <a:buFontTx/>
              <a:buChar char="➢"/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</a:t>
            </a:r>
            <a:r>
              <a:rPr>
                <a:solidFill>
                  <a:srgbClr val="011993"/>
                </a:solidFill>
              </a:rPr>
              <a:t>Scintillation signal (S)</a:t>
            </a:r>
          </a:p>
          <a:p>
            <a:pPr lvl="1" marL="862012" indent="-404812" defTabSz="1300480">
              <a:lnSpc>
                <a:spcPct val="110000"/>
              </a:lnSpc>
              <a:spcBef>
                <a:spcPts val="800"/>
              </a:spcBef>
              <a:buClr>
                <a:srgbClr val="FF0000"/>
              </a:buClr>
              <a:buFontTx/>
              <a:buChar char="➢"/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</a:t>
            </a:r>
            <a:r>
              <a:rPr>
                <a:solidFill>
                  <a:srgbClr val="FF40FF"/>
                </a:solidFill>
              </a:rPr>
              <a:t>Cherenkov   signal (Q)</a:t>
            </a:r>
          </a:p>
          <a:p>
            <a:pPr marL="465364" indent="-465364" defTabSz="1300480">
              <a:lnSpc>
                <a:spcPct val="110000"/>
              </a:lnSpc>
              <a:spcBef>
                <a:spcPts val="900"/>
              </a:spcBef>
              <a:buClr>
                <a:srgbClr val="FF0000"/>
              </a:buClr>
              <a:buFontTx/>
              <a:buChar char="❖"/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Calibrate both signals with e</a:t>
            </a:r>
            <a:r>
              <a:rPr baseline="31999"/>
              <a:t>-</a:t>
            </a:r>
          </a:p>
          <a:p>
            <a:pPr marL="465364" indent="-465364" defTabSz="1300480">
              <a:lnSpc>
                <a:spcPct val="110000"/>
              </a:lnSpc>
              <a:spcBef>
                <a:spcPts val="900"/>
              </a:spcBef>
              <a:buClr>
                <a:srgbClr val="FF0000"/>
              </a:buClr>
              <a:buFontTx/>
              <a:buChar char="❖"/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Unfold event by event f</a:t>
            </a:r>
            <a:r>
              <a:rPr baseline="-21647"/>
              <a:t>em</a:t>
            </a:r>
            <a:r>
              <a:t> to obtain corrected energy</a:t>
            </a:r>
          </a:p>
        </p:txBody>
      </p:sp>
      <p:pic>
        <p:nvPicPr>
          <p:cNvPr id="15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865" y="1511451"/>
            <a:ext cx="7610284" cy="2546830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Alternate…"/>
          <p:cNvSpPr txBox="1"/>
          <p:nvPr/>
        </p:nvSpPr>
        <p:spPr>
          <a:xfrm>
            <a:off x="7835910" y="2124341"/>
            <a:ext cx="3533128" cy="19164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defTabSz="1300480">
              <a:lnSpc>
                <a:spcPct val="120000"/>
              </a:lnSpc>
              <a:defRPr sz="3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Alternate</a:t>
            </a:r>
          </a:p>
          <a:p>
            <a:pPr algn="l" defTabSz="1300480">
              <a:lnSpc>
                <a:spcPct val="120000"/>
              </a:lnSpc>
              <a:defRPr sz="3600">
                <a:solidFill>
                  <a:srgbClr val="FF40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Cherenkov fibers</a:t>
            </a:r>
          </a:p>
          <a:p>
            <a:pPr algn="l" defTabSz="1300480">
              <a:lnSpc>
                <a:spcPct val="120000"/>
              </a:lnSpc>
              <a:defRPr sz="3600">
                <a:solidFill>
                  <a:srgbClr val="01199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Scintillating fibers</a:t>
            </a:r>
          </a:p>
        </p:txBody>
      </p:sp>
      <p:grpSp>
        <p:nvGrpSpPr>
          <p:cNvPr id="166" name="Group"/>
          <p:cNvGrpSpPr/>
          <p:nvPr/>
        </p:nvGrpSpPr>
        <p:grpSpPr>
          <a:xfrm>
            <a:off x="1122991" y="8882146"/>
            <a:ext cx="7141417" cy="3969416"/>
            <a:chOff x="0" y="0"/>
            <a:chExt cx="7141415" cy="3969415"/>
          </a:xfrm>
        </p:grpSpPr>
        <p:sp>
          <p:nvSpPr>
            <p:cNvPr id="158" name="Equation"/>
            <p:cNvSpPr txBox="1"/>
            <p:nvPr/>
          </p:nvSpPr>
          <p:spPr>
            <a:xfrm>
              <a:off x="1137548" y="1423923"/>
              <a:ext cx="4811898" cy="5311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algn="l" defTabSz="914400" latinLnBrk="1">
                <a:defRPr sz="1800"/>
              </a:pPr>
              <a14:m>
                <m:oMathPara>
                  <m:oMathParaPr>
                    <m:jc m:val="centerGroup"/>
                  </m:oMathParaPr>
                  <m:oMath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C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E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[</m:t>
                    </m:r>
                    <m:sSub>
                      <m:e>
                        <m:r>
                          <a:rPr xmlns:a="http://schemas.openxmlformats.org/drawingml/2006/main" sz="34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xmlns:a="http://schemas.openxmlformats.org/drawingml/2006/main" sz="34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a:rPr xmlns:a="http://schemas.openxmlformats.org/drawingml/2006/main" sz="34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e</m:t>
                    </m:r>
                    <m:sSub>
                      <m:e>
                        <m:r>
                          <a:rPr xmlns:a="http://schemas.openxmlformats.org/drawingml/2006/main" sz="34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xmlns:a="http://schemas.openxmlformats.org/drawingml/2006/main" sz="34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-</m:t>
                    </m:r>
                    <m:sSub>
                      <m:e>
                        <m:r>
                          <a:rPr xmlns:a="http://schemas.openxmlformats.org/drawingml/2006/main" sz="34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xmlns:a="http://schemas.openxmlformats.org/drawingml/2006/main" sz="34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a:rPr xmlns:a="http://schemas.openxmlformats.org/drawingml/2006/main" sz="34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sub>
                    </m:sSub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)</m:t>
                    </m:r>
                    <m:r>
                      <a:rPr xmlns:a="http://schemas.openxmlformats.org/drawingml/2006/main" sz="3400" i="1">
                        <a:solidFill>
                          <a:srgbClr val="172B46"/>
                        </a:solidFill>
                        <a:latin typeface="Cambria Math" panose="02040503050406030204" pitchFamily="18" charset="0"/>
                      </a:rPr>
                      <m:t>]</m:t>
                    </m:r>
                  </m:oMath>
                </m:oMathPara>
              </a14:m>
              <a:endParaRPr sz="3400">
                <a:solidFill>
                  <a:srgbClr val="172B47"/>
                </a:solidFill>
              </a:endParaRPr>
            </a:p>
          </p:txBody>
        </p:sp>
        <p:grpSp>
          <p:nvGrpSpPr>
            <p:cNvPr id="165" name="Group"/>
            <p:cNvGrpSpPr/>
            <p:nvPr/>
          </p:nvGrpSpPr>
          <p:grpSpPr>
            <a:xfrm>
              <a:off x="0" y="0"/>
              <a:ext cx="7141416" cy="3969416"/>
              <a:chOff x="0" y="0"/>
              <a:chExt cx="7141415" cy="3969415"/>
            </a:xfrm>
          </p:grpSpPr>
          <p:sp>
            <p:nvSpPr>
              <p:cNvPr id="159" name="Equation"/>
              <p:cNvSpPr txBox="1"/>
              <p:nvPr/>
            </p:nvSpPr>
            <p:spPr>
              <a:xfrm>
                <a:off x="1137548" y="414003"/>
                <a:ext cx="4984439" cy="5623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S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[</m:t>
                      </m:r>
                      <m:sSub>
                        <m:e>
                          <m:r>
                            <a:rPr xmlns:a="http://schemas.openxmlformats.org/drawingml/2006/main" sz="36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xmlns:a="http://schemas.openxmlformats.org/drawingml/2006/main" sz="36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xmlns:a="http://schemas.openxmlformats.org/drawingml/2006/main" sz="36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</m:sSub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sSub>
                        <m:e>
                          <m:r>
                            <a:rPr xmlns:a="http://schemas.openxmlformats.org/drawingml/2006/main" sz="36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b>
                          <m:r>
                            <a:rPr xmlns:a="http://schemas.openxmlformats.org/drawingml/2006/main" sz="36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</m:sub>
                      </m:sSub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  <m:sSub>
                        <m:e>
                          <m:r>
                            <a:rPr xmlns:a="http://schemas.openxmlformats.org/drawingml/2006/main" sz="36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f</m:t>
                          </m:r>
                        </m:e>
                        <m:sub>
                          <m:r>
                            <a:rPr xmlns:a="http://schemas.openxmlformats.org/drawingml/2006/main" sz="36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  <m:r>
                            <a:rPr xmlns:a="http://schemas.openxmlformats.org/drawingml/2006/main" sz="36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m</m:t>
                          </m:r>
                        </m:sub>
                      </m:sSub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r>
                        <a:rPr xmlns:a="http://schemas.openxmlformats.org/drawingml/2006/main" sz="36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sz="3600">
                  <a:solidFill>
                    <a:srgbClr val="172B47"/>
                  </a:solidFill>
                </a:endParaRPr>
              </a:p>
            </p:txBody>
          </p:sp>
          <p:sp>
            <p:nvSpPr>
              <p:cNvPr id="160" name="Equation"/>
              <p:cNvSpPr txBox="1"/>
              <p:nvPr/>
            </p:nvSpPr>
            <p:spPr>
              <a:xfrm>
                <a:off x="395401" y="2520427"/>
                <a:ext cx="2343507" cy="112397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</p:spPr>
            <p:txBody>
              <a:bodyPr wrap="none" lIns="0" tIns="0" rIns="0" bIns="0">
                <a:spAutoFit/>
              </a:bodyPr>
              <a:lstStyle/>
              <a:p>
                <a:pPr algn="l" defTabSz="914400" latinLnBrk="1">
                  <a:defRPr sz="1800"/>
                </a:pPr>
                <a14:m>
                  <m:oMathPara>
                    <m:oMathParaPr>
                      <m:jc m:val="centerGroup"/>
                    </m:oMathParaPr>
                    <m:oMath>
                      <m:r>
                        <a:rPr xmlns:a="http://schemas.openxmlformats.org/drawingml/2006/main" sz="38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  <m:r>
                        <a:rPr xmlns:a="http://schemas.openxmlformats.org/drawingml/2006/main" sz="3800" i="1">
                          <a:solidFill>
                            <a:srgbClr val="172B46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xmlns:a="http://schemas.openxmlformats.org/drawingml/2006/main" sz="38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</m:ctrlPr>
                          <m:type m:val="bar"/>
                        </m:fPr>
                        <m:num>
                          <m:r>
                            <a:rPr xmlns:a="http://schemas.openxmlformats.org/drawingml/2006/main" sz="38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  <m:r>
                            <a:rPr xmlns:a="http://schemas.openxmlformats.org/drawingml/2006/main" sz="38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-</m:t>
                          </m:r>
                          <m:r>
                            <a:rPr xmlns:a="http://schemas.openxmlformats.org/drawingml/2006/main" sz="38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χ</m:t>
                          </m:r>
                          <m:r>
                            <a:rPr xmlns:a="http://schemas.openxmlformats.org/drawingml/2006/main" sz="38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C</m:t>
                          </m:r>
                        </m:num>
                        <m:den>
                          <m:r>
                            <a:rPr xmlns:a="http://schemas.openxmlformats.org/drawingml/2006/main" sz="38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xmlns:a="http://schemas.openxmlformats.org/drawingml/2006/main" sz="38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-</m:t>
                          </m:r>
                          <m:r>
                            <a:rPr xmlns:a="http://schemas.openxmlformats.org/drawingml/2006/main" sz="3800" i="1">
                              <a:solidFill>
                                <a:srgbClr val="172B46"/>
                              </a:solidFill>
                              <a:latin typeface="Cambria Math" panose="02040503050406030204" pitchFamily="18" charset="0"/>
                            </a:rPr>
                            <m:t>χ</m:t>
                          </m:r>
                        </m:den>
                      </m:f>
                    </m:oMath>
                  </m:oMathPara>
                </a14:m>
                <a:endParaRPr sz="3800">
                  <a:solidFill>
                    <a:srgbClr val="172B47"/>
                  </a:solidFill>
                </a:endParaRPr>
              </a:p>
            </p:txBody>
          </p:sp>
          <p:grpSp>
            <p:nvGrpSpPr>
              <p:cNvPr id="163" name="Group"/>
              <p:cNvGrpSpPr/>
              <p:nvPr/>
            </p:nvGrpSpPr>
            <p:grpSpPr>
              <a:xfrm>
                <a:off x="3165288" y="2520427"/>
                <a:ext cx="3757536" cy="1011105"/>
                <a:chOff x="0" y="0"/>
                <a:chExt cx="3757535" cy="1011103"/>
              </a:xfrm>
            </p:grpSpPr>
            <p:sp>
              <p:nvSpPr>
                <p:cNvPr id="161" name="Equation"/>
                <p:cNvSpPr txBox="1"/>
                <p:nvPr/>
              </p:nvSpPr>
              <p:spPr>
                <a:xfrm>
                  <a:off x="1145570" y="0"/>
                  <a:ext cx="2611966" cy="101110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</p:spPr>
              <p:txBody>
                <a:bodyPr wrap="none" lIns="0" tIns="0" rIns="0" bIns="0">
                  <a:spAutoFit/>
                </a:bodyPr>
                <a:lstStyle/>
                <a:p>
                  <a:pPr algn="l" defTabSz="914400" latinLnBrk="1">
                    <a:defRPr sz="1800"/>
                  </a:pPr>
                  <a14:m>
                    <m:oMathPara>
                      <m:oMathParaPr>
                        <m:jc m:val="centerGroup"/>
                      </m:oMathParaPr>
                      <m:oMath>
                        <m:r>
                          <a:rPr xmlns:a="http://schemas.openxmlformats.org/drawingml/2006/main" sz="33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χ</m:t>
                        </m:r>
                        <m:r>
                          <a:rPr xmlns:a="http://schemas.openxmlformats.org/drawingml/2006/main" sz="3300" i="1">
                            <a:solidFill>
                              <a:srgbClr val="172B46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  <m:type m:val="bar"/>
                          </m:fPr>
                          <m:num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-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  <m:sSub>
                              <m:e>
                                <m:r>
                                  <a:rPr xmlns:a="http://schemas.openxmlformats.org/drawingml/2006/main" sz="3300" i="1">
                                    <a:solidFill>
                                      <a:srgbClr val="172B46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b>
                                <m:r>
                                  <a:rPr xmlns:a="http://schemas.openxmlformats.org/drawingml/2006/main" sz="3300" i="1">
                                    <a:solidFill>
                                      <a:srgbClr val="172B46"/>
                                    </a:solidFill>
                                    <a:latin typeface="Cambria Math" panose="02040503050406030204" pitchFamily="18" charset="0"/>
                                  </a:rPr>
                                  <m:t>S</m:t>
                                </m:r>
                              </m:sub>
                            </m:sSub>
                          </m:num>
                          <m:den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-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h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xmlns:a="http://schemas.openxmlformats.org/drawingml/2006/main" sz="3300" i="1">
                                <a:solidFill>
                                  <a:srgbClr val="172B46"/>
                                </a:solidFill>
                                <a:latin typeface="Cambria Math" panose="02040503050406030204" pitchFamily="18" charset="0"/>
                              </a:rPr>
                              <m:t>e</m:t>
                            </m:r>
                            <m:sSub>
                              <m:e>
                                <m:r>
                                  <a:rPr xmlns:a="http://schemas.openxmlformats.org/drawingml/2006/main" sz="3300" i="1">
                                    <a:solidFill>
                                      <a:srgbClr val="172B46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  <m:sub>
                                <m:r>
                                  <a:rPr xmlns:a="http://schemas.openxmlformats.org/drawingml/2006/main" sz="3300" i="1">
                                    <a:solidFill>
                                      <a:srgbClr val="172B46"/>
                                    </a:solidFill>
                                    <a:latin typeface="Cambria Math" panose="02040503050406030204" pitchFamily="18" charset="0"/>
                                  </a:rPr>
                                  <m:t>C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sz="3300">
                    <a:solidFill>
                      <a:srgbClr val="172B47"/>
                    </a:solidFill>
                  </a:endParaRPr>
                </a:p>
              </p:txBody>
            </p:sp>
            <p:sp>
              <p:nvSpPr>
                <p:cNvPr id="162" name="with:"/>
                <p:cNvSpPr txBox="1"/>
                <p:nvPr/>
              </p:nvSpPr>
              <p:spPr>
                <a:xfrm>
                  <a:off x="0" y="227990"/>
                  <a:ext cx="1002520" cy="71795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val="1"/>
                  </a:ext>
                </a:extLst>
              </p:spPr>
              <p:txBody>
                <a:bodyPr wrap="square" lIns="50800" tIns="50800" rIns="50800" bIns="50800" numCol="1" anchor="t">
                  <a:normAutofit fontScale="100000" lnSpcReduction="0"/>
                </a:bodyPr>
                <a:lstStyle>
                  <a:lvl1pPr defTabSz="584200">
                    <a:defRPr sz="3000">
                      <a:solidFill>
                        <a:srgbClr val="172B47"/>
                      </a:solidFill>
                      <a:latin typeface="Adobe Arabic Regular"/>
                      <a:ea typeface="Adobe Arabic Regular"/>
                      <a:cs typeface="Adobe Arabic Regular"/>
                      <a:sym typeface="Adobe Arabic Regular"/>
                    </a:defRPr>
                  </a:lvl1pPr>
                </a:lstStyle>
                <a:p>
                  <a:pPr/>
                  <a:r>
                    <a:t>with:</a:t>
                  </a:r>
                </a:p>
              </p:txBody>
            </p:sp>
          </p:grpSp>
          <p:sp>
            <p:nvSpPr>
              <p:cNvPr id="164" name="Rectangle"/>
              <p:cNvSpPr/>
              <p:nvPr/>
            </p:nvSpPr>
            <p:spPr>
              <a:xfrm>
                <a:off x="0" y="0"/>
                <a:ext cx="7141416" cy="3969416"/>
              </a:xfrm>
              <a:prstGeom prst="rect">
                <a:avLst/>
              </a:prstGeom>
              <a:noFill/>
              <a:ln w="25400" cap="flat">
                <a:solidFill>
                  <a:schemeClr val="accent1"/>
                </a:solidFill>
                <a:prstDash val="solid"/>
                <a:round/>
              </a:ln>
              <a:effectLst>
                <a:outerShdw sx="100000" sy="100000" kx="0" ky="0" algn="b" rotWithShape="0" blurRad="50800" dist="25400" dir="5400000">
                  <a:srgbClr val="000000">
                    <a:alpha val="35000"/>
                  </a:srgbClr>
                </a:outerShdw>
              </a:effectLst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algn="l" defTabSz="1300480">
                  <a:defRPr sz="2400">
                    <a:latin typeface="+mn-lt"/>
                    <a:ea typeface="+mn-ea"/>
                    <a:cs typeface="+mn-cs"/>
                    <a:sym typeface="Calibri"/>
                  </a:defRPr>
                </a:pPr>
              </a:p>
            </p:txBody>
          </p:sp>
        </p:grpSp>
      </p:grpSp>
      <p:sp>
        <p:nvSpPr>
          <p:cNvPr id="167" name="Newer DR  calorimeter…"/>
          <p:cNvSpPr txBox="1"/>
          <p:nvPr/>
        </p:nvSpPr>
        <p:spPr>
          <a:xfrm>
            <a:off x="13833214" y="5734411"/>
            <a:ext cx="4693567" cy="1298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just" defTabSz="1300480"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Newer DR  calorimeter </a:t>
            </a:r>
          </a:p>
          <a:p>
            <a:pPr algn="just" defTabSz="1300480">
              <a:defRPr sz="3800">
                <a:latin typeface="+mn-lt"/>
                <a:ea typeface="+mn-ea"/>
                <a:cs typeface="+mn-cs"/>
                <a:sym typeface="Calibri"/>
              </a:defRPr>
            </a:pPr>
            <a:r>
              <a:t>( bucatini calorimeter)</a:t>
            </a:r>
          </a:p>
        </p:txBody>
      </p:sp>
      <p:pic>
        <p:nvPicPr>
          <p:cNvPr id="168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769796" y="6985455"/>
            <a:ext cx="10820401" cy="62738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1" name="Group"/>
          <p:cNvGrpSpPr/>
          <p:nvPr/>
        </p:nvGrpSpPr>
        <p:grpSpPr>
          <a:xfrm>
            <a:off x="13321340" y="1450892"/>
            <a:ext cx="10458201" cy="4190974"/>
            <a:chOff x="0" y="0"/>
            <a:chExt cx="10458200" cy="4190972"/>
          </a:xfrm>
        </p:grpSpPr>
        <p:sp>
          <p:nvSpPr>
            <p:cNvPr id="169" name="~2m long capillaries"/>
            <p:cNvSpPr txBox="1"/>
            <p:nvPr/>
          </p:nvSpPr>
          <p:spPr>
            <a:xfrm>
              <a:off x="-1" y="1744824"/>
              <a:ext cx="4248990" cy="70132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ctr">
              <a:spAutoFit/>
            </a:bodyPr>
            <a:lstStyle>
              <a:lvl1pPr>
                <a:defRPr sz="3600"/>
              </a:lvl1pPr>
            </a:lstStyle>
            <a:p>
              <a:pPr/>
              <a:r>
                <a:t>~2m long capillaries</a:t>
              </a:r>
            </a:p>
          </p:txBody>
        </p:sp>
        <p:pic>
          <p:nvPicPr>
            <p:cNvPr id="170" name="Image" descr="Image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433175" y="0"/>
              <a:ext cx="6025026" cy="419097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med" advClick="1" p14:dur="1000">
        <p15:prstTrans prst="peelOff" invX="1"/>
      </p:transition>
    </mc:Choice>
    <mc:Choice xmlns:p14="http://schemas.microsoft.com/office/powerpoint/2010/main" Requires="p14">
      <p:transition spd="med" advClick="1" p14:dur="1000">
        <p:wipe dir="l"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Class="entr" nodeType="with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Class="entr" nodeType="with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Class="entr" nodeType="with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66" grpId="2"/>
      <p:bldP build="p" bldLvl="1" animBg="1" rev="0" advAuto="0" spid="15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Dual Readout Calorimete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Dual Readout Calorimeter</a:t>
            </a:r>
          </a:p>
        </p:txBody>
      </p:sp>
      <p:sp>
        <p:nvSpPr>
          <p:cNvPr id="174" name="Slide Number"/>
          <p:cNvSpPr txBox="1"/>
          <p:nvPr>
            <p:ph type="sldNum" sz="quarter" idx="2"/>
          </p:nvPr>
        </p:nvSpPr>
        <p:spPr>
          <a:xfrm>
            <a:off x="23736177" y="13282215"/>
            <a:ext cx="282712" cy="40209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17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62787" y="1995806"/>
            <a:ext cx="18291095" cy="7951545"/>
          </a:xfrm>
          <a:prstGeom prst="rect">
            <a:avLst/>
          </a:prstGeom>
          <a:ln w="12700">
            <a:miter lim="400000"/>
          </a:ln>
        </p:spPr>
      </p:pic>
      <p:sp>
        <p:nvSpPr>
          <p:cNvPr id="176" name="Full GEANT4 implementation of the DR calorimeter"/>
          <p:cNvSpPr txBox="1"/>
          <p:nvPr/>
        </p:nvSpPr>
        <p:spPr>
          <a:xfrm>
            <a:off x="12752469" y="1365431"/>
            <a:ext cx="10579321" cy="611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b="1" sz="3400"/>
            </a:lvl1pPr>
          </a:lstStyle>
          <a:p>
            <a:pPr/>
            <a:r>
              <a:t>Full GEANT4 implementation of the DR calorimeter</a:t>
            </a:r>
          </a:p>
        </p:txBody>
      </p:sp>
      <p:pic>
        <p:nvPicPr>
          <p:cNvPr id="17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93867" y="7968971"/>
            <a:ext cx="6084149" cy="518155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83" name="Group 78"/>
          <p:cNvGrpSpPr/>
          <p:nvPr/>
        </p:nvGrpSpPr>
        <p:grpSpPr>
          <a:xfrm>
            <a:off x="486450" y="5030037"/>
            <a:ext cx="23861741" cy="8120489"/>
            <a:chOff x="0" y="0"/>
            <a:chExt cx="23861740" cy="8120488"/>
          </a:xfrm>
        </p:grpSpPr>
        <p:pic>
          <p:nvPicPr>
            <p:cNvPr id="178" name="Picture 79" descr="Picture 79"/>
            <p:cNvPicPr>
              <a:picLocks noChangeAspect="1"/>
            </p:cNvPicPr>
            <p:nvPr/>
          </p:nvPicPr>
          <p:blipFill>
            <a:blip r:embed="rId4">
              <a:extLst/>
            </a:blip>
            <a:srcRect l="0" t="0" r="0" b="26369"/>
            <a:stretch>
              <a:fillRect/>
            </a:stretch>
          </p:blipFill>
          <p:spPr>
            <a:xfrm>
              <a:off x="0" y="-1"/>
              <a:ext cx="23861741" cy="812048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79" name="Picture 80" descr="Picture 80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0" t="0" r="0" b="0"/>
            <a:stretch>
              <a:fillRect/>
            </a:stretch>
          </p:blipFill>
          <p:spPr>
            <a:xfrm>
              <a:off x="5995985" y="5102479"/>
              <a:ext cx="4949574" cy="156390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0" name="TextBox 81"/>
            <p:cNvSpPr txBox="1"/>
            <p:nvPr/>
          </p:nvSpPr>
          <p:spPr>
            <a:xfrm>
              <a:off x="7775337" y="4035499"/>
              <a:ext cx="1626745" cy="109441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spcBef>
                  <a:spcPts val="600"/>
                </a:spcBef>
                <a:defRPr b="1" sz="4000">
                  <a:solidFill>
                    <a:srgbClr val="009051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EM</a:t>
              </a:r>
            </a:p>
          </p:txBody>
        </p:sp>
        <p:pic>
          <p:nvPicPr>
            <p:cNvPr id="181" name="Picture 82" descr="Picture 82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8142097" y="3431996"/>
              <a:ext cx="4474777" cy="155570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2" name="TextBox 83"/>
            <p:cNvSpPr txBox="1"/>
            <p:nvPr/>
          </p:nvSpPr>
          <p:spPr>
            <a:xfrm>
              <a:off x="19413841" y="2431126"/>
              <a:ext cx="1931288" cy="10140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spcBef>
                  <a:spcPts val="600"/>
                </a:spcBef>
                <a:defRPr b="1" sz="4000">
                  <a:solidFill>
                    <a:srgbClr val="009051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pPr/>
              <a:r>
                <a:t>HAD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advClick="1" p14:dur="1000">
        <p14:prism dir="l"/>
      </p:transition>
    </mc:Choice>
    <mc:Fallback>
      <p:transition spd="med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Class="exit" nodeType="afterEffect" presetID="10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1" dur="1000" fill="hold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Class="exit" nodeType="afterEffect" presetID="10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5" dur="1000" fill="hold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Class="exit" nodeType="afterEffect" presetID="10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animEffect filter="fade" transition="out">
                                      <p:cBhvr>
                                        <p:cTn id="19" dur="1000" fill="hold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76" grpId="4"/>
      <p:bldP build="whole" bldLvl="1" animBg="1" rev="0" advAuto="0" spid="177" grpId="3"/>
      <p:bldP build="whole" bldLvl="1" animBg="1" rev="0" advAuto="0" spid="183" grpId="1"/>
      <p:bldP build="whole" bldLvl="1" animBg="1" rev="0" advAuto="0" spid="175" grpId="2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1_Office Theme">
  <a:themeElements>
    <a:clrScheme name="1_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1_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635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635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254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254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0" marR="0" indent="0" algn="ctr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1_Office Theme">
  <a:themeElements>
    <a:clrScheme name="1_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1_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1_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635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635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63500" dist="254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25400" dir="540000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63500" dist="254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ctr" upright="0">
        <a:spAutoFit/>
      </a:bodyPr>
      <a:lstStyle>
        <a:defPPr marL="0" marR="0" indent="0" algn="ctr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