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8"/>
  </p:notesMasterIdLst>
  <p:sldIdLst>
    <p:sldId id="256" r:id="rId2"/>
    <p:sldId id="264" r:id="rId3"/>
    <p:sldId id="265" r:id="rId4"/>
    <p:sldId id="266" r:id="rId5"/>
    <p:sldId id="257" r:id="rId6"/>
    <p:sldId id="262" r:id="rId7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</p:embeddedFont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61" d="100"/>
          <a:sy n="61" d="100"/>
        </p:scale>
        <p:origin x="136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132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858D24-66DF-40D2-BCD9-E162CE536EAC}" type="doc">
      <dgm:prSet loTypeId="urn:microsoft.com/office/officeart/2005/8/layout/default#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E60D60E7-7758-4079-AD76-0E4C9EE1C070}" type="pres">
      <dgm:prSet presAssocID="{59858D24-66DF-40D2-BCD9-E162CE536EA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</dgm:ptLst>
  <dgm:cxnLst>
    <dgm:cxn modelId="{45C47C39-2BB4-47AF-9743-FE54C09CA846}" type="presOf" srcId="{59858D24-66DF-40D2-BCD9-E162CE536EAC}" destId="{E60D60E7-7758-4079-AD76-0E4C9EE1C070}" srcOrd="0" destOrd="0" presId="urn:microsoft.com/office/officeart/2005/8/layout/default#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4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3B85A3C-3CCA-4F49-86D0-8490B55869D6}" type="datetimeFigureOut">
              <a:rPr lang="de-DE"/>
              <a:pPr>
                <a:defRPr/>
              </a:pPr>
              <a:t>24.08.2022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CH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CH" noProof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CFA9D5E-CB5A-412F-8F96-152E0E41F62A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771225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FA9D5E-CB5A-412F-8F96-152E0E41F62A}" type="slidenum">
              <a:rPr lang="de-CH" smtClean="0"/>
              <a:pPr>
                <a:defRPr/>
              </a:pPr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93001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_Deut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ctrTitle"/>
          </p:nvPr>
        </p:nvSpPr>
        <p:spPr>
          <a:xfrm>
            <a:off x="1214414" y="2500307"/>
            <a:ext cx="6286544" cy="1214445"/>
          </a:xfrm>
          <a:prstGeom prst="rect">
            <a:avLst/>
          </a:prstGeom>
        </p:spPr>
        <p:txBody>
          <a:bodyPr/>
          <a:lstStyle>
            <a:lvl1pPr algn="l">
              <a:defRPr sz="5200"/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1214414" y="5143512"/>
            <a:ext cx="6286500" cy="78581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/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62" y="366310"/>
            <a:ext cx="4166616" cy="749808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1" descr="EVD_BBT_D_RGB_POS_QUER_wappen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28625" y="642938"/>
            <a:ext cx="292100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el 1"/>
          <p:cNvSpPr>
            <a:spLocks noGrp="1"/>
          </p:cNvSpPr>
          <p:nvPr>
            <p:ph type="ctrTitle"/>
          </p:nvPr>
        </p:nvSpPr>
        <p:spPr>
          <a:xfrm>
            <a:off x="1214414" y="500042"/>
            <a:ext cx="6286544" cy="714379"/>
          </a:xfrm>
          <a:prstGeom prst="rect">
            <a:avLst/>
          </a:prstGeom>
        </p:spPr>
        <p:txBody>
          <a:bodyPr/>
          <a:lstStyle>
            <a:lvl1pPr algn="l"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12"/>
          </p:nvPr>
        </p:nvSpPr>
        <p:spPr>
          <a:xfrm>
            <a:off x="1214414" y="1571613"/>
            <a:ext cx="7215187" cy="1857388"/>
          </a:xfrm>
          <a:prstGeom prst="rect">
            <a:avLst/>
          </a:prstGeom>
        </p:spPr>
        <p:txBody>
          <a:bodyPr/>
          <a:lstStyle>
            <a:lvl1pPr>
              <a:lnSpc>
                <a:spcPts val="2600"/>
              </a:lnSpc>
              <a:buFont typeface="Arial" pitchFamily="34" charset="0"/>
              <a:buNone/>
              <a:defRPr sz="2100"/>
            </a:lvl1pPr>
            <a:lvl2pPr marL="742950" indent="-742950">
              <a:buNone/>
              <a:defRPr sz="2100"/>
            </a:lvl2pPr>
            <a:lvl3pPr marL="742950" indent="-742950">
              <a:buNone/>
              <a:defRPr sz="2100"/>
            </a:lvl3pPr>
            <a:lvl4pPr>
              <a:buNone/>
              <a:defRPr sz="2100"/>
            </a:lvl4pPr>
            <a:lvl5pPr>
              <a:buNone/>
              <a:defRPr sz="21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3"/>
          </p:nvPr>
        </p:nvSpPr>
        <p:spPr>
          <a:xfrm>
            <a:off x="6624638" y="6215063"/>
            <a:ext cx="2233612" cy="365125"/>
          </a:xfrm>
          <a:prstGeom prst="rect">
            <a:avLst/>
          </a:prstGeom>
        </p:spPr>
        <p:txBody>
          <a:bodyPr/>
          <a:lstStyle>
            <a:lvl1pPr algn="r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CC05C5A-8358-4049-9262-F893FD3E712D}" type="slidenum">
              <a:rPr lang="de-CH"/>
              <a:pPr>
                <a:defRPr/>
              </a:pPr>
              <a:t>‹N°›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_Text mit Fuss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1" descr="EVD_BBT_D_RGB_POS_QUER_wappen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28625" y="642938"/>
            <a:ext cx="292100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Gerade Verbindung 8"/>
          <p:cNvCxnSpPr/>
          <p:nvPr userDrawn="1"/>
        </p:nvCxnSpPr>
        <p:spPr>
          <a:xfrm>
            <a:off x="1214438" y="6143625"/>
            <a:ext cx="7572375" cy="158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el 1"/>
          <p:cNvSpPr>
            <a:spLocks noGrp="1"/>
          </p:cNvSpPr>
          <p:nvPr>
            <p:ph type="ctrTitle"/>
          </p:nvPr>
        </p:nvSpPr>
        <p:spPr>
          <a:xfrm>
            <a:off x="1214414" y="500042"/>
            <a:ext cx="6286544" cy="714379"/>
          </a:xfrm>
          <a:prstGeom prst="rect">
            <a:avLst/>
          </a:prstGeom>
        </p:spPr>
        <p:txBody>
          <a:bodyPr/>
          <a:lstStyle>
            <a:lvl1pPr algn="l"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6" name="Inhaltsplatzhalter 9"/>
          <p:cNvSpPr>
            <a:spLocks noGrp="1"/>
          </p:cNvSpPr>
          <p:nvPr>
            <p:ph sz="quarter" idx="12"/>
          </p:nvPr>
        </p:nvSpPr>
        <p:spPr>
          <a:xfrm>
            <a:off x="1214414" y="1571613"/>
            <a:ext cx="7215187" cy="1857388"/>
          </a:xfrm>
          <a:prstGeom prst="rect">
            <a:avLst/>
          </a:prstGeom>
        </p:spPr>
        <p:txBody>
          <a:bodyPr/>
          <a:lstStyle>
            <a:lvl1pPr>
              <a:lnSpc>
                <a:spcPts val="2600"/>
              </a:lnSpc>
              <a:buFont typeface="Arial" pitchFamily="34" charset="0"/>
              <a:buNone/>
              <a:defRPr sz="2100"/>
            </a:lvl1pPr>
            <a:lvl2pPr marL="0" indent="0">
              <a:buNone/>
              <a:defRPr sz="2100"/>
            </a:lvl2pPr>
            <a:lvl3pPr marL="0" indent="0">
              <a:buNone/>
              <a:defRPr sz="2100"/>
            </a:lvl3pPr>
            <a:lvl4pPr>
              <a:buNone/>
              <a:defRPr sz="2100"/>
            </a:lvl4pPr>
            <a:lvl5pPr>
              <a:buNone/>
              <a:defRPr sz="21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7" name="Textplatzhalter 12"/>
          <p:cNvSpPr>
            <a:spLocks noGrp="1"/>
          </p:cNvSpPr>
          <p:nvPr>
            <p:ph type="body" sz="quarter" idx="13"/>
          </p:nvPr>
        </p:nvSpPr>
        <p:spPr>
          <a:xfrm>
            <a:off x="1142976" y="6215082"/>
            <a:ext cx="2643206" cy="357218"/>
          </a:xfrm>
          <a:prstGeom prst="rect">
            <a:avLst/>
          </a:prstGeom>
        </p:spPr>
        <p:txBody>
          <a:bodyPr/>
          <a:lstStyle>
            <a:lvl1pPr algn="l">
              <a:buFont typeface="Arial" pitchFamily="34" charset="0"/>
              <a:buNone/>
              <a:defRPr sz="900" b="0"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4"/>
          </p:nvPr>
        </p:nvSpPr>
        <p:spPr>
          <a:xfrm>
            <a:off x="6624638" y="6215063"/>
            <a:ext cx="2233612" cy="365125"/>
          </a:xfrm>
          <a:prstGeom prst="rect">
            <a:avLst/>
          </a:prstGeom>
        </p:spPr>
        <p:txBody>
          <a:bodyPr/>
          <a:lstStyle>
            <a:lvl1pPr algn="r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EAF48E7-00D7-496A-8547-AF8691673963}" type="slidenum">
              <a:rPr lang="de-CH"/>
              <a:pPr>
                <a:defRPr/>
              </a:pPr>
              <a:t>‹N°›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_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1" descr="EVD_BBT_D_RGB_POS_QUER_wappen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28625" y="642938"/>
            <a:ext cx="292100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el 1"/>
          <p:cNvSpPr>
            <a:spLocks noGrp="1"/>
          </p:cNvSpPr>
          <p:nvPr>
            <p:ph type="ctrTitle"/>
          </p:nvPr>
        </p:nvSpPr>
        <p:spPr>
          <a:xfrm>
            <a:off x="1214414" y="500042"/>
            <a:ext cx="6286544" cy="714379"/>
          </a:xfrm>
          <a:prstGeom prst="rect">
            <a:avLst/>
          </a:prstGeom>
        </p:spPr>
        <p:txBody>
          <a:bodyPr/>
          <a:lstStyle>
            <a:lvl1pPr algn="l"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9" name="Inhaltsplatzhalter 9"/>
          <p:cNvSpPr>
            <a:spLocks noGrp="1"/>
          </p:cNvSpPr>
          <p:nvPr>
            <p:ph sz="quarter" idx="12"/>
          </p:nvPr>
        </p:nvSpPr>
        <p:spPr>
          <a:xfrm>
            <a:off x="1214415" y="1571613"/>
            <a:ext cx="6286544" cy="428627"/>
          </a:xfrm>
          <a:prstGeom prst="rect">
            <a:avLst/>
          </a:prstGeom>
        </p:spPr>
        <p:txBody>
          <a:bodyPr/>
          <a:lstStyle>
            <a:lvl1pPr>
              <a:lnSpc>
                <a:spcPts val="2600"/>
              </a:lnSpc>
              <a:buFont typeface="Arial" pitchFamily="34" charset="0"/>
              <a:buNone/>
              <a:defRPr sz="2100"/>
            </a:lvl1pPr>
            <a:lvl2pPr>
              <a:buNone/>
              <a:defRPr sz="2100"/>
            </a:lvl2pPr>
            <a:lvl3pPr>
              <a:buNone/>
              <a:defRPr sz="2100"/>
            </a:lvl3pPr>
            <a:lvl4pPr>
              <a:buNone/>
              <a:defRPr sz="2100"/>
            </a:lvl4pPr>
            <a:lvl5pPr>
              <a:buNone/>
              <a:defRPr sz="21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1" name="Diagrammplatzhalter 10"/>
          <p:cNvSpPr>
            <a:spLocks noGrp="1"/>
          </p:cNvSpPr>
          <p:nvPr>
            <p:ph type="chart" sz="quarter" idx="13"/>
          </p:nvPr>
        </p:nvSpPr>
        <p:spPr>
          <a:xfrm>
            <a:off x="1214438" y="2357438"/>
            <a:ext cx="6286500" cy="3571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noProof="0" smtClean="0"/>
              <a:t>Diagramm durch Klicken auf Symbol hinzufügen</a:t>
            </a:r>
            <a:endParaRPr lang="de-CH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>
          <a:xfrm>
            <a:off x="6624638" y="6215063"/>
            <a:ext cx="2233612" cy="365125"/>
          </a:xfrm>
          <a:prstGeom prst="rect">
            <a:avLst/>
          </a:prstGeom>
        </p:spPr>
        <p:txBody>
          <a:bodyPr/>
          <a:lstStyle>
            <a:lvl1pPr algn="r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EDD7716-C4EE-40A6-8ADC-F2D9F1D2E59A}" type="slidenum">
              <a:rPr lang="de-CH"/>
              <a:pPr>
                <a:defRPr/>
              </a:pPr>
              <a:t>‹N°›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_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1" descr="EVD_BBT_D_RGB_POS_QUER_wappen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28625" y="642938"/>
            <a:ext cx="292100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el 1"/>
          <p:cNvSpPr>
            <a:spLocks noGrp="1"/>
          </p:cNvSpPr>
          <p:nvPr>
            <p:ph type="ctrTitle"/>
          </p:nvPr>
        </p:nvSpPr>
        <p:spPr>
          <a:xfrm>
            <a:off x="1214414" y="500042"/>
            <a:ext cx="6286544" cy="714379"/>
          </a:xfrm>
          <a:prstGeom prst="rect">
            <a:avLst/>
          </a:prstGeom>
        </p:spPr>
        <p:txBody>
          <a:bodyPr/>
          <a:lstStyle>
            <a:lvl1pPr algn="l"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9" name="Inhaltsplatzhalter 9"/>
          <p:cNvSpPr>
            <a:spLocks noGrp="1"/>
          </p:cNvSpPr>
          <p:nvPr>
            <p:ph sz="quarter" idx="12"/>
          </p:nvPr>
        </p:nvSpPr>
        <p:spPr>
          <a:xfrm>
            <a:off x="1214414" y="1571613"/>
            <a:ext cx="7215187" cy="500065"/>
          </a:xfrm>
          <a:prstGeom prst="rect">
            <a:avLst/>
          </a:prstGeom>
        </p:spPr>
        <p:txBody>
          <a:bodyPr/>
          <a:lstStyle>
            <a:lvl1pPr>
              <a:lnSpc>
                <a:spcPts val="2600"/>
              </a:lnSpc>
              <a:buFont typeface="Arial" pitchFamily="34" charset="0"/>
              <a:buNone/>
              <a:defRPr sz="2100"/>
            </a:lvl1pPr>
            <a:lvl2pPr>
              <a:buNone/>
              <a:defRPr sz="2100"/>
            </a:lvl2pPr>
            <a:lvl3pPr>
              <a:buNone/>
              <a:defRPr sz="2100"/>
            </a:lvl3pPr>
            <a:lvl4pPr>
              <a:buNone/>
              <a:defRPr sz="2100"/>
            </a:lvl4pPr>
            <a:lvl5pPr>
              <a:buNone/>
              <a:defRPr sz="21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1" name="Tabellenplatzhalter 10"/>
          <p:cNvSpPr>
            <a:spLocks noGrp="1"/>
          </p:cNvSpPr>
          <p:nvPr>
            <p:ph type="tbl" sz="quarter" idx="13"/>
          </p:nvPr>
        </p:nvSpPr>
        <p:spPr>
          <a:xfrm>
            <a:off x="1214438" y="2428875"/>
            <a:ext cx="7215187" cy="3143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noProof="0" smtClean="0"/>
              <a:t>Tabelle durch Klicken auf Symbol hinzufügen</a:t>
            </a:r>
            <a:endParaRPr lang="de-CH" noProof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>
          <a:xfrm>
            <a:off x="6624638" y="6215063"/>
            <a:ext cx="2233612" cy="365125"/>
          </a:xfrm>
          <a:prstGeom prst="rect">
            <a:avLst/>
          </a:prstGeom>
        </p:spPr>
        <p:txBody>
          <a:bodyPr/>
          <a:lstStyle>
            <a:lvl1pPr algn="r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96DB4D0-C365-46C9-AACF-003FB787FFC7}" type="slidenum">
              <a:rPr lang="de-CH"/>
              <a:pPr>
                <a:defRPr/>
              </a:pPr>
              <a:t>‹N°›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_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1" descr="EVD_BBT_D_RGB_POS_QUER_wappen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28625" y="642938"/>
            <a:ext cx="292100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Diagramm 4"/>
          <p:cNvGraphicFramePr/>
          <p:nvPr userDrawn="1"/>
        </p:nvGraphicFramePr>
        <p:xfrm>
          <a:off x="1214414" y="2428868"/>
          <a:ext cx="6096000" cy="3357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itel 1"/>
          <p:cNvSpPr>
            <a:spLocks noGrp="1"/>
          </p:cNvSpPr>
          <p:nvPr>
            <p:ph type="ctrTitle"/>
          </p:nvPr>
        </p:nvSpPr>
        <p:spPr>
          <a:xfrm>
            <a:off x="1214414" y="500042"/>
            <a:ext cx="6286544" cy="714379"/>
          </a:xfrm>
          <a:prstGeom prst="rect">
            <a:avLst/>
          </a:prstGeom>
        </p:spPr>
        <p:txBody>
          <a:bodyPr/>
          <a:lstStyle>
            <a:lvl1pPr algn="l"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9" name="Inhaltsplatzhalter 9"/>
          <p:cNvSpPr>
            <a:spLocks noGrp="1"/>
          </p:cNvSpPr>
          <p:nvPr>
            <p:ph sz="quarter" idx="12"/>
          </p:nvPr>
        </p:nvSpPr>
        <p:spPr>
          <a:xfrm>
            <a:off x="1214415" y="1571613"/>
            <a:ext cx="6286544" cy="500065"/>
          </a:xfrm>
          <a:prstGeom prst="rect">
            <a:avLst/>
          </a:prstGeom>
        </p:spPr>
        <p:txBody>
          <a:bodyPr/>
          <a:lstStyle>
            <a:lvl1pPr>
              <a:lnSpc>
                <a:spcPts val="2600"/>
              </a:lnSpc>
              <a:buFont typeface="Arial" pitchFamily="34" charset="0"/>
              <a:buNone/>
              <a:defRPr sz="2100" baseline="0"/>
            </a:lvl1pPr>
            <a:lvl2pPr>
              <a:buNone/>
              <a:defRPr sz="2100"/>
            </a:lvl2pPr>
            <a:lvl3pPr>
              <a:buNone/>
              <a:defRPr sz="2100"/>
            </a:lvl3pPr>
            <a:lvl4pPr>
              <a:buNone/>
              <a:defRPr sz="2100"/>
            </a:lvl4pPr>
            <a:lvl5pPr>
              <a:buNone/>
              <a:defRPr sz="21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3"/>
          </p:nvPr>
        </p:nvSpPr>
        <p:spPr>
          <a:xfrm>
            <a:off x="6624638" y="6215063"/>
            <a:ext cx="2233612" cy="365125"/>
          </a:xfrm>
          <a:prstGeom prst="rect">
            <a:avLst/>
          </a:prstGeom>
        </p:spPr>
        <p:txBody>
          <a:bodyPr/>
          <a:lstStyle>
            <a:lvl1pPr algn="r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C8A10D8-EB76-4399-9CCE-96B1F1E67786}" type="slidenum">
              <a:rPr lang="de-CH"/>
              <a:pPr>
                <a:defRPr/>
              </a:pPr>
              <a:t>‹N°›</a:t>
            </a:fld>
            <a:endParaRPr lang="de-CH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60" r:id="rId2"/>
    <p:sldLayoutId id="2147483961" r:id="rId3"/>
    <p:sldLayoutId id="2147483962" r:id="rId4"/>
    <p:sldLayoutId id="2147483963" r:id="rId5"/>
    <p:sldLayoutId id="2147483964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dmin.ch/gov/en/start/documentation/media-releases.msg-id-86379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rlament.ch/de/ratsbetrieb/suche-curia-vista/geschaeft?AffairId=20223418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ctrTitle"/>
          </p:nvPr>
        </p:nvSpPr>
        <p:spPr bwMode="auto">
          <a:xfrm>
            <a:off x="1214438" y="2500313"/>
            <a:ext cx="7000875" cy="19288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CH" dirty="0" smtClean="0">
                <a:latin typeface="Arial" charset="0"/>
                <a:cs typeface="Arial" charset="0"/>
              </a:rPr>
              <a:t>FCC</a:t>
            </a:r>
            <a:br>
              <a:rPr lang="de-CH" dirty="0" smtClean="0">
                <a:latin typeface="Arial" charset="0"/>
                <a:cs typeface="Arial" charset="0"/>
              </a:rPr>
            </a:br>
            <a:r>
              <a:rPr lang="de-CH" dirty="0">
                <a:latin typeface="Arial" charset="0"/>
                <a:cs typeface="Arial" charset="0"/>
              </a:rPr>
              <a:t>A</a:t>
            </a:r>
            <a:r>
              <a:rPr lang="de-CH" dirty="0" smtClean="0">
                <a:latin typeface="Arial" charset="0"/>
                <a:cs typeface="Arial" charset="0"/>
              </a:rPr>
              <a:t> </a:t>
            </a:r>
            <a:r>
              <a:rPr lang="de-CH" dirty="0" err="1" smtClean="0">
                <a:latin typeface="Arial" charset="0"/>
                <a:cs typeface="Arial" charset="0"/>
              </a:rPr>
              <a:t>view</a:t>
            </a:r>
            <a:r>
              <a:rPr lang="de-CH" dirty="0" smtClean="0">
                <a:latin typeface="Arial" charset="0"/>
                <a:cs typeface="Arial" charset="0"/>
              </a:rPr>
              <a:t> </a:t>
            </a:r>
            <a:r>
              <a:rPr lang="de-CH" dirty="0" err="1" smtClean="0">
                <a:latin typeface="Arial" charset="0"/>
                <a:cs typeface="Arial" charset="0"/>
              </a:rPr>
              <a:t>from</a:t>
            </a:r>
            <a:r>
              <a:rPr lang="de-CH" dirty="0" smtClean="0">
                <a:latin typeface="Arial" charset="0"/>
                <a:cs typeface="Arial" charset="0"/>
              </a:rPr>
              <a:t> SERI</a:t>
            </a:r>
          </a:p>
        </p:txBody>
      </p:sp>
      <p:sp>
        <p:nvSpPr>
          <p:cNvPr id="8195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1214438" y="5143500"/>
            <a:ext cx="6286500" cy="7858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CH" sz="2000" dirty="0" smtClean="0">
                <a:latin typeface="Arial" charset="0"/>
                <a:cs typeface="Arial" charset="0"/>
              </a:rPr>
              <a:t>FCC Workshop</a:t>
            </a:r>
            <a:r>
              <a:rPr lang="de-CH" sz="2000" smtClean="0">
                <a:latin typeface="Arial" charset="0"/>
                <a:cs typeface="Arial" charset="0"/>
              </a:rPr>
              <a:t>, </a:t>
            </a:r>
            <a:r>
              <a:rPr lang="de-CH" sz="2000" smtClean="0">
                <a:latin typeface="Arial" charset="0"/>
                <a:cs typeface="Arial" charset="0"/>
              </a:rPr>
              <a:t>25.08.2022</a:t>
            </a:r>
            <a:endParaRPr lang="de-CH" sz="20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ctrTitle"/>
          </p:nvPr>
        </p:nvSpPr>
        <p:spPr bwMode="auto">
          <a:xfrm>
            <a:off x="1214438" y="500063"/>
            <a:ext cx="7500937" cy="7143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49263" indent="-449263" eaLnBrk="1" hangingPunct="1"/>
            <a:r>
              <a:rPr lang="de-CH" dirty="0" smtClean="0">
                <a:latin typeface="Arial" charset="0"/>
                <a:cs typeface="Arial" charset="0"/>
              </a:rPr>
              <a:t>1. FCC – </a:t>
            </a:r>
            <a:r>
              <a:rPr lang="de-CH" dirty="0" err="1" smtClean="0">
                <a:latin typeface="Arial" charset="0"/>
                <a:cs typeface="Arial" charset="0"/>
              </a:rPr>
              <a:t>current</a:t>
            </a:r>
            <a:r>
              <a:rPr lang="de-CH" dirty="0" smtClean="0">
                <a:latin typeface="Arial" charset="0"/>
                <a:cs typeface="Arial" charset="0"/>
              </a:rPr>
              <a:t> </a:t>
            </a:r>
            <a:r>
              <a:rPr lang="de-CH" dirty="0" err="1" smtClean="0">
                <a:latin typeface="Arial" charset="0"/>
                <a:cs typeface="Arial" charset="0"/>
              </a:rPr>
              <a:t>developments</a:t>
            </a:r>
            <a:r>
              <a:rPr lang="de-CH" dirty="0" smtClean="0">
                <a:latin typeface="Arial" charset="0"/>
                <a:cs typeface="Arial" charset="0"/>
              </a:rPr>
              <a:t> on the </a:t>
            </a:r>
            <a:r>
              <a:rPr lang="de-CH" dirty="0" err="1" smtClean="0">
                <a:latin typeface="Arial" charset="0"/>
                <a:cs typeface="Arial" charset="0"/>
              </a:rPr>
              <a:t>political</a:t>
            </a:r>
            <a:r>
              <a:rPr lang="de-CH" dirty="0" smtClean="0">
                <a:latin typeface="Arial" charset="0"/>
                <a:cs typeface="Arial" charset="0"/>
              </a:rPr>
              <a:t> &amp; administrative </a:t>
            </a:r>
            <a:r>
              <a:rPr lang="de-CH" dirty="0" err="1" smtClean="0">
                <a:latin typeface="Arial" charset="0"/>
                <a:cs typeface="Arial" charset="0"/>
              </a:rPr>
              <a:t>sides</a:t>
            </a:r>
            <a:endParaRPr lang="de-CH" dirty="0" smtClean="0">
              <a:latin typeface="Arial" charset="0"/>
              <a:cs typeface="Arial" charset="0"/>
            </a:endParaRPr>
          </a:p>
        </p:txBody>
      </p:sp>
      <p:sp>
        <p:nvSpPr>
          <p:cNvPr id="9219" name="Inhaltsplatzhalter 2"/>
          <p:cNvSpPr>
            <a:spLocks noGrp="1"/>
          </p:cNvSpPr>
          <p:nvPr>
            <p:ph sz="quarter" idx="12"/>
          </p:nvPr>
        </p:nvSpPr>
        <p:spPr bwMode="auto">
          <a:xfrm>
            <a:off x="1214438" y="1916832"/>
            <a:ext cx="7318002" cy="444110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lnSpc>
                <a:spcPts val="2100"/>
              </a:lnSpc>
              <a:spcBef>
                <a:spcPct val="0"/>
              </a:spcBef>
              <a:spcAft>
                <a:spcPts val="800"/>
              </a:spcAft>
            </a:pPr>
            <a:r>
              <a:rPr lang="en-GB" sz="1800" b="1" dirty="0" smtClean="0">
                <a:latin typeface="Arial" charset="0"/>
                <a:cs typeface="Arial" charset="0"/>
              </a:rPr>
              <a:t>Active support as Host State to the </a:t>
            </a:r>
            <a:br>
              <a:rPr lang="en-GB" sz="1800" b="1" dirty="0" smtClean="0">
                <a:latin typeface="Arial" charset="0"/>
                <a:cs typeface="Arial" charset="0"/>
              </a:rPr>
            </a:br>
            <a:r>
              <a:rPr lang="en-GB" sz="1800" b="1" dirty="0" smtClean="0">
                <a:latin typeface="Arial" charset="0"/>
                <a:cs typeface="Arial" charset="0"/>
              </a:rPr>
              <a:t>FCC Feasibility study (under the responsibility of CERN)</a:t>
            </a:r>
          </a:p>
          <a:p>
            <a:pPr marL="685800" lvl="1" indent="-285750" eaLnBrk="1" hangingPunct="1">
              <a:lnSpc>
                <a:spcPts val="2100"/>
              </a:lnSpc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Arial" charset="0"/>
                <a:cs typeface="Arial" charset="0"/>
              </a:rPr>
              <a:t>c</a:t>
            </a:r>
            <a:r>
              <a:rPr lang="en-GB" sz="1800" dirty="0" smtClean="0">
                <a:latin typeface="Arial" charset="0"/>
                <a:cs typeface="Arial" charset="0"/>
              </a:rPr>
              <a:t>ommunication strategy to the general public &amp; local authorities in view of the site investigations</a:t>
            </a:r>
          </a:p>
          <a:p>
            <a:pPr marL="685800" lvl="1" indent="-285750" eaLnBrk="1" hangingPunct="1">
              <a:lnSpc>
                <a:spcPts val="2100"/>
              </a:lnSpc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Arial" charset="0"/>
                <a:cs typeface="Arial" charset="0"/>
              </a:rPr>
              <a:t>environmental impact</a:t>
            </a:r>
          </a:p>
          <a:p>
            <a:pPr marL="685800" lvl="1" indent="-285750" eaLnBrk="1" hangingPunct="1">
              <a:lnSpc>
                <a:spcPts val="2100"/>
              </a:lnSpc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Arial" charset="0"/>
                <a:cs typeface="Arial" charset="0"/>
              </a:rPr>
              <a:t>road / rail / water / electricity / waste infrastructure</a:t>
            </a:r>
          </a:p>
          <a:p>
            <a:pPr marL="685800" lvl="1" indent="-285750" eaLnBrk="1" hangingPunct="1">
              <a:lnSpc>
                <a:spcPts val="2100"/>
              </a:lnSpc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Arial" charset="0"/>
                <a:cs typeface="Arial" charset="0"/>
              </a:rPr>
              <a:t>layout optimisation</a:t>
            </a:r>
          </a:p>
          <a:p>
            <a:pPr marL="685800" lvl="1" indent="-285750" eaLnBrk="1" hangingPunct="1">
              <a:lnSpc>
                <a:spcPts val="2100"/>
              </a:lnSpc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1800" dirty="0" smtClean="0">
              <a:latin typeface="Arial" charset="0"/>
              <a:cs typeface="Arial" charset="0"/>
            </a:endParaRPr>
          </a:p>
          <a:p>
            <a:pPr marL="285750" indent="-285750" eaLnBrk="1" hangingPunct="1">
              <a:lnSpc>
                <a:spcPts val="2100"/>
              </a:lnSpc>
              <a:spcBef>
                <a:spcPct val="0"/>
              </a:spcBef>
              <a:spcAft>
                <a:spcPts val="800"/>
              </a:spcAft>
              <a:buFont typeface="Wingdings" panose="05000000000000000000" pitchFamily="2" charset="2"/>
              <a:buChar char="è"/>
            </a:pPr>
            <a:r>
              <a:rPr lang="en-GB" sz="1800" dirty="0" smtClean="0">
                <a:latin typeface="Arial" charset="0"/>
                <a:cs typeface="Arial" charset="0"/>
              </a:rPr>
              <a:t>Collaboration between France (ministerial and regional levels), Canton of Geneva, many federal offices and CERN on these and other administrative matters</a:t>
            </a:r>
            <a:endParaRPr lang="en-GB" sz="1800" dirty="0">
              <a:latin typeface="Arial" charset="0"/>
              <a:cs typeface="Arial" charset="0"/>
            </a:endParaRPr>
          </a:p>
        </p:txBody>
      </p:sp>
      <p:sp>
        <p:nvSpPr>
          <p:cNvPr id="9220" name="Foliennummernplatzhalter 3"/>
          <p:cNvSpPr>
            <a:spLocks noGrp="1"/>
          </p:cNvSpPr>
          <p:nvPr>
            <p:ph type="sldNum" sz="quarter" idx="13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7FD027C-EEE1-4647-9AF3-B8D3C847196D}" type="slidenum">
              <a:rPr lang="de-CH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e-CH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ctrTitle"/>
          </p:nvPr>
        </p:nvSpPr>
        <p:spPr bwMode="auto">
          <a:xfrm>
            <a:off x="1214438" y="500063"/>
            <a:ext cx="7500937" cy="7143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49263" indent="-449263" eaLnBrk="1" hangingPunct="1"/>
            <a:r>
              <a:rPr lang="de-CH" dirty="0" smtClean="0">
                <a:latin typeface="Arial" charset="0"/>
                <a:cs typeface="Arial" charset="0"/>
              </a:rPr>
              <a:t>1. FCC – </a:t>
            </a:r>
            <a:r>
              <a:rPr lang="de-CH" dirty="0" err="1" smtClean="0">
                <a:latin typeface="Arial" charset="0"/>
                <a:cs typeface="Arial" charset="0"/>
              </a:rPr>
              <a:t>current</a:t>
            </a:r>
            <a:r>
              <a:rPr lang="de-CH" dirty="0" smtClean="0">
                <a:latin typeface="Arial" charset="0"/>
                <a:cs typeface="Arial" charset="0"/>
              </a:rPr>
              <a:t> </a:t>
            </a:r>
            <a:r>
              <a:rPr lang="de-CH" dirty="0" err="1" smtClean="0">
                <a:latin typeface="Arial" charset="0"/>
                <a:cs typeface="Arial" charset="0"/>
              </a:rPr>
              <a:t>developments</a:t>
            </a:r>
            <a:r>
              <a:rPr lang="de-CH" dirty="0" smtClean="0">
                <a:latin typeface="Arial" charset="0"/>
                <a:cs typeface="Arial" charset="0"/>
              </a:rPr>
              <a:t> on the </a:t>
            </a:r>
            <a:r>
              <a:rPr lang="de-CH" dirty="0" err="1" smtClean="0">
                <a:latin typeface="Arial" charset="0"/>
                <a:cs typeface="Arial" charset="0"/>
              </a:rPr>
              <a:t>political</a:t>
            </a:r>
            <a:r>
              <a:rPr lang="de-CH" dirty="0" smtClean="0">
                <a:latin typeface="Arial" charset="0"/>
                <a:cs typeface="Arial" charset="0"/>
              </a:rPr>
              <a:t> &amp; administrative </a:t>
            </a:r>
            <a:r>
              <a:rPr lang="de-CH" dirty="0" err="1" smtClean="0">
                <a:latin typeface="Arial" charset="0"/>
                <a:cs typeface="Arial" charset="0"/>
              </a:rPr>
              <a:t>sides</a:t>
            </a:r>
            <a:endParaRPr lang="de-CH" dirty="0" smtClean="0">
              <a:latin typeface="Arial" charset="0"/>
              <a:cs typeface="Arial" charset="0"/>
            </a:endParaRPr>
          </a:p>
        </p:txBody>
      </p:sp>
      <p:sp>
        <p:nvSpPr>
          <p:cNvPr id="9219" name="Inhaltsplatzhalter 2"/>
          <p:cNvSpPr>
            <a:spLocks noGrp="1"/>
          </p:cNvSpPr>
          <p:nvPr>
            <p:ph sz="quarter" idx="12"/>
          </p:nvPr>
        </p:nvSpPr>
        <p:spPr bwMode="auto">
          <a:xfrm>
            <a:off x="1214438" y="1916832"/>
            <a:ext cx="7318002" cy="444110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lnSpc>
                <a:spcPts val="2100"/>
              </a:lnSpc>
              <a:spcBef>
                <a:spcPct val="0"/>
              </a:spcBef>
              <a:spcAft>
                <a:spcPts val="800"/>
              </a:spcAft>
            </a:pPr>
            <a:r>
              <a:rPr lang="en-GB" sz="1800" b="1" dirty="0" smtClean="0">
                <a:latin typeface="Arial" charset="0"/>
                <a:cs typeface="Arial" charset="0"/>
              </a:rPr>
              <a:t>Federal Council decision from 10 December 2021</a:t>
            </a:r>
          </a:p>
          <a:p>
            <a:pPr marL="0" indent="0" eaLnBrk="1" hangingPunct="1">
              <a:lnSpc>
                <a:spcPts val="2100"/>
              </a:lnSpc>
              <a:spcBef>
                <a:spcPct val="0"/>
              </a:spcBef>
              <a:spcAft>
                <a:spcPts val="800"/>
              </a:spcAft>
            </a:pPr>
            <a:r>
              <a:rPr lang="en-GB" sz="1800" dirty="0" smtClean="0">
                <a:solidFill>
                  <a:srgbClr val="FF0000"/>
                </a:solidFill>
                <a:latin typeface="Arial" charset="0"/>
                <a:cs typeface="Arial" charset="0"/>
                <a:hlinkClick r:id="rId2"/>
              </a:rPr>
              <a:t>https://www.admin.ch/gov/en/start/documentation/media-releases.msg-id-86379.html</a:t>
            </a:r>
            <a:r>
              <a:rPr lang="en-GB" sz="18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</a:p>
          <a:p>
            <a:pPr marL="0" indent="0" eaLnBrk="1" hangingPunct="1">
              <a:lnSpc>
                <a:spcPts val="2100"/>
              </a:lnSpc>
              <a:spcBef>
                <a:spcPct val="0"/>
              </a:spcBef>
              <a:spcAft>
                <a:spcPts val="800"/>
              </a:spcAft>
            </a:pPr>
            <a:endParaRPr lang="en-GB" sz="1800" dirty="0" smtClean="0">
              <a:latin typeface="Arial" charset="0"/>
              <a:cs typeface="Arial" charset="0"/>
            </a:endParaRPr>
          </a:p>
          <a:p>
            <a:pPr marL="0" indent="0" eaLnBrk="1" hangingPunct="1">
              <a:lnSpc>
                <a:spcPts val="2100"/>
              </a:lnSpc>
              <a:spcBef>
                <a:spcPct val="0"/>
              </a:spcBef>
              <a:spcAft>
                <a:spcPts val="800"/>
              </a:spcAft>
            </a:pPr>
            <a:endParaRPr lang="en-GB" sz="1800" dirty="0" smtClean="0">
              <a:latin typeface="Arial" charset="0"/>
              <a:cs typeface="Arial" charset="0"/>
            </a:endParaRPr>
          </a:p>
          <a:p>
            <a:pPr marL="0" indent="0" eaLnBrk="1" hangingPunct="1">
              <a:lnSpc>
                <a:spcPts val="2100"/>
              </a:lnSpc>
              <a:spcBef>
                <a:spcPct val="0"/>
              </a:spcBef>
              <a:spcAft>
                <a:spcPts val="800"/>
              </a:spcAft>
            </a:pPr>
            <a:endParaRPr lang="en-GB" sz="1800" dirty="0" smtClean="0">
              <a:latin typeface="Arial" charset="0"/>
              <a:cs typeface="Arial" charset="0"/>
            </a:endParaRPr>
          </a:p>
          <a:p>
            <a:pPr marL="265113" indent="-265113" eaLnBrk="1" hangingPunct="1">
              <a:lnSpc>
                <a:spcPts val="2100"/>
              </a:lnSpc>
              <a:spcBef>
                <a:spcPct val="0"/>
              </a:spcBef>
              <a:spcAft>
                <a:spcPts val="800"/>
              </a:spcAft>
              <a:buFont typeface="Arial" charset="0"/>
              <a:buChar char="•"/>
            </a:pPr>
            <a:r>
              <a:rPr lang="en-GB" sz="1800" dirty="0" smtClean="0">
                <a:latin typeface="Arial" charset="0"/>
                <a:cs typeface="Arial" charset="0"/>
              </a:rPr>
              <a:t>Sectorial plan (</a:t>
            </a:r>
            <a:r>
              <a:rPr lang="en-GB" sz="1800" i="1" dirty="0" smtClean="0">
                <a:latin typeface="Arial" charset="0"/>
                <a:cs typeface="Arial" charset="0"/>
              </a:rPr>
              <a:t>all</a:t>
            </a:r>
            <a:r>
              <a:rPr lang="en-GB" sz="1800" dirty="0" smtClean="0">
                <a:latin typeface="Arial" charset="0"/>
                <a:cs typeface="Arial" charset="0"/>
              </a:rPr>
              <a:t> CERN projects) </a:t>
            </a:r>
            <a:r>
              <a:rPr lang="en-GB" sz="1800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 increase planning security</a:t>
            </a:r>
            <a:endParaRPr lang="en-GB" sz="1800" dirty="0" smtClean="0">
              <a:latin typeface="Arial" charset="0"/>
              <a:cs typeface="Arial" charset="0"/>
            </a:endParaRPr>
          </a:p>
          <a:p>
            <a:pPr marL="685800" lvl="1" indent="-285750" eaLnBrk="1" hangingPunct="1">
              <a:lnSpc>
                <a:spcPts val="2100"/>
              </a:lnSpc>
              <a:spcBef>
                <a:spcPct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1800" dirty="0" smtClean="0">
                <a:latin typeface="Arial" charset="0"/>
                <a:cs typeface="Arial" charset="0"/>
              </a:rPr>
              <a:t>Confederation will arbitrate territorial needs vs. environment, research, foreign, ... policies</a:t>
            </a:r>
          </a:p>
          <a:p>
            <a:pPr marL="685800" lvl="1" indent="-285750" eaLnBrk="1" hangingPunct="1">
              <a:lnSpc>
                <a:spcPts val="2100"/>
              </a:lnSpc>
              <a:spcBef>
                <a:spcPct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1800" dirty="0" smtClean="0">
                <a:latin typeface="Arial" charset="0"/>
                <a:cs typeface="Arial" charset="0"/>
              </a:rPr>
              <a:t>Confederation will become competent to deliver the building permits for CERN projects</a:t>
            </a:r>
          </a:p>
          <a:p>
            <a:pPr marL="685800" lvl="1" indent="-285750" eaLnBrk="1" hangingPunct="1">
              <a:lnSpc>
                <a:spcPts val="2100"/>
              </a:lnSpc>
              <a:spcBef>
                <a:spcPct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1800" dirty="0" smtClean="0">
                <a:latin typeface="Arial" charset="0"/>
                <a:cs typeface="Arial" charset="0"/>
              </a:rPr>
              <a:t>2023: transmission to Parliament, 2024: in force</a:t>
            </a:r>
          </a:p>
          <a:p>
            <a:pPr marL="265113" indent="-265113" eaLnBrk="1" hangingPunct="1">
              <a:lnSpc>
                <a:spcPts val="2100"/>
              </a:lnSpc>
              <a:spcBef>
                <a:spcPct val="0"/>
              </a:spcBef>
              <a:spcAft>
                <a:spcPts val="800"/>
              </a:spcAft>
              <a:buFont typeface="Arial" charset="0"/>
              <a:buChar char="•"/>
            </a:pPr>
            <a:r>
              <a:rPr lang="en-GB" sz="1800" dirty="0" smtClean="0">
                <a:latin typeface="Arial" charset="0"/>
                <a:cs typeface="Arial" charset="0"/>
              </a:rPr>
              <a:t>3 new collaborators at SERI starting September / October 2022</a:t>
            </a:r>
          </a:p>
        </p:txBody>
      </p:sp>
      <p:sp>
        <p:nvSpPr>
          <p:cNvPr id="9220" name="Foliennummernplatzhalter 3"/>
          <p:cNvSpPr>
            <a:spLocks noGrp="1"/>
          </p:cNvSpPr>
          <p:nvPr>
            <p:ph type="sldNum" sz="quarter" idx="13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7FD027C-EEE1-4647-9AF3-B8D3C847196D}" type="slidenum">
              <a:rPr lang="de-CH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e-CH" smtClean="0">
              <a:latin typeface="Arial" charset="0"/>
              <a:cs typeface="Arial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4211960" y="2780928"/>
            <a:ext cx="4824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“Federal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Council intends to increase Swiss support for CERN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projects”</a:t>
            </a: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35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ctrTitle"/>
          </p:nvPr>
        </p:nvSpPr>
        <p:spPr bwMode="auto">
          <a:xfrm>
            <a:off x="1214438" y="500063"/>
            <a:ext cx="7500937" cy="7143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49263" indent="-449263" eaLnBrk="1" hangingPunct="1"/>
            <a:r>
              <a:rPr lang="de-CH" dirty="0" smtClean="0">
                <a:latin typeface="Arial" charset="0"/>
                <a:cs typeface="Arial" charset="0"/>
              </a:rPr>
              <a:t>1. FCC – </a:t>
            </a:r>
            <a:r>
              <a:rPr lang="de-CH" dirty="0" err="1" smtClean="0">
                <a:latin typeface="Arial" charset="0"/>
                <a:cs typeface="Arial" charset="0"/>
              </a:rPr>
              <a:t>current</a:t>
            </a:r>
            <a:r>
              <a:rPr lang="de-CH" dirty="0" smtClean="0">
                <a:latin typeface="Arial" charset="0"/>
                <a:cs typeface="Arial" charset="0"/>
              </a:rPr>
              <a:t> </a:t>
            </a:r>
            <a:r>
              <a:rPr lang="de-CH" dirty="0" err="1" smtClean="0">
                <a:latin typeface="Arial" charset="0"/>
                <a:cs typeface="Arial" charset="0"/>
              </a:rPr>
              <a:t>developments</a:t>
            </a:r>
            <a:r>
              <a:rPr lang="de-CH" dirty="0" smtClean="0">
                <a:latin typeface="Arial" charset="0"/>
                <a:cs typeface="Arial" charset="0"/>
              </a:rPr>
              <a:t> on the </a:t>
            </a:r>
            <a:r>
              <a:rPr lang="de-CH" dirty="0" err="1" smtClean="0">
                <a:latin typeface="Arial" charset="0"/>
                <a:cs typeface="Arial" charset="0"/>
              </a:rPr>
              <a:t>political</a:t>
            </a:r>
            <a:r>
              <a:rPr lang="de-CH" dirty="0" smtClean="0">
                <a:latin typeface="Arial" charset="0"/>
                <a:cs typeface="Arial" charset="0"/>
              </a:rPr>
              <a:t> &amp; administrative </a:t>
            </a:r>
            <a:r>
              <a:rPr lang="de-CH" dirty="0" err="1" smtClean="0">
                <a:latin typeface="Arial" charset="0"/>
                <a:cs typeface="Arial" charset="0"/>
              </a:rPr>
              <a:t>sides</a:t>
            </a:r>
            <a:endParaRPr lang="de-CH" dirty="0" smtClean="0">
              <a:latin typeface="Arial" charset="0"/>
              <a:cs typeface="Arial" charset="0"/>
            </a:endParaRPr>
          </a:p>
        </p:txBody>
      </p:sp>
      <p:sp>
        <p:nvSpPr>
          <p:cNvPr id="9219" name="Inhaltsplatzhalter 2"/>
          <p:cNvSpPr>
            <a:spLocks noGrp="1"/>
          </p:cNvSpPr>
          <p:nvPr>
            <p:ph sz="quarter" idx="12"/>
          </p:nvPr>
        </p:nvSpPr>
        <p:spPr bwMode="auto">
          <a:xfrm>
            <a:off x="1214438" y="1916832"/>
            <a:ext cx="7318002" cy="444110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lnSpc>
                <a:spcPts val="2100"/>
              </a:lnSpc>
              <a:spcBef>
                <a:spcPct val="0"/>
              </a:spcBef>
              <a:spcAft>
                <a:spcPts val="800"/>
              </a:spcAft>
            </a:pPr>
            <a:r>
              <a:rPr lang="en-GB" sz="1800" b="1" dirty="0" smtClean="0">
                <a:latin typeface="Arial" charset="0"/>
                <a:cs typeface="Arial" charset="0"/>
              </a:rPr>
              <a:t>Environmental impact and energy consumption</a:t>
            </a:r>
          </a:p>
          <a:p>
            <a:pPr marL="285750" indent="-285750" eaLnBrk="1" hangingPunct="1">
              <a:lnSpc>
                <a:spcPts val="2100"/>
              </a:lnSpc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Arial" charset="0"/>
                <a:cs typeface="Arial" charset="0"/>
              </a:rPr>
              <a:t>“4 </a:t>
            </a:r>
            <a:r>
              <a:rPr lang="en-GB" sz="1800" dirty="0" err="1" smtClean="0">
                <a:latin typeface="Arial" charset="0"/>
                <a:cs typeface="Arial" charset="0"/>
              </a:rPr>
              <a:t>TWh</a:t>
            </a:r>
            <a:r>
              <a:rPr lang="en-GB" sz="1800" dirty="0" smtClean="0">
                <a:latin typeface="Arial" charset="0"/>
                <a:cs typeface="Arial" charset="0"/>
              </a:rPr>
              <a:t> / year” has spread, although very preliminary</a:t>
            </a:r>
          </a:p>
          <a:p>
            <a:pPr marL="285750" indent="-285750" eaLnBrk="1" hangingPunct="1">
              <a:lnSpc>
                <a:spcPts val="2100"/>
              </a:lnSpc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Arial" charset="0"/>
                <a:cs typeface="Arial" charset="0"/>
              </a:rPr>
              <a:t>Current energy crisis </a:t>
            </a:r>
          </a:p>
          <a:p>
            <a:pPr marL="285750" indent="-285750" eaLnBrk="1" hangingPunct="1">
              <a:lnSpc>
                <a:spcPts val="2100"/>
              </a:lnSpc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1800" dirty="0" smtClean="0">
              <a:latin typeface="Arial" charset="0"/>
              <a:cs typeface="Arial" charset="0"/>
            </a:endParaRPr>
          </a:p>
          <a:p>
            <a:pPr marL="285750" indent="-285750" eaLnBrk="1" hangingPunct="1">
              <a:lnSpc>
                <a:spcPts val="2100"/>
              </a:lnSpc>
              <a:spcBef>
                <a:spcPct val="0"/>
              </a:spcBef>
              <a:spcAft>
                <a:spcPts val="800"/>
              </a:spcAft>
              <a:buFont typeface="Wingdings" panose="05000000000000000000" pitchFamily="2" charset="2"/>
              <a:buChar char="è"/>
            </a:pPr>
            <a:r>
              <a:rPr lang="en-GB" sz="1800" dirty="0" smtClean="0">
                <a:latin typeface="Arial" charset="0"/>
                <a:cs typeface="Arial" charset="0"/>
              </a:rPr>
              <a:t>This is an attention point for politics and the general public</a:t>
            </a:r>
          </a:p>
          <a:p>
            <a:pPr marL="665163" lvl="1" indent="-265113" eaLnBrk="1" hangingPunct="1">
              <a:lnSpc>
                <a:spcPts val="2100"/>
              </a:lnSpc>
              <a:spcBef>
                <a:spcPct val="0"/>
              </a:spcBef>
              <a:spcAft>
                <a:spcPts val="800"/>
              </a:spcAft>
              <a:buFont typeface="Arial" charset="0"/>
              <a:buChar char="•"/>
            </a:pPr>
            <a:r>
              <a:rPr lang="en-GB" sz="1800" dirty="0">
                <a:latin typeface="Arial" charset="0"/>
                <a:cs typeface="Arial" charset="0"/>
              </a:rPr>
              <a:t>P</a:t>
            </a:r>
            <a:r>
              <a:rPr lang="en-GB" sz="1800" dirty="0" smtClean="0">
                <a:latin typeface="Arial" charset="0"/>
                <a:cs typeface="Arial" charset="0"/>
              </a:rPr>
              <a:t>arliamentary interventions were made </a:t>
            </a:r>
            <a:br>
              <a:rPr lang="en-GB" sz="1800" dirty="0" smtClean="0">
                <a:latin typeface="Arial" charset="0"/>
                <a:cs typeface="Arial" charset="0"/>
              </a:rPr>
            </a:br>
            <a:r>
              <a:rPr lang="en-GB" sz="1800" dirty="0" smtClean="0">
                <a:latin typeface="Arial" charset="0"/>
                <a:cs typeface="Arial" charset="0"/>
              </a:rPr>
              <a:t>at cantonal and federal </a:t>
            </a:r>
            <a:r>
              <a:rPr lang="en-GB" sz="1800" dirty="0">
                <a:latin typeface="Arial" charset="0"/>
                <a:cs typeface="Arial" charset="0"/>
              </a:rPr>
              <a:t>levels </a:t>
            </a:r>
            <a:r>
              <a:rPr lang="en-GB" sz="1800" dirty="0" smtClean="0">
                <a:latin typeface="Arial" charset="0"/>
                <a:cs typeface="Arial" charset="0"/>
              </a:rPr>
              <a:t>(see </a:t>
            </a:r>
            <a:r>
              <a:rPr lang="en-GB" sz="1800" dirty="0">
                <a:latin typeface="Arial" charset="0"/>
                <a:cs typeface="Arial" charset="0"/>
              </a:rPr>
              <a:t>e.g. parliamentary intervention Klopfenstein </a:t>
            </a:r>
            <a:r>
              <a:rPr lang="en-GB" sz="1800" dirty="0" err="1">
                <a:latin typeface="Arial" charset="0"/>
                <a:cs typeface="Arial" charset="0"/>
              </a:rPr>
              <a:t>Broggini</a:t>
            </a:r>
            <a:r>
              <a:rPr lang="en-GB" sz="1800" dirty="0">
                <a:latin typeface="Arial" charset="0"/>
                <a:cs typeface="Arial" charset="0"/>
              </a:rPr>
              <a:t> from 10.05.2022 </a:t>
            </a:r>
            <a:r>
              <a:rPr lang="de-CH" sz="1800" dirty="0">
                <a:latin typeface="Arial" charset="0"/>
                <a:cs typeface="Arial" charset="0"/>
              </a:rPr>
              <a:t>«Projekte des CERN. Zuerst diskutieren, dann entscheiden», </a:t>
            </a:r>
            <a:r>
              <a:rPr lang="de-CH" sz="1800" dirty="0" err="1">
                <a:latin typeface="Arial" charset="0"/>
                <a:cs typeface="Arial" charset="0"/>
              </a:rPr>
              <a:t>answer</a:t>
            </a:r>
            <a:r>
              <a:rPr lang="de-CH" sz="1800" dirty="0">
                <a:latin typeface="Arial" charset="0"/>
                <a:cs typeface="Arial" charset="0"/>
              </a:rPr>
              <a:t> </a:t>
            </a:r>
            <a:r>
              <a:rPr lang="de-CH" sz="1800" dirty="0" err="1">
                <a:latin typeface="Arial" charset="0"/>
                <a:cs typeface="Arial" charset="0"/>
              </a:rPr>
              <a:t>from</a:t>
            </a:r>
            <a:r>
              <a:rPr lang="de-CH" sz="1800" dirty="0">
                <a:latin typeface="Arial" charset="0"/>
                <a:cs typeface="Arial" charset="0"/>
              </a:rPr>
              <a:t> Federal Council </a:t>
            </a:r>
            <a:r>
              <a:rPr lang="de-CH" sz="1800" dirty="0" err="1">
                <a:latin typeface="Arial" charset="0"/>
                <a:cs typeface="Arial" charset="0"/>
              </a:rPr>
              <a:t>from</a:t>
            </a:r>
            <a:r>
              <a:rPr lang="de-CH" sz="1800" dirty="0">
                <a:latin typeface="Arial" charset="0"/>
                <a:cs typeface="Arial" charset="0"/>
              </a:rPr>
              <a:t> 17.08.2022 </a:t>
            </a:r>
            <a:r>
              <a:rPr lang="de-CH" sz="1800" dirty="0">
                <a:latin typeface="Arial" charset="0"/>
                <a:cs typeface="Arial" charset="0"/>
                <a:hlinkClick r:id="rId2"/>
              </a:rPr>
              <a:t>https://</a:t>
            </a:r>
            <a:r>
              <a:rPr lang="de-CH" sz="1800" dirty="0" smtClean="0">
                <a:latin typeface="Arial" charset="0"/>
                <a:cs typeface="Arial" charset="0"/>
                <a:hlinkClick r:id="rId2"/>
              </a:rPr>
              <a:t>www.parlament.ch/de/ratsbetrieb/suche-curia-vista/geschaeft?AffairId=20223418</a:t>
            </a:r>
            <a:r>
              <a:rPr lang="de-CH" sz="1800" dirty="0" smtClean="0">
                <a:latin typeface="Arial" charset="0"/>
                <a:cs typeface="Arial" charset="0"/>
              </a:rPr>
              <a:t>)</a:t>
            </a:r>
            <a:endParaRPr lang="en-GB" sz="1800" dirty="0">
              <a:latin typeface="Arial" charset="0"/>
              <a:cs typeface="Arial" charset="0"/>
            </a:endParaRPr>
          </a:p>
          <a:p>
            <a:pPr marL="665163" lvl="1" indent="-265113" eaLnBrk="1" hangingPunct="1">
              <a:lnSpc>
                <a:spcPts val="2100"/>
              </a:lnSpc>
              <a:spcBef>
                <a:spcPct val="0"/>
              </a:spcBef>
              <a:spcAft>
                <a:spcPts val="800"/>
              </a:spcAft>
              <a:buFont typeface="Arial" charset="0"/>
              <a:buChar char="•"/>
            </a:pPr>
            <a:r>
              <a:rPr lang="en-GB" sz="1800" dirty="0">
                <a:latin typeface="Arial" charset="0"/>
                <a:cs typeface="Arial" charset="0"/>
              </a:rPr>
              <a:t>R</a:t>
            </a:r>
            <a:r>
              <a:rPr lang="en-GB" sz="1800" dirty="0" smtClean="0">
                <a:latin typeface="Arial" charset="0"/>
                <a:cs typeface="Arial" charset="0"/>
              </a:rPr>
              <a:t>equests for a public debate</a:t>
            </a:r>
            <a:endParaRPr lang="en-GB" sz="1800" dirty="0">
              <a:latin typeface="Arial" charset="0"/>
              <a:cs typeface="Arial" charset="0"/>
            </a:endParaRPr>
          </a:p>
          <a:p>
            <a:pPr marL="665163" lvl="1" indent="-265113" eaLnBrk="1" hangingPunct="1">
              <a:lnSpc>
                <a:spcPts val="2100"/>
              </a:lnSpc>
              <a:spcBef>
                <a:spcPct val="0"/>
              </a:spcBef>
              <a:spcAft>
                <a:spcPts val="800"/>
              </a:spcAft>
              <a:buFont typeface="Arial" charset="0"/>
              <a:buChar char="•"/>
            </a:pPr>
            <a:endParaRPr lang="en-GB" sz="1800" dirty="0" smtClean="0">
              <a:latin typeface="Arial" charset="0"/>
              <a:cs typeface="Arial" charset="0"/>
            </a:endParaRPr>
          </a:p>
        </p:txBody>
      </p:sp>
      <p:sp>
        <p:nvSpPr>
          <p:cNvPr id="9220" name="Foliennummernplatzhalter 3"/>
          <p:cNvSpPr>
            <a:spLocks noGrp="1"/>
          </p:cNvSpPr>
          <p:nvPr>
            <p:ph type="sldNum" sz="quarter" idx="13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7FD027C-EEE1-4647-9AF3-B8D3C847196D}" type="slidenum">
              <a:rPr lang="de-CH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e-CH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45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ctrTitle"/>
          </p:nvPr>
        </p:nvSpPr>
        <p:spPr bwMode="auto">
          <a:xfrm>
            <a:off x="1214438" y="500063"/>
            <a:ext cx="7606034" cy="7143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CH" dirty="0" smtClean="0">
                <a:latin typeface="Arial" charset="0"/>
                <a:cs typeface="Arial" charset="0"/>
              </a:rPr>
              <a:t>2. </a:t>
            </a:r>
            <a:r>
              <a:rPr lang="de-CH" dirty="0" err="1" smtClean="0">
                <a:latin typeface="Arial" charset="0"/>
                <a:cs typeface="Arial" charset="0"/>
              </a:rPr>
              <a:t>Positioning</a:t>
            </a:r>
            <a:r>
              <a:rPr lang="de-CH" dirty="0" smtClean="0">
                <a:latin typeface="Arial" charset="0"/>
                <a:cs typeface="Arial" charset="0"/>
              </a:rPr>
              <a:t> </a:t>
            </a:r>
            <a:r>
              <a:rPr lang="de-CH" dirty="0" err="1" smtClean="0">
                <a:latin typeface="Arial" charset="0"/>
                <a:cs typeface="Arial" charset="0"/>
              </a:rPr>
              <a:t>measures</a:t>
            </a:r>
            <a:r>
              <a:rPr lang="de-CH" dirty="0" smtClean="0">
                <a:latin typeface="Arial" charset="0"/>
                <a:cs typeface="Arial" charset="0"/>
              </a:rPr>
              <a:t> </a:t>
            </a:r>
            <a:r>
              <a:rPr lang="de-CH" dirty="0" err="1" smtClean="0">
                <a:latin typeface="Arial" charset="0"/>
                <a:cs typeface="Arial" charset="0"/>
              </a:rPr>
              <a:t>towards</a:t>
            </a:r>
            <a:r>
              <a:rPr lang="de-CH" dirty="0" smtClean="0">
                <a:latin typeface="Arial" charset="0"/>
                <a:cs typeface="Arial" charset="0"/>
              </a:rPr>
              <a:t> FCC</a:t>
            </a:r>
          </a:p>
        </p:txBody>
      </p:sp>
      <p:sp>
        <p:nvSpPr>
          <p:cNvPr id="10243" name="Inhaltsplatzhalter 2"/>
          <p:cNvSpPr>
            <a:spLocks noGrp="1"/>
          </p:cNvSpPr>
          <p:nvPr>
            <p:ph sz="quarter" idx="12"/>
          </p:nvPr>
        </p:nvSpPr>
        <p:spPr bwMode="auto">
          <a:xfrm>
            <a:off x="1214438" y="1571625"/>
            <a:ext cx="7215187" cy="18573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r>
              <a:rPr lang="en-GB" sz="1800" b="1" dirty="0" smtClean="0">
                <a:latin typeface="Arial" charset="0"/>
                <a:cs typeface="Arial" charset="0"/>
              </a:rPr>
              <a:t>Need to position Swiss institutions </a:t>
            </a:r>
            <a:br>
              <a:rPr lang="en-GB" sz="1800" b="1" dirty="0" smtClean="0">
                <a:latin typeface="Arial" charset="0"/>
                <a:cs typeface="Arial" charset="0"/>
              </a:rPr>
            </a:br>
            <a:r>
              <a:rPr lang="en-GB" sz="1800" b="1" dirty="0" smtClean="0">
                <a:latin typeface="Arial" charset="0"/>
                <a:cs typeface="Arial" charset="0"/>
              </a:rPr>
              <a:t>(academia &amp; industry)</a:t>
            </a:r>
          </a:p>
          <a:p>
            <a:pPr marL="808038" lvl="3" indent="-342900" eaLnBrk="1" hangingPunct="1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Arial" charset="0"/>
                <a:cs typeface="Arial" charset="0"/>
              </a:rPr>
              <a:t>SERI </a:t>
            </a:r>
            <a:r>
              <a:rPr lang="en-GB" sz="1800" dirty="0">
                <a:latin typeface="Arial" charset="0"/>
                <a:cs typeface="Arial" charset="0"/>
              </a:rPr>
              <a:t>supports</a:t>
            </a:r>
            <a:r>
              <a:rPr lang="en-GB" sz="1800" dirty="0" smtClean="0">
                <a:latin typeface="Arial" charset="0"/>
                <a:cs typeface="Arial" charset="0"/>
              </a:rPr>
              <a:t> CHART since 2018</a:t>
            </a:r>
          </a:p>
          <a:p>
            <a:pPr marL="808038" lvl="3" indent="-342900" eaLnBrk="1" hangingPunct="1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Arial" charset="0"/>
                <a:cs typeface="Arial" charset="0"/>
              </a:rPr>
              <a:t>SERI made a bid for hosting the BSBF 2024 in Geneva</a:t>
            </a:r>
          </a:p>
          <a:p>
            <a:pPr marL="808038" lvl="3" indent="-342900" eaLnBrk="1" hangingPunct="1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Arial" charset="0"/>
                <a:cs typeface="Arial" charset="0"/>
              </a:rPr>
              <a:t>1 new collaborator starting 1st October 2022</a:t>
            </a:r>
          </a:p>
          <a:p>
            <a:pPr marL="342900" lvl="2" indent="-342900" eaLnBrk="1" hangingPunct="1">
              <a:buFont typeface="Arial" panose="020B0604020202020204" pitchFamily="34" charset="0"/>
              <a:buChar char="•"/>
            </a:pPr>
            <a:endParaRPr lang="en-GB" sz="1800" dirty="0" smtClean="0">
              <a:latin typeface="Arial" charset="0"/>
              <a:cs typeface="Arial" charset="0"/>
            </a:endParaRPr>
          </a:p>
          <a:p>
            <a:pPr marL="0" lvl="2" indent="0" eaLnBrk="1" hangingPunct="1"/>
            <a:r>
              <a:rPr lang="en-GB" sz="1800" b="1" dirty="0" smtClean="0">
                <a:latin typeface="Arial" charset="0"/>
                <a:cs typeface="Arial" charset="0"/>
              </a:rPr>
              <a:t>2025-2028 Education, Research and Innovation dispatch</a:t>
            </a:r>
          </a:p>
          <a:p>
            <a:pPr marL="808038" lvl="3" indent="-342900" eaLnBrk="1" hangingPunct="1">
              <a:buFont typeface="Arial" panose="020B0604020202020204" pitchFamily="34" charset="0"/>
              <a:buChar char="•"/>
            </a:pPr>
            <a:r>
              <a:rPr lang="en-GB" sz="1800" dirty="0">
                <a:latin typeface="Arial" charset="0"/>
                <a:cs typeface="Arial" charset="0"/>
              </a:rPr>
              <a:t>C</a:t>
            </a:r>
            <a:r>
              <a:rPr lang="en-GB" sz="1800" dirty="0" smtClean="0">
                <a:latin typeface="Arial" charset="0"/>
                <a:cs typeface="Arial" charset="0"/>
              </a:rPr>
              <a:t>redit requests to Parliament for the whole 4-years period</a:t>
            </a:r>
          </a:p>
          <a:p>
            <a:pPr marL="808038" lvl="3" indent="-342900" eaLnBrk="1" hangingPunct="1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Arial" charset="0"/>
                <a:cs typeface="Arial" charset="0"/>
              </a:rPr>
              <a:t>Spring-Summer 2023: Public consultation</a:t>
            </a:r>
          </a:p>
          <a:p>
            <a:pPr marL="808038" lvl="3" indent="-342900" eaLnBrk="1" hangingPunct="1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Arial" charset="0"/>
                <a:cs typeface="Arial" charset="0"/>
              </a:rPr>
              <a:t>Early 2024: Transmission to Parliament</a:t>
            </a:r>
          </a:p>
          <a:p>
            <a:pPr marL="808038" lvl="3" indent="-342900" eaLnBrk="1" hangingPunct="1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Arial" charset="0"/>
                <a:cs typeface="Arial" charset="0"/>
              </a:rPr>
              <a:t>End 2024: Adoption by Parliament</a:t>
            </a:r>
          </a:p>
          <a:p>
            <a:pPr marL="0" lvl="2" indent="0" eaLnBrk="1" hangingPunct="1"/>
            <a:r>
              <a:rPr lang="en-GB" sz="1800" dirty="0" smtClean="0">
                <a:latin typeface="Arial" charset="0"/>
                <a:cs typeface="Arial" charset="0"/>
              </a:rPr>
              <a:t>Drafting NOW </a:t>
            </a:r>
            <a:r>
              <a:rPr lang="en-GB" sz="1800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 </a:t>
            </a:r>
            <a:r>
              <a:rPr lang="en-GB" sz="1800" dirty="0" smtClean="0">
                <a:latin typeface="Arial" charset="0"/>
                <a:cs typeface="Arial" charset="0"/>
              </a:rPr>
              <a:t>early input on the needs of the community in the field of detector R&amp;D and physics studies was / is important, so as to take them into account</a:t>
            </a:r>
          </a:p>
        </p:txBody>
      </p:sp>
      <p:sp>
        <p:nvSpPr>
          <p:cNvPr id="10244" name="Foliennummernplatzhalter 4"/>
          <p:cNvSpPr>
            <a:spLocks noGrp="1"/>
          </p:cNvSpPr>
          <p:nvPr>
            <p:ph type="sldNum" sz="quarter" idx="13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57D2784-CEDC-4848-B4DA-DF76F9EBB0DB}" type="slidenum">
              <a:rPr lang="de-CH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e-CH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liennummernplatzhalter 4"/>
          <p:cNvSpPr>
            <a:spLocks noGrp="1"/>
          </p:cNvSpPr>
          <p:nvPr>
            <p:ph type="sldNum" sz="quarter" idx="13"/>
          </p:nvPr>
        </p:nvSpPr>
        <p:spPr bwMode="auto">
          <a:xfrm>
            <a:off x="6643688" y="6215063"/>
            <a:ext cx="2233612" cy="3651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59B2773-89F0-41EA-B66C-A524B17ED4D7}" type="slidenum">
              <a:rPr lang="de-CH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de-CH" smtClean="0">
              <a:latin typeface="Arial" charset="0"/>
              <a:cs typeface="Arial" charset="0"/>
            </a:endParaRPr>
          </a:p>
        </p:txBody>
      </p:sp>
      <p:sp>
        <p:nvSpPr>
          <p:cNvPr id="12291" name="Titel 1"/>
          <p:cNvSpPr>
            <a:spLocks noGrp="1"/>
          </p:cNvSpPr>
          <p:nvPr>
            <p:ph type="ctrTitle"/>
          </p:nvPr>
        </p:nvSpPr>
        <p:spPr bwMode="auto">
          <a:xfrm>
            <a:off x="1214438" y="500063"/>
            <a:ext cx="7929562" cy="7143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CH" dirty="0">
                <a:latin typeface="Arial" charset="0"/>
                <a:cs typeface="Arial" charset="0"/>
              </a:rPr>
              <a:t>2. </a:t>
            </a:r>
            <a:r>
              <a:rPr lang="de-CH" dirty="0" err="1">
                <a:latin typeface="Arial" charset="0"/>
                <a:cs typeface="Arial" charset="0"/>
              </a:rPr>
              <a:t>Positioning</a:t>
            </a:r>
            <a:r>
              <a:rPr lang="de-CH" dirty="0">
                <a:latin typeface="Arial" charset="0"/>
                <a:cs typeface="Arial" charset="0"/>
              </a:rPr>
              <a:t> </a:t>
            </a:r>
            <a:r>
              <a:rPr lang="de-CH" dirty="0" err="1">
                <a:latin typeface="Arial" charset="0"/>
                <a:cs typeface="Arial" charset="0"/>
              </a:rPr>
              <a:t>measures</a:t>
            </a:r>
            <a:r>
              <a:rPr lang="de-CH" dirty="0">
                <a:latin typeface="Arial" charset="0"/>
                <a:cs typeface="Arial" charset="0"/>
              </a:rPr>
              <a:t> </a:t>
            </a:r>
            <a:r>
              <a:rPr lang="de-CH" dirty="0" err="1">
                <a:latin typeface="Arial" charset="0"/>
                <a:cs typeface="Arial" charset="0"/>
              </a:rPr>
              <a:t>towards</a:t>
            </a:r>
            <a:r>
              <a:rPr lang="de-CH" dirty="0">
                <a:latin typeface="Arial" charset="0"/>
                <a:cs typeface="Arial" charset="0"/>
              </a:rPr>
              <a:t> FCC</a:t>
            </a:r>
            <a:endParaRPr lang="de-CH" dirty="0" smtClean="0">
              <a:latin typeface="Arial" charset="0"/>
              <a:cs typeface="Arial" charset="0"/>
            </a:endParaRPr>
          </a:p>
        </p:txBody>
      </p:sp>
      <p:sp>
        <p:nvSpPr>
          <p:cNvPr id="12292" name="Inhaltsplatzhalter 2"/>
          <p:cNvSpPr>
            <a:spLocks noGrp="1"/>
          </p:cNvSpPr>
          <p:nvPr>
            <p:ph sz="quarter" idx="12"/>
          </p:nvPr>
        </p:nvSpPr>
        <p:spPr bwMode="auto">
          <a:xfrm>
            <a:off x="1214438" y="1571625"/>
            <a:ext cx="7318002" cy="5000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r>
              <a:rPr lang="en-GB" sz="1800" b="1" dirty="0" smtClean="0">
                <a:latin typeface="Arial" charset="0"/>
                <a:cs typeface="Arial" charset="0"/>
              </a:rPr>
              <a:t>Bottom-up approach remains the paradigm </a:t>
            </a:r>
            <a:endParaRPr lang="en-GB" sz="1800" dirty="0" smtClean="0">
              <a:latin typeface="Arial" charset="0"/>
              <a:cs typeface="Arial" charset="0"/>
            </a:endParaRPr>
          </a:p>
          <a:p>
            <a:pPr marL="0" indent="0" eaLnBrk="1" hangingPunct="1"/>
            <a:endParaRPr lang="en-GB" sz="1800" dirty="0" smtClean="0">
              <a:latin typeface="Arial" charset="0"/>
              <a:cs typeface="Arial" charset="0"/>
            </a:endParaRPr>
          </a:p>
          <a:p>
            <a:pPr marL="0" indent="0" eaLnBrk="1" hangingPunct="1"/>
            <a:r>
              <a:rPr lang="en-GB" sz="1800" dirty="0" smtClean="0">
                <a:latin typeface="Arial" charset="0"/>
                <a:cs typeface="Arial" charset="0"/>
              </a:rPr>
              <a:t>From the ERI dispatch 21-24: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“Political authorities should set up the framework conditions and spaces of freedom needed by the stakeholders”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GB" sz="18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GB" sz="1800" dirty="0" smtClean="0">
              <a:latin typeface="Arial" charset="0"/>
              <a:cs typeface="Arial" charset="0"/>
            </a:endParaRPr>
          </a:p>
          <a:p>
            <a:pPr eaLnBrk="1" hangingPunct="1">
              <a:buFont typeface="Wingdings" panose="05000000000000000000" pitchFamily="2" charset="2"/>
              <a:buChar char="è"/>
            </a:pPr>
            <a:r>
              <a:rPr lang="en-GB" sz="1800" dirty="0" smtClean="0">
                <a:latin typeface="Arial" charset="0"/>
                <a:cs typeface="Arial" charset="0"/>
              </a:rPr>
              <a:t>Your input and commitment is highly welcome!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orschlag_Standardpräsentation_BBT_d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>
        <a:spAutoFit/>
      </a:bodyPr>
      <a:lstStyle>
        <a:defPPr>
          <a:defRPr sz="3200" b="1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Vorschlag_Standardpräsentation_BBT_d</Template>
  <TotalTime>0</TotalTime>
  <Words>428</Words>
  <Application>Microsoft Office PowerPoint</Application>
  <PresentationFormat>Affichage à l'écran (4:3)</PresentationFormat>
  <Paragraphs>56</Paragraphs>
  <Slides>6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2" baseType="lpstr">
      <vt:lpstr>Courier New</vt:lpstr>
      <vt:lpstr>Arial</vt:lpstr>
      <vt:lpstr>Calibri</vt:lpstr>
      <vt:lpstr>Wingdings</vt:lpstr>
      <vt:lpstr>Times New Roman</vt:lpstr>
      <vt:lpstr>Vorschlag_Standardpräsentation_BBT_d</vt:lpstr>
      <vt:lpstr>FCC A view from SERI</vt:lpstr>
      <vt:lpstr>1. FCC – current developments on the political &amp; administrative sides</vt:lpstr>
      <vt:lpstr>1. FCC – current developments on the political &amp; administrative sides</vt:lpstr>
      <vt:lpstr>1. FCC – current developments on the political &amp; administrative sides</vt:lpstr>
      <vt:lpstr>2. Positioning measures towards FCC</vt:lpstr>
      <vt:lpstr>2. Positioning measures towards FCC</vt:lpstr>
    </vt:vector>
  </TitlesOfParts>
  <Company>EVD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Präsentation Arial_52_fett</dc:title>
  <dc:creator>Désirée Kunze</dc:creator>
  <cp:lastModifiedBy>Salzarulo Laurent SBFI</cp:lastModifiedBy>
  <cp:revision>31</cp:revision>
  <dcterms:created xsi:type="dcterms:W3CDTF">2009-07-29T09:47:09Z</dcterms:created>
  <dcterms:modified xsi:type="dcterms:W3CDTF">2022-08-24T20:20:43Z</dcterms:modified>
</cp:coreProperties>
</file>