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7" r:id="rId1"/>
    <p:sldMasterId id="2147483725" r:id="rId2"/>
    <p:sldMasterId id="2147483787" r:id="rId3"/>
    <p:sldMasterId id="2147483817" r:id="rId4"/>
    <p:sldMasterId id="2147483836" r:id="rId5"/>
    <p:sldMasterId id="2147483845" r:id="rId6"/>
    <p:sldMasterId id="2147483850" r:id="rId7"/>
  </p:sldMasterIdLst>
  <p:notesMasterIdLst>
    <p:notesMasterId r:id="rId23"/>
  </p:notesMasterIdLst>
  <p:sldIdLst>
    <p:sldId id="520" r:id="rId8"/>
    <p:sldId id="518" r:id="rId9"/>
    <p:sldId id="468" r:id="rId10"/>
    <p:sldId id="485" r:id="rId11"/>
    <p:sldId id="517" r:id="rId12"/>
    <p:sldId id="519" r:id="rId13"/>
    <p:sldId id="523" r:id="rId14"/>
    <p:sldId id="524" r:id="rId15"/>
    <p:sldId id="526" r:id="rId16"/>
    <p:sldId id="525" r:id="rId17"/>
    <p:sldId id="256" r:id="rId18"/>
    <p:sldId id="528" r:id="rId19"/>
    <p:sldId id="529" r:id="rId20"/>
    <p:sldId id="522" r:id="rId21"/>
    <p:sldId id="527" r:id="rId22"/>
  </p:sldIdLst>
  <p:sldSz cx="12192000" cy="6858000"/>
  <p:notesSz cx="6794500" cy="99314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1143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2286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3429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4572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5715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6858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8001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9144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EBF"/>
    <a:srgbClr val="E5EDD7"/>
    <a:srgbClr val="D1D0D0"/>
    <a:srgbClr val="F3D4D2"/>
    <a:srgbClr val="F3EC7E"/>
    <a:srgbClr val="BB7B52"/>
    <a:srgbClr val="515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4" autoAdjust="0"/>
    <p:restoredTop sz="89593" autoAdjust="0"/>
  </p:normalViewPr>
  <p:slideViewPr>
    <p:cSldViewPr snapToGrid="0" snapToObjects="1">
      <p:cViewPr varScale="1">
        <p:scale>
          <a:sx n="161" d="100"/>
          <a:sy n="161" d="100"/>
        </p:scale>
        <p:origin x="162" y="3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10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46" d="100"/>
          <a:sy n="46" d="100"/>
        </p:scale>
        <p:origin x="2808" y="5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A033F-B211-4A4E-B57A-7D17E8978F86}" type="doc">
      <dgm:prSet loTypeId="urn:microsoft.com/office/officeart/2005/8/layout/venn1" loCatId="" qsTypeId="urn:microsoft.com/office/officeart/2005/8/quickstyle/simple1" qsCatId="simple" csTypeId="urn:microsoft.com/office/officeart/2005/8/colors/accent1_2" csCatId="accent1" phldr="1"/>
      <dgm:spPr/>
    </dgm:pt>
    <dgm:pt modelId="{57ACCE59-3465-8C43-B340-2EA488D3E06B}">
      <dgm:prSet phldrT="[Text]"/>
      <dgm:spPr>
        <a:xfrm>
          <a:off x="1644969" y="36471"/>
          <a:ext cx="1750621" cy="1750621"/>
        </a:xfrm>
        <a:prstGeom prst="ellipse">
          <a:avLst/>
        </a:prstGeom>
        <a:solidFill>
          <a:srgbClr val="EB5B00">
            <a:alpha val="5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Ultimate performance</a:t>
          </a:r>
        </a:p>
      </dgm:t>
    </dgm:pt>
    <dgm:pt modelId="{07673CA3-BE0D-5C41-8B63-1A4A50046086}" type="parTrans" cxnId="{3DAC3163-42D0-4148-A92D-03CD66B7593B}">
      <dgm:prSet/>
      <dgm:spPr/>
      <dgm:t>
        <a:bodyPr/>
        <a:lstStyle/>
        <a:p>
          <a:endParaRPr lang="en-US"/>
        </a:p>
      </dgm:t>
    </dgm:pt>
    <dgm:pt modelId="{9AE94710-64B3-3F47-8AAC-DD9D398C39E2}" type="sibTrans" cxnId="{3DAC3163-42D0-4148-A92D-03CD66B7593B}">
      <dgm:prSet/>
      <dgm:spPr/>
      <dgm:t>
        <a:bodyPr/>
        <a:lstStyle/>
        <a:p>
          <a:endParaRPr lang="en-US"/>
        </a:p>
      </dgm:t>
    </dgm:pt>
    <dgm:pt modelId="{8ED9702D-5F2D-F241-9A9F-74EB43ECAC54}">
      <dgm:prSet phldrT="[Text]"/>
      <dgm:spPr>
        <a:xfrm>
          <a:off x="2276651" y="1130609"/>
          <a:ext cx="1750621" cy="1750621"/>
        </a:xfrm>
        <a:prstGeom prst="ellipse">
          <a:avLst/>
        </a:prstGeom>
        <a:solidFill>
          <a:srgbClr val="0070C0">
            <a:alpha val="5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Robustness</a:t>
          </a:r>
        </a:p>
      </dgm:t>
    </dgm:pt>
    <dgm:pt modelId="{ABCBA6B1-9C62-F647-98A8-27F8145FAB52}" type="parTrans" cxnId="{D158AF09-79F6-C74E-9B50-1EF2B45FA968}">
      <dgm:prSet/>
      <dgm:spPr/>
      <dgm:t>
        <a:bodyPr/>
        <a:lstStyle/>
        <a:p>
          <a:endParaRPr lang="en-US"/>
        </a:p>
      </dgm:t>
    </dgm:pt>
    <dgm:pt modelId="{33E8A0FE-C5B2-9641-B98F-470474908F08}" type="sibTrans" cxnId="{D158AF09-79F6-C74E-9B50-1EF2B45FA968}">
      <dgm:prSet/>
      <dgm:spPr/>
      <dgm:t>
        <a:bodyPr/>
        <a:lstStyle/>
        <a:p>
          <a:endParaRPr lang="en-US"/>
        </a:p>
      </dgm:t>
    </dgm:pt>
    <dgm:pt modelId="{C771CBB6-FDA8-4B4F-9505-2AB1152037B9}">
      <dgm:prSet phldrT="[Text]"/>
      <dgm:spPr>
        <a:xfrm>
          <a:off x="1013286" y="1130609"/>
          <a:ext cx="1750621" cy="1750621"/>
        </a:xfrm>
        <a:prstGeom prst="ellipse">
          <a:avLst/>
        </a:prstGeom>
        <a:solidFill>
          <a:srgbClr val="7DA569">
            <a:alpha val="5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Cost</a:t>
          </a:r>
        </a:p>
      </dgm:t>
    </dgm:pt>
    <dgm:pt modelId="{05BD51F7-1DC9-2843-97DC-DF889A26086C}" type="parTrans" cxnId="{2CC2A2D0-6594-0D4A-92E8-3BB4154F233B}">
      <dgm:prSet/>
      <dgm:spPr/>
      <dgm:t>
        <a:bodyPr/>
        <a:lstStyle/>
        <a:p>
          <a:endParaRPr lang="en-US"/>
        </a:p>
      </dgm:t>
    </dgm:pt>
    <dgm:pt modelId="{F1591AB6-6F7D-B74A-9492-DFE2CF83B40E}" type="sibTrans" cxnId="{2CC2A2D0-6594-0D4A-92E8-3BB4154F233B}">
      <dgm:prSet/>
      <dgm:spPr/>
      <dgm:t>
        <a:bodyPr/>
        <a:lstStyle/>
        <a:p>
          <a:endParaRPr lang="en-US"/>
        </a:p>
      </dgm:t>
    </dgm:pt>
    <dgm:pt modelId="{20FE5ACF-19FE-C54D-95FD-8A894AC070DA}" type="pres">
      <dgm:prSet presAssocID="{8B3A033F-B211-4A4E-B57A-7D17E8978F86}" presName="compositeShape" presStyleCnt="0">
        <dgm:presLayoutVars>
          <dgm:chMax val="7"/>
          <dgm:dir/>
          <dgm:resizeHandles val="exact"/>
        </dgm:presLayoutVars>
      </dgm:prSet>
      <dgm:spPr/>
    </dgm:pt>
    <dgm:pt modelId="{16BC4B38-A80E-B542-A995-DEF48E5D4633}" type="pres">
      <dgm:prSet presAssocID="{57ACCE59-3465-8C43-B340-2EA488D3E06B}" presName="circ1" presStyleLbl="vennNode1" presStyleIdx="0" presStyleCnt="3"/>
      <dgm:spPr/>
      <dgm:t>
        <a:bodyPr/>
        <a:lstStyle/>
        <a:p>
          <a:endParaRPr lang="de-DE"/>
        </a:p>
      </dgm:t>
    </dgm:pt>
    <dgm:pt modelId="{28F96EA4-9A46-6E44-96E5-5C32E59BEEF5}" type="pres">
      <dgm:prSet presAssocID="{57ACCE59-3465-8C43-B340-2EA488D3E06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9C1589-AEAF-CE4D-971F-09193C236EF5}" type="pres">
      <dgm:prSet presAssocID="{8ED9702D-5F2D-F241-9A9F-74EB43ECAC54}" presName="circ2" presStyleLbl="vennNode1" presStyleIdx="1" presStyleCnt="3"/>
      <dgm:spPr/>
      <dgm:t>
        <a:bodyPr/>
        <a:lstStyle/>
        <a:p>
          <a:endParaRPr lang="de-DE"/>
        </a:p>
      </dgm:t>
    </dgm:pt>
    <dgm:pt modelId="{E912CFBD-3048-D541-B41D-69F36256A1E9}" type="pres">
      <dgm:prSet presAssocID="{8ED9702D-5F2D-F241-9A9F-74EB43ECAC5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4EB4734-C4DC-9841-B061-DFC693295DA3}" type="pres">
      <dgm:prSet presAssocID="{C771CBB6-FDA8-4B4F-9505-2AB1152037B9}" presName="circ3" presStyleLbl="vennNode1" presStyleIdx="2" presStyleCnt="3"/>
      <dgm:spPr/>
      <dgm:t>
        <a:bodyPr/>
        <a:lstStyle/>
        <a:p>
          <a:endParaRPr lang="de-DE"/>
        </a:p>
      </dgm:t>
    </dgm:pt>
    <dgm:pt modelId="{4666438E-3C87-414C-892F-5C29D61D8D5A}" type="pres">
      <dgm:prSet presAssocID="{C771CBB6-FDA8-4B4F-9505-2AB1152037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7BF1450-D2FD-004F-89C7-7976AE871334}" type="presOf" srcId="{8B3A033F-B211-4A4E-B57A-7D17E8978F86}" destId="{20FE5ACF-19FE-C54D-95FD-8A894AC070DA}" srcOrd="0" destOrd="0" presId="urn:microsoft.com/office/officeart/2005/8/layout/venn1"/>
    <dgm:cxn modelId="{6C555F4E-4EEE-2147-B621-DB73991CE6BB}" type="presOf" srcId="{C771CBB6-FDA8-4B4F-9505-2AB1152037B9}" destId="{74EB4734-C4DC-9841-B061-DFC693295DA3}" srcOrd="0" destOrd="0" presId="urn:microsoft.com/office/officeart/2005/8/layout/venn1"/>
    <dgm:cxn modelId="{D158AF09-79F6-C74E-9B50-1EF2B45FA968}" srcId="{8B3A033F-B211-4A4E-B57A-7D17E8978F86}" destId="{8ED9702D-5F2D-F241-9A9F-74EB43ECAC54}" srcOrd="1" destOrd="0" parTransId="{ABCBA6B1-9C62-F647-98A8-27F8145FAB52}" sibTransId="{33E8A0FE-C5B2-9641-B98F-470474908F08}"/>
    <dgm:cxn modelId="{3DAC3163-42D0-4148-A92D-03CD66B7593B}" srcId="{8B3A033F-B211-4A4E-B57A-7D17E8978F86}" destId="{57ACCE59-3465-8C43-B340-2EA488D3E06B}" srcOrd="0" destOrd="0" parTransId="{07673CA3-BE0D-5C41-8B63-1A4A50046086}" sibTransId="{9AE94710-64B3-3F47-8AAC-DD9D398C39E2}"/>
    <dgm:cxn modelId="{71AF3588-81A4-4845-A426-AA180E4D06DE}" type="presOf" srcId="{8ED9702D-5F2D-F241-9A9F-74EB43ECAC54}" destId="{E912CFBD-3048-D541-B41D-69F36256A1E9}" srcOrd="1" destOrd="0" presId="urn:microsoft.com/office/officeart/2005/8/layout/venn1"/>
    <dgm:cxn modelId="{B5A8F3E0-524A-C14A-8844-66CEE90EAE8E}" type="presOf" srcId="{57ACCE59-3465-8C43-B340-2EA488D3E06B}" destId="{16BC4B38-A80E-B542-A995-DEF48E5D4633}" srcOrd="0" destOrd="0" presId="urn:microsoft.com/office/officeart/2005/8/layout/venn1"/>
    <dgm:cxn modelId="{108A292F-8CF2-DE44-BD70-2F907033DE37}" type="presOf" srcId="{C771CBB6-FDA8-4B4F-9505-2AB1152037B9}" destId="{4666438E-3C87-414C-892F-5C29D61D8D5A}" srcOrd="1" destOrd="0" presId="urn:microsoft.com/office/officeart/2005/8/layout/venn1"/>
    <dgm:cxn modelId="{2CC2A2D0-6594-0D4A-92E8-3BB4154F233B}" srcId="{8B3A033F-B211-4A4E-B57A-7D17E8978F86}" destId="{C771CBB6-FDA8-4B4F-9505-2AB1152037B9}" srcOrd="2" destOrd="0" parTransId="{05BD51F7-1DC9-2843-97DC-DF889A26086C}" sibTransId="{F1591AB6-6F7D-B74A-9492-DFE2CF83B40E}"/>
    <dgm:cxn modelId="{79B54A95-0F76-994C-9793-090B5F27522F}" type="presOf" srcId="{8ED9702D-5F2D-F241-9A9F-74EB43ECAC54}" destId="{089C1589-AEAF-CE4D-971F-09193C236EF5}" srcOrd="0" destOrd="0" presId="urn:microsoft.com/office/officeart/2005/8/layout/venn1"/>
    <dgm:cxn modelId="{CB0FDF82-E237-8F4D-85F1-5BA206637E4A}" type="presOf" srcId="{57ACCE59-3465-8C43-B340-2EA488D3E06B}" destId="{28F96EA4-9A46-6E44-96E5-5C32E59BEEF5}" srcOrd="1" destOrd="0" presId="urn:microsoft.com/office/officeart/2005/8/layout/venn1"/>
    <dgm:cxn modelId="{731C98BF-0D95-4A4A-B318-E76F66546614}" type="presParOf" srcId="{20FE5ACF-19FE-C54D-95FD-8A894AC070DA}" destId="{16BC4B38-A80E-B542-A995-DEF48E5D4633}" srcOrd="0" destOrd="0" presId="urn:microsoft.com/office/officeart/2005/8/layout/venn1"/>
    <dgm:cxn modelId="{929FBEEF-8A63-0349-B0EB-1CF1FCAFBA4E}" type="presParOf" srcId="{20FE5ACF-19FE-C54D-95FD-8A894AC070DA}" destId="{28F96EA4-9A46-6E44-96E5-5C32E59BEEF5}" srcOrd="1" destOrd="0" presId="urn:microsoft.com/office/officeart/2005/8/layout/venn1"/>
    <dgm:cxn modelId="{B11E9264-ECA6-784D-A5D9-431FFF3F335F}" type="presParOf" srcId="{20FE5ACF-19FE-C54D-95FD-8A894AC070DA}" destId="{089C1589-AEAF-CE4D-971F-09193C236EF5}" srcOrd="2" destOrd="0" presId="urn:microsoft.com/office/officeart/2005/8/layout/venn1"/>
    <dgm:cxn modelId="{AD278244-1530-E64F-8E64-F1C6FBE9E1AB}" type="presParOf" srcId="{20FE5ACF-19FE-C54D-95FD-8A894AC070DA}" destId="{E912CFBD-3048-D541-B41D-69F36256A1E9}" srcOrd="3" destOrd="0" presId="urn:microsoft.com/office/officeart/2005/8/layout/venn1"/>
    <dgm:cxn modelId="{D332D391-04BB-6B44-A52F-CFCC1B4546B8}" type="presParOf" srcId="{20FE5ACF-19FE-C54D-95FD-8A894AC070DA}" destId="{74EB4734-C4DC-9841-B061-DFC693295DA3}" srcOrd="4" destOrd="0" presId="urn:microsoft.com/office/officeart/2005/8/layout/venn1"/>
    <dgm:cxn modelId="{8F4A5966-FE5B-FE42-AA63-51102ECFC4F4}" type="presParOf" srcId="{20FE5ACF-19FE-C54D-95FD-8A894AC070DA}" destId="{4666438E-3C87-414C-892F-5C29D61D8D5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BC4B38-A80E-B542-A995-DEF48E5D4633}">
      <dsp:nvSpPr>
        <dsp:cNvPr id="0" name=""/>
        <dsp:cNvSpPr/>
      </dsp:nvSpPr>
      <dsp:spPr>
        <a:xfrm>
          <a:off x="1644969" y="36471"/>
          <a:ext cx="1750621" cy="1750621"/>
        </a:xfrm>
        <a:prstGeom prst="ellipse">
          <a:avLst/>
        </a:prstGeom>
        <a:solidFill>
          <a:srgbClr val="EB5B00">
            <a:alpha val="5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Ultimate performance</a:t>
          </a:r>
        </a:p>
      </dsp:txBody>
      <dsp:txXfrm>
        <a:off x="2066392" y="458198"/>
        <a:ext cx="907775" cy="557043"/>
      </dsp:txXfrm>
    </dsp:sp>
    <dsp:sp modelId="{089C1589-AEAF-CE4D-971F-09193C236EF5}">
      <dsp:nvSpPr>
        <dsp:cNvPr id="0" name=""/>
        <dsp:cNvSpPr/>
      </dsp:nvSpPr>
      <dsp:spPr>
        <a:xfrm>
          <a:off x="2276651" y="1130609"/>
          <a:ext cx="1750621" cy="1750621"/>
        </a:xfrm>
        <a:prstGeom prst="ellipse">
          <a:avLst/>
        </a:prstGeom>
        <a:solidFill>
          <a:srgbClr val="0070C0">
            <a:alpha val="5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Robustness</a:t>
          </a:r>
        </a:p>
      </dsp:txBody>
      <dsp:txXfrm>
        <a:off x="2965874" y="1723858"/>
        <a:ext cx="742725" cy="680831"/>
      </dsp:txXfrm>
    </dsp:sp>
    <dsp:sp modelId="{74EB4734-C4DC-9841-B061-DFC693295DA3}">
      <dsp:nvSpPr>
        <dsp:cNvPr id="0" name=""/>
        <dsp:cNvSpPr/>
      </dsp:nvSpPr>
      <dsp:spPr>
        <a:xfrm>
          <a:off x="1013286" y="1130609"/>
          <a:ext cx="1750621" cy="1750621"/>
        </a:xfrm>
        <a:prstGeom prst="ellipse">
          <a:avLst/>
        </a:prstGeom>
        <a:solidFill>
          <a:srgbClr val="7DA569">
            <a:alpha val="5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Cost</a:t>
          </a:r>
        </a:p>
      </dsp:txBody>
      <dsp:txXfrm>
        <a:off x="1331960" y="1723858"/>
        <a:ext cx="742725" cy="680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body" sz="quarter" idx="1"/>
          </p:nvPr>
        </p:nvSpPr>
        <p:spPr>
          <a:xfrm>
            <a:off x="905934" y="4717415"/>
            <a:ext cx="4982633" cy="446913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33973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1pPr>
    <a:lvl2pPr indent="1143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2pPr>
    <a:lvl3pPr indent="2286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3pPr>
    <a:lvl4pPr indent="3429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4pPr>
    <a:lvl5pPr indent="4572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5pPr>
    <a:lvl6pPr indent="5715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6pPr>
    <a:lvl7pPr indent="6858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7pPr>
    <a:lvl8pPr indent="8001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8pPr>
    <a:lvl9pPr indent="9144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FCC-all schedule. Time scale comparable to the LEP/LHC programme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D14A73-B9A0-4385-9E9A-34FD13BABFAA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7016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69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8" marR="0" lvl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B. Auchmann can comment on the strategy details </a:t>
            </a: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2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rPr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098681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8" marR="0" lvl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B. Auchmann can comment on the strategy details </a:t>
            </a: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2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rPr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009193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41568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14131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ee541f31ac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ee541f31ac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230017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4322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3317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4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75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4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404956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956234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‹Nr.›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5997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‹Nr.›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727536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‹Nr.›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641746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75259" y="1835213"/>
            <a:ext cx="2029261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2336050" y="1835213"/>
            <a:ext cx="1971551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446232" y="1835151"/>
            <a:ext cx="1571453" cy="137546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437705" y="3298825"/>
            <a:ext cx="1579355" cy="137546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2343153" y="3201989"/>
            <a:ext cx="1955921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75684" y="3968620"/>
            <a:ext cx="2023533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5684" y="4673601"/>
            <a:ext cx="2023533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2336049" y="3968619"/>
            <a:ext cx="1955800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4425952" y="4619627"/>
            <a:ext cx="1591733" cy="137546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79075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 flipH="1">
            <a:off x="7905870" y="355600"/>
            <a:ext cx="1" cy="557180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89" name="Shape 89"/>
          <p:cNvSpPr/>
          <p:nvPr/>
        </p:nvSpPr>
        <p:spPr>
          <a:xfrm>
            <a:off x="7905750" y="3138785"/>
            <a:ext cx="3881543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90" name="Shape 90"/>
          <p:cNvSpPr>
            <a:spLocks noGrp="1"/>
          </p:cNvSpPr>
          <p:nvPr>
            <p:ph type="pic" sz="quarter" idx="13"/>
          </p:nvPr>
        </p:nvSpPr>
        <p:spPr>
          <a:xfrm>
            <a:off x="8007350" y="3251200"/>
            <a:ext cx="3784600" cy="26733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sz="quarter" idx="14"/>
          </p:nvPr>
        </p:nvSpPr>
        <p:spPr>
          <a:xfrm>
            <a:off x="8007350" y="354603"/>
            <a:ext cx="3784600" cy="26733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15"/>
          </p:nvPr>
        </p:nvSpPr>
        <p:spPr>
          <a:xfrm>
            <a:off x="488950" y="356848"/>
            <a:ext cx="7289800" cy="55689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488950" y="6089650"/>
            <a:ext cx="7289800" cy="66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143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2286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3429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4572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273108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5684" y="1835150"/>
            <a:ext cx="5842000" cy="13826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9545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‹Nr.›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9255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435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30989" y="135808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1595" y="135808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1637" y="135808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1219203" y="233280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5237" y="135808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6191595" y="233280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30989" y="2628160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91595" y="2628160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41637" y="2628160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1219203" y="3602884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765237" y="2634550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6191595" y="3602884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30989" y="3878368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91595" y="3878368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41637" y="3878368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1219203" y="4853092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765236" y="3866242"/>
            <a:ext cx="3145368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6191595" y="4853092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30989" y="512857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191595" y="512857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41637" y="512857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1219203" y="610329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765237" y="512857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6191595" y="610329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206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2857858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4459828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-FR" sz="1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Page </a:t>
            </a:r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944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8001" y="1256885"/>
            <a:ext cx="10896619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  <a:p>
            <a:pPr lvl="5"/>
            <a:r>
              <a:rPr lang="fr-FR" dirty="0"/>
              <a:t>Sixième niveau</a:t>
            </a:r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842805" y="52752"/>
            <a:ext cx="9053728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68003" y="6465733"/>
            <a:ext cx="34653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4482717" y="6063437"/>
            <a:ext cx="550897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217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8113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Réunion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927649" y="52752"/>
            <a:ext cx="8736969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60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body" sz="quarter" idx="13"/>
          </p:nvPr>
        </p:nvSpPr>
        <p:spPr>
          <a:xfrm>
            <a:off x="1193800" y="4476750"/>
            <a:ext cx="9810750" cy="3795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323850">
              <a:spcBef>
                <a:spcPts val="0"/>
              </a:spcBef>
              <a:buSzTx/>
              <a:buFontTx/>
              <a:buNone/>
              <a:defRPr sz="18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sz="quarter" idx="14"/>
          </p:nvPr>
        </p:nvSpPr>
        <p:spPr>
          <a:xfrm>
            <a:off x="1193800" y="3000336"/>
            <a:ext cx="9810750" cy="533479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323850">
              <a:spcBef>
                <a:spcPts val="1700"/>
              </a:spcBef>
              <a:buSzTx/>
              <a:buFontTx/>
              <a:buNone/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672606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‹Nr.›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88263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6521553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28 January 2021</a:t>
            </a:r>
            <a:endParaRPr lang="fr-FR" dirty="0"/>
          </a:p>
        </p:txBody>
      </p:sp>
      <p:sp>
        <p:nvSpPr>
          <p:cNvPr id="4" name="Espace réservé du numéro de diapositive 1"/>
          <p:cNvSpPr>
            <a:spLocks noGrp="1"/>
          </p:cNvSpPr>
          <p:nvPr>
            <p:ph type="sldNum" sz="quarter" idx="11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‹Nr.›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7899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533400" y="3340100"/>
            <a:ext cx="11126338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533400" y="927100"/>
            <a:ext cx="11118850" cy="2235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533400" y="3524250"/>
            <a:ext cx="11118850" cy="7175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143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2286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3429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4572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592130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533400" y="3422650"/>
            <a:ext cx="5001071" cy="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42" name="Shape 42"/>
          <p:cNvSpPr>
            <a:spLocks noGrp="1"/>
          </p:cNvSpPr>
          <p:nvPr>
            <p:ph type="pic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533400" y="1009650"/>
            <a:ext cx="5003800" cy="2235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533400" y="3606800"/>
            <a:ext cx="5003800" cy="2235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143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2286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3429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4572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432877" y="6496050"/>
            <a:ext cx="22762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276130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643260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533400" y="1384300"/>
            <a:ext cx="4756306" cy="9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70" name="Shape 70"/>
          <p:cNvSpPr>
            <a:spLocks noGrp="1"/>
          </p:cNvSpPr>
          <p:nvPr>
            <p:ph type="pic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533400" y="234950"/>
            <a:ext cx="4762500" cy="984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body" sz="half" idx="1"/>
          </p:nvPr>
        </p:nvSpPr>
        <p:spPr>
          <a:xfrm>
            <a:off x="533400" y="1562100"/>
            <a:ext cx="4762500" cy="4686300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21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57200" indent="-228600">
              <a:spcBef>
                <a:spcPts val="21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85800" indent="-228600">
              <a:spcBef>
                <a:spcPts val="21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914400" indent="-228600">
              <a:spcBef>
                <a:spcPts val="21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43000" indent="-228600">
              <a:spcBef>
                <a:spcPts val="21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xfrm>
            <a:off x="478822" y="6496050"/>
            <a:ext cx="227626" cy="241092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024812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 flipH="1">
            <a:off x="7905870" y="355600"/>
            <a:ext cx="1" cy="557180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89" name="Shape 89"/>
          <p:cNvSpPr/>
          <p:nvPr/>
        </p:nvSpPr>
        <p:spPr>
          <a:xfrm>
            <a:off x="7905750" y="3138785"/>
            <a:ext cx="3881543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90" name="Shape 90"/>
          <p:cNvSpPr>
            <a:spLocks noGrp="1"/>
          </p:cNvSpPr>
          <p:nvPr>
            <p:ph type="pic" sz="quarter" idx="13"/>
          </p:nvPr>
        </p:nvSpPr>
        <p:spPr>
          <a:xfrm>
            <a:off x="8007350" y="3251200"/>
            <a:ext cx="3784600" cy="26733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sz="quarter" idx="14"/>
          </p:nvPr>
        </p:nvSpPr>
        <p:spPr>
          <a:xfrm>
            <a:off x="8007350" y="354603"/>
            <a:ext cx="3784600" cy="26733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15"/>
          </p:nvPr>
        </p:nvSpPr>
        <p:spPr>
          <a:xfrm>
            <a:off x="488950" y="356848"/>
            <a:ext cx="7289800" cy="55689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488950" y="6089650"/>
            <a:ext cx="7289800" cy="66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143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2286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3429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457200">
              <a:spcBef>
                <a:spcPts val="0"/>
              </a:spcBef>
              <a:buSzTx/>
              <a:buFontTx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442472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body" sz="quarter" idx="13"/>
          </p:nvPr>
        </p:nvSpPr>
        <p:spPr>
          <a:xfrm>
            <a:off x="1193800" y="4476750"/>
            <a:ext cx="9810750" cy="3795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323850">
              <a:spcBef>
                <a:spcPts val="0"/>
              </a:spcBef>
              <a:buSzTx/>
              <a:buFontTx/>
              <a:buNone/>
              <a:defRPr sz="18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sz="quarter" idx="14"/>
          </p:nvPr>
        </p:nvSpPr>
        <p:spPr>
          <a:xfrm>
            <a:off x="1193800" y="3000336"/>
            <a:ext cx="9810750" cy="533479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323850">
              <a:spcBef>
                <a:spcPts val="1700"/>
              </a:spcBef>
              <a:buSzTx/>
              <a:buFontTx/>
              <a:buNone/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0811656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394223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11247341" y="6496050"/>
            <a:ext cx="545022" cy="241092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047870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156679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533400" y="3340100"/>
            <a:ext cx="11126338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533400" y="927100"/>
            <a:ext cx="11118850" cy="2235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533400" y="3524249"/>
            <a:ext cx="11118850" cy="246476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143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2286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3429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4572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251086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716115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11711587" y="6496050"/>
            <a:ext cx="304834" cy="241092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42956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9772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5733256"/>
            <a:ext cx="816000" cy="1124744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4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27987407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454844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13878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55085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5" y="1484781"/>
            <a:ext cx="10514177" cy="4608515"/>
          </a:xfrm>
        </p:spPr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80278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8" y="1341442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26282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42" y="1337875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1834317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26282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30" y="1449814"/>
            <a:ext cx="5041900" cy="457158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14" y="1446237"/>
            <a:ext cx="5041900" cy="457515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59244888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26282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325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29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26282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44420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1102794" y="1019814"/>
            <a:ext cx="11089207" cy="557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23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237050" indent="-2370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267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2685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6" y="1019813"/>
            <a:ext cx="864000" cy="864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87142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3974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1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79312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63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7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4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48.xml"/><Relationship Id="rId10" Type="http://schemas.openxmlformats.org/officeDocument/2006/relationships/image" Target="../media/image8.emf"/><Relationship Id="rId4" Type="http://schemas.openxmlformats.org/officeDocument/2006/relationships/slideLayout" Target="../slideLayouts/slideLayout47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25901" y="1008851"/>
            <a:ext cx="11126349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33400" y="234950"/>
            <a:ext cx="11118850" cy="624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Titeltext</a:t>
            </a:r>
            <a:endParaRPr dirty="0"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33400" y="1562100"/>
            <a:ext cx="11118850" cy="468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564737" y="6496050"/>
            <a:ext cx="227626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771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</p:sldLayoutIdLst>
  <p:transition spd="med"/>
  <p:txStyles>
    <p:titleStyle>
      <a:lvl1pPr marL="0" marR="0" indent="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31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63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95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127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158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190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222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254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85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143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2286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3429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4572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5715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6858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8001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9144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1" y="6244114"/>
            <a:ext cx="32016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="1" dirty="0">
                <a:solidFill>
                  <a:schemeClr val="bg1"/>
                </a:solidFill>
              </a:rPr>
              <a:t>FCC Feasibility Study Roadmap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pPr algn="l"/>
            <a:r>
              <a:rPr lang="en-GB" sz="1000" b="0" baseline="0" dirty="0">
                <a:solidFill>
                  <a:schemeClr val="bg1"/>
                </a:solidFill>
              </a:rPr>
              <a:t>FCC Week 2021, 28 June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1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18577" y="6266289"/>
            <a:ext cx="29317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="1" dirty="0">
                <a:solidFill>
                  <a:schemeClr val="bg1"/>
                </a:solidFill>
              </a:rPr>
              <a:t>FCC </a:t>
            </a:r>
            <a:r>
              <a:rPr lang="en-GB" sz="1000" b="1" dirty="0" err="1">
                <a:solidFill>
                  <a:schemeClr val="bg1"/>
                </a:solidFill>
              </a:rPr>
              <a:t>FeasibilityStudy</a:t>
            </a:r>
            <a:r>
              <a:rPr lang="en-GB" sz="1000" b="1" dirty="0">
                <a:solidFill>
                  <a:schemeClr val="bg1"/>
                </a:solidFill>
              </a:rPr>
              <a:t> Roadmap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pPr algn="l"/>
            <a:r>
              <a:rPr lang="en-GB" sz="1000" b="0" baseline="0" dirty="0">
                <a:solidFill>
                  <a:schemeClr val="bg1"/>
                </a:solidFill>
              </a:rPr>
              <a:t>FCC Week 2021, 28 June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44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-52004" y="6635131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762273" y="65696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28 </a:t>
            </a:r>
            <a:r>
              <a:rPr lang="fr-FR" dirty="0" err="1"/>
              <a:t>January</a:t>
            </a:r>
            <a:r>
              <a:rPr lang="fr-FR" dirty="0"/>
              <a:t> 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44333" y="65696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0B0A-A0DE-431E-A9CC-2296318244F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5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</p:sldLayoutIdLst>
  <p:hf hdr="0" ftr="0" dt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33400" y="1384300"/>
            <a:ext cx="11126349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33400" y="234950"/>
            <a:ext cx="11118850" cy="984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Titeltext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33400" y="1562100"/>
            <a:ext cx="11118850" cy="468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564737" y="6496050"/>
            <a:ext cx="227626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2670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</p:sldLayoutIdLst>
  <p:transition spd="med"/>
  <p:txStyles>
    <p:titleStyle>
      <a:lvl1pPr marL="0" marR="0" indent="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31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63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95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127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158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190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222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254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85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143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2286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3429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4572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5715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6858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8001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9144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52201" y="880635"/>
            <a:ext cx="11126349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33400" y="234951"/>
            <a:ext cx="10076062" cy="5220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/>
          <a:p>
            <a:r>
              <a:rPr dirty="0" err="1"/>
              <a:t>Titeltext</a:t>
            </a:r>
            <a:endParaRPr dirty="0"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33400" y="1004406"/>
            <a:ext cx="11118850" cy="5491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 err="1"/>
              <a:t>Textebene</a:t>
            </a:r>
            <a:r>
              <a:rPr dirty="0"/>
              <a:t> 1</a:t>
            </a:r>
          </a:p>
          <a:p>
            <a:pPr lvl="1"/>
            <a:r>
              <a:rPr dirty="0" err="1"/>
              <a:t>Textebene</a:t>
            </a:r>
            <a:r>
              <a:rPr dirty="0"/>
              <a:t> 2</a:t>
            </a:r>
          </a:p>
          <a:p>
            <a:pPr lvl="2"/>
            <a:r>
              <a:rPr dirty="0" err="1"/>
              <a:t>Textebene</a:t>
            </a:r>
            <a:r>
              <a:rPr dirty="0"/>
              <a:t> 3</a:t>
            </a:r>
          </a:p>
          <a:p>
            <a:pPr lvl="3"/>
            <a:r>
              <a:rPr dirty="0" err="1"/>
              <a:t>Textebene</a:t>
            </a:r>
            <a:r>
              <a:rPr dirty="0"/>
              <a:t> 4</a:t>
            </a:r>
          </a:p>
          <a:p>
            <a:pPr lvl="4"/>
            <a:r>
              <a:rPr dirty="0" err="1"/>
              <a:t>Textebene</a:t>
            </a:r>
            <a:r>
              <a:rPr dirty="0"/>
              <a:t>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792363" y="6496050"/>
            <a:ext cx="227626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0736630" y="227221"/>
            <a:ext cx="828107" cy="52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6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8" r:id="rId2"/>
    <p:sldLayoutId id="2147483849" r:id="rId3"/>
    <p:sldLayoutId id="2147483859" r:id="rId4"/>
  </p:sldLayoutIdLst>
  <p:transition spd="med"/>
  <p:hf hdr="0" ftr="0" dt="0"/>
  <p:txStyles>
    <p:titleStyle>
      <a:lvl1pPr marL="0" marR="0" indent="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31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63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95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127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158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190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222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254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85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143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2286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3429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4572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5715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6858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8001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9144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755085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F1AE8D-D73E-2F45-B10B-966D9117533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006" y="293041"/>
            <a:ext cx="1608277" cy="54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0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hyperlink" Target="http://www.chart.ch/" TargetMode="Externa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microsoft.com/office/2007/relationships/hdphoto" Target="../media/hdphoto2.wdp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11" Type="http://schemas.openxmlformats.org/officeDocument/2006/relationships/image" Target="../media/image28.svg"/><Relationship Id="rId5" Type="http://schemas.openxmlformats.org/officeDocument/2006/relationships/image" Target="../media/image24.emf"/><Relationship Id="rId10" Type="http://schemas.openxmlformats.org/officeDocument/2006/relationships/image" Target="../media/image28.png"/><Relationship Id="rId4" Type="http://schemas.microsoft.com/office/2007/relationships/hdphoto" Target="../media/hdphoto1.wdp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6.png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536575" y="920840"/>
            <a:ext cx="11118850" cy="22352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CHART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533400" y="3524250"/>
            <a:ext cx="11118850" cy="24466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Lenny Rivkin, Mike Seidel</a:t>
            </a:r>
          </a:p>
        </p:txBody>
      </p:sp>
      <p:sp>
        <p:nvSpPr>
          <p:cNvPr id="129" name="Shape 129"/>
          <p:cNvSpPr/>
          <p:nvPr/>
        </p:nvSpPr>
        <p:spPr>
          <a:xfrm>
            <a:off x="533400" y="6227446"/>
            <a:ext cx="2609850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 sz="3600"/>
            </a:lvl1pPr>
          </a:lstStyle>
          <a:p>
            <a:pPr marL="0" marR="0" lvl="0" indent="0" algn="l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  <a:hlinkClick r:id="rId2"/>
              </a:rPr>
              <a:t>www.chart.ch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 Light"/>
              <a:sym typeface="Helvetica Neue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25" y="133316"/>
            <a:ext cx="5587365" cy="5587365"/>
          </a:xfrm>
          <a:prstGeom prst="rect">
            <a:avLst/>
          </a:prstGeom>
        </p:spPr>
      </p:pic>
      <p:pic>
        <p:nvPicPr>
          <p:cNvPr id="7" name="Picture 5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01" y="5703754"/>
            <a:ext cx="1017588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105" y="5950773"/>
            <a:ext cx="10509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Bildergebnis für eth zürich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2345" y="5904786"/>
            <a:ext cx="1617076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2983" y="5999986"/>
            <a:ext cx="1143000" cy="40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Bildergebnis für uni genev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7125" y="5904786"/>
            <a:ext cx="16383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de-CH" sz="9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CH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39219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Experiment layout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>
              <a:spcAft>
                <a:spcPct val="0"/>
              </a:spcAft>
              <a:defRPr/>
            </a:pPr>
            <a:r>
              <a:rPr lang="de-DE" kern="1200">
                <a:latin typeface="Calibri"/>
              </a:rPr>
              <a:t>Page </a:t>
            </a:r>
            <a:fld id="{EBC07571-3134-BB4B-B83F-1A9FE18D34F3}" type="slidenum">
              <a:rPr lang="de-DE" kern="1200">
                <a:latin typeface="Calibri"/>
              </a:rPr>
              <a:pPr algn="r" defTabSz="1219170" eaLnBrk="0" fontAlgn="base">
                <a:spcAft>
                  <a:spcPct val="0"/>
                </a:spcAft>
                <a:defRPr/>
              </a:pPr>
              <a:t>10</a:t>
            </a:fld>
            <a:endParaRPr lang="de-DE" kern="1200" dirty="0">
              <a:latin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870538-CD21-6041-8D33-B1DE29BE86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754" y="836712"/>
            <a:ext cx="8909737" cy="57027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7ACF6E-8557-FF45-B7E7-72D266443205}"/>
              </a:ext>
            </a:extLst>
          </p:cNvPr>
          <p:cNvSpPr txBox="1"/>
          <p:nvPr/>
        </p:nvSpPr>
        <p:spPr>
          <a:xfrm>
            <a:off x="769076" y="5502415"/>
            <a:ext cx="1214355" cy="2637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Crystal in/out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767F89-CCF2-3347-B53B-A1C09BFE7549}"/>
              </a:ext>
            </a:extLst>
          </p:cNvPr>
          <p:cNvSpPr txBox="1"/>
          <p:nvPr/>
        </p:nvSpPr>
        <p:spPr>
          <a:xfrm>
            <a:off x="3657355" y="5906151"/>
            <a:ext cx="2400267" cy="6720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Beam stopper</a:t>
            </a:r>
          </a:p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GB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nd permanent magnet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4973AE-BCA1-AC47-B96A-918EA63F67B6}"/>
              </a:ext>
            </a:extLst>
          </p:cNvPr>
          <p:cNvSpPr txBox="1"/>
          <p:nvPr/>
        </p:nvSpPr>
        <p:spPr>
          <a:xfrm>
            <a:off x="2575847" y="4215519"/>
            <a:ext cx="1536171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SC solenoid with embedded target</a:t>
            </a:r>
            <a:endParaRPr lang="en-CH" sz="1600" kern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32078D-B09D-9547-B407-45B43728A4E7}"/>
              </a:ext>
            </a:extLst>
          </p:cNvPr>
          <p:cNvSpPr/>
          <p:nvPr/>
        </p:nvSpPr>
        <p:spPr>
          <a:xfrm>
            <a:off x="6206539" y="4428919"/>
            <a:ext cx="1728195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219140" eaLnBrk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RF cavities and NC solenoids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6C3922-E68E-2B44-8164-09AABBC52FEA}"/>
              </a:ext>
            </a:extLst>
          </p:cNvPr>
          <p:cNvSpPr txBox="1"/>
          <p:nvPr/>
        </p:nvSpPr>
        <p:spPr>
          <a:xfrm>
            <a:off x="224820" y="6244103"/>
            <a:ext cx="1632181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SwissFEL 6 GeV electron beam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03FDB6-D892-0B4F-B411-44BC6C51FE80}"/>
              </a:ext>
            </a:extLst>
          </p:cNvPr>
          <p:cNvSpPr/>
          <p:nvPr/>
        </p:nvSpPr>
        <p:spPr>
          <a:xfrm>
            <a:off x="10532350" y="1069657"/>
            <a:ext cx="155274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219140" eaLnBrk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beam dump or beam stopper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1A6FD03-A11D-A041-AC05-D76E0ABF6222}"/>
              </a:ext>
            </a:extLst>
          </p:cNvPr>
          <p:cNvCxnSpPr/>
          <p:nvPr/>
        </p:nvCxnSpPr>
        <p:spPr bwMode="auto">
          <a:xfrm flipH="1" flipV="1">
            <a:off x="1754653" y="4428919"/>
            <a:ext cx="576064" cy="15601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8BF9E1E-BF04-7143-B07E-E3B324D6D94E}"/>
              </a:ext>
            </a:extLst>
          </p:cNvPr>
          <p:cNvSpPr txBox="1"/>
          <p:nvPr/>
        </p:nvSpPr>
        <p:spPr>
          <a:xfrm>
            <a:off x="618490" y="4071238"/>
            <a:ext cx="1358679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Radiation from the crystal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3E0248-D66F-AF4F-A2CE-7F4FA6157E39}"/>
              </a:ext>
            </a:extLst>
          </p:cNvPr>
          <p:cNvSpPr txBox="1"/>
          <p:nvPr/>
        </p:nvSpPr>
        <p:spPr>
          <a:xfrm>
            <a:off x="6617215" y="1366969"/>
            <a:ext cx="1358679" cy="2708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Spectrometer</a:t>
            </a:r>
            <a:endParaRPr lang="en-CH" sz="1600" kern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EFC0BB-39B3-B841-B05E-A5D532029A6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473511" y="6021288"/>
            <a:ext cx="324564" cy="380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8AB7D08-7392-5549-B545-5A99D68AAA91}"/>
              </a:ext>
            </a:extLst>
          </p:cNvPr>
          <p:cNvSpPr txBox="1"/>
          <p:nvPr/>
        </p:nvSpPr>
        <p:spPr>
          <a:xfrm>
            <a:off x="7797527" y="3762269"/>
            <a:ext cx="1358679" cy="2708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GB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lectron beam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B4DD00-6D1A-574D-A56E-324C368FC9CA}"/>
              </a:ext>
            </a:extLst>
          </p:cNvPr>
          <p:cNvSpPr txBox="1"/>
          <p:nvPr/>
        </p:nvSpPr>
        <p:spPr>
          <a:xfrm>
            <a:off x="5711958" y="1869049"/>
            <a:ext cx="1358679" cy="2708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positron </a:t>
            </a: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beam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63F09D3-BD84-0641-B272-7D4E8A3FD69B}"/>
              </a:ext>
            </a:extLst>
          </p:cNvPr>
          <p:cNvCxnSpPr>
            <a:cxnSpLocks/>
          </p:cNvCxnSpPr>
          <p:nvPr/>
        </p:nvCxnSpPr>
        <p:spPr bwMode="auto">
          <a:xfrm>
            <a:off x="6905592" y="2165082"/>
            <a:ext cx="672075" cy="6715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14EBFFA-D38B-9745-AE46-959D0B9D6784}"/>
              </a:ext>
            </a:extLst>
          </p:cNvPr>
          <p:cNvCxnSpPr>
            <a:cxnSpLocks/>
          </p:cNvCxnSpPr>
          <p:nvPr/>
        </p:nvCxnSpPr>
        <p:spPr bwMode="auto">
          <a:xfrm>
            <a:off x="7702083" y="2886185"/>
            <a:ext cx="273811" cy="7698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6E7707C-1C87-F349-8440-EF1C855D77F7}"/>
              </a:ext>
            </a:extLst>
          </p:cNvPr>
          <p:cNvSpPr txBox="1"/>
          <p:nvPr/>
        </p:nvSpPr>
        <p:spPr>
          <a:xfrm>
            <a:off x="2418845" y="6440760"/>
            <a:ext cx="1358679" cy="2708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GB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CH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lectron beam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3AFFE5-1CFA-2141-8457-8783ECE735AF}"/>
              </a:ext>
            </a:extLst>
          </p:cNvPr>
          <p:cNvSpPr txBox="1"/>
          <p:nvPr/>
        </p:nvSpPr>
        <p:spPr>
          <a:xfrm>
            <a:off x="7857975" y="4911322"/>
            <a:ext cx="4130885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algn="l" defTabSz="1219140" eaLnBrk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Diagnostic not defined yet (charge measurement)</a:t>
            </a:r>
          </a:p>
          <a:p>
            <a:pPr marL="228594" indent="-228594" algn="l" defTabSz="1219140" eaLnBrk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Both e- and e+ have huge energy spread, </a:t>
            </a:r>
            <a:r>
              <a:rPr lang="en-US" sz="1600" i="1" kern="12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beam dump design and shielding problems</a:t>
            </a: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228594" indent="-228594" algn="l" defTabSz="1219140" eaLnBrk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Option: operate with extremely low beam charge &lt;&lt;200 </a:t>
            </a:r>
            <a:r>
              <a:rPr lang="en-US" sz="1600" kern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pC</a:t>
            </a:r>
            <a:r>
              <a:rPr lang="en-US" sz="1600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&lt;&lt;100 Hz</a:t>
            </a:r>
            <a:endParaRPr lang="en-US" sz="1067" kern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924A73-DED6-4848-B9DC-183AE82A28D7}"/>
              </a:ext>
            </a:extLst>
          </p:cNvPr>
          <p:cNvSpPr txBox="1"/>
          <p:nvPr/>
        </p:nvSpPr>
        <p:spPr>
          <a:xfrm>
            <a:off x="1040911" y="1458024"/>
            <a:ext cx="3767445" cy="94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219140" eaLnBrk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i="1" kern="12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Goal: have a comparative study between conventional and hybrid schemes and to test the SC solenoid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D1970-5738-0944-9730-3BFAD798C391}"/>
              </a:ext>
            </a:extLst>
          </p:cNvPr>
          <p:cNvSpPr txBox="1"/>
          <p:nvPr/>
        </p:nvSpPr>
        <p:spPr>
          <a:xfrm>
            <a:off x="5520855" y="6578226"/>
            <a:ext cx="2455039" cy="28073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333" kern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Courtesy of R. Zennaro</a:t>
            </a:r>
          </a:p>
        </p:txBody>
      </p:sp>
    </p:spTree>
    <p:extLst>
      <p:ext uri="{BB962C8B-B14F-4D97-AF65-F5344CB8AC3E}">
        <p14:creationId xmlns:p14="http://schemas.microsoft.com/office/powerpoint/2010/main" val="36587835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3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403" y="5870138"/>
            <a:ext cx="868975" cy="25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538" y="5536701"/>
            <a:ext cx="920095" cy="92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633" y="5665728"/>
            <a:ext cx="667609" cy="662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29000" y="5791092"/>
            <a:ext cx="1201472" cy="41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514500" y="5464267"/>
            <a:ext cx="4500400" cy="1189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l">
              <a:lnSpc>
                <a:spcPct val="115000"/>
              </a:lnSpc>
            </a:pPr>
            <a:r>
              <a:rPr lang="en-GB" sz="1333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Collaboration between EPFL &amp; CERN in synergy with current LHC based efforts at CERN, and with broader interests towards lightsource and muon collider communities</a:t>
            </a:r>
            <a:endParaRPr sz="1333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158333" y="142100"/>
            <a:ext cx="10567200" cy="9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en-GB" sz="2933" dirty="0">
                <a:latin typeface="Lato Light"/>
                <a:ea typeface="Lato Light"/>
                <a:cs typeface="Lato Light"/>
                <a:sym typeface="Lato Light"/>
              </a:rPr>
              <a:t>Development of simulation framework for FCC-</a:t>
            </a:r>
            <a:r>
              <a:rPr lang="en-GB" sz="2933" dirty="0" err="1">
                <a:latin typeface="Lato Light"/>
                <a:ea typeface="Lato Light"/>
                <a:cs typeface="Lato Light"/>
                <a:sym typeface="Lato Light"/>
              </a:rPr>
              <a:t>ee</a:t>
            </a:r>
            <a:r>
              <a:rPr lang="en-GB" sz="2933" dirty="0">
                <a:latin typeface="Lato Light"/>
                <a:ea typeface="Lato Light"/>
                <a:cs typeface="Lato Light"/>
                <a:sym typeface="Lato Light"/>
              </a:rPr>
              <a:t> (</a:t>
            </a:r>
            <a:r>
              <a:rPr lang="en-GB" sz="2933" dirty="0" err="1">
                <a:latin typeface="Lato Light"/>
                <a:ea typeface="Lato Light"/>
                <a:cs typeface="Lato Light"/>
                <a:sym typeface="Lato Light"/>
              </a:rPr>
              <a:t>F.Carlier</a:t>
            </a:r>
            <a:r>
              <a:rPr lang="en-GB" sz="2933" dirty="0">
                <a:latin typeface="Lato Light"/>
                <a:ea typeface="Lato Light"/>
                <a:cs typeface="Lato Light"/>
                <a:sym typeface="Lato Light"/>
              </a:rPr>
              <a:t> et al)</a:t>
            </a:r>
            <a:endParaRPr sz="3200" dirty="0"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63" name="Google Shape;63;p13"/>
          <p:cNvCxnSpPr/>
          <p:nvPr/>
        </p:nvCxnSpPr>
        <p:spPr>
          <a:xfrm>
            <a:off x="0" y="969833"/>
            <a:ext cx="3077600" cy="0"/>
          </a:xfrm>
          <a:prstGeom prst="straightConnector1">
            <a:avLst/>
          </a:prstGeom>
          <a:noFill/>
          <a:ln w="19050" cap="flat" cmpd="sng">
            <a:solidFill>
              <a:srgbClr val="E066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" name="Google Shape;64;p13"/>
          <p:cNvSpPr/>
          <p:nvPr/>
        </p:nvSpPr>
        <p:spPr>
          <a:xfrm>
            <a:off x="9310400" y="1543633"/>
            <a:ext cx="2516800" cy="2898000"/>
          </a:xfrm>
          <a:prstGeom prst="roundRect">
            <a:avLst>
              <a:gd name="adj" fmla="val 1764"/>
            </a:avLst>
          </a:prstGeom>
          <a:solidFill>
            <a:srgbClr val="CFE2F3">
              <a:alpha val="37430"/>
            </a:srgbClr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Team: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Félix Carlier (Postdoc EPFL)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Peter Kicsiny (Ph.D. EPFL/CERN)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Guillaume Simon (Ph.D. CERN)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Yi Wu (MSc. EPFL)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Staff and supervisors: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Tatiana Pieloni (EPFL)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Xavier Buffat (CERN)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Daniel Schulte (CERN)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Riccardo De Maria (CERN)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algn="l">
              <a:lnSpc>
                <a:spcPct val="115000"/>
              </a:lnSpc>
            </a:pPr>
            <a:r>
              <a:rPr lang="en-GB" sz="12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Frank Schmidt (CERN)</a:t>
            </a:r>
            <a:endParaRPr sz="12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552367" y="1126301"/>
            <a:ext cx="8473100" cy="1425671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l">
              <a:lnSpc>
                <a:spcPct val="115000"/>
              </a:lnSpc>
            </a:pPr>
            <a:r>
              <a:rPr lang="en-GB" sz="1333">
                <a:latin typeface="Lato"/>
                <a:ea typeface="Lato"/>
                <a:cs typeface="Lato"/>
                <a:sym typeface="Lato"/>
              </a:rPr>
              <a:t>Why? </a:t>
            </a:r>
            <a:r>
              <a:rPr lang="en-GB" sz="1333">
                <a:latin typeface="Lato Light"/>
                <a:ea typeface="Lato Light"/>
                <a:cs typeface="Lato Light"/>
                <a:sym typeface="Lato Light"/>
              </a:rPr>
              <a:t>   Some critical simulations for FCC-ee are not within the capabilities of current simulation codes</a:t>
            </a:r>
            <a:endParaRPr sz="1333"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SzPts val="1000"/>
              <a:buFont typeface="Lato Light"/>
              <a:buChar char="-"/>
            </a:pPr>
            <a:r>
              <a:rPr lang="en-GB" sz="1333">
                <a:latin typeface="Lato Light"/>
                <a:ea typeface="Lato Light"/>
                <a:cs typeface="Lato Light"/>
                <a:sym typeface="Lato Light"/>
              </a:rPr>
              <a:t>Beam-beam instability studies with full lattice descriptions</a:t>
            </a:r>
            <a:endParaRPr sz="1333"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SzPts val="1000"/>
              <a:buFont typeface="Lato Light"/>
              <a:buChar char="-"/>
            </a:pPr>
            <a:r>
              <a:rPr lang="en-GB" sz="1333">
                <a:latin typeface="Lato Light"/>
                <a:ea typeface="Lato Light"/>
                <a:cs typeface="Lato Light"/>
                <a:sym typeface="Lato Light"/>
              </a:rPr>
              <a:t>Efficient on- and off-momentum dynamic aperture simulations</a:t>
            </a:r>
            <a:endParaRPr sz="1333"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SzPts val="1000"/>
              <a:buFont typeface="Lato Light"/>
              <a:buChar char="-"/>
            </a:pPr>
            <a:r>
              <a:rPr lang="en-GB" sz="1333">
                <a:latin typeface="Lato Light"/>
                <a:ea typeface="Lato Light"/>
                <a:cs typeface="Lato Light"/>
                <a:sym typeface="Lato Light"/>
              </a:rPr>
              <a:t>Self-consistent optics with beam-beam </a:t>
            </a:r>
            <a:endParaRPr sz="1333"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Clr>
                <a:schemeClr val="dk1"/>
              </a:buClr>
              <a:buSzPts val="1000"/>
              <a:buFont typeface="Lato Light"/>
              <a:buChar char="-"/>
            </a:pPr>
            <a:r>
              <a:rPr lang="en-GB" sz="1333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Spin dynamics simulations with complete FCC-ee model</a:t>
            </a:r>
            <a:endParaRPr sz="1333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552367" y="3912201"/>
            <a:ext cx="8473100" cy="1425671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l">
              <a:lnSpc>
                <a:spcPct val="115000"/>
              </a:lnSpc>
            </a:pPr>
            <a:r>
              <a:rPr lang="en-GB" sz="1333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How?    </a:t>
            </a:r>
            <a:r>
              <a:rPr lang="en-GB" sz="1333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Current efforts focus on:</a:t>
            </a:r>
            <a:endParaRPr sz="1333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Clr>
                <a:schemeClr val="dk1"/>
              </a:buClr>
              <a:buSzPts val="1000"/>
              <a:buFont typeface="Lato Light"/>
              <a:buChar char="-"/>
            </a:pPr>
            <a:r>
              <a:rPr lang="en-GB" sz="1333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Updating codes to accept FCC-ee model including tapering and solenoid modelling</a:t>
            </a:r>
            <a:endParaRPr sz="1333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Clr>
                <a:schemeClr val="dk1"/>
              </a:buClr>
              <a:buSzPts val="1000"/>
              <a:buFont typeface="Lato Light"/>
              <a:buChar char="-"/>
            </a:pPr>
            <a:r>
              <a:rPr lang="en-GB" sz="1333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Developing common interface and APIs to move towards multi-code simulations </a:t>
            </a:r>
            <a:endParaRPr sz="1333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Clr>
                <a:schemeClr val="dk1"/>
              </a:buClr>
              <a:buSzPts val="1000"/>
              <a:buFont typeface="Lato Light"/>
              <a:buChar char="-"/>
            </a:pPr>
            <a:r>
              <a:rPr lang="en-GB" sz="1333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Efficient multiparticle tracking modules with synchrotron radiation and beam-beam </a:t>
            </a:r>
            <a:endParaRPr sz="1333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SzPts val="1000"/>
              <a:buFont typeface="Lato Light"/>
              <a:buChar char="-"/>
            </a:pPr>
            <a:r>
              <a:rPr lang="en-GB" sz="1333">
                <a:latin typeface="Lato Light"/>
                <a:ea typeface="Lato Light"/>
                <a:cs typeface="Lato Light"/>
                <a:sym typeface="Lato Light"/>
              </a:rPr>
              <a:t>Developing 6D beam-beam model</a:t>
            </a:r>
            <a:r>
              <a:rPr lang="en-GB" sz="1333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 with various levels of approximations</a:t>
            </a:r>
            <a:endParaRPr sz="1333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552367" y="2638301"/>
            <a:ext cx="8473100" cy="1189773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l">
              <a:lnSpc>
                <a:spcPct val="115000"/>
              </a:lnSpc>
            </a:pPr>
            <a:r>
              <a:rPr lang="en-GB" sz="1333" dirty="0">
                <a:latin typeface="Lato"/>
                <a:ea typeface="Lato"/>
                <a:cs typeface="Lato"/>
                <a:sym typeface="Lato"/>
              </a:rPr>
              <a:t>What?</a:t>
            </a:r>
            <a:r>
              <a:rPr lang="en-GB" sz="1333" dirty="0">
                <a:latin typeface="Lato Light"/>
                <a:ea typeface="Lato Light"/>
                <a:cs typeface="Lato Light"/>
                <a:sym typeface="Lato Light"/>
              </a:rPr>
              <a:t>  Establish a modern and maintainable simulation framework to address key limitations for the FCC-</a:t>
            </a:r>
            <a:r>
              <a:rPr lang="en-GB" sz="1333" dirty="0" err="1">
                <a:latin typeface="Lato Light"/>
                <a:ea typeface="Lato Light"/>
                <a:cs typeface="Lato Light"/>
                <a:sym typeface="Lato Light"/>
              </a:rPr>
              <a:t>ee</a:t>
            </a:r>
            <a:endParaRPr sz="1333" dirty="0"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SzPts val="1000"/>
              <a:buFont typeface="Lato Light"/>
              <a:buChar char="-"/>
            </a:pPr>
            <a:r>
              <a:rPr lang="en-GB" sz="1333" dirty="0">
                <a:latin typeface="Lato Light"/>
                <a:ea typeface="Lato Light"/>
                <a:cs typeface="Lato Light"/>
                <a:sym typeface="Lato Light"/>
              </a:rPr>
              <a:t>Integrate and merge functionalities of established simulation tools</a:t>
            </a:r>
            <a:endParaRPr sz="1333" dirty="0"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SzPts val="1000"/>
              <a:buFont typeface="Lato Light"/>
              <a:buChar char="-"/>
            </a:pPr>
            <a:r>
              <a:rPr lang="en-GB" sz="1333" dirty="0">
                <a:latin typeface="Lato Light"/>
                <a:ea typeface="Lato Light"/>
                <a:cs typeface="Lato Light"/>
                <a:sym typeface="Lato Light"/>
              </a:rPr>
              <a:t>Develop new simulation modules to replace outdated legacy codes</a:t>
            </a:r>
            <a:endParaRPr sz="1333" dirty="0">
              <a:latin typeface="Lato Light"/>
              <a:ea typeface="Lato Light"/>
              <a:cs typeface="Lato Light"/>
              <a:sym typeface="Lato Light"/>
            </a:endParaRPr>
          </a:p>
          <a:p>
            <a:pPr marL="609585" indent="-389457" algn="l">
              <a:lnSpc>
                <a:spcPct val="115000"/>
              </a:lnSpc>
              <a:buSzPts val="1000"/>
              <a:buFont typeface="Lato Light"/>
              <a:buChar char="-"/>
            </a:pPr>
            <a:r>
              <a:rPr lang="en-GB" sz="1333" dirty="0">
                <a:latin typeface="Lato Light"/>
                <a:ea typeface="Lato Light"/>
                <a:cs typeface="Lato Light"/>
                <a:sym typeface="Lato Light"/>
              </a:rPr>
              <a:t>Perform key simulation campaigns with developed tools: beam-beam, spin dynamics, collimation…</a:t>
            </a:r>
            <a:endParaRPr sz="1333" dirty="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533400" y="1063781"/>
            <a:ext cx="7915894" cy="436324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</a:rPr>
              <a:t>CERN is key for Swiss science landscape 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</a:rPr>
              <a:t>Swiss contribution to next generation collider at CERN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</a:rPr>
              <a:t>focused on critical technologies and accelerator physics aspects of FCC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</a:rPr>
              <a:t>networking between CH institutions &amp; CERN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</a:rPr>
              <a:t>involving and educating the next generation accelerator experts</a:t>
            </a:r>
          </a:p>
          <a:p>
            <a:pPr marL="355600" lvl="2" indent="0">
              <a:spcAft>
                <a:spcPts val="6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sym typeface="Symbol" panose="05050102010706020507" pitchFamily="18" charset="2"/>
              </a:rPr>
              <a:t> developing and maintaining competences during the preparation period</a:t>
            </a:r>
            <a:r>
              <a:rPr lang="en-US" sz="2400" dirty="0" smtClean="0">
                <a:solidFill>
                  <a:srgbClr val="002060"/>
                </a:solidFill>
              </a:rPr>
              <a:t> for FCC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CHART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4901" y="1318161"/>
            <a:ext cx="2805289" cy="280528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07521" y="5715280"/>
            <a:ext cx="1057497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4000" b="0" i="0" u="none" strike="noStrike" cap="none" spc="0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CHART </a:t>
            </a:r>
            <a:r>
              <a:rPr kumimoji="0" lang="de-DE" sz="4000" b="0" i="0" u="none" strike="noStrike" cap="none" spc="0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welcomes</a:t>
            </a:r>
            <a:r>
              <a:rPr kumimoji="0" lang="de-DE" sz="4000" b="0" i="0" u="none" strike="noStrike" cap="none" spc="0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</a:t>
            </a:r>
            <a:r>
              <a:rPr kumimoji="0" lang="de-DE" sz="4000" b="0" i="0" u="none" strike="noStrike" cap="none" spc="0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your</a:t>
            </a:r>
            <a:r>
              <a:rPr kumimoji="0" lang="de-DE" sz="4000" b="0" i="0" u="none" strike="noStrike" cap="none" spc="0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</a:t>
            </a:r>
            <a:r>
              <a:rPr kumimoji="0" lang="de-DE" sz="4000" b="0" i="0" u="none" strike="noStrike" cap="none" spc="0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contribution</a:t>
            </a:r>
            <a:r>
              <a:rPr kumimoji="0" lang="de-DE" sz="4000" b="0" i="0" u="none" strike="noStrike" cap="none" spc="0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!</a:t>
            </a:r>
            <a:endParaRPr kumimoji="0" lang="de-CH" sz="4000" b="0" i="0" u="none" strike="noStrike" cap="none" spc="0" normalizeH="0" baseline="0" dirty="0">
              <a:ln>
                <a:noFill/>
              </a:ln>
              <a:solidFill>
                <a:srgbClr val="003399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114828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14351" y="3215657"/>
            <a:ext cx="10076062" cy="522004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Spare </a:t>
            </a:r>
            <a:r>
              <a:rPr lang="de-DE" dirty="0" err="1" smtClean="0"/>
              <a:t>Slides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87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D54830-7645-BF41-829F-ECA0C4D6DC3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/>
              <a:t>How to increase the overall robustness and performance of Nb</a:t>
            </a:r>
            <a:r>
              <a:rPr lang="en-US" sz="2400" baseline="-25000" dirty="0"/>
              <a:t>3</a:t>
            </a:r>
            <a:r>
              <a:rPr lang="en-US" sz="2400" dirty="0"/>
              <a:t>Sn technology in terms of </a:t>
            </a:r>
          </a:p>
          <a:p>
            <a:pPr lvl="1"/>
            <a:r>
              <a:rPr lang="en-US" sz="2400" dirty="0"/>
              <a:t>increased field,</a:t>
            </a:r>
          </a:p>
          <a:p>
            <a:pPr lvl="1"/>
            <a:r>
              <a:rPr lang="en-US" sz="2400" dirty="0"/>
              <a:t>increased yield of conforming coils, </a:t>
            </a:r>
          </a:p>
          <a:p>
            <a:pPr lvl="1"/>
            <a:r>
              <a:rPr lang="en-US" sz="2400" dirty="0"/>
              <a:t>reduced magnet training to ultimate field, and </a:t>
            </a:r>
          </a:p>
          <a:p>
            <a:pPr lvl="1"/>
            <a:r>
              <a:rPr lang="en-US" sz="2400" dirty="0"/>
              <a:t>resilience to operational and thermal cycles?</a:t>
            </a:r>
            <a:endParaRPr lang="en-CH" sz="2400" dirty="0"/>
          </a:p>
          <a:p>
            <a:pPr lvl="0"/>
            <a:r>
              <a:rPr lang="en-US" sz="2400" dirty="0"/>
              <a:t>To which level can the magnetic field be pushed in an economical way?</a:t>
            </a:r>
            <a:endParaRPr lang="en-CH" sz="2400" dirty="0"/>
          </a:p>
          <a:p>
            <a:pPr lvl="0"/>
            <a:r>
              <a:rPr lang="en-US" sz="2400" dirty="0"/>
              <a:t>How to reduce the manufacturing complexity and material cost?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CH" sz="2400" dirty="0"/>
          </a:p>
          <a:p>
            <a:pPr lvl="1"/>
            <a:endParaRPr lang="en-CH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767036-31B5-7F42-B6B2-D35C16D0B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/>
              <a:t>High Field Magnets: </a:t>
            </a:r>
            <a:r>
              <a:rPr lang="en-CH" sz="2300" dirty="0"/>
              <a:t>L</a:t>
            </a:r>
            <a:r>
              <a:rPr lang="en-US" sz="2300" dirty="0"/>
              <a:t>ow </a:t>
            </a:r>
            <a:r>
              <a:rPr lang="en-CH" sz="2300" dirty="0"/>
              <a:t>T</a:t>
            </a:r>
            <a:r>
              <a:rPr lang="en-US" sz="2300" dirty="0" err="1"/>
              <a:t>emperature</a:t>
            </a:r>
            <a:r>
              <a:rPr lang="en-US" sz="2300" dirty="0"/>
              <a:t> </a:t>
            </a:r>
            <a:r>
              <a:rPr lang="en-CH" sz="2300" dirty="0"/>
              <a:t>S</a:t>
            </a:r>
            <a:r>
              <a:rPr lang="en-US" sz="2300" dirty="0" err="1"/>
              <a:t>uperconductors</a:t>
            </a:r>
            <a:r>
              <a:rPr lang="en-CH" sz="2300" dirty="0"/>
              <a:t> Driving Questions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4D8DF7F-89AF-884D-9C1F-781A24FD8119}"/>
              </a:ext>
            </a:extLst>
          </p:cNvPr>
          <p:cNvGraphicFramePr/>
          <p:nvPr>
            <p:extLst/>
          </p:nvPr>
        </p:nvGraphicFramePr>
        <p:xfrm>
          <a:off x="3051151" y="3825798"/>
          <a:ext cx="5040560" cy="2917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7379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73E117-8420-45EA-9886-CE34D1E2D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09551"/>
            <a:ext cx="10076062" cy="522004"/>
          </a:xfrm>
        </p:spPr>
        <p:txBody>
          <a:bodyPr>
            <a:normAutofit/>
          </a:bodyPr>
          <a:lstStyle/>
          <a:p>
            <a:r>
              <a:rPr lang="en-US" sz="2400" dirty="0"/>
              <a:t>Simulation Framework: </a:t>
            </a:r>
            <a:r>
              <a:rPr lang="en-US" sz="2400" b="1" dirty="0"/>
              <a:t>Example Tapering to Compensate SR Losses</a:t>
            </a:r>
            <a:endParaRPr lang="de-DE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A228F-FB83-4A52-BC35-B453E8282D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object 5">
            <a:extLst>
              <a:ext uri="{FF2B5EF4-FFF2-40B4-BE49-F238E27FC236}">
                <a16:creationId xmlns:a16="http://schemas.microsoft.com/office/drawing/2014/main" id="{98F3592D-CF44-439F-9668-02442C29A9B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372" y="4373759"/>
            <a:ext cx="3605496" cy="2122291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F309B8B7-62D9-4182-891A-3D01FB8C10F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47" y="2696120"/>
            <a:ext cx="4288920" cy="2705613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15956E50-538B-4E46-84F3-E8A21E44193F}"/>
              </a:ext>
            </a:extLst>
          </p:cNvPr>
          <p:cNvSpPr/>
          <p:nvPr/>
        </p:nvSpPr>
        <p:spPr>
          <a:xfrm>
            <a:off x="5020733" y="3739205"/>
            <a:ext cx="2074334" cy="937458"/>
          </a:xfrm>
          <a:prstGeom prst="rightArrow">
            <a:avLst/>
          </a:prstGeom>
          <a:solidFill>
            <a:srgbClr val="FFFEBF"/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Tapering</a:t>
            </a:r>
            <a:endParaRPr kumimoji="0" lang="de-DE" sz="2400" b="1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69F2FD-E4FD-4801-9AB3-BB7F5A39791B}"/>
              </a:ext>
            </a:extLst>
          </p:cNvPr>
          <p:cNvSpPr txBox="1"/>
          <p:nvPr/>
        </p:nvSpPr>
        <p:spPr>
          <a:xfrm>
            <a:off x="6584663" y="1384074"/>
            <a:ext cx="5464189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now implemented for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 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codes</a:t>
            </a:r>
            <a:endParaRPr kumimoji="0" lang="de-DE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Neue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5C53ED-3C36-4BC7-B0D3-4E8FCE3D5FB8}"/>
              </a:ext>
            </a:extLst>
          </p:cNvPr>
          <p:cNvSpPr txBox="1"/>
          <p:nvPr/>
        </p:nvSpPr>
        <p:spPr>
          <a:xfrm>
            <a:off x="1032933" y="1800668"/>
            <a:ext cx="3640667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untapered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 (code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Bmad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)</a:t>
            </a:r>
            <a:endParaRPr kumimoji="0" lang="de-DE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Neue Light"/>
            </a:endParaRPr>
          </a:p>
        </p:txBody>
      </p:sp>
      <p:sp>
        <p:nvSpPr>
          <p:cNvPr id="10" name="object 3"/>
          <p:cNvSpPr/>
          <p:nvPr/>
        </p:nvSpPr>
        <p:spPr>
          <a:xfrm>
            <a:off x="8216583" y="2072984"/>
            <a:ext cx="3694285" cy="2138759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feld 1"/>
          <p:cNvSpPr txBox="1"/>
          <p:nvPr/>
        </p:nvSpPr>
        <p:spPr>
          <a:xfrm>
            <a:off x="6976549" y="5964047"/>
            <a:ext cx="1585560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also </a:t>
            </a:r>
            <a:r>
              <a:rPr kumimoji="0" lang="de-DE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optics</a:t>
            </a:r>
            <a:r>
              <a:rPr kumimoji="0" lang="de-DE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 </a:t>
            </a:r>
            <a:r>
              <a:rPr kumimoji="0" lang="de-DE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functions</a:t>
            </a:r>
            <a:r>
              <a:rPr kumimoji="0" lang="de-DE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 </a:t>
            </a:r>
            <a:r>
              <a:rPr kumimoji="0" lang="de-DE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well</a:t>
            </a:r>
            <a:r>
              <a:rPr kumimoji="0" lang="de-DE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 </a:t>
            </a:r>
            <a:r>
              <a:rPr kumimoji="0" lang="de-DE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 Light"/>
              </a:rPr>
              <a:t>controlled</a:t>
            </a:r>
            <a:endParaRPr kumimoji="0" lang="de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96882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543"/>
            <a:ext cx="11417300" cy="889907"/>
          </a:xfrm>
        </p:spPr>
        <p:txBody>
          <a:bodyPr>
            <a:normAutofit/>
          </a:bodyPr>
          <a:lstStyle/>
          <a:p>
            <a:r>
              <a:rPr lang="en-US" dirty="0"/>
              <a:t>Swiss Accelerator Research and Technology CHART Collaboration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792" y="1562100"/>
            <a:ext cx="4478750" cy="46863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development of future accelerator technologies</a:t>
            </a:r>
            <a:br>
              <a:rPr lang="en-US" dirty="0"/>
            </a:br>
            <a:r>
              <a:rPr lang="en-US" dirty="0"/>
              <a:t>Emphasis: </a:t>
            </a:r>
            <a:r>
              <a:rPr lang="en-US" dirty="0">
                <a:solidFill>
                  <a:srgbClr val="002060"/>
                </a:solidFill>
              </a:rPr>
              <a:t>high field magnets</a:t>
            </a:r>
          </a:p>
          <a:p>
            <a:r>
              <a:rPr lang="en-US" dirty="0"/>
              <a:t>development of accelerator concepts beyond the existing technology for synchrotron light sources, medical and industrial applications </a:t>
            </a:r>
          </a:p>
          <a:p>
            <a:pPr marL="0" indent="0">
              <a:buNone/>
            </a:pPr>
            <a:r>
              <a:rPr lang="en-US" dirty="0"/>
              <a:t>Commitments from SERI, ETHs, PSI, </a:t>
            </a:r>
            <a:r>
              <a:rPr lang="en-US" dirty="0" err="1"/>
              <a:t>UniGE</a:t>
            </a:r>
            <a:r>
              <a:rPr lang="en-US" dirty="0"/>
              <a:t> and CERN for a total sum of 40 MCHF to fund these activities for five years (until 2024)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9541" y="1539902"/>
            <a:ext cx="7452459" cy="468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541" y="5213102"/>
            <a:ext cx="1035298" cy="10352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943" y="1999642"/>
            <a:ext cx="1817505" cy="763879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774839" y="3883052"/>
            <a:ext cx="882444" cy="40011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  <a:ea typeface="Helvetica" charset="0"/>
              </a:rPr>
              <a:t>EPFL</a:t>
            </a:r>
            <a:endParaRPr lang="en-US" sz="2000" b="1" dirty="0">
              <a:solidFill>
                <a:schemeClr val="bg1"/>
              </a:solidFill>
              <a:ea typeface="Helvetica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844678" y="2660464"/>
            <a:ext cx="865943" cy="40011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  <a:ea typeface="Helvetica" charset="0"/>
              </a:rPr>
              <a:t>ETHZ</a:t>
            </a:r>
            <a:endParaRPr lang="en-US" sz="2000" b="1" dirty="0">
              <a:solidFill>
                <a:schemeClr val="bg1"/>
              </a:solidFill>
              <a:ea typeface="Helvetica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749342" y="5111984"/>
            <a:ext cx="954108" cy="40011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 err="1">
                <a:solidFill>
                  <a:schemeClr val="bg1"/>
                </a:solidFill>
                <a:ea typeface="Helvetica" charset="0"/>
              </a:rPr>
              <a:t>UniGE</a:t>
            </a:r>
            <a:endParaRPr lang="en-US" sz="2000" b="1" dirty="0">
              <a:solidFill>
                <a:schemeClr val="bg1"/>
              </a:solidFill>
              <a:ea typeface="Helvetica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74839" y="5780386"/>
            <a:ext cx="6417161" cy="471924"/>
          </a:xfrm>
          <a:prstGeom prst="rect">
            <a:avLst/>
          </a:prstGeom>
          <a:solidFill>
            <a:srgbClr val="0066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Securing the future of CERN beyond LHC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260F34-5D49-4B51-9D88-3D46576223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6971" y="-202530"/>
            <a:ext cx="1716324" cy="17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118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FCC integrated project technical schedule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53ADA23-3762-4E71-9E0D-A38F894F9959}"/>
              </a:ext>
            </a:extLst>
          </p:cNvPr>
          <p:cNvGrpSpPr/>
          <p:nvPr/>
        </p:nvGrpSpPr>
        <p:grpSpPr>
          <a:xfrm>
            <a:off x="285866" y="1108017"/>
            <a:ext cx="11714790" cy="5011922"/>
            <a:chOff x="285866" y="1108017"/>
            <a:chExt cx="11714790" cy="5011922"/>
          </a:xfrm>
        </p:grpSpPr>
        <p:sp>
          <p:nvSpPr>
            <p:cNvPr id="78" name="Rounded Rectangle 46">
              <a:extLst>
                <a:ext uri="{FF2B5EF4-FFF2-40B4-BE49-F238E27FC236}">
                  <a16:creationId xmlns:a16="http://schemas.microsoft.com/office/drawing/2014/main" id="{339214F2-7A4E-416A-864C-D7AF43117AF8}"/>
                </a:ext>
              </a:extLst>
            </p:cNvPr>
            <p:cNvSpPr/>
            <p:nvPr/>
          </p:nvSpPr>
          <p:spPr>
            <a:xfrm>
              <a:off x="291698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</a:t>
              </a:r>
            </a:p>
          </p:txBody>
        </p:sp>
        <p:sp>
          <p:nvSpPr>
            <p:cNvPr id="79" name="Rounded Rectangle 47">
              <a:extLst>
                <a:ext uri="{FF2B5EF4-FFF2-40B4-BE49-F238E27FC236}">
                  <a16:creationId xmlns:a16="http://schemas.microsoft.com/office/drawing/2014/main" id="{1DCAA159-E93A-4626-BAA4-66386F217646}"/>
                </a:ext>
              </a:extLst>
            </p:cNvPr>
            <p:cNvSpPr/>
            <p:nvPr/>
          </p:nvSpPr>
          <p:spPr>
            <a:xfrm>
              <a:off x="629944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2</a:t>
              </a:r>
            </a:p>
          </p:txBody>
        </p:sp>
        <p:sp>
          <p:nvSpPr>
            <p:cNvPr id="80" name="Rounded Rectangle 48">
              <a:extLst>
                <a:ext uri="{FF2B5EF4-FFF2-40B4-BE49-F238E27FC236}">
                  <a16:creationId xmlns:a16="http://schemas.microsoft.com/office/drawing/2014/main" id="{B4090AF5-CD1F-4421-A6CF-F9B5FFC97002}"/>
                </a:ext>
              </a:extLst>
            </p:cNvPr>
            <p:cNvSpPr/>
            <p:nvPr/>
          </p:nvSpPr>
          <p:spPr>
            <a:xfrm>
              <a:off x="96819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</a:t>
              </a:r>
            </a:p>
          </p:txBody>
        </p:sp>
        <p:sp>
          <p:nvSpPr>
            <p:cNvPr id="81" name="Rounded Rectangle 49">
              <a:extLst>
                <a:ext uri="{FF2B5EF4-FFF2-40B4-BE49-F238E27FC236}">
                  <a16:creationId xmlns:a16="http://schemas.microsoft.com/office/drawing/2014/main" id="{4E64BA3C-14A8-4FEC-A01B-01A6EF51305F}"/>
                </a:ext>
              </a:extLst>
            </p:cNvPr>
            <p:cNvSpPr/>
            <p:nvPr/>
          </p:nvSpPr>
          <p:spPr>
            <a:xfrm>
              <a:off x="130643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4</a:t>
              </a:r>
            </a:p>
          </p:txBody>
        </p:sp>
        <p:sp>
          <p:nvSpPr>
            <p:cNvPr id="82" name="Rounded Rectangle 50">
              <a:extLst>
                <a:ext uri="{FF2B5EF4-FFF2-40B4-BE49-F238E27FC236}">
                  <a16:creationId xmlns:a16="http://schemas.microsoft.com/office/drawing/2014/main" id="{A7362DE5-5444-465E-861F-F488786869C3}"/>
                </a:ext>
              </a:extLst>
            </p:cNvPr>
            <p:cNvSpPr/>
            <p:nvPr/>
          </p:nvSpPr>
          <p:spPr>
            <a:xfrm>
              <a:off x="1644684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5</a:t>
              </a:r>
            </a:p>
          </p:txBody>
        </p:sp>
        <p:sp>
          <p:nvSpPr>
            <p:cNvPr id="83" name="Rounded Rectangle 51">
              <a:extLst>
                <a:ext uri="{FF2B5EF4-FFF2-40B4-BE49-F238E27FC236}">
                  <a16:creationId xmlns:a16="http://schemas.microsoft.com/office/drawing/2014/main" id="{DD919301-754C-456A-995C-8638B67D23EE}"/>
                </a:ext>
              </a:extLst>
            </p:cNvPr>
            <p:cNvSpPr/>
            <p:nvPr/>
          </p:nvSpPr>
          <p:spPr>
            <a:xfrm>
              <a:off x="198293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6</a:t>
              </a:r>
            </a:p>
          </p:txBody>
        </p:sp>
        <p:sp>
          <p:nvSpPr>
            <p:cNvPr id="84" name="Rounded Rectangle 52">
              <a:extLst>
                <a:ext uri="{FF2B5EF4-FFF2-40B4-BE49-F238E27FC236}">
                  <a16:creationId xmlns:a16="http://schemas.microsoft.com/office/drawing/2014/main" id="{8FA3DE06-46AC-427F-9BA2-3DEF15925BED}"/>
                </a:ext>
              </a:extLst>
            </p:cNvPr>
            <p:cNvSpPr/>
            <p:nvPr/>
          </p:nvSpPr>
          <p:spPr>
            <a:xfrm>
              <a:off x="2321177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</a:t>
              </a:r>
            </a:p>
          </p:txBody>
        </p:sp>
        <p:sp>
          <p:nvSpPr>
            <p:cNvPr id="85" name="Rounded Rectangle 53">
              <a:extLst>
                <a:ext uri="{FF2B5EF4-FFF2-40B4-BE49-F238E27FC236}">
                  <a16:creationId xmlns:a16="http://schemas.microsoft.com/office/drawing/2014/main" id="{4300782D-D264-4D84-AAB4-940BDB579C98}"/>
                </a:ext>
              </a:extLst>
            </p:cNvPr>
            <p:cNvSpPr/>
            <p:nvPr/>
          </p:nvSpPr>
          <p:spPr>
            <a:xfrm>
              <a:off x="265942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8</a:t>
              </a:r>
            </a:p>
          </p:txBody>
        </p:sp>
        <p:sp>
          <p:nvSpPr>
            <p:cNvPr id="86" name="Rounded Rectangle 54">
              <a:extLst>
                <a:ext uri="{FF2B5EF4-FFF2-40B4-BE49-F238E27FC236}">
                  <a16:creationId xmlns:a16="http://schemas.microsoft.com/office/drawing/2014/main" id="{8158AE36-1A8F-4BD7-8813-0C6483919461}"/>
                </a:ext>
              </a:extLst>
            </p:cNvPr>
            <p:cNvSpPr/>
            <p:nvPr/>
          </p:nvSpPr>
          <p:spPr>
            <a:xfrm>
              <a:off x="299767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9</a:t>
              </a:r>
            </a:p>
          </p:txBody>
        </p:sp>
        <p:sp>
          <p:nvSpPr>
            <p:cNvPr id="87" name="Rounded Rectangle 55">
              <a:extLst>
                <a:ext uri="{FF2B5EF4-FFF2-40B4-BE49-F238E27FC236}">
                  <a16:creationId xmlns:a16="http://schemas.microsoft.com/office/drawing/2014/main" id="{6CDB0D4E-E53F-46A0-937F-16A71CE98E06}"/>
                </a:ext>
              </a:extLst>
            </p:cNvPr>
            <p:cNvSpPr/>
            <p:nvPr/>
          </p:nvSpPr>
          <p:spPr>
            <a:xfrm>
              <a:off x="3335917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10</a:t>
              </a:r>
            </a:p>
          </p:txBody>
        </p:sp>
        <p:sp>
          <p:nvSpPr>
            <p:cNvPr id="88" name="Rounded Rectangle 56">
              <a:extLst>
                <a:ext uri="{FF2B5EF4-FFF2-40B4-BE49-F238E27FC236}">
                  <a16:creationId xmlns:a16="http://schemas.microsoft.com/office/drawing/2014/main" id="{454E625B-215C-4BCD-9AEB-67EA80323D86}"/>
                </a:ext>
              </a:extLst>
            </p:cNvPr>
            <p:cNvSpPr/>
            <p:nvPr/>
          </p:nvSpPr>
          <p:spPr>
            <a:xfrm>
              <a:off x="367416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11</a:t>
              </a:r>
            </a:p>
          </p:txBody>
        </p:sp>
        <p:sp>
          <p:nvSpPr>
            <p:cNvPr id="89" name="Rounded Rectangle 57">
              <a:extLst>
                <a:ext uri="{FF2B5EF4-FFF2-40B4-BE49-F238E27FC236}">
                  <a16:creationId xmlns:a16="http://schemas.microsoft.com/office/drawing/2014/main" id="{B8ECD54E-DBCB-4461-A871-337EE929AB7F}"/>
                </a:ext>
              </a:extLst>
            </p:cNvPr>
            <p:cNvSpPr/>
            <p:nvPr/>
          </p:nvSpPr>
          <p:spPr>
            <a:xfrm>
              <a:off x="4012409" y="1108017"/>
              <a:ext cx="1680752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………………..</a:t>
              </a:r>
            </a:p>
          </p:txBody>
        </p:sp>
        <p:sp>
          <p:nvSpPr>
            <p:cNvPr id="94" name="Rounded Rectangle 62">
              <a:extLst>
                <a:ext uri="{FF2B5EF4-FFF2-40B4-BE49-F238E27FC236}">
                  <a16:creationId xmlns:a16="http://schemas.microsoft.com/office/drawing/2014/main" id="{616B309F-0F21-4E40-8AEB-9C57BF92C785}"/>
                </a:ext>
              </a:extLst>
            </p:cNvPr>
            <p:cNvSpPr/>
            <p:nvPr/>
          </p:nvSpPr>
          <p:spPr>
            <a:xfrm>
              <a:off x="570364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19</a:t>
              </a:r>
            </a:p>
          </p:txBody>
        </p:sp>
        <p:sp>
          <p:nvSpPr>
            <p:cNvPr id="95" name="Rounded Rectangle 63">
              <a:extLst>
                <a:ext uri="{FF2B5EF4-FFF2-40B4-BE49-F238E27FC236}">
                  <a16:creationId xmlns:a16="http://schemas.microsoft.com/office/drawing/2014/main" id="{D5BD51D6-928D-4FA3-A252-5EBFAD5D3E97}"/>
                </a:ext>
              </a:extLst>
            </p:cNvPr>
            <p:cNvSpPr/>
            <p:nvPr/>
          </p:nvSpPr>
          <p:spPr>
            <a:xfrm>
              <a:off x="604189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20</a:t>
              </a:r>
            </a:p>
          </p:txBody>
        </p:sp>
        <p:sp>
          <p:nvSpPr>
            <p:cNvPr id="105" name="Rounded Rectangle 73">
              <a:extLst>
                <a:ext uri="{FF2B5EF4-FFF2-40B4-BE49-F238E27FC236}">
                  <a16:creationId xmlns:a16="http://schemas.microsoft.com/office/drawing/2014/main" id="{AEB69696-2D61-42FB-8397-0C9BD29FC11E}"/>
                </a:ext>
              </a:extLst>
            </p:cNvPr>
            <p:cNvSpPr/>
            <p:nvPr/>
          </p:nvSpPr>
          <p:spPr>
            <a:xfrm>
              <a:off x="7752184" y="1108017"/>
              <a:ext cx="2608701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 – 10 years</a:t>
              </a:r>
            </a:p>
          </p:txBody>
        </p:sp>
        <p:sp>
          <p:nvSpPr>
            <p:cNvPr id="106" name="Rounded Rectangle 74">
              <a:extLst>
                <a:ext uri="{FF2B5EF4-FFF2-40B4-BE49-F238E27FC236}">
                  <a16:creationId xmlns:a16="http://schemas.microsoft.com/office/drawing/2014/main" id="{9EFDE3ED-580C-48BE-A4D7-B63300A65496}"/>
                </a:ext>
              </a:extLst>
            </p:cNvPr>
            <p:cNvSpPr/>
            <p:nvPr/>
          </p:nvSpPr>
          <p:spPr>
            <a:xfrm>
              <a:off x="6477470" y="1108017"/>
              <a:ext cx="1238141" cy="23410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~ 15 years operation</a:t>
              </a:r>
            </a:p>
          </p:txBody>
        </p:sp>
        <p:sp>
          <p:nvSpPr>
            <p:cNvPr id="107" name="Rounded Rectangle 75">
              <a:extLst>
                <a:ext uri="{FF2B5EF4-FFF2-40B4-BE49-F238E27FC236}">
                  <a16:creationId xmlns:a16="http://schemas.microsoft.com/office/drawing/2014/main" id="{8E9506D8-CE41-4A28-B7BD-6FA942383E78}"/>
                </a:ext>
              </a:extLst>
            </p:cNvPr>
            <p:cNvSpPr/>
            <p:nvPr/>
          </p:nvSpPr>
          <p:spPr>
            <a:xfrm>
              <a:off x="285866" y="1674775"/>
              <a:ext cx="2382171" cy="62497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Project preparation &amp;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administrative processes</a:t>
              </a:r>
            </a:p>
          </p:txBody>
        </p:sp>
        <p:sp>
          <p:nvSpPr>
            <p:cNvPr id="108" name="Rounded Rectangle 118">
              <a:extLst>
                <a:ext uri="{FF2B5EF4-FFF2-40B4-BE49-F238E27FC236}">
                  <a16:creationId xmlns:a16="http://schemas.microsoft.com/office/drawing/2014/main" id="{AD3C7B23-400A-40DE-9325-A34754D79FD7}"/>
                </a:ext>
              </a:extLst>
            </p:cNvPr>
            <p:cNvSpPr/>
            <p:nvPr/>
          </p:nvSpPr>
          <p:spPr>
            <a:xfrm>
              <a:off x="629180" y="3092954"/>
              <a:ext cx="2651660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Geological investigations, infrastructure detailed design and tendering preparation</a:t>
              </a:r>
            </a:p>
          </p:txBody>
        </p:sp>
        <p:sp>
          <p:nvSpPr>
            <p:cNvPr id="109" name="Rounded Rectangle 119">
              <a:extLst>
                <a:ext uri="{FF2B5EF4-FFF2-40B4-BE49-F238E27FC236}">
                  <a16:creationId xmlns:a16="http://schemas.microsoft.com/office/drawing/2014/main" id="{6FAAF5E0-F4FE-4F6E-94C8-FA8A9DED5B8F}"/>
                </a:ext>
              </a:extLst>
            </p:cNvPr>
            <p:cNvSpPr/>
            <p:nvPr/>
          </p:nvSpPr>
          <p:spPr>
            <a:xfrm>
              <a:off x="3359697" y="3102986"/>
              <a:ext cx="1944216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Tunnel, site and technical infrastructure construction</a:t>
              </a:r>
            </a:p>
          </p:txBody>
        </p:sp>
        <p:sp>
          <p:nvSpPr>
            <p:cNvPr id="110" name="Rounded Rectangle 120">
              <a:extLst>
                <a:ext uri="{FF2B5EF4-FFF2-40B4-BE49-F238E27FC236}">
                  <a16:creationId xmlns:a16="http://schemas.microsoft.com/office/drawing/2014/main" id="{32736D41-E6FA-4C62-9A8D-52D3376ABF18}"/>
                </a:ext>
              </a:extLst>
            </p:cNvPr>
            <p:cNvSpPr/>
            <p:nvPr/>
          </p:nvSpPr>
          <p:spPr>
            <a:xfrm>
              <a:off x="285866" y="3869930"/>
              <a:ext cx="3345957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accelerator R&amp;D and technical design</a:t>
              </a:r>
            </a:p>
          </p:txBody>
        </p:sp>
        <p:sp>
          <p:nvSpPr>
            <p:cNvPr id="111" name="Rounded Rectangle 121">
              <a:extLst>
                <a:ext uri="{FF2B5EF4-FFF2-40B4-BE49-F238E27FC236}">
                  <a16:creationId xmlns:a16="http://schemas.microsoft.com/office/drawing/2014/main" id="{C8299966-2B84-4D7F-B6C1-5BE60AEDAC6B}"/>
                </a:ext>
              </a:extLst>
            </p:cNvPr>
            <p:cNvSpPr/>
            <p:nvPr/>
          </p:nvSpPr>
          <p:spPr>
            <a:xfrm>
              <a:off x="3674163" y="4632618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detector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112" name="Rounded Rectangle 122">
              <a:extLst>
                <a:ext uri="{FF2B5EF4-FFF2-40B4-BE49-F238E27FC236}">
                  <a16:creationId xmlns:a16="http://schemas.microsoft.com/office/drawing/2014/main" id="{A49E5F65-169C-4278-9098-BE5856FE3A1A}"/>
                </a:ext>
              </a:extLst>
            </p:cNvPr>
            <p:cNvSpPr/>
            <p:nvPr/>
          </p:nvSpPr>
          <p:spPr>
            <a:xfrm>
              <a:off x="2315345" y="4632618"/>
              <a:ext cx="1316476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detector technical design</a:t>
              </a:r>
            </a:p>
          </p:txBody>
        </p:sp>
        <p:sp>
          <p:nvSpPr>
            <p:cNvPr id="113" name="Rounded Rectangle 123">
              <a:extLst>
                <a:ext uri="{FF2B5EF4-FFF2-40B4-BE49-F238E27FC236}">
                  <a16:creationId xmlns:a16="http://schemas.microsoft.com/office/drawing/2014/main" id="{9618D46B-94B0-4DD5-AD0B-DCDCA16CD927}"/>
                </a:ext>
              </a:extLst>
            </p:cNvPr>
            <p:cNvSpPr/>
            <p:nvPr/>
          </p:nvSpPr>
          <p:spPr>
            <a:xfrm>
              <a:off x="2683203" y="1674775"/>
              <a:ext cx="676493" cy="62497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Permis-sions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endParaRPr>
            </a:p>
          </p:txBody>
        </p:sp>
        <p:sp>
          <p:nvSpPr>
            <p:cNvPr id="114" name="Rounded Rectangle 124">
              <a:extLst>
                <a:ext uri="{FF2B5EF4-FFF2-40B4-BE49-F238E27FC236}">
                  <a16:creationId xmlns:a16="http://schemas.microsoft.com/office/drawing/2014/main" id="{17EFC1EC-C502-4CE0-B32E-5F33FD857419}"/>
                </a:ext>
              </a:extLst>
            </p:cNvPr>
            <p:cNvSpPr/>
            <p:nvPr/>
          </p:nvSpPr>
          <p:spPr>
            <a:xfrm>
              <a:off x="285866" y="4632618"/>
              <a:ext cx="1987139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Set up of international experiment collaborations, detector R&amp;D and concept development</a:t>
              </a:r>
            </a:p>
          </p:txBody>
        </p:sp>
        <p:sp>
          <p:nvSpPr>
            <p:cNvPr id="115" name="Rounded Rectangle 125">
              <a:extLst>
                <a:ext uri="{FF2B5EF4-FFF2-40B4-BE49-F238E27FC236}">
                  <a16:creationId xmlns:a16="http://schemas.microsoft.com/office/drawing/2014/main" id="{0B3D5914-EB1C-437A-BB5E-52F70E936241}"/>
                </a:ext>
              </a:extLst>
            </p:cNvPr>
            <p:cNvSpPr/>
            <p:nvPr/>
          </p:nvSpPr>
          <p:spPr>
            <a:xfrm>
              <a:off x="3674163" y="3869930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accelerator construction, installation, commissioning</a:t>
              </a:r>
            </a:p>
          </p:txBody>
        </p:sp>
        <p:sp>
          <p:nvSpPr>
            <p:cNvPr id="116" name="Rounded Rectangle 126">
              <a:extLst>
                <a:ext uri="{FF2B5EF4-FFF2-40B4-BE49-F238E27FC236}">
                  <a16:creationId xmlns:a16="http://schemas.microsoft.com/office/drawing/2014/main" id="{8293B452-D243-4FD8-B49A-26A78DFF27DF}"/>
                </a:ext>
              </a:extLst>
            </p:cNvPr>
            <p:cNvSpPr/>
            <p:nvPr/>
          </p:nvSpPr>
          <p:spPr>
            <a:xfrm>
              <a:off x="290897" y="2345197"/>
              <a:ext cx="959702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strategy</a:t>
              </a:r>
            </a:p>
          </p:txBody>
        </p:sp>
        <p:sp>
          <p:nvSpPr>
            <p:cNvPr id="117" name="Rounded Rectangle 127">
              <a:extLst>
                <a:ext uri="{FF2B5EF4-FFF2-40B4-BE49-F238E27FC236}">
                  <a16:creationId xmlns:a16="http://schemas.microsoft.com/office/drawing/2014/main" id="{8800E033-5F2D-4FB0-B637-07D051023AE4}"/>
                </a:ext>
              </a:extLst>
            </p:cNvPr>
            <p:cNvSpPr/>
            <p:nvPr/>
          </p:nvSpPr>
          <p:spPr>
            <a:xfrm>
              <a:off x="1306436" y="2345197"/>
              <a:ext cx="1376767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and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18" name="Rounded Rectangle 128">
              <a:extLst>
                <a:ext uri="{FF2B5EF4-FFF2-40B4-BE49-F238E27FC236}">
                  <a16:creationId xmlns:a16="http://schemas.microsoft.com/office/drawing/2014/main" id="{34299C8F-41D8-4497-AADA-7008DC0B2453}"/>
                </a:ext>
              </a:extLst>
            </p:cNvPr>
            <p:cNvSpPr/>
            <p:nvPr/>
          </p:nvSpPr>
          <p:spPr>
            <a:xfrm>
              <a:off x="8066693" y="4632618"/>
              <a:ext cx="229419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detector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141" name="Rounded Rectangle 129">
              <a:extLst>
                <a:ext uri="{FF2B5EF4-FFF2-40B4-BE49-F238E27FC236}">
                  <a16:creationId xmlns:a16="http://schemas.microsoft.com/office/drawing/2014/main" id="{8A3A3555-D89C-44D0-AEB5-4D222A010ADA}"/>
                </a:ext>
              </a:extLst>
            </p:cNvPr>
            <p:cNvSpPr/>
            <p:nvPr/>
          </p:nvSpPr>
          <p:spPr>
            <a:xfrm>
              <a:off x="6477473" y="4624428"/>
              <a:ext cx="149203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detector R&amp;D,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technical design</a:t>
              </a:r>
            </a:p>
          </p:txBody>
        </p:sp>
        <p:sp>
          <p:nvSpPr>
            <p:cNvPr id="142" name="Rounded Rectangle 130">
              <a:extLst>
                <a:ext uri="{FF2B5EF4-FFF2-40B4-BE49-F238E27FC236}">
                  <a16:creationId xmlns:a16="http://schemas.microsoft.com/office/drawing/2014/main" id="{DC00C402-1221-46CA-9B9B-57D10EBA28BB}"/>
                </a:ext>
              </a:extLst>
            </p:cNvPr>
            <p:cNvSpPr/>
            <p:nvPr/>
          </p:nvSpPr>
          <p:spPr>
            <a:xfrm>
              <a:off x="6477470" y="1610593"/>
              <a:ext cx="462961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Update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Permissions</a:t>
              </a:r>
            </a:p>
          </p:txBody>
        </p:sp>
        <p:sp>
          <p:nvSpPr>
            <p:cNvPr id="143" name="Rounded Rectangle 131">
              <a:extLst>
                <a:ext uri="{FF2B5EF4-FFF2-40B4-BE49-F238E27FC236}">
                  <a16:creationId xmlns:a16="http://schemas.microsoft.com/office/drawing/2014/main" id="{F4DC7CAF-477A-4174-9BA1-11A6DD78E08A}"/>
                </a:ext>
              </a:extLst>
            </p:cNvPr>
            <p:cNvSpPr/>
            <p:nvPr/>
          </p:nvSpPr>
          <p:spPr>
            <a:xfrm>
              <a:off x="8066691" y="3869930"/>
              <a:ext cx="2294193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accelerator construction, installation, commissioning</a:t>
              </a:r>
            </a:p>
          </p:txBody>
        </p:sp>
        <p:sp>
          <p:nvSpPr>
            <p:cNvPr id="144" name="Rounded Rectangle 134">
              <a:extLst>
                <a:ext uri="{FF2B5EF4-FFF2-40B4-BE49-F238E27FC236}">
                  <a16:creationId xmlns:a16="http://schemas.microsoft.com/office/drawing/2014/main" id="{97C0EBA2-4C43-44CF-8364-8750AFA71754}"/>
                </a:ext>
              </a:extLst>
            </p:cNvPr>
            <p:cNvSpPr/>
            <p:nvPr/>
          </p:nvSpPr>
          <p:spPr>
            <a:xfrm>
              <a:off x="7810758" y="3092954"/>
              <a:ext cx="1524660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dismantling, CE &amp; infrastructure adaptations 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endParaRPr>
            </a:p>
          </p:txBody>
        </p:sp>
        <p:sp>
          <p:nvSpPr>
            <p:cNvPr id="145" name="Rounded Rectangle 135">
              <a:extLst>
                <a:ext uri="{FF2B5EF4-FFF2-40B4-BE49-F238E27FC236}">
                  <a16:creationId xmlns:a16="http://schemas.microsoft.com/office/drawing/2014/main" id="{3AEAFA9C-8DC6-4007-9940-0CB30B150E44}"/>
                </a:ext>
              </a:extLst>
            </p:cNvPr>
            <p:cNvSpPr/>
            <p:nvPr/>
          </p:nvSpPr>
          <p:spPr>
            <a:xfrm>
              <a:off x="6861810" y="2345197"/>
              <a:ext cx="948947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and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46" name="Rounded Rectangle 136">
              <a:extLst>
                <a:ext uri="{FF2B5EF4-FFF2-40B4-BE49-F238E27FC236}">
                  <a16:creationId xmlns:a16="http://schemas.microsoft.com/office/drawing/2014/main" id="{4CBF6B73-7DAB-421B-9523-C3133FCF3172}"/>
                </a:ext>
              </a:extLst>
            </p:cNvPr>
            <p:cNvSpPr/>
            <p:nvPr/>
          </p:nvSpPr>
          <p:spPr>
            <a:xfrm>
              <a:off x="10401445" y="1108017"/>
              <a:ext cx="1301937" cy="234102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~ 25 years operation</a:t>
              </a:r>
            </a:p>
          </p:txBody>
        </p:sp>
        <p:sp>
          <p:nvSpPr>
            <p:cNvPr id="147" name="Rounded Rectangle 137">
              <a:extLst>
                <a:ext uri="{FF2B5EF4-FFF2-40B4-BE49-F238E27FC236}">
                  <a16:creationId xmlns:a16="http://schemas.microsoft.com/office/drawing/2014/main" id="{2B43124D-F565-4B3E-B074-9DB6F607F975}"/>
                </a:ext>
              </a:extLst>
            </p:cNvPr>
            <p:cNvSpPr/>
            <p:nvPr/>
          </p:nvSpPr>
          <p:spPr>
            <a:xfrm>
              <a:off x="6477470" y="3861048"/>
              <a:ext cx="1492035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accelerator R&amp;D and technical design</a:t>
              </a:r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060B357D-B7B6-4B6A-8B77-EE54D0E7B9B2}"/>
                </a:ext>
              </a:extLst>
            </p:cNvPr>
            <p:cNvGrpSpPr/>
            <p:nvPr/>
          </p:nvGrpSpPr>
          <p:grpSpPr>
            <a:xfrm>
              <a:off x="297858" y="5407722"/>
              <a:ext cx="8447652" cy="712217"/>
              <a:chOff x="285866" y="3840809"/>
              <a:chExt cx="8447652" cy="712217"/>
            </a:xfrm>
          </p:grpSpPr>
          <p:sp>
            <p:nvSpPr>
              <p:cNvPr id="150" name="Rounded Rectangle 132">
                <a:extLst>
                  <a:ext uri="{FF2B5EF4-FFF2-40B4-BE49-F238E27FC236}">
                    <a16:creationId xmlns:a16="http://schemas.microsoft.com/office/drawing/2014/main" id="{525B17AC-BB51-41C1-9864-0DCB4EF722E0}"/>
                  </a:ext>
                </a:extLst>
              </p:cNvPr>
              <p:cNvSpPr/>
              <p:nvPr/>
            </p:nvSpPr>
            <p:spPr>
              <a:xfrm>
                <a:off x="5363928" y="3847850"/>
                <a:ext cx="1746244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Long model magnets, prototypes,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preseries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endParaRPr>
              </a:p>
            </p:txBody>
          </p:sp>
          <p:sp>
            <p:nvSpPr>
              <p:cNvPr id="151" name="Rounded Rectangle 133">
                <a:extLst>
                  <a:ext uri="{FF2B5EF4-FFF2-40B4-BE49-F238E27FC236}">
                    <a16:creationId xmlns:a16="http://schemas.microsoft.com/office/drawing/2014/main" id="{362EBA2E-B101-4BD4-B555-6E1CC9D03B95}"/>
                  </a:ext>
                </a:extLst>
              </p:cNvPr>
              <p:cNvSpPr/>
              <p:nvPr/>
            </p:nvSpPr>
            <p:spPr>
              <a:xfrm>
                <a:off x="7164128" y="3850719"/>
                <a:ext cx="1569390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High-field magnet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industrialization and </a:t>
                </a:r>
                <a:b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</a:b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series production</a:t>
                </a:r>
              </a:p>
            </p:txBody>
          </p:sp>
          <p:sp>
            <p:nvSpPr>
              <p:cNvPr id="152" name="Rounded Rectangle 138">
                <a:extLst>
                  <a:ext uri="{FF2B5EF4-FFF2-40B4-BE49-F238E27FC236}">
                    <a16:creationId xmlns:a16="http://schemas.microsoft.com/office/drawing/2014/main" id="{3E9F2BE2-DCC7-4C6A-A28B-E2FF4E2F5601}"/>
                  </a:ext>
                </a:extLst>
              </p:cNvPr>
              <p:cNvSpPr/>
              <p:nvPr/>
            </p:nvSpPr>
            <p:spPr>
              <a:xfrm>
                <a:off x="285866" y="3840809"/>
                <a:ext cx="5006054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Superconducting wire and magnet R&amp;D, short models</a:t>
                </a:r>
              </a:p>
            </p:txBody>
          </p:sp>
        </p:grpSp>
        <p:sp>
          <p:nvSpPr>
            <p:cNvPr id="149" name="Rounded Rectangle 139">
              <a:extLst>
                <a:ext uri="{FF2B5EF4-FFF2-40B4-BE49-F238E27FC236}">
                  <a16:creationId xmlns:a16="http://schemas.microsoft.com/office/drawing/2014/main" id="{8A16FEFA-D345-4D57-A97A-F84035B9B9D0}"/>
                </a:ext>
              </a:extLst>
            </p:cNvPr>
            <p:cNvSpPr/>
            <p:nvPr/>
          </p:nvSpPr>
          <p:spPr>
            <a:xfrm>
              <a:off x="11746910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70</a:t>
              </a: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B3D9ED97-3BB1-46A9-898D-671D19542C7D}"/>
              </a:ext>
            </a:extLst>
          </p:cNvPr>
          <p:cNvSpPr/>
          <p:nvPr/>
        </p:nvSpPr>
        <p:spPr>
          <a:xfrm rot="20689448">
            <a:off x="779712" y="3630396"/>
            <a:ext cx="5156005" cy="1077218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engineering design,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energy efficiency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maintainability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3D9ED97-3BB1-46A9-898D-671D19542C7D}"/>
              </a:ext>
            </a:extLst>
          </p:cNvPr>
          <p:cNvSpPr/>
          <p:nvPr/>
        </p:nvSpPr>
        <p:spPr>
          <a:xfrm rot="20689448">
            <a:off x="6630543" y="3674411"/>
            <a:ext cx="5156005" cy="1077218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conductors &amp; high-field magnet technology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ounded Rectangle 75">
            <a:extLst>
              <a:ext uri="{FF2B5EF4-FFF2-40B4-BE49-F238E27FC236}">
                <a16:creationId xmlns:a16="http://schemas.microsoft.com/office/drawing/2014/main" id="{675A4172-9E38-413C-878F-8C549C65B211}"/>
              </a:ext>
            </a:extLst>
          </p:cNvPr>
          <p:cNvSpPr/>
          <p:nvPr/>
        </p:nvSpPr>
        <p:spPr>
          <a:xfrm>
            <a:off x="294251" y="1386133"/>
            <a:ext cx="1688678" cy="242667"/>
          </a:xfrm>
          <a:prstGeom prst="roundRect">
            <a:avLst/>
          </a:prstGeom>
          <a:solidFill>
            <a:srgbClr val="66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rPr>
              <a:t>Feasibility Study</a:t>
            </a:r>
          </a:p>
        </p:txBody>
      </p:sp>
      <p:sp>
        <p:nvSpPr>
          <p:cNvPr id="61" name="Rounded Rectangle 123">
            <a:extLst>
              <a:ext uri="{FF2B5EF4-FFF2-40B4-BE49-F238E27FC236}">
                <a16:creationId xmlns:a16="http://schemas.microsoft.com/office/drawing/2014/main" id="{9D50B67C-7C7A-4368-B40E-01411CAD3211}"/>
              </a:ext>
            </a:extLst>
          </p:cNvPr>
          <p:cNvSpPr/>
          <p:nvPr/>
        </p:nvSpPr>
        <p:spPr>
          <a:xfrm>
            <a:off x="1991544" y="1394698"/>
            <a:ext cx="676493" cy="234102"/>
          </a:xfrm>
          <a:prstGeom prst="roundRect">
            <a:avLst/>
          </a:prstGeom>
          <a:solidFill>
            <a:srgbClr val="66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680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rPr>
              <a:t>EPPSU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B4BA1E7A-8657-447E-889E-A76816404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66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9686"/>
            <a:ext cx="12288687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Feasibility study timeline</a:t>
            </a: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/>
          </p:nvPr>
        </p:nvGraphicFramePr>
        <p:xfrm>
          <a:off x="86532" y="1087904"/>
          <a:ext cx="1191412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62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9624392" y="5229200"/>
            <a:ext cx="208823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FS Report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51361" y="5038473"/>
            <a:ext cx="2985466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Workshop &amp; Review: key technology R&amp;D programs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985111" y="5716892"/>
            <a:ext cx="2151449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Release FSR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Project cost update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686080" y="2648342"/>
            <a:ext cx="6681252" cy="35170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Workshop &amp; Review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focus on preferred implementation scenario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176083" y="2564904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928611" y="5024328"/>
            <a:ext cx="615661" cy="581317"/>
            <a:chOff x="4333017" y="2114253"/>
            <a:chExt cx="1219048" cy="121904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11384996" y="5641585"/>
            <a:ext cx="615661" cy="576741"/>
            <a:chOff x="6424203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4203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5885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4943872" y="3140968"/>
            <a:ext cx="590465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high-risk areas site investigations, environmental evaluation &amp; impact study with host states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5951984" y="3789040"/>
            <a:ext cx="3960440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Workshop &amp; mid-term review: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general coherency, CDR cost update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206023" y="4423312"/>
            <a:ext cx="4527713" cy="44584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detailed design phase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18929" y="1825696"/>
            <a:ext cx="4633055" cy="56694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fundamental design &amp; adaptations for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implementation scenario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552347" y="3790210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1" name="Rounded Rectangle 10"/>
          <p:cNvSpPr/>
          <p:nvPr/>
        </p:nvSpPr>
        <p:spPr>
          <a:xfrm>
            <a:off x="96565" y="2435364"/>
            <a:ext cx="1842574" cy="36021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Status reports &amp;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study planning ,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99433" y="1874780"/>
            <a:ext cx="615661" cy="581317"/>
            <a:chOff x="4333017" y="2114253"/>
            <a:chExt cx="1219048" cy="121904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pic>
        <p:nvPicPr>
          <p:cNvPr id="3" name="Graphic 2" descr="Pin">
            <a:extLst>
              <a:ext uri="{FF2B5EF4-FFF2-40B4-BE49-F238E27FC236}">
                <a16:creationId xmlns:a16="http://schemas.microsoft.com/office/drawing/2014/main" id="{53FD9C69-B40A-46A3-AD9B-6F358179F3D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04529" y="1484784"/>
            <a:ext cx="914400" cy="9144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C13A7E6-AB31-48A9-8997-EE38654D6A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F08A46-FC98-4F33-8B81-9B861E9A6FE0}"/>
              </a:ext>
            </a:extLst>
          </p:cNvPr>
          <p:cNvSpPr txBox="1"/>
          <p:nvPr/>
        </p:nvSpPr>
        <p:spPr>
          <a:xfrm>
            <a:off x="212812" y="4109982"/>
            <a:ext cx="482057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until next strategy update:</a:t>
            </a:r>
          </a:p>
          <a:p>
            <a:pPr algn="l"/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investigate the technical and financial feasibility of a future hadron collider at CERN with a centre-of-mass energy of at least 100 </a:t>
            </a:r>
            <a:r>
              <a:rPr lang="en-GB" sz="1800" dirty="0" err="1">
                <a:solidFill>
                  <a:schemeClr val="bg2">
                    <a:lumMod val="10000"/>
                  </a:schemeClr>
                </a:solidFill>
              </a:rPr>
              <a:t>TeV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 and with an electron-positron Higgs and electroweak factory as a possible first stage</a:t>
            </a:r>
            <a:endParaRPr lang="de-DE" sz="1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7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F0207-5EF1-4944-932F-4AD2B5784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High field magnets R&amp;D</a:t>
            </a:r>
            <a:endParaRPr lang="en-CH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9EF41B-74FD-4512-A869-A5E80BD0A0F3}"/>
              </a:ext>
            </a:extLst>
          </p:cNvPr>
          <p:cNvGrpSpPr>
            <a:grpSpLocks noChangeAspect="1"/>
          </p:cNvGrpSpPr>
          <p:nvPr/>
        </p:nvGrpSpPr>
        <p:grpSpPr>
          <a:xfrm>
            <a:off x="563531" y="1999176"/>
            <a:ext cx="1870155" cy="2126724"/>
            <a:chOff x="52541" y="2329412"/>
            <a:chExt cx="3050072" cy="346851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E1B7833-B1F4-4CB5-850E-74E9B4191CC3}"/>
                </a:ext>
              </a:extLst>
            </p:cNvPr>
            <p:cNvSpPr txBox="1"/>
            <p:nvPr/>
          </p:nvSpPr>
          <p:spPr>
            <a:xfrm>
              <a:off x="52541" y="2329412"/>
              <a:ext cx="2466875" cy="602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3429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sym typeface="Helvetica Neue Light"/>
                </a:rPr>
                <a:t>Cos-theta</a:t>
              </a:r>
            </a:p>
          </p:txBody>
        </p:sp>
        <p:pic>
          <p:nvPicPr>
            <p:cNvPr id="6" name="Picture 5" descr="Screen Shot 2016-06-21 at 21.36.31.png">
              <a:extLst>
                <a:ext uri="{FF2B5EF4-FFF2-40B4-BE49-F238E27FC236}">
                  <a16:creationId xmlns:a16="http://schemas.microsoft.com/office/drawing/2014/main" id="{1BB4CD84-4FDC-4FBF-9BDF-780FCE5A2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23BB01A-4814-4B86-A66C-81FE8FA938E6}"/>
              </a:ext>
            </a:extLst>
          </p:cNvPr>
          <p:cNvGrpSpPr>
            <a:grpSpLocks noChangeAspect="1"/>
          </p:cNvGrpSpPr>
          <p:nvPr/>
        </p:nvGrpSpPr>
        <p:grpSpPr>
          <a:xfrm>
            <a:off x="2111516" y="3144400"/>
            <a:ext cx="1908400" cy="2145766"/>
            <a:chOff x="2880606" y="549566"/>
            <a:chExt cx="3105587" cy="349185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41B542-231A-4E66-962D-79CE8DE3C53D}"/>
                </a:ext>
              </a:extLst>
            </p:cNvPr>
            <p:cNvSpPr txBox="1"/>
            <p:nvPr/>
          </p:nvSpPr>
          <p:spPr>
            <a:xfrm>
              <a:off x="3694527" y="549566"/>
              <a:ext cx="1935111" cy="60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3429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sym typeface="Helvetica Neue Light"/>
                </a:rPr>
                <a:t>Blocks </a:t>
              </a:r>
            </a:p>
          </p:txBody>
        </p:sp>
        <p:pic>
          <p:nvPicPr>
            <p:cNvPr id="9" name="Picture 8" descr="Screen Shot 2016-06-21 at 21.39.33.png">
              <a:extLst>
                <a:ext uri="{FF2B5EF4-FFF2-40B4-BE49-F238E27FC236}">
                  <a16:creationId xmlns:a16="http://schemas.microsoft.com/office/drawing/2014/main" id="{E05DF62F-0489-4A70-A48C-2B30820B5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3ADB79-FA39-4BD4-8C18-1A8C6667F857}"/>
              </a:ext>
            </a:extLst>
          </p:cNvPr>
          <p:cNvGrpSpPr>
            <a:grpSpLocks noChangeAspect="1"/>
          </p:cNvGrpSpPr>
          <p:nvPr/>
        </p:nvGrpSpPr>
        <p:grpSpPr>
          <a:xfrm>
            <a:off x="3650904" y="1967658"/>
            <a:ext cx="1935185" cy="2137752"/>
            <a:chOff x="5994568" y="2309809"/>
            <a:chExt cx="3078821" cy="340109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5D36F1-248F-4648-BD0E-BB865858F846}"/>
                </a:ext>
              </a:extLst>
            </p:cNvPr>
            <p:cNvSpPr txBox="1"/>
            <p:nvPr/>
          </p:nvSpPr>
          <p:spPr>
            <a:xfrm>
              <a:off x="6274956" y="2309809"/>
              <a:ext cx="2619699" cy="587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3429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sym typeface="Helvetica Neue Light"/>
                </a:rPr>
                <a:t>Common coils</a:t>
              </a:r>
            </a:p>
          </p:txBody>
        </p:sp>
        <p:pic>
          <p:nvPicPr>
            <p:cNvPr id="12" name="Picture 11" descr="Screen Shot 2016-06-21 at 21.43.00.png">
              <a:extLst>
                <a:ext uri="{FF2B5EF4-FFF2-40B4-BE49-F238E27FC236}">
                  <a16:creationId xmlns:a16="http://schemas.microsoft.com/office/drawing/2014/main" id="{A7E772FE-E98D-418F-A90B-7207565B4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810DA518-D22B-40CD-BA81-FFE199B5ACD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2704" y="1231545"/>
            <a:ext cx="1548520" cy="742361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9A9F010-2148-4469-819A-4F7A84347E0E}"/>
              </a:ext>
            </a:extLst>
          </p:cNvPr>
          <p:cNvSpPr/>
          <p:nvPr/>
        </p:nvSpPr>
        <p:spPr>
          <a:xfrm>
            <a:off x="191202" y="5790816"/>
            <a:ext cx="8753004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Helvetica Neue Light"/>
              </a:rPr>
              <a:t>Short model magnets (1.5 m lengths) will be built from 2018 – 2022</a:t>
            </a:r>
          </a:p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Helvetica Neue Light"/>
              </a:rPr>
              <a:t>Russian 16 T magnet program coordinated by BINP.</a:t>
            </a:r>
            <a:endParaRPr kumimoji="0" lang="en-GB" sz="25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Helvetica Neue Light"/>
            </a:endParaRPr>
          </a:p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6E3460-9466-46A7-88E3-6C73AA92A89D}"/>
              </a:ext>
            </a:extLst>
          </p:cNvPr>
          <p:cNvSpPr txBox="1"/>
          <p:nvPr/>
        </p:nvSpPr>
        <p:spPr>
          <a:xfrm>
            <a:off x="5477206" y="1663251"/>
            <a:ext cx="1887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sym typeface="Helvetica Neue Light"/>
              </a:rPr>
              <a:t>Swiss contribution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A7BE1C8-F53E-4266-B262-057156B89F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749" y="3366161"/>
            <a:ext cx="1813047" cy="18028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25AFAB-E28D-4AED-972F-4B98D3A8EA29}"/>
              </a:ext>
            </a:extLst>
          </p:cNvPr>
          <p:cNvSpPr txBox="1"/>
          <p:nvPr/>
        </p:nvSpPr>
        <p:spPr>
          <a:xfrm>
            <a:off x="5722659" y="2770246"/>
            <a:ext cx="1512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Canted</a:t>
            </a:r>
          </a:p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Cos-theta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CD31549-8BA4-4EFF-85E7-BD4A938BE9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39383" y="2313779"/>
            <a:ext cx="479119" cy="4791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2A00A9-BC76-48D7-B871-1948BCC195C5}"/>
              </a:ext>
            </a:extLst>
          </p:cNvPr>
          <p:cNvSpPr txBox="1"/>
          <p:nvPr/>
        </p:nvSpPr>
        <p:spPr>
          <a:xfrm>
            <a:off x="3317083" y="1361762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H2020 </a:t>
            </a: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A7ECDF-BB07-4C58-83C4-983E0B62317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3729" y="1480126"/>
            <a:ext cx="2143972" cy="278744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96061B3-F9BE-40A1-9B29-4F68154ADA2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611" y="5546995"/>
            <a:ext cx="1286888" cy="8656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9237900-30DF-4091-B59D-025DA8EA3EE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6886" y="4317165"/>
            <a:ext cx="1277168" cy="105672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0D5205A-2F75-4E19-B6FE-46D90FFF3434}"/>
              </a:ext>
            </a:extLst>
          </p:cNvPr>
          <p:cNvSpPr txBox="1"/>
          <p:nvPr/>
        </p:nvSpPr>
        <p:spPr>
          <a:xfrm>
            <a:off x="863654" y="4109271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INFN </a:t>
            </a: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1B62BC-EDAE-41AE-9282-41904D08DC8F}"/>
              </a:ext>
            </a:extLst>
          </p:cNvPr>
          <p:cNvSpPr txBox="1"/>
          <p:nvPr/>
        </p:nvSpPr>
        <p:spPr>
          <a:xfrm>
            <a:off x="2471148" y="5208868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CEA </a:t>
            </a: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70A175-AF26-4D07-974A-C6C8D313042B}"/>
              </a:ext>
            </a:extLst>
          </p:cNvPr>
          <p:cNvSpPr txBox="1"/>
          <p:nvPr/>
        </p:nvSpPr>
        <p:spPr>
          <a:xfrm>
            <a:off x="3937591" y="4077527"/>
            <a:ext cx="15604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CIEMAT </a:t>
            </a: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EBEE87-509F-4DCD-BB12-24D3E5E5FFBC}"/>
              </a:ext>
            </a:extLst>
          </p:cNvPr>
          <p:cNvSpPr txBox="1"/>
          <p:nvPr/>
        </p:nvSpPr>
        <p:spPr>
          <a:xfrm>
            <a:off x="5884374" y="5120821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PSI </a:t>
            </a: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526CB15-5277-416C-98D5-6CC14FB716A9}"/>
              </a:ext>
            </a:extLst>
          </p:cNvPr>
          <p:cNvSpPr txBox="1"/>
          <p:nvPr/>
        </p:nvSpPr>
        <p:spPr>
          <a:xfrm>
            <a:off x="9726579" y="4573150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LBNL </a:t>
            </a: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20F67B-55FD-4876-AD05-AA8051A77DB1}"/>
              </a:ext>
            </a:extLst>
          </p:cNvPr>
          <p:cNvSpPr txBox="1"/>
          <p:nvPr/>
        </p:nvSpPr>
        <p:spPr>
          <a:xfrm>
            <a:off x="9612224" y="5620257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FNAL </a:t>
            </a: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sym typeface="Helvetica Neue Light"/>
              </a:rPr>
              <a:t>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8260F34-5D49-4B51-9D88-3D465762238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149" y="-281224"/>
            <a:ext cx="2282246" cy="22822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19205" y="6412623"/>
            <a:ext cx="148758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ea typeface="+mn-ea"/>
                <a:cs typeface="+mn-cs"/>
                <a:sym typeface="Helvetica Neue Light"/>
              </a:rPr>
              <a:t>B. Auchmann</a:t>
            </a:r>
          </a:p>
        </p:txBody>
      </p:sp>
    </p:spTree>
    <p:extLst>
      <p:ext uri="{BB962C8B-B14F-4D97-AF65-F5344CB8AC3E}">
        <p14:creationId xmlns:p14="http://schemas.microsoft.com/office/powerpoint/2010/main" val="962552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03560AD-CC68-41A8-BD14-C323CBD41C36" descr="A06BA029-547A-4176-8DF8-2331BD1623B5@psi">
            <a:extLst>
              <a:ext uri="{FF2B5EF4-FFF2-40B4-BE49-F238E27FC236}">
                <a16:creationId xmlns:a16="http://schemas.microsoft.com/office/drawing/2014/main" id="{CAEF4812-81DD-4E93-8728-31CC8EEB8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737" y="2555631"/>
            <a:ext cx="5650523" cy="423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B84C547-5C1C-423B-9CED-43A591528785}"/>
              </a:ext>
            </a:extLst>
          </p:cNvPr>
          <p:cNvSpPr txBox="1">
            <a:spLocks/>
          </p:cNvSpPr>
          <p:nvPr/>
        </p:nvSpPr>
        <p:spPr>
          <a:xfrm>
            <a:off x="681335" y="1464331"/>
            <a:ext cx="4975050" cy="979927"/>
          </a:xfrm>
          <a:prstGeom prst="rect">
            <a:avLst/>
          </a:prstGeom>
          <a:solidFill>
            <a:srgbClr val="5B9BD5">
              <a:lumMod val="50000"/>
            </a:srgb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sym typeface="Helvetica Neue Light"/>
              </a:rPr>
              <a:t>2019: FNAL demonstrator dipole exceeded 14 T at 4.5 K</a:t>
            </a:r>
            <a:endParaRPr kumimoji="0" lang="en-GB" sz="27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sym typeface="Helvetica Neue Ligh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A5F03E-E43C-4957-B4F6-401F93B41BAC}"/>
              </a:ext>
            </a:extLst>
          </p:cNvPr>
          <p:cNvSpPr txBox="1">
            <a:spLocks/>
          </p:cNvSpPr>
          <p:nvPr/>
        </p:nvSpPr>
        <p:spPr>
          <a:xfrm>
            <a:off x="6641123" y="1464330"/>
            <a:ext cx="5180292" cy="979927"/>
          </a:xfrm>
          <a:prstGeom prst="rect">
            <a:avLst/>
          </a:prstGeom>
          <a:solidFill>
            <a:srgbClr val="5B9BD5">
              <a:lumMod val="50000"/>
            </a:srgb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sym typeface="Helvetica Neue Light"/>
              </a:rPr>
              <a:t>2019: PSI CCT demonstrator dipole</a:t>
            </a:r>
            <a:endParaRPr kumimoji="0" lang="en-GB" sz="27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sym typeface="Helvetica Neue Ligh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9D11E2-D1AB-4B91-87F7-5EA1586716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473" y="-227160"/>
            <a:ext cx="2092439" cy="20924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91EB49-7B9A-437B-B0BA-807A56D91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10" y="390670"/>
            <a:ext cx="4381500" cy="809625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4F27BC-DB63-4DD5-85D1-74E109417F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76" y="2551060"/>
            <a:ext cx="5650524" cy="42424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B9F082-9221-40E5-A048-DA0795AFEE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6872" y="296196"/>
            <a:ext cx="2318198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881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9562FD4A-044F-1E4D-902A-AFE97BA43883}"/>
              </a:ext>
            </a:extLst>
          </p:cNvPr>
          <p:cNvGrpSpPr/>
          <p:nvPr/>
        </p:nvGrpSpPr>
        <p:grpSpPr>
          <a:xfrm>
            <a:off x="3695469" y="1124744"/>
            <a:ext cx="5199672" cy="5153842"/>
            <a:chOff x="2349661" y="729205"/>
            <a:chExt cx="5636870" cy="4467828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E1411A3-9622-6849-A6A9-1530B5125FAE}"/>
                </a:ext>
              </a:extLst>
            </p:cNvPr>
            <p:cNvCxnSpPr>
              <a:cxnSpLocks/>
            </p:cNvCxnSpPr>
            <p:nvPr/>
          </p:nvCxnSpPr>
          <p:spPr>
            <a:xfrm>
              <a:off x="2349661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17899FE3-3E72-4049-8A60-81856FAA0D96}"/>
                </a:ext>
              </a:extLst>
            </p:cNvPr>
            <p:cNvCxnSpPr>
              <a:cxnSpLocks/>
            </p:cNvCxnSpPr>
            <p:nvPr/>
          </p:nvCxnSpPr>
          <p:spPr>
            <a:xfrm>
              <a:off x="3300714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4BD9CB7A-3EFE-F64C-B40B-739EE4E47976}"/>
                </a:ext>
              </a:extLst>
            </p:cNvPr>
            <p:cNvCxnSpPr>
              <a:cxnSpLocks/>
            </p:cNvCxnSpPr>
            <p:nvPr/>
          </p:nvCxnSpPr>
          <p:spPr>
            <a:xfrm>
              <a:off x="4217043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E61DBAD7-6FB0-0941-B25C-D80DDE915988}"/>
                </a:ext>
              </a:extLst>
            </p:cNvPr>
            <p:cNvCxnSpPr>
              <a:cxnSpLocks/>
            </p:cNvCxnSpPr>
            <p:nvPr/>
          </p:nvCxnSpPr>
          <p:spPr>
            <a:xfrm>
              <a:off x="5191245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C9C6EEC-9954-7947-915F-6556449B801E}"/>
                </a:ext>
              </a:extLst>
            </p:cNvPr>
            <p:cNvCxnSpPr>
              <a:cxnSpLocks/>
            </p:cNvCxnSpPr>
            <p:nvPr/>
          </p:nvCxnSpPr>
          <p:spPr>
            <a:xfrm>
              <a:off x="6103716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B9EB63-604F-7B41-B38F-EE7A61403AF5}"/>
                </a:ext>
              </a:extLst>
            </p:cNvPr>
            <p:cNvCxnSpPr>
              <a:cxnSpLocks/>
            </p:cNvCxnSpPr>
            <p:nvPr/>
          </p:nvCxnSpPr>
          <p:spPr>
            <a:xfrm>
              <a:off x="7047053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C7EC1171-8499-7441-9585-C20626E66199}"/>
                </a:ext>
              </a:extLst>
            </p:cNvPr>
            <p:cNvCxnSpPr>
              <a:cxnSpLocks/>
            </p:cNvCxnSpPr>
            <p:nvPr/>
          </p:nvCxnSpPr>
          <p:spPr>
            <a:xfrm>
              <a:off x="7986531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A326A64D-2D5E-C141-9C56-1053EAF3F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CHART </a:t>
            </a:r>
            <a:r>
              <a:rPr lang="en-CH" dirty="0" smtClean="0"/>
              <a:t>L</a:t>
            </a:r>
            <a:r>
              <a:rPr lang="de-DE" dirty="0" err="1" smtClean="0"/>
              <a:t>ow</a:t>
            </a:r>
            <a:r>
              <a:rPr lang="de-DE" dirty="0" smtClean="0"/>
              <a:t> </a:t>
            </a:r>
            <a:r>
              <a:rPr lang="en-CH" dirty="0" smtClean="0"/>
              <a:t>T</a:t>
            </a:r>
            <a:r>
              <a:rPr lang="de-DE" dirty="0" err="1" smtClean="0"/>
              <a:t>emperature</a:t>
            </a:r>
            <a:r>
              <a:rPr lang="de-DE" dirty="0" smtClean="0"/>
              <a:t> </a:t>
            </a:r>
            <a:r>
              <a:rPr lang="en-CH" dirty="0" smtClean="0"/>
              <a:t>S</a:t>
            </a:r>
            <a:r>
              <a:rPr lang="de-DE" dirty="0" err="1" smtClean="0"/>
              <a:t>uperconductor</a:t>
            </a:r>
            <a:r>
              <a:rPr lang="en-CH" dirty="0" smtClean="0"/>
              <a:t> </a:t>
            </a:r>
            <a:r>
              <a:rPr lang="en-CH" dirty="0"/>
              <a:t>HFM Roadmap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BB82D81-61AA-A649-B18B-B723CCEE29AC}"/>
              </a:ext>
            </a:extLst>
          </p:cNvPr>
          <p:cNvSpPr txBox="1"/>
          <p:nvPr/>
        </p:nvSpPr>
        <p:spPr>
          <a:xfrm>
            <a:off x="3033892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EF29501-62B5-D04E-83A0-B5BEBC7B5AB4}"/>
              </a:ext>
            </a:extLst>
          </p:cNvPr>
          <p:cNvSpPr txBox="1"/>
          <p:nvPr/>
        </p:nvSpPr>
        <p:spPr>
          <a:xfrm>
            <a:off x="3900505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4A7D198-A3F7-9041-93CA-CBABEF2FCE46}"/>
              </a:ext>
            </a:extLst>
          </p:cNvPr>
          <p:cNvSpPr txBox="1"/>
          <p:nvPr/>
        </p:nvSpPr>
        <p:spPr>
          <a:xfrm>
            <a:off x="4767118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0863A3E-5114-6644-8247-7D56FA4A370A}"/>
              </a:ext>
            </a:extLst>
          </p:cNvPr>
          <p:cNvSpPr txBox="1"/>
          <p:nvPr/>
        </p:nvSpPr>
        <p:spPr>
          <a:xfrm>
            <a:off x="5633730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563C42B-29B7-5A4D-8163-8DAB21CB9CB0}"/>
              </a:ext>
            </a:extLst>
          </p:cNvPr>
          <p:cNvSpPr txBox="1"/>
          <p:nvPr/>
        </p:nvSpPr>
        <p:spPr>
          <a:xfrm>
            <a:off x="6500343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E58E50F-74E5-854C-8089-1297A5648216}"/>
              </a:ext>
            </a:extLst>
          </p:cNvPr>
          <p:cNvSpPr txBox="1"/>
          <p:nvPr/>
        </p:nvSpPr>
        <p:spPr>
          <a:xfrm>
            <a:off x="7366956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0AFDEF-9BB1-5848-A8C5-5B5AA5C1037C}"/>
              </a:ext>
            </a:extLst>
          </p:cNvPr>
          <p:cNvSpPr txBox="1"/>
          <p:nvPr/>
        </p:nvSpPr>
        <p:spPr>
          <a:xfrm>
            <a:off x="8233568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B11B89-7EA7-184C-94E4-159440D206EC}"/>
              </a:ext>
            </a:extLst>
          </p:cNvPr>
          <p:cNvSpPr txBox="1"/>
          <p:nvPr/>
        </p:nvSpPr>
        <p:spPr>
          <a:xfrm>
            <a:off x="9100181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2027</a:t>
            </a:r>
          </a:p>
        </p:txBody>
      </p:sp>
      <p:sp>
        <p:nvSpPr>
          <p:cNvPr id="105" name="Pentagon 104">
            <a:extLst>
              <a:ext uri="{FF2B5EF4-FFF2-40B4-BE49-F238E27FC236}">
                <a16:creationId xmlns:a16="http://schemas.microsoft.com/office/drawing/2014/main" id="{8FD74017-59F3-2741-BCB2-5F32C8293066}"/>
              </a:ext>
            </a:extLst>
          </p:cNvPr>
          <p:cNvSpPr/>
          <p:nvPr/>
        </p:nvSpPr>
        <p:spPr>
          <a:xfrm>
            <a:off x="1360822" y="1821392"/>
            <a:ext cx="1423068" cy="360000"/>
          </a:xfrm>
          <a:prstGeom prst="homePlate">
            <a:avLst/>
          </a:prstGeom>
          <a:solidFill>
            <a:sysClr val="window" lastClr="FFFFFF"/>
          </a:solidFill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CHART1</a:t>
            </a:r>
          </a:p>
        </p:txBody>
      </p:sp>
      <p:sp>
        <p:nvSpPr>
          <p:cNvPr id="103" name="Chevron 102">
            <a:extLst>
              <a:ext uri="{FF2B5EF4-FFF2-40B4-BE49-F238E27FC236}">
                <a16:creationId xmlns:a16="http://schemas.microsoft.com/office/drawing/2014/main" id="{930325F7-A4D2-B24A-9FB6-F3DF8F61601B}"/>
              </a:ext>
            </a:extLst>
          </p:cNvPr>
          <p:cNvSpPr/>
          <p:nvPr/>
        </p:nvSpPr>
        <p:spPr>
          <a:xfrm>
            <a:off x="6699448" y="1827020"/>
            <a:ext cx="3907565" cy="360000"/>
          </a:xfrm>
          <a:prstGeom prst="chevron">
            <a:avLst/>
          </a:prstGeom>
          <a:solidFill>
            <a:sysClr val="window" lastClr="FFFFFF"/>
          </a:solidFill>
          <a:ln w="19050" cap="flat" cmpd="sng" algn="ctr">
            <a:solidFill>
              <a:srgbClr val="4472C4">
                <a:lumMod val="7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CHART3</a:t>
            </a:r>
          </a:p>
        </p:txBody>
      </p:sp>
      <p:sp>
        <p:nvSpPr>
          <p:cNvPr id="104" name="Chevron 103">
            <a:extLst>
              <a:ext uri="{FF2B5EF4-FFF2-40B4-BE49-F238E27FC236}">
                <a16:creationId xmlns:a16="http://schemas.microsoft.com/office/drawing/2014/main" id="{84CE4A16-6C46-C14C-A904-A0CBCDFF2D7B}"/>
              </a:ext>
            </a:extLst>
          </p:cNvPr>
          <p:cNvSpPr/>
          <p:nvPr/>
        </p:nvSpPr>
        <p:spPr>
          <a:xfrm>
            <a:off x="2755898" y="1826059"/>
            <a:ext cx="3981046" cy="360000"/>
          </a:xfrm>
          <a:prstGeom prst="chevron">
            <a:avLst/>
          </a:prstGeom>
          <a:solidFill>
            <a:sysClr val="window" lastClr="FFFFFF"/>
          </a:solidFill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CHART2</a:t>
            </a:r>
          </a:p>
        </p:txBody>
      </p:sp>
      <p:sp>
        <p:nvSpPr>
          <p:cNvPr id="123" name="Chevron 122">
            <a:extLst>
              <a:ext uri="{FF2B5EF4-FFF2-40B4-BE49-F238E27FC236}">
                <a16:creationId xmlns:a16="http://schemas.microsoft.com/office/drawing/2014/main" id="{05049045-2357-4143-8C72-272551EF11CB}"/>
              </a:ext>
            </a:extLst>
          </p:cNvPr>
          <p:cNvSpPr/>
          <p:nvPr/>
        </p:nvSpPr>
        <p:spPr>
          <a:xfrm>
            <a:off x="7349690" y="1340767"/>
            <a:ext cx="1714904" cy="252000"/>
          </a:xfrm>
          <a:prstGeom prst="chevron">
            <a:avLst/>
          </a:prstGeom>
          <a:solidFill>
            <a:srgbClr val="4472C4">
              <a:lumMod val="75000"/>
            </a:srgbClr>
          </a:solidFill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ESPP Update</a:t>
            </a:r>
          </a:p>
        </p:txBody>
      </p:sp>
      <p:sp>
        <p:nvSpPr>
          <p:cNvPr id="124" name="Chevron 123">
            <a:extLst>
              <a:ext uri="{FF2B5EF4-FFF2-40B4-BE49-F238E27FC236}">
                <a16:creationId xmlns:a16="http://schemas.microsoft.com/office/drawing/2014/main" id="{9DFF2893-4427-9342-A55B-590734E196F2}"/>
              </a:ext>
            </a:extLst>
          </p:cNvPr>
          <p:cNvSpPr/>
          <p:nvPr/>
        </p:nvSpPr>
        <p:spPr>
          <a:xfrm>
            <a:off x="1661108" y="1349752"/>
            <a:ext cx="1714904" cy="252000"/>
          </a:xfrm>
          <a:prstGeom prst="chevron">
            <a:avLst/>
          </a:prstGeom>
          <a:solidFill>
            <a:srgbClr val="4472C4">
              <a:lumMod val="75000"/>
            </a:srgbClr>
          </a:solidFill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ESPP Update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777EF7-7C91-204A-9D51-7901A64B3284}"/>
              </a:ext>
            </a:extLst>
          </p:cNvPr>
          <p:cNvGrpSpPr/>
          <p:nvPr/>
        </p:nvGrpSpPr>
        <p:grpSpPr>
          <a:xfrm>
            <a:off x="1418074" y="2204864"/>
            <a:ext cx="6550135" cy="1030308"/>
            <a:chOff x="-105927" y="2204864"/>
            <a:chExt cx="6550135" cy="1030308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04D10338-5799-824F-942B-B6414FF05D0E}"/>
                </a:ext>
              </a:extLst>
            </p:cNvPr>
            <p:cNvSpPr txBox="1"/>
            <p:nvPr/>
          </p:nvSpPr>
          <p:spPr>
            <a:xfrm>
              <a:off x="131841" y="2204864"/>
              <a:ext cx="106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CH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BACC5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Infrastructure</a:t>
              </a:r>
            </a:p>
          </p:txBody>
        </p:sp>
        <p:sp>
          <p:nvSpPr>
            <p:cNvPr id="112" name="Pentagon 111">
              <a:extLst>
                <a:ext uri="{FF2B5EF4-FFF2-40B4-BE49-F238E27FC236}">
                  <a16:creationId xmlns:a16="http://schemas.microsoft.com/office/drawing/2014/main" id="{56979301-E856-CA47-BED8-A777172181BE}"/>
                </a:ext>
              </a:extLst>
            </p:cNvPr>
            <p:cNvSpPr/>
            <p:nvPr/>
          </p:nvSpPr>
          <p:spPr>
            <a:xfrm>
              <a:off x="-105927" y="2470028"/>
              <a:ext cx="4468372" cy="360000"/>
            </a:xfrm>
            <a:prstGeom prst="homePlate">
              <a:avLst/>
            </a:prstGeom>
            <a:solidFill>
              <a:srgbClr val="4BACC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17899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MagDev Lab</a:t>
              </a:r>
            </a:p>
          </p:txBody>
        </p:sp>
        <p:sp>
          <p:nvSpPr>
            <p:cNvPr id="113" name="Chevron 112">
              <a:extLst>
                <a:ext uri="{FF2B5EF4-FFF2-40B4-BE49-F238E27FC236}">
                  <a16:creationId xmlns:a16="http://schemas.microsoft.com/office/drawing/2014/main" id="{C9FE0EF3-0B73-A847-9826-2D0395DCFED3}"/>
                </a:ext>
              </a:extLst>
            </p:cNvPr>
            <p:cNvSpPr/>
            <p:nvPr/>
          </p:nvSpPr>
          <p:spPr>
            <a:xfrm>
              <a:off x="5177515" y="2470028"/>
              <a:ext cx="1266693" cy="360000"/>
            </a:xfrm>
            <a:prstGeom prst="chevron">
              <a:avLst/>
            </a:prstGeom>
            <a:solidFill>
              <a:srgbClr val="4BACC5">
                <a:alpha val="34118"/>
              </a:srgbClr>
            </a:solidFill>
            <a:ln w="12700" cap="flat" cmpd="sng" algn="ctr">
              <a:noFill/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17899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LHe Testing Facility</a:t>
              </a:r>
            </a:p>
          </p:txBody>
        </p:sp>
        <p:sp>
          <p:nvSpPr>
            <p:cNvPr id="180" name="Pentagon 179">
              <a:extLst>
                <a:ext uri="{FF2B5EF4-FFF2-40B4-BE49-F238E27FC236}">
                  <a16:creationId xmlns:a16="http://schemas.microsoft.com/office/drawing/2014/main" id="{31BF40C5-76E5-0444-8651-4B9DEF9DC42E}"/>
                </a:ext>
              </a:extLst>
            </p:cNvPr>
            <p:cNvSpPr/>
            <p:nvPr/>
          </p:nvSpPr>
          <p:spPr>
            <a:xfrm>
              <a:off x="3279338" y="2875172"/>
              <a:ext cx="1439755" cy="360000"/>
            </a:xfrm>
            <a:prstGeom prst="homePlate">
              <a:avLst/>
            </a:prstGeom>
            <a:solidFill>
              <a:srgbClr val="4BACC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17899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Wire Lab Extension</a:t>
              </a: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9A271898-0D1E-AB40-ABBC-AB191AFFA635}"/>
              </a:ext>
            </a:extLst>
          </p:cNvPr>
          <p:cNvGrpSpPr/>
          <p:nvPr/>
        </p:nvGrpSpPr>
        <p:grpSpPr>
          <a:xfrm>
            <a:off x="4280359" y="1593962"/>
            <a:ext cx="902154" cy="610902"/>
            <a:chOff x="2846889" y="647442"/>
            <a:chExt cx="1147583" cy="777097"/>
          </a:xfrm>
        </p:grpSpPr>
        <p:pic>
          <p:nvPicPr>
            <p:cNvPr id="188" name="Picture 187">
              <a:extLst>
                <a:ext uri="{FF2B5EF4-FFF2-40B4-BE49-F238E27FC236}">
                  <a16:creationId xmlns:a16="http://schemas.microsoft.com/office/drawing/2014/main" id="{B7910E5B-C8DA-8047-8FA3-A235BAF89C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6889" y="733630"/>
              <a:ext cx="1116806" cy="690909"/>
            </a:xfrm>
            <a:prstGeom prst="rect">
              <a:avLst/>
            </a:prstGeom>
          </p:spPr>
        </p:pic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23B10F74-95BE-824D-B9D4-D2595EF731DA}"/>
                </a:ext>
              </a:extLst>
            </p:cNvPr>
            <p:cNvSpPr/>
            <p:nvPr/>
          </p:nvSpPr>
          <p:spPr>
            <a:xfrm>
              <a:off x="3610713" y="647442"/>
              <a:ext cx="383759" cy="469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sym typeface="Helvetica Neue Light"/>
                </a:rPr>
                <a:t>2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EEAE9A29-B616-5F44-9012-ADD68F796060}"/>
              </a:ext>
            </a:extLst>
          </p:cNvPr>
          <p:cNvGrpSpPr/>
          <p:nvPr/>
        </p:nvGrpSpPr>
        <p:grpSpPr>
          <a:xfrm>
            <a:off x="8242359" y="1593962"/>
            <a:ext cx="902154" cy="610902"/>
            <a:chOff x="2846889" y="647442"/>
            <a:chExt cx="1147583" cy="777097"/>
          </a:xfrm>
        </p:grpSpPr>
        <p:pic>
          <p:nvPicPr>
            <p:cNvPr id="191" name="Picture 190">
              <a:extLst>
                <a:ext uri="{FF2B5EF4-FFF2-40B4-BE49-F238E27FC236}">
                  <a16:creationId xmlns:a16="http://schemas.microsoft.com/office/drawing/2014/main" id="{4BB1B185-6386-2242-B58A-96997B2105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6889" y="733630"/>
              <a:ext cx="1116806" cy="690909"/>
            </a:xfrm>
            <a:prstGeom prst="rect">
              <a:avLst/>
            </a:prstGeom>
          </p:spPr>
        </p:pic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CB985F0A-771F-1442-9A09-48005EE17C27}"/>
                </a:ext>
              </a:extLst>
            </p:cNvPr>
            <p:cNvSpPr/>
            <p:nvPr/>
          </p:nvSpPr>
          <p:spPr>
            <a:xfrm>
              <a:off x="3610713" y="647442"/>
              <a:ext cx="383759" cy="469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sym typeface="Helvetica Neue Light"/>
                </a:rPr>
                <a:t>3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endParaRP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9A70BBB1-4CE5-FA4E-A85A-F0C400DB2879}"/>
              </a:ext>
            </a:extLst>
          </p:cNvPr>
          <p:cNvGrpSpPr/>
          <p:nvPr/>
        </p:nvGrpSpPr>
        <p:grpSpPr>
          <a:xfrm>
            <a:off x="1638032" y="1593962"/>
            <a:ext cx="902154" cy="610902"/>
            <a:chOff x="2846889" y="647442"/>
            <a:chExt cx="1147583" cy="777097"/>
          </a:xfrm>
        </p:grpSpPr>
        <p:pic>
          <p:nvPicPr>
            <p:cNvPr id="194" name="Picture 193">
              <a:extLst>
                <a:ext uri="{FF2B5EF4-FFF2-40B4-BE49-F238E27FC236}">
                  <a16:creationId xmlns:a16="http://schemas.microsoft.com/office/drawing/2014/main" id="{78175EC2-CE27-BB4C-BA8B-E15BE56085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6889" y="733630"/>
              <a:ext cx="1116806" cy="690909"/>
            </a:xfrm>
            <a:prstGeom prst="rect">
              <a:avLst/>
            </a:prstGeom>
          </p:spPr>
        </p:pic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6ACB1ECE-F75E-8048-B885-094EFE37EEE4}"/>
                </a:ext>
              </a:extLst>
            </p:cNvPr>
            <p:cNvSpPr/>
            <p:nvPr/>
          </p:nvSpPr>
          <p:spPr>
            <a:xfrm>
              <a:off x="3610713" y="647442"/>
              <a:ext cx="383759" cy="469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sym typeface="Helvetica Neue Light"/>
                </a:rPr>
                <a:t>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endParaRPr>
            </a:p>
          </p:txBody>
        </p:sp>
      </p:grpSp>
      <p:sp>
        <p:nvSpPr>
          <p:cNvPr id="196" name="TextBox 195">
            <a:extLst>
              <a:ext uri="{FF2B5EF4-FFF2-40B4-BE49-F238E27FC236}">
                <a16:creationId xmlns:a16="http://schemas.microsoft.com/office/drawing/2014/main" id="{77745E99-714F-FC47-AD9F-709096750468}"/>
              </a:ext>
            </a:extLst>
          </p:cNvPr>
          <p:cNvSpPr txBox="1"/>
          <p:nvPr/>
        </p:nvSpPr>
        <p:spPr>
          <a:xfrm>
            <a:off x="1783104" y="6358398"/>
            <a:ext cx="281959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ctr" defTabSz="41275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1000" cap="none" spc="30" normalizeH="0" baseline="0" noProof="0" dirty="0">
                <a:ln>
                  <a:noFill/>
                </a:ln>
                <a:solidFill>
                  <a:srgbClr val="405583"/>
                </a:solidFill>
                <a:effectLst/>
                <a:uLnTx/>
                <a:uFillTx/>
                <a:latin typeface="Helvetica Neue Light"/>
                <a:cs typeface="Franklin Gothic Book"/>
                <a:sym typeface="Helvetica Neue Light"/>
              </a:rPr>
              <a:t>Caveat: CHART3 is not today an approved program. The funding envelop will determine the possible </a:t>
            </a:r>
            <a:br>
              <a:rPr kumimoji="0" lang="en-CH" sz="1100" b="0" i="0" u="none" strike="noStrike" kern="1000" cap="none" spc="30" normalizeH="0" baseline="0" noProof="0" dirty="0">
                <a:ln>
                  <a:noFill/>
                </a:ln>
                <a:solidFill>
                  <a:srgbClr val="405583"/>
                </a:solidFill>
                <a:effectLst/>
                <a:uLnTx/>
                <a:uFillTx/>
                <a:latin typeface="Helvetica Neue Light"/>
                <a:cs typeface="Franklin Gothic Book"/>
                <a:sym typeface="Helvetica Neue Light"/>
              </a:rPr>
            </a:br>
            <a:r>
              <a:rPr kumimoji="0" lang="en-CH" sz="1100" b="0" i="0" u="none" strike="noStrike" kern="1000" cap="none" spc="30" normalizeH="0" baseline="0" noProof="0" dirty="0">
                <a:ln>
                  <a:noFill/>
                </a:ln>
                <a:solidFill>
                  <a:srgbClr val="405583"/>
                </a:solidFill>
                <a:effectLst/>
                <a:uLnTx/>
                <a:uFillTx/>
                <a:latin typeface="Helvetica Neue Light"/>
                <a:cs typeface="Franklin Gothic Book"/>
                <a:sym typeface="Helvetica Neue Light"/>
              </a:rPr>
              <a:t>level of engagement, and a selection of activities may have to be made according to priorities. 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91FF-C7EE-884B-A3E8-BCF65D42F276}"/>
              </a:ext>
            </a:extLst>
          </p:cNvPr>
          <p:cNvGrpSpPr/>
          <p:nvPr/>
        </p:nvGrpSpPr>
        <p:grpSpPr>
          <a:xfrm>
            <a:off x="1661394" y="3705392"/>
            <a:ext cx="9006606" cy="1604360"/>
            <a:chOff x="137394" y="3705392"/>
            <a:chExt cx="9006606" cy="1604360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E9461AB6-8299-8E41-8AF5-51E56AF9B7EC}"/>
                </a:ext>
              </a:extLst>
            </p:cNvPr>
            <p:cNvSpPr txBox="1"/>
            <p:nvPr/>
          </p:nvSpPr>
          <p:spPr>
            <a:xfrm>
              <a:off x="137394" y="3769061"/>
              <a:ext cx="15980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CH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BF504C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Enabling Technologies</a:t>
              </a:r>
            </a:p>
          </p:txBody>
        </p:sp>
        <p:sp>
          <p:nvSpPr>
            <p:cNvPr id="138" name="Pentagon 137">
              <a:extLst>
                <a:ext uri="{FF2B5EF4-FFF2-40B4-BE49-F238E27FC236}">
                  <a16:creationId xmlns:a16="http://schemas.microsoft.com/office/drawing/2014/main" id="{CFC60B0E-E463-EE4F-959B-A2D52DAFC422}"/>
                </a:ext>
              </a:extLst>
            </p:cNvPr>
            <p:cNvSpPr/>
            <p:nvPr/>
          </p:nvSpPr>
          <p:spPr>
            <a:xfrm>
              <a:off x="2592884" y="4122164"/>
              <a:ext cx="6551113" cy="360000"/>
            </a:xfrm>
            <a:prstGeom prst="homePlate">
              <a:avLst/>
            </a:prstGeom>
            <a:solidFill>
              <a:srgbClr val="BF504C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C444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Manufacturing processes</a:t>
              </a:r>
            </a:p>
          </p:txBody>
        </p:sp>
        <p:sp>
          <p:nvSpPr>
            <p:cNvPr id="140" name="Pentagon 139">
              <a:extLst>
                <a:ext uri="{FF2B5EF4-FFF2-40B4-BE49-F238E27FC236}">
                  <a16:creationId xmlns:a16="http://schemas.microsoft.com/office/drawing/2014/main" id="{7A22B7F4-C9D5-3545-87E4-5792E3BD3A2A}"/>
                </a:ext>
              </a:extLst>
            </p:cNvPr>
            <p:cNvSpPr/>
            <p:nvPr/>
          </p:nvSpPr>
          <p:spPr>
            <a:xfrm>
              <a:off x="5175447" y="4949752"/>
              <a:ext cx="3968553" cy="360000"/>
            </a:xfrm>
            <a:prstGeom prst="homePlate">
              <a:avLst/>
            </a:prstGeom>
            <a:solidFill>
              <a:srgbClr val="BF504C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C444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Instrumentation and multi-messenger signal analysis </a:t>
              </a:r>
            </a:p>
          </p:txBody>
        </p:sp>
        <p:sp>
          <p:nvSpPr>
            <p:cNvPr id="143" name="Pentagon 142">
              <a:extLst>
                <a:ext uri="{FF2B5EF4-FFF2-40B4-BE49-F238E27FC236}">
                  <a16:creationId xmlns:a16="http://schemas.microsoft.com/office/drawing/2014/main" id="{9D3510ED-BA8B-3243-85D6-E10FA9A08417}"/>
                </a:ext>
              </a:extLst>
            </p:cNvPr>
            <p:cNvSpPr/>
            <p:nvPr/>
          </p:nvSpPr>
          <p:spPr>
            <a:xfrm>
              <a:off x="1800726" y="3705392"/>
              <a:ext cx="3463331" cy="360000"/>
            </a:xfrm>
            <a:prstGeom prst="homePlate">
              <a:avLst/>
            </a:prstGeom>
            <a:solidFill>
              <a:srgbClr val="BF504C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C444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Coil composite and interfaces</a:t>
              </a:r>
            </a:p>
          </p:txBody>
        </p:sp>
        <p:sp>
          <p:nvSpPr>
            <p:cNvPr id="77" name="Pentagon 76">
              <a:extLst>
                <a:ext uri="{FF2B5EF4-FFF2-40B4-BE49-F238E27FC236}">
                  <a16:creationId xmlns:a16="http://schemas.microsoft.com/office/drawing/2014/main" id="{2F1C1CB7-2ED1-614B-B84C-943A04906BF2}"/>
                </a:ext>
              </a:extLst>
            </p:cNvPr>
            <p:cNvSpPr/>
            <p:nvPr/>
          </p:nvSpPr>
          <p:spPr>
            <a:xfrm>
              <a:off x="2592884" y="4535958"/>
              <a:ext cx="6551116" cy="360000"/>
            </a:xfrm>
            <a:prstGeom prst="homePlate">
              <a:avLst/>
            </a:prstGeom>
            <a:solidFill>
              <a:srgbClr val="BF504C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C444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Advanced Design Techniques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25B0E5B-1DDE-074F-9CD9-658A67A7FBAB}"/>
              </a:ext>
            </a:extLst>
          </p:cNvPr>
          <p:cNvGrpSpPr/>
          <p:nvPr/>
        </p:nvGrpSpPr>
        <p:grpSpPr>
          <a:xfrm>
            <a:off x="1418072" y="5024209"/>
            <a:ext cx="9507802" cy="1153872"/>
            <a:chOff x="-105928" y="5024209"/>
            <a:chExt cx="9507802" cy="1153872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621250E-829C-804B-8184-6C2B8DE73A58}"/>
                </a:ext>
              </a:extLst>
            </p:cNvPr>
            <p:cNvSpPr txBox="1"/>
            <p:nvPr/>
          </p:nvSpPr>
          <p:spPr>
            <a:xfrm>
              <a:off x="128910" y="5024209"/>
              <a:ext cx="12602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CH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E81BD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LTS Magnet R&amp;D</a:t>
              </a:r>
            </a:p>
          </p:txBody>
        </p:sp>
        <p:sp>
          <p:nvSpPr>
            <p:cNvPr id="114" name="Pentagon 113">
              <a:extLst>
                <a:ext uri="{FF2B5EF4-FFF2-40B4-BE49-F238E27FC236}">
                  <a16:creationId xmlns:a16="http://schemas.microsoft.com/office/drawing/2014/main" id="{D424EBA8-D110-324E-9798-6C7856D36045}"/>
                </a:ext>
              </a:extLst>
            </p:cNvPr>
            <p:cNvSpPr/>
            <p:nvPr/>
          </p:nvSpPr>
          <p:spPr>
            <a:xfrm>
              <a:off x="-105928" y="5356930"/>
              <a:ext cx="1399387" cy="360000"/>
            </a:xfrm>
            <a:prstGeom prst="homePlate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CD1</a:t>
              </a:r>
            </a:p>
          </p:txBody>
        </p:sp>
        <p:sp>
          <p:nvSpPr>
            <p:cNvPr id="115" name="Chevron 114">
              <a:extLst>
                <a:ext uri="{FF2B5EF4-FFF2-40B4-BE49-F238E27FC236}">
                  <a16:creationId xmlns:a16="http://schemas.microsoft.com/office/drawing/2014/main" id="{A3EDAF8E-06D6-104E-8C3B-4D1059265A41}"/>
                </a:ext>
              </a:extLst>
            </p:cNvPr>
            <p:cNvSpPr/>
            <p:nvPr/>
          </p:nvSpPr>
          <p:spPr>
            <a:xfrm>
              <a:off x="1242774" y="5356930"/>
              <a:ext cx="2289617" cy="360000"/>
            </a:xfrm>
            <a:prstGeom prst="chevron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BOX Program</a:t>
              </a:r>
            </a:p>
          </p:txBody>
        </p:sp>
        <p:sp>
          <p:nvSpPr>
            <p:cNvPr id="117" name="Pentagon 116">
              <a:extLst>
                <a:ext uri="{FF2B5EF4-FFF2-40B4-BE49-F238E27FC236}">
                  <a16:creationId xmlns:a16="http://schemas.microsoft.com/office/drawing/2014/main" id="{6EE4E93B-17F4-6747-BBBF-0125161C47AB}"/>
                </a:ext>
              </a:extLst>
            </p:cNvPr>
            <p:cNvSpPr/>
            <p:nvPr/>
          </p:nvSpPr>
          <p:spPr>
            <a:xfrm>
              <a:off x="2228324" y="5775140"/>
              <a:ext cx="850374" cy="360000"/>
            </a:xfrm>
            <a:prstGeom prst="homePlate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Concept Study</a:t>
              </a:r>
            </a:p>
          </p:txBody>
        </p:sp>
        <p:sp>
          <p:nvSpPr>
            <p:cNvPr id="118" name="Chevron 117">
              <a:extLst>
                <a:ext uri="{FF2B5EF4-FFF2-40B4-BE49-F238E27FC236}">
                  <a16:creationId xmlns:a16="http://schemas.microsoft.com/office/drawing/2014/main" id="{0590EF16-F966-554D-9978-65A4D1E8901B}"/>
                </a:ext>
              </a:extLst>
            </p:cNvPr>
            <p:cNvSpPr/>
            <p:nvPr/>
          </p:nvSpPr>
          <p:spPr>
            <a:xfrm>
              <a:off x="3026486" y="5775139"/>
              <a:ext cx="1049000" cy="360000"/>
            </a:xfrm>
            <a:prstGeom prst="chevron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endParaRPr>
            </a:p>
          </p:txBody>
        </p:sp>
        <p:sp>
          <p:nvSpPr>
            <p:cNvPr id="119" name="Chevron 118">
              <a:extLst>
                <a:ext uri="{FF2B5EF4-FFF2-40B4-BE49-F238E27FC236}">
                  <a16:creationId xmlns:a16="http://schemas.microsoft.com/office/drawing/2014/main" id="{D30EE1F3-1650-E646-9D18-F8EE273BC211}"/>
                </a:ext>
              </a:extLst>
            </p:cNvPr>
            <p:cNvSpPr/>
            <p:nvPr/>
          </p:nvSpPr>
          <p:spPr>
            <a:xfrm>
              <a:off x="4042305" y="5774818"/>
              <a:ext cx="640280" cy="360000"/>
            </a:xfrm>
            <a:prstGeom prst="chevron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0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5152774-A1C2-8D46-BFD6-B82FDC4B8952}"/>
                </a:ext>
              </a:extLst>
            </p:cNvPr>
            <p:cNvSpPr txBox="1"/>
            <p:nvPr/>
          </p:nvSpPr>
          <p:spPr>
            <a:xfrm>
              <a:off x="4173512" y="5747194"/>
              <a:ext cx="6843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Test </a:t>
              </a:r>
              <a:b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</a:b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Coil</a:t>
              </a:r>
            </a:p>
          </p:txBody>
        </p:sp>
        <p:sp>
          <p:nvSpPr>
            <p:cNvPr id="126" name="Chevron 125">
              <a:extLst>
                <a:ext uri="{FF2B5EF4-FFF2-40B4-BE49-F238E27FC236}">
                  <a16:creationId xmlns:a16="http://schemas.microsoft.com/office/drawing/2014/main" id="{214CFEA3-FAE9-B945-835F-ED25EC4CBB46}"/>
                </a:ext>
              </a:extLst>
            </p:cNvPr>
            <p:cNvSpPr/>
            <p:nvPr/>
          </p:nvSpPr>
          <p:spPr>
            <a:xfrm>
              <a:off x="4629877" y="5776459"/>
              <a:ext cx="3210284" cy="360000"/>
            </a:xfrm>
            <a:prstGeom prst="chevron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5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08EFC2E7-C287-B342-84B2-72AFFF93C48B}"/>
                </a:ext>
              </a:extLst>
            </p:cNvPr>
            <p:cNvSpPr txBox="1"/>
            <p:nvPr/>
          </p:nvSpPr>
          <p:spPr>
            <a:xfrm>
              <a:off x="5065089" y="5831833"/>
              <a:ext cx="238342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Fast-turnaround Demo Program 12+ T </a:t>
              </a:r>
            </a:p>
          </p:txBody>
        </p:sp>
        <p:sp>
          <p:nvSpPr>
            <p:cNvPr id="132" name="Chevron 131">
              <a:extLst>
                <a:ext uri="{FF2B5EF4-FFF2-40B4-BE49-F238E27FC236}">
                  <a16:creationId xmlns:a16="http://schemas.microsoft.com/office/drawing/2014/main" id="{48A0931E-CB92-9E46-8274-84FEB5BE52C3}"/>
                </a:ext>
              </a:extLst>
            </p:cNvPr>
            <p:cNvSpPr/>
            <p:nvPr/>
          </p:nvSpPr>
          <p:spPr>
            <a:xfrm>
              <a:off x="7799115" y="5777235"/>
              <a:ext cx="1602759" cy="360000"/>
            </a:xfrm>
            <a:prstGeom prst="chevron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5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7EF71BD-9747-CD46-805F-92754BFD8F13}"/>
                </a:ext>
              </a:extLst>
            </p:cNvPr>
            <p:cNvSpPr txBox="1"/>
            <p:nvPr/>
          </p:nvSpPr>
          <p:spPr>
            <a:xfrm>
              <a:off x="8162252" y="5846564"/>
              <a:ext cx="9589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14+ T Demo</a:t>
              </a:r>
            </a:p>
          </p:txBody>
        </p:sp>
        <p:sp>
          <p:nvSpPr>
            <p:cNvPr id="166" name="5-Point Star 165">
              <a:extLst>
                <a:ext uri="{FF2B5EF4-FFF2-40B4-BE49-F238E27FC236}">
                  <a16:creationId xmlns:a16="http://schemas.microsoft.com/office/drawing/2014/main" id="{116B8E11-4F37-0B42-A1E1-F52BF14CC7F0}"/>
                </a:ext>
              </a:extLst>
            </p:cNvPr>
            <p:cNvSpPr/>
            <p:nvPr/>
          </p:nvSpPr>
          <p:spPr bwMode="auto">
            <a:xfrm>
              <a:off x="2891350" y="5517232"/>
              <a:ext cx="311860" cy="311860"/>
            </a:xfrm>
            <a:prstGeom prst="star5">
              <a:avLst/>
            </a:prstGeom>
            <a:solidFill>
              <a:srgbClr val="4F81BD"/>
            </a:solidFill>
            <a:ln w="952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sym typeface="Helvetica Neue Light"/>
              </a:endParaRPr>
            </a:p>
          </p:txBody>
        </p:sp>
        <p:sp>
          <p:nvSpPr>
            <p:cNvPr id="186" name="5-Point Star 185">
              <a:extLst>
                <a:ext uri="{FF2B5EF4-FFF2-40B4-BE49-F238E27FC236}">
                  <a16:creationId xmlns:a16="http://schemas.microsoft.com/office/drawing/2014/main" id="{CBDB97A7-0DE2-7A47-90C8-44FEE2B1420F}"/>
                </a:ext>
              </a:extLst>
            </p:cNvPr>
            <p:cNvSpPr/>
            <p:nvPr/>
          </p:nvSpPr>
          <p:spPr bwMode="auto">
            <a:xfrm>
              <a:off x="7620513" y="5537705"/>
              <a:ext cx="311860" cy="311860"/>
            </a:xfrm>
            <a:prstGeom prst="star5">
              <a:avLst/>
            </a:prstGeom>
            <a:solidFill>
              <a:srgbClr val="4F81BD"/>
            </a:solidFill>
            <a:ln w="952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sym typeface="Helvetica Neue Light"/>
              </a:endParaRPr>
            </a:p>
          </p:txBody>
        </p:sp>
        <p:sp>
          <p:nvSpPr>
            <p:cNvPr id="78" name="Chevron 77">
              <a:extLst>
                <a:ext uri="{FF2B5EF4-FFF2-40B4-BE49-F238E27FC236}">
                  <a16:creationId xmlns:a16="http://schemas.microsoft.com/office/drawing/2014/main" id="{7EE736E6-D2CD-FE45-B7B1-8E9161DAA0C9}"/>
                </a:ext>
              </a:extLst>
            </p:cNvPr>
            <p:cNvSpPr/>
            <p:nvPr/>
          </p:nvSpPr>
          <p:spPr>
            <a:xfrm>
              <a:off x="3490400" y="5353294"/>
              <a:ext cx="1587714" cy="360000"/>
            </a:xfrm>
            <a:prstGeom prst="chevron">
              <a:avLst/>
            </a:prstGeom>
            <a:solidFill>
              <a:srgbClr val="4E81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Subscale Program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108BF9F-78B9-8443-8DCE-63D5D9F486CA}"/>
                </a:ext>
              </a:extLst>
            </p:cNvPr>
            <p:cNvSpPr txBox="1"/>
            <p:nvPr/>
          </p:nvSpPr>
          <p:spPr>
            <a:xfrm>
              <a:off x="3242729" y="5824013"/>
              <a:ext cx="777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Processes</a:t>
              </a:r>
            </a:p>
          </p:txBody>
        </p:sp>
        <p:sp>
          <p:nvSpPr>
            <p:cNvPr id="80" name="5-Point Star 79">
              <a:extLst>
                <a:ext uri="{FF2B5EF4-FFF2-40B4-BE49-F238E27FC236}">
                  <a16:creationId xmlns:a16="http://schemas.microsoft.com/office/drawing/2014/main" id="{5931A014-F7C0-1F42-A26F-565E03EE06B4}"/>
                </a:ext>
              </a:extLst>
            </p:cNvPr>
            <p:cNvSpPr/>
            <p:nvPr/>
          </p:nvSpPr>
          <p:spPr bwMode="auto">
            <a:xfrm>
              <a:off x="4454013" y="5537705"/>
              <a:ext cx="311860" cy="311860"/>
            </a:xfrm>
            <a:prstGeom prst="star5">
              <a:avLst/>
            </a:prstGeom>
            <a:solidFill>
              <a:srgbClr val="4F81BD"/>
            </a:solidFill>
            <a:ln w="952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sym typeface="Helvetica Neue Ligh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A4F8BCF-34DA-654A-B763-BFFCBEFFF8C0}"/>
              </a:ext>
            </a:extLst>
          </p:cNvPr>
          <p:cNvGrpSpPr/>
          <p:nvPr/>
        </p:nvGrpSpPr>
        <p:grpSpPr>
          <a:xfrm>
            <a:off x="1655842" y="3010494"/>
            <a:ext cx="6937687" cy="638126"/>
            <a:chOff x="131841" y="3010494"/>
            <a:chExt cx="6937687" cy="638126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DC299602-46F0-FA4F-B34C-7B852B99AC2A}"/>
                </a:ext>
              </a:extLst>
            </p:cNvPr>
            <p:cNvSpPr txBox="1"/>
            <p:nvPr/>
          </p:nvSpPr>
          <p:spPr>
            <a:xfrm>
              <a:off x="131841" y="3010494"/>
              <a:ext cx="13912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CH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Wire Development</a:t>
              </a:r>
            </a:p>
          </p:txBody>
        </p:sp>
        <p:sp>
          <p:nvSpPr>
            <p:cNvPr id="183" name="Pentagon 182">
              <a:extLst>
                <a:ext uri="{FF2B5EF4-FFF2-40B4-BE49-F238E27FC236}">
                  <a16:creationId xmlns:a16="http://schemas.microsoft.com/office/drawing/2014/main" id="{DEED600B-610C-C04D-9B2E-3DBDC5D00353}"/>
                </a:ext>
              </a:extLst>
            </p:cNvPr>
            <p:cNvSpPr/>
            <p:nvPr/>
          </p:nvSpPr>
          <p:spPr>
            <a:xfrm>
              <a:off x="902601" y="3288620"/>
              <a:ext cx="3685020" cy="360000"/>
            </a:xfrm>
            <a:prstGeom prst="homePlate">
              <a:avLst/>
            </a:prstGeom>
            <a:solidFill>
              <a:srgbClr val="A9889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Wire performance and robustness</a:t>
              </a:r>
            </a:p>
          </p:txBody>
        </p:sp>
        <p:sp>
          <p:nvSpPr>
            <p:cNvPr id="184" name="Chevron 183">
              <a:extLst>
                <a:ext uri="{FF2B5EF4-FFF2-40B4-BE49-F238E27FC236}">
                  <a16:creationId xmlns:a16="http://schemas.microsoft.com/office/drawing/2014/main" id="{6DBA2698-0476-AA49-849D-61F5D6EDDCF9}"/>
                </a:ext>
              </a:extLst>
            </p:cNvPr>
            <p:cNvSpPr/>
            <p:nvPr/>
          </p:nvSpPr>
          <p:spPr>
            <a:xfrm>
              <a:off x="4553144" y="3284984"/>
              <a:ext cx="2516384" cy="360000"/>
            </a:xfrm>
            <a:prstGeom prst="chevron">
              <a:avLst/>
            </a:prstGeom>
            <a:solidFill>
              <a:srgbClr val="A9889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100 m UL R&amp;D wire</a:t>
              </a:r>
            </a:p>
          </p:txBody>
        </p:sp>
        <p:sp>
          <p:nvSpPr>
            <p:cNvPr id="81" name="5-Point Star 80">
              <a:extLst>
                <a:ext uri="{FF2B5EF4-FFF2-40B4-BE49-F238E27FC236}">
                  <a16:creationId xmlns:a16="http://schemas.microsoft.com/office/drawing/2014/main" id="{76602159-3323-8C45-86FA-078F052CBEA2}"/>
                </a:ext>
              </a:extLst>
            </p:cNvPr>
            <p:cNvSpPr/>
            <p:nvPr/>
          </p:nvSpPr>
          <p:spPr bwMode="auto">
            <a:xfrm>
              <a:off x="4427984" y="3170514"/>
              <a:ext cx="311860" cy="311860"/>
            </a:xfrm>
            <a:prstGeom prst="star5">
              <a:avLst/>
            </a:prstGeom>
            <a:solidFill>
              <a:srgbClr val="7030A0"/>
            </a:solidFill>
            <a:ln w="952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2400" b="0" i="0" u="none" strike="noStrike" kern="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" charset="0"/>
                <a:sym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2615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9562FD4A-044F-1E4D-902A-AFE97BA43883}"/>
              </a:ext>
            </a:extLst>
          </p:cNvPr>
          <p:cNvGrpSpPr/>
          <p:nvPr/>
        </p:nvGrpSpPr>
        <p:grpSpPr>
          <a:xfrm>
            <a:off x="3695469" y="1204556"/>
            <a:ext cx="5199672" cy="5005744"/>
            <a:chOff x="2349661" y="729205"/>
            <a:chExt cx="5636870" cy="4467828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E1411A3-9622-6849-A6A9-1530B5125FAE}"/>
                </a:ext>
              </a:extLst>
            </p:cNvPr>
            <p:cNvCxnSpPr>
              <a:cxnSpLocks/>
            </p:cNvCxnSpPr>
            <p:nvPr/>
          </p:nvCxnSpPr>
          <p:spPr>
            <a:xfrm>
              <a:off x="2349661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17899FE3-3E72-4049-8A60-81856FAA0D96}"/>
                </a:ext>
              </a:extLst>
            </p:cNvPr>
            <p:cNvCxnSpPr>
              <a:cxnSpLocks/>
            </p:cNvCxnSpPr>
            <p:nvPr/>
          </p:nvCxnSpPr>
          <p:spPr>
            <a:xfrm>
              <a:off x="3300714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4BD9CB7A-3EFE-F64C-B40B-739EE4E47976}"/>
                </a:ext>
              </a:extLst>
            </p:cNvPr>
            <p:cNvCxnSpPr>
              <a:cxnSpLocks/>
            </p:cNvCxnSpPr>
            <p:nvPr/>
          </p:nvCxnSpPr>
          <p:spPr>
            <a:xfrm>
              <a:off x="4217043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E61DBAD7-6FB0-0941-B25C-D80DDE915988}"/>
                </a:ext>
              </a:extLst>
            </p:cNvPr>
            <p:cNvCxnSpPr>
              <a:cxnSpLocks/>
            </p:cNvCxnSpPr>
            <p:nvPr/>
          </p:nvCxnSpPr>
          <p:spPr>
            <a:xfrm>
              <a:off x="5191245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C9C6EEC-9954-7947-915F-6556449B801E}"/>
                </a:ext>
              </a:extLst>
            </p:cNvPr>
            <p:cNvCxnSpPr>
              <a:cxnSpLocks/>
            </p:cNvCxnSpPr>
            <p:nvPr/>
          </p:nvCxnSpPr>
          <p:spPr>
            <a:xfrm>
              <a:off x="6103716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B9EB63-604F-7B41-B38F-EE7A61403AF5}"/>
                </a:ext>
              </a:extLst>
            </p:cNvPr>
            <p:cNvCxnSpPr>
              <a:cxnSpLocks/>
            </p:cNvCxnSpPr>
            <p:nvPr/>
          </p:nvCxnSpPr>
          <p:spPr>
            <a:xfrm>
              <a:off x="7047053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C7EC1171-8499-7441-9585-C20626E66199}"/>
                </a:ext>
              </a:extLst>
            </p:cNvPr>
            <p:cNvCxnSpPr>
              <a:cxnSpLocks/>
            </p:cNvCxnSpPr>
            <p:nvPr/>
          </p:nvCxnSpPr>
          <p:spPr>
            <a:xfrm>
              <a:off x="7986531" y="729205"/>
              <a:ext cx="0" cy="4467828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A326A64D-2D5E-C141-9C56-1053EAF3F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a-ET" dirty="0"/>
              <a:t>CHART </a:t>
            </a:r>
            <a:r>
              <a:rPr lang="aa-ET" dirty="0" smtClean="0"/>
              <a:t>H</a:t>
            </a:r>
            <a:r>
              <a:rPr lang="de-DE" dirty="0" err="1" smtClean="0"/>
              <a:t>igh</a:t>
            </a:r>
            <a:r>
              <a:rPr lang="de-DE" dirty="0" smtClean="0"/>
              <a:t> </a:t>
            </a:r>
            <a:r>
              <a:rPr lang="aa-ET" dirty="0" smtClean="0"/>
              <a:t>T</a:t>
            </a:r>
            <a:r>
              <a:rPr lang="de-DE" dirty="0" err="1" smtClean="0"/>
              <a:t>emperature</a:t>
            </a:r>
            <a:r>
              <a:rPr lang="de-DE" dirty="0" smtClean="0"/>
              <a:t> </a:t>
            </a:r>
            <a:r>
              <a:rPr lang="aa-ET" dirty="0" smtClean="0"/>
              <a:t>S</a:t>
            </a:r>
            <a:r>
              <a:rPr lang="de-DE" dirty="0" err="1" smtClean="0"/>
              <a:t>uperconductor</a:t>
            </a:r>
            <a:r>
              <a:rPr lang="de-DE" dirty="0" smtClean="0"/>
              <a:t> </a:t>
            </a:r>
            <a:r>
              <a:rPr lang="aa-ET" dirty="0" smtClean="0"/>
              <a:t>HFM </a:t>
            </a:r>
            <a:r>
              <a:rPr lang="aa-ET" dirty="0"/>
              <a:t>Roadmap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EB9E33-A7DC-0E4B-93BC-9B0C962B21A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575595" y="6496050"/>
            <a:ext cx="440826" cy="241092"/>
          </a:xfrm>
        </p:spPr>
        <p:txBody>
          <a:bodyPr/>
          <a:lstStyle/>
          <a:p>
            <a:pPr marL="0" marR="0" lvl="0" indent="0" algn="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rPr>
              <a:t>Page </a:t>
            </a:r>
            <a:fld id="{EBC07571-3134-BB4B-B83F-1A9FE18D34F3}" type="slidenum">
              <a:rPr kumimoji="0" lang="de-DE" sz="9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BB82D81-61AA-A649-B18B-B723CCEE29AC}"/>
              </a:ext>
            </a:extLst>
          </p:cNvPr>
          <p:cNvSpPr txBox="1"/>
          <p:nvPr/>
        </p:nvSpPr>
        <p:spPr>
          <a:xfrm>
            <a:off x="3033892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EF29501-62B5-D04E-83A0-B5BEBC7B5AB4}"/>
              </a:ext>
            </a:extLst>
          </p:cNvPr>
          <p:cNvSpPr txBox="1"/>
          <p:nvPr/>
        </p:nvSpPr>
        <p:spPr>
          <a:xfrm>
            <a:off x="3900505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4A7D198-A3F7-9041-93CA-CBABEF2FCE46}"/>
              </a:ext>
            </a:extLst>
          </p:cNvPr>
          <p:cNvSpPr txBox="1"/>
          <p:nvPr/>
        </p:nvSpPr>
        <p:spPr>
          <a:xfrm>
            <a:off x="4767118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0863A3E-5114-6644-8247-7D56FA4A370A}"/>
              </a:ext>
            </a:extLst>
          </p:cNvPr>
          <p:cNvSpPr txBox="1"/>
          <p:nvPr/>
        </p:nvSpPr>
        <p:spPr>
          <a:xfrm>
            <a:off x="5633730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563C42B-29B7-5A4D-8163-8DAB21CB9CB0}"/>
              </a:ext>
            </a:extLst>
          </p:cNvPr>
          <p:cNvSpPr txBox="1"/>
          <p:nvPr/>
        </p:nvSpPr>
        <p:spPr>
          <a:xfrm>
            <a:off x="6500343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E58E50F-74E5-854C-8089-1297A5648216}"/>
              </a:ext>
            </a:extLst>
          </p:cNvPr>
          <p:cNvSpPr txBox="1"/>
          <p:nvPr/>
        </p:nvSpPr>
        <p:spPr>
          <a:xfrm>
            <a:off x="7366956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0AFDEF-9BB1-5848-A8C5-5B5AA5C1037C}"/>
              </a:ext>
            </a:extLst>
          </p:cNvPr>
          <p:cNvSpPr txBox="1"/>
          <p:nvPr/>
        </p:nvSpPr>
        <p:spPr>
          <a:xfrm>
            <a:off x="8233568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B11B89-7EA7-184C-94E4-159440D206EC}"/>
              </a:ext>
            </a:extLst>
          </p:cNvPr>
          <p:cNvSpPr txBox="1"/>
          <p:nvPr/>
        </p:nvSpPr>
        <p:spPr>
          <a:xfrm>
            <a:off x="9100181" y="972713"/>
            <a:ext cx="473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2027</a:t>
            </a:r>
          </a:p>
        </p:txBody>
      </p:sp>
      <p:sp>
        <p:nvSpPr>
          <p:cNvPr id="103" name="Chevron 102">
            <a:extLst>
              <a:ext uri="{FF2B5EF4-FFF2-40B4-BE49-F238E27FC236}">
                <a16:creationId xmlns:a16="http://schemas.microsoft.com/office/drawing/2014/main" id="{930325F7-A4D2-B24A-9FB6-F3DF8F61601B}"/>
              </a:ext>
            </a:extLst>
          </p:cNvPr>
          <p:cNvSpPr/>
          <p:nvPr/>
        </p:nvSpPr>
        <p:spPr>
          <a:xfrm>
            <a:off x="6699448" y="1680290"/>
            <a:ext cx="3907565" cy="360000"/>
          </a:xfrm>
          <a:prstGeom prst="chevron">
            <a:avLst/>
          </a:prstGeom>
          <a:solidFill>
            <a:sysClr val="window" lastClr="FFFFFF"/>
          </a:solidFill>
          <a:ln w="19050" cap="flat" cmpd="sng" algn="ctr">
            <a:solidFill>
              <a:srgbClr val="4472C4">
                <a:lumMod val="7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2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CHART3</a:t>
            </a:r>
          </a:p>
        </p:txBody>
      </p:sp>
      <p:sp>
        <p:nvSpPr>
          <p:cNvPr id="104" name="Chevron 103">
            <a:extLst>
              <a:ext uri="{FF2B5EF4-FFF2-40B4-BE49-F238E27FC236}">
                <a16:creationId xmlns:a16="http://schemas.microsoft.com/office/drawing/2014/main" id="{84CE4A16-6C46-C14C-A904-A0CBCDFF2D7B}"/>
              </a:ext>
            </a:extLst>
          </p:cNvPr>
          <p:cNvSpPr/>
          <p:nvPr/>
        </p:nvSpPr>
        <p:spPr>
          <a:xfrm>
            <a:off x="2755898" y="1678826"/>
            <a:ext cx="3981046" cy="360000"/>
          </a:xfrm>
          <a:prstGeom prst="chevron">
            <a:avLst/>
          </a:prstGeom>
          <a:solidFill>
            <a:sysClr val="window" lastClr="FFFFFF"/>
          </a:solidFill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2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CHART2</a:t>
            </a:r>
          </a:p>
        </p:txBody>
      </p:sp>
      <p:sp>
        <p:nvSpPr>
          <p:cNvPr id="105" name="Pentagon 104">
            <a:extLst>
              <a:ext uri="{FF2B5EF4-FFF2-40B4-BE49-F238E27FC236}">
                <a16:creationId xmlns:a16="http://schemas.microsoft.com/office/drawing/2014/main" id="{8FD74017-59F3-2741-BCB2-5F32C8293066}"/>
              </a:ext>
            </a:extLst>
          </p:cNvPr>
          <p:cNvSpPr/>
          <p:nvPr/>
        </p:nvSpPr>
        <p:spPr>
          <a:xfrm>
            <a:off x="1373757" y="1678826"/>
            <a:ext cx="1423068" cy="360000"/>
          </a:xfrm>
          <a:prstGeom prst="homePlate">
            <a:avLst/>
          </a:prstGeom>
          <a:solidFill>
            <a:sysClr val="window" lastClr="FFFFFF"/>
          </a:solidFill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2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CHART1</a:t>
            </a:r>
          </a:p>
        </p:txBody>
      </p:sp>
      <p:sp>
        <p:nvSpPr>
          <p:cNvPr id="123" name="Chevron 122">
            <a:extLst>
              <a:ext uri="{FF2B5EF4-FFF2-40B4-BE49-F238E27FC236}">
                <a16:creationId xmlns:a16="http://schemas.microsoft.com/office/drawing/2014/main" id="{05049045-2357-4143-8C72-272551EF11CB}"/>
              </a:ext>
            </a:extLst>
          </p:cNvPr>
          <p:cNvSpPr/>
          <p:nvPr/>
        </p:nvSpPr>
        <p:spPr>
          <a:xfrm>
            <a:off x="7349690" y="1268760"/>
            <a:ext cx="1714904" cy="255600"/>
          </a:xfrm>
          <a:prstGeom prst="chevron">
            <a:avLst/>
          </a:prstGeom>
          <a:solidFill>
            <a:srgbClr val="4472C4">
              <a:lumMod val="75000"/>
            </a:srgbClr>
          </a:solidFill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ESPP Update</a:t>
            </a:r>
          </a:p>
        </p:txBody>
      </p:sp>
      <p:sp>
        <p:nvSpPr>
          <p:cNvPr id="124" name="Chevron 123">
            <a:extLst>
              <a:ext uri="{FF2B5EF4-FFF2-40B4-BE49-F238E27FC236}">
                <a16:creationId xmlns:a16="http://schemas.microsoft.com/office/drawing/2014/main" id="{9DFF2893-4427-9342-A55B-590734E196F2}"/>
              </a:ext>
            </a:extLst>
          </p:cNvPr>
          <p:cNvSpPr/>
          <p:nvPr/>
        </p:nvSpPr>
        <p:spPr>
          <a:xfrm>
            <a:off x="1661108" y="1282443"/>
            <a:ext cx="1714904" cy="255600"/>
          </a:xfrm>
          <a:prstGeom prst="chevron">
            <a:avLst/>
          </a:prstGeom>
          <a:solidFill>
            <a:srgbClr val="4472C4">
              <a:lumMod val="75000"/>
            </a:srgbClr>
          </a:solidFill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a-ET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Helvetica Neue Light"/>
              </a:rPr>
              <a:t>ESPP Update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8407E6-4ABF-734E-9F97-B36D2E6B98B7}"/>
              </a:ext>
            </a:extLst>
          </p:cNvPr>
          <p:cNvGrpSpPr/>
          <p:nvPr/>
        </p:nvGrpSpPr>
        <p:grpSpPr>
          <a:xfrm>
            <a:off x="1623636" y="4197260"/>
            <a:ext cx="9480627" cy="1406396"/>
            <a:chOff x="99635" y="4197260"/>
            <a:chExt cx="9480627" cy="1406396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E0EC3AB-0783-F544-B1CF-6FDDA17666AF}"/>
                </a:ext>
              </a:extLst>
            </p:cNvPr>
            <p:cNvSpPr txBox="1"/>
            <p:nvPr/>
          </p:nvSpPr>
          <p:spPr>
            <a:xfrm>
              <a:off x="99635" y="4369919"/>
              <a:ext cx="12905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aa-ET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79645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HTS Magnet R&amp;D</a:t>
              </a:r>
            </a:p>
          </p:txBody>
        </p:sp>
        <p:sp>
          <p:nvSpPr>
            <p:cNvPr id="120" name="Pentagon 119">
              <a:extLst>
                <a:ext uri="{FF2B5EF4-FFF2-40B4-BE49-F238E27FC236}">
                  <a16:creationId xmlns:a16="http://schemas.microsoft.com/office/drawing/2014/main" id="{84C4E952-81F7-6041-BED3-B209EA8A9FF6}"/>
                </a:ext>
              </a:extLst>
            </p:cNvPr>
            <p:cNvSpPr/>
            <p:nvPr/>
          </p:nvSpPr>
          <p:spPr>
            <a:xfrm>
              <a:off x="1937102" y="4336966"/>
              <a:ext cx="2390423" cy="360000"/>
            </a:xfrm>
            <a:prstGeom prst="homePlate">
              <a:avLst/>
            </a:prstGeom>
            <a:solidFill>
              <a:srgbClr val="F7964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SuperBend Technology Demo</a:t>
              </a:r>
            </a:p>
          </p:txBody>
        </p:sp>
        <p:sp>
          <p:nvSpPr>
            <p:cNvPr id="121" name="Chevron 120">
              <a:extLst>
                <a:ext uri="{FF2B5EF4-FFF2-40B4-BE49-F238E27FC236}">
                  <a16:creationId xmlns:a16="http://schemas.microsoft.com/office/drawing/2014/main" id="{F9644574-C081-FE4E-B2B5-3F369C13F548}"/>
                </a:ext>
              </a:extLst>
            </p:cNvPr>
            <p:cNvSpPr/>
            <p:nvPr/>
          </p:nvSpPr>
          <p:spPr>
            <a:xfrm>
              <a:off x="4282922" y="4328419"/>
              <a:ext cx="1873254" cy="360000"/>
            </a:xfrm>
            <a:prstGeom prst="chevron">
              <a:avLst/>
            </a:prstGeom>
            <a:solidFill>
              <a:srgbClr val="F7964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Cable  and Insulation Technology</a:t>
              </a:r>
            </a:p>
          </p:txBody>
        </p:sp>
        <p:sp>
          <p:nvSpPr>
            <p:cNvPr id="122" name="Pentagon 121">
              <a:extLst>
                <a:ext uri="{FF2B5EF4-FFF2-40B4-BE49-F238E27FC236}">
                  <a16:creationId xmlns:a16="http://schemas.microsoft.com/office/drawing/2014/main" id="{2BC37E32-D1E7-9E40-8DEF-60AF22106EB9}"/>
                </a:ext>
              </a:extLst>
            </p:cNvPr>
            <p:cNvSpPr/>
            <p:nvPr/>
          </p:nvSpPr>
          <p:spPr>
            <a:xfrm>
              <a:off x="3734969" y="5233234"/>
              <a:ext cx="1512861" cy="360000"/>
            </a:xfrm>
            <a:prstGeom prst="homePlate">
              <a:avLst/>
            </a:prstGeom>
            <a:solidFill>
              <a:srgbClr val="F7964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HTS HFM Concept  Study</a:t>
              </a:r>
            </a:p>
          </p:txBody>
        </p:sp>
        <p:sp>
          <p:nvSpPr>
            <p:cNvPr id="134" name="Chevron 133">
              <a:extLst>
                <a:ext uri="{FF2B5EF4-FFF2-40B4-BE49-F238E27FC236}">
                  <a16:creationId xmlns:a16="http://schemas.microsoft.com/office/drawing/2014/main" id="{406132FC-1C92-5A41-A28F-1777B5F7E608}"/>
                </a:ext>
              </a:extLst>
            </p:cNvPr>
            <p:cNvSpPr/>
            <p:nvPr/>
          </p:nvSpPr>
          <p:spPr>
            <a:xfrm>
              <a:off x="5195413" y="5230882"/>
              <a:ext cx="1682009" cy="360000"/>
            </a:xfrm>
            <a:prstGeom prst="chevron">
              <a:avLst/>
            </a:prstGeom>
            <a:solidFill>
              <a:srgbClr val="F7964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5-T HTS Demo1</a:t>
              </a:r>
            </a:p>
          </p:txBody>
        </p:sp>
        <p:sp>
          <p:nvSpPr>
            <p:cNvPr id="136" name="Chevron 135">
              <a:extLst>
                <a:ext uri="{FF2B5EF4-FFF2-40B4-BE49-F238E27FC236}">
                  <a16:creationId xmlns:a16="http://schemas.microsoft.com/office/drawing/2014/main" id="{8C92A0C2-8ED9-E742-A8EE-B2E540247FD2}"/>
                </a:ext>
              </a:extLst>
            </p:cNvPr>
            <p:cNvSpPr/>
            <p:nvPr/>
          </p:nvSpPr>
          <p:spPr>
            <a:xfrm>
              <a:off x="6804248" y="5243656"/>
              <a:ext cx="2776014" cy="360000"/>
            </a:xfrm>
            <a:prstGeom prst="chevron">
              <a:avLst/>
            </a:prstGeom>
            <a:solidFill>
              <a:srgbClr val="F7964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HTS HFM program</a:t>
              </a:r>
            </a:p>
          </p:txBody>
        </p:sp>
        <p:sp>
          <p:nvSpPr>
            <p:cNvPr id="169" name="5-Point Star 168">
              <a:extLst>
                <a:ext uri="{FF2B5EF4-FFF2-40B4-BE49-F238E27FC236}">
                  <a16:creationId xmlns:a16="http://schemas.microsoft.com/office/drawing/2014/main" id="{EF5B532A-6D95-8E44-BB94-85601D6CC462}"/>
                </a:ext>
              </a:extLst>
            </p:cNvPr>
            <p:cNvSpPr/>
            <p:nvPr/>
          </p:nvSpPr>
          <p:spPr bwMode="auto">
            <a:xfrm>
              <a:off x="4139952" y="4197260"/>
              <a:ext cx="311860" cy="311860"/>
            </a:xfrm>
            <a:prstGeom prst="star5">
              <a:avLst/>
            </a:prstGeom>
            <a:solidFill>
              <a:srgbClr val="F79646"/>
            </a:solidFill>
            <a:ln w="9525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a-ET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sym typeface="Helvetica Neue Light"/>
              </a:endParaRPr>
            </a:p>
          </p:txBody>
        </p:sp>
        <p:sp>
          <p:nvSpPr>
            <p:cNvPr id="170" name="5-Point Star 169">
              <a:extLst>
                <a:ext uri="{FF2B5EF4-FFF2-40B4-BE49-F238E27FC236}">
                  <a16:creationId xmlns:a16="http://schemas.microsoft.com/office/drawing/2014/main" id="{46992DD8-0040-5D43-B26F-061C3E7500BC}"/>
                </a:ext>
              </a:extLst>
            </p:cNvPr>
            <p:cNvSpPr/>
            <p:nvPr/>
          </p:nvSpPr>
          <p:spPr bwMode="auto">
            <a:xfrm>
              <a:off x="6715406" y="5133364"/>
              <a:ext cx="311860" cy="311860"/>
            </a:xfrm>
            <a:prstGeom prst="star5">
              <a:avLst/>
            </a:prstGeom>
            <a:solidFill>
              <a:srgbClr val="F79646"/>
            </a:solidFill>
            <a:ln w="9525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a-ET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sym typeface="Helvetica Neue Light"/>
              </a:endParaRPr>
            </a:p>
          </p:txBody>
        </p:sp>
        <p:sp>
          <p:nvSpPr>
            <p:cNvPr id="86" name="Pentagon 85">
              <a:extLst>
                <a:ext uri="{FF2B5EF4-FFF2-40B4-BE49-F238E27FC236}">
                  <a16:creationId xmlns:a16="http://schemas.microsoft.com/office/drawing/2014/main" id="{0019D63B-7521-4D45-840A-5A330C158BFE}"/>
                </a:ext>
              </a:extLst>
            </p:cNvPr>
            <p:cNvSpPr/>
            <p:nvPr/>
          </p:nvSpPr>
          <p:spPr>
            <a:xfrm>
              <a:off x="2904515" y="4783103"/>
              <a:ext cx="2390423" cy="360000"/>
            </a:xfrm>
            <a:prstGeom prst="homePlate">
              <a:avLst/>
            </a:prstGeom>
            <a:solidFill>
              <a:srgbClr val="F7964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FCC-ee </a:t>
              </a:r>
              <a:r>
                <a:rPr kumimoji="0" lang="aa-ET" sz="1100" b="0" i="0" u="none" strike="noStrike" kern="0" cap="none" spc="0" normalizeH="0" baseline="0" noProof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injector test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,</a:t>
              </a:r>
              <a:r>
                <a:rPr kumimoji="0" lang="aa-ET" sz="1100" b="0" i="0" u="none" strike="noStrike" kern="0" cap="none" spc="0" normalizeH="0" baseline="0" noProof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 SC </a:t>
              </a: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solenoid</a:t>
              </a:r>
            </a:p>
          </p:txBody>
        </p:sp>
        <p:sp>
          <p:nvSpPr>
            <p:cNvPr id="165" name="5-Point Star 164">
              <a:extLst>
                <a:ext uri="{FF2B5EF4-FFF2-40B4-BE49-F238E27FC236}">
                  <a16:creationId xmlns:a16="http://schemas.microsoft.com/office/drawing/2014/main" id="{786B647A-E925-8649-A285-0CA11BC28162}"/>
                </a:ext>
              </a:extLst>
            </p:cNvPr>
            <p:cNvSpPr/>
            <p:nvPr/>
          </p:nvSpPr>
          <p:spPr bwMode="auto">
            <a:xfrm>
              <a:off x="5076056" y="5126398"/>
              <a:ext cx="311860" cy="311860"/>
            </a:xfrm>
            <a:prstGeom prst="star5">
              <a:avLst/>
            </a:prstGeom>
            <a:solidFill>
              <a:srgbClr val="F79646"/>
            </a:solidFill>
            <a:ln w="9525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a-ET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sym typeface="Helvetica Neue Light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CD3B5F9-576F-B74D-98E4-B89191AEF654}"/>
              </a:ext>
            </a:extLst>
          </p:cNvPr>
          <p:cNvGrpSpPr/>
          <p:nvPr/>
        </p:nvGrpSpPr>
        <p:grpSpPr>
          <a:xfrm>
            <a:off x="1617416" y="2881497"/>
            <a:ext cx="5915863" cy="360000"/>
            <a:chOff x="93415" y="2881497"/>
            <a:chExt cx="5915863" cy="360000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CBCA1111-CEC6-1945-8F8D-2ED4A24589CB}"/>
                </a:ext>
              </a:extLst>
            </p:cNvPr>
            <p:cNvSpPr txBox="1"/>
            <p:nvPr/>
          </p:nvSpPr>
          <p:spPr>
            <a:xfrm>
              <a:off x="93415" y="2920865"/>
              <a:ext cx="11079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aa-ET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HTS Tape R&amp;D</a:t>
              </a:r>
            </a:p>
          </p:txBody>
        </p:sp>
        <p:sp>
          <p:nvSpPr>
            <p:cNvPr id="174" name="Pentagon 173">
              <a:extLst>
                <a:ext uri="{FF2B5EF4-FFF2-40B4-BE49-F238E27FC236}">
                  <a16:creationId xmlns:a16="http://schemas.microsoft.com/office/drawing/2014/main" id="{89AE768C-0F30-4046-9576-E383CA7952AA}"/>
                </a:ext>
              </a:extLst>
            </p:cNvPr>
            <p:cNvSpPr/>
            <p:nvPr/>
          </p:nvSpPr>
          <p:spPr>
            <a:xfrm>
              <a:off x="3618874" y="2881497"/>
              <a:ext cx="2390404" cy="360000"/>
            </a:xfrm>
            <a:prstGeom prst="homePlate">
              <a:avLst/>
            </a:prstGeom>
            <a:solidFill>
              <a:srgbClr val="A9889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Pinning engineering to reduce </a:t>
              </a: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 anisotropy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5789FCF-7503-124E-BD3B-BE5C10B7486E}"/>
              </a:ext>
            </a:extLst>
          </p:cNvPr>
          <p:cNvGrpSpPr/>
          <p:nvPr/>
        </p:nvGrpSpPr>
        <p:grpSpPr>
          <a:xfrm>
            <a:off x="1623636" y="3379575"/>
            <a:ext cx="6988217" cy="807281"/>
            <a:chOff x="99635" y="3379574"/>
            <a:chExt cx="6988217" cy="807281"/>
          </a:xfrm>
        </p:grpSpPr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E989D4C7-F978-BB4B-ABCF-85E7765562FB}"/>
                </a:ext>
              </a:extLst>
            </p:cNvPr>
            <p:cNvSpPr txBox="1"/>
            <p:nvPr/>
          </p:nvSpPr>
          <p:spPr>
            <a:xfrm>
              <a:off x="99635" y="3415976"/>
              <a:ext cx="15980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aa-ET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BF504C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Enabling Technologies</a:t>
              </a:r>
            </a:p>
          </p:txBody>
        </p:sp>
        <p:sp>
          <p:nvSpPr>
            <p:cNvPr id="178" name="Pentagon 177">
              <a:extLst>
                <a:ext uri="{FF2B5EF4-FFF2-40B4-BE49-F238E27FC236}">
                  <a16:creationId xmlns:a16="http://schemas.microsoft.com/office/drawing/2014/main" id="{44C5A716-8AAD-904D-904A-571079B50141}"/>
                </a:ext>
              </a:extLst>
            </p:cNvPr>
            <p:cNvSpPr/>
            <p:nvPr/>
          </p:nvSpPr>
          <p:spPr>
            <a:xfrm>
              <a:off x="3618874" y="3379574"/>
              <a:ext cx="3463331" cy="360000"/>
            </a:xfrm>
            <a:prstGeom prst="homePlate">
              <a:avLst/>
            </a:prstGeom>
            <a:solidFill>
              <a:srgbClr val="BF504C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C444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Insulation materials</a:t>
              </a:r>
            </a:p>
          </p:txBody>
        </p:sp>
        <p:sp>
          <p:nvSpPr>
            <p:cNvPr id="179" name="Pentagon 178">
              <a:extLst>
                <a:ext uri="{FF2B5EF4-FFF2-40B4-BE49-F238E27FC236}">
                  <a16:creationId xmlns:a16="http://schemas.microsoft.com/office/drawing/2014/main" id="{CDA7B964-3EB1-284C-B173-0E90366A2B03}"/>
                </a:ext>
              </a:extLst>
            </p:cNvPr>
            <p:cNvSpPr/>
            <p:nvPr/>
          </p:nvSpPr>
          <p:spPr>
            <a:xfrm>
              <a:off x="3821216" y="3826855"/>
              <a:ext cx="3266636" cy="360000"/>
            </a:xfrm>
            <a:prstGeom prst="homePlate">
              <a:avLst/>
            </a:prstGeom>
            <a:solidFill>
              <a:srgbClr val="BF504C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C444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Quench protection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B17D07-11C4-8945-87B2-6457897E3AB0}"/>
              </a:ext>
            </a:extLst>
          </p:cNvPr>
          <p:cNvGrpSpPr/>
          <p:nvPr/>
        </p:nvGrpSpPr>
        <p:grpSpPr>
          <a:xfrm>
            <a:off x="1623636" y="5643980"/>
            <a:ext cx="8567015" cy="456999"/>
            <a:chOff x="99635" y="5643979"/>
            <a:chExt cx="8567015" cy="456999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59401838-7A9F-1E47-B7B8-C62B6358CCFC}"/>
                </a:ext>
              </a:extLst>
            </p:cNvPr>
            <p:cNvSpPr txBox="1"/>
            <p:nvPr/>
          </p:nvSpPr>
          <p:spPr>
            <a:xfrm>
              <a:off x="99635" y="5643979"/>
              <a:ext cx="13790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aa-ET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Accelerator Design</a:t>
              </a:r>
            </a:p>
          </p:txBody>
        </p:sp>
        <p:sp>
          <p:nvSpPr>
            <p:cNvPr id="181" name="Pentagon 180">
              <a:extLst>
                <a:ext uri="{FF2B5EF4-FFF2-40B4-BE49-F238E27FC236}">
                  <a16:creationId xmlns:a16="http://schemas.microsoft.com/office/drawing/2014/main" id="{238C0609-CD87-0945-9D7F-D6EA6884805A}"/>
                </a:ext>
              </a:extLst>
            </p:cNvPr>
            <p:cNvSpPr/>
            <p:nvPr/>
          </p:nvSpPr>
          <p:spPr>
            <a:xfrm>
              <a:off x="5203319" y="5740978"/>
              <a:ext cx="3463331" cy="360000"/>
            </a:xfrm>
            <a:prstGeom prst="homePlate">
              <a:avLst/>
            </a:prstGeom>
            <a:solidFill>
              <a:srgbClr val="989FBD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405583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FQ in HTS accelerators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649CF721-E433-E246-92E7-25BB475C042D}"/>
              </a:ext>
            </a:extLst>
          </p:cNvPr>
          <p:cNvGrpSpPr/>
          <p:nvPr/>
        </p:nvGrpSpPr>
        <p:grpSpPr>
          <a:xfrm>
            <a:off x="4280359" y="1480963"/>
            <a:ext cx="902154" cy="610902"/>
            <a:chOff x="2846889" y="647442"/>
            <a:chExt cx="1147583" cy="777097"/>
          </a:xfrm>
        </p:grpSpPr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6CE96021-BECC-4946-918C-E8F45536C7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6889" y="733630"/>
              <a:ext cx="1116806" cy="690909"/>
            </a:xfrm>
            <a:prstGeom prst="rect">
              <a:avLst/>
            </a:prstGeom>
          </p:spPr>
        </p:pic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CCEF0293-DCE9-4446-8A3E-05348FFD8CB7}"/>
                </a:ext>
              </a:extLst>
            </p:cNvPr>
            <p:cNvSpPr/>
            <p:nvPr/>
          </p:nvSpPr>
          <p:spPr>
            <a:xfrm>
              <a:off x="3610713" y="647442"/>
              <a:ext cx="383759" cy="469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sym typeface="Helvetica Neue Light"/>
                </a:rPr>
                <a:t>2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endParaRP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F5288DFC-133E-8D42-A71A-C49219661A27}"/>
              </a:ext>
            </a:extLst>
          </p:cNvPr>
          <p:cNvGrpSpPr/>
          <p:nvPr/>
        </p:nvGrpSpPr>
        <p:grpSpPr>
          <a:xfrm>
            <a:off x="8242359" y="1480963"/>
            <a:ext cx="902154" cy="610902"/>
            <a:chOff x="2846889" y="647442"/>
            <a:chExt cx="1147583" cy="777097"/>
          </a:xfrm>
        </p:grpSpPr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4215BA75-2FFA-6B4E-882E-B52B5346F4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6889" y="733630"/>
              <a:ext cx="1116806" cy="690909"/>
            </a:xfrm>
            <a:prstGeom prst="rect">
              <a:avLst/>
            </a:prstGeom>
          </p:spPr>
        </p:pic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2A892689-6DF4-8645-9F91-32E0B09B6589}"/>
                </a:ext>
              </a:extLst>
            </p:cNvPr>
            <p:cNvSpPr/>
            <p:nvPr/>
          </p:nvSpPr>
          <p:spPr>
            <a:xfrm>
              <a:off x="3610713" y="647442"/>
              <a:ext cx="383759" cy="469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sym typeface="Helvetica Neue Light"/>
                </a:rPr>
                <a:t>3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C24A4160-6863-9F40-99D8-E6DDC95CADD2}"/>
              </a:ext>
            </a:extLst>
          </p:cNvPr>
          <p:cNvGrpSpPr/>
          <p:nvPr/>
        </p:nvGrpSpPr>
        <p:grpSpPr>
          <a:xfrm>
            <a:off x="1638032" y="1480963"/>
            <a:ext cx="902154" cy="610902"/>
            <a:chOff x="2846889" y="647442"/>
            <a:chExt cx="1147583" cy="777097"/>
          </a:xfrm>
        </p:grpSpPr>
        <p:pic>
          <p:nvPicPr>
            <p:cNvPr id="189" name="Picture 188">
              <a:extLst>
                <a:ext uri="{FF2B5EF4-FFF2-40B4-BE49-F238E27FC236}">
                  <a16:creationId xmlns:a16="http://schemas.microsoft.com/office/drawing/2014/main" id="{75EF75BE-1BE6-3348-B3BF-F932DD22A9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6889" y="733630"/>
              <a:ext cx="1116806" cy="690909"/>
            </a:xfrm>
            <a:prstGeom prst="rect">
              <a:avLst/>
            </a:prstGeom>
          </p:spPr>
        </p:pic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7F20296E-5381-0D4A-88E2-A08426BEB3A0}"/>
                </a:ext>
              </a:extLst>
            </p:cNvPr>
            <p:cNvSpPr/>
            <p:nvPr/>
          </p:nvSpPr>
          <p:spPr>
            <a:xfrm>
              <a:off x="3610713" y="647442"/>
              <a:ext cx="383759" cy="469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sym typeface="Helvetica Neue Light"/>
                </a:rPr>
                <a:t>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sym typeface="Helvetica Neue Ligh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1DBE358-013F-5B48-BEF8-3C8E62CFC89F}"/>
              </a:ext>
            </a:extLst>
          </p:cNvPr>
          <p:cNvGrpSpPr/>
          <p:nvPr/>
        </p:nvGrpSpPr>
        <p:grpSpPr>
          <a:xfrm>
            <a:off x="1623636" y="2153338"/>
            <a:ext cx="7046329" cy="607609"/>
            <a:chOff x="99635" y="2153337"/>
            <a:chExt cx="7046329" cy="607609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D40A1BF9-5195-EE4A-8BFA-79B6D20D3319}"/>
                </a:ext>
              </a:extLst>
            </p:cNvPr>
            <p:cNvSpPr txBox="1"/>
            <p:nvPr/>
          </p:nvSpPr>
          <p:spPr>
            <a:xfrm>
              <a:off x="99635" y="2153337"/>
              <a:ext cx="106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aa-ET"/>
              </a:defPPr>
              <a:lvl1pPr algn="ctr">
                <a:defRPr sz="1200">
                  <a:solidFill>
                    <a:schemeClr val="accent1">
                      <a:lumMod val="50000"/>
                    </a:schemeClr>
                  </a:solidFill>
                </a:defRPr>
              </a:lvl1pPr>
            </a:lstStyle>
            <a:p>
              <a:pPr marL="0" marR="0" lvl="0" indent="0" algn="ctr" defTabSz="412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a-ET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BACC5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Infrastructure</a:t>
              </a:r>
            </a:p>
          </p:txBody>
        </p:sp>
        <p:sp>
          <p:nvSpPr>
            <p:cNvPr id="176" name="Chevron 175">
              <a:extLst>
                <a:ext uri="{FF2B5EF4-FFF2-40B4-BE49-F238E27FC236}">
                  <a16:creationId xmlns:a16="http://schemas.microsoft.com/office/drawing/2014/main" id="{D97A452D-163D-3C4E-A390-49A23D36A389}"/>
                </a:ext>
              </a:extLst>
            </p:cNvPr>
            <p:cNvSpPr/>
            <p:nvPr/>
          </p:nvSpPr>
          <p:spPr>
            <a:xfrm>
              <a:off x="5133506" y="2400946"/>
              <a:ext cx="2012458" cy="360000"/>
            </a:xfrm>
            <a:prstGeom prst="chevron">
              <a:avLst/>
            </a:prstGeom>
            <a:solidFill>
              <a:srgbClr val="4BACC5">
                <a:alpha val="34118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178992"/>
                  </a:solidFill>
                  <a:effectLst/>
                  <a:uLnTx/>
                  <a:uFillTx/>
                  <a:latin typeface="Calibri" panose="020F0502020204030204"/>
                  <a:sym typeface="Helvetica Neue Light"/>
                </a:rPr>
                <a:t>High-field HTS coil test facility</a:t>
              </a:r>
              <a:endParaRPr kumimoji="0" lang="aa-ET" sz="1100" b="0" i="0" u="none" strike="noStrike" kern="0" cap="none" spc="0" normalizeH="0" baseline="0" noProof="0" dirty="0">
                <a:ln>
                  <a:noFill/>
                </a:ln>
                <a:solidFill>
                  <a:srgbClr val="178992"/>
                </a:solidFill>
                <a:effectLst/>
                <a:uLnTx/>
                <a:uFillTx/>
                <a:latin typeface="Calibri" panose="020F0502020204030204"/>
                <a:sym typeface="Helvetica Neue Light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E9A198E9-7893-F04E-8028-6195546F36BF}"/>
              </a:ext>
            </a:extLst>
          </p:cNvPr>
          <p:cNvSpPr txBox="1"/>
          <p:nvPr/>
        </p:nvSpPr>
        <p:spPr>
          <a:xfrm>
            <a:off x="1783104" y="6358398"/>
            <a:ext cx="304035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ctr" defTabSz="41275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1000" cap="none" spc="30" normalizeH="0" baseline="0" noProof="0" dirty="0">
                <a:ln>
                  <a:noFill/>
                </a:ln>
                <a:solidFill>
                  <a:srgbClr val="405583"/>
                </a:solidFill>
                <a:effectLst/>
                <a:uLnTx/>
                <a:uFillTx/>
                <a:latin typeface="Helvetica Neue Light"/>
                <a:cs typeface="Franklin Gothic Book"/>
                <a:sym typeface="Helvetica Neue Light"/>
              </a:rPr>
              <a:t>Caveat: CHART3 is not today an approved program. The funding envelop will determine the possible </a:t>
            </a:r>
            <a:br>
              <a:rPr kumimoji="0" lang="en-CH" sz="1100" b="0" i="0" u="none" strike="noStrike" kern="1000" cap="none" spc="30" normalizeH="0" baseline="0" noProof="0" dirty="0">
                <a:ln>
                  <a:noFill/>
                </a:ln>
                <a:solidFill>
                  <a:srgbClr val="405583"/>
                </a:solidFill>
                <a:effectLst/>
                <a:uLnTx/>
                <a:uFillTx/>
                <a:latin typeface="Helvetica Neue Light"/>
                <a:cs typeface="Franklin Gothic Book"/>
                <a:sym typeface="Helvetica Neue Light"/>
              </a:rPr>
            </a:br>
            <a:r>
              <a:rPr kumimoji="0" lang="en-CH" sz="1100" b="0" i="0" u="none" strike="noStrike" kern="1000" cap="none" spc="30" normalizeH="0" baseline="0" noProof="0" dirty="0">
                <a:ln>
                  <a:noFill/>
                </a:ln>
                <a:solidFill>
                  <a:srgbClr val="405583"/>
                </a:solidFill>
                <a:effectLst/>
                <a:uLnTx/>
                <a:uFillTx/>
                <a:latin typeface="Helvetica Neue Light"/>
                <a:cs typeface="Franklin Gothic Book"/>
                <a:sym typeface="Helvetica Neue Light"/>
              </a:rPr>
              <a:t>level of engagement, and a selection of activities may have to be made according to priorities.  </a:t>
            </a:r>
          </a:p>
        </p:txBody>
      </p:sp>
    </p:spTree>
    <p:extLst>
      <p:ext uri="{BB962C8B-B14F-4D97-AF65-F5344CB8AC3E}">
        <p14:creationId xmlns:p14="http://schemas.microsoft.com/office/powerpoint/2010/main" val="25249680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Positron Source Project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2D7EA3-D56A-D24F-B2EE-8A4A981F0DB9}"/>
              </a:ext>
            </a:extLst>
          </p:cNvPr>
          <p:cNvSpPr/>
          <p:nvPr/>
        </p:nvSpPr>
        <p:spPr>
          <a:xfrm>
            <a:off x="184248" y="4988565"/>
            <a:ext cx="12007752" cy="17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algn="l" defTabSz="1219170" eaLnBrk="0" fontAlgn="base">
              <a:spcAft>
                <a:spcPts val="800"/>
              </a:spcAft>
              <a:buSzPct val="80000"/>
              <a:buFont typeface="Wingdings" pitchFamily="2" charset="2"/>
              <a:buChar char="v"/>
            </a:pPr>
            <a:r>
              <a:rPr lang="en-US" sz="1867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Key point: Positron production and capture efficiency reduces the cost and complexity of the driver linac, the heat and radiation load of the converter system, and increases the operational margin </a:t>
            </a:r>
          </a:p>
          <a:p>
            <a:pPr marL="380990" indent="-380990" algn="l" defTabSz="1219170" eaLnBrk="0" fontAlgn="base">
              <a:spcAft>
                <a:spcPts val="800"/>
              </a:spcAft>
              <a:buSzPct val="80000"/>
              <a:buFont typeface="Wingdings" pitchFamily="2" charset="2"/>
              <a:buChar char="v"/>
            </a:pPr>
            <a:r>
              <a:rPr lang="en-US" sz="1867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Any progress with R&amp;D on the target and capture systems will have a direct benefit for the injector chain</a:t>
            </a:r>
          </a:p>
          <a:p>
            <a:pPr marL="380990" indent="-380990" algn="l" defTabSz="1219170" eaLnBrk="0" fontAlgn="base">
              <a:spcAft>
                <a:spcPts val="800"/>
              </a:spcAft>
              <a:buSzPct val="80000"/>
              <a:buFont typeface="Wingdings" pitchFamily="2" charset="2"/>
              <a:buChar char="v"/>
            </a:pPr>
            <a:r>
              <a:rPr lang="en-US" sz="1867" b="1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 bench at PSI/SwissFEL </a:t>
            </a:r>
            <a:r>
              <a:rPr lang="en-US" sz="1867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the conventional and hybrid schemes using a SC solenoid, mainly for the positron yield (and maybe for the positron beam quality as well)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CD5FC9-1509-8A42-A460-636DE2587A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12534"/>
            <a:ext cx="7074775" cy="3376577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E9BCA53F-C6F5-2E48-9B59-F87A51EC34E6}"/>
              </a:ext>
            </a:extLst>
          </p:cNvPr>
          <p:cNvSpPr/>
          <p:nvPr/>
        </p:nvSpPr>
        <p:spPr bwMode="auto">
          <a:xfrm>
            <a:off x="2063553" y="2700822"/>
            <a:ext cx="1175153" cy="1442029"/>
          </a:xfrm>
          <a:custGeom>
            <a:avLst/>
            <a:gdLst>
              <a:gd name="connsiteX0" fmla="*/ 641023 w 1046376"/>
              <a:gd name="connsiteY0" fmla="*/ 0 h 1187777"/>
              <a:gd name="connsiteX1" fmla="*/ 320512 w 1046376"/>
              <a:gd name="connsiteY1" fmla="*/ 810705 h 1187777"/>
              <a:gd name="connsiteX2" fmla="*/ 0 w 1046376"/>
              <a:gd name="connsiteY2" fmla="*/ 829558 h 1187777"/>
              <a:gd name="connsiteX3" fmla="*/ 518475 w 1046376"/>
              <a:gd name="connsiteY3" fmla="*/ 1187777 h 1187777"/>
              <a:gd name="connsiteX4" fmla="*/ 1046376 w 1046376"/>
              <a:gd name="connsiteY4" fmla="*/ 838985 h 1187777"/>
              <a:gd name="connsiteX5" fmla="*/ 688157 w 1046376"/>
              <a:gd name="connsiteY5" fmla="*/ 829558 h 1187777"/>
              <a:gd name="connsiteX6" fmla="*/ 650450 w 1046376"/>
              <a:gd name="connsiteY6" fmla="*/ 75414 h 118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6376" h="1187777">
                <a:moveTo>
                  <a:pt x="641023" y="0"/>
                </a:moveTo>
                <a:lnTo>
                  <a:pt x="320512" y="810705"/>
                </a:lnTo>
                <a:lnTo>
                  <a:pt x="0" y="829558"/>
                </a:lnTo>
                <a:lnTo>
                  <a:pt x="518475" y="1187777"/>
                </a:lnTo>
                <a:lnTo>
                  <a:pt x="1046376" y="838985"/>
                </a:lnTo>
                <a:lnTo>
                  <a:pt x="688157" y="829558"/>
                </a:lnTo>
                <a:lnTo>
                  <a:pt x="650450" y="75414"/>
                </a:lnTo>
              </a:path>
            </a:pathLst>
          </a:custGeom>
          <a:solidFill>
            <a:srgbClr val="FDCA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l" defTabSz="1219170" eaLnBrk="0" fontAlgn="base">
              <a:spcBef>
                <a:spcPct val="0"/>
              </a:spcBef>
              <a:spcAft>
                <a:spcPct val="0"/>
              </a:spcAft>
            </a:pPr>
            <a:endParaRPr lang="de-CH" sz="3200" kern="1200">
              <a:latin typeface="Times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A2780E-38AA-EE42-9233-D2C23FE60731}"/>
              </a:ext>
            </a:extLst>
          </p:cNvPr>
          <p:cNvSpPr txBox="1"/>
          <p:nvPr/>
        </p:nvSpPr>
        <p:spPr>
          <a:xfrm rot="1173270">
            <a:off x="1560963" y="2424787"/>
            <a:ext cx="2784309" cy="33603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defTabSz="1219170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CH" sz="2400" b="1" kern="12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 GeV SwissFEL Linac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E0A8C5C-5447-0643-ADC9-66C2FDD189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940" y="1088098"/>
            <a:ext cx="5012916" cy="380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69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LHC Experiments and Computing" id="{F44B9864-0517-8543-B39E-A81441CAE881}" vid="{ED26A8EB-2414-D846-8ACC-E9548BAF627B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ppt/theme/theme5.xml><?xml version="1.0" encoding="utf-8"?>
<a:theme xmlns:a="http://schemas.openxmlformats.org/drawingml/2006/main" name="1_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LHC Experiments and Computing" id="{F44B9864-0517-8543-B39E-A81441CAE881}" vid="{ED26A8EB-2414-D846-8ACC-E9548BAF627B}"/>
    </a:ext>
  </a:extLst>
</a:theme>
</file>

<file path=ppt/theme/theme6.xml><?xml version="1.0" encoding="utf-8"?>
<a:theme xmlns:a="http://schemas.openxmlformats.org/drawingml/2006/main" name="2_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LHC Experiments and Computing" id="{F44B9864-0517-8543-B39E-A81441CAE881}" vid="{ED26A8EB-2414-D846-8ACC-E9548BAF627B}"/>
    </a:ext>
  </a:extLst>
</a:theme>
</file>

<file path=ppt/theme/theme7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8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ElsenTemplate</Template>
  <TotalTime>0</TotalTime>
  <Words>1328</Words>
  <Application>Microsoft Office PowerPoint</Application>
  <PresentationFormat>Breitbild</PresentationFormat>
  <Paragraphs>281</Paragraphs>
  <Slides>15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22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15</vt:i4>
      </vt:variant>
    </vt:vector>
  </HeadingPairs>
  <TitlesOfParts>
    <vt:vector size="44" baseType="lpstr">
      <vt:lpstr>ＭＳ Ｐゴシック</vt:lpstr>
      <vt:lpstr>Arial</vt:lpstr>
      <vt:lpstr>Arial Narrow</vt:lpstr>
      <vt:lpstr>Calibri</vt:lpstr>
      <vt:lpstr>Calibri Light</vt:lpstr>
      <vt:lpstr>Century Gothic</vt:lpstr>
      <vt:lpstr>Courier New</vt:lpstr>
      <vt:lpstr>Franklin Gothic Book</vt:lpstr>
      <vt:lpstr>Georgia</vt:lpstr>
      <vt:lpstr>Helvetica</vt:lpstr>
      <vt:lpstr>Helvetica Neue</vt:lpstr>
      <vt:lpstr>Helvetica Neue Light</vt:lpstr>
      <vt:lpstr>Helvetica Neue Medium</vt:lpstr>
      <vt:lpstr>Lato</vt:lpstr>
      <vt:lpstr>Lato Light</vt:lpstr>
      <vt:lpstr>Rockwell</vt:lpstr>
      <vt:lpstr>Symbol</vt:lpstr>
      <vt:lpstr>Times</vt:lpstr>
      <vt:lpstr>Verdana</vt:lpstr>
      <vt:lpstr>Wingdings</vt:lpstr>
      <vt:lpstr>Wingdings 3</vt:lpstr>
      <vt:lpstr>ヒラギノ角ゴ Pro W3</vt:lpstr>
      <vt:lpstr>ModernPortfolio</vt:lpstr>
      <vt:lpstr>2_FC5643-CERN3027 - Scale of contributions</vt:lpstr>
      <vt:lpstr>FC5643-CERN3027 - Scale of contributions</vt:lpstr>
      <vt:lpstr>Template CEA 2019 Défaut</vt:lpstr>
      <vt:lpstr>1_ModernPortfolio</vt:lpstr>
      <vt:lpstr>2_ModernPortfolio</vt:lpstr>
      <vt:lpstr>PSI-Powerpoint-Master Calibri V2</vt:lpstr>
      <vt:lpstr>CHART</vt:lpstr>
      <vt:lpstr>Swiss Accelerator Research and Technology CHART Collaboration </vt:lpstr>
      <vt:lpstr>PowerPoint-Präsentation</vt:lpstr>
      <vt:lpstr>PowerPoint-Präsentation</vt:lpstr>
      <vt:lpstr>High field magnets R&amp;D</vt:lpstr>
      <vt:lpstr>PowerPoint-Präsentation</vt:lpstr>
      <vt:lpstr>CHART Low Temperature Superconductor HFM Roadmap</vt:lpstr>
      <vt:lpstr>CHART High Temperature Superconductor HFM Roadmap</vt:lpstr>
      <vt:lpstr>FCC-ee Positron Source Project</vt:lpstr>
      <vt:lpstr>Experiment layout </vt:lpstr>
      <vt:lpstr>Development of simulation framework for FCC-ee (F.Carlier et al)</vt:lpstr>
      <vt:lpstr>CHART</vt:lpstr>
      <vt:lpstr>Spare Slides</vt:lpstr>
      <vt:lpstr>High Field Magnets: Low Temperature Superconductors Driving Questions</vt:lpstr>
      <vt:lpstr>Simulation Framework: Example Tapering to Compensate SR Losses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Accelerators</dc:title>
  <dc:subject/>
  <dc:creator>Leonid Rivkin</dc:creator>
  <cp:keywords/>
  <dc:description/>
  <cp:lastModifiedBy>Seidel Mike</cp:lastModifiedBy>
  <cp:revision>631</cp:revision>
  <cp:lastPrinted>2021-04-23T08:23:08Z</cp:lastPrinted>
  <dcterms:created xsi:type="dcterms:W3CDTF">2017-08-14T13:29:33Z</dcterms:created>
  <dcterms:modified xsi:type="dcterms:W3CDTF">2021-09-07T14:18:51Z</dcterms:modified>
  <cp:category/>
</cp:coreProperties>
</file>