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18"/>
  </p:notesMasterIdLst>
  <p:handoutMasterIdLst>
    <p:handoutMasterId r:id="rId19"/>
  </p:handoutMasterIdLst>
  <p:sldIdLst>
    <p:sldId id="943" r:id="rId2"/>
    <p:sldId id="944" r:id="rId3"/>
    <p:sldId id="942" r:id="rId4"/>
    <p:sldId id="737" r:id="rId5"/>
    <p:sldId id="720" r:id="rId6"/>
    <p:sldId id="279" r:id="rId7"/>
    <p:sldId id="815" r:id="rId8"/>
    <p:sldId id="866" r:id="rId9"/>
    <p:sldId id="917" r:id="rId10"/>
    <p:sldId id="863" r:id="rId11"/>
    <p:sldId id="876" r:id="rId12"/>
    <p:sldId id="888" r:id="rId13"/>
    <p:sldId id="928" r:id="rId14"/>
    <p:sldId id="945" r:id="rId15"/>
    <p:sldId id="893" r:id="rId16"/>
    <p:sldId id="86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1AC0"/>
    <a:srgbClr val="A1ACFF"/>
    <a:srgbClr val="51C5FF"/>
    <a:srgbClr val="C000C0"/>
    <a:srgbClr val="970000"/>
    <a:srgbClr val="DB3600"/>
    <a:srgbClr val="A20000"/>
    <a:srgbClr val="000051"/>
    <a:srgbClr val="00BC00"/>
    <a:srgbClr val="C12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45" autoAdjust="0"/>
    <p:restoredTop sz="50000" autoAdjust="0"/>
  </p:normalViewPr>
  <p:slideViewPr>
    <p:cSldViewPr snapToGrid="0" snapToObjects="1">
      <p:cViewPr varScale="1">
        <p:scale>
          <a:sx n="106" d="100"/>
          <a:sy n="106" d="100"/>
        </p:scale>
        <p:origin x="200" y="5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9/7/21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9/7/21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19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10FE2E9-3C11-AC4B-975B-40FE64FF754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3738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363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10FE2E9-3C11-AC4B-975B-40FE64FF7541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3738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24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75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87359" y="448234"/>
            <a:ext cx="49983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93835" y="3322582"/>
            <a:ext cx="6699052" cy="34381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Nicolo Cartiglia, INFN, Torino, Swiss FCC-ee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77578" y="-14942"/>
            <a:ext cx="11814423" cy="66787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l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27595" y="448234"/>
            <a:ext cx="49983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01221" y="3415202"/>
            <a:ext cx="6513817" cy="34381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Nicolo Cartiglia, INFN, Torino, Swiss FCC-ee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77578" y="76200"/>
            <a:ext cx="11814423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123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microsoft.com/office/2007/relationships/hdphoto" Target="../media/hdphoto1.wdp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77879/contributions/2740418/attachments/1575077/2487327/HSTD1--HFWS1.pdf" TargetMode="External"/><Relationship Id="rId2" Type="http://schemas.openxmlformats.org/officeDocument/2006/relationships/hyperlink" Target="https://doi.org/10.1016/j.nima.2020.163479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rxiv.org/abs/2006.01999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4D tracking at FCC-ee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4A19FD-34C8-9B4F-A147-885028D0C4F4}"/>
              </a:ext>
            </a:extLst>
          </p:cNvPr>
          <p:cNvSpPr txBox="1"/>
          <p:nvPr/>
        </p:nvSpPr>
        <p:spPr>
          <a:xfrm>
            <a:off x="1579417" y="1088114"/>
            <a:ext cx="9725891" cy="2213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An overview of the present activities aimed at developing  trackers with excellent spatial and temporal resolutions</a:t>
            </a:r>
          </a:p>
          <a:p>
            <a:pPr algn="ctr">
              <a:lnSpc>
                <a:spcPct val="130000"/>
              </a:lnSpc>
            </a:pPr>
            <a:endParaRPr lang="en-US" b="1" dirty="0"/>
          </a:p>
          <a:p>
            <a:pPr algn="ctr">
              <a:lnSpc>
                <a:spcPct val="130000"/>
              </a:lnSpc>
            </a:pPr>
            <a:r>
              <a:rPr lang="en-US" dirty="0"/>
              <a:t>(this short summary covers sensors with internal gain, other possibilities in other talks)</a:t>
            </a:r>
          </a:p>
          <a:p>
            <a:pPr algn="ctr">
              <a:lnSpc>
                <a:spcPct val="130000"/>
              </a:lnSpc>
            </a:pPr>
            <a:endParaRPr lang="en-US" b="1" dirty="0"/>
          </a:p>
          <a:p>
            <a:pPr>
              <a:lnSpc>
                <a:spcPct val="130000"/>
              </a:lnSpc>
            </a:pPr>
            <a:endParaRPr lang="en-US" b="1" dirty="0"/>
          </a:p>
        </p:txBody>
      </p:sp>
      <p:pic>
        <p:nvPicPr>
          <p:cNvPr id="6" name="Picture 5" descr="ERC.png">
            <a:extLst>
              <a:ext uri="{FF2B5EF4-FFF2-40B4-BE49-F238E27FC236}">
                <a16:creationId xmlns:a16="http://schemas.microsoft.com/office/drawing/2014/main" id="{593056B9-9AE7-2F42-A139-821F97FD350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15" y="5764433"/>
            <a:ext cx="838415" cy="104325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67B6E79-7C54-4740-95F4-D574C72815CA}"/>
              </a:ext>
            </a:extLst>
          </p:cNvPr>
          <p:cNvSpPr/>
          <p:nvPr/>
        </p:nvSpPr>
        <p:spPr>
          <a:xfrm>
            <a:off x="1419825" y="5800422"/>
            <a:ext cx="1361209" cy="971275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PRIN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4DInSiDe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9BCD29-7523-0140-B8FE-AAC3F08CD8A8}"/>
              </a:ext>
            </a:extLst>
          </p:cNvPr>
          <p:cNvSpPr txBox="1"/>
          <p:nvPr/>
        </p:nvSpPr>
        <p:spPr>
          <a:xfrm>
            <a:off x="2992580" y="3301284"/>
            <a:ext cx="7054621" cy="1132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rgbClr val="800000"/>
                </a:solidFill>
              </a:rPr>
              <a:t>UFSD group</a:t>
            </a:r>
          </a:p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rgbClr val="800000"/>
                </a:solidFill>
              </a:rPr>
              <a:t>INFN – Torino-Genova, Univ. of Turin, Univ. of Piemonte Orient, </a:t>
            </a:r>
          </a:p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rgbClr val="800000"/>
                </a:solidFill>
              </a:rPr>
              <a:t>FBK-Trento, Univ. of Trento, Univ. of California at Santa Cruz.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06759B-A128-7647-AC62-53665ACE5E52}"/>
              </a:ext>
            </a:extLst>
          </p:cNvPr>
          <p:cNvSpPr txBox="1"/>
          <p:nvPr/>
        </p:nvSpPr>
        <p:spPr>
          <a:xfrm>
            <a:off x="2992580" y="4741678"/>
            <a:ext cx="7054621" cy="772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Extensive collaborations with other groups and within the RD50 CERN collaboration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2868A1-FA23-404A-9C1A-8E9AC45F1737}"/>
              </a:ext>
            </a:extLst>
          </p:cNvPr>
          <p:cNvSpPr/>
          <p:nvPr/>
        </p:nvSpPr>
        <p:spPr>
          <a:xfrm>
            <a:off x="2875429" y="5800422"/>
            <a:ext cx="1361209" cy="971275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AIDA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Innova</a:t>
            </a:r>
          </a:p>
        </p:txBody>
      </p:sp>
    </p:spTree>
    <p:extLst>
      <p:ext uri="{BB962C8B-B14F-4D97-AF65-F5344CB8AC3E}">
        <p14:creationId xmlns:p14="http://schemas.microsoft.com/office/powerpoint/2010/main" val="1616010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A16EA418-D993-F440-9CA4-05EAFFAD641C}"/>
              </a:ext>
            </a:extLst>
          </p:cNvPr>
          <p:cNvSpPr/>
          <p:nvPr/>
        </p:nvSpPr>
        <p:spPr>
          <a:xfrm flipH="1">
            <a:off x="8699937" y="4680101"/>
            <a:ext cx="258536" cy="169486"/>
          </a:xfrm>
          <a:prstGeom prst="ellipse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EC464B1-72FF-014A-AA2A-DCF4EAFA2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D2B7B7-17E9-5B41-8298-8EA7E77059D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  <a:endParaRPr lang="en-US" dirty="0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tIns="35203">
            <a:noAutofit/>
          </a:bodyPr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lang="en-US" sz="3200" dirty="0">
                <a:solidFill>
                  <a:srgbClr val="800000"/>
                </a:solidFill>
              </a:rPr>
              <a:t> RSD main formula in motion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A293A7B-E06E-0148-8CA4-4478B0C015D7}"/>
              </a:ext>
            </a:extLst>
          </p:cNvPr>
          <p:cNvSpPr/>
          <p:nvPr/>
        </p:nvSpPr>
        <p:spPr>
          <a:xfrm rot="3110930" flipV="1">
            <a:off x="7209447" y="4013172"/>
            <a:ext cx="165063" cy="270520"/>
          </a:xfrm>
          <a:prstGeom prst="ellipse">
            <a:avLst/>
          </a:prstGeom>
          <a:solidFill>
            <a:schemeClr val="accent2">
              <a:lumMod val="90000"/>
              <a:lumOff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19839D2-B67E-8642-A6A8-3BEA6C3597A5}"/>
              </a:ext>
            </a:extLst>
          </p:cNvPr>
          <p:cNvGrpSpPr/>
          <p:nvPr/>
        </p:nvGrpSpPr>
        <p:grpSpPr>
          <a:xfrm>
            <a:off x="2008415" y="2818643"/>
            <a:ext cx="9667286" cy="3722915"/>
            <a:chOff x="2008415" y="2818643"/>
            <a:chExt cx="9667286" cy="3722915"/>
          </a:xfrm>
        </p:grpSpPr>
        <p:sp>
          <p:nvSpPr>
            <p:cNvPr id="7" name="Cube 6">
              <a:extLst>
                <a:ext uri="{FF2B5EF4-FFF2-40B4-BE49-F238E27FC236}">
                  <a16:creationId xmlns:a16="http://schemas.microsoft.com/office/drawing/2014/main" id="{BA0D3A48-AB61-8C44-AFD6-5DDCD9FA9EAB}"/>
                </a:ext>
              </a:extLst>
            </p:cNvPr>
            <p:cNvSpPr/>
            <p:nvPr/>
          </p:nvSpPr>
          <p:spPr>
            <a:xfrm>
              <a:off x="2008415" y="2818643"/>
              <a:ext cx="9667286" cy="3722915"/>
            </a:xfrm>
            <a:prstGeom prst="cube">
              <a:avLst>
                <a:gd name="adj" fmla="val 93376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9" name="Parallelogram 68">
              <a:extLst>
                <a:ext uri="{FF2B5EF4-FFF2-40B4-BE49-F238E27FC236}">
                  <a16:creationId xmlns:a16="http://schemas.microsoft.com/office/drawing/2014/main" id="{752B8E70-F4F9-964D-9F62-C2EFE0F148A4}"/>
                </a:ext>
              </a:extLst>
            </p:cNvPr>
            <p:cNvSpPr/>
            <p:nvPr/>
          </p:nvSpPr>
          <p:spPr>
            <a:xfrm>
              <a:off x="6417129" y="4970763"/>
              <a:ext cx="2541344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Parallelogram 73">
              <a:extLst>
                <a:ext uri="{FF2B5EF4-FFF2-40B4-BE49-F238E27FC236}">
                  <a16:creationId xmlns:a16="http://schemas.microsoft.com/office/drawing/2014/main" id="{5284F63B-A9A2-9842-B0F8-32A40263B593}"/>
                </a:ext>
              </a:extLst>
            </p:cNvPr>
            <p:cNvSpPr/>
            <p:nvPr/>
          </p:nvSpPr>
          <p:spPr>
            <a:xfrm>
              <a:off x="2942100" y="4970762"/>
              <a:ext cx="2541344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Parallelogram 74">
              <a:extLst>
                <a:ext uri="{FF2B5EF4-FFF2-40B4-BE49-F238E27FC236}">
                  <a16:creationId xmlns:a16="http://schemas.microsoft.com/office/drawing/2014/main" id="{05F36A2E-3241-4A48-A596-5FFC4F3124B0}"/>
                </a:ext>
              </a:extLst>
            </p:cNvPr>
            <p:cNvSpPr/>
            <p:nvPr/>
          </p:nvSpPr>
          <p:spPr>
            <a:xfrm>
              <a:off x="8120744" y="3097042"/>
              <a:ext cx="2541344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Parallelogram 75">
              <a:extLst>
                <a:ext uri="{FF2B5EF4-FFF2-40B4-BE49-F238E27FC236}">
                  <a16:creationId xmlns:a16="http://schemas.microsoft.com/office/drawing/2014/main" id="{510EE24D-764B-194A-A5F2-F4EA390161EA}"/>
                </a:ext>
              </a:extLst>
            </p:cNvPr>
            <p:cNvSpPr/>
            <p:nvPr/>
          </p:nvSpPr>
          <p:spPr>
            <a:xfrm>
              <a:off x="4645715" y="3097041"/>
              <a:ext cx="2541344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D85CC3FE-18C2-AA4A-8AEB-304AC177495A}"/>
              </a:ext>
            </a:extLst>
          </p:cNvPr>
          <p:cNvSpPr/>
          <p:nvPr/>
        </p:nvSpPr>
        <p:spPr>
          <a:xfrm>
            <a:off x="3241141" y="2447694"/>
            <a:ext cx="138873" cy="106440"/>
          </a:xfrm>
          <a:prstGeom prst="ellipse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>
            <a:extLst>
              <a:ext uri="{FF2B5EF4-FFF2-40B4-BE49-F238E27FC236}">
                <a16:creationId xmlns:a16="http://schemas.microsoft.com/office/drawing/2014/main" id="{032B0517-9A4B-1043-A666-6A4B0C895B1C}"/>
              </a:ext>
            </a:extLst>
          </p:cNvPr>
          <p:cNvSpPr/>
          <p:nvPr/>
        </p:nvSpPr>
        <p:spPr>
          <a:xfrm rot="2794649">
            <a:off x="7027507" y="3914699"/>
            <a:ext cx="408041" cy="543326"/>
          </a:xfrm>
          <a:prstGeom prst="donut">
            <a:avLst>
              <a:gd name="adj" fmla="val 15658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042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33 0.00787 L 0.32227 0.245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47" y="1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0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84 0.03009 L 0.33932 0.2534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18" y="1115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6" grpId="0" animBg="1"/>
      <p:bldP spid="14" grpId="0" animBg="1"/>
      <p:bldP spid="14" grpId="1" animBg="1"/>
      <p:bldP spid="31" grpId="0" animBg="1"/>
      <p:bldP spid="3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FA0399-1DBF-BF4A-9DF4-170933BFE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240" y="898292"/>
            <a:ext cx="9657144" cy="38021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518F7A-D027-524F-BE41-020E55F93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E4DE12-0518-BE4A-BC25-67B06F02601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z="1200"/>
              <a:t>Nicolo Cartiglia, INFN, Torino, Swiss FCC-ee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19D01D-B8B7-6C4C-B8CC-E01CB322D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01" y="-114867"/>
            <a:ext cx="11814423" cy="667871"/>
          </a:xfrm>
        </p:spPr>
        <p:txBody>
          <a:bodyPr/>
          <a:lstStyle/>
          <a:p>
            <a:r>
              <a:rPr lang="en-US" sz="2400"/>
              <a:t>Laser study: position resolution as a function of pixel geometry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06AD35-E0E9-BD41-9A08-BAB2460C08EE}"/>
              </a:ext>
            </a:extLst>
          </p:cNvPr>
          <p:cNvGrpSpPr/>
          <p:nvPr/>
        </p:nvGrpSpPr>
        <p:grpSpPr>
          <a:xfrm>
            <a:off x="2665456" y="2465859"/>
            <a:ext cx="7186261" cy="1071069"/>
            <a:chOff x="5426363" y="3398636"/>
            <a:chExt cx="6456846" cy="131711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9FF33C8-3E42-5E43-BFBE-BD8B1FFF064B}"/>
                </a:ext>
              </a:extLst>
            </p:cNvPr>
            <p:cNvSpPr txBox="1"/>
            <p:nvPr/>
          </p:nvSpPr>
          <p:spPr>
            <a:xfrm>
              <a:off x="5426363" y="4339555"/>
              <a:ext cx="612414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/>
                <a:t>70-100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760F572-6F84-F247-8F76-FC14DC5AF77D}"/>
                </a:ext>
              </a:extLst>
            </p:cNvPr>
            <p:cNvSpPr txBox="1"/>
            <p:nvPr/>
          </p:nvSpPr>
          <p:spPr>
            <a:xfrm>
              <a:off x="5872884" y="3673509"/>
              <a:ext cx="767966" cy="671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50 -100</a:t>
              </a:r>
            </a:p>
            <a:p>
              <a:pPr algn="ctr">
                <a:lnSpc>
                  <a:spcPct val="130000"/>
                </a:lnSpc>
              </a:pPr>
              <a:r>
                <a:rPr lang="en-US" sz="1200" b="1"/>
                <a:t>150 - 200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AB9A96-6165-B044-BECC-6154272581B9}"/>
                </a:ext>
              </a:extLst>
            </p:cNvPr>
            <p:cNvSpPr txBox="1"/>
            <p:nvPr/>
          </p:nvSpPr>
          <p:spPr>
            <a:xfrm>
              <a:off x="6993609" y="3641486"/>
              <a:ext cx="767966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100 - 200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516E2E0-FC25-8640-ACCE-88D3043D9736}"/>
                </a:ext>
              </a:extLst>
            </p:cNvPr>
            <p:cNvSpPr txBox="1"/>
            <p:nvPr/>
          </p:nvSpPr>
          <p:spPr>
            <a:xfrm>
              <a:off x="8965721" y="3633020"/>
              <a:ext cx="767966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300 - 500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8ADB50-98EF-334C-856C-10EF81C4851D}"/>
                </a:ext>
              </a:extLst>
            </p:cNvPr>
            <p:cNvSpPr txBox="1"/>
            <p:nvPr/>
          </p:nvSpPr>
          <p:spPr>
            <a:xfrm>
              <a:off x="11115243" y="3772702"/>
              <a:ext cx="767966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200 - 500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0BC0237-3BCE-E242-AC1A-D6C71F11B68E}"/>
                </a:ext>
              </a:extLst>
            </p:cNvPr>
            <p:cNvSpPr txBox="1"/>
            <p:nvPr/>
          </p:nvSpPr>
          <p:spPr>
            <a:xfrm>
              <a:off x="7898423" y="3398636"/>
              <a:ext cx="767967" cy="376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150 - 300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C611B7A-3523-0E46-9D8D-0A55C2C241B8}"/>
              </a:ext>
            </a:extLst>
          </p:cNvPr>
          <p:cNvSpPr txBox="1"/>
          <p:nvPr/>
        </p:nvSpPr>
        <p:spPr>
          <a:xfrm>
            <a:off x="1494947" y="4855478"/>
            <a:ext cx="9215984" cy="1248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>
                <a:solidFill>
                  <a:schemeClr val="accent1"/>
                </a:solidFill>
                <a:sym typeface="Wingdings" pitchFamily="2" charset="2"/>
              </a:rPr>
              <a:t>RSDs reach a spatial resolution that is about 5% of the inter-pad distance</a:t>
            </a:r>
          </a:p>
          <a:p>
            <a:pPr>
              <a:lnSpc>
                <a:spcPct val="130000"/>
              </a:lnSpc>
            </a:pPr>
            <a:r>
              <a:rPr lang="en-US" sz="2000" b="1">
                <a:solidFill>
                  <a:schemeClr val="accent1"/>
                </a:solidFill>
                <a:sym typeface="Wingdings" pitchFamily="2" charset="2"/>
              </a:rPr>
              <a:t>	 ~ 5 </a:t>
            </a:r>
            <a:r>
              <a:rPr lang="en-US" sz="2000" b="1">
                <a:solidFill>
                  <a:schemeClr val="accent1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b="1">
                <a:solidFill>
                  <a:schemeClr val="accent1"/>
                </a:solidFill>
                <a:sym typeface="Wingdings" pitchFamily="2" charset="2"/>
              </a:rPr>
              <a:t>m resolution with 150 </a:t>
            </a:r>
            <a:r>
              <a:rPr lang="en-US" sz="2000" b="1">
                <a:solidFill>
                  <a:schemeClr val="accent1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b="1">
                <a:solidFill>
                  <a:schemeClr val="accent1"/>
                </a:solidFill>
                <a:sym typeface="Wingdings" pitchFamily="2" charset="2"/>
              </a:rPr>
              <a:t>m pitch</a:t>
            </a:r>
          </a:p>
          <a:p>
            <a:pPr>
              <a:lnSpc>
                <a:spcPct val="130000"/>
              </a:lnSpc>
            </a:pPr>
            <a:r>
              <a:rPr lang="en-US" sz="2000" b="1">
                <a:solidFill>
                  <a:schemeClr val="accent1"/>
                </a:solidFill>
                <a:sym typeface="Wingdings" pitchFamily="2" charset="2"/>
              </a:rPr>
              <a:t>RSDs have the “usual” UFSD temporal resolution of 30-40 </a:t>
            </a:r>
            <a:r>
              <a:rPr lang="en-US" sz="2000" b="1" err="1">
                <a:solidFill>
                  <a:schemeClr val="accent1"/>
                </a:solidFill>
                <a:sym typeface="Wingdings" pitchFamily="2" charset="2"/>
              </a:rPr>
              <a:t>ps</a:t>
            </a:r>
            <a:r>
              <a:rPr lang="en-US" sz="2000" b="1">
                <a:solidFill>
                  <a:schemeClr val="accent1"/>
                </a:solidFill>
                <a:sym typeface="Wingdings" pitchFamily="2" charset="2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EF5521-BD73-0844-82E5-EB0DDC5FE65C}"/>
              </a:ext>
            </a:extLst>
          </p:cNvPr>
          <p:cNvSpPr txBox="1"/>
          <p:nvPr/>
        </p:nvSpPr>
        <p:spPr>
          <a:xfrm>
            <a:off x="3520211" y="1488581"/>
            <a:ext cx="2582728" cy="621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/>
              <a:t>3 different  position reconstruction methods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0D74108-B1DE-AA4A-A2B9-071B98ABF29F}"/>
              </a:ext>
            </a:extLst>
          </p:cNvPr>
          <p:cNvSpPr/>
          <p:nvPr/>
        </p:nvSpPr>
        <p:spPr>
          <a:xfrm>
            <a:off x="3347053" y="1457007"/>
            <a:ext cx="242726" cy="74894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96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CDB1E8-F66A-3447-A008-909BAD91A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8C76DD-A1C6-5F43-9787-692BF483B1C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7AD222-A07E-1249-BE8C-00382DBC9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ASIC for RSD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0B0A5D-97DD-BD43-8AE5-2A82E74635E4}"/>
              </a:ext>
            </a:extLst>
          </p:cNvPr>
          <p:cNvSpPr txBox="1"/>
          <p:nvPr/>
        </p:nvSpPr>
        <p:spPr>
          <a:xfrm>
            <a:off x="1840730" y="713773"/>
            <a:ext cx="9093334" cy="149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Very important point</a:t>
            </a:r>
            <a:r>
              <a:rPr lang="en-US" dirty="0"/>
              <a:t>: in hybrid technology (sensor bump-bonded to the ASIC), </a:t>
            </a:r>
            <a:r>
              <a:rPr lang="en-US" b="1" dirty="0">
                <a:solidFill>
                  <a:schemeClr val="accent1"/>
                </a:solidFill>
              </a:rPr>
              <a:t>the area available for each read-out channel  is identical to the pixel area</a:t>
            </a:r>
            <a:r>
              <a:rPr lang="en-US" dirty="0"/>
              <a:t> </a:t>
            </a:r>
          </a:p>
          <a:p>
            <a:pPr>
              <a:lnSpc>
                <a:spcPct val="130000"/>
              </a:lnSpc>
            </a:pPr>
            <a:endParaRPr lang="en-US" b="1" dirty="0">
              <a:solidFill>
                <a:srgbClr val="800000"/>
              </a:solidFill>
              <a:sym typeface="Wingdings"/>
            </a:endParaRPr>
          </a:p>
          <a:p>
            <a:pPr>
              <a:lnSpc>
                <a:spcPct val="130000"/>
              </a:lnSpc>
            </a:pP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2A0A649-1083-DF4B-8654-DB9D1B3832F6}"/>
              </a:ext>
            </a:extLst>
          </p:cNvPr>
          <p:cNvGrpSpPr/>
          <p:nvPr/>
        </p:nvGrpSpPr>
        <p:grpSpPr>
          <a:xfrm>
            <a:off x="1123383" y="4710139"/>
            <a:ext cx="9625897" cy="1896923"/>
            <a:chOff x="1123383" y="4710139"/>
            <a:chExt cx="9625897" cy="18969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3CCFACE-4F2B-1741-8B7B-4EA13E42702E}"/>
                </a:ext>
              </a:extLst>
            </p:cNvPr>
            <p:cNvSpPr>
              <a:spLocks/>
            </p:cNvSpPr>
            <p:nvPr/>
          </p:nvSpPr>
          <p:spPr>
            <a:xfrm>
              <a:off x="4545754" y="4710139"/>
              <a:ext cx="504000" cy="1080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367C0FC-8049-8443-8D5B-480D1869E52E}"/>
                </a:ext>
              </a:extLst>
            </p:cNvPr>
            <p:cNvSpPr/>
            <p:nvPr/>
          </p:nvSpPr>
          <p:spPr>
            <a:xfrm>
              <a:off x="3894191" y="5960731"/>
              <a:ext cx="189934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130 nm:</a:t>
              </a:r>
            </a:p>
            <a:p>
              <a:pPr algn="ctr"/>
              <a:r>
                <a:rPr lang="en-US" dirty="0"/>
                <a:t>70 x 150 micron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DECC74-FF1D-164B-98BD-D0D9ED682485}"/>
                </a:ext>
              </a:extLst>
            </p:cNvPr>
            <p:cNvSpPr>
              <a:spLocks/>
            </p:cNvSpPr>
            <p:nvPr/>
          </p:nvSpPr>
          <p:spPr>
            <a:xfrm>
              <a:off x="6675760" y="5358139"/>
              <a:ext cx="288000" cy="432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C139FF-8298-5642-B424-610E66E017C4}"/>
                </a:ext>
              </a:extLst>
            </p:cNvPr>
            <p:cNvSpPr/>
            <p:nvPr/>
          </p:nvSpPr>
          <p:spPr>
            <a:xfrm>
              <a:off x="6078053" y="5959266"/>
              <a:ext cx="177141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65 nm:</a:t>
              </a:r>
            </a:p>
            <a:p>
              <a:pPr algn="ctr"/>
              <a:r>
                <a:rPr lang="en-US" dirty="0"/>
                <a:t>40 x 60 micron</a:t>
              </a:r>
            </a:p>
          </p:txBody>
        </p:sp>
        <p:sp>
          <p:nvSpPr>
            <p:cNvPr id="10" name="Right Arrow 9">
              <a:extLst>
                <a:ext uri="{FF2B5EF4-FFF2-40B4-BE49-F238E27FC236}">
                  <a16:creationId xmlns:a16="http://schemas.microsoft.com/office/drawing/2014/main" id="{B6EB2699-0158-2F48-915E-28A8ED27F1E0}"/>
                </a:ext>
              </a:extLst>
            </p:cNvPr>
            <p:cNvSpPr/>
            <p:nvPr/>
          </p:nvSpPr>
          <p:spPr>
            <a:xfrm>
              <a:off x="8145929" y="5358139"/>
              <a:ext cx="762000" cy="364435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BAEB885-6108-3E4A-BE07-514418F903E2}"/>
                </a:ext>
              </a:extLst>
            </p:cNvPr>
            <p:cNvSpPr>
              <a:spLocks/>
            </p:cNvSpPr>
            <p:nvPr/>
          </p:nvSpPr>
          <p:spPr>
            <a:xfrm>
              <a:off x="9782073" y="5506574"/>
              <a:ext cx="144000" cy="21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B2FF262-9B99-8142-9A26-B153FD3575B7}"/>
                </a:ext>
              </a:extLst>
            </p:cNvPr>
            <p:cNvSpPr/>
            <p:nvPr/>
          </p:nvSpPr>
          <p:spPr>
            <a:xfrm>
              <a:off x="8837992" y="5959266"/>
              <a:ext cx="191128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28 nm:</a:t>
              </a:r>
            </a:p>
            <a:p>
              <a:pPr algn="ctr"/>
              <a:r>
                <a:rPr lang="en-US" dirty="0"/>
                <a:t>~20 x 30 micron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EBD7E75-777B-944E-AB4C-285EE4F21E83}"/>
                </a:ext>
              </a:extLst>
            </p:cNvPr>
            <p:cNvSpPr/>
            <p:nvPr/>
          </p:nvSpPr>
          <p:spPr>
            <a:xfrm>
              <a:off x="1123383" y="5016466"/>
              <a:ext cx="1739579" cy="773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>
                  <a:solidFill>
                    <a:srgbClr val="800000"/>
                  </a:solidFill>
                  <a:sym typeface="Wingdings"/>
                </a:rPr>
                <a:t>Example: </a:t>
              </a:r>
            </a:p>
            <a:p>
              <a:pPr>
                <a:lnSpc>
                  <a:spcPct val="130000"/>
                </a:lnSpc>
              </a:pPr>
              <a:r>
                <a:rPr lang="en-US" dirty="0">
                  <a:solidFill>
                    <a:srgbClr val="800000"/>
                  </a:solidFill>
                  <a:sym typeface="Wingdings"/>
                </a:rPr>
                <a:t>TDC evolution</a:t>
              </a:r>
              <a:endParaRPr lang="en-US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7BD5C48-9B24-8D48-BF27-4E7D70F58588}"/>
              </a:ext>
            </a:extLst>
          </p:cNvPr>
          <p:cNvGrpSpPr/>
          <p:nvPr/>
        </p:nvGrpSpPr>
        <p:grpSpPr>
          <a:xfrm>
            <a:off x="7338100" y="3304222"/>
            <a:ext cx="4698714" cy="1712244"/>
            <a:chOff x="2008415" y="2818643"/>
            <a:chExt cx="9667286" cy="3722915"/>
          </a:xfrm>
        </p:grpSpPr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4390FCA1-5A9D-DB4A-91AA-053865ABD167}"/>
                </a:ext>
              </a:extLst>
            </p:cNvPr>
            <p:cNvSpPr/>
            <p:nvPr/>
          </p:nvSpPr>
          <p:spPr>
            <a:xfrm>
              <a:off x="2008415" y="2818643"/>
              <a:ext cx="9667286" cy="3722915"/>
            </a:xfrm>
            <a:prstGeom prst="cube">
              <a:avLst>
                <a:gd name="adj" fmla="val 93376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DF4438B4-FFFD-CD48-87DC-6F83449BDCD0}"/>
                </a:ext>
              </a:extLst>
            </p:cNvPr>
            <p:cNvSpPr/>
            <p:nvPr/>
          </p:nvSpPr>
          <p:spPr>
            <a:xfrm>
              <a:off x="6417129" y="4970763"/>
              <a:ext cx="2541344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835F6F35-A9BF-3A42-9B8F-C18071FABF4B}"/>
                </a:ext>
              </a:extLst>
            </p:cNvPr>
            <p:cNvSpPr/>
            <p:nvPr/>
          </p:nvSpPr>
          <p:spPr>
            <a:xfrm>
              <a:off x="8120744" y="3097042"/>
              <a:ext cx="2541344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1B0BADDF-DC16-1941-8216-F6004D9736D7}"/>
                </a:ext>
              </a:extLst>
            </p:cNvPr>
            <p:cNvSpPr/>
            <p:nvPr/>
          </p:nvSpPr>
          <p:spPr>
            <a:xfrm>
              <a:off x="2942100" y="4970762"/>
              <a:ext cx="2541345" cy="1199847"/>
            </a:xfrm>
            <a:prstGeom prst="parallelogram">
              <a:avLst>
                <a:gd name="adj" fmla="val 101984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Parallelogram 25">
              <a:extLst>
                <a:ext uri="{FF2B5EF4-FFF2-40B4-BE49-F238E27FC236}">
                  <a16:creationId xmlns:a16="http://schemas.microsoft.com/office/drawing/2014/main" id="{CA47A109-B2B1-8D46-83DA-250307B74C3D}"/>
                </a:ext>
              </a:extLst>
            </p:cNvPr>
            <p:cNvSpPr/>
            <p:nvPr/>
          </p:nvSpPr>
          <p:spPr>
            <a:xfrm>
              <a:off x="3988805" y="3089444"/>
              <a:ext cx="5275063" cy="1881317"/>
            </a:xfrm>
            <a:prstGeom prst="parallelogram">
              <a:avLst>
                <a:gd name="adj" fmla="val 101984"/>
              </a:avLst>
            </a:prstGeom>
            <a:noFill/>
            <a:ln w="381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ASIC channel area</a:t>
              </a:r>
            </a:p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150 x 150 um</a:t>
              </a:r>
              <a:r>
                <a:rPr lang="en-US" sz="1400" b="1" baseline="30000" dirty="0">
                  <a:solidFill>
                    <a:schemeClr val="accent1"/>
                  </a:solidFill>
                </a:rPr>
                <a:t>2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EA72ECA-44E9-F64B-9500-97FDA77410F2}"/>
              </a:ext>
            </a:extLst>
          </p:cNvPr>
          <p:cNvSpPr/>
          <p:nvPr/>
        </p:nvSpPr>
        <p:spPr>
          <a:xfrm>
            <a:off x="579760" y="1690578"/>
            <a:ext cx="6614282" cy="2934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chemeClr val="accent1"/>
                </a:solidFill>
              </a:rPr>
              <a:t>Assuming a goal of ~ 5 mm spatial resolution,</a:t>
            </a:r>
          </a:p>
          <a:p>
            <a:pPr>
              <a:lnSpc>
                <a:spcPct val="130000"/>
              </a:lnSpc>
            </a:pPr>
            <a:r>
              <a:rPr lang="en-US" b="1" dirty="0">
                <a:solidFill>
                  <a:schemeClr val="accent1"/>
                </a:solidFill>
              </a:rPr>
              <a:t> the RSD pitch can be 150-200 </a:t>
            </a:r>
            <a:r>
              <a:rPr lang="en-US" b="1" dirty="0">
                <a:solidFill>
                  <a:schemeClr val="accent1"/>
                </a:solidFill>
                <a:latin typeface="Symbol" pitchFamily="2" charset="2"/>
              </a:rPr>
              <a:t>m</a:t>
            </a:r>
            <a:r>
              <a:rPr lang="en-US" b="1" dirty="0">
                <a:solidFill>
                  <a:schemeClr val="accent1"/>
                </a:solidFill>
              </a:rPr>
              <a:t>m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At least a factor of 10-20 more space than using binary readout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Can concentrate the power available for that area into a single channel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The needed circuits for timing might actually fit</a:t>
            </a: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005197-5A66-9F45-B28D-F90EC07E1EA7}"/>
              </a:ext>
            </a:extLst>
          </p:cNvPr>
          <p:cNvSpPr/>
          <p:nvPr/>
        </p:nvSpPr>
        <p:spPr>
          <a:xfrm>
            <a:off x="8300654" y="2528979"/>
            <a:ext cx="3620413" cy="2594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Sensor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8E71DDF-B682-1C4C-B45B-336398A1688A}"/>
              </a:ext>
            </a:extLst>
          </p:cNvPr>
          <p:cNvSpPr/>
          <p:nvPr/>
        </p:nvSpPr>
        <p:spPr>
          <a:xfrm>
            <a:off x="8592412" y="2484694"/>
            <a:ext cx="454875" cy="45719"/>
          </a:xfrm>
          <a:prstGeom prst="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A95C55A-777D-E144-9B22-EDBA267421FC}"/>
              </a:ext>
            </a:extLst>
          </p:cNvPr>
          <p:cNvSpPr/>
          <p:nvPr/>
        </p:nvSpPr>
        <p:spPr>
          <a:xfrm>
            <a:off x="9985262" y="2481513"/>
            <a:ext cx="454875" cy="45719"/>
          </a:xfrm>
          <a:prstGeom prst="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306C4D-EC3D-AF41-81A4-8E391904E408}"/>
              </a:ext>
            </a:extLst>
          </p:cNvPr>
          <p:cNvSpPr/>
          <p:nvPr/>
        </p:nvSpPr>
        <p:spPr>
          <a:xfrm>
            <a:off x="11378112" y="2478332"/>
            <a:ext cx="454875" cy="45719"/>
          </a:xfrm>
          <a:prstGeom prst="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hord 19">
            <a:extLst>
              <a:ext uri="{FF2B5EF4-FFF2-40B4-BE49-F238E27FC236}">
                <a16:creationId xmlns:a16="http://schemas.microsoft.com/office/drawing/2014/main" id="{21B6322E-D3EC-E940-A71F-CC452ABAB18D}"/>
              </a:ext>
            </a:extLst>
          </p:cNvPr>
          <p:cNvSpPr/>
          <p:nvPr/>
        </p:nvSpPr>
        <p:spPr>
          <a:xfrm rot="5237057">
            <a:off x="8683744" y="2369393"/>
            <a:ext cx="297374" cy="222655"/>
          </a:xfrm>
          <a:prstGeom prst="chord">
            <a:avLst>
              <a:gd name="adj1" fmla="val 5610245"/>
              <a:gd name="adj2" fmla="val 16200000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Chord 27">
            <a:extLst>
              <a:ext uri="{FF2B5EF4-FFF2-40B4-BE49-F238E27FC236}">
                <a16:creationId xmlns:a16="http://schemas.microsoft.com/office/drawing/2014/main" id="{794826C5-FC1B-9A4D-9C59-987606EDF7B5}"/>
              </a:ext>
            </a:extLst>
          </p:cNvPr>
          <p:cNvSpPr/>
          <p:nvPr/>
        </p:nvSpPr>
        <p:spPr>
          <a:xfrm rot="5237057">
            <a:off x="10050692" y="2367004"/>
            <a:ext cx="297374" cy="222655"/>
          </a:xfrm>
          <a:prstGeom prst="chord">
            <a:avLst>
              <a:gd name="adj1" fmla="val 5610245"/>
              <a:gd name="adj2" fmla="val 16200000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hord 28">
            <a:extLst>
              <a:ext uri="{FF2B5EF4-FFF2-40B4-BE49-F238E27FC236}">
                <a16:creationId xmlns:a16="http://schemas.microsoft.com/office/drawing/2014/main" id="{1AAFDDBB-868D-F24F-8055-08B17A3845EA}"/>
              </a:ext>
            </a:extLst>
          </p:cNvPr>
          <p:cNvSpPr/>
          <p:nvPr/>
        </p:nvSpPr>
        <p:spPr>
          <a:xfrm rot="5237057">
            <a:off x="11417640" y="2364615"/>
            <a:ext cx="297374" cy="222655"/>
          </a:xfrm>
          <a:prstGeom prst="chord">
            <a:avLst>
              <a:gd name="adj1" fmla="val 5610245"/>
              <a:gd name="adj2" fmla="val 16200000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C9B2F071-3439-3242-B778-F1062914C654}"/>
              </a:ext>
            </a:extLst>
          </p:cNvPr>
          <p:cNvSpPr/>
          <p:nvPr/>
        </p:nvSpPr>
        <p:spPr>
          <a:xfrm>
            <a:off x="9448947" y="2268487"/>
            <a:ext cx="1756637" cy="524504"/>
          </a:xfrm>
          <a:prstGeom prst="cube">
            <a:avLst>
              <a:gd name="adj" fmla="val 50026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9169057-EB2F-A846-BA42-46ED3008CC83}"/>
              </a:ext>
            </a:extLst>
          </p:cNvPr>
          <p:cNvSpPr/>
          <p:nvPr/>
        </p:nvSpPr>
        <p:spPr>
          <a:xfrm>
            <a:off x="8300654" y="2074099"/>
            <a:ext cx="3620413" cy="2594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ASIC</a:t>
            </a:r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36EF5E0D-6558-D548-AFAA-BAD909A4641A}"/>
              </a:ext>
            </a:extLst>
          </p:cNvPr>
          <p:cNvSpPr/>
          <p:nvPr/>
        </p:nvSpPr>
        <p:spPr>
          <a:xfrm>
            <a:off x="9448947" y="1418552"/>
            <a:ext cx="2154451" cy="921603"/>
          </a:xfrm>
          <a:prstGeom prst="cube">
            <a:avLst>
              <a:gd name="adj" fmla="val 70897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0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934CA-6B3B-EF4A-A228-6EDCCF152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196E96-2F31-4B4F-9583-DB95D62040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334FBD-008B-254B-9BDB-1889BA6FE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578" y="-14942"/>
            <a:ext cx="11814423" cy="667871"/>
          </a:xfrm>
        </p:spPr>
        <p:txBody>
          <a:bodyPr/>
          <a:lstStyle/>
          <a:p>
            <a:r>
              <a:rPr lang="en-US"/>
              <a:t>UFSD Summary: more gaining and more sharing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CFB6C8-329E-744A-B929-F7C97B15AD8C}"/>
              </a:ext>
            </a:extLst>
          </p:cNvPr>
          <p:cNvSpPr txBox="1"/>
          <p:nvPr/>
        </p:nvSpPr>
        <p:spPr>
          <a:xfrm>
            <a:off x="9216100" y="613204"/>
            <a:ext cx="630015" cy="305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>
                <a:solidFill>
                  <a:schemeClr val="bg1"/>
                </a:solidFill>
              </a:rPr>
              <a:t>Physicist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B0DF01C-DC47-3B40-AA12-664246BB2D71}"/>
              </a:ext>
            </a:extLst>
          </p:cNvPr>
          <p:cNvCxnSpPr/>
          <p:nvPr/>
        </p:nvCxnSpPr>
        <p:spPr>
          <a:xfrm flipH="1">
            <a:off x="10645136" y="875539"/>
            <a:ext cx="301436" cy="17627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68F5546-FF4D-CE4A-A270-B84139B7FA7D}"/>
              </a:ext>
            </a:extLst>
          </p:cNvPr>
          <p:cNvCxnSpPr>
            <a:cxnSpLocks/>
          </p:cNvCxnSpPr>
          <p:nvPr/>
        </p:nvCxnSpPr>
        <p:spPr>
          <a:xfrm>
            <a:off x="9634215" y="868567"/>
            <a:ext cx="226576" cy="18324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0E2732A-7D32-4B4D-9A03-C53EB91A16E4}"/>
              </a:ext>
            </a:extLst>
          </p:cNvPr>
          <p:cNvSpPr/>
          <p:nvPr/>
        </p:nvSpPr>
        <p:spPr>
          <a:xfrm>
            <a:off x="8459854" y="1384655"/>
            <a:ext cx="2956608" cy="904963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F6434E-B70C-BC4C-A43B-A75AD8444EB1}"/>
              </a:ext>
            </a:extLst>
          </p:cNvPr>
          <p:cNvSpPr/>
          <p:nvPr/>
        </p:nvSpPr>
        <p:spPr>
          <a:xfrm>
            <a:off x="8543189" y="1524551"/>
            <a:ext cx="2804813" cy="60754"/>
          </a:xfrm>
          <a:prstGeom prst="rect">
            <a:avLst/>
          </a:prstGeom>
          <a:solidFill>
            <a:srgbClr val="FF66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4F34B8-BE8E-6D4F-99C7-22B59212972E}"/>
              </a:ext>
            </a:extLst>
          </p:cNvPr>
          <p:cNvSpPr/>
          <p:nvPr/>
        </p:nvSpPr>
        <p:spPr>
          <a:xfrm>
            <a:off x="8541365" y="1297340"/>
            <a:ext cx="2806637" cy="121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367882-D82A-F94A-8044-0FDEA4D9782D}"/>
              </a:ext>
            </a:extLst>
          </p:cNvPr>
          <p:cNvSpPr/>
          <p:nvPr/>
        </p:nvSpPr>
        <p:spPr>
          <a:xfrm>
            <a:off x="8791223" y="1269049"/>
            <a:ext cx="365231" cy="282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80AE69-02C0-424A-9CCE-08BFFED19F89}"/>
              </a:ext>
            </a:extLst>
          </p:cNvPr>
          <p:cNvSpPr/>
          <p:nvPr/>
        </p:nvSpPr>
        <p:spPr>
          <a:xfrm>
            <a:off x="9749064" y="1260160"/>
            <a:ext cx="365231" cy="282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F0C47D-7C65-BE44-9B25-35400CAA1927}"/>
              </a:ext>
            </a:extLst>
          </p:cNvPr>
          <p:cNvSpPr/>
          <p:nvPr/>
        </p:nvSpPr>
        <p:spPr>
          <a:xfrm>
            <a:off x="10797817" y="1259210"/>
            <a:ext cx="365231" cy="282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1C20F33-4928-594E-91B7-6A45F8FF3DDF}"/>
              </a:ext>
            </a:extLst>
          </p:cNvPr>
          <p:cNvSpPr/>
          <p:nvPr/>
        </p:nvSpPr>
        <p:spPr>
          <a:xfrm>
            <a:off x="8541365" y="1392886"/>
            <a:ext cx="2806637" cy="112444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2" name="Group 864">
            <a:extLst>
              <a:ext uri="{FF2B5EF4-FFF2-40B4-BE49-F238E27FC236}">
                <a16:creationId xmlns:a16="http://schemas.microsoft.com/office/drawing/2014/main" id="{20A68A76-D58E-434F-A5AF-CA665BD0F549}"/>
              </a:ext>
            </a:extLst>
          </p:cNvPr>
          <p:cNvGrpSpPr>
            <a:grpSpLocks/>
          </p:cNvGrpSpPr>
          <p:nvPr/>
        </p:nvGrpSpPr>
        <p:grpSpPr bwMode="auto">
          <a:xfrm>
            <a:off x="8053507" y="711377"/>
            <a:ext cx="2513025" cy="1042265"/>
            <a:chOff x="-646" y="1697"/>
            <a:chExt cx="3065" cy="1061"/>
          </a:xfrm>
        </p:grpSpPr>
        <p:grpSp>
          <p:nvGrpSpPr>
            <p:cNvPr id="51" name="Group 60">
              <a:extLst>
                <a:ext uri="{FF2B5EF4-FFF2-40B4-BE49-F238E27FC236}">
                  <a16:creationId xmlns:a16="http://schemas.microsoft.com/office/drawing/2014/main" id="{AABA7BDF-3A61-E748-9DCA-30E4048D56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646" y="1697"/>
              <a:ext cx="3065" cy="1061"/>
              <a:chOff x="967" y="3426"/>
              <a:chExt cx="3065" cy="1061"/>
            </a:xfrm>
          </p:grpSpPr>
          <p:sp>
            <p:nvSpPr>
              <p:cNvPr id="53" name="Line 55">
                <a:extLst>
                  <a:ext uri="{FF2B5EF4-FFF2-40B4-BE49-F238E27FC236}">
                    <a16:creationId xmlns:a16="http://schemas.microsoft.com/office/drawing/2014/main" id="{976C49D1-2D2B-304F-81B0-0CC6DCC11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8" y="3658"/>
                <a:ext cx="7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4" name="AutoShape 56">
                <a:extLst>
                  <a:ext uri="{FF2B5EF4-FFF2-40B4-BE49-F238E27FC236}">
                    <a16:creationId xmlns:a16="http://schemas.microsoft.com/office/drawing/2014/main" id="{875C945F-B7F4-344B-BC0A-84E2195FD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526" y="3496"/>
                <a:ext cx="461" cy="32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5" name="Line 55">
                <a:extLst>
                  <a:ext uri="{FF2B5EF4-FFF2-40B4-BE49-F238E27FC236}">
                    <a16:creationId xmlns:a16="http://schemas.microsoft.com/office/drawing/2014/main" id="{E03A7A7D-466F-4A49-BCDC-CA1CC1E5AF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68" y="3658"/>
                <a:ext cx="0" cy="3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6" name="Line 55">
                <a:extLst>
                  <a:ext uri="{FF2B5EF4-FFF2-40B4-BE49-F238E27FC236}">
                    <a16:creationId xmlns:a16="http://schemas.microsoft.com/office/drawing/2014/main" id="{869CB39C-45E0-B94C-807E-3DE7526D02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7" y="4159"/>
                <a:ext cx="4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7" name="Line 55">
                <a:extLst>
                  <a:ext uri="{FF2B5EF4-FFF2-40B4-BE49-F238E27FC236}">
                    <a16:creationId xmlns:a16="http://schemas.microsoft.com/office/drawing/2014/main" id="{EB0BFACD-83FB-8D4A-AB38-4A83768CD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76" y="4159"/>
                <a:ext cx="0" cy="3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</p:grpSp>
        <p:sp>
          <p:nvSpPr>
            <p:cNvPr id="52" name="Freeform 863">
              <a:extLst>
                <a:ext uri="{FF2B5EF4-FFF2-40B4-BE49-F238E27FC236}">
                  <a16:creationId xmlns:a16="http://schemas.microsoft.com/office/drawing/2014/main" id="{677391A6-49B5-0646-A325-483FD409A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1699"/>
              <a:ext cx="576" cy="461"/>
            </a:xfrm>
            <a:custGeom>
              <a:avLst/>
              <a:gdLst>
                <a:gd name="T0" fmla="*/ 0 w 576"/>
                <a:gd name="T1" fmla="*/ 231 h 461"/>
                <a:gd name="T2" fmla="*/ 115 w 576"/>
                <a:gd name="T3" fmla="*/ 461 h 461"/>
                <a:gd name="T4" fmla="*/ 576 w 576"/>
                <a:gd name="T5" fmla="*/ 231 h 461"/>
                <a:gd name="T6" fmla="*/ 115 w 576"/>
                <a:gd name="T7" fmla="*/ 0 h 461"/>
                <a:gd name="T8" fmla="*/ 0 w 576"/>
                <a:gd name="T9" fmla="*/ 23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461">
                  <a:moveTo>
                    <a:pt x="0" y="231"/>
                  </a:moveTo>
                  <a:lnTo>
                    <a:pt x="115" y="461"/>
                  </a:lnTo>
                  <a:lnTo>
                    <a:pt x="576" y="231"/>
                  </a:lnTo>
                  <a:lnTo>
                    <a:pt x="115" y="0"/>
                  </a:lnTo>
                  <a:lnTo>
                    <a:pt x="0" y="231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20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98DC7A2B-B0D8-0040-9CE1-1B7398966DB3}"/>
              </a:ext>
            </a:extLst>
          </p:cNvPr>
          <p:cNvSpPr/>
          <p:nvPr/>
        </p:nvSpPr>
        <p:spPr>
          <a:xfrm>
            <a:off x="8453623" y="2188630"/>
            <a:ext cx="2956608" cy="105103"/>
          </a:xfrm>
          <a:prstGeom prst="rect">
            <a:avLst/>
          </a:prstGeom>
          <a:solidFill>
            <a:schemeClr val="accent1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6" name="Group 324">
            <a:extLst>
              <a:ext uri="{FF2B5EF4-FFF2-40B4-BE49-F238E27FC236}">
                <a16:creationId xmlns:a16="http://schemas.microsoft.com/office/drawing/2014/main" id="{CFD912E7-3BFC-5442-9145-249C6836967B}"/>
              </a:ext>
            </a:extLst>
          </p:cNvPr>
          <p:cNvGrpSpPr>
            <a:grpSpLocks/>
          </p:cNvGrpSpPr>
          <p:nvPr/>
        </p:nvGrpSpPr>
        <p:grpSpPr bwMode="auto">
          <a:xfrm>
            <a:off x="7949464" y="1595957"/>
            <a:ext cx="253352" cy="282914"/>
            <a:chOff x="2110" y="1699"/>
            <a:chExt cx="309" cy="288"/>
          </a:xfrm>
        </p:grpSpPr>
        <p:grpSp>
          <p:nvGrpSpPr>
            <p:cNvPr id="46" name="Group 126">
              <a:extLst>
                <a:ext uri="{FF2B5EF4-FFF2-40B4-BE49-F238E27FC236}">
                  <a16:creationId xmlns:a16="http://schemas.microsoft.com/office/drawing/2014/main" id="{FDDBDEE4-683C-C844-9A33-0856B599D5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10" y="1872"/>
              <a:ext cx="288" cy="115"/>
              <a:chOff x="1152" y="2160"/>
              <a:chExt cx="288" cy="115"/>
            </a:xfrm>
          </p:grpSpPr>
          <p:sp>
            <p:nvSpPr>
              <p:cNvPr id="48" name="Line 127">
                <a:extLst>
                  <a:ext uri="{FF2B5EF4-FFF2-40B4-BE49-F238E27FC236}">
                    <a16:creationId xmlns:a16="http://schemas.microsoft.com/office/drawing/2014/main" id="{AE4F0D07-0164-3843-BCED-256D14A854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2" y="2160"/>
                <a:ext cx="2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9" name="Line 128">
                <a:extLst>
                  <a:ext uri="{FF2B5EF4-FFF2-40B4-BE49-F238E27FC236}">
                    <a16:creationId xmlns:a16="http://schemas.microsoft.com/office/drawing/2014/main" id="{D4C6D76E-1B30-434B-BE30-8575A36543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0" y="2218"/>
                <a:ext cx="1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50" name="Line 129">
                <a:extLst>
                  <a:ext uri="{FF2B5EF4-FFF2-40B4-BE49-F238E27FC236}">
                    <a16:creationId xmlns:a16="http://schemas.microsoft.com/office/drawing/2014/main" id="{6CC13854-C597-C344-8CE6-036866D35D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7" y="2275"/>
                <a:ext cx="5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</p:grpSp>
        <p:sp>
          <p:nvSpPr>
            <p:cNvPr id="47" name="Freeform 323">
              <a:extLst>
                <a:ext uri="{FF2B5EF4-FFF2-40B4-BE49-F238E27FC236}">
                  <a16:creationId xmlns:a16="http://schemas.microsoft.com/office/drawing/2014/main" id="{23D57ED4-A206-E24A-8A3B-7884EB613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1" y="1699"/>
              <a:ext cx="288" cy="173"/>
            </a:xfrm>
            <a:custGeom>
              <a:avLst/>
              <a:gdLst>
                <a:gd name="T0" fmla="*/ 115 w 288"/>
                <a:gd name="T1" fmla="*/ 0 h 173"/>
                <a:gd name="T2" fmla="*/ 0 w 288"/>
                <a:gd name="T3" fmla="*/ 173 h 173"/>
                <a:gd name="T4" fmla="*/ 288 w 288"/>
                <a:gd name="T5" fmla="*/ 173 h 173"/>
                <a:gd name="T6" fmla="*/ 115 w 288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173">
                  <a:moveTo>
                    <a:pt x="115" y="0"/>
                  </a:moveTo>
                  <a:lnTo>
                    <a:pt x="0" y="173"/>
                  </a:lnTo>
                  <a:lnTo>
                    <a:pt x="288" y="173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70AABDE-32D6-E24E-931F-7B8E367628FA}"/>
              </a:ext>
            </a:extLst>
          </p:cNvPr>
          <p:cNvGrpSpPr/>
          <p:nvPr/>
        </p:nvGrpSpPr>
        <p:grpSpPr>
          <a:xfrm>
            <a:off x="8460641" y="1410422"/>
            <a:ext cx="2949497" cy="48809"/>
            <a:chOff x="1735494" y="2138844"/>
            <a:chExt cx="5372458" cy="191824"/>
          </a:xfrm>
        </p:grpSpPr>
        <p:grpSp>
          <p:nvGrpSpPr>
            <p:cNvPr id="28" name="Group 367">
              <a:extLst>
                <a:ext uri="{FF2B5EF4-FFF2-40B4-BE49-F238E27FC236}">
                  <a16:creationId xmlns:a16="http://schemas.microsoft.com/office/drawing/2014/main" id="{83ADDF37-3FFC-BA47-BB06-A4C14050C8C7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100619" y="1773719"/>
              <a:ext cx="184150" cy="914400"/>
              <a:chOff x="691" y="3197"/>
              <a:chExt cx="116" cy="576"/>
            </a:xfrm>
          </p:grpSpPr>
          <p:sp>
            <p:nvSpPr>
              <p:cNvPr id="44" name="Freeform 244">
                <a:extLst>
                  <a:ext uri="{FF2B5EF4-FFF2-40B4-BE49-F238E27FC236}">
                    <a16:creationId xmlns:a16="http://schemas.microsoft.com/office/drawing/2014/main" id="{B870BA92-C9F3-4342-93D9-E62F3E2CC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5" name="Freeform 366">
                <a:extLst>
                  <a:ext uri="{FF2B5EF4-FFF2-40B4-BE49-F238E27FC236}">
                    <a16:creationId xmlns:a16="http://schemas.microsoft.com/office/drawing/2014/main" id="{4990C942-F186-E34E-9F57-DAB9B88B6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29" name="Group 367">
              <a:extLst>
                <a:ext uri="{FF2B5EF4-FFF2-40B4-BE49-F238E27FC236}">
                  <a16:creationId xmlns:a16="http://schemas.microsoft.com/office/drawing/2014/main" id="{C55BEE06-804E-0D4F-9C26-3CB22C2AF756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07197" y="1775306"/>
              <a:ext cx="184150" cy="914400"/>
              <a:chOff x="691" y="3197"/>
              <a:chExt cx="116" cy="576"/>
            </a:xfrm>
          </p:grpSpPr>
          <p:sp>
            <p:nvSpPr>
              <p:cNvPr id="42" name="Freeform 244">
                <a:extLst>
                  <a:ext uri="{FF2B5EF4-FFF2-40B4-BE49-F238E27FC236}">
                    <a16:creationId xmlns:a16="http://schemas.microsoft.com/office/drawing/2014/main" id="{457B5F3E-FE8D-A54C-84D9-7F3CBAB27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3" name="Freeform 366">
                <a:extLst>
                  <a:ext uri="{FF2B5EF4-FFF2-40B4-BE49-F238E27FC236}">
                    <a16:creationId xmlns:a16="http://schemas.microsoft.com/office/drawing/2014/main" id="{6481C4F1-81D2-DF4B-A529-C6C097AE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30" name="Group 367">
              <a:extLst>
                <a:ext uri="{FF2B5EF4-FFF2-40B4-BE49-F238E27FC236}">
                  <a16:creationId xmlns:a16="http://schemas.microsoft.com/office/drawing/2014/main" id="{BB4CC768-FE8B-0140-9F95-C1095F305A65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913775" y="1776893"/>
              <a:ext cx="184150" cy="914400"/>
              <a:chOff x="691" y="3197"/>
              <a:chExt cx="116" cy="576"/>
            </a:xfrm>
          </p:grpSpPr>
          <p:sp>
            <p:nvSpPr>
              <p:cNvPr id="40" name="Freeform 244">
                <a:extLst>
                  <a:ext uri="{FF2B5EF4-FFF2-40B4-BE49-F238E27FC236}">
                    <a16:creationId xmlns:a16="http://schemas.microsoft.com/office/drawing/2014/main" id="{5CA8161C-13CC-EB47-AAD3-CEFD70143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1" name="Freeform 366">
                <a:extLst>
                  <a:ext uri="{FF2B5EF4-FFF2-40B4-BE49-F238E27FC236}">
                    <a16:creationId xmlns:a16="http://schemas.microsoft.com/office/drawing/2014/main" id="{257DAF17-538F-9546-BA18-DD260D0DD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31" name="Group 367">
              <a:extLst>
                <a:ext uri="{FF2B5EF4-FFF2-40B4-BE49-F238E27FC236}">
                  <a16:creationId xmlns:a16="http://schemas.microsoft.com/office/drawing/2014/main" id="{0FE00860-BA7C-F343-B61D-C9BDB07F76FA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795409" y="1778393"/>
              <a:ext cx="184150" cy="914400"/>
              <a:chOff x="691" y="3197"/>
              <a:chExt cx="116" cy="576"/>
            </a:xfrm>
          </p:grpSpPr>
          <p:sp>
            <p:nvSpPr>
              <p:cNvPr id="38" name="Freeform 244">
                <a:extLst>
                  <a:ext uri="{FF2B5EF4-FFF2-40B4-BE49-F238E27FC236}">
                    <a16:creationId xmlns:a16="http://schemas.microsoft.com/office/drawing/2014/main" id="{12D115C7-684A-DC48-B750-9EF167B48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39" name="Freeform 366">
                <a:extLst>
                  <a:ext uri="{FF2B5EF4-FFF2-40B4-BE49-F238E27FC236}">
                    <a16:creationId xmlns:a16="http://schemas.microsoft.com/office/drawing/2014/main" id="{53B48622-60D2-8249-82B8-2C4F32284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32" name="Group 367">
              <a:extLst>
                <a:ext uri="{FF2B5EF4-FFF2-40B4-BE49-F238E27FC236}">
                  <a16:creationId xmlns:a16="http://schemas.microsoft.com/office/drawing/2014/main" id="{FC4BA140-AE05-034A-A597-5994B674697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5677043" y="1779893"/>
              <a:ext cx="184150" cy="914400"/>
              <a:chOff x="691" y="3197"/>
              <a:chExt cx="116" cy="576"/>
            </a:xfrm>
          </p:grpSpPr>
          <p:sp>
            <p:nvSpPr>
              <p:cNvPr id="36" name="Freeform 244">
                <a:extLst>
                  <a:ext uri="{FF2B5EF4-FFF2-40B4-BE49-F238E27FC236}">
                    <a16:creationId xmlns:a16="http://schemas.microsoft.com/office/drawing/2014/main" id="{5E7B71E1-5E58-9649-8246-F152B4609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37" name="Freeform 366">
                <a:extLst>
                  <a:ext uri="{FF2B5EF4-FFF2-40B4-BE49-F238E27FC236}">
                    <a16:creationId xmlns:a16="http://schemas.microsoft.com/office/drawing/2014/main" id="{920AF590-B96A-2348-83B4-93A1F0492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33" name="Group 367">
              <a:extLst>
                <a:ext uri="{FF2B5EF4-FFF2-40B4-BE49-F238E27FC236}">
                  <a16:creationId xmlns:a16="http://schemas.microsoft.com/office/drawing/2014/main" id="{B1F0C784-7587-4543-B84E-E89421F47A54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6558677" y="1781393"/>
              <a:ext cx="184150" cy="914400"/>
              <a:chOff x="691" y="3197"/>
              <a:chExt cx="116" cy="576"/>
            </a:xfrm>
          </p:grpSpPr>
          <p:sp>
            <p:nvSpPr>
              <p:cNvPr id="34" name="Freeform 244">
                <a:extLst>
                  <a:ext uri="{FF2B5EF4-FFF2-40B4-BE49-F238E27FC236}">
                    <a16:creationId xmlns:a16="http://schemas.microsoft.com/office/drawing/2014/main" id="{96641791-C99E-124B-B27E-2BC03249A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35" name="Freeform 366">
                <a:extLst>
                  <a:ext uri="{FF2B5EF4-FFF2-40B4-BE49-F238E27FC236}">
                    <a16:creationId xmlns:a16="http://schemas.microsoft.com/office/drawing/2014/main" id="{96468F82-8F8F-F148-A66D-63171FEAA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A5A893C-5666-9443-8EAA-98564ED7FFCF}"/>
              </a:ext>
            </a:extLst>
          </p:cNvPr>
          <p:cNvGrpSpPr/>
          <p:nvPr/>
        </p:nvGrpSpPr>
        <p:grpSpPr>
          <a:xfrm>
            <a:off x="1091301" y="820565"/>
            <a:ext cx="2387482" cy="1396002"/>
            <a:chOff x="530481" y="480377"/>
            <a:chExt cx="4727319" cy="2451778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C5AB40EC-8CCF-B247-8589-E78F97DCA443}"/>
                </a:ext>
              </a:extLst>
            </p:cNvPr>
            <p:cNvGrpSpPr/>
            <p:nvPr/>
          </p:nvGrpSpPr>
          <p:grpSpPr>
            <a:xfrm>
              <a:off x="530481" y="1478161"/>
              <a:ext cx="4727319" cy="1453994"/>
              <a:chOff x="720981" y="1878211"/>
              <a:chExt cx="2386941" cy="1453994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BE375BBC-35B9-874B-96A9-529F86A7CBED}"/>
                  </a:ext>
                </a:extLst>
              </p:cNvPr>
              <p:cNvSpPr/>
              <p:nvPr/>
            </p:nvSpPr>
            <p:spPr>
              <a:xfrm>
                <a:off x="720981" y="1878211"/>
                <a:ext cx="2386941" cy="1365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ECFC214C-0B75-FE4C-B22F-22B7AE26EC70}"/>
                  </a:ext>
                </a:extLst>
              </p:cNvPr>
              <p:cNvSpPr/>
              <p:nvPr/>
            </p:nvSpPr>
            <p:spPr>
              <a:xfrm>
                <a:off x="720981" y="3224205"/>
                <a:ext cx="2386941" cy="10800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45CF921F-7537-4D41-A8B3-808586AC6FC2}"/>
                </a:ext>
              </a:extLst>
            </p:cNvPr>
            <p:cNvGrpSpPr/>
            <p:nvPr/>
          </p:nvGrpSpPr>
          <p:grpSpPr>
            <a:xfrm>
              <a:off x="991320" y="1478161"/>
              <a:ext cx="1470102" cy="201817"/>
              <a:chOff x="1181820" y="1878211"/>
              <a:chExt cx="1470102" cy="201817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89DFF368-5D4B-F746-8E28-49BD97298779}"/>
                  </a:ext>
                </a:extLst>
              </p:cNvPr>
              <p:cNvSpPr/>
              <p:nvPr/>
            </p:nvSpPr>
            <p:spPr>
              <a:xfrm>
                <a:off x="1187654" y="187821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349DA0D7-6C1C-7144-937A-9B485CD534DD}"/>
                  </a:ext>
                </a:extLst>
              </p:cNvPr>
              <p:cNvSpPr/>
              <p:nvPr/>
            </p:nvSpPr>
            <p:spPr>
              <a:xfrm>
                <a:off x="1313526" y="2006861"/>
                <a:ext cx="1201850" cy="5825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84E47B5C-D8E7-3E4D-95E2-3111F4BBBC7B}"/>
                  </a:ext>
                </a:extLst>
              </p:cNvPr>
              <p:cNvSpPr/>
              <p:nvPr/>
            </p:nvSpPr>
            <p:spPr>
              <a:xfrm>
                <a:off x="1181820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A0CE473E-401E-1A4E-B68D-130F455FB05D}"/>
                  </a:ext>
                </a:extLst>
              </p:cNvPr>
              <p:cNvSpPr/>
              <p:nvPr/>
            </p:nvSpPr>
            <p:spPr>
              <a:xfrm>
                <a:off x="2566669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84CC89F-74A4-A843-85D1-126432B3A38D}"/>
                </a:ext>
              </a:extLst>
            </p:cNvPr>
            <p:cNvSpPr txBox="1"/>
            <p:nvPr/>
          </p:nvSpPr>
          <p:spPr>
            <a:xfrm>
              <a:off x="1272637" y="480377"/>
              <a:ext cx="3558707" cy="53739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>
                  <a:ln w="0"/>
                  <a:solidFill>
                    <a:srgbClr val="FF0000"/>
                  </a:solidFill>
                </a:rPr>
                <a:t>No gain area ~ 50 um</a:t>
              </a:r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48E149C-C695-044D-B396-BF73F9DACFDC}"/>
                </a:ext>
              </a:extLst>
            </p:cNvPr>
            <p:cNvGrpSpPr/>
            <p:nvPr/>
          </p:nvGrpSpPr>
          <p:grpSpPr>
            <a:xfrm>
              <a:off x="3359011" y="1479268"/>
              <a:ext cx="1470102" cy="201817"/>
              <a:chOff x="1181820" y="1878211"/>
              <a:chExt cx="1470102" cy="201817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7A5A710-5114-CB4E-A707-A0AB8E8CC947}"/>
                  </a:ext>
                </a:extLst>
              </p:cNvPr>
              <p:cNvSpPr/>
              <p:nvPr/>
            </p:nvSpPr>
            <p:spPr>
              <a:xfrm>
                <a:off x="1187654" y="187821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77CB55C3-49BC-0741-AF2A-22BE3CFC16D6}"/>
                  </a:ext>
                </a:extLst>
              </p:cNvPr>
              <p:cNvSpPr/>
              <p:nvPr/>
            </p:nvSpPr>
            <p:spPr>
              <a:xfrm>
                <a:off x="1319813" y="2006861"/>
                <a:ext cx="1201850" cy="5825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BC217BC9-BCB1-E349-8465-12038FF15977}"/>
                  </a:ext>
                </a:extLst>
              </p:cNvPr>
              <p:cNvSpPr/>
              <p:nvPr/>
            </p:nvSpPr>
            <p:spPr>
              <a:xfrm>
                <a:off x="1181820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CE6C841E-D0F8-264B-B8EB-D23598FE73F2}"/>
                  </a:ext>
                </a:extLst>
              </p:cNvPr>
              <p:cNvSpPr/>
              <p:nvPr/>
            </p:nvSpPr>
            <p:spPr>
              <a:xfrm>
                <a:off x="2566669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03C6B12C-77B8-4B4A-8CE6-572F042CAB87}"/>
                </a:ext>
              </a:extLst>
            </p:cNvPr>
            <p:cNvSpPr/>
            <p:nvPr/>
          </p:nvSpPr>
          <p:spPr>
            <a:xfrm>
              <a:off x="2839404" y="1478161"/>
              <a:ext cx="106127" cy="6424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0E99D4C2-7E91-6347-9C18-42D73D5B8F9C}"/>
                </a:ext>
              </a:extLst>
            </p:cNvPr>
            <p:cNvCxnSpPr>
              <a:cxnSpLocks/>
            </p:cNvCxnSpPr>
            <p:nvPr/>
          </p:nvCxnSpPr>
          <p:spPr>
            <a:xfrm>
              <a:off x="2126711" y="1423072"/>
              <a:ext cx="151478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37D9E08-878A-8946-84C1-96253B2BFEF0}"/>
              </a:ext>
            </a:extLst>
          </p:cNvPr>
          <p:cNvGrpSpPr/>
          <p:nvPr/>
        </p:nvGrpSpPr>
        <p:grpSpPr>
          <a:xfrm>
            <a:off x="4725537" y="1384655"/>
            <a:ext cx="2389149" cy="829192"/>
            <a:chOff x="311505" y="1475858"/>
            <a:chExt cx="4730619" cy="145629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8671D9B-3A52-5848-A7D1-8B9B63451670}"/>
                </a:ext>
              </a:extLst>
            </p:cNvPr>
            <p:cNvGrpSpPr/>
            <p:nvPr/>
          </p:nvGrpSpPr>
          <p:grpSpPr>
            <a:xfrm>
              <a:off x="311505" y="1478161"/>
              <a:ext cx="4730619" cy="1453994"/>
              <a:chOff x="610415" y="1878211"/>
              <a:chExt cx="2388607" cy="1453994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F7D2263-95D8-1545-BC15-848BC3DB5AFD}"/>
                  </a:ext>
                </a:extLst>
              </p:cNvPr>
              <p:cNvSpPr/>
              <p:nvPr/>
            </p:nvSpPr>
            <p:spPr>
              <a:xfrm>
                <a:off x="612081" y="1878211"/>
                <a:ext cx="2386941" cy="1365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EB9ECDDC-F0E7-AB44-87D8-92B19E43283D}"/>
                  </a:ext>
                </a:extLst>
              </p:cNvPr>
              <p:cNvSpPr/>
              <p:nvPr/>
            </p:nvSpPr>
            <p:spPr>
              <a:xfrm>
                <a:off x="610415" y="3224205"/>
                <a:ext cx="2386941" cy="10800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55B88478-61F6-0E4E-9282-7CA32E76D601}"/>
                </a:ext>
              </a:extLst>
            </p:cNvPr>
            <p:cNvGrpSpPr/>
            <p:nvPr/>
          </p:nvGrpSpPr>
          <p:grpSpPr>
            <a:xfrm>
              <a:off x="991308" y="1478161"/>
              <a:ext cx="1496525" cy="163161"/>
              <a:chOff x="1181808" y="1878211"/>
              <a:chExt cx="1496525" cy="163161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0973838-E514-EA4C-A8B3-14B590CFA3AB}"/>
                  </a:ext>
                </a:extLst>
              </p:cNvPr>
              <p:cNvSpPr/>
              <p:nvPr/>
            </p:nvSpPr>
            <p:spPr>
              <a:xfrm>
                <a:off x="1187654" y="187821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A3DA7B0C-C105-104E-81D4-9F9C2BAEDA2F}"/>
                  </a:ext>
                </a:extLst>
              </p:cNvPr>
              <p:cNvSpPr/>
              <p:nvPr/>
            </p:nvSpPr>
            <p:spPr>
              <a:xfrm>
                <a:off x="1181808" y="1995652"/>
                <a:ext cx="1496525" cy="4572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D96D2C6E-4999-BC45-9179-4C4A05616090}"/>
                </a:ext>
              </a:extLst>
            </p:cNvPr>
            <p:cNvGrpSpPr/>
            <p:nvPr/>
          </p:nvGrpSpPr>
          <p:grpSpPr>
            <a:xfrm>
              <a:off x="2738374" y="1475858"/>
              <a:ext cx="1479141" cy="165464"/>
              <a:chOff x="561183" y="1874801"/>
              <a:chExt cx="1479141" cy="165464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1565C063-D62C-F648-9E2A-35FA380F9857}"/>
                  </a:ext>
                </a:extLst>
              </p:cNvPr>
              <p:cNvSpPr/>
              <p:nvPr/>
            </p:nvSpPr>
            <p:spPr>
              <a:xfrm>
                <a:off x="586730" y="187480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24315524-AA6C-0649-A37C-3C55F8F1CF6F}"/>
                  </a:ext>
                </a:extLst>
              </p:cNvPr>
              <p:cNvSpPr/>
              <p:nvPr/>
            </p:nvSpPr>
            <p:spPr>
              <a:xfrm>
                <a:off x="561183" y="1994545"/>
                <a:ext cx="1479138" cy="4572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4A12D127-9805-6F4B-B04D-E939170D29CD}"/>
                </a:ext>
              </a:extLst>
            </p:cNvPr>
            <p:cNvCxnSpPr/>
            <p:nvPr/>
          </p:nvCxnSpPr>
          <p:spPr>
            <a:xfrm>
              <a:off x="2420766" y="1685874"/>
              <a:ext cx="36220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rapezoid 71">
            <a:extLst>
              <a:ext uri="{FF2B5EF4-FFF2-40B4-BE49-F238E27FC236}">
                <a16:creationId xmlns:a16="http://schemas.microsoft.com/office/drawing/2014/main" id="{5828E6D0-AF0C-7443-AF47-F06AFDDE0C9C}"/>
              </a:ext>
            </a:extLst>
          </p:cNvPr>
          <p:cNvSpPr/>
          <p:nvPr/>
        </p:nvSpPr>
        <p:spPr>
          <a:xfrm rot="10800000">
            <a:off x="5818836" y="1384655"/>
            <a:ext cx="132365" cy="88876"/>
          </a:xfrm>
          <a:prstGeom prst="trapezoid">
            <a:avLst>
              <a:gd name="adj" fmla="val 9731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3" name="Trapezoid 72">
            <a:extLst>
              <a:ext uri="{FF2B5EF4-FFF2-40B4-BE49-F238E27FC236}">
                <a16:creationId xmlns:a16="http://schemas.microsoft.com/office/drawing/2014/main" id="{95831E74-670E-5A47-B9A3-C2645EBCA92A}"/>
              </a:ext>
            </a:extLst>
          </p:cNvPr>
          <p:cNvSpPr/>
          <p:nvPr/>
        </p:nvSpPr>
        <p:spPr>
          <a:xfrm rot="10800000">
            <a:off x="6696551" y="1384655"/>
            <a:ext cx="132365" cy="88876"/>
          </a:xfrm>
          <a:prstGeom prst="trapezoid">
            <a:avLst>
              <a:gd name="adj" fmla="val 9731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4" name="Trapezoid 73">
            <a:extLst>
              <a:ext uri="{FF2B5EF4-FFF2-40B4-BE49-F238E27FC236}">
                <a16:creationId xmlns:a16="http://schemas.microsoft.com/office/drawing/2014/main" id="{7E47CCCE-C894-CA4B-B3D7-CCA744B9998E}"/>
              </a:ext>
            </a:extLst>
          </p:cNvPr>
          <p:cNvSpPr/>
          <p:nvPr/>
        </p:nvSpPr>
        <p:spPr>
          <a:xfrm rot="10800000">
            <a:off x="4936499" y="1384655"/>
            <a:ext cx="132365" cy="88876"/>
          </a:xfrm>
          <a:prstGeom prst="trapezoid">
            <a:avLst>
              <a:gd name="adj" fmla="val 9731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1F8F3E5-DCAD-9545-8203-E41FF2E55D3D}"/>
              </a:ext>
            </a:extLst>
          </p:cNvPr>
          <p:cNvSpPr txBox="1"/>
          <p:nvPr/>
        </p:nvSpPr>
        <p:spPr>
          <a:xfrm>
            <a:off x="1472924" y="2379817"/>
            <a:ext cx="9341019" cy="305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/>
              <a:t>JTE + p-stop design                                                   Trench-isolated  design                                                            RSD  -- AC-LGAD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066F83A-D75A-7F47-BED9-DC4A0C39AFD9}"/>
              </a:ext>
            </a:extLst>
          </p:cNvPr>
          <p:cNvCxnSpPr>
            <a:cxnSpLocks/>
          </p:cNvCxnSpPr>
          <p:nvPr/>
        </p:nvCxnSpPr>
        <p:spPr>
          <a:xfrm>
            <a:off x="5860375" y="1125728"/>
            <a:ext cx="15868" cy="178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rc 59">
            <a:extLst>
              <a:ext uri="{FF2B5EF4-FFF2-40B4-BE49-F238E27FC236}">
                <a16:creationId xmlns:a16="http://schemas.microsoft.com/office/drawing/2014/main" id="{6EA7A996-AC00-0B4A-9697-E2E73571BA36}"/>
              </a:ext>
            </a:extLst>
          </p:cNvPr>
          <p:cNvSpPr/>
          <p:nvPr/>
        </p:nvSpPr>
        <p:spPr>
          <a:xfrm>
            <a:off x="1866084" y="1507429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>
            <a:extLst>
              <a:ext uri="{FF2B5EF4-FFF2-40B4-BE49-F238E27FC236}">
                <a16:creationId xmlns:a16="http://schemas.microsoft.com/office/drawing/2014/main" id="{6EA4A195-3388-B04B-8FF5-742A63E3F5F3}"/>
              </a:ext>
            </a:extLst>
          </p:cNvPr>
          <p:cNvSpPr/>
          <p:nvPr/>
        </p:nvSpPr>
        <p:spPr>
          <a:xfrm>
            <a:off x="2359253" y="1507429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c 61">
            <a:extLst>
              <a:ext uri="{FF2B5EF4-FFF2-40B4-BE49-F238E27FC236}">
                <a16:creationId xmlns:a16="http://schemas.microsoft.com/office/drawing/2014/main" id="{B0A854B0-655F-AF47-9C29-1FD005D1DA34}"/>
              </a:ext>
            </a:extLst>
          </p:cNvPr>
          <p:cNvSpPr/>
          <p:nvPr/>
        </p:nvSpPr>
        <p:spPr>
          <a:xfrm flipH="1">
            <a:off x="2351571" y="1497854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F5E90F86-1285-E842-9E81-275B807CE827}"/>
              </a:ext>
            </a:extLst>
          </p:cNvPr>
          <p:cNvSpPr/>
          <p:nvPr/>
        </p:nvSpPr>
        <p:spPr>
          <a:xfrm flipH="1">
            <a:off x="1862879" y="1507429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7A442505-EA17-0F42-AD60-E7FC7DF3C4DB}"/>
              </a:ext>
            </a:extLst>
          </p:cNvPr>
          <p:cNvSpPr/>
          <p:nvPr/>
        </p:nvSpPr>
        <p:spPr>
          <a:xfrm>
            <a:off x="2411295" y="1509122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c 64">
            <a:extLst>
              <a:ext uri="{FF2B5EF4-FFF2-40B4-BE49-F238E27FC236}">
                <a16:creationId xmlns:a16="http://schemas.microsoft.com/office/drawing/2014/main" id="{F163844D-2DEA-4045-992B-E6A462F575A1}"/>
              </a:ext>
            </a:extLst>
          </p:cNvPr>
          <p:cNvSpPr/>
          <p:nvPr/>
        </p:nvSpPr>
        <p:spPr>
          <a:xfrm>
            <a:off x="1914436" y="1519067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c 65">
            <a:extLst>
              <a:ext uri="{FF2B5EF4-FFF2-40B4-BE49-F238E27FC236}">
                <a16:creationId xmlns:a16="http://schemas.microsoft.com/office/drawing/2014/main" id="{0683ED0B-BAB2-B54C-8D18-3C5CBEFED353}"/>
              </a:ext>
            </a:extLst>
          </p:cNvPr>
          <p:cNvSpPr/>
          <p:nvPr/>
        </p:nvSpPr>
        <p:spPr>
          <a:xfrm flipH="1">
            <a:off x="1925153" y="1509122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Arc 66">
            <a:extLst>
              <a:ext uri="{FF2B5EF4-FFF2-40B4-BE49-F238E27FC236}">
                <a16:creationId xmlns:a16="http://schemas.microsoft.com/office/drawing/2014/main" id="{1EAB74C7-B94A-B249-8166-3797555E56B8}"/>
              </a:ext>
            </a:extLst>
          </p:cNvPr>
          <p:cNvSpPr/>
          <p:nvPr/>
        </p:nvSpPr>
        <p:spPr>
          <a:xfrm flipH="1">
            <a:off x="2411295" y="1509469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c 67">
            <a:extLst>
              <a:ext uri="{FF2B5EF4-FFF2-40B4-BE49-F238E27FC236}">
                <a16:creationId xmlns:a16="http://schemas.microsoft.com/office/drawing/2014/main" id="{70DE9531-C098-3140-AD58-F83D44811CE4}"/>
              </a:ext>
            </a:extLst>
          </p:cNvPr>
          <p:cNvSpPr/>
          <p:nvPr/>
        </p:nvSpPr>
        <p:spPr>
          <a:xfrm>
            <a:off x="5680680" y="1460638"/>
            <a:ext cx="217772" cy="1453779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3C1B2695-B6D3-AA4F-9329-2A2860E1C329}"/>
              </a:ext>
            </a:extLst>
          </p:cNvPr>
          <p:cNvSpPr/>
          <p:nvPr/>
        </p:nvSpPr>
        <p:spPr>
          <a:xfrm flipH="1">
            <a:off x="5887781" y="1453499"/>
            <a:ext cx="171022" cy="1453779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440B1C44-5D64-7040-B38D-34416B1EE8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508" b="7953"/>
          <a:stretch/>
        </p:blipFill>
        <p:spPr>
          <a:xfrm>
            <a:off x="4850542" y="5156839"/>
            <a:ext cx="1988667" cy="1447353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F2D91E21-D816-0843-88A3-563607B2EE88}"/>
              </a:ext>
            </a:extLst>
          </p:cNvPr>
          <p:cNvSpPr txBox="1"/>
          <p:nvPr/>
        </p:nvSpPr>
        <p:spPr>
          <a:xfrm>
            <a:off x="741154" y="2725409"/>
            <a:ext cx="3093844" cy="2582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>
                <a:solidFill>
                  <a:srgbClr val="FF0000"/>
                </a:solidFill>
              </a:rPr>
              <a:t>JTE/p-stop UFSD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CMS &amp;&amp; ATLAS choice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Signal in a single pixel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Not 100% fill factor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Very well tested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High Occupancy OK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Rate ~ 50-100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Rad hardness ~ 2-3E15 n/cm2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8F7F294-598E-8B46-81D4-F38B6E075C45}"/>
              </a:ext>
            </a:extLst>
          </p:cNvPr>
          <p:cNvSpPr txBox="1"/>
          <p:nvPr/>
        </p:nvSpPr>
        <p:spPr>
          <a:xfrm>
            <a:off x="4320093" y="2745417"/>
            <a:ext cx="3833610" cy="2862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>
                <a:solidFill>
                  <a:srgbClr val="FF0000"/>
                </a:solidFill>
              </a:rPr>
              <a:t>UFSD evolution: use trenches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Signal in a single pixel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Almost 100% fill factor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Temporal resolution (50 </a:t>
            </a:r>
            <a:r>
              <a:rPr lang="en-US" sz="1400" b="1">
                <a:latin typeface="Symbol" pitchFamily="2" charset="2"/>
              </a:rPr>
              <a:t>m</a:t>
            </a:r>
            <a:r>
              <a:rPr lang="en-US" sz="1400" b="1"/>
              <a:t>m) : 35-40 </a:t>
            </a:r>
            <a:r>
              <a:rPr lang="en-US" sz="1400" b="1" err="1"/>
              <a:t>ps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High Occupancy OK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Rate ~ 50-100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Rad hardness: to be studied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9DFFBDA-96F1-1A47-9AD8-ED0B75413156}"/>
              </a:ext>
            </a:extLst>
          </p:cNvPr>
          <p:cNvSpPr txBox="1"/>
          <p:nvPr/>
        </p:nvSpPr>
        <p:spPr>
          <a:xfrm>
            <a:off x="4864934" y="850884"/>
            <a:ext cx="1710725" cy="30598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>
                <a:ln w="0"/>
                <a:solidFill>
                  <a:srgbClr val="FF0000"/>
                </a:solidFill>
              </a:rPr>
              <a:t>No gain area ~ 5 um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A3D7C041-016F-FD45-AAF2-52AA5F4E399D}"/>
              </a:ext>
            </a:extLst>
          </p:cNvPr>
          <p:cNvCxnSpPr>
            <a:cxnSpLocks/>
          </p:cNvCxnSpPr>
          <p:nvPr/>
        </p:nvCxnSpPr>
        <p:spPr>
          <a:xfrm>
            <a:off x="2264203" y="1101760"/>
            <a:ext cx="15868" cy="178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C5CCCEEC-FB9F-7548-8C93-EF737B8C25B6}"/>
              </a:ext>
            </a:extLst>
          </p:cNvPr>
          <p:cNvSpPr txBox="1"/>
          <p:nvPr/>
        </p:nvSpPr>
        <p:spPr>
          <a:xfrm>
            <a:off x="8216816" y="2775934"/>
            <a:ext cx="4104598" cy="3422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>
                <a:solidFill>
                  <a:srgbClr val="FF0000"/>
                </a:solidFill>
              </a:rPr>
              <a:t>RSD evolution: resistive readout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Signal in many pixels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100% fill factor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Excellent position resolution:</a:t>
            </a:r>
          </a:p>
          <a:p>
            <a:pPr lvl="1">
              <a:lnSpc>
                <a:spcPct val="130000"/>
              </a:lnSpc>
            </a:pPr>
            <a:r>
              <a:rPr lang="en-US" sz="1400" b="1"/>
              <a:t> ~ 5 </a:t>
            </a:r>
            <a:r>
              <a:rPr lang="en-US" sz="1400" b="1">
                <a:latin typeface="Symbol" pitchFamily="2" charset="2"/>
              </a:rPr>
              <a:t>m</a:t>
            </a:r>
            <a:r>
              <a:rPr lang="en-US" sz="1400" b="1"/>
              <a:t>m with large pixels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Temporal resolution (50 </a:t>
            </a:r>
            <a:r>
              <a:rPr lang="en-US" sz="1400" b="1">
                <a:latin typeface="Symbol" pitchFamily="2" charset="2"/>
              </a:rPr>
              <a:t>m</a:t>
            </a:r>
            <a:r>
              <a:rPr lang="en-US" sz="1400" b="1"/>
              <a:t>m) : 35-40 </a:t>
            </a:r>
            <a:r>
              <a:rPr lang="en-US" sz="1400" b="1" err="1"/>
              <a:t>ps</a:t>
            </a: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Rate ~ 10-50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/>
              <a:t>Rad hardness: to be studied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1969803D-9C52-8C4D-851A-F35169A2BD16}"/>
              </a:ext>
            </a:extLst>
          </p:cNvPr>
          <p:cNvGrpSpPr/>
          <p:nvPr/>
        </p:nvGrpSpPr>
        <p:grpSpPr>
          <a:xfrm>
            <a:off x="1127583" y="5307526"/>
            <a:ext cx="1930865" cy="1479629"/>
            <a:chOff x="7643047" y="2658024"/>
            <a:chExt cx="4646829" cy="4100573"/>
          </a:xfrm>
        </p:grpSpPr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1C071990-8142-E247-822B-0CD49B0C25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63" t="9895" r="21935"/>
            <a:stretch/>
          </p:blipFill>
          <p:spPr>
            <a:xfrm rot="10800000">
              <a:off x="7643047" y="2658024"/>
              <a:ext cx="4548953" cy="4100573"/>
            </a:xfrm>
            <a:prstGeom prst="rect">
              <a:avLst/>
            </a:prstGeom>
          </p:spPr>
        </p:pic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76A7C8D4-ED3D-2D47-9ED1-3DC2721DD543}"/>
                </a:ext>
              </a:extLst>
            </p:cNvPr>
            <p:cNvSpPr/>
            <p:nvPr/>
          </p:nvSpPr>
          <p:spPr>
            <a:xfrm>
              <a:off x="10009091" y="5811039"/>
              <a:ext cx="2226016" cy="8810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>
                  <a:solidFill>
                    <a:schemeClr val="bg1"/>
                  </a:solidFill>
                </a:rPr>
                <a:t>HPK2  </a:t>
              </a:r>
            </a:p>
            <a:p>
              <a:pPr algn="ctr"/>
              <a:r>
                <a:rPr lang="en-US" sz="1100" b="1">
                  <a:solidFill>
                    <a:schemeClr val="bg1"/>
                  </a:solidFill>
                </a:rPr>
                <a:t>16x16 array</a:t>
              </a: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DCECA528-B641-EE47-9734-A5B5A946F167}"/>
                </a:ext>
              </a:extLst>
            </p:cNvPr>
            <p:cNvCxnSpPr>
              <a:cxnSpLocks/>
            </p:cNvCxnSpPr>
            <p:nvPr/>
          </p:nvCxnSpPr>
          <p:spPr>
            <a:xfrm>
              <a:off x="9911443" y="2884146"/>
              <a:ext cx="2139043" cy="1867468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9BD363AA-30FE-4840-BD55-A060A5945EB4}"/>
                </a:ext>
              </a:extLst>
            </p:cNvPr>
            <p:cNvSpPr/>
            <p:nvPr/>
          </p:nvSpPr>
          <p:spPr>
            <a:xfrm rot="2520888">
              <a:off x="10063860" y="3441306"/>
              <a:ext cx="2226016" cy="503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</a:rPr>
                <a:t>2.1 cm</a:t>
              </a:r>
            </a:p>
          </p:txBody>
        </p:sp>
      </p:grpSp>
      <p:pic>
        <p:nvPicPr>
          <p:cNvPr id="120" name="Immagine 10" descr="Immagine che contiene sedendo, nero, monitor, computer&#10;&#10;Descrizione generata automaticamente">
            <a:extLst>
              <a:ext uri="{FF2B5EF4-FFF2-40B4-BE49-F238E27FC236}">
                <a16:creationId xmlns:a16="http://schemas.microsoft.com/office/drawing/2014/main" id="{2E5063AF-8BF9-8543-8DAA-24A4A342207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0758" y="5168173"/>
            <a:ext cx="2311204" cy="158574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2107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ACA1A8-BA24-3549-A5C6-8651C4C82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908283-46BB-F24B-96C8-AB516260953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F3C42C-5A98-6040-9C92-B50DF9C4A0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Outlook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88455E-44C9-6342-81D6-A441B6534F84}"/>
              </a:ext>
            </a:extLst>
          </p:cNvPr>
          <p:cNvSpPr txBox="1"/>
          <p:nvPr/>
        </p:nvSpPr>
        <p:spPr>
          <a:xfrm>
            <a:off x="1246910" y="1149928"/>
            <a:ext cx="9795164" cy="473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Silicon detectors, thanks to internal gain and resistive readout, are offering unprecendented  combinations of </a:t>
            </a:r>
          </a:p>
          <a:p>
            <a:pPr>
              <a:lnSpc>
                <a:spcPct val="130000"/>
              </a:lnSpc>
            </a:pPr>
            <a:endParaRPr lang="en-IT" dirty="0"/>
          </a:p>
          <a:p>
            <a:pPr algn="ctr">
              <a:lnSpc>
                <a:spcPct val="130000"/>
              </a:lnSpc>
            </a:pPr>
            <a:r>
              <a:rPr lang="en-GB" b="1" dirty="0"/>
              <a:t>t</a:t>
            </a:r>
            <a:r>
              <a:rPr lang="en-IT" b="1" dirty="0"/>
              <a:t>emporal resolution &amp;&amp; spatial resolution &amp;&amp; low mass &amp;&amp; large pixels</a:t>
            </a:r>
          </a:p>
          <a:p>
            <a:pPr algn="ctr"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r>
              <a:rPr lang="en-IT" b="1" dirty="0"/>
              <a:t>Personal point of view: in this moment,  sensors are ahead of readout. </a:t>
            </a:r>
          </a:p>
          <a:p>
            <a:pPr>
              <a:lnSpc>
                <a:spcPct val="130000"/>
              </a:lnSpc>
            </a:pPr>
            <a:r>
              <a:rPr lang="en-IT" b="1" dirty="0"/>
              <a:t>The design of the ASICs to read-out the sensors is complex  (~ 5 years)</a:t>
            </a:r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r>
              <a:rPr lang="en-IT" b="1" dirty="0"/>
              <a:t>The R&amp;D path is very open, a strong project can define the future evolution of silicon detectors. </a:t>
            </a:r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r>
              <a:rPr lang="en-IT" b="1" dirty="0"/>
              <a:t>The R&amp;D offers a unique combination of sensors’ development and ASIC designs in the very new  4D tracking field (not yet charted). </a:t>
            </a:r>
          </a:p>
        </p:txBody>
      </p:sp>
    </p:spTree>
    <p:extLst>
      <p:ext uri="{BB962C8B-B14F-4D97-AF65-F5344CB8AC3E}">
        <p14:creationId xmlns:p14="http://schemas.microsoft.com/office/powerpoint/2010/main" val="46151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F8147B-456F-734A-AF3F-6B04C5129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92542-B711-1F4A-AFC6-5F7F9450320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0DE83DC-2F4F-9A4F-A9AF-DDA82562C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takes a village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0799F2-AF76-4048-B7AF-02BA51F3151B}"/>
              </a:ext>
            </a:extLst>
          </p:cNvPr>
          <p:cNvSpPr/>
          <p:nvPr/>
        </p:nvSpPr>
        <p:spPr>
          <a:xfrm>
            <a:off x="1531652" y="1367382"/>
            <a:ext cx="9742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Very special thanks to the UFSD group, for enduring endless weeks of measurements in the lab and many many meetings </a:t>
            </a:r>
          </a:p>
          <a:p>
            <a:pPr algn="ctr"/>
            <a:endParaRPr lang="en-US" b="1" dirty="0">
              <a:solidFill>
                <a:schemeClr val="accent1"/>
              </a:solidFill>
              <a:latin typeface="+mj-lt"/>
            </a:endParaRPr>
          </a:p>
          <a:p>
            <a:r>
              <a:rPr lang="en-US" dirty="0">
                <a:solidFill>
                  <a:srgbClr val="263238"/>
                </a:solidFill>
                <a:latin typeface="+mj-lt"/>
              </a:rPr>
              <a:t> </a:t>
            </a:r>
          </a:p>
          <a:p>
            <a:r>
              <a:rPr lang="en-US" dirty="0">
                <a:solidFill>
                  <a:srgbClr val="263238"/>
                </a:solidFill>
                <a:latin typeface="+mj-lt"/>
              </a:rPr>
              <a:t>R.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Arcidiacono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ab</a:t>
            </a:r>
            <a:r>
              <a:rPr lang="en-US" baseline="30000" dirty="0">
                <a:solidFill>
                  <a:srgbClr val="263238"/>
                </a:solidFill>
                <a:latin typeface="+mj-lt"/>
              </a:rPr>
              <a:t> 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G-F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Dalla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Betta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ae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G.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Borghi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fa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M.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Boscardin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fa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 M.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Costa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ac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F.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Fausti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ac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F.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Ficorella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fa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M.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Ferrero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ab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</a:t>
            </a:r>
            <a:r>
              <a:rPr lang="en-US" baseline="30000" dirty="0">
                <a:solidFill>
                  <a:srgbClr val="263238"/>
                </a:solidFill>
                <a:latin typeface="+mj-lt"/>
              </a:rPr>
              <a:t> 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M.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Mandurrino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J.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Olave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L.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Pancheri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ae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F.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Siviero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V.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Sola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M.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Tornago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ac</a:t>
            </a:r>
            <a:r>
              <a:rPr lang="en-US" baseline="30000" dirty="0">
                <a:solidFill>
                  <a:srgbClr val="263238"/>
                </a:solidFill>
                <a:latin typeface="+mj-lt"/>
              </a:rPr>
              <a:t>, 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,G.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Paternoster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f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H.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Sadrozinski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d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A.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Seiden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d</a:t>
            </a:r>
            <a:r>
              <a:rPr lang="en-US" baseline="30000" dirty="0">
                <a:solidFill>
                  <a:srgbClr val="263238"/>
                </a:solidFill>
                <a:latin typeface="+mj-lt"/>
              </a:rPr>
              <a:t>, 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 M.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Centis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Vignali</a:t>
            </a:r>
            <a:r>
              <a:rPr lang="en-US" baseline="30000" dirty="0" err="1">
                <a:solidFill>
                  <a:srgbClr val="263238"/>
                </a:solidFill>
                <a:latin typeface="+mj-lt"/>
              </a:rPr>
              <a:t>fa</a:t>
            </a:r>
            <a:endParaRPr lang="en-US" baseline="30000" dirty="0">
              <a:solidFill>
                <a:srgbClr val="263238"/>
              </a:solidFill>
              <a:latin typeface="+mj-lt"/>
            </a:endParaRPr>
          </a:p>
          <a:p>
            <a:endParaRPr lang="en-US" baseline="30000" dirty="0">
              <a:solidFill>
                <a:srgbClr val="263238"/>
              </a:solidFill>
              <a:latin typeface="+mj-lt"/>
            </a:endParaRPr>
          </a:p>
          <a:p>
            <a:r>
              <a:rPr lang="en-US" baseline="30000" dirty="0">
                <a:solidFill>
                  <a:srgbClr val="263238"/>
                </a:solidFill>
                <a:latin typeface="+mj-lt"/>
              </a:rPr>
              <a:t>a 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INFN, </a:t>
            </a:r>
            <a:r>
              <a:rPr lang="en-US" baseline="30000" dirty="0">
                <a:solidFill>
                  <a:srgbClr val="263238"/>
                </a:solidFill>
                <a:latin typeface="+mj-lt"/>
              </a:rPr>
              <a:t>b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Università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 del Piemonte Orientale, </a:t>
            </a:r>
            <a:r>
              <a:rPr lang="en-US" baseline="30000" dirty="0">
                <a:solidFill>
                  <a:srgbClr val="263238"/>
                </a:solidFill>
                <a:latin typeface="+mj-lt"/>
              </a:rPr>
              <a:t>c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Università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 di Torino,</a:t>
            </a:r>
          </a:p>
          <a:p>
            <a:r>
              <a:rPr lang="en-US" baseline="30000" dirty="0">
                <a:solidFill>
                  <a:srgbClr val="263238"/>
                </a:solidFill>
                <a:latin typeface="+mj-lt"/>
              </a:rPr>
              <a:t>d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 University of California, Santa Cruz , </a:t>
            </a:r>
            <a:r>
              <a:rPr lang="en-US" baseline="30000" dirty="0">
                <a:solidFill>
                  <a:srgbClr val="263238"/>
                </a:solidFill>
                <a:latin typeface="+mj-lt"/>
              </a:rPr>
              <a:t>e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Università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 di Trento, </a:t>
            </a:r>
            <a:r>
              <a:rPr lang="en-US" baseline="30000" dirty="0">
                <a:solidFill>
                  <a:srgbClr val="263238"/>
                </a:solidFill>
                <a:latin typeface="+mj-lt"/>
              </a:rPr>
              <a:t>f 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FBK</a:t>
            </a:r>
          </a:p>
          <a:p>
            <a:endParaRPr lang="en-US" baseline="30000" dirty="0">
              <a:solidFill>
                <a:srgbClr val="263238"/>
              </a:solidFill>
              <a:latin typeface="+mj-lt"/>
            </a:endParaRPr>
          </a:p>
          <a:p>
            <a:endParaRPr lang="en-US" baseline="30000" dirty="0">
              <a:solidFill>
                <a:srgbClr val="263238"/>
              </a:solidFill>
              <a:latin typeface="+mj-lt"/>
            </a:endParaRPr>
          </a:p>
          <a:p>
            <a:r>
              <a:rPr lang="en-US" dirty="0" err="1">
                <a:solidFill>
                  <a:srgbClr val="263238"/>
                </a:solidFill>
                <a:latin typeface="+mj-lt"/>
              </a:rPr>
              <a:t>Fermilab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 beam test team: A. </a:t>
            </a:r>
            <a:r>
              <a:rPr lang="en-US" dirty="0" err="1">
                <a:solidFill>
                  <a:srgbClr val="263238"/>
                </a:solidFill>
                <a:latin typeface="+mj-lt"/>
              </a:rPr>
              <a:t>Apreysan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, R. </a:t>
            </a:r>
            <a:r>
              <a:rPr lang="en-US" dirty="0">
                <a:solidFill>
                  <a:srgbClr val="263238"/>
                </a:solidFill>
              </a:rPr>
              <a:t>Heller,  </a:t>
            </a:r>
            <a:r>
              <a:rPr lang="en-US" dirty="0">
                <a:solidFill>
                  <a:srgbClr val="263238"/>
                </a:solidFill>
                <a:latin typeface="+mj-lt"/>
              </a:rPr>
              <a:t>K. Di Petrillo, S. Los.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5B7491-4AA4-5447-9F0F-BF1653CD8A20}"/>
              </a:ext>
            </a:extLst>
          </p:cNvPr>
          <p:cNvSpPr txBox="1"/>
          <p:nvPr/>
        </p:nvSpPr>
        <p:spPr>
          <a:xfrm>
            <a:off x="3992137" y="5765180"/>
            <a:ext cx="184731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571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23909E-AA30-D545-9AFA-06543772F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C4F05A-7684-E84B-925D-F22850920CC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DE822C6-5D04-6C45-8124-FBACD7E6A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667638-97E7-2A49-A8AB-373137E5B8DE}"/>
              </a:ext>
            </a:extLst>
          </p:cNvPr>
          <p:cNvSpPr/>
          <p:nvPr/>
        </p:nvSpPr>
        <p:spPr>
          <a:xfrm>
            <a:off x="722189" y="1184980"/>
            <a:ext cx="11125200" cy="4619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/>
              <a:t>[1] N. </a:t>
            </a:r>
            <a:r>
              <a:rPr lang="en-US" sz="1400" dirty="0" err="1"/>
              <a:t>Cartiglia</a:t>
            </a:r>
            <a:r>
              <a:rPr lang="en-US" sz="1400" dirty="0"/>
              <a:t>, </a:t>
            </a:r>
            <a:r>
              <a:rPr lang="en-US" sz="1400" dirty="0" err="1"/>
              <a:t>Tredi</a:t>
            </a:r>
            <a:r>
              <a:rPr lang="en-US" sz="1400" dirty="0"/>
              <a:t> 2015,”Topics in LGAD Design” https://</a:t>
            </a:r>
            <a:r>
              <a:rPr lang="en-US" sz="1400" dirty="0" err="1"/>
              <a:t>indico.cern.ch</a:t>
            </a:r>
            <a:r>
              <a:rPr lang="en-US" sz="1400" dirty="0"/>
              <a:t>/event/351695/contributions/828366/attachments/695875/955507/</a:t>
            </a:r>
            <a:r>
              <a:rPr lang="en-US" sz="1400" dirty="0" err="1"/>
              <a:t>TREDI_Cartiglia.pdf</a:t>
            </a:r>
            <a:endParaRPr lang="en-US" sz="1400" dirty="0"/>
          </a:p>
          <a:p>
            <a:pPr>
              <a:lnSpc>
                <a:spcPct val="130000"/>
              </a:lnSpc>
            </a:pPr>
            <a:r>
              <a:rPr lang="en-US" sz="1400" dirty="0"/>
              <a:t>[2] M. </a:t>
            </a:r>
            <a:r>
              <a:rPr lang="en-US" sz="1400" dirty="0" err="1"/>
              <a:t>Mandurrino</a:t>
            </a:r>
            <a:r>
              <a:rPr lang="en-US" sz="1400" dirty="0"/>
              <a:t> </a:t>
            </a:r>
            <a:r>
              <a:rPr lang="en-US" sz="1400" i="1" dirty="0"/>
              <a:t>et al</a:t>
            </a:r>
            <a:r>
              <a:rPr lang="en-US" sz="1400" dirty="0"/>
              <a:t>., "Demonstration of 200-, 100-, and 50- micron Pitch Resistive AC-Coupled Silicon Detectors (RSD) With 100% Fill-Factor for 4D Particle Tracking," in </a:t>
            </a:r>
            <a:r>
              <a:rPr lang="en-US" sz="1400" i="1" dirty="0"/>
              <a:t>IEEE Electron Device Letters</a:t>
            </a:r>
            <a:r>
              <a:rPr lang="en-US" sz="1400" dirty="0"/>
              <a:t>, vol. 40, no. 11, pp. 1780-1783, Nov. 2019.</a:t>
            </a:r>
          </a:p>
          <a:p>
            <a:pPr>
              <a:lnSpc>
                <a:spcPct val="130000"/>
              </a:lnSpc>
            </a:pPr>
            <a:r>
              <a:rPr lang="en-US" sz="1400" dirty="0"/>
              <a:t>[3] M. </a:t>
            </a:r>
            <a:r>
              <a:rPr lang="en-US" sz="1400" dirty="0" err="1"/>
              <a:t>Mandurrino</a:t>
            </a:r>
            <a:r>
              <a:rPr lang="en-US" sz="1400" dirty="0"/>
              <a:t> et al.   </a:t>
            </a:r>
            <a:r>
              <a:rPr lang="en-US" sz="1400" dirty="0">
                <a:hlinkClick r:id="rId2" tooltip="Persistent link using digital object identifier"/>
              </a:rPr>
              <a:t>”</a:t>
            </a:r>
            <a:r>
              <a:rPr lang="en-US" sz="1400" dirty="0"/>
              <a:t>Analysis and numerical design of Resistive AC-Coupled Silicon Detectors (RSD) for 4D particle tracking</a:t>
            </a:r>
            <a:r>
              <a:rPr lang="en-US" sz="1400" dirty="0">
                <a:hlinkClick r:id="rId2" tooltip="Persistent link using digital object identifier"/>
              </a:rPr>
              <a:t>” https://doi.org/10.1016/j.nima.2020.163479</a:t>
            </a:r>
            <a:endParaRPr lang="en-US" sz="1400" dirty="0"/>
          </a:p>
          <a:p>
            <a:pPr>
              <a:lnSpc>
                <a:spcPct val="130000"/>
              </a:lnSpc>
            </a:pPr>
            <a:r>
              <a:rPr lang="en-US" sz="1400" dirty="0"/>
              <a:t>[4] H. </a:t>
            </a:r>
            <a:r>
              <a:rPr lang="en-US" sz="1400" dirty="0" err="1"/>
              <a:t>Sadrozinski</a:t>
            </a:r>
            <a:r>
              <a:rPr lang="en-US" sz="1400" dirty="0"/>
              <a:t>, HSTD11, </a:t>
            </a:r>
            <a:r>
              <a:rPr lang="en-US" sz="1400" dirty="0">
                <a:hlinkClick r:id="rId3"/>
              </a:rPr>
              <a:t>“Time resolution of Ultra-Fast Silicon Detectors”, https://indico.cern.ch/event/577879/contributions/2740418/attachments/1575077/2487327/HSTD1--HFWS1.pdf</a:t>
            </a:r>
            <a:endParaRPr lang="en-US" sz="1400" dirty="0"/>
          </a:p>
          <a:p>
            <a:pPr>
              <a:lnSpc>
                <a:spcPct val="130000"/>
              </a:lnSpc>
            </a:pPr>
            <a:r>
              <a:rPr lang="en-US" sz="1400" dirty="0"/>
              <a:t>[5] G. Giacomini, W. Chen, G. </a:t>
            </a:r>
            <a:r>
              <a:rPr lang="en-US" sz="1400" dirty="0" err="1"/>
              <a:t>D’Amen</a:t>
            </a:r>
            <a:r>
              <a:rPr lang="en-US" sz="1400" dirty="0"/>
              <a:t>, A. </a:t>
            </a:r>
            <a:r>
              <a:rPr lang="en-US" sz="1400" dirty="0" err="1"/>
              <a:t>Tricoli</a:t>
            </a:r>
            <a:r>
              <a:rPr lang="en-US" sz="1400" dirty="0"/>
              <a:t>, Fabrication and performance of AC-coupled LGADs, JINST 14 (09) (2019)</a:t>
            </a:r>
          </a:p>
          <a:p>
            <a:pPr>
              <a:lnSpc>
                <a:spcPct val="130000"/>
              </a:lnSpc>
            </a:pPr>
            <a:r>
              <a:rPr lang="en-US" sz="1400" dirty="0"/>
              <a:t>[6] M. </a:t>
            </a:r>
            <a:r>
              <a:rPr lang="en-US" sz="1400" dirty="0" err="1"/>
              <a:t>Tornago</a:t>
            </a:r>
            <a:r>
              <a:rPr lang="en-US" sz="1400" dirty="0"/>
              <a:t> et al, “First combined laser and beam test analysis of Resistive AC-coupled LGAD”, paper in preparation</a:t>
            </a:r>
          </a:p>
          <a:p>
            <a:pPr>
              <a:lnSpc>
                <a:spcPct val="130000"/>
              </a:lnSpc>
            </a:pPr>
            <a:r>
              <a:rPr lang="en-US" sz="1400" dirty="0"/>
              <a:t>[7] F. </a:t>
            </a:r>
            <a:r>
              <a:rPr lang="en-US" sz="1400" dirty="0" err="1"/>
              <a:t>Siviero</a:t>
            </a:r>
            <a:r>
              <a:rPr lang="en-US" sz="1400" dirty="0"/>
              <a:t> et al, “Application of machine learning algorithms to the position reconstruction of Resistive Silicon Detectors”, paper in preparation</a:t>
            </a:r>
          </a:p>
          <a:p>
            <a:pPr>
              <a:lnSpc>
                <a:spcPct val="130000"/>
              </a:lnSpc>
            </a:pPr>
            <a:r>
              <a:rPr lang="en-US" sz="1400" dirty="0"/>
              <a:t>[8] A. Apresyan, “Measurements of an AC-LGAD strip sensor with a 120 GeV proton beam”, </a:t>
            </a:r>
            <a:r>
              <a:rPr lang="en-US" sz="1400" dirty="0">
                <a:hlinkClick r:id="rId4"/>
              </a:rPr>
              <a:t>https://arxiv.org/abs/2006.01999</a:t>
            </a:r>
            <a:endParaRPr lang="en-US" sz="1400" dirty="0"/>
          </a:p>
          <a:p>
            <a:pPr>
              <a:lnSpc>
                <a:spcPct val="130000"/>
              </a:lnSpc>
            </a:pPr>
            <a:endParaRPr lang="en-US" sz="1400" dirty="0"/>
          </a:p>
          <a:p>
            <a:pPr>
              <a:lnSpc>
                <a:spcPct val="130000"/>
              </a:lnSpc>
            </a:pPr>
            <a:endParaRPr lang="en-US" sz="1600" dirty="0"/>
          </a:p>
          <a:p>
            <a:pPr>
              <a:lnSpc>
                <a:spcPct val="13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11609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9B213F-E1B3-5247-995E-A5622ECC6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7BAF3E-0E4A-AE4E-9AF0-790FE6A2CCB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3BEC2E-F540-0948-A28C-133E30B03C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0705" y="49425"/>
            <a:ext cx="11814423" cy="641762"/>
          </a:xfrm>
        </p:spPr>
        <p:txBody>
          <a:bodyPr/>
          <a:lstStyle/>
          <a:p>
            <a:r>
              <a:rPr lang="en-IT" dirty="0"/>
              <a:t>Setting the stage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97EE1B-1AED-F842-AD98-1FA3B8F6E399}"/>
              </a:ext>
            </a:extLst>
          </p:cNvPr>
          <p:cNvSpPr txBox="1"/>
          <p:nvPr/>
        </p:nvSpPr>
        <p:spPr>
          <a:xfrm>
            <a:off x="1682848" y="915067"/>
            <a:ext cx="8138766" cy="7736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The first step is to define the phase space of the required performances</a:t>
            </a:r>
          </a:p>
          <a:p>
            <a:pPr algn="ctr">
              <a:lnSpc>
                <a:spcPct val="130000"/>
              </a:lnSpc>
            </a:pPr>
            <a:r>
              <a:rPr lang="en-IT" dirty="0"/>
              <a:t>(table from the ECFA document presentlyin preparation)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AD454E5-9686-DA41-A4AA-651936621A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82700"/>
              </p:ext>
            </p:extLst>
          </p:nvPr>
        </p:nvGraphicFramePr>
        <p:xfrm>
          <a:off x="1782618" y="1912620"/>
          <a:ext cx="81280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9891">
                  <a:extLst>
                    <a:ext uri="{9D8B030D-6E8A-4147-A177-3AD203B41FA5}">
                      <a16:colId xmlns:a16="http://schemas.microsoft.com/office/drawing/2014/main" val="1420801374"/>
                    </a:ext>
                  </a:extLst>
                </a:gridCol>
                <a:gridCol w="1704109">
                  <a:extLst>
                    <a:ext uri="{9D8B030D-6E8A-4147-A177-3AD203B41FA5}">
                      <a16:colId xmlns:a16="http://schemas.microsoft.com/office/drawing/2014/main" val="187410900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72320203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45070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Vertex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Tracker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ToT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635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Position precision (um)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&lt;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~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411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 material X/Xo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6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Power (mW/cm</a:t>
                      </a:r>
                      <a:r>
                        <a:rPr lang="en-IT" baseline="30000" dirty="0"/>
                        <a:t>2</a:t>
                      </a:r>
                      <a:r>
                        <a:rPr lang="en-IT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&lt;100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018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Rates (GHz/cm</a:t>
                      </a:r>
                      <a:r>
                        <a:rPr lang="en-IT" baseline="30000" dirty="0"/>
                        <a:t>2</a:t>
                      </a:r>
                      <a:r>
                        <a:rPr lang="en-IT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58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dirty="0"/>
                        <a:t>Timing precision 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&lt;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~ 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74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8290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769697" y="1"/>
            <a:ext cx="8898302" cy="66907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Silicon time-tagging detector</a:t>
            </a:r>
            <a:endParaRPr lang="en-US" sz="28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380" y="930613"/>
            <a:ext cx="5894221" cy="351366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084489" y="5128644"/>
            <a:ext cx="867611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The timing capabilities are determined by the characteristics of  the signal at the output of the pre-Amplifier and by the TDC binning.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654174" y="4588527"/>
            <a:ext cx="8586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90000"/>
                </a:solidFill>
              </a:rPr>
              <a:t>Time is set when the signal crosses the comparator threshold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75576" y="558264"/>
            <a:ext cx="1736373" cy="342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000000"/>
                </a:solidFill>
              </a:rPr>
              <a:t>(a simplified view)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54635" y="6017601"/>
            <a:ext cx="5553123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rgbClr val="800000"/>
                </a:solidFill>
              </a:rPr>
              <a:t>Strong interplay between sensor and electronics</a:t>
            </a:r>
          </a:p>
        </p:txBody>
      </p:sp>
    </p:spTree>
    <p:extLst>
      <p:ext uri="{BB962C8B-B14F-4D97-AF65-F5344CB8AC3E}">
        <p14:creationId xmlns:p14="http://schemas.microsoft.com/office/powerpoint/2010/main" val="189622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00"/>
    </mc:Choice>
    <mc:Fallback xmlns:mv="urn:schemas-microsoft-com:mac:vml" xmlns="">
      <p:transition spd="slow" advTm="1391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Nicolo Cartiglia, INFN, Torino, Swiss FCC-ee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769698" y="9319"/>
            <a:ext cx="8860817" cy="641762"/>
          </a:xfrm>
        </p:spPr>
        <p:txBody>
          <a:bodyPr/>
          <a:lstStyle/>
          <a:p>
            <a:r>
              <a:rPr lang="en-US" dirty="0"/>
              <a:t>Temporal resolution: electronics and sensors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72884" y="1964775"/>
            <a:ext cx="4603982" cy="118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rgbClr val="000000"/>
                </a:solidFill>
              </a:rPr>
              <a:t>Amplitude variation: 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000000"/>
                </a:solidFill>
              </a:rPr>
              <a:t>variation in the total charge</a:t>
            </a:r>
          </a:p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rgbClr val="000000"/>
                </a:solidFill>
              </a:rPr>
              <a:t>Shape distortion</a:t>
            </a:r>
            <a:r>
              <a:rPr lang="en-US" sz="1400" dirty="0">
                <a:solidFill>
                  <a:srgbClr val="000000"/>
                </a:solidFill>
              </a:rPr>
              <a:t>: 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000000"/>
                </a:solidFill>
              </a:rPr>
              <a:t>non homogeneous energy deposition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7404173" y="1362818"/>
            <a:ext cx="357836" cy="4857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Gain1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884" y="3263410"/>
            <a:ext cx="2827172" cy="173967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0860" y="5014414"/>
            <a:ext cx="2795973" cy="173967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B0D001E4-AD0B-D94C-9C4A-AB5E11F42646}"/>
              </a:ext>
            </a:extLst>
          </p:cNvPr>
          <p:cNvGrpSpPr/>
          <p:nvPr/>
        </p:nvGrpSpPr>
        <p:grpSpPr>
          <a:xfrm>
            <a:off x="2191375" y="1530410"/>
            <a:ext cx="3002693" cy="4922170"/>
            <a:chOff x="632738" y="1634319"/>
            <a:chExt cx="3002693" cy="4922170"/>
          </a:xfrm>
        </p:grpSpPr>
        <p:cxnSp>
          <p:nvCxnSpPr>
            <p:cNvPr id="8" name="Straight Arrow Connector 7"/>
            <p:cNvCxnSpPr>
              <a:cxnSpLocks/>
            </p:cNvCxnSpPr>
            <p:nvPr/>
          </p:nvCxnSpPr>
          <p:spPr>
            <a:xfrm flipH="1">
              <a:off x="1898872" y="1634319"/>
              <a:ext cx="1736559" cy="6609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45317" y="2297297"/>
              <a:ext cx="2890113" cy="14625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>
                  <a:solidFill>
                    <a:srgbClr val="000000"/>
                  </a:solidFill>
                </a:rPr>
                <a:t>Usual </a:t>
              </a:r>
              <a:r>
                <a:rPr lang="en-US" sz="1400" b="1">
                  <a:solidFill>
                    <a:srgbClr val="000000"/>
                  </a:solidFill>
                </a:rPr>
                <a:t>“Jitter” </a:t>
              </a:r>
              <a:r>
                <a:rPr lang="en-US" sz="1400">
                  <a:solidFill>
                    <a:srgbClr val="000000"/>
                  </a:solidFill>
                </a:rPr>
                <a:t>term</a:t>
              </a:r>
            </a:p>
            <a:p>
              <a:pPr>
                <a:lnSpc>
                  <a:spcPct val="130000"/>
                </a:lnSpc>
              </a:pPr>
              <a:r>
                <a:rPr lang="en-US" sz="1400">
                  <a:solidFill>
                    <a:srgbClr val="000000"/>
                  </a:solidFill>
                </a:rPr>
                <a:t>Here enters everything that is “Noise” and the steepness of the signal</a:t>
              </a:r>
            </a:p>
            <a:p>
              <a:pPr>
                <a:lnSpc>
                  <a:spcPct val="130000"/>
                </a:lnSpc>
              </a:pPr>
              <a:endParaRPr lang="en-US" sz="1400">
                <a:solidFill>
                  <a:srgbClr val="000000"/>
                </a:solidFill>
              </a:endParaRPr>
            </a:p>
          </p:txBody>
        </p:sp>
        <p:pic>
          <p:nvPicPr>
            <p:cNvPr id="22" name="Picture 21" descr="TimeWalk_TimeJitter.tiff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5077" t="9165" r="2105" b="12781"/>
            <a:stretch/>
          </p:blipFill>
          <p:spPr>
            <a:xfrm>
              <a:off x="632738" y="3714826"/>
              <a:ext cx="2719291" cy="202446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821493" y="5781790"/>
              <a:ext cx="2571538" cy="774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>
                  <a:solidFill>
                    <a:srgbClr val="800000"/>
                  </a:solidFill>
                </a:rPr>
                <a:t>Need large dV/</a:t>
              </a:r>
              <a:r>
                <a:rPr lang="en-US" b="1" err="1">
                  <a:solidFill>
                    <a:srgbClr val="800000"/>
                  </a:solidFill>
                </a:rPr>
                <a:t>dt</a:t>
              </a:r>
              <a:endParaRPr lang="en-US" b="1">
                <a:solidFill>
                  <a:srgbClr val="800000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US" b="1">
                  <a:solidFill>
                    <a:srgbClr val="800000"/>
                  </a:solidFill>
                  <a:sym typeface="Wingdings" pitchFamily="2" charset="2"/>
                </a:rPr>
                <a:t> Need internal gain</a:t>
              </a:r>
              <a:endParaRPr lang="en-US" b="1">
                <a:solidFill>
                  <a:srgbClr val="8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D1279B3-9312-784F-B399-C1010A3242DA}"/>
                  </a:ext>
                </a:extLst>
              </p:cNvPr>
              <p:cNvSpPr txBox="1"/>
              <p:nvPr/>
            </p:nvSpPr>
            <p:spPr>
              <a:xfrm flipH="1">
                <a:off x="2428324" y="521774"/>
                <a:ext cx="8052107" cy="9099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  <m:sup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sz="2000" b="1" i="1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𝑵𝒐𝒊𝒔𝒆</m:t>
                                  </m:r>
                                </m:num>
                                <m:den>
                                  <m:r>
                                    <a:rPr lang="en-US" sz="2000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𝒅𝑽</m:t>
                                  </m:r>
                                  <m:r>
                                    <a:rPr lang="en-US" sz="2000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𝒅𝒕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000" b="1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000" b="1" i="1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𝒊𝒐𝒏𝒊𝒛𝒂𝒕𝒊𝒐𝒏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000" b="1" dirty="0">
                  <a:solidFill>
                    <a:srgbClr val="80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D1279B3-9312-784F-B399-C1010A324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428324" y="521774"/>
                <a:ext cx="8052107" cy="909993"/>
              </a:xfrm>
              <a:prstGeom prst="rect">
                <a:avLst/>
              </a:prstGeom>
              <a:blipFill>
                <a:blip r:embed="rId5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3BBFC3B6-650F-2947-89C5-AAFFDD9C4F9D}"/>
              </a:ext>
            </a:extLst>
          </p:cNvPr>
          <p:cNvGrpSpPr/>
          <p:nvPr/>
        </p:nvGrpSpPr>
        <p:grpSpPr>
          <a:xfrm>
            <a:off x="772989" y="1433869"/>
            <a:ext cx="10544536" cy="5320221"/>
            <a:chOff x="772989" y="1433869"/>
            <a:chExt cx="10544536" cy="5320221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633CBF-A38B-394B-AD25-3764E013C0DB}"/>
                </a:ext>
              </a:extLst>
            </p:cNvPr>
            <p:cNvSpPr/>
            <p:nvPr/>
          </p:nvSpPr>
          <p:spPr>
            <a:xfrm>
              <a:off x="1361650" y="1848579"/>
              <a:ext cx="4603982" cy="4905511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87BABF2-F2BD-6742-9FD0-EBB8664A3CA7}"/>
                </a:ext>
              </a:extLst>
            </p:cNvPr>
            <p:cNvSpPr/>
            <p:nvPr/>
          </p:nvSpPr>
          <p:spPr>
            <a:xfrm>
              <a:off x="5666519" y="1749936"/>
              <a:ext cx="4603982" cy="4905511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1A5723E-975B-674F-B11C-1896CDEAF308}"/>
                </a:ext>
              </a:extLst>
            </p:cNvPr>
            <p:cNvSpPr txBox="1"/>
            <p:nvPr/>
          </p:nvSpPr>
          <p:spPr>
            <a:xfrm>
              <a:off x="772989" y="1560423"/>
              <a:ext cx="1847426" cy="772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b="1" dirty="0"/>
                <a:t>Minimized by electronics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4DDABB-BE1B-F540-9A76-52DBA1FDF988}"/>
                </a:ext>
              </a:extLst>
            </p:cNvPr>
            <p:cNvSpPr txBox="1"/>
            <p:nvPr/>
          </p:nvSpPr>
          <p:spPr>
            <a:xfrm>
              <a:off x="9470099" y="1433869"/>
              <a:ext cx="1847426" cy="1132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b="1" dirty="0"/>
                <a:t>Minimized by good sensor design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195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66025-8BB9-2B4C-8874-4D97EDEB0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0A50FA-B2A0-B24E-9ED7-1903E6A2F5E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7637EB-1752-1842-8810-32CD70FA2FB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chemeClr val="tx1"/>
                </a:solidFill>
              </a:rPr>
              <a:t>First design innovation: </a:t>
            </a:r>
            <a:r>
              <a:rPr lang="en-US" sz="2800" dirty="0">
                <a:solidFill>
                  <a:schemeClr val="tx1"/>
                </a:solidFill>
              </a:rPr>
              <a:t>low gain avalanche diode (LGAD)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DCE66A-F885-5844-ACD2-B2B16221E1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041" y="880089"/>
            <a:ext cx="6851312" cy="25587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5C925F0-FE5C-FC47-AAAC-160B8E8D5B16}"/>
              </a:ext>
            </a:extLst>
          </p:cNvPr>
          <p:cNvSpPr/>
          <p:nvPr/>
        </p:nvSpPr>
        <p:spPr>
          <a:xfrm>
            <a:off x="621281" y="3435188"/>
            <a:ext cx="9772206" cy="1338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b="1">
                <a:solidFill>
                  <a:srgbClr val="800000"/>
                </a:solidFill>
              </a:rPr>
              <a:t>The LGAD sensors, as proposed and first  manufactured by CNM </a:t>
            </a:r>
          </a:p>
          <a:p>
            <a:pPr algn="ctr">
              <a:lnSpc>
                <a:spcPct val="130000"/>
              </a:lnSpc>
            </a:pPr>
            <a:r>
              <a:rPr lang="en-US" sz="1600">
                <a:solidFill>
                  <a:srgbClr val="000000"/>
                </a:solidFill>
              </a:rPr>
              <a:t>(National Center for Micro-electronics, Barcelona):</a:t>
            </a:r>
          </a:p>
          <a:p>
            <a:pPr algn="ctr">
              <a:lnSpc>
                <a:spcPct val="130000"/>
              </a:lnSpc>
            </a:pPr>
            <a:r>
              <a:rPr lang="en-US" sz="1600" b="1">
                <a:solidFill>
                  <a:srgbClr val="800000"/>
                </a:solidFill>
              </a:rPr>
              <a:t>High field obtained by adding an extra doping layer</a:t>
            </a:r>
          </a:p>
          <a:p>
            <a:pPr algn="ctr">
              <a:lnSpc>
                <a:spcPct val="130000"/>
              </a:lnSpc>
            </a:pPr>
            <a:r>
              <a:rPr lang="en-US" sz="1600">
                <a:solidFill>
                  <a:srgbClr val="000000"/>
                </a:solidFill>
              </a:rPr>
              <a:t>E ~ 300 kV/cm, closed to breakdown voltage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9037F0-B88C-DE48-8433-CF75B7A21E11}"/>
              </a:ext>
            </a:extLst>
          </p:cNvPr>
          <p:cNvSpPr txBox="1"/>
          <p:nvPr/>
        </p:nvSpPr>
        <p:spPr>
          <a:xfrm>
            <a:off x="747794" y="4821084"/>
            <a:ext cx="10690697" cy="1338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/>
              <a:t>The low-gain mechanism, obtained with a moderately doped p-implant,  is the defining feature of the design.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/>
              <a:t>The low gain allows segmenting and keeping the shot noise below the electronic noise,  since the leakage current is low.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9658C9-4C02-D948-9723-91A595726ECE}"/>
              </a:ext>
            </a:extLst>
          </p:cNvPr>
          <p:cNvSpPr/>
          <p:nvPr/>
        </p:nvSpPr>
        <p:spPr>
          <a:xfrm>
            <a:off x="9735392" y="2936511"/>
            <a:ext cx="2185675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/>
              <a:t>The gain layer: </a:t>
            </a:r>
          </a:p>
          <a:p>
            <a:r>
              <a:rPr lang="en-US" sz="1400"/>
              <a:t>a parallel plate capacitor with high field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E751D4-0B8C-0F40-AF93-6E9EC4B62614}"/>
              </a:ext>
            </a:extLst>
          </p:cNvPr>
          <p:cNvSpPr/>
          <p:nvPr/>
        </p:nvSpPr>
        <p:spPr>
          <a:xfrm>
            <a:off x="9339777" y="1566519"/>
            <a:ext cx="2098714" cy="10970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221C59-3624-8A42-9824-33EC9E553F40}"/>
              </a:ext>
            </a:extLst>
          </p:cNvPr>
          <p:cNvSpPr/>
          <p:nvPr/>
        </p:nvSpPr>
        <p:spPr>
          <a:xfrm>
            <a:off x="9628970" y="1566519"/>
            <a:ext cx="1528591" cy="132202"/>
          </a:xfrm>
          <a:prstGeom prst="rect">
            <a:avLst/>
          </a:prstGeom>
          <a:solidFill>
            <a:srgbClr val="221AC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9FE13F-198E-3A43-9396-0D5B6FAC0A22}"/>
              </a:ext>
            </a:extLst>
          </p:cNvPr>
          <p:cNvSpPr/>
          <p:nvPr/>
        </p:nvSpPr>
        <p:spPr>
          <a:xfrm rot="5400000">
            <a:off x="9116686" y="1963126"/>
            <a:ext cx="925417" cy="132202"/>
          </a:xfrm>
          <a:prstGeom prst="rect">
            <a:avLst/>
          </a:prstGeom>
          <a:solidFill>
            <a:srgbClr val="221AC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844F46-1830-8C47-8A87-037A3333A5F5}"/>
              </a:ext>
            </a:extLst>
          </p:cNvPr>
          <p:cNvSpPr/>
          <p:nvPr/>
        </p:nvSpPr>
        <p:spPr>
          <a:xfrm rot="5400000">
            <a:off x="10752691" y="1963126"/>
            <a:ext cx="925417" cy="132202"/>
          </a:xfrm>
          <a:prstGeom prst="rect">
            <a:avLst/>
          </a:prstGeom>
          <a:solidFill>
            <a:srgbClr val="221AC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D75D22-6415-9A49-B8AA-40A011691278}"/>
              </a:ext>
            </a:extLst>
          </p:cNvPr>
          <p:cNvSpPr/>
          <p:nvPr/>
        </p:nvSpPr>
        <p:spPr>
          <a:xfrm>
            <a:off x="9728122" y="2250943"/>
            <a:ext cx="1342834" cy="8400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B91BC1-FB30-F347-B808-F012955E9DF2}"/>
              </a:ext>
            </a:extLst>
          </p:cNvPr>
          <p:cNvSpPr txBox="1"/>
          <p:nvPr/>
        </p:nvSpPr>
        <p:spPr>
          <a:xfrm>
            <a:off x="8628396" y="1770625"/>
            <a:ext cx="647934" cy="3332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50"/>
              <a:t>zoom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DABFAD-5A47-9945-B729-24BCF3B88376}"/>
              </a:ext>
            </a:extLst>
          </p:cNvPr>
          <p:cNvCxnSpPr>
            <a:cxnSpLocks/>
          </p:cNvCxnSpPr>
          <p:nvPr/>
        </p:nvCxnSpPr>
        <p:spPr>
          <a:xfrm>
            <a:off x="8322496" y="2103858"/>
            <a:ext cx="1017280" cy="559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E61CD65-E76C-9A40-83BE-ACC41C8BB780}"/>
              </a:ext>
            </a:extLst>
          </p:cNvPr>
          <p:cNvCxnSpPr>
            <a:cxnSpLocks/>
          </p:cNvCxnSpPr>
          <p:nvPr/>
        </p:nvCxnSpPr>
        <p:spPr>
          <a:xfrm flipV="1">
            <a:off x="8348745" y="1566519"/>
            <a:ext cx="991031" cy="139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8A9EA83-6E7C-BA4D-B594-02411C47BDE7}"/>
              </a:ext>
            </a:extLst>
          </p:cNvPr>
          <p:cNvSpPr txBox="1"/>
          <p:nvPr/>
        </p:nvSpPr>
        <p:spPr>
          <a:xfrm>
            <a:off x="9616821" y="1712438"/>
            <a:ext cx="1418978" cy="48981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b="1"/>
              <a:t>Drift area with gain</a:t>
            </a:r>
          </a:p>
          <a:p>
            <a:pPr>
              <a:lnSpc>
                <a:spcPct val="130000"/>
              </a:lnSpc>
            </a:pPr>
            <a:r>
              <a:rPr lang="en-US" sz="1050" b="1"/>
              <a:t>0.5 – 2 </a:t>
            </a:r>
            <a:r>
              <a:rPr lang="en-US" sz="1050" b="1">
                <a:latin typeface="Symbol" pitchFamily="2" charset="2"/>
              </a:rPr>
              <a:t>m</a:t>
            </a:r>
            <a:r>
              <a:rPr lang="en-US" sz="1050" b="1"/>
              <a:t>m long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343F879-4BD8-3D48-B77B-4B1A9D01A929}"/>
              </a:ext>
            </a:extLst>
          </p:cNvPr>
          <p:cNvCxnSpPr>
            <a:cxnSpLocks/>
          </p:cNvCxnSpPr>
          <p:nvPr/>
        </p:nvCxnSpPr>
        <p:spPr>
          <a:xfrm flipV="1">
            <a:off x="10043517" y="2373922"/>
            <a:ext cx="282793" cy="5867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D81154-66B3-BC44-92EA-356F7349F05C}"/>
              </a:ext>
            </a:extLst>
          </p:cNvPr>
          <p:cNvCxnSpPr/>
          <p:nvPr/>
        </p:nvCxnSpPr>
        <p:spPr>
          <a:xfrm>
            <a:off x="10988410" y="1781121"/>
            <a:ext cx="0" cy="4316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6CC42F8-385D-9D49-AF11-B9D45BDBFCBB}"/>
              </a:ext>
            </a:extLst>
          </p:cNvPr>
          <p:cNvSpPr txBox="1"/>
          <p:nvPr/>
        </p:nvSpPr>
        <p:spPr>
          <a:xfrm>
            <a:off x="3678381" y="6292778"/>
            <a:ext cx="6655989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>
                <a:solidFill>
                  <a:srgbClr val="800000"/>
                </a:solidFill>
              </a:rPr>
              <a:t>Low gain is the key ingredient to good temporal resolution</a:t>
            </a:r>
          </a:p>
        </p:txBody>
      </p:sp>
    </p:spTree>
    <p:extLst>
      <p:ext uri="{BB962C8B-B14F-4D97-AF65-F5344CB8AC3E}">
        <p14:creationId xmlns:p14="http://schemas.microsoft.com/office/powerpoint/2010/main" val="314784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/>
              <a:t>Summary of UFSD temporal resolution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250" y="1070279"/>
            <a:ext cx="7419610" cy="41369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61047" y="1854234"/>
            <a:ext cx="2191626" cy="3422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/>
              <a:t>Resolution without gain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8567585" y="2196444"/>
            <a:ext cx="694915" cy="207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65C5AB5-5C1F-B749-85DC-25FF970986AB}"/>
              </a:ext>
            </a:extLst>
          </p:cNvPr>
          <p:cNvSpPr txBox="1"/>
          <p:nvPr/>
        </p:nvSpPr>
        <p:spPr>
          <a:xfrm>
            <a:off x="1854189" y="5353220"/>
            <a:ext cx="7640233" cy="1134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/>
              <a:t>There are now hundreds of measurements on 45-55 </a:t>
            </a:r>
            <a:r>
              <a:rPr lang="en-US" b="1">
                <a:latin typeface="Symbol" pitchFamily="2" charset="2"/>
              </a:rPr>
              <a:t>m</a:t>
            </a:r>
            <a:r>
              <a:rPr lang="en-US" b="1"/>
              <a:t>m-thick UFSDs</a:t>
            </a:r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en-US" b="1">
                <a:sym typeface="Wingdings" pitchFamily="2" charset="2"/>
              </a:rPr>
              <a:t> Current sensor choice for the ATLAS and CMS timing layers</a:t>
            </a:r>
            <a:r>
              <a:rPr lang="en-US" b="1"/>
              <a:t>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57E63A7-3A70-EF45-8225-15B111682714}"/>
              </a:ext>
            </a:extLst>
          </p:cNvPr>
          <p:cNvSpPr/>
          <p:nvPr/>
        </p:nvSpPr>
        <p:spPr>
          <a:xfrm>
            <a:off x="3605645" y="3813464"/>
            <a:ext cx="363682" cy="57150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3608907-376C-8B44-BFBE-7822F4CE4DC9}"/>
              </a:ext>
            </a:extLst>
          </p:cNvPr>
          <p:cNvCxnSpPr/>
          <p:nvPr/>
        </p:nvCxnSpPr>
        <p:spPr>
          <a:xfrm flipV="1">
            <a:off x="3138055" y="4384964"/>
            <a:ext cx="467590" cy="9682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C9FB6B87-FCE3-DE49-918B-65D84F885514}"/>
              </a:ext>
            </a:extLst>
          </p:cNvPr>
          <p:cNvSpPr/>
          <p:nvPr/>
        </p:nvSpPr>
        <p:spPr>
          <a:xfrm>
            <a:off x="6918158" y="1721197"/>
            <a:ext cx="3534515" cy="78136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>
                <a:solidFill>
                  <a:schemeClr val="tx1"/>
                </a:solidFill>
              </a:rPr>
              <a:t>Resolution without gain</a:t>
            </a:r>
          </a:p>
          <a:p>
            <a:pPr algn="ctr"/>
            <a:r>
              <a:rPr lang="en-IT" dirty="0">
                <a:solidFill>
                  <a:schemeClr val="tx1"/>
                </a:solidFill>
              </a:rPr>
              <a:t> (n-in-p) = 115 ps at 250V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950D940-BC65-3140-AB58-883D32168A92}"/>
              </a:ext>
            </a:extLst>
          </p:cNvPr>
          <p:cNvSpPr/>
          <p:nvPr/>
        </p:nvSpPr>
        <p:spPr>
          <a:xfrm>
            <a:off x="6472989" y="2911633"/>
            <a:ext cx="144379" cy="144379"/>
          </a:xfrm>
          <a:prstGeom prst="ellipse">
            <a:avLst/>
          </a:prstGeom>
          <a:solidFill>
            <a:srgbClr val="00B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848C034-56C4-A244-AE6F-FC4F52D649F7}"/>
              </a:ext>
            </a:extLst>
          </p:cNvPr>
          <p:cNvCxnSpPr>
            <a:stCxn id="7" idx="1"/>
          </p:cNvCxnSpPr>
          <p:nvPr/>
        </p:nvCxnSpPr>
        <p:spPr>
          <a:xfrm flipH="1">
            <a:off x="6617368" y="2111880"/>
            <a:ext cx="300790" cy="7441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268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42C6174-6A7B-3843-A042-08E33FFC9A20}"/>
              </a:ext>
            </a:extLst>
          </p:cNvPr>
          <p:cNvGrpSpPr/>
          <p:nvPr/>
        </p:nvGrpSpPr>
        <p:grpSpPr>
          <a:xfrm>
            <a:off x="591613" y="818594"/>
            <a:ext cx="6810123" cy="2248706"/>
            <a:chOff x="596899" y="1703618"/>
            <a:chExt cx="8513445" cy="394846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72ABE2-AC20-8B44-8D79-6C10ED3D178E}"/>
                </a:ext>
              </a:extLst>
            </p:cNvPr>
            <p:cNvGrpSpPr/>
            <p:nvPr/>
          </p:nvGrpSpPr>
          <p:grpSpPr>
            <a:xfrm>
              <a:off x="596899" y="2988970"/>
              <a:ext cx="8509618" cy="2120600"/>
              <a:chOff x="2378009" y="2268747"/>
              <a:chExt cx="5184617" cy="1668552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AEE6741-8BA3-4C4A-89F9-FC4FD3FB8A9B}"/>
                  </a:ext>
                </a:extLst>
              </p:cNvPr>
              <p:cNvSpPr/>
              <p:nvPr/>
            </p:nvSpPr>
            <p:spPr>
              <a:xfrm>
                <a:off x="2378009" y="2268747"/>
                <a:ext cx="5184617" cy="1668552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AF5FBF7-F57F-BD4E-9F9A-D76658E56A87}"/>
                  </a:ext>
                </a:extLst>
              </p:cNvPr>
              <p:cNvSpPr/>
              <p:nvPr/>
            </p:nvSpPr>
            <p:spPr>
              <a:xfrm>
                <a:off x="2448909" y="2268747"/>
                <a:ext cx="5113716" cy="157023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A943883-697F-B849-B8DA-A39389F7B4E0}"/>
                </a:ext>
              </a:extLst>
            </p:cNvPr>
            <p:cNvSpPr/>
            <p:nvPr/>
          </p:nvSpPr>
          <p:spPr>
            <a:xfrm>
              <a:off x="5757301" y="2988971"/>
              <a:ext cx="187561" cy="1643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2096BE1-A83F-844F-B0EC-01E3D4EBC40D}"/>
                </a:ext>
              </a:extLst>
            </p:cNvPr>
            <p:cNvSpPr txBox="1"/>
            <p:nvPr/>
          </p:nvSpPr>
          <p:spPr>
            <a:xfrm>
              <a:off x="5544726" y="3225208"/>
              <a:ext cx="717219" cy="380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p-stop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F2289D4-4C83-EA4A-9DC4-3CF0A7122C71}"/>
                </a:ext>
              </a:extLst>
            </p:cNvPr>
            <p:cNvSpPr txBox="1"/>
            <p:nvPr/>
          </p:nvSpPr>
          <p:spPr>
            <a:xfrm>
              <a:off x="5809290" y="5021987"/>
              <a:ext cx="793807" cy="519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400" b="1" err="1">
                  <a:solidFill>
                    <a:schemeClr val="tx2"/>
                  </a:solidFill>
                </a:rPr>
                <a:t>V</a:t>
              </a:r>
              <a:r>
                <a:rPr lang="en-US" sz="2400" b="1" baseline="-25000" err="1">
                  <a:solidFill>
                    <a:schemeClr val="tx2"/>
                  </a:solidFill>
                </a:rPr>
                <a:t>Bias</a:t>
              </a:r>
              <a:endParaRPr lang="en-US" sz="2400" b="1">
                <a:solidFill>
                  <a:schemeClr val="tx2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0F1CAD5-D06C-F44E-B4E5-F9C032A51B3B}"/>
                </a:ext>
              </a:extLst>
            </p:cNvPr>
            <p:cNvSpPr/>
            <p:nvPr/>
          </p:nvSpPr>
          <p:spPr>
            <a:xfrm>
              <a:off x="2219653" y="2986797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B1D6398-227F-E042-B035-4810FF1A46D4}"/>
                </a:ext>
              </a:extLst>
            </p:cNvPr>
            <p:cNvSpPr/>
            <p:nvPr/>
          </p:nvSpPr>
          <p:spPr>
            <a:xfrm>
              <a:off x="1693912" y="2978844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4DD0321-553D-5743-89BE-ECC7658CD520}"/>
                </a:ext>
              </a:extLst>
            </p:cNvPr>
            <p:cNvSpPr/>
            <p:nvPr/>
          </p:nvSpPr>
          <p:spPr>
            <a:xfrm>
              <a:off x="1017558" y="2981649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DC349AF-1C30-CD43-A76C-53A2A4F9CA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8164" y="2344629"/>
              <a:ext cx="5876" cy="6262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E6CB4E3-1A4B-6249-9DFB-097A5CFF2E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5120" y="2344629"/>
              <a:ext cx="30410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06A9FEB-008A-F449-A8D9-17B4278776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2076" y="2344629"/>
              <a:ext cx="30410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046D714-7D57-844D-935A-C40D0A87AE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9032" y="2344629"/>
              <a:ext cx="3041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F2B914C-D517-FF4E-9EE2-05FC651799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9224" y="2355386"/>
              <a:ext cx="1" cy="2208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B670519F-5EA2-084C-A269-443323050577}"/>
                </a:ext>
              </a:extLst>
            </p:cNvPr>
            <p:cNvSpPr/>
            <p:nvPr/>
          </p:nvSpPr>
          <p:spPr>
            <a:xfrm rot="10800000">
              <a:off x="2521842" y="2560384"/>
              <a:ext cx="243219" cy="279698"/>
            </a:xfrm>
            <a:prstGeom prst="triangl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95FA146-59B0-9245-B035-4C7E80614F79}"/>
                </a:ext>
              </a:extLst>
            </p:cNvPr>
            <p:cNvGrpSpPr/>
            <p:nvPr/>
          </p:nvGrpSpPr>
          <p:grpSpPr>
            <a:xfrm>
              <a:off x="3234878" y="2163144"/>
              <a:ext cx="5266225" cy="3488934"/>
              <a:chOff x="3069162" y="1442920"/>
              <a:chExt cx="5266225" cy="3488934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4842248-8148-364E-9491-62BDC78B84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20430" y="1621177"/>
                <a:ext cx="8739" cy="6294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DFC65E6B-70E0-1447-B04A-95DCBB2137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36827" y="1621177"/>
                <a:ext cx="3041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360A21F5-F152-7143-A8E2-7468D954412D}"/>
                  </a:ext>
                </a:extLst>
              </p:cNvPr>
              <p:cNvSpPr/>
              <p:nvPr/>
            </p:nvSpPr>
            <p:spPr>
              <a:xfrm rot="5400000">
                <a:off x="3951467" y="1424023"/>
                <a:ext cx="364968" cy="402761"/>
              </a:xfrm>
              <a:prstGeom prst="triangl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5A0F818F-46BF-DC42-AC45-0D51C3C5EC55}"/>
                  </a:ext>
                </a:extLst>
              </p:cNvPr>
              <p:cNvSpPr/>
              <p:nvPr/>
            </p:nvSpPr>
            <p:spPr>
              <a:xfrm>
                <a:off x="3069162" y="2264366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6C915C52-BBDE-AD49-A69A-9B6B1D8186BB}"/>
                  </a:ext>
                </a:extLst>
              </p:cNvPr>
              <p:cNvSpPr/>
              <p:nvPr/>
            </p:nvSpPr>
            <p:spPr>
              <a:xfrm>
                <a:off x="5145367" y="2258619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C3A1B29B-013E-444E-B4B8-AAE901781F3E}"/>
                  </a:ext>
                </a:extLst>
              </p:cNvPr>
              <p:cNvSpPr/>
              <p:nvPr/>
            </p:nvSpPr>
            <p:spPr>
              <a:xfrm>
                <a:off x="6095186" y="2269910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70246DD1-6937-3746-BC23-8AD97334CB76}"/>
                  </a:ext>
                </a:extLst>
              </p:cNvPr>
              <p:cNvSpPr/>
              <p:nvPr/>
            </p:nvSpPr>
            <p:spPr>
              <a:xfrm>
                <a:off x="8227387" y="2246770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2BCFFCB2-1F48-1540-BC63-7E81061061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80012" y="4389347"/>
                <a:ext cx="0" cy="2334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4E2D858A-870F-A745-89A7-5CD6DEDC07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65992" y="4608851"/>
                <a:ext cx="40867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B81B9EA6-FDE5-E444-A581-4015D4F58D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38400" y="4705834"/>
                <a:ext cx="2744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0C291565-F813-D14E-B8BA-BDBF39AE2B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5642" y="4698435"/>
                <a:ext cx="0" cy="2334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AC3BB20-5FC4-BD4C-9716-C132161344D4}"/>
                </a:ext>
              </a:extLst>
            </p:cNvPr>
            <p:cNvSpPr/>
            <p:nvPr/>
          </p:nvSpPr>
          <p:spPr>
            <a:xfrm>
              <a:off x="1351543" y="2979795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8DF6E219-9200-3147-819D-219133B6ADB0}"/>
                </a:ext>
              </a:extLst>
            </p:cNvPr>
            <p:cNvGrpSpPr/>
            <p:nvPr/>
          </p:nvGrpSpPr>
          <p:grpSpPr>
            <a:xfrm>
              <a:off x="3338682" y="2146163"/>
              <a:ext cx="5052706" cy="931131"/>
              <a:chOff x="-972448" y="1436105"/>
              <a:chExt cx="5052706" cy="93113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7E51CA2-0B13-624B-8EE6-52E3DA225BB0}"/>
                  </a:ext>
                </a:extLst>
              </p:cNvPr>
              <p:cNvSpPr/>
              <p:nvPr/>
            </p:nvSpPr>
            <p:spPr>
              <a:xfrm>
                <a:off x="2057719" y="2274526"/>
                <a:ext cx="2022539" cy="67951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5F73BC54-DA95-7B48-AF8B-A7A6A47D1E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29395" y="1633405"/>
                <a:ext cx="8739" cy="6294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9B2393D1-72FF-7B4B-A0C3-450A8AE977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29395" y="1625403"/>
                <a:ext cx="3041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riangle 46">
                <a:extLst>
                  <a:ext uri="{FF2B5EF4-FFF2-40B4-BE49-F238E27FC236}">
                    <a16:creationId xmlns:a16="http://schemas.microsoft.com/office/drawing/2014/main" id="{0E3D9C63-85D9-654B-89AF-57858808C5B4}"/>
                  </a:ext>
                </a:extLst>
              </p:cNvPr>
              <p:cNvSpPr/>
              <p:nvPr/>
            </p:nvSpPr>
            <p:spPr>
              <a:xfrm rot="5400000">
                <a:off x="3451693" y="1417208"/>
                <a:ext cx="364968" cy="402761"/>
              </a:xfrm>
              <a:prstGeom prst="triangl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9D0C7B0F-8E7B-674F-8A1C-5B73F3408EA9}"/>
                  </a:ext>
                </a:extLst>
              </p:cNvPr>
              <p:cNvSpPr/>
              <p:nvPr/>
            </p:nvSpPr>
            <p:spPr>
              <a:xfrm>
                <a:off x="-972448" y="2275913"/>
                <a:ext cx="1968575" cy="91323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97FDBC0-D26E-A246-A11E-448DFA9C10EC}"/>
                </a:ext>
              </a:extLst>
            </p:cNvPr>
            <p:cNvSpPr txBox="1"/>
            <p:nvPr/>
          </p:nvSpPr>
          <p:spPr>
            <a:xfrm>
              <a:off x="7504969" y="4155557"/>
              <a:ext cx="881973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/>
                <a:t>p bulk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BCAE7A6-2F92-BB44-AFD2-206477E21C68}"/>
                </a:ext>
              </a:extLst>
            </p:cNvPr>
            <p:cNvSpPr/>
            <p:nvPr/>
          </p:nvSpPr>
          <p:spPr>
            <a:xfrm>
              <a:off x="724027" y="2915389"/>
              <a:ext cx="1506384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640EA73-EB71-E648-BB05-BC8DDC958A21}"/>
                </a:ext>
              </a:extLst>
            </p:cNvPr>
            <p:cNvSpPr/>
            <p:nvPr/>
          </p:nvSpPr>
          <p:spPr>
            <a:xfrm>
              <a:off x="2430020" y="2920951"/>
              <a:ext cx="972000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33CAAEC-C83F-AB48-88D2-EB743C97D138}"/>
                </a:ext>
              </a:extLst>
            </p:cNvPr>
            <p:cNvSpPr/>
            <p:nvPr/>
          </p:nvSpPr>
          <p:spPr>
            <a:xfrm>
              <a:off x="5399288" y="2921837"/>
              <a:ext cx="914852" cy="5692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29C17CA-36FB-FF40-B9A8-AB50F4FC4ECF}"/>
                </a:ext>
              </a:extLst>
            </p:cNvPr>
            <p:cNvSpPr/>
            <p:nvPr/>
          </p:nvSpPr>
          <p:spPr>
            <a:xfrm>
              <a:off x="8390344" y="2912517"/>
              <a:ext cx="720000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90996CC-4969-794D-B415-CD73499F98C7}"/>
                </a:ext>
              </a:extLst>
            </p:cNvPr>
            <p:cNvSpPr txBox="1"/>
            <p:nvPr/>
          </p:nvSpPr>
          <p:spPr>
            <a:xfrm>
              <a:off x="2456675" y="3340695"/>
              <a:ext cx="604653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oxide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12BAF36A-D3E8-994A-8591-85B04538E422}"/>
                </a:ext>
              </a:extLst>
            </p:cNvPr>
            <p:cNvCxnSpPr>
              <a:cxnSpLocks/>
              <a:stCxn id="56" idx="0"/>
            </p:cNvCxnSpPr>
            <p:nvPr/>
          </p:nvCxnSpPr>
          <p:spPr>
            <a:xfrm flipV="1">
              <a:off x="2759002" y="2992951"/>
              <a:ext cx="102773" cy="3477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BAFB458-8CD8-EB47-BE8E-65ABF6F6393B}"/>
                </a:ext>
              </a:extLst>
            </p:cNvPr>
            <p:cNvSpPr/>
            <p:nvPr/>
          </p:nvSpPr>
          <p:spPr>
            <a:xfrm>
              <a:off x="3438525" y="3175680"/>
              <a:ext cx="1826356" cy="6293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7F5DD32-B448-D941-B889-F89C77A512E7}"/>
                </a:ext>
              </a:extLst>
            </p:cNvPr>
            <p:cNvSpPr/>
            <p:nvPr/>
          </p:nvSpPr>
          <p:spPr>
            <a:xfrm>
              <a:off x="6423612" y="3160587"/>
              <a:ext cx="1881291" cy="712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92F1628-73F0-D648-93C7-E0FEF17C40DD}"/>
                </a:ext>
              </a:extLst>
            </p:cNvPr>
            <p:cNvSpPr txBox="1"/>
            <p:nvPr/>
          </p:nvSpPr>
          <p:spPr>
            <a:xfrm>
              <a:off x="3231100" y="3260669"/>
              <a:ext cx="963726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Gain layer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9842551-9249-7E44-B621-973A4A009F8F}"/>
                </a:ext>
              </a:extLst>
            </p:cNvPr>
            <p:cNvSpPr txBox="1"/>
            <p:nvPr/>
          </p:nvSpPr>
          <p:spPr>
            <a:xfrm>
              <a:off x="2912093" y="3705184"/>
              <a:ext cx="402674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JTE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2E7801D1-54A8-0E4A-BE0E-D25B6877C8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7698" y="3288325"/>
              <a:ext cx="57180" cy="4226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A35D11DA-D548-CA42-A66A-E6A012E7FE31}"/>
                </a:ext>
              </a:extLst>
            </p:cNvPr>
            <p:cNvSpPr/>
            <p:nvPr/>
          </p:nvSpPr>
          <p:spPr>
            <a:xfrm>
              <a:off x="8904966" y="2988236"/>
              <a:ext cx="187561" cy="1643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DB165E5D-FD6B-F847-BBED-0FE9375467A8}"/>
                </a:ext>
              </a:extLst>
            </p:cNvPr>
            <p:cNvSpPr txBox="1"/>
            <p:nvPr/>
          </p:nvSpPr>
          <p:spPr>
            <a:xfrm>
              <a:off x="5347833" y="1703618"/>
              <a:ext cx="1088540" cy="958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No gain</a:t>
              </a:r>
            </a:p>
            <a:p>
              <a:pPr algn="ctr">
                <a:lnSpc>
                  <a:spcPct val="130000"/>
                </a:lnSpc>
              </a:pPr>
              <a:r>
                <a:rPr lang="en-US" sz="1200" b="1"/>
                <a:t>50-80 </a:t>
              </a:r>
              <a:r>
                <a:rPr lang="en-US" sz="1200" b="1">
                  <a:latin typeface="Symbol" pitchFamily="2" charset="2"/>
                </a:rPr>
                <a:t>m</a:t>
              </a:r>
              <a:r>
                <a:rPr lang="en-US" sz="1200" b="1"/>
                <a:t>m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FE2CBEE7-E0D2-6D4C-8A33-BC518C8E8E4F}"/>
                </a:ext>
              </a:extLst>
            </p:cNvPr>
            <p:cNvSpPr txBox="1"/>
            <p:nvPr/>
          </p:nvSpPr>
          <p:spPr>
            <a:xfrm>
              <a:off x="4997385" y="3571983"/>
              <a:ext cx="402674" cy="3059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JTE</a:t>
              </a:r>
            </a:p>
          </p:txBody>
        </p: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B1A9E41B-94FE-AA44-973D-EFA1E23FFA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3784" y="3266607"/>
              <a:ext cx="57180" cy="422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5EF5434E-3F7F-7E42-B5E4-8F94E33224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/>
              <a:t>Towards 100% fill factor: Trench Isolated LGAD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CFE3AE5-B167-9646-B774-779231703925}"/>
              </a:ext>
            </a:extLst>
          </p:cNvPr>
          <p:cNvSpPr/>
          <p:nvPr/>
        </p:nvSpPr>
        <p:spPr>
          <a:xfrm>
            <a:off x="10464800" y="2658253"/>
            <a:ext cx="203200" cy="24830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58A02D2-5DC1-5943-AE1B-6697F10D20D8}"/>
              </a:ext>
            </a:extLst>
          </p:cNvPr>
          <p:cNvCxnSpPr/>
          <p:nvPr/>
        </p:nvCxnSpPr>
        <p:spPr>
          <a:xfrm>
            <a:off x="4362074" y="1436055"/>
            <a:ext cx="92689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90D92CE9-C99C-074F-80D2-746FF9CA7FE1}"/>
              </a:ext>
            </a:extLst>
          </p:cNvPr>
          <p:cNvSpPr txBox="1"/>
          <p:nvPr/>
        </p:nvSpPr>
        <p:spPr>
          <a:xfrm>
            <a:off x="7755212" y="998950"/>
            <a:ext cx="4196445" cy="1492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No-gain region ~ 50-80 </a:t>
            </a:r>
            <a:r>
              <a:rPr lang="en-US" b="1" dirty="0">
                <a:latin typeface="Symbol" pitchFamily="2" charset="2"/>
              </a:rPr>
              <a:t>m</a:t>
            </a:r>
            <a:r>
              <a:rPr lang="en-US" b="1" dirty="0"/>
              <a:t>m</a:t>
            </a:r>
          </a:p>
          <a:p>
            <a:pPr>
              <a:lnSpc>
                <a:spcPct val="130000"/>
              </a:lnSpc>
            </a:pPr>
            <a:r>
              <a:rPr lang="en-US" b="1" dirty="0">
                <a:sym typeface="Wingdings" pitchFamily="2" charset="2"/>
              </a:rPr>
              <a:t></a:t>
            </a:r>
            <a:r>
              <a:rPr lang="en-US" b="1" dirty="0"/>
              <a:t> cannot use UFSDs for small pixels</a:t>
            </a:r>
          </a:p>
          <a:p>
            <a:pPr>
              <a:lnSpc>
                <a:spcPct val="130000"/>
              </a:lnSpc>
            </a:pPr>
            <a:endParaRPr lang="en-US" b="1" dirty="0"/>
          </a:p>
          <a:p>
            <a:pPr>
              <a:lnSpc>
                <a:spcPct val="130000"/>
              </a:lnSpc>
            </a:pPr>
            <a:endParaRPr lang="en-US" b="1" dirty="0"/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46B8DD48-EF5B-1E4A-B1C5-08284EA00997}"/>
              </a:ext>
            </a:extLst>
          </p:cNvPr>
          <p:cNvCxnSpPr>
            <a:cxnSpLocks/>
          </p:cNvCxnSpPr>
          <p:nvPr/>
        </p:nvCxnSpPr>
        <p:spPr>
          <a:xfrm>
            <a:off x="4617162" y="4212343"/>
            <a:ext cx="26829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E0BF949-4F98-1741-98C2-3ACD4F9FC334}"/>
              </a:ext>
            </a:extLst>
          </p:cNvPr>
          <p:cNvGrpSpPr/>
          <p:nvPr/>
        </p:nvGrpSpPr>
        <p:grpSpPr>
          <a:xfrm>
            <a:off x="519098" y="3724050"/>
            <a:ext cx="6843201" cy="2368863"/>
            <a:chOff x="596899" y="2146163"/>
            <a:chExt cx="8509618" cy="3505915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A33EC57E-41F0-1A45-9F6C-556B6C1BC7BA}"/>
                </a:ext>
              </a:extLst>
            </p:cNvPr>
            <p:cNvGrpSpPr/>
            <p:nvPr/>
          </p:nvGrpSpPr>
          <p:grpSpPr>
            <a:xfrm>
              <a:off x="596899" y="2988970"/>
              <a:ext cx="8509618" cy="2120600"/>
              <a:chOff x="2378009" y="2268747"/>
              <a:chExt cx="5184617" cy="1668552"/>
            </a:xfrm>
          </p:grpSpPr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84FC214C-066E-D640-9C4F-A7F4BFEAC616}"/>
                  </a:ext>
                </a:extLst>
              </p:cNvPr>
              <p:cNvSpPr/>
              <p:nvPr/>
            </p:nvSpPr>
            <p:spPr>
              <a:xfrm>
                <a:off x="2378009" y="2268747"/>
                <a:ext cx="5184617" cy="1668552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5CEEE17F-2100-EB4E-B949-2089FF6E9295}"/>
                  </a:ext>
                </a:extLst>
              </p:cNvPr>
              <p:cNvSpPr/>
              <p:nvPr/>
            </p:nvSpPr>
            <p:spPr>
              <a:xfrm>
                <a:off x="2448909" y="2268747"/>
                <a:ext cx="5113716" cy="157023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570DA29-CC78-B447-B0FA-6D928D64071E}"/>
                </a:ext>
              </a:extLst>
            </p:cNvPr>
            <p:cNvSpPr txBox="1"/>
            <p:nvPr/>
          </p:nvSpPr>
          <p:spPr>
            <a:xfrm>
              <a:off x="5488897" y="3318554"/>
              <a:ext cx="717220" cy="380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trench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57B0061-A979-F945-8486-3120C80ADD73}"/>
                </a:ext>
              </a:extLst>
            </p:cNvPr>
            <p:cNvSpPr txBox="1"/>
            <p:nvPr/>
          </p:nvSpPr>
          <p:spPr>
            <a:xfrm>
              <a:off x="5809290" y="5021987"/>
              <a:ext cx="793807" cy="519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400" b="1" err="1">
                  <a:solidFill>
                    <a:schemeClr val="tx2"/>
                  </a:solidFill>
                </a:rPr>
                <a:t>V</a:t>
              </a:r>
              <a:r>
                <a:rPr lang="en-US" sz="2400" b="1" baseline="-25000" err="1">
                  <a:solidFill>
                    <a:schemeClr val="tx2"/>
                  </a:solidFill>
                </a:rPr>
                <a:t>Bias</a:t>
              </a:r>
              <a:endParaRPr lang="en-US" sz="2400" b="1">
                <a:solidFill>
                  <a:schemeClr val="tx2"/>
                </a:solidFill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531E8F57-78BE-0149-B9EF-E6A1BB6585E5}"/>
                </a:ext>
              </a:extLst>
            </p:cNvPr>
            <p:cNvSpPr/>
            <p:nvPr/>
          </p:nvSpPr>
          <p:spPr>
            <a:xfrm>
              <a:off x="2219653" y="2986797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BDCF4AC-56F0-FC4F-9087-7DD1CC6C524A}"/>
                </a:ext>
              </a:extLst>
            </p:cNvPr>
            <p:cNvSpPr/>
            <p:nvPr/>
          </p:nvSpPr>
          <p:spPr>
            <a:xfrm>
              <a:off x="1693912" y="2978844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466678-7B61-7745-B516-6D0F82D6E51B}"/>
                </a:ext>
              </a:extLst>
            </p:cNvPr>
            <p:cNvSpPr/>
            <p:nvPr/>
          </p:nvSpPr>
          <p:spPr>
            <a:xfrm>
              <a:off x="1017558" y="2981649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A8D379F8-3E31-2143-AF69-CB13B95BB4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8164" y="2344629"/>
              <a:ext cx="5876" cy="6262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D9EBD60D-7CE0-2A42-B737-AC9E1C0BBC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5120" y="2344629"/>
              <a:ext cx="30410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38A1AFDF-AC73-DB4F-AC5C-24EF9FDC36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2076" y="2344629"/>
              <a:ext cx="30410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A51F5480-FDB0-CF48-BA76-CEBFAE160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9032" y="2344629"/>
              <a:ext cx="3041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2BCAA43C-C8A3-0545-8A0C-23106D331A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9224" y="2355386"/>
              <a:ext cx="1" cy="2208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97">
              <a:extLst>
                <a:ext uri="{FF2B5EF4-FFF2-40B4-BE49-F238E27FC236}">
                  <a16:creationId xmlns:a16="http://schemas.microsoft.com/office/drawing/2014/main" id="{89A84D29-F5AD-DE41-BCD3-F2B2130D07F3}"/>
                </a:ext>
              </a:extLst>
            </p:cNvPr>
            <p:cNvSpPr/>
            <p:nvPr/>
          </p:nvSpPr>
          <p:spPr>
            <a:xfrm rot="10800000">
              <a:off x="2521842" y="2560384"/>
              <a:ext cx="243219" cy="279698"/>
            </a:xfrm>
            <a:prstGeom prst="triangl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3100B54-0D0B-8548-8B39-D534F78FBC7C}"/>
                </a:ext>
              </a:extLst>
            </p:cNvPr>
            <p:cNvGrpSpPr/>
            <p:nvPr/>
          </p:nvGrpSpPr>
          <p:grpSpPr>
            <a:xfrm>
              <a:off x="3234878" y="2163144"/>
              <a:ext cx="2605503" cy="3488934"/>
              <a:chOff x="3069162" y="1442920"/>
              <a:chExt cx="2605503" cy="3488934"/>
            </a:xfrm>
          </p:grpSpPr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9BD99193-11FE-F949-8712-DAF3A06939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20430" y="1621177"/>
                <a:ext cx="8739" cy="6294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3EF1F239-0564-984A-B916-DCAA5AB359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36827" y="1621177"/>
                <a:ext cx="3041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riangle 121">
                <a:extLst>
                  <a:ext uri="{FF2B5EF4-FFF2-40B4-BE49-F238E27FC236}">
                    <a16:creationId xmlns:a16="http://schemas.microsoft.com/office/drawing/2014/main" id="{C5645752-D9EA-0546-8B78-7773D2258497}"/>
                  </a:ext>
                </a:extLst>
              </p:cNvPr>
              <p:cNvSpPr/>
              <p:nvPr/>
            </p:nvSpPr>
            <p:spPr>
              <a:xfrm rot="5400000">
                <a:off x="3951467" y="1424023"/>
                <a:ext cx="364968" cy="402761"/>
              </a:xfrm>
              <a:prstGeom prst="triangl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832E92F8-0654-594A-8DF5-489D6B56CC4F}"/>
                  </a:ext>
                </a:extLst>
              </p:cNvPr>
              <p:cNvSpPr/>
              <p:nvPr/>
            </p:nvSpPr>
            <p:spPr>
              <a:xfrm>
                <a:off x="3069162" y="2264366"/>
                <a:ext cx="108000" cy="2880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E566B171-019A-8B4E-A8D8-92857DF91E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80012" y="4389347"/>
                <a:ext cx="0" cy="2334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CBEA07C9-2D86-C449-9905-43EA0AE12B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65992" y="4608851"/>
                <a:ext cx="40867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C0446FF6-B188-0742-A516-D73B06696B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38400" y="4705834"/>
                <a:ext cx="2744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32D44A87-9B67-204E-B588-2C79FFE1C3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5642" y="4698435"/>
                <a:ext cx="0" cy="2334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A515FF7-EA1E-7B4E-B288-F07D14E8B29C}"/>
                </a:ext>
              </a:extLst>
            </p:cNvPr>
            <p:cNvSpPr/>
            <p:nvPr/>
          </p:nvSpPr>
          <p:spPr>
            <a:xfrm>
              <a:off x="1351543" y="2979795"/>
              <a:ext cx="237022" cy="17378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21AC0"/>
                </a:solidFill>
              </a:endParaRP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1428B766-B0AB-A54D-9B14-0748AA5D3A3E}"/>
                </a:ext>
              </a:extLst>
            </p:cNvPr>
            <p:cNvGrpSpPr/>
            <p:nvPr/>
          </p:nvGrpSpPr>
          <p:grpSpPr>
            <a:xfrm>
              <a:off x="3338681" y="2146163"/>
              <a:ext cx="5764007" cy="925024"/>
              <a:chOff x="-972449" y="1436105"/>
              <a:chExt cx="5764007" cy="925024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45E153C5-640F-4E4A-8E0E-63A23186A77C}"/>
                  </a:ext>
                </a:extLst>
              </p:cNvPr>
              <p:cNvSpPr/>
              <p:nvPr/>
            </p:nvSpPr>
            <p:spPr>
              <a:xfrm>
                <a:off x="1556910" y="2274523"/>
                <a:ext cx="3234648" cy="86606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C1C2A65-8D9F-C14F-912B-049A84CF0D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29395" y="1633405"/>
                <a:ext cx="8739" cy="6294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5B2BC74A-2B2E-0B4D-95F7-F613EE4314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29395" y="1625403"/>
                <a:ext cx="3041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Triangle 117">
                <a:extLst>
                  <a:ext uri="{FF2B5EF4-FFF2-40B4-BE49-F238E27FC236}">
                    <a16:creationId xmlns:a16="http://schemas.microsoft.com/office/drawing/2014/main" id="{4DB0CA55-994B-1647-964E-A4E42D36DFD3}"/>
                  </a:ext>
                </a:extLst>
              </p:cNvPr>
              <p:cNvSpPr/>
              <p:nvPr/>
            </p:nvSpPr>
            <p:spPr>
              <a:xfrm rot="5400000">
                <a:off x="3451693" y="1417208"/>
                <a:ext cx="364968" cy="402761"/>
              </a:xfrm>
              <a:prstGeom prst="triangl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36243339-45F7-2D43-AEA2-C2C3E03482BB}"/>
                  </a:ext>
                </a:extLst>
              </p:cNvPr>
              <p:cNvSpPr/>
              <p:nvPr/>
            </p:nvSpPr>
            <p:spPr>
              <a:xfrm>
                <a:off x="-972449" y="2275914"/>
                <a:ext cx="2466390" cy="81901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221AC0"/>
                  </a:solidFill>
                </a:endParaRP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976E4FD-7CCA-2D47-83BE-4D88C293E3C3}"/>
                </a:ext>
              </a:extLst>
            </p:cNvPr>
            <p:cNvSpPr txBox="1"/>
            <p:nvPr/>
          </p:nvSpPr>
          <p:spPr>
            <a:xfrm>
              <a:off x="7504969" y="4155557"/>
              <a:ext cx="881973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/>
                <a:t>p bulk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1865D4-EA3D-B44D-B1C7-49C1CC92937D}"/>
                </a:ext>
              </a:extLst>
            </p:cNvPr>
            <p:cNvSpPr/>
            <p:nvPr/>
          </p:nvSpPr>
          <p:spPr>
            <a:xfrm>
              <a:off x="724027" y="2915389"/>
              <a:ext cx="1506384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ED5D2467-F97A-5941-8571-B30E9854EF17}"/>
                </a:ext>
              </a:extLst>
            </p:cNvPr>
            <p:cNvSpPr/>
            <p:nvPr/>
          </p:nvSpPr>
          <p:spPr>
            <a:xfrm>
              <a:off x="2430020" y="2920951"/>
              <a:ext cx="972000" cy="7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24E104DC-4D10-8149-83E8-CC3E25DE1C33}"/>
                </a:ext>
              </a:extLst>
            </p:cNvPr>
            <p:cNvSpPr/>
            <p:nvPr/>
          </p:nvSpPr>
          <p:spPr>
            <a:xfrm>
              <a:off x="5808898" y="2978738"/>
              <a:ext cx="77207" cy="37403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89140931-EEAD-D944-8661-E9055F40C719}"/>
                </a:ext>
              </a:extLst>
            </p:cNvPr>
            <p:cNvSpPr txBox="1"/>
            <p:nvPr/>
          </p:nvSpPr>
          <p:spPr>
            <a:xfrm>
              <a:off x="2456675" y="3340695"/>
              <a:ext cx="604653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oxide</a:t>
              </a:r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DE7730AC-1B3F-8D4A-87CA-7AEACF86F8D2}"/>
                </a:ext>
              </a:extLst>
            </p:cNvPr>
            <p:cNvCxnSpPr>
              <a:cxnSpLocks/>
              <a:stCxn id="107" idx="0"/>
            </p:cNvCxnSpPr>
            <p:nvPr/>
          </p:nvCxnSpPr>
          <p:spPr>
            <a:xfrm flipV="1">
              <a:off x="2759002" y="2992951"/>
              <a:ext cx="102773" cy="3477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B55AF2F8-A347-6B41-9DC2-10F60342694E}"/>
                </a:ext>
              </a:extLst>
            </p:cNvPr>
            <p:cNvSpPr/>
            <p:nvPr/>
          </p:nvSpPr>
          <p:spPr>
            <a:xfrm>
              <a:off x="3438525" y="3175680"/>
              <a:ext cx="2366546" cy="5692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C7BD0AA-5ECA-9348-81ED-DDDC162A4D47}"/>
                </a:ext>
              </a:extLst>
            </p:cNvPr>
            <p:cNvSpPr/>
            <p:nvPr/>
          </p:nvSpPr>
          <p:spPr>
            <a:xfrm>
              <a:off x="5886105" y="3160587"/>
              <a:ext cx="3216583" cy="720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7261AAE1-C2DA-B744-8159-678CDF8CE8D1}"/>
                </a:ext>
              </a:extLst>
            </p:cNvPr>
            <p:cNvCxnSpPr>
              <a:cxnSpLocks/>
            </p:cNvCxnSpPr>
            <p:nvPr/>
          </p:nvCxnSpPr>
          <p:spPr>
            <a:xfrm>
              <a:off x="3314768" y="2349077"/>
              <a:ext cx="333473" cy="5873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491E017-4F01-D54E-82A4-4F3BBE971E2F}"/>
                </a:ext>
              </a:extLst>
            </p:cNvPr>
            <p:cNvSpPr txBox="1"/>
            <p:nvPr/>
          </p:nvSpPr>
          <p:spPr>
            <a:xfrm>
              <a:off x="3231100" y="3260669"/>
              <a:ext cx="963726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Gain layer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7E7BAE3C-04B9-5446-A355-ABF1C97CBB99}"/>
                </a:ext>
              </a:extLst>
            </p:cNvPr>
            <p:cNvSpPr txBox="1"/>
            <p:nvPr/>
          </p:nvSpPr>
          <p:spPr>
            <a:xfrm>
              <a:off x="2912093" y="3705184"/>
              <a:ext cx="402674" cy="305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JTE</a:t>
              </a:r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66762127-A217-0A42-8EA1-77905959B6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7698" y="3288325"/>
              <a:ext cx="57180" cy="4226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55ED00A4-D300-5342-80DB-50118C153B54}"/>
                </a:ext>
              </a:extLst>
            </p:cNvPr>
            <p:cNvSpPr/>
            <p:nvPr/>
          </p:nvSpPr>
          <p:spPr>
            <a:xfrm>
              <a:off x="8306664" y="2951389"/>
              <a:ext cx="77207" cy="37403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C0EF494F-E56C-094E-B74D-5959B84FA178}"/>
                </a:ext>
              </a:extLst>
            </p:cNvPr>
            <p:cNvSpPr txBox="1"/>
            <p:nvPr/>
          </p:nvSpPr>
          <p:spPr>
            <a:xfrm>
              <a:off x="7968596" y="3300622"/>
              <a:ext cx="717220" cy="380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b="1"/>
                <a:t>trench</a:t>
              </a:r>
            </a:p>
          </p:txBody>
        </p:sp>
      </p:grpSp>
      <p:pic>
        <p:nvPicPr>
          <p:cNvPr id="136" name="Picture 135">
            <a:extLst>
              <a:ext uri="{FF2B5EF4-FFF2-40B4-BE49-F238E27FC236}">
                <a16:creationId xmlns:a16="http://schemas.microsoft.com/office/drawing/2014/main" id="{24BCE001-0E39-3148-A62B-4A4A249FB6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165" t="1" b="-6287"/>
          <a:stretch/>
        </p:blipFill>
        <p:spPr>
          <a:xfrm>
            <a:off x="8697070" y="4856496"/>
            <a:ext cx="2487693" cy="2068128"/>
          </a:xfrm>
          <a:prstGeom prst="rect">
            <a:avLst/>
          </a:prstGeom>
        </p:spPr>
      </p:pic>
      <p:sp>
        <p:nvSpPr>
          <p:cNvPr id="143" name="TextBox 142">
            <a:extLst>
              <a:ext uri="{FF2B5EF4-FFF2-40B4-BE49-F238E27FC236}">
                <a16:creationId xmlns:a16="http://schemas.microsoft.com/office/drawing/2014/main" id="{3B0947DA-8E72-2F47-A7BB-48EA61F32911}"/>
              </a:ext>
            </a:extLst>
          </p:cNvPr>
          <p:cNvSpPr txBox="1"/>
          <p:nvPr/>
        </p:nvSpPr>
        <p:spPr>
          <a:xfrm>
            <a:off x="4395284" y="3495058"/>
            <a:ext cx="784189" cy="545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b="1"/>
              <a:t>No gain</a:t>
            </a:r>
          </a:p>
          <a:p>
            <a:pPr algn="ctr">
              <a:lnSpc>
                <a:spcPct val="130000"/>
              </a:lnSpc>
            </a:pPr>
            <a:r>
              <a:rPr lang="en-US" sz="1200" b="1"/>
              <a:t>5-10 </a:t>
            </a:r>
            <a:r>
              <a:rPr lang="en-US" sz="1200" b="1">
                <a:latin typeface="Symbol" pitchFamily="2" charset="2"/>
              </a:rPr>
              <a:t>m</a:t>
            </a:r>
            <a:r>
              <a:rPr lang="en-US" sz="1200" b="1"/>
              <a:t>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CCD93DE-B06E-1A46-A2B2-C2CCC3A29878}"/>
              </a:ext>
            </a:extLst>
          </p:cNvPr>
          <p:cNvGrpSpPr/>
          <p:nvPr/>
        </p:nvGrpSpPr>
        <p:grpSpPr>
          <a:xfrm>
            <a:off x="7694106" y="1745436"/>
            <a:ext cx="6096000" cy="3261208"/>
            <a:chOff x="7694106" y="1745436"/>
            <a:chExt cx="6096000" cy="326120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103190-9056-7F4E-A911-A1F71DFFB7B9}"/>
                </a:ext>
              </a:extLst>
            </p:cNvPr>
            <p:cNvSpPr/>
            <p:nvPr/>
          </p:nvSpPr>
          <p:spPr>
            <a:xfrm>
              <a:off x="7694106" y="1745436"/>
              <a:ext cx="6096000" cy="77457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>
                  <a:solidFill>
                    <a:schemeClr val="accent1"/>
                  </a:solidFill>
                </a:rPr>
                <a:t>Solution: use trenches for pad isolation</a:t>
              </a:r>
            </a:p>
            <a:p>
              <a:pPr>
                <a:lnSpc>
                  <a:spcPct val="130000"/>
                </a:lnSpc>
              </a:pPr>
              <a:r>
                <a:rPr lang="en-US" b="1" dirty="0">
                  <a:solidFill>
                    <a:schemeClr val="accent1"/>
                  </a:solidFill>
                  <a:sym typeface="Wingdings" pitchFamily="2" charset="2"/>
                </a:rPr>
                <a:t> No-gain region ~ 5 – 10 </a:t>
              </a:r>
              <a:r>
                <a:rPr lang="en-US" b="1" dirty="0">
                  <a:solidFill>
                    <a:schemeClr val="accent1"/>
                  </a:solidFill>
                  <a:latin typeface="Symbol" pitchFamily="2" charset="2"/>
                </a:rPr>
                <a:t>m</a:t>
              </a:r>
              <a:r>
                <a:rPr lang="en-US" b="1" dirty="0">
                  <a:solidFill>
                    <a:schemeClr val="accent1"/>
                  </a:solidFill>
                </a:rPr>
                <a:t>m</a:t>
              </a:r>
            </a:p>
          </p:txBody>
        </p:sp>
        <p:pic>
          <p:nvPicPr>
            <p:cNvPr id="124" name="table">
              <a:extLst>
                <a:ext uri="{FF2B5EF4-FFF2-40B4-BE49-F238E27FC236}">
                  <a16:creationId xmlns:a16="http://schemas.microsoft.com/office/drawing/2014/main" id="{CE500FBB-99B7-884C-A9DC-1BB59157D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95203" y="2873044"/>
              <a:ext cx="3608834" cy="21336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5065EDB-5BF4-F940-B041-269506816E4C}"/>
                </a:ext>
              </a:extLst>
            </p:cNvPr>
            <p:cNvSpPr/>
            <p:nvPr/>
          </p:nvSpPr>
          <p:spPr>
            <a:xfrm>
              <a:off x="8612710" y="2523788"/>
              <a:ext cx="22829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RD50-TI production</a:t>
              </a:r>
              <a:endParaRPr lang="en-IT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E4FD453-8425-4C4F-96FB-E21FD63B8817}"/>
              </a:ext>
            </a:extLst>
          </p:cNvPr>
          <p:cNvSpPr txBox="1"/>
          <p:nvPr/>
        </p:nvSpPr>
        <p:spPr>
          <a:xfrm>
            <a:off x="928109" y="6333887"/>
            <a:ext cx="7577715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The R&amp;D to achieve small pixels is clear (AIDAInnova is part of this)</a:t>
            </a:r>
          </a:p>
        </p:txBody>
      </p:sp>
    </p:spTree>
    <p:extLst>
      <p:ext uri="{BB962C8B-B14F-4D97-AF65-F5344CB8AC3E}">
        <p14:creationId xmlns:p14="http://schemas.microsoft.com/office/powerpoint/2010/main" val="64720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495602-ADF1-B64E-A848-24633215B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9EF08-B6F5-F743-B886-CB75DAEE319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8C225657-95D0-4E43-B3DE-70E93CAEA6D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Position precision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readout, and material budget</a:t>
                </a:r>
              </a:p>
            </p:txBody>
          </p:sp>
        </mc:Choice>
        <mc:Fallback xmlns="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8C225657-95D0-4E43-B3DE-70E93CAEA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2830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C4A2F73-70D2-9949-9989-973B54A9C884}"/>
              </a:ext>
            </a:extLst>
          </p:cNvPr>
          <p:cNvGrpSpPr/>
          <p:nvPr/>
        </p:nvGrpSpPr>
        <p:grpSpPr>
          <a:xfrm>
            <a:off x="6050463" y="863895"/>
            <a:ext cx="6019424" cy="5067791"/>
            <a:chOff x="6050463" y="863895"/>
            <a:chExt cx="6019424" cy="5067791"/>
          </a:xfrm>
        </p:grpSpPr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01FF216D-C645-9E4E-A7F1-D9707EDFA73B}"/>
                </a:ext>
              </a:extLst>
            </p:cNvPr>
            <p:cNvSpPr/>
            <p:nvPr/>
          </p:nvSpPr>
          <p:spPr>
            <a:xfrm flipH="1">
              <a:off x="9118380" y="2649844"/>
              <a:ext cx="1216640" cy="2139528"/>
            </a:xfrm>
            <a:prstGeom prst="arc">
              <a:avLst>
                <a:gd name="adj1" fmla="val 16118296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4D6A49F7-9BDD-5A45-95C6-BB521A80E7FA}"/>
                </a:ext>
              </a:extLst>
            </p:cNvPr>
            <p:cNvSpPr/>
            <p:nvPr/>
          </p:nvSpPr>
          <p:spPr>
            <a:xfrm>
              <a:off x="8507157" y="2653275"/>
              <a:ext cx="553120" cy="1986980"/>
            </a:xfrm>
            <a:prstGeom prst="arc">
              <a:avLst>
                <a:gd name="adj1" fmla="val 16168927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5" name="Arc 84">
              <a:extLst>
                <a:ext uri="{FF2B5EF4-FFF2-40B4-BE49-F238E27FC236}">
                  <a16:creationId xmlns:a16="http://schemas.microsoft.com/office/drawing/2014/main" id="{FF8706B0-694C-1E48-B035-22C8BFBBFD9A}"/>
                </a:ext>
              </a:extLst>
            </p:cNvPr>
            <p:cNvSpPr/>
            <p:nvPr/>
          </p:nvSpPr>
          <p:spPr>
            <a:xfrm>
              <a:off x="8533579" y="2610345"/>
              <a:ext cx="373723" cy="1993892"/>
            </a:xfrm>
            <a:prstGeom prst="arc">
              <a:avLst>
                <a:gd name="adj1" fmla="val 16392863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C672C07-1977-F341-8E9E-B20F5BD4F5FD}"/>
                </a:ext>
              </a:extLst>
            </p:cNvPr>
            <p:cNvCxnSpPr/>
            <p:nvPr/>
          </p:nvCxnSpPr>
          <p:spPr>
            <a:xfrm>
              <a:off x="8781165" y="2674460"/>
              <a:ext cx="0" cy="91392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FC5E344B-E4BB-BB47-8AFB-0E96081AA658}"/>
                </a:ext>
              </a:extLst>
            </p:cNvPr>
            <p:cNvSpPr/>
            <p:nvPr/>
          </p:nvSpPr>
          <p:spPr>
            <a:xfrm flipH="1">
              <a:off x="9055547" y="2634028"/>
              <a:ext cx="1234977" cy="2058359"/>
            </a:xfrm>
            <a:prstGeom prst="arc">
              <a:avLst>
                <a:gd name="adj1" fmla="val 16118296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29E2985-9FE9-7D4B-B109-2B5DDB7932DA}"/>
                </a:ext>
              </a:extLst>
            </p:cNvPr>
            <p:cNvCxnSpPr/>
            <p:nvPr/>
          </p:nvCxnSpPr>
          <p:spPr>
            <a:xfrm flipV="1">
              <a:off x="7633037" y="2759040"/>
              <a:ext cx="0" cy="9323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B34722A-BB78-634D-BB2B-2F0DF2D8A9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3037" y="2783890"/>
              <a:ext cx="385435" cy="8996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ABB58B0-9660-9944-A5B3-09A29845E364}"/>
                </a:ext>
              </a:extLst>
            </p:cNvPr>
            <p:cNvSpPr/>
            <p:nvPr/>
          </p:nvSpPr>
          <p:spPr>
            <a:xfrm>
              <a:off x="6662676" y="2638448"/>
              <a:ext cx="4038846" cy="1114341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  <a:effectLst>
              <a:innerShdw>
                <a:srgbClr val="FFFFFF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770A2C6-B358-B241-8D25-FAB26E9D5629}"/>
                </a:ext>
              </a:extLst>
            </p:cNvPr>
            <p:cNvSpPr/>
            <p:nvPr/>
          </p:nvSpPr>
          <p:spPr>
            <a:xfrm>
              <a:off x="7096507" y="2649800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43D176D-2BC3-1242-AD05-3AF08122E018}"/>
                </a:ext>
              </a:extLst>
            </p:cNvPr>
            <p:cNvSpPr/>
            <p:nvPr/>
          </p:nvSpPr>
          <p:spPr>
            <a:xfrm>
              <a:off x="7096508" y="2606797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192E682-AD72-1C4B-9E82-D36D7BD18D20}"/>
                </a:ext>
              </a:extLst>
            </p:cNvPr>
            <p:cNvSpPr/>
            <p:nvPr/>
          </p:nvSpPr>
          <p:spPr>
            <a:xfrm>
              <a:off x="8353456" y="2603824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C88CFC8-886E-7B4E-981F-E187C49A63FF}"/>
                </a:ext>
              </a:extLst>
            </p:cNvPr>
            <p:cNvSpPr/>
            <p:nvPr/>
          </p:nvSpPr>
          <p:spPr>
            <a:xfrm>
              <a:off x="9723561" y="2600083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37" name="Group 864">
              <a:extLst>
                <a:ext uri="{FF2B5EF4-FFF2-40B4-BE49-F238E27FC236}">
                  <a16:creationId xmlns:a16="http://schemas.microsoft.com/office/drawing/2014/main" id="{9B8E8C9D-F9EE-874A-A013-1370F134D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89603" y="1922772"/>
              <a:ext cx="2189806" cy="676446"/>
              <a:chOff x="1655" y="1695"/>
              <a:chExt cx="2040" cy="562"/>
            </a:xfrm>
          </p:grpSpPr>
          <p:grpSp>
            <p:nvGrpSpPr>
              <p:cNvPr id="63" name="Group 60">
                <a:extLst>
                  <a:ext uri="{FF2B5EF4-FFF2-40B4-BE49-F238E27FC236}">
                    <a16:creationId xmlns:a16="http://schemas.microsoft.com/office/drawing/2014/main" id="{E95EBC81-2C16-DB4C-B9B3-40EBCEBA3B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55" y="1695"/>
                <a:ext cx="2040" cy="562"/>
                <a:chOff x="3268" y="3424"/>
                <a:chExt cx="2040" cy="562"/>
              </a:xfrm>
            </p:grpSpPr>
            <p:sp>
              <p:nvSpPr>
                <p:cNvPr id="65" name="Line 55">
                  <a:extLst>
                    <a:ext uri="{FF2B5EF4-FFF2-40B4-BE49-F238E27FC236}">
                      <a16:creationId xmlns:a16="http://schemas.microsoft.com/office/drawing/2014/main" id="{9318ECFC-CA7B-5749-975F-B6448A9A99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8" y="3658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6" name="AutoShape 56">
                  <a:extLst>
                    <a:ext uri="{FF2B5EF4-FFF2-40B4-BE49-F238E27FC236}">
                      <a16:creationId xmlns:a16="http://schemas.microsoft.com/office/drawing/2014/main" id="{DBE5E4B4-DE82-D340-9FFE-339502C809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526" y="3496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7" name="Line 55">
                  <a:extLst>
                    <a:ext uri="{FF2B5EF4-FFF2-40B4-BE49-F238E27FC236}">
                      <a16:creationId xmlns:a16="http://schemas.microsoft.com/office/drawing/2014/main" id="{A1DFB81A-214A-2849-B0D3-8733CB577E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268" y="3658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8" name="Line 55">
                  <a:extLst>
                    <a:ext uri="{FF2B5EF4-FFF2-40B4-BE49-F238E27FC236}">
                      <a16:creationId xmlns:a16="http://schemas.microsoft.com/office/drawing/2014/main" id="{D8D7AA4A-7106-E944-85C1-AA48780AD2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44" y="3656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69" name="AutoShape 56">
                  <a:extLst>
                    <a:ext uri="{FF2B5EF4-FFF2-40B4-BE49-F238E27FC236}">
                      <a16:creationId xmlns:a16="http://schemas.microsoft.com/office/drawing/2014/main" id="{C737518D-6A8F-724B-A46B-E29A5CA7D3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802" y="3494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70" name="Line 55">
                  <a:extLst>
                    <a:ext uri="{FF2B5EF4-FFF2-40B4-BE49-F238E27FC236}">
                      <a16:creationId xmlns:a16="http://schemas.microsoft.com/office/drawing/2014/main" id="{8EAB549E-A9BA-9D4A-BA1A-67D831BCED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4" y="3656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</p:grpSp>
          <p:sp>
            <p:nvSpPr>
              <p:cNvPr id="64" name="Freeform 863">
                <a:extLst>
                  <a:ext uri="{FF2B5EF4-FFF2-40B4-BE49-F238E27FC236}">
                    <a16:creationId xmlns:a16="http://schemas.microsoft.com/office/drawing/2014/main" id="{DBD0D990-EAB0-0546-823A-AC887BD09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1699"/>
                <a:ext cx="576" cy="461"/>
              </a:xfrm>
              <a:custGeom>
                <a:avLst/>
                <a:gdLst>
                  <a:gd name="T0" fmla="*/ 0 w 576"/>
                  <a:gd name="T1" fmla="*/ 231 h 461"/>
                  <a:gd name="T2" fmla="*/ 115 w 576"/>
                  <a:gd name="T3" fmla="*/ 461 h 461"/>
                  <a:gd name="T4" fmla="*/ 576 w 576"/>
                  <a:gd name="T5" fmla="*/ 231 h 461"/>
                  <a:gd name="T6" fmla="*/ 115 w 576"/>
                  <a:gd name="T7" fmla="*/ 0 h 461"/>
                  <a:gd name="T8" fmla="*/ 0 w 576"/>
                  <a:gd name="T9" fmla="*/ 23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461">
                    <a:moveTo>
                      <a:pt x="0" y="231"/>
                    </a:moveTo>
                    <a:lnTo>
                      <a:pt x="115" y="461"/>
                    </a:lnTo>
                    <a:lnTo>
                      <a:pt x="576" y="231"/>
                    </a:lnTo>
                    <a:lnTo>
                      <a:pt x="115" y="0"/>
                    </a:lnTo>
                    <a:lnTo>
                      <a:pt x="0" y="231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38" name="Freeform 345">
              <a:extLst>
                <a:ext uri="{FF2B5EF4-FFF2-40B4-BE49-F238E27FC236}">
                  <a16:creationId xmlns:a16="http://schemas.microsoft.com/office/drawing/2014/main" id="{FA3E0B45-1D1C-584F-B595-33A150FD4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9459" y="2696998"/>
              <a:ext cx="246890" cy="693296"/>
            </a:xfrm>
            <a:custGeom>
              <a:avLst/>
              <a:gdLst>
                <a:gd name="T0" fmla="*/ 115 w 230"/>
                <a:gd name="T1" fmla="*/ 0 h 576"/>
                <a:gd name="T2" fmla="*/ 0 w 230"/>
                <a:gd name="T3" fmla="*/ 230 h 576"/>
                <a:gd name="T4" fmla="*/ 115 w 230"/>
                <a:gd name="T5" fmla="*/ 576 h 576"/>
                <a:gd name="T6" fmla="*/ 230 w 230"/>
                <a:gd name="T7" fmla="*/ 230 h 576"/>
                <a:gd name="T8" fmla="*/ 115 w 230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76">
                  <a:moveTo>
                    <a:pt x="115" y="0"/>
                  </a:moveTo>
                  <a:lnTo>
                    <a:pt x="0" y="230"/>
                  </a:lnTo>
                  <a:lnTo>
                    <a:pt x="115" y="576"/>
                  </a:lnTo>
                  <a:lnTo>
                    <a:pt x="230" y="230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10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050AB40-6512-A640-B83E-D823166DD78C}"/>
                </a:ext>
              </a:extLst>
            </p:cNvPr>
            <p:cNvSpPr/>
            <p:nvPr/>
          </p:nvSpPr>
          <p:spPr>
            <a:xfrm flipV="1">
              <a:off x="8075909" y="2139172"/>
              <a:ext cx="592593" cy="137437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8506CBE-FED3-5040-A4EB-B89D8FF6E183}"/>
                </a:ext>
              </a:extLst>
            </p:cNvPr>
            <p:cNvGrpSpPr/>
            <p:nvPr/>
          </p:nvGrpSpPr>
          <p:grpSpPr>
            <a:xfrm>
              <a:off x="6663706" y="2676033"/>
              <a:ext cx="3861511" cy="59309"/>
              <a:chOff x="1735494" y="2140433"/>
              <a:chExt cx="5372457" cy="190234"/>
            </a:xfrm>
          </p:grpSpPr>
          <p:sp>
            <p:nvSpPr>
              <p:cNvPr id="57" name="Freeform 366">
                <a:extLst>
                  <a:ext uri="{FF2B5EF4-FFF2-40B4-BE49-F238E27FC236}">
                    <a16:creationId xmlns:a16="http://schemas.microsoft.com/office/drawing/2014/main" id="{671F600D-DE98-2F4A-BF5B-06172783D8E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01413" y="1774514"/>
                <a:ext cx="182562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58" name="Freeform 366">
                <a:extLst>
                  <a:ext uri="{FF2B5EF4-FFF2-40B4-BE49-F238E27FC236}">
                    <a16:creationId xmlns:a16="http://schemas.microsoft.com/office/drawing/2014/main" id="{0D4B3B0D-6316-4944-84BE-F4CA10D2D4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007991" y="1776100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59" name="Freeform 366">
                <a:extLst>
                  <a:ext uri="{FF2B5EF4-FFF2-40B4-BE49-F238E27FC236}">
                    <a16:creationId xmlns:a16="http://schemas.microsoft.com/office/drawing/2014/main" id="{AB22C1A0-5396-0D48-81B4-9DF4431159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914570" y="17776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60" name="Freeform 366">
                <a:extLst>
                  <a:ext uri="{FF2B5EF4-FFF2-40B4-BE49-F238E27FC236}">
                    <a16:creationId xmlns:a16="http://schemas.microsoft.com/office/drawing/2014/main" id="{CE6535C3-62D7-324C-AB46-0E787107106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96204" y="1779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61" name="Freeform 366">
                <a:extLst>
                  <a:ext uri="{FF2B5EF4-FFF2-40B4-BE49-F238E27FC236}">
                    <a16:creationId xmlns:a16="http://schemas.microsoft.com/office/drawing/2014/main" id="{B3F52B82-706E-E74F-AFB8-3200A88AC32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77838" y="1780688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62" name="Freeform 366">
                <a:extLst>
                  <a:ext uri="{FF2B5EF4-FFF2-40B4-BE49-F238E27FC236}">
                    <a16:creationId xmlns:a16="http://schemas.microsoft.com/office/drawing/2014/main" id="{90E2DB12-D1E6-2249-856F-339172503D1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6559471" y="1782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165FE18-E36E-D146-B1CE-AD39C269B2DD}"/>
                </a:ext>
              </a:extLst>
            </p:cNvPr>
            <p:cNvSpPr/>
            <p:nvPr/>
          </p:nvSpPr>
          <p:spPr>
            <a:xfrm>
              <a:off x="8350521" y="2641461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FDE706B-C40B-DF43-B87A-0269FE30E19A}"/>
                </a:ext>
              </a:extLst>
            </p:cNvPr>
            <p:cNvSpPr/>
            <p:nvPr/>
          </p:nvSpPr>
          <p:spPr>
            <a:xfrm>
              <a:off x="6660618" y="3629053"/>
              <a:ext cx="4040904" cy="121274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C278A47-D1EC-7345-B37C-29B905675B26}"/>
                </a:ext>
              </a:extLst>
            </p:cNvPr>
            <p:cNvSpPr/>
            <p:nvPr/>
          </p:nvSpPr>
          <p:spPr>
            <a:xfrm>
              <a:off x="9723561" y="2639790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D16F436-76C8-594B-92EB-ED76122985FF}"/>
                </a:ext>
              </a:extLst>
            </p:cNvPr>
            <p:cNvCxnSpPr>
              <a:cxnSpLocks/>
            </p:cNvCxnSpPr>
            <p:nvPr/>
          </p:nvCxnSpPr>
          <p:spPr>
            <a:xfrm>
              <a:off x="8752822" y="1978582"/>
              <a:ext cx="351591" cy="1933329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8DC66A6-47B8-4943-9071-CE0F5B0B3EBB}"/>
                </a:ext>
              </a:extLst>
            </p:cNvPr>
            <p:cNvSpPr txBox="1"/>
            <p:nvPr/>
          </p:nvSpPr>
          <p:spPr>
            <a:xfrm>
              <a:off x="6834101" y="3084540"/>
              <a:ext cx="701939" cy="5087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 dirty="0"/>
                <a:t>Lorentz angle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A0341BF-2ACD-DA4E-8517-7EF8C8BDC42A}"/>
                </a:ext>
              </a:extLst>
            </p:cNvPr>
            <p:cNvSpPr txBox="1"/>
            <p:nvPr/>
          </p:nvSpPr>
          <p:spPr>
            <a:xfrm>
              <a:off x="8565305" y="2648684"/>
              <a:ext cx="562879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FF0000"/>
                  </a:solidFill>
                </a:rPr>
                <a:t>---</a:t>
              </a:r>
            </a:p>
            <a:p>
              <a:pPr algn="r"/>
              <a:r>
                <a:rPr lang="en-US" sz="1200" b="1" dirty="0">
                  <a:solidFill>
                    <a:srgbClr val="FF0000"/>
                  </a:solidFill>
                </a:rPr>
                <a:t>--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+++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++++</a:t>
              </a:r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90094C0-7815-8C47-9039-FAD2CD57346A}"/>
                </a:ext>
              </a:extLst>
            </p:cNvPr>
            <p:cNvSpPr/>
            <p:nvPr/>
          </p:nvSpPr>
          <p:spPr>
            <a:xfrm flipV="1">
              <a:off x="9604007" y="2017090"/>
              <a:ext cx="592593" cy="137437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FD86991-A4AA-A04C-B3E3-9C989B571A90}"/>
                </a:ext>
              </a:extLst>
            </p:cNvPr>
            <p:cNvSpPr txBox="1"/>
            <p:nvPr/>
          </p:nvSpPr>
          <p:spPr>
            <a:xfrm>
              <a:off x="8657269" y="2825100"/>
              <a:ext cx="108378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    -        </a:t>
              </a:r>
            </a:p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 -</a:t>
              </a:r>
            </a:p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-</a:t>
              </a:r>
            </a:p>
            <a:p>
              <a:pPr algn="ctr"/>
              <a:endParaRPr lang="en-US" sz="1600" b="1" dirty="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EDA527C-81BF-6B47-A756-FCA6B855E82E}"/>
                    </a:ext>
                  </a:extLst>
                </p:cNvPr>
                <p:cNvSpPr/>
                <p:nvPr/>
              </p:nvSpPr>
              <p:spPr>
                <a:xfrm>
                  <a:off x="7575991" y="3018980"/>
                  <a:ext cx="36221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EDA527C-81BF-6B47-A756-FCA6B855E82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5991" y="3018980"/>
                  <a:ext cx="362214" cy="33855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7AC45D1-320C-9A4A-99B0-02BBCE57FE5D}"/>
                </a:ext>
              </a:extLst>
            </p:cNvPr>
            <p:cNvSpPr txBox="1"/>
            <p:nvPr/>
          </p:nvSpPr>
          <p:spPr>
            <a:xfrm>
              <a:off x="9021204" y="4002382"/>
              <a:ext cx="184730" cy="3771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endParaRPr lang="en-US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6A708696-0888-5D4C-ABE4-F00A84B07128}"/>
                    </a:ext>
                  </a:extLst>
                </p:cNvPr>
                <p:cNvSpPr/>
                <p:nvPr/>
              </p:nvSpPr>
              <p:spPr>
                <a:xfrm>
                  <a:off x="6050463" y="3662282"/>
                  <a:ext cx="5952066" cy="226940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num>
                          <m:den>
                            <m:nary>
                              <m:naryPr>
                                <m:chr m:val="∑"/>
                                <m:limLoc m:val="subSup"/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5"/>
                                  </m:rP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</m:oMath>
                    </m:oMathPara>
                  </a14:m>
                  <a:endParaRPr lang="en-US" b="1" i="1" dirty="0">
                    <a:latin typeface="Cambria Math" panose="02040503050406030204" pitchFamily="18" charset="0"/>
                  </a:endParaRPr>
                </a:p>
                <a:p>
                  <a:pPr marL="285750" indent="-2857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a14:m>
                  <a:r>
                    <a:rPr lang="en-US" dirty="0"/>
                    <a:t>  &lt;&lt; pixel size</a:t>
                  </a:r>
                </a:p>
                <a:p>
                  <a:pPr marL="285750" indent="-2857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𝑴𝑺</m:t>
                          </m:r>
                        </m:sub>
                      </m:sSub>
                    </m:oMath>
                  </a14:m>
                  <a:r>
                    <a:rPr lang="en-US" dirty="0"/>
                    <a:t>  large</a:t>
                  </a:r>
                </a:p>
                <a:p>
                  <a:pPr lvl="1">
                    <a:lnSpc>
                      <a:spcPct val="130000"/>
                    </a:lnSpc>
                  </a:pPr>
                  <a:r>
                    <a:rPr lang="en-US" dirty="0"/>
                    <a:t>Sensors have to be thick to maintain efficiency</a:t>
                  </a:r>
                </a:p>
                <a:p>
                  <a:pPr marL="285750" indent="-2857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Need B field (or floating electrodes)</a:t>
                  </a:r>
                </a:p>
              </p:txBody>
            </p:sp>
          </mc:Choice>
          <mc:Fallback xmlns=""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6A708696-0888-5D4C-ABE4-F00A84B0712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0463" y="3662282"/>
                  <a:ext cx="5952066" cy="2269404"/>
                </a:xfrm>
                <a:prstGeom prst="rect">
                  <a:avLst/>
                </a:prstGeom>
                <a:blipFill>
                  <a:blip r:embed="rId4"/>
                  <a:stretch>
                    <a:fillRect l="-638" b="-333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07999660-8B20-6D40-86D4-883B45EB1323}"/>
                </a:ext>
              </a:extLst>
            </p:cNvPr>
            <p:cNvSpPr/>
            <p:nvPr/>
          </p:nvSpPr>
          <p:spPr>
            <a:xfrm>
              <a:off x="6239934" y="863895"/>
              <a:ext cx="5519442" cy="77367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 dirty="0"/>
                <a:t>Analog readout</a:t>
              </a:r>
              <a:endParaRPr lang="en-US" dirty="0"/>
            </a:p>
            <a:p>
              <a:pPr>
                <a:lnSpc>
                  <a:spcPct val="130000"/>
                </a:lnSpc>
              </a:pPr>
              <a:r>
                <a:rPr lang="en-US" dirty="0"/>
                <a:t>where the amplitude of the signal is recorded</a:t>
              </a:r>
            </a:p>
          </p:txBody>
        </p: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1C88097A-4299-CB4B-949B-499913C12B52}"/>
                </a:ext>
              </a:extLst>
            </p:cNvPr>
            <p:cNvCxnSpPr/>
            <p:nvPr/>
          </p:nvCxnSpPr>
          <p:spPr>
            <a:xfrm>
              <a:off x="11006254" y="2647573"/>
              <a:ext cx="0" cy="108040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A26DD03D-6E3E-584D-B6D8-D7BE90AFBC5B}"/>
                </a:ext>
              </a:extLst>
            </p:cNvPr>
            <p:cNvSpPr txBox="1"/>
            <p:nvPr/>
          </p:nvSpPr>
          <p:spPr>
            <a:xfrm>
              <a:off x="11176866" y="2731124"/>
              <a:ext cx="893021" cy="7728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/>
                <a:t>Thick sensor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8F31A19-4055-BC47-B5E5-32DA47FFE7D9}"/>
              </a:ext>
            </a:extLst>
          </p:cNvPr>
          <p:cNvGrpSpPr/>
          <p:nvPr/>
        </p:nvGrpSpPr>
        <p:grpSpPr>
          <a:xfrm>
            <a:off x="545759" y="863895"/>
            <a:ext cx="5507041" cy="5481547"/>
            <a:chOff x="545759" y="863895"/>
            <a:chExt cx="5507041" cy="548154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C55E6C4-1E50-8840-BBBF-77E51426200F}"/>
                </a:ext>
              </a:extLst>
            </p:cNvPr>
            <p:cNvSpPr txBox="1"/>
            <p:nvPr/>
          </p:nvSpPr>
          <p:spPr>
            <a:xfrm>
              <a:off x="1197669" y="863895"/>
              <a:ext cx="4855131" cy="7735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 dirty="0"/>
                <a:t>Binary readout</a:t>
              </a:r>
              <a:endParaRPr lang="en-US" dirty="0"/>
            </a:p>
            <a:p>
              <a:pPr>
                <a:lnSpc>
                  <a:spcPct val="130000"/>
                </a:lnSpc>
              </a:pPr>
              <a:r>
                <a:rPr lang="en-US" dirty="0"/>
                <a:t>where the only  information is hit/miss (0,1)</a:t>
              </a:r>
              <a:endParaRPr lang="en-US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5A98E3F7-6C58-AB45-BECD-15DEA1C82057}"/>
                    </a:ext>
                  </a:extLst>
                </p:cNvPr>
                <p:cNvSpPr/>
                <p:nvPr/>
              </p:nvSpPr>
              <p:spPr>
                <a:xfrm>
                  <a:off x="1127157" y="3949978"/>
                  <a:ext cx="4923306" cy="23954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𝒑𝒊𝒕𝒄𝒉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𝟏𝟐</m:t>
                              </m:r>
                            </m:e>
                          </m:rad>
                        </m:den>
                      </m:f>
                    </m:oMath>
                  </a14:m>
                  <a:r>
                    <a:rPr lang="en-US" b="1" i="1" dirty="0">
                      <a:latin typeface="Cambria Math" panose="02040503050406030204" pitchFamily="18" charset="0"/>
                    </a:rPr>
                    <a:t>, k ~ 0.5 - 1</a:t>
                  </a:r>
                </a:p>
                <a:p>
                  <a:pPr>
                    <a:lnSpc>
                      <a:spcPct val="130000"/>
                    </a:lnSpc>
                  </a:pPr>
                  <a:endParaRPr lang="en-US" dirty="0"/>
                </a:p>
                <a:p>
                  <a:pPr marL="285750" indent="-2857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/>
                    <a:t> depend on the pixel size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b="1" dirty="0"/>
                    <a:t>		</a:t>
                  </a:r>
                  <a:r>
                    <a:rPr lang="en-US" dirty="0">
                      <a:sym typeface="Wingdings" pitchFamily="2" charset="2"/>
                    </a:rPr>
                    <a:t> pixel = 100</a:t>
                  </a:r>
                  <a14:m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</m:oMath>
                  </a14:m>
                  <a:r>
                    <a:rPr lang="en-US" dirty="0"/>
                    <a:t> </a:t>
                  </a:r>
                  <a:r>
                    <a:rPr lang="en-US" dirty="0">
                      <a:sym typeface="Wingdings" pitchFamily="2" charset="2"/>
                    </a:rPr>
                    <a:t></a:t>
                  </a:r>
                  <a:r>
                    <a:rPr lang="en-US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</m:oMath>
                  </a14:m>
                  <a:endParaRPr lang="en-US" dirty="0"/>
                </a:p>
                <a:p>
                  <a:pPr marL="285750" indent="-2857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𝑴𝑺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/>
                    <a:t> small : sensors might be thin</a:t>
                  </a:r>
                </a:p>
                <a:p>
                  <a:pPr>
                    <a:lnSpc>
                      <a:spcPct val="130000"/>
                    </a:lnSpc>
                  </a:pPr>
                  <a:endParaRPr lang="en-US" dirty="0"/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5A98E3F7-6C58-AB45-BECD-15DEA1C8205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7157" y="3949978"/>
                  <a:ext cx="4923306" cy="2395464"/>
                </a:xfrm>
                <a:prstGeom prst="rect">
                  <a:avLst/>
                </a:prstGeom>
                <a:blipFill>
                  <a:blip r:embed="rId5"/>
                  <a:stretch>
                    <a:fillRect l="-77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FF5838-D615-C943-9801-761F56011EA8}"/>
                </a:ext>
              </a:extLst>
            </p:cNvPr>
            <p:cNvSpPr/>
            <p:nvPr/>
          </p:nvSpPr>
          <p:spPr>
            <a:xfrm>
              <a:off x="1606841" y="2665528"/>
              <a:ext cx="4038846" cy="559439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  <a:effectLst>
              <a:innerShdw>
                <a:srgbClr val="FFFFFF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E075185-020A-A04D-B754-824CC2A5B051}"/>
                </a:ext>
              </a:extLst>
            </p:cNvPr>
            <p:cNvSpPr/>
            <p:nvPr/>
          </p:nvSpPr>
          <p:spPr>
            <a:xfrm>
              <a:off x="2040672" y="2676880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462297E-4B7C-D44F-BEE0-A4EECA0BB977}"/>
                </a:ext>
              </a:extLst>
            </p:cNvPr>
            <p:cNvSpPr/>
            <p:nvPr/>
          </p:nvSpPr>
          <p:spPr>
            <a:xfrm>
              <a:off x="2040673" y="2633877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3FDA3AC-A189-7F49-8139-1CCD84D45E33}"/>
                </a:ext>
              </a:extLst>
            </p:cNvPr>
            <p:cNvSpPr/>
            <p:nvPr/>
          </p:nvSpPr>
          <p:spPr>
            <a:xfrm>
              <a:off x="3297621" y="2630902"/>
              <a:ext cx="478164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D93BE15-8A2B-5443-A58E-E74493ED7ADF}"/>
                </a:ext>
              </a:extLst>
            </p:cNvPr>
            <p:cNvSpPr/>
            <p:nvPr/>
          </p:nvSpPr>
          <p:spPr>
            <a:xfrm>
              <a:off x="4667726" y="2627163"/>
              <a:ext cx="478164" cy="346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14" name="Group 864">
              <a:extLst>
                <a:ext uri="{FF2B5EF4-FFF2-40B4-BE49-F238E27FC236}">
                  <a16:creationId xmlns:a16="http://schemas.microsoft.com/office/drawing/2014/main" id="{0A53672C-F7C1-8A4E-9068-AD03DD99AD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3768" y="1949852"/>
              <a:ext cx="2189806" cy="676446"/>
              <a:chOff x="1655" y="1695"/>
              <a:chExt cx="2040" cy="562"/>
            </a:xfrm>
          </p:grpSpPr>
          <p:grpSp>
            <p:nvGrpSpPr>
              <p:cNvPr id="94" name="Group 60">
                <a:extLst>
                  <a:ext uri="{FF2B5EF4-FFF2-40B4-BE49-F238E27FC236}">
                    <a16:creationId xmlns:a16="http://schemas.microsoft.com/office/drawing/2014/main" id="{1A95ED1D-C4BB-7147-89C1-183D34989E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55" y="1695"/>
                <a:ext cx="2040" cy="562"/>
                <a:chOff x="3268" y="3424"/>
                <a:chExt cx="2040" cy="562"/>
              </a:xfrm>
            </p:grpSpPr>
            <p:sp>
              <p:nvSpPr>
                <p:cNvPr id="96" name="Line 55">
                  <a:extLst>
                    <a:ext uri="{FF2B5EF4-FFF2-40B4-BE49-F238E27FC236}">
                      <a16:creationId xmlns:a16="http://schemas.microsoft.com/office/drawing/2014/main" id="{E1910764-CA16-794C-BCDA-12E966FDE5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8" y="3658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97" name="AutoShape 56">
                  <a:extLst>
                    <a:ext uri="{FF2B5EF4-FFF2-40B4-BE49-F238E27FC236}">
                      <a16:creationId xmlns:a16="http://schemas.microsoft.com/office/drawing/2014/main" id="{43F75C7C-5898-5549-AD66-2305F70FF9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526" y="3496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98" name="Line 55">
                  <a:extLst>
                    <a:ext uri="{FF2B5EF4-FFF2-40B4-BE49-F238E27FC236}">
                      <a16:creationId xmlns:a16="http://schemas.microsoft.com/office/drawing/2014/main" id="{AB8FDEB5-1D83-5E47-A128-D85E2ABD1D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268" y="3658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99" name="Line 55">
                  <a:extLst>
                    <a:ext uri="{FF2B5EF4-FFF2-40B4-BE49-F238E27FC236}">
                      <a16:creationId xmlns:a16="http://schemas.microsoft.com/office/drawing/2014/main" id="{165E4B23-6AE5-3241-A56A-3646FAE3E3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44" y="3656"/>
                  <a:ext cx="7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100" name="AutoShape 56">
                  <a:extLst>
                    <a:ext uri="{FF2B5EF4-FFF2-40B4-BE49-F238E27FC236}">
                      <a16:creationId xmlns:a16="http://schemas.microsoft.com/office/drawing/2014/main" id="{F1F9B787-B6D3-5142-B36F-C4AB6CD837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802" y="3494"/>
                  <a:ext cx="461" cy="32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>
                    <a:defRPr/>
                  </a:pPr>
                  <a:endParaRPr lang="en-US" sz="1100"/>
                </a:p>
              </p:txBody>
            </p:sp>
            <p:sp>
              <p:nvSpPr>
                <p:cNvPr id="101" name="Line 55">
                  <a:extLst>
                    <a:ext uri="{FF2B5EF4-FFF2-40B4-BE49-F238E27FC236}">
                      <a16:creationId xmlns:a16="http://schemas.microsoft.com/office/drawing/2014/main" id="{80D6E14E-731D-E443-9EC5-998F404D83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4" y="3656"/>
                  <a:ext cx="0" cy="3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100"/>
                </a:p>
              </p:txBody>
            </p:sp>
          </p:grpSp>
          <p:sp>
            <p:nvSpPr>
              <p:cNvPr id="95" name="Freeform 863">
                <a:extLst>
                  <a:ext uri="{FF2B5EF4-FFF2-40B4-BE49-F238E27FC236}">
                    <a16:creationId xmlns:a16="http://schemas.microsoft.com/office/drawing/2014/main" id="{269A334F-551D-F74C-A804-49AD5F707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1699"/>
                <a:ext cx="576" cy="461"/>
              </a:xfrm>
              <a:custGeom>
                <a:avLst/>
                <a:gdLst>
                  <a:gd name="T0" fmla="*/ 0 w 576"/>
                  <a:gd name="T1" fmla="*/ 231 h 461"/>
                  <a:gd name="T2" fmla="*/ 115 w 576"/>
                  <a:gd name="T3" fmla="*/ 461 h 461"/>
                  <a:gd name="T4" fmla="*/ 576 w 576"/>
                  <a:gd name="T5" fmla="*/ 231 h 461"/>
                  <a:gd name="T6" fmla="*/ 115 w 576"/>
                  <a:gd name="T7" fmla="*/ 0 h 461"/>
                  <a:gd name="T8" fmla="*/ 0 w 576"/>
                  <a:gd name="T9" fmla="*/ 23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461">
                    <a:moveTo>
                      <a:pt x="0" y="231"/>
                    </a:moveTo>
                    <a:lnTo>
                      <a:pt x="115" y="461"/>
                    </a:lnTo>
                    <a:lnTo>
                      <a:pt x="576" y="231"/>
                    </a:lnTo>
                    <a:lnTo>
                      <a:pt x="115" y="0"/>
                    </a:lnTo>
                    <a:lnTo>
                      <a:pt x="0" y="231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15" name="Freeform 345">
              <a:extLst>
                <a:ext uri="{FF2B5EF4-FFF2-40B4-BE49-F238E27FC236}">
                  <a16:creationId xmlns:a16="http://schemas.microsoft.com/office/drawing/2014/main" id="{0DFFC6F7-4E58-754F-8F19-E895DB512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624" y="2724078"/>
              <a:ext cx="246890" cy="693296"/>
            </a:xfrm>
            <a:custGeom>
              <a:avLst/>
              <a:gdLst>
                <a:gd name="T0" fmla="*/ 115 w 230"/>
                <a:gd name="T1" fmla="*/ 0 h 576"/>
                <a:gd name="T2" fmla="*/ 0 w 230"/>
                <a:gd name="T3" fmla="*/ 230 h 576"/>
                <a:gd name="T4" fmla="*/ 115 w 230"/>
                <a:gd name="T5" fmla="*/ 576 h 576"/>
                <a:gd name="T6" fmla="*/ 230 w 230"/>
                <a:gd name="T7" fmla="*/ 230 h 576"/>
                <a:gd name="T8" fmla="*/ 115 w 230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76">
                  <a:moveTo>
                    <a:pt x="115" y="0"/>
                  </a:moveTo>
                  <a:lnTo>
                    <a:pt x="0" y="230"/>
                  </a:lnTo>
                  <a:lnTo>
                    <a:pt x="115" y="576"/>
                  </a:lnTo>
                  <a:lnTo>
                    <a:pt x="230" y="230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1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C10B641-8E0B-C040-BC05-E8575E95BDE8}"/>
                </a:ext>
              </a:extLst>
            </p:cNvPr>
            <p:cNvGrpSpPr/>
            <p:nvPr/>
          </p:nvGrpSpPr>
          <p:grpSpPr>
            <a:xfrm>
              <a:off x="1607871" y="2703112"/>
              <a:ext cx="3861511" cy="59309"/>
              <a:chOff x="1735494" y="2140433"/>
              <a:chExt cx="5372457" cy="190234"/>
            </a:xfrm>
          </p:grpSpPr>
          <p:sp>
            <p:nvSpPr>
              <p:cNvPr id="88" name="Freeform 366">
                <a:extLst>
                  <a:ext uri="{FF2B5EF4-FFF2-40B4-BE49-F238E27FC236}">
                    <a16:creationId xmlns:a16="http://schemas.microsoft.com/office/drawing/2014/main" id="{ADE5E7FD-F5A3-FD45-80E8-3720CBCB2C3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01413" y="1774514"/>
                <a:ext cx="182562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89" name="Freeform 366">
                <a:extLst>
                  <a:ext uri="{FF2B5EF4-FFF2-40B4-BE49-F238E27FC236}">
                    <a16:creationId xmlns:a16="http://schemas.microsoft.com/office/drawing/2014/main" id="{6D36B835-99B8-1542-B45D-B98FFF07C9C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007991" y="1776100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0" name="Freeform 366">
                <a:extLst>
                  <a:ext uri="{FF2B5EF4-FFF2-40B4-BE49-F238E27FC236}">
                    <a16:creationId xmlns:a16="http://schemas.microsoft.com/office/drawing/2014/main" id="{02380F54-48DA-AF48-AD85-55352708B23E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914570" y="17776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1" name="Freeform 366">
                <a:extLst>
                  <a:ext uri="{FF2B5EF4-FFF2-40B4-BE49-F238E27FC236}">
                    <a16:creationId xmlns:a16="http://schemas.microsoft.com/office/drawing/2014/main" id="{4744AFDC-EBC2-A64E-83A6-FCE25B4F14B8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96204" y="1779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2" name="Freeform 366">
                <a:extLst>
                  <a:ext uri="{FF2B5EF4-FFF2-40B4-BE49-F238E27FC236}">
                    <a16:creationId xmlns:a16="http://schemas.microsoft.com/office/drawing/2014/main" id="{02596F6A-C36C-0644-8739-00B9564E4AC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77838" y="1780688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  <p:sp>
            <p:nvSpPr>
              <p:cNvPr id="93" name="Freeform 366">
                <a:extLst>
                  <a:ext uri="{FF2B5EF4-FFF2-40B4-BE49-F238E27FC236}">
                    <a16:creationId xmlns:a16="http://schemas.microsoft.com/office/drawing/2014/main" id="{2234836F-BEF1-E54B-AA5E-6EA16CBE3743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6559471" y="1782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100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C09ABCB-335F-6941-A69B-E54AD117490B}"/>
                </a:ext>
              </a:extLst>
            </p:cNvPr>
            <p:cNvSpPr txBox="1"/>
            <p:nvPr/>
          </p:nvSpPr>
          <p:spPr>
            <a:xfrm>
              <a:off x="2611727" y="2255399"/>
              <a:ext cx="756938" cy="288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 dirty="0"/>
                <a:t>Pixel size</a:t>
              </a:r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D62AEDFC-2F80-9B4C-A5BD-2EF0DDB92528}"/>
                </a:ext>
              </a:extLst>
            </p:cNvPr>
            <p:cNvSpPr/>
            <p:nvPr/>
          </p:nvSpPr>
          <p:spPr>
            <a:xfrm>
              <a:off x="3239713" y="2695575"/>
              <a:ext cx="957405" cy="1009461"/>
            </a:xfrm>
            <a:prstGeom prst="arc">
              <a:avLst>
                <a:gd name="adj1" fmla="val 16168927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E833768A-1730-1B40-8C37-EAEE0F909DE6}"/>
                </a:ext>
              </a:extLst>
            </p:cNvPr>
            <p:cNvSpPr/>
            <p:nvPr/>
          </p:nvSpPr>
          <p:spPr>
            <a:xfrm>
              <a:off x="3490186" y="2707472"/>
              <a:ext cx="553120" cy="921581"/>
            </a:xfrm>
            <a:prstGeom prst="arc">
              <a:avLst>
                <a:gd name="adj1" fmla="val 16168927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65B3209E-B5AB-1344-8D62-7B5224011CB7}"/>
                </a:ext>
              </a:extLst>
            </p:cNvPr>
            <p:cNvSpPr/>
            <p:nvPr/>
          </p:nvSpPr>
          <p:spPr>
            <a:xfrm>
              <a:off x="3516608" y="2664543"/>
              <a:ext cx="373723" cy="899668"/>
            </a:xfrm>
            <a:prstGeom prst="arc">
              <a:avLst>
                <a:gd name="adj1" fmla="val 16392863"/>
                <a:gd name="adj2" fmla="val 2111219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013E006-FC33-BE4C-8452-93A303AD358A}"/>
                </a:ext>
              </a:extLst>
            </p:cNvPr>
            <p:cNvCxnSpPr>
              <a:cxnSpLocks/>
            </p:cNvCxnSpPr>
            <p:nvPr/>
          </p:nvCxnSpPr>
          <p:spPr>
            <a:xfrm>
              <a:off x="3580734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C431689-E845-D74D-8A9A-B4892F47CD12}"/>
                </a:ext>
              </a:extLst>
            </p:cNvPr>
            <p:cNvCxnSpPr>
              <a:cxnSpLocks/>
            </p:cNvCxnSpPr>
            <p:nvPr/>
          </p:nvCxnSpPr>
          <p:spPr>
            <a:xfrm>
              <a:off x="3672464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AB3E652-6258-7D44-BC51-9D6CC7A40D8B}"/>
                </a:ext>
              </a:extLst>
            </p:cNvPr>
            <p:cNvCxnSpPr>
              <a:cxnSpLocks/>
            </p:cNvCxnSpPr>
            <p:nvPr/>
          </p:nvCxnSpPr>
          <p:spPr>
            <a:xfrm>
              <a:off x="3764194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D03E346-6FB6-4F43-AE7B-19517FD6CECF}"/>
                </a:ext>
              </a:extLst>
            </p:cNvPr>
            <p:cNvCxnSpPr>
              <a:cxnSpLocks/>
            </p:cNvCxnSpPr>
            <p:nvPr/>
          </p:nvCxnSpPr>
          <p:spPr>
            <a:xfrm>
              <a:off x="3305542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0A3F849-C209-FF40-885A-2930868E55CC}"/>
                </a:ext>
              </a:extLst>
            </p:cNvPr>
            <p:cNvCxnSpPr>
              <a:cxnSpLocks/>
            </p:cNvCxnSpPr>
            <p:nvPr/>
          </p:nvCxnSpPr>
          <p:spPr>
            <a:xfrm>
              <a:off x="3397273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2954C01-64E3-804D-A00A-27B7B5B48074}"/>
                </a:ext>
              </a:extLst>
            </p:cNvPr>
            <p:cNvCxnSpPr>
              <a:cxnSpLocks/>
            </p:cNvCxnSpPr>
            <p:nvPr/>
          </p:nvCxnSpPr>
          <p:spPr>
            <a:xfrm>
              <a:off x="3489003" y="2728658"/>
              <a:ext cx="0" cy="47362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251B1C7-CF5D-5A42-9168-6F7D4CB42A07}"/>
                </a:ext>
              </a:extLst>
            </p:cNvPr>
            <p:cNvSpPr/>
            <p:nvPr/>
          </p:nvSpPr>
          <p:spPr>
            <a:xfrm>
              <a:off x="3294686" y="2668541"/>
              <a:ext cx="478165" cy="45719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11954C7-F11B-8345-A8CA-F0432E9DB56D}"/>
                </a:ext>
              </a:extLst>
            </p:cNvPr>
            <p:cNvGrpSpPr/>
            <p:nvPr/>
          </p:nvGrpSpPr>
          <p:grpSpPr>
            <a:xfrm flipH="1">
              <a:off x="2835335" y="2676021"/>
              <a:ext cx="957405" cy="1051961"/>
              <a:chOff x="5257898" y="2325963"/>
              <a:chExt cx="1139007" cy="2819861"/>
            </a:xfrm>
          </p:grpSpPr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D98EBA97-EE8E-C245-B5A2-02C925129836}"/>
                  </a:ext>
                </a:extLst>
              </p:cNvPr>
              <p:cNvSpPr/>
              <p:nvPr/>
            </p:nvSpPr>
            <p:spPr>
              <a:xfrm>
                <a:off x="5257898" y="2369072"/>
                <a:ext cx="1139007" cy="2705940"/>
              </a:xfrm>
              <a:prstGeom prst="arc">
                <a:avLst>
                  <a:gd name="adj1" fmla="val 16168927"/>
                  <a:gd name="adj2" fmla="val 21112197"/>
                </a:avLst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0573A67B-B3DB-6547-A08C-9511930D8D30}"/>
                  </a:ext>
                </a:extLst>
              </p:cNvPr>
              <p:cNvSpPr/>
              <p:nvPr/>
            </p:nvSpPr>
            <p:spPr>
              <a:xfrm>
                <a:off x="5555881" y="2385599"/>
                <a:ext cx="658037" cy="2760225"/>
              </a:xfrm>
              <a:prstGeom prst="arc">
                <a:avLst>
                  <a:gd name="adj1" fmla="val 16168927"/>
                  <a:gd name="adj2" fmla="val 21112197"/>
                </a:avLst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3" name="Arc 72">
                <a:extLst>
                  <a:ext uri="{FF2B5EF4-FFF2-40B4-BE49-F238E27FC236}">
                    <a16:creationId xmlns:a16="http://schemas.microsoft.com/office/drawing/2014/main" id="{ABDC5C8A-4A60-5E47-93D4-309D34871D82}"/>
                  </a:ext>
                </a:extLst>
              </p:cNvPr>
              <p:cNvSpPr/>
              <p:nvPr/>
            </p:nvSpPr>
            <p:spPr>
              <a:xfrm>
                <a:off x="5587315" y="2325963"/>
                <a:ext cx="444611" cy="2769827"/>
              </a:xfrm>
              <a:prstGeom prst="arc">
                <a:avLst>
                  <a:gd name="adj1" fmla="val 16392863"/>
                  <a:gd name="adj2" fmla="val 21112197"/>
                </a:avLst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CA8B7A0-151D-CF4B-AA29-478C3F14537F}"/>
                </a:ext>
              </a:extLst>
            </p:cNvPr>
            <p:cNvSpPr/>
            <p:nvPr/>
          </p:nvSpPr>
          <p:spPr>
            <a:xfrm>
              <a:off x="1614780" y="3097096"/>
              <a:ext cx="4040904" cy="121274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296ACDD-8974-AA47-8774-DAF00958C6DE}"/>
                </a:ext>
              </a:extLst>
            </p:cNvPr>
            <p:cNvSpPr/>
            <p:nvPr/>
          </p:nvSpPr>
          <p:spPr>
            <a:xfrm>
              <a:off x="4667726" y="2666869"/>
              <a:ext cx="478165" cy="47198"/>
            </a:xfrm>
            <a:prstGeom prst="rect">
              <a:avLst/>
            </a:prstGeom>
            <a:solidFill>
              <a:srgbClr val="221A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B1F3F48-B7EE-7342-8FD9-7DB31ADAC4CC}"/>
                </a:ext>
              </a:extLst>
            </p:cNvPr>
            <p:cNvCxnSpPr>
              <a:cxnSpLocks/>
            </p:cNvCxnSpPr>
            <p:nvPr/>
          </p:nvCxnSpPr>
          <p:spPr>
            <a:xfrm>
              <a:off x="3688691" y="1966059"/>
              <a:ext cx="261389" cy="1528432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46D6A3C-4A0F-B648-97F5-CDC73300D7AE}"/>
                </a:ext>
              </a:extLst>
            </p:cNvPr>
            <p:cNvSpPr txBox="1"/>
            <p:nvPr/>
          </p:nvSpPr>
          <p:spPr>
            <a:xfrm>
              <a:off x="2900013" y="2702682"/>
              <a:ext cx="115082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>
                  <a:solidFill>
                    <a:srgbClr val="FF0000"/>
                  </a:solidFill>
                </a:rPr>
                <a:t>---</a:t>
              </a:r>
              <a:endParaRPr lang="en-US" sz="1100" b="1" dirty="0">
                <a:solidFill>
                  <a:srgbClr val="221AC0"/>
                </a:solidFill>
              </a:endParaRPr>
            </a:p>
            <a:p>
              <a:pPr algn="r"/>
              <a:r>
                <a:rPr lang="en-US" sz="1100" b="1" dirty="0">
                  <a:solidFill>
                    <a:srgbClr val="221AC0"/>
                  </a:solidFill>
                </a:rPr>
                <a:t>++++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12901C-2E4D-CC4A-BE4C-EFA3E7C12B5B}"/>
                </a:ext>
              </a:extLst>
            </p:cNvPr>
            <p:cNvGrpSpPr/>
            <p:nvPr/>
          </p:nvGrpSpPr>
          <p:grpSpPr>
            <a:xfrm>
              <a:off x="4292484" y="1955027"/>
              <a:ext cx="463989" cy="378481"/>
              <a:chOff x="3601424" y="1764058"/>
              <a:chExt cx="968910" cy="448062"/>
            </a:xfrm>
          </p:grpSpPr>
          <p:cxnSp>
            <p:nvCxnSpPr>
              <p:cNvPr id="55" name="Elbow Connector 54">
                <a:extLst>
                  <a:ext uri="{FF2B5EF4-FFF2-40B4-BE49-F238E27FC236}">
                    <a16:creationId xmlns:a16="http://schemas.microsoft.com/office/drawing/2014/main" id="{53603B42-2790-E94E-A889-15DCEB4564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01424" y="1766803"/>
                <a:ext cx="514836" cy="445317"/>
              </a:xfrm>
              <a:prstGeom prst="bentConnector3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Elbow Connector 55">
                <a:extLst>
                  <a:ext uri="{FF2B5EF4-FFF2-40B4-BE49-F238E27FC236}">
                    <a16:creationId xmlns:a16="http://schemas.microsoft.com/office/drawing/2014/main" id="{52114570-5F3B-0A4D-9354-84A0758EA6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55499" y="1764058"/>
                <a:ext cx="514835" cy="445317"/>
              </a:xfrm>
              <a:prstGeom prst="bentConnector3">
                <a:avLst>
                  <a:gd name="adj1" fmla="val 52041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029348B0-971D-6B4A-B9C4-80C31BEED293}"/>
                </a:ext>
              </a:extLst>
            </p:cNvPr>
            <p:cNvCxnSpPr/>
            <p:nvPr/>
          </p:nvCxnSpPr>
          <p:spPr>
            <a:xfrm>
              <a:off x="2279984" y="2549721"/>
              <a:ext cx="1229486" cy="1146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9CD515C6-445D-B541-802A-71548C37274B}"/>
                </a:ext>
              </a:extLst>
            </p:cNvPr>
            <p:cNvCxnSpPr>
              <a:cxnSpLocks/>
            </p:cNvCxnSpPr>
            <p:nvPr/>
          </p:nvCxnSpPr>
          <p:spPr>
            <a:xfrm>
              <a:off x="1512843" y="2621960"/>
              <a:ext cx="0" cy="70112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B820278-5F63-CE48-8220-5791BDD43F60}"/>
                </a:ext>
              </a:extLst>
            </p:cNvPr>
            <p:cNvSpPr txBox="1"/>
            <p:nvPr/>
          </p:nvSpPr>
          <p:spPr>
            <a:xfrm>
              <a:off x="545759" y="2583696"/>
              <a:ext cx="893021" cy="6216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thin sensor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CC1721C-E4C6-6D4E-97DC-5382B7AE1E07}"/>
              </a:ext>
            </a:extLst>
          </p:cNvPr>
          <p:cNvSpPr txBox="1"/>
          <p:nvPr/>
        </p:nvSpPr>
        <p:spPr>
          <a:xfrm>
            <a:off x="3978267" y="2572991"/>
            <a:ext cx="6183103" cy="257326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Summary: </a:t>
            </a:r>
          </a:p>
          <a:p>
            <a:pPr>
              <a:lnSpc>
                <a:spcPct val="130000"/>
              </a:lnSpc>
            </a:pPr>
            <a:r>
              <a:rPr lang="en-IT" b="1" dirty="0"/>
              <a:t>Very good position precision can be obtained with:</a:t>
            </a:r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r>
              <a:rPr lang="en-GB" dirty="0"/>
              <a:t>(1) D</a:t>
            </a:r>
            <a:r>
              <a:rPr lang="en-IT" dirty="0"/>
              <a:t>igital readout &amp;&amp; very small pixels &amp;&amp; thin sensors</a:t>
            </a:r>
          </a:p>
          <a:p>
            <a:pPr>
              <a:lnSpc>
                <a:spcPct val="130000"/>
              </a:lnSpc>
            </a:pPr>
            <a:r>
              <a:rPr lang="en-IT" dirty="0"/>
              <a:t>(2) Analog readout &amp;&amp; large pixels &amp;&amp; thick sensors</a:t>
            </a:r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r>
              <a:rPr lang="en-IT" b="1" dirty="0"/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44F1F4B-EE72-3144-8B35-CB8674FAE3DD}"/>
              </a:ext>
            </a:extLst>
          </p:cNvPr>
          <p:cNvGrpSpPr/>
          <p:nvPr/>
        </p:nvGrpSpPr>
        <p:grpSpPr>
          <a:xfrm>
            <a:off x="4176121" y="3571756"/>
            <a:ext cx="6096000" cy="2225158"/>
            <a:chOff x="4176121" y="3571756"/>
            <a:chExt cx="6096000" cy="222515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C1774E0-2614-1949-8C9E-165A3D82CA05}"/>
                </a:ext>
              </a:extLst>
            </p:cNvPr>
            <p:cNvSpPr/>
            <p:nvPr/>
          </p:nvSpPr>
          <p:spPr>
            <a:xfrm>
              <a:off x="8627158" y="3571756"/>
              <a:ext cx="1548235" cy="60802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7D617ACB-4E8D-3B4B-8B30-BC9E54E02CBE}"/>
                </a:ext>
              </a:extLst>
            </p:cNvPr>
            <p:cNvSpPr/>
            <p:nvPr/>
          </p:nvSpPr>
          <p:spPr>
            <a:xfrm>
              <a:off x="6534162" y="3918574"/>
              <a:ext cx="1548235" cy="60802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D145B11-12B6-714F-8A67-A6F717A56CDF}"/>
                </a:ext>
              </a:extLst>
            </p:cNvPr>
            <p:cNvSpPr/>
            <p:nvPr/>
          </p:nvSpPr>
          <p:spPr>
            <a:xfrm>
              <a:off x="4176121" y="4664040"/>
              <a:ext cx="6096000" cy="11328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b="1" dirty="0"/>
                <a:t>Can we have the best of both options? </a:t>
              </a:r>
            </a:p>
            <a:p>
              <a:pPr>
                <a:lnSpc>
                  <a:spcPct val="130000"/>
                </a:lnSpc>
              </a:pPr>
              <a:r>
                <a:rPr lang="en-GB" b="1" dirty="0"/>
                <a:t>V</a:t>
              </a:r>
              <a:r>
                <a:rPr lang="en-IT" b="1" dirty="0"/>
                <a:t>ery good precision  with</a:t>
              </a:r>
            </a:p>
            <a:p>
              <a:pPr>
                <a:lnSpc>
                  <a:spcPct val="130000"/>
                </a:lnSpc>
              </a:pPr>
              <a:r>
                <a:rPr lang="en-IT" b="1" dirty="0"/>
                <a:t>	 Large pixels &amp;&amp; low material budget?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274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22A8FB17-3766-DB41-87D0-C9A2D0E5FFD8}"/>
              </a:ext>
            </a:extLst>
          </p:cNvPr>
          <p:cNvSpPr/>
          <p:nvPr/>
        </p:nvSpPr>
        <p:spPr>
          <a:xfrm>
            <a:off x="3068009" y="4757967"/>
            <a:ext cx="5718648" cy="143554"/>
          </a:xfrm>
          <a:prstGeom prst="rect">
            <a:avLst/>
          </a:prstGeom>
          <a:solidFill>
            <a:srgbClr val="FF66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D80364F-ECBF-B643-9EF8-AC74061A088F}"/>
              </a:ext>
            </a:extLst>
          </p:cNvPr>
          <p:cNvSpPr/>
          <p:nvPr/>
        </p:nvSpPr>
        <p:spPr>
          <a:xfrm>
            <a:off x="7410832" y="4380701"/>
            <a:ext cx="763695" cy="16372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CA620DE4-5C88-064E-8A95-A238F615ADA0}"/>
              </a:ext>
            </a:extLst>
          </p:cNvPr>
          <p:cNvSpPr/>
          <p:nvPr/>
        </p:nvSpPr>
        <p:spPr>
          <a:xfrm>
            <a:off x="5511771" y="4382915"/>
            <a:ext cx="763695" cy="14087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FC4F46C6-7BB2-164F-803D-6FA29B6DFE8D}"/>
              </a:ext>
            </a:extLst>
          </p:cNvPr>
          <p:cNvSpPr/>
          <p:nvPr/>
        </p:nvSpPr>
        <p:spPr>
          <a:xfrm>
            <a:off x="3518927" y="4385128"/>
            <a:ext cx="763695" cy="138663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54EFB-6C6D-4045-87C9-318B55398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83A7E4-3D4D-3142-830E-00F9AD7722F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Nicolo Cartiglia, INFN, Torino, Swiss FCC-ee</a:t>
            </a:r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1143000" y="-14942"/>
            <a:ext cx="11049001" cy="667871"/>
          </a:xfrm>
          <a:prstGeom prst="rect">
            <a:avLst/>
          </a:prstGeom>
        </p:spPr>
        <p:txBody>
          <a:bodyPr tIns="35203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Second design innovation</a:t>
            </a:r>
            <a:r>
              <a:rPr lang="en-US" sz="2800" dirty="0">
                <a:solidFill>
                  <a:schemeClr val="tx1"/>
                </a:solidFill>
              </a:rPr>
              <a:t>: resistive read-out </a:t>
            </a:r>
            <a:endParaRPr lang="en-US" sz="2800" dirty="0">
              <a:solidFill>
                <a:srgbClr val="800000"/>
              </a:solidFill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C0C3C8A-9DEE-F842-B380-9B4FCD2EA575}"/>
              </a:ext>
            </a:extLst>
          </p:cNvPr>
          <p:cNvCxnSpPr/>
          <p:nvPr/>
        </p:nvCxnSpPr>
        <p:spPr>
          <a:xfrm flipH="1">
            <a:off x="7375791" y="3608602"/>
            <a:ext cx="616414" cy="32065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5696F7F-828C-114E-A4C1-C14126327C52}"/>
              </a:ext>
            </a:extLst>
          </p:cNvPr>
          <p:cNvCxnSpPr>
            <a:cxnSpLocks/>
          </p:cNvCxnSpPr>
          <p:nvPr/>
        </p:nvCxnSpPr>
        <p:spPr>
          <a:xfrm>
            <a:off x="5308531" y="3595919"/>
            <a:ext cx="463331" cy="3333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055DE490-27DB-764A-AB26-7C0F7B6A8B2E}"/>
              </a:ext>
            </a:extLst>
          </p:cNvPr>
          <p:cNvSpPr/>
          <p:nvPr/>
        </p:nvSpPr>
        <p:spPr>
          <a:xfrm>
            <a:off x="2893131" y="4411973"/>
            <a:ext cx="6046049" cy="1773903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62FB084-E25F-8E45-8C74-9EBF9D770703}"/>
              </a:ext>
            </a:extLst>
          </p:cNvPr>
          <p:cNvSpPr/>
          <p:nvPr/>
        </p:nvSpPr>
        <p:spPr>
          <a:xfrm>
            <a:off x="3534652" y="4354601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7B69B95-3FC2-814E-B575-5E3F3914341D}"/>
              </a:ext>
            </a:extLst>
          </p:cNvPr>
          <p:cNvSpPr/>
          <p:nvPr/>
        </p:nvSpPr>
        <p:spPr>
          <a:xfrm>
            <a:off x="5529978" y="4338132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99FAFD6-D456-B843-9890-6CFEFC0280CA}"/>
              </a:ext>
            </a:extLst>
          </p:cNvPr>
          <p:cNvSpPr/>
          <p:nvPr/>
        </p:nvSpPr>
        <p:spPr>
          <a:xfrm>
            <a:off x="7416190" y="4334924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F909A4E-39B4-1A4A-8C68-5C93226CD6F0}"/>
              </a:ext>
            </a:extLst>
          </p:cNvPr>
          <p:cNvSpPr/>
          <p:nvPr/>
        </p:nvSpPr>
        <p:spPr>
          <a:xfrm>
            <a:off x="2880390" y="6002170"/>
            <a:ext cx="6046049" cy="191191"/>
          </a:xfrm>
          <a:prstGeom prst="rect">
            <a:avLst/>
          </a:prstGeom>
          <a:solidFill>
            <a:schemeClr val="accent1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195F13F-8300-7A42-96CA-D556779E518F}"/>
              </a:ext>
            </a:extLst>
          </p:cNvPr>
          <p:cNvGrpSpPr/>
          <p:nvPr/>
        </p:nvGrpSpPr>
        <p:grpSpPr>
          <a:xfrm>
            <a:off x="5886669" y="3185530"/>
            <a:ext cx="1280966" cy="1151679"/>
            <a:chOff x="5886669" y="3185530"/>
            <a:chExt cx="1280966" cy="1151679"/>
          </a:xfrm>
        </p:grpSpPr>
        <p:sp>
          <p:nvSpPr>
            <p:cNvPr id="122" name="Line 55">
              <a:extLst>
                <a:ext uri="{FF2B5EF4-FFF2-40B4-BE49-F238E27FC236}">
                  <a16:creationId xmlns:a16="http://schemas.microsoft.com/office/drawing/2014/main" id="{391C174C-629E-E04D-9AF3-0F5B52034D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123" name="AutoShape 56">
              <a:extLst>
                <a:ext uri="{FF2B5EF4-FFF2-40B4-BE49-F238E27FC236}">
                  <a16:creationId xmlns:a16="http://schemas.microsoft.com/office/drawing/2014/main" id="{AEF1F491-8467-A941-BDCC-9E67C092E4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124" name="Line 55">
              <a:extLst>
                <a:ext uri="{FF2B5EF4-FFF2-40B4-BE49-F238E27FC236}">
                  <a16:creationId xmlns:a16="http://schemas.microsoft.com/office/drawing/2014/main" id="{5D0AB877-FB0E-534C-8377-418BB0B238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03413" y="3597407"/>
              <a:ext cx="0" cy="7398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sp>
        <p:nvSpPr>
          <p:cNvPr id="121" name="Freeform 863">
            <a:extLst>
              <a:ext uri="{FF2B5EF4-FFF2-40B4-BE49-F238E27FC236}">
                <a16:creationId xmlns:a16="http://schemas.microsoft.com/office/drawing/2014/main" id="{5835A18F-07AB-C84D-AB26-A20057B8FBDF}"/>
              </a:ext>
            </a:extLst>
          </p:cNvPr>
          <p:cNvSpPr>
            <a:spLocks/>
          </p:cNvSpPr>
          <p:nvPr/>
        </p:nvSpPr>
        <p:spPr bwMode="auto">
          <a:xfrm>
            <a:off x="6183796" y="1369983"/>
            <a:ext cx="965754" cy="823789"/>
          </a:xfrm>
          <a:custGeom>
            <a:avLst/>
            <a:gdLst>
              <a:gd name="T0" fmla="*/ 0 w 576"/>
              <a:gd name="T1" fmla="*/ 231 h 461"/>
              <a:gd name="T2" fmla="*/ 115 w 576"/>
              <a:gd name="T3" fmla="*/ 461 h 461"/>
              <a:gd name="T4" fmla="*/ 576 w 576"/>
              <a:gd name="T5" fmla="*/ 231 h 461"/>
              <a:gd name="T6" fmla="*/ 115 w 576"/>
              <a:gd name="T7" fmla="*/ 0 h 461"/>
              <a:gd name="T8" fmla="*/ 0 w 576"/>
              <a:gd name="T9" fmla="*/ 23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461">
                <a:moveTo>
                  <a:pt x="0" y="231"/>
                </a:moveTo>
                <a:lnTo>
                  <a:pt x="115" y="461"/>
                </a:lnTo>
                <a:lnTo>
                  <a:pt x="576" y="231"/>
                </a:lnTo>
                <a:lnTo>
                  <a:pt x="115" y="0"/>
                </a:lnTo>
                <a:lnTo>
                  <a:pt x="0" y="23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1AE7B9-BF9D-594F-A3DF-182501E6BE17}"/>
              </a:ext>
            </a:extLst>
          </p:cNvPr>
          <p:cNvSpPr txBox="1"/>
          <p:nvPr/>
        </p:nvSpPr>
        <p:spPr>
          <a:xfrm>
            <a:off x="1123532" y="1718244"/>
            <a:ext cx="10723280" cy="413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b="1"/>
              <a:t>The signal discharges to ground</a:t>
            </a:r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F527DB-9617-9B43-959A-3C345AB7F1D8}"/>
              </a:ext>
            </a:extLst>
          </p:cNvPr>
          <p:cNvGrpSpPr/>
          <p:nvPr/>
        </p:nvGrpSpPr>
        <p:grpSpPr>
          <a:xfrm>
            <a:off x="3057649" y="4105656"/>
            <a:ext cx="5739368" cy="290460"/>
            <a:chOff x="3085597" y="4755635"/>
            <a:chExt cx="5739368" cy="29046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0D8F7EA-4B56-294E-81B9-DD628897584D}"/>
                </a:ext>
              </a:extLst>
            </p:cNvPr>
            <p:cNvSpPr/>
            <p:nvPr/>
          </p:nvSpPr>
          <p:spPr>
            <a:xfrm>
              <a:off x="3085597" y="4825066"/>
              <a:ext cx="5739368" cy="2210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702A5AE-F7B4-6C4E-A55F-1968EAE6AC4E}"/>
                </a:ext>
              </a:extLst>
            </p:cNvPr>
            <p:cNvSpPr/>
            <p:nvPr/>
          </p:nvSpPr>
          <p:spPr>
            <a:xfrm>
              <a:off x="3546121" y="4775312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F3BB66FF-6C23-2140-9C2C-4790A888F902}"/>
                </a:ext>
              </a:extLst>
            </p:cNvPr>
            <p:cNvSpPr/>
            <p:nvPr/>
          </p:nvSpPr>
          <p:spPr>
            <a:xfrm>
              <a:off x="5541447" y="4758843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37E92EEC-179F-0F4A-A7DE-44670F9ED832}"/>
                </a:ext>
              </a:extLst>
            </p:cNvPr>
            <p:cNvSpPr/>
            <p:nvPr/>
          </p:nvSpPr>
          <p:spPr>
            <a:xfrm>
              <a:off x="7474551" y="4755635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087BA3-4889-B741-8FA8-9F9C7E1EBAC4}"/>
              </a:ext>
            </a:extLst>
          </p:cNvPr>
          <p:cNvGrpSpPr/>
          <p:nvPr/>
        </p:nvGrpSpPr>
        <p:grpSpPr>
          <a:xfrm>
            <a:off x="1833649" y="4412337"/>
            <a:ext cx="6949763" cy="894763"/>
            <a:chOff x="1770795" y="2598180"/>
            <a:chExt cx="6949763" cy="894763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FB99262-D3D9-3248-90FC-05E49C1E4AAC}"/>
                </a:ext>
              </a:extLst>
            </p:cNvPr>
            <p:cNvSpPr/>
            <p:nvPr/>
          </p:nvSpPr>
          <p:spPr>
            <a:xfrm>
              <a:off x="2981189" y="2598180"/>
              <a:ext cx="5739369" cy="23710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25" name="Line 55">
              <a:extLst>
                <a:ext uri="{FF2B5EF4-FFF2-40B4-BE49-F238E27FC236}">
                  <a16:creationId xmlns:a16="http://schemas.microsoft.com/office/drawing/2014/main" id="{895CCEC3-D36E-C842-B3D8-C125F1EB22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0597" y="2689013"/>
              <a:ext cx="98419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126" name="Line 55">
              <a:extLst>
                <a:ext uri="{FF2B5EF4-FFF2-40B4-BE49-F238E27FC236}">
                  <a16:creationId xmlns:a16="http://schemas.microsoft.com/office/drawing/2014/main" id="{AB841E2C-40D2-C746-9C37-34DC5E8765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25687" y="2689013"/>
              <a:ext cx="0" cy="586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grpSp>
          <p:nvGrpSpPr>
            <p:cNvPr id="91" name="Group 324">
              <a:extLst>
                <a:ext uri="{FF2B5EF4-FFF2-40B4-BE49-F238E27FC236}">
                  <a16:creationId xmlns:a16="http://schemas.microsoft.com/office/drawing/2014/main" id="{6B3575C9-F1BD-324F-A3C5-D8780CD88C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0795" y="2978299"/>
              <a:ext cx="518087" cy="514644"/>
              <a:chOff x="2110" y="1699"/>
              <a:chExt cx="309" cy="288"/>
            </a:xfrm>
          </p:grpSpPr>
          <p:grpSp>
            <p:nvGrpSpPr>
              <p:cNvPr id="115" name="Group 126">
                <a:extLst>
                  <a:ext uri="{FF2B5EF4-FFF2-40B4-BE49-F238E27FC236}">
                    <a16:creationId xmlns:a16="http://schemas.microsoft.com/office/drawing/2014/main" id="{AFBDB3E1-57F8-3F47-BB68-1DF9A15518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0" y="1872"/>
                <a:ext cx="288" cy="115"/>
                <a:chOff x="1152" y="2160"/>
                <a:chExt cx="288" cy="115"/>
              </a:xfrm>
            </p:grpSpPr>
            <p:sp>
              <p:nvSpPr>
                <p:cNvPr id="117" name="Line 127">
                  <a:extLst>
                    <a:ext uri="{FF2B5EF4-FFF2-40B4-BE49-F238E27FC236}">
                      <a16:creationId xmlns:a16="http://schemas.microsoft.com/office/drawing/2014/main" id="{54F9CFA2-CAF5-BE4A-8C0F-479DA6D38C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52" y="2160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  <p:sp>
              <p:nvSpPr>
                <p:cNvPr id="118" name="Line 128">
                  <a:extLst>
                    <a:ext uri="{FF2B5EF4-FFF2-40B4-BE49-F238E27FC236}">
                      <a16:creationId xmlns:a16="http://schemas.microsoft.com/office/drawing/2014/main" id="{A16CBDAE-50C5-C74B-9E1B-A5C07E79AC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10" y="2218"/>
                  <a:ext cx="1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  <p:sp>
              <p:nvSpPr>
                <p:cNvPr id="119" name="Line 129">
                  <a:extLst>
                    <a:ext uri="{FF2B5EF4-FFF2-40B4-BE49-F238E27FC236}">
                      <a16:creationId xmlns:a16="http://schemas.microsoft.com/office/drawing/2014/main" id="{9A46AC4D-EC2C-D747-9AAC-31E5BCA356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67" y="2275"/>
                  <a:ext cx="5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</p:grpSp>
          <p:sp>
            <p:nvSpPr>
              <p:cNvPr id="116" name="Freeform 323">
                <a:extLst>
                  <a:ext uri="{FF2B5EF4-FFF2-40B4-BE49-F238E27FC236}">
                    <a16:creationId xmlns:a16="http://schemas.microsoft.com/office/drawing/2014/main" id="{EDFBC473-EFB7-FD4F-8A96-CBFF9EF30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309E99D-B065-994A-85FE-9A5B3884E666}"/>
              </a:ext>
            </a:extLst>
          </p:cNvPr>
          <p:cNvGrpSpPr/>
          <p:nvPr/>
        </p:nvGrpSpPr>
        <p:grpSpPr>
          <a:xfrm>
            <a:off x="3060247" y="4497141"/>
            <a:ext cx="6031507" cy="101277"/>
            <a:chOff x="1735494" y="2138844"/>
            <a:chExt cx="5372458" cy="218809"/>
          </a:xfrm>
        </p:grpSpPr>
        <p:grpSp>
          <p:nvGrpSpPr>
            <p:cNvPr id="93" name="Group 367">
              <a:extLst>
                <a:ext uri="{FF2B5EF4-FFF2-40B4-BE49-F238E27FC236}">
                  <a16:creationId xmlns:a16="http://schemas.microsoft.com/office/drawing/2014/main" id="{7F03C374-5DF1-6141-A8F2-969D1D8D362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100619" y="1773719"/>
              <a:ext cx="184150" cy="914400"/>
              <a:chOff x="691" y="3197"/>
              <a:chExt cx="116" cy="576"/>
            </a:xfrm>
          </p:grpSpPr>
          <p:sp>
            <p:nvSpPr>
              <p:cNvPr id="113" name="Freeform 244">
                <a:extLst>
                  <a:ext uri="{FF2B5EF4-FFF2-40B4-BE49-F238E27FC236}">
                    <a16:creationId xmlns:a16="http://schemas.microsoft.com/office/drawing/2014/main" id="{208C7700-3F4A-4046-A377-64F211975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14" name="Freeform 366">
                <a:extLst>
                  <a:ext uri="{FF2B5EF4-FFF2-40B4-BE49-F238E27FC236}">
                    <a16:creationId xmlns:a16="http://schemas.microsoft.com/office/drawing/2014/main" id="{D18D4EE1-9E42-3543-A92B-017864610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4" name="Group 367">
              <a:extLst>
                <a:ext uri="{FF2B5EF4-FFF2-40B4-BE49-F238E27FC236}">
                  <a16:creationId xmlns:a16="http://schemas.microsoft.com/office/drawing/2014/main" id="{C618CAA7-9D4D-5F4C-8488-7C0402D9DBD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07197" y="1775306"/>
              <a:ext cx="184150" cy="914400"/>
              <a:chOff x="691" y="3197"/>
              <a:chExt cx="116" cy="576"/>
            </a:xfrm>
          </p:grpSpPr>
          <p:sp>
            <p:nvSpPr>
              <p:cNvPr id="111" name="Freeform 244">
                <a:extLst>
                  <a:ext uri="{FF2B5EF4-FFF2-40B4-BE49-F238E27FC236}">
                    <a16:creationId xmlns:a16="http://schemas.microsoft.com/office/drawing/2014/main" id="{69D9A5F7-2436-B14F-9B11-F7D45B5FE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12" name="Freeform 366">
                <a:extLst>
                  <a:ext uri="{FF2B5EF4-FFF2-40B4-BE49-F238E27FC236}">
                    <a16:creationId xmlns:a16="http://schemas.microsoft.com/office/drawing/2014/main" id="{55F6A108-1767-1A48-AFF4-8F58DD6EA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5" name="Group 367">
              <a:extLst>
                <a:ext uri="{FF2B5EF4-FFF2-40B4-BE49-F238E27FC236}">
                  <a16:creationId xmlns:a16="http://schemas.microsoft.com/office/drawing/2014/main" id="{7949E720-BF94-0041-A02A-38BF2C1CC8B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913775" y="1776893"/>
              <a:ext cx="184150" cy="914400"/>
              <a:chOff x="691" y="3197"/>
              <a:chExt cx="116" cy="576"/>
            </a:xfrm>
          </p:grpSpPr>
          <p:sp>
            <p:nvSpPr>
              <p:cNvPr id="109" name="Freeform 244">
                <a:extLst>
                  <a:ext uri="{FF2B5EF4-FFF2-40B4-BE49-F238E27FC236}">
                    <a16:creationId xmlns:a16="http://schemas.microsoft.com/office/drawing/2014/main" id="{1D076723-27C4-7241-8243-E6FAF8CC9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10" name="Freeform 366">
                <a:extLst>
                  <a:ext uri="{FF2B5EF4-FFF2-40B4-BE49-F238E27FC236}">
                    <a16:creationId xmlns:a16="http://schemas.microsoft.com/office/drawing/2014/main" id="{4AFFFC81-DF51-7949-9386-2F3D121F6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6" name="Group 367">
              <a:extLst>
                <a:ext uri="{FF2B5EF4-FFF2-40B4-BE49-F238E27FC236}">
                  <a16:creationId xmlns:a16="http://schemas.microsoft.com/office/drawing/2014/main" id="{40ED0B35-407A-6D4D-8E1E-8716E5C82CCE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795409" y="1778393"/>
              <a:ext cx="184150" cy="914400"/>
              <a:chOff x="691" y="3197"/>
              <a:chExt cx="116" cy="576"/>
            </a:xfrm>
          </p:grpSpPr>
          <p:sp>
            <p:nvSpPr>
              <p:cNvPr id="106" name="Freeform 244">
                <a:extLst>
                  <a:ext uri="{FF2B5EF4-FFF2-40B4-BE49-F238E27FC236}">
                    <a16:creationId xmlns:a16="http://schemas.microsoft.com/office/drawing/2014/main" id="{6AF907ED-8A4F-6D46-B2F4-00FC8B0660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08" name="Freeform 366">
                <a:extLst>
                  <a:ext uri="{FF2B5EF4-FFF2-40B4-BE49-F238E27FC236}">
                    <a16:creationId xmlns:a16="http://schemas.microsoft.com/office/drawing/2014/main" id="{C02498BD-2349-134F-BCEA-4500D3510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7" name="Group 367">
              <a:extLst>
                <a:ext uri="{FF2B5EF4-FFF2-40B4-BE49-F238E27FC236}">
                  <a16:creationId xmlns:a16="http://schemas.microsoft.com/office/drawing/2014/main" id="{E35E4BC4-CADB-C040-8DBD-AF605670660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5677043" y="1779893"/>
              <a:ext cx="184150" cy="914400"/>
              <a:chOff x="691" y="3197"/>
              <a:chExt cx="116" cy="576"/>
            </a:xfrm>
          </p:grpSpPr>
          <p:sp>
            <p:nvSpPr>
              <p:cNvPr id="104" name="Freeform 244">
                <a:extLst>
                  <a:ext uri="{FF2B5EF4-FFF2-40B4-BE49-F238E27FC236}">
                    <a16:creationId xmlns:a16="http://schemas.microsoft.com/office/drawing/2014/main" id="{12CC00FC-2684-1743-B23A-38FD63367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05" name="Freeform 366">
                <a:extLst>
                  <a:ext uri="{FF2B5EF4-FFF2-40B4-BE49-F238E27FC236}">
                    <a16:creationId xmlns:a16="http://schemas.microsoft.com/office/drawing/2014/main" id="{AFA9C0D8-C486-9640-92EA-2FA27682B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8" name="Group 367">
              <a:extLst>
                <a:ext uri="{FF2B5EF4-FFF2-40B4-BE49-F238E27FC236}">
                  <a16:creationId xmlns:a16="http://schemas.microsoft.com/office/drawing/2014/main" id="{D0856056-563B-D947-B25B-79C5D2B4A872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6545183" y="1794884"/>
              <a:ext cx="211138" cy="914400"/>
              <a:chOff x="674" y="3197"/>
              <a:chExt cx="133" cy="576"/>
            </a:xfrm>
          </p:grpSpPr>
          <p:sp>
            <p:nvSpPr>
              <p:cNvPr id="102" name="Freeform 244">
                <a:extLst>
                  <a:ext uri="{FF2B5EF4-FFF2-40B4-BE49-F238E27FC236}">
                    <a16:creationId xmlns:a16="http://schemas.microsoft.com/office/drawing/2014/main" id="{C76F2A48-3A65-2344-8E97-9BF3725C5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" y="3197"/>
                <a:ext cx="133" cy="399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03" name="Freeform 366">
                <a:extLst>
                  <a:ext uri="{FF2B5EF4-FFF2-40B4-BE49-F238E27FC236}">
                    <a16:creationId xmlns:a16="http://schemas.microsoft.com/office/drawing/2014/main" id="{D8B5B948-9E02-2A45-8EB7-F923A219C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C90093D-C9CD-5A44-B2A2-E6FF3738B2E0}"/>
              </a:ext>
            </a:extLst>
          </p:cNvPr>
          <p:cNvSpPr/>
          <p:nvPr/>
        </p:nvSpPr>
        <p:spPr>
          <a:xfrm>
            <a:off x="1143000" y="1268004"/>
            <a:ext cx="8414483" cy="4127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b="1"/>
              <a:t>The AC pads offer the smallest impedance to ground for the  fast signal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3BF444-FA66-664F-8BB7-D2C168040E78}"/>
              </a:ext>
            </a:extLst>
          </p:cNvPr>
          <p:cNvSpPr/>
          <p:nvPr/>
        </p:nvSpPr>
        <p:spPr>
          <a:xfrm>
            <a:off x="1128367" y="873746"/>
            <a:ext cx="8419039" cy="41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b="1"/>
              <a:t>The signal is formed on the n+ electrode ==&gt; no signal on the AC pads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01F236-2711-7F41-8B53-60C5B6D30A68}"/>
              </a:ext>
            </a:extLst>
          </p:cNvPr>
          <p:cNvGrpSpPr/>
          <p:nvPr/>
        </p:nvGrpSpPr>
        <p:grpSpPr>
          <a:xfrm>
            <a:off x="4611844" y="4079872"/>
            <a:ext cx="1171216" cy="2250741"/>
            <a:chOff x="4630958" y="4078947"/>
            <a:chExt cx="1171216" cy="2250741"/>
          </a:xfrm>
        </p:grpSpPr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B906B521-92AE-F14B-A941-ABA582577A63}"/>
                </a:ext>
              </a:extLst>
            </p:cNvPr>
            <p:cNvCxnSpPr>
              <a:cxnSpLocks/>
            </p:cNvCxnSpPr>
            <p:nvPr/>
          </p:nvCxnSpPr>
          <p:spPr>
            <a:xfrm>
              <a:off x="5309714" y="4307483"/>
              <a:ext cx="165122" cy="2022205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EC9D26D-5177-0E4B-86E6-3C34F3528486}"/>
                </a:ext>
              </a:extLst>
            </p:cNvPr>
            <p:cNvSpPr txBox="1"/>
            <p:nvPr/>
          </p:nvSpPr>
          <p:spPr>
            <a:xfrm rot="21400427">
              <a:off x="5213810" y="4520174"/>
              <a:ext cx="588364" cy="1731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2724067E-98F7-CF4D-89CA-5EF21D7F5F6D}"/>
                </a:ext>
              </a:extLst>
            </p:cNvPr>
            <p:cNvSpPr/>
            <p:nvPr/>
          </p:nvSpPr>
          <p:spPr>
            <a:xfrm flipV="1">
              <a:off x="4630958" y="4078947"/>
              <a:ext cx="1045586" cy="425375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FF3EA59-674C-1946-AB94-4256322C9EAF}"/>
              </a:ext>
            </a:extLst>
          </p:cNvPr>
          <p:cNvGrpSpPr/>
          <p:nvPr/>
        </p:nvGrpSpPr>
        <p:grpSpPr>
          <a:xfrm>
            <a:off x="7780257" y="3182932"/>
            <a:ext cx="1280966" cy="940079"/>
            <a:chOff x="5886669" y="3185530"/>
            <a:chExt cx="1280966" cy="940079"/>
          </a:xfrm>
        </p:grpSpPr>
        <p:sp>
          <p:nvSpPr>
            <p:cNvPr id="76" name="Line 55">
              <a:extLst>
                <a:ext uri="{FF2B5EF4-FFF2-40B4-BE49-F238E27FC236}">
                  <a16:creationId xmlns:a16="http://schemas.microsoft.com/office/drawing/2014/main" id="{F50B3815-6D02-7E4B-B3A1-98A23CB36D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9" name="AutoShape 56">
              <a:extLst>
                <a:ext uri="{FF2B5EF4-FFF2-40B4-BE49-F238E27FC236}">
                  <a16:creationId xmlns:a16="http://schemas.microsoft.com/office/drawing/2014/main" id="{46A248AA-EFBF-894C-8B7F-80BF41215C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83" name="Line 55">
              <a:extLst>
                <a:ext uri="{FF2B5EF4-FFF2-40B4-BE49-F238E27FC236}">
                  <a16:creationId xmlns:a16="http://schemas.microsoft.com/office/drawing/2014/main" id="{640631BD-4CE7-BE4D-9F67-8F7D2533F8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6669" y="3595919"/>
              <a:ext cx="0" cy="52969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081D1F8-BA81-5A45-8328-4637D39AC5AF}"/>
              </a:ext>
            </a:extLst>
          </p:cNvPr>
          <p:cNvGrpSpPr/>
          <p:nvPr/>
        </p:nvGrpSpPr>
        <p:grpSpPr>
          <a:xfrm>
            <a:off x="3904574" y="3173421"/>
            <a:ext cx="1280966" cy="949590"/>
            <a:chOff x="5886669" y="3185530"/>
            <a:chExt cx="1280966" cy="949590"/>
          </a:xfrm>
        </p:grpSpPr>
        <p:sp>
          <p:nvSpPr>
            <p:cNvPr id="85" name="Line 55">
              <a:extLst>
                <a:ext uri="{FF2B5EF4-FFF2-40B4-BE49-F238E27FC236}">
                  <a16:creationId xmlns:a16="http://schemas.microsoft.com/office/drawing/2014/main" id="{D7EC3990-6253-4B46-AD3F-BF302BADC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86" name="AutoShape 56">
              <a:extLst>
                <a:ext uri="{FF2B5EF4-FFF2-40B4-BE49-F238E27FC236}">
                  <a16:creationId xmlns:a16="http://schemas.microsoft.com/office/drawing/2014/main" id="{BA6AA630-3B49-794C-AA9D-84C9EBD41D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87" name="Line 55">
              <a:extLst>
                <a:ext uri="{FF2B5EF4-FFF2-40B4-BE49-F238E27FC236}">
                  <a16:creationId xmlns:a16="http://schemas.microsoft.com/office/drawing/2014/main" id="{EA33DDEB-BAF4-7B4B-9B21-B990E190CB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6669" y="3596654"/>
              <a:ext cx="0" cy="53846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02EAB39-9337-2644-A7D0-F115C37A78FE}"/>
              </a:ext>
            </a:extLst>
          </p:cNvPr>
          <p:cNvGrpSpPr/>
          <p:nvPr/>
        </p:nvGrpSpPr>
        <p:grpSpPr>
          <a:xfrm>
            <a:off x="2978693" y="3022706"/>
            <a:ext cx="3548459" cy="1773055"/>
            <a:chOff x="2978693" y="3022706"/>
            <a:chExt cx="3548459" cy="1773055"/>
          </a:xfrm>
        </p:grpSpPr>
        <p:sp>
          <p:nvSpPr>
            <p:cNvPr id="99" name="Right Arrow 98">
              <a:extLst>
                <a:ext uri="{FF2B5EF4-FFF2-40B4-BE49-F238E27FC236}">
                  <a16:creationId xmlns:a16="http://schemas.microsoft.com/office/drawing/2014/main" id="{C6F9B8CE-0BE4-6640-8779-38D5E6E45A68}"/>
                </a:ext>
              </a:extLst>
            </p:cNvPr>
            <p:cNvSpPr/>
            <p:nvPr/>
          </p:nvSpPr>
          <p:spPr>
            <a:xfrm flipV="1">
              <a:off x="5437644" y="4495350"/>
              <a:ext cx="611033" cy="290019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  <a:alpha val="52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0" name="Right Arrow 99">
              <a:extLst>
                <a:ext uri="{FF2B5EF4-FFF2-40B4-BE49-F238E27FC236}">
                  <a16:creationId xmlns:a16="http://schemas.microsoft.com/office/drawing/2014/main" id="{D6816A6D-38DA-6545-8C76-57A0E04544AC}"/>
                </a:ext>
              </a:extLst>
            </p:cNvPr>
            <p:cNvSpPr/>
            <p:nvPr/>
          </p:nvSpPr>
          <p:spPr>
            <a:xfrm rot="10800000" flipV="1">
              <a:off x="3791352" y="4513284"/>
              <a:ext cx="1412597" cy="282477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46EA7DA2-708B-0E47-8163-8318CF3254AD}"/>
                </a:ext>
              </a:extLst>
            </p:cNvPr>
            <p:cNvSpPr/>
            <p:nvPr/>
          </p:nvSpPr>
          <p:spPr>
            <a:xfrm flipV="1">
              <a:off x="2978693" y="3105310"/>
              <a:ext cx="1045586" cy="270740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D19FD6F1-2024-2B4E-A3E9-AB3FCD1C0C98}"/>
                </a:ext>
              </a:extLst>
            </p:cNvPr>
            <p:cNvSpPr/>
            <p:nvPr/>
          </p:nvSpPr>
          <p:spPr>
            <a:xfrm flipV="1">
              <a:off x="5481566" y="3022706"/>
              <a:ext cx="1045586" cy="270740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DA263A5-9340-EB47-AECD-5D3F18808740}"/>
              </a:ext>
            </a:extLst>
          </p:cNvPr>
          <p:cNvGrpSpPr/>
          <p:nvPr/>
        </p:nvGrpSpPr>
        <p:grpSpPr>
          <a:xfrm>
            <a:off x="5181419" y="2544458"/>
            <a:ext cx="2810524" cy="791129"/>
            <a:chOff x="1100910" y="1649522"/>
            <a:chExt cx="4212904" cy="2423648"/>
          </a:xfrm>
        </p:grpSpPr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9721D1B1-9075-A14E-BAA0-175F54EE4AF3}"/>
                </a:ext>
              </a:extLst>
            </p:cNvPr>
            <p:cNvSpPr/>
            <p:nvPr/>
          </p:nvSpPr>
          <p:spPr>
            <a:xfrm>
              <a:off x="1611076" y="3213000"/>
              <a:ext cx="1042987" cy="860170"/>
            </a:xfrm>
            <a:custGeom>
              <a:avLst/>
              <a:gdLst>
                <a:gd name="connsiteX0" fmla="*/ 0 w 1042987"/>
                <a:gd name="connsiteY0" fmla="*/ 85725 h 860170"/>
                <a:gd name="connsiteX1" fmla="*/ 385762 w 1042987"/>
                <a:gd name="connsiteY1" fmla="*/ 85725 h 860170"/>
                <a:gd name="connsiteX2" fmla="*/ 557212 w 1042987"/>
                <a:gd name="connsiteY2" fmla="*/ 814388 h 860170"/>
                <a:gd name="connsiteX3" fmla="*/ 800100 w 1042987"/>
                <a:gd name="connsiteY3" fmla="*/ 714375 h 860170"/>
                <a:gd name="connsiteX4" fmla="*/ 971550 w 1042987"/>
                <a:gd name="connsiteY4" fmla="*/ 142875 h 860170"/>
                <a:gd name="connsiteX5" fmla="*/ 1042987 w 1042987"/>
                <a:gd name="connsiteY5" fmla="*/ 0 h 86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987" h="860170">
                  <a:moveTo>
                    <a:pt x="0" y="85725"/>
                  </a:moveTo>
                  <a:cubicBezTo>
                    <a:pt x="146446" y="25003"/>
                    <a:pt x="292893" y="-35719"/>
                    <a:pt x="385762" y="85725"/>
                  </a:cubicBezTo>
                  <a:cubicBezTo>
                    <a:pt x="478631" y="207169"/>
                    <a:pt x="488156" y="709613"/>
                    <a:pt x="557212" y="814388"/>
                  </a:cubicBezTo>
                  <a:cubicBezTo>
                    <a:pt x="626268" y="919163"/>
                    <a:pt x="731044" y="826294"/>
                    <a:pt x="800100" y="714375"/>
                  </a:cubicBezTo>
                  <a:cubicBezTo>
                    <a:pt x="869156" y="602456"/>
                    <a:pt x="931069" y="261938"/>
                    <a:pt x="971550" y="142875"/>
                  </a:cubicBezTo>
                  <a:cubicBezTo>
                    <a:pt x="1012031" y="23812"/>
                    <a:pt x="1027509" y="11906"/>
                    <a:pt x="1042987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DC011EA3-232F-A441-B978-4F2DABAF67BD}"/>
                </a:ext>
              </a:extLst>
            </p:cNvPr>
            <p:cNvSpPr/>
            <p:nvPr/>
          </p:nvSpPr>
          <p:spPr>
            <a:xfrm>
              <a:off x="1100910" y="2148476"/>
              <a:ext cx="1546628" cy="60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Fast signal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446F2719-36FC-5649-8519-5D5F1432930C}"/>
                </a:ext>
              </a:extLst>
            </p:cNvPr>
            <p:cNvSpPr/>
            <p:nvPr/>
          </p:nvSpPr>
          <p:spPr>
            <a:xfrm>
              <a:off x="2633492" y="2986291"/>
              <a:ext cx="2680322" cy="253545"/>
            </a:xfrm>
            <a:custGeom>
              <a:avLst/>
              <a:gdLst>
                <a:gd name="connsiteX0" fmla="*/ 0 w 2128838"/>
                <a:gd name="connsiteY0" fmla="*/ 244179 h 244179"/>
                <a:gd name="connsiteX1" fmla="*/ 142875 w 2128838"/>
                <a:gd name="connsiteY1" fmla="*/ 44154 h 244179"/>
                <a:gd name="connsiteX2" fmla="*/ 457200 w 2128838"/>
                <a:gd name="connsiteY2" fmla="*/ 1291 h 244179"/>
                <a:gd name="connsiteX3" fmla="*/ 914400 w 2128838"/>
                <a:gd name="connsiteY3" fmla="*/ 72729 h 244179"/>
                <a:gd name="connsiteX4" fmla="*/ 1328738 w 2128838"/>
                <a:gd name="connsiteY4" fmla="*/ 158454 h 244179"/>
                <a:gd name="connsiteX5" fmla="*/ 2128838 w 2128838"/>
                <a:gd name="connsiteY5" fmla="*/ 201316 h 24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8838" h="244179">
                  <a:moveTo>
                    <a:pt x="0" y="244179"/>
                  </a:moveTo>
                  <a:cubicBezTo>
                    <a:pt x="33337" y="164407"/>
                    <a:pt x="66675" y="84635"/>
                    <a:pt x="142875" y="44154"/>
                  </a:cubicBezTo>
                  <a:cubicBezTo>
                    <a:pt x="219075" y="3673"/>
                    <a:pt x="328613" y="-3471"/>
                    <a:pt x="457200" y="1291"/>
                  </a:cubicBezTo>
                  <a:cubicBezTo>
                    <a:pt x="585787" y="6053"/>
                    <a:pt x="769144" y="46535"/>
                    <a:pt x="914400" y="72729"/>
                  </a:cubicBezTo>
                  <a:cubicBezTo>
                    <a:pt x="1059656" y="98923"/>
                    <a:pt x="1126332" y="137023"/>
                    <a:pt x="1328738" y="158454"/>
                  </a:cubicBezTo>
                  <a:cubicBezTo>
                    <a:pt x="1531144" y="179885"/>
                    <a:pt x="1829991" y="190600"/>
                    <a:pt x="2128838" y="201316"/>
                  </a:cubicBezTo>
                </a:path>
              </a:pathLst>
            </a:custGeom>
            <a:noFill/>
            <a:ln w="31750">
              <a:solidFill>
                <a:srgbClr val="221A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76A29532-D61E-734D-88D0-CD8A3404FAA5}"/>
                </a:ext>
              </a:extLst>
            </p:cNvPr>
            <p:cNvSpPr/>
            <p:nvPr/>
          </p:nvSpPr>
          <p:spPr>
            <a:xfrm>
              <a:off x="2628749" y="2565988"/>
              <a:ext cx="1429407" cy="667780"/>
            </a:xfrm>
            <a:custGeom>
              <a:avLst/>
              <a:gdLst>
                <a:gd name="connsiteX0" fmla="*/ 0 w 1429407"/>
                <a:gd name="connsiteY0" fmla="*/ 656933 h 667780"/>
                <a:gd name="connsiteX1" fmla="*/ 94593 w 1429407"/>
                <a:gd name="connsiteY1" fmla="*/ 310092 h 667780"/>
                <a:gd name="connsiteX2" fmla="*/ 178676 w 1429407"/>
                <a:gd name="connsiteY2" fmla="*/ 68354 h 667780"/>
                <a:gd name="connsiteX3" fmla="*/ 409904 w 1429407"/>
                <a:gd name="connsiteY3" fmla="*/ 15802 h 667780"/>
                <a:gd name="connsiteX4" fmla="*/ 567559 w 1429407"/>
                <a:gd name="connsiteY4" fmla="*/ 310092 h 667780"/>
                <a:gd name="connsiteX5" fmla="*/ 756745 w 1429407"/>
                <a:gd name="connsiteY5" fmla="*/ 530809 h 667780"/>
                <a:gd name="connsiteX6" fmla="*/ 966952 w 1429407"/>
                <a:gd name="connsiteY6" fmla="*/ 646423 h 667780"/>
                <a:gd name="connsiteX7" fmla="*/ 1429407 w 1429407"/>
                <a:gd name="connsiteY7" fmla="*/ 667444 h 66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9407" h="667780">
                  <a:moveTo>
                    <a:pt x="0" y="656933"/>
                  </a:moveTo>
                  <a:cubicBezTo>
                    <a:pt x="32407" y="532560"/>
                    <a:pt x="64814" y="408188"/>
                    <a:pt x="94593" y="310092"/>
                  </a:cubicBezTo>
                  <a:cubicBezTo>
                    <a:pt x="124372" y="211995"/>
                    <a:pt x="126124" y="117402"/>
                    <a:pt x="178676" y="68354"/>
                  </a:cubicBezTo>
                  <a:cubicBezTo>
                    <a:pt x="231228" y="19306"/>
                    <a:pt x="345090" y="-24488"/>
                    <a:pt x="409904" y="15802"/>
                  </a:cubicBezTo>
                  <a:cubicBezTo>
                    <a:pt x="474718" y="56092"/>
                    <a:pt x="509752" y="224258"/>
                    <a:pt x="567559" y="310092"/>
                  </a:cubicBezTo>
                  <a:cubicBezTo>
                    <a:pt x="625366" y="395926"/>
                    <a:pt x="690180" y="474754"/>
                    <a:pt x="756745" y="530809"/>
                  </a:cubicBezTo>
                  <a:cubicBezTo>
                    <a:pt x="823310" y="586864"/>
                    <a:pt x="854842" y="623651"/>
                    <a:pt x="966952" y="646423"/>
                  </a:cubicBezTo>
                  <a:cubicBezTo>
                    <a:pt x="1079062" y="669195"/>
                    <a:pt x="1254234" y="668319"/>
                    <a:pt x="1429407" y="667444"/>
                  </a:cubicBezTo>
                </a:path>
              </a:pathLst>
            </a:custGeom>
            <a:noFill/>
            <a:ln w="28575">
              <a:solidFill>
                <a:srgbClr val="221A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F8F02D2-3D51-CC41-AAE7-CF5AE309CC79}"/>
                </a:ext>
              </a:extLst>
            </p:cNvPr>
            <p:cNvSpPr txBox="1"/>
            <p:nvPr/>
          </p:nvSpPr>
          <p:spPr>
            <a:xfrm>
              <a:off x="4107244" y="3075540"/>
              <a:ext cx="1193912" cy="672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long RC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49B2403-76C5-0E48-88D1-0C81A0B08297}"/>
                </a:ext>
              </a:extLst>
            </p:cNvPr>
            <p:cNvSpPr txBox="1"/>
            <p:nvPr/>
          </p:nvSpPr>
          <p:spPr>
            <a:xfrm>
              <a:off x="3156376" y="1649522"/>
              <a:ext cx="1233842" cy="67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short RC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49BC87D-D827-E848-ACFF-BA7DD385E321}"/>
              </a:ext>
            </a:extLst>
          </p:cNvPr>
          <p:cNvGrpSpPr/>
          <p:nvPr/>
        </p:nvGrpSpPr>
        <p:grpSpPr>
          <a:xfrm>
            <a:off x="2502861" y="2567977"/>
            <a:ext cx="2970261" cy="791129"/>
            <a:chOff x="861469" y="1649522"/>
            <a:chExt cx="4452345" cy="2423648"/>
          </a:xfrm>
        </p:grpSpPr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91E21043-790B-3848-8F50-5E064B924EDA}"/>
                </a:ext>
              </a:extLst>
            </p:cNvPr>
            <p:cNvSpPr/>
            <p:nvPr/>
          </p:nvSpPr>
          <p:spPr>
            <a:xfrm>
              <a:off x="1611076" y="3213000"/>
              <a:ext cx="1042987" cy="860170"/>
            </a:xfrm>
            <a:custGeom>
              <a:avLst/>
              <a:gdLst>
                <a:gd name="connsiteX0" fmla="*/ 0 w 1042987"/>
                <a:gd name="connsiteY0" fmla="*/ 85725 h 860170"/>
                <a:gd name="connsiteX1" fmla="*/ 385762 w 1042987"/>
                <a:gd name="connsiteY1" fmla="*/ 85725 h 860170"/>
                <a:gd name="connsiteX2" fmla="*/ 557212 w 1042987"/>
                <a:gd name="connsiteY2" fmla="*/ 814388 h 860170"/>
                <a:gd name="connsiteX3" fmla="*/ 800100 w 1042987"/>
                <a:gd name="connsiteY3" fmla="*/ 714375 h 860170"/>
                <a:gd name="connsiteX4" fmla="*/ 971550 w 1042987"/>
                <a:gd name="connsiteY4" fmla="*/ 142875 h 860170"/>
                <a:gd name="connsiteX5" fmla="*/ 1042987 w 1042987"/>
                <a:gd name="connsiteY5" fmla="*/ 0 h 86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987" h="860170">
                  <a:moveTo>
                    <a:pt x="0" y="85725"/>
                  </a:moveTo>
                  <a:cubicBezTo>
                    <a:pt x="146446" y="25003"/>
                    <a:pt x="292893" y="-35719"/>
                    <a:pt x="385762" y="85725"/>
                  </a:cubicBezTo>
                  <a:cubicBezTo>
                    <a:pt x="478631" y="207169"/>
                    <a:pt x="488156" y="709613"/>
                    <a:pt x="557212" y="814388"/>
                  </a:cubicBezTo>
                  <a:cubicBezTo>
                    <a:pt x="626268" y="919163"/>
                    <a:pt x="731044" y="826294"/>
                    <a:pt x="800100" y="714375"/>
                  </a:cubicBezTo>
                  <a:cubicBezTo>
                    <a:pt x="869156" y="602456"/>
                    <a:pt x="931069" y="261938"/>
                    <a:pt x="971550" y="142875"/>
                  </a:cubicBezTo>
                  <a:cubicBezTo>
                    <a:pt x="1012031" y="23812"/>
                    <a:pt x="1027509" y="11906"/>
                    <a:pt x="1042987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AE597881-B323-0D40-89F3-43C748E074EF}"/>
                </a:ext>
              </a:extLst>
            </p:cNvPr>
            <p:cNvSpPr/>
            <p:nvPr/>
          </p:nvSpPr>
          <p:spPr>
            <a:xfrm>
              <a:off x="861469" y="2191298"/>
              <a:ext cx="1546628" cy="60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Fast signal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4D5B1C81-C3D6-984B-A364-04F5068B456B}"/>
                </a:ext>
              </a:extLst>
            </p:cNvPr>
            <p:cNvSpPr/>
            <p:nvPr/>
          </p:nvSpPr>
          <p:spPr>
            <a:xfrm>
              <a:off x="2633492" y="2986291"/>
              <a:ext cx="2680322" cy="253545"/>
            </a:xfrm>
            <a:custGeom>
              <a:avLst/>
              <a:gdLst>
                <a:gd name="connsiteX0" fmla="*/ 0 w 2128838"/>
                <a:gd name="connsiteY0" fmla="*/ 244179 h 244179"/>
                <a:gd name="connsiteX1" fmla="*/ 142875 w 2128838"/>
                <a:gd name="connsiteY1" fmla="*/ 44154 h 244179"/>
                <a:gd name="connsiteX2" fmla="*/ 457200 w 2128838"/>
                <a:gd name="connsiteY2" fmla="*/ 1291 h 244179"/>
                <a:gd name="connsiteX3" fmla="*/ 914400 w 2128838"/>
                <a:gd name="connsiteY3" fmla="*/ 72729 h 244179"/>
                <a:gd name="connsiteX4" fmla="*/ 1328738 w 2128838"/>
                <a:gd name="connsiteY4" fmla="*/ 158454 h 244179"/>
                <a:gd name="connsiteX5" fmla="*/ 2128838 w 2128838"/>
                <a:gd name="connsiteY5" fmla="*/ 201316 h 24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8838" h="244179">
                  <a:moveTo>
                    <a:pt x="0" y="244179"/>
                  </a:moveTo>
                  <a:cubicBezTo>
                    <a:pt x="33337" y="164407"/>
                    <a:pt x="66675" y="84635"/>
                    <a:pt x="142875" y="44154"/>
                  </a:cubicBezTo>
                  <a:cubicBezTo>
                    <a:pt x="219075" y="3673"/>
                    <a:pt x="328613" y="-3471"/>
                    <a:pt x="457200" y="1291"/>
                  </a:cubicBezTo>
                  <a:cubicBezTo>
                    <a:pt x="585787" y="6053"/>
                    <a:pt x="769144" y="46535"/>
                    <a:pt x="914400" y="72729"/>
                  </a:cubicBezTo>
                  <a:cubicBezTo>
                    <a:pt x="1059656" y="98923"/>
                    <a:pt x="1126332" y="137023"/>
                    <a:pt x="1328738" y="158454"/>
                  </a:cubicBezTo>
                  <a:cubicBezTo>
                    <a:pt x="1531144" y="179885"/>
                    <a:pt x="1829991" y="190600"/>
                    <a:pt x="2128838" y="201316"/>
                  </a:cubicBezTo>
                </a:path>
              </a:pathLst>
            </a:custGeom>
            <a:noFill/>
            <a:ln w="31750">
              <a:solidFill>
                <a:srgbClr val="221A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CE5E9CDF-F0DF-494B-B487-118AB23C7A7F}"/>
                </a:ext>
              </a:extLst>
            </p:cNvPr>
            <p:cNvSpPr/>
            <p:nvPr/>
          </p:nvSpPr>
          <p:spPr>
            <a:xfrm>
              <a:off x="2628749" y="2565988"/>
              <a:ext cx="1429407" cy="667780"/>
            </a:xfrm>
            <a:custGeom>
              <a:avLst/>
              <a:gdLst>
                <a:gd name="connsiteX0" fmla="*/ 0 w 1429407"/>
                <a:gd name="connsiteY0" fmla="*/ 656933 h 667780"/>
                <a:gd name="connsiteX1" fmla="*/ 94593 w 1429407"/>
                <a:gd name="connsiteY1" fmla="*/ 310092 h 667780"/>
                <a:gd name="connsiteX2" fmla="*/ 178676 w 1429407"/>
                <a:gd name="connsiteY2" fmla="*/ 68354 h 667780"/>
                <a:gd name="connsiteX3" fmla="*/ 409904 w 1429407"/>
                <a:gd name="connsiteY3" fmla="*/ 15802 h 667780"/>
                <a:gd name="connsiteX4" fmla="*/ 567559 w 1429407"/>
                <a:gd name="connsiteY4" fmla="*/ 310092 h 667780"/>
                <a:gd name="connsiteX5" fmla="*/ 756745 w 1429407"/>
                <a:gd name="connsiteY5" fmla="*/ 530809 h 667780"/>
                <a:gd name="connsiteX6" fmla="*/ 966952 w 1429407"/>
                <a:gd name="connsiteY6" fmla="*/ 646423 h 667780"/>
                <a:gd name="connsiteX7" fmla="*/ 1429407 w 1429407"/>
                <a:gd name="connsiteY7" fmla="*/ 667444 h 66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9407" h="667780">
                  <a:moveTo>
                    <a:pt x="0" y="656933"/>
                  </a:moveTo>
                  <a:cubicBezTo>
                    <a:pt x="32407" y="532560"/>
                    <a:pt x="64814" y="408188"/>
                    <a:pt x="94593" y="310092"/>
                  </a:cubicBezTo>
                  <a:cubicBezTo>
                    <a:pt x="124372" y="211995"/>
                    <a:pt x="126124" y="117402"/>
                    <a:pt x="178676" y="68354"/>
                  </a:cubicBezTo>
                  <a:cubicBezTo>
                    <a:pt x="231228" y="19306"/>
                    <a:pt x="345090" y="-24488"/>
                    <a:pt x="409904" y="15802"/>
                  </a:cubicBezTo>
                  <a:cubicBezTo>
                    <a:pt x="474718" y="56092"/>
                    <a:pt x="509752" y="224258"/>
                    <a:pt x="567559" y="310092"/>
                  </a:cubicBezTo>
                  <a:cubicBezTo>
                    <a:pt x="625366" y="395926"/>
                    <a:pt x="690180" y="474754"/>
                    <a:pt x="756745" y="530809"/>
                  </a:cubicBezTo>
                  <a:cubicBezTo>
                    <a:pt x="823310" y="586864"/>
                    <a:pt x="854842" y="623651"/>
                    <a:pt x="966952" y="646423"/>
                  </a:cubicBezTo>
                  <a:cubicBezTo>
                    <a:pt x="1079062" y="669195"/>
                    <a:pt x="1254234" y="668319"/>
                    <a:pt x="1429407" y="667444"/>
                  </a:cubicBezTo>
                </a:path>
              </a:pathLst>
            </a:custGeom>
            <a:noFill/>
            <a:ln w="28575">
              <a:solidFill>
                <a:srgbClr val="221A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AF0F074C-5C29-534F-B67E-1E64E1014E19}"/>
                </a:ext>
              </a:extLst>
            </p:cNvPr>
            <p:cNvSpPr txBox="1"/>
            <p:nvPr/>
          </p:nvSpPr>
          <p:spPr>
            <a:xfrm>
              <a:off x="4107244" y="3075540"/>
              <a:ext cx="1193912" cy="672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long RC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52C66D0-7C64-3343-A89E-38CB2E864735}"/>
                </a:ext>
              </a:extLst>
            </p:cNvPr>
            <p:cNvSpPr txBox="1"/>
            <p:nvPr/>
          </p:nvSpPr>
          <p:spPr>
            <a:xfrm>
              <a:off x="3156376" y="1649522"/>
              <a:ext cx="1233842" cy="67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short RC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B7260A8-EEE5-F445-8191-62456C24DFE3}"/>
              </a:ext>
            </a:extLst>
          </p:cNvPr>
          <p:cNvSpPr txBox="1"/>
          <p:nvPr/>
        </p:nvSpPr>
        <p:spPr>
          <a:xfrm>
            <a:off x="4591322" y="5105825"/>
            <a:ext cx="7219308" cy="14929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In resistive readout the signal is naturally shared among pads </a:t>
            </a:r>
            <a:r>
              <a:rPr lang="en-US" dirty="0"/>
              <a:t>(4-6) without the need of B field or floating pads</a:t>
            </a:r>
          </a:p>
          <a:p>
            <a:pPr>
              <a:lnSpc>
                <a:spcPct val="130000"/>
              </a:lnSpc>
            </a:pPr>
            <a:r>
              <a:rPr lang="en-US" b="1" dirty="0"/>
              <a:t>Thanks to the internal gain, full efficiency even with sharing</a:t>
            </a:r>
          </a:p>
          <a:p>
            <a:pPr algn="ctr">
              <a:lnSpc>
                <a:spcPct val="130000"/>
              </a:lnSpc>
            </a:pPr>
            <a:r>
              <a:rPr lang="en-US" b="1" dirty="0"/>
              <a:t>Results presented here are from the FBK RSD1 production</a:t>
            </a:r>
          </a:p>
        </p:txBody>
      </p:sp>
    </p:spTree>
    <p:extLst>
      <p:ext uri="{BB962C8B-B14F-4D97-AF65-F5344CB8AC3E}">
        <p14:creationId xmlns:p14="http://schemas.microsoft.com/office/powerpoint/2010/main" val="3508901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6" grpId="0"/>
      <p:bldP spid="15" grpId="0"/>
      <p:bldP spid="10" grpId="0" animBg="1"/>
    </p:bldLst>
  </p:timing>
</p:sld>
</file>

<file path=ppt/theme/theme1.xml><?xml version="1.0" encoding="utf-8"?>
<a:theme xmlns:a="http://schemas.openxmlformats.org/drawingml/2006/main" name="Clean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tx1">
              <a:lumMod val="75000"/>
              <a:lumOff val="25000"/>
            </a:schemeClr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b="1" dirty="0" smtClean="0">
            <a:solidFill>
              <a:srgbClr val="8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artiglia" id="{3760F05D-54CF-144A-A176-BC9D9B2E6600}" vid="{83754A32-434E-1E40-B532-9DA0C4812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Clean</Template>
  <TotalTime>222</TotalTime>
  <Words>1842</Words>
  <Application>Microsoft Macintosh PowerPoint</Application>
  <PresentationFormat>Widescreen</PresentationFormat>
  <Paragraphs>290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Cambria Math</vt:lpstr>
      <vt:lpstr>Century Gothic</vt:lpstr>
      <vt:lpstr>Symbol</vt:lpstr>
      <vt:lpstr>Wingdings</vt:lpstr>
      <vt:lpstr>Wingdings 2</vt:lpstr>
      <vt:lpstr>Clean</vt:lpstr>
      <vt:lpstr>4D tracking at FCC-ee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Position precision σ_x, readout, and material budget</vt:lpstr>
      <vt:lpstr> Second design innovation: resistive read-out </vt:lpstr>
      <vt:lpstr> RSD main formula in motion</vt:lpstr>
      <vt:lpstr>Laser study: position resolution as a function of pixel geometry </vt:lpstr>
      <vt:lpstr>ASIC for RSD</vt:lpstr>
      <vt:lpstr>UFSD Summary: more gaining and more sharing</vt:lpstr>
      <vt:lpstr>PowerPoint Presentation</vt:lpstr>
      <vt:lpstr>It takes a village</vt:lpstr>
      <vt:lpstr>Bibliography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4D tracking at FCC-ee</dc:title>
  <dc:subject/>
  <dc:creator>Nicolo' Cartiglia</dc:creator>
  <cp:keywords/>
  <dc:description/>
  <cp:lastModifiedBy>Nicolo' Cartiglia</cp:lastModifiedBy>
  <cp:revision>15</cp:revision>
  <cp:lastPrinted>2020-10-30T09:46:12Z</cp:lastPrinted>
  <dcterms:created xsi:type="dcterms:W3CDTF">2021-09-06T19:53:52Z</dcterms:created>
  <dcterms:modified xsi:type="dcterms:W3CDTF">2021-09-07T13:20:09Z</dcterms:modified>
  <cp:category/>
</cp:coreProperties>
</file>