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92" r:id="rId5"/>
    <p:sldId id="354" r:id="rId6"/>
    <p:sldId id="355" r:id="rId7"/>
    <p:sldId id="352" r:id="rId8"/>
    <p:sldId id="353" r:id="rId9"/>
    <p:sldId id="336" r:id="rId10"/>
    <p:sldId id="344" r:id="rId11"/>
    <p:sldId id="346" r:id="rId12"/>
    <p:sldId id="347" r:id="rId13"/>
    <p:sldId id="357" r:id="rId14"/>
    <p:sldId id="350" r:id="rId15"/>
    <p:sldId id="35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AA3570-D3BC-6976-F3E2-740CD14B315D}" name="Davide Di Croce" initials="DD" userId="S::davide.dicroce@epfl.ch::b59fe63f-f00d-4b29-9765-efdab1fc7be0" providerId="AD"/>
  <p188:author id="{0909F4F9-B67C-0ECD-1E20-22E0F985B3F1}" name="Massimo Giovannozzi" initials="MG" userId="S::massimo.giovannozzi@cern.ch::edceeadf-f52f-45e1-ac17-03d15471ede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93B"/>
    <a:srgbClr val="FF9300"/>
    <a:srgbClr val="626262"/>
    <a:srgbClr val="404040"/>
    <a:srgbClr val="FFFFFF"/>
    <a:srgbClr val="FFC2BD"/>
    <a:srgbClr val="4C8184"/>
    <a:srgbClr val="72ABAE"/>
    <a:srgbClr val="C1D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386" autoAdjust="0"/>
    <p:restoredTop sz="96051" autoAdjust="0"/>
  </p:normalViewPr>
  <p:slideViewPr>
    <p:cSldViewPr snapToGrid="0">
      <p:cViewPr varScale="1">
        <p:scale>
          <a:sx n="132" d="100"/>
          <a:sy n="132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096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47199B7-0F3D-415D-967C-64689F5915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82416F-2C77-4E95-9360-488E52D2D1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03153-1602-47B6-A26D-A5D01F9E174A}" type="datetimeFigureOut">
              <a:rPr lang="en-US" smtClean="0"/>
              <a:t>6/18/24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D160D6-48B8-4CE0-8A26-BED3FE89EF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3E819D-28EE-4F26-ABDB-646802A698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BBC40-77F0-4D22-8FD6-09BFA9950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71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07BF1-1E5B-424B-8682-E324CAD11812}" type="datetimeFigureOut">
              <a:rPr lang="en-CH" smtClean="0"/>
              <a:t>6/18/24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F7E98-025B-CB46-9550-626D465A18B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9075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21754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598721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2605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23C52-EA84-8958-E2FE-3B10B46CD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CF40C7-30A3-E55F-47A5-82DE538E31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9EF4F5-E833-E2CD-5DAF-C87BCFDADB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133DB-0114-948F-CD1A-B159E7028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7768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922B5-CC28-6A98-574B-3BEF668E9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90EF71-3171-850E-86DB-7057D76359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7E2724-E3CE-3E97-71DA-075CDA917F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148FA-54D7-6D45-AEC7-BFF6D1E5D0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2028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92A9C-DBF1-BB64-6885-F44271DB8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1E81D7-2088-9AA6-6195-BBB1C8B473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8F5BB0-F6DE-C46A-12D4-D88F111F7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3D06F5-6A81-C023-3470-BF68E87F50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78148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0C99B2-188E-8A26-8E57-2DE4F0232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7422FB-DD84-AB50-1783-22665455C4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D70467-4839-31A6-D2F9-1E0D6F327B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BF6F8E-C57B-8777-C646-D0289E1C44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60776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826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42253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952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4F523-579E-6B68-BF53-6B095D75A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68DA94-4907-1924-5F8F-63B1E65354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C07313-7FDA-90F7-203E-33DD011A53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3BC91-4F8F-DE6B-14CA-F5299645B2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65505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alphaModFix amt="10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217" y="37636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5220" y="52386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58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blipFill dpi="0" rotWithShape="1">
          <a:blip r:embed="rId2">
            <a:alphaModFix amt="5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176573"/>
            <a:ext cx="11029616" cy="515025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860213"/>
            <a:ext cx="11029615" cy="5563701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7086" y="176573"/>
            <a:ext cx="479976" cy="365125"/>
          </a:xfrm>
        </p:spPr>
        <p:txBody>
          <a:bodyPr/>
          <a:lstStyle>
            <a:lvl1pPr algn="ctr">
              <a:defRPr sz="1400"/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90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22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8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556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461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599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986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5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0082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fl.ch/labs/lpap/machine-learning-applied-to-accelerator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opscience.iop.org/article/10.1088/1748-0221/19/04/P0400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25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2C0C9-2A3C-4299-B830-BB1EFE38D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803" y="4313364"/>
            <a:ext cx="11912395" cy="635704"/>
          </a:xfrm>
        </p:spPr>
        <p:txBody>
          <a:bodyPr anchor="t">
            <a:noAutofit/>
          </a:bodyPr>
          <a:lstStyle/>
          <a:p>
            <a:pPr algn="ctr"/>
            <a:r>
              <a:rPr lang="en-GB" sz="2800" b="1" dirty="0">
                <a:solidFill>
                  <a:srgbClr val="0070C0"/>
                </a:solidFill>
              </a:rPr>
              <a:t>Active deep learning for single-particle beam dynamics studies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DBE4E39-D4F0-4D12-A11A-92CF5D1EDC79}"/>
              </a:ext>
            </a:extLst>
          </p:cNvPr>
          <p:cNvSpPr txBox="1">
            <a:spLocks/>
          </p:cNvSpPr>
          <p:nvPr/>
        </p:nvSpPr>
        <p:spPr>
          <a:xfrm>
            <a:off x="266219" y="4770655"/>
            <a:ext cx="11659562" cy="1179761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D. Di Croce</a:t>
            </a:r>
            <a:r>
              <a:rPr lang="en-US" sz="2300" b="1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M. GiOVANNOZZI</a:t>
            </a:r>
            <a:r>
              <a:rPr lang="en-US" sz="2300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1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G. IaDAROLA</a:t>
            </a:r>
            <a:r>
              <a:rPr lang="en-US" sz="2300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1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E. Krymova</a:t>
            </a:r>
            <a:r>
              <a:rPr lang="en-US" sz="2300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4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T. Pieloni</a:t>
            </a:r>
            <a:r>
              <a:rPr lang="en-US" sz="2300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S. Radaelli</a:t>
            </a:r>
            <a:r>
              <a:rPr lang="en-US" sz="2300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1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M. SEIDEL</a:t>
            </a:r>
            <a:r>
              <a:rPr lang="en-US" sz="2300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2,4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F. F. Van der Veken</a:t>
            </a:r>
            <a:r>
              <a:rPr lang="en-US" sz="2300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1</a:t>
            </a:r>
            <a:endParaRPr lang="en-US" sz="23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algn="just"/>
            <a:r>
              <a:rPr lang="en-US" sz="2000" b="1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1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CERN, </a:t>
            </a:r>
            <a:r>
              <a:rPr lang="en-US" sz="2000" b="1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EPFL, </a:t>
            </a:r>
            <a:r>
              <a:rPr lang="en-US" sz="2000" b="1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3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PSI,</a:t>
            </a:r>
            <a:r>
              <a:rPr lang="en-US" sz="2000" b="1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4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SDSC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C89511E3-44B8-598D-1687-5E489ADFC6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0579" y="170356"/>
            <a:ext cx="638418" cy="638418"/>
          </a:xfrm>
          <a:prstGeom prst="rect">
            <a:avLst/>
          </a:prstGeom>
        </p:spPr>
      </p:pic>
      <p:pic>
        <p:nvPicPr>
          <p:cNvPr id="7" name="Picture 2" descr="Le logo de l'EPFL">
            <a:extLst>
              <a:ext uri="{FF2B5EF4-FFF2-40B4-BE49-F238E27FC236}">
                <a16:creationId xmlns:a16="http://schemas.microsoft.com/office/drawing/2014/main" id="{EE4D4CFC-EA5B-4C71-061A-AB796DC892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8" t="19338" r="7492" b="20748"/>
          <a:stretch/>
        </p:blipFill>
        <p:spPr bwMode="auto">
          <a:xfrm>
            <a:off x="9830838" y="170356"/>
            <a:ext cx="1634462" cy="63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62C98AE3-39E3-F599-4D6F-79486E22D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0579" y="902161"/>
            <a:ext cx="1788128" cy="6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C053DBC-3341-514A-DEBE-68B05B0CD054}"/>
              </a:ext>
            </a:extLst>
          </p:cNvPr>
          <p:cNvGrpSpPr/>
          <p:nvPr/>
        </p:nvGrpSpPr>
        <p:grpSpPr>
          <a:xfrm>
            <a:off x="11557141" y="170356"/>
            <a:ext cx="495057" cy="635703"/>
            <a:chOff x="2011142" y="17826038"/>
            <a:chExt cx="7662945" cy="10039307"/>
          </a:xfrm>
        </p:grpSpPr>
        <p:pic>
          <p:nvPicPr>
            <p:cNvPr id="11" name="Picture 14" descr="Home - Swiss Data Science Center">
              <a:extLst>
                <a:ext uri="{FF2B5EF4-FFF2-40B4-BE49-F238E27FC236}">
                  <a16:creationId xmlns:a16="http://schemas.microsoft.com/office/drawing/2014/main" id="{D2D95206-8547-3785-A196-8CD2A230EFE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003"/>
            <a:stretch/>
          </p:blipFill>
          <p:spPr bwMode="auto">
            <a:xfrm>
              <a:off x="2132013" y="17826038"/>
              <a:ext cx="7542074" cy="7150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6" descr="Home - Swiss Data Science Center">
              <a:extLst>
                <a:ext uri="{FF2B5EF4-FFF2-40B4-BE49-F238E27FC236}">
                  <a16:creationId xmlns:a16="http://schemas.microsoft.com/office/drawing/2014/main" id="{D6F14AF8-FE7D-F09E-E174-521892BB17D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43" r="1"/>
            <a:stretch/>
          </p:blipFill>
          <p:spPr bwMode="auto">
            <a:xfrm>
              <a:off x="2011142" y="24695497"/>
              <a:ext cx="7662945" cy="3169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8" descr="Home - CHART (Swiss Accelerator Research and Technology) - CHART">
            <a:extLst>
              <a:ext uri="{FF2B5EF4-FFF2-40B4-BE49-F238E27FC236}">
                <a16:creationId xmlns:a16="http://schemas.microsoft.com/office/drawing/2014/main" id="{DC7001F5-D23B-D318-3BB0-DEEDBAF88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964" y="902161"/>
            <a:ext cx="1002234" cy="63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FF0960-2D00-11F1-05B6-AF8B662CB7CF}"/>
              </a:ext>
            </a:extLst>
          </p:cNvPr>
          <p:cNvSpPr txBox="1"/>
          <p:nvPr/>
        </p:nvSpPr>
        <p:spPr>
          <a:xfrm>
            <a:off x="0" y="6611779"/>
            <a:ext cx="1205219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100" dirty="0"/>
              <a:t>This work was carried out under the auspices and with the support of the Swiss Accelerator Research and Technology programme (CHART) and the Swiss Data Science Centre (SDSC)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65ACDD0-5BB5-B16C-9542-5C7C520A6F58}"/>
              </a:ext>
            </a:extLst>
          </p:cNvPr>
          <p:cNvSpPr txBox="1">
            <a:spLocks/>
          </p:cNvSpPr>
          <p:nvPr/>
        </p:nvSpPr>
        <p:spPr>
          <a:xfrm>
            <a:off x="266219" y="6018996"/>
            <a:ext cx="11659562" cy="657475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9</a:t>
            </a:r>
            <a:r>
              <a:rPr lang="en-US" sz="2000" b="1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th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Low Emittance Rings Workshop – 19</a:t>
            </a:r>
            <a:r>
              <a:rPr lang="en-US" sz="2000" b="1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th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June 2024, UNIGE - Geneva</a:t>
            </a:r>
          </a:p>
          <a:p>
            <a:pPr algn="ct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CHIPP 2024 ANNUAL MEETING</a:t>
            </a:r>
          </a:p>
          <a:p>
            <a:pPr algn="ctr"/>
            <a:endParaRPr lang="en-US" sz="18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026" name="Picture 2" descr="CHIPP 2024 Annual meeting">
            <a:extLst>
              <a:ext uri="{FF2B5EF4-FFF2-40B4-BE49-F238E27FC236}">
                <a16:creationId xmlns:a16="http://schemas.microsoft.com/office/drawing/2014/main" id="{1243125E-5625-3B51-7F35-630234C9D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02" y="170356"/>
            <a:ext cx="20066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071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EB26C-609F-2227-B5E2-94AF980B2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D8F89AA-61AD-C84F-0C5D-6F38DD0DC5C1}"/>
              </a:ext>
            </a:extLst>
          </p:cNvPr>
          <p:cNvSpPr txBox="1">
            <a:spLocks/>
          </p:cNvSpPr>
          <p:nvPr/>
        </p:nvSpPr>
        <p:spPr>
          <a:xfrm>
            <a:off x="-187133" y="691598"/>
            <a:ext cx="12039634" cy="33830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endParaRPr lang="en-GB" sz="1900" dirty="0">
              <a:solidFill>
                <a:srgbClr val="FF000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21EA60F-5BF9-4386-1A6C-0E9102DC8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76573"/>
            <a:ext cx="11029616" cy="51502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ACTIVE LEARNING FRAMEWORK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B9426DFC-CE2A-222B-654E-C091565BE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16A445C8-AE1B-30A0-B106-3A03E177202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11790781"/>
                  </p:ext>
                </p:extLst>
              </p:nvPr>
            </p:nvGraphicFramePr>
            <p:xfrm>
              <a:off x="6327002" y="1664652"/>
              <a:ext cx="5735256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33814">
                      <a:extLst>
                        <a:ext uri="{9D8B030D-6E8A-4147-A177-3AD203B41FA5}">
                          <a16:colId xmlns:a16="http://schemas.microsoft.com/office/drawing/2014/main" val="1799906047"/>
                        </a:ext>
                      </a:extLst>
                    </a:gridCol>
                    <a:gridCol w="1433814">
                      <a:extLst>
                        <a:ext uri="{9D8B030D-6E8A-4147-A177-3AD203B41FA5}">
                          <a16:colId xmlns:a16="http://schemas.microsoft.com/office/drawing/2014/main" val="3808941278"/>
                        </a:ext>
                      </a:extLst>
                    </a:gridCol>
                    <a:gridCol w="1433814">
                      <a:extLst>
                        <a:ext uri="{9D8B030D-6E8A-4147-A177-3AD203B41FA5}">
                          <a16:colId xmlns:a16="http://schemas.microsoft.com/office/drawing/2014/main" val="509972568"/>
                        </a:ext>
                      </a:extLst>
                    </a:gridCol>
                    <a:gridCol w="1433814">
                      <a:extLst>
                        <a:ext uri="{9D8B030D-6E8A-4147-A177-3AD203B41FA5}">
                          <a16:colId xmlns:a16="http://schemas.microsoft.com/office/drawing/2014/main" val="135645434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1" dirty="0"/>
                            <a:t>2016 </a:t>
                          </a:r>
                          <a:r>
                            <a:rPr lang="en-CH" sz="1500" b="1"/>
                            <a:t>Data </a:t>
                          </a:r>
                          <a:r>
                            <a:rPr lang="en-CH" sz="1500" b="1" dirty="0"/>
                            <a:t>set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dirty="0">
                              <a:solidFill>
                                <a:srgbClr val="0070C0"/>
                              </a:solidFill>
                            </a:rPr>
                            <a:t>Initial train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dirty="0">
                              <a:solidFill>
                                <a:srgbClr val="0070C0"/>
                              </a:solidFill>
                            </a:rPr>
                            <a:t>Random train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dirty="0">
                              <a:solidFill>
                                <a:srgbClr val="FF493B"/>
                              </a:solidFill>
                            </a:rPr>
                            <a:t>Smart train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04279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rgbClr val="0070C0"/>
                              </a:solidFill>
                            </a:rPr>
                            <a:t>Random Test</a:t>
                          </a:r>
                          <a:endParaRPr lang="en-CH" sz="1600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/>
                            <a:t>0.2</a:t>
                          </a:r>
                          <a:r>
                            <a:rPr lang="en-US" sz="1600" dirty="0"/>
                            <a:t>6</a:t>
                          </a:r>
                          <a:r>
                            <a:rPr lang="en-CH" sz="160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CH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/>
                            <a:t>0.2</a:t>
                          </a:r>
                          <a:r>
                            <a:rPr lang="en-US" sz="1600" dirty="0"/>
                            <a:t>2</a:t>
                          </a:r>
                          <a:r>
                            <a:rPr lang="en-CH" sz="160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CH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dirty="0">
                              <a:solidFill>
                                <a:srgbClr val="FF0000"/>
                              </a:solidFill>
                            </a:rPr>
                            <a:t>0.21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CH" sz="16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716112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b="1" dirty="0">
                              <a:solidFill>
                                <a:srgbClr val="FF493B"/>
                              </a:solidFill>
                            </a:rPr>
                            <a:t>Smart Test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dirty="0"/>
                            <a:t>1.73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CH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dirty="0"/>
                            <a:t>1.74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CH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dirty="0">
                              <a:solidFill>
                                <a:srgbClr val="FF0000"/>
                              </a:solidFill>
                            </a:rPr>
                            <a:t>1.70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en-CH" sz="16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852188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16A445C8-AE1B-30A0-B106-3A03E177202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11790781"/>
                  </p:ext>
                </p:extLst>
              </p:nvPr>
            </p:nvGraphicFramePr>
            <p:xfrm>
              <a:off x="6327002" y="1664652"/>
              <a:ext cx="5735256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33814">
                      <a:extLst>
                        <a:ext uri="{9D8B030D-6E8A-4147-A177-3AD203B41FA5}">
                          <a16:colId xmlns:a16="http://schemas.microsoft.com/office/drawing/2014/main" val="1799906047"/>
                        </a:ext>
                      </a:extLst>
                    </a:gridCol>
                    <a:gridCol w="1433814">
                      <a:extLst>
                        <a:ext uri="{9D8B030D-6E8A-4147-A177-3AD203B41FA5}">
                          <a16:colId xmlns:a16="http://schemas.microsoft.com/office/drawing/2014/main" val="3808941278"/>
                        </a:ext>
                      </a:extLst>
                    </a:gridCol>
                    <a:gridCol w="1433814">
                      <a:extLst>
                        <a:ext uri="{9D8B030D-6E8A-4147-A177-3AD203B41FA5}">
                          <a16:colId xmlns:a16="http://schemas.microsoft.com/office/drawing/2014/main" val="509972568"/>
                        </a:ext>
                      </a:extLst>
                    </a:gridCol>
                    <a:gridCol w="1433814">
                      <a:extLst>
                        <a:ext uri="{9D8B030D-6E8A-4147-A177-3AD203B41FA5}">
                          <a16:colId xmlns:a16="http://schemas.microsoft.com/office/drawing/2014/main" val="135645434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1" dirty="0"/>
                            <a:t>2016 </a:t>
                          </a:r>
                          <a:r>
                            <a:rPr lang="en-CH" sz="1500" b="1"/>
                            <a:t>Data </a:t>
                          </a:r>
                          <a:r>
                            <a:rPr lang="en-CH" sz="1500" b="1" dirty="0"/>
                            <a:t>set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dirty="0">
                              <a:solidFill>
                                <a:srgbClr val="0070C0"/>
                              </a:solidFill>
                            </a:rPr>
                            <a:t>Initial train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dirty="0">
                              <a:solidFill>
                                <a:srgbClr val="0070C0"/>
                              </a:solidFill>
                            </a:rPr>
                            <a:t>Random train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dirty="0">
                              <a:solidFill>
                                <a:srgbClr val="FF493B"/>
                              </a:solidFill>
                            </a:rPr>
                            <a:t>Smart train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04279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rgbClr val="0070C0"/>
                              </a:solidFill>
                            </a:rPr>
                            <a:t>Random Test</a:t>
                          </a:r>
                          <a:endParaRPr lang="en-CH" sz="1600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885" t="-103333" r="-201770" b="-1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885" t="-103333" r="-101770" b="-1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885" t="-103333" r="-1770" b="-1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16112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600" b="1" dirty="0">
                              <a:solidFill>
                                <a:srgbClr val="FF493B"/>
                              </a:solidFill>
                            </a:rPr>
                            <a:t>Smart Test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885" t="-210345" r="-201770" b="-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885" t="-210345" r="-101770" b="-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885" t="-210345" r="-1770" b="-137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8521882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811795FD-B784-CE04-4F19-3DF789DE84E4}"/>
              </a:ext>
            </a:extLst>
          </p:cNvPr>
          <p:cNvGrpSpPr/>
          <p:nvPr/>
        </p:nvGrpSpPr>
        <p:grpSpPr>
          <a:xfrm>
            <a:off x="-119779" y="1481849"/>
            <a:ext cx="6341197" cy="1938924"/>
            <a:chOff x="-119779" y="1551009"/>
            <a:chExt cx="6341197" cy="1938924"/>
          </a:xfrm>
        </p:grpSpPr>
        <p:sp>
          <p:nvSpPr>
            <p:cNvPr id="36" name="Left Arrow 35">
              <a:extLst>
                <a:ext uri="{FF2B5EF4-FFF2-40B4-BE49-F238E27FC236}">
                  <a16:creationId xmlns:a16="http://schemas.microsoft.com/office/drawing/2014/main" id="{0DD614AE-78A5-74F2-E7E4-7D0CD63AE159}"/>
                </a:ext>
              </a:extLst>
            </p:cNvPr>
            <p:cNvSpPr/>
            <p:nvPr/>
          </p:nvSpPr>
          <p:spPr>
            <a:xfrm rot="10800000">
              <a:off x="4311390" y="3106638"/>
              <a:ext cx="879678" cy="383295"/>
            </a:xfrm>
            <a:prstGeom prst="lef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H" sz="900" dirty="0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0E43358-E312-6365-7A98-705D2A3AF466}"/>
                </a:ext>
              </a:extLst>
            </p:cNvPr>
            <p:cNvGrpSpPr/>
            <p:nvPr/>
          </p:nvGrpSpPr>
          <p:grpSpPr>
            <a:xfrm>
              <a:off x="-119779" y="1551009"/>
              <a:ext cx="6341197" cy="1885069"/>
              <a:chOff x="97428" y="4563941"/>
              <a:chExt cx="7827162" cy="2170065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433C2CED-1484-F122-BD8B-64F5926FFFA0}"/>
                  </a:ext>
                </a:extLst>
              </p:cNvPr>
              <p:cNvGrpSpPr/>
              <p:nvPr/>
            </p:nvGrpSpPr>
            <p:grpSpPr>
              <a:xfrm>
                <a:off x="97428" y="4563941"/>
                <a:ext cx="7827162" cy="2170065"/>
                <a:chOff x="58207" y="4694546"/>
                <a:chExt cx="7827162" cy="2170065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D05CF780-64D5-E4D6-465B-5CECE6E3E52D}"/>
                    </a:ext>
                  </a:extLst>
                </p:cNvPr>
                <p:cNvGrpSpPr/>
                <p:nvPr/>
              </p:nvGrpSpPr>
              <p:grpSpPr>
                <a:xfrm>
                  <a:off x="58207" y="4694546"/>
                  <a:ext cx="7827162" cy="2170065"/>
                  <a:chOff x="822952" y="3187382"/>
                  <a:chExt cx="7366242" cy="2170065"/>
                </a:xfrm>
              </p:grpSpPr>
              <p:grpSp>
                <p:nvGrpSpPr>
                  <p:cNvPr id="20" name="Group 19">
                    <a:extLst>
                      <a:ext uri="{FF2B5EF4-FFF2-40B4-BE49-F238E27FC236}">
                        <a16:creationId xmlns:a16="http://schemas.microsoft.com/office/drawing/2014/main" id="{227ECCA1-3E67-7CBD-1AA5-37204A9C60F5}"/>
                      </a:ext>
                    </a:extLst>
                  </p:cNvPr>
                  <p:cNvGrpSpPr/>
                  <p:nvPr/>
                </p:nvGrpSpPr>
                <p:grpSpPr>
                  <a:xfrm>
                    <a:off x="1025039" y="3187382"/>
                    <a:ext cx="7164155" cy="2170065"/>
                    <a:chOff x="793764" y="3051229"/>
                    <a:chExt cx="7164155" cy="2170065"/>
                  </a:xfrm>
                </p:grpSpPr>
                <p:grpSp>
                  <p:nvGrpSpPr>
                    <p:cNvPr id="2" name="Group 1">
                      <a:extLst>
                        <a:ext uri="{FF2B5EF4-FFF2-40B4-BE49-F238E27FC236}">
                          <a16:creationId xmlns:a16="http://schemas.microsoft.com/office/drawing/2014/main" id="{A9CAAD67-FFBC-DD5C-0308-6D9595695C1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59971" y="3051229"/>
                      <a:ext cx="5797948" cy="2163458"/>
                      <a:chOff x="231738" y="23553649"/>
                      <a:chExt cx="9547679" cy="3579225"/>
                    </a:xfrm>
                  </p:grpSpPr>
                  <p:sp>
                    <p:nvSpPr>
                      <p:cNvPr id="10" name="Right Arrow 9">
                        <a:extLst>
                          <a:ext uri="{FF2B5EF4-FFF2-40B4-BE49-F238E27FC236}">
                            <a16:creationId xmlns:a16="http://schemas.microsoft.com/office/drawing/2014/main" id="{D075EF17-DE28-776E-F7CB-9E4046A244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54831" y="23636888"/>
                        <a:ext cx="1759129" cy="852058"/>
                      </a:xfrm>
                      <a:prstGeom prst="rightArrow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sz="1400" dirty="0">
                            <a:solidFill>
                              <a:schemeClr val="tx1"/>
                            </a:solidFill>
                          </a:rPr>
                          <a:t>DA data</a:t>
                        </a:r>
                      </a:p>
                    </p:txBody>
                  </p:sp>
                  <p:sp>
                    <p:nvSpPr>
                      <p:cNvPr id="3" name="Rectangle 2">
                        <a:extLst>
                          <a:ext uri="{FF2B5EF4-FFF2-40B4-BE49-F238E27FC236}">
                            <a16:creationId xmlns:a16="http://schemas.microsoft.com/office/drawing/2014/main" id="{5B63CEB8-CBE7-967A-CE62-D98A1EF2F0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1738" y="23553649"/>
                        <a:ext cx="1769697" cy="356317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1">
                        <a:schemeClr val="accent4"/>
                      </a:lnRef>
                      <a:fillRef idx="2">
                        <a:schemeClr val="accent4"/>
                      </a:fillRef>
                      <a:effectRef idx="1">
                        <a:schemeClr val="accent4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dirty="0"/>
                          <a:t>MAD-X</a:t>
                        </a:r>
                      </a:p>
                    </p:txBody>
                  </p:sp>
                  <p:sp>
                    <p:nvSpPr>
                      <p:cNvPr id="5" name="Rectangle 4">
                        <a:extLst>
                          <a:ext uri="{FF2B5EF4-FFF2-40B4-BE49-F238E27FC236}">
                            <a16:creationId xmlns:a16="http://schemas.microsoft.com/office/drawing/2014/main" id="{7931CC32-EAC7-26B8-21A4-E094E5B349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49341" y="23553651"/>
                        <a:ext cx="1953091" cy="101853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1">
                        <a:schemeClr val="accent4"/>
                      </a:lnRef>
                      <a:fillRef idx="2">
                        <a:schemeClr val="accent4"/>
                      </a:fillRef>
                      <a:effectRef idx="1">
                        <a:schemeClr val="accent4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dirty="0"/>
                          <a:t>XSuite</a:t>
                        </a:r>
                      </a:p>
                    </p:txBody>
                  </p:sp>
                  <p:sp>
                    <p:nvSpPr>
                      <p:cNvPr id="6" name="Rectangle 5">
                        <a:extLst>
                          <a:ext uri="{FF2B5EF4-FFF2-40B4-BE49-F238E27FC236}">
                            <a16:creationId xmlns:a16="http://schemas.microsoft.com/office/drawing/2014/main" id="{A694BAD7-D61D-9888-ACA9-F214E0D719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26324" y="23553649"/>
                        <a:ext cx="1953093" cy="3579225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4"/>
                      </a:lnRef>
                      <a:fillRef idx="2">
                        <a:schemeClr val="accent4"/>
                      </a:fillRef>
                      <a:effectRef idx="1">
                        <a:schemeClr val="accent4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dirty="0"/>
                          <a:t>DA training</a:t>
                        </a:r>
                      </a:p>
                    </p:txBody>
                  </p:sp>
                  <p:sp>
                    <p:nvSpPr>
                      <p:cNvPr id="8" name="Rectangle 7">
                        <a:extLst>
                          <a:ext uri="{FF2B5EF4-FFF2-40B4-BE49-F238E27FC236}">
                            <a16:creationId xmlns:a16="http://schemas.microsoft.com/office/drawing/2014/main" id="{5C8F476B-6253-D518-6418-0318E50A6B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29963" y="26097260"/>
                        <a:ext cx="1965379" cy="1018538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6"/>
                      </a:lnRef>
                      <a:fillRef idx="2">
                        <a:schemeClr val="accent6"/>
                      </a:fillRef>
                      <a:effectRef idx="1">
                        <a:schemeClr val="accent6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sz="1400" dirty="0"/>
                          <a:t>DA + error</a:t>
                        </a:r>
                        <a:br>
                          <a:rPr lang="en-CH" sz="1400" dirty="0"/>
                        </a:br>
                        <a:r>
                          <a:rPr lang="en-CH" sz="1400" dirty="0"/>
                          <a:t>Estimation</a:t>
                        </a:r>
                      </a:p>
                    </p:txBody>
                  </p:sp>
                  <p:sp>
                    <p:nvSpPr>
                      <p:cNvPr id="9" name="Right Arrow 8">
                        <a:extLst>
                          <a:ext uri="{FF2B5EF4-FFF2-40B4-BE49-F238E27FC236}">
                            <a16:creationId xmlns:a16="http://schemas.microsoft.com/office/drawing/2014/main" id="{FA036C0C-CAC6-E5D0-91C0-CA46B9A0CB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20813" y="23629797"/>
                        <a:ext cx="2109149" cy="996915"/>
                      </a:xfrm>
                      <a:prstGeom prst="rightArrow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sz="1600" dirty="0">
                            <a:solidFill>
                              <a:schemeClr val="tx1"/>
                            </a:solidFill>
                          </a:rPr>
                          <a:t>Lattices</a:t>
                        </a:r>
                        <a:endParaRPr lang="en-CH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1" name="Right Arrow 10">
                        <a:extLst>
                          <a:ext uri="{FF2B5EF4-FFF2-40B4-BE49-F238E27FC236}">
                            <a16:creationId xmlns:a16="http://schemas.microsoft.com/office/drawing/2014/main" id="{F9D70B9A-5CD7-67E2-C2FC-4C4A68DE4E1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6113310" y="25841169"/>
                        <a:ext cx="1682762" cy="729996"/>
                      </a:xfrm>
                      <a:prstGeom prst="rightArrow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2">
                          <a:shade val="50000"/>
                        </a:schemeClr>
                      </a:lnRef>
                      <a:fillRef idx="1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en-CH" sz="14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8" name="Right Arrow 17">
                      <a:extLst>
                        <a:ext uri="{FF2B5EF4-FFF2-40B4-BE49-F238E27FC236}">
                          <a16:creationId xmlns:a16="http://schemas.microsoft.com/office/drawing/2014/main" id="{F3BCB23E-1A9D-2181-A1F7-CA276DF740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3764" y="3097257"/>
                      <a:ext cx="1351672" cy="691852"/>
                    </a:xfrm>
                    <a:prstGeom prst="rightArrow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9" name="Left Arrow 18">
                      <a:extLst>
                        <a:ext uri="{FF2B5EF4-FFF2-40B4-BE49-F238E27FC236}">
                          <a16:creationId xmlns:a16="http://schemas.microsoft.com/office/drawing/2014/main" id="{6F15B4B2-ABFC-4C18-C158-C5AF21B77BB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95679" y="4484351"/>
                      <a:ext cx="1351671" cy="736943"/>
                    </a:xfrm>
                    <a:prstGeom prst="leftArrow">
                      <a:avLst>
                        <a:gd name="adj1" fmla="val 50000"/>
                        <a:gd name="adj2" fmla="val 50822"/>
                      </a:avLst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4763" algn="ctr"/>
                      <a:endParaRPr lang="en-CH" sz="14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84690AF8-AD2D-13A0-9B58-3EF1A35BB087}"/>
                      </a:ext>
                    </a:extLst>
                  </p:cNvPr>
                  <p:cNvSpPr txBox="1"/>
                  <p:nvPr/>
                </p:nvSpPr>
                <p:spPr>
                  <a:xfrm>
                    <a:off x="849982" y="3387807"/>
                    <a:ext cx="1641075" cy="3659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CH" sz="1400" dirty="0"/>
                      <a:t>C</a:t>
                    </a:r>
                    <a:r>
                      <a:rPr lang="en-CH" sz="1400" dirty="0">
                        <a:solidFill>
                          <a:schemeClr val="tx1"/>
                        </a:solidFill>
                      </a:rPr>
                      <a:t>onfigurations</a:t>
                    </a:r>
                  </a:p>
                </p:txBody>
              </p: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39CF9CF3-34E4-3FEB-5758-65E61C814E6D}"/>
                      </a:ext>
                    </a:extLst>
                  </p:cNvPr>
                  <p:cNvSpPr txBox="1"/>
                  <p:nvPr/>
                </p:nvSpPr>
                <p:spPr>
                  <a:xfrm>
                    <a:off x="6113572" y="4624483"/>
                    <a:ext cx="871592" cy="3659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CH" sz="1400" dirty="0">
                        <a:solidFill>
                          <a:schemeClr val="tx1"/>
                        </a:solidFill>
                      </a:rPr>
                      <a:t>MODEL</a:t>
                    </a:r>
                    <a:endParaRPr lang="en-CH" sz="1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662F14C1-8C3F-DB2F-7F6B-071422D2AE0E}"/>
                      </a:ext>
                    </a:extLst>
                  </p:cNvPr>
                  <p:cNvSpPr txBox="1"/>
                  <p:nvPr/>
                </p:nvSpPr>
                <p:spPr>
                  <a:xfrm>
                    <a:off x="822952" y="4663162"/>
                    <a:ext cx="1641075" cy="6300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CH" sz="1400" dirty="0"/>
                      <a:t>NEW configurations</a:t>
                    </a:r>
                  </a:p>
                </p:txBody>
              </p:sp>
            </p:grpSp>
            <p:sp>
              <p:nvSpPr>
                <p:cNvPr id="24" name="Right Arrow 23">
                  <a:extLst>
                    <a:ext uri="{FF2B5EF4-FFF2-40B4-BE49-F238E27FC236}">
                      <a16:creationId xmlns:a16="http://schemas.microsoft.com/office/drawing/2014/main" id="{3FCB10A2-68DA-34AC-1B02-E5478F106FD0}"/>
                    </a:ext>
                  </a:extLst>
                </p:cNvPr>
                <p:cNvSpPr/>
                <p:nvPr/>
              </p:nvSpPr>
              <p:spPr>
                <a:xfrm>
                  <a:off x="2879051" y="6171993"/>
                  <a:ext cx="1360950" cy="647239"/>
                </a:xfrm>
                <a:prstGeom prst="rightArrow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CH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ight Arrow 25">
                  <a:extLst>
                    <a:ext uri="{FF2B5EF4-FFF2-40B4-BE49-F238E27FC236}">
                      <a16:creationId xmlns:a16="http://schemas.microsoft.com/office/drawing/2014/main" id="{18CB5A10-6FA9-EC87-1DF5-BD66DB854D97}"/>
                    </a:ext>
                  </a:extLst>
                </p:cNvPr>
                <p:cNvSpPr/>
                <p:nvPr/>
              </p:nvSpPr>
              <p:spPr>
                <a:xfrm rot="16200000">
                  <a:off x="4445079" y="5443698"/>
                  <a:ext cx="875103" cy="687855"/>
                </a:xfrm>
                <a:prstGeom prst="rightArrow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CH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D6459537-6DAD-1592-430B-A5D0F36D1762}"/>
                    </a:ext>
                  </a:extLst>
                </p:cNvPr>
                <p:cNvSpPr txBox="1"/>
                <p:nvPr/>
              </p:nvSpPr>
              <p:spPr>
                <a:xfrm>
                  <a:off x="2650704" y="6298807"/>
                  <a:ext cx="1743760" cy="3659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400" dirty="0"/>
                    <a:t>ML variabbles</a:t>
                  </a:r>
                  <a:endParaRPr lang="en-CH" sz="14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0387CC2-F4A2-852A-A876-F4CB0FAD9DE5}"/>
                  </a:ext>
                </a:extLst>
              </p:cNvPr>
              <p:cNvSpPr txBox="1"/>
              <p:nvPr/>
            </p:nvSpPr>
            <p:spPr>
              <a:xfrm rot="16200000">
                <a:off x="4432533" y="5522274"/>
                <a:ext cx="978636" cy="373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dirty="0"/>
                  <a:t>Lattices</a:t>
                </a:r>
                <a:endParaRPr lang="en-CH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CB67256-AA75-B017-8C12-404AF73B151B}"/>
                </a:ext>
              </a:extLst>
            </p:cNvPr>
            <p:cNvSpPr txBox="1"/>
            <p:nvPr/>
          </p:nvSpPr>
          <p:spPr>
            <a:xfrm>
              <a:off x="4212924" y="3123184"/>
              <a:ext cx="995804" cy="314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dirty="0"/>
                <a:t>Synthetic</a:t>
              </a:r>
            </a:p>
          </p:txBody>
        </p:sp>
      </p:grp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E657D631-9925-B37C-CA1E-51DA0D306807}"/>
              </a:ext>
            </a:extLst>
          </p:cNvPr>
          <p:cNvSpPr txBox="1">
            <a:spLocks/>
          </p:cNvSpPr>
          <p:nvPr/>
        </p:nvSpPr>
        <p:spPr>
          <a:xfrm>
            <a:off x="54937" y="706660"/>
            <a:ext cx="12014411" cy="743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r>
              <a:rPr lang="en-GB" sz="1900" dirty="0">
                <a:solidFill>
                  <a:schemeClr val="tx1"/>
                </a:solidFill>
              </a:rPr>
              <a:t>To test the effectiveness of </a:t>
            </a:r>
            <a:r>
              <a:rPr lang="en-GB" sz="1900" dirty="0">
                <a:solidFill>
                  <a:srgbClr val="FF0000"/>
                </a:solidFill>
              </a:rPr>
              <a:t>smart sampling</a:t>
            </a:r>
            <a:r>
              <a:rPr lang="en-GB" sz="1900" dirty="0">
                <a:solidFill>
                  <a:schemeClr val="tx1"/>
                </a:solidFill>
              </a:rPr>
              <a:t>, we compared the performance of the model when trained with two different data sets: </a:t>
            </a:r>
            <a:r>
              <a:rPr lang="en-GB" sz="1900" dirty="0">
                <a:solidFill>
                  <a:srgbClr val="0070C0"/>
                </a:solidFill>
              </a:rPr>
              <a:t>random search</a:t>
            </a:r>
            <a:r>
              <a:rPr lang="en-GB" sz="1900" dirty="0">
                <a:solidFill>
                  <a:schemeClr val="tx1"/>
                </a:solidFill>
              </a:rPr>
              <a:t> of machine configuration input and with the </a:t>
            </a:r>
            <a:r>
              <a:rPr lang="en-GB" sz="1900" dirty="0">
                <a:solidFill>
                  <a:srgbClr val="FF0000"/>
                </a:solidFill>
              </a:rPr>
              <a:t>AL framework</a:t>
            </a:r>
            <a:r>
              <a:rPr lang="en-GB" sz="19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9FEF7673-BB4A-5A07-2077-6E6681F6213C}"/>
              </a:ext>
            </a:extLst>
          </p:cNvPr>
          <p:cNvSpPr txBox="1">
            <a:spLocks/>
          </p:cNvSpPr>
          <p:nvPr/>
        </p:nvSpPr>
        <p:spPr>
          <a:xfrm>
            <a:off x="54187" y="3431357"/>
            <a:ext cx="12014411" cy="74349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00" dirty="0">
                <a:solidFill>
                  <a:schemeClr val="tx1"/>
                </a:solidFill>
              </a:rPr>
              <a:t>The AL framework allows to </a:t>
            </a:r>
            <a:r>
              <a:rPr lang="en-CH" sz="2000" dirty="0">
                <a:solidFill>
                  <a:schemeClr val="tx1"/>
                </a:solidFill>
              </a:rPr>
              <a:t>explore machine configurations more efficiently where the model has not yet learnt the features of the underlying physics.</a:t>
            </a:r>
          </a:p>
          <a:p>
            <a:pPr marL="305435" indent="-305435" algn="just"/>
            <a:endParaRPr lang="en-GB" sz="1900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80AF1E1-003F-DA4C-4D2D-CCCC05142CFC}"/>
              </a:ext>
            </a:extLst>
          </p:cNvPr>
          <p:cNvSpPr txBox="1"/>
          <p:nvPr/>
        </p:nvSpPr>
        <p:spPr>
          <a:xfrm>
            <a:off x="6870404" y="2950307"/>
            <a:ext cx="5265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Improvement in setups with challenging predictions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5757499-DB7F-509A-B3DE-4F93C547C02B}"/>
              </a:ext>
            </a:extLst>
          </p:cNvPr>
          <p:cNvGrpSpPr/>
          <p:nvPr/>
        </p:nvGrpSpPr>
        <p:grpSpPr>
          <a:xfrm>
            <a:off x="54187" y="4919076"/>
            <a:ext cx="6341197" cy="1938924"/>
            <a:chOff x="-119779" y="1551009"/>
            <a:chExt cx="6341197" cy="1938924"/>
          </a:xfrm>
        </p:grpSpPr>
        <p:sp>
          <p:nvSpPr>
            <p:cNvPr id="47" name="Left Arrow 46">
              <a:extLst>
                <a:ext uri="{FF2B5EF4-FFF2-40B4-BE49-F238E27FC236}">
                  <a16:creationId xmlns:a16="http://schemas.microsoft.com/office/drawing/2014/main" id="{4CF3A552-DF6B-5996-7157-1EC44FF0CD62}"/>
                </a:ext>
              </a:extLst>
            </p:cNvPr>
            <p:cNvSpPr/>
            <p:nvPr/>
          </p:nvSpPr>
          <p:spPr>
            <a:xfrm rot="10800000">
              <a:off x="4311390" y="3106638"/>
              <a:ext cx="879678" cy="383295"/>
            </a:xfrm>
            <a:prstGeom prst="lef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H" sz="900" dirty="0">
                <a:solidFill>
                  <a:schemeClr val="tx1"/>
                </a:solidFill>
              </a:endParaRP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D64EEEE-9CBF-7C46-8C2D-385A411C544E}"/>
                </a:ext>
              </a:extLst>
            </p:cNvPr>
            <p:cNvGrpSpPr/>
            <p:nvPr/>
          </p:nvGrpSpPr>
          <p:grpSpPr>
            <a:xfrm>
              <a:off x="-119779" y="1551009"/>
              <a:ext cx="6341197" cy="1885069"/>
              <a:chOff x="97428" y="4563941"/>
              <a:chExt cx="7827162" cy="2170065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540CC-4004-8F7E-829F-A4A1CA3FADD7}"/>
                  </a:ext>
                </a:extLst>
              </p:cNvPr>
              <p:cNvGrpSpPr/>
              <p:nvPr/>
            </p:nvGrpSpPr>
            <p:grpSpPr>
              <a:xfrm>
                <a:off x="97428" y="4563941"/>
                <a:ext cx="7827162" cy="2170065"/>
                <a:chOff x="58207" y="4694546"/>
                <a:chExt cx="7827162" cy="2170065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0679BFC6-B8DF-A9D7-DF38-4A07442B6E52}"/>
                    </a:ext>
                  </a:extLst>
                </p:cNvPr>
                <p:cNvGrpSpPr/>
                <p:nvPr/>
              </p:nvGrpSpPr>
              <p:grpSpPr>
                <a:xfrm>
                  <a:off x="58207" y="4694546"/>
                  <a:ext cx="7827162" cy="2170065"/>
                  <a:chOff x="822952" y="3187382"/>
                  <a:chExt cx="7366242" cy="2170065"/>
                </a:xfrm>
              </p:grpSpPr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6F9F12FB-93A7-2DC4-158C-607CDE6C488A}"/>
                      </a:ext>
                    </a:extLst>
                  </p:cNvPr>
                  <p:cNvGrpSpPr/>
                  <p:nvPr/>
                </p:nvGrpSpPr>
                <p:grpSpPr>
                  <a:xfrm>
                    <a:off x="1025039" y="3187382"/>
                    <a:ext cx="7164155" cy="2170065"/>
                    <a:chOff x="793764" y="3051229"/>
                    <a:chExt cx="7164155" cy="2170065"/>
                  </a:xfrm>
                </p:grpSpPr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DD4DDBF0-3050-AC9D-B3FD-E3BD880E5DE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59971" y="3051229"/>
                      <a:ext cx="5797948" cy="2163458"/>
                      <a:chOff x="231738" y="23553649"/>
                      <a:chExt cx="9547679" cy="3579225"/>
                    </a:xfrm>
                  </p:grpSpPr>
                  <p:sp>
                    <p:nvSpPr>
                      <p:cNvPr id="63" name="Right Arrow 62">
                        <a:extLst>
                          <a:ext uri="{FF2B5EF4-FFF2-40B4-BE49-F238E27FC236}">
                            <a16:creationId xmlns:a16="http://schemas.microsoft.com/office/drawing/2014/main" id="{1AC71FDC-483D-EB27-B5C2-04A8487660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54831" y="23636888"/>
                        <a:ext cx="1759129" cy="852058"/>
                      </a:xfrm>
                      <a:prstGeom prst="rightArrow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sz="1400" dirty="0">
                            <a:solidFill>
                              <a:schemeClr val="tx1"/>
                            </a:solidFill>
                          </a:rPr>
                          <a:t>DA data</a:t>
                        </a:r>
                      </a:p>
                    </p:txBody>
                  </p:sp>
                  <p:sp>
                    <p:nvSpPr>
                      <p:cNvPr id="64" name="Rectangle 63">
                        <a:extLst>
                          <a:ext uri="{FF2B5EF4-FFF2-40B4-BE49-F238E27FC236}">
                            <a16:creationId xmlns:a16="http://schemas.microsoft.com/office/drawing/2014/main" id="{B80688C8-4EA4-EFEA-0C40-AA8AF6BFF1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1738" y="23553649"/>
                        <a:ext cx="1769697" cy="356317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1">
                        <a:schemeClr val="accent4"/>
                      </a:lnRef>
                      <a:fillRef idx="2">
                        <a:schemeClr val="accent4"/>
                      </a:fillRef>
                      <a:effectRef idx="1">
                        <a:schemeClr val="accent4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dirty="0"/>
                          <a:t>MAD-X</a:t>
                        </a:r>
                      </a:p>
                    </p:txBody>
                  </p:sp>
                  <p:sp>
                    <p:nvSpPr>
                      <p:cNvPr id="65" name="Rectangle 64">
                        <a:extLst>
                          <a:ext uri="{FF2B5EF4-FFF2-40B4-BE49-F238E27FC236}">
                            <a16:creationId xmlns:a16="http://schemas.microsoft.com/office/drawing/2014/main" id="{8888D402-4DA3-2E3C-338E-068B9272F3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49341" y="23553651"/>
                        <a:ext cx="1953091" cy="101853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1">
                        <a:schemeClr val="accent4"/>
                      </a:lnRef>
                      <a:fillRef idx="2">
                        <a:schemeClr val="accent4"/>
                      </a:fillRef>
                      <a:effectRef idx="1">
                        <a:schemeClr val="accent4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dirty="0"/>
                          <a:t>XSuite</a:t>
                        </a:r>
                      </a:p>
                    </p:txBody>
                  </p:sp>
                  <p:sp>
                    <p:nvSpPr>
                      <p:cNvPr id="66" name="Rectangle 65">
                        <a:extLst>
                          <a:ext uri="{FF2B5EF4-FFF2-40B4-BE49-F238E27FC236}">
                            <a16:creationId xmlns:a16="http://schemas.microsoft.com/office/drawing/2014/main" id="{6CFBE139-CC6D-D40F-F16C-5095251637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26324" y="23553649"/>
                        <a:ext cx="1953093" cy="3579225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4"/>
                      </a:lnRef>
                      <a:fillRef idx="2">
                        <a:schemeClr val="accent4"/>
                      </a:fillRef>
                      <a:effectRef idx="1">
                        <a:schemeClr val="accent4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dirty="0"/>
                          <a:t>DA training</a:t>
                        </a:r>
                      </a:p>
                    </p:txBody>
                  </p:sp>
                  <p:sp>
                    <p:nvSpPr>
                      <p:cNvPr id="67" name="Rectangle 66">
                        <a:extLst>
                          <a:ext uri="{FF2B5EF4-FFF2-40B4-BE49-F238E27FC236}">
                            <a16:creationId xmlns:a16="http://schemas.microsoft.com/office/drawing/2014/main" id="{B471BED6-F874-B592-D8A7-7F4191CD1C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29963" y="26097260"/>
                        <a:ext cx="1965379" cy="1018538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6"/>
                      </a:lnRef>
                      <a:fillRef idx="2">
                        <a:schemeClr val="accent6"/>
                      </a:fillRef>
                      <a:effectRef idx="1">
                        <a:schemeClr val="accent6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sz="1400" dirty="0"/>
                          <a:t>DA + error</a:t>
                        </a:r>
                        <a:br>
                          <a:rPr lang="en-CH" sz="1400" dirty="0"/>
                        </a:br>
                        <a:r>
                          <a:rPr lang="en-CH" sz="1400" dirty="0"/>
                          <a:t>Estimation</a:t>
                        </a:r>
                      </a:p>
                    </p:txBody>
                  </p:sp>
                  <p:sp>
                    <p:nvSpPr>
                      <p:cNvPr id="68" name="Right Arrow 67">
                        <a:extLst>
                          <a:ext uri="{FF2B5EF4-FFF2-40B4-BE49-F238E27FC236}">
                            <a16:creationId xmlns:a16="http://schemas.microsoft.com/office/drawing/2014/main" id="{74F078A8-224C-7F81-8878-08AA437248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20813" y="23629797"/>
                        <a:ext cx="2109149" cy="996915"/>
                      </a:xfrm>
                      <a:prstGeom prst="rightArrow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CH" sz="1600" dirty="0">
                            <a:solidFill>
                              <a:schemeClr val="tx1"/>
                            </a:solidFill>
                          </a:rPr>
                          <a:t>Lattices</a:t>
                        </a:r>
                        <a:endParaRPr lang="en-CH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69" name="Right Arrow 68">
                        <a:extLst>
                          <a:ext uri="{FF2B5EF4-FFF2-40B4-BE49-F238E27FC236}">
                            <a16:creationId xmlns:a16="http://schemas.microsoft.com/office/drawing/2014/main" id="{5E85B685-B3BC-D6EA-ACE7-B476AA83A35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6113310" y="25841169"/>
                        <a:ext cx="1682762" cy="729996"/>
                      </a:xfrm>
                      <a:prstGeom prst="rightArrow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2">
                          <a:shade val="50000"/>
                        </a:schemeClr>
                      </a:lnRef>
                      <a:fillRef idx="1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>
                          <a:defRPr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en-CH" sz="14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61" name="Right Arrow 60">
                      <a:extLst>
                        <a:ext uri="{FF2B5EF4-FFF2-40B4-BE49-F238E27FC236}">
                          <a16:creationId xmlns:a16="http://schemas.microsoft.com/office/drawing/2014/main" id="{6AA8E3FC-5533-048E-74C1-84F4814BC3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3764" y="3097257"/>
                      <a:ext cx="1351672" cy="691852"/>
                    </a:xfrm>
                    <a:prstGeom prst="rightArrow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2" name="Left Arrow 61">
                      <a:extLst>
                        <a:ext uri="{FF2B5EF4-FFF2-40B4-BE49-F238E27FC236}">
                          <a16:creationId xmlns:a16="http://schemas.microsoft.com/office/drawing/2014/main" id="{0CCF5053-926F-F978-C6A1-06F283DD8A3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95679" y="4484351"/>
                      <a:ext cx="1351671" cy="736943"/>
                    </a:xfrm>
                    <a:prstGeom prst="leftArrow">
                      <a:avLst>
                        <a:gd name="adj1" fmla="val 50000"/>
                        <a:gd name="adj2" fmla="val 50822"/>
                      </a:avLst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4763" algn="ctr"/>
                      <a:endParaRPr lang="en-CH" sz="14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68489FFF-FE85-F2F9-73AA-E1794DFDB6AF}"/>
                      </a:ext>
                    </a:extLst>
                  </p:cNvPr>
                  <p:cNvSpPr txBox="1"/>
                  <p:nvPr/>
                </p:nvSpPr>
                <p:spPr>
                  <a:xfrm>
                    <a:off x="849982" y="3387807"/>
                    <a:ext cx="1641075" cy="3659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CH" sz="1400" dirty="0"/>
                      <a:t>C</a:t>
                    </a:r>
                    <a:r>
                      <a:rPr lang="en-CH" sz="1400" dirty="0">
                        <a:solidFill>
                          <a:schemeClr val="tx1"/>
                        </a:solidFill>
                      </a:rPr>
                      <a:t>onfigurations</a:t>
                    </a:r>
                  </a:p>
                </p:txBody>
              </p:sp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FE34FB51-7949-F303-C8D1-40D39E64DFAC}"/>
                      </a:ext>
                    </a:extLst>
                  </p:cNvPr>
                  <p:cNvSpPr txBox="1"/>
                  <p:nvPr/>
                </p:nvSpPr>
                <p:spPr>
                  <a:xfrm>
                    <a:off x="6113572" y="4624483"/>
                    <a:ext cx="871592" cy="3659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CH" sz="1400" dirty="0">
                        <a:solidFill>
                          <a:schemeClr val="tx1"/>
                        </a:solidFill>
                      </a:rPr>
                      <a:t>MODEL</a:t>
                    </a:r>
                    <a:endParaRPr lang="en-CH" sz="16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DF48F38A-EFB5-B972-87E0-6CD7591D77D6}"/>
                      </a:ext>
                    </a:extLst>
                  </p:cNvPr>
                  <p:cNvSpPr txBox="1"/>
                  <p:nvPr/>
                </p:nvSpPr>
                <p:spPr>
                  <a:xfrm>
                    <a:off x="822952" y="4663162"/>
                    <a:ext cx="1641075" cy="6300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CH" sz="1400" dirty="0"/>
                      <a:t>NEW configurations</a:t>
                    </a:r>
                  </a:p>
                </p:txBody>
              </p:sp>
            </p:grpSp>
            <p:sp>
              <p:nvSpPr>
                <p:cNvPr id="53" name="Right Arrow 52">
                  <a:extLst>
                    <a:ext uri="{FF2B5EF4-FFF2-40B4-BE49-F238E27FC236}">
                      <a16:creationId xmlns:a16="http://schemas.microsoft.com/office/drawing/2014/main" id="{DA1F66DE-BA06-E7B9-643A-D2D182870C92}"/>
                    </a:ext>
                  </a:extLst>
                </p:cNvPr>
                <p:cNvSpPr/>
                <p:nvPr/>
              </p:nvSpPr>
              <p:spPr>
                <a:xfrm>
                  <a:off x="2879051" y="6171993"/>
                  <a:ext cx="1360950" cy="647239"/>
                </a:xfrm>
                <a:prstGeom prst="rightArrow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CH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Right Arrow 53">
                  <a:extLst>
                    <a:ext uri="{FF2B5EF4-FFF2-40B4-BE49-F238E27FC236}">
                      <a16:creationId xmlns:a16="http://schemas.microsoft.com/office/drawing/2014/main" id="{5656B3B5-4586-18F2-C0B7-48CF35D2BEFF}"/>
                    </a:ext>
                  </a:extLst>
                </p:cNvPr>
                <p:cNvSpPr/>
                <p:nvPr/>
              </p:nvSpPr>
              <p:spPr>
                <a:xfrm rot="16200000">
                  <a:off x="4445079" y="5443698"/>
                  <a:ext cx="875103" cy="687855"/>
                </a:xfrm>
                <a:prstGeom prst="rightArrow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CH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1B81102D-5C86-A3EC-813E-60534769C02C}"/>
                    </a:ext>
                  </a:extLst>
                </p:cNvPr>
                <p:cNvSpPr txBox="1"/>
                <p:nvPr/>
              </p:nvSpPr>
              <p:spPr>
                <a:xfrm>
                  <a:off x="2650704" y="6298807"/>
                  <a:ext cx="1743760" cy="3659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400" dirty="0"/>
                    <a:t>ML variabbles</a:t>
                  </a:r>
                  <a:endParaRPr lang="en-CH" sz="14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34CF9B95-4E3C-A5A0-19F1-67A42A0CBA13}"/>
                  </a:ext>
                </a:extLst>
              </p:cNvPr>
              <p:cNvSpPr txBox="1"/>
              <p:nvPr/>
            </p:nvSpPr>
            <p:spPr>
              <a:xfrm rot="16200000">
                <a:off x="4432533" y="5522274"/>
                <a:ext cx="978636" cy="373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dirty="0"/>
                  <a:t>Lattices</a:t>
                </a:r>
                <a:endParaRPr lang="en-CH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8EBFE83-21BA-F4F6-FE7F-3302530AD257}"/>
                </a:ext>
              </a:extLst>
            </p:cNvPr>
            <p:cNvSpPr txBox="1"/>
            <p:nvPr/>
          </p:nvSpPr>
          <p:spPr>
            <a:xfrm>
              <a:off x="4212924" y="3123184"/>
              <a:ext cx="995804" cy="314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dirty="0"/>
                <a:t>Synthetic</a:t>
              </a:r>
            </a:p>
          </p:txBody>
        </p:sp>
      </p:grpSp>
      <p:sp>
        <p:nvSpPr>
          <p:cNvPr id="70" name="Content Placeholder 2">
            <a:extLst>
              <a:ext uri="{FF2B5EF4-FFF2-40B4-BE49-F238E27FC236}">
                <a16:creationId xmlns:a16="http://schemas.microsoft.com/office/drawing/2014/main" id="{B86D8F6A-AD4B-E7EB-9772-7B67A8ED49E0}"/>
              </a:ext>
            </a:extLst>
          </p:cNvPr>
          <p:cNvSpPr txBox="1">
            <a:spLocks/>
          </p:cNvSpPr>
          <p:nvPr/>
        </p:nvSpPr>
        <p:spPr>
          <a:xfrm>
            <a:off x="0" y="4413710"/>
            <a:ext cx="12137062" cy="4508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r>
              <a:rPr lang="en-GB" sz="1900" dirty="0">
                <a:solidFill>
                  <a:schemeClr val="tx1"/>
                </a:solidFill>
              </a:rPr>
              <a:t>By adding 1000 synthetic machine configurations (predicted errors &lt; 0.1 beam 𝜎), </a:t>
            </a:r>
            <a:r>
              <a:rPr lang="en-GB" sz="1900" dirty="0">
                <a:solidFill>
                  <a:srgbClr val="FF0000"/>
                </a:solidFill>
              </a:rPr>
              <a:t>MAE improved to 0.20 beam 𝜎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FD51455-426A-7CCF-6111-D544B4A777D9}"/>
              </a:ext>
            </a:extLst>
          </p:cNvPr>
          <p:cNvSpPr txBox="1"/>
          <p:nvPr/>
        </p:nvSpPr>
        <p:spPr>
          <a:xfrm>
            <a:off x="6532203" y="5383172"/>
            <a:ext cx="5364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Ability to refine the model’s prediction while waiting for the acquisition of new simulated data.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8051607-2CA5-92F9-BAF4-D56CC48B7148}"/>
              </a:ext>
            </a:extLst>
          </p:cNvPr>
          <p:cNvCxnSpPr>
            <a:cxnSpLocks/>
          </p:cNvCxnSpPr>
          <p:nvPr/>
        </p:nvCxnSpPr>
        <p:spPr>
          <a:xfrm flipH="1">
            <a:off x="10695006" y="2717528"/>
            <a:ext cx="365097" cy="305702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BB3CCD4-54D4-2D63-C543-297F34A5DC81}"/>
              </a:ext>
            </a:extLst>
          </p:cNvPr>
          <p:cNvCxnSpPr>
            <a:cxnSpLocks/>
          </p:cNvCxnSpPr>
          <p:nvPr/>
        </p:nvCxnSpPr>
        <p:spPr>
          <a:xfrm flipH="1">
            <a:off x="9852498" y="4758377"/>
            <a:ext cx="148029" cy="624795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661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181FC79D-510C-7D5E-3856-7E182D49F899}"/>
              </a:ext>
            </a:extLst>
          </p:cNvPr>
          <p:cNvSpPr txBox="1">
            <a:spLocks/>
          </p:cNvSpPr>
          <p:nvPr/>
        </p:nvSpPr>
        <p:spPr>
          <a:xfrm>
            <a:off x="487680" y="748593"/>
            <a:ext cx="11169406" cy="59322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r>
              <a:rPr lang="en-GB" sz="2000" dirty="0">
                <a:solidFill>
                  <a:schemeClr val="tx1"/>
                </a:solidFill>
              </a:rPr>
              <a:t>Improving </a:t>
            </a:r>
            <a:r>
              <a:rPr lang="en-GB" sz="2000" dirty="0">
                <a:solidFill>
                  <a:srgbClr val="FF0000"/>
                </a:solidFill>
              </a:rPr>
              <a:t>beam dynamics </a:t>
            </a:r>
            <a:r>
              <a:rPr lang="en-GB" sz="2000" dirty="0">
                <a:solidFill>
                  <a:schemeClr val="tx1"/>
                </a:solidFill>
              </a:rPr>
              <a:t>simulations with </a:t>
            </a:r>
            <a:r>
              <a:rPr lang="en-GB" sz="2000" dirty="0">
                <a:solidFill>
                  <a:srgbClr val="FF0000"/>
                </a:solidFill>
              </a:rPr>
              <a:t>ML </a:t>
            </a:r>
            <a:r>
              <a:rPr lang="en-GB" sz="2000" dirty="0">
                <a:solidFill>
                  <a:schemeClr val="tx1"/>
                </a:solidFill>
              </a:rPr>
              <a:t>for</a:t>
            </a:r>
            <a:r>
              <a:rPr lang="en-GB" sz="2000" dirty="0">
                <a:solidFill>
                  <a:srgbClr val="FF0000"/>
                </a:solidFill>
              </a:rPr>
              <a:t> optimization and design of accelerators</a:t>
            </a:r>
            <a:r>
              <a:rPr lang="en-GB" sz="2000" dirty="0">
                <a:solidFill>
                  <a:schemeClr val="tx1"/>
                </a:solidFill>
              </a:rPr>
              <a:t>:</a:t>
            </a:r>
          </a:p>
          <a:p>
            <a:pPr marL="629435" lvl="1" indent="-305435" algn="just"/>
            <a:r>
              <a:rPr lang="en-GB" sz="2000" dirty="0">
                <a:solidFill>
                  <a:srgbClr val="FF0000"/>
                </a:solidFill>
              </a:rPr>
              <a:t>Faster</a:t>
            </a:r>
            <a:r>
              <a:rPr lang="en-GB" sz="2000" dirty="0">
                <a:solidFill>
                  <a:schemeClr val="tx1"/>
                </a:solidFill>
              </a:rPr>
              <a:t> simulations and good predictions within uncertainty.</a:t>
            </a:r>
          </a:p>
          <a:p>
            <a:pPr marL="629435" lvl="1" indent="-305435" algn="just"/>
            <a:r>
              <a:rPr lang="en-GB" sz="2000" dirty="0">
                <a:solidFill>
                  <a:srgbClr val="FF0000"/>
                </a:solidFill>
              </a:rPr>
              <a:t>Models based on physics variables </a:t>
            </a:r>
            <a:r>
              <a:rPr lang="en-GB" sz="2000" dirty="0">
                <a:solidFill>
                  <a:schemeClr val="tx1"/>
                </a:solidFill>
              </a:rPr>
              <a:t>offer adaptability across various optics setups, a crucial advantage when dealing with unknown optics, such as in </a:t>
            </a:r>
            <a:r>
              <a:rPr lang="en-GB" sz="2000" dirty="0">
                <a:solidFill>
                  <a:srgbClr val="FF0000"/>
                </a:solidFill>
              </a:rPr>
              <a:t>accelerator design.</a:t>
            </a:r>
          </a:p>
          <a:p>
            <a:pPr marL="629435" lvl="1" indent="-305435" algn="just"/>
            <a:r>
              <a:rPr lang="en-GB" sz="2000" dirty="0">
                <a:solidFill>
                  <a:srgbClr val="FF0000"/>
                </a:solidFill>
              </a:rPr>
              <a:t>Incorporating accelerator tools</a:t>
            </a:r>
            <a:r>
              <a:rPr lang="en-GB" sz="2000" dirty="0">
                <a:solidFill>
                  <a:schemeClr val="tx1"/>
                </a:solidFill>
              </a:rPr>
              <a:t> like MAD-X and Xsuite empowers models to learn physics and enhances the tools themselves.</a:t>
            </a:r>
          </a:p>
          <a:p>
            <a:pPr marL="629435" lvl="1" indent="-305435" algn="just"/>
            <a:r>
              <a:rPr lang="en-GB" sz="2000" dirty="0">
                <a:solidFill>
                  <a:srgbClr val="FF0000"/>
                </a:solidFill>
              </a:rPr>
              <a:t>Active Learning</a:t>
            </a:r>
            <a:r>
              <a:rPr lang="en-GB" sz="2000" dirty="0">
                <a:solidFill>
                  <a:schemeClr val="tx1"/>
                </a:solidFill>
              </a:rPr>
              <a:t> to efficiently generate datasets containing relevant physics.</a:t>
            </a:r>
          </a:p>
          <a:p>
            <a:pPr marL="629435" lvl="1" indent="-305435" algn="just"/>
            <a:r>
              <a:rPr lang="en-GB" sz="2000" dirty="0">
                <a:solidFill>
                  <a:srgbClr val="FF0000"/>
                </a:solidFill>
              </a:rPr>
              <a:t>Preserving accelerator knowledge</a:t>
            </a:r>
            <a:r>
              <a:rPr lang="en-GB" sz="2000" dirty="0">
                <a:solidFill>
                  <a:schemeClr val="tx1"/>
                </a:solidFill>
              </a:rPr>
              <a:t>, eliminating the need for redundant simulations.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676EDAF-1357-B43D-4886-563ED16FF094}"/>
              </a:ext>
            </a:extLst>
          </p:cNvPr>
          <p:cNvSpPr txBox="1">
            <a:spLocks/>
          </p:cNvSpPr>
          <p:nvPr/>
        </p:nvSpPr>
        <p:spPr>
          <a:xfrm>
            <a:off x="97428" y="541698"/>
            <a:ext cx="12039634" cy="37610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endParaRPr lang="en-GB" sz="1900" dirty="0">
              <a:solidFill>
                <a:srgbClr val="FF000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125645A-55F2-4651-5081-5C2C97DDB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77158"/>
            <a:ext cx="11029616" cy="51502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Conclusion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1B1B2E16-4DC9-7632-9EA9-CE88BA990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660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0115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1125645A-55F2-4651-5081-5C2C97DDB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7453" y="460673"/>
            <a:ext cx="6609144" cy="1056384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MERCI !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Thank you !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1B1B2E16-4DC9-7632-9EA9-CE88BA990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226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2C1EEE-7223-AAE6-E2C1-3AA496101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97ACB-F67A-00AB-5322-4711C5889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A475AE7-E495-81CB-B486-67EFE609AE61}"/>
              </a:ext>
            </a:extLst>
          </p:cNvPr>
          <p:cNvSpPr txBox="1">
            <a:spLocks/>
          </p:cNvSpPr>
          <p:nvPr/>
        </p:nvSpPr>
        <p:spPr>
          <a:xfrm>
            <a:off x="581192" y="691598"/>
            <a:ext cx="11075894" cy="32439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/>
            <a:r>
              <a:rPr lang="en-GB" sz="2000" dirty="0">
                <a:solidFill>
                  <a:schemeClr val="tx1"/>
                </a:solidFill>
              </a:rPr>
              <a:t>The </a:t>
            </a:r>
            <a:r>
              <a:rPr lang="en-GB" sz="2000" b="1" dirty="0">
                <a:solidFill>
                  <a:srgbClr val="FF0000"/>
                </a:solidFill>
              </a:rPr>
              <a:t>ML4FCC</a:t>
            </a:r>
            <a:r>
              <a:rPr lang="en-GB" sz="2000" dirty="0">
                <a:solidFill>
                  <a:schemeClr val="tx1"/>
                </a:solidFill>
              </a:rPr>
              <a:t> project is a collaboration between </a:t>
            </a:r>
            <a:r>
              <a:rPr lang="en-GB" sz="2000" b="1" dirty="0">
                <a:solidFill>
                  <a:srgbClr val="FF0000"/>
                </a:solidFill>
              </a:rPr>
              <a:t>EPFL</a:t>
            </a:r>
            <a:r>
              <a:rPr lang="en-GB" sz="2000" dirty="0">
                <a:solidFill>
                  <a:schemeClr val="tx1"/>
                </a:solidFill>
              </a:rPr>
              <a:t>, </a:t>
            </a:r>
            <a:r>
              <a:rPr lang="en-GB" sz="2000" b="1" dirty="0">
                <a:solidFill>
                  <a:srgbClr val="FF0000"/>
                </a:solidFill>
              </a:rPr>
              <a:t>CERN</a:t>
            </a:r>
            <a:r>
              <a:rPr lang="en-GB" sz="2000" dirty="0">
                <a:solidFill>
                  <a:schemeClr val="tx1"/>
                </a:solidFill>
              </a:rPr>
              <a:t>, and </a:t>
            </a:r>
            <a:r>
              <a:rPr lang="en-GB" sz="2000" b="1" dirty="0">
                <a:solidFill>
                  <a:srgbClr val="FF0000"/>
                </a:solidFill>
              </a:rPr>
              <a:t>The Swiss Data </a:t>
            </a:r>
            <a:r>
              <a:rPr lang="en-GB" sz="2000" b="1" dirty="0" err="1">
                <a:solidFill>
                  <a:srgbClr val="FF0000"/>
                </a:solidFill>
              </a:rPr>
              <a:t>Center</a:t>
            </a:r>
            <a:r>
              <a:rPr lang="en-GB" sz="2000" b="1" dirty="0">
                <a:solidFill>
                  <a:srgbClr val="FF0000"/>
                </a:solidFill>
              </a:rPr>
              <a:t> (SDSC)</a:t>
            </a:r>
            <a:r>
              <a:rPr lang="en-GB" sz="2000" dirty="0">
                <a:solidFill>
                  <a:schemeClr val="tx1"/>
                </a:solidFill>
              </a:rPr>
              <a:t>: </a:t>
            </a:r>
            <a:br>
              <a:rPr lang="en-GB" sz="2000" dirty="0">
                <a:solidFill>
                  <a:schemeClr val="tx1"/>
                </a:solidFill>
              </a:rPr>
            </a:br>
            <a:r>
              <a:rPr lang="en-GB" sz="2000" dirty="0">
                <a:solidFill>
                  <a:schemeClr val="tx1"/>
                </a:solidFill>
                <a:hlinkClick r:id="rId3"/>
              </a:rPr>
              <a:t>https://www.epfl.ch/labs/lpap/machine-learning-applied-to-accelerators/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</a:p>
          <a:p>
            <a:r>
              <a:rPr lang="en-GB" sz="2000" dirty="0">
                <a:solidFill>
                  <a:schemeClr val="tx1"/>
                </a:solidFill>
              </a:rPr>
              <a:t>Our focus is on applying </a:t>
            </a:r>
            <a:r>
              <a:rPr lang="en-GB" sz="2000" dirty="0">
                <a:solidFill>
                  <a:srgbClr val="FF0000"/>
                </a:solidFill>
              </a:rPr>
              <a:t>Machine Learning</a:t>
            </a:r>
            <a:r>
              <a:rPr lang="en-GB" sz="2000" dirty="0">
                <a:solidFill>
                  <a:schemeClr val="tx1"/>
                </a:solidFill>
              </a:rPr>
              <a:t> techniques to improve the understanding of </a:t>
            </a:r>
            <a:r>
              <a:rPr lang="en-GB" sz="2000" dirty="0">
                <a:solidFill>
                  <a:srgbClr val="FF0000"/>
                </a:solidFill>
              </a:rPr>
              <a:t>Beam Dynamics </a:t>
            </a:r>
            <a:r>
              <a:rPr lang="en-GB" sz="2000" dirty="0">
                <a:solidFill>
                  <a:schemeClr val="tx1"/>
                </a:solidFill>
              </a:rPr>
              <a:t>in various accelerator setups. </a:t>
            </a:r>
          </a:p>
          <a:p>
            <a:r>
              <a:rPr lang="en-GB" sz="2000" dirty="0">
                <a:solidFill>
                  <a:schemeClr val="tx1"/>
                </a:solidFill>
              </a:rPr>
              <a:t>Currently, developing  tools and benchmarking models on an existing accelerator (</a:t>
            </a:r>
            <a:r>
              <a:rPr lang="en-GB" sz="2000" b="1" dirty="0">
                <a:solidFill>
                  <a:srgbClr val="0070C0"/>
                </a:solidFill>
              </a:rPr>
              <a:t>LHC</a:t>
            </a:r>
            <a:r>
              <a:rPr lang="en-GB" sz="2000" dirty="0">
                <a:solidFill>
                  <a:schemeClr val="tx1"/>
                </a:solidFill>
              </a:rPr>
              <a:t>) to demonstrate the ML effectiveness before moving to the design of a future, large accelerator (</a:t>
            </a:r>
            <a:r>
              <a:rPr lang="en-GB" sz="2000" b="1" dirty="0">
                <a:solidFill>
                  <a:srgbClr val="0070C0"/>
                </a:solidFill>
              </a:rPr>
              <a:t>FCC</a:t>
            </a:r>
            <a:r>
              <a:rPr lang="en-GB" sz="2000" dirty="0">
                <a:solidFill>
                  <a:schemeClr val="tx1"/>
                </a:solidFill>
              </a:rPr>
              <a:t>).</a:t>
            </a:r>
          </a:p>
          <a:p>
            <a:r>
              <a:rPr lang="en-GB" sz="2000" dirty="0">
                <a:solidFill>
                  <a:schemeClr val="tx1"/>
                </a:solidFill>
              </a:rPr>
              <a:t>For the case of lepton accelerators, additional effects (e.g. synchrotron radiation) should be included.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4D1D36A-032E-DA78-28FC-2A3899C55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76573"/>
            <a:ext cx="11029616" cy="51502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achine </a:t>
            </a:r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EARNING </a:t>
            </a:r>
            <a:r>
              <a:rPr lang="en-US" dirty="0">
                <a:solidFill>
                  <a:srgbClr val="FF0000"/>
                </a:solidFill>
              </a:rPr>
              <a:t>4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UTURE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IRCULAR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OLLIDER</a:t>
            </a:r>
          </a:p>
        </p:txBody>
      </p:sp>
      <p:pic>
        <p:nvPicPr>
          <p:cNvPr id="1028" name="Picture 4" descr="Future Circular Collider - Image selection - CERN Document Server">
            <a:extLst>
              <a:ext uri="{FF2B5EF4-FFF2-40B4-BE49-F238E27FC236}">
                <a16:creationId xmlns:a16="http://schemas.microsoft.com/office/drawing/2014/main" id="{799D0517-B018-695E-8F8B-B9A0F3A2F3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9" b="7589"/>
          <a:stretch/>
        </p:blipFill>
        <p:spPr bwMode="auto">
          <a:xfrm>
            <a:off x="2489724" y="3935543"/>
            <a:ext cx="7212552" cy="287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659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C4F2-AC9E-FF32-2806-2EB1EB227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209EA-00A2-21DD-FBCE-EFB06316D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13F92CA-8F88-AD95-3A81-A2FF76B3E953}"/>
              </a:ext>
            </a:extLst>
          </p:cNvPr>
          <p:cNvSpPr txBox="1">
            <a:spLocks/>
          </p:cNvSpPr>
          <p:nvPr/>
        </p:nvSpPr>
        <p:spPr>
          <a:xfrm>
            <a:off x="581192" y="834484"/>
            <a:ext cx="11075894" cy="37254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rgbClr val="0070C0"/>
                </a:solidFill>
              </a:rPr>
              <a:t>Extracting Physics-Relevant Features with ML: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rgbClr val="FF0000"/>
                </a:solidFill>
              </a:rPr>
              <a:t>Identify key features for predicting beam loss from accelerator variables:</a:t>
            </a:r>
            <a:r>
              <a:rPr lang="en-GB" sz="2000" dirty="0">
                <a:solidFill>
                  <a:schemeClr val="tx1"/>
                </a:solidFill>
              </a:rPr>
              <a:t> betatron tunes, chromaticities, octupole strength, realization of magnet errors, phase advance, crossing angles and separation, beam energy, emittance, bunch intensity, </a:t>
            </a:r>
            <a:r>
              <a:rPr lang="en-US" sz="2000" dirty="0">
                <a:solidFill>
                  <a:schemeClr val="tx1"/>
                </a:solidFill>
              </a:rPr>
              <a:t>anharmonicities</a:t>
            </a:r>
            <a:r>
              <a:rPr lang="en-GB" sz="2000" dirty="0">
                <a:solidFill>
                  <a:schemeClr val="tx1"/>
                </a:solidFill>
              </a:rPr>
              <a:t> and more.</a:t>
            </a:r>
          </a:p>
          <a:p>
            <a:pPr marL="305435" indent="-305435"/>
            <a:r>
              <a:rPr lang="en-GB" sz="2000" b="1" dirty="0">
                <a:solidFill>
                  <a:srgbClr val="0070C0"/>
                </a:solidFill>
              </a:rPr>
              <a:t>Ultra-Fast Simulations: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1"/>
                </a:solidFill>
              </a:rPr>
              <a:t>ML enables rapid and efficient simulations, significantly accelerating the exploration of machine configurations for the optimization of current machines and the </a:t>
            </a:r>
            <a:r>
              <a:rPr lang="en-GB" sz="2000" dirty="0">
                <a:solidFill>
                  <a:srgbClr val="FF0000"/>
                </a:solidFill>
              </a:rPr>
              <a:t>design of future accelerators as FCC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  <a:p>
            <a:pPr marL="305435" indent="-305435"/>
            <a:r>
              <a:rPr lang="en-GB" sz="2000" b="1" dirty="0">
                <a:solidFill>
                  <a:srgbClr val="0070C0"/>
                </a:solidFill>
              </a:rPr>
              <a:t>Knowledge Preservation: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1"/>
                </a:solidFill>
              </a:rPr>
              <a:t>models capture and store physics knowledge, reducing the need for numerical simulations to acquire the same physics insights.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10E69E1-99F9-E736-33FB-3EB78433D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76573"/>
            <a:ext cx="11029616" cy="51502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achine </a:t>
            </a:r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EARNING </a:t>
            </a:r>
            <a:r>
              <a:rPr lang="en-US" dirty="0">
                <a:solidFill>
                  <a:srgbClr val="FF0000"/>
                </a:solidFill>
              </a:rPr>
              <a:t>4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UTURE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IRCULAR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OLLIDER</a:t>
            </a:r>
          </a:p>
        </p:txBody>
      </p:sp>
    </p:spTree>
    <p:extLst>
      <p:ext uri="{BB962C8B-B14F-4D97-AF65-F5344CB8AC3E}">
        <p14:creationId xmlns:p14="http://schemas.microsoft.com/office/powerpoint/2010/main" val="1723690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ACC36-ED9D-7CC0-58DE-8D0EE895C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beam&#10;&#10;Description automatically generated with medium confidence">
            <a:extLst>
              <a:ext uri="{FF2B5EF4-FFF2-40B4-BE49-F238E27FC236}">
                <a16:creationId xmlns:a16="http://schemas.microsoft.com/office/drawing/2014/main" id="{317F6462-34F2-713E-7D9A-C0AA06602B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1132"/>
          <a:stretch/>
        </p:blipFill>
        <p:spPr>
          <a:xfrm>
            <a:off x="7396627" y="691597"/>
            <a:ext cx="4779678" cy="363212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4ABD06E-9C57-9439-CECA-E23EC0EFED6A}"/>
              </a:ext>
            </a:extLst>
          </p:cNvPr>
          <p:cNvSpPr txBox="1">
            <a:spLocks/>
          </p:cNvSpPr>
          <p:nvPr/>
        </p:nvSpPr>
        <p:spPr>
          <a:xfrm>
            <a:off x="558053" y="719900"/>
            <a:ext cx="11075894" cy="53035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34620DB-AA29-8E3C-FF76-26A0D638D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4865" y="101622"/>
            <a:ext cx="7862269" cy="51502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Deep Learning FOR Dynamic Aperture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C6DD6FA6-2C09-32FC-3B53-24B272798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0A30B742-AAAC-85D6-9EB0-1FB0B622E9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6889" y="719899"/>
                <a:ext cx="7339424" cy="4057991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The </a:t>
                </a:r>
                <a:r>
                  <a:rPr lang="en-US" sz="2000" dirty="0">
                    <a:solidFill>
                      <a:srgbClr val="FF0000"/>
                    </a:solidFill>
                  </a:rPr>
                  <a:t>Dynamic Aperture</a:t>
                </a:r>
                <a:r>
                  <a:rPr lang="en-US" sz="2000" dirty="0">
                    <a:solidFill>
                      <a:schemeClr val="tx1"/>
                    </a:solidFill>
                  </a:rPr>
                  <a:t> (DA) is defined as the extent of the connected phase-space region within which the dynamics of a single particle remains bounded in circular accelerators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DA is important to assess linear and non-linear optics, lattice imperfections, beam-beam, e-cloud, and incoherent effects!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The dataset is based on simulation (</a:t>
                </a:r>
                <a:r>
                  <a:rPr lang="en-US" sz="2000" dirty="0">
                    <a:solidFill>
                      <a:srgbClr val="FF0000"/>
                    </a:solidFill>
                  </a:rPr>
                  <a:t>MADX</a:t>
                </a:r>
                <a:r>
                  <a:rPr lang="en-US" sz="2000" dirty="0">
                    <a:solidFill>
                      <a:schemeClr val="tx1"/>
                    </a:solidFill>
                  </a:rPr>
                  <a:t>) and tracking (</a:t>
                </a:r>
                <a:r>
                  <a:rPr lang="en-US" sz="2000" dirty="0">
                    <a:solidFill>
                      <a:srgbClr val="FF0000"/>
                    </a:solidFill>
                  </a:rPr>
                  <a:t>Xsuite</a:t>
                </a:r>
                <a:r>
                  <a:rPr lang="en-US" sz="2000" dirty="0">
                    <a:solidFill>
                      <a:schemeClr val="tx1"/>
                    </a:solidFill>
                  </a:rPr>
                  <a:t>)</a:t>
                </a:r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</a:rPr>
                  <a:t>on </a:t>
                </a:r>
                <a:r>
                  <a:rPr lang="en-US" sz="2000" dirty="0">
                    <a:solidFill>
                      <a:srgbClr val="FF0000"/>
                    </a:solidFill>
                  </a:rPr>
                  <a:t>LHC.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>
                    <a:solidFill>
                      <a:srgbClr val="FF0000"/>
                    </a:solidFill>
                  </a:rPr>
                  <a:t>Tracked the particles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>
                    <a:solidFill>
                      <a:srgbClr val="FF0000"/>
                    </a:solidFill>
                  </a:rPr>
                  <a:t>distributed in polar coordinates </a:t>
                </a:r>
                <a:r>
                  <a:rPr lang="en-US" sz="2000" dirty="0">
                    <a:solidFill>
                      <a:schemeClr val="tx1"/>
                    </a:solidFill>
                  </a:rPr>
                  <a:t>(44 angles and 0.06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radial steps) for every machine configuration. 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Goal is to regress the evolution of the stable region (</a:t>
                </a:r>
                <a:r>
                  <a:rPr lang="en-US" sz="2000" dirty="0">
                    <a:solidFill>
                      <a:srgbClr val="FF0000"/>
                    </a:solidFill>
                  </a:rPr>
                  <a:t>angular DA</a:t>
                </a:r>
                <a:r>
                  <a:rPr lang="en-US" sz="2000" dirty="0">
                    <a:solidFill>
                      <a:schemeClr val="tx1"/>
                    </a:solidFill>
                  </a:rPr>
                  <a:t>) in </a:t>
                </a:r>
                <a:r>
                  <a:rPr lang="en-US" sz="2000" dirty="0">
                    <a:solidFill>
                      <a:srgbClr val="FF0000"/>
                    </a:solidFill>
                  </a:rPr>
                  <a:t>12 different number of turns </a:t>
                </a:r>
                <a:r>
                  <a:rPr lang="en-US" sz="2000" dirty="0">
                    <a:solidFill>
                      <a:schemeClr val="tx1"/>
                    </a:solidFill>
                  </a:rPr>
                  <a:t>(up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turns) [Red points].</a:t>
                </a:r>
              </a:p>
            </p:txBody>
          </p:sp>
        </mc:Choice>
        <mc:Fallback xmlns="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0A30B742-AAAC-85D6-9EB0-1FB0B622E9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889" y="719899"/>
                <a:ext cx="7339424" cy="4057991"/>
              </a:xfrm>
              <a:blipFill>
                <a:blip r:embed="rId4"/>
                <a:stretch>
                  <a:fillRect l="-345" t="-623" r="-155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BBEC40D1-7E29-01CB-73DB-4ED95590F81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9278" y="4935689"/>
                <a:ext cx="11075893" cy="131442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306000" indent="-306000" algn="l" defTabSz="457200" rtl="0" eaLnBrk="1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7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3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1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1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20k sets of accelerator parameters generated by variating </a:t>
                </a:r>
                <a:r>
                  <a:rPr lang="en-US" sz="2000" dirty="0">
                    <a:solidFill>
                      <a:srgbClr val="FF0000"/>
                    </a:solidFill>
                  </a:rPr>
                  <a:t>chromaticity, octupole current, betatron tunes, and magnet realizations (also called seeds) of the magnetic field errors for</a:t>
                </a:r>
                <a:r>
                  <a:rPr lang="en-US" sz="2000" dirty="0">
                    <a:solidFill>
                      <a:schemeClr val="tx1"/>
                    </a:solidFill>
                  </a:rPr>
                  <a:t> the 2 </a:t>
                </a:r>
                <a:r>
                  <a:rPr lang="en-US" sz="2000" dirty="0">
                    <a:solidFill>
                      <a:srgbClr val="FF0000"/>
                    </a:solidFill>
                  </a:rPr>
                  <a:t>beams.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>
                    <a:solidFill>
                      <a:schemeClr val="tx1"/>
                    </a:solidFill>
                  </a:rPr>
                  <a:t>Other</a:t>
                </a:r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</a:rPr>
                  <a:t>machine variables included:</a:t>
                </a:r>
                <a:r>
                  <a:rPr lang="en-US" sz="2000" dirty="0">
                    <a:solidFill>
                      <a:srgbClr val="0070C0"/>
                    </a:solidFill>
                  </a:rPr>
                  <a:t> anharmonicities, maximum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</a:rPr>
                  <a:t> and phase-advance at IPs.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BBEC40D1-7E29-01CB-73DB-4ED95590F8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78" y="4935689"/>
                <a:ext cx="11075893" cy="1314429"/>
              </a:xfrm>
              <a:prstGeom prst="rect">
                <a:avLst/>
              </a:prstGeom>
              <a:blipFill>
                <a:blip r:embed="rId5"/>
                <a:stretch>
                  <a:fillRect l="-344" t="-2857" r="-22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9444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93AA4-C853-5DB5-A27F-5BE6A3FCE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2AA4745-FBA5-04E7-DE8A-7179ECF4DB0A}"/>
              </a:ext>
            </a:extLst>
          </p:cNvPr>
          <p:cNvSpPr txBox="1">
            <a:spLocks/>
          </p:cNvSpPr>
          <p:nvPr/>
        </p:nvSpPr>
        <p:spPr>
          <a:xfrm>
            <a:off x="558053" y="719900"/>
            <a:ext cx="11075894" cy="53035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4A14206-030B-FA42-B76B-E15DD6CF2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4865" y="101622"/>
            <a:ext cx="7862269" cy="51502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Deep Learning FOR Dynamic Aperture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005A7947-4F33-5E86-E0A4-5CD65AFC7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0B2FFD90-4F31-26A6-F092-E312C0969A0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4177" y="616647"/>
                <a:ext cx="8035973" cy="6140396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>
                    <a:solidFill>
                      <a:srgbClr val="0070C0"/>
                    </a:solidFill>
                  </a:rPr>
                  <a:t>Multilayer Perceptron with 4 hidden layers </a:t>
                </a:r>
                <a:r>
                  <a:rPr lang="en-GB" sz="2000" dirty="0">
                    <a:solidFill>
                      <a:schemeClr val="tx1"/>
                    </a:solidFill>
                  </a:rPr>
                  <a:t>with </a:t>
                </a:r>
                <a:r>
                  <a:rPr lang="en-GB" sz="2000" dirty="0" err="1">
                    <a:solidFill>
                      <a:srgbClr val="0070C0"/>
                    </a:solidFill>
                  </a:rPr>
                  <a:t>ReLU</a:t>
                </a:r>
                <a:r>
                  <a:rPr lang="en-GB" sz="2000" dirty="0">
                    <a:solidFill>
                      <a:schemeClr val="tx1"/>
                    </a:solidFill>
                  </a:rPr>
                  <a:t> and </a:t>
                </a:r>
                <a:r>
                  <a:rPr lang="en-GB" sz="2000" dirty="0">
                    <a:solidFill>
                      <a:srgbClr val="0070C0"/>
                    </a:solidFill>
                  </a:rPr>
                  <a:t>5%</a:t>
                </a:r>
                <a:r>
                  <a:rPr lang="en-GB" sz="2000" dirty="0">
                    <a:solidFill>
                      <a:schemeClr val="tx1"/>
                    </a:solidFill>
                  </a:rPr>
                  <a:t> </a:t>
                </a:r>
                <a:r>
                  <a:rPr lang="en-GB" sz="2000" dirty="0">
                    <a:solidFill>
                      <a:srgbClr val="0070C0"/>
                    </a:solidFill>
                  </a:rPr>
                  <a:t>dropout</a:t>
                </a:r>
                <a:r>
                  <a:rPr lang="en-GB" sz="2000" dirty="0">
                    <a:solidFill>
                      <a:schemeClr val="tx1"/>
                    </a:solidFill>
                  </a:rPr>
                  <a:t>.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>
                    <a:solidFill>
                      <a:schemeClr val="tx1"/>
                    </a:solidFill>
                  </a:rPr>
                  <a:t>Trained with </a:t>
                </a:r>
                <a:r>
                  <a:rPr lang="en-GB" sz="2000" dirty="0">
                    <a:solidFill>
                      <a:srgbClr val="0070C0"/>
                    </a:solidFill>
                  </a:rPr>
                  <a:t>Reduce on Plateau </a:t>
                </a:r>
                <a:r>
                  <a:rPr lang="en-GB" sz="2000" dirty="0">
                    <a:solidFill>
                      <a:schemeClr val="tx1"/>
                    </a:solidFill>
                  </a:rPr>
                  <a:t>for learning rate scheduler, </a:t>
                </a:r>
                <a:r>
                  <a:rPr lang="en-GB" sz="2000" dirty="0">
                    <a:solidFill>
                      <a:srgbClr val="0070C0"/>
                    </a:solidFill>
                  </a:rPr>
                  <a:t>NADAM</a:t>
                </a:r>
                <a:r>
                  <a:rPr lang="en-GB" sz="2000" dirty="0">
                    <a:solidFill>
                      <a:schemeClr val="tx1"/>
                    </a:solidFill>
                  </a:rPr>
                  <a:t> optimizer and </a:t>
                </a:r>
                <a:r>
                  <a:rPr lang="en-GB" sz="2000" dirty="0">
                    <a:solidFill>
                      <a:srgbClr val="0070C0"/>
                    </a:solidFill>
                  </a:rPr>
                  <a:t>Mean Absolute Error </a:t>
                </a:r>
                <a:r>
                  <a:rPr lang="en-GB" sz="2000" dirty="0">
                    <a:solidFill>
                      <a:schemeClr val="tx1"/>
                    </a:solidFill>
                  </a:rPr>
                  <a:t>(MAE) as Loss Function.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>
                    <a:solidFill>
                      <a:srgbClr val="FF0000"/>
                    </a:solidFill>
                  </a:rPr>
                  <a:t>Test MAE = 0.34 beam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and MAPE = 11.91 %.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pPr marL="304800" indent="-304800"/>
                <a:r>
                  <a:rPr lang="en-US" sz="2000" dirty="0">
                    <a:solidFill>
                      <a:schemeClr val="tx1"/>
                    </a:solidFill>
                  </a:rPr>
                  <a:t>Inference of a single machine </a:t>
                </a:r>
                <a:r>
                  <a:rPr lang="en-US" sz="2000" dirty="0">
                    <a:solidFill>
                      <a:srgbClr val="FF0000"/>
                    </a:solidFill>
                  </a:rPr>
                  <a:t>in 0.5 </a:t>
                </a:r>
                <a:r>
                  <a:rPr lang="en-US" sz="2000" dirty="0" err="1">
                    <a:solidFill>
                      <a:srgbClr val="FF0000"/>
                    </a:solidFill>
                  </a:rPr>
                  <a:t>ms</a:t>
                </a:r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</a:rPr>
                  <a:t>(~1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s/angular DA prediction)</a:t>
                </a:r>
              </a:p>
            </p:txBody>
          </p:sp>
        </mc:Choice>
        <mc:Fallback xmlns="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0B2FFD90-4F31-26A6-F092-E312C0969A0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4177" y="616647"/>
                <a:ext cx="8035973" cy="6140396"/>
              </a:xfrm>
              <a:blipFill>
                <a:blip r:embed="rId4"/>
                <a:stretch>
                  <a:fillRect l="-315" t="-413" r="-15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Rounded Rectangle 8">
            <a:extLst>
              <a:ext uri="{FF2B5EF4-FFF2-40B4-BE49-F238E27FC236}">
                <a16:creationId xmlns:a16="http://schemas.microsoft.com/office/drawing/2014/main" id="{56F1A39A-FFBA-0B50-2365-3DF6A721D096}"/>
              </a:ext>
            </a:extLst>
          </p:cNvPr>
          <p:cNvSpPr txBox="1"/>
          <p:nvPr/>
        </p:nvSpPr>
        <p:spPr>
          <a:xfrm>
            <a:off x="9204573" y="4834720"/>
            <a:ext cx="731607" cy="29744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4770" tIns="64770" rIns="64770" bIns="64770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000" kern="1200" dirty="0"/>
              <a:t>Dense (128)</a:t>
            </a:r>
          </a:p>
        </p:txBody>
      </p:sp>
      <p:sp>
        <p:nvSpPr>
          <p:cNvPr id="57" name="Content Placeholder 2">
            <a:extLst>
              <a:ext uri="{FF2B5EF4-FFF2-40B4-BE49-F238E27FC236}">
                <a16:creationId xmlns:a16="http://schemas.microsoft.com/office/drawing/2014/main" id="{320000CA-6155-CD5C-0C60-E231342CB867}"/>
              </a:ext>
            </a:extLst>
          </p:cNvPr>
          <p:cNvSpPr txBox="1">
            <a:spLocks/>
          </p:cNvSpPr>
          <p:nvPr/>
        </p:nvSpPr>
        <p:spPr>
          <a:xfrm>
            <a:off x="45534" y="4142836"/>
            <a:ext cx="8035973" cy="23955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00" indent="-304800"/>
            <a:endParaRPr lang="en-GB" sz="1800" dirty="0">
              <a:solidFill>
                <a:schemeClr val="tx1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734E72B-1091-FFB8-C1B0-BA1DD656A6E5}"/>
              </a:ext>
            </a:extLst>
          </p:cNvPr>
          <p:cNvGrpSpPr/>
          <p:nvPr/>
        </p:nvGrpSpPr>
        <p:grpSpPr>
          <a:xfrm>
            <a:off x="2164865" y="2617067"/>
            <a:ext cx="4961948" cy="4139311"/>
            <a:chOff x="7984070" y="3233713"/>
            <a:chExt cx="4214650" cy="3624286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C9070BE8-7B87-726A-E070-FADF5819CE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9602" r="16207" b="3584"/>
            <a:stretch/>
          </p:blipFill>
          <p:spPr>
            <a:xfrm>
              <a:off x="7984070" y="3262016"/>
              <a:ext cx="3660528" cy="3569977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69D4ED2C-F24E-4EB2-77A7-AC5B9977A9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84068" r="1539"/>
            <a:stretch/>
          </p:blipFill>
          <p:spPr>
            <a:xfrm>
              <a:off x="11644598" y="3233713"/>
              <a:ext cx="554122" cy="3624286"/>
            </a:xfrm>
            <a:prstGeom prst="rect">
              <a:avLst/>
            </a:prstGeom>
          </p:spPr>
        </p:pic>
      </p:grpSp>
      <p:pic>
        <p:nvPicPr>
          <p:cNvPr id="6" name="Picture 5" descr="A diagram of a number of data&#10;&#10;Description automatically generated">
            <a:extLst>
              <a:ext uri="{FF2B5EF4-FFF2-40B4-BE49-F238E27FC236}">
                <a16:creationId xmlns:a16="http://schemas.microsoft.com/office/drawing/2014/main" id="{A2266F3B-83A6-2CC5-2607-9B207669BC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4969" y="616647"/>
            <a:ext cx="3564330" cy="581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763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with a line and a line&#10;&#10;Description automatically generated">
            <a:extLst>
              <a:ext uri="{FF2B5EF4-FFF2-40B4-BE49-F238E27FC236}">
                <a16:creationId xmlns:a16="http://schemas.microsoft.com/office/drawing/2014/main" id="{AFEF0257-A3D4-B522-17FC-9B286A2DB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4879" y="176573"/>
            <a:ext cx="4117122" cy="25641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03A61B-DCEF-1609-9AF8-6C378A7D0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953" y="176573"/>
            <a:ext cx="8184026" cy="51502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Estimating the prediction ERROR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B13C7C-5DF3-DF5F-6CEC-0CA911BA1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45F57B-790E-6D93-48DC-3256CE17B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952" y="691598"/>
            <a:ext cx="8184026" cy="1550857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GB" sz="1800" dirty="0">
                <a:solidFill>
                  <a:schemeClr val="tx1"/>
                </a:solidFill>
              </a:rPr>
              <a:t>By leveraging dropout at inference time, we introduce diversity among the predictions (different angular DAs every time). This technique is known as </a:t>
            </a:r>
            <a:r>
              <a:rPr lang="en-GB" sz="1800" dirty="0">
                <a:solidFill>
                  <a:srgbClr val="FF0000"/>
                </a:solidFill>
              </a:rPr>
              <a:t>Monte Carlo (MC) dropout.</a:t>
            </a:r>
          </a:p>
          <a:p>
            <a:pPr>
              <a:lnSpc>
                <a:spcPct val="100000"/>
              </a:lnSpc>
            </a:pPr>
            <a:r>
              <a:rPr lang="en-GB" sz="1800" dirty="0">
                <a:solidFill>
                  <a:schemeClr val="tx1"/>
                </a:solidFill>
              </a:rPr>
              <a:t>The variation in these predictions are utilized to estimate uncertainty: </a:t>
            </a:r>
            <a:r>
              <a:rPr lang="en-GB" sz="1800" dirty="0">
                <a:solidFill>
                  <a:srgbClr val="FF0000"/>
                </a:solidFill>
              </a:rPr>
              <a:t>dropout at 1% between the first hidden layers and 1 std of 128 variations as error.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9FD0C47-D9E9-F3EC-DA2B-2DDAB765B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18" y="2242457"/>
            <a:ext cx="4615543" cy="4615543"/>
          </a:xfrm>
          <a:prstGeom prst="rect">
            <a:avLst/>
          </a:prstGeom>
        </p:spPr>
      </p:pic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65C0D119-84AC-CA57-027A-53BF6A50120B}"/>
              </a:ext>
            </a:extLst>
          </p:cNvPr>
          <p:cNvSpPr txBox="1">
            <a:spLocks/>
          </p:cNvSpPr>
          <p:nvPr/>
        </p:nvSpPr>
        <p:spPr>
          <a:xfrm>
            <a:off x="5468252" y="2905086"/>
            <a:ext cx="6497402" cy="24244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DA and error prediction (129 inferences) in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b="1" dirty="0">
                <a:solidFill>
                  <a:srgbClr val="FF0000"/>
                </a:solidFill>
              </a:rPr>
              <a:t>0.75 s/machine configuration.</a:t>
            </a:r>
            <a:endParaRPr lang="en-US" sz="2000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</a:rPr>
              <a:t>Tracking on Xsuite takes 147s/machine configurations (using HT-Condor). Our model, once trained, is approximately </a:t>
            </a:r>
            <a:r>
              <a:rPr lang="en-GB" sz="2000" b="1" dirty="0">
                <a:solidFill>
                  <a:srgbClr val="FF0000"/>
                </a:solidFill>
              </a:rPr>
              <a:t>200 times faster!</a:t>
            </a:r>
          </a:p>
        </p:txBody>
      </p:sp>
      <p:graphicFrame>
        <p:nvGraphicFramePr>
          <p:cNvPr id="65" name="Table 64">
            <a:extLst>
              <a:ext uri="{FF2B5EF4-FFF2-40B4-BE49-F238E27FC236}">
                <a16:creationId xmlns:a16="http://schemas.microsoft.com/office/drawing/2014/main" id="{2F566886-78BC-A0D5-C55C-E86720A947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984088"/>
              </p:ext>
            </p:extLst>
          </p:nvPr>
        </p:nvGraphicFramePr>
        <p:xfrm>
          <a:off x="5741493" y="4761946"/>
          <a:ext cx="548832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9441">
                  <a:extLst>
                    <a:ext uri="{9D8B030D-6E8A-4147-A177-3AD203B41FA5}">
                      <a16:colId xmlns:a16="http://schemas.microsoft.com/office/drawing/2014/main" val="1799906047"/>
                    </a:ext>
                  </a:extLst>
                </a:gridCol>
                <a:gridCol w="1829441">
                  <a:extLst>
                    <a:ext uri="{9D8B030D-6E8A-4147-A177-3AD203B41FA5}">
                      <a16:colId xmlns:a16="http://schemas.microsoft.com/office/drawing/2014/main" val="3808941278"/>
                    </a:ext>
                  </a:extLst>
                </a:gridCol>
                <a:gridCol w="1829441">
                  <a:extLst>
                    <a:ext uri="{9D8B030D-6E8A-4147-A177-3AD203B41FA5}">
                      <a16:colId xmlns:a16="http://schemas.microsoft.com/office/drawing/2014/main" val="13564543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Simulation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10k configs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15k configs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427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MADX + X</a:t>
                      </a:r>
                      <a:r>
                        <a:rPr lang="en-GB" sz="1600" dirty="0"/>
                        <a:t>s</a:t>
                      </a:r>
                      <a:r>
                        <a:rPr lang="en-CH" sz="1600" dirty="0"/>
                        <a:t>uite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425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612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611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DA Regressor 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126h (3.4x faster)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136h (4.5x faster)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521882"/>
                  </a:ext>
                </a:extLst>
              </a:tr>
            </a:tbl>
          </a:graphicData>
        </a:graphic>
      </p:graphicFrame>
      <p:sp>
        <p:nvSpPr>
          <p:cNvPr id="66" name="TextBox 65">
            <a:extLst>
              <a:ext uri="{FF2B5EF4-FFF2-40B4-BE49-F238E27FC236}">
                <a16:creationId xmlns:a16="http://schemas.microsoft.com/office/drawing/2014/main" id="{BA325568-08F0-125F-576F-3289FFE46306}"/>
              </a:ext>
            </a:extLst>
          </p:cNvPr>
          <p:cNvSpPr txBox="1"/>
          <p:nvPr/>
        </p:nvSpPr>
        <p:spPr>
          <a:xfrm>
            <a:off x="5741493" y="5828746"/>
            <a:ext cx="5488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  *MADX and Xsuite simulations with</a:t>
            </a:r>
            <a:r>
              <a:rPr lang="en-GB" sz="1200" dirty="0">
                <a:solidFill>
                  <a:schemeClr val="tx1"/>
                </a:solidFill>
              </a:rPr>
              <a:t> HT-Condor (1000 simultaneous jobs)</a:t>
            </a:r>
            <a:endParaRPr lang="en-CH" sz="1200" dirty="0"/>
          </a:p>
          <a:p>
            <a:r>
              <a:rPr lang="en-CH" sz="1200" dirty="0"/>
              <a:t>**Including the simulation time of an initial dataset of 5k and training time</a:t>
            </a:r>
          </a:p>
        </p:txBody>
      </p:sp>
    </p:spTree>
    <p:extLst>
      <p:ext uri="{BB962C8B-B14F-4D97-AF65-F5344CB8AC3E}">
        <p14:creationId xmlns:p14="http://schemas.microsoft.com/office/powerpoint/2010/main" val="2300833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181FC79D-510C-7D5E-3856-7E182D49F899}"/>
              </a:ext>
            </a:extLst>
          </p:cNvPr>
          <p:cNvSpPr txBox="1">
            <a:spLocks/>
          </p:cNvSpPr>
          <p:nvPr/>
        </p:nvSpPr>
        <p:spPr>
          <a:xfrm>
            <a:off x="242438" y="647694"/>
            <a:ext cx="11707124" cy="2942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>
              <a:lnSpc>
                <a:spcPct val="100000"/>
              </a:lnSpc>
            </a:pPr>
            <a:r>
              <a:rPr lang="en-GB" sz="1800" dirty="0">
                <a:solidFill>
                  <a:schemeClr val="tx1"/>
                </a:solidFill>
              </a:rPr>
              <a:t>We want to ensure that the model </a:t>
            </a:r>
            <a:r>
              <a:rPr lang="en-GB" sz="1800" dirty="0">
                <a:solidFill>
                  <a:srgbClr val="FF0000"/>
                </a:solidFill>
              </a:rPr>
              <a:t>can adapt to different optics configurations</a:t>
            </a:r>
            <a:r>
              <a:rPr lang="en-GB" sz="1800" dirty="0">
                <a:solidFill>
                  <a:schemeClr val="tx1"/>
                </a:solidFill>
              </a:rPr>
              <a:t>, which is a key advantage, especially in scenarios where the optics are unknown to the model like in designing a new accelerator.</a:t>
            </a:r>
          </a:p>
          <a:p>
            <a:pPr marL="305435" indent="-305435" algn="just">
              <a:lnSpc>
                <a:spcPct val="100000"/>
              </a:lnSpc>
            </a:pPr>
            <a:r>
              <a:rPr lang="en-GB" sz="1800" dirty="0">
                <a:solidFill>
                  <a:schemeClr val="tx1"/>
                </a:solidFill>
              </a:rPr>
              <a:t>We included merely 1k configurations from 2016 optics (which can be simulated in 5 days) in conjunction with the 20k from 2023, enabling the model to become predictive for 2016 as well.</a:t>
            </a:r>
          </a:p>
          <a:p>
            <a:pPr marL="305435" indent="-305435" algn="just">
              <a:lnSpc>
                <a:spcPct val="100000"/>
              </a:lnSpc>
            </a:pPr>
            <a:r>
              <a:rPr lang="en-GB" sz="1800" dirty="0">
                <a:solidFill>
                  <a:schemeClr val="tx1"/>
                </a:solidFill>
              </a:rPr>
              <a:t>Learning solely from </a:t>
            </a:r>
            <a:r>
              <a:rPr lang="en-GB" sz="1800" dirty="0">
                <a:solidFill>
                  <a:srgbClr val="FF0000"/>
                </a:solidFill>
              </a:rPr>
              <a:t>physics variables </a:t>
            </a:r>
            <a:r>
              <a:rPr lang="en-GB" sz="1800" dirty="0">
                <a:solidFill>
                  <a:schemeClr val="tx1"/>
                </a:solidFill>
              </a:rPr>
              <a:t>reduces the need for extensive retraining and provides adaptability to new optics.</a:t>
            </a:r>
          </a:p>
          <a:p>
            <a:pPr marL="305435" indent="-305435" algn="just"/>
            <a:endParaRPr lang="en-GB" sz="1900" dirty="0">
              <a:solidFill>
                <a:schemeClr val="tx1"/>
              </a:solidFill>
            </a:endParaRPr>
          </a:p>
          <a:p>
            <a:pPr marL="305435" indent="-305435" algn="just"/>
            <a:endParaRPr lang="en-GB" sz="1900" dirty="0">
              <a:solidFill>
                <a:schemeClr val="tx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676EDAF-1357-B43D-4886-563ED16FF094}"/>
              </a:ext>
            </a:extLst>
          </p:cNvPr>
          <p:cNvSpPr txBox="1">
            <a:spLocks/>
          </p:cNvSpPr>
          <p:nvPr/>
        </p:nvSpPr>
        <p:spPr>
          <a:xfrm>
            <a:off x="97428" y="692183"/>
            <a:ext cx="12039634" cy="37610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endParaRPr lang="en-GB" sz="1900" dirty="0">
              <a:solidFill>
                <a:srgbClr val="FF000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125645A-55F2-4651-5081-5C2C97DDB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37" y="101622"/>
            <a:ext cx="11029616" cy="51502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adaptability to different optics configurations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1B1B2E16-4DC9-7632-9EA9-CE88BA990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5FA9DE7-4245-4384-8835-287AEF27E4C4}"/>
              </a:ext>
            </a:extLst>
          </p:cNvPr>
          <p:cNvGrpSpPr/>
          <p:nvPr/>
        </p:nvGrpSpPr>
        <p:grpSpPr>
          <a:xfrm>
            <a:off x="1902181" y="2543828"/>
            <a:ext cx="8571095" cy="4119842"/>
            <a:chOff x="5406539" y="3189786"/>
            <a:chExt cx="8359318" cy="3563267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E923836A-B42C-A094-D4F8-8C0CFC5CB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67996" y="3189786"/>
              <a:ext cx="4097861" cy="3563267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A9DE98F-C771-624F-299F-E72C5E35F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06539" y="3189787"/>
              <a:ext cx="4097862" cy="3563266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Content Placeholder 2">
                <a:extLst>
                  <a:ext uri="{FF2B5EF4-FFF2-40B4-BE49-F238E27FC236}">
                    <a16:creationId xmlns:a16="http://schemas.microsoft.com/office/drawing/2014/main" id="{5FE49E87-E753-2DC9-B6F7-9E72F701CA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52921" y="2591625"/>
                <a:ext cx="2658048" cy="420630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306000" indent="-306000" algn="l" defTabSz="457200" rtl="0" eaLnBrk="1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7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3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1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1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buFont typeface="Wingdings 2" panose="05020102010507070707" pitchFamily="18" charset="2"/>
                  <a:buNone/>
                </a:pPr>
                <a:r>
                  <a:rPr lang="en-US" sz="1600" dirty="0">
                    <a:solidFill>
                      <a:srgbClr val="FF0000"/>
                    </a:solidFill>
                  </a:rPr>
                  <a:t>2016: Test MAE=</a:t>
                </a:r>
                <a:r>
                  <a:rPr lang="en-CH" dirty="0">
                    <a:solidFill>
                      <a:srgbClr val="FF0000"/>
                    </a:solidFill>
                  </a:rPr>
                  <a:t>0.26</a:t>
                </a:r>
                <a:r>
                  <a:rPr lang="en-US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6" name="Content Placeholder 2">
                <a:extLst>
                  <a:ext uri="{FF2B5EF4-FFF2-40B4-BE49-F238E27FC236}">
                    <a16:creationId xmlns:a16="http://schemas.microsoft.com/office/drawing/2014/main" id="{5FE49E87-E753-2DC9-B6F7-9E72F701CA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2921" y="2591625"/>
                <a:ext cx="2658048" cy="420630"/>
              </a:xfrm>
              <a:prstGeom prst="rect">
                <a:avLst/>
              </a:prstGeom>
              <a:blipFill>
                <a:blip r:embed="rId5"/>
                <a:stretch>
                  <a:fillRect t="-5882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Content Placeholder 2">
                <a:extLst>
                  <a:ext uri="{FF2B5EF4-FFF2-40B4-BE49-F238E27FC236}">
                    <a16:creationId xmlns:a16="http://schemas.microsoft.com/office/drawing/2014/main" id="{C42A42C6-D558-E6B7-F4F7-AC7D87942E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81031" y="2591625"/>
                <a:ext cx="2658048" cy="42063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1600" dirty="0">
                    <a:solidFill>
                      <a:srgbClr val="00B050"/>
                    </a:solidFill>
                  </a:rPr>
                  <a:t>2023: Test MAE=</a:t>
                </a:r>
                <a:r>
                  <a:rPr lang="en-CH" dirty="0">
                    <a:solidFill>
                      <a:srgbClr val="00B050"/>
                    </a:solidFill>
                  </a:rPr>
                  <a:t>0.33</a:t>
                </a:r>
                <a:r>
                  <a:rPr lang="en-US" sz="16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16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7" name="Content Placeholder 2">
                <a:extLst>
                  <a:ext uri="{FF2B5EF4-FFF2-40B4-BE49-F238E27FC236}">
                    <a16:creationId xmlns:a16="http://schemas.microsoft.com/office/drawing/2014/main" id="{C42A42C6-D558-E6B7-F4F7-AC7D87942E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1031" y="2591625"/>
                <a:ext cx="2658048" cy="420630"/>
              </a:xfrm>
              <a:blipFill>
                <a:blip r:embed="rId6"/>
                <a:stretch>
                  <a:fillRect t="-5882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9294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32560B4-D884-2043-E889-3A4CFE912A9E}"/>
              </a:ext>
            </a:extLst>
          </p:cNvPr>
          <p:cNvGrpSpPr/>
          <p:nvPr/>
        </p:nvGrpSpPr>
        <p:grpSpPr>
          <a:xfrm>
            <a:off x="8285291" y="270164"/>
            <a:ext cx="3371795" cy="3502277"/>
            <a:chOff x="8285291" y="270164"/>
            <a:chExt cx="3371795" cy="350227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8C3827E-A376-D93B-C5CF-826F5015E719}"/>
                </a:ext>
              </a:extLst>
            </p:cNvPr>
            <p:cNvSpPr/>
            <p:nvPr/>
          </p:nvSpPr>
          <p:spPr>
            <a:xfrm>
              <a:off x="8285291" y="270164"/>
              <a:ext cx="3371795" cy="3502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8F726C7-209C-C017-4095-8F659D6F5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29436" y="279612"/>
              <a:ext cx="3227650" cy="3484311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Content Placeholder 2">
                <a:extLst>
                  <a:ext uri="{FF2B5EF4-FFF2-40B4-BE49-F238E27FC236}">
                    <a16:creationId xmlns:a16="http://schemas.microsoft.com/office/drawing/2014/main" id="{181FC79D-510C-7D5E-3856-7E182D49F89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428" y="763809"/>
                <a:ext cx="8145472" cy="591761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306000" indent="-306000" algn="l" defTabSz="457200" rtl="0" eaLnBrk="1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7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3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1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1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>
                    <a:solidFill>
                      <a:schemeClr val="tx1"/>
                    </a:solidFill>
                  </a:rPr>
                  <a:t>Another crucial aspect is the capability to link </a:t>
                </a:r>
                <a:r>
                  <a:rPr lang="en-GB" sz="2000" dirty="0">
                    <a:solidFill>
                      <a:srgbClr val="FF0000"/>
                    </a:solidFill>
                  </a:rPr>
                  <a:t>simulations with real observables</a:t>
                </a:r>
                <a:r>
                  <a:rPr lang="en-GB" sz="2000" dirty="0">
                    <a:solidFill>
                      <a:schemeClr val="tx1"/>
                    </a:solidFill>
                  </a:rPr>
                  <a:t>, such as loss rates, to enhance the practicality and reliability of our models.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sz="20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sz="2000" dirty="0">
                    <a:solidFill>
                      <a:schemeClr val="tx1"/>
                    </a:solidFill>
                  </a:rPr>
                  <a:t>We combined  theoretical calculations of beam intensity into our ML models. The theoretical </a:t>
                </a:r>
                <a:r>
                  <a:rPr lang="en-US" sz="2000" dirty="0">
                    <a:solidFill>
                      <a:schemeClr val="tx1"/>
                    </a:solidFill>
                  </a:rPr>
                  <a:t>Intensity loss for a gaussian distribution considering their angles:</a:t>
                </a:r>
              </a:p>
              <a:p>
                <a:pPr marL="324000" lvl="1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1−4</m:t>
                          </m:r>
                          <m:nary>
                            <m:nary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  <m:e>
                              <m:nary>
                                <m:nary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sub>
                                  </m:sSub>
                                </m:sup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sup>
                                  </m:sSup>
                                  <m:func>
                                    <m:func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  <m:func>
                                    <m:func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𝑑𝑟</m:t>
                                  </m:r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nary>
                            </m:e>
                          </m:nary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324000" lvl="1" indent="0">
                  <a:spcBef>
                    <a:spcPts val="0"/>
                  </a:spcBef>
                  <a:buNone/>
                </a:pPr>
                <a:endParaRPr lang="en-GB" sz="2000" dirty="0">
                  <a:solidFill>
                    <a:schemeClr val="tx1"/>
                  </a:solidFill>
                </a:endParaRPr>
              </a:p>
              <a:p>
                <a:pPr marL="305435" indent="-305435" algn="just"/>
                <a:r>
                  <a:rPr lang="en-US" sz="2000" dirty="0">
                    <a:solidFill>
                      <a:schemeClr val="tx1"/>
                    </a:solidFill>
                  </a:rPr>
                  <a:t>Loss rates estimated by computing the derivate of the intensity loss.</a:t>
                </a:r>
              </a:p>
              <a:p>
                <a:pPr marL="305435" indent="-305435" algn="just"/>
                <a:endParaRPr lang="en-US" sz="2000" dirty="0">
                  <a:solidFill>
                    <a:schemeClr val="tx1"/>
                  </a:solidFill>
                </a:endParaRPr>
              </a:p>
              <a:p>
                <a:pPr marL="305435" indent="-305435" algn="just"/>
                <a:r>
                  <a:rPr lang="en-US" sz="2000" dirty="0">
                    <a:solidFill>
                      <a:schemeClr val="tx1"/>
                    </a:solidFill>
                  </a:rPr>
                  <a:t>This month we performed an 8h MD to measure </a:t>
                </a:r>
                <a:r>
                  <a:rPr lang="en-US" sz="2000" dirty="0">
                    <a:solidFill>
                      <a:srgbClr val="FF0000"/>
                    </a:solidFill>
                  </a:rPr>
                  <a:t>LHC intensity loss </a:t>
                </a:r>
                <a:r>
                  <a:rPr lang="en-US" sz="2000" dirty="0">
                    <a:solidFill>
                      <a:schemeClr val="tx1"/>
                    </a:solidFill>
                  </a:rPr>
                  <a:t>for several machine configurations to compare with the predicted ones.</a:t>
                </a:r>
              </a:p>
            </p:txBody>
          </p:sp>
        </mc:Choice>
        <mc:Fallback>
          <p:sp>
            <p:nvSpPr>
              <p:cNvPr id="33" name="Content Placeholder 2">
                <a:extLst>
                  <a:ext uri="{FF2B5EF4-FFF2-40B4-BE49-F238E27FC236}">
                    <a16:creationId xmlns:a16="http://schemas.microsoft.com/office/drawing/2014/main" id="{181FC79D-510C-7D5E-3856-7E182D49F8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28" y="763809"/>
                <a:ext cx="8145472" cy="5917618"/>
              </a:xfrm>
              <a:prstGeom prst="rect">
                <a:avLst/>
              </a:prstGeom>
              <a:blipFill>
                <a:blip r:embed="rId4"/>
                <a:stretch>
                  <a:fillRect l="-312" t="-642" r="-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676EDAF-1357-B43D-4886-563ED16FF094}"/>
              </a:ext>
            </a:extLst>
          </p:cNvPr>
          <p:cNvSpPr txBox="1">
            <a:spLocks/>
          </p:cNvSpPr>
          <p:nvPr/>
        </p:nvSpPr>
        <p:spPr>
          <a:xfrm>
            <a:off x="97428" y="692183"/>
            <a:ext cx="12039634" cy="37610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endParaRPr lang="en-GB" sz="1900" dirty="0">
              <a:solidFill>
                <a:srgbClr val="FF000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125645A-55F2-4651-5081-5C2C97DDB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76573"/>
            <a:ext cx="7704099" cy="51502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Prediction of real observables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1B1B2E16-4DC9-7632-9EA9-CE88BA990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AF49942-A975-F4D7-0687-633B06144A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170"/>
          <a:stretch/>
        </p:blipFill>
        <p:spPr>
          <a:xfrm>
            <a:off x="8285291" y="3772441"/>
            <a:ext cx="3371795" cy="308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555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16291C-C86C-A95C-2DF0-AE052B424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3679" y="763809"/>
            <a:ext cx="3150893" cy="4463765"/>
          </a:xfrm>
          <a:prstGeom prst="rect">
            <a:avLst/>
          </a:prstGeom>
        </p:spPr>
      </p:pic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181FC79D-510C-7D5E-3856-7E182D49F899}"/>
              </a:ext>
            </a:extLst>
          </p:cNvPr>
          <p:cNvSpPr txBox="1">
            <a:spLocks/>
          </p:cNvSpPr>
          <p:nvPr/>
        </p:nvSpPr>
        <p:spPr>
          <a:xfrm>
            <a:off x="54938" y="763809"/>
            <a:ext cx="8819096" cy="50299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r>
              <a:rPr lang="en-GB" sz="2000" dirty="0">
                <a:solidFill>
                  <a:schemeClr val="tx1"/>
                </a:solidFill>
              </a:rPr>
              <a:t>We integrated the DNN model alongside its error estimator into an innovative </a:t>
            </a:r>
            <a:r>
              <a:rPr lang="en-GB" sz="2000" dirty="0">
                <a:solidFill>
                  <a:srgbClr val="FF0000"/>
                </a:solidFill>
              </a:rPr>
              <a:t>Active Learning </a:t>
            </a:r>
            <a:r>
              <a:rPr lang="en-GB" sz="2000" dirty="0">
                <a:solidFill>
                  <a:schemeClr val="tx1"/>
                </a:solidFill>
              </a:rPr>
              <a:t>(AL) framework. </a:t>
            </a:r>
          </a:p>
          <a:p>
            <a:pPr marL="305435" indent="-305435" algn="just"/>
            <a:r>
              <a:rPr lang="en-GB" sz="2000" dirty="0">
                <a:solidFill>
                  <a:schemeClr val="tx1"/>
                </a:solidFill>
              </a:rPr>
              <a:t>AL framework also enables </a:t>
            </a:r>
            <a:r>
              <a:rPr lang="en-GB" sz="2000" dirty="0">
                <a:solidFill>
                  <a:srgbClr val="FF0000"/>
                </a:solidFill>
              </a:rPr>
              <a:t>smart sampling</a:t>
            </a:r>
            <a:r>
              <a:rPr lang="en-GB" sz="2000" dirty="0">
                <a:solidFill>
                  <a:schemeClr val="tx1"/>
                </a:solidFill>
              </a:rPr>
              <a:t> of simulations: by prioritising predictions with higher errors, it efficiently determines the sequence in which to simulate new machine configurations.</a:t>
            </a:r>
          </a:p>
          <a:p>
            <a:pPr marL="305435" indent="-305435" algn="just"/>
            <a:endParaRPr lang="en-GB" sz="1900" dirty="0">
              <a:solidFill>
                <a:schemeClr val="tx1"/>
              </a:solidFill>
            </a:endParaRPr>
          </a:p>
          <a:p>
            <a:pPr marL="305435" indent="-305435" algn="just"/>
            <a:endParaRPr lang="en-GB" sz="1900" dirty="0">
              <a:solidFill>
                <a:schemeClr val="tx1"/>
              </a:solidFill>
            </a:endParaRPr>
          </a:p>
          <a:p>
            <a:pPr marL="305435" indent="-305435" algn="just"/>
            <a:endParaRPr lang="en-GB" sz="1900" dirty="0">
              <a:solidFill>
                <a:schemeClr val="tx1"/>
              </a:solidFill>
            </a:endParaRPr>
          </a:p>
          <a:p>
            <a:pPr marL="305435" indent="-305435" algn="just"/>
            <a:endParaRPr lang="en-GB" sz="1900" dirty="0">
              <a:solidFill>
                <a:schemeClr val="tx1"/>
              </a:solidFill>
            </a:endParaRPr>
          </a:p>
          <a:p>
            <a:pPr marL="305435" indent="-305435" algn="just"/>
            <a:endParaRPr lang="en-GB" sz="19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en-GB" sz="1900" dirty="0">
              <a:solidFill>
                <a:schemeClr val="tx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676EDAF-1357-B43D-4886-563ED16FF094}"/>
              </a:ext>
            </a:extLst>
          </p:cNvPr>
          <p:cNvSpPr txBox="1">
            <a:spLocks/>
          </p:cNvSpPr>
          <p:nvPr/>
        </p:nvSpPr>
        <p:spPr>
          <a:xfrm>
            <a:off x="97428" y="692183"/>
            <a:ext cx="12039634" cy="37610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endParaRPr lang="en-GB" sz="1900" dirty="0">
              <a:solidFill>
                <a:srgbClr val="FF000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125645A-55F2-4651-5081-5C2C97DDB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76573"/>
            <a:ext cx="11029616" cy="51502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ACTIVE LEARNING FRAMEWORK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8CFA5D-8668-1845-E12D-FCFAC9D56C08}"/>
              </a:ext>
            </a:extLst>
          </p:cNvPr>
          <p:cNvGrpSpPr/>
          <p:nvPr/>
        </p:nvGrpSpPr>
        <p:grpSpPr>
          <a:xfrm>
            <a:off x="572045" y="2861021"/>
            <a:ext cx="7827162" cy="2020116"/>
            <a:chOff x="97428" y="4563942"/>
            <a:chExt cx="7827162" cy="2176614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538D90D-4697-941F-1CE0-2C25BEA79708}"/>
                </a:ext>
              </a:extLst>
            </p:cNvPr>
            <p:cNvGrpSpPr/>
            <p:nvPr/>
          </p:nvGrpSpPr>
          <p:grpSpPr>
            <a:xfrm>
              <a:off x="97428" y="4563942"/>
              <a:ext cx="7827162" cy="2176614"/>
              <a:chOff x="58207" y="4694547"/>
              <a:chExt cx="7827162" cy="2176614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B733B056-7A2E-148D-5CD1-D88E50B7EACF}"/>
                  </a:ext>
                </a:extLst>
              </p:cNvPr>
              <p:cNvGrpSpPr/>
              <p:nvPr/>
            </p:nvGrpSpPr>
            <p:grpSpPr>
              <a:xfrm>
                <a:off x="58207" y="4694547"/>
                <a:ext cx="7827162" cy="2176614"/>
                <a:chOff x="822952" y="3187383"/>
                <a:chExt cx="7366242" cy="2176614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12E82CF2-C3A1-0C08-B1B0-49983029B85E}"/>
                    </a:ext>
                  </a:extLst>
                </p:cNvPr>
                <p:cNvGrpSpPr/>
                <p:nvPr/>
              </p:nvGrpSpPr>
              <p:grpSpPr>
                <a:xfrm>
                  <a:off x="1025039" y="3187383"/>
                  <a:ext cx="7164155" cy="2176614"/>
                  <a:chOff x="793764" y="3051230"/>
                  <a:chExt cx="7164155" cy="2176614"/>
                </a:xfrm>
              </p:grpSpPr>
              <p:grpSp>
                <p:nvGrpSpPr>
                  <p:cNvPr id="2" name="Group 1">
                    <a:extLst>
                      <a:ext uri="{FF2B5EF4-FFF2-40B4-BE49-F238E27FC236}">
                        <a16:creationId xmlns:a16="http://schemas.microsoft.com/office/drawing/2014/main" id="{FBC31A37-5F3D-5AD9-A341-1F9B9D37E6B2}"/>
                      </a:ext>
                    </a:extLst>
                  </p:cNvPr>
                  <p:cNvGrpSpPr/>
                  <p:nvPr/>
                </p:nvGrpSpPr>
                <p:grpSpPr>
                  <a:xfrm>
                    <a:off x="2159971" y="3051230"/>
                    <a:ext cx="5797948" cy="2176614"/>
                    <a:chOff x="231738" y="23553649"/>
                    <a:chExt cx="9547679" cy="3600990"/>
                  </a:xfrm>
                </p:grpSpPr>
                <p:sp>
                  <p:nvSpPr>
                    <p:cNvPr id="3" name="Rectangle 2">
                      <a:extLst>
                        <a:ext uri="{FF2B5EF4-FFF2-40B4-BE49-F238E27FC236}">
                          <a16:creationId xmlns:a16="http://schemas.microsoft.com/office/drawing/2014/main" id="{2FAEB3F4-B577-4A57-4413-8C5C4386DA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738" y="23553649"/>
                      <a:ext cx="1769697" cy="3563173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CH" dirty="0"/>
                        <a:t>MAD-X</a:t>
                      </a:r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FFCB80F8-9FA0-D997-58BE-ECEAA5D242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49341" y="23553651"/>
                      <a:ext cx="1953091" cy="1018537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CH" dirty="0"/>
                        <a:t>XSuite</a:t>
                      </a:r>
                    </a:p>
                  </p:txBody>
                </p:sp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9F1FB022-6893-6DFD-32E5-7A03327C0E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26324" y="23553649"/>
                      <a:ext cx="1953093" cy="3579225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CH" dirty="0"/>
                        <a:t>DA training</a:t>
                      </a:r>
                    </a:p>
                  </p:txBody>
                </p:sp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5FE5CEEC-BD7C-3BCF-4505-D1E7E6C038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29963" y="26097260"/>
                      <a:ext cx="1965379" cy="1018538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6"/>
                    </a:lnRef>
                    <a:fillRef idx="2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CH" sz="1600" dirty="0"/>
                        <a:t>DA + error</a:t>
                      </a:r>
                      <a:br>
                        <a:rPr lang="en-CH" sz="1600" dirty="0"/>
                      </a:br>
                      <a:r>
                        <a:rPr lang="en-CH" sz="1600" dirty="0"/>
                        <a:t>Estimation</a:t>
                      </a:r>
                    </a:p>
                  </p:txBody>
                </p:sp>
                <p:sp>
                  <p:nvSpPr>
                    <p:cNvPr id="9" name="Right Arrow 8">
                      <a:extLst>
                        <a:ext uri="{FF2B5EF4-FFF2-40B4-BE49-F238E27FC236}">
                          <a16:creationId xmlns:a16="http://schemas.microsoft.com/office/drawing/2014/main" id="{DCF5C889-983E-1C5C-6B24-A24CB6FA32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0813" y="23629797"/>
                      <a:ext cx="2109149" cy="996915"/>
                    </a:xfrm>
                    <a:prstGeom prst="rightArrow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Lattices</a:t>
                      </a:r>
                      <a:endParaRPr lang="en-CH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" name="Right Arrow 9">
                      <a:extLst>
                        <a:ext uri="{FF2B5EF4-FFF2-40B4-BE49-F238E27FC236}">
                          <a16:creationId xmlns:a16="http://schemas.microsoft.com/office/drawing/2014/main" id="{DA35DF65-2F44-6C41-F5AB-1FB3691F4C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17559" y="23636889"/>
                      <a:ext cx="1674261" cy="852058"/>
                    </a:xfrm>
                    <a:prstGeom prst="rightArrow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DA data</a:t>
                      </a:r>
                    </a:p>
                  </p:txBody>
                </p:sp>
                <p:sp>
                  <p:nvSpPr>
                    <p:cNvPr id="11" name="Right Arrow 10">
                      <a:extLst>
                        <a:ext uri="{FF2B5EF4-FFF2-40B4-BE49-F238E27FC236}">
                          <a16:creationId xmlns:a16="http://schemas.microsoft.com/office/drawing/2014/main" id="{A8C9EFBD-DD0B-A60B-906A-37E293A3BC3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113310" y="25841169"/>
                      <a:ext cx="1682762" cy="729996"/>
                    </a:xfrm>
                    <a:prstGeom prst="rightArrow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CH" sz="14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3" name="Left Arrow 12">
                      <a:extLst>
                        <a:ext uri="{FF2B5EF4-FFF2-40B4-BE49-F238E27FC236}">
                          <a16:creationId xmlns:a16="http://schemas.microsoft.com/office/drawing/2014/main" id="{EC8A4383-3AF8-B303-AA33-CF8262D49E2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112428" y="26424643"/>
                      <a:ext cx="1649099" cy="729996"/>
                    </a:xfrm>
                    <a:prstGeom prst="leftArrow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CH" sz="9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8" name="Right Arrow 17">
                    <a:extLst>
                      <a:ext uri="{FF2B5EF4-FFF2-40B4-BE49-F238E27FC236}">
                        <a16:creationId xmlns:a16="http://schemas.microsoft.com/office/drawing/2014/main" id="{9C0472B3-DFC7-825C-0B58-0D682DA34013}"/>
                      </a:ext>
                    </a:extLst>
                  </p:cNvPr>
                  <p:cNvSpPr/>
                  <p:nvPr/>
                </p:nvSpPr>
                <p:spPr>
                  <a:xfrm>
                    <a:off x="793764" y="3097257"/>
                    <a:ext cx="1351672" cy="691852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 sz="13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" name="Left Arrow 18">
                    <a:extLst>
                      <a:ext uri="{FF2B5EF4-FFF2-40B4-BE49-F238E27FC236}">
                        <a16:creationId xmlns:a16="http://schemas.microsoft.com/office/drawing/2014/main" id="{0A1D2040-D34F-42A3-C01F-2CBCCA62A2E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5679" y="4484351"/>
                    <a:ext cx="1351671" cy="736943"/>
                  </a:xfrm>
                  <a:prstGeom prst="leftArrow">
                    <a:avLst>
                      <a:gd name="adj1" fmla="val 50000"/>
                      <a:gd name="adj2" fmla="val 5082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4763" algn="ctr"/>
                    <a:endParaRPr lang="en-CH" sz="14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1FD016A-43FF-A341-89A5-6DBFBDA71EC4}"/>
                    </a:ext>
                  </a:extLst>
                </p:cNvPr>
                <p:cNvSpPr txBox="1"/>
                <p:nvPr/>
              </p:nvSpPr>
              <p:spPr>
                <a:xfrm>
                  <a:off x="849982" y="3387807"/>
                  <a:ext cx="164107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600" dirty="0"/>
                    <a:t>C</a:t>
                  </a:r>
                  <a:r>
                    <a:rPr lang="en-CH" sz="1600" dirty="0">
                      <a:solidFill>
                        <a:schemeClr val="tx1"/>
                      </a:solidFill>
                    </a:rPr>
                    <a:t>onfigurations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BE8BF7AD-304D-26AB-1C46-3EEE2EABB9D8}"/>
                    </a:ext>
                  </a:extLst>
                </p:cNvPr>
                <p:cNvSpPr txBox="1"/>
                <p:nvPr/>
              </p:nvSpPr>
              <p:spPr>
                <a:xfrm>
                  <a:off x="5918916" y="4962086"/>
                  <a:ext cx="93716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600" dirty="0"/>
                    <a:t>Synthetic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4857868C-504A-1CDB-373D-2B20F27DE2A9}"/>
                    </a:ext>
                  </a:extLst>
                </p:cNvPr>
                <p:cNvSpPr txBox="1"/>
                <p:nvPr/>
              </p:nvSpPr>
              <p:spPr>
                <a:xfrm>
                  <a:off x="6113572" y="4624483"/>
                  <a:ext cx="87159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600" dirty="0">
                      <a:solidFill>
                        <a:schemeClr val="tx1"/>
                      </a:solidFill>
                    </a:rPr>
                    <a:t>MODEL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C5DC03C-E0B8-30FD-83A3-487C38481141}"/>
                    </a:ext>
                  </a:extLst>
                </p:cNvPr>
                <p:cNvSpPr txBox="1"/>
                <p:nvPr/>
              </p:nvSpPr>
              <p:spPr>
                <a:xfrm>
                  <a:off x="822952" y="4663162"/>
                  <a:ext cx="1641075" cy="6300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600" dirty="0"/>
                    <a:t>NEW configurations</a:t>
                  </a:r>
                </a:p>
              </p:txBody>
            </p:sp>
          </p:grpSp>
          <p:sp>
            <p:nvSpPr>
              <p:cNvPr id="24" name="Right Arrow 23">
                <a:extLst>
                  <a:ext uri="{FF2B5EF4-FFF2-40B4-BE49-F238E27FC236}">
                    <a16:creationId xmlns:a16="http://schemas.microsoft.com/office/drawing/2014/main" id="{18720537-48F4-A5F9-AB9B-1730211E9148}"/>
                  </a:ext>
                </a:extLst>
              </p:cNvPr>
              <p:cNvSpPr/>
              <p:nvPr/>
            </p:nvSpPr>
            <p:spPr>
              <a:xfrm>
                <a:off x="2879051" y="6171993"/>
                <a:ext cx="1360950" cy="647239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H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ight Arrow 25">
                <a:extLst>
                  <a:ext uri="{FF2B5EF4-FFF2-40B4-BE49-F238E27FC236}">
                    <a16:creationId xmlns:a16="http://schemas.microsoft.com/office/drawing/2014/main" id="{9C7C7D84-07CA-F4E0-C02F-CAFA2AE8CFCE}"/>
                  </a:ext>
                </a:extLst>
              </p:cNvPr>
              <p:cNvSpPr/>
              <p:nvPr/>
            </p:nvSpPr>
            <p:spPr>
              <a:xfrm rot="16200000">
                <a:off x="4445079" y="5443698"/>
                <a:ext cx="875103" cy="68785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H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3554D6A-4FE8-9FDB-ED5F-9C7CBA16ED1C}"/>
                  </a:ext>
                </a:extLst>
              </p:cNvPr>
              <p:cNvSpPr txBox="1"/>
              <p:nvPr/>
            </p:nvSpPr>
            <p:spPr>
              <a:xfrm>
                <a:off x="2636675" y="6326329"/>
                <a:ext cx="174376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600" dirty="0"/>
                  <a:t>ML variabbles</a:t>
                </a:r>
                <a:endParaRPr lang="en-CH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CE0FFEA-1C5F-906D-DAF4-1B2F4FE3F9B8}"/>
                </a:ext>
              </a:extLst>
            </p:cNvPr>
            <p:cNvSpPr txBox="1"/>
            <p:nvPr/>
          </p:nvSpPr>
          <p:spPr>
            <a:xfrm rot="16200000">
              <a:off x="4432533" y="5539512"/>
              <a:ext cx="9786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dirty="0"/>
                <a:t>Lattices</a:t>
              </a:r>
              <a:endParaRPr lang="en-CH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1B1B2E16-4DC9-7632-9EA9-CE88BA990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A7037A-F8EF-3181-7406-AE3A51AF0CDE}"/>
              </a:ext>
            </a:extLst>
          </p:cNvPr>
          <p:cNvSpPr txBox="1"/>
          <p:nvPr/>
        </p:nvSpPr>
        <p:spPr>
          <a:xfrm>
            <a:off x="9112381" y="5225242"/>
            <a:ext cx="29821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DOI 10.1088/1748-0221/19/04/P04004</a:t>
            </a:r>
            <a:endParaRPr lang="en-US" sz="1200" dirty="0"/>
          </a:p>
          <a:p>
            <a:endParaRPr lang="en-CH" sz="1200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1520ABD-42EE-5490-05BC-2A3665F2DB99}"/>
              </a:ext>
            </a:extLst>
          </p:cNvPr>
          <p:cNvSpPr txBox="1">
            <a:spLocks/>
          </p:cNvSpPr>
          <p:nvPr/>
        </p:nvSpPr>
        <p:spPr>
          <a:xfrm>
            <a:off x="97428" y="5514015"/>
            <a:ext cx="12039282" cy="5057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5435" indent="-305435" algn="just"/>
            <a:r>
              <a:rPr lang="en-GB" sz="1900" dirty="0">
                <a:solidFill>
                  <a:srgbClr val="FF0000"/>
                </a:solidFill>
              </a:rPr>
              <a:t>Interface with tracking</a:t>
            </a:r>
            <a:r>
              <a:rPr lang="en-GB" sz="1900" dirty="0">
                <a:solidFill>
                  <a:schemeClr val="tx1"/>
                </a:solidFill>
              </a:rPr>
              <a:t> </a:t>
            </a:r>
            <a:r>
              <a:rPr lang="en-GB" sz="1900" dirty="0">
                <a:solidFill>
                  <a:srgbClr val="FF0000"/>
                </a:solidFill>
              </a:rPr>
              <a:t>tools</a:t>
            </a:r>
            <a:r>
              <a:rPr lang="en-GB" sz="1900" dirty="0">
                <a:solidFill>
                  <a:schemeClr val="tx1"/>
                </a:solidFill>
              </a:rPr>
              <a:t> is crucial for assessing </a:t>
            </a:r>
            <a:r>
              <a:rPr lang="en-GB" sz="1900" dirty="0">
                <a:solidFill>
                  <a:srgbClr val="FF0000"/>
                </a:solidFill>
              </a:rPr>
              <a:t>chaotic dynamics whenever the estimate errors are significant </a:t>
            </a:r>
          </a:p>
        </p:txBody>
      </p:sp>
    </p:spTree>
    <p:extLst>
      <p:ext uri="{BB962C8B-B14F-4D97-AF65-F5344CB8AC3E}">
        <p14:creationId xmlns:p14="http://schemas.microsoft.com/office/powerpoint/2010/main" val="77784054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Aspect">
      <a:dk1>
        <a:sysClr val="windowText" lastClr="000000"/>
      </a:dk1>
      <a:lt1>
        <a:sysClr val="window" lastClr="FFFFFF"/>
      </a:lt1>
      <a:dk2>
        <a:srgbClr val="585753"/>
      </a:dk2>
      <a:lt2>
        <a:srgbClr val="EBDDC3"/>
      </a:lt2>
      <a:accent1>
        <a:srgbClr val="71B9E4"/>
      </a:accent1>
      <a:accent2>
        <a:srgbClr val="E25D3C"/>
      </a:accent2>
      <a:accent3>
        <a:srgbClr val="BDB59D"/>
      </a:accent3>
      <a:accent4>
        <a:srgbClr val="A5AB81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65255AC-12AC-4323-AA35-9BAC798B66BD}">
  <ds:schemaRefs>
    <ds:schemaRef ds:uri="16c05727-aa75-4e4a-9b5f-8a80a1165891"/>
    <ds:schemaRef ds:uri="71af3243-3dd4-4a8d-8c0d-dd76da1f02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B3242A4-1E6A-4E02-809C-4A24066EC0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D2D995-20F0-4C14-BF62-1248AB4B484D}">
  <ds:schemaRefs>
    <ds:schemaRef ds:uri="http://schemas.microsoft.com/office/infopath/2007/PartnerControls"/>
    <ds:schemaRef ds:uri="http://www.w3.org/XML/1998/namespace"/>
    <ds:schemaRef ds:uri="http://purl.org/dc/elements/1.1/"/>
    <ds:schemaRef ds:uri="http://purl.org/dc/dcmitype/"/>
    <ds:schemaRef ds:uri="http://schemas.microsoft.com/office/2006/documentManagement/types"/>
    <ds:schemaRef ds:uri="16c05727-aa75-4e4a-9b5f-8a80a1165891"/>
    <ds:schemaRef ds:uri="71af3243-3dd4-4a8d-8c0d-dd76da1f02a5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{53AF314F-4CE9-43C0-9D89-39FF1AF8513B}tf67061901_win32</Template>
  <TotalTime>27343</TotalTime>
  <Words>1317</Words>
  <Application>Microsoft Macintosh PowerPoint</Application>
  <PresentationFormat>Widescreen</PresentationFormat>
  <Paragraphs>154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Calibri</vt:lpstr>
      <vt:lpstr>Cambria Math</vt:lpstr>
      <vt:lpstr>Franklin Gothic Book</vt:lpstr>
      <vt:lpstr>Franklin Gothic Demi</vt:lpstr>
      <vt:lpstr>Wingdings</vt:lpstr>
      <vt:lpstr>Wingdings 2</vt:lpstr>
      <vt:lpstr>DividendVTI</vt:lpstr>
      <vt:lpstr>Active deep learning for single-particle beam dynamics studies </vt:lpstr>
      <vt:lpstr>Machine LEARNING 4 FUTURE CIRCULAR COLLIDER</vt:lpstr>
      <vt:lpstr>Machine LEARNING 4 FUTURE CIRCULAR COLLIDER</vt:lpstr>
      <vt:lpstr>Deep Learning FOR Dynamic Aperture</vt:lpstr>
      <vt:lpstr>Deep Learning FOR Dynamic Aperture</vt:lpstr>
      <vt:lpstr>Estimating the prediction ERROR</vt:lpstr>
      <vt:lpstr>adaptability to different optics configurations</vt:lpstr>
      <vt:lpstr>Prediction of real observables</vt:lpstr>
      <vt:lpstr>ACTIVE LEARNING FRAMEWORK</vt:lpstr>
      <vt:lpstr>ACTIVE LEARNING FRAMEWORK</vt:lpstr>
      <vt:lpstr>Conclusion</vt:lpstr>
      <vt:lpstr>MERCI ! Thank you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Di Croce</dc:creator>
  <cp:lastModifiedBy>Davide Di Croce</cp:lastModifiedBy>
  <cp:revision>98</cp:revision>
  <dcterms:created xsi:type="dcterms:W3CDTF">2022-05-10T06:50:45Z</dcterms:created>
  <dcterms:modified xsi:type="dcterms:W3CDTF">2024-06-18T20:30:57Z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