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27" r:id="rId1"/>
  </p:sldMasterIdLst>
  <p:notesMasterIdLst>
    <p:notesMasterId r:id="rId3"/>
  </p:notesMasterIdLst>
  <p:handoutMasterIdLst>
    <p:handoutMasterId r:id="rId4"/>
  </p:handoutMasterIdLst>
  <p:sldIdLst>
    <p:sldId id="1014" r:id="rId2"/>
  </p:sldIdLst>
  <p:sldSz cx="12192000" cy="685800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04" userDrawn="1">
          <p15:clr>
            <a:srgbClr val="A4A3A4"/>
          </p15:clr>
        </p15:guide>
        <p15:guide id="2" pos="38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423D5"/>
    <a:srgbClr val="F7D3FB"/>
    <a:srgbClr val="FBB6EF"/>
    <a:srgbClr val="FB55E9"/>
    <a:srgbClr val="F9FC4E"/>
    <a:srgbClr val="DA80D6"/>
    <a:srgbClr val="00FF00"/>
    <a:srgbClr val="FCF4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88" autoAdjust="0"/>
    <p:restoredTop sz="95853" autoAdjust="0"/>
  </p:normalViewPr>
  <p:slideViewPr>
    <p:cSldViewPr snapToGrid="0" snapToObjects="1">
      <p:cViewPr varScale="1">
        <p:scale>
          <a:sx n="98" d="100"/>
          <a:sy n="98" d="100"/>
        </p:scale>
        <p:origin x="928" y="184"/>
      </p:cViewPr>
      <p:guideLst>
        <p:guide orient="horz" pos="2104"/>
        <p:guide pos="3808"/>
      </p:guideLst>
    </p:cSldViewPr>
  </p:slideViewPr>
  <p:outlineViewPr>
    <p:cViewPr>
      <p:scale>
        <a:sx n="33" d="100"/>
        <a:sy n="33" d="100"/>
      </p:scale>
      <p:origin x="0" y="-9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9CBEA919-E56D-7A4E-95F2-3BF34209E886}" type="datetime1">
              <a:rPr lang="en-US" smtClean="0"/>
              <a:pPr>
                <a:defRPr/>
              </a:pPr>
              <a:t>6/16/24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0A46B6E6-3531-F44C-B81F-98A3273921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27504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charset="0"/>
              </a:defRPr>
            </a:lvl1pPr>
          </a:lstStyle>
          <a:p>
            <a:pPr>
              <a:defRPr/>
            </a:pPr>
            <a:fld id="{81531B20-24ED-ED41-82D1-2DA7ADE271E2}" type="datetime1">
              <a:rPr lang="en-US" smtClean="0"/>
              <a:pPr>
                <a:defRPr/>
              </a:pPr>
              <a:t>6/16/24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it-IT" noProof="0"/>
              <a:t>Click to edit Master text styles</a:t>
            </a:r>
          </a:p>
          <a:p>
            <a:pPr lvl="1"/>
            <a:r>
              <a:rPr lang="it-IT" noProof="0"/>
              <a:t>Second level</a:t>
            </a:r>
          </a:p>
          <a:p>
            <a:pPr lvl="2"/>
            <a:r>
              <a:rPr lang="it-IT" noProof="0"/>
              <a:t>Third level</a:t>
            </a:r>
          </a:p>
          <a:p>
            <a:pPr lvl="3"/>
            <a:r>
              <a:rPr lang="it-IT" noProof="0"/>
              <a:t>Fourth level</a:t>
            </a:r>
          </a:p>
          <a:p>
            <a:pPr lvl="4"/>
            <a:r>
              <a:rPr lang="it-IT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charset="0"/>
              </a:defRPr>
            </a:lvl1pPr>
          </a:lstStyle>
          <a:p>
            <a:pPr>
              <a:defRPr/>
            </a:pPr>
            <a:fld id="{3719351A-DEE9-DA4C-AF1C-EA126D6C6F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1341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C70CE03-9225-6C4F-8861-7CC648AC50CC}" type="slidenum">
              <a:rPr lang="fr-FR" sz="1200">
                <a:solidFill>
                  <a:srgbClr val="000000"/>
                </a:solidFill>
                <a:latin typeface="Calibri" charset="0"/>
              </a:rPr>
              <a:pPr eaLnBrk="1" hangingPunct="1"/>
              <a:t>1</a:t>
            </a:fld>
            <a:endParaRPr lang="fr-FR" sz="120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606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zh-CN"/>
              <a:t>Xin Wu</a:t>
            </a:r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9th DAMPE Workshop, 15/06/2019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14CDA53-7D5C-B347-B62E-2BEA179300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73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4731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charset="0"/>
                <a:ea typeface="宋体" charset="0"/>
                <a:cs typeface="宋体" charset="0"/>
              </a:defRPr>
            </a:lvl1pPr>
          </a:lstStyle>
          <a:p>
            <a:pPr>
              <a:defRPr/>
            </a:pPr>
            <a:r>
              <a:rPr lang="en-US" altLang="zh-CN"/>
              <a:t>Xin Wu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r>
              <a:rPr lang="en-US"/>
              <a:t>9th DAMPE Workshop, 15/06/2019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A44E42C3-E23A-5F4D-A6FC-722EF04E7E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Isosceles Triangle 18">
            <a:extLst>
              <a:ext uri="{FF2B5EF4-FFF2-40B4-BE49-F238E27FC236}">
                <a16:creationId xmlns:a16="http://schemas.microsoft.com/office/drawing/2014/main" id="{0B566F8E-9C0C-B245-8CEF-D1D35410F39E}"/>
              </a:ext>
            </a:extLst>
          </p:cNvPr>
          <p:cNvSpPr/>
          <p:nvPr userDrawn="1"/>
        </p:nvSpPr>
        <p:spPr>
          <a:xfrm rot="10800000">
            <a:off x="5855" y="0"/>
            <a:ext cx="457200" cy="5666154"/>
          </a:xfrm>
          <a:prstGeom prst="triangle">
            <a:avLst>
              <a:gd name="adj" fmla="val 100000"/>
            </a:avLst>
          </a:prstGeom>
          <a:solidFill>
            <a:schemeClr val="tx2">
              <a:lumMod val="20000"/>
              <a:lumOff val="80000"/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Isosceles Triangle 30">
            <a:extLst>
              <a:ext uri="{FF2B5EF4-FFF2-40B4-BE49-F238E27FC236}">
                <a16:creationId xmlns:a16="http://schemas.microsoft.com/office/drawing/2014/main" id="{476201D3-E5C3-A644-BDD9-049F76E36839}"/>
              </a:ext>
            </a:extLst>
          </p:cNvPr>
          <p:cNvSpPr/>
          <p:nvPr userDrawn="1"/>
        </p:nvSpPr>
        <p:spPr>
          <a:xfrm>
            <a:off x="11959478" y="4813300"/>
            <a:ext cx="232522" cy="2044700"/>
          </a:xfrm>
          <a:prstGeom prst="triangle">
            <a:avLst>
              <a:gd name="adj" fmla="val 100000"/>
            </a:avLst>
          </a:prstGeom>
          <a:solidFill>
            <a:schemeClr val="tx2">
              <a:lumMod val="20000"/>
              <a:lumOff val="80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15482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</p:sldLayoutIdLst>
  <p:hf hdr="0" ft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itle 1"/>
          <p:cNvSpPr>
            <a:spLocks noGrp="1"/>
          </p:cNvSpPr>
          <p:nvPr>
            <p:ph type="title"/>
          </p:nvPr>
        </p:nvSpPr>
        <p:spPr>
          <a:xfrm>
            <a:off x="488323" y="19009"/>
            <a:ext cx="9491700" cy="830679"/>
          </a:xfrm>
          <a:noFill/>
        </p:spPr>
        <p:txBody>
          <a:bodyPr/>
          <a:lstStyle/>
          <a:p>
            <a:pPr algn="l">
              <a:defRPr/>
            </a:pPr>
            <a:r>
              <a:rPr lang="en-US" sz="2400" dirty="0">
                <a:solidFill>
                  <a:srgbClr val="D14664"/>
                </a:solidFill>
                <a:latin typeface="+mn-lt"/>
              </a:rPr>
              <a:t>Swiss Committee on Space Research (CSR) (https://</a:t>
            </a:r>
            <a:r>
              <a:rPr lang="en-US" sz="2400" dirty="0" err="1">
                <a:solidFill>
                  <a:srgbClr val="D14664"/>
                </a:solidFill>
                <a:latin typeface="+mn-lt"/>
              </a:rPr>
              <a:t>csr.scnat.ch</a:t>
            </a:r>
            <a:r>
              <a:rPr lang="en-US" sz="2400" dirty="0">
                <a:solidFill>
                  <a:srgbClr val="D14664"/>
                </a:solidFill>
                <a:latin typeface="+mn-lt"/>
              </a:rPr>
              <a:t>/</a:t>
            </a:r>
            <a:r>
              <a:rPr lang="en-US" sz="2400" dirty="0" err="1">
                <a:solidFill>
                  <a:srgbClr val="D14664"/>
                </a:solidFill>
                <a:latin typeface="+mn-lt"/>
              </a:rPr>
              <a:t>en</a:t>
            </a:r>
            <a:r>
              <a:rPr lang="en-US" sz="2400" dirty="0">
                <a:solidFill>
                  <a:srgbClr val="D14664"/>
                </a:solidFill>
                <a:latin typeface="+mn-lt"/>
              </a:rPr>
              <a:t>) </a:t>
            </a:r>
          </a:p>
        </p:txBody>
      </p:sp>
      <p:sp>
        <p:nvSpPr>
          <p:cNvPr id="32777" name="Date Placeholder 9"/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zh-CN" sz="1200" dirty="0">
                <a:solidFill>
                  <a:srgbClr val="898989"/>
                </a:solidFill>
                <a:latin typeface="Calibri" charset="0"/>
                <a:ea typeface="宋体" charset="0"/>
                <a:cs typeface="宋体" charset="0"/>
              </a:rPr>
              <a:t>Xin Wu</a:t>
            </a:r>
            <a:endParaRPr lang="en-US" sz="1200" dirty="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199F3EB-FDAB-7A4C-A8EC-0A4402A4CC2A}" type="slidenum">
              <a:rPr lang="fr-FR" sz="1200">
                <a:solidFill>
                  <a:srgbClr val="898989"/>
                </a:solidFill>
                <a:latin typeface="Calibri" charset="0"/>
              </a:rPr>
              <a:pPr eaLnBrk="1" hangingPunct="1"/>
              <a:t>1</a:t>
            </a:fld>
            <a:endParaRPr lang="fr-FR" sz="1200" dirty="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DA912CC8-CB82-AB4D-9C54-BEA215700CF2}"/>
              </a:ext>
            </a:extLst>
          </p:cNvPr>
          <p:cNvSpPr txBox="1">
            <a:spLocks/>
          </p:cNvSpPr>
          <p:nvPr/>
        </p:nvSpPr>
        <p:spPr bwMode="auto">
          <a:xfrm>
            <a:off x="436307" y="708019"/>
            <a:ext cx="11398642" cy="577115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Wingdings" pitchFamily="2" charset="2"/>
              <a:buChar char="§"/>
            </a:pPr>
            <a:r>
              <a:rPr lang="en-US" sz="1600" dirty="0"/>
              <a:t>CSR is a coordination body under SCNAT  for space science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GB" sz="1600" dirty="0">
                <a:solidFill>
                  <a:srgbClr val="0423D5"/>
                </a:solidFill>
              </a:rPr>
              <a:t>Coordinates and stimulates space research in Switzerland and maintains contact with international organisations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GB" sz="1600" dirty="0">
                <a:solidFill>
                  <a:srgbClr val="0423D5"/>
                </a:solidFill>
              </a:rPr>
              <a:t>CSR president (currently Stéphane </a:t>
            </a:r>
            <a:r>
              <a:rPr lang="en-GB" sz="1600" dirty="0" err="1">
                <a:solidFill>
                  <a:srgbClr val="0423D5"/>
                </a:solidFill>
              </a:rPr>
              <a:t>Paltani</a:t>
            </a:r>
            <a:r>
              <a:rPr lang="en-GB" sz="1600" dirty="0">
                <a:solidFill>
                  <a:srgbClr val="0423D5"/>
                </a:solidFill>
              </a:rPr>
              <a:t>, </a:t>
            </a:r>
            <a:r>
              <a:rPr lang="en-GB" sz="1600" dirty="0" err="1">
                <a:solidFill>
                  <a:srgbClr val="0423D5"/>
                </a:solidFill>
              </a:rPr>
              <a:t>UniGe</a:t>
            </a:r>
            <a:r>
              <a:rPr lang="en-GB" sz="1600" dirty="0">
                <a:solidFill>
                  <a:srgbClr val="0423D5"/>
                </a:solidFill>
              </a:rPr>
              <a:t>) is the Swiss scientific representative to ESA's science program and COSPAR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GB" sz="1600" dirty="0">
                <a:solidFill>
                  <a:srgbClr val="0423D5"/>
                </a:solidFill>
              </a:rPr>
              <a:t>Produces a report (“COSPAR Report”) every two years on space science activities in Switzerland</a:t>
            </a:r>
          </a:p>
          <a:p>
            <a:pPr lvl="2" eaLnBrk="1" hangingPunct="1">
              <a:buFont typeface="Wingdings" pitchFamily="2" charset="2"/>
              <a:buChar char="§"/>
            </a:pPr>
            <a:r>
              <a:rPr lang="en-GB" sz="1600" b="1" dirty="0"/>
              <a:t>Hot off the prese: COSPAR report 2022-2024: Space Research in Switzerland, </a:t>
            </a:r>
            <a:r>
              <a:rPr lang="en-GB" sz="1600" dirty="0"/>
              <a:t>available on CSR web page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1600" dirty="0">
                <a:solidFill>
                  <a:srgbClr val="0423D5"/>
                </a:solidFill>
              </a:rPr>
              <a:t>Produces a roadmap on space science in Switzerland</a:t>
            </a:r>
          </a:p>
          <a:p>
            <a:pPr lvl="2" eaLnBrk="1" hangingPunct="1">
              <a:buFont typeface="Wingdings" pitchFamily="2" charset="2"/>
              <a:buChar char="§"/>
            </a:pPr>
            <a:r>
              <a:rPr lang="en-GB" sz="1600" dirty="0"/>
              <a:t>Last version: </a:t>
            </a:r>
            <a:r>
              <a:rPr lang="en-GB" sz="1600" b="1" dirty="0"/>
              <a:t>Roadmap Space Science in Switzerland 2019, </a:t>
            </a:r>
            <a:r>
              <a:rPr lang="en-GB" sz="1600" dirty="0"/>
              <a:t>available on CSR web page </a:t>
            </a:r>
            <a:endParaRPr lang="en-GB" sz="1600" b="1" dirty="0"/>
          </a:p>
          <a:p>
            <a:pPr lvl="2" eaLnBrk="1" hangingPunct="1">
              <a:buFont typeface="Wingdings" pitchFamily="2" charset="2"/>
              <a:buChar char="§"/>
            </a:pPr>
            <a:r>
              <a:rPr lang="en-US" sz="1600" dirty="0"/>
              <a:t>Update of the roadmap in progress</a:t>
            </a:r>
            <a:endParaRPr lang="en-US" sz="1600" dirty="0">
              <a:solidFill>
                <a:srgbClr val="0423D5"/>
              </a:solidFill>
            </a:endParaRPr>
          </a:p>
          <a:p>
            <a:pPr eaLnBrk="1" hangingPunct="1">
              <a:buFont typeface="Wingdings" pitchFamily="2" charset="2"/>
              <a:buChar char="§"/>
            </a:pPr>
            <a:r>
              <a:rPr lang="en-US" sz="1600" dirty="0"/>
              <a:t>Switzerland does not have a space agency: ESA manages the Swiss participations in space missions, including non-ESA missions, through the ESA PRODEX program   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1600" dirty="0">
                <a:solidFill>
                  <a:srgbClr val="0423D5"/>
                </a:solidFill>
              </a:rPr>
              <a:t>The Swiss Space Office of SERI decides on the selection and funding of Swiss PRODEX projects  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z="1600" dirty="0"/>
              <a:t>Successful Swiss participations in major missions launched in the past few years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1600" dirty="0">
                <a:solidFill>
                  <a:srgbClr val="0423D5"/>
                </a:solidFill>
              </a:rPr>
              <a:t>CHEOPS (2019), Solar Orbiter (2020), JWST(2021), XRISM (2023), JUICE (2023), EUCLID (2023), …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GB" sz="1600" dirty="0"/>
              <a:t>Current </a:t>
            </a:r>
            <a:r>
              <a:rPr lang="en-US" sz="1600" dirty="0"/>
              <a:t>participations in missions that are planned to be launched in the coming years</a:t>
            </a:r>
            <a:endParaRPr lang="en-GB" sz="1600" dirty="0"/>
          </a:p>
          <a:p>
            <a:pPr lvl="1" eaLnBrk="1" hangingPunct="1">
              <a:buFont typeface="Wingdings" pitchFamily="2" charset="2"/>
              <a:buChar char="§"/>
            </a:pPr>
            <a:r>
              <a:rPr lang="en-GB" sz="1600" dirty="0">
                <a:solidFill>
                  <a:srgbClr val="0423D5"/>
                </a:solidFill>
              </a:rPr>
              <a:t>SMILE (2024), IMAP (2024), POLAR-2 (2027), PLATO (2027), Comet Interceptor (2029), </a:t>
            </a:r>
            <a:r>
              <a:rPr lang="en-GB" sz="1600" dirty="0" err="1">
                <a:solidFill>
                  <a:srgbClr val="0423D5"/>
                </a:solidFill>
              </a:rPr>
              <a:t>EnVision</a:t>
            </a:r>
            <a:r>
              <a:rPr lang="en-GB" sz="1600" dirty="0">
                <a:solidFill>
                  <a:srgbClr val="0423D5"/>
                </a:solidFill>
              </a:rPr>
              <a:t> (2031), ARRAKHIS(2031),     LISA (2035), ATHENA (2037), …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GB" sz="1600" dirty="0"/>
              <a:t>Participation to mission proposals in various selection stages and potential (highly uncertain) launch dates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GB" sz="1600" dirty="0">
                <a:solidFill>
                  <a:srgbClr val="0423D5"/>
                </a:solidFill>
              </a:rPr>
              <a:t>HERD (2027), </a:t>
            </a:r>
            <a:r>
              <a:rPr lang="en-GB" sz="1600" dirty="0" err="1">
                <a:solidFill>
                  <a:srgbClr val="0423D5"/>
                </a:solidFill>
              </a:rPr>
              <a:t>LunPAN</a:t>
            </a:r>
            <a:r>
              <a:rPr lang="en-GB" sz="1600" dirty="0">
                <a:solidFill>
                  <a:srgbClr val="0423D5"/>
                </a:solidFill>
              </a:rPr>
              <a:t> (2029), </a:t>
            </a:r>
            <a:r>
              <a:rPr lang="en-GB" sz="1600" dirty="0" err="1">
                <a:solidFill>
                  <a:srgbClr val="0423D5"/>
                </a:solidFill>
              </a:rPr>
              <a:t>StrobeX</a:t>
            </a:r>
            <a:r>
              <a:rPr lang="en-GB" sz="1600" dirty="0">
                <a:solidFill>
                  <a:srgbClr val="0423D5"/>
                </a:solidFill>
              </a:rPr>
              <a:t> (2032), THESEUS (2037), M-Matisse (2037), …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GB" sz="1600" dirty="0"/>
              <a:t>CHIPP sciences/technologies are closely related to cosmology, gravitational wave, high energy astrophysics, x/</a:t>
            </a:r>
            <a:r>
              <a:rPr lang="en-GB" sz="1600" dirty="0">
                <a:latin typeface="Symbol" pitchFamily="2" charset="2"/>
              </a:rPr>
              <a:t>g</a:t>
            </a:r>
            <a:r>
              <a:rPr lang="en-GB" sz="1600" dirty="0"/>
              <a:t>/cosmic-ray missions  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GB" sz="1600" dirty="0">
                <a:solidFill>
                  <a:srgbClr val="0423D5"/>
                </a:solidFill>
              </a:rPr>
              <a:t>The long and risky selection and development process of space missions requires persistency and diversification!</a:t>
            </a:r>
          </a:p>
          <a:p>
            <a:pPr marL="0" indent="0" eaLnBrk="1" hangingPunct="1">
              <a:buNone/>
            </a:pPr>
            <a:endParaRPr lang="en-GB" sz="1600" dirty="0"/>
          </a:p>
          <a:p>
            <a:pPr eaLnBrk="1" hangingPunct="1">
              <a:buFont typeface="Wingdings" pitchFamily="2" charset="2"/>
              <a:buChar char="§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66047434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LAR2_SSO_XinWu_template" id="{3A2D25E4-199B-674D-9C22-BD85CD308219}" vid="{F2494E7C-0FD8-4445-BF69-9F80F4958B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191491</TotalTime>
  <Words>338</Words>
  <Application>Microsoft Macintosh PowerPoint</Application>
  <PresentationFormat>Widescreen</PresentationFormat>
  <Paragraphs>22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Symbol</vt:lpstr>
      <vt:lpstr>Wingdings</vt:lpstr>
      <vt:lpstr>1_Office Theme</vt:lpstr>
      <vt:lpstr>Swiss Committee on Space Research (CSR) (https://csr.scnat.ch/en) </vt:lpstr>
    </vt:vector>
  </TitlesOfParts>
  <Manager/>
  <Company>DPNC, University of Geneva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DArk Matter Particle Explorer (DAMPE)</dc:title>
  <dc:subject/>
  <dc:creator>Xin Wu</dc:creator>
  <cp:keywords/>
  <dc:description/>
  <cp:lastModifiedBy>Xin Wu</cp:lastModifiedBy>
  <cp:revision>3782</cp:revision>
  <cp:lastPrinted>2018-04-05T06:19:38Z</cp:lastPrinted>
  <dcterms:created xsi:type="dcterms:W3CDTF">2014-05-10T11:00:53Z</dcterms:created>
  <dcterms:modified xsi:type="dcterms:W3CDTF">2024-06-16T09:58:46Z</dcterms:modified>
  <cp:category/>
</cp:coreProperties>
</file>