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1pPr>
    <a:lvl2pPr marL="0" marR="0" indent="3429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2pPr>
    <a:lvl3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3pPr>
    <a:lvl4pPr marL="0" marR="0" indent="10287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4pPr>
    <a:lvl5pPr marL="0" marR="0" indent="1371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5pPr>
    <a:lvl6pPr marL="0" marR="0" indent="17145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6pPr>
    <a:lvl7pPr marL="0" marR="0" indent="2057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7pPr>
    <a:lvl8pPr marL="0" marR="0" indent="24003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8pPr>
    <a:lvl9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Optim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4694"/>
  </p:normalViewPr>
  <p:slideViewPr>
    <p:cSldViewPr snapToGrid="0">
      <p:cViewPr varScale="1">
        <p:scale>
          <a:sx n="85" d="100"/>
          <a:sy n="85" d="100"/>
        </p:scale>
        <p:origin x="19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"/>
          <p:cNvSpPr/>
          <p:nvPr/>
        </p:nvSpPr>
        <p:spPr>
          <a:xfrm>
            <a:off x="368300" y="2120900"/>
            <a:ext cx="12268200" cy="1892300"/>
          </a:xfrm>
          <a:prstGeom prst="roundRect">
            <a:avLst>
              <a:gd name="adj" fmla="val 10067"/>
            </a:avLst>
          </a:prstGeom>
          <a:solidFill>
            <a:srgbClr val="004479"/>
          </a:solidFill>
          <a:ln w="25400">
            <a:solidFill>
              <a:srgbClr val="000000"/>
            </a:solidFill>
            <a:miter lim="400000"/>
          </a:ln>
          <a:effectLst>
            <a:outerShdw blurRad="241300" dist="254000" dir="378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pic>
        <p:nvPicPr>
          <p:cNvPr id="13" name="droppedImage-3.tiff" descr="droppedImage-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7771696"/>
            <a:ext cx="4813300" cy="174060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533400" y="2286000"/>
            <a:ext cx="11557000" cy="1574800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62200" y="4597400"/>
            <a:ext cx="7899400" cy="191016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solidFill>
                  <a:srgbClr val="004479"/>
                </a:solidFill>
                <a:latin typeface="+mn-lt"/>
                <a:ea typeface="+mn-ea"/>
                <a:cs typeface="+mn-cs"/>
                <a:sym typeface="Optima"/>
              </a:defRPr>
            </a:lvl1pPr>
            <a:lvl2pPr marL="0" indent="0" algn="ctr">
              <a:spcBef>
                <a:spcPts val="2200"/>
              </a:spcBef>
              <a:buSzTx/>
              <a:buNone/>
              <a:defRPr sz="3200">
                <a:solidFill>
                  <a:srgbClr val="FF2600"/>
                </a:solidFill>
                <a:latin typeface="+mn-lt"/>
                <a:ea typeface="+mn-ea"/>
                <a:cs typeface="+mn-cs"/>
                <a:sym typeface="Optima"/>
              </a:defRPr>
            </a:lvl2pPr>
            <a:lvl3pPr marL="0" indent="0" algn="ctr">
              <a:spcBef>
                <a:spcPts val="2300"/>
              </a:spcBef>
              <a:buSzTx/>
              <a:buNone/>
              <a:defRPr sz="2600">
                <a:latin typeface="+mn-lt"/>
                <a:ea typeface="+mn-ea"/>
                <a:cs typeface="+mn-cs"/>
                <a:sym typeface="Optima"/>
              </a:defRPr>
            </a:lvl3pPr>
            <a:lvl4pPr marL="0" indent="0" algn="ctr">
              <a:spcBef>
                <a:spcPts val="2800"/>
              </a:spcBef>
              <a:buSzTx/>
              <a:buNone/>
              <a:defRPr sz="2000">
                <a:latin typeface="+mn-lt"/>
                <a:ea typeface="+mn-ea"/>
                <a:cs typeface="+mn-cs"/>
                <a:sym typeface="Optima"/>
              </a:defRPr>
            </a:lvl4pPr>
            <a:lvl5pPr marL="0" indent="0" algn="ctr">
              <a:spcBef>
                <a:spcPts val="2300"/>
              </a:spcBef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Text"/>
          <p:cNvSpPr txBox="1">
            <a:spLocks noGrp="1"/>
          </p:cNvSpPr>
          <p:nvPr>
            <p:ph type="body" sz="quarter" idx="21"/>
          </p:nvPr>
        </p:nvSpPr>
        <p:spPr>
          <a:xfrm>
            <a:off x="5823214" y="6937161"/>
            <a:ext cx="818999" cy="5867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3200">
                <a:solidFill>
                  <a:srgbClr val="FF2600"/>
                </a:solidFill>
                <a:latin typeface="+mn-lt"/>
                <a:ea typeface="+mn-ea"/>
                <a:cs typeface="+mn-cs"/>
                <a:sym typeface="Optima"/>
              </a:defRPr>
            </a:pPr>
            <a:endParaRPr/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ergio Gonzalez-Sevilla"/>
          <p:cNvSpPr txBox="1"/>
          <p:nvPr/>
        </p:nvSpPr>
        <p:spPr>
          <a:xfrm>
            <a:off x="2424" y="9188450"/>
            <a:ext cx="2578101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r>
              <a:t>Sergio Gonzalez-Sevilla</a:t>
            </a:r>
          </a:p>
        </p:txBody>
      </p:sp>
      <p:sp>
        <p:nvSpPr>
          <p:cNvPr id="101" name="Rounded Rectangle"/>
          <p:cNvSpPr/>
          <p:nvPr/>
        </p:nvSpPr>
        <p:spPr>
          <a:xfrm>
            <a:off x="117962" y="1028700"/>
            <a:ext cx="8111638" cy="20245"/>
          </a:xfrm>
          <a:prstGeom prst="roundRect">
            <a:avLst>
              <a:gd name="adj" fmla="val 50000"/>
            </a:avLst>
          </a:prstGeom>
          <a:solidFill>
            <a:srgbClr val="004479">
              <a:alpha val="99000"/>
            </a:srgbClr>
          </a:solidFill>
          <a:ln w="25400">
            <a:solidFill>
              <a:srgbClr val="000000">
                <a:alpha val="99000"/>
              </a:srgbClr>
            </a:solidFill>
            <a:miter lim="400000"/>
          </a:ln>
          <a:effectLst>
            <a:outerShdw blurRad="50800" dir="1446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rgbClr val="00FD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102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170065" y="100676"/>
            <a:ext cx="11899901" cy="90291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400" b="1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xfrm>
            <a:off x="70276" y="1081322"/>
            <a:ext cx="12858324" cy="8427307"/>
          </a:xfrm>
          <a:prstGeom prst="rect">
            <a:avLst/>
          </a:prstGeom>
        </p:spPr>
        <p:txBody>
          <a:bodyPr lIns="139700" tIns="139700" rIns="139700" bIns="139700" anchor="t"/>
          <a:lstStyle>
            <a:lvl1pPr marL="432000" indent="-432000">
              <a:spcBef>
                <a:spcPts val="2000"/>
              </a:spcBef>
              <a:buSzPct val="150000"/>
              <a:defRPr sz="2500" spc="100">
                <a:latin typeface="+mn-lt"/>
                <a:ea typeface="+mn-ea"/>
                <a:cs typeface="+mn-cs"/>
                <a:sym typeface="Optima"/>
              </a:defRPr>
            </a:lvl1pPr>
            <a:lvl2pPr marL="900000" indent="-360000">
              <a:spcBef>
                <a:spcPts val="1000"/>
              </a:spcBef>
              <a:buSzPct val="125000"/>
              <a:buChar char="‣"/>
              <a:defRPr sz="2300" spc="91">
                <a:solidFill>
                  <a:srgbClr val="0433FF"/>
                </a:solidFill>
                <a:latin typeface="+mn-lt"/>
                <a:ea typeface="+mn-ea"/>
                <a:cs typeface="+mn-cs"/>
                <a:sym typeface="Optima"/>
              </a:defRPr>
            </a:lvl2pPr>
            <a:lvl3pPr marL="1494499" indent="-288000">
              <a:spcBef>
                <a:spcPts val="800"/>
              </a:spcBef>
              <a:buSzPct val="100000"/>
              <a:buChar char="๏"/>
              <a:defRPr sz="2000" spc="79">
                <a:solidFill>
                  <a:srgbClr val="941100"/>
                </a:solidFill>
                <a:latin typeface="+mn-lt"/>
                <a:ea typeface="+mn-ea"/>
                <a:cs typeface="+mn-cs"/>
                <a:sym typeface="Optima"/>
              </a:defRPr>
            </a:lvl3pPr>
            <a:lvl4pPr marL="1974999" indent="-323999">
              <a:spcBef>
                <a:spcPts val="800"/>
              </a:spcBef>
              <a:buSzPct val="101000"/>
              <a:buChar char="❖"/>
              <a:defRPr sz="1600" spc="64">
                <a:solidFill>
                  <a:srgbClr val="173E65"/>
                </a:solidFill>
                <a:latin typeface="+mn-lt"/>
                <a:ea typeface="+mn-ea"/>
                <a:cs typeface="+mn-cs"/>
                <a:sym typeface="Optima"/>
              </a:defRPr>
            </a:lvl4pPr>
            <a:lvl5pPr marL="2383500" indent="-288000">
              <a:spcBef>
                <a:spcPts val="0"/>
              </a:spcBef>
              <a:defRPr sz="1400" spc="56">
                <a:solidFill>
                  <a:srgbClr val="FF40FF"/>
                </a:solid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77343" y="9448800"/>
            <a:ext cx="312014" cy="313057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6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432" y="23342"/>
            <a:ext cx="957669" cy="977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ounded Rectangle"/>
          <p:cNvSpPr/>
          <p:nvPr/>
        </p:nvSpPr>
        <p:spPr>
          <a:xfrm>
            <a:off x="117962" y="1028700"/>
            <a:ext cx="8111638" cy="20245"/>
          </a:xfrm>
          <a:prstGeom prst="roundRect">
            <a:avLst>
              <a:gd name="adj" fmla="val 50000"/>
            </a:avLst>
          </a:prstGeom>
          <a:solidFill>
            <a:srgbClr val="004479">
              <a:alpha val="99000"/>
            </a:srgbClr>
          </a:solidFill>
          <a:ln w="25400">
            <a:solidFill>
              <a:srgbClr val="000000">
                <a:alpha val="99000"/>
              </a:srgbClr>
            </a:solidFill>
            <a:miter lim="400000"/>
          </a:ln>
          <a:effectLst>
            <a:outerShdw blurRad="50800" dir="1446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rgbClr val="00FD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114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170065" y="100676"/>
            <a:ext cx="11899901" cy="90291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400" b="1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xfrm>
            <a:off x="70276" y="1081322"/>
            <a:ext cx="12858324" cy="8427307"/>
          </a:xfrm>
          <a:prstGeom prst="rect">
            <a:avLst/>
          </a:prstGeom>
        </p:spPr>
        <p:txBody>
          <a:bodyPr lIns="139700" tIns="139700" rIns="139700" bIns="139700" anchor="t"/>
          <a:lstStyle>
            <a:lvl1pPr marL="432000" indent="-432000">
              <a:spcBef>
                <a:spcPts val="2000"/>
              </a:spcBef>
              <a:buSzPct val="150000"/>
              <a:defRPr sz="2500" spc="100">
                <a:latin typeface="+mn-lt"/>
                <a:ea typeface="+mn-ea"/>
                <a:cs typeface="+mn-cs"/>
                <a:sym typeface="Optima"/>
              </a:defRPr>
            </a:lvl1pPr>
            <a:lvl2pPr marL="900000" indent="-360000">
              <a:spcBef>
                <a:spcPts val="1000"/>
              </a:spcBef>
              <a:buSzPct val="125000"/>
              <a:buChar char="‣"/>
              <a:defRPr sz="2300" spc="91">
                <a:solidFill>
                  <a:srgbClr val="0433FF"/>
                </a:solidFill>
                <a:latin typeface="+mn-lt"/>
                <a:ea typeface="+mn-ea"/>
                <a:cs typeface="+mn-cs"/>
                <a:sym typeface="Optima"/>
              </a:defRPr>
            </a:lvl2pPr>
            <a:lvl3pPr marL="1494499" indent="-288000">
              <a:spcBef>
                <a:spcPts val="800"/>
              </a:spcBef>
              <a:buSzPct val="100000"/>
              <a:buChar char="๏"/>
              <a:defRPr sz="2100" spc="84">
                <a:solidFill>
                  <a:srgbClr val="941100"/>
                </a:solidFill>
                <a:latin typeface="+mn-lt"/>
                <a:ea typeface="+mn-ea"/>
                <a:cs typeface="+mn-cs"/>
                <a:sym typeface="Optima"/>
              </a:defRPr>
            </a:lvl3pPr>
            <a:lvl4pPr marL="1974999" indent="-323999">
              <a:spcBef>
                <a:spcPts val="800"/>
              </a:spcBef>
              <a:buSzPct val="101000"/>
              <a:buChar char="❖"/>
              <a:defRPr sz="1700" spc="68">
                <a:solidFill>
                  <a:srgbClr val="173E65"/>
                </a:solidFill>
                <a:latin typeface="+mn-lt"/>
                <a:ea typeface="+mn-ea"/>
                <a:cs typeface="+mn-cs"/>
                <a:sym typeface="Optima"/>
              </a:defRPr>
            </a:lvl4pPr>
            <a:lvl5pPr marL="2383500" indent="-288000">
              <a:spcBef>
                <a:spcPts val="0"/>
              </a:spcBef>
              <a:defRPr sz="1500" spc="59">
                <a:solidFill>
                  <a:srgbClr val="FF40FF"/>
                </a:solid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77343" y="9448800"/>
            <a:ext cx="312014" cy="313057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18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432" y="23342"/>
            <a:ext cx="957669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OB General - 051120"/>
          <p:cNvSpPr txBox="1"/>
          <p:nvPr/>
        </p:nvSpPr>
        <p:spPr>
          <a:xfrm>
            <a:off x="5815609" y="9466810"/>
            <a:ext cx="1543813" cy="275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solidFill>
                  <a:srgbClr val="FF2600"/>
                </a:solidFill>
              </a:defRPr>
            </a:lvl1pPr>
          </a:lstStyle>
          <a:p>
            <a:r>
              <a:t>OB General - 051120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"/>
          <p:cNvSpPr/>
          <p:nvPr/>
        </p:nvSpPr>
        <p:spPr>
          <a:xfrm>
            <a:off x="117962" y="1028700"/>
            <a:ext cx="8111638" cy="20245"/>
          </a:xfrm>
          <a:prstGeom prst="roundRect">
            <a:avLst>
              <a:gd name="adj" fmla="val 50000"/>
            </a:avLst>
          </a:prstGeom>
          <a:solidFill>
            <a:srgbClr val="004479">
              <a:alpha val="99000"/>
            </a:srgbClr>
          </a:solidFill>
          <a:ln w="25400">
            <a:solidFill>
              <a:srgbClr val="000000">
                <a:alpha val="99000"/>
              </a:srgbClr>
            </a:solidFill>
            <a:miter lim="400000"/>
          </a:ln>
          <a:effectLst>
            <a:outerShdw blurRad="50800" dir="1446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rgbClr val="00FD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25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170065" y="100676"/>
            <a:ext cx="11899901" cy="90291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400" b="1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70276" y="1081322"/>
            <a:ext cx="12858324" cy="8427307"/>
          </a:xfrm>
          <a:prstGeom prst="rect">
            <a:avLst/>
          </a:prstGeom>
        </p:spPr>
        <p:txBody>
          <a:bodyPr lIns="139700" tIns="139700" rIns="139700" bIns="139700" anchor="t"/>
          <a:lstStyle>
            <a:lvl1pPr marL="432000" indent="-432000">
              <a:spcBef>
                <a:spcPts val="2000"/>
              </a:spcBef>
              <a:buSzPct val="150000"/>
              <a:defRPr sz="2500" spc="100">
                <a:latin typeface="+mn-lt"/>
                <a:ea typeface="+mn-ea"/>
                <a:cs typeface="+mn-cs"/>
                <a:sym typeface="Optima"/>
              </a:defRPr>
            </a:lvl1pPr>
            <a:lvl2pPr marL="900000" indent="-360000">
              <a:spcBef>
                <a:spcPts val="1000"/>
              </a:spcBef>
              <a:buSzPct val="125000"/>
              <a:buChar char="‣"/>
              <a:defRPr sz="2300" spc="91">
                <a:solidFill>
                  <a:srgbClr val="0433FF"/>
                </a:solidFill>
                <a:latin typeface="+mn-lt"/>
                <a:ea typeface="+mn-ea"/>
                <a:cs typeface="+mn-cs"/>
                <a:sym typeface="Optima"/>
              </a:defRPr>
            </a:lvl2pPr>
            <a:lvl3pPr marL="1494499" indent="-288000">
              <a:spcBef>
                <a:spcPts val="800"/>
              </a:spcBef>
              <a:buSzPct val="100000"/>
              <a:buChar char="๏"/>
              <a:defRPr sz="2000" spc="79">
                <a:solidFill>
                  <a:srgbClr val="941100"/>
                </a:solidFill>
                <a:latin typeface="+mn-lt"/>
                <a:ea typeface="+mn-ea"/>
                <a:cs typeface="+mn-cs"/>
                <a:sym typeface="Optima"/>
              </a:defRPr>
            </a:lvl3pPr>
            <a:lvl4pPr marL="1974999" indent="-323999">
              <a:spcBef>
                <a:spcPts val="800"/>
              </a:spcBef>
              <a:buSzPct val="101000"/>
              <a:buChar char="❖"/>
              <a:defRPr sz="1600" spc="64">
                <a:solidFill>
                  <a:srgbClr val="173E65"/>
                </a:solidFill>
                <a:latin typeface="+mn-lt"/>
                <a:ea typeface="+mn-ea"/>
                <a:cs typeface="+mn-cs"/>
                <a:sym typeface="Optima"/>
              </a:defRPr>
            </a:lvl4pPr>
            <a:lvl5pPr marL="2383500" indent="-288000">
              <a:spcBef>
                <a:spcPts val="0"/>
              </a:spcBef>
              <a:defRPr sz="1400" spc="56">
                <a:solidFill>
                  <a:srgbClr val="FF40FF"/>
                </a:solid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77343" y="9448800"/>
            <a:ext cx="312014" cy="313057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432" y="23342"/>
            <a:ext cx="957669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ITk Week - 04.02.21"/>
          <p:cNvSpPr txBox="1"/>
          <p:nvPr/>
        </p:nvSpPr>
        <p:spPr>
          <a:xfrm>
            <a:off x="5815609" y="9466810"/>
            <a:ext cx="1458316" cy="275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solidFill>
                  <a:srgbClr val="FF2600"/>
                </a:solidFill>
              </a:defRPr>
            </a:lvl1pPr>
          </a:lstStyle>
          <a:p>
            <a:r>
              <a:t>ITk Week - 04.02.21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SHR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"/>
          <p:cNvSpPr/>
          <p:nvPr/>
        </p:nvSpPr>
        <p:spPr>
          <a:xfrm>
            <a:off x="117962" y="1028700"/>
            <a:ext cx="8111638" cy="20245"/>
          </a:xfrm>
          <a:prstGeom prst="roundRect">
            <a:avLst>
              <a:gd name="adj" fmla="val 50000"/>
            </a:avLst>
          </a:prstGeom>
          <a:solidFill>
            <a:srgbClr val="004479">
              <a:alpha val="99000"/>
            </a:srgbClr>
          </a:solidFill>
          <a:ln w="25400">
            <a:solidFill>
              <a:srgbClr val="000000">
                <a:alpha val="99000"/>
              </a:srgbClr>
            </a:solidFill>
            <a:miter lim="400000"/>
          </a:ln>
          <a:effectLst>
            <a:outerShdw blurRad="50800" dir="1446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rgbClr val="00FD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38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70065" y="100676"/>
            <a:ext cx="11899901" cy="90291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4400" b="1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70276" y="1081322"/>
            <a:ext cx="12858324" cy="8427307"/>
          </a:xfrm>
          <a:prstGeom prst="rect">
            <a:avLst/>
          </a:prstGeom>
        </p:spPr>
        <p:txBody>
          <a:bodyPr lIns="139700" tIns="139700" rIns="139700" bIns="139700" anchor="t">
            <a:normAutofit/>
          </a:bodyPr>
          <a:lstStyle>
            <a:lvl1pPr marL="432000" indent="-432000">
              <a:spcBef>
                <a:spcPts val="2000"/>
              </a:spcBef>
              <a:buSzPct val="150000"/>
              <a:defRPr sz="2500" spc="100">
                <a:latin typeface="+mn-lt"/>
                <a:ea typeface="+mn-ea"/>
                <a:cs typeface="+mn-cs"/>
                <a:sym typeface="Optima"/>
              </a:defRPr>
            </a:lvl1pPr>
            <a:lvl2pPr marL="827999" indent="-288000">
              <a:spcBef>
                <a:spcPts val="1000"/>
              </a:spcBef>
              <a:buSzPct val="160000"/>
              <a:buChar char="‣"/>
              <a:defRPr sz="2300" spc="91">
                <a:solidFill>
                  <a:srgbClr val="0433FF"/>
                </a:solidFill>
                <a:latin typeface="+mn-lt"/>
                <a:ea typeface="+mn-ea"/>
                <a:cs typeface="+mn-cs"/>
                <a:sym typeface="Optima"/>
              </a:defRPr>
            </a:lvl2pPr>
            <a:lvl3pPr marL="1494499" indent="-288000">
              <a:spcBef>
                <a:spcPts val="800"/>
              </a:spcBef>
              <a:buSzPct val="100000"/>
              <a:buChar char="๏"/>
              <a:defRPr sz="2000" spc="79">
                <a:solidFill>
                  <a:srgbClr val="941100"/>
                </a:solidFill>
                <a:latin typeface="+mn-lt"/>
                <a:ea typeface="+mn-ea"/>
                <a:cs typeface="+mn-cs"/>
                <a:sym typeface="Optima"/>
              </a:defRPr>
            </a:lvl3pPr>
            <a:lvl4pPr marL="1974999" indent="-323999">
              <a:spcBef>
                <a:spcPts val="800"/>
              </a:spcBef>
              <a:buSzPct val="101000"/>
              <a:buChar char="❖"/>
              <a:defRPr sz="1600" spc="64">
                <a:solidFill>
                  <a:srgbClr val="173E65"/>
                </a:solidFill>
                <a:latin typeface="+mn-lt"/>
                <a:ea typeface="+mn-ea"/>
                <a:cs typeface="+mn-cs"/>
                <a:sym typeface="Optima"/>
              </a:defRPr>
            </a:lvl4pPr>
            <a:lvl5pPr marL="2383500" indent="-288000">
              <a:spcBef>
                <a:spcPts val="0"/>
              </a:spcBef>
              <a:defRPr sz="1400" spc="56">
                <a:solidFill>
                  <a:srgbClr val="FF40FF"/>
                </a:solid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77343" y="9448800"/>
            <a:ext cx="312014" cy="313057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2" name="Screenshot 2021-05-31 at 10.51.09.png" descr="Screenshot 2021-05-31 at 10.51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001" y="18811"/>
            <a:ext cx="1617045" cy="9029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hanks for your attention !"/>
          <p:cNvSpPr txBox="1"/>
          <p:nvPr/>
        </p:nvSpPr>
        <p:spPr>
          <a:xfrm>
            <a:off x="1757806" y="2674543"/>
            <a:ext cx="9342290" cy="3383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6000" b="1">
                <a:solidFill>
                  <a:srgbClr val="004479"/>
                </a:solidFill>
              </a:defRPr>
            </a:lvl1pPr>
          </a:lstStyle>
          <a:p>
            <a:r>
              <a:t>Thanks for your attention !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rgio Gonzalez-Sevilla"/>
          <p:cNvSpPr txBox="1"/>
          <p:nvPr/>
        </p:nvSpPr>
        <p:spPr>
          <a:xfrm>
            <a:off x="14529" y="9347200"/>
            <a:ext cx="2624324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r>
              <a:t>Sergio Gonzalez-Sevilla</a:t>
            </a:r>
          </a:p>
        </p:txBody>
      </p:sp>
      <p:sp>
        <p:nvSpPr>
          <p:cNvPr id="72" name="Rounded Rectangle"/>
          <p:cNvSpPr/>
          <p:nvPr/>
        </p:nvSpPr>
        <p:spPr>
          <a:xfrm>
            <a:off x="2286000" y="3530600"/>
            <a:ext cx="8064500" cy="1460500"/>
          </a:xfrm>
          <a:prstGeom prst="roundRect">
            <a:avLst>
              <a:gd name="adj" fmla="val 13043"/>
            </a:avLst>
          </a:prstGeom>
          <a:solidFill>
            <a:srgbClr val="004479"/>
          </a:solidFill>
          <a:ln w="25400">
            <a:solidFill>
              <a:srgbClr val="000000"/>
            </a:solidFill>
            <a:miter lim="400000"/>
          </a:ln>
          <a:effectLst>
            <a:outerShdw blurRad="241300" dist="254000" dir="378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73" name="Backup"/>
          <p:cNvSpPr txBox="1"/>
          <p:nvPr/>
        </p:nvSpPr>
        <p:spPr>
          <a:xfrm>
            <a:off x="5372974" y="3879850"/>
            <a:ext cx="1742441" cy="711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b="1">
                <a:solidFill>
                  <a:srgbClr val="FFFFFF"/>
                </a:solidFill>
              </a:defRPr>
            </a:lvl1pPr>
          </a:lstStyle>
          <a:p>
            <a:r>
              <a:t>Backup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09500" y="9334500"/>
            <a:ext cx="419100" cy="457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ergio Gonzalez-Sevilla"/>
          <p:cNvSpPr txBox="1"/>
          <p:nvPr/>
        </p:nvSpPr>
        <p:spPr>
          <a:xfrm>
            <a:off x="14529" y="9347200"/>
            <a:ext cx="2624324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r>
              <a:t>Sergio Gonzalez-Sevilla</a:t>
            </a:r>
          </a:p>
        </p:txBody>
      </p:sp>
      <p:sp>
        <p:nvSpPr>
          <p:cNvPr id="82" name="Rounded Rectangle"/>
          <p:cNvSpPr/>
          <p:nvPr/>
        </p:nvSpPr>
        <p:spPr>
          <a:xfrm>
            <a:off x="2286000" y="3530600"/>
            <a:ext cx="8064500" cy="1460500"/>
          </a:xfrm>
          <a:prstGeom prst="roundRect">
            <a:avLst>
              <a:gd name="adj" fmla="val 13043"/>
            </a:avLst>
          </a:prstGeom>
          <a:solidFill>
            <a:srgbClr val="004479"/>
          </a:solidFill>
          <a:ln w="25400">
            <a:solidFill>
              <a:srgbClr val="000000"/>
            </a:solidFill>
            <a:miter lim="400000"/>
          </a:ln>
          <a:effectLst>
            <a:outerShdw blurRad="241300" dist="254000" dir="378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83" name="Text"/>
          <p:cNvSpPr txBox="1">
            <a:spLocks noGrp="1"/>
          </p:cNvSpPr>
          <p:nvPr>
            <p:ph type="body" sz="quarter" idx="21"/>
          </p:nvPr>
        </p:nvSpPr>
        <p:spPr>
          <a:xfrm>
            <a:off x="2341565" y="3879849"/>
            <a:ext cx="7750291" cy="71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SzTx/>
              <a:buNone/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pPr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09500" y="9334500"/>
            <a:ext cx="419100" cy="457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rgio Gonzalez-Sevilla"/>
          <p:cNvSpPr txBox="1"/>
          <p:nvPr/>
        </p:nvSpPr>
        <p:spPr>
          <a:xfrm>
            <a:off x="14529" y="9347200"/>
            <a:ext cx="2624324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r>
              <a:t>Sergio Gonzalez-Sevilla</a:t>
            </a:r>
          </a:p>
        </p:txBody>
      </p:sp>
      <p:sp>
        <p:nvSpPr>
          <p:cNvPr id="92" name="Rounded Rectangle"/>
          <p:cNvSpPr/>
          <p:nvPr/>
        </p:nvSpPr>
        <p:spPr>
          <a:xfrm>
            <a:off x="2286000" y="3530600"/>
            <a:ext cx="8064500" cy="1460500"/>
          </a:xfrm>
          <a:prstGeom prst="roundRect">
            <a:avLst>
              <a:gd name="adj" fmla="val 13043"/>
            </a:avLst>
          </a:prstGeom>
          <a:solidFill>
            <a:srgbClr val="004479"/>
          </a:solidFill>
          <a:ln w="25400">
            <a:solidFill>
              <a:srgbClr val="000000"/>
            </a:solidFill>
            <a:miter lim="400000"/>
          </a:ln>
          <a:effectLst>
            <a:outerShdw blurRad="241300" dist="254000" dir="378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509500" y="9334500"/>
            <a:ext cx="419100" cy="457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889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13335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778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22225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667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30226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3782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7338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894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ounded Rectangle"/>
          <p:cNvSpPr/>
          <p:nvPr/>
        </p:nvSpPr>
        <p:spPr>
          <a:xfrm>
            <a:off x="117962" y="1028700"/>
            <a:ext cx="8111638" cy="20245"/>
          </a:xfrm>
          <a:prstGeom prst="roundRect">
            <a:avLst>
              <a:gd name="adj" fmla="val 50000"/>
            </a:avLst>
          </a:prstGeom>
          <a:solidFill>
            <a:srgbClr val="004479">
              <a:alpha val="99000"/>
            </a:srgbClr>
          </a:solidFill>
          <a:ln w="25400">
            <a:solidFill>
              <a:srgbClr val="000000">
                <a:alpha val="99000"/>
              </a:srgbClr>
            </a:solidFill>
            <a:miter lim="400000"/>
          </a:ln>
          <a:effectLst>
            <a:outerShdw blurRad="50800" dir="1446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1400">
                <a:solidFill>
                  <a:srgbClr val="00FD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endParaRPr/>
          </a:p>
        </p:txBody>
      </p:sp>
      <p:sp>
        <p:nvSpPr>
          <p:cNvPr id="129" name="Sergio Gonzalez (UniGe)"/>
          <p:cNvSpPr txBox="1"/>
          <p:nvPr/>
        </p:nvSpPr>
        <p:spPr>
          <a:xfrm>
            <a:off x="3475" y="9433155"/>
            <a:ext cx="206654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Sergio Gonzalez (UniGe)</a:t>
            </a:r>
          </a:p>
        </p:txBody>
      </p:sp>
      <p:sp>
        <p:nvSpPr>
          <p:cNvPr id="130" name="ACCU repor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ACCU repor</a:t>
            </a:r>
            <a:r>
              <a:rPr lang="en-US" dirty="0"/>
              <a:t>t (2024)</a:t>
            </a:r>
            <a:endParaRPr dirty="0"/>
          </a:p>
        </p:txBody>
      </p:sp>
      <p:sp>
        <p:nvSpPr>
          <p:cNvPr id="131" name="COVID-19…"/>
          <p:cNvSpPr txBox="1">
            <a:spLocks noGrp="1"/>
          </p:cNvSpPr>
          <p:nvPr>
            <p:ph type="body" idx="1"/>
          </p:nvPr>
        </p:nvSpPr>
        <p:spPr>
          <a:xfrm>
            <a:off x="70276" y="1081322"/>
            <a:ext cx="12858324" cy="86332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15440" indent="-282240" defTabSz="572516">
              <a:spcBef>
                <a:spcPts val="900"/>
              </a:spcBef>
              <a:defRPr sz="2254" spc="90"/>
            </a:pPr>
            <a:r>
              <a:rPr lang="en-GB" sz="2450" b="1" dirty="0"/>
              <a:t> CERN news</a:t>
            </a:r>
            <a:endParaRPr sz="2450" b="1" dirty="0"/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US" dirty="0"/>
              <a:t>2024 LHC run extended by ~1 month until end of Nov. 2024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US" dirty="0"/>
              <a:t>CERN to terminate its International Collaboration Agreement with Russia and Belarus at their current expiry dates (Nov.2024 and June 2024, respectively)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GB" dirty="0"/>
              <a:t>Mid-term review of the FCC feasibility study completed, concluding the best option is a 90.7 km tunnel at an average depth of 200 m.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GB" dirty="0"/>
              <a:t>Science Gateway opened to public in Oct. 2023 and events linked to CERN’s 70</a:t>
            </a:r>
            <a:r>
              <a:rPr lang="en-GB" baseline="30000" dirty="0"/>
              <a:t>th</a:t>
            </a:r>
            <a:r>
              <a:rPr lang="en-GB" dirty="0"/>
              <a:t> anniversary planned for Sep / Oct 2024.</a:t>
            </a:r>
          </a:p>
          <a:p>
            <a:pPr marL="423360" indent="-423360" defTabSz="572516">
              <a:spcBef>
                <a:spcPts val="1900"/>
              </a:spcBef>
              <a:defRPr sz="2450" b="1" spc="97"/>
            </a:pPr>
            <a:r>
              <a:rPr lang="en-GB" dirty="0"/>
              <a:t>IT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US" dirty="0"/>
              <a:t>2FA authentication to be used by all users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US" dirty="0"/>
              <a:t>End-of life of Windows 10 in Q4 2025 (check your hardware compatibility !)</a:t>
            </a:r>
          </a:p>
          <a:p>
            <a:pPr marL="811439" lvl="1" indent="-282240" defTabSz="572516">
              <a:spcBef>
                <a:spcPts val="900"/>
              </a:spcBef>
              <a:defRPr sz="2254" spc="90"/>
            </a:pPr>
            <a:r>
              <a:rPr lang="en-US" dirty="0"/>
              <a:t>New Google workspace for professional projects</a:t>
            </a:r>
            <a:r>
              <a:rPr dirty="0"/>
              <a:t> </a:t>
            </a:r>
          </a:p>
          <a:p>
            <a:pPr marL="1464610" lvl="2" indent="-282240" defTabSz="572516">
              <a:spcBef>
                <a:spcPts val="700"/>
              </a:spcBef>
              <a:defRPr sz="1960" spc="78"/>
            </a:pPr>
            <a:endParaRPr lang="en-US" dirty="0"/>
          </a:p>
          <a:p>
            <a:pPr marL="402111" indent="-282240" defTabSz="572516">
              <a:spcBef>
                <a:spcPts val="700"/>
              </a:spcBef>
              <a:defRPr sz="1960" spc="78"/>
            </a:pPr>
            <a:r>
              <a:rPr lang="en-US" sz="2450" dirty="0"/>
              <a:t> For more detailed information (including various useful links), please check the ACCU detailed report attached to this meeting agenda.</a:t>
            </a:r>
          </a:p>
          <a:p>
            <a:pPr marL="402111" indent="-282240" defTabSz="572516">
              <a:spcBef>
                <a:spcPts val="700"/>
              </a:spcBef>
              <a:defRPr sz="1960" spc="78"/>
            </a:pPr>
            <a:endParaRPr lang="en-US" sz="2450" dirty="0"/>
          </a:p>
          <a:p>
            <a:pPr marL="402111" indent="-282240" defTabSz="572516">
              <a:spcBef>
                <a:spcPts val="700"/>
              </a:spcBef>
              <a:defRPr sz="1960" spc="78"/>
            </a:pPr>
            <a:r>
              <a:rPr lang="en-US" sz="2450" dirty="0"/>
              <a:t> I’d like to re-iterate my usual encouragement for Swiss users at CERN to contact me with your questions / requests that may matter for you and I’ll brought them at the next ACCU meetings, thanks !</a:t>
            </a:r>
          </a:p>
        </p:txBody>
      </p:sp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726771" y="9448800"/>
            <a:ext cx="213158" cy="31305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133" name="Screenshot 2021-05-31 at 10.51.09.png" descr="Screenshot 2021-05-31 at 10.51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001" y="18811"/>
            <a:ext cx="1617045" cy="9029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Optima"/>
        <a:ea typeface="Optima"/>
        <a:cs typeface="Optima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194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Comic Sans MS</vt:lpstr>
      <vt:lpstr>Gill Sans</vt:lpstr>
      <vt:lpstr>Lucida Grande</vt:lpstr>
      <vt:lpstr>Optima</vt:lpstr>
      <vt:lpstr>White</vt:lpstr>
      <vt:lpstr>ACCU report (2024)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 report</dc:title>
  <cp:lastModifiedBy>Sergio Gonzalez Sevilla</cp:lastModifiedBy>
  <cp:revision>5</cp:revision>
  <dcterms:modified xsi:type="dcterms:W3CDTF">2024-06-18T13:20:14Z</dcterms:modified>
</cp:coreProperties>
</file>