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520" r:id="rId2"/>
    <p:sldId id="257" r:id="rId3"/>
    <p:sldId id="4521" r:id="rId4"/>
    <p:sldId id="801" r:id="rId5"/>
    <p:sldId id="4508" r:id="rId6"/>
    <p:sldId id="261" r:id="rId7"/>
    <p:sldId id="4516" r:id="rId8"/>
    <p:sldId id="4519" r:id="rId9"/>
    <p:sldId id="4511" r:id="rId10"/>
    <p:sldId id="266" r:id="rId11"/>
    <p:sldId id="331" r:id="rId12"/>
    <p:sldId id="880" r:id="rId13"/>
    <p:sldId id="265" r:id="rId14"/>
    <p:sldId id="269" r:id="rId15"/>
    <p:sldId id="1509" r:id="rId16"/>
    <p:sldId id="270" r:id="rId17"/>
    <p:sldId id="273" r:id="rId18"/>
    <p:sldId id="277" r:id="rId19"/>
    <p:sldId id="1542" r:id="rId20"/>
    <p:sldId id="4514" r:id="rId21"/>
    <p:sldId id="1535" r:id="rId22"/>
    <p:sldId id="1504" r:id="rId23"/>
    <p:sldId id="4510" r:id="rId24"/>
    <p:sldId id="4520" r:id="rId25"/>
    <p:sldId id="275" r:id="rId26"/>
    <p:sldId id="4518" r:id="rId27"/>
    <p:sldId id="4513" r:id="rId28"/>
    <p:sldId id="281" r:id="rId29"/>
    <p:sldId id="282" r:id="rId30"/>
    <p:sldId id="278" r:id="rId31"/>
    <p:sldId id="1375" r:id="rId32"/>
    <p:sldId id="552" r:id="rId33"/>
    <p:sldId id="800" r:id="rId34"/>
    <p:sldId id="881" r:id="rId35"/>
    <p:sldId id="4522" r:id="rId36"/>
    <p:sldId id="4523" r:id="rId37"/>
    <p:sldId id="4526" r:id="rId38"/>
    <p:sldId id="4525" r:id="rId39"/>
    <p:sldId id="4528" r:id="rId40"/>
    <p:sldId id="4527" r:id="rId41"/>
    <p:sldId id="4517" r:id="rId42"/>
    <p:sldId id="1551" r:id="rId43"/>
    <p:sldId id="799" r:id="rId44"/>
    <p:sldId id="2940" r:id="rId45"/>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65"/>
    <p:restoredTop sz="80795"/>
  </p:normalViewPr>
  <p:slideViewPr>
    <p:cSldViewPr snapToGrid="0">
      <p:cViewPr>
        <p:scale>
          <a:sx n="88" d="100"/>
          <a:sy n="88" d="100"/>
        </p:scale>
        <p:origin x="848"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3F1D53-5761-874B-B4FC-A8E6F64B8C72}"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38DF4F20-BE55-0845-8199-8C2C021E5CB8}">
      <dgm:prSet phldrT="[Text]" custT="1"/>
      <dgm:spPr>
        <a:solidFill>
          <a:schemeClr val="tx1">
            <a:lumMod val="50000"/>
          </a:schemeClr>
        </a:solidFill>
      </dgm:spPr>
      <dgm:t>
        <a:bodyPr/>
        <a:lstStyle/>
        <a:p>
          <a:endParaRPr lang="en-GB" sz="1600" dirty="0"/>
        </a:p>
        <a:p>
          <a:r>
            <a:rPr lang="en-GB" sz="1600" dirty="0"/>
            <a:t>Nb</a:t>
          </a:r>
          <a:r>
            <a:rPr lang="en-GB" sz="1600" baseline="-25000" dirty="0"/>
            <a:t>3</a:t>
          </a:r>
          <a:r>
            <a:rPr lang="en-GB" sz="1600" dirty="0"/>
            <a:t>Sn Conductor</a:t>
          </a:r>
        </a:p>
        <a:p>
          <a:r>
            <a:rPr lang="en-GB" sz="1600" dirty="0"/>
            <a:t>R&amp;D</a:t>
          </a:r>
        </a:p>
      </dgm:t>
    </dgm:pt>
    <dgm:pt modelId="{D5F80214-DC76-DE45-97E0-3B478407221C}" type="parTrans" cxnId="{F21F5CD9-9DB4-2A46-87ED-E293732F82F2}">
      <dgm:prSet/>
      <dgm:spPr/>
      <dgm:t>
        <a:bodyPr/>
        <a:lstStyle/>
        <a:p>
          <a:endParaRPr lang="en-GB"/>
        </a:p>
      </dgm:t>
    </dgm:pt>
    <dgm:pt modelId="{936B5277-B784-6F47-B55E-E6213B4E6C98}" type="sibTrans" cxnId="{F21F5CD9-9DB4-2A46-87ED-E293732F82F2}">
      <dgm:prSet/>
      <dgm:spPr/>
      <dgm:t>
        <a:bodyPr/>
        <a:lstStyle/>
        <a:p>
          <a:endParaRPr lang="en-GB"/>
        </a:p>
      </dgm:t>
    </dgm:pt>
    <dgm:pt modelId="{E0468D67-8C98-D64F-9452-109F766A2BB4}">
      <dgm:prSet phldrT="[Text]" custT="1"/>
      <dgm:spPr/>
      <dgm:t>
        <a:bodyPr/>
        <a:lstStyle/>
        <a:p>
          <a:r>
            <a:rPr lang="en-US" sz="1400" dirty="0"/>
            <a:t>New Nb</a:t>
          </a:r>
          <a:r>
            <a:rPr lang="en-US" sz="1400" baseline="-25000" dirty="0"/>
            <a:t>3</a:t>
          </a:r>
          <a:r>
            <a:rPr lang="en-US" sz="1400" dirty="0"/>
            <a:t>Sn wire structures with </a:t>
          </a:r>
          <a:r>
            <a:rPr lang="en-US" sz="1400" dirty="0">
              <a:solidFill>
                <a:schemeClr val="tx1">
                  <a:lumMod val="60000"/>
                  <a:lumOff val="40000"/>
                </a:schemeClr>
              </a:solidFill>
            </a:rPr>
            <a:t>enhanced mechanical </a:t>
          </a:r>
          <a:r>
            <a:rPr lang="en-GB" sz="1400" dirty="0">
              <a:solidFill>
                <a:schemeClr val="tx1">
                  <a:lumMod val="60000"/>
                  <a:lumOff val="40000"/>
                </a:schemeClr>
              </a:solidFill>
            </a:rPr>
            <a:t>strength</a:t>
          </a:r>
          <a:r>
            <a:rPr lang="en-US" sz="1400" dirty="0">
              <a:solidFill>
                <a:schemeClr val="tx1">
                  <a:lumMod val="60000"/>
                  <a:lumOff val="40000"/>
                </a:schemeClr>
              </a:solidFill>
            </a:rPr>
            <a:t> </a:t>
          </a:r>
          <a:endParaRPr lang="en-GB" sz="1400" dirty="0">
            <a:solidFill>
              <a:schemeClr val="tx1">
                <a:lumMod val="60000"/>
                <a:lumOff val="40000"/>
              </a:schemeClr>
            </a:solidFill>
          </a:endParaRPr>
        </a:p>
      </dgm:t>
    </dgm:pt>
    <dgm:pt modelId="{36DF59C1-BBC3-054F-8499-D1390BD8CACF}" type="parTrans" cxnId="{B38BA66B-6FF8-CD49-BF7A-915325B73B65}">
      <dgm:prSet/>
      <dgm:spPr/>
      <dgm:t>
        <a:bodyPr/>
        <a:lstStyle/>
        <a:p>
          <a:endParaRPr lang="en-GB"/>
        </a:p>
      </dgm:t>
    </dgm:pt>
    <dgm:pt modelId="{F382FE05-A0A7-4949-BF20-1B9B5186B5BC}" type="sibTrans" cxnId="{B38BA66B-6FF8-CD49-BF7A-915325B73B65}">
      <dgm:prSet/>
      <dgm:spPr/>
      <dgm:t>
        <a:bodyPr/>
        <a:lstStyle/>
        <a:p>
          <a:endParaRPr lang="en-GB"/>
        </a:p>
      </dgm:t>
    </dgm:pt>
    <dgm:pt modelId="{51EC257B-3CE6-034E-B9ED-361BEAFFF204}">
      <dgm:prSet phldrT="[Text]" custT="1"/>
      <dgm:spPr/>
      <dgm:t>
        <a:bodyPr/>
        <a:lstStyle/>
        <a:p>
          <a:r>
            <a:rPr lang="en-US" sz="1400" dirty="0">
              <a:solidFill>
                <a:schemeClr val="tx1">
                  <a:lumMod val="60000"/>
                  <a:lumOff val="40000"/>
                </a:schemeClr>
              </a:solidFill>
            </a:rPr>
            <a:t>Higher </a:t>
          </a:r>
          <a:r>
            <a:rPr lang="en-US" sz="1400" i="1" dirty="0" err="1">
              <a:solidFill>
                <a:schemeClr val="tx1">
                  <a:lumMod val="60000"/>
                  <a:lumOff val="40000"/>
                </a:schemeClr>
              </a:solidFill>
            </a:rPr>
            <a:t>J</a:t>
          </a:r>
          <a:r>
            <a:rPr lang="en-US" sz="1400" baseline="-25000" dirty="0" err="1">
              <a:solidFill>
                <a:schemeClr val="tx1">
                  <a:lumMod val="60000"/>
                  <a:lumOff val="40000"/>
                </a:schemeClr>
              </a:solidFill>
            </a:rPr>
            <a:t>c</a:t>
          </a:r>
          <a:r>
            <a:rPr lang="en-US" sz="1400" dirty="0">
              <a:solidFill>
                <a:schemeClr val="tx1">
                  <a:lumMod val="60000"/>
                  <a:lumOff val="40000"/>
                </a:schemeClr>
              </a:solidFill>
            </a:rPr>
            <a:t> </a:t>
          </a:r>
          <a:r>
            <a:rPr lang="en-US" sz="1400" dirty="0"/>
            <a:t>(increased margins)</a:t>
          </a:r>
          <a:endParaRPr lang="en-GB" sz="1400" dirty="0"/>
        </a:p>
      </dgm:t>
    </dgm:pt>
    <dgm:pt modelId="{68C4E2E5-2021-ED49-BB63-6D44CB3D503C}" type="parTrans" cxnId="{A2554B1D-22F8-984B-A069-9BE0EDB34FF2}">
      <dgm:prSet/>
      <dgm:spPr/>
      <dgm:t>
        <a:bodyPr/>
        <a:lstStyle/>
        <a:p>
          <a:endParaRPr lang="en-GB"/>
        </a:p>
      </dgm:t>
    </dgm:pt>
    <dgm:pt modelId="{70A4867F-8E71-DC49-B113-FBB38B9AC0F1}" type="sibTrans" cxnId="{A2554B1D-22F8-984B-A069-9BE0EDB34FF2}">
      <dgm:prSet/>
      <dgm:spPr/>
      <dgm:t>
        <a:bodyPr/>
        <a:lstStyle/>
        <a:p>
          <a:endParaRPr lang="en-GB"/>
        </a:p>
      </dgm:t>
    </dgm:pt>
    <dgm:pt modelId="{C50774A6-B6B9-0145-A3CC-9C5BDEF3F31A}">
      <dgm:prSet phldrT="[Text]" custT="1"/>
      <dgm:spPr/>
      <dgm:t>
        <a:bodyPr/>
        <a:lstStyle/>
        <a:p>
          <a:r>
            <a:rPr lang="en-US" sz="1400" dirty="0">
              <a:solidFill>
                <a:srgbClr val="00ADFF"/>
              </a:solidFill>
            </a:rPr>
            <a:t>Industrialization</a:t>
          </a:r>
          <a:r>
            <a:rPr lang="en-US" sz="1400" dirty="0"/>
            <a:t> of improved superconductors.</a:t>
          </a:r>
          <a:endParaRPr lang="en-GB" sz="1400" dirty="0"/>
        </a:p>
      </dgm:t>
    </dgm:pt>
    <dgm:pt modelId="{6B6B713B-D3CD-E246-8467-C1209D873CC1}" type="parTrans" cxnId="{821501C0-5D97-F14E-8D76-A374EAF5F228}">
      <dgm:prSet/>
      <dgm:spPr/>
      <dgm:t>
        <a:bodyPr/>
        <a:lstStyle/>
        <a:p>
          <a:endParaRPr lang="en-GB"/>
        </a:p>
      </dgm:t>
    </dgm:pt>
    <dgm:pt modelId="{239B36F4-2BBF-6248-9FBC-837911F1CF6E}" type="sibTrans" cxnId="{821501C0-5D97-F14E-8D76-A374EAF5F228}">
      <dgm:prSet/>
      <dgm:spPr/>
      <dgm:t>
        <a:bodyPr/>
        <a:lstStyle/>
        <a:p>
          <a:endParaRPr lang="en-GB"/>
        </a:p>
      </dgm:t>
    </dgm:pt>
    <dgm:pt modelId="{EEDCDEB2-C984-8649-A9D8-9578FA267FAF}" type="pres">
      <dgm:prSet presAssocID="{2D3F1D53-5761-874B-B4FC-A8E6F64B8C72}" presName="linearFlow" presStyleCnt="0">
        <dgm:presLayoutVars>
          <dgm:dir/>
          <dgm:animLvl val="lvl"/>
          <dgm:resizeHandles val="exact"/>
        </dgm:presLayoutVars>
      </dgm:prSet>
      <dgm:spPr/>
    </dgm:pt>
    <dgm:pt modelId="{55AB74A2-85C3-2046-97F0-7AB0FACE6381}" type="pres">
      <dgm:prSet presAssocID="{38DF4F20-BE55-0845-8199-8C2C021E5CB8}" presName="composite" presStyleCnt="0"/>
      <dgm:spPr/>
    </dgm:pt>
    <dgm:pt modelId="{E77CEF65-6A39-C144-BA5B-2E0ABE6C4366}" type="pres">
      <dgm:prSet presAssocID="{38DF4F20-BE55-0845-8199-8C2C021E5CB8}" presName="parentText" presStyleLbl="alignNode1" presStyleIdx="0" presStyleCnt="1" custLinFactX="100000" custLinFactNeighborX="173345" custLinFactNeighborY="2439">
        <dgm:presLayoutVars>
          <dgm:chMax val="1"/>
          <dgm:bulletEnabled val="1"/>
        </dgm:presLayoutVars>
      </dgm:prSet>
      <dgm:spPr/>
    </dgm:pt>
    <dgm:pt modelId="{FD755129-337A-774C-A774-B0D56FBE58F1}" type="pres">
      <dgm:prSet presAssocID="{38DF4F20-BE55-0845-8199-8C2C021E5CB8}" presName="descendantText" presStyleLbl="alignAcc1" presStyleIdx="0" presStyleCnt="1" custFlipVert="1" custFlipHor="1" custScaleX="99536" custScaleY="108263" custLinFactNeighborX="-43841" custLinFactNeighborY="-106">
        <dgm:presLayoutVars>
          <dgm:bulletEnabled val="1"/>
        </dgm:presLayoutVars>
      </dgm:prSet>
      <dgm:spPr/>
    </dgm:pt>
  </dgm:ptLst>
  <dgm:cxnLst>
    <dgm:cxn modelId="{63ED0A09-16A9-E34A-9D0E-5A2A1D5C55C7}" type="presOf" srcId="{38DF4F20-BE55-0845-8199-8C2C021E5CB8}" destId="{E77CEF65-6A39-C144-BA5B-2E0ABE6C4366}" srcOrd="0" destOrd="0" presId="urn:microsoft.com/office/officeart/2005/8/layout/chevron2"/>
    <dgm:cxn modelId="{A2554B1D-22F8-984B-A069-9BE0EDB34FF2}" srcId="{38DF4F20-BE55-0845-8199-8C2C021E5CB8}" destId="{51EC257B-3CE6-034E-B9ED-361BEAFFF204}" srcOrd="1" destOrd="0" parTransId="{68C4E2E5-2021-ED49-BB63-6D44CB3D503C}" sibTransId="{70A4867F-8E71-DC49-B113-FBB38B9AC0F1}"/>
    <dgm:cxn modelId="{E6DE0025-AD1D-AF45-9B6F-0282172E35AE}" type="presOf" srcId="{E0468D67-8C98-D64F-9452-109F766A2BB4}" destId="{FD755129-337A-774C-A774-B0D56FBE58F1}" srcOrd="0" destOrd="0" presId="urn:microsoft.com/office/officeart/2005/8/layout/chevron2"/>
    <dgm:cxn modelId="{DD99DF68-A655-AC47-92AF-A03EE8230310}" type="presOf" srcId="{2D3F1D53-5761-874B-B4FC-A8E6F64B8C72}" destId="{EEDCDEB2-C984-8649-A9D8-9578FA267FAF}" srcOrd="0" destOrd="0" presId="urn:microsoft.com/office/officeart/2005/8/layout/chevron2"/>
    <dgm:cxn modelId="{EA2F1569-DD66-3F46-BBAB-0F9F5EEFC067}" type="presOf" srcId="{C50774A6-B6B9-0145-A3CC-9C5BDEF3F31A}" destId="{FD755129-337A-774C-A774-B0D56FBE58F1}" srcOrd="0" destOrd="2" presId="urn:microsoft.com/office/officeart/2005/8/layout/chevron2"/>
    <dgm:cxn modelId="{B38BA66B-6FF8-CD49-BF7A-915325B73B65}" srcId="{38DF4F20-BE55-0845-8199-8C2C021E5CB8}" destId="{E0468D67-8C98-D64F-9452-109F766A2BB4}" srcOrd="0" destOrd="0" parTransId="{36DF59C1-BBC3-054F-8499-D1390BD8CACF}" sibTransId="{F382FE05-A0A7-4949-BF20-1B9B5186B5BC}"/>
    <dgm:cxn modelId="{821501C0-5D97-F14E-8D76-A374EAF5F228}" srcId="{38DF4F20-BE55-0845-8199-8C2C021E5CB8}" destId="{C50774A6-B6B9-0145-A3CC-9C5BDEF3F31A}" srcOrd="2" destOrd="0" parTransId="{6B6B713B-D3CD-E246-8467-C1209D873CC1}" sibTransId="{239B36F4-2BBF-6248-9FBC-837911F1CF6E}"/>
    <dgm:cxn modelId="{F21F5CD9-9DB4-2A46-87ED-E293732F82F2}" srcId="{2D3F1D53-5761-874B-B4FC-A8E6F64B8C72}" destId="{38DF4F20-BE55-0845-8199-8C2C021E5CB8}" srcOrd="0" destOrd="0" parTransId="{D5F80214-DC76-DE45-97E0-3B478407221C}" sibTransId="{936B5277-B784-6F47-B55E-E6213B4E6C98}"/>
    <dgm:cxn modelId="{921B65ED-3B62-5D4B-B1FB-280C22187B9A}" type="presOf" srcId="{51EC257B-3CE6-034E-B9ED-361BEAFFF204}" destId="{FD755129-337A-774C-A774-B0D56FBE58F1}" srcOrd="0" destOrd="1" presId="urn:microsoft.com/office/officeart/2005/8/layout/chevron2"/>
    <dgm:cxn modelId="{67D0B278-B743-DB42-AC18-0CAFE8E1B14E}" type="presParOf" srcId="{EEDCDEB2-C984-8649-A9D8-9578FA267FAF}" destId="{55AB74A2-85C3-2046-97F0-7AB0FACE6381}" srcOrd="0" destOrd="0" presId="urn:microsoft.com/office/officeart/2005/8/layout/chevron2"/>
    <dgm:cxn modelId="{A61EA603-1087-FD46-9192-A49A3CEC7464}" type="presParOf" srcId="{55AB74A2-85C3-2046-97F0-7AB0FACE6381}" destId="{E77CEF65-6A39-C144-BA5B-2E0ABE6C4366}" srcOrd="0" destOrd="0" presId="urn:microsoft.com/office/officeart/2005/8/layout/chevron2"/>
    <dgm:cxn modelId="{CA59D3D2-629B-AE4E-8B93-A63259578E4C}" type="presParOf" srcId="{55AB74A2-85C3-2046-97F0-7AB0FACE6381}" destId="{FD755129-337A-774C-A774-B0D56FBE58F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3F1D53-5761-874B-B4FC-A8E6F64B8C72}"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65AEF0F7-3F36-544D-8993-702B19022D4D}">
      <dgm:prSet phldrT="[Text]" custT="1"/>
      <dgm:spPr>
        <a:solidFill>
          <a:schemeClr val="tx1">
            <a:lumMod val="50000"/>
          </a:schemeClr>
        </a:solidFill>
      </dgm:spPr>
      <dgm:t>
        <a:bodyPr/>
        <a:lstStyle/>
        <a:p>
          <a:endParaRPr lang="en-GB" sz="800" dirty="0"/>
        </a:p>
        <a:p>
          <a:r>
            <a:rPr lang="en-GB" sz="1600" dirty="0"/>
            <a:t>Novel </a:t>
          </a:r>
          <a:br>
            <a:rPr lang="en-GB" sz="1600" dirty="0"/>
          </a:br>
          <a:r>
            <a:rPr lang="en-GB" sz="1600" dirty="0"/>
            <a:t>Design Concepts</a:t>
          </a:r>
        </a:p>
      </dgm:t>
    </dgm:pt>
    <dgm:pt modelId="{BD2B3A7E-8039-AD4F-B971-11AA884C1F35}" type="parTrans" cxnId="{4D6E2E2E-B1F0-824E-883C-21612B357397}">
      <dgm:prSet/>
      <dgm:spPr/>
      <dgm:t>
        <a:bodyPr/>
        <a:lstStyle/>
        <a:p>
          <a:endParaRPr lang="en-GB"/>
        </a:p>
      </dgm:t>
    </dgm:pt>
    <dgm:pt modelId="{C42AE046-DF21-5A47-BF66-0577A5EF14A5}" type="sibTrans" cxnId="{4D6E2E2E-B1F0-824E-883C-21612B357397}">
      <dgm:prSet/>
      <dgm:spPr/>
      <dgm:t>
        <a:bodyPr/>
        <a:lstStyle/>
        <a:p>
          <a:endParaRPr lang="en-GB"/>
        </a:p>
      </dgm:t>
    </dgm:pt>
    <dgm:pt modelId="{BE1C2537-1674-0743-AC64-550A2545A617}">
      <dgm:prSet phldrT="[Text]" custT="1"/>
      <dgm:spPr/>
      <dgm:t>
        <a:bodyPr/>
        <a:lstStyle/>
        <a:p>
          <a:r>
            <a:rPr lang="en-US" sz="1400" kern="1200" dirty="0"/>
            <a:t>Reinforced coils; </a:t>
          </a:r>
          <a:r>
            <a:rPr lang="en-US" sz="1400" kern="1200" dirty="0">
              <a:solidFill>
                <a:schemeClr val="tx1">
                  <a:lumMod val="60000"/>
                  <a:lumOff val="40000"/>
                </a:schemeClr>
              </a:solidFill>
            </a:rPr>
            <a:t>Stress-management</a:t>
          </a:r>
          <a:r>
            <a:rPr lang="en-US" sz="1400" kern="1200" dirty="0"/>
            <a:t> eliminates pre-stress.</a:t>
          </a:r>
          <a:endParaRPr lang="en-GB" sz="1400" kern="1200" dirty="0"/>
        </a:p>
      </dgm:t>
    </dgm:pt>
    <dgm:pt modelId="{B17D3FF6-CD70-9642-8EB0-B649504B2BA3}" type="parTrans" cxnId="{4A62AC2B-7F49-0143-9616-8518FB128D3E}">
      <dgm:prSet/>
      <dgm:spPr/>
      <dgm:t>
        <a:bodyPr/>
        <a:lstStyle/>
        <a:p>
          <a:endParaRPr lang="en-GB"/>
        </a:p>
      </dgm:t>
    </dgm:pt>
    <dgm:pt modelId="{703E5078-27A5-C648-85E8-88A2ECDD131E}" type="sibTrans" cxnId="{4A62AC2B-7F49-0143-9616-8518FB128D3E}">
      <dgm:prSet/>
      <dgm:spPr/>
      <dgm:t>
        <a:bodyPr/>
        <a:lstStyle/>
        <a:p>
          <a:endParaRPr lang="en-GB"/>
        </a:p>
      </dgm:t>
    </dgm:pt>
    <dgm:pt modelId="{2CBE096A-2F45-9747-8D37-E438E6A6DCF4}">
      <dgm:prSet phldrT="[Text]" custT="1"/>
      <dgm:spPr/>
      <dgm:t>
        <a:bodyPr/>
        <a:lstStyle/>
        <a:p>
          <a:r>
            <a:rPr lang="en-GB" sz="1400" kern="1200" dirty="0">
              <a:solidFill>
                <a:schemeClr val="tx1">
                  <a:lumMod val="60000"/>
                  <a:lumOff val="40000"/>
                </a:schemeClr>
              </a:solidFill>
            </a:rPr>
            <a:t>Low-prestress </a:t>
          </a:r>
          <a:r>
            <a:rPr lang="en-GB" sz="1400" kern="1200" dirty="0"/>
            <a:t>designs, allowing for some moderated movement.</a:t>
          </a:r>
        </a:p>
      </dgm:t>
    </dgm:pt>
    <dgm:pt modelId="{8C605230-F116-0442-8882-D474061EF95A}" type="parTrans" cxnId="{5F559634-73AE-A045-A738-A286862D60BD}">
      <dgm:prSet/>
      <dgm:spPr/>
      <dgm:t>
        <a:bodyPr/>
        <a:lstStyle/>
        <a:p>
          <a:endParaRPr lang="en-US"/>
        </a:p>
      </dgm:t>
    </dgm:pt>
    <dgm:pt modelId="{C9B83082-9113-DD44-A610-32E9672D7E40}" type="sibTrans" cxnId="{5F559634-73AE-A045-A738-A286862D60BD}">
      <dgm:prSet/>
      <dgm:spPr/>
      <dgm:t>
        <a:bodyPr/>
        <a:lstStyle/>
        <a:p>
          <a:endParaRPr lang="en-US"/>
        </a:p>
      </dgm:t>
    </dgm:pt>
    <dgm:pt modelId="{29E6ED38-C2BC-764A-BB93-0CEB5E2D6323}">
      <dgm:prSet phldrT="[Text]" custT="1"/>
      <dgm:spPr/>
      <dgm:t>
        <a:bodyPr/>
        <a:lstStyle/>
        <a:p>
          <a:r>
            <a:rPr lang="en-GB" sz="1400" kern="1200" dirty="0"/>
            <a:t>Coil designs and structures with </a:t>
          </a:r>
          <a:r>
            <a:rPr lang="en-GB" sz="1400" kern="1200" dirty="0">
              <a:solidFill>
                <a:schemeClr val="tx1">
                  <a:lumMod val="60000"/>
                  <a:lumOff val="40000"/>
                </a:schemeClr>
              </a:solidFill>
            </a:rPr>
            <a:t>minimal stress in high-field regions</a:t>
          </a:r>
          <a:r>
            <a:rPr lang="en-GB" sz="1400" kern="1200" dirty="0"/>
            <a:t>.</a:t>
          </a:r>
        </a:p>
      </dgm:t>
    </dgm:pt>
    <dgm:pt modelId="{4F2CAB67-1E3D-D445-BF2B-B26DC2A4A82B}" type="parTrans" cxnId="{20F1E223-116B-CD42-8A23-44F0DF6F4B14}">
      <dgm:prSet/>
      <dgm:spPr/>
      <dgm:t>
        <a:bodyPr/>
        <a:lstStyle/>
        <a:p>
          <a:endParaRPr lang="en-US"/>
        </a:p>
      </dgm:t>
    </dgm:pt>
    <dgm:pt modelId="{34CA8906-0478-CB43-A65A-6975C6019C35}" type="sibTrans" cxnId="{20F1E223-116B-CD42-8A23-44F0DF6F4B14}">
      <dgm:prSet/>
      <dgm:spPr/>
      <dgm:t>
        <a:bodyPr/>
        <a:lstStyle/>
        <a:p>
          <a:endParaRPr lang="en-US"/>
        </a:p>
      </dgm:t>
    </dgm:pt>
    <dgm:pt modelId="{EEDCDEB2-C984-8649-A9D8-9578FA267FAF}" type="pres">
      <dgm:prSet presAssocID="{2D3F1D53-5761-874B-B4FC-A8E6F64B8C72}" presName="linearFlow" presStyleCnt="0">
        <dgm:presLayoutVars>
          <dgm:dir/>
          <dgm:animLvl val="lvl"/>
          <dgm:resizeHandles val="exact"/>
        </dgm:presLayoutVars>
      </dgm:prSet>
      <dgm:spPr/>
    </dgm:pt>
    <dgm:pt modelId="{8FF71818-1B20-834D-81B0-9978DE2A2E52}" type="pres">
      <dgm:prSet presAssocID="{65AEF0F7-3F36-544D-8993-702B19022D4D}" presName="composite" presStyleCnt="0"/>
      <dgm:spPr/>
    </dgm:pt>
    <dgm:pt modelId="{FAE8F5C7-8819-F44C-BA65-560522855D24}" type="pres">
      <dgm:prSet presAssocID="{65AEF0F7-3F36-544D-8993-702B19022D4D}" presName="parentText" presStyleLbl="alignNode1" presStyleIdx="0" presStyleCnt="1">
        <dgm:presLayoutVars>
          <dgm:chMax val="1"/>
          <dgm:bulletEnabled val="1"/>
        </dgm:presLayoutVars>
      </dgm:prSet>
      <dgm:spPr/>
    </dgm:pt>
    <dgm:pt modelId="{0EAAF3D7-AC8D-8546-80D3-B896D4994C8C}" type="pres">
      <dgm:prSet presAssocID="{65AEF0F7-3F36-544D-8993-702B19022D4D}" presName="descendantText" presStyleLbl="alignAcc1" presStyleIdx="0" presStyleCnt="1">
        <dgm:presLayoutVars>
          <dgm:bulletEnabled val="1"/>
        </dgm:presLayoutVars>
      </dgm:prSet>
      <dgm:spPr/>
    </dgm:pt>
  </dgm:ptLst>
  <dgm:cxnLst>
    <dgm:cxn modelId="{20F1E223-116B-CD42-8A23-44F0DF6F4B14}" srcId="{65AEF0F7-3F36-544D-8993-702B19022D4D}" destId="{29E6ED38-C2BC-764A-BB93-0CEB5E2D6323}" srcOrd="0" destOrd="0" parTransId="{4F2CAB67-1E3D-D445-BF2B-B26DC2A4A82B}" sibTransId="{34CA8906-0478-CB43-A65A-6975C6019C35}"/>
    <dgm:cxn modelId="{4A62AC2B-7F49-0143-9616-8518FB128D3E}" srcId="{65AEF0F7-3F36-544D-8993-702B19022D4D}" destId="{BE1C2537-1674-0743-AC64-550A2545A617}" srcOrd="2" destOrd="0" parTransId="{B17D3FF6-CD70-9642-8EB0-B649504B2BA3}" sibTransId="{703E5078-27A5-C648-85E8-88A2ECDD131E}"/>
    <dgm:cxn modelId="{4D6E2E2E-B1F0-824E-883C-21612B357397}" srcId="{2D3F1D53-5761-874B-B4FC-A8E6F64B8C72}" destId="{65AEF0F7-3F36-544D-8993-702B19022D4D}" srcOrd="0" destOrd="0" parTransId="{BD2B3A7E-8039-AD4F-B971-11AA884C1F35}" sibTransId="{C42AE046-DF21-5A47-BF66-0577A5EF14A5}"/>
    <dgm:cxn modelId="{5F559634-73AE-A045-A738-A286862D60BD}" srcId="{65AEF0F7-3F36-544D-8993-702B19022D4D}" destId="{2CBE096A-2F45-9747-8D37-E438E6A6DCF4}" srcOrd="1" destOrd="0" parTransId="{8C605230-F116-0442-8882-D474061EF95A}" sibTransId="{C9B83082-9113-DD44-A610-32E9672D7E40}"/>
    <dgm:cxn modelId="{27D47F3D-4F02-2D44-95F4-D405F7CCA7B6}" type="presOf" srcId="{BE1C2537-1674-0743-AC64-550A2545A617}" destId="{0EAAF3D7-AC8D-8546-80D3-B896D4994C8C}" srcOrd="0" destOrd="2" presId="urn:microsoft.com/office/officeart/2005/8/layout/chevron2"/>
    <dgm:cxn modelId="{802FC14B-7525-BC4E-A43F-474EA0ACC0FA}" type="presOf" srcId="{2CBE096A-2F45-9747-8D37-E438E6A6DCF4}" destId="{0EAAF3D7-AC8D-8546-80D3-B896D4994C8C}" srcOrd="0" destOrd="1" presId="urn:microsoft.com/office/officeart/2005/8/layout/chevron2"/>
    <dgm:cxn modelId="{DD99DF68-A655-AC47-92AF-A03EE8230310}" type="presOf" srcId="{2D3F1D53-5761-874B-B4FC-A8E6F64B8C72}" destId="{EEDCDEB2-C984-8649-A9D8-9578FA267FAF}" srcOrd="0" destOrd="0" presId="urn:microsoft.com/office/officeart/2005/8/layout/chevron2"/>
    <dgm:cxn modelId="{F32DCF75-E54F-0D41-9934-FCAFAD6CB523}" type="presOf" srcId="{29E6ED38-C2BC-764A-BB93-0CEB5E2D6323}" destId="{0EAAF3D7-AC8D-8546-80D3-B896D4994C8C}" srcOrd="0" destOrd="0" presId="urn:microsoft.com/office/officeart/2005/8/layout/chevron2"/>
    <dgm:cxn modelId="{DA9483D3-D00D-E040-9B03-161883B0103C}" type="presOf" srcId="{65AEF0F7-3F36-544D-8993-702B19022D4D}" destId="{FAE8F5C7-8819-F44C-BA65-560522855D24}" srcOrd="0" destOrd="0" presId="urn:microsoft.com/office/officeart/2005/8/layout/chevron2"/>
    <dgm:cxn modelId="{A136B0E1-E8E1-3E4D-ACB0-8E8E792A1200}" type="presParOf" srcId="{EEDCDEB2-C984-8649-A9D8-9578FA267FAF}" destId="{8FF71818-1B20-834D-81B0-9978DE2A2E52}" srcOrd="0" destOrd="0" presId="urn:microsoft.com/office/officeart/2005/8/layout/chevron2"/>
    <dgm:cxn modelId="{31552239-C011-9747-9D04-26B8DBA65915}" type="presParOf" srcId="{8FF71818-1B20-834D-81B0-9978DE2A2E52}" destId="{FAE8F5C7-8819-F44C-BA65-560522855D24}" srcOrd="0" destOrd="0" presId="urn:microsoft.com/office/officeart/2005/8/layout/chevron2"/>
    <dgm:cxn modelId="{AF470EAC-5361-F443-ADA3-1BB0A16E6BFD}" type="presParOf" srcId="{8FF71818-1B20-834D-81B0-9978DE2A2E52}" destId="{0EAAF3D7-AC8D-8546-80D3-B896D4994C8C}"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3F1D53-5761-874B-B4FC-A8E6F64B8C72}"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38DF4F20-BE55-0845-8199-8C2C021E5CB8}">
      <dgm:prSet phldrT="[Text]"/>
      <dgm:spPr>
        <a:solidFill>
          <a:schemeClr val="tx1">
            <a:lumMod val="50000"/>
          </a:schemeClr>
        </a:solidFill>
      </dgm:spPr>
      <dgm:t>
        <a:bodyPr/>
        <a:lstStyle/>
        <a:p>
          <a:r>
            <a:rPr lang="en-GB"/>
            <a:t>HTS Conductors</a:t>
          </a:r>
        </a:p>
      </dgm:t>
    </dgm:pt>
    <dgm:pt modelId="{D5F80214-DC76-DE45-97E0-3B478407221C}" type="parTrans" cxnId="{F21F5CD9-9DB4-2A46-87ED-E293732F82F2}">
      <dgm:prSet/>
      <dgm:spPr/>
      <dgm:t>
        <a:bodyPr/>
        <a:lstStyle/>
        <a:p>
          <a:endParaRPr lang="en-GB"/>
        </a:p>
      </dgm:t>
    </dgm:pt>
    <dgm:pt modelId="{936B5277-B784-6F47-B55E-E6213B4E6C98}" type="sibTrans" cxnId="{F21F5CD9-9DB4-2A46-87ED-E293732F82F2}">
      <dgm:prSet/>
      <dgm:spPr/>
      <dgm:t>
        <a:bodyPr/>
        <a:lstStyle/>
        <a:p>
          <a:endParaRPr lang="en-GB"/>
        </a:p>
      </dgm:t>
    </dgm:pt>
    <dgm:pt modelId="{E25A2560-3C9B-5C4B-AD3C-FDDB4AFCA41B}">
      <dgm:prSet phldrT="[Text]" custT="1"/>
      <dgm:spPr/>
      <dgm:t>
        <a:bodyPr/>
        <a:lstStyle/>
        <a:p>
          <a:r>
            <a:rPr lang="en-GB" sz="1200" b="0" dirty="0"/>
            <a:t>Improvement of </a:t>
          </a:r>
          <a:r>
            <a:rPr lang="en-GB" sz="1200" b="0" dirty="0" err="1"/>
            <a:t>ReBCO</a:t>
          </a:r>
          <a:r>
            <a:rPr lang="en-GB" sz="1200" b="0" dirty="0"/>
            <a:t> for low magnetisation, mechanical robustness, and reduced anisotropy</a:t>
          </a:r>
        </a:p>
      </dgm:t>
    </dgm:pt>
    <dgm:pt modelId="{10E2EED7-93E0-C64A-AEC3-4BCE64071609}" type="parTrans" cxnId="{12024596-E93E-994B-B6BE-181E1EA2FC6E}">
      <dgm:prSet/>
      <dgm:spPr/>
      <dgm:t>
        <a:bodyPr/>
        <a:lstStyle/>
        <a:p>
          <a:endParaRPr lang="en-GB"/>
        </a:p>
      </dgm:t>
    </dgm:pt>
    <dgm:pt modelId="{155090B7-224D-F049-9F6E-188ABBE39605}" type="sibTrans" cxnId="{12024596-E93E-994B-B6BE-181E1EA2FC6E}">
      <dgm:prSet/>
      <dgm:spPr/>
      <dgm:t>
        <a:bodyPr/>
        <a:lstStyle/>
        <a:p>
          <a:endParaRPr lang="en-GB"/>
        </a:p>
      </dgm:t>
    </dgm:pt>
    <dgm:pt modelId="{28C1EE76-1AFC-1F44-84F5-720B04A905F1}">
      <dgm:prSet custT="1"/>
      <dgm:spPr/>
      <dgm:t>
        <a:bodyPr/>
        <a:lstStyle/>
        <a:p>
          <a:r>
            <a:rPr lang="en-GB" sz="1200" b="0" dirty="0"/>
            <a:t>Development of alternative HTS superconductors such as IBS</a:t>
          </a:r>
        </a:p>
      </dgm:t>
    </dgm:pt>
    <dgm:pt modelId="{CAA34949-AE00-8545-8C82-EDEB547E9C52}" type="parTrans" cxnId="{94E6E715-482E-9047-8BEB-FFA32C8D4B38}">
      <dgm:prSet/>
      <dgm:spPr/>
      <dgm:t>
        <a:bodyPr/>
        <a:lstStyle/>
        <a:p>
          <a:endParaRPr lang="en-GB"/>
        </a:p>
      </dgm:t>
    </dgm:pt>
    <dgm:pt modelId="{407EA55C-C94E-984C-8A86-9F414CC7F842}" type="sibTrans" cxnId="{94E6E715-482E-9047-8BEB-FFA32C8D4B38}">
      <dgm:prSet/>
      <dgm:spPr/>
      <dgm:t>
        <a:bodyPr/>
        <a:lstStyle/>
        <a:p>
          <a:endParaRPr lang="en-GB"/>
        </a:p>
      </dgm:t>
    </dgm:pt>
    <dgm:pt modelId="{34822F4E-8920-9E4B-831E-D908DBB9822E}">
      <dgm:prSet phldrT="[Text]" custT="1"/>
      <dgm:spPr/>
      <dgm:t>
        <a:bodyPr/>
        <a:lstStyle/>
        <a:p>
          <a:r>
            <a:rPr lang="en-GB" sz="1200" b="0" dirty="0"/>
            <a:t>Development of practical HTS cables</a:t>
          </a:r>
        </a:p>
      </dgm:t>
    </dgm:pt>
    <dgm:pt modelId="{B26ABEF3-0363-C345-8B67-B450E3606E2A}" type="parTrans" cxnId="{811302F2-15D4-F040-ADAA-E4FB63DE1A3D}">
      <dgm:prSet/>
      <dgm:spPr/>
      <dgm:t>
        <a:bodyPr/>
        <a:lstStyle/>
        <a:p>
          <a:endParaRPr lang="en-GB"/>
        </a:p>
      </dgm:t>
    </dgm:pt>
    <dgm:pt modelId="{428C3AEA-97D4-7E47-B08D-EF5ADE861BE0}" type="sibTrans" cxnId="{811302F2-15D4-F040-ADAA-E4FB63DE1A3D}">
      <dgm:prSet/>
      <dgm:spPr/>
      <dgm:t>
        <a:bodyPr/>
        <a:lstStyle/>
        <a:p>
          <a:endParaRPr lang="en-GB"/>
        </a:p>
      </dgm:t>
    </dgm:pt>
    <dgm:pt modelId="{EEDCDEB2-C984-8649-A9D8-9578FA267FAF}" type="pres">
      <dgm:prSet presAssocID="{2D3F1D53-5761-874B-B4FC-A8E6F64B8C72}" presName="linearFlow" presStyleCnt="0">
        <dgm:presLayoutVars>
          <dgm:dir/>
          <dgm:animLvl val="lvl"/>
          <dgm:resizeHandles val="exact"/>
        </dgm:presLayoutVars>
      </dgm:prSet>
      <dgm:spPr/>
    </dgm:pt>
    <dgm:pt modelId="{55AB74A2-85C3-2046-97F0-7AB0FACE6381}" type="pres">
      <dgm:prSet presAssocID="{38DF4F20-BE55-0845-8199-8C2C021E5CB8}" presName="composite" presStyleCnt="0"/>
      <dgm:spPr/>
    </dgm:pt>
    <dgm:pt modelId="{E77CEF65-6A39-C144-BA5B-2E0ABE6C4366}" type="pres">
      <dgm:prSet presAssocID="{38DF4F20-BE55-0845-8199-8C2C021E5CB8}" presName="parentText" presStyleLbl="alignNode1" presStyleIdx="0" presStyleCnt="1" custLinFactX="100000" custLinFactNeighborX="173345" custLinFactNeighborY="2439">
        <dgm:presLayoutVars>
          <dgm:chMax val="1"/>
          <dgm:bulletEnabled val="1"/>
        </dgm:presLayoutVars>
      </dgm:prSet>
      <dgm:spPr/>
    </dgm:pt>
    <dgm:pt modelId="{FD755129-337A-774C-A774-B0D56FBE58F1}" type="pres">
      <dgm:prSet presAssocID="{38DF4F20-BE55-0845-8199-8C2C021E5CB8}" presName="descendantText" presStyleLbl="alignAcc1" presStyleIdx="0" presStyleCnt="1" custFlipVert="1" custFlipHor="1" custScaleY="104185" custLinFactNeighborX="-58726" custLinFactNeighborY="686">
        <dgm:presLayoutVars>
          <dgm:bulletEnabled val="1"/>
        </dgm:presLayoutVars>
      </dgm:prSet>
      <dgm:spPr/>
    </dgm:pt>
  </dgm:ptLst>
  <dgm:cxnLst>
    <dgm:cxn modelId="{63ED0A09-16A9-E34A-9D0E-5A2A1D5C55C7}" type="presOf" srcId="{38DF4F20-BE55-0845-8199-8C2C021E5CB8}" destId="{E77CEF65-6A39-C144-BA5B-2E0ABE6C4366}" srcOrd="0" destOrd="0" presId="urn:microsoft.com/office/officeart/2005/8/layout/chevron2"/>
    <dgm:cxn modelId="{94E6E715-482E-9047-8BEB-FFA32C8D4B38}" srcId="{38DF4F20-BE55-0845-8199-8C2C021E5CB8}" destId="{28C1EE76-1AFC-1F44-84F5-720B04A905F1}" srcOrd="2" destOrd="0" parTransId="{CAA34949-AE00-8545-8C82-EDEB547E9C52}" sibTransId="{407EA55C-C94E-984C-8A86-9F414CC7F842}"/>
    <dgm:cxn modelId="{CACA2B17-DAB5-3540-9042-8090588E72B7}" type="presOf" srcId="{34822F4E-8920-9E4B-831E-D908DBB9822E}" destId="{FD755129-337A-774C-A774-B0D56FBE58F1}" srcOrd="0" destOrd="1" presId="urn:microsoft.com/office/officeart/2005/8/layout/chevron2"/>
    <dgm:cxn modelId="{0B307B1F-6AC3-884B-876A-1A35F80B23AE}" type="presOf" srcId="{28C1EE76-1AFC-1F44-84F5-720B04A905F1}" destId="{FD755129-337A-774C-A774-B0D56FBE58F1}" srcOrd="0" destOrd="2" presId="urn:microsoft.com/office/officeart/2005/8/layout/chevron2"/>
    <dgm:cxn modelId="{DD99DF68-A655-AC47-92AF-A03EE8230310}" type="presOf" srcId="{2D3F1D53-5761-874B-B4FC-A8E6F64B8C72}" destId="{EEDCDEB2-C984-8649-A9D8-9578FA267FAF}" srcOrd="0" destOrd="0" presId="urn:microsoft.com/office/officeart/2005/8/layout/chevron2"/>
    <dgm:cxn modelId="{12024596-E93E-994B-B6BE-181E1EA2FC6E}" srcId="{38DF4F20-BE55-0845-8199-8C2C021E5CB8}" destId="{E25A2560-3C9B-5C4B-AD3C-FDDB4AFCA41B}" srcOrd="0" destOrd="0" parTransId="{10E2EED7-93E0-C64A-AEC3-4BCE64071609}" sibTransId="{155090B7-224D-F049-9F6E-188ABBE39605}"/>
    <dgm:cxn modelId="{DE0574D8-784C-A54A-9581-6D6ED3CBF837}" type="presOf" srcId="{E25A2560-3C9B-5C4B-AD3C-FDDB4AFCA41B}" destId="{FD755129-337A-774C-A774-B0D56FBE58F1}" srcOrd="0" destOrd="0" presId="urn:microsoft.com/office/officeart/2005/8/layout/chevron2"/>
    <dgm:cxn modelId="{F21F5CD9-9DB4-2A46-87ED-E293732F82F2}" srcId="{2D3F1D53-5761-874B-B4FC-A8E6F64B8C72}" destId="{38DF4F20-BE55-0845-8199-8C2C021E5CB8}" srcOrd="0" destOrd="0" parTransId="{D5F80214-DC76-DE45-97E0-3B478407221C}" sibTransId="{936B5277-B784-6F47-B55E-E6213B4E6C98}"/>
    <dgm:cxn modelId="{811302F2-15D4-F040-ADAA-E4FB63DE1A3D}" srcId="{38DF4F20-BE55-0845-8199-8C2C021E5CB8}" destId="{34822F4E-8920-9E4B-831E-D908DBB9822E}" srcOrd="1" destOrd="0" parTransId="{B26ABEF3-0363-C345-8B67-B450E3606E2A}" sibTransId="{428C3AEA-97D4-7E47-B08D-EF5ADE861BE0}"/>
    <dgm:cxn modelId="{67D0B278-B743-DB42-AC18-0CAFE8E1B14E}" type="presParOf" srcId="{EEDCDEB2-C984-8649-A9D8-9578FA267FAF}" destId="{55AB74A2-85C3-2046-97F0-7AB0FACE6381}" srcOrd="0" destOrd="0" presId="urn:microsoft.com/office/officeart/2005/8/layout/chevron2"/>
    <dgm:cxn modelId="{A61EA603-1087-FD46-9192-A49A3CEC7464}" type="presParOf" srcId="{55AB74A2-85C3-2046-97F0-7AB0FACE6381}" destId="{E77CEF65-6A39-C144-BA5B-2E0ABE6C4366}" srcOrd="0" destOrd="0" presId="urn:microsoft.com/office/officeart/2005/8/layout/chevron2"/>
    <dgm:cxn modelId="{CA59D3D2-629B-AE4E-8B93-A63259578E4C}" type="presParOf" srcId="{55AB74A2-85C3-2046-97F0-7AB0FACE6381}" destId="{FD755129-337A-774C-A774-B0D56FBE58F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D3F1D53-5761-874B-B4FC-A8E6F64B8C72}"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65AEF0F7-3F36-544D-8993-702B19022D4D}">
      <dgm:prSet phldrT="[Text]"/>
      <dgm:spPr>
        <a:solidFill>
          <a:schemeClr val="tx1">
            <a:lumMod val="50000"/>
          </a:schemeClr>
        </a:solidFill>
      </dgm:spPr>
      <dgm:t>
        <a:bodyPr/>
        <a:lstStyle/>
        <a:p>
          <a:r>
            <a:rPr lang="en-GB"/>
            <a:t>HTS Magnets</a:t>
          </a:r>
        </a:p>
      </dgm:t>
    </dgm:pt>
    <dgm:pt modelId="{BD2B3A7E-8039-AD4F-B971-11AA884C1F35}" type="parTrans" cxnId="{4D6E2E2E-B1F0-824E-883C-21612B357397}">
      <dgm:prSet/>
      <dgm:spPr/>
      <dgm:t>
        <a:bodyPr/>
        <a:lstStyle/>
        <a:p>
          <a:endParaRPr lang="en-GB"/>
        </a:p>
      </dgm:t>
    </dgm:pt>
    <dgm:pt modelId="{C42AE046-DF21-5A47-BF66-0577A5EF14A5}" type="sibTrans" cxnId="{4D6E2E2E-B1F0-824E-883C-21612B357397}">
      <dgm:prSet/>
      <dgm:spPr/>
      <dgm:t>
        <a:bodyPr/>
        <a:lstStyle/>
        <a:p>
          <a:endParaRPr lang="en-GB"/>
        </a:p>
      </dgm:t>
    </dgm:pt>
    <dgm:pt modelId="{BE1C2537-1674-0743-AC64-550A2545A617}">
      <dgm:prSet phldrT="[Text]" custT="1"/>
      <dgm:spPr/>
      <dgm:t>
        <a:bodyPr/>
        <a:lstStyle/>
        <a:p>
          <a:r>
            <a:rPr lang="en-GB" sz="1200" b="0" dirty="0"/>
            <a:t>Development of stand-alone HTS demonstrator magnets</a:t>
          </a:r>
        </a:p>
      </dgm:t>
    </dgm:pt>
    <dgm:pt modelId="{B17D3FF6-CD70-9642-8EB0-B649504B2BA3}" type="parTrans" cxnId="{4A62AC2B-7F49-0143-9616-8518FB128D3E}">
      <dgm:prSet/>
      <dgm:spPr/>
      <dgm:t>
        <a:bodyPr/>
        <a:lstStyle/>
        <a:p>
          <a:endParaRPr lang="en-GB"/>
        </a:p>
      </dgm:t>
    </dgm:pt>
    <dgm:pt modelId="{703E5078-27A5-C648-85E8-88A2ECDD131E}" type="sibTrans" cxnId="{4A62AC2B-7F49-0143-9616-8518FB128D3E}">
      <dgm:prSet/>
      <dgm:spPr/>
      <dgm:t>
        <a:bodyPr/>
        <a:lstStyle/>
        <a:p>
          <a:endParaRPr lang="en-GB"/>
        </a:p>
      </dgm:t>
    </dgm:pt>
    <dgm:pt modelId="{97D232F0-3835-9146-BA3B-918D92A211FF}">
      <dgm:prSet custT="1"/>
      <dgm:spPr/>
      <dgm:t>
        <a:bodyPr/>
        <a:lstStyle/>
        <a:p>
          <a:r>
            <a:rPr lang="en-GB" sz="1200" b="0" dirty="0"/>
            <a:t>Subscale tests in background field and development of hybrid LTS/HTS magnets</a:t>
          </a:r>
        </a:p>
      </dgm:t>
    </dgm:pt>
    <dgm:pt modelId="{A115F77C-0357-F345-9583-11AC5263A6F5}" type="parTrans" cxnId="{02E888C4-A39D-FB4D-920E-90C3A4AA4C26}">
      <dgm:prSet/>
      <dgm:spPr/>
      <dgm:t>
        <a:bodyPr/>
        <a:lstStyle/>
        <a:p>
          <a:endParaRPr lang="en-GB"/>
        </a:p>
      </dgm:t>
    </dgm:pt>
    <dgm:pt modelId="{037D4627-A0A8-5C4C-BFEB-457BCF5197C4}" type="sibTrans" cxnId="{02E888C4-A39D-FB4D-920E-90C3A4AA4C26}">
      <dgm:prSet/>
      <dgm:spPr/>
      <dgm:t>
        <a:bodyPr/>
        <a:lstStyle/>
        <a:p>
          <a:endParaRPr lang="en-GB"/>
        </a:p>
      </dgm:t>
    </dgm:pt>
    <dgm:pt modelId="{EEDCDEB2-C984-8649-A9D8-9578FA267FAF}" type="pres">
      <dgm:prSet presAssocID="{2D3F1D53-5761-874B-B4FC-A8E6F64B8C72}" presName="linearFlow" presStyleCnt="0">
        <dgm:presLayoutVars>
          <dgm:dir/>
          <dgm:animLvl val="lvl"/>
          <dgm:resizeHandles val="exact"/>
        </dgm:presLayoutVars>
      </dgm:prSet>
      <dgm:spPr/>
    </dgm:pt>
    <dgm:pt modelId="{8FF71818-1B20-834D-81B0-9978DE2A2E52}" type="pres">
      <dgm:prSet presAssocID="{65AEF0F7-3F36-544D-8993-702B19022D4D}" presName="composite" presStyleCnt="0"/>
      <dgm:spPr/>
    </dgm:pt>
    <dgm:pt modelId="{FAE8F5C7-8819-F44C-BA65-560522855D24}" type="pres">
      <dgm:prSet presAssocID="{65AEF0F7-3F36-544D-8993-702B19022D4D}" presName="parentText" presStyleLbl="alignNode1" presStyleIdx="0" presStyleCnt="1">
        <dgm:presLayoutVars>
          <dgm:chMax val="1"/>
          <dgm:bulletEnabled val="1"/>
        </dgm:presLayoutVars>
      </dgm:prSet>
      <dgm:spPr/>
    </dgm:pt>
    <dgm:pt modelId="{0EAAF3D7-AC8D-8546-80D3-B896D4994C8C}" type="pres">
      <dgm:prSet presAssocID="{65AEF0F7-3F36-544D-8993-702B19022D4D}" presName="descendantText" presStyleLbl="alignAcc1" presStyleIdx="0" presStyleCnt="1">
        <dgm:presLayoutVars>
          <dgm:bulletEnabled val="1"/>
        </dgm:presLayoutVars>
      </dgm:prSet>
      <dgm:spPr/>
    </dgm:pt>
  </dgm:ptLst>
  <dgm:cxnLst>
    <dgm:cxn modelId="{4A62AC2B-7F49-0143-9616-8518FB128D3E}" srcId="{65AEF0F7-3F36-544D-8993-702B19022D4D}" destId="{BE1C2537-1674-0743-AC64-550A2545A617}" srcOrd="0" destOrd="0" parTransId="{B17D3FF6-CD70-9642-8EB0-B649504B2BA3}" sibTransId="{703E5078-27A5-C648-85E8-88A2ECDD131E}"/>
    <dgm:cxn modelId="{4D6E2E2E-B1F0-824E-883C-21612B357397}" srcId="{2D3F1D53-5761-874B-B4FC-A8E6F64B8C72}" destId="{65AEF0F7-3F36-544D-8993-702B19022D4D}" srcOrd="0" destOrd="0" parTransId="{BD2B3A7E-8039-AD4F-B971-11AA884C1F35}" sibTransId="{C42AE046-DF21-5A47-BF66-0577A5EF14A5}"/>
    <dgm:cxn modelId="{DD99DF68-A655-AC47-92AF-A03EE8230310}" type="presOf" srcId="{2D3F1D53-5761-874B-B4FC-A8E6F64B8C72}" destId="{EEDCDEB2-C984-8649-A9D8-9578FA267FAF}" srcOrd="0" destOrd="0" presId="urn:microsoft.com/office/officeart/2005/8/layout/chevron2"/>
    <dgm:cxn modelId="{C00D4E76-AFA2-0049-A161-814A3CED3C12}" type="presOf" srcId="{65AEF0F7-3F36-544D-8993-702B19022D4D}" destId="{FAE8F5C7-8819-F44C-BA65-560522855D24}" srcOrd="0" destOrd="0" presId="urn:microsoft.com/office/officeart/2005/8/layout/chevron2"/>
    <dgm:cxn modelId="{B9EBBEBE-F97B-0D4D-9858-254D3EC3B21B}" type="presOf" srcId="{97D232F0-3835-9146-BA3B-918D92A211FF}" destId="{0EAAF3D7-AC8D-8546-80D3-B896D4994C8C}" srcOrd="0" destOrd="1" presId="urn:microsoft.com/office/officeart/2005/8/layout/chevron2"/>
    <dgm:cxn modelId="{02E888C4-A39D-FB4D-920E-90C3A4AA4C26}" srcId="{65AEF0F7-3F36-544D-8993-702B19022D4D}" destId="{97D232F0-3835-9146-BA3B-918D92A211FF}" srcOrd="1" destOrd="0" parTransId="{A115F77C-0357-F345-9583-11AC5263A6F5}" sibTransId="{037D4627-A0A8-5C4C-BFEB-457BCF5197C4}"/>
    <dgm:cxn modelId="{42ABF8FF-82AC-FD4D-BDD5-4BEF1EF8AE1D}" type="presOf" srcId="{BE1C2537-1674-0743-AC64-550A2545A617}" destId="{0EAAF3D7-AC8D-8546-80D3-B896D4994C8C}" srcOrd="0" destOrd="0" presId="urn:microsoft.com/office/officeart/2005/8/layout/chevron2"/>
    <dgm:cxn modelId="{229EE0C0-E220-8349-80B5-DED8BDCB5ADB}" type="presParOf" srcId="{EEDCDEB2-C984-8649-A9D8-9578FA267FAF}" destId="{8FF71818-1B20-834D-81B0-9978DE2A2E52}" srcOrd="0" destOrd="0" presId="urn:microsoft.com/office/officeart/2005/8/layout/chevron2"/>
    <dgm:cxn modelId="{A8DACD96-A4D0-B547-938B-28E7E41AE14B}" type="presParOf" srcId="{8FF71818-1B20-834D-81B0-9978DE2A2E52}" destId="{FAE8F5C7-8819-F44C-BA65-560522855D24}" srcOrd="0" destOrd="0" presId="urn:microsoft.com/office/officeart/2005/8/layout/chevron2"/>
    <dgm:cxn modelId="{888E5CB2-D351-2F45-8D7D-157043559DD7}" type="presParOf" srcId="{8FF71818-1B20-834D-81B0-9978DE2A2E52}" destId="{0EAAF3D7-AC8D-8546-80D3-B896D4994C8C}"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CEF65-6A39-C144-BA5B-2E0ABE6C4366}">
      <dsp:nvSpPr>
        <dsp:cNvPr id="0" name=""/>
        <dsp:cNvSpPr/>
      </dsp:nvSpPr>
      <dsp:spPr>
        <a:xfrm rot="5400000">
          <a:off x="2677412" y="308153"/>
          <a:ext cx="1691044" cy="1183731"/>
        </a:xfrm>
        <a:prstGeom prst="chevron">
          <a:avLst/>
        </a:prstGeom>
        <a:solidFill>
          <a:schemeClr val="tx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endParaRPr lang="en-GB" sz="1600" kern="1200" dirty="0"/>
        </a:p>
        <a:p>
          <a:pPr marL="0" lvl="0" indent="0" algn="ctr" defTabSz="711200">
            <a:lnSpc>
              <a:spcPct val="90000"/>
            </a:lnSpc>
            <a:spcBef>
              <a:spcPct val="0"/>
            </a:spcBef>
            <a:spcAft>
              <a:spcPct val="35000"/>
            </a:spcAft>
            <a:buNone/>
          </a:pPr>
          <a:r>
            <a:rPr lang="en-GB" sz="1600" kern="1200" dirty="0"/>
            <a:t>Nb</a:t>
          </a:r>
          <a:r>
            <a:rPr lang="en-GB" sz="1600" kern="1200" baseline="-25000" dirty="0"/>
            <a:t>3</a:t>
          </a:r>
          <a:r>
            <a:rPr lang="en-GB" sz="1600" kern="1200" dirty="0"/>
            <a:t>Sn Conductor</a:t>
          </a:r>
        </a:p>
        <a:p>
          <a:pPr marL="0" lvl="0" indent="0" algn="ctr" defTabSz="711200">
            <a:lnSpc>
              <a:spcPct val="90000"/>
            </a:lnSpc>
            <a:spcBef>
              <a:spcPct val="0"/>
            </a:spcBef>
            <a:spcAft>
              <a:spcPct val="35000"/>
            </a:spcAft>
            <a:buNone/>
          </a:pPr>
          <a:r>
            <a:rPr lang="en-GB" sz="1600" kern="1200" dirty="0"/>
            <a:t>R&amp;D</a:t>
          </a:r>
        </a:p>
      </dsp:txBody>
      <dsp:txXfrm rot="-5400000">
        <a:off x="2931069" y="646363"/>
        <a:ext cx="1183731" cy="507313"/>
      </dsp:txXfrm>
    </dsp:sp>
    <dsp:sp modelId="{FD755129-337A-774C-A774-B0D56FBE58F1}">
      <dsp:nvSpPr>
        <dsp:cNvPr id="0" name=""/>
        <dsp:cNvSpPr/>
      </dsp:nvSpPr>
      <dsp:spPr>
        <a:xfrm rot="5400000" flipH="1" flipV="1">
          <a:off x="863419" y="-860055"/>
          <a:ext cx="1190629" cy="291746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New Nb</a:t>
          </a:r>
          <a:r>
            <a:rPr lang="en-US" sz="1400" kern="1200" baseline="-25000" dirty="0"/>
            <a:t>3</a:t>
          </a:r>
          <a:r>
            <a:rPr lang="en-US" sz="1400" kern="1200" dirty="0"/>
            <a:t>Sn wire structures with </a:t>
          </a:r>
          <a:r>
            <a:rPr lang="en-US" sz="1400" kern="1200" dirty="0">
              <a:solidFill>
                <a:schemeClr val="tx1">
                  <a:lumMod val="60000"/>
                  <a:lumOff val="40000"/>
                </a:schemeClr>
              </a:solidFill>
            </a:rPr>
            <a:t>enhanced mechanical </a:t>
          </a:r>
          <a:r>
            <a:rPr lang="en-GB" sz="1400" kern="1200" dirty="0">
              <a:solidFill>
                <a:schemeClr val="tx1">
                  <a:lumMod val="60000"/>
                  <a:lumOff val="40000"/>
                </a:schemeClr>
              </a:solidFill>
            </a:rPr>
            <a:t>strength</a:t>
          </a:r>
          <a:r>
            <a:rPr lang="en-US" sz="1400" kern="1200" dirty="0">
              <a:solidFill>
                <a:schemeClr val="tx1">
                  <a:lumMod val="60000"/>
                  <a:lumOff val="40000"/>
                </a:schemeClr>
              </a:solidFill>
            </a:rPr>
            <a:t> </a:t>
          </a:r>
          <a:endParaRPr lang="en-GB" sz="1400" kern="1200" dirty="0">
            <a:solidFill>
              <a:schemeClr val="tx1">
                <a:lumMod val="60000"/>
                <a:lumOff val="40000"/>
              </a:schemeClr>
            </a:solidFill>
          </a:endParaRPr>
        </a:p>
        <a:p>
          <a:pPr marL="114300" lvl="1" indent="-114300" algn="l" defTabSz="622300">
            <a:lnSpc>
              <a:spcPct val="90000"/>
            </a:lnSpc>
            <a:spcBef>
              <a:spcPct val="0"/>
            </a:spcBef>
            <a:spcAft>
              <a:spcPct val="15000"/>
            </a:spcAft>
            <a:buChar char="•"/>
          </a:pPr>
          <a:r>
            <a:rPr lang="en-US" sz="1400" kern="1200" dirty="0">
              <a:solidFill>
                <a:schemeClr val="tx1">
                  <a:lumMod val="60000"/>
                  <a:lumOff val="40000"/>
                </a:schemeClr>
              </a:solidFill>
            </a:rPr>
            <a:t>Higher </a:t>
          </a:r>
          <a:r>
            <a:rPr lang="en-US" sz="1400" i="1" kern="1200" dirty="0" err="1">
              <a:solidFill>
                <a:schemeClr val="tx1">
                  <a:lumMod val="60000"/>
                  <a:lumOff val="40000"/>
                </a:schemeClr>
              </a:solidFill>
            </a:rPr>
            <a:t>J</a:t>
          </a:r>
          <a:r>
            <a:rPr lang="en-US" sz="1400" kern="1200" baseline="-25000" dirty="0" err="1">
              <a:solidFill>
                <a:schemeClr val="tx1">
                  <a:lumMod val="60000"/>
                  <a:lumOff val="40000"/>
                </a:schemeClr>
              </a:solidFill>
            </a:rPr>
            <a:t>c</a:t>
          </a:r>
          <a:r>
            <a:rPr lang="en-US" sz="1400" kern="1200" dirty="0">
              <a:solidFill>
                <a:schemeClr val="tx1">
                  <a:lumMod val="60000"/>
                  <a:lumOff val="40000"/>
                </a:schemeClr>
              </a:solidFill>
            </a:rPr>
            <a:t> </a:t>
          </a:r>
          <a:r>
            <a:rPr lang="en-US" sz="1400" kern="1200" dirty="0"/>
            <a:t>(increased margins)</a:t>
          </a:r>
          <a:endParaRPr lang="en-GB" sz="1400" kern="1200" dirty="0"/>
        </a:p>
        <a:p>
          <a:pPr marL="114300" lvl="1" indent="-114300" algn="l" defTabSz="622300">
            <a:lnSpc>
              <a:spcPct val="90000"/>
            </a:lnSpc>
            <a:spcBef>
              <a:spcPct val="0"/>
            </a:spcBef>
            <a:spcAft>
              <a:spcPct val="15000"/>
            </a:spcAft>
            <a:buChar char="•"/>
          </a:pPr>
          <a:r>
            <a:rPr lang="en-US" sz="1400" kern="1200" dirty="0">
              <a:solidFill>
                <a:srgbClr val="00ADFF"/>
              </a:solidFill>
            </a:rPr>
            <a:t>Industrialization</a:t>
          </a:r>
          <a:r>
            <a:rPr lang="en-US" sz="1400" kern="1200" dirty="0"/>
            <a:t> of improved superconductors.</a:t>
          </a:r>
          <a:endParaRPr lang="en-GB" sz="1400" kern="1200" dirty="0"/>
        </a:p>
      </dsp:txBody>
      <dsp:txXfrm rot="-5400000">
        <a:off x="58122" y="61486"/>
        <a:ext cx="2859346" cy="10743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8F5C7-8819-F44C-BA65-560522855D24}">
      <dsp:nvSpPr>
        <dsp:cNvPr id="0" name=""/>
        <dsp:cNvSpPr/>
      </dsp:nvSpPr>
      <dsp:spPr>
        <a:xfrm rot="5400000">
          <a:off x="-261320" y="263023"/>
          <a:ext cx="1742133" cy="1219493"/>
        </a:xfrm>
        <a:prstGeom prst="chevron">
          <a:avLst/>
        </a:prstGeom>
        <a:solidFill>
          <a:schemeClr val="tx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en-GB" sz="800" kern="1200" dirty="0"/>
        </a:p>
        <a:p>
          <a:pPr marL="0" lvl="0" indent="0" algn="ctr" defTabSz="355600">
            <a:lnSpc>
              <a:spcPct val="90000"/>
            </a:lnSpc>
            <a:spcBef>
              <a:spcPct val="0"/>
            </a:spcBef>
            <a:spcAft>
              <a:spcPct val="35000"/>
            </a:spcAft>
            <a:buNone/>
          </a:pPr>
          <a:r>
            <a:rPr lang="en-GB" sz="1600" kern="1200" dirty="0"/>
            <a:t>Novel </a:t>
          </a:r>
          <a:br>
            <a:rPr lang="en-GB" sz="1600" kern="1200" dirty="0"/>
          </a:br>
          <a:r>
            <a:rPr lang="en-GB" sz="1600" kern="1200" dirty="0"/>
            <a:t>Design Concepts</a:t>
          </a:r>
        </a:p>
      </dsp:txBody>
      <dsp:txXfrm rot="-5400000">
        <a:off x="1" y="611450"/>
        <a:ext cx="1219493" cy="522640"/>
      </dsp:txXfrm>
    </dsp:sp>
    <dsp:sp modelId="{0EAAF3D7-AC8D-8546-80D3-B896D4994C8C}">
      <dsp:nvSpPr>
        <dsp:cNvPr id="0" name=""/>
        <dsp:cNvSpPr/>
      </dsp:nvSpPr>
      <dsp:spPr>
        <a:xfrm rot="5400000">
          <a:off x="2204936" y="-983739"/>
          <a:ext cx="1132982" cy="310386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GB" sz="1400" kern="1200" dirty="0"/>
            <a:t>Coil designs and structures with </a:t>
          </a:r>
          <a:r>
            <a:rPr lang="en-GB" sz="1400" kern="1200" dirty="0">
              <a:solidFill>
                <a:schemeClr val="tx1">
                  <a:lumMod val="60000"/>
                  <a:lumOff val="40000"/>
                </a:schemeClr>
              </a:solidFill>
            </a:rPr>
            <a:t>minimal stress in high-field regions</a:t>
          </a:r>
          <a:r>
            <a:rPr lang="en-GB" sz="1400" kern="1200" dirty="0"/>
            <a:t>.</a:t>
          </a:r>
        </a:p>
        <a:p>
          <a:pPr marL="114300" lvl="1" indent="-114300" algn="l" defTabSz="622300">
            <a:lnSpc>
              <a:spcPct val="90000"/>
            </a:lnSpc>
            <a:spcBef>
              <a:spcPct val="0"/>
            </a:spcBef>
            <a:spcAft>
              <a:spcPct val="15000"/>
            </a:spcAft>
            <a:buChar char="•"/>
          </a:pPr>
          <a:r>
            <a:rPr lang="en-GB" sz="1400" kern="1200" dirty="0">
              <a:solidFill>
                <a:schemeClr val="tx1">
                  <a:lumMod val="60000"/>
                  <a:lumOff val="40000"/>
                </a:schemeClr>
              </a:solidFill>
            </a:rPr>
            <a:t>Low-prestress </a:t>
          </a:r>
          <a:r>
            <a:rPr lang="en-GB" sz="1400" kern="1200" dirty="0"/>
            <a:t>designs, allowing for some moderated movement.</a:t>
          </a:r>
        </a:p>
        <a:p>
          <a:pPr marL="114300" lvl="1" indent="-114300" algn="l" defTabSz="622300">
            <a:lnSpc>
              <a:spcPct val="90000"/>
            </a:lnSpc>
            <a:spcBef>
              <a:spcPct val="0"/>
            </a:spcBef>
            <a:spcAft>
              <a:spcPct val="15000"/>
            </a:spcAft>
            <a:buChar char="•"/>
          </a:pPr>
          <a:r>
            <a:rPr lang="en-US" sz="1400" kern="1200" dirty="0"/>
            <a:t>Reinforced coils; </a:t>
          </a:r>
          <a:r>
            <a:rPr lang="en-US" sz="1400" kern="1200" dirty="0">
              <a:solidFill>
                <a:schemeClr val="tx1">
                  <a:lumMod val="60000"/>
                  <a:lumOff val="40000"/>
                </a:schemeClr>
              </a:solidFill>
            </a:rPr>
            <a:t>Stress-management</a:t>
          </a:r>
          <a:r>
            <a:rPr lang="en-US" sz="1400" kern="1200" dirty="0"/>
            <a:t> eliminates pre-stress.</a:t>
          </a:r>
          <a:endParaRPr lang="en-GB" sz="1400" kern="1200" dirty="0"/>
        </a:p>
      </dsp:txBody>
      <dsp:txXfrm rot="-5400000">
        <a:off x="1219493" y="57012"/>
        <a:ext cx="3048560" cy="10223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CEF65-6A39-C144-BA5B-2E0ABE6C4366}">
      <dsp:nvSpPr>
        <dsp:cNvPr id="0" name=""/>
        <dsp:cNvSpPr/>
      </dsp:nvSpPr>
      <dsp:spPr>
        <a:xfrm rot="5400000">
          <a:off x="2728646" y="289335"/>
          <a:ext cx="1713182" cy="1199228"/>
        </a:xfrm>
        <a:prstGeom prst="chevron">
          <a:avLst/>
        </a:prstGeom>
        <a:solidFill>
          <a:schemeClr val="tx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GB" sz="1700" kern="1200"/>
            <a:t>HTS Conductors</a:t>
          </a:r>
        </a:p>
      </dsp:txBody>
      <dsp:txXfrm rot="-5400000">
        <a:off x="2985623" y="631972"/>
        <a:ext cx="1199228" cy="513954"/>
      </dsp:txXfrm>
    </dsp:sp>
    <dsp:sp modelId="{FD755129-337A-774C-A774-B0D56FBE58F1}">
      <dsp:nvSpPr>
        <dsp:cNvPr id="0" name=""/>
        <dsp:cNvSpPr/>
      </dsp:nvSpPr>
      <dsp:spPr>
        <a:xfrm rot="5400000" flipH="1" flipV="1">
          <a:off x="912726" y="-900558"/>
          <a:ext cx="1160171" cy="298562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b="0" kern="1200" dirty="0"/>
            <a:t>Improvement of </a:t>
          </a:r>
          <a:r>
            <a:rPr lang="en-GB" sz="1200" b="0" kern="1200" dirty="0" err="1"/>
            <a:t>ReBCO</a:t>
          </a:r>
          <a:r>
            <a:rPr lang="en-GB" sz="1200" b="0" kern="1200" dirty="0"/>
            <a:t> for low magnetisation, mechanical robustness, and reduced anisotropy</a:t>
          </a:r>
        </a:p>
        <a:p>
          <a:pPr marL="114300" lvl="1" indent="-114300" algn="l" defTabSz="533400">
            <a:lnSpc>
              <a:spcPct val="90000"/>
            </a:lnSpc>
            <a:spcBef>
              <a:spcPct val="0"/>
            </a:spcBef>
            <a:spcAft>
              <a:spcPct val="15000"/>
            </a:spcAft>
            <a:buChar char="•"/>
          </a:pPr>
          <a:r>
            <a:rPr lang="en-GB" sz="1200" b="0" kern="1200" dirty="0"/>
            <a:t>Development of practical HTS cables</a:t>
          </a:r>
        </a:p>
        <a:p>
          <a:pPr marL="114300" lvl="1" indent="-114300" algn="l" defTabSz="533400">
            <a:lnSpc>
              <a:spcPct val="90000"/>
            </a:lnSpc>
            <a:spcBef>
              <a:spcPct val="0"/>
            </a:spcBef>
            <a:spcAft>
              <a:spcPct val="15000"/>
            </a:spcAft>
            <a:buChar char="•"/>
          </a:pPr>
          <a:r>
            <a:rPr lang="en-GB" sz="1200" b="0" kern="1200" dirty="0"/>
            <a:t>Development of alternative HTS superconductors such as IBS</a:t>
          </a:r>
        </a:p>
      </dsp:txBody>
      <dsp:txXfrm rot="-5400000">
        <a:off x="56636" y="68802"/>
        <a:ext cx="2928988" cy="10469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E8F5C7-8819-F44C-BA65-560522855D24}">
      <dsp:nvSpPr>
        <dsp:cNvPr id="0" name=""/>
        <dsp:cNvSpPr/>
      </dsp:nvSpPr>
      <dsp:spPr>
        <a:xfrm rot="5400000">
          <a:off x="-261831" y="261831"/>
          <a:ext cx="1745541" cy="1221878"/>
        </a:xfrm>
        <a:prstGeom prst="chevron">
          <a:avLst/>
        </a:prstGeom>
        <a:solidFill>
          <a:schemeClr val="tx1">
            <a:lumMod val="5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GB" sz="1700" kern="1200"/>
            <a:t>HTS Magnets</a:t>
          </a:r>
        </a:p>
      </dsp:txBody>
      <dsp:txXfrm rot="-5400000">
        <a:off x="1" y="610938"/>
        <a:ext cx="1221878" cy="523663"/>
      </dsp:txXfrm>
    </dsp:sp>
    <dsp:sp modelId="{0EAAF3D7-AC8D-8546-80D3-B896D4994C8C}">
      <dsp:nvSpPr>
        <dsp:cNvPr id="0" name=""/>
        <dsp:cNvSpPr/>
      </dsp:nvSpPr>
      <dsp:spPr>
        <a:xfrm rot="5400000">
          <a:off x="2101038" y="-879159"/>
          <a:ext cx="1134601" cy="289292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b="0" kern="1200" dirty="0"/>
            <a:t>Development of stand-alone HTS demonstrator magnets</a:t>
          </a:r>
        </a:p>
        <a:p>
          <a:pPr marL="114300" lvl="1" indent="-114300" algn="l" defTabSz="533400">
            <a:lnSpc>
              <a:spcPct val="90000"/>
            </a:lnSpc>
            <a:spcBef>
              <a:spcPct val="0"/>
            </a:spcBef>
            <a:spcAft>
              <a:spcPct val="15000"/>
            </a:spcAft>
            <a:buChar char="•"/>
          </a:pPr>
          <a:r>
            <a:rPr lang="en-GB" sz="1200" b="0" kern="1200" dirty="0"/>
            <a:t>Subscale tests in background field and development of hybrid LTS/HTS magnets</a:t>
          </a:r>
        </a:p>
      </dsp:txBody>
      <dsp:txXfrm rot="-5400000">
        <a:off x="1221879" y="55387"/>
        <a:ext cx="2837534" cy="102382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3FF704-530E-954E-96B5-D6616B385B0A}" type="datetimeFigureOut">
              <a:rPr lang="en-CH" smtClean="0"/>
              <a:t>14.06.23</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90C889-DB98-1E4D-9EC0-879F84AD98BA}" type="slidenum">
              <a:rPr lang="en-CH" smtClean="0"/>
              <a:t>‹#›</a:t>
            </a:fld>
            <a:endParaRPr lang="en-CH"/>
          </a:p>
        </p:txBody>
      </p:sp>
    </p:spTree>
    <p:extLst>
      <p:ext uri="{BB962C8B-B14F-4D97-AF65-F5344CB8AC3E}">
        <p14:creationId xmlns:p14="http://schemas.microsoft.com/office/powerpoint/2010/main" val="1550148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a:p>
            <a:r>
              <a:rPr lang="en-CH" dirty="0"/>
              <a:t>Maybe linear colliders…</a:t>
            </a:r>
          </a:p>
          <a:p>
            <a:endParaRPr lang="en-CH" dirty="0"/>
          </a:p>
          <a:p>
            <a:r>
              <a:rPr lang="en-CH" dirty="0"/>
              <a:t>The two large HEP projects in construction are the High Luminosity upgrade of the LHC (HL-LHC), at CERN, and the Electron-Ion Collider at BNL A number of options have been identified for future colliders. Among the circular collider options, those that are most advanced and conceptually developed at the Future Circular Collider (FCC) for lepton (FCC-ee) and hadron (hh) collision, at CERN, the Chinese Electron-Positron Collider (CEPC) to be followed by the Super Proton-Proton C</a:t>
            </a:r>
            <a:r>
              <a:rPr lang="en-US" dirty="0"/>
              <a:t>o</a:t>
            </a:r>
            <a:r>
              <a:rPr lang="en-CH" dirty="0"/>
              <a:t>llider (SPPC) in C</a:t>
            </a:r>
            <a:r>
              <a:rPr lang="en-US" dirty="0"/>
              <a:t>h</a:t>
            </a:r>
            <a:r>
              <a:rPr lang="en-CH" dirty="0"/>
              <a:t>ina, and the Muon Collider, last studied as part of the US Muon Accelerator Program (MAP) and now the objective of the International Muon Collider Collaboration hosted by CERN.</a:t>
            </a:r>
          </a:p>
        </p:txBody>
      </p:sp>
      <p:sp>
        <p:nvSpPr>
          <p:cNvPr id="4" name="Slide Number Placeholder 3"/>
          <p:cNvSpPr>
            <a:spLocks noGrp="1"/>
          </p:cNvSpPr>
          <p:nvPr>
            <p:ph type="sldNum" sz="quarter" idx="5"/>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35892725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effect already observed in the 1975 and not followed up. Now re-</a:t>
            </a:r>
            <a:r>
              <a:rPr lang="en-US" dirty="0" err="1"/>
              <a:t>thiking</a:t>
            </a:r>
            <a:r>
              <a:rPr lang="en-US" dirty="0"/>
              <a:t> and cross fields collaboration is allowing for a larger scale coordinated research plan. Pushing the technology faster.</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42</a:t>
            </a:fld>
            <a:endParaRPr lang="de-DE" dirty="0"/>
          </a:p>
        </p:txBody>
      </p:sp>
    </p:spTree>
    <p:extLst>
      <p:ext uri="{BB962C8B-B14F-4D97-AF65-F5344CB8AC3E}">
        <p14:creationId xmlns:p14="http://schemas.microsoft.com/office/powerpoint/2010/main" val="1326619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Energy efficiency motivation for HTS – 1. The typical consumption of a laboratory at the scale of CERN is large. Future costs and acvailability of power are inducing reflections on the way energy is procured and used. Future projects will have to strive to minimize electricity consumption, maximise efficiency.</a:t>
            </a:r>
          </a:p>
        </p:txBody>
      </p:sp>
      <p:sp>
        <p:nvSpPr>
          <p:cNvPr id="4" name="Slide Number Placeholder 3"/>
          <p:cNvSpPr>
            <a:spLocks noGrp="1"/>
          </p:cNvSpPr>
          <p:nvPr>
            <p:ph type="sldNum" sz="quarter" idx="5"/>
          </p:nvPr>
        </p:nvSpPr>
        <p:spPr/>
        <p:txBody>
          <a:bodyPr/>
          <a:lstStyle/>
          <a:p>
            <a:fld id="{3B51F81B-0188-F944-95C5-D896A11FCEC3}" type="slidenum">
              <a:rPr lang="en-US" smtClean="0"/>
              <a:t>43</a:t>
            </a:fld>
            <a:endParaRPr lang="en-US"/>
          </a:p>
        </p:txBody>
      </p:sp>
    </p:spTree>
    <p:extLst>
      <p:ext uri="{BB962C8B-B14F-4D97-AF65-F5344CB8AC3E}">
        <p14:creationId xmlns:p14="http://schemas.microsoft.com/office/powerpoint/2010/main" val="3400110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3469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High field motivation for HTS – 1. A common challenge of future hadron (and muon) colliders is the need for high field dipoles, required to keep the circomference of the collider small. This is the main pull for the development of the past 40 years in accelerator magnets, whose main results are shown schematically in the figure. In fact, it is clear that having surpassed the capability of Nb-Ti (range of 8-10 T), and having now demonstrated that Nb3Sn can reach the range of 14-16 T, we have reached the liomit of performance of LTS for this application. The only way to outperform these magnets and demonstrators is to switch to HTS materials.</a:t>
            </a:r>
          </a:p>
        </p:txBody>
      </p:sp>
      <p:sp>
        <p:nvSpPr>
          <p:cNvPr id="4" name="Slide Number Placeholder 3"/>
          <p:cNvSpPr>
            <a:spLocks noGrp="1"/>
          </p:cNvSpPr>
          <p:nvPr>
            <p:ph type="sldNum" sz="quarter" idx="5"/>
          </p:nvPr>
        </p:nvSpPr>
        <p:spPr/>
        <p:txBody>
          <a:bodyPr/>
          <a:lstStyle/>
          <a:p>
            <a:fld id="{3B51F81B-0188-F944-95C5-D896A11FCEC3}" type="slidenum">
              <a:rPr lang="en-US" smtClean="0"/>
              <a:t>11</a:t>
            </a:fld>
            <a:endParaRPr lang="en-US"/>
          </a:p>
        </p:txBody>
      </p:sp>
    </p:spTree>
    <p:extLst>
      <p:ext uri="{BB962C8B-B14F-4D97-AF65-F5344CB8AC3E}">
        <p14:creationId xmlns:p14="http://schemas.microsoft.com/office/powerpoint/2010/main" val="1229982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High field motivation for HTS – 2. The muon collider study has also provided a need for solenoids with fields higher than can be reached with LTS. These fields are required to c apture and cool chared beams of muons, elusive leptons that need to be manipulasted into very small emittance beams. The field levels required are at the upper limit (20 T at the target), or well beyond (40 to 60 T at the final cooling stage) the capability of LTS. These solenoids can only be envisaged with HTS</a:t>
            </a:r>
          </a:p>
        </p:txBody>
      </p:sp>
      <p:sp>
        <p:nvSpPr>
          <p:cNvPr id="4" name="Slide Number Placeholder 3"/>
          <p:cNvSpPr>
            <a:spLocks noGrp="1"/>
          </p:cNvSpPr>
          <p:nvPr>
            <p:ph type="sldNum" sz="quarter" idx="5"/>
          </p:nvPr>
        </p:nvSpPr>
        <p:spPr/>
        <p:txBody>
          <a:bodyPr/>
          <a:lstStyle/>
          <a:p>
            <a:fld id="{3B51F81B-0188-F944-95C5-D896A11FCEC3}" type="slidenum">
              <a:rPr lang="en-US" smtClean="0"/>
              <a:t>12</a:t>
            </a:fld>
            <a:endParaRPr lang="en-US"/>
          </a:p>
        </p:txBody>
      </p:sp>
    </p:spTree>
    <p:extLst>
      <p:ext uri="{BB962C8B-B14F-4D97-AF65-F5344CB8AC3E}">
        <p14:creationId xmlns:p14="http://schemas.microsoft.com/office/powerpoint/2010/main" val="858425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Can Nb3Sn produce the required fields16 T?</a:t>
            </a:r>
          </a:p>
          <a:p>
            <a:r>
              <a:rPr lang="en-CH" dirty="0"/>
              <a:t>Can we produce Km of magnets? AT which cost?</a:t>
            </a:r>
          </a:p>
          <a:p>
            <a:r>
              <a:rPr lang="en-CH" dirty="0"/>
              <a:t>What is the infrusctructure around these magnets needed? </a:t>
            </a:r>
            <a:r>
              <a:rPr lang="en-US" dirty="0"/>
              <a:t>C</a:t>
            </a:r>
            <a:r>
              <a:rPr lang="en-CH" dirty="0"/>
              <a:t>ryogenics,…..</a:t>
            </a:r>
          </a:p>
          <a:p>
            <a:endParaRPr lang="en-CH" dirty="0"/>
          </a:p>
          <a:p>
            <a:r>
              <a:rPr lang="en-CH" dirty="0"/>
              <a:t>Can HTS produce higher fields? 20-30 T? More?</a:t>
            </a:r>
          </a:p>
          <a:p>
            <a:r>
              <a:rPr lang="en-CH" dirty="0"/>
              <a:t>At which cost and can the technology be scaled for large fasility?</a:t>
            </a:r>
          </a:p>
          <a:p>
            <a:endParaRPr lang="en-CH" dirty="0"/>
          </a:p>
          <a:p>
            <a:r>
              <a:rPr lang="en-CH" dirty="0"/>
              <a:t>The goal is not only a demonstrator but also a robust design and low cost for applications to large machines.</a:t>
            </a:r>
          </a:p>
        </p:txBody>
      </p:sp>
      <p:sp>
        <p:nvSpPr>
          <p:cNvPr id="4" name="Slide Number Placeholder 3"/>
          <p:cNvSpPr>
            <a:spLocks noGrp="1"/>
          </p:cNvSpPr>
          <p:nvPr>
            <p:ph type="sldNum" sz="quarter" idx="5"/>
          </p:nvPr>
        </p:nvSpPr>
        <p:spPr/>
        <p:txBody>
          <a:bodyPr/>
          <a:lstStyle/>
          <a:p>
            <a:fld id="{7390C889-DB98-1E4D-9EC0-879F84AD98BA}" type="slidenum">
              <a:rPr lang="en-CH" smtClean="0"/>
              <a:t>13</a:t>
            </a:fld>
            <a:endParaRPr lang="en-CH"/>
          </a:p>
        </p:txBody>
      </p:sp>
    </p:spTree>
    <p:extLst>
      <p:ext uri="{BB962C8B-B14F-4D97-AF65-F5344CB8AC3E}">
        <p14:creationId xmlns:p14="http://schemas.microsoft.com/office/powerpoint/2010/main" val="3797941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LBNL is preparing a wax impregnated subscale CCT magnet</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21</a:t>
            </a:fld>
            <a:endParaRPr lang="de-DE" dirty="0"/>
          </a:p>
        </p:txBody>
      </p:sp>
    </p:spTree>
    <p:extLst>
      <p:ext uri="{BB962C8B-B14F-4D97-AF65-F5344CB8AC3E}">
        <p14:creationId xmlns:p14="http://schemas.microsoft.com/office/powerpoint/2010/main" val="2481325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Active network and team beyond Europe. The BOX observations in 2022 had a very fast turn around and magents designer and constructors have prepared first new prototypes</a:t>
            </a:r>
          </a:p>
        </p:txBody>
      </p:sp>
      <p:sp>
        <p:nvSpPr>
          <p:cNvPr id="4" name="Slide Number Placeholder 3"/>
          <p:cNvSpPr>
            <a:spLocks noGrp="1"/>
          </p:cNvSpPr>
          <p:nvPr>
            <p:ph type="sldNum" sz="quarter" idx="5"/>
          </p:nvPr>
        </p:nvSpPr>
        <p:spPr/>
        <p:txBody>
          <a:bodyPr/>
          <a:lstStyle/>
          <a:p>
            <a:fld id="{7390C889-DB98-1E4D-9EC0-879F84AD98BA}" type="slidenum">
              <a:rPr lang="en-CH" smtClean="0"/>
              <a:t>22</a:t>
            </a:fld>
            <a:endParaRPr lang="en-CH"/>
          </a:p>
        </p:txBody>
      </p:sp>
    </p:spTree>
    <p:extLst>
      <p:ext uri="{BB962C8B-B14F-4D97-AF65-F5344CB8AC3E}">
        <p14:creationId xmlns:p14="http://schemas.microsoft.com/office/powerpoint/2010/main" val="3349559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E359F66-48B5-4B57-AD51-F6CA5A5A5CA4}" type="slidenum">
              <a:rPr kumimoji="0" lang="fr-FR" altLang="en-US" sz="1200" b="0" i="0" u="none" strike="noStrike" kern="1200" cap="none" spc="0" normalizeH="0" baseline="0" noProof="0" smtClean="0">
                <a:ln>
                  <a:noFill/>
                </a:ln>
                <a:solidFill>
                  <a:srgbClr val="000000"/>
                </a:solidFill>
                <a:effectLst/>
                <a:uLnTx/>
                <a:uFillTx/>
                <a:latin typeface="Times"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32</a:t>
            </a:fld>
            <a:endParaRPr kumimoji="0" lang="fr-FR" altLang="en-US" sz="1200" b="0" i="0" u="none" strike="noStrike" kern="1200" cap="none" spc="0" normalizeH="0" baseline="0" noProof="0">
              <a:ln>
                <a:noFill/>
              </a:ln>
              <a:solidFill>
                <a:srgbClr val="000000"/>
              </a:solidFill>
              <a:effectLst/>
              <a:uLnTx/>
              <a:uFillTx/>
              <a:latin typeface="Times" pitchFamily="18" charset="0"/>
              <a:ea typeface="+mn-ea"/>
              <a:cs typeface="+mn-cs"/>
            </a:endParaRPr>
          </a:p>
        </p:txBody>
      </p:sp>
    </p:spTree>
    <p:extLst>
      <p:ext uri="{BB962C8B-B14F-4D97-AF65-F5344CB8AC3E}">
        <p14:creationId xmlns:p14="http://schemas.microsoft.com/office/powerpoint/2010/main" val="2529272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H" dirty="0"/>
              <a:t>Energy efficiency motivation for HTS – 2. One of the means to achieve higher efficiency in superconducting magnets is to move towards operation at gemperature higher than liquid helium. Examples of existing refrigerator show that operation at 10…20 K can be more than an order of magnitude more efficient than liquid or superfluid helium. To be noted that the whole refrigeration a</a:t>
            </a:r>
            <a:r>
              <a:rPr lang="en-US" dirty="0" err="1"/>
              <a:t>nd</a:t>
            </a:r>
            <a:r>
              <a:rPr lang="en-CH" dirty="0"/>
              <a:t> cooling process needs to be taken into account, and not only the cryoplant efficiency, which will likely imply modifications in the design of future magnets. HTS has the potential required for this paradigm shift.</a:t>
            </a:r>
          </a:p>
          <a:p>
            <a:endParaRPr lang="en-CH" dirty="0"/>
          </a:p>
        </p:txBody>
      </p:sp>
      <p:sp>
        <p:nvSpPr>
          <p:cNvPr id="4" name="Slide Number Placeholder 3"/>
          <p:cNvSpPr>
            <a:spLocks noGrp="1"/>
          </p:cNvSpPr>
          <p:nvPr>
            <p:ph type="sldNum" sz="quarter" idx="5"/>
          </p:nvPr>
        </p:nvSpPr>
        <p:spPr/>
        <p:txBody>
          <a:bodyPr/>
          <a:lstStyle/>
          <a:p>
            <a:fld id="{3B51F81B-0188-F944-95C5-D896A11FCEC3}" type="slidenum">
              <a:rPr lang="en-US" smtClean="0"/>
              <a:t>33</a:t>
            </a:fld>
            <a:endParaRPr lang="en-US"/>
          </a:p>
        </p:txBody>
      </p:sp>
    </p:spTree>
    <p:extLst>
      <p:ext uri="{BB962C8B-B14F-4D97-AF65-F5344CB8AC3E}">
        <p14:creationId xmlns:p14="http://schemas.microsoft.com/office/powerpoint/2010/main" val="1059714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Cost motivation for HTS – 4. </a:t>
            </a:r>
            <a:r>
              <a:rPr lang="en-US" dirty="0"/>
              <a:t>A final and striking observation is that in the past 10 years HTS unit cost, as well as cost per unit current, has dropped steadily. Most recently, efforts towards magnetically confined thermonuclear fusion have induced a wave of upscaling in production capacity, which has produced a significant reduction in unit cost. Comparing scaled costs per unit length and current (12 T and 4.2 K) of best LTS and HTS materials, we are presently at a factor two in favor of LTS (NOTE: the same comparison at 16 T, 4.2 K yields comparable scaled costs). It is likely that we will witness a cross-over in the coming years, as HTS production continues to feed fusion needs.</a:t>
            </a:r>
            <a:endParaRPr lang="en-CH" dirty="0"/>
          </a:p>
        </p:txBody>
      </p:sp>
      <p:sp>
        <p:nvSpPr>
          <p:cNvPr id="4" name="Slide Number Placeholder 3"/>
          <p:cNvSpPr>
            <a:spLocks noGrp="1"/>
          </p:cNvSpPr>
          <p:nvPr>
            <p:ph type="sldNum" sz="quarter" idx="5"/>
          </p:nvPr>
        </p:nvSpPr>
        <p:spPr/>
        <p:txBody>
          <a:bodyPr/>
          <a:lstStyle/>
          <a:p>
            <a:fld id="{3B51F81B-0188-F944-95C5-D896A11FCEC3}" type="slidenum">
              <a:rPr lang="en-US" smtClean="0"/>
              <a:t>34</a:t>
            </a:fld>
            <a:endParaRPr lang="en-US"/>
          </a:p>
        </p:txBody>
      </p:sp>
    </p:spTree>
    <p:extLst>
      <p:ext uri="{BB962C8B-B14F-4D97-AF65-F5344CB8AC3E}">
        <p14:creationId xmlns:p14="http://schemas.microsoft.com/office/powerpoint/2010/main" val="1137246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618F2-A21E-7408-448D-643BEB9555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3F6DE86D-1115-2B61-5F74-554FD20E41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198F417D-0843-B302-D511-04A9D3797C05}"/>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5B5E8C35-279F-D1FD-B0DC-F7E29B2BA6E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7060559-B7E1-2300-CEFF-B96A5D2B9234}"/>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996053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59045-5355-F8C9-AA67-F6CAB8004B3D}"/>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0D4F5ED5-1FB8-F859-27DF-BF65BEAFF0C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1B3D971C-3CCF-E0EE-239B-86F290980D11}"/>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7E99E021-E5BD-C176-FE48-14435D866E2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60A8D39-0BE1-984A-BF41-20C56E78A69B}"/>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3735550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20749E-A94F-ABF1-F0DB-335BEBB7CD3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7770B7FD-4919-CB7E-4324-B3B3FFFDA3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E533AAB2-9FCF-E20C-502B-1278D109352B}"/>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9AB8AE87-E808-4083-90D0-6DA22472EBC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C333621-C969-7BBB-C44E-3055CB73367F}"/>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3021531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980B3-F8A6-5524-B18A-83A308440203}"/>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A35683A1-7F02-B275-769D-AE41D9D91B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D85EEDC3-BC6E-EA8B-4CD0-C6A7F86008BC}"/>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E2313D15-E0EF-9886-B63C-2F0C6F69E6B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1E0B68C-DEFC-6CDA-2D80-50C792FF3E8C}"/>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2356566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C74BC-6111-BE92-B9A9-6B10385EF6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6307B6C0-2DC2-F139-F53E-25DC23893D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026E4D-5AB8-68A9-0A3F-8232B232D2B8}"/>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3BA1F405-B5E7-CEC4-A277-B28562F5F19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6C12D61-4E88-27BF-DC66-42E6427CDABE}"/>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529637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97883-E5EB-0E29-648A-8D91BF818F01}"/>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4DED7CE8-4E6D-4483-41E9-3907D0CB36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42C29630-BDF6-9AFE-1D5D-007A086468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D542603D-F741-FD6E-7726-2136411D349F}"/>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6" name="Footer Placeholder 5">
            <a:extLst>
              <a:ext uri="{FF2B5EF4-FFF2-40B4-BE49-F238E27FC236}">
                <a16:creationId xmlns:a16="http://schemas.microsoft.com/office/drawing/2014/main" id="{A3BBEF5A-1B87-38B3-1794-D8CDA8ABC2E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7AF078D-D603-1049-053D-A9E181A581EB}"/>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2510772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9EED0-B056-411C-4D3B-994E61F0C28D}"/>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3E13A5E6-2B7E-D737-3EC4-B15FEC38E9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9C6152-4AA6-945D-67C6-C908BB35EC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89A6BF3D-1937-664B-3B77-DF1B42A57C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76DF96-C82A-D35F-A3A5-B66F9BE372C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B7BDAC23-240C-3ECA-BB0A-2C58AAED60CA}"/>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8" name="Footer Placeholder 7">
            <a:extLst>
              <a:ext uri="{FF2B5EF4-FFF2-40B4-BE49-F238E27FC236}">
                <a16:creationId xmlns:a16="http://schemas.microsoft.com/office/drawing/2014/main" id="{5E78A118-B2EE-C09E-79E2-D65E6D320563}"/>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B7CBD898-6C90-16B6-5238-B4E9B5251603}"/>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4202066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2E706-5628-F6A5-79E2-BE9763DC5547}"/>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45B695EE-13BF-6FC6-CE8C-A0FC38AF0903}"/>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4" name="Footer Placeholder 3">
            <a:extLst>
              <a:ext uri="{FF2B5EF4-FFF2-40B4-BE49-F238E27FC236}">
                <a16:creationId xmlns:a16="http://schemas.microsoft.com/office/drawing/2014/main" id="{E2EF69EA-DE71-FF50-F224-39CA15A9363B}"/>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69E007E3-2032-25E1-5534-7C4769A27124}"/>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1557680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5EFA72-7FE8-A5E0-10E2-D92265274A67}"/>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3" name="Footer Placeholder 2">
            <a:extLst>
              <a:ext uri="{FF2B5EF4-FFF2-40B4-BE49-F238E27FC236}">
                <a16:creationId xmlns:a16="http://schemas.microsoft.com/office/drawing/2014/main" id="{F3EBCD11-895B-F13D-D655-B274049FD81C}"/>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F1853658-AFE1-4588-C028-08110B9078AA}"/>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815687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E3D2A-F199-BF00-1B87-12B1A32DC9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2E01C982-4465-7AD2-A5D3-E8E57CA756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57330F57-5AFF-23A9-00FD-5ED3752626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6AEE56-B7F5-D3B7-B579-AA0540E5D804}"/>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6" name="Footer Placeholder 5">
            <a:extLst>
              <a:ext uri="{FF2B5EF4-FFF2-40B4-BE49-F238E27FC236}">
                <a16:creationId xmlns:a16="http://schemas.microsoft.com/office/drawing/2014/main" id="{0E3ED559-68BB-7938-6423-596EDF50292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41EB999-1F4E-40EB-F5E7-01339C6FFDBE}"/>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3992184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78D6E-BE55-551C-719D-FFC4600210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1CC347C7-AABF-ABFA-B1AA-037BC32519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8986A266-6376-96F7-124F-41678B821E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858B0F-DCE0-7000-0A3C-62F2DC493D63}"/>
              </a:ext>
            </a:extLst>
          </p:cNvPr>
          <p:cNvSpPr>
            <a:spLocks noGrp="1"/>
          </p:cNvSpPr>
          <p:nvPr>
            <p:ph type="dt" sz="half" idx="10"/>
          </p:nvPr>
        </p:nvSpPr>
        <p:spPr/>
        <p:txBody>
          <a:bodyPr/>
          <a:lstStyle/>
          <a:p>
            <a:fld id="{9F2AC6A4-2BC8-4643-A681-670E13D5DE35}" type="datetimeFigureOut">
              <a:rPr lang="en-CH" smtClean="0"/>
              <a:t>14.06.23</a:t>
            </a:fld>
            <a:endParaRPr lang="en-CH"/>
          </a:p>
        </p:txBody>
      </p:sp>
      <p:sp>
        <p:nvSpPr>
          <p:cNvPr id="6" name="Footer Placeholder 5">
            <a:extLst>
              <a:ext uri="{FF2B5EF4-FFF2-40B4-BE49-F238E27FC236}">
                <a16:creationId xmlns:a16="http://schemas.microsoft.com/office/drawing/2014/main" id="{6C310F05-72B6-CDE8-A270-BCB6ABB773F2}"/>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CD20279B-47BC-FC92-2B78-E26E622647F9}"/>
              </a:ext>
            </a:extLst>
          </p:cNvPr>
          <p:cNvSpPr>
            <a:spLocks noGrp="1"/>
          </p:cNvSpPr>
          <p:nvPr>
            <p:ph type="sldNum" sz="quarter" idx="12"/>
          </p:nvPr>
        </p:nvSpPr>
        <p:spPr/>
        <p:txBody>
          <a:bodyPr/>
          <a:lstStyle/>
          <a:p>
            <a:fld id="{E81C173D-C544-9C46-BA00-4AE592EA1DE2}" type="slidenum">
              <a:rPr lang="en-CH" smtClean="0"/>
              <a:t>‹#›</a:t>
            </a:fld>
            <a:endParaRPr lang="en-CH"/>
          </a:p>
        </p:txBody>
      </p:sp>
    </p:spTree>
    <p:extLst>
      <p:ext uri="{BB962C8B-B14F-4D97-AF65-F5344CB8AC3E}">
        <p14:creationId xmlns:p14="http://schemas.microsoft.com/office/powerpoint/2010/main" val="397608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1C8D47-3AB0-B3D3-9343-803978DC2B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F3D02E15-A5E6-7D68-461F-879C1968B9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E3155D6-1233-23AE-6A06-619575FCD2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AC6A4-2BC8-4643-A681-670E13D5DE35}" type="datetimeFigureOut">
              <a:rPr lang="en-CH" smtClean="0"/>
              <a:t>14.06.23</a:t>
            </a:fld>
            <a:endParaRPr lang="en-CH"/>
          </a:p>
        </p:txBody>
      </p:sp>
      <p:sp>
        <p:nvSpPr>
          <p:cNvPr id="5" name="Footer Placeholder 4">
            <a:extLst>
              <a:ext uri="{FF2B5EF4-FFF2-40B4-BE49-F238E27FC236}">
                <a16:creationId xmlns:a16="http://schemas.microsoft.com/office/drawing/2014/main" id="{86B999AB-7C0F-1118-4C28-AF95F5A87C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A468046E-0782-D8CE-8855-06F98A3AAE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1C173D-C544-9C46-BA00-4AE592EA1DE2}" type="slidenum">
              <a:rPr lang="en-CH" smtClean="0"/>
              <a:t>‹#›</a:t>
            </a:fld>
            <a:endParaRPr lang="en-CH" dirty="0"/>
          </a:p>
        </p:txBody>
      </p:sp>
    </p:spTree>
    <p:extLst>
      <p:ext uri="{BB962C8B-B14F-4D97-AF65-F5344CB8AC3E}">
        <p14:creationId xmlns:p14="http://schemas.microsoft.com/office/powerpoint/2010/main" val="20443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hyperlink" Target="http://www.chart.ch/"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oleObject" Target="../embeddings/oleObject1.bin"/><Relationship Id="rId7"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emf"/><Relationship Id="rId9" Type="http://schemas.openxmlformats.org/officeDocument/2006/relationships/image" Target="../media/image22.jpe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tiff"/><Relationship Id="rId7"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tiff"/></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46.jpeg"/><Relationship Id="rId3" Type="http://schemas.microsoft.com/office/2007/relationships/hdphoto" Target="../media/hdphoto1.wdp"/><Relationship Id="rId7" Type="http://schemas.openxmlformats.org/officeDocument/2006/relationships/image" Target="../media/image41.png"/><Relationship Id="rId12" Type="http://schemas.openxmlformats.org/officeDocument/2006/relationships/image" Target="../media/image45.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image" Target="../media/image44.png"/><Relationship Id="rId5" Type="http://schemas.microsoft.com/office/2007/relationships/hdphoto" Target="../media/hdphoto2.wdp"/><Relationship Id="rId10" Type="http://schemas.openxmlformats.org/officeDocument/2006/relationships/image" Target="../media/image43.png"/><Relationship Id="rId4" Type="http://schemas.openxmlformats.org/officeDocument/2006/relationships/image" Target="../media/image39.png"/><Relationship Id="rId9" Type="http://schemas.openxmlformats.org/officeDocument/2006/relationships/image" Target="../media/image42.wmf"/></Relationships>
</file>

<file path=ppt/slides/_rels/slide1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jpe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jpeg"/><Relationship Id="rId4" Type="http://schemas.openxmlformats.org/officeDocument/2006/relationships/image" Target="../media/image4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47.png"/><Relationship Id="rId4" Type="http://schemas.openxmlformats.org/officeDocument/2006/relationships/image" Target="../media/image55.tiff"/><Relationship Id="rId9" Type="http://schemas.openxmlformats.org/officeDocument/2006/relationships/image" Target="../media/image59.png"/></Relationships>
</file>

<file path=ppt/slides/_rels/slide22.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67.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6.tif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3.png"/><Relationship Id="rId11" Type="http://schemas.openxmlformats.org/officeDocument/2006/relationships/image" Target="../media/image51.png"/><Relationship Id="rId5" Type="http://schemas.openxmlformats.org/officeDocument/2006/relationships/image" Target="../media/image62.png"/><Relationship Id="rId10" Type="http://schemas.openxmlformats.org/officeDocument/2006/relationships/image" Target="../media/image56.jpeg"/><Relationship Id="rId4" Type="http://schemas.openxmlformats.org/officeDocument/2006/relationships/image" Target="../media/image61.png"/><Relationship Id="rId9"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9.png"/><Relationship Id="rId5" Type="http://schemas.openxmlformats.org/officeDocument/2006/relationships/image" Target="../media/image78.jpg"/><Relationship Id="rId4" Type="http://schemas.openxmlformats.org/officeDocument/2006/relationships/image" Target="../media/image77.jpeg"/></Relationships>
</file>

<file path=ppt/slides/_rels/slide33.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png"/><Relationship Id="rId7" Type="http://schemas.openxmlformats.org/officeDocument/2006/relationships/image" Target="../media/image8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image" Target="../media/image81.jpeg"/></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89.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8.jpg"/><Relationship Id="rId5" Type="http://schemas.openxmlformats.org/officeDocument/2006/relationships/image" Target="../media/image87.png"/><Relationship Id="rId4" Type="http://schemas.openxmlformats.org/officeDocument/2006/relationships/image" Target="../media/image2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indico.cern.ch/event/1202105/contributions/5391501/attachments/2661307/4610710/230607_HFM_Programme.pdf" TargetMode="External"/><Relationship Id="rId2" Type="http://schemas.openxmlformats.org/officeDocument/2006/relationships/hyperlink" Target="https://indico.cern.ch/event/1202105/timetable/" TargetMode="External"/><Relationship Id="rId1" Type="http://schemas.openxmlformats.org/officeDocument/2006/relationships/slideLayout" Target="../slideLayouts/slideLayout2.xml"/><Relationship Id="rId6" Type="http://schemas.openxmlformats.org/officeDocument/2006/relationships/hyperlink" Target="https://www.appliedsuperconductivity.org/asc2022/program/" TargetMode="External"/><Relationship Id="rId5" Type="http://schemas.openxmlformats.org/officeDocument/2006/relationships/hyperlink" Target="https://indico.cern.ch/event/1202105/contributions/5391576/attachments/2661334/4610492/Ballarino.pdf" TargetMode="External"/><Relationship Id="rId4" Type="http://schemas.openxmlformats.org/officeDocument/2006/relationships/hyperlink" Target="https://indico.cern.ch/event/1202105/contributions/5391502/attachments/2661295/4610413/The%20US%20Magnet%20Development%20Program-FCC-week-2023.pdf" TargetMode="External"/></Relationships>
</file>

<file path=ppt/slides/_rels/slide42.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47.png"/><Relationship Id="rId4" Type="http://schemas.openxmlformats.org/officeDocument/2006/relationships/image" Target="../media/image55.tiff"/></Relationships>
</file>

<file path=ppt/slides/_rels/slide4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44.xml.rels><?xml version="1.0" encoding="UTF-8" standalone="yes"?>
<Relationships xmlns="http://schemas.openxmlformats.org/package/2006/relationships"><Relationship Id="rId8" Type="http://schemas.openxmlformats.org/officeDocument/2006/relationships/image" Target="../media/image108.png"/><Relationship Id="rId13" Type="http://schemas.openxmlformats.org/officeDocument/2006/relationships/image" Target="../media/image112.png"/><Relationship Id="rId3" Type="http://schemas.openxmlformats.org/officeDocument/2006/relationships/image" Target="../media/image103.png"/><Relationship Id="rId7" Type="http://schemas.openxmlformats.org/officeDocument/2006/relationships/image" Target="../media/image107.png"/><Relationship Id="rId12" Type="http://schemas.openxmlformats.org/officeDocument/2006/relationships/hyperlink" Target="https://journals.aps.org/prab/abstract/10.1103/PhysRevAccelBeams.25.122802"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06.png"/><Relationship Id="rId11" Type="http://schemas.openxmlformats.org/officeDocument/2006/relationships/image" Target="../media/image111.png"/><Relationship Id="rId5" Type="http://schemas.openxmlformats.org/officeDocument/2006/relationships/image" Target="../media/image105.jpeg"/><Relationship Id="rId10" Type="http://schemas.openxmlformats.org/officeDocument/2006/relationships/image" Target="../media/image110.png"/><Relationship Id="rId4" Type="http://schemas.openxmlformats.org/officeDocument/2006/relationships/image" Target="../media/image104.png"/><Relationship Id="rId9" Type="http://schemas.openxmlformats.org/officeDocument/2006/relationships/image" Target="../media/image109.png"/><Relationship Id="rId14" Type="http://schemas.openxmlformats.org/officeDocument/2006/relationships/image" Target="../media/image113.jpe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a:spLocks noGrp="1"/>
          </p:cNvSpPr>
          <p:nvPr>
            <p:ph type="title"/>
          </p:nvPr>
        </p:nvSpPr>
        <p:spPr>
          <a:xfrm>
            <a:off x="536575" y="920840"/>
            <a:ext cx="11118850" cy="2235201"/>
          </a:xfrm>
          <a:prstGeom prst="rect">
            <a:avLst/>
          </a:prstGeom>
        </p:spPr>
        <p:txBody>
          <a:bodyPr>
            <a:normAutofit/>
          </a:bodyPr>
          <a:lstStyle/>
          <a:p>
            <a:r>
              <a:rPr lang="en-US" sz="5400" dirty="0">
                <a:latin typeface="Helvetica" panose="020B0604020202020204" pitchFamily="34" charset="0"/>
                <a:cs typeface="Helvetica" panose="020B0604020202020204" pitchFamily="34" charset="0"/>
              </a:rPr>
              <a:t>Accelerator R&amp;D for Future Colliders</a:t>
            </a:r>
            <a:endParaRPr sz="5400" dirty="0">
              <a:latin typeface="Helvetica" panose="020B0604020202020204" pitchFamily="34" charset="0"/>
              <a:cs typeface="Helvetica" panose="020B0604020202020204" pitchFamily="34" charset="0"/>
            </a:endParaRPr>
          </a:p>
        </p:txBody>
      </p:sp>
      <p:sp>
        <p:nvSpPr>
          <p:cNvPr id="128" name="Shape 128"/>
          <p:cNvSpPr>
            <a:spLocks noGrp="1"/>
          </p:cNvSpPr>
          <p:nvPr>
            <p:ph type="body" sz="quarter" idx="1"/>
          </p:nvPr>
        </p:nvSpPr>
        <p:spPr>
          <a:xfrm>
            <a:off x="533400" y="3524250"/>
            <a:ext cx="11118850" cy="2446600"/>
          </a:xfrm>
          <a:prstGeom prst="rect">
            <a:avLst/>
          </a:prstGeom>
        </p:spPr>
        <p:txBody>
          <a:bodyPr>
            <a:normAutofit/>
          </a:bodyPr>
          <a:lstStyle/>
          <a:p>
            <a:r>
              <a:rPr lang="en-US" sz="2000" dirty="0">
                <a:latin typeface="Helvetica" panose="020B0604020202020204" pitchFamily="34" charset="0"/>
                <a:cs typeface="Helvetica" panose="020B0604020202020204" pitchFamily="34" charset="0"/>
              </a:rPr>
              <a:t>T. </a:t>
            </a:r>
            <a:r>
              <a:rPr lang="en-US" sz="2000" dirty="0" err="1">
                <a:latin typeface="Helvetica" panose="020B0604020202020204" pitchFamily="34" charset="0"/>
                <a:cs typeface="Helvetica" panose="020B0604020202020204" pitchFamily="34" charset="0"/>
              </a:rPr>
              <a:t>Pieloni</a:t>
            </a:r>
            <a:endParaRPr lang="en-US" sz="2000" dirty="0">
              <a:latin typeface="Helvetica" panose="020B0604020202020204" pitchFamily="34" charset="0"/>
              <a:cs typeface="Helvetica" panose="020B0604020202020204" pitchFamily="34" charset="0"/>
            </a:endParaRPr>
          </a:p>
          <a:p>
            <a:r>
              <a:rPr lang="en-US" sz="2000" dirty="0">
                <a:latin typeface="Helvetica" panose="020B0604020202020204" pitchFamily="34" charset="0"/>
                <a:cs typeface="Helvetica" panose="020B0604020202020204" pitchFamily="34" charset="0"/>
              </a:rPr>
              <a:t>With material from: L. </a:t>
            </a:r>
            <a:r>
              <a:rPr lang="en-US" sz="2000" dirty="0" err="1">
                <a:latin typeface="Helvetica" panose="020B0604020202020204" pitchFamily="34" charset="0"/>
                <a:cs typeface="Helvetica" panose="020B0604020202020204" pitchFamily="34" charset="0"/>
              </a:rPr>
              <a:t>Bottura</a:t>
            </a:r>
            <a:r>
              <a:rPr lang="en-US" sz="2000" dirty="0">
                <a:latin typeface="Helvetica" panose="020B0604020202020204" pitchFamily="34" charset="0"/>
                <a:cs typeface="Helvetica" panose="020B0604020202020204" pitchFamily="34" charset="0"/>
              </a:rPr>
              <a:t>, L. Rivkin, B. </a:t>
            </a:r>
            <a:r>
              <a:rPr lang="en-US" sz="2000" dirty="0" err="1">
                <a:latin typeface="Helvetica" panose="020B0604020202020204" pitchFamily="34" charset="0"/>
                <a:cs typeface="Helvetica" panose="020B0604020202020204" pitchFamily="34" charset="0"/>
              </a:rPr>
              <a:t>Auchmann</a:t>
            </a:r>
            <a:r>
              <a:rPr lang="en-US" sz="2000" dirty="0">
                <a:latin typeface="Helvetica" panose="020B0604020202020204" pitchFamily="34" charset="0"/>
                <a:cs typeface="Helvetica" panose="020B0604020202020204" pitchFamily="34" charset="0"/>
              </a:rPr>
              <a:t>, M. Seidel,  M. </a:t>
            </a:r>
            <a:r>
              <a:rPr lang="en-US" sz="2000" dirty="0" err="1">
                <a:latin typeface="Helvetica" panose="020B0604020202020204" pitchFamily="34" charset="0"/>
                <a:cs typeface="Helvetica" panose="020B0604020202020204" pitchFamily="34" charset="0"/>
              </a:rPr>
              <a:t>Calvi</a:t>
            </a:r>
            <a:r>
              <a:rPr lang="en-US" sz="2000" dirty="0">
                <a:latin typeface="Helvetica" panose="020B0604020202020204" pitchFamily="34" charset="0"/>
                <a:cs typeface="Helvetica" panose="020B0604020202020204" pitchFamily="34" charset="0"/>
              </a:rPr>
              <a:t>, M. </a:t>
            </a:r>
            <a:r>
              <a:rPr lang="en-US" sz="2000" dirty="0" err="1">
                <a:latin typeface="Helvetica" panose="020B0604020202020204" pitchFamily="34" charset="0"/>
                <a:cs typeface="Helvetica" panose="020B0604020202020204" pitchFamily="34" charset="0"/>
              </a:rPr>
              <a:t>Koratzinos</a:t>
            </a:r>
            <a:r>
              <a:rPr lang="en-US" sz="2000" dirty="0">
                <a:latin typeface="Helvetica" panose="020B0604020202020204" pitchFamily="34" charset="0"/>
                <a:cs typeface="Helvetica" panose="020B0604020202020204" pitchFamily="34" charset="0"/>
              </a:rPr>
              <a:t>, A. Ballarino, C. </a:t>
            </a:r>
            <a:r>
              <a:rPr lang="en-US" sz="2000" dirty="0" err="1">
                <a:latin typeface="Helvetica" panose="020B0604020202020204" pitchFamily="34" charset="0"/>
                <a:cs typeface="Helvetica" panose="020B0604020202020204" pitchFamily="34" charset="0"/>
              </a:rPr>
              <a:t>Senatore</a:t>
            </a:r>
            <a:endParaRPr lang="en-US" sz="2000" dirty="0">
              <a:latin typeface="Helvetica" panose="020B0604020202020204" pitchFamily="34" charset="0"/>
              <a:cs typeface="Helvetica" panose="020B0604020202020204" pitchFamily="34" charset="0"/>
            </a:endParaRPr>
          </a:p>
        </p:txBody>
      </p:sp>
      <p:sp>
        <p:nvSpPr>
          <p:cNvPr id="129" name="Shape 129"/>
          <p:cNvSpPr/>
          <p:nvPr/>
        </p:nvSpPr>
        <p:spPr>
          <a:xfrm>
            <a:off x="533400" y="6227446"/>
            <a:ext cx="2609850" cy="42062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lvl1pPr>
              <a:defRPr sz="3600"/>
            </a:lvl1pPr>
          </a:lstStyle>
          <a:p>
            <a:pPr marL="0" marR="0" lvl="0" indent="0" algn="l" defTabSz="412750" rtl="0" eaLnBrk="1" fontAlgn="auto" latinLnBrk="0" hangingPunct="0">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Helvetica" panose="020B0604020202020204" pitchFamily="34" charset="0"/>
                <a:cs typeface="Helvetica" panose="020B0604020202020204" pitchFamily="34" charset="0"/>
                <a:sym typeface="Helvetica Neue Light"/>
                <a:hlinkClick r:id="rId2"/>
              </a:rPr>
              <a:t>www.chart.ch</a:t>
            </a:r>
            <a:endParaRPr kumimoji="0" lang="en-US" sz="2400" b="0" i="0" u="none" strike="noStrike" kern="0" cap="none" spc="0" normalizeH="0" baseline="0" noProof="0" dirty="0">
              <a:ln>
                <a:noFill/>
              </a:ln>
              <a:solidFill>
                <a:srgbClr val="000000"/>
              </a:solidFill>
              <a:effectLst/>
              <a:uLnTx/>
              <a:uFillTx/>
              <a:latin typeface="Helvetica" panose="020B0604020202020204" pitchFamily="34" charset="0"/>
              <a:cs typeface="Helvetica" panose="020B0604020202020204" pitchFamily="34" charset="0"/>
              <a:sym typeface="Helvetica Neue Ligh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20474" y="81244"/>
            <a:ext cx="1343586" cy="1343586"/>
          </a:xfrm>
          <a:prstGeom prst="rect">
            <a:avLst/>
          </a:prstGeom>
        </p:spPr>
      </p:pic>
      <p:pic>
        <p:nvPicPr>
          <p:cNvPr id="7" name="Picture 5"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96288" y="5627311"/>
            <a:ext cx="1017588" cy="10207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4126" y="209926"/>
            <a:ext cx="2600175" cy="113119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Bildergebnis für eth zürich"/>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82345" y="5904786"/>
            <a:ext cx="1617076" cy="5905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22983" y="5999986"/>
            <a:ext cx="1143000" cy="4079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6" descr="Bildergebnis für uni geneva"/>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17125" y="5904786"/>
            <a:ext cx="1638300" cy="590550"/>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2"/>
          </p:nvPr>
        </p:nvSpPr>
        <p:spPr>
          <a:xfrm>
            <a:off x="11792363" y="6496050"/>
            <a:ext cx="227626" cy="241092"/>
          </a:xfrm>
          <a:prstGeom prst="rect">
            <a:avLst/>
          </a:prstGeom>
          <a:ln w="12700">
            <a:miter lim="400000"/>
          </a:ln>
        </p:spPr>
        <p:txBody>
          <a:bodyPr wrap="none" lIns="50800" tIns="50800" rIns="50800" bIns="50800">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41275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143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2pPr>
            <a:lvl3pPr marL="0" marR="0" indent="2286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3pPr>
            <a:lvl4pPr marL="0" marR="0" indent="3429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4pPr>
            <a:lvl5pPr marL="0" marR="0" indent="4572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5pPr>
            <a:lvl6pPr marL="0" marR="0" indent="5715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6pPr>
            <a:lvl7pPr marL="0" marR="0" indent="6858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7pPr>
            <a:lvl8pPr marL="0" marR="0" indent="8001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8pPr>
            <a:lvl9pPr marL="0" marR="0" indent="914400" algn="ctr" defTabSz="412750" rtl="0" fontAlgn="auto" latinLnBrk="0" hangingPunct="0">
              <a:lnSpc>
                <a:spcPct val="100000"/>
              </a:lnSpc>
              <a:spcBef>
                <a:spcPts val="0"/>
              </a:spcBef>
              <a:spcAft>
                <a:spcPts val="0"/>
              </a:spcAft>
              <a:buClrTx/>
              <a:buSzTx/>
              <a:buFontTx/>
              <a:buNone/>
              <a:tabLst/>
              <a:defRPr kumimoji="0" sz="2500" b="0" i="0" u="none" strike="noStrike" cap="none" spc="0" normalizeH="0" baseline="0">
                <a:ln>
                  <a:noFill/>
                </a:ln>
                <a:solidFill>
                  <a:srgbClr val="000000"/>
                </a:solidFill>
                <a:effectLst/>
                <a:uFillTx/>
                <a:latin typeface="+mn-lt"/>
                <a:ea typeface="+mn-ea"/>
                <a:cs typeface="+mn-cs"/>
                <a:sym typeface="Helvetica Neue Light"/>
              </a:defRPr>
            </a:lvl9pPr>
          </a:lstStyle>
          <a:p>
            <a:pPr marL="0" marR="0" lvl="0" indent="0" algn="r" defTabSz="412750" rtl="0" eaLnBrk="1" fontAlgn="auto" latinLnBrk="0" hangingPunct="0">
              <a:lnSpc>
                <a:spcPct val="100000"/>
              </a:lnSpc>
              <a:spcBef>
                <a:spcPts val="0"/>
              </a:spcBef>
              <a:spcAft>
                <a:spcPts val="0"/>
              </a:spcAft>
              <a:buClrTx/>
              <a:buSzTx/>
              <a:buFontTx/>
              <a:buNone/>
              <a:tabLst/>
              <a:defRPr/>
            </a:pPr>
            <a:fld id="{86CB4B4D-7CA3-9044-876B-883B54F8677D}" type="slidenum">
              <a:rPr lang="en-CH" smtClean="0"/>
              <a:pPr marL="0" marR="0" lvl="0" indent="0" algn="r" defTabSz="412750" rtl="0" eaLnBrk="1" fontAlgn="auto" latinLnBrk="0" hangingPunct="0">
                <a:lnSpc>
                  <a:spcPct val="100000"/>
                </a:lnSpc>
                <a:spcBef>
                  <a:spcPts val="0"/>
                </a:spcBef>
                <a:spcAft>
                  <a:spcPts val="0"/>
                </a:spcAft>
                <a:buClrTx/>
                <a:buSzTx/>
                <a:buFontTx/>
                <a:buNone/>
                <a:tabLst/>
                <a:defRPr/>
              </a:pPr>
              <a:t>1</a:t>
            </a:fld>
            <a:endParaRPr kumimoji="0" lang="de-CH" sz="900" b="0" i="0" u="none" strike="noStrike" kern="0" cap="none" spc="0" normalizeH="0" baseline="0" noProof="0">
              <a:ln>
                <a:noFill/>
              </a:ln>
              <a:solidFill>
                <a:srgbClr val="000000"/>
              </a:solidFill>
              <a:effectLst/>
              <a:uLnTx/>
              <a:uFillTx/>
              <a:latin typeface="Helvetica Neue"/>
              <a:sym typeface="Helvetica Neue"/>
            </a:endParaRPr>
          </a:p>
        </p:txBody>
      </p:sp>
    </p:spTree>
    <p:extLst>
      <p:ext uri="{BB962C8B-B14F-4D97-AF65-F5344CB8AC3E}">
        <p14:creationId xmlns:p14="http://schemas.microsoft.com/office/powerpoint/2010/main" val="1839219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7298FBB-5403-CF21-0E78-0BBC2C00B5BF}"/>
              </a:ext>
            </a:extLst>
          </p:cNvPr>
          <p:cNvSpPr>
            <a:spLocks noGrp="1"/>
          </p:cNvSpPr>
          <p:nvPr>
            <p:ph type="title"/>
          </p:nvPr>
        </p:nvSpPr>
        <p:spPr>
          <a:xfrm>
            <a:off x="444661" y="-138896"/>
            <a:ext cx="10515600" cy="1325563"/>
          </a:xfrm>
        </p:spPr>
        <p:txBody>
          <a:bodyPr/>
          <a:lstStyle/>
          <a:p>
            <a:r>
              <a:rPr lang="en-US" b="1" dirty="0">
                <a:solidFill>
                  <a:srgbClr val="002060"/>
                </a:solidFill>
              </a:rPr>
              <a:t>The physics landscape</a:t>
            </a:r>
          </a:p>
        </p:txBody>
      </p:sp>
      <p:graphicFrame>
        <p:nvGraphicFramePr>
          <p:cNvPr id="5" name="Table 4">
            <a:extLst>
              <a:ext uri="{FF2B5EF4-FFF2-40B4-BE49-F238E27FC236}">
                <a16:creationId xmlns:a16="http://schemas.microsoft.com/office/drawing/2014/main" id="{5FF351C6-8A94-84B5-EC10-DFB8B058B108}"/>
              </a:ext>
            </a:extLst>
          </p:cNvPr>
          <p:cNvGraphicFramePr>
            <a:graphicFrameLocks noGrp="1"/>
          </p:cNvGraphicFramePr>
          <p:nvPr/>
        </p:nvGraphicFramePr>
        <p:xfrm>
          <a:off x="646772" y="1237785"/>
          <a:ext cx="11206974" cy="4262421"/>
        </p:xfrm>
        <a:graphic>
          <a:graphicData uri="http://schemas.openxmlformats.org/drawingml/2006/table">
            <a:tbl>
              <a:tblPr firstRow="1" bandRow="1">
                <a:tableStyleId>{5C22544A-7EE6-4342-B048-85BDC9FD1C3A}</a:tableStyleId>
              </a:tblPr>
              <a:tblGrid>
                <a:gridCol w="1288157">
                  <a:extLst>
                    <a:ext uri="{9D8B030D-6E8A-4147-A177-3AD203B41FA5}">
                      <a16:colId xmlns:a16="http://schemas.microsoft.com/office/drawing/2014/main" val="3025220532"/>
                    </a:ext>
                  </a:extLst>
                </a:gridCol>
                <a:gridCol w="1191546">
                  <a:extLst>
                    <a:ext uri="{9D8B030D-6E8A-4147-A177-3AD203B41FA5}">
                      <a16:colId xmlns:a16="http://schemas.microsoft.com/office/drawing/2014/main" val="1948359333"/>
                    </a:ext>
                  </a:extLst>
                </a:gridCol>
                <a:gridCol w="1771218">
                  <a:extLst>
                    <a:ext uri="{9D8B030D-6E8A-4147-A177-3AD203B41FA5}">
                      <a16:colId xmlns:a16="http://schemas.microsoft.com/office/drawing/2014/main" val="1599280333"/>
                    </a:ext>
                  </a:extLst>
                </a:gridCol>
                <a:gridCol w="2866151">
                  <a:extLst>
                    <a:ext uri="{9D8B030D-6E8A-4147-A177-3AD203B41FA5}">
                      <a16:colId xmlns:a16="http://schemas.microsoft.com/office/drawing/2014/main" val="1850483909"/>
                    </a:ext>
                  </a:extLst>
                </a:gridCol>
                <a:gridCol w="1524320">
                  <a:extLst>
                    <a:ext uri="{9D8B030D-6E8A-4147-A177-3AD203B41FA5}">
                      <a16:colId xmlns:a16="http://schemas.microsoft.com/office/drawing/2014/main" val="669157685"/>
                    </a:ext>
                  </a:extLst>
                </a:gridCol>
                <a:gridCol w="2565582">
                  <a:extLst>
                    <a:ext uri="{9D8B030D-6E8A-4147-A177-3AD203B41FA5}">
                      <a16:colId xmlns:a16="http://schemas.microsoft.com/office/drawing/2014/main" val="1595720294"/>
                    </a:ext>
                  </a:extLst>
                </a:gridCol>
              </a:tblGrid>
              <a:tr h="424862">
                <a:tc>
                  <a:txBody>
                    <a:bodyPr/>
                    <a:lstStyle/>
                    <a:p>
                      <a:pPr algn="ctr"/>
                      <a:endParaRPr lang="en-GB"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Dipoles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Quadrupoles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err="1">
                          <a:solidFill>
                            <a:schemeClr val="tx1"/>
                          </a:solidFill>
                        </a:rPr>
                        <a:t>Undulators</a:t>
                      </a:r>
                      <a:r>
                        <a:rPr lang="en-US" sz="2200" dirty="0">
                          <a:solidFill>
                            <a:schemeClr val="tx1"/>
                          </a:solidFill>
                        </a:rPr>
                        <a:t>/Wigglers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Detectors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Field (T)</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5880089"/>
                  </a:ext>
                </a:extLst>
              </a:tr>
              <a:tr h="455209">
                <a:tc>
                  <a:txBody>
                    <a:bodyPr/>
                    <a:lstStyle/>
                    <a:p>
                      <a:r>
                        <a:rPr lang="en-US" sz="2400" dirty="0"/>
                        <a:t>FCC-</a:t>
                      </a:r>
                      <a:r>
                        <a:rPr lang="en-US" sz="2400" dirty="0" err="1"/>
                        <a:t>ee</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3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86691"/>
                  </a:ext>
                </a:extLst>
              </a:tr>
              <a:tr h="455209">
                <a:tc>
                  <a:txBody>
                    <a:bodyPr/>
                    <a:lstStyle/>
                    <a:p>
                      <a:r>
                        <a:rPr lang="en-US" sz="2400" dirty="0"/>
                        <a:t>CEPC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5046338"/>
                  </a:ext>
                </a:extLst>
              </a:tr>
              <a:tr h="455209">
                <a:tc>
                  <a:txBody>
                    <a:bodyPr/>
                    <a:lstStyle/>
                    <a:p>
                      <a:r>
                        <a:rPr lang="en-US" sz="2400" dirty="0"/>
                        <a:t>ILC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0563238"/>
                  </a:ext>
                </a:extLst>
              </a:tr>
              <a:tr h="455209">
                <a:tc>
                  <a:txBody>
                    <a:bodyPr/>
                    <a:lstStyle/>
                    <a:p>
                      <a:r>
                        <a:rPr lang="en-US" sz="2400" dirty="0"/>
                        <a:t>CLIC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1028718"/>
                  </a:ext>
                </a:extLst>
              </a:tr>
              <a:tr h="455209">
                <a:tc>
                  <a:txBody>
                    <a:bodyPr/>
                    <a:lstStyle/>
                    <a:p>
                      <a:r>
                        <a:rPr lang="en-US" sz="2400" dirty="0"/>
                        <a:t>FCC-pp</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16 T -20 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82739174"/>
                  </a:ext>
                </a:extLst>
              </a:tr>
              <a:tr h="455209">
                <a:tc>
                  <a:txBody>
                    <a:bodyPr/>
                    <a:lstStyle/>
                    <a:p>
                      <a:r>
                        <a:rPr lang="en-US" sz="2400" dirty="0" err="1"/>
                        <a:t>SppC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12 T- 24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2334624"/>
                  </a:ext>
                </a:extLst>
              </a:tr>
              <a:tr h="1092501">
                <a:tc>
                  <a:txBody>
                    <a:bodyPr/>
                    <a:lstStyle/>
                    <a:p>
                      <a:r>
                        <a:rPr lang="en-US" sz="2400" dirty="0"/>
                        <a:t>Muon Colliders</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Solenoids </a:t>
                      </a:r>
                    </a:p>
                    <a:p>
                      <a:pPr algn="ctr"/>
                      <a:r>
                        <a:rPr lang="en-US" sz="2200" dirty="0"/>
                        <a:t>&gt; 10 T-20 T </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7852562"/>
                  </a:ext>
                </a:extLst>
              </a:tr>
            </a:tbl>
          </a:graphicData>
        </a:graphic>
      </p:graphicFrame>
      <p:sp>
        <p:nvSpPr>
          <p:cNvPr id="7" name="TextBox 6">
            <a:extLst>
              <a:ext uri="{FF2B5EF4-FFF2-40B4-BE49-F238E27FC236}">
                <a16:creationId xmlns:a16="http://schemas.microsoft.com/office/drawing/2014/main" id="{9BB7333F-1FAC-23AA-E330-344C8AD4A189}"/>
              </a:ext>
            </a:extLst>
          </p:cNvPr>
          <p:cNvSpPr txBox="1"/>
          <p:nvPr/>
        </p:nvSpPr>
        <p:spPr>
          <a:xfrm rot="16200000">
            <a:off x="-733855" y="2400189"/>
            <a:ext cx="1898597" cy="430887"/>
          </a:xfrm>
          <a:prstGeom prst="rect">
            <a:avLst/>
          </a:prstGeom>
          <a:noFill/>
        </p:spPr>
        <p:txBody>
          <a:bodyPr wrap="none" rtlCol="0">
            <a:spAutoFit/>
          </a:bodyPr>
          <a:lstStyle/>
          <a:p>
            <a:r>
              <a:rPr lang="en-US" sz="2200" dirty="0">
                <a:solidFill>
                  <a:srgbClr val="00B050"/>
                </a:solidFill>
              </a:rPr>
              <a:t>Higgs Factories</a:t>
            </a:r>
            <a:endParaRPr lang="en-GB" sz="2200" dirty="0">
              <a:solidFill>
                <a:srgbClr val="00B050"/>
              </a:solidFill>
            </a:endParaRPr>
          </a:p>
        </p:txBody>
      </p:sp>
      <p:sp>
        <p:nvSpPr>
          <p:cNvPr id="8" name="Rectangle 7">
            <a:extLst>
              <a:ext uri="{FF2B5EF4-FFF2-40B4-BE49-F238E27FC236}">
                <a16:creationId xmlns:a16="http://schemas.microsoft.com/office/drawing/2014/main" id="{1D9FD716-4A3E-5805-A618-C8115F5D8E1B}"/>
              </a:ext>
            </a:extLst>
          </p:cNvPr>
          <p:cNvSpPr/>
          <p:nvPr/>
        </p:nvSpPr>
        <p:spPr>
          <a:xfrm>
            <a:off x="591013" y="1616927"/>
            <a:ext cx="11407699" cy="1817648"/>
          </a:xfrm>
          <a:prstGeom prst="rect">
            <a:avLst/>
          </a:prstGeom>
          <a:no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F6F04845-9BAF-9173-7A85-66F1EC9FC3D1}"/>
              </a:ext>
            </a:extLst>
          </p:cNvPr>
          <p:cNvSpPr txBox="1"/>
          <p:nvPr/>
        </p:nvSpPr>
        <p:spPr>
          <a:xfrm rot="16200000">
            <a:off x="-757033" y="4336791"/>
            <a:ext cx="1944956" cy="430887"/>
          </a:xfrm>
          <a:prstGeom prst="rect">
            <a:avLst/>
          </a:prstGeom>
          <a:noFill/>
        </p:spPr>
        <p:txBody>
          <a:bodyPr wrap="none" rtlCol="0">
            <a:spAutoFit/>
          </a:bodyPr>
          <a:lstStyle/>
          <a:p>
            <a:r>
              <a:rPr lang="en-US" sz="2200" dirty="0">
                <a:solidFill>
                  <a:srgbClr val="00B050"/>
                </a:solidFill>
              </a:rPr>
              <a:t>Energy Frontier</a:t>
            </a:r>
            <a:endParaRPr lang="en-GB" sz="2200" dirty="0">
              <a:solidFill>
                <a:srgbClr val="00B050"/>
              </a:solidFill>
            </a:endParaRPr>
          </a:p>
        </p:txBody>
      </p:sp>
      <p:sp>
        <p:nvSpPr>
          <p:cNvPr id="10" name="Rectangle 9">
            <a:extLst>
              <a:ext uri="{FF2B5EF4-FFF2-40B4-BE49-F238E27FC236}">
                <a16:creationId xmlns:a16="http://schemas.microsoft.com/office/drawing/2014/main" id="{DF0F4B32-90FD-D958-D0DB-312560609F4E}"/>
              </a:ext>
            </a:extLst>
          </p:cNvPr>
          <p:cNvSpPr/>
          <p:nvPr/>
        </p:nvSpPr>
        <p:spPr>
          <a:xfrm>
            <a:off x="610044" y="3589099"/>
            <a:ext cx="11404478" cy="1996151"/>
          </a:xfrm>
          <a:prstGeom prst="rect">
            <a:avLst/>
          </a:prstGeom>
          <a:solidFill>
            <a:schemeClr val="accent4">
              <a:alpha val="50000"/>
            </a:schemeClr>
          </a:solid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dirty="0">
                <a:solidFill>
                  <a:schemeClr val="tx1"/>
                </a:solidFill>
              </a:rPr>
              <a:t>High Field Magnet Technology: Low Temp and High Temp Superconductors</a:t>
            </a:r>
            <a:endParaRPr lang="en-GB" sz="3800" dirty="0">
              <a:solidFill>
                <a:schemeClr val="tx1"/>
              </a:solidFill>
            </a:endParaRPr>
          </a:p>
        </p:txBody>
      </p:sp>
      <p:sp>
        <p:nvSpPr>
          <p:cNvPr id="2" name="Date Placeholder 3">
            <a:extLst>
              <a:ext uri="{FF2B5EF4-FFF2-40B4-BE49-F238E27FC236}">
                <a16:creationId xmlns:a16="http://schemas.microsoft.com/office/drawing/2014/main" id="{387B4410-7651-2E43-B6B5-661194760ECF}"/>
              </a:ext>
            </a:extLst>
          </p:cNvPr>
          <p:cNvSpPr>
            <a:spLocks noGrp="1"/>
          </p:cNvSpPr>
          <p:nvPr>
            <p:ph type="dt" sz="half" idx="10"/>
          </p:nvPr>
        </p:nvSpPr>
        <p:spPr>
          <a:xfrm>
            <a:off x="-330705" y="6492875"/>
            <a:ext cx="2743200" cy="365125"/>
          </a:xfrm>
        </p:spPr>
        <p:txBody>
          <a:bodyPr/>
          <a:lstStyle>
            <a:lvl1pPr algn="ctr">
              <a:defRPr sz="1400">
                <a:solidFill>
                  <a:schemeClr val="bg1"/>
                </a:solidFill>
              </a:defRPr>
            </a:lvl1pPr>
          </a:lstStyle>
          <a:p>
            <a:r>
              <a:rPr lang="en-US" dirty="0"/>
              <a:t>FCC Week – June 2023</a:t>
            </a:r>
          </a:p>
        </p:txBody>
      </p:sp>
      <p:sp>
        <p:nvSpPr>
          <p:cNvPr id="3" name="Footer Placeholder 4">
            <a:extLst>
              <a:ext uri="{FF2B5EF4-FFF2-40B4-BE49-F238E27FC236}">
                <a16:creationId xmlns:a16="http://schemas.microsoft.com/office/drawing/2014/main" id="{C6D1CCB1-C951-40BC-2527-88333F4DCE5E}"/>
              </a:ext>
            </a:extLst>
          </p:cNvPr>
          <p:cNvSpPr>
            <a:spLocks noGrp="1"/>
          </p:cNvSpPr>
          <p:nvPr>
            <p:ph type="ftr" sz="quarter" idx="11"/>
          </p:nvPr>
        </p:nvSpPr>
        <p:spPr>
          <a:xfrm>
            <a:off x="8818943" y="6492875"/>
            <a:ext cx="4114800" cy="365125"/>
          </a:xfrm>
        </p:spPr>
        <p:txBody>
          <a:bodyPr/>
          <a:lstStyle>
            <a:lvl1pPr>
              <a:defRPr sz="1400">
                <a:solidFill>
                  <a:schemeClr val="bg1"/>
                </a:solidFill>
              </a:defRPr>
            </a:lvl1pPr>
          </a:lstStyle>
          <a:p>
            <a:r>
              <a:rPr lang="en-US" dirty="0"/>
              <a:t>A. Ballarino – HTS Developments</a:t>
            </a:r>
          </a:p>
        </p:txBody>
      </p:sp>
      <p:sp>
        <p:nvSpPr>
          <p:cNvPr id="6" name="Footer Placeholder 4">
            <a:extLst>
              <a:ext uri="{FF2B5EF4-FFF2-40B4-BE49-F238E27FC236}">
                <a16:creationId xmlns:a16="http://schemas.microsoft.com/office/drawing/2014/main" id="{C24BFAF4-8C32-77E7-CF4C-935FFB5E5C6B}"/>
              </a:ext>
            </a:extLst>
          </p:cNvPr>
          <p:cNvSpPr txBox="1">
            <a:spLocks/>
          </p:cNvSpPr>
          <p:nvPr/>
        </p:nvSpPr>
        <p:spPr>
          <a:xfrm>
            <a:off x="9725891" y="6492875"/>
            <a:ext cx="3207852" cy="365125"/>
          </a:xfrm>
          <a:prstGeom prst="rect">
            <a:avLst/>
          </a:prstGeom>
        </p:spPr>
        <p:txBody>
          <a:bodyPr vert="horz" lIns="91440" tIns="45720" rIns="91440" bIns="45720" rtlCol="0" anchor="ctr"/>
          <a:lstStyle>
            <a:defPPr>
              <a:defRPr lang="en-CH"/>
            </a:defPPr>
            <a:lvl1pPr marL="0" algn="ct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chemeClr val="tx1"/>
                </a:solidFill>
              </a:rPr>
              <a:t>Cortesy of A. Ballarino</a:t>
            </a:r>
            <a:r>
              <a:rPr lang="en-US"/>
              <a:t>Ballarino – HTS Developments</a:t>
            </a:r>
            <a:endParaRPr lang="en-US" dirty="0"/>
          </a:p>
        </p:txBody>
      </p:sp>
      <p:sp>
        <p:nvSpPr>
          <p:cNvPr id="11" name="Slide Number Placeholder 5">
            <a:extLst>
              <a:ext uri="{FF2B5EF4-FFF2-40B4-BE49-F238E27FC236}">
                <a16:creationId xmlns:a16="http://schemas.microsoft.com/office/drawing/2014/main" id="{E271BA2E-8B15-4B0A-20AF-DBBF5A2AE876}"/>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2353677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53915"/>
            <a:ext cx="11069320" cy="1325563"/>
          </a:xfrm>
        </p:spPr>
        <p:txBody>
          <a:bodyPr>
            <a:normAutofit/>
          </a:bodyPr>
          <a:lstStyle/>
          <a:p>
            <a:r>
              <a:rPr lang="en-US" dirty="0"/>
              <a:t>High field magnets: dipoles</a:t>
            </a:r>
          </a:p>
        </p:txBody>
      </p:sp>
      <p:grpSp>
        <p:nvGrpSpPr>
          <p:cNvPr id="8" name="Group 7"/>
          <p:cNvGrpSpPr/>
          <p:nvPr/>
        </p:nvGrpSpPr>
        <p:grpSpPr>
          <a:xfrm>
            <a:off x="2394420" y="1193651"/>
            <a:ext cx="4923224" cy="1268798"/>
            <a:chOff x="3467046" y="1086410"/>
            <a:chExt cx="4923224" cy="1268798"/>
          </a:xfrm>
        </p:grpSpPr>
        <p:graphicFrame>
          <p:nvGraphicFramePr>
            <p:cNvPr id="9" name="Object 60"/>
            <p:cNvGraphicFramePr>
              <a:graphicFrameLocks noChangeAspect="1"/>
            </p:cNvGraphicFramePr>
            <p:nvPr/>
          </p:nvGraphicFramePr>
          <p:xfrm>
            <a:off x="3794046" y="1483897"/>
            <a:ext cx="4499811" cy="567203"/>
          </p:xfrm>
          <a:graphic>
            <a:graphicData uri="http://schemas.openxmlformats.org/presentationml/2006/ole">
              <mc:AlternateContent xmlns:mc="http://schemas.openxmlformats.org/markup-compatibility/2006">
                <mc:Choice xmlns:v="urn:schemas-microsoft-com:vml" Requires="v">
                  <p:oleObj name="Equation" r:id="rId3" imgW="1511300" imgH="190500" progId="Equation.3">
                    <p:embed/>
                  </p:oleObj>
                </mc:Choice>
                <mc:Fallback>
                  <p:oleObj name="Equation" r:id="rId3" imgW="1511300" imgH="190500" progId="Equation.3">
                    <p:embed/>
                    <p:pic>
                      <p:nvPicPr>
                        <p:cNvPr id="9" name="Object 60"/>
                        <p:cNvPicPr>
                          <a:picLocks noChangeAspect="1" noChangeArrowheads="1"/>
                        </p:cNvPicPr>
                        <p:nvPr/>
                      </p:nvPicPr>
                      <p:blipFill>
                        <a:blip r:embed="rId4"/>
                        <a:srcRect/>
                        <a:stretch>
                          <a:fillRect/>
                        </a:stretch>
                      </p:blipFill>
                      <p:spPr bwMode="auto">
                        <a:xfrm>
                          <a:off x="3794046" y="1483897"/>
                          <a:ext cx="4499811" cy="56720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467046" y="1141032"/>
              <a:ext cx="1278299" cy="338554"/>
            </a:xfrm>
            <a:prstGeom prst="rect">
              <a:avLst/>
            </a:prstGeom>
            <a:noFill/>
          </p:spPr>
          <p:txBody>
            <a:bodyPr wrap="none" rtlCol="0">
              <a:spAutoFit/>
            </a:bodyPr>
            <a:lstStyle/>
            <a:p>
              <a:r>
                <a:rPr lang="en-US" sz="1600" dirty="0"/>
                <a:t>Beam energy</a:t>
              </a:r>
            </a:p>
          </p:txBody>
        </p:sp>
        <p:sp>
          <p:nvSpPr>
            <p:cNvPr id="13" name="TextBox 12"/>
            <p:cNvSpPr txBox="1"/>
            <p:nvPr/>
          </p:nvSpPr>
          <p:spPr>
            <a:xfrm>
              <a:off x="5867082" y="2016654"/>
              <a:ext cx="1135247" cy="338554"/>
            </a:xfrm>
            <a:prstGeom prst="rect">
              <a:avLst/>
            </a:prstGeom>
            <a:noFill/>
          </p:spPr>
          <p:txBody>
            <a:bodyPr wrap="none" rtlCol="0">
              <a:spAutoFit/>
            </a:bodyPr>
            <a:lstStyle/>
            <a:p>
              <a:r>
                <a:rPr lang="en-US" sz="1600" dirty="0"/>
                <a:t>Dipole field</a:t>
              </a:r>
            </a:p>
          </p:txBody>
        </p:sp>
        <p:sp>
          <p:nvSpPr>
            <p:cNvPr id="14" name="TextBox 13"/>
            <p:cNvSpPr txBox="1"/>
            <p:nvPr/>
          </p:nvSpPr>
          <p:spPr>
            <a:xfrm>
              <a:off x="6972318" y="1086410"/>
              <a:ext cx="1417952" cy="338554"/>
            </a:xfrm>
            <a:prstGeom prst="rect">
              <a:avLst/>
            </a:prstGeom>
            <a:noFill/>
          </p:spPr>
          <p:txBody>
            <a:bodyPr wrap="none" rtlCol="0">
              <a:spAutoFit/>
            </a:bodyPr>
            <a:lstStyle/>
            <a:p>
              <a:r>
                <a:rPr lang="en-US" sz="1600" dirty="0"/>
                <a:t>Bending radius</a:t>
              </a:r>
            </a:p>
          </p:txBody>
        </p:sp>
      </p:grpSp>
      <p:sp>
        <p:nvSpPr>
          <p:cNvPr id="35" name="TextBox 34">
            <a:extLst>
              <a:ext uri="{FF2B5EF4-FFF2-40B4-BE49-F238E27FC236}">
                <a16:creationId xmlns:a16="http://schemas.microsoft.com/office/drawing/2014/main" id="{500066A3-69D9-33E9-1136-0FC4E6A66814}"/>
              </a:ext>
            </a:extLst>
          </p:cNvPr>
          <p:cNvSpPr txBox="1"/>
          <p:nvPr/>
        </p:nvSpPr>
        <p:spPr>
          <a:xfrm>
            <a:off x="1615226" y="2627097"/>
            <a:ext cx="8958803" cy="400110"/>
          </a:xfrm>
          <a:prstGeom prst="rect">
            <a:avLst/>
          </a:prstGeom>
          <a:noFill/>
        </p:spPr>
        <p:txBody>
          <a:bodyPr wrap="square" rtlCol="0">
            <a:spAutoFit/>
          </a:bodyPr>
          <a:lstStyle/>
          <a:p>
            <a:pPr algn="ctr"/>
            <a:r>
              <a:rPr lang="en-US" sz="2000" dirty="0"/>
              <a:t>T</a:t>
            </a:r>
            <a:r>
              <a:rPr lang="en-CH" sz="2000" dirty="0"/>
              <a:t>his is the reason for the steady call for </a:t>
            </a:r>
            <a:r>
              <a:rPr lang="en-CH" sz="2000" b="1" dirty="0"/>
              <a:t>higher fields </a:t>
            </a:r>
            <a:r>
              <a:rPr lang="en-CH" sz="2000" dirty="0"/>
              <a:t>in accelerator magnets</a:t>
            </a:r>
          </a:p>
        </p:txBody>
      </p:sp>
      <p:pic>
        <p:nvPicPr>
          <p:cNvPr id="65" name="Picture 64" descr="A picture containing shape&#10;&#10;Description automatically generated">
            <a:extLst>
              <a:ext uri="{FF2B5EF4-FFF2-40B4-BE49-F238E27FC236}">
                <a16:creationId xmlns:a16="http://schemas.microsoft.com/office/drawing/2014/main" id="{2062909B-E138-7F06-7CF2-55774251AEEE}"/>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17469" y="973361"/>
            <a:ext cx="2830763" cy="1657155"/>
          </a:xfrm>
          <a:prstGeom prst="rect">
            <a:avLst/>
          </a:prstGeom>
        </p:spPr>
      </p:pic>
      <p:grpSp>
        <p:nvGrpSpPr>
          <p:cNvPr id="3" name="Group 2">
            <a:extLst>
              <a:ext uri="{FF2B5EF4-FFF2-40B4-BE49-F238E27FC236}">
                <a16:creationId xmlns:a16="http://schemas.microsoft.com/office/drawing/2014/main" id="{188D5CA1-49FF-BE93-1A23-730A36C5139E}"/>
              </a:ext>
            </a:extLst>
          </p:cNvPr>
          <p:cNvGrpSpPr/>
          <p:nvPr/>
        </p:nvGrpSpPr>
        <p:grpSpPr>
          <a:xfrm>
            <a:off x="1521540" y="3014814"/>
            <a:ext cx="9049796" cy="3449480"/>
            <a:chOff x="48340" y="2468714"/>
            <a:chExt cx="9049796" cy="3449480"/>
          </a:xfrm>
        </p:grpSpPr>
        <p:cxnSp>
          <p:nvCxnSpPr>
            <p:cNvPr id="37" name="Straight Connector 36">
              <a:extLst>
                <a:ext uri="{FF2B5EF4-FFF2-40B4-BE49-F238E27FC236}">
                  <a16:creationId xmlns:a16="http://schemas.microsoft.com/office/drawing/2014/main" id="{6F35E35C-8127-0DCC-E39E-70B3FF815ADE}"/>
                </a:ext>
              </a:extLst>
            </p:cNvPr>
            <p:cNvCxnSpPr>
              <a:cxnSpLocks/>
            </p:cNvCxnSpPr>
            <p:nvPr/>
          </p:nvCxnSpPr>
          <p:spPr>
            <a:xfrm>
              <a:off x="3310361" y="3429000"/>
              <a:ext cx="576419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32" name="Picture 31" descr="Chart, scatter chart&#10;&#10;Description automatically generated">
              <a:extLst>
                <a:ext uri="{FF2B5EF4-FFF2-40B4-BE49-F238E27FC236}">
                  <a16:creationId xmlns:a16="http://schemas.microsoft.com/office/drawing/2014/main" id="{3E9F9C90-9FCD-FFDE-68B3-64E45F518333}"/>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340" y="2468714"/>
              <a:ext cx="5613722" cy="3431805"/>
            </a:xfrm>
            <a:prstGeom prst="rect">
              <a:avLst/>
            </a:prstGeom>
          </p:spPr>
        </p:pic>
        <p:sp>
          <p:nvSpPr>
            <p:cNvPr id="38" name="TextBox 37">
              <a:extLst>
                <a:ext uri="{FF2B5EF4-FFF2-40B4-BE49-F238E27FC236}">
                  <a16:creationId xmlns:a16="http://schemas.microsoft.com/office/drawing/2014/main" id="{7F8EDE99-0540-6024-A363-CC6E471C5A86}"/>
                </a:ext>
              </a:extLst>
            </p:cNvPr>
            <p:cNvSpPr txBox="1"/>
            <p:nvPr/>
          </p:nvSpPr>
          <p:spPr>
            <a:xfrm>
              <a:off x="5807706" y="2961936"/>
              <a:ext cx="2878480" cy="400110"/>
            </a:xfrm>
            <a:prstGeom prst="rect">
              <a:avLst/>
            </a:prstGeom>
            <a:noFill/>
          </p:spPr>
          <p:txBody>
            <a:bodyPr wrap="none" rtlCol="0">
              <a:spAutoFit/>
            </a:bodyPr>
            <a:lstStyle/>
            <a:p>
              <a:r>
                <a:rPr lang="en-US" sz="2000" dirty="0"/>
                <a:t>U</a:t>
              </a:r>
              <a:r>
                <a:rPr lang="en-CH" sz="2000" dirty="0"/>
                <a:t>pper limit of LTS (Nb</a:t>
              </a:r>
              <a:r>
                <a:rPr lang="en-CH" sz="2000" baseline="-25000" dirty="0"/>
                <a:t>3</a:t>
              </a:r>
              <a:r>
                <a:rPr lang="en-CH" sz="2000" dirty="0"/>
                <a:t>Sn)</a:t>
              </a:r>
            </a:p>
          </p:txBody>
        </p:sp>
        <p:pic>
          <p:nvPicPr>
            <p:cNvPr id="40" name="Picture 39" descr="images.jpg">
              <a:extLst>
                <a:ext uri="{FF2B5EF4-FFF2-40B4-BE49-F238E27FC236}">
                  <a16:creationId xmlns:a16="http://schemas.microsoft.com/office/drawing/2014/main" id="{5B51277F-30A4-D013-E836-3A6707E86C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flipV="1">
              <a:off x="5672111" y="3495955"/>
              <a:ext cx="1692375" cy="1241567"/>
            </a:xfrm>
            <a:prstGeom prst="rect">
              <a:avLst/>
            </a:prstGeom>
          </p:spPr>
        </p:pic>
        <p:pic>
          <p:nvPicPr>
            <p:cNvPr id="41" name="Picture 40" descr="Screen Shot 2015-10-06 at 12.07.46.png">
              <a:extLst>
                <a:ext uri="{FF2B5EF4-FFF2-40B4-BE49-F238E27FC236}">
                  <a16:creationId xmlns:a16="http://schemas.microsoft.com/office/drawing/2014/main" id="{A7F4662F-6201-BC08-433A-A6DA40167C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05760" y="3482447"/>
              <a:ext cx="1692376" cy="1268584"/>
            </a:xfrm>
            <a:prstGeom prst="rect">
              <a:avLst/>
            </a:prstGeom>
          </p:spPr>
        </p:pic>
        <p:pic>
          <p:nvPicPr>
            <p:cNvPr id="42" name="Image 9">
              <a:extLst>
                <a:ext uri="{FF2B5EF4-FFF2-40B4-BE49-F238E27FC236}">
                  <a16:creationId xmlns:a16="http://schemas.microsoft.com/office/drawing/2014/main" id="{0CCEA88D-803D-242A-39A0-F41DC82C69F3}"/>
                </a:ext>
              </a:extLst>
            </p:cNvPr>
            <p:cNvPicPr>
              <a:picLocks noChangeAspect="1"/>
            </p:cNvPicPr>
            <p:nvPr/>
          </p:nvPicPr>
          <p:blipFill rotWithShape="1">
            <a:blip r:embed="rId9">
              <a:extLst>
                <a:ext uri="{28A0092B-C50C-407E-A947-70E740481C1C}">
                  <a14:useLocalDpi xmlns:a14="http://schemas.microsoft.com/office/drawing/2010/main" val="0"/>
                </a:ext>
              </a:extLst>
            </a:blip>
            <a:srcRect t="3279" b="10606"/>
            <a:stretch/>
          </p:blipFill>
          <p:spPr bwMode="auto">
            <a:xfrm>
              <a:off x="7405355" y="4789306"/>
              <a:ext cx="1692781" cy="1121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6" name="Picture 65" descr="Screen Shot 2017-08-10 at 22.03.19.png">
              <a:extLst>
                <a:ext uri="{FF2B5EF4-FFF2-40B4-BE49-F238E27FC236}">
                  <a16:creationId xmlns:a16="http://schemas.microsoft.com/office/drawing/2014/main" id="{4BAF93E1-70EA-12FA-DE30-71D3A89EAE0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72111" y="4781916"/>
              <a:ext cx="1692375" cy="1136278"/>
            </a:xfrm>
            <a:prstGeom prst="rect">
              <a:avLst/>
            </a:prstGeom>
          </p:spPr>
        </p:pic>
      </p:grpSp>
      <p:sp>
        <p:nvSpPr>
          <p:cNvPr id="69" name="Slide Number Placeholder 5">
            <a:extLst>
              <a:ext uri="{FF2B5EF4-FFF2-40B4-BE49-F238E27FC236}">
                <a16:creationId xmlns:a16="http://schemas.microsoft.com/office/drawing/2014/main" id="{B42F9B68-CDCF-F4BB-30C3-E5E58DFB3408}"/>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240135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60" y="39432"/>
            <a:ext cx="10515600" cy="1325563"/>
          </a:xfrm>
        </p:spPr>
        <p:txBody>
          <a:bodyPr>
            <a:normAutofit/>
          </a:bodyPr>
          <a:lstStyle/>
          <a:p>
            <a:r>
              <a:rPr lang="en-US" dirty="0"/>
              <a:t>High field magnets: solenoids </a:t>
            </a:r>
            <a:r>
              <a:rPr lang="en-US" sz="2800" dirty="0"/>
              <a:t>(Muon Collider)</a:t>
            </a:r>
            <a:endParaRPr lang="en-US" dirty="0"/>
          </a:p>
        </p:txBody>
      </p:sp>
      <p:pic>
        <p:nvPicPr>
          <p:cNvPr id="3" name="Picture 2" descr="p4.tiff">
            <a:extLst>
              <a:ext uri="{FF2B5EF4-FFF2-40B4-BE49-F238E27FC236}">
                <a16:creationId xmlns:a16="http://schemas.microsoft.com/office/drawing/2014/main" id="{C62F8CB3-0594-4BF2-79C8-97488BFAB462}"/>
              </a:ext>
            </a:extLst>
          </p:cNvPr>
          <p:cNvPicPr>
            <a:picLocks noChangeAspect="1"/>
          </p:cNvPicPr>
          <p:nvPr/>
        </p:nvPicPr>
        <p:blipFill>
          <a:blip r:embed="rId3"/>
          <a:srcRect b="50107"/>
          <a:stretch>
            <a:fillRect/>
          </a:stretch>
        </p:blipFill>
        <p:spPr>
          <a:xfrm>
            <a:off x="1981200" y="1546761"/>
            <a:ext cx="8226854" cy="2034994"/>
          </a:xfrm>
          <a:prstGeom prst="rect">
            <a:avLst/>
          </a:prstGeom>
        </p:spPr>
      </p:pic>
      <p:pic>
        <p:nvPicPr>
          <p:cNvPr id="11" name="Image 85" descr="MCC-inernational-finalV01.png">
            <a:extLst>
              <a:ext uri="{FF2B5EF4-FFF2-40B4-BE49-F238E27FC236}">
                <a16:creationId xmlns:a16="http://schemas.microsoft.com/office/drawing/2014/main" id="{D4B46332-E50A-44F5-9DFE-BA042781062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789099" y="56733"/>
            <a:ext cx="837911" cy="838705"/>
          </a:xfrm>
          <a:prstGeom prst="rect">
            <a:avLst/>
          </a:prstGeom>
        </p:spPr>
      </p:pic>
      <p:grpSp>
        <p:nvGrpSpPr>
          <p:cNvPr id="22" name="Group 21">
            <a:extLst>
              <a:ext uri="{FF2B5EF4-FFF2-40B4-BE49-F238E27FC236}">
                <a16:creationId xmlns:a16="http://schemas.microsoft.com/office/drawing/2014/main" id="{AD2414B1-8573-3A55-A4DD-067108C350F8}"/>
              </a:ext>
            </a:extLst>
          </p:cNvPr>
          <p:cNvGrpSpPr/>
          <p:nvPr/>
        </p:nvGrpSpPr>
        <p:grpSpPr>
          <a:xfrm>
            <a:off x="1646215" y="3746198"/>
            <a:ext cx="5275093" cy="2932002"/>
            <a:chOff x="122214" y="3156918"/>
            <a:chExt cx="5275093" cy="2932002"/>
          </a:xfrm>
        </p:grpSpPr>
        <p:pic>
          <p:nvPicPr>
            <p:cNvPr id="4" name="Picture 3" descr="Screen Shot 2013-06-23 at 12.56.39 PM.png">
              <a:extLst>
                <a:ext uri="{FF2B5EF4-FFF2-40B4-BE49-F238E27FC236}">
                  <a16:creationId xmlns:a16="http://schemas.microsoft.com/office/drawing/2014/main" id="{A35F5C1F-DC79-EF3A-ADB9-6F2F6A4135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214" y="3156918"/>
              <a:ext cx="3490791" cy="2353564"/>
            </a:xfrm>
            <a:prstGeom prst="rect">
              <a:avLst/>
            </a:prstGeom>
          </p:spPr>
        </p:pic>
        <p:sp>
          <p:nvSpPr>
            <p:cNvPr id="5" name="TextBox 4">
              <a:extLst>
                <a:ext uri="{FF2B5EF4-FFF2-40B4-BE49-F238E27FC236}">
                  <a16:creationId xmlns:a16="http://schemas.microsoft.com/office/drawing/2014/main" id="{9AF0D9B5-FF22-9371-01D7-11700F74DC91}"/>
                </a:ext>
              </a:extLst>
            </p:cNvPr>
            <p:cNvSpPr txBox="1"/>
            <p:nvPr/>
          </p:nvSpPr>
          <p:spPr>
            <a:xfrm>
              <a:off x="366749" y="5572526"/>
              <a:ext cx="2723759" cy="430567"/>
            </a:xfrm>
            <a:prstGeom prst="rect">
              <a:avLst/>
            </a:prstGeom>
            <a:noFill/>
          </p:spPr>
          <p:txBody>
            <a:bodyPr wrap="none" rtlCol="0">
              <a:spAutoFit/>
            </a:bodyPr>
            <a:lstStyle/>
            <a:p>
              <a:r>
                <a:rPr lang="en-US" sz="2198" dirty="0"/>
                <a:t>20 T, 150 mm, 100 kW</a:t>
              </a:r>
            </a:p>
          </p:txBody>
        </p:sp>
        <p:pic>
          <p:nvPicPr>
            <p:cNvPr id="12" name="Picture 11" descr="A picture containing bicycle, ground, parked&#10;&#10;Description automatically generated">
              <a:extLst>
                <a:ext uri="{FF2B5EF4-FFF2-40B4-BE49-F238E27FC236}">
                  <a16:creationId xmlns:a16="http://schemas.microsoft.com/office/drawing/2014/main" id="{EEE65984-67E6-0EAA-AEC8-EC18697F36BD}"/>
                </a:ext>
              </a:extLst>
            </p:cNvPr>
            <p:cNvPicPr>
              <a:picLocks noChangeAspect="1"/>
            </p:cNvPicPr>
            <p:nvPr/>
          </p:nvPicPr>
          <p:blipFill>
            <a:blip r:embed="rId6"/>
            <a:stretch>
              <a:fillRect/>
            </a:stretch>
          </p:blipFill>
          <p:spPr>
            <a:xfrm>
              <a:off x="3743946" y="3156918"/>
              <a:ext cx="1653361" cy="1647360"/>
            </a:xfrm>
            <a:prstGeom prst="rect">
              <a:avLst/>
            </a:prstGeom>
          </p:spPr>
        </p:pic>
        <p:pic>
          <p:nvPicPr>
            <p:cNvPr id="15" name="Picture 2" descr="MIT-designed project achieves major advance toward fusion energy | MIT News  | Massachusetts Institute of Technology">
              <a:extLst>
                <a:ext uri="{FF2B5EF4-FFF2-40B4-BE49-F238E27FC236}">
                  <a16:creationId xmlns:a16="http://schemas.microsoft.com/office/drawing/2014/main" id="{51459EED-4182-1E79-4E6B-0A7F2C5FB92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3345" r="6996"/>
            <a:stretch/>
          </p:blipFill>
          <p:spPr bwMode="auto">
            <a:xfrm>
              <a:off x="3743017" y="4862593"/>
              <a:ext cx="1648892" cy="122632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8A4B8BD7-ACD5-51FE-33CA-D10B65D34083}"/>
              </a:ext>
            </a:extLst>
          </p:cNvPr>
          <p:cNvGrpSpPr/>
          <p:nvPr/>
        </p:nvGrpSpPr>
        <p:grpSpPr>
          <a:xfrm>
            <a:off x="1981200" y="1444077"/>
            <a:ext cx="8410270" cy="2128060"/>
            <a:chOff x="457200" y="895437"/>
            <a:chExt cx="8410270" cy="2128060"/>
          </a:xfrm>
        </p:grpSpPr>
        <p:sp>
          <p:nvSpPr>
            <p:cNvPr id="16" name="Rectangle 15">
              <a:extLst>
                <a:ext uri="{FF2B5EF4-FFF2-40B4-BE49-F238E27FC236}">
                  <a16:creationId xmlns:a16="http://schemas.microsoft.com/office/drawing/2014/main" id="{CF188940-73D7-E917-3E97-2024C97819D0}"/>
                </a:ext>
              </a:extLst>
            </p:cNvPr>
            <p:cNvSpPr/>
            <p:nvPr/>
          </p:nvSpPr>
          <p:spPr>
            <a:xfrm>
              <a:off x="457200" y="895437"/>
              <a:ext cx="2008208" cy="2097038"/>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D0AE0BE3-D9C7-1CA2-1A71-7C9EA0A8D861}"/>
                </a:ext>
              </a:extLst>
            </p:cNvPr>
            <p:cNvSpPr/>
            <p:nvPr/>
          </p:nvSpPr>
          <p:spPr>
            <a:xfrm>
              <a:off x="5449784" y="926459"/>
              <a:ext cx="3417686" cy="2097038"/>
            </a:xfrm>
            <a:prstGeom prst="rect">
              <a:avLst/>
            </a:prstGeom>
            <a:solidFill>
              <a:schemeClr val="bg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grpSp>
        <p:nvGrpSpPr>
          <p:cNvPr id="23" name="Group 22">
            <a:extLst>
              <a:ext uri="{FF2B5EF4-FFF2-40B4-BE49-F238E27FC236}">
                <a16:creationId xmlns:a16="http://schemas.microsoft.com/office/drawing/2014/main" id="{54974CA5-2261-70F8-0033-1E8FCC41716B}"/>
              </a:ext>
            </a:extLst>
          </p:cNvPr>
          <p:cNvGrpSpPr/>
          <p:nvPr/>
        </p:nvGrpSpPr>
        <p:grpSpPr>
          <a:xfrm>
            <a:off x="6906115" y="3593330"/>
            <a:ext cx="3689690" cy="3084926"/>
            <a:chOff x="5382115" y="3004050"/>
            <a:chExt cx="3689690" cy="3084926"/>
          </a:xfrm>
        </p:grpSpPr>
        <p:pic>
          <p:nvPicPr>
            <p:cNvPr id="6" name="Picture 5" descr="Screen Shot 2013-06-23 at 6.22.12 PM.png">
              <a:extLst>
                <a:ext uri="{FF2B5EF4-FFF2-40B4-BE49-F238E27FC236}">
                  <a16:creationId xmlns:a16="http://schemas.microsoft.com/office/drawing/2014/main" id="{5147AA60-3185-214F-4C20-2801882A0A0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2115" y="3004050"/>
              <a:ext cx="3417686" cy="1487517"/>
            </a:xfrm>
            <a:prstGeom prst="rect">
              <a:avLst/>
            </a:prstGeom>
          </p:spPr>
        </p:pic>
        <p:sp>
          <p:nvSpPr>
            <p:cNvPr id="10" name="TextBox 9">
              <a:extLst>
                <a:ext uri="{FF2B5EF4-FFF2-40B4-BE49-F238E27FC236}">
                  <a16:creationId xmlns:a16="http://schemas.microsoft.com/office/drawing/2014/main" id="{433CFAEF-7227-3B9C-72EA-15F5302B03B3}"/>
                </a:ext>
              </a:extLst>
            </p:cNvPr>
            <p:cNvSpPr txBox="1"/>
            <p:nvPr/>
          </p:nvSpPr>
          <p:spPr>
            <a:xfrm>
              <a:off x="5952270" y="4410542"/>
              <a:ext cx="2115323" cy="430567"/>
            </a:xfrm>
            <a:prstGeom prst="rect">
              <a:avLst/>
            </a:prstGeom>
            <a:noFill/>
          </p:spPr>
          <p:txBody>
            <a:bodyPr wrap="none" rtlCol="0">
              <a:spAutoFit/>
            </a:bodyPr>
            <a:lstStyle/>
            <a:p>
              <a:r>
                <a:rPr lang="en-US" sz="2198" dirty="0"/>
                <a:t>30…50 T, 50 mm</a:t>
              </a:r>
            </a:p>
          </p:txBody>
        </p:sp>
        <p:pic>
          <p:nvPicPr>
            <p:cNvPr id="20" name="Picture 4" descr="This Superconducting Magnet Has Shattered The Record For World&amp;#39;s Strongest">
              <a:extLst>
                <a:ext uri="{FF2B5EF4-FFF2-40B4-BE49-F238E27FC236}">
                  <a16:creationId xmlns:a16="http://schemas.microsoft.com/office/drawing/2014/main" id="{14526EE6-F789-13A2-9C7F-6CD55C0E5659}"/>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6506" r="11802"/>
            <a:stretch/>
          </p:blipFill>
          <p:spPr bwMode="auto">
            <a:xfrm>
              <a:off x="5521922" y="4838417"/>
              <a:ext cx="2522484" cy="125055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a:extLst>
                <a:ext uri="{FF2B5EF4-FFF2-40B4-BE49-F238E27FC236}">
                  <a16:creationId xmlns:a16="http://schemas.microsoft.com/office/drawing/2014/main" id="{B3175DF2-09A2-2FB7-BB6F-3C103E63D58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1994" t="24206" r="13493" b="5052"/>
            <a:stretch/>
          </p:blipFill>
          <p:spPr bwMode="auto">
            <a:xfrm>
              <a:off x="8083374" y="4838417"/>
              <a:ext cx="988431" cy="1250504"/>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Slide Number Placeholder 5">
            <a:extLst>
              <a:ext uri="{FF2B5EF4-FFF2-40B4-BE49-F238E27FC236}">
                <a16:creationId xmlns:a16="http://schemas.microsoft.com/office/drawing/2014/main" id="{32C3BFF7-763D-3C03-3EB3-EEFC9EA408F2}"/>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172078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7173D-4EE4-97D4-B041-C3B1D4831679}"/>
              </a:ext>
            </a:extLst>
          </p:cNvPr>
          <p:cNvSpPr>
            <a:spLocks noGrp="1"/>
          </p:cNvSpPr>
          <p:nvPr>
            <p:ph type="title"/>
          </p:nvPr>
        </p:nvSpPr>
        <p:spPr/>
        <p:txBody>
          <a:bodyPr/>
          <a:lstStyle/>
          <a:p>
            <a:r>
              <a:rPr lang="en-CH" dirty="0"/>
              <a:t>Goals of Magnets developments</a:t>
            </a:r>
          </a:p>
        </p:txBody>
      </p:sp>
      <p:sp>
        <p:nvSpPr>
          <p:cNvPr id="3" name="Content Placeholder 2">
            <a:extLst>
              <a:ext uri="{FF2B5EF4-FFF2-40B4-BE49-F238E27FC236}">
                <a16:creationId xmlns:a16="http://schemas.microsoft.com/office/drawing/2014/main" id="{FEC0C137-AB4B-2CEE-8D76-256E23ECAB60}"/>
              </a:ext>
            </a:extLst>
          </p:cNvPr>
          <p:cNvSpPr>
            <a:spLocks noGrp="1"/>
          </p:cNvSpPr>
          <p:nvPr>
            <p:ph idx="1"/>
          </p:nvPr>
        </p:nvSpPr>
        <p:spPr>
          <a:xfrm>
            <a:off x="323850" y="1325606"/>
            <a:ext cx="11620500" cy="2840547"/>
          </a:xfrm>
        </p:spPr>
        <p:txBody>
          <a:bodyPr>
            <a:noAutofit/>
          </a:bodyPr>
          <a:lstStyle/>
          <a:p>
            <a:pPr marL="550926" indent="-514350">
              <a:buFont typeface="+mj-lt"/>
              <a:buAutoNum type="arabicPeriod"/>
            </a:pPr>
            <a:r>
              <a:rPr lang="en-US" sz="2200" dirty="0">
                <a:solidFill>
                  <a:srgbClr val="FF9300"/>
                </a:solidFill>
              </a:rPr>
              <a:t>Demonstrate Nb3Sn magnet technology for large scale deployment</a:t>
            </a:r>
            <a:r>
              <a:rPr lang="en-US" sz="2200" dirty="0"/>
              <a:t>, pushing it to its limits in terms of maximum field and production scale. </a:t>
            </a:r>
          </a:p>
          <a:p>
            <a:pPr lvl="1"/>
            <a:r>
              <a:rPr lang="en-US" sz="2200" dirty="0"/>
              <a:t>The effort to </a:t>
            </a:r>
            <a:r>
              <a:rPr lang="en-US" sz="2200" dirty="0">
                <a:solidFill>
                  <a:schemeClr val="tx1">
                    <a:lumMod val="60000"/>
                    <a:lumOff val="40000"/>
                  </a:schemeClr>
                </a:solidFill>
              </a:rPr>
              <a:t>quantify and demonstrate Nb3Sn ultimate field </a:t>
            </a:r>
            <a:r>
              <a:rPr lang="en-US" sz="2200" dirty="0"/>
              <a:t>comprises the </a:t>
            </a:r>
            <a:r>
              <a:rPr lang="en-US" sz="2200" dirty="0">
                <a:solidFill>
                  <a:schemeClr val="tx1">
                    <a:lumMod val="60000"/>
                    <a:lumOff val="40000"/>
                  </a:schemeClr>
                </a:solidFill>
              </a:rPr>
              <a:t>development of conductor and magnet technology </a:t>
            </a:r>
            <a:r>
              <a:rPr lang="en-US" sz="2200" dirty="0"/>
              <a:t>towards the ultimate Nb3Sn performance. </a:t>
            </a:r>
          </a:p>
          <a:p>
            <a:pPr lvl="1"/>
            <a:r>
              <a:rPr lang="en-US" sz="2200" dirty="0"/>
              <a:t>Develop Nb3Sn magnet </a:t>
            </a:r>
            <a:r>
              <a:rPr lang="en-US" sz="2200" dirty="0">
                <a:solidFill>
                  <a:schemeClr val="tx1">
                    <a:lumMod val="60000"/>
                    <a:lumOff val="40000"/>
                  </a:schemeClr>
                </a:solidFill>
              </a:rPr>
              <a:t>technology for collider-scale production, through robust design, industrial manufacturing and cost reduction</a:t>
            </a:r>
            <a:r>
              <a:rPr lang="en-US" sz="2200" dirty="0"/>
              <a:t>. </a:t>
            </a:r>
          </a:p>
          <a:p>
            <a:pPr marL="550926" indent="-514350">
              <a:buFont typeface="+mj-lt"/>
              <a:buAutoNum type="arabicPeriod"/>
            </a:pPr>
            <a:r>
              <a:rPr lang="en-US" sz="2200" dirty="0">
                <a:solidFill>
                  <a:srgbClr val="FF9300"/>
                </a:solidFill>
              </a:rPr>
              <a:t>Demonstrate the suitability of HTS for accelerator magnets</a:t>
            </a:r>
            <a:r>
              <a:rPr lang="en-US" sz="2200" dirty="0"/>
              <a:t>, providing a proof-of-principle of HTS magnet technology beyond the reach of Nb3Sn. </a:t>
            </a:r>
          </a:p>
          <a:p>
            <a:endParaRPr lang="en-US" sz="2200" dirty="0"/>
          </a:p>
          <a:p>
            <a:endParaRPr lang="en-CH" sz="2200" dirty="0"/>
          </a:p>
        </p:txBody>
      </p:sp>
      <p:sp>
        <p:nvSpPr>
          <p:cNvPr id="4" name="Slide Number Placeholder 3">
            <a:extLst>
              <a:ext uri="{FF2B5EF4-FFF2-40B4-BE49-F238E27FC236}">
                <a16:creationId xmlns:a16="http://schemas.microsoft.com/office/drawing/2014/main" id="{4758D036-0395-C7CE-05D0-93E47F5895DE}"/>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13</a:t>
            </a:fld>
            <a:endParaRPr lang="en-US" dirty="0"/>
          </a:p>
        </p:txBody>
      </p:sp>
      <p:pic>
        <p:nvPicPr>
          <p:cNvPr id="5" name="Content Placeholder 9" descr="A picture containing chart&#10;&#10;Description automatically generated">
            <a:extLst>
              <a:ext uri="{FF2B5EF4-FFF2-40B4-BE49-F238E27FC236}">
                <a16:creationId xmlns:a16="http://schemas.microsoft.com/office/drawing/2014/main" id="{CEB668A2-8FD0-3EC0-234E-DA165D4DB28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64082" y="4105388"/>
            <a:ext cx="4021294" cy="2616087"/>
          </a:xfrm>
          <a:prstGeom prst="rect">
            <a:avLst/>
          </a:prstGeom>
        </p:spPr>
      </p:pic>
    </p:spTree>
    <p:extLst>
      <p:ext uri="{BB962C8B-B14F-4D97-AF65-F5344CB8AC3E}">
        <p14:creationId xmlns:p14="http://schemas.microsoft.com/office/powerpoint/2010/main" val="587069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7C70B-6405-8B4E-9188-1738FD464E7F}"/>
              </a:ext>
            </a:extLst>
          </p:cNvPr>
          <p:cNvSpPr>
            <a:spLocks noGrp="1"/>
          </p:cNvSpPr>
          <p:nvPr>
            <p:ph type="title"/>
          </p:nvPr>
        </p:nvSpPr>
        <p:spPr>
          <a:xfrm>
            <a:off x="546100" y="-28575"/>
            <a:ext cx="10515600" cy="1325563"/>
          </a:xfrm>
        </p:spPr>
        <p:txBody>
          <a:bodyPr/>
          <a:lstStyle/>
          <a:p>
            <a:r>
              <a:rPr lang="en-CH" dirty="0"/>
              <a:t>Nb</a:t>
            </a:r>
            <a:r>
              <a:rPr lang="en-CH" baseline="-25000" dirty="0"/>
              <a:t>3</a:t>
            </a:r>
            <a:r>
              <a:rPr lang="en-CH" dirty="0"/>
              <a:t>Sn Conductor Challenge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0B2627B-0E27-5A13-DCAB-47333553202B}"/>
                  </a:ext>
                </a:extLst>
              </p:cNvPr>
              <p:cNvSpPr>
                <a:spLocks noGrp="1"/>
              </p:cNvSpPr>
              <p:nvPr>
                <p:ph idx="1"/>
              </p:nvPr>
            </p:nvSpPr>
            <p:spPr>
              <a:xfrm>
                <a:off x="1981200" y="1325608"/>
                <a:ext cx="8226854" cy="1254631"/>
              </a:xfrm>
            </p:spPr>
            <p:txBody>
              <a:bodyPr>
                <a:normAutofit fontScale="77500" lnSpcReduction="20000"/>
              </a:bodyPr>
              <a:lstStyle/>
              <a:p>
                <a:r>
                  <a:rPr lang="en-CH" dirty="0"/>
                  <a:t>Nb3Sn critical current </a:t>
                </a:r>
                <a:r>
                  <a:rPr lang="en-CH" i="1" dirty="0"/>
                  <a:t>I</a:t>
                </a:r>
                <a:r>
                  <a:rPr lang="en-CH" baseline="-25000" dirty="0"/>
                  <a:t>c</a:t>
                </a:r>
                <a:r>
                  <a:rPr lang="en-CH" dirty="0"/>
                  <a:t>(</a:t>
                </a:r>
                <a:r>
                  <a:rPr lang="en-CH" i="1" dirty="0"/>
                  <a:t>B</a:t>
                </a:r>
                <a:r>
                  <a:rPr lang="en-CH" dirty="0"/>
                  <a:t>,</a:t>
                </a:r>
                <a:r>
                  <a:rPr lang="en-CH" i="1" dirty="0"/>
                  <a:t>T</a:t>
                </a:r>
                <a:r>
                  <a:rPr lang="en-CH" dirty="0"/>
                  <a:t>,</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CH" i="1" smtClean="0">
                        <a:latin typeface="Cambria Math" panose="02040503050406030204" pitchFamily="18" charset="0"/>
                        <a:ea typeface="Cambria Math" panose="02040503050406030204" pitchFamily="18" charset="0"/>
                      </a:rPr>
                      <m:t>𝜀</m:t>
                    </m:r>
                    <m:r>
                      <a:rPr lang="en-US" b="0" i="1" smtClean="0">
                        <a:latin typeface="Cambria Math" panose="02040503050406030204" pitchFamily="18" charset="0"/>
                        <a:ea typeface="Cambria Math" panose="02040503050406030204" pitchFamily="18" charset="0"/>
                      </a:rPr>
                      <m:t>)</m:t>
                    </m:r>
                  </m:oMath>
                </a14:m>
                <a:r>
                  <a:rPr lang="en-CH" dirty="0"/>
                  <a:t> is strain dependent.</a:t>
                </a:r>
              </a:p>
              <a:p>
                <a:r>
                  <a:rPr lang="en-CH" dirty="0"/>
                  <a:t>Stresses above 150 MPa lead to:</a:t>
                </a:r>
              </a:p>
              <a:p>
                <a:pPr lvl="1"/>
                <a:r>
                  <a:rPr lang="en-CH" dirty="0"/>
                  <a:t>copper plasticization that ’freezes’ strain permanently.</a:t>
                </a:r>
              </a:p>
              <a:p>
                <a:pPr lvl="1"/>
                <a:r>
                  <a:rPr lang="en-CH" dirty="0"/>
                  <a:t>filment breakage that further degrades performance</a:t>
                </a:r>
              </a:p>
            </p:txBody>
          </p:sp>
        </mc:Choice>
        <mc:Fallback>
          <p:sp>
            <p:nvSpPr>
              <p:cNvPr id="3" name="Content Placeholder 2">
                <a:extLst>
                  <a:ext uri="{FF2B5EF4-FFF2-40B4-BE49-F238E27FC236}">
                    <a16:creationId xmlns:a16="http://schemas.microsoft.com/office/drawing/2014/main" id="{20B2627B-0E27-5A13-DCAB-47333553202B}"/>
                  </a:ext>
                </a:extLst>
              </p:cNvPr>
              <p:cNvSpPr>
                <a:spLocks noGrp="1" noRot="1" noChangeAspect="1" noMove="1" noResize="1" noEditPoints="1" noAdjustHandles="1" noChangeArrowheads="1" noChangeShapeType="1" noTextEdit="1"/>
              </p:cNvSpPr>
              <p:nvPr>
                <p:ph idx="1"/>
              </p:nvPr>
            </p:nvSpPr>
            <p:spPr>
              <a:xfrm>
                <a:off x="1981200" y="1325608"/>
                <a:ext cx="8226854" cy="1254631"/>
              </a:xfrm>
              <a:blipFill>
                <a:blip r:embed="rId2"/>
                <a:stretch>
                  <a:fillRect l="-924" t="-10000" b="-6000"/>
                </a:stretch>
              </a:blipFill>
            </p:spPr>
            <p:txBody>
              <a:bodyPr/>
              <a:lstStyle/>
              <a:p>
                <a:r>
                  <a:rPr lang="en-CH">
                    <a:noFill/>
                  </a:rPr>
                  <a:t> </a:t>
                </a:r>
              </a:p>
            </p:txBody>
          </p:sp>
        </mc:Fallback>
      </mc:AlternateContent>
      <p:sp>
        <p:nvSpPr>
          <p:cNvPr id="4" name="Slide Number Placeholder 3">
            <a:extLst>
              <a:ext uri="{FF2B5EF4-FFF2-40B4-BE49-F238E27FC236}">
                <a16:creationId xmlns:a16="http://schemas.microsoft.com/office/drawing/2014/main" id="{A724B7FF-0DA9-61DE-FF34-7254D27CB325}"/>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14</a:t>
            </a:fld>
            <a:endParaRPr lang="en-US" dirty="0"/>
          </a:p>
        </p:txBody>
      </p:sp>
      <p:sp>
        <p:nvSpPr>
          <p:cNvPr id="6" name="TextBox 5">
            <a:extLst>
              <a:ext uri="{FF2B5EF4-FFF2-40B4-BE49-F238E27FC236}">
                <a16:creationId xmlns:a16="http://schemas.microsoft.com/office/drawing/2014/main" id="{4188A82A-7B8D-A698-9891-A79DDF00A944}"/>
              </a:ext>
            </a:extLst>
          </p:cNvPr>
          <p:cNvSpPr txBox="1"/>
          <p:nvPr/>
        </p:nvSpPr>
        <p:spPr>
          <a:xfrm>
            <a:off x="7022388" y="3371553"/>
            <a:ext cx="3090809" cy="400110"/>
          </a:xfrm>
          <a:prstGeom prst="rect">
            <a:avLst/>
          </a:prstGeom>
          <a:noFill/>
        </p:spPr>
        <p:txBody>
          <a:bodyPr wrap="square" rtlCol="0">
            <a:spAutoFit/>
          </a:bodyPr>
          <a:lstStyle/>
          <a:p>
            <a:pPr marL="285750" indent="-285750">
              <a:buFont typeface="Arial" panose="020B0604020202020204" pitchFamily="34" charset="0"/>
              <a:buChar char="•"/>
            </a:pPr>
            <a:r>
              <a:rPr lang="en-GB" sz="2000" dirty="0">
                <a:sym typeface="Symbol" panose="05050102010706020507" pitchFamily="18" charset="2"/>
              </a:rPr>
              <a:t></a:t>
            </a:r>
            <a:r>
              <a:rPr lang="en-GB" sz="2000" baseline="-25000" dirty="0" err="1">
                <a:sym typeface="Symbol" panose="05050102010706020507" pitchFamily="18" charset="2"/>
              </a:rPr>
              <a:t>irr</a:t>
            </a:r>
            <a:r>
              <a:rPr lang="en-GB" sz="2000" dirty="0">
                <a:sym typeface="Symbol" panose="05050102010706020507" pitchFamily="18" charset="2"/>
              </a:rPr>
              <a:t> = 145–175 MPa</a:t>
            </a:r>
            <a:endParaRPr lang="en-GB" sz="2000" dirty="0"/>
          </a:p>
        </p:txBody>
      </p:sp>
      <p:sp>
        <p:nvSpPr>
          <p:cNvPr id="7" name="TextBox 6">
            <a:extLst>
              <a:ext uri="{FF2B5EF4-FFF2-40B4-BE49-F238E27FC236}">
                <a16:creationId xmlns:a16="http://schemas.microsoft.com/office/drawing/2014/main" id="{19C6B7C8-E08C-8846-0311-9B27FDC381B0}"/>
              </a:ext>
            </a:extLst>
          </p:cNvPr>
          <p:cNvSpPr txBox="1"/>
          <p:nvPr/>
        </p:nvSpPr>
        <p:spPr>
          <a:xfrm>
            <a:off x="7022387" y="4505115"/>
            <a:ext cx="2895600"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err="1"/>
              <a:t>I</a:t>
            </a:r>
            <a:r>
              <a:rPr lang="en-US" sz="2000" baseline="-25000" dirty="0" err="1"/>
              <a:t>c</a:t>
            </a:r>
            <a:r>
              <a:rPr lang="en-US" sz="2000" dirty="0"/>
              <a:t>/I</a:t>
            </a:r>
            <a:r>
              <a:rPr lang="en-US" sz="2000" baseline="-25000" dirty="0"/>
              <a:t>c0</a:t>
            </a:r>
            <a:r>
              <a:rPr lang="en-US" sz="2000" dirty="0"/>
              <a:t> @ 150 MPa </a:t>
            </a:r>
          </a:p>
          <a:p>
            <a:r>
              <a:rPr lang="en-US" sz="2000" dirty="0">
                <a:sym typeface="Wingdings" pitchFamily="2" charset="2"/>
              </a:rPr>
              <a:t>    </a:t>
            </a:r>
            <a:r>
              <a:rPr lang="en-US" sz="2000" dirty="0"/>
              <a:t> 16 %  - 28 %</a:t>
            </a:r>
            <a:endParaRPr lang="en-GB" sz="2000" dirty="0"/>
          </a:p>
        </p:txBody>
      </p:sp>
      <p:pic>
        <p:nvPicPr>
          <p:cNvPr id="8" name="Picture 7">
            <a:extLst>
              <a:ext uri="{FF2B5EF4-FFF2-40B4-BE49-F238E27FC236}">
                <a16:creationId xmlns:a16="http://schemas.microsoft.com/office/drawing/2014/main" id="{3FD1BA39-4679-8AB4-025F-A3986CE5EC97}"/>
              </a:ext>
            </a:extLst>
          </p:cNvPr>
          <p:cNvPicPr>
            <a:picLocks noChangeAspect="1"/>
          </p:cNvPicPr>
          <p:nvPr/>
        </p:nvPicPr>
        <p:blipFill>
          <a:blip r:embed="rId3"/>
          <a:stretch>
            <a:fillRect/>
          </a:stretch>
        </p:blipFill>
        <p:spPr>
          <a:xfrm>
            <a:off x="2157843" y="2820249"/>
            <a:ext cx="4572000" cy="3369733"/>
          </a:xfrm>
          <a:prstGeom prst="rect">
            <a:avLst/>
          </a:prstGeom>
        </p:spPr>
      </p:pic>
      <p:pic>
        <p:nvPicPr>
          <p:cNvPr id="5" name="Picture 4">
            <a:extLst>
              <a:ext uri="{FF2B5EF4-FFF2-40B4-BE49-F238E27FC236}">
                <a16:creationId xmlns:a16="http://schemas.microsoft.com/office/drawing/2014/main" id="{ACCE8176-494C-B452-D2F3-8F2334ABD58B}"/>
              </a:ext>
            </a:extLst>
          </p:cNvPr>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8649950" y="1750197"/>
            <a:ext cx="1558105" cy="1254630"/>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Tree>
    <p:extLst>
      <p:ext uri="{BB962C8B-B14F-4D97-AF65-F5344CB8AC3E}">
        <p14:creationId xmlns:p14="http://schemas.microsoft.com/office/powerpoint/2010/main" val="868368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63A75E-01CB-FCB8-6139-65BAA18EEE70}"/>
              </a:ext>
            </a:extLst>
          </p:cNvPr>
          <p:cNvSpPr>
            <a:spLocks noGrp="1"/>
          </p:cNvSpPr>
          <p:nvPr>
            <p:ph type="title"/>
          </p:nvPr>
        </p:nvSpPr>
        <p:spPr>
          <a:xfrm>
            <a:off x="402090" y="45441"/>
            <a:ext cx="11387820" cy="1325563"/>
          </a:xfrm>
        </p:spPr>
        <p:txBody>
          <a:bodyPr>
            <a:normAutofit/>
          </a:bodyPr>
          <a:lstStyle/>
          <a:p>
            <a:r>
              <a:rPr lang="en-CH" sz="3600" dirty="0"/>
              <a:t>Nb</a:t>
            </a:r>
            <a:r>
              <a:rPr lang="en-CH" sz="3600" baseline="-25000" dirty="0"/>
              <a:t>3</a:t>
            </a:r>
            <a:r>
              <a:rPr lang="en-CH" sz="3600" dirty="0"/>
              <a:t>Sn High Field Magnet Mechanics Challenge</a:t>
            </a:r>
          </a:p>
        </p:txBody>
      </p:sp>
      <p:sp>
        <p:nvSpPr>
          <p:cNvPr id="8" name="Content Placeholder 7">
            <a:extLst>
              <a:ext uri="{FF2B5EF4-FFF2-40B4-BE49-F238E27FC236}">
                <a16:creationId xmlns:a16="http://schemas.microsoft.com/office/drawing/2014/main" id="{EBD4CAC6-7876-B0A9-8CCD-D010414C24FA}"/>
              </a:ext>
            </a:extLst>
          </p:cNvPr>
          <p:cNvSpPr>
            <a:spLocks noGrp="1"/>
          </p:cNvSpPr>
          <p:nvPr>
            <p:ph idx="1"/>
          </p:nvPr>
        </p:nvSpPr>
        <p:spPr>
          <a:xfrm>
            <a:off x="402090" y="1970442"/>
            <a:ext cx="5946459" cy="4351338"/>
          </a:xfrm>
        </p:spPr>
        <p:txBody>
          <a:bodyPr>
            <a:normAutofit/>
          </a:bodyPr>
          <a:lstStyle/>
          <a:p>
            <a:pPr marL="36576" indent="0">
              <a:buNone/>
            </a:pPr>
            <a:r>
              <a:rPr lang="en-US" sz="2000" dirty="0"/>
              <a:t>Full pre-stress: a lesson learned from the Nb-</a:t>
            </a:r>
            <a:r>
              <a:rPr lang="en-US" sz="2000" dirty="0" err="1"/>
              <a:t>Ti</a:t>
            </a:r>
            <a:r>
              <a:rPr lang="en-US" sz="2000" dirty="0"/>
              <a:t> era:</a:t>
            </a:r>
          </a:p>
          <a:p>
            <a:r>
              <a:rPr lang="en-US" sz="2000" dirty="0"/>
              <a:t>Keep coils under compression at all stages of operation </a:t>
            </a:r>
            <a:br>
              <a:rPr lang="en-US" sz="2000" dirty="0"/>
            </a:br>
            <a:r>
              <a:rPr lang="en-US" sz="2000" dirty="0">
                <a:sym typeface="Wingdings"/>
              </a:rPr>
              <a:t></a:t>
            </a:r>
            <a:r>
              <a:rPr lang="en-US" sz="2000" dirty="0"/>
              <a:t> avoid stick-slip motion.</a:t>
            </a:r>
          </a:p>
          <a:p>
            <a:pPr lvl="1"/>
            <a:r>
              <a:rPr lang="en-US" sz="2000" dirty="0"/>
              <a:t>Forces scale quadratically with field. For 16 T dipole, </a:t>
            </a:r>
            <a:br>
              <a:rPr lang="en-US" sz="2000" dirty="0"/>
            </a:br>
            <a:r>
              <a:rPr lang="en-US" sz="2000" dirty="0"/>
              <a:t>forces equivalent of 1.5 kt/m pull coil-halves apart.</a:t>
            </a:r>
          </a:p>
          <a:p>
            <a:pPr lvl="1"/>
            <a:r>
              <a:rPr lang="en-US" sz="2000" dirty="0"/>
              <a:t>10 µm abrupt movement is enough to cause quench.</a:t>
            </a:r>
          </a:p>
          <a:p>
            <a:r>
              <a:rPr lang="en-US" sz="2000" dirty="0"/>
              <a:t>Need to limit stress on Nb</a:t>
            </a:r>
            <a:r>
              <a:rPr lang="en-US" sz="2000" baseline="-25000" dirty="0"/>
              <a:t>3</a:t>
            </a:r>
            <a:r>
              <a:rPr lang="en-US" sz="2000" dirty="0"/>
              <a:t>Sn!</a:t>
            </a:r>
          </a:p>
          <a:p>
            <a:endParaRPr lang="en-US" sz="2000" dirty="0"/>
          </a:p>
          <a:p>
            <a:endParaRPr lang="en-CH" sz="2000" dirty="0"/>
          </a:p>
        </p:txBody>
      </p:sp>
      <p:sp>
        <p:nvSpPr>
          <p:cNvPr id="4" name="Slide Number Placeholder 3">
            <a:extLst>
              <a:ext uri="{FF2B5EF4-FFF2-40B4-BE49-F238E27FC236}">
                <a16:creationId xmlns:a16="http://schemas.microsoft.com/office/drawing/2014/main" id="{C4466224-4D9E-0E2C-A654-DCAB816FA24F}"/>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7918391-D411-FE40-AAD7-861AE5233E0E}" type="slidenum">
              <a:rPr lang="en-US" smtClean="0"/>
              <a:pPr algn="r">
                <a:defRPr/>
              </a:pPr>
              <a:t>15</a:t>
            </a:fld>
            <a:endParaRPr lang="de-DE" dirty="0"/>
          </a:p>
        </p:txBody>
      </p:sp>
      <p:pic>
        <p:nvPicPr>
          <p:cNvPr id="9" name="Content Placeholder 5" descr="Chart, logo, company name&#10;&#10;Description automatically generated">
            <a:extLst>
              <a:ext uri="{FF2B5EF4-FFF2-40B4-BE49-F238E27FC236}">
                <a16:creationId xmlns:a16="http://schemas.microsoft.com/office/drawing/2014/main" id="{F1B43842-9B75-6B52-FE08-A628C8E003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20154" y="3350622"/>
            <a:ext cx="4929438" cy="3013973"/>
          </a:xfrm>
          <a:prstGeom prst="rect">
            <a:avLst/>
          </a:prstGeom>
        </p:spPr>
      </p:pic>
      <p:pic>
        <p:nvPicPr>
          <p:cNvPr id="11" name="Picture 10" descr="Icon&#10;&#10;Description automatically generated">
            <a:extLst>
              <a:ext uri="{FF2B5EF4-FFF2-40B4-BE49-F238E27FC236}">
                <a16:creationId xmlns:a16="http://schemas.microsoft.com/office/drawing/2014/main" id="{93733902-4933-0794-F6D7-6F5DF18CA5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48072" y="943903"/>
            <a:ext cx="2273601" cy="2266627"/>
          </a:xfrm>
          <a:prstGeom prst="rect">
            <a:avLst/>
          </a:prstGeom>
        </p:spPr>
      </p:pic>
      <p:sp>
        <p:nvSpPr>
          <p:cNvPr id="12" name="TextBox 11">
            <a:extLst>
              <a:ext uri="{FF2B5EF4-FFF2-40B4-BE49-F238E27FC236}">
                <a16:creationId xmlns:a16="http://schemas.microsoft.com/office/drawing/2014/main" id="{F7941635-DFD7-34CB-B832-B6802D486312}"/>
              </a:ext>
            </a:extLst>
          </p:cNvPr>
          <p:cNvSpPr txBox="1"/>
          <p:nvPr/>
        </p:nvSpPr>
        <p:spPr>
          <a:xfrm>
            <a:off x="7065724" y="6644779"/>
            <a:ext cx="914400" cy="914400"/>
          </a:xfrm>
          <a:prstGeom prst="rect">
            <a:avLst/>
          </a:prstGeom>
          <a:noFill/>
        </p:spPr>
        <p:txBody>
          <a:bodyPr wrap="none" lIns="0" tIns="0" rIns="0" bIns="0" rtlCol="0">
            <a:noAutofit/>
          </a:bodyPr>
          <a:lstStyle/>
          <a:p>
            <a:pPr>
              <a:lnSpc>
                <a:spcPct val="110000"/>
              </a:lnSpc>
            </a:pPr>
            <a:r>
              <a:rPr lang="en-US" sz="900" dirty="0"/>
              <a:t>[S. </a:t>
            </a:r>
            <a:r>
              <a:rPr lang="en-US" sz="900" dirty="0" err="1"/>
              <a:t>Farinon</a:t>
            </a:r>
            <a:r>
              <a:rPr lang="en-US" sz="900" dirty="0"/>
              <a:t> et al., in M. </a:t>
            </a:r>
            <a:r>
              <a:rPr lang="en-US" sz="900" dirty="0" err="1"/>
              <a:t>Benedikt</a:t>
            </a:r>
            <a:r>
              <a:rPr lang="en-US" sz="900" dirty="0"/>
              <a:t> et al., </a:t>
            </a:r>
            <a:r>
              <a:rPr lang="en-US" sz="900" i="1" dirty="0"/>
              <a:t>FCC Conceptual Design Report,</a:t>
            </a:r>
            <a:r>
              <a:rPr lang="en-US" sz="900" dirty="0"/>
              <a:t> 2019.]</a:t>
            </a:r>
          </a:p>
          <a:p>
            <a:pPr>
              <a:lnSpc>
                <a:spcPct val="110000"/>
              </a:lnSpc>
            </a:pPr>
            <a:endParaRPr lang="en-US" sz="900" dirty="0"/>
          </a:p>
          <a:p>
            <a:pPr>
              <a:lnSpc>
                <a:spcPct val="110000"/>
              </a:lnSpc>
            </a:pPr>
            <a:endParaRPr lang="en-US" sz="900" kern="1000" spc="30" dirty="0" err="1">
              <a:cs typeface="Franklin Gothic Book"/>
            </a:endParaRPr>
          </a:p>
        </p:txBody>
      </p:sp>
    </p:spTree>
    <p:extLst>
      <p:ext uri="{BB962C8B-B14F-4D97-AF65-F5344CB8AC3E}">
        <p14:creationId xmlns:p14="http://schemas.microsoft.com/office/powerpoint/2010/main" val="1160350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7A949-B5BD-D1F6-496A-A892C9701CF7}"/>
              </a:ext>
            </a:extLst>
          </p:cNvPr>
          <p:cNvSpPr>
            <a:spLocks noGrp="1"/>
          </p:cNvSpPr>
          <p:nvPr>
            <p:ph type="title"/>
          </p:nvPr>
        </p:nvSpPr>
        <p:spPr>
          <a:xfrm>
            <a:off x="469900" y="104676"/>
            <a:ext cx="10515600" cy="1325563"/>
          </a:xfrm>
        </p:spPr>
        <p:txBody>
          <a:bodyPr>
            <a:noAutofit/>
          </a:bodyPr>
          <a:lstStyle/>
          <a:p>
            <a:r>
              <a:rPr lang="en-CH" sz="3200" dirty="0"/>
              <a:t>Focus Area Nb</a:t>
            </a:r>
            <a:r>
              <a:rPr lang="en-CH" sz="3200" baseline="-25000" dirty="0"/>
              <a:t>3</a:t>
            </a:r>
            <a:r>
              <a:rPr lang="en-CH" sz="3200" dirty="0"/>
              <a:t>Sn Conductors and Magnets</a:t>
            </a:r>
          </a:p>
        </p:txBody>
      </p:sp>
      <p:sp>
        <p:nvSpPr>
          <p:cNvPr id="3" name="Content Placeholder 2">
            <a:extLst>
              <a:ext uri="{FF2B5EF4-FFF2-40B4-BE49-F238E27FC236}">
                <a16:creationId xmlns:a16="http://schemas.microsoft.com/office/drawing/2014/main" id="{896AA7D3-74BA-6DB5-2F3A-8A0AD66E4D83}"/>
              </a:ext>
            </a:extLst>
          </p:cNvPr>
          <p:cNvSpPr>
            <a:spLocks noGrp="1"/>
          </p:cNvSpPr>
          <p:nvPr>
            <p:ph idx="1"/>
          </p:nvPr>
        </p:nvSpPr>
        <p:spPr>
          <a:xfrm>
            <a:off x="596900" y="1544135"/>
            <a:ext cx="10934700" cy="4667421"/>
          </a:xfrm>
        </p:spPr>
        <p:txBody>
          <a:bodyPr>
            <a:normAutofit/>
          </a:bodyPr>
          <a:lstStyle/>
          <a:p>
            <a:pPr marL="36576" indent="0">
              <a:buNone/>
            </a:pPr>
            <a:r>
              <a:rPr lang="en-CH" sz="2000" dirty="0"/>
              <a:t>Reaching ultimate Nb</a:t>
            </a:r>
            <a:r>
              <a:rPr lang="en-CH" sz="2000" baseline="-25000" dirty="0"/>
              <a:t>3</a:t>
            </a:r>
            <a:r>
              <a:rPr lang="en-CH" sz="2000" dirty="0"/>
              <a:t>Sn performance (towards 16 T) is aided by innovation and new approaches in:</a:t>
            </a:r>
          </a:p>
        </p:txBody>
      </p:sp>
      <p:sp>
        <p:nvSpPr>
          <p:cNvPr id="4" name="Slide Number Placeholder 3">
            <a:extLst>
              <a:ext uri="{FF2B5EF4-FFF2-40B4-BE49-F238E27FC236}">
                <a16:creationId xmlns:a16="http://schemas.microsoft.com/office/drawing/2014/main" id="{D0156D54-7A1C-1460-0D9F-40B8F861617E}"/>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16</a:t>
            </a:fld>
            <a:endParaRPr lang="en-US" dirty="0"/>
          </a:p>
        </p:txBody>
      </p:sp>
      <p:grpSp>
        <p:nvGrpSpPr>
          <p:cNvPr id="5" name="Group 4">
            <a:extLst>
              <a:ext uri="{FF2B5EF4-FFF2-40B4-BE49-F238E27FC236}">
                <a16:creationId xmlns:a16="http://schemas.microsoft.com/office/drawing/2014/main" id="{510CDDBB-B410-DA40-E171-07A4E1B6C40D}"/>
              </a:ext>
            </a:extLst>
          </p:cNvPr>
          <p:cNvGrpSpPr/>
          <p:nvPr/>
        </p:nvGrpSpPr>
        <p:grpSpPr>
          <a:xfrm>
            <a:off x="1840842" y="2824128"/>
            <a:ext cx="8629890" cy="2518585"/>
            <a:chOff x="324960" y="1102349"/>
            <a:chExt cx="8629890" cy="2518585"/>
          </a:xfrm>
        </p:grpSpPr>
        <p:graphicFrame>
          <p:nvGraphicFramePr>
            <p:cNvPr id="6" name="Diagram 5">
              <a:extLst>
                <a:ext uri="{FF2B5EF4-FFF2-40B4-BE49-F238E27FC236}">
                  <a16:creationId xmlns:a16="http://schemas.microsoft.com/office/drawing/2014/main" id="{1590017F-68AF-488C-D204-C27F47A86DF3}"/>
                </a:ext>
              </a:extLst>
            </p:cNvPr>
            <p:cNvGraphicFramePr/>
            <p:nvPr/>
          </p:nvGraphicFramePr>
          <p:xfrm>
            <a:off x="324960" y="1869388"/>
            <a:ext cx="4114800" cy="1745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6FF3B29A-711F-0FD1-6586-4E7DA017FEDF}"/>
                </a:ext>
              </a:extLst>
            </p:cNvPr>
            <p:cNvGraphicFramePr/>
            <p:nvPr/>
          </p:nvGraphicFramePr>
          <p:xfrm>
            <a:off x="4631488" y="1875393"/>
            <a:ext cx="4323362" cy="17455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Chevron 7">
              <a:extLst>
                <a:ext uri="{FF2B5EF4-FFF2-40B4-BE49-F238E27FC236}">
                  <a16:creationId xmlns:a16="http://schemas.microsoft.com/office/drawing/2014/main" id="{E72E7D08-8167-6F95-1C88-EF59D777A821}"/>
                </a:ext>
              </a:extLst>
            </p:cNvPr>
            <p:cNvSpPr/>
            <p:nvPr/>
          </p:nvSpPr>
          <p:spPr>
            <a:xfrm rot="5400000">
              <a:off x="3261540" y="1344150"/>
              <a:ext cx="1172735" cy="1183703"/>
            </a:xfrm>
            <a:prstGeom prst="chevron">
              <a:avLst/>
            </a:prstGeom>
            <a:solidFill>
              <a:schemeClr val="tx1">
                <a:lumMod val="50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9" name="Group 8">
              <a:extLst>
                <a:ext uri="{FF2B5EF4-FFF2-40B4-BE49-F238E27FC236}">
                  <a16:creationId xmlns:a16="http://schemas.microsoft.com/office/drawing/2014/main" id="{B8CD3D15-72EB-30CA-9EA1-576115703750}"/>
                </a:ext>
              </a:extLst>
            </p:cNvPr>
            <p:cNvGrpSpPr/>
            <p:nvPr/>
          </p:nvGrpSpPr>
          <p:grpSpPr>
            <a:xfrm>
              <a:off x="4631487" y="1102349"/>
              <a:ext cx="1350658" cy="1400527"/>
              <a:chOff x="2764142" y="610938"/>
              <a:chExt cx="1350658" cy="2084593"/>
            </a:xfrm>
          </p:grpSpPr>
          <p:sp>
            <p:nvSpPr>
              <p:cNvPr id="10" name="Chevron 9">
                <a:extLst>
                  <a:ext uri="{FF2B5EF4-FFF2-40B4-BE49-F238E27FC236}">
                    <a16:creationId xmlns:a16="http://schemas.microsoft.com/office/drawing/2014/main" id="{0DA5F440-D50A-4300-1B5A-5A45B8840AF4}"/>
                  </a:ext>
                </a:extLst>
              </p:cNvPr>
              <p:cNvSpPr/>
              <p:nvPr/>
            </p:nvSpPr>
            <p:spPr>
              <a:xfrm rot="5400000">
                <a:off x="2502310" y="1211822"/>
                <a:ext cx="1745541" cy="1221878"/>
              </a:xfrm>
              <a:prstGeom prst="chevron">
                <a:avLst/>
              </a:prstGeom>
              <a:solidFill>
                <a:schemeClr val="tx1">
                  <a:lumMod val="50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Chevron 4">
                <a:extLst>
                  <a:ext uri="{FF2B5EF4-FFF2-40B4-BE49-F238E27FC236}">
                    <a16:creationId xmlns:a16="http://schemas.microsoft.com/office/drawing/2014/main" id="{E4C8982A-E847-1C63-12A7-CBF5E6042E1E}"/>
                  </a:ext>
                </a:extLst>
              </p:cNvPr>
              <p:cNvSpPr txBox="1"/>
              <p:nvPr/>
            </p:nvSpPr>
            <p:spPr>
              <a:xfrm>
                <a:off x="2892922" y="610938"/>
                <a:ext cx="1221878" cy="5236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65" tIns="12065" rIns="12065" bIns="12065" numCol="1" spcCol="1270" anchor="ctr" anchorCtr="0">
                <a:noAutofit/>
              </a:bodyPr>
              <a:lstStyle/>
              <a:p>
                <a:pPr algn="ctr" defTabSz="844550">
                  <a:lnSpc>
                    <a:spcPct val="90000"/>
                  </a:lnSpc>
                  <a:spcBef>
                    <a:spcPct val="0"/>
                  </a:spcBef>
                  <a:spcAft>
                    <a:spcPct val="35000"/>
                  </a:spcAft>
                </a:pPr>
                <a:endParaRPr lang="en-GB" sz="1900"/>
              </a:p>
            </p:txBody>
          </p:sp>
        </p:grpSp>
      </p:grpSp>
      <p:sp>
        <p:nvSpPr>
          <p:cNvPr id="12" name="Content Placeholder 2">
            <a:extLst>
              <a:ext uri="{FF2B5EF4-FFF2-40B4-BE49-F238E27FC236}">
                <a16:creationId xmlns:a16="http://schemas.microsoft.com/office/drawing/2014/main" id="{1568609A-573A-70B3-C6E5-D8DA40DD0D1E}"/>
              </a:ext>
            </a:extLst>
          </p:cNvPr>
          <p:cNvSpPr txBox="1">
            <a:spLocks/>
          </p:cNvSpPr>
          <p:nvPr/>
        </p:nvSpPr>
        <p:spPr>
          <a:xfrm>
            <a:off x="2272548" y="2738854"/>
            <a:ext cx="2140399" cy="615368"/>
          </a:xfrm>
          <a:prstGeom prst="rect">
            <a:avLst/>
          </a:prstGeom>
        </p:spPr>
        <p:txBody>
          <a:bodyPr vert="horz">
            <a:normAutofit fontScale="92500" lnSpcReduction="20000"/>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2200" dirty="0">
                <a:solidFill>
                  <a:srgbClr val="009051"/>
                </a:solidFill>
              </a:rPr>
              <a:t>Conductor </a:t>
            </a:r>
            <a:br>
              <a:rPr lang="en-US" sz="2200" dirty="0">
                <a:solidFill>
                  <a:srgbClr val="009051"/>
                </a:solidFill>
              </a:rPr>
            </a:br>
            <a:r>
              <a:rPr lang="en-US" sz="2200" dirty="0">
                <a:solidFill>
                  <a:srgbClr val="009051"/>
                </a:solidFill>
              </a:rPr>
              <a:t>Technology</a:t>
            </a:r>
            <a:endParaRPr lang="en-US" dirty="0">
              <a:solidFill>
                <a:srgbClr val="009051"/>
              </a:solidFill>
            </a:endParaRPr>
          </a:p>
        </p:txBody>
      </p:sp>
      <p:sp>
        <p:nvSpPr>
          <p:cNvPr id="13" name="Content Placeholder 2">
            <a:extLst>
              <a:ext uri="{FF2B5EF4-FFF2-40B4-BE49-F238E27FC236}">
                <a16:creationId xmlns:a16="http://schemas.microsoft.com/office/drawing/2014/main" id="{877F3A35-7C3E-755D-CD8A-5529880EA582}"/>
              </a:ext>
            </a:extLst>
          </p:cNvPr>
          <p:cNvSpPr txBox="1">
            <a:spLocks/>
          </p:cNvSpPr>
          <p:nvPr/>
        </p:nvSpPr>
        <p:spPr>
          <a:xfrm>
            <a:off x="7879418" y="2738853"/>
            <a:ext cx="2140399" cy="621374"/>
          </a:xfrm>
          <a:prstGeom prst="rect">
            <a:avLst/>
          </a:prstGeom>
        </p:spPr>
        <p:txBody>
          <a:bodyPr vert="horz">
            <a:normAutofit fontScale="70000" lnSpcReduction="20000"/>
          </a:bodyPr>
          <a:lstStyle>
            <a:lvl1pPr marL="493776" indent="-457200" algn="l" rtl="0" eaLnBrk="1" latinLnBrk="0" hangingPunct="1">
              <a:spcBef>
                <a:spcPct val="20000"/>
              </a:spcBef>
              <a:buClr>
                <a:schemeClr val="tx1"/>
              </a:buClr>
              <a:buSzPct val="80000"/>
              <a:buFont typeface="Arial" panose="020B0604020202020204" pitchFamily="34" charset="0"/>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dirty="0">
                <a:solidFill>
                  <a:srgbClr val="009051"/>
                </a:solidFill>
              </a:rPr>
              <a:t>Magnet </a:t>
            </a:r>
            <a:br>
              <a:rPr lang="en-US" dirty="0">
                <a:solidFill>
                  <a:srgbClr val="009051"/>
                </a:solidFill>
              </a:rPr>
            </a:br>
            <a:r>
              <a:rPr lang="en-US" dirty="0">
                <a:solidFill>
                  <a:srgbClr val="009051"/>
                </a:solidFill>
              </a:rPr>
              <a:t>Technology</a:t>
            </a:r>
          </a:p>
        </p:txBody>
      </p:sp>
    </p:spTree>
    <p:extLst>
      <p:ext uri="{BB962C8B-B14F-4D97-AF65-F5344CB8AC3E}">
        <p14:creationId xmlns:p14="http://schemas.microsoft.com/office/powerpoint/2010/main" val="131405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F1BD60-0E7F-1668-9A69-AF9DF793BBD5}"/>
              </a:ext>
            </a:extLst>
          </p:cNvPr>
          <p:cNvSpPr>
            <a:spLocks noGrp="1"/>
          </p:cNvSpPr>
          <p:nvPr>
            <p:ph type="title"/>
          </p:nvPr>
        </p:nvSpPr>
        <p:spPr>
          <a:xfrm>
            <a:off x="81350" y="69823"/>
            <a:ext cx="10515600" cy="1325563"/>
          </a:xfrm>
        </p:spPr>
        <p:txBody>
          <a:bodyPr>
            <a:normAutofit/>
          </a:bodyPr>
          <a:lstStyle/>
          <a:p>
            <a:r>
              <a:rPr lang="en-CH" sz="3600" dirty="0"/>
              <a:t>Ongoing projects: </a:t>
            </a:r>
            <a:br>
              <a:rPr lang="en-CH" dirty="0"/>
            </a:br>
            <a:r>
              <a:rPr lang="en-CH" dirty="0"/>
              <a:t>Nb</a:t>
            </a:r>
            <a:r>
              <a:rPr lang="en-CH" baseline="-25000" dirty="0"/>
              <a:t>3</a:t>
            </a:r>
            <a:r>
              <a:rPr lang="en-CH" dirty="0"/>
              <a:t>Sn Conductor</a:t>
            </a:r>
          </a:p>
        </p:txBody>
      </p:sp>
      <p:sp>
        <p:nvSpPr>
          <p:cNvPr id="4" name="Slide Number Placeholder 3">
            <a:extLst>
              <a:ext uri="{FF2B5EF4-FFF2-40B4-BE49-F238E27FC236}">
                <a16:creationId xmlns:a16="http://schemas.microsoft.com/office/drawing/2014/main" id="{66FBE998-5DE6-877B-B3E4-82C0E695D5EF}"/>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17</a:t>
            </a:fld>
            <a:endParaRPr lang="en-US" dirty="0"/>
          </a:p>
        </p:txBody>
      </p:sp>
      <p:sp>
        <p:nvSpPr>
          <p:cNvPr id="5" name="Rectangle 4">
            <a:extLst>
              <a:ext uri="{FF2B5EF4-FFF2-40B4-BE49-F238E27FC236}">
                <a16:creationId xmlns:a16="http://schemas.microsoft.com/office/drawing/2014/main" id="{CEF12A0B-78DD-BD83-77D3-8AB7E6D31FCE}"/>
              </a:ext>
            </a:extLst>
          </p:cNvPr>
          <p:cNvSpPr/>
          <p:nvPr/>
        </p:nvSpPr>
        <p:spPr>
          <a:xfrm>
            <a:off x="1608219" y="1344786"/>
            <a:ext cx="6275500" cy="415498"/>
          </a:xfrm>
          <a:prstGeom prst="rect">
            <a:avLst/>
          </a:prstGeom>
        </p:spPr>
        <p:txBody>
          <a:bodyPr wrap="none">
            <a:spAutoFit/>
          </a:bodyPr>
          <a:lstStyle/>
          <a:p>
            <a:pPr>
              <a:spcBef>
                <a:spcPct val="0"/>
              </a:spcBef>
            </a:pPr>
            <a:r>
              <a:rPr lang="en-US" altLang="fr-FR" sz="2100">
                <a:solidFill>
                  <a:srgbClr val="00578C"/>
                </a:solidFill>
                <a:latin typeface="Calibri" panose="020F0502020204030204" pitchFamily="34" charset="0"/>
              </a:rPr>
              <a:t>Internal Oxidation in prototype </a:t>
            </a:r>
            <a:r>
              <a:rPr lang="en-US" altLang="fr-FR" sz="2100" err="1">
                <a:solidFill>
                  <a:srgbClr val="00578C"/>
                </a:solidFill>
                <a:latin typeface="Calibri" panose="020F0502020204030204" pitchFamily="34" charset="0"/>
              </a:rPr>
              <a:t>multifilamentary</a:t>
            </a:r>
            <a:r>
              <a:rPr lang="en-US" altLang="fr-FR" sz="2100">
                <a:solidFill>
                  <a:srgbClr val="00578C"/>
                </a:solidFill>
                <a:latin typeface="Calibri" panose="020F0502020204030204" pitchFamily="34" charset="0"/>
              </a:rPr>
              <a:t> wires</a:t>
            </a:r>
            <a:endParaRPr lang="en-US" altLang="fr-FR" sz="2100" baseline="-25000">
              <a:solidFill>
                <a:srgbClr val="00578C"/>
              </a:solidFill>
              <a:latin typeface="Calibri" panose="020F0502020204030204" pitchFamily="34" charset="0"/>
            </a:endParaRPr>
          </a:p>
        </p:txBody>
      </p:sp>
      <p:pic>
        <p:nvPicPr>
          <p:cNvPr id="6" name="Picture 9">
            <a:extLst>
              <a:ext uri="{FF2B5EF4-FFF2-40B4-BE49-F238E27FC236}">
                <a16:creationId xmlns:a16="http://schemas.microsoft.com/office/drawing/2014/main" id="{0DD88BA1-7976-366A-348F-4B29CA5ACE18}"/>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contrast="51000"/>
                    </a14:imgEffect>
                  </a14:imgLayer>
                </a14:imgProps>
              </a:ext>
              <a:ext uri="{28A0092B-C50C-407E-A947-70E740481C1C}">
                <a14:useLocalDpi xmlns:a14="http://schemas.microsoft.com/office/drawing/2010/main"/>
              </a:ext>
            </a:extLst>
          </a:blip>
          <a:stretch>
            <a:fillRect/>
          </a:stretch>
        </p:blipFill>
        <p:spPr>
          <a:xfrm>
            <a:off x="1678093" y="1962251"/>
            <a:ext cx="1518750" cy="1215000"/>
          </a:xfrm>
          <a:prstGeom prst="rect">
            <a:avLst/>
          </a:prstGeom>
        </p:spPr>
      </p:pic>
      <p:pic>
        <p:nvPicPr>
          <p:cNvPr id="7" name="Picture 6">
            <a:extLst>
              <a:ext uri="{FF2B5EF4-FFF2-40B4-BE49-F238E27FC236}">
                <a16:creationId xmlns:a16="http://schemas.microsoft.com/office/drawing/2014/main" id="{AA2F91E0-CEE0-FFE4-F1BA-74032E2DC9D6}"/>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3000" contrast="63000"/>
                    </a14:imgEffect>
                  </a14:imgLayer>
                </a14:imgProps>
              </a:ext>
              <a:ext uri="{28A0092B-C50C-407E-A947-70E740481C1C}">
                <a14:useLocalDpi xmlns:a14="http://schemas.microsoft.com/office/drawing/2010/main"/>
              </a:ext>
            </a:extLst>
          </a:blip>
          <a:stretch>
            <a:fillRect/>
          </a:stretch>
        </p:blipFill>
        <p:spPr>
          <a:xfrm>
            <a:off x="3236363" y="1962251"/>
            <a:ext cx="1518750" cy="1215000"/>
          </a:xfrm>
          <a:prstGeom prst="rect">
            <a:avLst/>
          </a:prstGeom>
        </p:spPr>
      </p:pic>
      <p:pic>
        <p:nvPicPr>
          <p:cNvPr id="8" name="Picture 7">
            <a:extLst>
              <a:ext uri="{FF2B5EF4-FFF2-40B4-BE49-F238E27FC236}">
                <a16:creationId xmlns:a16="http://schemas.microsoft.com/office/drawing/2014/main" id="{C7A26A52-54E5-80CE-A6E3-D8126BCD025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49473" y="3194445"/>
            <a:ext cx="1547371" cy="1215000"/>
          </a:xfrm>
          <a:prstGeom prst="rect">
            <a:avLst/>
          </a:prstGeom>
        </p:spPr>
      </p:pic>
      <p:pic>
        <p:nvPicPr>
          <p:cNvPr id="9" name="Picture 8">
            <a:extLst>
              <a:ext uri="{FF2B5EF4-FFF2-40B4-BE49-F238E27FC236}">
                <a16:creationId xmlns:a16="http://schemas.microsoft.com/office/drawing/2014/main" id="{6C0E17D8-0612-051C-4C03-132D9001A47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85585" y="3194445"/>
            <a:ext cx="1569529" cy="1215000"/>
          </a:xfrm>
          <a:prstGeom prst="rect">
            <a:avLst/>
          </a:prstGeom>
        </p:spPr>
      </p:pic>
      <p:sp>
        <p:nvSpPr>
          <p:cNvPr id="10" name="Rectangle 9">
            <a:extLst>
              <a:ext uri="{FF2B5EF4-FFF2-40B4-BE49-F238E27FC236}">
                <a16:creationId xmlns:a16="http://schemas.microsoft.com/office/drawing/2014/main" id="{7C58C861-2FC6-C672-1FEB-F7A30D6009F8}"/>
              </a:ext>
            </a:extLst>
          </p:cNvPr>
          <p:cNvSpPr/>
          <p:nvPr/>
        </p:nvSpPr>
        <p:spPr>
          <a:xfrm>
            <a:off x="1678093" y="3996995"/>
            <a:ext cx="1512000" cy="461665"/>
          </a:xfrm>
          <a:prstGeom prst="rect">
            <a:avLst/>
          </a:prstGeom>
          <a:solidFill>
            <a:schemeClr val="bg1"/>
          </a:solidFill>
          <a:ln w="12700">
            <a:solidFill>
              <a:srgbClr val="00578C"/>
            </a:solidFill>
          </a:ln>
        </p:spPr>
        <p:txBody>
          <a:bodyPr wrap="square">
            <a:spAutoFit/>
          </a:bodyPr>
          <a:lstStyle/>
          <a:p>
            <a:pPr algn="ctr"/>
            <a:r>
              <a:rPr lang="en-US" sz="1200">
                <a:solidFill>
                  <a:srgbClr val="00578C"/>
                </a:solidFill>
              </a:rPr>
              <a:t>Average grain size </a:t>
            </a:r>
          </a:p>
          <a:p>
            <a:pPr algn="ctr"/>
            <a:r>
              <a:rPr lang="en-US" sz="1200" u="sng">
                <a:solidFill>
                  <a:srgbClr val="CE3E3E"/>
                </a:solidFill>
                <a:sym typeface="Symbol" panose="05050102010706020507" pitchFamily="18" charset="2"/>
              </a:rPr>
              <a:t> 47 nm</a:t>
            </a:r>
            <a:endParaRPr lang="en-US" sz="1200" u="sng">
              <a:solidFill>
                <a:srgbClr val="CE3E3E"/>
              </a:solidFill>
            </a:endParaRPr>
          </a:p>
        </p:txBody>
      </p:sp>
      <p:sp>
        <p:nvSpPr>
          <p:cNvPr id="11" name="Rectangle 10">
            <a:extLst>
              <a:ext uri="{FF2B5EF4-FFF2-40B4-BE49-F238E27FC236}">
                <a16:creationId xmlns:a16="http://schemas.microsoft.com/office/drawing/2014/main" id="{4DE7717B-C6F7-9732-43CE-17EB465E61DF}"/>
              </a:ext>
            </a:extLst>
          </p:cNvPr>
          <p:cNvSpPr/>
          <p:nvPr/>
        </p:nvSpPr>
        <p:spPr>
          <a:xfrm>
            <a:off x="3233969" y="3996996"/>
            <a:ext cx="1512000" cy="461665"/>
          </a:xfrm>
          <a:prstGeom prst="rect">
            <a:avLst/>
          </a:prstGeom>
          <a:solidFill>
            <a:schemeClr val="bg1"/>
          </a:solidFill>
          <a:ln w="12700">
            <a:solidFill>
              <a:srgbClr val="00578C"/>
            </a:solidFill>
          </a:ln>
        </p:spPr>
        <p:txBody>
          <a:bodyPr wrap="square">
            <a:spAutoFit/>
          </a:bodyPr>
          <a:lstStyle/>
          <a:p>
            <a:pPr algn="ctr"/>
            <a:r>
              <a:rPr lang="en-US" sz="1200">
                <a:solidFill>
                  <a:srgbClr val="00578C"/>
                </a:solidFill>
              </a:rPr>
              <a:t>Average grain size</a:t>
            </a:r>
          </a:p>
          <a:p>
            <a:pPr algn="ctr"/>
            <a:r>
              <a:rPr lang="en-US" sz="1200">
                <a:solidFill>
                  <a:srgbClr val="00578C"/>
                </a:solidFill>
              </a:rPr>
              <a:t> </a:t>
            </a:r>
            <a:r>
              <a:rPr lang="en-US" sz="1200" u="sng">
                <a:solidFill>
                  <a:srgbClr val="CE3E3E"/>
                </a:solidFill>
                <a:sym typeface="Symbol" panose="05050102010706020507" pitchFamily="18" charset="2"/>
              </a:rPr>
              <a:t> 45 nm</a:t>
            </a:r>
            <a:endParaRPr lang="en-US" sz="1200" u="sng">
              <a:solidFill>
                <a:srgbClr val="CE3E3E"/>
              </a:solidFill>
            </a:endParaRPr>
          </a:p>
        </p:txBody>
      </p:sp>
      <p:graphicFrame>
        <p:nvGraphicFramePr>
          <p:cNvPr id="12" name="Objet 8">
            <a:extLst>
              <a:ext uri="{FF2B5EF4-FFF2-40B4-BE49-F238E27FC236}">
                <a16:creationId xmlns:a16="http://schemas.microsoft.com/office/drawing/2014/main" id="{F4EFDE2C-8E88-68A1-D45F-A73C3BBCD027}"/>
              </a:ext>
            </a:extLst>
          </p:cNvPr>
          <p:cNvGraphicFramePr>
            <a:graphicFrameLocks noChangeAspect="1"/>
          </p:cNvGraphicFramePr>
          <p:nvPr/>
        </p:nvGraphicFramePr>
        <p:xfrm>
          <a:off x="4644725" y="1833757"/>
          <a:ext cx="4640490" cy="3234330"/>
        </p:xfrm>
        <a:graphic>
          <a:graphicData uri="http://schemas.openxmlformats.org/presentationml/2006/ole">
            <mc:AlternateContent xmlns:mc="http://schemas.openxmlformats.org/markup-compatibility/2006">
              <mc:Choice xmlns:v="urn:schemas-microsoft-com:vml" Requires="v">
                <p:oleObj name="Graph" r:id="rId8" imgW="4124880" imgH="2874960" progId="Origin50.Graph">
                  <p:embed/>
                </p:oleObj>
              </mc:Choice>
              <mc:Fallback>
                <p:oleObj name="Graph" r:id="rId8" imgW="4124880" imgH="2874960" progId="Origin50.Graph">
                  <p:embed/>
                  <p:pic>
                    <p:nvPicPr>
                      <p:cNvPr id="12" name="Objet 8">
                        <a:extLst>
                          <a:ext uri="{FF2B5EF4-FFF2-40B4-BE49-F238E27FC236}">
                            <a16:creationId xmlns:a16="http://schemas.microsoft.com/office/drawing/2014/main" id="{F4EFDE2C-8E88-68A1-D45F-A73C3BBCD027}"/>
                          </a:ext>
                        </a:extLst>
                      </p:cNvPr>
                      <p:cNvPicPr/>
                      <p:nvPr/>
                    </p:nvPicPr>
                    <p:blipFill>
                      <a:blip r:embed="rId9"/>
                      <a:stretch>
                        <a:fillRect/>
                      </a:stretch>
                    </p:blipFill>
                    <p:spPr>
                      <a:xfrm>
                        <a:off x="4644725" y="1833757"/>
                        <a:ext cx="4640490" cy="3234330"/>
                      </a:xfrm>
                      <a:prstGeom prst="rect">
                        <a:avLst/>
                      </a:prstGeom>
                    </p:spPr>
                  </p:pic>
                </p:oleObj>
              </mc:Fallback>
            </mc:AlternateContent>
          </a:graphicData>
        </a:graphic>
      </p:graphicFrame>
      <p:pic>
        <p:nvPicPr>
          <p:cNvPr id="13" name="Picture 12">
            <a:extLst>
              <a:ext uri="{FF2B5EF4-FFF2-40B4-BE49-F238E27FC236}">
                <a16:creationId xmlns:a16="http://schemas.microsoft.com/office/drawing/2014/main" id="{C370FEFB-3715-97FA-23D1-E6FB37E99E2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476481" y="1258692"/>
            <a:ext cx="3525866" cy="2699132"/>
          </a:xfrm>
          <a:prstGeom prst="rect">
            <a:avLst/>
          </a:prstGeom>
        </p:spPr>
      </p:pic>
      <p:sp>
        <p:nvSpPr>
          <p:cNvPr id="14" name="Rectangle 13">
            <a:extLst>
              <a:ext uri="{FF2B5EF4-FFF2-40B4-BE49-F238E27FC236}">
                <a16:creationId xmlns:a16="http://schemas.microsoft.com/office/drawing/2014/main" id="{D66033A6-0EBD-A260-9355-3FE61255B3B6}"/>
              </a:ext>
            </a:extLst>
          </p:cNvPr>
          <p:cNvSpPr/>
          <p:nvPr/>
        </p:nvSpPr>
        <p:spPr>
          <a:xfrm>
            <a:off x="7955934" y="3818322"/>
            <a:ext cx="811119" cy="276999"/>
          </a:xfrm>
          <a:prstGeom prst="rect">
            <a:avLst/>
          </a:prstGeom>
        </p:spPr>
        <p:txBody>
          <a:bodyPr wrap="none">
            <a:spAutoFit/>
          </a:bodyPr>
          <a:lstStyle/>
          <a:p>
            <a:r>
              <a:rPr lang="en-US" sz="1200">
                <a:solidFill>
                  <a:srgbClr val="FF0000"/>
                </a:solidFill>
              </a:rPr>
              <a:t>Reference</a:t>
            </a:r>
          </a:p>
        </p:txBody>
      </p:sp>
      <p:sp>
        <p:nvSpPr>
          <p:cNvPr id="15" name="Rectangle 14">
            <a:extLst>
              <a:ext uri="{FF2B5EF4-FFF2-40B4-BE49-F238E27FC236}">
                <a16:creationId xmlns:a16="http://schemas.microsoft.com/office/drawing/2014/main" id="{5292BD15-E33B-07DA-9178-CF330E8B5F22}"/>
              </a:ext>
            </a:extLst>
          </p:cNvPr>
          <p:cNvSpPr/>
          <p:nvPr/>
        </p:nvSpPr>
        <p:spPr>
          <a:xfrm>
            <a:off x="7965077" y="2444110"/>
            <a:ext cx="843232" cy="165121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Ellipse 9">
            <a:extLst>
              <a:ext uri="{FF2B5EF4-FFF2-40B4-BE49-F238E27FC236}">
                <a16:creationId xmlns:a16="http://schemas.microsoft.com/office/drawing/2014/main" id="{B6CA4F30-FC14-8903-5E83-E55EF10FFAE1}"/>
              </a:ext>
            </a:extLst>
          </p:cNvPr>
          <p:cNvSpPr/>
          <p:nvPr/>
        </p:nvSpPr>
        <p:spPr>
          <a:xfrm>
            <a:off x="6066668" y="2772723"/>
            <a:ext cx="795354" cy="806471"/>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fr-CH" sz="1350">
              <a:solidFill>
                <a:prstClr val="white"/>
              </a:solidFill>
              <a:latin typeface="Calibri" panose="020F0502020204030204"/>
            </a:endParaRPr>
          </a:p>
        </p:txBody>
      </p:sp>
      <p:sp>
        <p:nvSpPr>
          <p:cNvPr id="17" name="Rectangle 16">
            <a:extLst>
              <a:ext uri="{FF2B5EF4-FFF2-40B4-BE49-F238E27FC236}">
                <a16:creationId xmlns:a16="http://schemas.microsoft.com/office/drawing/2014/main" id="{B529DD05-44B4-25ED-C0FB-8925019E8AEB}"/>
              </a:ext>
            </a:extLst>
          </p:cNvPr>
          <p:cNvSpPr/>
          <p:nvPr/>
        </p:nvSpPr>
        <p:spPr>
          <a:xfrm>
            <a:off x="1678093" y="4750655"/>
            <a:ext cx="5537228" cy="369332"/>
          </a:xfrm>
          <a:prstGeom prst="rect">
            <a:avLst/>
          </a:prstGeom>
        </p:spPr>
        <p:txBody>
          <a:bodyPr wrap="square">
            <a:spAutoFit/>
          </a:bodyPr>
          <a:lstStyle/>
          <a:p>
            <a:pPr algn="just"/>
            <a:r>
              <a:rPr lang="en-US">
                <a:solidFill>
                  <a:srgbClr val="00578C"/>
                </a:solidFill>
              </a:rPr>
              <a:t>Pushing </a:t>
            </a:r>
            <a:r>
              <a:rPr lang="en-US">
                <a:solidFill>
                  <a:srgbClr val="CE3E3E"/>
                </a:solidFill>
              </a:rPr>
              <a:t>Nb</a:t>
            </a:r>
            <a:r>
              <a:rPr lang="en-US" baseline="-25000">
                <a:solidFill>
                  <a:srgbClr val="CE3E3E"/>
                </a:solidFill>
              </a:rPr>
              <a:t>3</a:t>
            </a:r>
            <a:r>
              <a:rPr lang="en-US">
                <a:solidFill>
                  <a:srgbClr val="CE3E3E"/>
                </a:solidFill>
              </a:rPr>
              <a:t>Sn</a:t>
            </a:r>
            <a:r>
              <a:rPr lang="en-US">
                <a:solidFill>
                  <a:srgbClr val="00578C"/>
                </a:solidFill>
              </a:rPr>
              <a:t> towards its ultimate performance</a:t>
            </a:r>
          </a:p>
        </p:txBody>
      </p:sp>
      <p:sp>
        <p:nvSpPr>
          <p:cNvPr id="18" name="Rectangle 17">
            <a:extLst>
              <a:ext uri="{FF2B5EF4-FFF2-40B4-BE49-F238E27FC236}">
                <a16:creationId xmlns:a16="http://schemas.microsoft.com/office/drawing/2014/main" id="{F09B6B35-D376-0CDA-BFFA-E40783263D82}"/>
              </a:ext>
            </a:extLst>
          </p:cNvPr>
          <p:cNvSpPr/>
          <p:nvPr/>
        </p:nvSpPr>
        <p:spPr>
          <a:xfrm>
            <a:off x="1851400" y="5146384"/>
            <a:ext cx="4677086" cy="323165"/>
          </a:xfrm>
          <a:prstGeom prst="rect">
            <a:avLst/>
          </a:prstGeom>
        </p:spPr>
        <p:txBody>
          <a:bodyPr wrap="square">
            <a:spAutoFit/>
          </a:bodyPr>
          <a:lstStyle/>
          <a:p>
            <a:pPr marL="257175" indent="-257175" algn="just">
              <a:buFont typeface="Arial" panose="020B0604020202020204" pitchFamily="34" charset="0"/>
              <a:buChar char="•"/>
            </a:pPr>
            <a:r>
              <a:rPr lang="en-US" sz="1500">
                <a:solidFill>
                  <a:srgbClr val="CE3E3E"/>
                </a:solidFill>
              </a:rPr>
              <a:t>Refinement</a:t>
            </a:r>
            <a:r>
              <a:rPr lang="en-US" sz="1500">
                <a:solidFill>
                  <a:srgbClr val="00578C"/>
                </a:solidFill>
              </a:rPr>
              <a:t> of the </a:t>
            </a:r>
            <a:r>
              <a:rPr lang="en-US" sz="1500">
                <a:solidFill>
                  <a:srgbClr val="CE3E3E"/>
                </a:solidFill>
              </a:rPr>
              <a:t>grain</a:t>
            </a:r>
            <a:r>
              <a:rPr lang="en-US" sz="1500">
                <a:solidFill>
                  <a:srgbClr val="00578C"/>
                </a:solidFill>
              </a:rPr>
              <a:t> size: 100 nm </a:t>
            </a:r>
            <a:r>
              <a:rPr lang="en-US" sz="1500">
                <a:solidFill>
                  <a:srgbClr val="00578C"/>
                </a:solidFill>
                <a:sym typeface="Symbol" panose="05050102010706020507" pitchFamily="18" charset="2"/>
              </a:rPr>
              <a:t> 50 nm</a:t>
            </a:r>
            <a:endParaRPr lang="en-US" sz="1500">
              <a:solidFill>
                <a:srgbClr val="00578C"/>
              </a:solidFill>
            </a:endParaRPr>
          </a:p>
        </p:txBody>
      </p:sp>
      <p:sp>
        <p:nvSpPr>
          <p:cNvPr id="19" name="Rectangle 18">
            <a:extLst>
              <a:ext uri="{FF2B5EF4-FFF2-40B4-BE49-F238E27FC236}">
                <a16:creationId xmlns:a16="http://schemas.microsoft.com/office/drawing/2014/main" id="{2F8A8BAE-821D-AF08-C851-EAE3DE8EC145}"/>
              </a:ext>
            </a:extLst>
          </p:cNvPr>
          <p:cNvSpPr/>
          <p:nvPr/>
        </p:nvSpPr>
        <p:spPr>
          <a:xfrm>
            <a:off x="1851400" y="5787888"/>
            <a:ext cx="6303185" cy="323165"/>
          </a:xfrm>
          <a:prstGeom prst="rect">
            <a:avLst/>
          </a:prstGeom>
        </p:spPr>
        <p:txBody>
          <a:bodyPr wrap="square">
            <a:spAutoFit/>
          </a:bodyPr>
          <a:lstStyle/>
          <a:p>
            <a:pPr marL="257175" indent="-257175" algn="just">
              <a:buClr>
                <a:srgbClr val="00578C"/>
              </a:buClr>
              <a:buFont typeface="Arial" panose="020B0604020202020204" pitchFamily="34" charset="0"/>
              <a:buChar char="•"/>
            </a:pPr>
            <a:r>
              <a:rPr lang="en-US" sz="1500">
                <a:solidFill>
                  <a:srgbClr val="CE3E3E"/>
                </a:solidFill>
              </a:rPr>
              <a:t>Enhancement of B</a:t>
            </a:r>
            <a:r>
              <a:rPr lang="en-US" sz="1500" baseline="-25000">
                <a:solidFill>
                  <a:srgbClr val="CE3E3E"/>
                </a:solidFill>
              </a:rPr>
              <a:t>c2</a:t>
            </a:r>
            <a:r>
              <a:rPr lang="en-US" sz="1500">
                <a:solidFill>
                  <a:srgbClr val="CE3E3E"/>
                </a:solidFill>
              </a:rPr>
              <a:t>  </a:t>
            </a:r>
            <a:r>
              <a:rPr lang="en-US" sz="1500">
                <a:solidFill>
                  <a:srgbClr val="00578C"/>
                </a:solidFill>
              </a:rPr>
              <a:t>by &gt; 1 T </a:t>
            </a:r>
            <a:r>
              <a:rPr lang="en-US" sz="1500">
                <a:solidFill>
                  <a:srgbClr val="00578C"/>
                </a:solidFill>
                <a:sym typeface="Symbol" panose="05050102010706020507" pitchFamily="18" charset="2"/>
              </a:rPr>
              <a:t>  improved in-field performance</a:t>
            </a:r>
            <a:endParaRPr lang="en-US" sz="1500">
              <a:solidFill>
                <a:srgbClr val="00578C"/>
              </a:solidFill>
            </a:endParaRPr>
          </a:p>
        </p:txBody>
      </p:sp>
      <p:sp>
        <p:nvSpPr>
          <p:cNvPr id="20" name="Rectangle 19">
            <a:extLst>
              <a:ext uri="{FF2B5EF4-FFF2-40B4-BE49-F238E27FC236}">
                <a16:creationId xmlns:a16="http://schemas.microsoft.com/office/drawing/2014/main" id="{746C929C-F3D9-8590-4FA3-1CB6D6CFD95D}"/>
              </a:ext>
            </a:extLst>
          </p:cNvPr>
          <p:cNvSpPr/>
          <p:nvPr/>
        </p:nvSpPr>
        <p:spPr>
          <a:xfrm>
            <a:off x="1851401" y="5462502"/>
            <a:ext cx="5918939" cy="323165"/>
          </a:xfrm>
          <a:prstGeom prst="rect">
            <a:avLst/>
          </a:prstGeom>
        </p:spPr>
        <p:txBody>
          <a:bodyPr wrap="square">
            <a:spAutoFit/>
          </a:bodyPr>
          <a:lstStyle/>
          <a:p>
            <a:pPr marL="257175" indent="-257175" algn="just">
              <a:buFont typeface="Arial" panose="020B0604020202020204" pitchFamily="34" charset="0"/>
              <a:buChar char="•"/>
            </a:pPr>
            <a:r>
              <a:rPr lang="en-US" sz="1500">
                <a:solidFill>
                  <a:srgbClr val="00578C"/>
                </a:solidFill>
              </a:rPr>
              <a:t>Large </a:t>
            </a:r>
            <a:r>
              <a:rPr lang="en-US" sz="1500">
                <a:solidFill>
                  <a:srgbClr val="CE3E3E"/>
                </a:solidFill>
              </a:rPr>
              <a:t>increase </a:t>
            </a:r>
            <a:r>
              <a:rPr lang="en-US" sz="1500">
                <a:solidFill>
                  <a:srgbClr val="00578C"/>
                </a:solidFill>
              </a:rPr>
              <a:t>of the </a:t>
            </a:r>
            <a:r>
              <a:rPr lang="en-US" sz="1500">
                <a:solidFill>
                  <a:srgbClr val="CE3E3E"/>
                </a:solidFill>
              </a:rPr>
              <a:t>layer </a:t>
            </a:r>
            <a:r>
              <a:rPr lang="en-US" sz="1500" err="1">
                <a:solidFill>
                  <a:srgbClr val="CE3E3E"/>
                </a:solidFill>
              </a:rPr>
              <a:t>J</a:t>
            </a:r>
            <a:r>
              <a:rPr lang="en-US" sz="1500" baseline="-25000" err="1">
                <a:solidFill>
                  <a:srgbClr val="CE3E3E"/>
                </a:solidFill>
              </a:rPr>
              <a:t>c</a:t>
            </a:r>
            <a:r>
              <a:rPr lang="en-US" sz="1500">
                <a:solidFill>
                  <a:srgbClr val="CE3E3E"/>
                </a:solidFill>
              </a:rPr>
              <a:t> </a:t>
            </a:r>
            <a:r>
              <a:rPr lang="en-US" sz="1500">
                <a:solidFill>
                  <a:srgbClr val="00578C"/>
                </a:solidFill>
                <a:sym typeface="Symbol" panose="05050102010706020507" pitchFamily="18" charset="2"/>
              </a:rPr>
              <a:t> exceeding the FCC target</a:t>
            </a:r>
            <a:r>
              <a:rPr lang="en-US" sz="1500">
                <a:solidFill>
                  <a:srgbClr val="00578C"/>
                </a:solidFill>
              </a:rPr>
              <a:t> </a:t>
            </a:r>
          </a:p>
        </p:txBody>
      </p:sp>
      <p:pic>
        <p:nvPicPr>
          <p:cNvPr id="21" name="Picture 20">
            <a:extLst>
              <a:ext uri="{FF2B5EF4-FFF2-40B4-BE49-F238E27FC236}">
                <a16:creationId xmlns:a16="http://schemas.microsoft.com/office/drawing/2014/main" id="{B5FC59D5-D729-9A38-61DE-CF4AAE6BE45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154585" y="4252867"/>
            <a:ext cx="2279797" cy="1393667"/>
          </a:xfrm>
          <a:prstGeom prst="rect">
            <a:avLst/>
          </a:prstGeom>
        </p:spPr>
      </p:pic>
      <p:sp>
        <p:nvSpPr>
          <p:cNvPr id="22" name="Rectangle 21">
            <a:extLst>
              <a:ext uri="{FF2B5EF4-FFF2-40B4-BE49-F238E27FC236}">
                <a16:creationId xmlns:a16="http://schemas.microsoft.com/office/drawing/2014/main" id="{12C5C5C5-A218-58DA-D426-695FBA81A343}"/>
              </a:ext>
            </a:extLst>
          </p:cNvPr>
          <p:cNvSpPr/>
          <p:nvPr/>
        </p:nvSpPr>
        <p:spPr>
          <a:xfrm>
            <a:off x="8158879" y="5572392"/>
            <a:ext cx="2252668" cy="276999"/>
          </a:xfrm>
          <a:prstGeom prst="rect">
            <a:avLst/>
          </a:prstGeom>
        </p:spPr>
        <p:txBody>
          <a:bodyPr wrap="none">
            <a:spAutoFit/>
          </a:bodyPr>
          <a:lstStyle/>
          <a:p>
            <a:pPr algn="just"/>
            <a:r>
              <a:rPr lang="en-US" sz="1200">
                <a:solidFill>
                  <a:srgbClr val="CE3E3E"/>
                </a:solidFill>
                <a:sym typeface="Symbol" panose="05050102010706020507" pitchFamily="18" charset="2"/>
              </a:rPr>
              <a:t>Larger billets under development</a:t>
            </a:r>
            <a:endParaRPr lang="en-US" sz="1200">
              <a:solidFill>
                <a:srgbClr val="CE3E3E"/>
              </a:solidFill>
            </a:endParaRPr>
          </a:p>
        </p:txBody>
      </p:sp>
      <p:sp>
        <p:nvSpPr>
          <p:cNvPr id="23" name="TextBox 22">
            <a:extLst>
              <a:ext uri="{FF2B5EF4-FFF2-40B4-BE49-F238E27FC236}">
                <a16:creationId xmlns:a16="http://schemas.microsoft.com/office/drawing/2014/main" id="{8BDE55D1-1D88-3540-FC9E-829B96DFF2F1}"/>
              </a:ext>
            </a:extLst>
          </p:cNvPr>
          <p:cNvSpPr txBox="1"/>
          <p:nvPr/>
        </p:nvSpPr>
        <p:spPr>
          <a:xfrm>
            <a:off x="4532013" y="1785274"/>
            <a:ext cx="305830" cy="438582"/>
          </a:xfrm>
          <a:prstGeom prst="rect">
            <a:avLst/>
          </a:prstGeom>
          <a:solidFill>
            <a:schemeClr val="bg1"/>
          </a:solidFill>
          <a:ln w="31750">
            <a:solidFill>
              <a:srgbClr val="00578C"/>
            </a:solidFill>
          </a:ln>
        </p:spPr>
        <p:txBody>
          <a:bodyPr wrap="square" rtlCol="0">
            <a:spAutoFit/>
          </a:bodyPr>
          <a:lstStyle/>
          <a:p>
            <a:pPr algn="ctr"/>
            <a:r>
              <a:rPr lang="en-US" sz="2250">
                <a:solidFill>
                  <a:srgbClr val="CE3E3E"/>
                </a:solidFill>
              </a:rPr>
              <a:t>1</a:t>
            </a:r>
          </a:p>
        </p:txBody>
      </p:sp>
      <p:sp>
        <p:nvSpPr>
          <p:cNvPr id="24" name="TextBox 23">
            <a:extLst>
              <a:ext uri="{FF2B5EF4-FFF2-40B4-BE49-F238E27FC236}">
                <a16:creationId xmlns:a16="http://schemas.microsoft.com/office/drawing/2014/main" id="{0A0A2628-3AA9-5117-1D74-1BD2ECF2C973}"/>
              </a:ext>
            </a:extLst>
          </p:cNvPr>
          <p:cNvSpPr txBox="1"/>
          <p:nvPr/>
        </p:nvSpPr>
        <p:spPr>
          <a:xfrm>
            <a:off x="7393751" y="1789801"/>
            <a:ext cx="305830" cy="438582"/>
          </a:xfrm>
          <a:prstGeom prst="rect">
            <a:avLst/>
          </a:prstGeom>
          <a:solidFill>
            <a:schemeClr val="bg1"/>
          </a:solidFill>
          <a:ln w="31750">
            <a:solidFill>
              <a:srgbClr val="00578C"/>
            </a:solidFill>
          </a:ln>
        </p:spPr>
        <p:txBody>
          <a:bodyPr wrap="square" rtlCol="0">
            <a:spAutoFit/>
          </a:bodyPr>
          <a:lstStyle/>
          <a:p>
            <a:pPr algn="ctr"/>
            <a:r>
              <a:rPr lang="en-US" sz="2250">
                <a:solidFill>
                  <a:srgbClr val="CE3E3E"/>
                </a:solidFill>
              </a:rPr>
              <a:t>2</a:t>
            </a:r>
          </a:p>
        </p:txBody>
      </p:sp>
      <p:sp>
        <p:nvSpPr>
          <p:cNvPr id="25" name="TextBox 24">
            <a:extLst>
              <a:ext uri="{FF2B5EF4-FFF2-40B4-BE49-F238E27FC236}">
                <a16:creationId xmlns:a16="http://schemas.microsoft.com/office/drawing/2014/main" id="{8BD1589A-60F2-F716-5578-7F4B2514EE79}"/>
              </a:ext>
            </a:extLst>
          </p:cNvPr>
          <p:cNvSpPr txBox="1"/>
          <p:nvPr/>
        </p:nvSpPr>
        <p:spPr>
          <a:xfrm>
            <a:off x="9837951" y="1303419"/>
            <a:ext cx="305830" cy="438582"/>
          </a:xfrm>
          <a:prstGeom prst="rect">
            <a:avLst/>
          </a:prstGeom>
          <a:solidFill>
            <a:schemeClr val="bg1"/>
          </a:solidFill>
          <a:ln w="31750">
            <a:solidFill>
              <a:srgbClr val="00578C"/>
            </a:solidFill>
          </a:ln>
        </p:spPr>
        <p:txBody>
          <a:bodyPr wrap="square" rtlCol="0">
            <a:spAutoFit/>
          </a:bodyPr>
          <a:lstStyle/>
          <a:p>
            <a:pPr algn="ctr"/>
            <a:r>
              <a:rPr lang="en-US" sz="2250">
                <a:solidFill>
                  <a:srgbClr val="CE3E3E"/>
                </a:solidFill>
              </a:rPr>
              <a:t>3</a:t>
            </a:r>
          </a:p>
        </p:txBody>
      </p:sp>
      <p:sp>
        <p:nvSpPr>
          <p:cNvPr id="26" name="TextBox 25">
            <a:extLst>
              <a:ext uri="{FF2B5EF4-FFF2-40B4-BE49-F238E27FC236}">
                <a16:creationId xmlns:a16="http://schemas.microsoft.com/office/drawing/2014/main" id="{7C9B9AD1-207C-C7B3-5C98-6F192708B427}"/>
              </a:ext>
            </a:extLst>
          </p:cNvPr>
          <p:cNvSpPr txBox="1"/>
          <p:nvPr/>
        </p:nvSpPr>
        <p:spPr>
          <a:xfrm>
            <a:off x="1790792" y="5135888"/>
            <a:ext cx="305830" cy="323165"/>
          </a:xfrm>
          <a:prstGeom prst="rect">
            <a:avLst/>
          </a:prstGeom>
          <a:solidFill>
            <a:schemeClr val="bg1"/>
          </a:solidFill>
          <a:ln w="31750">
            <a:solidFill>
              <a:srgbClr val="00578C"/>
            </a:solidFill>
          </a:ln>
        </p:spPr>
        <p:txBody>
          <a:bodyPr wrap="square" rtlCol="0">
            <a:spAutoFit/>
          </a:bodyPr>
          <a:lstStyle/>
          <a:p>
            <a:pPr algn="ctr"/>
            <a:r>
              <a:rPr lang="en-US" sz="1500">
                <a:solidFill>
                  <a:srgbClr val="CE3E3E"/>
                </a:solidFill>
              </a:rPr>
              <a:t>1</a:t>
            </a:r>
          </a:p>
        </p:txBody>
      </p:sp>
      <p:sp>
        <p:nvSpPr>
          <p:cNvPr id="27" name="TextBox 26">
            <a:extLst>
              <a:ext uri="{FF2B5EF4-FFF2-40B4-BE49-F238E27FC236}">
                <a16:creationId xmlns:a16="http://schemas.microsoft.com/office/drawing/2014/main" id="{3ADFCF6C-ED27-8D1E-0713-3115407703AC}"/>
              </a:ext>
            </a:extLst>
          </p:cNvPr>
          <p:cNvSpPr txBox="1"/>
          <p:nvPr/>
        </p:nvSpPr>
        <p:spPr>
          <a:xfrm>
            <a:off x="1790792" y="5454912"/>
            <a:ext cx="305830" cy="323165"/>
          </a:xfrm>
          <a:prstGeom prst="rect">
            <a:avLst/>
          </a:prstGeom>
          <a:solidFill>
            <a:schemeClr val="bg1"/>
          </a:solidFill>
          <a:ln w="31750">
            <a:solidFill>
              <a:srgbClr val="00578C"/>
            </a:solidFill>
          </a:ln>
        </p:spPr>
        <p:txBody>
          <a:bodyPr wrap="square" rtlCol="0">
            <a:spAutoFit/>
          </a:bodyPr>
          <a:lstStyle/>
          <a:p>
            <a:pPr algn="ctr"/>
            <a:r>
              <a:rPr lang="en-US" sz="1500">
                <a:solidFill>
                  <a:srgbClr val="CE3E3E"/>
                </a:solidFill>
              </a:rPr>
              <a:t>2</a:t>
            </a:r>
          </a:p>
        </p:txBody>
      </p:sp>
      <p:sp>
        <p:nvSpPr>
          <p:cNvPr id="28" name="TextBox 27">
            <a:extLst>
              <a:ext uri="{FF2B5EF4-FFF2-40B4-BE49-F238E27FC236}">
                <a16:creationId xmlns:a16="http://schemas.microsoft.com/office/drawing/2014/main" id="{2B6BA9E0-7F4E-6FA4-67BE-8839DAC76546}"/>
              </a:ext>
            </a:extLst>
          </p:cNvPr>
          <p:cNvSpPr txBox="1"/>
          <p:nvPr/>
        </p:nvSpPr>
        <p:spPr>
          <a:xfrm>
            <a:off x="1790792" y="5773936"/>
            <a:ext cx="305830" cy="323165"/>
          </a:xfrm>
          <a:prstGeom prst="rect">
            <a:avLst/>
          </a:prstGeom>
          <a:solidFill>
            <a:schemeClr val="bg1"/>
          </a:solidFill>
          <a:ln w="31750">
            <a:solidFill>
              <a:srgbClr val="00578C"/>
            </a:solidFill>
          </a:ln>
        </p:spPr>
        <p:txBody>
          <a:bodyPr wrap="square" rtlCol="0">
            <a:spAutoFit/>
          </a:bodyPr>
          <a:lstStyle/>
          <a:p>
            <a:pPr algn="ctr"/>
            <a:r>
              <a:rPr lang="en-US" sz="1500">
                <a:solidFill>
                  <a:srgbClr val="CE3E3E"/>
                </a:solidFill>
              </a:rPr>
              <a:t>3</a:t>
            </a:r>
          </a:p>
        </p:txBody>
      </p:sp>
      <p:sp>
        <p:nvSpPr>
          <p:cNvPr id="29" name="Rectangle 28">
            <a:extLst>
              <a:ext uri="{FF2B5EF4-FFF2-40B4-BE49-F238E27FC236}">
                <a16:creationId xmlns:a16="http://schemas.microsoft.com/office/drawing/2014/main" id="{E7C5DB48-B82C-1BD0-CBD9-67744EE465BF}"/>
              </a:ext>
            </a:extLst>
          </p:cNvPr>
          <p:cNvSpPr/>
          <p:nvPr/>
        </p:nvSpPr>
        <p:spPr>
          <a:xfrm>
            <a:off x="7890935" y="4248124"/>
            <a:ext cx="2706015" cy="1574914"/>
          </a:xfrm>
          <a:prstGeom prst="rect">
            <a:avLst/>
          </a:prstGeom>
          <a:noFill/>
          <a:ln w="34925">
            <a:solidFill>
              <a:srgbClr val="005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Rectangle 1">
            <a:extLst>
              <a:ext uri="{FF2B5EF4-FFF2-40B4-BE49-F238E27FC236}">
                <a16:creationId xmlns:a16="http://schemas.microsoft.com/office/drawing/2014/main" id="{8F2CA54A-5D7E-E94F-CE1B-3F710954988C}"/>
              </a:ext>
            </a:extLst>
          </p:cNvPr>
          <p:cNvSpPr>
            <a:spLocks noChangeArrowheads="1"/>
          </p:cNvSpPr>
          <p:nvPr/>
        </p:nvSpPr>
        <p:spPr bwMode="auto">
          <a:xfrm>
            <a:off x="7847794" y="6131052"/>
            <a:ext cx="2721022" cy="2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200" dirty="0">
                <a:solidFill>
                  <a:srgbClr val="0032A0"/>
                </a:solidFill>
                <a:latin typeface="Tahoma" panose="020B0604030504040204" pitchFamily="34" charset="0"/>
                <a:cs typeface="Tahoma" panose="020B0604030504040204" pitchFamily="34" charset="0"/>
              </a:rPr>
              <a:t>Courtesy of C. </a:t>
            </a:r>
            <a:r>
              <a:rPr lang="en-US" altLang="en-US" sz="1200" dirty="0" err="1">
                <a:solidFill>
                  <a:srgbClr val="0032A0"/>
                </a:solidFill>
                <a:latin typeface="Tahoma" panose="020B0604030504040204" pitchFamily="34" charset="0"/>
                <a:cs typeface="Tahoma" panose="020B0604030504040204" pitchFamily="34" charset="0"/>
              </a:rPr>
              <a:t>Senatore</a:t>
            </a:r>
            <a:endParaRPr lang="en-GB" altLang="en-US" sz="1200" dirty="0">
              <a:solidFill>
                <a:srgbClr val="0032A0"/>
              </a:solidFill>
              <a:latin typeface="Tahoma" panose="020B0604030504040204" pitchFamily="34" charset="0"/>
              <a:cs typeface="Tahoma" panose="020B0604030504040204" pitchFamily="34" charset="0"/>
            </a:endParaRPr>
          </a:p>
        </p:txBody>
      </p:sp>
      <p:pic>
        <p:nvPicPr>
          <p:cNvPr id="31" name="Picture 62" descr="sciences70">
            <a:extLst>
              <a:ext uri="{FF2B5EF4-FFF2-40B4-BE49-F238E27FC236}">
                <a16:creationId xmlns:a16="http://schemas.microsoft.com/office/drawing/2014/main" id="{CFEBDA46-D7E3-66E8-1104-9E63FAD663A0}"/>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7379014" y="259776"/>
            <a:ext cx="2015358" cy="794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A picture containing drawing&#10;&#10;Description automatically generated">
            <a:extLst>
              <a:ext uri="{FF2B5EF4-FFF2-40B4-BE49-F238E27FC236}">
                <a16:creationId xmlns:a16="http://schemas.microsoft.com/office/drawing/2014/main" id="{B0B23387-13EC-F706-CB64-6E3BDEC61D1C}"/>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578542" y="227806"/>
            <a:ext cx="939584" cy="939584"/>
          </a:xfrm>
          <a:prstGeom prst="rect">
            <a:avLst/>
          </a:prstGeom>
        </p:spPr>
      </p:pic>
    </p:spTree>
    <p:extLst>
      <p:ext uri="{BB962C8B-B14F-4D97-AF65-F5344CB8AC3E}">
        <p14:creationId xmlns:p14="http://schemas.microsoft.com/office/powerpoint/2010/main" val="40667175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0A494-C86F-C147-85E4-E91BFDAE17EA}"/>
              </a:ext>
            </a:extLst>
          </p:cNvPr>
          <p:cNvSpPr>
            <a:spLocks noGrp="1"/>
          </p:cNvSpPr>
          <p:nvPr>
            <p:ph type="title"/>
          </p:nvPr>
        </p:nvSpPr>
        <p:spPr/>
        <p:txBody>
          <a:bodyPr>
            <a:noAutofit/>
          </a:bodyPr>
          <a:lstStyle/>
          <a:p>
            <a:r>
              <a:rPr lang="en-CH" sz="3600" dirty="0"/>
              <a:t>Nb</a:t>
            </a:r>
            <a:r>
              <a:rPr lang="en-CH" sz="3600" baseline="-25000" dirty="0"/>
              <a:t>3</a:t>
            </a:r>
            <a:r>
              <a:rPr lang="en-CH" sz="3600" dirty="0"/>
              <a:t>Sn Magnet Projects Ramping Up</a:t>
            </a:r>
          </a:p>
        </p:txBody>
      </p:sp>
      <p:sp>
        <p:nvSpPr>
          <p:cNvPr id="3" name="Content Placeholder 2">
            <a:extLst>
              <a:ext uri="{FF2B5EF4-FFF2-40B4-BE49-F238E27FC236}">
                <a16:creationId xmlns:a16="http://schemas.microsoft.com/office/drawing/2014/main" id="{F706DF3C-785B-788F-FC61-52A966FE0744}"/>
              </a:ext>
            </a:extLst>
          </p:cNvPr>
          <p:cNvSpPr>
            <a:spLocks noGrp="1"/>
          </p:cNvSpPr>
          <p:nvPr>
            <p:ph idx="1"/>
          </p:nvPr>
        </p:nvSpPr>
        <p:spPr/>
        <p:txBody>
          <a:bodyPr numCol="3"/>
          <a:lstStyle/>
          <a:p>
            <a:endParaRPr lang="en-CH" dirty="0"/>
          </a:p>
          <a:p>
            <a:pPr marL="0" indent="0">
              <a:buNone/>
            </a:pPr>
            <a:endParaRPr lang="en-CH" dirty="0"/>
          </a:p>
          <a:p>
            <a:pPr marL="0" indent="0">
              <a:buNone/>
            </a:pPr>
            <a:endParaRPr lang="en-CH" dirty="0"/>
          </a:p>
          <a:p>
            <a:pPr marL="36576" indent="0">
              <a:buNone/>
            </a:pPr>
            <a:r>
              <a:rPr lang="en-GB" sz="1400" dirty="0"/>
              <a:t>Development of technological steps </a:t>
            </a:r>
            <a:r>
              <a:rPr lang="en-GB" sz="1400" dirty="0">
                <a:solidFill>
                  <a:srgbClr val="FF9300"/>
                </a:solidFill>
              </a:rPr>
              <a:t>towards</a:t>
            </a:r>
            <a:r>
              <a:rPr lang="en-GB" sz="1400" dirty="0"/>
              <a:t> </a:t>
            </a:r>
            <a:r>
              <a:rPr lang="en-GB" sz="1400" dirty="0">
                <a:solidFill>
                  <a:srgbClr val="FF9300"/>
                </a:solidFill>
              </a:rPr>
              <a:t>16-T block coil Nb</a:t>
            </a:r>
            <a:r>
              <a:rPr lang="en-GB" sz="1400" baseline="-25000" dirty="0">
                <a:solidFill>
                  <a:srgbClr val="FF9300"/>
                </a:solidFill>
              </a:rPr>
              <a:t>3</a:t>
            </a:r>
            <a:r>
              <a:rPr lang="en-GB" sz="1400" dirty="0">
                <a:solidFill>
                  <a:srgbClr val="FF9300"/>
                </a:solidFill>
              </a:rPr>
              <a:t>Sn magnets with stress management</a:t>
            </a:r>
            <a:r>
              <a:rPr lang="en-GB" sz="1400" dirty="0"/>
              <a:t>: conceptual design has started.</a:t>
            </a:r>
          </a:p>
          <a:p>
            <a:pPr marL="36576" indent="0">
              <a:buNone/>
            </a:pPr>
            <a:endParaRPr lang="en-CH" dirty="0"/>
          </a:p>
          <a:p>
            <a:pPr marL="36576" indent="0">
              <a:buNone/>
            </a:pPr>
            <a:endParaRPr lang="en-CH" dirty="0"/>
          </a:p>
          <a:p>
            <a:pPr marL="36576" indent="0">
              <a:buNone/>
            </a:pPr>
            <a:endParaRPr lang="en-CH" dirty="0"/>
          </a:p>
          <a:p>
            <a:pPr marL="36576" indent="0">
              <a:buNone/>
            </a:pPr>
            <a:endParaRPr lang="en-CH" dirty="0"/>
          </a:p>
          <a:p>
            <a:pPr marL="36576" indent="0">
              <a:buNone/>
            </a:pPr>
            <a:endParaRPr lang="en-CH" dirty="0"/>
          </a:p>
          <a:p>
            <a:pPr marL="36576" indent="0">
              <a:buNone/>
            </a:pPr>
            <a:endParaRPr lang="en-CH" dirty="0"/>
          </a:p>
          <a:p>
            <a:pPr marL="36576" indent="0">
              <a:buNone/>
            </a:pPr>
            <a:r>
              <a:rPr lang="en-US" sz="1400" dirty="0"/>
              <a:t>Collaboration agreement for the development of technological steps </a:t>
            </a:r>
            <a:r>
              <a:rPr lang="en-US" sz="1400" dirty="0">
                <a:solidFill>
                  <a:srgbClr val="FF9300"/>
                </a:solidFill>
              </a:rPr>
              <a:t>towards 16-T </a:t>
            </a:r>
            <a:r>
              <a:rPr lang="en-US" sz="1400" dirty="0"/>
              <a:t>Nb</a:t>
            </a:r>
            <a:r>
              <a:rPr lang="en-US" sz="1400" baseline="-25000" dirty="0"/>
              <a:t>3</a:t>
            </a:r>
            <a:r>
              <a:rPr lang="en-US" sz="1400" dirty="0"/>
              <a:t>Sn magnets with</a:t>
            </a:r>
            <a:r>
              <a:rPr lang="en-US" sz="1400" dirty="0">
                <a:solidFill>
                  <a:srgbClr val="FF9300"/>
                </a:solidFill>
              </a:rPr>
              <a:t> low-prestress common coil </a:t>
            </a:r>
            <a:r>
              <a:rPr lang="en-US" sz="1400" dirty="0"/>
              <a:t>structure: preparation of workshops for the implementation phase.</a:t>
            </a:r>
          </a:p>
          <a:p>
            <a:pPr marL="36576" indent="0">
              <a:buNone/>
            </a:pPr>
            <a:endParaRPr lang="en-US" sz="1400" dirty="0"/>
          </a:p>
          <a:p>
            <a:pPr marL="36576" indent="0">
              <a:buNone/>
            </a:pPr>
            <a:endParaRPr lang="en-CH" sz="1400" dirty="0"/>
          </a:p>
          <a:p>
            <a:pPr marL="36576" indent="0">
              <a:buNone/>
            </a:pPr>
            <a:endParaRPr lang="en-CH" dirty="0"/>
          </a:p>
          <a:p>
            <a:pPr marL="36576" indent="0">
              <a:buNone/>
            </a:pPr>
            <a:endParaRPr lang="en-CH" dirty="0"/>
          </a:p>
          <a:p>
            <a:pPr marL="36576" indent="0">
              <a:buNone/>
            </a:pPr>
            <a:endParaRPr lang="en-CH" dirty="0"/>
          </a:p>
          <a:p>
            <a:pPr marL="36576" indent="0">
              <a:buNone/>
            </a:pPr>
            <a:endParaRPr lang="en-CH" dirty="0"/>
          </a:p>
          <a:p>
            <a:pPr marL="36576" indent="0">
              <a:buNone/>
            </a:pPr>
            <a:r>
              <a:rPr lang="en-US" sz="1400" dirty="0"/>
              <a:t>Collaboration agreement for the development of technological steps </a:t>
            </a:r>
            <a:r>
              <a:rPr lang="en-US" sz="1400" dirty="0">
                <a:solidFill>
                  <a:srgbClr val="FF9300"/>
                </a:solidFill>
              </a:rPr>
              <a:t>towards 16 T common coil </a:t>
            </a:r>
            <a:r>
              <a:rPr lang="en-US" sz="1400" dirty="0"/>
              <a:t>Nb</a:t>
            </a:r>
            <a:r>
              <a:rPr lang="en-US" sz="1400" baseline="-25000" dirty="0"/>
              <a:t>3</a:t>
            </a:r>
            <a:r>
              <a:rPr lang="en-US" sz="1400" dirty="0"/>
              <a:t>Sn magnets </a:t>
            </a:r>
            <a:r>
              <a:rPr lang="en-US" sz="1400" dirty="0">
                <a:solidFill>
                  <a:srgbClr val="FF9300"/>
                </a:solidFill>
              </a:rPr>
              <a:t>with stress management</a:t>
            </a:r>
            <a:r>
              <a:rPr lang="en-US" sz="1400" dirty="0"/>
              <a:t>: collaboration agreement is finalized. </a:t>
            </a:r>
            <a:r>
              <a:rPr lang="en-GB" sz="1400" dirty="0">
                <a:solidFill>
                  <a:srgbClr val="FF9300"/>
                </a:solidFill>
              </a:rPr>
              <a:t>First test 14.5-15 T in 2025/26.</a:t>
            </a:r>
          </a:p>
          <a:p>
            <a:pPr marL="36576" indent="0">
              <a:buNone/>
            </a:pPr>
            <a:endParaRPr lang="en-US" sz="1400" dirty="0"/>
          </a:p>
          <a:p>
            <a:pPr marL="36576" indent="0">
              <a:buNone/>
            </a:pPr>
            <a:endParaRPr lang="en-US" sz="1400" dirty="0"/>
          </a:p>
          <a:p>
            <a:pPr marL="36576" indent="0">
              <a:buNone/>
            </a:pPr>
            <a:endParaRPr lang="en-CH" sz="1400" dirty="0"/>
          </a:p>
        </p:txBody>
      </p:sp>
      <p:sp>
        <p:nvSpPr>
          <p:cNvPr id="4" name="Slide Number Placeholder 3">
            <a:extLst>
              <a:ext uri="{FF2B5EF4-FFF2-40B4-BE49-F238E27FC236}">
                <a16:creationId xmlns:a16="http://schemas.microsoft.com/office/drawing/2014/main" id="{16E6481C-19C6-AC77-D858-420B20A4395C}"/>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18</a:t>
            </a:fld>
            <a:endParaRPr lang="en-US" dirty="0"/>
          </a:p>
        </p:txBody>
      </p:sp>
      <p:pic>
        <p:nvPicPr>
          <p:cNvPr id="5" name="Picture 2" descr="Free Download Paul Scherrer Institute (PSI) Logo Vector from ...">
            <a:extLst>
              <a:ext uri="{FF2B5EF4-FFF2-40B4-BE49-F238E27FC236}">
                <a16:creationId xmlns:a16="http://schemas.microsoft.com/office/drawing/2014/main" id="{4CA57892-1D82-D3C6-FF43-6A51BB0B700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230142" y="1460083"/>
            <a:ext cx="1292034" cy="7198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IEMAT - Wikipedia">
            <a:extLst>
              <a:ext uri="{FF2B5EF4-FFF2-40B4-BE49-F238E27FC236}">
                <a16:creationId xmlns:a16="http://schemas.microsoft.com/office/drawing/2014/main" id="{5E305068-5526-02CB-4F13-40B7D226E0C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436630" y="1772347"/>
            <a:ext cx="1315994" cy="82274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7A7C5AC-7C46-52A1-645A-24361B80A9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06825" y="1888513"/>
            <a:ext cx="753727" cy="753727"/>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8C05637-FD52-2EF7-4254-54BFB8DFFB7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44779" y="1454980"/>
            <a:ext cx="719847" cy="719847"/>
          </a:xfrm>
          <a:prstGeom prst="rect">
            <a:avLst/>
          </a:prstGeom>
        </p:spPr>
      </p:pic>
      <p:grpSp>
        <p:nvGrpSpPr>
          <p:cNvPr id="10" name="Group 9">
            <a:extLst>
              <a:ext uri="{FF2B5EF4-FFF2-40B4-BE49-F238E27FC236}">
                <a16:creationId xmlns:a16="http://schemas.microsoft.com/office/drawing/2014/main" id="{646591BB-7F69-3035-1210-3CB8B424BD60}"/>
              </a:ext>
            </a:extLst>
          </p:cNvPr>
          <p:cNvGrpSpPr/>
          <p:nvPr/>
        </p:nvGrpSpPr>
        <p:grpSpPr>
          <a:xfrm>
            <a:off x="9024702" y="4123657"/>
            <a:ext cx="1497474" cy="914400"/>
            <a:chOff x="4958836" y="2879829"/>
            <a:chExt cx="3681295" cy="2247904"/>
          </a:xfrm>
        </p:grpSpPr>
        <p:pic>
          <p:nvPicPr>
            <p:cNvPr id="11" name="Picture 10">
              <a:extLst>
                <a:ext uri="{FF2B5EF4-FFF2-40B4-BE49-F238E27FC236}">
                  <a16:creationId xmlns:a16="http://schemas.microsoft.com/office/drawing/2014/main" id="{420ED714-0161-3D12-B6B4-E6D32BB4BD1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796909" y="2879829"/>
              <a:ext cx="1843222" cy="2247904"/>
            </a:xfrm>
            <a:prstGeom prst="rect">
              <a:avLst/>
            </a:prstGeom>
          </p:spPr>
        </p:pic>
        <p:pic>
          <p:nvPicPr>
            <p:cNvPr id="12" name="Picture 11">
              <a:extLst>
                <a:ext uri="{FF2B5EF4-FFF2-40B4-BE49-F238E27FC236}">
                  <a16:creationId xmlns:a16="http://schemas.microsoft.com/office/drawing/2014/main" id="{85926303-D1A0-6FF2-B6EF-A03134805E6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4958836" y="2879829"/>
              <a:ext cx="1843222" cy="2247904"/>
            </a:xfrm>
            <a:prstGeom prst="rect">
              <a:avLst/>
            </a:prstGeom>
          </p:spPr>
        </p:pic>
      </p:grpSp>
      <p:pic>
        <p:nvPicPr>
          <p:cNvPr id="14" name="Picture 13" descr="A picture containing symbol, colorfulness, circle, graphics&#10;&#10;Description automatically generated">
            <a:extLst>
              <a:ext uri="{FF2B5EF4-FFF2-40B4-BE49-F238E27FC236}">
                <a16:creationId xmlns:a16="http://schemas.microsoft.com/office/drawing/2014/main" id="{AB9A8DEA-9470-F4E1-FA77-6E7BA909FC6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12809" y="4262914"/>
            <a:ext cx="1794982" cy="1616549"/>
          </a:xfrm>
          <a:prstGeom prst="rect">
            <a:avLst/>
          </a:prstGeom>
        </p:spPr>
      </p:pic>
      <p:pic>
        <p:nvPicPr>
          <p:cNvPr id="15" name="Picture 14">
            <a:extLst>
              <a:ext uri="{FF2B5EF4-FFF2-40B4-BE49-F238E27FC236}">
                <a16:creationId xmlns:a16="http://schemas.microsoft.com/office/drawing/2014/main" id="{D20A08C5-490C-EF5E-5E17-B1B0546DB3B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850437" y="4458636"/>
            <a:ext cx="1545461" cy="1420827"/>
          </a:xfrm>
          <a:prstGeom prst="rect">
            <a:avLst/>
          </a:prstGeom>
        </p:spPr>
      </p:pic>
    </p:spTree>
    <p:extLst>
      <p:ext uri="{BB962C8B-B14F-4D97-AF65-F5344CB8AC3E}">
        <p14:creationId xmlns:p14="http://schemas.microsoft.com/office/powerpoint/2010/main" val="2063789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0DE96-9EE6-D9AF-0D15-646465CBD9E7}"/>
              </a:ext>
            </a:extLst>
          </p:cNvPr>
          <p:cNvSpPr>
            <a:spLocks noGrp="1"/>
          </p:cNvSpPr>
          <p:nvPr>
            <p:ph type="title"/>
          </p:nvPr>
        </p:nvSpPr>
        <p:spPr>
          <a:xfrm>
            <a:off x="647700" y="136525"/>
            <a:ext cx="10515600" cy="1325563"/>
          </a:xfrm>
        </p:spPr>
        <p:txBody>
          <a:bodyPr/>
          <a:lstStyle/>
          <a:p>
            <a:r>
              <a:rPr lang="en-CH" dirty="0"/>
              <a:t>Cross-Cutting Activities</a:t>
            </a:r>
          </a:p>
        </p:txBody>
      </p:sp>
      <p:sp>
        <p:nvSpPr>
          <p:cNvPr id="3" name="Content Placeholder 2">
            <a:extLst>
              <a:ext uri="{FF2B5EF4-FFF2-40B4-BE49-F238E27FC236}">
                <a16:creationId xmlns:a16="http://schemas.microsoft.com/office/drawing/2014/main" id="{47F682AC-D4A9-E8FC-80D7-9CAC5C0A2752}"/>
              </a:ext>
            </a:extLst>
          </p:cNvPr>
          <p:cNvSpPr>
            <a:spLocks noGrp="1"/>
          </p:cNvSpPr>
          <p:nvPr>
            <p:ph idx="1"/>
          </p:nvPr>
        </p:nvSpPr>
        <p:spPr>
          <a:xfrm>
            <a:off x="457200" y="1344657"/>
            <a:ext cx="11087100" cy="4477410"/>
          </a:xfrm>
        </p:spPr>
        <p:txBody>
          <a:bodyPr>
            <a:normAutofit fontScale="70000" lnSpcReduction="20000"/>
          </a:bodyPr>
          <a:lstStyle/>
          <a:p>
            <a:pPr algn="just">
              <a:lnSpc>
                <a:spcPct val="120000"/>
              </a:lnSpc>
            </a:pPr>
            <a:r>
              <a:rPr lang="en-US" dirty="0">
                <a:solidFill>
                  <a:schemeClr val="tx2">
                    <a:lumMod val="60000"/>
                    <a:lumOff val="40000"/>
                  </a:schemeClr>
                </a:solidFill>
              </a:rPr>
              <a:t>Numerical models</a:t>
            </a:r>
            <a:r>
              <a:rPr lang="en-US" dirty="0"/>
              <a:t>, </a:t>
            </a:r>
            <a:r>
              <a:rPr lang="en-US" dirty="0">
                <a:solidFill>
                  <a:schemeClr val="tx1">
                    <a:lumMod val="60000"/>
                    <a:lumOff val="40000"/>
                  </a:schemeClr>
                </a:solidFill>
              </a:rPr>
              <a:t>materials, protection techniques, cryogenics, diagnostics, magnetic measurements</a:t>
            </a:r>
            <a:r>
              <a:rPr lang="en-US" dirty="0"/>
              <a:t>, etc. are all challenging applications of their respective engineering sciences. </a:t>
            </a:r>
          </a:p>
          <a:p>
            <a:pPr algn="just">
              <a:lnSpc>
                <a:spcPct val="120000"/>
              </a:lnSpc>
            </a:pPr>
            <a:r>
              <a:rPr lang="en-US" dirty="0"/>
              <a:t>Involving more labs as well as </a:t>
            </a:r>
            <a:r>
              <a:rPr lang="en-US" dirty="0">
                <a:solidFill>
                  <a:schemeClr val="tx1">
                    <a:lumMod val="60000"/>
                    <a:lumOff val="40000"/>
                  </a:schemeClr>
                </a:solidFill>
              </a:rPr>
              <a:t>academic and industrial partners promises enhanced efforts, competency </a:t>
            </a:r>
            <a:r>
              <a:rPr lang="en-US" dirty="0"/>
              <a:t>and cross-pollination. </a:t>
            </a:r>
          </a:p>
          <a:p>
            <a:pPr algn="just">
              <a:lnSpc>
                <a:spcPct val="120000"/>
              </a:lnSpc>
            </a:pPr>
            <a:r>
              <a:rPr lang="en-US" dirty="0"/>
              <a:t>Only a </a:t>
            </a:r>
            <a:r>
              <a:rPr lang="en-US" dirty="0">
                <a:solidFill>
                  <a:schemeClr val="tx1">
                    <a:lumMod val="60000"/>
                    <a:lumOff val="40000"/>
                  </a:schemeClr>
                </a:solidFill>
              </a:rPr>
              <a:t>steady technical exchange </a:t>
            </a:r>
            <a:r>
              <a:rPr lang="en-US" dirty="0"/>
              <a:t>can ensure that a magnet engineer’s challenges motivate research into possible solutions, and that new developments inspire magnet designs.</a:t>
            </a:r>
          </a:p>
          <a:p>
            <a:pPr algn="just">
              <a:lnSpc>
                <a:spcPct val="120000"/>
              </a:lnSpc>
            </a:pPr>
            <a:r>
              <a:rPr lang="en-US" dirty="0"/>
              <a:t>Open </a:t>
            </a:r>
            <a:r>
              <a:rPr lang="en-US" dirty="0">
                <a:solidFill>
                  <a:srgbClr val="FF9300"/>
                </a:solidFill>
              </a:rPr>
              <a:t>R&amp;D Line Fora have</a:t>
            </a:r>
            <a:r>
              <a:rPr lang="en-US" dirty="0"/>
              <a:t> </a:t>
            </a:r>
            <a:r>
              <a:rPr lang="en-US" dirty="0">
                <a:solidFill>
                  <a:srgbClr val="FF9300"/>
                </a:solidFill>
              </a:rPr>
              <a:t>started</a:t>
            </a:r>
            <a:r>
              <a:rPr lang="en-US" dirty="0"/>
              <a:t> – HFM a dynamic research network! </a:t>
            </a:r>
          </a:p>
          <a:p>
            <a:pPr algn="just">
              <a:lnSpc>
                <a:spcPct val="120000"/>
              </a:lnSpc>
            </a:pPr>
            <a:r>
              <a:rPr lang="en-CH" sz="2800" dirty="0">
                <a:solidFill>
                  <a:srgbClr val="FF9300"/>
                </a:solidFill>
              </a:rPr>
              <a:t>HFM R&amp;D has suffered from slow turnaround and late feedback</a:t>
            </a:r>
            <a:r>
              <a:rPr lang="en-CH" sz="2800" dirty="0"/>
              <a:t> on technological choices.</a:t>
            </a:r>
          </a:p>
          <a:p>
            <a:pPr algn="just">
              <a:lnSpc>
                <a:spcPct val="120000"/>
              </a:lnSpc>
            </a:pPr>
            <a:r>
              <a:rPr lang="en-US" sz="2800" dirty="0">
                <a:solidFill>
                  <a:srgbClr val="FF9300"/>
                </a:solidFill>
              </a:rPr>
              <a:t>Magnet R&amp;D developed as a </a:t>
            </a:r>
            <a:r>
              <a:rPr lang="en-US" sz="2800" dirty="0"/>
              <a:t>[</a:t>
            </a:r>
            <a:r>
              <a:rPr lang="en-US" sz="2800" strike="sngStrike" dirty="0">
                <a:solidFill>
                  <a:srgbClr val="0070C0"/>
                </a:solidFill>
              </a:rPr>
              <a:t>succession</a:t>
            </a:r>
            <a:r>
              <a:rPr lang="en-US" sz="2800" dirty="0">
                <a:solidFill>
                  <a:srgbClr val="0070C0"/>
                </a:solidFill>
              </a:rPr>
              <a:t> </a:t>
            </a:r>
            <a:r>
              <a:rPr lang="en-US" sz="2800" dirty="0">
                <a:solidFill>
                  <a:srgbClr val="FF9300"/>
                </a:solidFill>
              </a:rPr>
              <a:t>funnel</a:t>
            </a:r>
            <a:r>
              <a:rPr lang="en-US" sz="2800" dirty="0">
                <a:solidFill>
                  <a:srgbClr val="0070C0"/>
                </a:solidFill>
              </a:rPr>
              <a:t>] </a:t>
            </a:r>
            <a:r>
              <a:rPr lang="en-US" sz="2800" dirty="0">
                <a:solidFill>
                  <a:srgbClr val="FF9300"/>
                </a:solidFill>
              </a:rPr>
              <a:t>of meaningful fast-turnaround demonstrations</a:t>
            </a:r>
            <a:r>
              <a:rPr lang="en-US" sz="2800" dirty="0"/>
              <a:t>, ranging from non-powered material […] samples […] towards ultimate specifications. In this way, </a:t>
            </a:r>
            <a:r>
              <a:rPr lang="en-US" sz="2800" dirty="0">
                <a:solidFill>
                  <a:srgbClr val="0070C0"/>
                </a:solidFill>
              </a:rPr>
              <a:t>new technologies can be tested under realistic conditions at the earliest possible stage, the smallest relevant scale</a:t>
            </a:r>
            <a:r>
              <a:rPr lang="en-US" sz="2800" dirty="0"/>
              <a:t> and cost, and the fastest pace.“</a:t>
            </a:r>
          </a:p>
          <a:p>
            <a:pPr marL="0" indent="0">
              <a:lnSpc>
                <a:spcPct val="120000"/>
              </a:lnSpc>
              <a:buNone/>
            </a:pPr>
            <a:endParaRPr lang="en-US" dirty="0"/>
          </a:p>
          <a:p>
            <a:pPr>
              <a:lnSpc>
                <a:spcPct val="120000"/>
              </a:lnSpc>
            </a:pPr>
            <a:endParaRPr lang="en-CH" dirty="0"/>
          </a:p>
        </p:txBody>
      </p:sp>
      <p:sp>
        <p:nvSpPr>
          <p:cNvPr id="4" name="Slide Number Placeholder 3">
            <a:extLst>
              <a:ext uri="{FF2B5EF4-FFF2-40B4-BE49-F238E27FC236}">
                <a16:creationId xmlns:a16="http://schemas.microsoft.com/office/drawing/2014/main" id="{0B975A37-A511-20B3-88D6-80208A19171C}"/>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1566526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4230-BD87-F210-EE4B-672C684EC972}"/>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4897E733-D9FA-1ABB-37CE-DA1CA2CFE019}"/>
              </a:ext>
            </a:extLst>
          </p:cNvPr>
          <p:cNvSpPr>
            <a:spLocks noGrp="1"/>
          </p:cNvSpPr>
          <p:nvPr>
            <p:ph idx="1"/>
          </p:nvPr>
        </p:nvSpPr>
        <p:spPr>
          <a:xfrm>
            <a:off x="838200" y="1825625"/>
            <a:ext cx="10515600" cy="4667250"/>
          </a:xfrm>
        </p:spPr>
        <p:txBody>
          <a:bodyPr>
            <a:normAutofit fontScale="85000" lnSpcReduction="20000"/>
          </a:bodyPr>
          <a:lstStyle/>
          <a:p>
            <a:r>
              <a:rPr lang="en-CH" dirty="0"/>
              <a:t>Landscape</a:t>
            </a:r>
          </a:p>
          <a:p>
            <a:r>
              <a:rPr lang="en-CH" dirty="0"/>
              <a:t>Magnets R&amp;D:</a:t>
            </a:r>
          </a:p>
          <a:p>
            <a:pPr lvl="1"/>
            <a:r>
              <a:rPr lang="en-CH" dirty="0"/>
              <a:t>Low Temperature Superconductors LTM</a:t>
            </a:r>
          </a:p>
          <a:p>
            <a:pPr lvl="2"/>
            <a:r>
              <a:rPr lang="en-CH" dirty="0">
                <a:sym typeface="Wingdings" pitchFamily="2" charset="2"/>
              </a:rPr>
              <a:t>Limits of Nb3SN</a:t>
            </a:r>
          </a:p>
          <a:p>
            <a:pPr lvl="2"/>
            <a:r>
              <a:rPr lang="en-CH" dirty="0">
                <a:sym typeface="Wingdings" pitchFamily="2" charset="2"/>
              </a:rPr>
              <a:t>Global effort, Cross-cutting activities</a:t>
            </a:r>
          </a:p>
          <a:p>
            <a:pPr lvl="2"/>
            <a:r>
              <a:rPr lang="en-CH" dirty="0">
                <a:sym typeface="Wingdings" pitchFamily="2" charset="2"/>
              </a:rPr>
              <a:t>Epoxy Example</a:t>
            </a:r>
          </a:p>
          <a:p>
            <a:pPr lvl="1"/>
            <a:r>
              <a:rPr lang="en-CH" dirty="0">
                <a:sym typeface="Wingdings" pitchFamily="2" charset="2"/>
              </a:rPr>
              <a:t>High Temperature Superconductors HTS </a:t>
            </a:r>
          </a:p>
          <a:p>
            <a:pPr lvl="2"/>
            <a:r>
              <a:rPr lang="en-CH" dirty="0">
                <a:sym typeface="Wingdings" pitchFamily="2" charset="2"/>
              </a:rPr>
              <a:t>HTS developments for HFM</a:t>
            </a:r>
          </a:p>
          <a:p>
            <a:pPr lvl="2"/>
            <a:r>
              <a:rPr lang="en-CH" dirty="0">
                <a:sym typeface="Wingdings" pitchFamily="2" charset="2"/>
              </a:rPr>
              <a:t>Material studies</a:t>
            </a:r>
          </a:p>
          <a:p>
            <a:pPr lvl="2"/>
            <a:r>
              <a:rPr lang="en-CH" dirty="0">
                <a:sym typeface="Wingdings" pitchFamily="2" charset="2"/>
              </a:rPr>
              <a:t>Ondulators</a:t>
            </a:r>
          </a:p>
          <a:p>
            <a:pPr lvl="2"/>
            <a:r>
              <a:rPr lang="en-CH" dirty="0">
                <a:sym typeface="Wingdings" pitchFamily="2" charset="2"/>
              </a:rPr>
              <a:t>Hybrid Magnets program 17 T</a:t>
            </a:r>
          </a:p>
          <a:p>
            <a:r>
              <a:rPr lang="en-CH" dirty="0"/>
              <a:t>Beam dynamics: </a:t>
            </a:r>
            <a:r>
              <a:rPr lang="en-CH" dirty="0">
                <a:sym typeface="Wingdings" pitchFamily="2" charset="2"/>
              </a:rPr>
              <a:t>importance of modelling and design</a:t>
            </a:r>
          </a:p>
          <a:p>
            <a:pPr lvl="1"/>
            <a:r>
              <a:rPr lang="en-CH" dirty="0">
                <a:sym typeface="Wingdings" pitchFamily="2" charset="2"/>
              </a:rPr>
              <a:t>SuperKEKB  modelling and understanding</a:t>
            </a:r>
          </a:p>
          <a:p>
            <a:pPr lvl="1"/>
            <a:r>
              <a:rPr lang="en-CH" dirty="0">
                <a:sym typeface="Wingdings" pitchFamily="2" charset="2"/>
              </a:rPr>
              <a:t>Power efficiency during design and smart choices for operational scenarious</a:t>
            </a:r>
          </a:p>
          <a:p>
            <a:r>
              <a:rPr lang="en-CH" dirty="0">
                <a:sym typeface="Wingdings" pitchFamily="2" charset="2"/>
              </a:rPr>
              <a:t>Summary</a:t>
            </a:r>
            <a:endParaRPr lang="en-CH" dirty="0"/>
          </a:p>
        </p:txBody>
      </p:sp>
      <p:sp>
        <p:nvSpPr>
          <p:cNvPr id="4" name="Slide Number Placeholder 5">
            <a:extLst>
              <a:ext uri="{FF2B5EF4-FFF2-40B4-BE49-F238E27FC236}">
                <a16:creationId xmlns:a16="http://schemas.microsoft.com/office/drawing/2014/main" id="{598F923E-7293-F7E5-4E22-6A936CBEFFA6}"/>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0058852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0DE96-9EE6-D9AF-0D15-646465CBD9E7}"/>
              </a:ext>
            </a:extLst>
          </p:cNvPr>
          <p:cNvSpPr>
            <a:spLocks noGrp="1"/>
          </p:cNvSpPr>
          <p:nvPr>
            <p:ph type="title"/>
          </p:nvPr>
        </p:nvSpPr>
        <p:spPr>
          <a:xfrm>
            <a:off x="647700" y="136525"/>
            <a:ext cx="10515600" cy="1325563"/>
          </a:xfrm>
        </p:spPr>
        <p:txBody>
          <a:bodyPr/>
          <a:lstStyle/>
          <a:p>
            <a:r>
              <a:rPr lang="en-CH" dirty="0"/>
              <a:t>Cross-Cutting Activities</a:t>
            </a:r>
          </a:p>
        </p:txBody>
      </p:sp>
      <p:sp>
        <p:nvSpPr>
          <p:cNvPr id="3" name="Content Placeholder 2">
            <a:extLst>
              <a:ext uri="{FF2B5EF4-FFF2-40B4-BE49-F238E27FC236}">
                <a16:creationId xmlns:a16="http://schemas.microsoft.com/office/drawing/2014/main" id="{47F682AC-D4A9-E8FC-80D7-9CAC5C0A2752}"/>
              </a:ext>
            </a:extLst>
          </p:cNvPr>
          <p:cNvSpPr>
            <a:spLocks noGrp="1"/>
          </p:cNvSpPr>
          <p:nvPr>
            <p:ph idx="1"/>
          </p:nvPr>
        </p:nvSpPr>
        <p:spPr>
          <a:xfrm>
            <a:off x="457200" y="1344657"/>
            <a:ext cx="11087100" cy="4477410"/>
          </a:xfrm>
        </p:spPr>
        <p:txBody>
          <a:bodyPr>
            <a:normAutofit fontScale="70000" lnSpcReduction="20000"/>
          </a:bodyPr>
          <a:lstStyle/>
          <a:p>
            <a:pPr algn="just">
              <a:lnSpc>
                <a:spcPct val="120000"/>
              </a:lnSpc>
            </a:pPr>
            <a:r>
              <a:rPr lang="en-US" dirty="0">
                <a:solidFill>
                  <a:schemeClr val="tx2">
                    <a:lumMod val="60000"/>
                    <a:lumOff val="40000"/>
                  </a:schemeClr>
                </a:solidFill>
              </a:rPr>
              <a:t>Numerical models</a:t>
            </a:r>
            <a:r>
              <a:rPr lang="en-US" dirty="0"/>
              <a:t>, </a:t>
            </a:r>
            <a:r>
              <a:rPr lang="en-US" dirty="0">
                <a:solidFill>
                  <a:schemeClr val="tx1">
                    <a:lumMod val="60000"/>
                    <a:lumOff val="40000"/>
                  </a:schemeClr>
                </a:solidFill>
              </a:rPr>
              <a:t>materials, protection techniques, cryogenics, diagnostics, magnetic measurements</a:t>
            </a:r>
            <a:r>
              <a:rPr lang="en-US" dirty="0"/>
              <a:t>, etc. are all challenging applications of their respective engineering sciences. </a:t>
            </a:r>
          </a:p>
          <a:p>
            <a:pPr algn="just">
              <a:lnSpc>
                <a:spcPct val="120000"/>
              </a:lnSpc>
            </a:pPr>
            <a:r>
              <a:rPr lang="en-US" dirty="0"/>
              <a:t>Involving more labs as well as </a:t>
            </a:r>
            <a:r>
              <a:rPr lang="en-US" dirty="0">
                <a:solidFill>
                  <a:schemeClr val="tx1">
                    <a:lumMod val="60000"/>
                    <a:lumOff val="40000"/>
                  </a:schemeClr>
                </a:solidFill>
              </a:rPr>
              <a:t>academic and industrial partners promises enhanced efforts, competency </a:t>
            </a:r>
            <a:r>
              <a:rPr lang="en-US" dirty="0"/>
              <a:t>and cross-pollination. </a:t>
            </a:r>
          </a:p>
          <a:p>
            <a:pPr algn="just">
              <a:lnSpc>
                <a:spcPct val="120000"/>
              </a:lnSpc>
            </a:pPr>
            <a:r>
              <a:rPr lang="en-US" dirty="0"/>
              <a:t>Only a </a:t>
            </a:r>
            <a:r>
              <a:rPr lang="en-US" dirty="0">
                <a:solidFill>
                  <a:schemeClr val="tx1">
                    <a:lumMod val="60000"/>
                    <a:lumOff val="40000"/>
                  </a:schemeClr>
                </a:solidFill>
              </a:rPr>
              <a:t>steady technical exchange </a:t>
            </a:r>
            <a:r>
              <a:rPr lang="en-US" dirty="0"/>
              <a:t>can ensure that a magnet engineer’s challenges motivate research into possible solutions, and that new developments inspire magnet designs.</a:t>
            </a:r>
          </a:p>
          <a:p>
            <a:pPr algn="just">
              <a:lnSpc>
                <a:spcPct val="120000"/>
              </a:lnSpc>
            </a:pPr>
            <a:r>
              <a:rPr lang="en-US" dirty="0"/>
              <a:t>Open </a:t>
            </a:r>
            <a:r>
              <a:rPr lang="en-US" dirty="0">
                <a:solidFill>
                  <a:srgbClr val="FF9300"/>
                </a:solidFill>
              </a:rPr>
              <a:t>R&amp;D Line Fora have</a:t>
            </a:r>
            <a:r>
              <a:rPr lang="en-US" dirty="0"/>
              <a:t> </a:t>
            </a:r>
            <a:r>
              <a:rPr lang="en-US" dirty="0">
                <a:solidFill>
                  <a:srgbClr val="FF9300"/>
                </a:solidFill>
              </a:rPr>
              <a:t>started</a:t>
            </a:r>
            <a:r>
              <a:rPr lang="en-US" dirty="0"/>
              <a:t> – HFM a dynamic research network! </a:t>
            </a:r>
          </a:p>
          <a:p>
            <a:pPr algn="just">
              <a:lnSpc>
                <a:spcPct val="120000"/>
              </a:lnSpc>
            </a:pPr>
            <a:r>
              <a:rPr lang="en-CH" sz="2800" dirty="0">
                <a:solidFill>
                  <a:srgbClr val="FF9300"/>
                </a:solidFill>
              </a:rPr>
              <a:t>HFM R&amp;D has suffered from slow turnaround and late feedback</a:t>
            </a:r>
            <a:r>
              <a:rPr lang="en-CH" sz="2800" dirty="0"/>
              <a:t> on technological choices.</a:t>
            </a:r>
          </a:p>
          <a:p>
            <a:pPr algn="just">
              <a:lnSpc>
                <a:spcPct val="120000"/>
              </a:lnSpc>
            </a:pPr>
            <a:r>
              <a:rPr lang="en-US" sz="2800" dirty="0">
                <a:solidFill>
                  <a:srgbClr val="FF9300"/>
                </a:solidFill>
              </a:rPr>
              <a:t>Magnet R&amp;D developed as a </a:t>
            </a:r>
            <a:r>
              <a:rPr lang="en-US" sz="2800" dirty="0"/>
              <a:t>[</a:t>
            </a:r>
            <a:r>
              <a:rPr lang="en-US" sz="2800" strike="sngStrike" dirty="0">
                <a:solidFill>
                  <a:srgbClr val="0070C0"/>
                </a:solidFill>
              </a:rPr>
              <a:t>succession</a:t>
            </a:r>
            <a:r>
              <a:rPr lang="en-US" sz="2800" dirty="0">
                <a:solidFill>
                  <a:srgbClr val="0070C0"/>
                </a:solidFill>
              </a:rPr>
              <a:t> </a:t>
            </a:r>
            <a:r>
              <a:rPr lang="en-US" sz="2800" dirty="0">
                <a:solidFill>
                  <a:srgbClr val="FF9300"/>
                </a:solidFill>
              </a:rPr>
              <a:t>funnel</a:t>
            </a:r>
            <a:r>
              <a:rPr lang="en-US" sz="2800" dirty="0">
                <a:solidFill>
                  <a:srgbClr val="0070C0"/>
                </a:solidFill>
              </a:rPr>
              <a:t>] </a:t>
            </a:r>
            <a:r>
              <a:rPr lang="en-US" sz="2800" dirty="0">
                <a:solidFill>
                  <a:srgbClr val="FF9300"/>
                </a:solidFill>
              </a:rPr>
              <a:t>of meaningful fast-turnaround demonstrations</a:t>
            </a:r>
            <a:r>
              <a:rPr lang="en-US" sz="2800" dirty="0"/>
              <a:t>, ranging from non-powered material […] samples […] towards ultimate specifications. In this way, </a:t>
            </a:r>
            <a:r>
              <a:rPr lang="en-US" sz="2800" dirty="0">
                <a:solidFill>
                  <a:srgbClr val="0070C0"/>
                </a:solidFill>
              </a:rPr>
              <a:t>new technologies can be tested under realistic conditions at the earliest possible stage, the smallest relevant scale</a:t>
            </a:r>
            <a:r>
              <a:rPr lang="en-US" sz="2800" dirty="0"/>
              <a:t> and cost, and the fastest pace.“</a:t>
            </a:r>
          </a:p>
          <a:p>
            <a:pPr marL="0" indent="0">
              <a:lnSpc>
                <a:spcPct val="120000"/>
              </a:lnSpc>
              <a:buNone/>
            </a:pPr>
            <a:endParaRPr lang="en-US" dirty="0"/>
          </a:p>
          <a:p>
            <a:pPr>
              <a:lnSpc>
                <a:spcPct val="120000"/>
              </a:lnSpc>
            </a:pPr>
            <a:endParaRPr lang="en-CH" dirty="0"/>
          </a:p>
        </p:txBody>
      </p:sp>
      <p:sp>
        <p:nvSpPr>
          <p:cNvPr id="4" name="Slide Number Placeholder 3">
            <a:extLst>
              <a:ext uri="{FF2B5EF4-FFF2-40B4-BE49-F238E27FC236}">
                <a16:creationId xmlns:a16="http://schemas.microsoft.com/office/drawing/2014/main" id="{0B975A37-A511-20B3-88D6-80208A19171C}"/>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20</a:t>
            </a:fld>
            <a:endParaRPr lang="en-US" dirty="0"/>
          </a:p>
        </p:txBody>
      </p:sp>
      <p:sp>
        <p:nvSpPr>
          <p:cNvPr id="5" name="Rectangle 4">
            <a:extLst>
              <a:ext uri="{FF2B5EF4-FFF2-40B4-BE49-F238E27FC236}">
                <a16:creationId xmlns:a16="http://schemas.microsoft.com/office/drawing/2014/main" id="{2C4CD989-DF28-1EED-232E-F06184351380}"/>
              </a:ext>
            </a:extLst>
          </p:cNvPr>
          <p:cNvSpPr/>
          <p:nvPr/>
        </p:nvSpPr>
        <p:spPr>
          <a:xfrm>
            <a:off x="211720" y="3583362"/>
            <a:ext cx="11387559" cy="2214343"/>
          </a:xfrm>
          <a:prstGeom prst="rect">
            <a:avLst/>
          </a:prstGeom>
          <a:solidFill>
            <a:schemeClr val="accent6">
              <a:alpha val="2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516820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0D338-222C-6746-B4EE-8A0534441E4F}"/>
              </a:ext>
            </a:extLst>
          </p:cNvPr>
          <p:cNvSpPr>
            <a:spLocks noGrp="1"/>
          </p:cNvSpPr>
          <p:nvPr>
            <p:ph type="title"/>
          </p:nvPr>
        </p:nvSpPr>
        <p:spPr>
          <a:xfrm>
            <a:off x="381000" y="-244475"/>
            <a:ext cx="10515600" cy="1325563"/>
          </a:xfrm>
        </p:spPr>
        <p:txBody>
          <a:bodyPr/>
          <a:lstStyle/>
          <a:p>
            <a:r>
              <a:rPr lang="en-CH" dirty="0"/>
              <a:t>BOX Program example</a:t>
            </a:r>
          </a:p>
        </p:txBody>
      </p:sp>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7918391-D411-FE40-AAD7-861AE5233E0E}" type="slidenum">
              <a:rPr lang="en-US" smtClean="0"/>
              <a:pPr algn="r">
                <a:defRPr/>
              </a:pPr>
              <a:t>21</a:t>
            </a:fld>
            <a:endParaRPr lang="de-DE" dirty="0"/>
          </a:p>
        </p:txBody>
      </p:sp>
      <p:sp>
        <p:nvSpPr>
          <p:cNvPr id="18" name="Content Placeholder 1">
            <a:extLst>
              <a:ext uri="{FF2B5EF4-FFF2-40B4-BE49-F238E27FC236}">
                <a16:creationId xmlns:a16="http://schemas.microsoft.com/office/drawing/2014/main" id="{1644CC8F-8FD4-C444-8CEC-B4FC07447C29}"/>
              </a:ext>
            </a:extLst>
          </p:cNvPr>
          <p:cNvSpPr txBox="1">
            <a:spLocks/>
          </p:cNvSpPr>
          <p:nvPr/>
        </p:nvSpPr>
        <p:spPr>
          <a:xfrm>
            <a:off x="816016" y="5094695"/>
            <a:ext cx="10515599"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lgn="just">
              <a:buNone/>
            </a:pPr>
            <a:r>
              <a:rPr lang="en-US" sz="1600" b="1" i="1" dirty="0">
                <a:solidFill>
                  <a:srgbClr val="0070C0"/>
                </a:solidFill>
              </a:rPr>
              <a:t>BOX</a:t>
            </a:r>
            <a:r>
              <a:rPr lang="en-US" sz="1600" dirty="0"/>
              <a:t> (</a:t>
            </a:r>
            <a:r>
              <a:rPr lang="en-US" sz="1600" dirty="0" err="1"/>
              <a:t>BOnding</a:t>
            </a:r>
            <a:r>
              <a:rPr lang="en-US" sz="1600" dirty="0"/>
              <a:t> </a:t>
            </a:r>
            <a:r>
              <a:rPr lang="en-US" sz="1600" dirty="0" err="1"/>
              <a:t>eXperiment</a:t>
            </a:r>
            <a:r>
              <a:rPr lang="en-US" sz="1600" dirty="0"/>
              <a:t>) program with university of Twente has shown a wide variety of results,  from complete conductor </a:t>
            </a:r>
            <a:r>
              <a:rPr lang="en-US" sz="1600" b="1" i="1" dirty="0">
                <a:solidFill>
                  <a:srgbClr val="0070C0"/>
                </a:solidFill>
              </a:rPr>
              <a:t>degradation (no impregnation) </a:t>
            </a:r>
            <a:r>
              <a:rPr lang="en-US" sz="1600" dirty="0"/>
              <a:t>to substantial </a:t>
            </a:r>
            <a:r>
              <a:rPr lang="en-US" sz="1600" b="1" i="1" dirty="0">
                <a:solidFill>
                  <a:srgbClr val="0070C0"/>
                </a:solidFill>
              </a:rPr>
              <a:t>training (epoxy)</a:t>
            </a:r>
            <a:r>
              <a:rPr lang="en-US" sz="1600" dirty="0"/>
              <a:t> to </a:t>
            </a:r>
            <a:r>
              <a:rPr lang="en-US" sz="1600" b="1" i="1" dirty="0">
                <a:solidFill>
                  <a:srgbClr val="00B050"/>
                </a:solidFill>
              </a:rPr>
              <a:t>no-training (wax, </a:t>
            </a:r>
            <a:r>
              <a:rPr lang="en-US" sz="1600" b="1" i="1" dirty="0" err="1">
                <a:solidFill>
                  <a:srgbClr val="00B050"/>
                </a:solidFill>
              </a:rPr>
              <a:t>Stycast</a:t>
            </a:r>
            <a:r>
              <a:rPr lang="en-US" sz="1600" b="1" i="1" dirty="0">
                <a:solidFill>
                  <a:srgbClr val="00B050"/>
                </a:solidFill>
              </a:rPr>
              <a:t>), </a:t>
            </a:r>
            <a:r>
              <a:rPr lang="en-US" sz="1600" dirty="0"/>
              <a:t>with </a:t>
            </a:r>
            <a:r>
              <a:rPr lang="en-US" sz="1600" b="1" i="1" dirty="0">
                <a:solidFill>
                  <a:srgbClr val="0070C0"/>
                </a:solidFill>
              </a:rPr>
              <a:t>18 BOX samples </a:t>
            </a:r>
            <a:r>
              <a:rPr lang="en-US" sz="1600" dirty="0"/>
              <a:t>successfully</a:t>
            </a:r>
            <a:r>
              <a:rPr lang="en-US" sz="1600" b="1" i="1" dirty="0">
                <a:solidFill>
                  <a:srgbClr val="0070C0"/>
                </a:solidFill>
              </a:rPr>
              <a:t> </a:t>
            </a:r>
            <a:r>
              <a:rPr lang="en-US" sz="1600" dirty="0"/>
              <a:t>manufactured and tested in 2 years.</a:t>
            </a:r>
          </a:p>
          <a:p>
            <a:pPr marL="0" indent="0" algn="just">
              <a:buNone/>
            </a:pPr>
            <a:r>
              <a:rPr lang="en-US" sz="1600" b="1" dirty="0"/>
              <a:t>Clear evidence of different training quench </a:t>
            </a:r>
            <a:r>
              <a:rPr lang="en-US" sz="1600" b="1" dirty="0" err="1"/>
              <a:t>behaviours</a:t>
            </a:r>
            <a:r>
              <a:rPr lang="en-US" sz="1600" b="1" dirty="0"/>
              <a:t> depending on </a:t>
            </a:r>
            <a:r>
              <a:rPr lang="en-US" sz="1600" b="1" dirty="0" err="1"/>
              <a:t>impregnants</a:t>
            </a:r>
            <a:r>
              <a:rPr lang="en-US" sz="1600" b="1" dirty="0"/>
              <a:t> (epoxy used to guarantee helium flow in cables). Multi disciplinary effort (material, magnet design, cryogenics and engineering)</a:t>
            </a:r>
          </a:p>
          <a:p>
            <a:pPr marL="0" indent="0" algn="just">
              <a:buNone/>
            </a:pPr>
            <a:endParaRPr lang="en-US" sz="1050" dirty="0"/>
          </a:p>
        </p:txBody>
      </p:sp>
      <p:sp>
        <p:nvSpPr>
          <p:cNvPr id="2" name="TextBox 1">
            <a:extLst>
              <a:ext uri="{FF2B5EF4-FFF2-40B4-BE49-F238E27FC236}">
                <a16:creationId xmlns:a16="http://schemas.microsoft.com/office/drawing/2014/main" id="{89A5886F-F4C0-B24C-B7A7-74CD3985FE22}"/>
              </a:ext>
            </a:extLst>
          </p:cNvPr>
          <p:cNvSpPr txBox="1"/>
          <p:nvPr/>
        </p:nvSpPr>
        <p:spPr>
          <a:xfrm>
            <a:off x="4170190" y="4671733"/>
            <a:ext cx="914400" cy="914400"/>
          </a:xfrm>
          <a:prstGeom prst="rect">
            <a:avLst/>
          </a:prstGeom>
          <a:noFill/>
        </p:spPr>
        <p:txBody>
          <a:bodyPr wrap="none" lIns="0" tIns="0" rIns="0" bIns="0" rtlCol="0">
            <a:noAutofit/>
          </a:bodyPr>
          <a:lstStyle/>
          <a:p>
            <a:pPr>
              <a:lnSpc>
                <a:spcPct val="110000"/>
              </a:lnSpc>
            </a:pPr>
            <a:r>
              <a:rPr lang="en-CH" sz="1400" kern="1000" spc="30" dirty="0">
                <a:cs typeface="Franklin Gothic Book"/>
              </a:rPr>
              <a:t>Pictures by M. Daly, S. Sidorov, S. Otten</a:t>
            </a:r>
          </a:p>
        </p:txBody>
      </p:sp>
      <p:sp>
        <p:nvSpPr>
          <p:cNvPr id="20" name="TextBox 19">
            <a:extLst>
              <a:ext uri="{FF2B5EF4-FFF2-40B4-BE49-F238E27FC236}">
                <a16:creationId xmlns:a16="http://schemas.microsoft.com/office/drawing/2014/main" id="{81B0DA33-D6CB-9241-95D8-C919F3DA1E70}"/>
              </a:ext>
            </a:extLst>
          </p:cNvPr>
          <p:cNvSpPr txBox="1"/>
          <p:nvPr/>
        </p:nvSpPr>
        <p:spPr>
          <a:xfrm>
            <a:off x="4179277" y="8018585"/>
            <a:ext cx="0" cy="0"/>
          </a:xfrm>
          <a:prstGeom prst="rect">
            <a:avLst/>
          </a:prstGeom>
          <a:noFill/>
        </p:spPr>
        <p:txBody>
          <a:bodyPr wrap="none" lIns="0" tIns="0" rIns="0" bIns="0" rtlCol="0">
            <a:noAutofit/>
          </a:bodyPr>
          <a:lstStyle/>
          <a:p>
            <a:pPr>
              <a:lnSpc>
                <a:spcPct val="110000"/>
              </a:lnSpc>
            </a:pPr>
            <a:endParaRPr lang="en-CH" kern="1000" spc="30" dirty="0" err="1">
              <a:cs typeface="Franklin Gothic Book"/>
            </a:endParaRPr>
          </a:p>
        </p:txBody>
      </p:sp>
      <p:pic>
        <p:nvPicPr>
          <p:cNvPr id="25" name="Picture 24">
            <a:extLst>
              <a:ext uri="{FF2B5EF4-FFF2-40B4-BE49-F238E27FC236}">
                <a16:creationId xmlns:a16="http://schemas.microsoft.com/office/drawing/2014/main" id="{F71CFCA5-F10F-3745-5E61-89867BF439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23" t="6999" r="4302" b="5312"/>
          <a:stretch/>
        </p:blipFill>
        <p:spPr>
          <a:xfrm>
            <a:off x="3593704" y="1248936"/>
            <a:ext cx="4670363" cy="3267009"/>
          </a:xfrm>
          <a:prstGeom prst="rect">
            <a:avLst/>
          </a:prstGeom>
          <a:solidFill>
            <a:schemeClr val="bg1"/>
          </a:solidFill>
        </p:spPr>
      </p:pic>
      <p:pic>
        <p:nvPicPr>
          <p:cNvPr id="10" name="Picture 9">
            <a:extLst>
              <a:ext uri="{FF2B5EF4-FFF2-40B4-BE49-F238E27FC236}">
                <a16:creationId xmlns:a16="http://schemas.microsoft.com/office/drawing/2014/main" id="{48E219E9-40E6-FF81-BDF1-8FD8AF5C99C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455298" y="4367821"/>
            <a:ext cx="1030039" cy="232048"/>
          </a:xfrm>
          <a:prstGeom prst="rect">
            <a:avLst/>
          </a:prstGeom>
        </p:spPr>
      </p:pic>
      <p:grpSp>
        <p:nvGrpSpPr>
          <p:cNvPr id="13" name="Group 12">
            <a:extLst>
              <a:ext uri="{FF2B5EF4-FFF2-40B4-BE49-F238E27FC236}">
                <a16:creationId xmlns:a16="http://schemas.microsoft.com/office/drawing/2014/main" id="{DA477557-9F99-F646-BFA3-785E3E91D86F}"/>
              </a:ext>
            </a:extLst>
          </p:cNvPr>
          <p:cNvGrpSpPr/>
          <p:nvPr/>
        </p:nvGrpSpPr>
        <p:grpSpPr>
          <a:xfrm>
            <a:off x="7426700" y="279170"/>
            <a:ext cx="1597152" cy="557360"/>
            <a:chOff x="6107978" y="1810579"/>
            <a:chExt cx="2077398" cy="724952"/>
          </a:xfrm>
        </p:grpSpPr>
        <p:pic>
          <p:nvPicPr>
            <p:cNvPr id="14" name="Picture 2" descr="Free Download Paul Scherrer Institute (PSI) Logo Vector from ...">
              <a:extLst>
                <a:ext uri="{FF2B5EF4-FFF2-40B4-BE49-F238E27FC236}">
                  <a16:creationId xmlns:a16="http://schemas.microsoft.com/office/drawing/2014/main" id="{72B395C8-B25D-BACF-E860-2269A38686C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93342" y="1815683"/>
              <a:ext cx="1292034" cy="7198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picture containing drawing&#10;&#10;Description automatically generated">
              <a:extLst>
                <a:ext uri="{FF2B5EF4-FFF2-40B4-BE49-F238E27FC236}">
                  <a16:creationId xmlns:a16="http://schemas.microsoft.com/office/drawing/2014/main" id="{FFDFD732-23CE-5F7A-E964-F2817940889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7978" y="1810579"/>
              <a:ext cx="719847" cy="719847"/>
            </a:xfrm>
            <a:prstGeom prst="rect">
              <a:avLst/>
            </a:prstGeom>
          </p:spPr>
        </p:pic>
      </p:grpSp>
      <p:pic>
        <p:nvPicPr>
          <p:cNvPr id="16" name="Picture 15">
            <a:extLst>
              <a:ext uri="{FF2B5EF4-FFF2-40B4-BE49-F238E27FC236}">
                <a16:creationId xmlns:a16="http://schemas.microsoft.com/office/drawing/2014/main" id="{AA4E6B4A-E4FF-6BA5-DA8A-C82513E2AFF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89642" y="203955"/>
            <a:ext cx="1439469" cy="707108"/>
          </a:xfrm>
          <a:prstGeom prst="rect">
            <a:avLst/>
          </a:prstGeom>
          <a:solidFill>
            <a:schemeClr val="bg1"/>
          </a:solidFill>
        </p:spPr>
      </p:pic>
      <p:grpSp>
        <p:nvGrpSpPr>
          <p:cNvPr id="5" name="Group 4">
            <a:extLst>
              <a:ext uri="{FF2B5EF4-FFF2-40B4-BE49-F238E27FC236}">
                <a16:creationId xmlns:a16="http://schemas.microsoft.com/office/drawing/2014/main" id="{0F4D6393-8A62-F828-EDB4-B796E240D6D7}"/>
              </a:ext>
            </a:extLst>
          </p:cNvPr>
          <p:cNvGrpSpPr/>
          <p:nvPr/>
        </p:nvGrpSpPr>
        <p:grpSpPr>
          <a:xfrm>
            <a:off x="8674844" y="1196752"/>
            <a:ext cx="2668070" cy="3286684"/>
            <a:chOff x="5485476" y="1277182"/>
            <a:chExt cx="3327400" cy="4024026"/>
          </a:xfrm>
        </p:grpSpPr>
        <p:pic>
          <p:nvPicPr>
            <p:cNvPr id="6" name="Picture 5">
              <a:extLst>
                <a:ext uri="{FF2B5EF4-FFF2-40B4-BE49-F238E27FC236}">
                  <a16:creationId xmlns:a16="http://schemas.microsoft.com/office/drawing/2014/main" id="{EA42AB7E-0FDB-8AE3-11D0-51733A66D38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16200000">
              <a:off x="5137163" y="1625495"/>
              <a:ext cx="4024026" cy="3327400"/>
            </a:xfrm>
            <a:prstGeom prst="rect">
              <a:avLst/>
            </a:prstGeom>
          </p:spPr>
        </p:pic>
        <p:pic>
          <p:nvPicPr>
            <p:cNvPr id="7" name="Picture 6">
              <a:extLst>
                <a:ext uri="{FF2B5EF4-FFF2-40B4-BE49-F238E27FC236}">
                  <a16:creationId xmlns:a16="http://schemas.microsoft.com/office/drawing/2014/main" id="{5AFADAD5-C389-3CDC-282E-D493BDBC243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101012" y="2996952"/>
              <a:ext cx="391027" cy="1670428"/>
            </a:xfrm>
            <a:prstGeom prst="rect">
              <a:avLst/>
            </a:prstGeom>
          </p:spPr>
        </p:pic>
      </p:grpSp>
      <p:sp>
        <p:nvSpPr>
          <p:cNvPr id="9" name="TextBox 8">
            <a:extLst>
              <a:ext uri="{FF2B5EF4-FFF2-40B4-BE49-F238E27FC236}">
                <a16:creationId xmlns:a16="http://schemas.microsoft.com/office/drawing/2014/main" id="{72BEAAC7-6193-D8BD-9873-D32E2F60D6B3}"/>
              </a:ext>
            </a:extLst>
          </p:cNvPr>
          <p:cNvSpPr txBox="1"/>
          <p:nvPr/>
        </p:nvSpPr>
        <p:spPr>
          <a:xfrm>
            <a:off x="260244" y="2057529"/>
            <a:ext cx="3444297" cy="1631216"/>
          </a:xfrm>
          <a:prstGeom prst="rect">
            <a:avLst/>
          </a:prstGeom>
          <a:noFill/>
        </p:spPr>
        <p:txBody>
          <a:bodyPr wrap="square">
            <a:spAutoFit/>
          </a:bodyPr>
          <a:lstStyle/>
          <a:p>
            <a:r>
              <a:rPr lang="en-US" sz="2000" dirty="0">
                <a:solidFill>
                  <a:srgbClr val="002060"/>
                </a:solidFill>
                <a:latin typeface="Times New Roman" panose="02020603050405020304" pitchFamily="18" charset="0"/>
                <a:cs typeface="Times New Roman" panose="02020603050405020304" pitchFamily="18" charset="0"/>
              </a:rPr>
              <a:t>Traditional superconducting </a:t>
            </a:r>
            <a:r>
              <a:rPr lang="en-US" sz="2000" b="1" dirty="0">
                <a:solidFill>
                  <a:srgbClr val="002060"/>
                </a:solidFill>
                <a:latin typeface="Times New Roman" panose="02020603050405020304" pitchFamily="18" charset="0"/>
                <a:cs typeface="Times New Roman" panose="02020603050405020304" pitchFamily="18" charset="0"/>
              </a:rPr>
              <a:t>magnet design ensures magnet can survive quenches </a:t>
            </a:r>
            <a:r>
              <a:rPr lang="en-US" sz="2000" dirty="0">
                <a:solidFill>
                  <a:srgbClr val="002060"/>
                </a:solidFill>
                <a:latin typeface="Times New Roman" panose="02020603050405020304" pitchFamily="18" charset="0"/>
                <a:cs typeface="Times New Roman" panose="02020603050405020304" pitchFamily="18" charset="0"/>
              </a:rPr>
              <a:t>(transition between normal and the superconducting state)</a:t>
            </a:r>
          </a:p>
        </p:txBody>
      </p:sp>
    </p:spTree>
    <p:extLst>
      <p:ext uri="{BB962C8B-B14F-4D97-AF65-F5344CB8AC3E}">
        <p14:creationId xmlns:p14="http://schemas.microsoft.com/office/powerpoint/2010/main" val="2085509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0396A86-7F43-4FAB-CC28-59681FDFBEC5}"/>
              </a:ext>
            </a:extLst>
          </p:cNvPr>
          <p:cNvSpPr>
            <a:spLocks noGrp="1"/>
          </p:cNvSpPr>
          <p:nvPr>
            <p:ph idx="1"/>
          </p:nvPr>
        </p:nvSpPr>
        <p:spPr>
          <a:xfrm>
            <a:off x="1009650" y="1194371"/>
            <a:ext cx="10744200" cy="1955476"/>
          </a:xfrm>
        </p:spPr>
        <p:txBody>
          <a:bodyPr numCol="3">
            <a:normAutofit fontScale="62500" lnSpcReduction="20000"/>
          </a:bodyPr>
          <a:lstStyle/>
          <a:p>
            <a:pPr marL="36576" indent="0">
              <a:buNone/>
            </a:pPr>
            <a:r>
              <a:rPr lang="en-US" dirty="0"/>
              <a:t>PSI’s </a:t>
            </a:r>
            <a:r>
              <a:rPr lang="en-US" dirty="0" err="1"/>
              <a:t>BigBOX</a:t>
            </a:r>
            <a:r>
              <a:rPr lang="en-US" dirty="0"/>
              <a:t>: a 13-turn stress-managed racetrack.</a:t>
            </a:r>
          </a:p>
          <a:p>
            <a:pPr marL="493713" indent="-312738"/>
            <a:r>
              <a:rPr lang="en-US" dirty="0"/>
              <a:t>No training with 12.3 T coil field, 150 MPa coil stress at BNL’s DCC17 facility.</a:t>
            </a:r>
          </a:p>
          <a:p>
            <a:pPr marL="36576" indent="0">
              <a:buNone/>
            </a:pPr>
            <a:endParaRPr lang="en-US" dirty="0"/>
          </a:p>
          <a:p>
            <a:pPr marL="36576" indent="0">
              <a:buNone/>
            </a:pPr>
            <a:endParaRPr lang="en-US" dirty="0"/>
          </a:p>
          <a:p>
            <a:pPr marL="36576" indent="0">
              <a:buNone/>
            </a:pPr>
            <a:r>
              <a:rPr lang="en-US" dirty="0"/>
              <a:t>   LBNL’s wax impregnated </a:t>
            </a:r>
          </a:p>
          <a:p>
            <a:pPr marL="36576" indent="0">
              <a:buNone/>
            </a:pPr>
            <a:r>
              <a:rPr lang="en-US" dirty="0"/>
              <a:t>  sub-scale (5 T) CCT.</a:t>
            </a:r>
          </a:p>
          <a:p>
            <a:pPr marL="493713" indent="-269875"/>
            <a:r>
              <a:rPr lang="en-US" dirty="0"/>
              <a:t>First Nb</a:t>
            </a:r>
            <a:r>
              <a:rPr lang="en-US" baseline="-25000" dirty="0"/>
              <a:t>3</a:t>
            </a:r>
            <a:r>
              <a:rPr lang="en-US" dirty="0"/>
              <a:t>Sn CCT without	 training.</a:t>
            </a:r>
          </a:p>
          <a:p>
            <a:pPr marL="493713" indent="-269875"/>
            <a:r>
              <a:rPr lang="en-US" dirty="0"/>
              <a:t>Follow-up magnet </a:t>
            </a:r>
            <a:br>
              <a:rPr lang="en-US" dirty="0"/>
            </a:br>
            <a:r>
              <a:rPr lang="en-US" dirty="0"/>
              <a:t>and test planned.</a:t>
            </a:r>
          </a:p>
          <a:p>
            <a:endParaRPr lang="en-US" dirty="0"/>
          </a:p>
          <a:p>
            <a:pPr marL="36576" indent="0">
              <a:buNone/>
            </a:pPr>
            <a:r>
              <a:rPr lang="en-US" dirty="0"/>
              <a:t>      Wigner Inst. / CERN collaboration on </a:t>
            </a:r>
            <a:r>
              <a:rPr lang="en-US" dirty="0" err="1"/>
              <a:t>SuShi</a:t>
            </a:r>
            <a:r>
              <a:rPr lang="en-US" dirty="0"/>
              <a:t> 	septum for FCC-</a:t>
            </a:r>
            <a:r>
              <a:rPr lang="en-US" dirty="0" err="1"/>
              <a:t>hh</a:t>
            </a:r>
            <a:endParaRPr lang="en-US" dirty="0"/>
          </a:p>
          <a:p>
            <a:pPr marL="493713" indent="-312738"/>
            <a:r>
              <a:rPr lang="en-US" dirty="0"/>
              <a:t>Wax impregnated CCT required no training to nominal current.</a:t>
            </a:r>
          </a:p>
        </p:txBody>
      </p:sp>
      <p:sp>
        <p:nvSpPr>
          <p:cNvPr id="4" name="Slide Number Placeholder 3">
            <a:extLst>
              <a:ext uri="{FF2B5EF4-FFF2-40B4-BE49-F238E27FC236}">
                <a16:creationId xmlns:a16="http://schemas.microsoft.com/office/drawing/2014/main" id="{D6927142-4232-7A82-9F0A-430FDE901AFE}"/>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7918391-D411-FE40-AAD7-861AE5233E0E}" type="slidenum">
              <a:rPr lang="en-US" smtClean="0"/>
              <a:pPr algn="r">
                <a:defRPr/>
              </a:pPr>
              <a:t>22</a:t>
            </a:fld>
            <a:endParaRPr lang="de-DE" dirty="0"/>
          </a:p>
        </p:txBody>
      </p:sp>
      <p:pic>
        <p:nvPicPr>
          <p:cNvPr id="9" name="Content Placeholder 5" descr="Graphical user interface&#10;&#10;Description automatically generated with medium confidence">
            <a:extLst>
              <a:ext uri="{FF2B5EF4-FFF2-40B4-BE49-F238E27FC236}">
                <a16:creationId xmlns:a16="http://schemas.microsoft.com/office/drawing/2014/main" id="{78756A1D-CB54-339C-9319-F8D53B929FD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74211" y="2846484"/>
            <a:ext cx="2138219" cy="3083127"/>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288ADA2C-E642-2DB2-2384-9AC51EE607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18339" y="3706553"/>
            <a:ext cx="2015925" cy="1138380"/>
          </a:xfrm>
          <a:prstGeom prst="rect">
            <a:avLst/>
          </a:prstGeom>
        </p:spPr>
      </p:pic>
      <p:pic>
        <p:nvPicPr>
          <p:cNvPr id="12" name="Picture 11">
            <a:extLst>
              <a:ext uri="{FF2B5EF4-FFF2-40B4-BE49-F238E27FC236}">
                <a16:creationId xmlns:a16="http://schemas.microsoft.com/office/drawing/2014/main" id="{16D4513D-D675-0AC0-A545-044F944C3C8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900000" flipH="1">
            <a:off x="8635933" y="2365345"/>
            <a:ext cx="1980734" cy="1418303"/>
          </a:xfrm>
          <a:prstGeom prst="rect">
            <a:avLst/>
          </a:prstGeom>
        </p:spPr>
      </p:pic>
      <p:pic>
        <p:nvPicPr>
          <p:cNvPr id="14" name="Picture 13" descr="Chart, line chart&#10;&#10;Description automatically generated">
            <a:extLst>
              <a:ext uri="{FF2B5EF4-FFF2-40B4-BE49-F238E27FC236}">
                <a16:creationId xmlns:a16="http://schemas.microsoft.com/office/drawing/2014/main" id="{82102416-4661-CFFA-2C5C-8A2FFA76CF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18339" y="5006100"/>
            <a:ext cx="2015925" cy="812670"/>
          </a:xfrm>
          <a:prstGeom prst="rect">
            <a:avLst/>
          </a:prstGeom>
        </p:spPr>
      </p:pic>
      <p:sp>
        <p:nvSpPr>
          <p:cNvPr id="29" name="TextBox 28">
            <a:extLst>
              <a:ext uri="{FF2B5EF4-FFF2-40B4-BE49-F238E27FC236}">
                <a16:creationId xmlns:a16="http://schemas.microsoft.com/office/drawing/2014/main" id="{C66DAFA1-FD1D-8B4D-47F7-53530D45D367}"/>
              </a:ext>
            </a:extLst>
          </p:cNvPr>
          <p:cNvSpPr txBox="1"/>
          <p:nvPr/>
        </p:nvSpPr>
        <p:spPr>
          <a:xfrm>
            <a:off x="9659412" y="6124480"/>
            <a:ext cx="1161869" cy="914400"/>
          </a:xfrm>
          <a:prstGeom prst="rect">
            <a:avLst/>
          </a:prstGeom>
          <a:noFill/>
        </p:spPr>
        <p:txBody>
          <a:bodyPr wrap="none" lIns="0" tIns="0" rIns="0" bIns="0" rtlCol="0">
            <a:noAutofit/>
          </a:bodyPr>
          <a:lstStyle/>
          <a:p>
            <a:pPr>
              <a:lnSpc>
                <a:spcPct val="110000"/>
              </a:lnSpc>
            </a:pPr>
            <a:r>
              <a:rPr lang="en-CH" sz="1200" kern="1000" spc="30" dirty="0">
                <a:cs typeface="Franklin Gothic Book"/>
              </a:rPr>
              <a:t>[Courtesy D. Barna et al., </a:t>
            </a:r>
            <a:br>
              <a:rPr lang="en-CH" sz="1200" kern="1000" spc="30" dirty="0">
                <a:cs typeface="Franklin Gothic Book"/>
              </a:rPr>
            </a:br>
            <a:r>
              <a:rPr lang="en-CH" sz="1200" kern="1000" spc="30" dirty="0">
                <a:cs typeface="Franklin Gothic Book"/>
              </a:rPr>
              <a:t>Wigner Institute]</a:t>
            </a:r>
          </a:p>
        </p:txBody>
      </p:sp>
      <p:sp>
        <p:nvSpPr>
          <p:cNvPr id="30" name="TextBox 29">
            <a:extLst>
              <a:ext uri="{FF2B5EF4-FFF2-40B4-BE49-F238E27FC236}">
                <a16:creationId xmlns:a16="http://schemas.microsoft.com/office/drawing/2014/main" id="{9277CAE3-74AD-1531-5414-887A8BAC4728}"/>
              </a:ext>
            </a:extLst>
          </p:cNvPr>
          <p:cNvSpPr txBox="1"/>
          <p:nvPr/>
        </p:nvSpPr>
        <p:spPr>
          <a:xfrm>
            <a:off x="5496205" y="6194175"/>
            <a:ext cx="914400" cy="914400"/>
          </a:xfrm>
          <a:prstGeom prst="rect">
            <a:avLst/>
          </a:prstGeom>
          <a:noFill/>
        </p:spPr>
        <p:txBody>
          <a:bodyPr wrap="none" lIns="0" tIns="0" rIns="0" bIns="0" rtlCol="0">
            <a:noAutofit/>
          </a:bodyPr>
          <a:lstStyle/>
          <a:p>
            <a:pPr>
              <a:lnSpc>
                <a:spcPct val="110000"/>
              </a:lnSpc>
            </a:pPr>
            <a:r>
              <a:rPr lang="en-CH" sz="1200" kern="1000" spc="30" dirty="0">
                <a:cs typeface="Franklin Gothic Book"/>
              </a:rPr>
              <a:t>[Courtesy J.L. Rudeiros </a:t>
            </a:r>
            <a:br>
              <a:rPr lang="en-CH" sz="1200" kern="1000" spc="30" dirty="0">
                <a:cs typeface="Franklin Gothic Book"/>
              </a:rPr>
            </a:br>
            <a:r>
              <a:rPr lang="en-CH" sz="1200" kern="1000" spc="30" dirty="0">
                <a:cs typeface="Franklin Gothic Book"/>
              </a:rPr>
              <a:t>Fernandez, LBNL]</a:t>
            </a:r>
          </a:p>
        </p:txBody>
      </p:sp>
      <p:sp>
        <p:nvSpPr>
          <p:cNvPr id="5" name="Title 4">
            <a:extLst>
              <a:ext uri="{FF2B5EF4-FFF2-40B4-BE49-F238E27FC236}">
                <a16:creationId xmlns:a16="http://schemas.microsoft.com/office/drawing/2014/main" id="{4B96228A-BA79-850C-005C-B73AA5ABACA6}"/>
              </a:ext>
            </a:extLst>
          </p:cNvPr>
          <p:cNvSpPr>
            <a:spLocks noGrp="1"/>
          </p:cNvSpPr>
          <p:nvPr>
            <p:ph type="title"/>
          </p:nvPr>
        </p:nvSpPr>
        <p:spPr>
          <a:xfrm>
            <a:off x="605667" y="112274"/>
            <a:ext cx="6722831" cy="940443"/>
          </a:xfrm>
        </p:spPr>
        <p:txBody>
          <a:bodyPr>
            <a:noAutofit/>
          </a:bodyPr>
          <a:lstStyle/>
          <a:p>
            <a:r>
              <a:rPr lang="en-CH" sz="3600" dirty="0"/>
              <a:t>Feedback to Magnet Programs</a:t>
            </a:r>
          </a:p>
        </p:txBody>
      </p:sp>
      <p:grpSp>
        <p:nvGrpSpPr>
          <p:cNvPr id="8" name="Group 7">
            <a:extLst>
              <a:ext uri="{FF2B5EF4-FFF2-40B4-BE49-F238E27FC236}">
                <a16:creationId xmlns:a16="http://schemas.microsoft.com/office/drawing/2014/main" id="{4F87C90C-9150-D2CC-480F-32DF30E0984C}"/>
              </a:ext>
            </a:extLst>
          </p:cNvPr>
          <p:cNvGrpSpPr/>
          <p:nvPr/>
        </p:nvGrpSpPr>
        <p:grpSpPr>
          <a:xfrm>
            <a:off x="1531629" y="2852687"/>
            <a:ext cx="1702624" cy="2107373"/>
            <a:chOff x="457200" y="2852687"/>
            <a:chExt cx="2684033" cy="3322083"/>
          </a:xfrm>
        </p:grpSpPr>
        <p:pic>
          <p:nvPicPr>
            <p:cNvPr id="2" name="Picture 1" descr="A picture containing text, line, plot, diagram&#10;&#10;Description automatically generated">
              <a:extLst>
                <a:ext uri="{FF2B5EF4-FFF2-40B4-BE49-F238E27FC236}">
                  <a16:creationId xmlns:a16="http://schemas.microsoft.com/office/drawing/2014/main" id="{78C500A9-AF17-4FA4-A283-AACAA63F496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200" y="4644252"/>
              <a:ext cx="2684033" cy="1530518"/>
            </a:xfrm>
            <a:prstGeom prst="rect">
              <a:avLst/>
            </a:prstGeom>
          </p:spPr>
        </p:pic>
        <p:pic>
          <p:nvPicPr>
            <p:cNvPr id="3" name="Picture 2" descr="A picture containing indoor&#10;&#10;Description automatically generated">
              <a:extLst>
                <a:ext uri="{FF2B5EF4-FFF2-40B4-BE49-F238E27FC236}">
                  <a16:creationId xmlns:a16="http://schemas.microsoft.com/office/drawing/2014/main" id="{9FE237E1-311E-A831-B4F2-767E491F73A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7200" y="2852687"/>
              <a:ext cx="2684033" cy="1712098"/>
            </a:xfrm>
            <a:prstGeom prst="rect">
              <a:avLst/>
            </a:prstGeom>
          </p:spPr>
        </p:pic>
      </p:grpSp>
      <p:sp>
        <p:nvSpPr>
          <p:cNvPr id="31" name="TextBox 30">
            <a:extLst>
              <a:ext uri="{FF2B5EF4-FFF2-40B4-BE49-F238E27FC236}">
                <a16:creationId xmlns:a16="http://schemas.microsoft.com/office/drawing/2014/main" id="{9E971E80-9AD9-A38C-A3E1-02C09EB3A26A}"/>
              </a:ext>
            </a:extLst>
          </p:cNvPr>
          <p:cNvSpPr txBox="1"/>
          <p:nvPr/>
        </p:nvSpPr>
        <p:spPr>
          <a:xfrm>
            <a:off x="1573194" y="5998230"/>
            <a:ext cx="914400" cy="914400"/>
          </a:xfrm>
          <a:prstGeom prst="rect">
            <a:avLst/>
          </a:prstGeom>
          <a:noFill/>
        </p:spPr>
        <p:txBody>
          <a:bodyPr wrap="none" lIns="0" tIns="0" rIns="0" bIns="0" rtlCol="0">
            <a:noAutofit/>
          </a:bodyPr>
          <a:lstStyle/>
          <a:p>
            <a:pPr>
              <a:lnSpc>
                <a:spcPct val="110000"/>
              </a:lnSpc>
            </a:pPr>
            <a:r>
              <a:rPr lang="en-CH" sz="1200" kern="1000" spc="30" dirty="0">
                <a:cs typeface="Franklin Gothic Book"/>
              </a:rPr>
              <a:t>[Courtesy D. Araujo et al]</a:t>
            </a:r>
          </a:p>
        </p:txBody>
      </p:sp>
      <p:grpSp>
        <p:nvGrpSpPr>
          <p:cNvPr id="10" name="Group 9">
            <a:extLst>
              <a:ext uri="{FF2B5EF4-FFF2-40B4-BE49-F238E27FC236}">
                <a16:creationId xmlns:a16="http://schemas.microsoft.com/office/drawing/2014/main" id="{E4CED489-98C2-6CCC-F23E-2D8DE7EF0403}"/>
              </a:ext>
            </a:extLst>
          </p:cNvPr>
          <p:cNvGrpSpPr/>
          <p:nvPr/>
        </p:nvGrpSpPr>
        <p:grpSpPr>
          <a:xfrm>
            <a:off x="8704031" y="357629"/>
            <a:ext cx="1597152" cy="557360"/>
            <a:chOff x="6107978" y="1810579"/>
            <a:chExt cx="2077398" cy="724952"/>
          </a:xfrm>
        </p:grpSpPr>
        <p:pic>
          <p:nvPicPr>
            <p:cNvPr id="13" name="Picture 2" descr="Free Download Paul Scherrer Institute (PSI) Logo Vector from ...">
              <a:extLst>
                <a:ext uri="{FF2B5EF4-FFF2-40B4-BE49-F238E27FC236}">
                  <a16:creationId xmlns:a16="http://schemas.microsoft.com/office/drawing/2014/main" id="{0C486074-D8D6-CFDD-7388-562148BF641D}"/>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893342" y="1815683"/>
              <a:ext cx="1292034" cy="7198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picture containing drawing&#10;&#10;Description automatically generated">
              <a:extLst>
                <a:ext uri="{FF2B5EF4-FFF2-40B4-BE49-F238E27FC236}">
                  <a16:creationId xmlns:a16="http://schemas.microsoft.com/office/drawing/2014/main" id="{4D172866-3C82-E094-1926-E6D613931E5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07978" y="1810579"/>
              <a:ext cx="719847" cy="719847"/>
            </a:xfrm>
            <a:prstGeom prst="rect">
              <a:avLst/>
            </a:prstGeom>
          </p:spPr>
        </p:pic>
      </p:grpSp>
      <p:grpSp>
        <p:nvGrpSpPr>
          <p:cNvPr id="17" name="Group 16">
            <a:extLst>
              <a:ext uri="{FF2B5EF4-FFF2-40B4-BE49-F238E27FC236}">
                <a16:creationId xmlns:a16="http://schemas.microsoft.com/office/drawing/2014/main" id="{75845930-9D50-5ED3-91ED-FC4B2C9B2187}"/>
              </a:ext>
            </a:extLst>
          </p:cNvPr>
          <p:cNvGrpSpPr/>
          <p:nvPr/>
        </p:nvGrpSpPr>
        <p:grpSpPr>
          <a:xfrm>
            <a:off x="1634204" y="5015210"/>
            <a:ext cx="1497474" cy="914400"/>
            <a:chOff x="4958836" y="2879829"/>
            <a:chExt cx="3681295" cy="2247904"/>
          </a:xfrm>
        </p:grpSpPr>
        <p:pic>
          <p:nvPicPr>
            <p:cNvPr id="18" name="Picture 17">
              <a:extLst>
                <a:ext uri="{FF2B5EF4-FFF2-40B4-BE49-F238E27FC236}">
                  <a16:creationId xmlns:a16="http://schemas.microsoft.com/office/drawing/2014/main" id="{DF84F733-AFD4-CE4E-3646-93C2D1BD37AA}"/>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796909" y="2879829"/>
              <a:ext cx="1843222" cy="2247904"/>
            </a:xfrm>
            <a:prstGeom prst="rect">
              <a:avLst/>
            </a:prstGeom>
          </p:spPr>
        </p:pic>
        <p:pic>
          <p:nvPicPr>
            <p:cNvPr id="19" name="Picture 18">
              <a:extLst>
                <a:ext uri="{FF2B5EF4-FFF2-40B4-BE49-F238E27FC236}">
                  <a16:creationId xmlns:a16="http://schemas.microsoft.com/office/drawing/2014/main" id="{1EC2031B-BCFF-E5D2-6938-76105ECCB520}"/>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flipH="1">
              <a:off x="4958836" y="2879829"/>
              <a:ext cx="1843222" cy="2247904"/>
            </a:xfrm>
            <a:prstGeom prst="rect">
              <a:avLst/>
            </a:prstGeom>
          </p:spPr>
        </p:pic>
      </p:grpSp>
      <p:pic>
        <p:nvPicPr>
          <p:cNvPr id="20" name="Picture 19">
            <a:extLst>
              <a:ext uri="{FF2B5EF4-FFF2-40B4-BE49-F238E27FC236}">
                <a16:creationId xmlns:a16="http://schemas.microsoft.com/office/drawing/2014/main" id="{69B0016E-69B2-1A33-872B-355BD0B8A590}"/>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800346" y="6184727"/>
            <a:ext cx="624720" cy="531787"/>
          </a:xfrm>
          <a:prstGeom prst="rect">
            <a:avLst/>
          </a:prstGeom>
        </p:spPr>
      </p:pic>
      <p:pic>
        <p:nvPicPr>
          <p:cNvPr id="21" name="Picture 20">
            <a:extLst>
              <a:ext uri="{FF2B5EF4-FFF2-40B4-BE49-F238E27FC236}">
                <a16:creationId xmlns:a16="http://schemas.microsoft.com/office/drawing/2014/main" id="{B8F25D92-22AB-754E-7213-4A1661F0FED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493017" y="6149148"/>
            <a:ext cx="985539" cy="353557"/>
          </a:xfrm>
          <a:prstGeom prst="rect">
            <a:avLst/>
          </a:prstGeom>
        </p:spPr>
      </p:pic>
    </p:spTree>
    <p:extLst>
      <p:ext uri="{BB962C8B-B14F-4D97-AF65-F5344CB8AC3E}">
        <p14:creationId xmlns:p14="http://schemas.microsoft.com/office/powerpoint/2010/main" val="538372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2C339-DB7B-1561-A84C-DF3492F925F6}"/>
              </a:ext>
            </a:extLst>
          </p:cNvPr>
          <p:cNvSpPr>
            <a:spLocks noGrp="1"/>
          </p:cNvSpPr>
          <p:nvPr>
            <p:ph type="title"/>
          </p:nvPr>
        </p:nvSpPr>
        <p:spPr>
          <a:xfrm>
            <a:off x="838200" y="365125"/>
            <a:ext cx="10515600" cy="630133"/>
          </a:xfrm>
        </p:spPr>
        <p:txBody>
          <a:bodyPr>
            <a:normAutofit fontScale="90000"/>
          </a:bodyPr>
          <a:lstStyle/>
          <a:p>
            <a:r>
              <a:rPr lang="en-CH" dirty="0"/>
              <a:t>US M</a:t>
            </a:r>
            <a:r>
              <a:rPr lang="en-US" dirty="0"/>
              <a:t>a</a:t>
            </a:r>
            <a:r>
              <a:rPr lang="en-CH" dirty="0"/>
              <a:t>gnet development</a:t>
            </a:r>
          </a:p>
        </p:txBody>
      </p:sp>
      <p:pic>
        <p:nvPicPr>
          <p:cNvPr id="5" name="Content Placeholder 4">
            <a:extLst>
              <a:ext uri="{FF2B5EF4-FFF2-40B4-BE49-F238E27FC236}">
                <a16:creationId xmlns:a16="http://schemas.microsoft.com/office/drawing/2014/main" id="{C7C924C0-71FE-CCD7-8D7E-AE3868F8EBAD}"/>
              </a:ext>
            </a:extLst>
          </p:cNvPr>
          <p:cNvPicPr>
            <a:picLocks noGrp="1" noChangeAspect="1"/>
          </p:cNvPicPr>
          <p:nvPr>
            <p:ph idx="1"/>
          </p:nvPr>
        </p:nvPicPr>
        <p:blipFill>
          <a:blip r:embed="rId2"/>
          <a:stretch>
            <a:fillRect/>
          </a:stretch>
        </p:blipFill>
        <p:spPr>
          <a:xfrm>
            <a:off x="9537700" y="209550"/>
            <a:ext cx="2298700" cy="1257300"/>
          </a:xfrm>
        </p:spPr>
      </p:pic>
      <p:grpSp>
        <p:nvGrpSpPr>
          <p:cNvPr id="8" name="Group 7">
            <a:extLst>
              <a:ext uri="{FF2B5EF4-FFF2-40B4-BE49-F238E27FC236}">
                <a16:creationId xmlns:a16="http://schemas.microsoft.com/office/drawing/2014/main" id="{1585F927-50DA-4DA2-7F8A-9AF45E2B8379}"/>
              </a:ext>
            </a:extLst>
          </p:cNvPr>
          <p:cNvGrpSpPr/>
          <p:nvPr/>
        </p:nvGrpSpPr>
        <p:grpSpPr>
          <a:xfrm>
            <a:off x="838200" y="1821426"/>
            <a:ext cx="12164010" cy="4811768"/>
            <a:chOff x="-188257" y="7973068"/>
            <a:chExt cx="12164010" cy="4811768"/>
          </a:xfrm>
          <a:noFill/>
        </p:grpSpPr>
        <p:pic>
          <p:nvPicPr>
            <p:cNvPr id="9" name="Picture 8">
              <a:extLst>
                <a:ext uri="{FF2B5EF4-FFF2-40B4-BE49-F238E27FC236}">
                  <a16:creationId xmlns:a16="http://schemas.microsoft.com/office/drawing/2014/main" id="{4AE7F8DB-AD7E-4A8E-924A-AA685678DE2E}"/>
                </a:ext>
              </a:extLst>
            </p:cNvPr>
            <p:cNvPicPr>
              <a:picLocks noChangeAspect="1"/>
            </p:cNvPicPr>
            <p:nvPr/>
          </p:nvPicPr>
          <p:blipFill>
            <a:blip r:embed="rId3"/>
            <a:stretch>
              <a:fillRect/>
            </a:stretch>
          </p:blipFill>
          <p:spPr>
            <a:xfrm>
              <a:off x="-188257" y="7973068"/>
              <a:ext cx="6280820" cy="4671449"/>
            </a:xfrm>
            <a:prstGeom prst="rect">
              <a:avLst/>
            </a:prstGeom>
            <a:grpFill/>
          </p:spPr>
        </p:pic>
        <p:pic>
          <p:nvPicPr>
            <p:cNvPr id="10" name="Picture 9">
              <a:extLst>
                <a:ext uri="{FF2B5EF4-FFF2-40B4-BE49-F238E27FC236}">
                  <a16:creationId xmlns:a16="http://schemas.microsoft.com/office/drawing/2014/main" id="{72F8EDB3-E8A2-55DC-6D01-734788F5F7EB}"/>
                </a:ext>
              </a:extLst>
            </p:cNvPr>
            <p:cNvPicPr>
              <a:picLocks noChangeAspect="1"/>
            </p:cNvPicPr>
            <p:nvPr/>
          </p:nvPicPr>
          <p:blipFill>
            <a:blip r:embed="rId4"/>
            <a:stretch>
              <a:fillRect/>
            </a:stretch>
          </p:blipFill>
          <p:spPr>
            <a:xfrm>
              <a:off x="1100606" y="9211111"/>
              <a:ext cx="2777965" cy="2107757"/>
            </a:xfrm>
            <a:prstGeom prst="rect">
              <a:avLst/>
            </a:prstGeom>
            <a:grpFill/>
          </p:spPr>
        </p:pic>
        <p:sp>
          <p:nvSpPr>
            <p:cNvPr id="11" name="TextBox 10">
              <a:extLst>
                <a:ext uri="{FF2B5EF4-FFF2-40B4-BE49-F238E27FC236}">
                  <a16:creationId xmlns:a16="http://schemas.microsoft.com/office/drawing/2014/main" id="{E7D3D996-18A0-A5C9-1481-ED71E9DA8D40}"/>
                </a:ext>
              </a:extLst>
            </p:cNvPr>
            <p:cNvSpPr txBox="1"/>
            <p:nvPr/>
          </p:nvSpPr>
          <p:spPr>
            <a:xfrm>
              <a:off x="5608292" y="8400783"/>
              <a:ext cx="6367461" cy="923326"/>
            </a:xfrm>
            <a:prstGeom prst="rect">
              <a:avLst/>
            </a:prstGeom>
            <a:gr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8" tIns="91438" rIns="91438" bIns="91438" numCol="1" spcCol="38100" rtlCol="0" anchor="t">
              <a:spAutoFit/>
            </a:bodyPr>
            <a:lstStyle/>
            <a:p>
              <a:pPr marL="571500" marR="0" indent="-571500" algn="l" defTabSz="914400" rtl="0" fontAlgn="auto" latinLnBrk="0" hangingPunct="0">
                <a:lnSpc>
                  <a:spcPct val="100000"/>
                </a:lnSpc>
                <a:spcBef>
                  <a:spcPts val="0"/>
                </a:spcBef>
                <a:spcAft>
                  <a:spcPts val="0"/>
                </a:spcAft>
                <a:buClrTx/>
                <a:buSzTx/>
                <a:buFont typeface="Symbol" pitchFamily="2" charset="2"/>
                <a:buChar char="Þ"/>
                <a:tabLst/>
              </a:pPr>
              <a:r>
                <a:rPr lang="en-US" sz="2400" b="1" i="1" dirty="0"/>
                <a:t>no quench of inner wax coil!</a:t>
              </a:r>
            </a:p>
            <a:p>
              <a:pPr marR="0" algn="l" defTabSz="914400" rtl="0" fontAlgn="auto" latinLnBrk="0" hangingPunct="0">
                <a:lnSpc>
                  <a:spcPct val="100000"/>
                </a:lnSpc>
                <a:spcBef>
                  <a:spcPts val="0"/>
                </a:spcBef>
                <a:spcAft>
                  <a:spcPts val="0"/>
                </a:spcAft>
                <a:buClrTx/>
                <a:buSzTx/>
                <a:tabLst/>
              </a:pPr>
              <a:r>
                <a:rPr kumimoji="0" lang="en-US" sz="2400" b="1" i="1" u="none" strike="noStrike" cap="none" spc="0" normalizeH="0" baseline="0" dirty="0">
                  <a:ln>
                    <a:noFill/>
                  </a:ln>
                  <a:solidFill>
                    <a:srgbClr val="000000"/>
                  </a:solidFill>
                  <a:effectLst/>
                  <a:uFillTx/>
                  <a:latin typeface="+mn-lt"/>
                  <a:ea typeface="+mn-ea"/>
                  <a:cs typeface="+mn-cs"/>
                  <a:sym typeface="Calibri"/>
                </a:rPr>
                <a:t>         All quenches were in outer coil</a:t>
              </a:r>
            </a:p>
          </p:txBody>
        </p:sp>
        <p:sp>
          <p:nvSpPr>
            <p:cNvPr id="12" name="TextBox 11">
              <a:extLst>
                <a:ext uri="{FF2B5EF4-FFF2-40B4-BE49-F238E27FC236}">
                  <a16:creationId xmlns:a16="http://schemas.microsoft.com/office/drawing/2014/main" id="{18A71C36-C460-895C-5418-7B4CC6DA3726}"/>
                </a:ext>
              </a:extLst>
            </p:cNvPr>
            <p:cNvSpPr txBox="1"/>
            <p:nvPr/>
          </p:nvSpPr>
          <p:spPr>
            <a:xfrm>
              <a:off x="5674792" y="11030510"/>
              <a:ext cx="5335578" cy="1754326"/>
            </a:xfrm>
            <a:prstGeom prst="rect">
              <a:avLst/>
            </a:prstGeom>
            <a:grp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b="0" i="1" u="none" strike="noStrike" dirty="0">
                  <a:solidFill>
                    <a:srgbClr val="333333"/>
                  </a:solidFill>
                  <a:effectLst/>
                  <a:latin typeface="-apple-system"/>
                </a:rPr>
                <a:t>Curtesy of Soren </a:t>
              </a:r>
              <a:r>
                <a:rPr lang="en-US" b="0" i="1" u="none" strike="noStrike" dirty="0" err="1">
                  <a:solidFill>
                    <a:srgbClr val="333333"/>
                  </a:solidFill>
                  <a:effectLst/>
                  <a:latin typeface="-apple-system"/>
                </a:rPr>
                <a:t>Prestemon</a:t>
              </a:r>
              <a:r>
                <a:rPr lang="en-US" b="0" i="1" u="none" strike="noStrike" dirty="0">
                  <a:solidFill>
                    <a:srgbClr val="333333"/>
                  </a:solidFill>
                  <a:effectLst/>
                  <a:latin typeface="-apple-system"/>
                </a:rPr>
                <a:t> </a:t>
              </a:r>
            </a:p>
            <a:p>
              <a:r>
                <a:rPr lang="en-US" b="0" i="1" u="none" strike="noStrike" dirty="0">
                  <a:solidFill>
                    <a:srgbClr val="333333"/>
                  </a:solidFill>
                  <a:effectLst/>
                  <a:latin typeface="-apple-system"/>
                </a:rPr>
                <a:t>US Magnet Development Program LBNL FCC week Presentation</a:t>
              </a:r>
            </a:p>
            <a:p>
              <a:endParaRPr lang="en-US" b="0" i="1" u="none" strike="noStrike" dirty="0">
                <a:solidFill>
                  <a:srgbClr val="333333"/>
                </a:solidFill>
                <a:effectLst/>
                <a:latin typeface="-apple-system"/>
              </a:endParaRPr>
            </a:p>
            <a:p>
              <a:r>
                <a:rPr lang="en-US" b="0" i="1" u="none" strike="noStrike" dirty="0">
                  <a:solidFill>
                    <a:srgbClr val="333333"/>
                  </a:solidFill>
                  <a:effectLst/>
                  <a:latin typeface="-apple-system"/>
                </a:rPr>
                <a:t>Motivated by “Box” results: Daly et al 2022 </a:t>
              </a:r>
            </a:p>
            <a:p>
              <a:r>
                <a:rPr lang="en-US" b="0" i="1" u="none" strike="noStrike" dirty="0">
                  <a:solidFill>
                    <a:srgbClr val="333333"/>
                  </a:solidFill>
                  <a:effectLst/>
                  <a:latin typeface="-apple-system"/>
                </a:rPr>
                <a:t>SUST </a:t>
              </a:r>
              <a:r>
                <a:rPr lang="en-US" b="1" i="1" u="none" strike="noStrike" dirty="0">
                  <a:solidFill>
                    <a:srgbClr val="333333"/>
                  </a:solidFill>
                  <a:effectLst/>
                  <a:latin typeface="-apple-system"/>
                </a:rPr>
                <a:t>35</a:t>
              </a:r>
              <a:r>
                <a:rPr lang="en-US" b="0" i="1" u="none" strike="noStrike" dirty="0">
                  <a:solidFill>
                    <a:srgbClr val="333333"/>
                  </a:solidFill>
                  <a:effectLst/>
                  <a:latin typeface="-apple-system"/>
                </a:rPr>
                <a:t> 055014</a:t>
              </a:r>
              <a:endParaRPr lang="en-US" i="1" dirty="0"/>
            </a:p>
          </p:txBody>
        </p:sp>
        <p:sp>
          <p:nvSpPr>
            <p:cNvPr id="13" name="TextBox 12">
              <a:extLst>
                <a:ext uri="{FF2B5EF4-FFF2-40B4-BE49-F238E27FC236}">
                  <a16:creationId xmlns:a16="http://schemas.microsoft.com/office/drawing/2014/main" id="{58AF3A10-7C9E-8E0C-32AE-E6D968C8B308}"/>
                </a:ext>
              </a:extLst>
            </p:cNvPr>
            <p:cNvSpPr txBox="1"/>
            <p:nvPr/>
          </p:nvSpPr>
          <p:spPr>
            <a:xfrm>
              <a:off x="140196" y="8040721"/>
              <a:ext cx="5938012" cy="43088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200" b="1" i="0" u="none" strike="noStrike" cap="none" spc="0" normalizeH="0" baseline="0" dirty="0">
                  <a:ln>
                    <a:noFill/>
                  </a:ln>
                  <a:solidFill>
                    <a:srgbClr val="000000"/>
                  </a:solidFill>
                  <a:effectLst/>
                  <a:uFillTx/>
                  <a:latin typeface="+mn-lt"/>
                  <a:ea typeface="+mn-ea"/>
                  <a:cs typeface="+mn-cs"/>
                  <a:sym typeface="Calibri"/>
                </a:rPr>
                <a:t>1</a:t>
              </a:r>
              <a:r>
                <a:rPr kumimoji="0" lang="en-US" sz="2200" b="1" i="0" u="none" strike="noStrike" cap="none" spc="0" normalizeH="0" baseline="30000" dirty="0">
                  <a:ln>
                    <a:noFill/>
                  </a:ln>
                  <a:solidFill>
                    <a:srgbClr val="000000"/>
                  </a:solidFill>
                  <a:effectLst/>
                  <a:uFillTx/>
                  <a:latin typeface="+mn-lt"/>
                  <a:ea typeface="+mn-ea"/>
                  <a:cs typeface="+mn-cs"/>
                  <a:sym typeface="Calibri"/>
                </a:rPr>
                <a:t>st</a:t>
              </a:r>
              <a:r>
                <a:rPr kumimoji="0" lang="en-US" sz="2200" b="1" i="0" u="none" strike="noStrike" cap="none" spc="0" normalizeH="0" baseline="0" dirty="0">
                  <a:ln>
                    <a:noFill/>
                  </a:ln>
                  <a:solidFill>
                    <a:srgbClr val="000000"/>
                  </a:solidFill>
                  <a:effectLst/>
                  <a:uFillTx/>
                  <a:latin typeface="+mn-lt"/>
                  <a:ea typeface="+mn-ea"/>
                  <a:cs typeface="+mn-cs"/>
                  <a:sym typeface="Calibri"/>
                </a:rPr>
                <a:t> Nb</a:t>
              </a:r>
              <a:r>
                <a:rPr kumimoji="0" lang="en-US" sz="2200" b="1" i="0" u="none" strike="noStrike" cap="none" spc="0" normalizeH="0" baseline="-25000" dirty="0">
                  <a:ln>
                    <a:noFill/>
                  </a:ln>
                  <a:solidFill>
                    <a:srgbClr val="000000"/>
                  </a:solidFill>
                  <a:effectLst/>
                  <a:uFillTx/>
                  <a:latin typeface="+mn-lt"/>
                  <a:ea typeface="+mn-ea"/>
                  <a:cs typeface="+mn-cs"/>
                  <a:sym typeface="Calibri"/>
                </a:rPr>
                <a:t>3</a:t>
              </a:r>
              <a:r>
                <a:rPr kumimoji="0" lang="en-US" sz="2200" b="1" i="0" u="none" strike="noStrike" cap="none" spc="0" normalizeH="0" baseline="0" dirty="0">
                  <a:ln>
                    <a:noFill/>
                  </a:ln>
                  <a:solidFill>
                    <a:srgbClr val="000000"/>
                  </a:solidFill>
                  <a:effectLst/>
                  <a:uFillTx/>
                  <a:latin typeface="+mn-lt"/>
                  <a:ea typeface="+mn-ea"/>
                  <a:cs typeface="+mn-cs"/>
                  <a:sym typeface="Calibri"/>
                </a:rPr>
                <a:t>Sn CCT coil impregnated with wax</a:t>
              </a:r>
            </a:p>
          </p:txBody>
        </p:sp>
      </p:grpSp>
      <p:sp>
        <p:nvSpPr>
          <p:cNvPr id="16" name="Slide Number Placeholder 5">
            <a:extLst>
              <a:ext uri="{FF2B5EF4-FFF2-40B4-BE49-F238E27FC236}">
                <a16:creationId xmlns:a16="http://schemas.microsoft.com/office/drawing/2014/main" id="{01BF057A-8E96-F0D3-7A80-95E1F65D058D}"/>
              </a:ext>
            </a:extLst>
          </p:cNvPr>
          <p:cNvSpPr txBox="1">
            <a:spLocks/>
          </p:cNvSpPr>
          <p:nvPr/>
        </p:nvSpPr>
        <p:spPr>
          <a:xfrm>
            <a:off x="8185376" y="6369413"/>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2786513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4230-BD87-F210-EE4B-672C684EC972}"/>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4897E733-D9FA-1ABB-37CE-DA1CA2CFE019}"/>
              </a:ext>
            </a:extLst>
          </p:cNvPr>
          <p:cNvSpPr>
            <a:spLocks noGrp="1"/>
          </p:cNvSpPr>
          <p:nvPr>
            <p:ph idx="1"/>
          </p:nvPr>
        </p:nvSpPr>
        <p:spPr>
          <a:xfrm>
            <a:off x="838200" y="1825625"/>
            <a:ext cx="10515600" cy="4667250"/>
          </a:xfrm>
        </p:spPr>
        <p:txBody>
          <a:bodyPr>
            <a:normAutofit fontScale="85000" lnSpcReduction="20000"/>
          </a:bodyPr>
          <a:lstStyle/>
          <a:p>
            <a:r>
              <a:rPr lang="en-CH" dirty="0">
                <a:solidFill>
                  <a:schemeClr val="bg1">
                    <a:lumMod val="65000"/>
                  </a:schemeClr>
                </a:solidFill>
              </a:rPr>
              <a:t>Landscape</a:t>
            </a:r>
          </a:p>
          <a:p>
            <a:r>
              <a:rPr lang="en-CH" dirty="0">
                <a:solidFill>
                  <a:schemeClr val="bg1">
                    <a:lumMod val="65000"/>
                  </a:schemeClr>
                </a:solidFill>
              </a:rPr>
              <a:t>Magnets R&amp;D:</a:t>
            </a:r>
          </a:p>
          <a:p>
            <a:pPr lvl="1"/>
            <a:r>
              <a:rPr lang="en-CH" dirty="0">
                <a:solidFill>
                  <a:schemeClr val="bg1">
                    <a:lumMod val="65000"/>
                  </a:schemeClr>
                </a:solidFill>
              </a:rPr>
              <a:t>Low Temperature Superconductors LTM</a:t>
            </a:r>
          </a:p>
          <a:p>
            <a:pPr lvl="2"/>
            <a:r>
              <a:rPr lang="en-CH" dirty="0">
                <a:solidFill>
                  <a:schemeClr val="bg1">
                    <a:lumMod val="65000"/>
                  </a:schemeClr>
                </a:solidFill>
                <a:sym typeface="Wingdings" pitchFamily="2" charset="2"/>
              </a:rPr>
              <a:t>Limits of Nb3SN</a:t>
            </a:r>
          </a:p>
          <a:p>
            <a:pPr lvl="2"/>
            <a:r>
              <a:rPr lang="en-CH" dirty="0">
                <a:solidFill>
                  <a:schemeClr val="bg1">
                    <a:lumMod val="65000"/>
                  </a:schemeClr>
                </a:solidFill>
                <a:sym typeface="Wingdings" pitchFamily="2" charset="2"/>
              </a:rPr>
              <a:t>Global effort, Cross-cutting activities</a:t>
            </a:r>
          </a:p>
          <a:p>
            <a:pPr lvl="2"/>
            <a:r>
              <a:rPr lang="en-CH" dirty="0">
                <a:solidFill>
                  <a:schemeClr val="bg1">
                    <a:lumMod val="65000"/>
                  </a:schemeClr>
                </a:solidFill>
                <a:sym typeface="Wingdings" pitchFamily="2" charset="2"/>
              </a:rPr>
              <a:t>Epoxy Example</a:t>
            </a:r>
          </a:p>
          <a:p>
            <a:pPr lvl="1"/>
            <a:r>
              <a:rPr lang="en-CH" dirty="0">
                <a:sym typeface="Wingdings" pitchFamily="2" charset="2"/>
              </a:rPr>
              <a:t>High Temperature Superconductors HTS </a:t>
            </a:r>
          </a:p>
          <a:p>
            <a:pPr lvl="2"/>
            <a:r>
              <a:rPr lang="en-CH" dirty="0">
                <a:sym typeface="Wingdings" pitchFamily="2" charset="2"/>
              </a:rPr>
              <a:t>HTS developments for HFM</a:t>
            </a:r>
          </a:p>
          <a:p>
            <a:pPr lvl="2"/>
            <a:r>
              <a:rPr lang="en-CH" dirty="0">
                <a:sym typeface="Wingdings" pitchFamily="2" charset="2"/>
              </a:rPr>
              <a:t>Material studies</a:t>
            </a:r>
          </a:p>
          <a:p>
            <a:pPr lvl="2"/>
            <a:r>
              <a:rPr lang="en-CH" dirty="0">
                <a:sym typeface="Wingdings" pitchFamily="2" charset="2"/>
              </a:rPr>
              <a:t>Ondulators</a:t>
            </a:r>
          </a:p>
          <a:p>
            <a:pPr lvl="2"/>
            <a:r>
              <a:rPr lang="en-CH" dirty="0">
                <a:sym typeface="Wingdings" pitchFamily="2" charset="2"/>
              </a:rPr>
              <a:t>Hybrid Magnets program 17 T</a:t>
            </a:r>
          </a:p>
          <a:p>
            <a:r>
              <a:rPr lang="en-CH" dirty="0">
                <a:solidFill>
                  <a:schemeClr val="bg1">
                    <a:lumMod val="65000"/>
                  </a:schemeClr>
                </a:solidFill>
              </a:rPr>
              <a:t>Beam dynamics: </a:t>
            </a:r>
            <a:r>
              <a:rPr lang="en-CH" dirty="0">
                <a:solidFill>
                  <a:schemeClr val="bg1">
                    <a:lumMod val="65000"/>
                  </a:schemeClr>
                </a:solidFill>
                <a:sym typeface="Wingdings" pitchFamily="2" charset="2"/>
              </a:rPr>
              <a:t>importance of modelling and design</a:t>
            </a:r>
          </a:p>
          <a:p>
            <a:pPr lvl="1"/>
            <a:r>
              <a:rPr lang="en-CH" dirty="0">
                <a:solidFill>
                  <a:schemeClr val="bg1">
                    <a:lumMod val="65000"/>
                  </a:schemeClr>
                </a:solidFill>
                <a:sym typeface="Wingdings" pitchFamily="2" charset="2"/>
              </a:rPr>
              <a:t>SuperKEKB  modelling and understanding</a:t>
            </a:r>
          </a:p>
          <a:p>
            <a:pPr lvl="1"/>
            <a:r>
              <a:rPr lang="en-CH" dirty="0">
                <a:solidFill>
                  <a:schemeClr val="bg1">
                    <a:lumMod val="65000"/>
                  </a:schemeClr>
                </a:solidFill>
                <a:sym typeface="Wingdings" pitchFamily="2" charset="2"/>
              </a:rPr>
              <a:t>Power efficiency during design and smart choices for operational scenarious</a:t>
            </a:r>
          </a:p>
          <a:p>
            <a:r>
              <a:rPr lang="en-CH" dirty="0">
                <a:solidFill>
                  <a:schemeClr val="bg1">
                    <a:lumMod val="65000"/>
                  </a:schemeClr>
                </a:solidFill>
                <a:sym typeface="Wingdings" pitchFamily="2" charset="2"/>
              </a:rPr>
              <a:t>Summary</a:t>
            </a:r>
            <a:endParaRPr lang="en-CH" dirty="0">
              <a:solidFill>
                <a:schemeClr val="bg1">
                  <a:lumMod val="65000"/>
                </a:schemeClr>
              </a:solidFill>
            </a:endParaRPr>
          </a:p>
        </p:txBody>
      </p:sp>
      <p:sp>
        <p:nvSpPr>
          <p:cNvPr id="4" name="Slide Number Placeholder 5">
            <a:extLst>
              <a:ext uri="{FF2B5EF4-FFF2-40B4-BE49-F238E27FC236}">
                <a16:creationId xmlns:a16="http://schemas.microsoft.com/office/drawing/2014/main" id="{F3730CA5-5883-2BB5-F741-2944E1A7F631}"/>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2571747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1B4095B-EC9D-9C63-F58F-58F9301F52C4}"/>
              </a:ext>
            </a:extLst>
          </p:cNvPr>
          <p:cNvSpPr>
            <a:spLocks noGrp="1"/>
          </p:cNvSpPr>
          <p:nvPr>
            <p:ph type="title"/>
          </p:nvPr>
        </p:nvSpPr>
        <p:spPr>
          <a:xfrm>
            <a:off x="444661" y="-138896"/>
            <a:ext cx="10515600" cy="1325563"/>
          </a:xfrm>
        </p:spPr>
        <p:txBody>
          <a:bodyPr/>
          <a:lstStyle/>
          <a:p>
            <a:r>
              <a:rPr lang="en-US" b="1" dirty="0">
                <a:solidFill>
                  <a:srgbClr val="002060"/>
                </a:solidFill>
              </a:rPr>
              <a:t>The physics landscape</a:t>
            </a:r>
          </a:p>
        </p:txBody>
      </p:sp>
      <p:sp>
        <p:nvSpPr>
          <p:cNvPr id="5" name="Date Placeholder 3">
            <a:extLst>
              <a:ext uri="{FF2B5EF4-FFF2-40B4-BE49-F238E27FC236}">
                <a16:creationId xmlns:a16="http://schemas.microsoft.com/office/drawing/2014/main" id="{B6E4CD7F-A82A-BE61-89BB-4390185AEED9}"/>
              </a:ext>
            </a:extLst>
          </p:cNvPr>
          <p:cNvSpPr>
            <a:spLocks noGrp="1"/>
          </p:cNvSpPr>
          <p:nvPr>
            <p:ph type="dt" sz="half" idx="10"/>
          </p:nvPr>
        </p:nvSpPr>
        <p:spPr>
          <a:xfrm>
            <a:off x="-330705" y="6492875"/>
            <a:ext cx="2743200" cy="365125"/>
          </a:xfrm>
        </p:spPr>
        <p:txBody>
          <a:bodyPr/>
          <a:lstStyle>
            <a:lvl1pPr algn="ctr">
              <a:defRPr sz="1400">
                <a:solidFill>
                  <a:schemeClr val="bg1"/>
                </a:solidFill>
              </a:defRPr>
            </a:lvl1pPr>
          </a:lstStyle>
          <a:p>
            <a:r>
              <a:rPr lang="en-US" dirty="0"/>
              <a:t>FCC Week – June 2023</a:t>
            </a:r>
          </a:p>
        </p:txBody>
      </p:sp>
      <p:sp>
        <p:nvSpPr>
          <p:cNvPr id="6" name="Footer Placeholder 4">
            <a:extLst>
              <a:ext uri="{FF2B5EF4-FFF2-40B4-BE49-F238E27FC236}">
                <a16:creationId xmlns:a16="http://schemas.microsoft.com/office/drawing/2014/main" id="{9587F8F6-7A22-8D9D-B7D1-3863E2493BC2}"/>
              </a:ext>
            </a:extLst>
          </p:cNvPr>
          <p:cNvSpPr>
            <a:spLocks noGrp="1"/>
          </p:cNvSpPr>
          <p:nvPr>
            <p:ph type="ftr" sz="quarter" idx="11"/>
          </p:nvPr>
        </p:nvSpPr>
        <p:spPr>
          <a:xfrm>
            <a:off x="8818943" y="6492875"/>
            <a:ext cx="4114800" cy="365125"/>
          </a:xfrm>
        </p:spPr>
        <p:txBody>
          <a:bodyPr/>
          <a:lstStyle>
            <a:lvl1pPr>
              <a:defRPr sz="1400">
                <a:solidFill>
                  <a:schemeClr val="bg1"/>
                </a:solidFill>
              </a:defRPr>
            </a:lvl1pPr>
          </a:lstStyle>
          <a:p>
            <a:r>
              <a:rPr lang="en-US" dirty="0"/>
              <a:t>A. Ballarino – HTS Developments</a:t>
            </a:r>
          </a:p>
        </p:txBody>
      </p:sp>
      <p:graphicFrame>
        <p:nvGraphicFramePr>
          <p:cNvPr id="7" name="Table 6">
            <a:extLst>
              <a:ext uri="{FF2B5EF4-FFF2-40B4-BE49-F238E27FC236}">
                <a16:creationId xmlns:a16="http://schemas.microsoft.com/office/drawing/2014/main" id="{FB5282F1-1CEE-E7A2-2198-500FF95A7E3C}"/>
              </a:ext>
            </a:extLst>
          </p:cNvPr>
          <p:cNvGraphicFramePr>
            <a:graphicFrameLocks noGrp="1"/>
          </p:cNvGraphicFramePr>
          <p:nvPr/>
        </p:nvGraphicFramePr>
        <p:xfrm>
          <a:off x="562900" y="887863"/>
          <a:ext cx="11206974" cy="4262421"/>
        </p:xfrm>
        <a:graphic>
          <a:graphicData uri="http://schemas.openxmlformats.org/drawingml/2006/table">
            <a:tbl>
              <a:tblPr firstRow="1" bandRow="1">
                <a:tableStyleId>{5C22544A-7EE6-4342-B048-85BDC9FD1C3A}</a:tableStyleId>
              </a:tblPr>
              <a:tblGrid>
                <a:gridCol w="1288157">
                  <a:extLst>
                    <a:ext uri="{9D8B030D-6E8A-4147-A177-3AD203B41FA5}">
                      <a16:colId xmlns:a16="http://schemas.microsoft.com/office/drawing/2014/main" val="3025220532"/>
                    </a:ext>
                  </a:extLst>
                </a:gridCol>
                <a:gridCol w="1191546">
                  <a:extLst>
                    <a:ext uri="{9D8B030D-6E8A-4147-A177-3AD203B41FA5}">
                      <a16:colId xmlns:a16="http://schemas.microsoft.com/office/drawing/2014/main" val="1948359333"/>
                    </a:ext>
                  </a:extLst>
                </a:gridCol>
                <a:gridCol w="1771218">
                  <a:extLst>
                    <a:ext uri="{9D8B030D-6E8A-4147-A177-3AD203B41FA5}">
                      <a16:colId xmlns:a16="http://schemas.microsoft.com/office/drawing/2014/main" val="1599280333"/>
                    </a:ext>
                  </a:extLst>
                </a:gridCol>
                <a:gridCol w="2866151">
                  <a:extLst>
                    <a:ext uri="{9D8B030D-6E8A-4147-A177-3AD203B41FA5}">
                      <a16:colId xmlns:a16="http://schemas.microsoft.com/office/drawing/2014/main" val="1850483909"/>
                    </a:ext>
                  </a:extLst>
                </a:gridCol>
                <a:gridCol w="1524320">
                  <a:extLst>
                    <a:ext uri="{9D8B030D-6E8A-4147-A177-3AD203B41FA5}">
                      <a16:colId xmlns:a16="http://schemas.microsoft.com/office/drawing/2014/main" val="669157685"/>
                    </a:ext>
                  </a:extLst>
                </a:gridCol>
                <a:gridCol w="2565582">
                  <a:extLst>
                    <a:ext uri="{9D8B030D-6E8A-4147-A177-3AD203B41FA5}">
                      <a16:colId xmlns:a16="http://schemas.microsoft.com/office/drawing/2014/main" val="1595720294"/>
                    </a:ext>
                  </a:extLst>
                </a:gridCol>
              </a:tblGrid>
              <a:tr h="424862">
                <a:tc>
                  <a:txBody>
                    <a:bodyPr/>
                    <a:lstStyle/>
                    <a:p>
                      <a:pPr algn="ctr"/>
                      <a:endParaRPr lang="en-GB"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Dipoles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Quadrupoles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err="1">
                          <a:solidFill>
                            <a:schemeClr val="tx1"/>
                          </a:solidFill>
                        </a:rPr>
                        <a:t>Undulators</a:t>
                      </a:r>
                      <a:r>
                        <a:rPr lang="en-US" sz="2200" dirty="0">
                          <a:solidFill>
                            <a:schemeClr val="tx1"/>
                          </a:solidFill>
                        </a:rPr>
                        <a:t>/Wigglers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Detectors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Field (T)</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5880089"/>
                  </a:ext>
                </a:extLst>
              </a:tr>
              <a:tr h="455209">
                <a:tc>
                  <a:txBody>
                    <a:bodyPr/>
                    <a:lstStyle/>
                    <a:p>
                      <a:r>
                        <a:rPr lang="en-US" sz="2400" dirty="0"/>
                        <a:t>FCC-</a:t>
                      </a:r>
                      <a:r>
                        <a:rPr lang="en-US" sz="2400" dirty="0" err="1"/>
                        <a:t>ee</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3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86691"/>
                  </a:ext>
                </a:extLst>
              </a:tr>
              <a:tr h="455209">
                <a:tc>
                  <a:txBody>
                    <a:bodyPr/>
                    <a:lstStyle/>
                    <a:p>
                      <a:r>
                        <a:rPr lang="en-US" sz="2400" dirty="0"/>
                        <a:t>CEPC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5046338"/>
                  </a:ext>
                </a:extLst>
              </a:tr>
              <a:tr h="455209">
                <a:tc>
                  <a:txBody>
                    <a:bodyPr/>
                    <a:lstStyle/>
                    <a:p>
                      <a:r>
                        <a:rPr lang="en-US" sz="2400" dirty="0"/>
                        <a:t>ILC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0563238"/>
                  </a:ext>
                </a:extLst>
              </a:tr>
              <a:tr h="455209">
                <a:tc>
                  <a:txBody>
                    <a:bodyPr/>
                    <a:lstStyle/>
                    <a:p>
                      <a:r>
                        <a:rPr lang="en-US" sz="2400" dirty="0"/>
                        <a:t>CLIC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1028718"/>
                  </a:ext>
                </a:extLst>
              </a:tr>
              <a:tr h="455209">
                <a:tc>
                  <a:txBody>
                    <a:bodyPr/>
                    <a:lstStyle/>
                    <a:p>
                      <a:r>
                        <a:rPr lang="en-US" sz="2400" dirty="0"/>
                        <a:t>FCC-pp</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16 T -20 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82739174"/>
                  </a:ext>
                </a:extLst>
              </a:tr>
              <a:tr h="455209">
                <a:tc>
                  <a:txBody>
                    <a:bodyPr/>
                    <a:lstStyle/>
                    <a:p>
                      <a:r>
                        <a:rPr lang="en-US" sz="2400" dirty="0" err="1"/>
                        <a:t>SppC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12 T- 24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2334624"/>
                  </a:ext>
                </a:extLst>
              </a:tr>
              <a:tr h="1092501">
                <a:tc>
                  <a:txBody>
                    <a:bodyPr/>
                    <a:lstStyle/>
                    <a:p>
                      <a:r>
                        <a:rPr lang="en-US" sz="2400" dirty="0"/>
                        <a:t>Muon Colliders</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Solenoids </a:t>
                      </a:r>
                    </a:p>
                    <a:p>
                      <a:pPr algn="ctr"/>
                      <a:r>
                        <a:rPr lang="en-US" sz="2200" dirty="0"/>
                        <a:t>&gt; 10 T-20 T </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7852562"/>
                  </a:ext>
                </a:extLst>
              </a:tr>
            </a:tbl>
          </a:graphicData>
        </a:graphic>
      </p:graphicFrame>
      <p:sp>
        <p:nvSpPr>
          <p:cNvPr id="9" name="TextBox 8">
            <a:extLst>
              <a:ext uri="{FF2B5EF4-FFF2-40B4-BE49-F238E27FC236}">
                <a16:creationId xmlns:a16="http://schemas.microsoft.com/office/drawing/2014/main" id="{055A4A1B-80B8-D071-BBA2-1277CACE8BB8}"/>
              </a:ext>
            </a:extLst>
          </p:cNvPr>
          <p:cNvSpPr txBox="1"/>
          <p:nvPr/>
        </p:nvSpPr>
        <p:spPr>
          <a:xfrm rot="16200000">
            <a:off x="-696690" y="2027964"/>
            <a:ext cx="1898597" cy="430887"/>
          </a:xfrm>
          <a:prstGeom prst="rect">
            <a:avLst/>
          </a:prstGeom>
          <a:noFill/>
        </p:spPr>
        <p:txBody>
          <a:bodyPr wrap="none" rtlCol="0">
            <a:spAutoFit/>
          </a:bodyPr>
          <a:lstStyle/>
          <a:p>
            <a:r>
              <a:rPr lang="en-US" sz="2200" dirty="0">
                <a:solidFill>
                  <a:srgbClr val="00B050"/>
                </a:solidFill>
              </a:rPr>
              <a:t>Higgs Factories</a:t>
            </a:r>
            <a:endParaRPr lang="en-GB" sz="2200" dirty="0">
              <a:solidFill>
                <a:srgbClr val="00B050"/>
              </a:solidFill>
            </a:endParaRPr>
          </a:p>
        </p:txBody>
      </p:sp>
      <p:sp>
        <p:nvSpPr>
          <p:cNvPr id="10" name="TextBox 9">
            <a:extLst>
              <a:ext uri="{FF2B5EF4-FFF2-40B4-BE49-F238E27FC236}">
                <a16:creationId xmlns:a16="http://schemas.microsoft.com/office/drawing/2014/main" id="{3598E10B-3028-44E8-C8A8-7E7C67D0519D}"/>
              </a:ext>
            </a:extLst>
          </p:cNvPr>
          <p:cNvSpPr txBox="1"/>
          <p:nvPr/>
        </p:nvSpPr>
        <p:spPr>
          <a:xfrm rot="16200000">
            <a:off x="-757034" y="3998016"/>
            <a:ext cx="1944956" cy="430887"/>
          </a:xfrm>
          <a:prstGeom prst="rect">
            <a:avLst/>
          </a:prstGeom>
          <a:noFill/>
        </p:spPr>
        <p:txBody>
          <a:bodyPr wrap="none" rtlCol="0">
            <a:spAutoFit/>
          </a:bodyPr>
          <a:lstStyle/>
          <a:p>
            <a:r>
              <a:rPr lang="en-US" sz="2200" dirty="0">
                <a:solidFill>
                  <a:srgbClr val="00B050"/>
                </a:solidFill>
              </a:rPr>
              <a:t>Energy Frontier</a:t>
            </a:r>
            <a:endParaRPr lang="en-GB" sz="2200" dirty="0">
              <a:solidFill>
                <a:srgbClr val="00B050"/>
              </a:solidFill>
            </a:endParaRPr>
          </a:p>
        </p:txBody>
      </p:sp>
      <p:sp>
        <p:nvSpPr>
          <p:cNvPr id="12" name="Rectangle 11">
            <a:extLst>
              <a:ext uri="{FF2B5EF4-FFF2-40B4-BE49-F238E27FC236}">
                <a16:creationId xmlns:a16="http://schemas.microsoft.com/office/drawing/2014/main" id="{CE31492A-D8BA-3771-8E67-EC422C6033AC}"/>
              </a:ext>
            </a:extLst>
          </p:cNvPr>
          <p:cNvSpPr/>
          <p:nvPr/>
        </p:nvSpPr>
        <p:spPr>
          <a:xfrm>
            <a:off x="563745" y="3258757"/>
            <a:ext cx="11254007" cy="1915127"/>
          </a:xfrm>
          <a:prstGeom prst="rect">
            <a:avLst/>
          </a:prstGeom>
          <a:solidFill>
            <a:schemeClr val="accent4">
              <a:alpha val="50000"/>
            </a:schemeClr>
          </a:solid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dirty="0">
                <a:solidFill>
                  <a:schemeClr val="tx1"/>
                </a:solidFill>
              </a:rPr>
              <a:t>LTS and HTS Enabling Technology</a:t>
            </a:r>
            <a:endParaRPr lang="en-GB" sz="3800" dirty="0">
              <a:solidFill>
                <a:schemeClr val="tx1"/>
              </a:solidFill>
            </a:endParaRPr>
          </a:p>
        </p:txBody>
      </p:sp>
      <p:sp>
        <p:nvSpPr>
          <p:cNvPr id="2" name="TextBox 1">
            <a:extLst>
              <a:ext uri="{FF2B5EF4-FFF2-40B4-BE49-F238E27FC236}">
                <a16:creationId xmlns:a16="http://schemas.microsoft.com/office/drawing/2014/main" id="{D1FE223E-C45F-80BD-D1FF-0426EDC225A1}"/>
              </a:ext>
            </a:extLst>
          </p:cNvPr>
          <p:cNvSpPr txBox="1"/>
          <p:nvPr/>
        </p:nvSpPr>
        <p:spPr>
          <a:xfrm>
            <a:off x="1583473" y="5392956"/>
            <a:ext cx="9288966" cy="492443"/>
          </a:xfrm>
          <a:prstGeom prst="rect">
            <a:avLst/>
          </a:prstGeom>
          <a:solidFill>
            <a:schemeClr val="accent1">
              <a:alpha val="31000"/>
            </a:schemeClr>
          </a:solidFill>
          <a:ln w="31750">
            <a:solidFill>
              <a:schemeClr val="accent1"/>
            </a:solidFill>
          </a:ln>
        </p:spPr>
        <p:txBody>
          <a:bodyPr wrap="square" rtlCol="0">
            <a:spAutoFit/>
          </a:bodyPr>
          <a:lstStyle/>
          <a:p>
            <a:pPr algn="ctr"/>
            <a:r>
              <a:rPr lang="en-US" sz="2600" dirty="0"/>
              <a:t>High field beyond Nb3Sn</a:t>
            </a:r>
            <a:endParaRPr lang="en-GB" sz="2600" dirty="0"/>
          </a:p>
        </p:txBody>
      </p:sp>
      <p:sp>
        <p:nvSpPr>
          <p:cNvPr id="3" name="Slide Number Placeholder 5">
            <a:extLst>
              <a:ext uri="{FF2B5EF4-FFF2-40B4-BE49-F238E27FC236}">
                <a16:creationId xmlns:a16="http://schemas.microsoft.com/office/drawing/2014/main" id="{CDEA5174-FACF-3617-904F-2B4AB75819E1}"/>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36861947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1B4095B-EC9D-9C63-F58F-58F9301F52C4}"/>
              </a:ext>
            </a:extLst>
          </p:cNvPr>
          <p:cNvSpPr>
            <a:spLocks noGrp="1"/>
          </p:cNvSpPr>
          <p:nvPr>
            <p:ph type="title"/>
          </p:nvPr>
        </p:nvSpPr>
        <p:spPr>
          <a:xfrm>
            <a:off x="444661" y="-138896"/>
            <a:ext cx="10515600" cy="1325563"/>
          </a:xfrm>
        </p:spPr>
        <p:txBody>
          <a:bodyPr/>
          <a:lstStyle/>
          <a:p>
            <a:r>
              <a:rPr lang="en-US" b="1" dirty="0">
                <a:solidFill>
                  <a:srgbClr val="002060"/>
                </a:solidFill>
              </a:rPr>
              <a:t>The physics landscape</a:t>
            </a:r>
          </a:p>
        </p:txBody>
      </p:sp>
      <p:sp>
        <p:nvSpPr>
          <p:cNvPr id="5" name="Date Placeholder 3">
            <a:extLst>
              <a:ext uri="{FF2B5EF4-FFF2-40B4-BE49-F238E27FC236}">
                <a16:creationId xmlns:a16="http://schemas.microsoft.com/office/drawing/2014/main" id="{B6E4CD7F-A82A-BE61-89BB-4390185AEED9}"/>
              </a:ext>
            </a:extLst>
          </p:cNvPr>
          <p:cNvSpPr>
            <a:spLocks noGrp="1"/>
          </p:cNvSpPr>
          <p:nvPr>
            <p:ph type="dt" sz="half" idx="10"/>
          </p:nvPr>
        </p:nvSpPr>
        <p:spPr>
          <a:xfrm>
            <a:off x="-330705" y="6492875"/>
            <a:ext cx="2743200" cy="365125"/>
          </a:xfrm>
        </p:spPr>
        <p:txBody>
          <a:bodyPr/>
          <a:lstStyle>
            <a:lvl1pPr algn="ctr">
              <a:defRPr sz="1400">
                <a:solidFill>
                  <a:schemeClr val="bg1"/>
                </a:solidFill>
              </a:defRPr>
            </a:lvl1pPr>
          </a:lstStyle>
          <a:p>
            <a:r>
              <a:rPr lang="en-US" dirty="0"/>
              <a:t>FCC Week – June 2023</a:t>
            </a:r>
          </a:p>
        </p:txBody>
      </p:sp>
      <p:sp>
        <p:nvSpPr>
          <p:cNvPr id="6" name="Footer Placeholder 4">
            <a:extLst>
              <a:ext uri="{FF2B5EF4-FFF2-40B4-BE49-F238E27FC236}">
                <a16:creationId xmlns:a16="http://schemas.microsoft.com/office/drawing/2014/main" id="{9587F8F6-7A22-8D9D-B7D1-3863E2493BC2}"/>
              </a:ext>
            </a:extLst>
          </p:cNvPr>
          <p:cNvSpPr>
            <a:spLocks noGrp="1"/>
          </p:cNvSpPr>
          <p:nvPr>
            <p:ph type="ftr" sz="quarter" idx="11"/>
          </p:nvPr>
        </p:nvSpPr>
        <p:spPr>
          <a:xfrm>
            <a:off x="8818943" y="6492875"/>
            <a:ext cx="4114800" cy="365125"/>
          </a:xfrm>
        </p:spPr>
        <p:txBody>
          <a:bodyPr/>
          <a:lstStyle>
            <a:lvl1pPr>
              <a:defRPr sz="1400">
                <a:solidFill>
                  <a:schemeClr val="bg1"/>
                </a:solidFill>
              </a:defRPr>
            </a:lvl1pPr>
          </a:lstStyle>
          <a:p>
            <a:r>
              <a:rPr lang="en-US" dirty="0"/>
              <a:t>A. Ballarino – HTS Developments</a:t>
            </a:r>
          </a:p>
        </p:txBody>
      </p:sp>
      <p:graphicFrame>
        <p:nvGraphicFramePr>
          <p:cNvPr id="7" name="Table 6">
            <a:extLst>
              <a:ext uri="{FF2B5EF4-FFF2-40B4-BE49-F238E27FC236}">
                <a16:creationId xmlns:a16="http://schemas.microsoft.com/office/drawing/2014/main" id="{FB5282F1-1CEE-E7A2-2198-500FF95A7E3C}"/>
              </a:ext>
            </a:extLst>
          </p:cNvPr>
          <p:cNvGraphicFramePr>
            <a:graphicFrameLocks noGrp="1"/>
          </p:cNvGraphicFramePr>
          <p:nvPr/>
        </p:nvGraphicFramePr>
        <p:xfrm>
          <a:off x="562900" y="887863"/>
          <a:ext cx="11206974" cy="4262421"/>
        </p:xfrm>
        <a:graphic>
          <a:graphicData uri="http://schemas.openxmlformats.org/drawingml/2006/table">
            <a:tbl>
              <a:tblPr firstRow="1" bandRow="1">
                <a:tableStyleId>{5C22544A-7EE6-4342-B048-85BDC9FD1C3A}</a:tableStyleId>
              </a:tblPr>
              <a:tblGrid>
                <a:gridCol w="1288157">
                  <a:extLst>
                    <a:ext uri="{9D8B030D-6E8A-4147-A177-3AD203B41FA5}">
                      <a16:colId xmlns:a16="http://schemas.microsoft.com/office/drawing/2014/main" val="3025220532"/>
                    </a:ext>
                  </a:extLst>
                </a:gridCol>
                <a:gridCol w="1191546">
                  <a:extLst>
                    <a:ext uri="{9D8B030D-6E8A-4147-A177-3AD203B41FA5}">
                      <a16:colId xmlns:a16="http://schemas.microsoft.com/office/drawing/2014/main" val="1948359333"/>
                    </a:ext>
                  </a:extLst>
                </a:gridCol>
                <a:gridCol w="1771218">
                  <a:extLst>
                    <a:ext uri="{9D8B030D-6E8A-4147-A177-3AD203B41FA5}">
                      <a16:colId xmlns:a16="http://schemas.microsoft.com/office/drawing/2014/main" val="1599280333"/>
                    </a:ext>
                  </a:extLst>
                </a:gridCol>
                <a:gridCol w="2866151">
                  <a:extLst>
                    <a:ext uri="{9D8B030D-6E8A-4147-A177-3AD203B41FA5}">
                      <a16:colId xmlns:a16="http://schemas.microsoft.com/office/drawing/2014/main" val="1850483909"/>
                    </a:ext>
                  </a:extLst>
                </a:gridCol>
                <a:gridCol w="1524320">
                  <a:extLst>
                    <a:ext uri="{9D8B030D-6E8A-4147-A177-3AD203B41FA5}">
                      <a16:colId xmlns:a16="http://schemas.microsoft.com/office/drawing/2014/main" val="669157685"/>
                    </a:ext>
                  </a:extLst>
                </a:gridCol>
                <a:gridCol w="2565582">
                  <a:extLst>
                    <a:ext uri="{9D8B030D-6E8A-4147-A177-3AD203B41FA5}">
                      <a16:colId xmlns:a16="http://schemas.microsoft.com/office/drawing/2014/main" val="1595720294"/>
                    </a:ext>
                  </a:extLst>
                </a:gridCol>
              </a:tblGrid>
              <a:tr h="424862">
                <a:tc>
                  <a:txBody>
                    <a:bodyPr/>
                    <a:lstStyle/>
                    <a:p>
                      <a:pPr algn="ctr"/>
                      <a:endParaRPr lang="en-GB"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Dipoles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Quadrupoles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err="1">
                          <a:solidFill>
                            <a:schemeClr val="tx1"/>
                          </a:solidFill>
                        </a:rPr>
                        <a:t>Undulators</a:t>
                      </a:r>
                      <a:r>
                        <a:rPr lang="en-US" sz="2200" dirty="0">
                          <a:solidFill>
                            <a:schemeClr val="tx1"/>
                          </a:solidFill>
                        </a:rPr>
                        <a:t>/Wigglers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Detectors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Field (T)</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5880089"/>
                  </a:ext>
                </a:extLst>
              </a:tr>
              <a:tr h="455209">
                <a:tc>
                  <a:txBody>
                    <a:bodyPr/>
                    <a:lstStyle/>
                    <a:p>
                      <a:r>
                        <a:rPr lang="en-US" sz="2400" dirty="0"/>
                        <a:t>FCC-</a:t>
                      </a:r>
                      <a:r>
                        <a:rPr lang="en-US" sz="2400" dirty="0" err="1"/>
                        <a:t>ee</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3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86691"/>
                  </a:ext>
                </a:extLst>
              </a:tr>
              <a:tr h="455209">
                <a:tc>
                  <a:txBody>
                    <a:bodyPr/>
                    <a:lstStyle/>
                    <a:p>
                      <a:r>
                        <a:rPr lang="en-US" sz="2400" dirty="0"/>
                        <a:t>CEPC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5046338"/>
                  </a:ext>
                </a:extLst>
              </a:tr>
              <a:tr h="455209">
                <a:tc>
                  <a:txBody>
                    <a:bodyPr/>
                    <a:lstStyle/>
                    <a:p>
                      <a:r>
                        <a:rPr lang="en-US" sz="2400" dirty="0"/>
                        <a:t>ILC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0563238"/>
                  </a:ext>
                </a:extLst>
              </a:tr>
              <a:tr h="455209">
                <a:tc>
                  <a:txBody>
                    <a:bodyPr/>
                    <a:lstStyle/>
                    <a:p>
                      <a:r>
                        <a:rPr lang="en-US" sz="2400" dirty="0"/>
                        <a:t>CLIC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1028718"/>
                  </a:ext>
                </a:extLst>
              </a:tr>
              <a:tr h="455209">
                <a:tc>
                  <a:txBody>
                    <a:bodyPr/>
                    <a:lstStyle/>
                    <a:p>
                      <a:r>
                        <a:rPr lang="en-US" sz="2400" dirty="0"/>
                        <a:t>FCC-pp</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16 T -20 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82739174"/>
                  </a:ext>
                </a:extLst>
              </a:tr>
              <a:tr h="455209">
                <a:tc>
                  <a:txBody>
                    <a:bodyPr/>
                    <a:lstStyle/>
                    <a:p>
                      <a:r>
                        <a:rPr lang="en-US" sz="2400" dirty="0" err="1"/>
                        <a:t>SppC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12 T- 24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2334624"/>
                  </a:ext>
                </a:extLst>
              </a:tr>
              <a:tr h="1092501">
                <a:tc>
                  <a:txBody>
                    <a:bodyPr/>
                    <a:lstStyle/>
                    <a:p>
                      <a:r>
                        <a:rPr lang="en-US" sz="2400" dirty="0"/>
                        <a:t>Muon Colliders</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Solenoids </a:t>
                      </a:r>
                    </a:p>
                    <a:p>
                      <a:pPr algn="ctr"/>
                      <a:r>
                        <a:rPr lang="en-US" sz="2200" dirty="0"/>
                        <a:t>&gt; 10 T-20 T </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7852562"/>
                  </a:ext>
                </a:extLst>
              </a:tr>
            </a:tbl>
          </a:graphicData>
        </a:graphic>
      </p:graphicFrame>
      <p:sp>
        <p:nvSpPr>
          <p:cNvPr id="8" name="Rectangle 7">
            <a:extLst>
              <a:ext uri="{FF2B5EF4-FFF2-40B4-BE49-F238E27FC236}">
                <a16:creationId xmlns:a16="http://schemas.microsoft.com/office/drawing/2014/main" id="{1A5CBAFF-A7B0-FA84-079C-9F24D33A1DC1}"/>
              </a:ext>
            </a:extLst>
          </p:cNvPr>
          <p:cNvSpPr/>
          <p:nvPr/>
        </p:nvSpPr>
        <p:spPr>
          <a:xfrm>
            <a:off x="562899" y="1322760"/>
            <a:ext cx="11195824" cy="1873405"/>
          </a:xfrm>
          <a:prstGeom prst="rect">
            <a:avLst/>
          </a:prstGeom>
          <a:solidFill>
            <a:schemeClr val="accent4">
              <a:alpha val="50000"/>
            </a:schemeClr>
          </a:solid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dirty="0">
                <a:solidFill>
                  <a:schemeClr val="tx1"/>
                </a:solidFill>
              </a:rPr>
              <a:t>HTS Beneficial Technology</a:t>
            </a:r>
            <a:endParaRPr lang="en-GB" sz="3800" dirty="0">
              <a:solidFill>
                <a:schemeClr val="tx1"/>
              </a:solidFill>
            </a:endParaRPr>
          </a:p>
        </p:txBody>
      </p:sp>
      <p:sp>
        <p:nvSpPr>
          <p:cNvPr id="9" name="TextBox 8">
            <a:extLst>
              <a:ext uri="{FF2B5EF4-FFF2-40B4-BE49-F238E27FC236}">
                <a16:creationId xmlns:a16="http://schemas.microsoft.com/office/drawing/2014/main" id="{055A4A1B-80B8-D071-BBA2-1277CACE8BB8}"/>
              </a:ext>
            </a:extLst>
          </p:cNvPr>
          <p:cNvSpPr txBox="1"/>
          <p:nvPr/>
        </p:nvSpPr>
        <p:spPr>
          <a:xfrm rot="16200000">
            <a:off x="-696690" y="2027964"/>
            <a:ext cx="1898597" cy="430887"/>
          </a:xfrm>
          <a:prstGeom prst="rect">
            <a:avLst/>
          </a:prstGeom>
          <a:noFill/>
        </p:spPr>
        <p:txBody>
          <a:bodyPr wrap="none" rtlCol="0">
            <a:spAutoFit/>
          </a:bodyPr>
          <a:lstStyle/>
          <a:p>
            <a:r>
              <a:rPr lang="en-US" sz="2200" dirty="0">
                <a:solidFill>
                  <a:srgbClr val="00B050"/>
                </a:solidFill>
              </a:rPr>
              <a:t>Higgs Factories</a:t>
            </a:r>
            <a:endParaRPr lang="en-GB" sz="2200" dirty="0">
              <a:solidFill>
                <a:srgbClr val="00B050"/>
              </a:solidFill>
            </a:endParaRPr>
          </a:p>
        </p:txBody>
      </p:sp>
      <p:sp>
        <p:nvSpPr>
          <p:cNvPr id="10" name="TextBox 9">
            <a:extLst>
              <a:ext uri="{FF2B5EF4-FFF2-40B4-BE49-F238E27FC236}">
                <a16:creationId xmlns:a16="http://schemas.microsoft.com/office/drawing/2014/main" id="{3598E10B-3028-44E8-C8A8-7E7C67D0519D}"/>
              </a:ext>
            </a:extLst>
          </p:cNvPr>
          <p:cNvSpPr txBox="1"/>
          <p:nvPr/>
        </p:nvSpPr>
        <p:spPr>
          <a:xfrm rot="16200000">
            <a:off x="-757034" y="3998016"/>
            <a:ext cx="1944956" cy="430887"/>
          </a:xfrm>
          <a:prstGeom prst="rect">
            <a:avLst/>
          </a:prstGeom>
          <a:noFill/>
        </p:spPr>
        <p:txBody>
          <a:bodyPr wrap="none" rtlCol="0">
            <a:spAutoFit/>
          </a:bodyPr>
          <a:lstStyle/>
          <a:p>
            <a:r>
              <a:rPr lang="en-US" sz="2200" dirty="0">
                <a:solidFill>
                  <a:srgbClr val="00B050"/>
                </a:solidFill>
              </a:rPr>
              <a:t>Energy Frontier</a:t>
            </a:r>
            <a:endParaRPr lang="en-GB" sz="2200" dirty="0">
              <a:solidFill>
                <a:srgbClr val="00B050"/>
              </a:solidFill>
            </a:endParaRPr>
          </a:p>
        </p:txBody>
      </p:sp>
      <p:sp>
        <p:nvSpPr>
          <p:cNvPr id="11" name="TextBox 10">
            <a:extLst>
              <a:ext uri="{FF2B5EF4-FFF2-40B4-BE49-F238E27FC236}">
                <a16:creationId xmlns:a16="http://schemas.microsoft.com/office/drawing/2014/main" id="{A97F58BD-ECC2-A96A-B2A6-779CA0C37C34}"/>
              </a:ext>
            </a:extLst>
          </p:cNvPr>
          <p:cNvSpPr txBox="1"/>
          <p:nvPr/>
        </p:nvSpPr>
        <p:spPr>
          <a:xfrm>
            <a:off x="1583473" y="5392956"/>
            <a:ext cx="9288966" cy="892552"/>
          </a:xfrm>
          <a:prstGeom prst="rect">
            <a:avLst/>
          </a:prstGeom>
          <a:solidFill>
            <a:schemeClr val="accent1">
              <a:alpha val="31000"/>
            </a:schemeClr>
          </a:solidFill>
          <a:ln w="31750">
            <a:solidFill>
              <a:schemeClr val="accent1"/>
            </a:solidFill>
          </a:ln>
        </p:spPr>
        <p:txBody>
          <a:bodyPr wrap="square" rtlCol="0">
            <a:spAutoFit/>
          </a:bodyPr>
          <a:lstStyle/>
          <a:p>
            <a:pPr algn="ctr"/>
            <a:r>
              <a:rPr lang="en-US" sz="2600" dirty="0"/>
              <a:t>Exploration at lower fields: possible reduction of </a:t>
            </a:r>
            <a:r>
              <a:rPr lang="en-US" sz="2600" dirty="0" err="1"/>
              <a:t>cryo</a:t>
            </a:r>
            <a:r>
              <a:rPr lang="en-US" sz="2600" dirty="0"/>
              <a:t> power, lighter magnets, more efficient optics design…?</a:t>
            </a:r>
            <a:endParaRPr lang="en-GB" sz="2600" dirty="0"/>
          </a:p>
        </p:txBody>
      </p:sp>
      <p:sp>
        <p:nvSpPr>
          <p:cNvPr id="12" name="Rectangle 11">
            <a:extLst>
              <a:ext uri="{FF2B5EF4-FFF2-40B4-BE49-F238E27FC236}">
                <a16:creationId xmlns:a16="http://schemas.microsoft.com/office/drawing/2014/main" id="{CE31492A-D8BA-3771-8E67-EC422C6033AC}"/>
              </a:ext>
            </a:extLst>
          </p:cNvPr>
          <p:cNvSpPr/>
          <p:nvPr/>
        </p:nvSpPr>
        <p:spPr>
          <a:xfrm>
            <a:off x="563745" y="3258757"/>
            <a:ext cx="11254007" cy="1915127"/>
          </a:xfrm>
          <a:prstGeom prst="rect">
            <a:avLst/>
          </a:prstGeom>
          <a:solidFill>
            <a:schemeClr val="accent4">
              <a:alpha val="50000"/>
            </a:schemeClr>
          </a:solid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800" dirty="0">
                <a:solidFill>
                  <a:schemeClr val="tx1"/>
                </a:solidFill>
              </a:rPr>
              <a:t>LTS and HTS Enabling Technology</a:t>
            </a:r>
            <a:endParaRPr lang="en-GB" sz="3800" dirty="0">
              <a:solidFill>
                <a:schemeClr val="tx1"/>
              </a:solidFill>
            </a:endParaRPr>
          </a:p>
        </p:txBody>
      </p:sp>
      <p:sp>
        <p:nvSpPr>
          <p:cNvPr id="2" name="Slide Number Placeholder 5">
            <a:extLst>
              <a:ext uri="{FF2B5EF4-FFF2-40B4-BE49-F238E27FC236}">
                <a16:creationId xmlns:a16="http://schemas.microsoft.com/office/drawing/2014/main" id="{C26FD92C-41C7-FA6B-270F-B8B740B0BD28}"/>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2986596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8AA3F-779F-9782-1B36-B58C434F5819}"/>
              </a:ext>
            </a:extLst>
          </p:cNvPr>
          <p:cNvSpPr>
            <a:spLocks noGrp="1"/>
          </p:cNvSpPr>
          <p:nvPr>
            <p:ph type="title"/>
          </p:nvPr>
        </p:nvSpPr>
        <p:spPr>
          <a:xfrm>
            <a:off x="294190" y="-236758"/>
            <a:ext cx="10515600" cy="1325563"/>
          </a:xfrm>
        </p:spPr>
        <p:txBody>
          <a:bodyPr>
            <a:normAutofit/>
          </a:bodyPr>
          <a:lstStyle/>
          <a:p>
            <a:r>
              <a:rPr lang="en-US" sz="3600" b="1" dirty="0">
                <a:solidFill>
                  <a:srgbClr val="002060"/>
                </a:solidFill>
              </a:rPr>
              <a:t>Advantages of HTS </a:t>
            </a:r>
          </a:p>
        </p:txBody>
      </p:sp>
      <p:sp>
        <p:nvSpPr>
          <p:cNvPr id="3" name="Content Placeholder 2">
            <a:extLst>
              <a:ext uri="{FF2B5EF4-FFF2-40B4-BE49-F238E27FC236}">
                <a16:creationId xmlns:a16="http://schemas.microsoft.com/office/drawing/2014/main" id="{6122D14F-8768-3883-AB8B-04031CF98766}"/>
              </a:ext>
            </a:extLst>
          </p:cNvPr>
          <p:cNvSpPr>
            <a:spLocks noGrp="1"/>
          </p:cNvSpPr>
          <p:nvPr>
            <p:ph idx="1"/>
          </p:nvPr>
        </p:nvSpPr>
        <p:spPr>
          <a:xfrm>
            <a:off x="213166" y="1005736"/>
            <a:ext cx="10991127" cy="4846527"/>
          </a:xfrm>
        </p:spPr>
        <p:txBody>
          <a:bodyPr>
            <a:normAutofit/>
          </a:bodyPr>
          <a:lstStyle/>
          <a:p>
            <a:r>
              <a:rPr lang="en-US" sz="2200" b="1" dirty="0">
                <a:solidFill>
                  <a:srgbClr val="002060"/>
                </a:solidFill>
              </a:rPr>
              <a:t>Very high in-field current density at low temperature</a:t>
            </a:r>
          </a:p>
          <a:p>
            <a:pPr lvl="1"/>
            <a:r>
              <a:rPr lang="en-US" sz="2200" b="1" dirty="0"/>
              <a:t>Enabling technology </a:t>
            </a:r>
            <a:r>
              <a:rPr lang="en-US" sz="2200" dirty="0"/>
              <a:t>for magnets with fields </a:t>
            </a:r>
            <a:r>
              <a:rPr lang="en-US" sz="2200" b="1" dirty="0"/>
              <a:t>&gt; 16 T</a:t>
            </a:r>
          </a:p>
          <a:p>
            <a:pPr lvl="1"/>
            <a:r>
              <a:rPr lang="en-US" sz="2200" b="1" dirty="0"/>
              <a:t>No magneto thermal-thermal instability</a:t>
            </a:r>
            <a:r>
              <a:rPr lang="en-US" sz="2200" dirty="0"/>
              <a:t>, e.g. no flux jump (an issue to be treated for future high-field Nb</a:t>
            </a:r>
            <a:r>
              <a:rPr lang="en-US" sz="2200" baseline="-25000" dirty="0"/>
              <a:t>3</a:t>
            </a:r>
            <a:r>
              <a:rPr lang="en-US" sz="2200" dirty="0"/>
              <a:t>Sn accelerator magnets);</a:t>
            </a:r>
          </a:p>
          <a:p>
            <a:pPr lvl="1"/>
            <a:r>
              <a:rPr lang="en-US" sz="2200" b="1" dirty="0"/>
              <a:t>Higher temperature margin,</a:t>
            </a:r>
            <a:r>
              <a:rPr lang="en-US" sz="2200" dirty="0"/>
              <a:t> e.g. capability of tolerating a rise of temperature due, for instance, to decay particles</a:t>
            </a:r>
          </a:p>
          <a:p>
            <a:pPr lvl="1"/>
            <a:endParaRPr lang="en-US" sz="2200" dirty="0"/>
          </a:p>
          <a:p>
            <a:pPr marL="231775" lvl="1" indent="-231775"/>
            <a:r>
              <a:rPr lang="en-US" sz="2200" b="1" dirty="0">
                <a:solidFill>
                  <a:srgbClr val="002060"/>
                </a:solidFill>
              </a:rPr>
              <a:t>Operation at higher temperature </a:t>
            </a:r>
          </a:p>
          <a:p>
            <a:pPr marL="688975" lvl="2" indent="-231775"/>
            <a:r>
              <a:rPr lang="en-US" sz="2200" b="1" dirty="0"/>
              <a:t>Low(er) field magnets </a:t>
            </a:r>
            <a:r>
              <a:rPr lang="en-US" sz="2200" dirty="0"/>
              <a:t>operated at </a:t>
            </a:r>
            <a:r>
              <a:rPr lang="en-US" sz="2200" dirty="0">
                <a:sym typeface="Symbol" panose="05050102010706020507" pitchFamily="18" charset="2"/>
              </a:rPr>
              <a:t>temperatures </a:t>
            </a:r>
            <a:r>
              <a:rPr lang="en-US" sz="2200" dirty="0"/>
              <a:t>higher than liquid helium</a:t>
            </a:r>
            <a:r>
              <a:rPr lang="en-US" sz="2200" dirty="0">
                <a:sym typeface="Symbol" panose="05050102010706020507" pitchFamily="18" charset="2"/>
              </a:rPr>
              <a:t> (dry-cooling, He gas cooling, LH</a:t>
            </a:r>
            <a:r>
              <a:rPr lang="en-US" sz="2200" baseline="-25000" dirty="0">
                <a:sym typeface="Symbol" panose="05050102010706020507" pitchFamily="18" charset="2"/>
              </a:rPr>
              <a:t>2</a:t>
            </a:r>
            <a:r>
              <a:rPr lang="en-US" sz="2200" dirty="0">
                <a:sym typeface="Symbol" panose="05050102010706020507" pitchFamily="18" charset="2"/>
              </a:rPr>
              <a:t>, LN</a:t>
            </a:r>
            <a:r>
              <a:rPr lang="en-US" sz="2200" baseline="-25000" dirty="0">
                <a:sym typeface="Symbol" panose="05050102010706020507" pitchFamily="18" charset="2"/>
              </a:rPr>
              <a:t>2</a:t>
            </a:r>
            <a:r>
              <a:rPr lang="en-US" sz="2200" dirty="0">
                <a:sym typeface="Symbol" panose="05050102010706020507" pitchFamily="18" charset="2"/>
              </a:rPr>
              <a:t>): operational </a:t>
            </a:r>
            <a:r>
              <a:rPr lang="en-US" sz="2200" b="1" dirty="0">
                <a:sym typeface="Symbol" panose="05050102010706020507" pitchFamily="18" charset="2"/>
              </a:rPr>
              <a:t>energy saving</a:t>
            </a:r>
            <a:r>
              <a:rPr lang="en-US" sz="2200" dirty="0">
                <a:sym typeface="Symbol" panose="05050102010706020507" pitchFamily="18" charset="2"/>
              </a:rPr>
              <a:t> </a:t>
            </a:r>
            <a:r>
              <a:rPr lang="en-US" sz="2200" dirty="0"/>
              <a:t> </a:t>
            </a:r>
          </a:p>
          <a:p>
            <a:pPr marL="688975" lvl="2" indent="-231775"/>
            <a:r>
              <a:rPr lang="en-US" sz="2200" dirty="0"/>
              <a:t>High specific heat, i.e. </a:t>
            </a:r>
            <a:r>
              <a:rPr lang="en-US" sz="2200" b="1" dirty="0"/>
              <a:t>high thermal stability </a:t>
            </a:r>
            <a:r>
              <a:rPr lang="en-US" sz="2200" dirty="0"/>
              <a:t>(MQE) – the issue comes once the quench has generated (detection and protection)</a:t>
            </a:r>
          </a:p>
          <a:p>
            <a:pPr marL="688975" lvl="2" indent="-231775"/>
            <a:r>
              <a:rPr lang="en-US" sz="2200" dirty="0"/>
              <a:t>Higher </a:t>
            </a:r>
            <a:r>
              <a:rPr lang="en-US" sz="2200" b="1" dirty="0"/>
              <a:t>temperature margin </a:t>
            </a:r>
            <a:r>
              <a:rPr lang="en-US" sz="2200" dirty="0"/>
              <a:t>to the benefit of an easier cryogenic control  </a:t>
            </a:r>
          </a:p>
        </p:txBody>
      </p:sp>
      <p:sp>
        <p:nvSpPr>
          <p:cNvPr id="4" name="Date Placeholder 3">
            <a:extLst>
              <a:ext uri="{FF2B5EF4-FFF2-40B4-BE49-F238E27FC236}">
                <a16:creationId xmlns:a16="http://schemas.microsoft.com/office/drawing/2014/main" id="{28495E4F-DF33-9FF3-6879-BD3A701CD74A}"/>
              </a:ext>
            </a:extLst>
          </p:cNvPr>
          <p:cNvSpPr>
            <a:spLocks noGrp="1"/>
          </p:cNvSpPr>
          <p:nvPr>
            <p:ph type="dt" sz="half" idx="10"/>
          </p:nvPr>
        </p:nvSpPr>
        <p:spPr>
          <a:xfrm>
            <a:off x="-330705" y="6492875"/>
            <a:ext cx="2743200" cy="365125"/>
          </a:xfrm>
        </p:spPr>
        <p:txBody>
          <a:bodyPr/>
          <a:lstStyle>
            <a:lvl1pPr algn="ctr">
              <a:defRPr sz="1400">
                <a:solidFill>
                  <a:schemeClr val="bg1"/>
                </a:solidFill>
              </a:defRPr>
            </a:lvl1pPr>
          </a:lstStyle>
          <a:p>
            <a:r>
              <a:rPr lang="en-US" dirty="0"/>
              <a:t>FCC Week – June 2023</a:t>
            </a:r>
          </a:p>
        </p:txBody>
      </p:sp>
      <p:sp>
        <p:nvSpPr>
          <p:cNvPr id="5" name="Footer Placeholder 4">
            <a:extLst>
              <a:ext uri="{FF2B5EF4-FFF2-40B4-BE49-F238E27FC236}">
                <a16:creationId xmlns:a16="http://schemas.microsoft.com/office/drawing/2014/main" id="{4C666049-C06C-6173-B70F-86980F3AE1BF}"/>
              </a:ext>
            </a:extLst>
          </p:cNvPr>
          <p:cNvSpPr>
            <a:spLocks noGrp="1"/>
          </p:cNvSpPr>
          <p:nvPr>
            <p:ph type="ftr" sz="quarter" idx="11"/>
          </p:nvPr>
        </p:nvSpPr>
        <p:spPr>
          <a:xfrm>
            <a:off x="8818943" y="6492875"/>
            <a:ext cx="4114800" cy="365125"/>
          </a:xfrm>
        </p:spPr>
        <p:txBody>
          <a:bodyPr/>
          <a:lstStyle>
            <a:lvl1pPr>
              <a:defRPr sz="1400">
                <a:solidFill>
                  <a:schemeClr val="bg1"/>
                </a:solidFill>
              </a:defRPr>
            </a:lvl1pPr>
          </a:lstStyle>
          <a:p>
            <a:r>
              <a:rPr lang="en-US" dirty="0"/>
              <a:t>A. Ballarino – HTS Developments</a:t>
            </a:r>
          </a:p>
        </p:txBody>
      </p:sp>
      <p:sp>
        <p:nvSpPr>
          <p:cNvPr id="6" name="Slide Number Placeholder 5">
            <a:extLst>
              <a:ext uri="{FF2B5EF4-FFF2-40B4-BE49-F238E27FC236}">
                <a16:creationId xmlns:a16="http://schemas.microsoft.com/office/drawing/2014/main" id="{899A7F34-9C74-F0D5-2C7C-B2096B719BBF}"/>
              </a:ext>
            </a:extLst>
          </p:cNvPr>
          <p:cNvSpPr txBox="1">
            <a:spLocks/>
          </p:cNvSpPr>
          <p:nvPr/>
        </p:nvSpPr>
        <p:spPr>
          <a:xfrm>
            <a:off x="8185376" y="6369413"/>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27</a:t>
            </a:fld>
            <a:endParaRPr lang="en-US" dirty="0"/>
          </a:p>
        </p:txBody>
      </p:sp>
    </p:spTree>
    <p:extLst>
      <p:ext uri="{BB962C8B-B14F-4D97-AF65-F5344CB8AC3E}">
        <p14:creationId xmlns:p14="http://schemas.microsoft.com/office/powerpoint/2010/main" val="1175488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C81ED6-84D0-8A1F-0444-1CEC79E359A5}"/>
              </a:ext>
            </a:extLst>
          </p:cNvPr>
          <p:cNvSpPr>
            <a:spLocks noGrp="1"/>
          </p:cNvSpPr>
          <p:nvPr>
            <p:ph type="title"/>
          </p:nvPr>
        </p:nvSpPr>
        <p:spPr>
          <a:xfrm>
            <a:off x="322813" y="49244"/>
            <a:ext cx="10515600" cy="1325563"/>
          </a:xfrm>
        </p:spPr>
        <p:txBody>
          <a:bodyPr>
            <a:noAutofit/>
          </a:bodyPr>
          <a:lstStyle/>
          <a:p>
            <a:r>
              <a:rPr lang="en-CH" sz="3600" dirty="0"/>
              <a:t>Focus Area HTS Conductors and HFMs</a:t>
            </a:r>
          </a:p>
        </p:txBody>
      </p:sp>
      <p:sp>
        <p:nvSpPr>
          <p:cNvPr id="3" name="Content Placeholder 2">
            <a:extLst>
              <a:ext uri="{FF2B5EF4-FFF2-40B4-BE49-F238E27FC236}">
                <a16:creationId xmlns:a16="http://schemas.microsoft.com/office/drawing/2014/main" id="{9533D149-C078-6A1A-1D32-9F3D054DF068}"/>
              </a:ext>
            </a:extLst>
          </p:cNvPr>
          <p:cNvSpPr>
            <a:spLocks noGrp="1"/>
          </p:cNvSpPr>
          <p:nvPr>
            <p:ph idx="1"/>
          </p:nvPr>
        </p:nvSpPr>
        <p:spPr>
          <a:xfrm>
            <a:off x="581891" y="1325607"/>
            <a:ext cx="11205556" cy="2721461"/>
          </a:xfrm>
        </p:spPr>
        <p:txBody>
          <a:bodyPr>
            <a:normAutofit fontScale="77500" lnSpcReduction="20000"/>
          </a:bodyPr>
          <a:lstStyle/>
          <a:p>
            <a:r>
              <a:rPr lang="en-CH" dirty="0"/>
              <a:t>In Europe, we focus mainly on ReBCO tape, due to its availability from multiple suppliers and excellent performance.</a:t>
            </a:r>
          </a:p>
          <a:p>
            <a:r>
              <a:rPr lang="en-CH" dirty="0"/>
              <a:t>Drawbacks are related to </a:t>
            </a:r>
          </a:p>
          <a:p>
            <a:pPr lvl="1"/>
            <a:r>
              <a:rPr lang="en-CH" dirty="0"/>
              <a:t>limited shear-strength, </a:t>
            </a:r>
          </a:p>
          <a:p>
            <a:pPr lvl="1"/>
            <a:r>
              <a:rPr lang="en-CH" dirty="0"/>
              <a:t>large magnetization effects that impact ramp losses and field quality,</a:t>
            </a:r>
          </a:p>
          <a:p>
            <a:pPr lvl="1"/>
            <a:r>
              <a:rPr lang="en-US" dirty="0"/>
              <a:t>large a</a:t>
            </a:r>
            <a:r>
              <a:rPr lang="en-CH" dirty="0"/>
              <a:t>nisotropy,</a:t>
            </a:r>
          </a:p>
          <a:p>
            <a:pPr lvl="1"/>
            <a:r>
              <a:rPr lang="en-CH" dirty="0"/>
              <a:t>unit lengths, uniformity, bending radius, etc.</a:t>
            </a:r>
          </a:p>
          <a:p>
            <a:r>
              <a:rPr lang="en-CH" dirty="0"/>
              <a:t>Other HTS-related challenges pertain to magnet protection (slow-rising voltage signal, large temperature margins).</a:t>
            </a:r>
          </a:p>
          <a:p>
            <a:pPr marL="36576" indent="0">
              <a:buNone/>
            </a:pPr>
            <a:endParaRPr lang="en-CH" dirty="0"/>
          </a:p>
        </p:txBody>
      </p:sp>
      <p:sp>
        <p:nvSpPr>
          <p:cNvPr id="4" name="Slide Number Placeholder 3">
            <a:extLst>
              <a:ext uri="{FF2B5EF4-FFF2-40B4-BE49-F238E27FC236}">
                <a16:creationId xmlns:a16="http://schemas.microsoft.com/office/drawing/2014/main" id="{480194BD-A027-0A12-01A3-9584BD7B80CB}"/>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28</a:t>
            </a:fld>
            <a:endParaRPr lang="en-US" dirty="0"/>
          </a:p>
        </p:txBody>
      </p:sp>
      <p:pic>
        <p:nvPicPr>
          <p:cNvPr id="20" name="Picture 19">
            <a:extLst>
              <a:ext uri="{FF2B5EF4-FFF2-40B4-BE49-F238E27FC236}">
                <a16:creationId xmlns:a16="http://schemas.microsoft.com/office/drawing/2014/main" id="{3B704697-D899-1163-498A-0232ACB525D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73731" y="3843837"/>
            <a:ext cx="4507319" cy="2864640"/>
          </a:xfrm>
          <a:prstGeom prst="rect">
            <a:avLst/>
          </a:prstGeom>
        </p:spPr>
      </p:pic>
      <p:sp>
        <p:nvSpPr>
          <p:cNvPr id="21" name="TextBox 20">
            <a:extLst>
              <a:ext uri="{FF2B5EF4-FFF2-40B4-BE49-F238E27FC236}">
                <a16:creationId xmlns:a16="http://schemas.microsoft.com/office/drawing/2014/main" id="{4D0949B1-4F3E-E414-7DAA-CDBE5FC7E801}"/>
              </a:ext>
            </a:extLst>
          </p:cNvPr>
          <p:cNvSpPr txBox="1"/>
          <p:nvPr/>
        </p:nvSpPr>
        <p:spPr>
          <a:xfrm>
            <a:off x="8436088" y="4814492"/>
            <a:ext cx="2571807" cy="738664"/>
          </a:xfrm>
          <a:prstGeom prst="rect">
            <a:avLst/>
          </a:prstGeom>
          <a:noFill/>
          <a:ln>
            <a:noFill/>
          </a:ln>
        </p:spPr>
        <p:style>
          <a:lnRef idx="0">
            <a:scrgbClr r="0" g="0" b="0"/>
          </a:lnRef>
          <a:fillRef idx="0">
            <a:scrgbClr r="0" g="0" b="0"/>
          </a:fillRef>
          <a:effectRef idx="0">
            <a:scrgbClr r="0" g="0" b="0"/>
          </a:effectRef>
          <a:fontRef idx="minor">
            <a:schemeClr val="lt1"/>
          </a:fontRef>
        </p:style>
        <p:txBody>
          <a:bodyPr wrap="square" lIns="0" tIns="0" rIns="0" bIns="0" rtlCol="0">
            <a:spAutoFit/>
          </a:bodyPr>
          <a:lstStyle/>
          <a:p>
            <a:r>
              <a:rPr lang="en-GB" sz="1200" dirty="0">
                <a:solidFill>
                  <a:srgbClr val="0055A0"/>
                </a:solidFill>
              </a:rPr>
              <a:t>Engineering current density (</a:t>
            </a:r>
            <a:r>
              <a:rPr lang="en-GB" sz="1200" i="1" dirty="0">
                <a:solidFill>
                  <a:srgbClr val="0055A0"/>
                </a:solidFill>
              </a:rPr>
              <a:t>J</a:t>
            </a:r>
            <a:r>
              <a:rPr lang="en-GB" sz="1200" i="1" baseline="-25000" dirty="0">
                <a:solidFill>
                  <a:srgbClr val="0055A0"/>
                </a:solidFill>
              </a:rPr>
              <a:t>e</a:t>
            </a:r>
            <a:r>
              <a:rPr lang="en-GB" sz="1200" dirty="0">
                <a:solidFill>
                  <a:srgbClr val="0055A0"/>
                </a:solidFill>
              </a:rPr>
              <a:t>) in magnetic field perpendicular to substrate for selected conductors (C. Senatore, UNIGE)</a:t>
            </a:r>
          </a:p>
        </p:txBody>
      </p:sp>
    </p:spTree>
    <p:extLst>
      <p:ext uri="{BB962C8B-B14F-4D97-AF65-F5344CB8AC3E}">
        <p14:creationId xmlns:p14="http://schemas.microsoft.com/office/powerpoint/2010/main" val="11262619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F964E-CB9C-D91E-E104-CD686F9ABEDC}"/>
              </a:ext>
            </a:extLst>
          </p:cNvPr>
          <p:cNvSpPr>
            <a:spLocks noGrp="1"/>
          </p:cNvSpPr>
          <p:nvPr>
            <p:ph type="title"/>
          </p:nvPr>
        </p:nvSpPr>
        <p:spPr/>
        <p:txBody>
          <a:bodyPr/>
          <a:lstStyle/>
          <a:p>
            <a:r>
              <a:rPr lang="en-CH" dirty="0"/>
              <a:t>Back to the Future …</a:t>
            </a:r>
          </a:p>
        </p:txBody>
      </p:sp>
      <p:sp>
        <p:nvSpPr>
          <p:cNvPr id="4" name="Slide Number Placeholder 3">
            <a:extLst>
              <a:ext uri="{FF2B5EF4-FFF2-40B4-BE49-F238E27FC236}">
                <a16:creationId xmlns:a16="http://schemas.microsoft.com/office/drawing/2014/main" id="{DF55F885-CC11-C685-DB33-D74400A4C9C2}"/>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29</a:t>
            </a:fld>
            <a:endParaRPr lang="en-US" dirty="0"/>
          </a:p>
        </p:txBody>
      </p:sp>
      <p:pic>
        <p:nvPicPr>
          <p:cNvPr id="5" name="Picture 4" descr="Logo, company name&#10;&#10;Description automatically generated">
            <a:extLst>
              <a:ext uri="{FF2B5EF4-FFF2-40B4-BE49-F238E27FC236}">
                <a16:creationId xmlns:a16="http://schemas.microsoft.com/office/drawing/2014/main" id="{A8A3F370-0429-C4B6-4CE3-A4875962C4F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18138" y="1489440"/>
            <a:ext cx="7141951" cy="1701826"/>
          </a:xfrm>
          <a:prstGeom prst="rect">
            <a:avLst/>
          </a:prstGeom>
        </p:spPr>
      </p:pic>
      <p:grpSp>
        <p:nvGrpSpPr>
          <p:cNvPr id="6" name="Group 5">
            <a:extLst>
              <a:ext uri="{FF2B5EF4-FFF2-40B4-BE49-F238E27FC236}">
                <a16:creationId xmlns:a16="http://schemas.microsoft.com/office/drawing/2014/main" id="{9C9A03B4-40F1-0D37-E5C1-E1535DC76D1D}"/>
              </a:ext>
            </a:extLst>
          </p:cNvPr>
          <p:cNvGrpSpPr/>
          <p:nvPr/>
        </p:nvGrpSpPr>
        <p:grpSpPr>
          <a:xfrm>
            <a:off x="4151783" y="3720524"/>
            <a:ext cx="3960442" cy="2326207"/>
            <a:chOff x="1155700" y="1422400"/>
            <a:chExt cx="6832600" cy="4013200"/>
          </a:xfrm>
        </p:grpSpPr>
        <p:pic>
          <p:nvPicPr>
            <p:cNvPr id="7" name="Picture 6" descr="Diagram&#10;&#10;Description automatically generated">
              <a:extLst>
                <a:ext uri="{FF2B5EF4-FFF2-40B4-BE49-F238E27FC236}">
                  <a16:creationId xmlns:a16="http://schemas.microsoft.com/office/drawing/2014/main" id="{7E3F8A49-5305-9B99-A780-646354CE3CE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5700" y="1422400"/>
              <a:ext cx="6832600" cy="4013200"/>
            </a:xfrm>
            <a:prstGeom prst="rect">
              <a:avLst/>
            </a:prstGeom>
          </p:spPr>
        </p:pic>
        <p:sp>
          <p:nvSpPr>
            <p:cNvPr id="8" name="Rectangle 7">
              <a:extLst>
                <a:ext uri="{FF2B5EF4-FFF2-40B4-BE49-F238E27FC236}">
                  <a16:creationId xmlns:a16="http://schemas.microsoft.com/office/drawing/2014/main" id="{100679D1-C605-EF5A-2DB2-D869EB3301B3}"/>
                </a:ext>
              </a:extLst>
            </p:cNvPr>
            <p:cNvSpPr/>
            <p:nvPr/>
          </p:nvSpPr>
          <p:spPr bwMode="auto">
            <a:xfrm>
              <a:off x="1155700" y="1864343"/>
              <a:ext cx="792088"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CH" sz="2400">
                <a:latin typeface="Times" charset="0"/>
              </a:endParaRPr>
            </a:p>
          </p:txBody>
        </p:sp>
      </p:grpSp>
      <p:sp>
        <p:nvSpPr>
          <p:cNvPr id="9" name="TextBox 8">
            <a:extLst>
              <a:ext uri="{FF2B5EF4-FFF2-40B4-BE49-F238E27FC236}">
                <a16:creationId xmlns:a16="http://schemas.microsoft.com/office/drawing/2014/main" id="{0306384F-A2DA-034D-B31B-89B7822548D0}"/>
              </a:ext>
            </a:extLst>
          </p:cNvPr>
          <p:cNvSpPr txBox="1"/>
          <p:nvPr/>
        </p:nvSpPr>
        <p:spPr>
          <a:xfrm>
            <a:off x="4381345" y="6264275"/>
            <a:ext cx="914400" cy="914400"/>
          </a:xfrm>
          <a:prstGeom prst="rect">
            <a:avLst/>
          </a:prstGeom>
          <a:noFill/>
        </p:spPr>
        <p:txBody>
          <a:bodyPr wrap="none" lIns="0" tIns="0" rIns="0" bIns="0" rtlCol="0">
            <a:noAutofit/>
          </a:bodyPr>
          <a:lstStyle/>
          <a:p>
            <a:pPr>
              <a:lnSpc>
                <a:spcPct val="110000"/>
              </a:lnSpc>
            </a:pPr>
            <a:r>
              <a:rPr lang="en-CH" sz="1100" kern="1000" spc="30" dirty="0">
                <a:cs typeface="Franklin Gothic Book"/>
              </a:rPr>
              <a:t>[J. v. Nugteren, </a:t>
            </a:r>
            <a:r>
              <a:rPr lang="en-US" sz="1100" kern="1000" spc="30" dirty="0">
                <a:cs typeface="Franklin Gothic Book"/>
              </a:rPr>
              <a:t>High Temperature Superconductor Accelerator Magnets. </a:t>
            </a:r>
            <a:r>
              <a:rPr lang="en-US" sz="1100" kern="1000" spc="30" dirty="0" err="1">
                <a:cs typeface="Franklin Gothic Book"/>
              </a:rPr>
              <a:t>UTwente</a:t>
            </a:r>
            <a:r>
              <a:rPr lang="en-US" sz="1100" kern="1000" spc="30" dirty="0">
                <a:cs typeface="Franklin Gothic Book"/>
              </a:rPr>
              <a:t>, 2016.</a:t>
            </a:r>
            <a:r>
              <a:rPr lang="en-CH" sz="1100" kern="1000" spc="30" dirty="0"/>
              <a:t>]</a:t>
            </a:r>
          </a:p>
          <a:p>
            <a:pPr>
              <a:lnSpc>
                <a:spcPct val="110000"/>
              </a:lnSpc>
            </a:pPr>
            <a:r>
              <a:rPr lang="en-CH" sz="1100" kern="1000" spc="30" dirty="0">
                <a:cs typeface="Franklin Gothic Book"/>
              </a:rPr>
              <a:t>[</a:t>
            </a:r>
            <a:r>
              <a:rPr lang="en-US" sz="1100" kern="1000" spc="30" dirty="0">
                <a:cs typeface="Franklin Gothic Book"/>
              </a:rPr>
              <a:t>M. Wilson, Pulsed Superconducting Magnets' CERN Academic Training May 2006</a:t>
            </a:r>
            <a:r>
              <a:rPr lang="en-CH" sz="1100" kern="1000" spc="30" dirty="0"/>
              <a:t>]</a:t>
            </a:r>
          </a:p>
          <a:p>
            <a:pPr>
              <a:lnSpc>
                <a:spcPct val="110000"/>
              </a:lnSpc>
            </a:pPr>
            <a:endParaRPr lang="en-CH" sz="1100" kern="1000" spc="30" dirty="0"/>
          </a:p>
        </p:txBody>
      </p:sp>
      <p:sp>
        <p:nvSpPr>
          <p:cNvPr id="10" name="TextBox 9">
            <a:extLst>
              <a:ext uri="{FF2B5EF4-FFF2-40B4-BE49-F238E27FC236}">
                <a16:creationId xmlns:a16="http://schemas.microsoft.com/office/drawing/2014/main" id="{7B367FCF-E634-09E4-013B-9DCA51AB3E1A}"/>
              </a:ext>
            </a:extLst>
          </p:cNvPr>
          <p:cNvSpPr txBox="1"/>
          <p:nvPr/>
        </p:nvSpPr>
        <p:spPr>
          <a:xfrm>
            <a:off x="2382954" y="3277604"/>
            <a:ext cx="914400" cy="914400"/>
          </a:xfrm>
          <a:prstGeom prst="rect">
            <a:avLst/>
          </a:prstGeom>
          <a:noFill/>
        </p:spPr>
        <p:txBody>
          <a:bodyPr wrap="none" lIns="0" tIns="0" rIns="0" bIns="0" rtlCol="0">
            <a:noAutofit/>
          </a:bodyPr>
          <a:lstStyle/>
          <a:p>
            <a:pPr>
              <a:lnSpc>
                <a:spcPct val="110000"/>
              </a:lnSpc>
            </a:pPr>
            <a:r>
              <a:rPr lang="en-CH" kern="1000" spc="30" dirty="0">
                <a:cs typeface="Franklin Gothic Book"/>
              </a:rPr>
              <a:t>ReBCO magnet technology is at the stage of LTS in the 1970ies.</a:t>
            </a:r>
          </a:p>
        </p:txBody>
      </p:sp>
    </p:spTree>
    <p:extLst>
      <p:ext uri="{BB962C8B-B14F-4D97-AF65-F5344CB8AC3E}">
        <p14:creationId xmlns:p14="http://schemas.microsoft.com/office/powerpoint/2010/main" val="922066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4230-BD87-F210-EE4B-672C684EC972}"/>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4897E733-D9FA-1ABB-37CE-DA1CA2CFE019}"/>
              </a:ext>
            </a:extLst>
          </p:cNvPr>
          <p:cNvSpPr>
            <a:spLocks noGrp="1"/>
          </p:cNvSpPr>
          <p:nvPr>
            <p:ph idx="1"/>
          </p:nvPr>
        </p:nvSpPr>
        <p:spPr>
          <a:xfrm>
            <a:off x="838200" y="1825625"/>
            <a:ext cx="10515600" cy="4667250"/>
          </a:xfrm>
        </p:spPr>
        <p:txBody>
          <a:bodyPr>
            <a:normAutofit fontScale="85000" lnSpcReduction="20000"/>
          </a:bodyPr>
          <a:lstStyle/>
          <a:p>
            <a:r>
              <a:rPr lang="en-CH" dirty="0"/>
              <a:t>Landscape</a:t>
            </a:r>
          </a:p>
          <a:p>
            <a:r>
              <a:rPr lang="en-CH" dirty="0">
                <a:solidFill>
                  <a:schemeClr val="bg1">
                    <a:lumMod val="65000"/>
                  </a:schemeClr>
                </a:solidFill>
              </a:rPr>
              <a:t>Magnets R&amp;D:</a:t>
            </a:r>
          </a:p>
          <a:p>
            <a:pPr lvl="1"/>
            <a:r>
              <a:rPr lang="en-CH" dirty="0">
                <a:solidFill>
                  <a:schemeClr val="bg1">
                    <a:lumMod val="65000"/>
                  </a:schemeClr>
                </a:solidFill>
              </a:rPr>
              <a:t>Low Temperature Superconductors LTM</a:t>
            </a:r>
          </a:p>
          <a:p>
            <a:pPr lvl="2"/>
            <a:r>
              <a:rPr lang="en-CH" dirty="0">
                <a:solidFill>
                  <a:schemeClr val="bg1">
                    <a:lumMod val="65000"/>
                  </a:schemeClr>
                </a:solidFill>
                <a:sym typeface="Wingdings" pitchFamily="2" charset="2"/>
              </a:rPr>
              <a:t>Limits of Nb3SN</a:t>
            </a:r>
          </a:p>
          <a:p>
            <a:pPr lvl="2"/>
            <a:r>
              <a:rPr lang="en-CH" dirty="0">
                <a:solidFill>
                  <a:schemeClr val="bg1">
                    <a:lumMod val="65000"/>
                  </a:schemeClr>
                </a:solidFill>
                <a:sym typeface="Wingdings" pitchFamily="2" charset="2"/>
              </a:rPr>
              <a:t>Global effort, Cross-cutting activities</a:t>
            </a:r>
          </a:p>
          <a:p>
            <a:pPr lvl="2"/>
            <a:r>
              <a:rPr lang="en-CH" dirty="0">
                <a:solidFill>
                  <a:schemeClr val="bg1">
                    <a:lumMod val="65000"/>
                  </a:schemeClr>
                </a:solidFill>
                <a:sym typeface="Wingdings" pitchFamily="2" charset="2"/>
              </a:rPr>
              <a:t>Epoxy Example</a:t>
            </a:r>
          </a:p>
          <a:p>
            <a:pPr lvl="1"/>
            <a:r>
              <a:rPr lang="en-CH" dirty="0">
                <a:solidFill>
                  <a:schemeClr val="bg1">
                    <a:lumMod val="65000"/>
                  </a:schemeClr>
                </a:solidFill>
                <a:sym typeface="Wingdings" pitchFamily="2" charset="2"/>
              </a:rPr>
              <a:t>High Temperature Superconductors HTS </a:t>
            </a:r>
          </a:p>
          <a:p>
            <a:pPr lvl="2"/>
            <a:r>
              <a:rPr lang="en-CH" dirty="0">
                <a:solidFill>
                  <a:schemeClr val="bg1">
                    <a:lumMod val="65000"/>
                  </a:schemeClr>
                </a:solidFill>
                <a:sym typeface="Wingdings" pitchFamily="2" charset="2"/>
              </a:rPr>
              <a:t>HTS developments for HFM</a:t>
            </a:r>
          </a:p>
          <a:p>
            <a:pPr lvl="2"/>
            <a:r>
              <a:rPr lang="en-CH" dirty="0">
                <a:solidFill>
                  <a:schemeClr val="bg1">
                    <a:lumMod val="65000"/>
                  </a:schemeClr>
                </a:solidFill>
                <a:sym typeface="Wingdings" pitchFamily="2" charset="2"/>
              </a:rPr>
              <a:t>Material studies</a:t>
            </a:r>
          </a:p>
          <a:p>
            <a:pPr lvl="2"/>
            <a:r>
              <a:rPr lang="en-CH" dirty="0">
                <a:solidFill>
                  <a:schemeClr val="bg1">
                    <a:lumMod val="65000"/>
                  </a:schemeClr>
                </a:solidFill>
                <a:sym typeface="Wingdings" pitchFamily="2" charset="2"/>
              </a:rPr>
              <a:t>Ondulators</a:t>
            </a:r>
          </a:p>
          <a:p>
            <a:pPr lvl="2"/>
            <a:r>
              <a:rPr lang="en-CH" dirty="0">
                <a:solidFill>
                  <a:schemeClr val="bg1">
                    <a:lumMod val="65000"/>
                  </a:schemeClr>
                </a:solidFill>
                <a:sym typeface="Wingdings" pitchFamily="2" charset="2"/>
              </a:rPr>
              <a:t>Hybrid Magnets program 17 T</a:t>
            </a:r>
          </a:p>
          <a:p>
            <a:r>
              <a:rPr lang="en-CH" dirty="0">
                <a:solidFill>
                  <a:schemeClr val="bg1">
                    <a:lumMod val="65000"/>
                  </a:schemeClr>
                </a:solidFill>
              </a:rPr>
              <a:t>Beam dynamics: </a:t>
            </a:r>
            <a:r>
              <a:rPr lang="en-CH" dirty="0">
                <a:solidFill>
                  <a:schemeClr val="bg1">
                    <a:lumMod val="65000"/>
                  </a:schemeClr>
                </a:solidFill>
                <a:sym typeface="Wingdings" pitchFamily="2" charset="2"/>
              </a:rPr>
              <a:t>importance of modelling and design</a:t>
            </a:r>
          </a:p>
          <a:p>
            <a:pPr lvl="1"/>
            <a:r>
              <a:rPr lang="en-CH" dirty="0">
                <a:solidFill>
                  <a:schemeClr val="bg1">
                    <a:lumMod val="65000"/>
                  </a:schemeClr>
                </a:solidFill>
                <a:sym typeface="Wingdings" pitchFamily="2" charset="2"/>
              </a:rPr>
              <a:t>SuperKEKB  modelling and understanding</a:t>
            </a:r>
          </a:p>
          <a:p>
            <a:pPr lvl="1"/>
            <a:r>
              <a:rPr lang="en-CH" dirty="0">
                <a:solidFill>
                  <a:schemeClr val="bg1">
                    <a:lumMod val="65000"/>
                  </a:schemeClr>
                </a:solidFill>
                <a:sym typeface="Wingdings" pitchFamily="2" charset="2"/>
              </a:rPr>
              <a:t>Power efficiency during design and smart choices for operational scenarious</a:t>
            </a:r>
          </a:p>
          <a:p>
            <a:r>
              <a:rPr lang="en-CH" dirty="0">
                <a:solidFill>
                  <a:schemeClr val="bg1">
                    <a:lumMod val="65000"/>
                  </a:schemeClr>
                </a:solidFill>
                <a:sym typeface="Wingdings" pitchFamily="2" charset="2"/>
              </a:rPr>
              <a:t>Summary</a:t>
            </a:r>
            <a:endParaRPr lang="en-CH" dirty="0">
              <a:solidFill>
                <a:schemeClr val="bg1">
                  <a:lumMod val="65000"/>
                </a:schemeClr>
              </a:solidFill>
            </a:endParaRPr>
          </a:p>
        </p:txBody>
      </p:sp>
      <p:sp>
        <p:nvSpPr>
          <p:cNvPr id="4" name="Slide Number Placeholder 5">
            <a:extLst>
              <a:ext uri="{FF2B5EF4-FFF2-40B4-BE49-F238E27FC236}">
                <a16:creationId xmlns:a16="http://schemas.microsoft.com/office/drawing/2014/main" id="{7B477DA0-514E-B926-D9B7-70EE34CDFBE2}"/>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4601064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A2FFD9B2-7407-C5FB-98BB-66D0A9F976E5}"/>
              </a:ext>
            </a:extLst>
          </p:cNvPr>
          <p:cNvSpPr>
            <a:spLocks noGrp="1"/>
          </p:cNvSpPr>
          <p:nvPr>
            <p:ph idx="1"/>
          </p:nvPr>
        </p:nvSpPr>
        <p:spPr>
          <a:xfrm>
            <a:off x="1981200" y="1325606"/>
            <a:ext cx="8226854" cy="2973667"/>
          </a:xfrm>
        </p:spPr>
        <p:txBody>
          <a:bodyPr>
            <a:normAutofit fontScale="92500" lnSpcReduction="10000"/>
          </a:bodyPr>
          <a:lstStyle/>
          <a:p>
            <a:r>
              <a:rPr lang="en-CH" sz="1800" dirty="0"/>
              <a:t>“</a:t>
            </a:r>
            <a:r>
              <a:rPr lang="en-US" sz="1800" dirty="0"/>
              <a:t>Consideration of only engineering current density would suggest that </a:t>
            </a:r>
            <a:r>
              <a:rPr lang="en-US" sz="1800" dirty="0">
                <a:solidFill>
                  <a:srgbClr val="FF9300"/>
                </a:solidFill>
              </a:rPr>
              <a:t>magnetic fields in the range of 25 T </a:t>
            </a:r>
            <a:r>
              <a:rPr lang="en-US" sz="1800" dirty="0"/>
              <a:t>could be generated by HTS“</a:t>
            </a:r>
            <a:endParaRPr lang="en-CH" sz="1800" dirty="0"/>
          </a:p>
          <a:p>
            <a:r>
              <a:rPr lang="en-CH" sz="1800" dirty="0">
                <a:latin typeface="Arial" panose="020B0604020202020204" pitchFamily="34" charset="0"/>
                <a:cs typeface="Arial" panose="020B0604020202020204" pitchFamily="34" charset="0"/>
              </a:rPr>
              <a:t>“… </a:t>
            </a:r>
            <a:r>
              <a:rPr lang="en-US" sz="1800" dirty="0">
                <a:solidFill>
                  <a:srgbClr val="FF9300"/>
                </a:solidFill>
                <a:latin typeface="Arial" panose="020B0604020202020204" pitchFamily="34" charset="0"/>
                <a:cs typeface="Arial" panose="020B0604020202020204" pitchFamily="34" charset="0"/>
              </a:rPr>
              <a:t>performance of HTS in the range 10 to 20K </a:t>
            </a:r>
            <a:r>
              <a:rPr lang="en-US" sz="1800" dirty="0">
                <a:latin typeface="Arial" panose="020B0604020202020204" pitchFamily="34" charset="0"/>
                <a:cs typeface="Arial" panose="020B0604020202020204" pitchFamily="34" charset="0"/>
              </a:rPr>
              <a:t>has reached values of </a:t>
            </a:r>
            <a:r>
              <a:rPr lang="en-US" sz="1800" dirty="0" err="1">
                <a:latin typeface="Arial" panose="020B0604020202020204" pitchFamily="34" charset="0"/>
                <a:cs typeface="Arial" panose="020B0604020202020204" pitchFamily="34" charset="0"/>
              </a:rPr>
              <a:t>Jc</a:t>
            </a:r>
            <a:r>
              <a:rPr lang="en-US" sz="1800" dirty="0">
                <a:latin typeface="Arial" panose="020B0604020202020204" pitchFamily="34" charset="0"/>
                <a:cs typeface="Arial" panose="020B0604020202020204" pitchFamily="34" charset="0"/>
              </a:rPr>
              <a:t> well in excess of 500 to 800A/mm2, i.e., the </a:t>
            </a:r>
            <a:r>
              <a:rPr lang="en-US" sz="1800" dirty="0">
                <a:solidFill>
                  <a:srgbClr val="FF9300"/>
                </a:solidFill>
                <a:latin typeface="Arial" panose="020B0604020202020204" pitchFamily="34" charset="0"/>
                <a:cs typeface="Arial" panose="020B0604020202020204" pitchFamily="34" charset="0"/>
              </a:rPr>
              <a:t>level that is required for compact accelerator coils</a:t>
            </a:r>
            <a:r>
              <a:rPr lang="en-US" sz="1800" dirty="0">
                <a:latin typeface="Arial" panose="020B0604020202020204" pitchFamily="34" charset="0"/>
                <a:cs typeface="Arial" panose="020B0604020202020204" pitchFamily="34" charset="0"/>
              </a:rPr>
              <a:t>. […] it would open a pathway towards </a:t>
            </a:r>
            <a:r>
              <a:rPr lang="en-US" sz="1800" dirty="0">
                <a:solidFill>
                  <a:srgbClr val="0070C0"/>
                </a:solidFill>
                <a:latin typeface="Arial" panose="020B0604020202020204" pitchFamily="34" charset="0"/>
                <a:cs typeface="Arial" panose="020B0604020202020204" pitchFamily="34" charset="0"/>
              </a:rPr>
              <a:t>a </a:t>
            </a:r>
            <a:r>
              <a:rPr lang="en-US" sz="1800" dirty="0">
                <a:solidFill>
                  <a:srgbClr val="FF9300"/>
                </a:solidFill>
                <a:latin typeface="Arial" panose="020B0604020202020204" pitchFamily="34" charset="0"/>
                <a:cs typeface="Arial" panose="020B0604020202020204" pitchFamily="34" charset="0"/>
              </a:rPr>
              <a:t>reduction of cryogenic power</a:t>
            </a:r>
            <a:r>
              <a:rPr lang="en-US" sz="1800" dirty="0">
                <a:latin typeface="Arial" panose="020B0604020202020204" pitchFamily="34" charset="0"/>
                <a:cs typeface="Arial" panose="020B0604020202020204" pitchFamily="34" charset="0"/>
              </a:rPr>
              <a:t>, [and] </a:t>
            </a:r>
            <a:r>
              <a:rPr lang="en-US" sz="1800" dirty="0">
                <a:solidFill>
                  <a:srgbClr val="0070C0"/>
                </a:solidFill>
                <a:latin typeface="Arial" panose="020B0604020202020204" pitchFamily="34" charset="0"/>
                <a:cs typeface="Arial" panose="020B0604020202020204" pitchFamily="34" charset="0"/>
              </a:rPr>
              <a:t>a </a:t>
            </a:r>
            <a:r>
              <a:rPr lang="en-US" sz="1800" dirty="0">
                <a:solidFill>
                  <a:srgbClr val="FF9300"/>
                </a:solidFill>
                <a:latin typeface="Arial" panose="020B0604020202020204" pitchFamily="34" charset="0"/>
                <a:cs typeface="Arial" panose="020B0604020202020204" pitchFamily="34" charset="0"/>
              </a:rPr>
              <a:t>reduction of helium inventory</a:t>
            </a:r>
            <a:r>
              <a:rPr lang="en-US" sz="1800" dirty="0">
                <a:solidFill>
                  <a:srgbClr val="0070C0"/>
                </a:solidFill>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(e.g., dry magnets)” </a:t>
            </a:r>
            <a:r>
              <a:rPr lang="en-US" sz="1100" dirty="0">
                <a:latin typeface="Arial" panose="020B0604020202020204" pitchFamily="34" charset="0"/>
                <a:cs typeface="Arial" panose="020B0604020202020204" pitchFamily="34" charset="0"/>
              </a:rPr>
              <a:t>[</a:t>
            </a:r>
            <a:r>
              <a:rPr lang="en-CH" sz="1100" dirty="0"/>
              <a:t>LDG Roadmap on High-Field Magnets, p. 33]</a:t>
            </a:r>
            <a:endParaRPr lang="en-US" sz="1600" dirty="0">
              <a:latin typeface="Arial" panose="020B0604020202020204" pitchFamily="34" charset="0"/>
              <a:cs typeface="Arial" panose="020B0604020202020204" pitchFamily="34" charset="0"/>
            </a:endParaRPr>
          </a:p>
          <a:p>
            <a:r>
              <a:rPr lang="en-US" sz="1800" dirty="0">
                <a:latin typeface="Arial" panose="020B0604020202020204" pitchFamily="34" charset="0"/>
                <a:cs typeface="Arial" panose="020B0604020202020204" pitchFamily="34" charset="0"/>
              </a:rPr>
              <a:t>We are building a new body of knowledge; today we do not know whether we can keep all of the above promises. </a:t>
            </a:r>
          </a:p>
          <a:p>
            <a:r>
              <a:rPr lang="en-US" sz="1800" dirty="0">
                <a:latin typeface="Arial" panose="020B0604020202020204" pitchFamily="34" charset="0"/>
                <a:cs typeface="Arial" panose="020B0604020202020204" pitchFamily="34" charset="0"/>
              </a:rPr>
              <a:t>Cryogenics, magnetics, mechanics, protection will be ever more tightly integrated – collaboration and communication, i.e., systems thinking and systems engineering will be mandatory</a:t>
            </a:r>
            <a:r>
              <a:rPr lang="en-US" sz="1800" dirty="0">
                <a:latin typeface="NimbusRomNo9L"/>
              </a:rPr>
              <a:t>.</a:t>
            </a:r>
            <a:endParaRPr lang="en-US" sz="1800" dirty="0"/>
          </a:p>
        </p:txBody>
      </p:sp>
      <p:sp>
        <p:nvSpPr>
          <p:cNvPr id="2" name="Title 1">
            <a:extLst>
              <a:ext uri="{FF2B5EF4-FFF2-40B4-BE49-F238E27FC236}">
                <a16:creationId xmlns:a16="http://schemas.microsoft.com/office/drawing/2014/main" id="{ABB636F7-C208-9EE6-5114-B3547C993385}"/>
              </a:ext>
            </a:extLst>
          </p:cNvPr>
          <p:cNvSpPr>
            <a:spLocks noGrp="1"/>
          </p:cNvSpPr>
          <p:nvPr>
            <p:ph type="title"/>
          </p:nvPr>
        </p:nvSpPr>
        <p:spPr/>
        <p:txBody>
          <a:bodyPr>
            <a:noAutofit/>
          </a:bodyPr>
          <a:lstStyle/>
          <a:p>
            <a:r>
              <a:rPr lang="en-CH" sz="3600" dirty="0"/>
              <a:t>Focus Area HTS Conductor and HFMs</a:t>
            </a:r>
          </a:p>
        </p:txBody>
      </p:sp>
      <p:sp>
        <p:nvSpPr>
          <p:cNvPr id="4" name="Slide Number Placeholder 3">
            <a:extLst>
              <a:ext uri="{FF2B5EF4-FFF2-40B4-BE49-F238E27FC236}">
                <a16:creationId xmlns:a16="http://schemas.microsoft.com/office/drawing/2014/main" id="{B6A4303B-E42F-1F44-DFDD-57D35616A409}"/>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30</a:t>
            </a:fld>
            <a:endParaRPr lang="en-US" dirty="0"/>
          </a:p>
        </p:txBody>
      </p:sp>
      <p:grpSp>
        <p:nvGrpSpPr>
          <p:cNvPr id="3" name="Group 2">
            <a:extLst>
              <a:ext uri="{FF2B5EF4-FFF2-40B4-BE49-F238E27FC236}">
                <a16:creationId xmlns:a16="http://schemas.microsoft.com/office/drawing/2014/main" id="{E9C08445-8EFC-54D6-AFA8-120C42AD2A3B}"/>
              </a:ext>
            </a:extLst>
          </p:cNvPr>
          <p:cNvGrpSpPr/>
          <p:nvPr/>
        </p:nvGrpSpPr>
        <p:grpSpPr>
          <a:xfrm>
            <a:off x="1744656" y="4079697"/>
            <a:ext cx="8699942" cy="2530720"/>
            <a:chOff x="254908" y="1090214"/>
            <a:chExt cx="8699942" cy="2530720"/>
          </a:xfrm>
        </p:grpSpPr>
        <p:graphicFrame>
          <p:nvGraphicFramePr>
            <p:cNvPr id="10" name="Diagram 9">
              <a:extLst>
                <a:ext uri="{FF2B5EF4-FFF2-40B4-BE49-F238E27FC236}">
                  <a16:creationId xmlns:a16="http://schemas.microsoft.com/office/drawing/2014/main" id="{BC56CFC3-E6A6-E423-7CF1-C5A3A4FA35BC}"/>
                </a:ext>
              </a:extLst>
            </p:cNvPr>
            <p:cNvGraphicFramePr/>
            <p:nvPr/>
          </p:nvGraphicFramePr>
          <p:xfrm>
            <a:off x="254908" y="1869388"/>
            <a:ext cx="4184852" cy="1745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 11">
              <a:extLst>
                <a:ext uri="{FF2B5EF4-FFF2-40B4-BE49-F238E27FC236}">
                  <a16:creationId xmlns:a16="http://schemas.microsoft.com/office/drawing/2014/main" id="{4F50F63B-2657-E3A8-C58A-AD3479C8A7C9}"/>
                </a:ext>
              </a:extLst>
            </p:cNvPr>
            <p:cNvGraphicFramePr/>
            <p:nvPr/>
          </p:nvGraphicFramePr>
          <p:xfrm>
            <a:off x="4840050" y="1875393"/>
            <a:ext cx="4114800" cy="174554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3" name="Group 12">
              <a:extLst>
                <a:ext uri="{FF2B5EF4-FFF2-40B4-BE49-F238E27FC236}">
                  <a16:creationId xmlns:a16="http://schemas.microsoft.com/office/drawing/2014/main" id="{63BF3501-2A9C-1D6E-E788-9A23EED49671}"/>
                </a:ext>
              </a:extLst>
            </p:cNvPr>
            <p:cNvGrpSpPr/>
            <p:nvPr/>
          </p:nvGrpSpPr>
          <p:grpSpPr>
            <a:xfrm>
              <a:off x="3138099" y="1090214"/>
              <a:ext cx="1313773" cy="1398344"/>
              <a:chOff x="2892922" y="610938"/>
              <a:chExt cx="1313773" cy="2081345"/>
            </a:xfrm>
          </p:grpSpPr>
          <p:sp>
            <p:nvSpPr>
              <p:cNvPr id="17" name="Chevron 16">
                <a:extLst>
                  <a:ext uri="{FF2B5EF4-FFF2-40B4-BE49-F238E27FC236}">
                    <a16:creationId xmlns:a16="http://schemas.microsoft.com/office/drawing/2014/main" id="{3B76A7DA-4A34-E288-A566-F307B157C6B9}"/>
                  </a:ext>
                </a:extLst>
              </p:cNvPr>
              <p:cNvSpPr/>
              <p:nvPr/>
            </p:nvSpPr>
            <p:spPr>
              <a:xfrm rot="5400000">
                <a:off x="2722985" y="1208573"/>
                <a:ext cx="1745542" cy="1221878"/>
              </a:xfrm>
              <a:prstGeom prst="chevron">
                <a:avLst/>
              </a:prstGeom>
              <a:solidFill>
                <a:schemeClr val="tx1">
                  <a:lumMod val="50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Chevron 4">
                <a:extLst>
                  <a:ext uri="{FF2B5EF4-FFF2-40B4-BE49-F238E27FC236}">
                    <a16:creationId xmlns:a16="http://schemas.microsoft.com/office/drawing/2014/main" id="{8FE430F5-697B-E393-5652-E3BEC5870A6A}"/>
                  </a:ext>
                </a:extLst>
              </p:cNvPr>
              <p:cNvSpPr txBox="1"/>
              <p:nvPr/>
            </p:nvSpPr>
            <p:spPr>
              <a:xfrm>
                <a:off x="2892922" y="610938"/>
                <a:ext cx="1221878" cy="5236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65" tIns="12065" rIns="12065" bIns="12065" numCol="1" spcCol="1270" anchor="ctr" anchorCtr="0">
                <a:noAutofit/>
              </a:bodyPr>
              <a:lstStyle/>
              <a:p>
                <a:pPr algn="ctr" defTabSz="844550">
                  <a:lnSpc>
                    <a:spcPct val="90000"/>
                  </a:lnSpc>
                  <a:spcBef>
                    <a:spcPct val="0"/>
                  </a:spcBef>
                  <a:spcAft>
                    <a:spcPct val="35000"/>
                  </a:spcAft>
                </a:pPr>
                <a:endParaRPr lang="en-GB" sz="1900"/>
              </a:p>
            </p:txBody>
          </p:sp>
        </p:grpSp>
        <p:grpSp>
          <p:nvGrpSpPr>
            <p:cNvPr id="14" name="Group 13">
              <a:extLst>
                <a:ext uri="{FF2B5EF4-FFF2-40B4-BE49-F238E27FC236}">
                  <a16:creationId xmlns:a16="http://schemas.microsoft.com/office/drawing/2014/main" id="{C3F19E21-8781-BF3C-1BEE-9AE4632F18BF}"/>
                </a:ext>
              </a:extLst>
            </p:cNvPr>
            <p:cNvGrpSpPr/>
            <p:nvPr/>
          </p:nvGrpSpPr>
          <p:grpSpPr>
            <a:xfrm>
              <a:off x="4760267" y="1102349"/>
              <a:ext cx="1301661" cy="1380176"/>
              <a:chOff x="2892922" y="610938"/>
              <a:chExt cx="1301661" cy="2054302"/>
            </a:xfrm>
          </p:grpSpPr>
          <p:sp>
            <p:nvSpPr>
              <p:cNvPr id="15" name="Chevron 14">
                <a:extLst>
                  <a:ext uri="{FF2B5EF4-FFF2-40B4-BE49-F238E27FC236}">
                    <a16:creationId xmlns:a16="http://schemas.microsoft.com/office/drawing/2014/main" id="{C6840D81-1BA6-F341-D7B8-C72C9953FCE0}"/>
                  </a:ext>
                </a:extLst>
              </p:cNvPr>
              <p:cNvSpPr/>
              <p:nvPr/>
            </p:nvSpPr>
            <p:spPr>
              <a:xfrm rot="5400000">
                <a:off x="2710873" y="1181531"/>
                <a:ext cx="1745541" cy="1221878"/>
              </a:xfrm>
              <a:prstGeom prst="chevron">
                <a:avLst/>
              </a:prstGeom>
              <a:solidFill>
                <a:schemeClr val="tx1">
                  <a:lumMod val="50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Chevron 4">
                <a:extLst>
                  <a:ext uri="{FF2B5EF4-FFF2-40B4-BE49-F238E27FC236}">
                    <a16:creationId xmlns:a16="http://schemas.microsoft.com/office/drawing/2014/main" id="{600EEECE-82B2-98BE-68F1-68578B7F8AF9}"/>
                  </a:ext>
                </a:extLst>
              </p:cNvPr>
              <p:cNvSpPr txBox="1"/>
              <p:nvPr/>
            </p:nvSpPr>
            <p:spPr>
              <a:xfrm>
                <a:off x="2892922" y="610938"/>
                <a:ext cx="1221878" cy="5236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65" tIns="12065" rIns="12065" bIns="12065" numCol="1" spcCol="1270" anchor="ctr" anchorCtr="0">
                <a:noAutofit/>
              </a:bodyPr>
              <a:lstStyle/>
              <a:p>
                <a:pPr algn="ctr" defTabSz="844550">
                  <a:lnSpc>
                    <a:spcPct val="90000"/>
                  </a:lnSpc>
                  <a:spcBef>
                    <a:spcPct val="0"/>
                  </a:spcBef>
                  <a:spcAft>
                    <a:spcPct val="35000"/>
                  </a:spcAft>
                </a:pPr>
                <a:endParaRPr lang="en-GB" sz="1900"/>
              </a:p>
            </p:txBody>
          </p:sp>
        </p:grpSp>
      </p:grpSp>
    </p:spTree>
    <p:extLst>
      <p:ext uri="{BB962C8B-B14F-4D97-AF65-F5344CB8AC3E}">
        <p14:creationId xmlns:p14="http://schemas.microsoft.com/office/powerpoint/2010/main" val="13610373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3E850-7D97-F6EF-A065-FF7FFBB79BF6}"/>
              </a:ext>
            </a:extLst>
          </p:cNvPr>
          <p:cNvSpPr>
            <a:spLocks noGrp="1"/>
          </p:cNvSpPr>
          <p:nvPr>
            <p:ph type="title"/>
          </p:nvPr>
        </p:nvSpPr>
        <p:spPr>
          <a:xfrm>
            <a:off x="122663" y="13855"/>
            <a:ext cx="11930188" cy="1106536"/>
          </a:xfrm>
        </p:spPr>
        <p:txBody>
          <a:bodyPr>
            <a:noAutofit/>
          </a:bodyPr>
          <a:lstStyle/>
          <a:p>
            <a:r>
              <a:rPr lang="en-US" sz="3600" dirty="0"/>
              <a:t>Hybrid Magnets: HTS + LTS superconductors &amp; magnets</a:t>
            </a:r>
          </a:p>
        </p:txBody>
      </p:sp>
      <p:pic>
        <p:nvPicPr>
          <p:cNvPr id="7" name="Picture 6">
            <a:extLst>
              <a:ext uri="{FF2B5EF4-FFF2-40B4-BE49-F238E27FC236}">
                <a16:creationId xmlns:a16="http://schemas.microsoft.com/office/drawing/2014/main" id="{BF055DAD-C67C-ECE2-CFE6-AB18DD314069}"/>
              </a:ext>
            </a:extLst>
          </p:cNvPr>
          <p:cNvPicPr>
            <a:picLocks noChangeAspect="1"/>
          </p:cNvPicPr>
          <p:nvPr/>
        </p:nvPicPr>
        <p:blipFill>
          <a:blip r:embed="rId2"/>
          <a:stretch>
            <a:fillRect/>
          </a:stretch>
        </p:blipFill>
        <p:spPr>
          <a:xfrm>
            <a:off x="5291784" y="1571013"/>
            <a:ext cx="7045182" cy="4667555"/>
          </a:xfrm>
          <a:prstGeom prst="rect">
            <a:avLst/>
          </a:prstGeom>
        </p:spPr>
      </p:pic>
      <p:sp>
        <p:nvSpPr>
          <p:cNvPr id="3" name="Text Placeholder 2">
            <a:extLst>
              <a:ext uri="{FF2B5EF4-FFF2-40B4-BE49-F238E27FC236}">
                <a16:creationId xmlns:a16="http://schemas.microsoft.com/office/drawing/2014/main" id="{99535DA0-068D-71C2-95F0-705A624D394A}"/>
              </a:ext>
            </a:extLst>
          </p:cNvPr>
          <p:cNvSpPr>
            <a:spLocks noGrp="1"/>
          </p:cNvSpPr>
          <p:nvPr>
            <p:ph type="body" idx="1"/>
          </p:nvPr>
        </p:nvSpPr>
        <p:spPr>
          <a:xfrm>
            <a:off x="122663" y="1173442"/>
            <a:ext cx="9032488" cy="1106536"/>
          </a:xfrm>
        </p:spPr>
        <p:txBody>
          <a:bodyPr>
            <a:normAutofit/>
          </a:bodyPr>
          <a:lstStyle/>
          <a:p>
            <a:r>
              <a:rPr lang="en-US" sz="1800" dirty="0"/>
              <a:t> HTS materials outperform LTS at higher field, but under-perform at low field</a:t>
            </a:r>
          </a:p>
          <a:p>
            <a:pPr marL="0" indent="0">
              <a:buNone/>
            </a:pPr>
            <a:r>
              <a:rPr lang="en-US" sz="1800" dirty="0"/>
              <a:t>=&gt; hybrid magnets are most efficient</a:t>
            </a:r>
          </a:p>
          <a:p>
            <a:endParaRPr lang="en-US" sz="1800" dirty="0"/>
          </a:p>
        </p:txBody>
      </p:sp>
      <p:sp>
        <p:nvSpPr>
          <p:cNvPr id="4" name="Footer Placeholder 3">
            <a:extLst>
              <a:ext uri="{FF2B5EF4-FFF2-40B4-BE49-F238E27FC236}">
                <a16:creationId xmlns:a16="http://schemas.microsoft.com/office/drawing/2014/main" id="{991DD150-D87D-1202-9E98-5E2688849AAE}"/>
              </a:ext>
            </a:extLst>
          </p:cNvPr>
          <p:cNvSpPr>
            <a:spLocks noGrp="1"/>
          </p:cNvSpPr>
          <p:nvPr>
            <p:ph type="ftr" sz="quarter" idx="11"/>
          </p:nvPr>
        </p:nvSpPr>
        <p:spPr/>
        <p:txBody>
          <a:bodyPr/>
          <a:lstStyle/>
          <a:p>
            <a:r>
              <a:rPr lang="en-US"/>
              <a:t>The US Magnet Development Program - FCC Week 2023</a:t>
            </a:r>
            <a:endParaRPr lang="en-US" dirty="0"/>
          </a:p>
        </p:txBody>
      </p:sp>
      <p:pic>
        <p:nvPicPr>
          <p:cNvPr id="38" name="Picture 37">
            <a:extLst>
              <a:ext uri="{FF2B5EF4-FFF2-40B4-BE49-F238E27FC236}">
                <a16:creationId xmlns:a16="http://schemas.microsoft.com/office/drawing/2014/main" id="{B98E0404-69AA-FB6F-30B8-D7557F5BDB79}"/>
              </a:ext>
            </a:extLst>
          </p:cNvPr>
          <p:cNvPicPr>
            <a:picLocks noChangeAspect="1"/>
          </p:cNvPicPr>
          <p:nvPr/>
        </p:nvPicPr>
        <p:blipFill rotWithShape="1">
          <a:blip r:embed="rId3">
            <a:extLst>
              <a:ext uri="{28A0092B-C50C-407E-A947-70E740481C1C}">
                <a14:useLocalDpi xmlns:a14="http://schemas.microsoft.com/office/drawing/2010/main" val="0"/>
              </a:ext>
            </a:extLst>
          </a:blip>
          <a:srcRect l="590" t="10773" r="899" b="1854"/>
          <a:stretch/>
        </p:blipFill>
        <p:spPr bwMode="auto">
          <a:xfrm>
            <a:off x="2163337" y="1871669"/>
            <a:ext cx="2146238" cy="1335236"/>
          </a:xfrm>
          <a:prstGeom prst="rect">
            <a:avLst/>
          </a:prstGeom>
          <a:noFill/>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E1E9A268-69AC-E2E1-C6D4-4D12E9938EF7}"/>
              </a:ext>
            </a:extLst>
          </p:cNvPr>
          <p:cNvSpPr txBox="1"/>
          <p:nvPr/>
        </p:nvSpPr>
        <p:spPr>
          <a:xfrm>
            <a:off x="72571" y="3439134"/>
            <a:ext cx="5383162" cy="25853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b="1" i="1" dirty="0">
                <a:solidFill>
                  <a:srgbClr val="000000"/>
                </a:solidFill>
                <a:latin typeface="Times New Roman" panose="02020603050405020304" pitchFamily="18" charset="0"/>
                <a:cs typeface="Times New Roman" panose="02020603050405020304" pitchFamily="18" charset="0"/>
                <a:sym typeface="Calibri"/>
              </a:rPr>
              <a:t>Magnet Development Program seeks to address questions such as:</a:t>
            </a:r>
          </a:p>
          <a:p>
            <a:pPr marL="285750" indent="-285750" defTabSz="457200" hangingPunct="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sym typeface="Calibri"/>
              </a:rPr>
              <a:t>What is the nature of accelerator magnet training? Can we reduce or eliminate it?</a:t>
            </a:r>
          </a:p>
          <a:p>
            <a:pPr marL="285750" indent="-285750" defTabSz="457200" hangingPunct="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sym typeface="Calibri"/>
              </a:rPr>
              <a:t>What are the drivers and required operation margin for Nb</a:t>
            </a:r>
            <a:r>
              <a:rPr lang="en-US" baseline="-25000" dirty="0">
                <a:solidFill>
                  <a:srgbClr val="000000"/>
                </a:solidFill>
                <a:latin typeface="Times New Roman" panose="02020603050405020304" pitchFamily="18" charset="0"/>
                <a:cs typeface="Times New Roman" panose="02020603050405020304" pitchFamily="18" charset="0"/>
                <a:sym typeface="Calibri"/>
              </a:rPr>
              <a:t>3</a:t>
            </a:r>
            <a:r>
              <a:rPr lang="en-US" dirty="0">
                <a:solidFill>
                  <a:srgbClr val="000000"/>
                </a:solidFill>
                <a:latin typeface="Times New Roman" panose="02020603050405020304" pitchFamily="18" charset="0"/>
                <a:cs typeface="Times New Roman" panose="02020603050405020304" pitchFamily="18" charset="0"/>
                <a:sym typeface="Calibri"/>
              </a:rPr>
              <a:t>Sn and HTS accelerator magnets?</a:t>
            </a:r>
          </a:p>
          <a:p>
            <a:pPr marL="285750" indent="-285750" defTabSz="457200" hangingPunct="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sym typeface="Calibri"/>
              </a:rPr>
              <a:t>What are the mechanical limits and possible stress management approaches for Nb</a:t>
            </a:r>
            <a:r>
              <a:rPr lang="en-US" baseline="-25000" dirty="0">
                <a:solidFill>
                  <a:srgbClr val="000000"/>
                </a:solidFill>
                <a:latin typeface="Times New Roman" panose="02020603050405020304" pitchFamily="18" charset="0"/>
                <a:cs typeface="Times New Roman" panose="02020603050405020304" pitchFamily="18" charset="0"/>
                <a:sym typeface="Calibri"/>
              </a:rPr>
              <a:t>3</a:t>
            </a:r>
            <a:r>
              <a:rPr lang="en-US" dirty="0">
                <a:solidFill>
                  <a:srgbClr val="000000"/>
                </a:solidFill>
                <a:latin typeface="Times New Roman" panose="02020603050405020304" pitchFamily="18" charset="0"/>
                <a:cs typeface="Times New Roman" panose="02020603050405020304" pitchFamily="18" charset="0"/>
                <a:sym typeface="Calibri"/>
              </a:rPr>
              <a:t>Sn and 20 T LTS/HTS magnets?</a:t>
            </a:r>
          </a:p>
        </p:txBody>
      </p:sp>
      <p:sp>
        <p:nvSpPr>
          <p:cNvPr id="9" name="Date Placeholder 8">
            <a:extLst>
              <a:ext uri="{FF2B5EF4-FFF2-40B4-BE49-F238E27FC236}">
                <a16:creationId xmlns:a16="http://schemas.microsoft.com/office/drawing/2014/main" id="{D65B2971-5B01-8B1A-1EC0-8E4B11242188}"/>
              </a:ext>
            </a:extLst>
          </p:cNvPr>
          <p:cNvSpPr>
            <a:spLocks noGrp="1"/>
          </p:cNvSpPr>
          <p:nvPr>
            <p:ph type="dt" sz="half" idx="10"/>
          </p:nvPr>
        </p:nvSpPr>
        <p:spPr/>
        <p:txBody>
          <a:bodyPr/>
          <a:lstStyle/>
          <a:p>
            <a:r>
              <a:rPr lang="en-US"/>
              <a:t>6/07/2023</a:t>
            </a:r>
            <a:endParaRPr lang="en-US" dirty="0"/>
          </a:p>
        </p:txBody>
      </p:sp>
      <p:sp>
        <p:nvSpPr>
          <p:cNvPr id="5" name="Slide Number Placeholder 4">
            <a:extLst>
              <a:ext uri="{FF2B5EF4-FFF2-40B4-BE49-F238E27FC236}">
                <a16:creationId xmlns:a16="http://schemas.microsoft.com/office/drawing/2014/main" id="{296F1B89-A118-8104-E526-0D301076DA12}"/>
              </a:ext>
            </a:extLst>
          </p:cNvPr>
          <p:cNvSpPr>
            <a:spLocks noGrp="1"/>
          </p:cNvSpPr>
          <p:nvPr>
            <p:ph type="sldNum" sz="quarter" idx="12"/>
          </p:nvPr>
        </p:nvSpPr>
        <p:spPr/>
        <p:txBody>
          <a:bodyPr/>
          <a:lstStyle/>
          <a:p>
            <a:fld id="{86CB4B4D-7CA3-9044-876B-883B54F8677D}" type="slidenum">
              <a:rPr lang="en-US" smtClean="0"/>
              <a:t>31</a:t>
            </a:fld>
            <a:endParaRPr lang="en-US"/>
          </a:p>
        </p:txBody>
      </p:sp>
    </p:spTree>
    <p:extLst>
      <p:ext uri="{BB962C8B-B14F-4D97-AF65-F5344CB8AC3E}">
        <p14:creationId xmlns:p14="http://schemas.microsoft.com/office/powerpoint/2010/main" val="239481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6110"/>
            <a:ext cx="10515600" cy="1325563"/>
          </a:xfrm>
        </p:spPr>
        <p:txBody>
          <a:bodyPr>
            <a:noAutofit/>
          </a:bodyPr>
          <a:lstStyle/>
          <a:p>
            <a:r>
              <a:rPr lang="en-US" sz="3200" b="1" dirty="0"/>
              <a:t>HTS superconducting magnet technology undulators synergy </a:t>
            </a:r>
          </a:p>
        </p:txBody>
      </p:sp>
      <p:sp>
        <p:nvSpPr>
          <p:cNvPr id="3" name="Content Placeholder 2"/>
          <p:cNvSpPr>
            <a:spLocks noGrp="1"/>
          </p:cNvSpPr>
          <p:nvPr>
            <p:ph idx="1"/>
          </p:nvPr>
        </p:nvSpPr>
        <p:spPr>
          <a:xfrm>
            <a:off x="143339" y="778559"/>
            <a:ext cx="11905323" cy="5616624"/>
          </a:xfrm>
        </p:spPr>
        <p:txBody>
          <a:bodyPr>
            <a:normAutofit/>
          </a:bodyPr>
          <a:lstStyle/>
          <a:p>
            <a:pPr>
              <a:buNone/>
            </a:pPr>
            <a:r>
              <a:rPr lang="en-US" sz="2200" dirty="0">
                <a:solidFill>
                  <a:srgbClr val="002060"/>
                </a:solidFill>
              </a:rPr>
              <a:t>Using bulk HTS material: has reached 2 Tesla for very short period magnets</a:t>
            </a:r>
            <a:br>
              <a:rPr lang="en-US" sz="2200" dirty="0">
                <a:solidFill>
                  <a:srgbClr val="002060"/>
                </a:solidFill>
              </a:rPr>
            </a:br>
            <a:r>
              <a:rPr lang="en-US" sz="2200" dirty="0">
                <a:solidFill>
                  <a:srgbClr val="002060"/>
                </a:solidFill>
              </a:rPr>
              <a:t>Put the structure into a solenoid magnet, cool it and trap the field</a:t>
            </a:r>
          </a:p>
        </p:txBody>
      </p:sp>
      <p:pic>
        <p:nvPicPr>
          <p:cNvPr id="7" name="Picture 6">
            <a:extLst>
              <a:ext uri="{FF2B5EF4-FFF2-40B4-BE49-F238E27FC236}">
                <a16:creationId xmlns:a16="http://schemas.microsoft.com/office/drawing/2014/main" id="{1D23326F-38E8-B442-8BED-6BC1BBD1A974}"/>
              </a:ext>
            </a:extLst>
          </p:cNvPr>
          <p:cNvPicPr>
            <a:picLocks noChangeAspect="1"/>
          </p:cNvPicPr>
          <p:nvPr/>
        </p:nvPicPr>
        <p:blipFill>
          <a:blip r:embed="rId3"/>
          <a:stretch>
            <a:fillRect/>
          </a:stretch>
        </p:blipFill>
        <p:spPr>
          <a:xfrm>
            <a:off x="1425928" y="1580188"/>
            <a:ext cx="2983532" cy="2068873"/>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7794" y="2174146"/>
            <a:ext cx="4389878" cy="3292409"/>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920" y="3649061"/>
            <a:ext cx="5422900" cy="3109954"/>
          </a:xfrm>
          <a:prstGeom prst="rect">
            <a:avLst/>
          </a:prstGeom>
        </p:spPr>
      </p:pic>
      <p:pic>
        <p:nvPicPr>
          <p:cNvPr id="8" name="Picture 2"/>
          <p:cNvPicPr>
            <a:picLocks noChangeAspect="1"/>
          </p:cNvPicPr>
          <p:nvPr/>
        </p:nvPicPr>
        <p:blipFill>
          <a:blip r:embed="rId6"/>
          <a:stretch/>
        </p:blipFill>
        <p:spPr bwMode="auto">
          <a:xfrm>
            <a:off x="10189266" y="2174146"/>
            <a:ext cx="1667127" cy="356752"/>
          </a:xfrm>
          <a:prstGeom prst="rect">
            <a:avLst/>
          </a:prstGeom>
        </p:spPr>
      </p:pic>
      <p:sp>
        <p:nvSpPr>
          <p:cNvPr id="6" name="TextBox 5">
            <a:extLst>
              <a:ext uri="{FF2B5EF4-FFF2-40B4-BE49-F238E27FC236}">
                <a16:creationId xmlns:a16="http://schemas.microsoft.com/office/drawing/2014/main" id="{60095B57-2FC5-AE59-E655-1F7FA179255A}"/>
              </a:ext>
            </a:extLst>
          </p:cNvPr>
          <p:cNvSpPr txBox="1"/>
          <p:nvPr/>
        </p:nvSpPr>
        <p:spPr>
          <a:xfrm>
            <a:off x="6210819" y="5515370"/>
            <a:ext cx="5549858" cy="830997"/>
          </a:xfrm>
          <a:prstGeom prst="rect">
            <a:avLst/>
          </a:prstGeom>
          <a:solidFill>
            <a:schemeClr val="accent6">
              <a:lumMod val="40000"/>
              <a:lumOff val="60000"/>
            </a:schemeClr>
          </a:solidFill>
        </p:spPr>
        <p:txBody>
          <a:bodyPr wrap="square" rtlCol="0">
            <a:spAutoFit/>
          </a:bodyPr>
          <a:lstStyle/>
          <a:p>
            <a:r>
              <a:rPr lang="en-CH" sz="2400" dirty="0"/>
              <a:t>Use of HTS material in different sectors increases our knowmledge</a:t>
            </a:r>
          </a:p>
        </p:txBody>
      </p:sp>
      <p:sp>
        <p:nvSpPr>
          <p:cNvPr id="9" name="TextBox 8">
            <a:extLst>
              <a:ext uri="{FF2B5EF4-FFF2-40B4-BE49-F238E27FC236}">
                <a16:creationId xmlns:a16="http://schemas.microsoft.com/office/drawing/2014/main" id="{3DC876C2-77AE-6F2C-6774-B6A5570AF79E}"/>
              </a:ext>
            </a:extLst>
          </p:cNvPr>
          <p:cNvSpPr txBox="1"/>
          <p:nvPr/>
        </p:nvSpPr>
        <p:spPr>
          <a:xfrm>
            <a:off x="9533193" y="6445684"/>
            <a:ext cx="2323200" cy="369332"/>
          </a:xfrm>
          <a:prstGeom prst="rect">
            <a:avLst/>
          </a:prstGeom>
          <a:noFill/>
        </p:spPr>
        <p:txBody>
          <a:bodyPr wrap="none" rtlCol="0">
            <a:spAutoFit/>
          </a:bodyPr>
          <a:lstStyle/>
          <a:p>
            <a:r>
              <a:rPr lang="en-CH" b="1" dirty="0"/>
              <a:t>Curtesy of M. Calvi PSI</a:t>
            </a:r>
          </a:p>
        </p:txBody>
      </p:sp>
      <p:sp>
        <p:nvSpPr>
          <p:cNvPr id="10" name="Slide Number Placeholder 5">
            <a:extLst>
              <a:ext uri="{FF2B5EF4-FFF2-40B4-BE49-F238E27FC236}">
                <a16:creationId xmlns:a16="http://schemas.microsoft.com/office/drawing/2014/main" id="{17DDE3B5-CDD5-0FE6-05F4-81E04C2B70F6}"/>
              </a:ext>
            </a:extLst>
          </p:cNvPr>
          <p:cNvSpPr txBox="1">
            <a:spLocks/>
          </p:cNvSpPr>
          <p:nvPr/>
        </p:nvSpPr>
        <p:spPr>
          <a:xfrm>
            <a:off x="8185376" y="6369413"/>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632180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Chart, line chart, scatter chart&#10;&#10;Description automatically generated">
            <a:extLst>
              <a:ext uri="{FF2B5EF4-FFF2-40B4-BE49-F238E27FC236}">
                <a16:creationId xmlns:a16="http://schemas.microsoft.com/office/drawing/2014/main" id="{C7AB2B6F-F0E5-E7EA-6E37-FD0596291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2598" y="757174"/>
            <a:ext cx="8829261" cy="5400000"/>
          </a:xfrm>
          <a:prstGeom prst="rect">
            <a:avLst/>
          </a:prstGeom>
        </p:spPr>
      </p:pic>
      <p:cxnSp>
        <p:nvCxnSpPr>
          <p:cNvPr id="51" name="Straight Connector 50">
            <a:extLst>
              <a:ext uri="{FF2B5EF4-FFF2-40B4-BE49-F238E27FC236}">
                <a16:creationId xmlns:a16="http://schemas.microsoft.com/office/drawing/2014/main" id="{A99C71BF-6403-B7BF-3503-2BE40F31E0A5}"/>
              </a:ext>
            </a:extLst>
          </p:cNvPr>
          <p:cNvCxnSpPr>
            <a:cxnSpLocks/>
          </p:cNvCxnSpPr>
          <p:nvPr/>
        </p:nvCxnSpPr>
        <p:spPr>
          <a:xfrm>
            <a:off x="8462435" y="4387604"/>
            <a:ext cx="0" cy="900000"/>
          </a:xfrm>
          <a:prstGeom prst="line">
            <a:avLst/>
          </a:prstGeom>
          <a:ln w="12700">
            <a:solidFill>
              <a:srgbClr val="7030A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6F9D3C6E-718C-59F0-CCC8-4D9CEF5BE7EF}"/>
              </a:ext>
            </a:extLst>
          </p:cNvPr>
          <p:cNvCxnSpPr>
            <a:cxnSpLocks/>
          </p:cNvCxnSpPr>
          <p:nvPr/>
        </p:nvCxnSpPr>
        <p:spPr>
          <a:xfrm>
            <a:off x="4720326" y="2392070"/>
            <a:ext cx="0" cy="2897677"/>
          </a:xfrm>
          <a:prstGeom prst="line">
            <a:avLst/>
          </a:prstGeom>
          <a:ln w="1270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DA0D3817-400A-726A-A5D4-AECFD008465C}"/>
              </a:ext>
            </a:extLst>
          </p:cNvPr>
          <p:cNvCxnSpPr>
            <a:cxnSpLocks/>
          </p:cNvCxnSpPr>
          <p:nvPr/>
        </p:nvCxnSpPr>
        <p:spPr>
          <a:xfrm>
            <a:off x="3657395" y="1849222"/>
            <a:ext cx="0" cy="3420000"/>
          </a:xfrm>
          <a:prstGeom prst="line">
            <a:avLst/>
          </a:prstGeom>
          <a:ln w="12700">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E1F92CE2-228C-7B31-A883-01CE6BFB737A}"/>
              </a:ext>
            </a:extLst>
          </p:cNvPr>
          <p:cNvSpPr>
            <a:spLocks noGrp="1"/>
          </p:cNvSpPr>
          <p:nvPr>
            <p:ph type="title"/>
          </p:nvPr>
        </p:nvSpPr>
        <p:spPr>
          <a:xfrm>
            <a:off x="72017" y="-246657"/>
            <a:ext cx="10515600" cy="1325563"/>
          </a:xfrm>
        </p:spPr>
        <p:txBody>
          <a:bodyPr/>
          <a:lstStyle/>
          <a:p>
            <a:r>
              <a:rPr lang="en-US" dirty="0"/>
              <a:t>Energy efficient cryogenics</a:t>
            </a:r>
            <a:endParaRPr lang="en-CH" dirty="0"/>
          </a:p>
        </p:txBody>
      </p:sp>
      <p:sp>
        <p:nvSpPr>
          <p:cNvPr id="6" name="Slide Number Placeholder 5">
            <a:extLst>
              <a:ext uri="{FF2B5EF4-FFF2-40B4-BE49-F238E27FC236}">
                <a16:creationId xmlns:a16="http://schemas.microsoft.com/office/drawing/2014/main" id="{FD0B0D92-3F56-DD7D-AD4C-67EC0E7B6D39}"/>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33</a:t>
            </a:fld>
            <a:endParaRPr lang="en-US" dirty="0"/>
          </a:p>
        </p:txBody>
      </p:sp>
      <p:grpSp>
        <p:nvGrpSpPr>
          <p:cNvPr id="8" name="Group 7">
            <a:extLst>
              <a:ext uri="{FF2B5EF4-FFF2-40B4-BE49-F238E27FC236}">
                <a16:creationId xmlns:a16="http://schemas.microsoft.com/office/drawing/2014/main" id="{D875C19D-AC22-3988-2900-4356637DC953}"/>
              </a:ext>
            </a:extLst>
          </p:cNvPr>
          <p:cNvGrpSpPr/>
          <p:nvPr/>
        </p:nvGrpSpPr>
        <p:grpSpPr>
          <a:xfrm>
            <a:off x="8065213" y="3118454"/>
            <a:ext cx="2381590" cy="1372758"/>
            <a:chOff x="6541213" y="3118454"/>
            <a:chExt cx="2381590" cy="1372758"/>
          </a:xfrm>
        </p:grpSpPr>
        <p:sp>
          <p:nvSpPr>
            <p:cNvPr id="26" name="Freeform 25">
              <a:extLst>
                <a:ext uri="{FF2B5EF4-FFF2-40B4-BE49-F238E27FC236}">
                  <a16:creationId xmlns:a16="http://schemas.microsoft.com/office/drawing/2014/main" id="{15E49B8E-2BF2-8E74-421A-C3091316B63B}"/>
                </a:ext>
              </a:extLst>
            </p:cNvPr>
            <p:cNvSpPr/>
            <p:nvPr/>
          </p:nvSpPr>
          <p:spPr>
            <a:xfrm>
              <a:off x="6724250" y="3806374"/>
              <a:ext cx="367021" cy="684838"/>
            </a:xfrm>
            <a:custGeom>
              <a:avLst/>
              <a:gdLst>
                <a:gd name="connsiteX0" fmla="*/ 13447 w 1438835"/>
                <a:gd name="connsiteY0" fmla="*/ 564777 h 1317812"/>
                <a:gd name="connsiteX1" fmla="*/ 1438835 w 1438835"/>
                <a:gd name="connsiteY1" fmla="*/ 1317812 h 1317812"/>
                <a:gd name="connsiteX2" fmla="*/ 1438835 w 1438835"/>
                <a:gd name="connsiteY2" fmla="*/ 13447 h 1317812"/>
                <a:gd name="connsiteX3" fmla="*/ 0 w 1438835"/>
                <a:gd name="connsiteY3" fmla="*/ 0 h 1317812"/>
                <a:gd name="connsiteX4" fmla="*/ 13447 w 1438835"/>
                <a:gd name="connsiteY4" fmla="*/ 564777 h 1317812"/>
                <a:gd name="connsiteX0" fmla="*/ 747 w 1438835"/>
                <a:gd name="connsiteY0" fmla="*/ 571127 h 1317812"/>
                <a:gd name="connsiteX1" fmla="*/ 1438835 w 1438835"/>
                <a:gd name="connsiteY1" fmla="*/ 1317812 h 1317812"/>
                <a:gd name="connsiteX2" fmla="*/ 1438835 w 1438835"/>
                <a:gd name="connsiteY2" fmla="*/ 13447 h 1317812"/>
                <a:gd name="connsiteX3" fmla="*/ 0 w 1438835"/>
                <a:gd name="connsiteY3" fmla="*/ 0 h 1317812"/>
                <a:gd name="connsiteX4" fmla="*/ 747 w 1438835"/>
                <a:gd name="connsiteY4" fmla="*/ 571127 h 1317812"/>
                <a:gd name="connsiteX0" fmla="*/ 747 w 1451535"/>
                <a:gd name="connsiteY0" fmla="*/ 571127 h 1317812"/>
                <a:gd name="connsiteX1" fmla="*/ 1438835 w 1451535"/>
                <a:gd name="connsiteY1" fmla="*/ 1317812 h 1317812"/>
                <a:gd name="connsiteX2" fmla="*/ 1451535 w 1451535"/>
                <a:gd name="connsiteY2" fmla="*/ 13447 h 1317812"/>
                <a:gd name="connsiteX3" fmla="*/ 0 w 1451535"/>
                <a:gd name="connsiteY3" fmla="*/ 0 h 1317812"/>
                <a:gd name="connsiteX4" fmla="*/ 747 w 1451535"/>
                <a:gd name="connsiteY4" fmla="*/ 571127 h 1317812"/>
                <a:gd name="connsiteX0" fmla="*/ 747 w 1448360"/>
                <a:gd name="connsiteY0" fmla="*/ 571127 h 1317812"/>
                <a:gd name="connsiteX1" fmla="*/ 1438835 w 1448360"/>
                <a:gd name="connsiteY1" fmla="*/ 1317812 h 1317812"/>
                <a:gd name="connsiteX2" fmla="*/ 1448360 w 1448360"/>
                <a:gd name="connsiteY2" fmla="*/ 7097 h 1317812"/>
                <a:gd name="connsiteX3" fmla="*/ 0 w 1448360"/>
                <a:gd name="connsiteY3" fmla="*/ 0 h 1317812"/>
                <a:gd name="connsiteX4" fmla="*/ 747 w 1448360"/>
                <a:gd name="connsiteY4" fmla="*/ 571127 h 1317812"/>
                <a:gd name="connsiteX0" fmla="*/ 747 w 1448360"/>
                <a:gd name="connsiteY0" fmla="*/ 571127 h 1317812"/>
                <a:gd name="connsiteX1" fmla="*/ 1438835 w 1448360"/>
                <a:gd name="connsiteY1" fmla="*/ 1317812 h 1317812"/>
                <a:gd name="connsiteX2" fmla="*/ 1448360 w 1448360"/>
                <a:gd name="connsiteY2" fmla="*/ 747 h 1317812"/>
                <a:gd name="connsiteX3" fmla="*/ 0 w 1448360"/>
                <a:gd name="connsiteY3" fmla="*/ 0 h 1317812"/>
                <a:gd name="connsiteX4" fmla="*/ 747 w 1448360"/>
                <a:gd name="connsiteY4" fmla="*/ 571127 h 1317812"/>
                <a:gd name="connsiteX0" fmla="*/ 746 w 1448360"/>
                <a:gd name="connsiteY0" fmla="*/ 630508 h 1317812"/>
                <a:gd name="connsiteX1" fmla="*/ 1438835 w 1448360"/>
                <a:gd name="connsiteY1" fmla="*/ 1317812 h 1317812"/>
                <a:gd name="connsiteX2" fmla="*/ 1448360 w 1448360"/>
                <a:gd name="connsiteY2" fmla="*/ 747 h 1317812"/>
                <a:gd name="connsiteX3" fmla="*/ 0 w 1448360"/>
                <a:gd name="connsiteY3" fmla="*/ 0 h 1317812"/>
                <a:gd name="connsiteX4" fmla="*/ 746 w 1448360"/>
                <a:gd name="connsiteY4" fmla="*/ 630508 h 1317812"/>
                <a:gd name="connsiteX0" fmla="*/ 746 w 1448360"/>
                <a:gd name="connsiteY0" fmla="*/ 603517 h 1317812"/>
                <a:gd name="connsiteX1" fmla="*/ 1438835 w 1448360"/>
                <a:gd name="connsiteY1" fmla="*/ 1317812 h 1317812"/>
                <a:gd name="connsiteX2" fmla="*/ 1448360 w 1448360"/>
                <a:gd name="connsiteY2" fmla="*/ 747 h 1317812"/>
                <a:gd name="connsiteX3" fmla="*/ 0 w 1448360"/>
                <a:gd name="connsiteY3" fmla="*/ 0 h 1317812"/>
                <a:gd name="connsiteX4" fmla="*/ 746 w 1448360"/>
                <a:gd name="connsiteY4" fmla="*/ 603517 h 1317812"/>
                <a:gd name="connsiteX0" fmla="*/ 746 w 1448360"/>
                <a:gd name="connsiteY0" fmla="*/ 603517 h 1317812"/>
                <a:gd name="connsiteX1" fmla="*/ 646280 w 1448360"/>
                <a:gd name="connsiteY1" fmla="*/ 902268 h 1317812"/>
                <a:gd name="connsiteX2" fmla="*/ 1438835 w 1448360"/>
                <a:gd name="connsiteY2" fmla="*/ 1317812 h 1317812"/>
                <a:gd name="connsiteX3" fmla="*/ 1448360 w 1448360"/>
                <a:gd name="connsiteY3" fmla="*/ 747 h 1317812"/>
                <a:gd name="connsiteX4" fmla="*/ 0 w 1448360"/>
                <a:gd name="connsiteY4" fmla="*/ 0 h 1317812"/>
                <a:gd name="connsiteX5" fmla="*/ 746 w 1448360"/>
                <a:gd name="connsiteY5" fmla="*/ 603517 h 1317812"/>
                <a:gd name="connsiteX0" fmla="*/ 746 w 1448360"/>
                <a:gd name="connsiteY0" fmla="*/ 603517 h 1317812"/>
                <a:gd name="connsiteX1" fmla="*/ 667624 w 1448360"/>
                <a:gd name="connsiteY1" fmla="*/ 918463 h 1317812"/>
                <a:gd name="connsiteX2" fmla="*/ 1438835 w 1448360"/>
                <a:gd name="connsiteY2" fmla="*/ 1317812 h 1317812"/>
                <a:gd name="connsiteX3" fmla="*/ 1448360 w 1448360"/>
                <a:gd name="connsiteY3" fmla="*/ 747 h 1317812"/>
                <a:gd name="connsiteX4" fmla="*/ 0 w 1448360"/>
                <a:gd name="connsiteY4" fmla="*/ 0 h 1317812"/>
                <a:gd name="connsiteX5" fmla="*/ 746 w 1448360"/>
                <a:gd name="connsiteY5" fmla="*/ 603517 h 1317812"/>
                <a:gd name="connsiteX0" fmla="*/ 9204 w 1448360"/>
                <a:gd name="connsiteY0" fmla="*/ 689888 h 1317812"/>
                <a:gd name="connsiteX1" fmla="*/ 667624 w 1448360"/>
                <a:gd name="connsiteY1" fmla="*/ 918463 h 1317812"/>
                <a:gd name="connsiteX2" fmla="*/ 1438835 w 1448360"/>
                <a:gd name="connsiteY2" fmla="*/ 1317812 h 1317812"/>
                <a:gd name="connsiteX3" fmla="*/ 1448360 w 1448360"/>
                <a:gd name="connsiteY3" fmla="*/ 747 h 1317812"/>
                <a:gd name="connsiteX4" fmla="*/ 0 w 1448360"/>
                <a:gd name="connsiteY4" fmla="*/ 0 h 1317812"/>
                <a:gd name="connsiteX5" fmla="*/ 9204 w 1448360"/>
                <a:gd name="connsiteY5" fmla="*/ 689888 h 1317812"/>
                <a:gd name="connsiteX0" fmla="*/ 9204 w 1448360"/>
                <a:gd name="connsiteY0" fmla="*/ 689888 h 1317812"/>
                <a:gd name="connsiteX1" fmla="*/ 659165 w 1448360"/>
                <a:gd name="connsiteY1" fmla="*/ 950852 h 1317812"/>
                <a:gd name="connsiteX2" fmla="*/ 1438835 w 1448360"/>
                <a:gd name="connsiteY2" fmla="*/ 1317812 h 1317812"/>
                <a:gd name="connsiteX3" fmla="*/ 1448360 w 1448360"/>
                <a:gd name="connsiteY3" fmla="*/ 747 h 1317812"/>
                <a:gd name="connsiteX4" fmla="*/ 0 w 1448360"/>
                <a:gd name="connsiteY4" fmla="*/ 0 h 1317812"/>
                <a:gd name="connsiteX5" fmla="*/ 9204 w 1448360"/>
                <a:gd name="connsiteY5" fmla="*/ 689888 h 1317812"/>
                <a:gd name="connsiteX0" fmla="*/ 9204 w 1448360"/>
                <a:gd name="connsiteY0" fmla="*/ 689888 h 1285423"/>
                <a:gd name="connsiteX1" fmla="*/ 659165 w 1448360"/>
                <a:gd name="connsiteY1" fmla="*/ 950852 h 1285423"/>
                <a:gd name="connsiteX2" fmla="*/ 1438836 w 1448360"/>
                <a:gd name="connsiteY2" fmla="*/ 1285423 h 1285423"/>
                <a:gd name="connsiteX3" fmla="*/ 1448360 w 1448360"/>
                <a:gd name="connsiteY3" fmla="*/ 747 h 1285423"/>
                <a:gd name="connsiteX4" fmla="*/ 0 w 1448360"/>
                <a:gd name="connsiteY4" fmla="*/ 0 h 1285423"/>
                <a:gd name="connsiteX5" fmla="*/ 9204 w 1448360"/>
                <a:gd name="connsiteY5" fmla="*/ 689888 h 1285423"/>
                <a:gd name="connsiteX0" fmla="*/ 23 w 1449752"/>
                <a:gd name="connsiteY0" fmla="*/ 756054 h 1285423"/>
                <a:gd name="connsiteX1" fmla="*/ 660557 w 1449752"/>
                <a:gd name="connsiteY1" fmla="*/ 950852 h 1285423"/>
                <a:gd name="connsiteX2" fmla="*/ 1440228 w 1449752"/>
                <a:gd name="connsiteY2" fmla="*/ 1285423 h 1285423"/>
                <a:gd name="connsiteX3" fmla="*/ 1449752 w 1449752"/>
                <a:gd name="connsiteY3" fmla="*/ 747 h 1285423"/>
                <a:gd name="connsiteX4" fmla="*/ 1392 w 1449752"/>
                <a:gd name="connsiteY4" fmla="*/ 0 h 1285423"/>
                <a:gd name="connsiteX5" fmla="*/ 23 w 1449752"/>
                <a:gd name="connsiteY5" fmla="*/ 756054 h 1285423"/>
                <a:gd name="connsiteX0" fmla="*/ 23 w 1449752"/>
                <a:gd name="connsiteY0" fmla="*/ 756054 h 1285423"/>
                <a:gd name="connsiteX1" fmla="*/ 660557 w 1449752"/>
                <a:gd name="connsiteY1" fmla="*/ 1004989 h 1285423"/>
                <a:gd name="connsiteX2" fmla="*/ 1440228 w 1449752"/>
                <a:gd name="connsiteY2" fmla="*/ 1285423 h 1285423"/>
                <a:gd name="connsiteX3" fmla="*/ 1449752 w 1449752"/>
                <a:gd name="connsiteY3" fmla="*/ 747 h 1285423"/>
                <a:gd name="connsiteX4" fmla="*/ 1392 w 1449752"/>
                <a:gd name="connsiteY4" fmla="*/ 0 h 1285423"/>
                <a:gd name="connsiteX5" fmla="*/ 23 w 1449752"/>
                <a:gd name="connsiteY5" fmla="*/ 756054 h 1285423"/>
                <a:gd name="connsiteX0" fmla="*/ 4 w 1462416"/>
                <a:gd name="connsiteY0" fmla="*/ 834251 h 1285423"/>
                <a:gd name="connsiteX1" fmla="*/ 673221 w 1462416"/>
                <a:gd name="connsiteY1" fmla="*/ 1004989 h 1285423"/>
                <a:gd name="connsiteX2" fmla="*/ 1452892 w 1462416"/>
                <a:gd name="connsiteY2" fmla="*/ 1285423 h 1285423"/>
                <a:gd name="connsiteX3" fmla="*/ 1462416 w 1462416"/>
                <a:gd name="connsiteY3" fmla="*/ 747 h 1285423"/>
                <a:gd name="connsiteX4" fmla="*/ 14056 w 1462416"/>
                <a:gd name="connsiteY4" fmla="*/ 0 h 1285423"/>
                <a:gd name="connsiteX5" fmla="*/ 4 w 1462416"/>
                <a:gd name="connsiteY5" fmla="*/ 834251 h 1285423"/>
                <a:gd name="connsiteX0" fmla="*/ 4 w 1462416"/>
                <a:gd name="connsiteY0" fmla="*/ 834251 h 1285423"/>
                <a:gd name="connsiteX1" fmla="*/ 635167 w 1462416"/>
                <a:gd name="connsiteY1" fmla="*/ 1047095 h 1285423"/>
                <a:gd name="connsiteX2" fmla="*/ 1452892 w 1462416"/>
                <a:gd name="connsiteY2" fmla="*/ 1285423 h 1285423"/>
                <a:gd name="connsiteX3" fmla="*/ 1462416 w 1462416"/>
                <a:gd name="connsiteY3" fmla="*/ 747 h 1285423"/>
                <a:gd name="connsiteX4" fmla="*/ 14056 w 1462416"/>
                <a:gd name="connsiteY4" fmla="*/ 0 h 1285423"/>
                <a:gd name="connsiteX5" fmla="*/ 4 w 1462416"/>
                <a:gd name="connsiteY5" fmla="*/ 834251 h 1285423"/>
                <a:gd name="connsiteX0" fmla="*/ 4 w 1466235"/>
                <a:gd name="connsiteY0" fmla="*/ 834251 h 1297453"/>
                <a:gd name="connsiteX1" fmla="*/ 635167 w 1466235"/>
                <a:gd name="connsiteY1" fmla="*/ 1047095 h 1297453"/>
                <a:gd name="connsiteX2" fmla="*/ 1465576 w 1466235"/>
                <a:gd name="connsiteY2" fmla="*/ 1297453 h 1297453"/>
                <a:gd name="connsiteX3" fmla="*/ 1462416 w 1466235"/>
                <a:gd name="connsiteY3" fmla="*/ 747 h 1297453"/>
                <a:gd name="connsiteX4" fmla="*/ 14056 w 1466235"/>
                <a:gd name="connsiteY4" fmla="*/ 0 h 1297453"/>
                <a:gd name="connsiteX5" fmla="*/ 4 w 1466235"/>
                <a:gd name="connsiteY5" fmla="*/ 834251 h 129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6235" h="1297453">
                  <a:moveTo>
                    <a:pt x="4" y="834251"/>
                  </a:moveTo>
                  <a:cubicBezTo>
                    <a:pt x="193837" y="928436"/>
                    <a:pt x="441334" y="952910"/>
                    <a:pt x="635167" y="1047095"/>
                  </a:cubicBezTo>
                  <a:lnTo>
                    <a:pt x="1465576" y="1297453"/>
                  </a:lnTo>
                  <a:cubicBezTo>
                    <a:pt x="1468751" y="869228"/>
                    <a:pt x="1459241" y="428972"/>
                    <a:pt x="1462416" y="747"/>
                  </a:cubicBezTo>
                  <a:lnTo>
                    <a:pt x="14056" y="0"/>
                  </a:lnTo>
                  <a:cubicBezTo>
                    <a:pt x="14305" y="210169"/>
                    <a:pt x="-245" y="624082"/>
                    <a:pt x="4" y="834251"/>
                  </a:cubicBezTo>
                  <a:close/>
                </a:path>
              </a:pathLst>
            </a:custGeom>
            <a:gradFill flip="none" rotWithShape="1">
              <a:gsLst>
                <a:gs pos="51000">
                  <a:srgbClr val="7030A0"/>
                </a:gs>
                <a:gs pos="0">
                  <a:schemeClr val="accent1">
                    <a:shade val="63000"/>
                    <a:satMod val="160000"/>
                    <a:alpha val="41000"/>
                  </a:schemeClr>
                </a:gs>
                <a:gs pos="100000">
                  <a:srgbClr val="7030A0"/>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7" name="TextBox 26">
              <a:extLst>
                <a:ext uri="{FF2B5EF4-FFF2-40B4-BE49-F238E27FC236}">
                  <a16:creationId xmlns:a16="http://schemas.microsoft.com/office/drawing/2014/main" id="{61E3F44E-9FAE-0414-8340-31BF1E98BA70}"/>
                </a:ext>
              </a:extLst>
            </p:cNvPr>
            <p:cNvSpPr txBox="1"/>
            <p:nvPr/>
          </p:nvSpPr>
          <p:spPr>
            <a:xfrm>
              <a:off x="6541213" y="3118454"/>
              <a:ext cx="2381590" cy="646331"/>
            </a:xfrm>
            <a:prstGeom prst="rect">
              <a:avLst/>
            </a:prstGeom>
            <a:noFill/>
          </p:spPr>
          <p:txBody>
            <a:bodyPr wrap="square" rtlCol="0">
              <a:spAutoFit/>
            </a:bodyPr>
            <a:lstStyle/>
            <a:p>
              <a:r>
                <a:rPr lang="en-US" dirty="0">
                  <a:solidFill>
                    <a:srgbClr val="7030A0"/>
                  </a:solidFill>
                </a:rPr>
                <a:t>The 60…80 K range would be a dream…</a:t>
              </a:r>
              <a:endParaRPr lang="en-CH" dirty="0">
                <a:solidFill>
                  <a:srgbClr val="7030A0"/>
                </a:solidFill>
              </a:endParaRPr>
            </a:p>
          </p:txBody>
        </p:sp>
      </p:grpSp>
      <p:grpSp>
        <p:nvGrpSpPr>
          <p:cNvPr id="3" name="Group 2">
            <a:extLst>
              <a:ext uri="{FF2B5EF4-FFF2-40B4-BE49-F238E27FC236}">
                <a16:creationId xmlns:a16="http://schemas.microsoft.com/office/drawing/2014/main" id="{8773B20A-A74F-847F-55BF-1E8C9AAC7C70}"/>
              </a:ext>
            </a:extLst>
          </p:cNvPr>
          <p:cNvGrpSpPr/>
          <p:nvPr/>
        </p:nvGrpSpPr>
        <p:grpSpPr>
          <a:xfrm>
            <a:off x="2911310" y="854729"/>
            <a:ext cx="950380" cy="1109836"/>
            <a:chOff x="1387310" y="854729"/>
            <a:chExt cx="950380" cy="1109836"/>
          </a:xfrm>
        </p:grpSpPr>
        <p:sp>
          <p:nvSpPr>
            <p:cNvPr id="14" name="Freeform 13">
              <a:extLst>
                <a:ext uri="{FF2B5EF4-FFF2-40B4-BE49-F238E27FC236}">
                  <a16:creationId xmlns:a16="http://schemas.microsoft.com/office/drawing/2014/main" id="{61FF0F45-9301-8D79-B7A4-0599B0C07B57}"/>
                </a:ext>
              </a:extLst>
            </p:cNvPr>
            <p:cNvSpPr/>
            <p:nvPr/>
          </p:nvSpPr>
          <p:spPr>
            <a:xfrm>
              <a:off x="1998618" y="1514475"/>
              <a:ext cx="269554" cy="417806"/>
            </a:xfrm>
            <a:custGeom>
              <a:avLst/>
              <a:gdLst>
                <a:gd name="connsiteX0" fmla="*/ 0 w 267129"/>
                <a:gd name="connsiteY0" fmla="*/ 318499 h 452063"/>
                <a:gd name="connsiteX1" fmla="*/ 267129 w 267129"/>
                <a:gd name="connsiteY1" fmla="*/ 452063 h 452063"/>
                <a:gd name="connsiteX2" fmla="*/ 256854 w 267129"/>
                <a:gd name="connsiteY2" fmla="*/ 0 h 452063"/>
                <a:gd name="connsiteX3" fmla="*/ 10275 w 267129"/>
                <a:gd name="connsiteY3" fmla="*/ 0 h 452063"/>
                <a:gd name="connsiteX4" fmla="*/ 0 w 267129"/>
                <a:gd name="connsiteY4" fmla="*/ 318499 h 452063"/>
                <a:gd name="connsiteX0" fmla="*/ 2425 w 269554"/>
                <a:gd name="connsiteY0" fmla="*/ 318499 h 452063"/>
                <a:gd name="connsiteX1" fmla="*/ 269554 w 269554"/>
                <a:gd name="connsiteY1" fmla="*/ 452063 h 452063"/>
                <a:gd name="connsiteX2" fmla="*/ 259279 w 269554"/>
                <a:gd name="connsiteY2" fmla="*/ 0 h 452063"/>
                <a:gd name="connsiteX3" fmla="*/ 0 w 269554"/>
                <a:gd name="connsiteY3" fmla="*/ 3175 h 452063"/>
                <a:gd name="connsiteX4" fmla="*/ 2425 w 269554"/>
                <a:gd name="connsiteY4" fmla="*/ 318499 h 452063"/>
                <a:gd name="connsiteX0" fmla="*/ 2425 w 269554"/>
                <a:gd name="connsiteY0" fmla="*/ 315324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15324 h 448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54" h="448888">
                  <a:moveTo>
                    <a:pt x="2425" y="315324"/>
                  </a:moveTo>
                  <a:lnTo>
                    <a:pt x="269554" y="448888"/>
                  </a:lnTo>
                  <a:cubicBezTo>
                    <a:pt x="268246" y="300317"/>
                    <a:pt x="266937" y="151746"/>
                    <a:pt x="265629" y="3175"/>
                  </a:cubicBezTo>
                  <a:lnTo>
                    <a:pt x="0" y="0"/>
                  </a:lnTo>
                  <a:cubicBezTo>
                    <a:pt x="808" y="105108"/>
                    <a:pt x="1617" y="210216"/>
                    <a:pt x="2425" y="315324"/>
                  </a:cubicBezTo>
                  <a:close/>
                </a:path>
              </a:pathLst>
            </a:custGeom>
            <a:solidFill>
              <a:schemeClr val="tx2">
                <a:alpha val="26109"/>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5C454F97-A771-EEC5-2FFF-6829208FD604}"/>
                </a:ext>
              </a:extLst>
            </p:cNvPr>
            <p:cNvSpPr txBox="1"/>
            <p:nvPr/>
          </p:nvSpPr>
          <p:spPr>
            <a:xfrm>
              <a:off x="1387310" y="1318234"/>
              <a:ext cx="676339" cy="646331"/>
            </a:xfrm>
            <a:prstGeom prst="rect">
              <a:avLst/>
            </a:prstGeom>
            <a:noFill/>
          </p:spPr>
          <p:txBody>
            <a:bodyPr wrap="none" rtlCol="0">
              <a:spAutoFit/>
            </a:bodyPr>
            <a:lstStyle/>
            <a:p>
              <a:pPr algn="r"/>
              <a:r>
                <a:rPr lang="en-CH" dirty="0"/>
                <a:t>LHC</a:t>
              </a:r>
            </a:p>
            <a:p>
              <a:pPr algn="r"/>
              <a:r>
                <a:rPr lang="en-CH" dirty="0"/>
                <a:t>(FCC)</a:t>
              </a:r>
            </a:p>
          </p:txBody>
        </p:sp>
        <p:pic>
          <p:nvPicPr>
            <p:cNvPr id="5122" name="Picture 2" descr="Welt der Physik: Häufige Fragen zum LHC">
              <a:extLst>
                <a:ext uri="{FF2B5EF4-FFF2-40B4-BE49-F238E27FC236}">
                  <a16:creationId xmlns:a16="http://schemas.microsoft.com/office/drawing/2014/main" id="{CA161DA3-F255-797E-E6DC-4AD719177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3749" y="854729"/>
              <a:ext cx="923941" cy="52048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a:extLst>
              <a:ext uri="{FF2B5EF4-FFF2-40B4-BE49-F238E27FC236}">
                <a16:creationId xmlns:a16="http://schemas.microsoft.com/office/drawing/2014/main" id="{03A47F9F-43CD-F01A-EB71-DCAE5A570109}"/>
              </a:ext>
            </a:extLst>
          </p:cNvPr>
          <p:cNvGrpSpPr/>
          <p:nvPr/>
        </p:nvGrpSpPr>
        <p:grpSpPr>
          <a:xfrm>
            <a:off x="5827060" y="1284073"/>
            <a:ext cx="4422973" cy="2109068"/>
            <a:chOff x="4303059" y="1284073"/>
            <a:chExt cx="4422973" cy="2109068"/>
          </a:xfrm>
        </p:grpSpPr>
        <p:sp>
          <p:nvSpPr>
            <p:cNvPr id="21" name="Freeform 20">
              <a:extLst>
                <a:ext uri="{FF2B5EF4-FFF2-40B4-BE49-F238E27FC236}">
                  <a16:creationId xmlns:a16="http://schemas.microsoft.com/office/drawing/2014/main" id="{87CD59D1-E027-E667-46DE-B5625EA8D5A5}"/>
                </a:ext>
              </a:extLst>
            </p:cNvPr>
            <p:cNvSpPr/>
            <p:nvPr/>
          </p:nvSpPr>
          <p:spPr>
            <a:xfrm>
              <a:off x="4303059" y="2380129"/>
              <a:ext cx="913261" cy="1013012"/>
            </a:xfrm>
            <a:custGeom>
              <a:avLst/>
              <a:gdLst>
                <a:gd name="connsiteX0" fmla="*/ 13447 w 1438835"/>
                <a:gd name="connsiteY0" fmla="*/ 564777 h 1317812"/>
                <a:gd name="connsiteX1" fmla="*/ 1438835 w 1438835"/>
                <a:gd name="connsiteY1" fmla="*/ 1317812 h 1317812"/>
                <a:gd name="connsiteX2" fmla="*/ 1438835 w 1438835"/>
                <a:gd name="connsiteY2" fmla="*/ 13447 h 1317812"/>
                <a:gd name="connsiteX3" fmla="*/ 0 w 1438835"/>
                <a:gd name="connsiteY3" fmla="*/ 0 h 1317812"/>
                <a:gd name="connsiteX4" fmla="*/ 13447 w 1438835"/>
                <a:gd name="connsiteY4" fmla="*/ 564777 h 1317812"/>
                <a:gd name="connsiteX0" fmla="*/ 747 w 1438835"/>
                <a:gd name="connsiteY0" fmla="*/ 571127 h 1317812"/>
                <a:gd name="connsiteX1" fmla="*/ 1438835 w 1438835"/>
                <a:gd name="connsiteY1" fmla="*/ 1317812 h 1317812"/>
                <a:gd name="connsiteX2" fmla="*/ 1438835 w 1438835"/>
                <a:gd name="connsiteY2" fmla="*/ 13447 h 1317812"/>
                <a:gd name="connsiteX3" fmla="*/ 0 w 1438835"/>
                <a:gd name="connsiteY3" fmla="*/ 0 h 1317812"/>
                <a:gd name="connsiteX4" fmla="*/ 747 w 1438835"/>
                <a:gd name="connsiteY4" fmla="*/ 571127 h 1317812"/>
                <a:gd name="connsiteX0" fmla="*/ 747 w 1451535"/>
                <a:gd name="connsiteY0" fmla="*/ 571127 h 1317812"/>
                <a:gd name="connsiteX1" fmla="*/ 1438835 w 1451535"/>
                <a:gd name="connsiteY1" fmla="*/ 1317812 h 1317812"/>
                <a:gd name="connsiteX2" fmla="*/ 1451535 w 1451535"/>
                <a:gd name="connsiteY2" fmla="*/ 13447 h 1317812"/>
                <a:gd name="connsiteX3" fmla="*/ 0 w 1451535"/>
                <a:gd name="connsiteY3" fmla="*/ 0 h 1317812"/>
                <a:gd name="connsiteX4" fmla="*/ 747 w 1451535"/>
                <a:gd name="connsiteY4" fmla="*/ 571127 h 1317812"/>
                <a:gd name="connsiteX0" fmla="*/ 747 w 1448360"/>
                <a:gd name="connsiteY0" fmla="*/ 571127 h 1317812"/>
                <a:gd name="connsiteX1" fmla="*/ 1438835 w 1448360"/>
                <a:gd name="connsiteY1" fmla="*/ 1317812 h 1317812"/>
                <a:gd name="connsiteX2" fmla="*/ 1448360 w 1448360"/>
                <a:gd name="connsiteY2" fmla="*/ 7097 h 1317812"/>
                <a:gd name="connsiteX3" fmla="*/ 0 w 1448360"/>
                <a:gd name="connsiteY3" fmla="*/ 0 h 1317812"/>
                <a:gd name="connsiteX4" fmla="*/ 747 w 1448360"/>
                <a:gd name="connsiteY4" fmla="*/ 571127 h 1317812"/>
                <a:gd name="connsiteX0" fmla="*/ 747 w 1448360"/>
                <a:gd name="connsiteY0" fmla="*/ 571127 h 1317812"/>
                <a:gd name="connsiteX1" fmla="*/ 1438835 w 1448360"/>
                <a:gd name="connsiteY1" fmla="*/ 1317812 h 1317812"/>
                <a:gd name="connsiteX2" fmla="*/ 1448360 w 1448360"/>
                <a:gd name="connsiteY2" fmla="*/ 747 h 1317812"/>
                <a:gd name="connsiteX3" fmla="*/ 0 w 1448360"/>
                <a:gd name="connsiteY3" fmla="*/ 0 h 1317812"/>
                <a:gd name="connsiteX4" fmla="*/ 747 w 1448360"/>
                <a:gd name="connsiteY4" fmla="*/ 571127 h 1317812"/>
                <a:gd name="connsiteX0" fmla="*/ 747 w 1448360"/>
                <a:gd name="connsiteY0" fmla="*/ 571127 h 1013012"/>
                <a:gd name="connsiteX1" fmla="*/ 1443870 w 1448360"/>
                <a:gd name="connsiteY1" fmla="*/ 1013012 h 1013012"/>
                <a:gd name="connsiteX2" fmla="*/ 1448360 w 1448360"/>
                <a:gd name="connsiteY2" fmla="*/ 747 h 1013012"/>
                <a:gd name="connsiteX3" fmla="*/ 0 w 1448360"/>
                <a:gd name="connsiteY3" fmla="*/ 0 h 1013012"/>
                <a:gd name="connsiteX4" fmla="*/ 747 w 1448360"/>
                <a:gd name="connsiteY4" fmla="*/ 571127 h 1013012"/>
                <a:gd name="connsiteX0" fmla="*/ 5782 w 1448360"/>
                <a:gd name="connsiteY0" fmla="*/ 558427 h 1013012"/>
                <a:gd name="connsiteX1" fmla="*/ 1443870 w 1448360"/>
                <a:gd name="connsiteY1" fmla="*/ 1013012 h 1013012"/>
                <a:gd name="connsiteX2" fmla="*/ 1448360 w 1448360"/>
                <a:gd name="connsiteY2" fmla="*/ 747 h 1013012"/>
                <a:gd name="connsiteX3" fmla="*/ 0 w 1448360"/>
                <a:gd name="connsiteY3" fmla="*/ 0 h 1013012"/>
                <a:gd name="connsiteX4" fmla="*/ 5782 w 1448360"/>
                <a:gd name="connsiteY4" fmla="*/ 558427 h 1013012"/>
                <a:gd name="connsiteX0" fmla="*/ 747 w 1448360"/>
                <a:gd name="connsiteY0" fmla="*/ 555252 h 1013012"/>
                <a:gd name="connsiteX1" fmla="*/ 1443870 w 1448360"/>
                <a:gd name="connsiteY1" fmla="*/ 1013012 h 1013012"/>
                <a:gd name="connsiteX2" fmla="*/ 1448360 w 1448360"/>
                <a:gd name="connsiteY2" fmla="*/ 747 h 1013012"/>
                <a:gd name="connsiteX3" fmla="*/ 0 w 1448360"/>
                <a:gd name="connsiteY3" fmla="*/ 0 h 1013012"/>
                <a:gd name="connsiteX4" fmla="*/ 747 w 1448360"/>
                <a:gd name="connsiteY4" fmla="*/ 555252 h 10130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8360" h="1013012">
                  <a:moveTo>
                    <a:pt x="747" y="555252"/>
                  </a:moveTo>
                  <a:lnTo>
                    <a:pt x="1443870" y="1013012"/>
                  </a:lnTo>
                  <a:cubicBezTo>
                    <a:pt x="1445367" y="675590"/>
                    <a:pt x="1446863" y="338169"/>
                    <a:pt x="1448360" y="747"/>
                  </a:cubicBezTo>
                  <a:lnTo>
                    <a:pt x="0" y="0"/>
                  </a:lnTo>
                  <a:cubicBezTo>
                    <a:pt x="1927" y="186142"/>
                    <a:pt x="-1180" y="369110"/>
                    <a:pt x="747" y="555252"/>
                  </a:cubicBezTo>
                  <a:close/>
                </a:path>
              </a:pathLst>
            </a:custGeom>
            <a:gradFill flip="none" rotWithShape="1">
              <a:gsLst>
                <a:gs pos="51000">
                  <a:srgbClr val="DABA5A">
                    <a:alpha val="74000"/>
                  </a:srgbClr>
                </a:gs>
                <a:gs pos="0">
                  <a:schemeClr val="accent1">
                    <a:shade val="63000"/>
                    <a:satMod val="160000"/>
                    <a:alpha val="41000"/>
                  </a:schemeClr>
                </a:gs>
                <a:gs pos="100000">
                  <a:srgbClr val="FFC000">
                    <a:alpha val="5008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2" name="TextBox 21">
              <a:extLst>
                <a:ext uri="{FF2B5EF4-FFF2-40B4-BE49-F238E27FC236}">
                  <a16:creationId xmlns:a16="http://schemas.microsoft.com/office/drawing/2014/main" id="{73CFC1E4-78AA-FDF6-D421-3E1F7B30483C}"/>
                </a:ext>
              </a:extLst>
            </p:cNvPr>
            <p:cNvSpPr txBox="1"/>
            <p:nvPr/>
          </p:nvSpPr>
          <p:spPr>
            <a:xfrm>
              <a:off x="5216320" y="2947539"/>
              <a:ext cx="506229" cy="369332"/>
            </a:xfrm>
            <a:prstGeom prst="rect">
              <a:avLst/>
            </a:prstGeom>
            <a:noFill/>
          </p:spPr>
          <p:txBody>
            <a:bodyPr wrap="none" rtlCol="0">
              <a:spAutoFit/>
            </a:bodyPr>
            <a:lstStyle/>
            <a:p>
              <a:r>
                <a:rPr lang="en-CH" dirty="0">
                  <a:solidFill>
                    <a:srgbClr val="C00000"/>
                  </a:solidFill>
                </a:rPr>
                <a:t>ESS</a:t>
              </a:r>
            </a:p>
          </p:txBody>
        </p:sp>
        <p:sp>
          <p:nvSpPr>
            <p:cNvPr id="25" name="TextBox 24">
              <a:extLst>
                <a:ext uri="{FF2B5EF4-FFF2-40B4-BE49-F238E27FC236}">
                  <a16:creationId xmlns:a16="http://schemas.microsoft.com/office/drawing/2014/main" id="{9B694926-0C06-CD60-5AE6-F829A8D4340A}"/>
                </a:ext>
              </a:extLst>
            </p:cNvPr>
            <p:cNvSpPr txBox="1"/>
            <p:nvPr/>
          </p:nvSpPr>
          <p:spPr>
            <a:xfrm>
              <a:off x="5769707" y="1284073"/>
              <a:ext cx="2956325" cy="923330"/>
            </a:xfrm>
            <a:prstGeom prst="rect">
              <a:avLst/>
            </a:prstGeom>
            <a:noFill/>
          </p:spPr>
          <p:txBody>
            <a:bodyPr wrap="square" rtlCol="0">
              <a:spAutoFit/>
            </a:bodyPr>
            <a:lstStyle/>
            <a:p>
              <a:r>
                <a:rPr lang="en-US" dirty="0">
                  <a:solidFill>
                    <a:srgbClr val="C00000"/>
                  </a:solidFill>
                </a:rPr>
                <a:t>Need efficient cryo-plant and heat removal scheme in the range of 10…20 K </a:t>
              </a:r>
              <a:r>
                <a:rPr lang="en-US" sz="1200" dirty="0">
                  <a:solidFill>
                    <a:srgbClr val="C00000"/>
                  </a:solidFill>
                </a:rPr>
                <a:t>(see work at ESS)</a:t>
              </a:r>
              <a:endParaRPr lang="en-CH" dirty="0">
                <a:solidFill>
                  <a:srgbClr val="C00000"/>
                </a:solidFill>
              </a:endParaRPr>
            </a:p>
          </p:txBody>
        </p:sp>
        <p:pic>
          <p:nvPicPr>
            <p:cNvPr id="5130" name="Picture 10" descr="TCCP hall">
              <a:extLst>
                <a:ext uri="{FF2B5EF4-FFF2-40B4-BE49-F238E27FC236}">
                  <a16:creationId xmlns:a16="http://schemas.microsoft.com/office/drawing/2014/main" id="{CAAC61AC-9CC2-EE09-944E-6BA583D5D8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6511" y="1348551"/>
              <a:ext cx="1425513" cy="9503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a:extLst>
              <a:ext uri="{FF2B5EF4-FFF2-40B4-BE49-F238E27FC236}">
                <a16:creationId xmlns:a16="http://schemas.microsoft.com/office/drawing/2014/main" id="{A6A5D424-CA54-3C92-C4D4-0E4AEDE5C2EC}"/>
              </a:ext>
            </a:extLst>
          </p:cNvPr>
          <p:cNvGrpSpPr/>
          <p:nvPr/>
        </p:nvGrpSpPr>
        <p:grpSpPr>
          <a:xfrm>
            <a:off x="2154550" y="3002708"/>
            <a:ext cx="4664552" cy="1663459"/>
            <a:chOff x="630550" y="3002707"/>
            <a:chExt cx="4664552" cy="1663459"/>
          </a:xfrm>
        </p:grpSpPr>
        <p:sp>
          <p:nvSpPr>
            <p:cNvPr id="29" name="TextBox 28">
              <a:extLst>
                <a:ext uri="{FF2B5EF4-FFF2-40B4-BE49-F238E27FC236}">
                  <a16:creationId xmlns:a16="http://schemas.microsoft.com/office/drawing/2014/main" id="{BFAC44D8-AF4F-FF8B-AAC7-F8B136C49EC2}"/>
                </a:ext>
              </a:extLst>
            </p:cNvPr>
            <p:cNvSpPr txBox="1"/>
            <p:nvPr/>
          </p:nvSpPr>
          <p:spPr>
            <a:xfrm>
              <a:off x="630550" y="4019835"/>
              <a:ext cx="4542631" cy="646331"/>
            </a:xfrm>
            <a:prstGeom prst="rect">
              <a:avLst/>
            </a:prstGeom>
            <a:solidFill>
              <a:schemeClr val="bg1">
                <a:alpha val="75000"/>
              </a:schemeClr>
            </a:solidFill>
          </p:spPr>
          <p:txBody>
            <a:bodyPr wrap="square" rtlCol="0">
              <a:spAutoFit/>
            </a:bodyPr>
            <a:lstStyle/>
            <a:p>
              <a:pPr algn="r"/>
              <a:r>
                <a:rPr lang="en-US" dirty="0">
                  <a:solidFill>
                    <a:srgbClr val="C00000"/>
                  </a:solidFill>
                </a:rPr>
                <a:t>T</a:t>
              </a:r>
              <a:r>
                <a:rPr lang="en-CH" dirty="0">
                  <a:solidFill>
                    <a:srgbClr val="C00000"/>
                  </a:solidFill>
                </a:rPr>
                <a:t>his could be the best range of operating temperature of a future HEP collider</a:t>
              </a:r>
            </a:p>
          </p:txBody>
        </p:sp>
        <p:cxnSp>
          <p:nvCxnSpPr>
            <p:cNvPr id="33" name="Straight Connector 32">
              <a:extLst>
                <a:ext uri="{FF2B5EF4-FFF2-40B4-BE49-F238E27FC236}">
                  <a16:creationId xmlns:a16="http://schemas.microsoft.com/office/drawing/2014/main" id="{4DAFF7FD-52E6-A553-AB1E-728F9236C593}"/>
                </a:ext>
              </a:extLst>
            </p:cNvPr>
            <p:cNvCxnSpPr>
              <a:cxnSpLocks/>
            </p:cNvCxnSpPr>
            <p:nvPr/>
          </p:nvCxnSpPr>
          <p:spPr>
            <a:xfrm flipH="1">
              <a:off x="4315136" y="3002707"/>
              <a:ext cx="0" cy="10800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743D7AA6-7754-37D6-1754-44B8ACB3DE4E}"/>
                </a:ext>
              </a:extLst>
            </p:cNvPr>
            <p:cNvCxnSpPr>
              <a:cxnSpLocks/>
            </p:cNvCxnSpPr>
            <p:nvPr/>
          </p:nvCxnSpPr>
          <p:spPr>
            <a:xfrm flipH="1">
              <a:off x="5213279" y="3441619"/>
              <a:ext cx="3041" cy="64800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FEE8E64A-9B3E-2608-E934-E7D278DA1421}"/>
                </a:ext>
              </a:extLst>
            </p:cNvPr>
            <p:cNvCxnSpPr>
              <a:cxnSpLocks/>
            </p:cNvCxnSpPr>
            <p:nvPr/>
          </p:nvCxnSpPr>
          <p:spPr>
            <a:xfrm>
              <a:off x="1581385" y="4020299"/>
              <a:ext cx="3713717"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grpSp>
      <p:grpSp>
        <p:nvGrpSpPr>
          <p:cNvPr id="4" name="Group 3">
            <a:extLst>
              <a:ext uri="{FF2B5EF4-FFF2-40B4-BE49-F238E27FC236}">
                <a16:creationId xmlns:a16="http://schemas.microsoft.com/office/drawing/2014/main" id="{9E5941AD-099B-6CB8-6223-DF2C9E10913B}"/>
              </a:ext>
            </a:extLst>
          </p:cNvPr>
          <p:cNvGrpSpPr/>
          <p:nvPr/>
        </p:nvGrpSpPr>
        <p:grpSpPr>
          <a:xfrm>
            <a:off x="3930451" y="1122710"/>
            <a:ext cx="1829124" cy="1763351"/>
            <a:chOff x="2406451" y="1122709"/>
            <a:chExt cx="1829124" cy="1763351"/>
          </a:xfrm>
        </p:grpSpPr>
        <p:sp>
          <p:nvSpPr>
            <p:cNvPr id="15" name="Freeform 14">
              <a:extLst>
                <a:ext uri="{FF2B5EF4-FFF2-40B4-BE49-F238E27FC236}">
                  <a16:creationId xmlns:a16="http://schemas.microsoft.com/office/drawing/2014/main" id="{7D22E2F6-FB33-9CEE-B572-CCBEF7185625}"/>
                </a:ext>
              </a:extLst>
            </p:cNvPr>
            <p:cNvSpPr/>
            <p:nvPr/>
          </p:nvSpPr>
          <p:spPr>
            <a:xfrm>
              <a:off x="3078118" y="1762125"/>
              <a:ext cx="269554" cy="711200"/>
            </a:xfrm>
            <a:custGeom>
              <a:avLst/>
              <a:gdLst>
                <a:gd name="connsiteX0" fmla="*/ 0 w 267129"/>
                <a:gd name="connsiteY0" fmla="*/ 318499 h 452063"/>
                <a:gd name="connsiteX1" fmla="*/ 267129 w 267129"/>
                <a:gd name="connsiteY1" fmla="*/ 452063 h 452063"/>
                <a:gd name="connsiteX2" fmla="*/ 256854 w 267129"/>
                <a:gd name="connsiteY2" fmla="*/ 0 h 452063"/>
                <a:gd name="connsiteX3" fmla="*/ 10275 w 267129"/>
                <a:gd name="connsiteY3" fmla="*/ 0 h 452063"/>
                <a:gd name="connsiteX4" fmla="*/ 0 w 267129"/>
                <a:gd name="connsiteY4" fmla="*/ 318499 h 452063"/>
                <a:gd name="connsiteX0" fmla="*/ 2425 w 269554"/>
                <a:gd name="connsiteY0" fmla="*/ 318499 h 452063"/>
                <a:gd name="connsiteX1" fmla="*/ 269554 w 269554"/>
                <a:gd name="connsiteY1" fmla="*/ 452063 h 452063"/>
                <a:gd name="connsiteX2" fmla="*/ 259279 w 269554"/>
                <a:gd name="connsiteY2" fmla="*/ 0 h 452063"/>
                <a:gd name="connsiteX3" fmla="*/ 0 w 269554"/>
                <a:gd name="connsiteY3" fmla="*/ 3175 h 452063"/>
                <a:gd name="connsiteX4" fmla="*/ 2425 w 269554"/>
                <a:gd name="connsiteY4" fmla="*/ 318499 h 452063"/>
                <a:gd name="connsiteX0" fmla="*/ 2425 w 269554"/>
                <a:gd name="connsiteY0" fmla="*/ 315324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15324 h 448888"/>
                <a:gd name="connsiteX0" fmla="*/ 2425 w 269554"/>
                <a:gd name="connsiteY0" fmla="*/ 361415 h 448888"/>
                <a:gd name="connsiteX1" fmla="*/ 269554 w 269554"/>
                <a:gd name="connsiteY1" fmla="*/ 448888 h 448888"/>
                <a:gd name="connsiteX2" fmla="*/ 265629 w 269554"/>
                <a:gd name="connsiteY2" fmla="*/ 3175 h 448888"/>
                <a:gd name="connsiteX3" fmla="*/ 0 w 269554"/>
                <a:gd name="connsiteY3" fmla="*/ 0 h 448888"/>
                <a:gd name="connsiteX4" fmla="*/ 2425 w 269554"/>
                <a:gd name="connsiteY4" fmla="*/ 361415 h 448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54" h="448888">
                  <a:moveTo>
                    <a:pt x="2425" y="361415"/>
                  </a:moveTo>
                  <a:lnTo>
                    <a:pt x="269554" y="448888"/>
                  </a:lnTo>
                  <a:cubicBezTo>
                    <a:pt x="268246" y="300317"/>
                    <a:pt x="266937" y="151746"/>
                    <a:pt x="265629" y="3175"/>
                  </a:cubicBezTo>
                  <a:lnTo>
                    <a:pt x="0" y="0"/>
                  </a:lnTo>
                  <a:cubicBezTo>
                    <a:pt x="808" y="105108"/>
                    <a:pt x="1617" y="256307"/>
                    <a:pt x="2425" y="361415"/>
                  </a:cubicBezTo>
                  <a:close/>
                </a:path>
              </a:pathLst>
            </a:custGeom>
            <a:solidFill>
              <a:srgbClr val="FF0000">
                <a:alpha val="26109"/>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CFB51FAA-03BC-0882-861F-E5BB9E4EB2B9}"/>
                </a:ext>
              </a:extLst>
            </p:cNvPr>
            <p:cNvSpPr txBox="1"/>
            <p:nvPr/>
          </p:nvSpPr>
          <p:spPr>
            <a:xfrm>
              <a:off x="2429363" y="1600609"/>
              <a:ext cx="635110" cy="369332"/>
            </a:xfrm>
            <a:prstGeom prst="rect">
              <a:avLst/>
            </a:prstGeom>
            <a:noFill/>
          </p:spPr>
          <p:txBody>
            <a:bodyPr wrap="none" rtlCol="0">
              <a:spAutoFit/>
            </a:bodyPr>
            <a:lstStyle/>
            <a:p>
              <a:r>
                <a:rPr lang="en-CH" dirty="0">
                  <a:solidFill>
                    <a:srgbClr val="FF0000"/>
                  </a:solidFill>
                </a:rPr>
                <a:t>RHIC</a:t>
              </a:r>
            </a:p>
          </p:txBody>
        </p:sp>
        <p:sp>
          <p:nvSpPr>
            <p:cNvPr id="19" name="TextBox 18">
              <a:extLst>
                <a:ext uri="{FF2B5EF4-FFF2-40B4-BE49-F238E27FC236}">
                  <a16:creationId xmlns:a16="http://schemas.microsoft.com/office/drawing/2014/main" id="{FB599449-EE60-50B3-AE6F-9D9890D1324E}"/>
                </a:ext>
              </a:extLst>
            </p:cNvPr>
            <p:cNvSpPr txBox="1"/>
            <p:nvPr/>
          </p:nvSpPr>
          <p:spPr>
            <a:xfrm>
              <a:off x="3238635" y="1781188"/>
              <a:ext cx="996940" cy="369332"/>
            </a:xfrm>
            <a:prstGeom prst="rect">
              <a:avLst/>
            </a:prstGeom>
            <a:noFill/>
          </p:spPr>
          <p:txBody>
            <a:bodyPr wrap="none" rtlCol="0">
              <a:spAutoFit/>
            </a:bodyPr>
            <a:lstStyle/>
            <a:p>
              <a:r>
                <a:rPr lang="en-CH" dirty="0">
                  <a:solidFill>
                    <a:srgbClr val="FF0000"/>
                  </a:solidFill>
                </a:rPr>
                <a:t>Tevatron</a:t>
              </a:r>
            </a:p>
          </p:txBody>
        </p:sp>
        <p:sp>
          <p:nvSpPr>
            <p:cNvPr id="20" name="TextBox 19">
              <a:extLst>
                <a:ext uri="{FF2B5EF4-FFF2-40B4-BE49-F238E27FC236}">
                  <a16:creationId xmlns:a16="http://schemas.microsoft.com/office/drawing/2014/main" id="{8DDCF2EA-7B36-CDC1-05E6-E8B923BF433A}"/>
                </a:ext>
              </a:extLst>
            </p:cNvPr>
            <p:cNvSpPr txBox="1"/>
            <p:nvPr/>
          </p:nvSpPr>
          <p:spPr>
            <a:xfrm>
              <a:off x="3365960" y="2042989"/>
              <a:ext cx="699230" cy="369332"/>
            </a:xfrm>
            <a:prstGeom prst="rect">
              <a:avLst/>
            </a:prstGeom>
            <a:noFill/>
          </p:spPr>
          <p:txBody>
            <a:bodyPr wrap="none" rtlCol="0">
              <a:spAutoFit/>
            </a:bodyPr>
            <a:lstStyle/>
            <a:p>
              <a:r>
                <a:rPr lang="en-CH" dirty="0">
                  <a:solidFill>
                    <a:srgbClr val="FF0000"/>
                  </a:solidFill>
                </a:rPr>
                <a:t>HERA</a:t>
              </a:r>
            </a:p>
          </p:txBody>
        </p:sp>
        <p:pic>
          <p:nvPicPr>
            <p:cNvPr id="5124" name="Picture 4" descr="DESY News: The most precise picture of the proton - Deutsches  Elektronen-Synchrotron DESY">
              <a:extLst>
                <a:ext uri="{FF2B5EF4-FFF2-40B4-BE49-F238E27FC236}">
                  <a16:creationId xmlns:a16="http://schemas.microsoft.com/office/drawing/2014/main" id="{39E96E45-62B0-BF8B-F29F-501D224FD7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3378703" y="2365791"/>
              <a:ext cx="777575" cy="520269"/>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RHIC at BNL, Brookhaven The two collider rings intersect in six... |  Download Scientific Diagram">
              <a:extLst>
                <a:ext uri="{FF2B5EF4-FFF2-40B4-BE49-F238E27FC236}">
                  <a16:creationId xmlns:a16="http://schemas.microsoft.com/office/drawing/2014/main" id="{98CD74F6-17C4-32B6-030F-76612EEFC63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6451" y="1122709"/>
              <a:ext cx="748923" cy="520487"/>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ermilab | Tevatron">
              <a:extLst>
                <a:ext uri="{FF2B5EF4-FFF2-40B4-BE49-F238E27FC236}">
                  <a16:creationId xmlns:a16="http://schemas.microsoft.com/office/drawing/2014/main" id="{4CD7676E-A34C-3AAE-AA38-5B90AA4CF94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01455" y="1303453"/>
              <a:ext cx="780405" cy="52027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28A6B848-327D-1F47-7C8E-CA9A4EEA0838}"/>
                </a:ext>
              </a:extLst>
            </p:cNvPr>
            <p:cNvSpPr txBox="1"/>
            <p:nvPr/>
          </p:nvSpPr>
          <p:spPr>
            <a:xfrm>
              <a:off x="2444254" y="2199772"/>
              <a:ext cx="550151" cy="369332"/>
            </a:xfrm>
            <a:prstGeom prst="rect">
              <a:avLst/>
            </a:prstGeom>
            <a:noFill/>
          </p:spPr>
          <p:txBody>
            <a:bodyPr wrap="none" rtlCol="0">
              <a:spAutoFit/>
            </a:bodyPr>
            <a:lstStyle/>
            <a:p>
              <a:r>
                <a:rPr lang="en-CH" dirty="0">
                  <a:solidFill>
                    <a:srgbClr val="FF0000"/>
                  </a:solidFill>
                </a:rPr>
                <a:t>LHC</a:t>
              </a:r>
            </a:p>
          </p:txBody>
        </p:sp>
      </p:grpSp>
      <p:sp>
        <p:nvSpPr>
          <p:cNvPr id="43" name="TextBox 42">
            <a:extLst>
              <a:ext uri="{FF2B5EF4-FFF2-40B4-BE49-F238E27FC236}">
                <a16:creationId xmlns:a16="http://schemas.microsoft.com/office/drawing/2014/main" id="{FD8E9DF6-8DD7-1757-66CC-3029CB158D4B}"/>
              </a:ext>
            </a:extLst>
          </p:cNvPr>
          <p:cNvSpPr txBox="1"/>
          <p:nvPr/>
        </p:nvSpPr>
        <p:spPr>
          <a:xfrm>
            <a:off x="2764770" y="6249563"/>
            <a:ext cx="6662465" cy="461665"/>
          </a:xfrm>
          <a:prstGeom prst="rect">
            <a:avLst/>
          </a:prstGeom>
          <a:noFill/>
        </p:spPr>
        <p:txBody>
          <a:bodyPr wrap="none" rtlCol="0">
            <a:spAutoFit/>
          </a:bodyPr>
          <a:lstStyle/>
          <a:p>
            <a:pPr algn="ctr"/>
            <a:r>
              <a:rPr lang="en-CH" sz="2400" b="1" dirty="0">
                <a:solidFill>
                  <a:schemeClr val="bg1"/>
                </a:solidFill>
              </a:rPr>
              <a:t>HTS may be the only path towards a future collider</a:t>
            </a:r>
          </a:p>
        </p:txBody>
      </p:sp>
      <p:grpSp>
        <p:nvGrpSpPr>
          <p:cNvPr id="47" name="Group 46">
            <a:extLst>
              <a:ext uri="{FF2B5EF4-FFF2-40B4-BE49-F238E27FC236}">
                <a16:creationId xmlns:a16="http://schemas.microsoft.com/office/drawing/2014/main" id="{2BB7D43B-315A-D72B-7BA8-1EACF8B046E5}"/>
              </a:ext>
            </a:extLst>
          </p:cNvPr>
          <p:cNvGrpSpPr/>
          <p:nvPr/>
        </p:nvGrpSpPr>
        <p:grpSpPr>
          <a:xfrm>
            <a:off x="3356196" y="2559083"/>
            <a:ext cx="1513356" cy="578324"/>
            <a:chOff x="1832196" y="2559083"/>
            <a:chExt cx="1513356" cy="578324"/>
          </a:xfrm>
        </p:grpSpPr>
        <p:sp>
          <p:nvSpPr>
            <p:cNvPr id="10" name="Chevron 9">
              <a:extLst>
                <a:ext uri="{FF2B5EF4-FFF2-40B4-BE49-F238E27FC236}">
                  <a16:creationId xmlns:a16="http://schemas.microsoft.com/office/drawing/2014/main" id="{50A97768-BCF9-1E3D-FCDE-CB05F7D1FD92}"/>
                </a:ext>
              </a:extLst>
            </p:cNvPr>
            <p:cNvSpPr/>
            <p:nvPr/>
          </p:nvSpPr>
          <p:spPr>
            <a:xfrm>
              <a:off x="1901702" y="2559083"/>
              <a:ext cx="1388589" cy="288598"/>
            </a:xfrm>
            <a:prstGeom prst="chevron">
              <a:avLst/>
            </a:prstGeom>
            <a:gradFill>
              <a:gsLst>
                <a:gs pos="0">
                  <a:schemeClr val="accent1">
                    <a:tint val="73000"/>
                    <a:satMod val="150000"/>
                  </a:schemeClr>
                </a:gs>
                <a:gs pos="63000">
                  <a:schemeClr val="bg1">
                    <a:lumMod val="50000"/>
                  </a:schemeClr>
                </a:gs>
                <a:gs pos="100000">
                  <a:schemeClr val="accent6">
                    <a:lumMod val="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schemeClr val="bg1"/>
                  </a:solidFill>
                </a:rPr>
                <a:t>Nb-Ti</a:t>
              </a:r>
            </a:p>
          </p:txBody>
        </p:sp>
        <p:sp>
          <p:nvSpPr>
            <p:cNvPr id="30" name="TextBox 29">
              <a:extLst>
                <a:ext uri="{FF2B5EF4-FFF2-40B4-BE49-F238E27FC236}">
                  <a16:creationId xmlns:a16="http://schemas.microsoft.com/office/drawing/2014/main" id="{A6320A60-B866-EF1A-BE30-6CDAE13E0732}"/>
                </a:ext>
              </a:extLst>
            </p:cNvPr>
            <p:cNvSpPr txBox="1"/>
            <p:nvPr/>
          </p:nvSpPr>
          <p:spPr>
            <a:xfrm>
              <a:off x="1832196" y="2829630"/>
              <a:ext cx="364202" cy="307777"/>
            </a:xfrm>
            <a:prstGeom prst="rect">
              <a:avLst/>
            </a:prstGeom>
            <a:noFill/>
          </p:spPr>
          <p:txBody>
            <a:bodyPr wrap="none" rtlCol="0">
              <a:spAutoFit/>
            </a:bodyPr>
            <a:lstStyle/>
            <a:p>
              <a:r>
                <a:rPr lang="en-CH" sz="1400" dirty="0">
                  <a:solidFill>
                    <a:schemeClr val="accent6">
                      <a:lumMod val="50000"/>
                    </a:schemeClr>
                  </a:solidFill>
                </a:rPr>
                <a:t>8T</a:t>
              </a:r>
            </a:p>
          </p:txBody>
        </p:sp>
        <p:sp>
          <p:nvSpPr>
            <p:cNvPr id="32" name="TextBox 31">
              <a:extLst>
                <a:ext uri="{FF2B5EF4-FFF2-40B4-BE49-F238E27FC236}">
                  <a16:creationId xmlns:a16="http://schemas.microsoft.com/office/drawing/2014/main" id="{E6C9FE5E-25C8-7C4A-205F-CFBB6769BBBE}"/>
                </a:ext>
              </a:extLst>
            </p:cNvPr>
            <p:cNvSpPr txBox="1"/>
            <p:nvPr/>
          </p:nvSpPr>
          <p:spPr>
            <a:xfrm>
              <a:off x="2981350" y="2829630"/>
              <a:ext cx="364202" cy="307777"/>
            </a:xfrm>
            <a:prstGeom prst="rect">
              <a:avLst/>
            </a:prstGeom>
            <a:noFill/>
          </p:spPr>
          <p:txBody>
            <a:bodyPr wrap="none" rtlCol="0">
              <a:spAutoFit/>
            </a:bodyPr>
            <a:lstStyle/>
            <a:p>
              <a:r>
                <a:rPr lang="en-CH" sz="1400" dirty="0">
                  <a:solidFill>
                    <a:schemeClr val="accent6">
                      <a:lumMod val="50000"/>
                    </a:schemeClr>
                  </a:solidFill>
                </a:rPr>
                <a:t>5T</a:t>
              </a:r>
            </a:p>
          </p:txBody>
        </p:sp>
      </p:grpSp>
      <p:grpSp>
        <p:nvGrpSpPr>
          <p:cNvPr id="46" name="Group 45">
            <a:extLst>
              <a:ext uri="{FF2B5EF4-FFF2-40B4-BE49-F238E27FC236}">
                <a16:creationId xmlns:a16="http://schemas.microsoft.com/office/drawing/2014/main" id="{9E849E28-1974-A309-F134-16A5EE1022B8}"/>
              </a:ext>
            </a:extLst>
          </p:cNvPr>
          <p:cNvGrpSpPr/>
          <p:nvPr/>
        </p:nvGrpSpPr>
        <p:grpSpPr>
          <a:xfrm>
            <a:off x="3346773" y="3258015"/>
            <a:ext cx="1864073" cy="595081"/>
            <a:chOff x="1822772" y="3258014"/>
            <a:chExt cx="1864073" cy="595081"/>
          </a:xfrm>
        </p:grpSpPr>
        <p:sp>
          <p:nvSpPr>
            <p:cNvPr id="11" name="Chevron 10">
              <a:extLst>
                <a:ext uri="{FF2B5EF4-FFF2-40B4-BE49-F238E27FC236}">
                  <a16:creationId xmlns:a16="http://schemas.microsoft.com/office/drawing/2014/main" id="{BF0E02FB-797A-C7C7-E39B-E16ED6902758}"/>
                </a:ext>
              </a:extLst>
            </p:cNvPr>
            <p:cNvSpPr/>
            <p:nvPr/>
          </p:nvSpPr>
          <p:spPr>
            <a:xfrm>
              <a:off x="1901702" y="3258014"/>
              <a:ext cx="1785143" cy="288598"/>
            </a:xfrm>
            <a:prstGeom prst="chevron">
              <a:avLst/>
            </a:prstGeom>
            <a:gradFill>
              <a:gsLst>
                <a:gs pos="0">
                  <a:schemeClr val="accent1">
                    <a:tint val="73000"/>
                    <a:satMod val="150000"/>
                  </a:schemeClr>
                </a:gs>
                <a:gs pos="78000">
                  <a:srgbClr val="0024F4"/>
                </a:gs>
                <a:gs pos="100000">
                  <a:schemeClr val="tx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schemeClr val="bg1"/>
                  </a:solidFill>
                </a:rPr>
                <a:t>Nb</a:t>
              </a:r>
              <a:r>
                <a:rPr lang="en-CH" sz="1600" baseline="-25000" dirty="0">
                  <a:solidFill>
                    <a:schemeClr val="bg1"/>
                  </a:solidFill>
                </a:rPr>
                <a:t>3</a:t>
              </a:r>
              <a:r>
                <a:rPr lang="en-CH" sz="1600" dirty="0">
                  <a:solidFill>
                    <a:schemeClr val="bg1"/>
                  </a:solidFill>
                </a:rPr>
                <a:t>Sn</a:t>
              </a:r>
            </a:p>
          </p:txBody>
        </p:sp>
        <p:sp>
          <p:nvSpPr>
            <p:cNvPr id="35" name="TextBox 34">
              <a:extLst>
                <a:ext uri="{FF2B5EF4-FFF2-40B4-BE49-F238E27FC236}">
                  <a16:creationId xmlns:a16="http://schemas.microsoft.com/office/drawing/2014/main" id="{C598056F-FF8B-C6E7-70DC-E3EBA6FB8226}"/>
                </a:ext>
              </a:extLst>
            </p:cNvPr>
            <p:cNvSpPr txBox="1"/>
            <p:nvPr/>
          </p:nvSpPr>
          <p:spPr>
            <a:xfrm>
              <a:off x="1822772" y="3545318"/>
              <a:ext cx="455574" cy="307777"/>
            </a:xfrm>
            <a:prstGeom prst="rect">
              <a:avLst/>
            </a:prstGeom>
            <a:noFill/>
          </p:spPr>
          <p:txBody>
            <a:bodyPr wrap="none" rtlCol="0">
              <a:spAutoFit/>
            </a:bodyPr>
            <a:lstStyle/>
            <a:p>
              <a:r>
                <a:rPr lang="en-CH" sz="1400" dirty="0"/>
                <a:t>16T</a:t>
              </a:r>
            </a:p>
          </p:txBody>
        </p:sp>
        <p:sp>
          <p:nvSpPr>
            <p:cNvPr id="36" name="TextBox 35">
              <a:extLst>
                <a:ext uri="{FF2B5EF4-FFF2-40B4-BE49-F238E27FC236}">
                  <a16:creationId xmlns:a16="http://schemas.microsoft.com/office/drawing/2014/main" id="{C5C02FF7-EB2B-A2B5-3C6A-317854A606FA}"/>
                </a:ext>
              </a:extLst>
            </p:cNvPr>
            <p:cNvSpPr txBox="1"/>
            <p:nvPr/>
          </p:nvSpPr>
          <p:spPr>
            <a:xfrm>
              <a:off x="2746890" y="3545318"/>
              <a:ext cx="761747" cy="307777"/>
            </a:xfrm>
            <a:prstGeom prst="rect">
              <a:avLst/>
            </a:prstGeom>
            <a:noFill/>
          </p:spPr>
          <p:txBody>
            <a:bodyPr wrap="none" rtlCol="0">
              <a:spAutoFit/>
            </a:bodyPr>
            <a:lstStyle/>
            <a:p>
              <a:r>
                <a:rPr lang="en-CH" sz="1400" dirty="0"/>
                <a:t>12…14T</a:t>
              </a:r>
            </a:p>
          </p:txBody>
        </p:sp>
      </p:grpSp>
      <p:grpSp>
        <p:nvGrpSpPr>
          <p:cNvPr id="48" name="Group 47">
            <a:extLst>
              <a:ext uri="{FF2B5EF4-FFF2-40B4-BE49-F238E27FC236}">
                <a16:creationId xmlns:a16="http://schemas.microsoft.com/office/drawing/2014/main" id="{757DCFB1-CDD5-2ED8-B62D-289DA222E73A}"/>
              </a:ext>
            </a:extLst>
          </p:cNvPr>
          <p:cNvGrpSpPr/>
          <p:nvPr/>
        </p:nvGrpSpPr>
        <p:grpSpPr>
          <a:xfrm>
            <a:off x="4568070" y="4699033"/>
            <a:ext cx="4304585" cy="592255"/>
            <a:chOff x="3044069" y="4743636"/>
            <a:chExt cx="4304585" cy="592255"/>
          </a:xfrm>
        </p:grpSpPr>
        <p:sp>
          <p:nvSpPr>
            <p:cNvPr id="12" name="Chevron 11">
              <a:extLst>
                <a:ext uri="{FF2B5EF4-FFF2-40B4-BE49-F238E27FC236}">
                  <a16:creationId xmlns:a16="http://schemas.microsoft.com/office/drawing/2014/main" id="{1C2FED50-79E0-D006-BADD-5E4EDD122E02}"/>
                </a:ext>
              </a:extLst>
            </p:cNvPr>
            <p:cNvSpPr/>
            <p:nvPr/>
          </p:nvSpPr>
          <p:spPr>
            <a:xfrm>
              <a:off x="3212895" y="4743636"/>
              <a:ext cx="4135759" cy="288598"/>
            </a:xfrm>
            <a:prstGeom prst="chevron">
              <a:avLst/>
            </a:prstGeom>
            <a:gradFill>
              <a:gsLst>
                <a:gs pos="0">
                  <a:schemeClr val="accent1">
                    <a:tint val="73000"/>
                    <a:satMod val="150000"/>
                  </a:schemeClr>
                </a:gs>
                <a:gs pos="38000">
                  <a:srgbClr val="FF0000"/>
                </a:gs>
                <a:gs pos="100000">
                  <a:srgbClr val="C0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600" dirty="0">
                  <a:solidFill>
                    <a:schemeClr val="bg1"/>
                  </a:solidFill>
                </a:rPr>
                <a:t>HTS</a:t>
              </a:r>
            </a:p>
          </p:txBody>
        </p:sp>
        <p:sp>
          <p:nvSpPr>
            <p:cNvPr id="37" name="TextBox 36">
              <a:extLst>
                <a:ext uri="{FF2B5EF4-FFF2-40B4-BE49-F238E27FC236}">
                  <a16:creationId xmlns:a16="http://schemas.microsoft.com/office/drawing/2014/main" id="{DE8F9200-1FC0-5FC7-4D36-0D6E8B7F3D00}"/>
                </a:ext>
              </a:extLst>
            </p:cNvPr>
            <p:cNvSpPr txBox="1"/>
            <p:nvPr/>
          </p:nvSpPr>
          <p:spPr>
            <a:xfrm>
              <a:off x="3044069" y="5028114"/>
              <a:ext cx="761747" cy="307777"/>
            </a:xfrm>
            <a:prstGeom prst="rect">
              <a:avLst/>
            </a:prstGeom>
            <a:noFill/>
          </p:spPr>
          <p:txBody>
            <a:bodyPr wrap="none" rtlCol="0">
              <a:spAutoFit/>
            </a:bodyPr>
            <a:lstStyle/>
            <a:p>
              <a:r>
                <a:rPr lang="en-CH" sz="1400" dirty="0">
                  <a:solidFill>
                    <a:srgbClr val="FF0000"/>
                  </a:solidFill>
                </a:rPr>
                <a:t>40…60T</a:t>
              </a:r>
            </a:p>
          </p:txBody>
        </p:sp>
        <p:sp>
          <p:nvSpPr>
            <p:cNvPr id="39" name="TextBox 38">
              <a:extLst>
                <a:ext uri="{FF2B5EF4-FFF2-40B4-BE49-F238E27FC236}">
                  <a16:creationId xmlns:a16="http://schemas.microsoft.com/office/drawing/2014/main" id="{177090A5-1BEA-30E2-9C3B-66222EAF38A9}"/>
                </a:ext>
              </a:extLst>
            </p:cNvPr>
            <p:cNvSpPr txBox="1"/>
            <p:nvPr/>
          </p:nvSpPr>
          <p:spPr>
            <a:xfrm>
              <a:off x="4292834" y="5028114"/>
              <a:ext cx="801823" cy="307777"/>
            </a:xfrm>
            <a:prstGeom prst="rect">
              <a:avLst/>
            </a:prstGeom>
            <a:noFill/>
          </p:spPr>
          <p:txBody>
            <a:bodyPr wrap="none" rtlCol="0">
              <a:spAutoFit/>
            </a:bodyPr>
            <a:lstStyle/>
            <a:p>
              <a:r>
                <a:rPr lang="en-CH" sz="1400" dirty="0">
                  <a:solidFill>
                    <a:srgbClr val="FF0000"/>
                  </a:solidFill>
                </a:rPr>
                <a:t> 20…40T</a:t>
              </a:r>
            </a:p>
          </p:txBody>
        </p:sp>
        <p:sp>
          <p:nvSpPr>
            <p:cNvPr id="40" name="TextBox 39">
              <a:extLst>
                <a:ext uri="{FF2B5EF4-FFF2-40B4-BE49-F238E27FC236}">
                  <a16:creationId xmlns:a16="http://schemas.microsoft.com/office/drawing/2014/main" id="{773B3D4A-F5FF-A07D-73A2-D3DFCBF265C8}"/>
                </a:ext>
              </a:extLst>
            </p:cNvPr>
            <p:cNvSpPr txBox="1"/>
            <p:nvPr/>
          </p:nvSpPr>
          <p:spPr>
            <a:xfrm>
              <a:off x="6541213" y="5028114"/>
              <a:ext cx="746743" cy="307777"/>
            </a:xfrm>
            <a:prstGeom prst="rect">
              <a:avLst/>
            </a:prstGeom>
            <a:noFill/>
          </p:spPr>
          <p:txBody>
            <a:bodyPr wrap="none" rtlCol="0">
              <a:spAutoFit/>
            </a:bodyPr>
            <a:lstStyle/>
            <a:p>
              <a:r>
                <a:rPr lang="en-CH" sz="1400" dirty="0">
                  <a:solidFill>
                    <a:srgbClr val="FF0000"/>
                  </a:solidFill>
                </a:rPr>
                <a:t> a few T</a:t>
              </a:r>
            </a:p>
          </p:txBody>
        </p:sp>
      </p:grpSp>
      <p:sp>
        <p:nvSpPr>
          <p:cNvPr id="59" name="TextBox 58">
            <a:extLst>
              <a:ext uri="{FF2B5EF4-FFF2-40B4-BE49-F238E27FC236}">
                <a16:creationId xmlns:a16="http://schemas.microsoft.com/office/drawing/2014/main" id="{A02CC1B2-E819-7CA4-B34E-03B690944ED3}"/>
              </a:ext>
            </a:extLst>
          </p:cNvPr>
          <p:cNvSpPr txBox="1"/>
          <p:nvPr/>
        </p:nvSpPr>
        <p:spPr>
          <a:xfrm>
            <a:off x="3404761" y="5292368"/>
            <a:ext cx="476412" cy="369332"/>
          </a:xfrm>
          <a:prstGeom prst="rect">
            <a:avLst/>
          </a:prstGeom>
          <a:noFill/>
        </p:spPr>
        <p:txBody>
          <a:bodyPr wrap="none" rtlCol="0">
            <a:spAutoFit/>
          </a:bodyPr>
          <a:lstStyle/>
          <a:p>
            <a:r>
              <a:rPr lang="en-CH" dirty="0"/>
              <a:t>1.9</a:t>
            </a:r>
          </a:p>
        </p:txBody>
      </p:sp>
      <p:sp>
        <p:nvSpPr>
          <p:cNvPr id="60" name="TextBox 59">
            <a:extLst>
              <a:ext uri="{FF2B5EF4-FFF2-40B4-BE49-F238E27FC236}">
                <a16:creationId xmlns:a16="http://schemas.microsoft.com/office/drawing/2014/main" id="{017F3BD5-6BF4-DA2B-925D-8774A27E94B6}"/>
              </a:ext>
            </a:extLst>
          </p:cNvPr>
          <p:cNvSpPr txBox="1"/>
          <p:nvPr/>
        </p:nvSpPr>
        <p:spPr>
          <a:xfrm>
            <a:off x="4481260" y="5292368"/>
            <a:ext cx="476412" cy="369332"/>
          </a:xfrm>
          <a:prstGeom prst="rect">
            <a:avLst/>
          </a:prstGeom>
          <a:noFill/>
        </p:spPr>
        <p:txBody>
          <a:bodyPr wrap="none" rtlCol="0">
            <a:spAutoFit/>
          </a:bodyPr>
          <a:lstStyle/>
          <a:p>
            <a:r>
              <a:rPr lang="en-CH" dirty="0">
                <a:solidFill>
                  <a:srgbClr val="FF0000"/>
                </a:solidFill>
              </a:rPr>
              <a:t>4.2</a:t>
            </a:r>
          </a:p>
        </p:txBody>
      </p:sp>
      <p:sp>
        <p:nvSpPr>
          <p:cNvPr id="61" name="TextBox 60">
            <a:extLst>
              <a:ext uri="{FF2B5EF4-FFF2-40B4-BE49-F238E27FC236}">
                <a16:creationId xmlns:a16="http://schemas.microsoft.com/office/drawing/2014/main" id="{66C1A8B3-C9FE-4319-E28D-0A2EDCAAA4E9}"/>
              </a:ext>
            </a:extLst>
          </p:cNvPr>
          <p:cNvSpPr txBox="1"/>
          <p:nvPr/>
        </p:nvSpPr>
        <p:spPr>
          <a:xfrm>
            <a:off x="8217861" y="5292368"/>
            <a:ext cx="418704" cy="369332"/>
          </a:xfrm>
          <a:prstGeom prst="rect">
            <a:avLst/>
          </a:prstGeom>
          <a:noFill/>
        </p:spPr>
        <p:txBody>
          <a:bodyPr wrap="none" rtlCol="0">
            <a:spAutoFit/>
          </a:bodyPr>
          <a:lstStyle/>
          <a:p>
            <a:r>
              <a:rPr lang="en-CH" dirty="0">
                <a:solidFill>
                  <a:srgbClr val="7030A0"/>
                </a:solidFill>
              </a:rPr>
              <a:t>77</a:t>
            </a:r>
          </a:p>
        </p:txBody>
      </p:sp>
      <p:sp>
        <p:nvSpPr>
          <p:cNvPr id="9" name="TextBox 8">
            <a:extLst>
              <a:ext uri="{FF2B5EF4-FFF2-40B4-BE49-F238E27FC236}">
                <a16:creationId xmlns:a16="http://schemas.microsoft.com/office/drawing/2014/main" id="{0936B6A1-AEB8-65F5-E046-FF45FA841875}"/>
              </a:ext>
            </a:extLst>
          </p:cNvPr>
          <p:cNvSpPr txBox="1"/>
          <p:nvPr/>
        </p:nvSpPr>
        <p:spPr>
          <a:xfrm>
            <a:off x="6339845" y="912718"/>
            <a:ext cx="3895425" cy="307777"/>
          </a:xfrm>
          <a:prstGeom prst="rect">
            <a:avLst/>
          </a:prstGeom>
          <a:noFill/>
        </p:spPr>
        <p:txBody>
          <a:bodyPr wrap="none" rtlCol="0">
            <a:spAutoFit/>
          </a:bodyPr>
          <a:lstStyle/>
          <a:p>
            <a:pPr algn="r"/>
            <a:r>
              <a:rPr lang="en-US" sz="1400" dirty="0"/>
              <a:t>Credits to P. De Sousa and R. Van </a:t>
            </a:r>
            <a:r>
              <a:rPr lang="en-US" sz="1400" dirty="0" err="1"/>
              <a:t>Weelderen</a:t>
            </a:r>
            <a:r>
              <a:rPr lang="en-US" sz="1400" dirty="0"/>
              <a:t>, CERN</a:t>
            </a:r>
            <a:endParaRPr lang="en-CH" sz="1400" dirty="0"/>
          </a:p>
        </p:txBody>
      </p:sp>
      <p:sp>
        <p:nvSpPr>
          <p:cNvPr id="13" name="Slide Number Placeholder 5">
            <a:extLst>
              <a:ext uri="{FF2B5EF4-FFF2-40B4-BE49-F238E27FC236}">
                <a16:creationId xmlns:a16="http://schemas.microsoft.com/office/drawing/2014/main" id="{F6C8A2FE-47D4-9583-D9DF-BCECE72D4379}"/>
              </a:ext>
            </a:extLst>
          </p:cNvPr>
          <p:cNvSpPr txBox="1">
            <a:spLocks/>
          </p:cNvSpPr>
          <p:nvPr/>
        </p:nvSpPr>
        <p:spPr>
          <a:xfrm>
            <a:off x="8337776" y="65087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342041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left)">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left)">
                                      <p:cBhvr>
                                        <p:cTn id="17" dur="500"/>
                                        <p:tgtEl>
                                          <p:spTgt spid="48"/>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line chart&#10;&#10;Description automatically generated">
            <a:extLst>
              <a:ext uri="{FF2B5EF4-FFF2-40B4-BE49-F238E27FC236}">
                <a16:creationId xmlns:a16="http://schemas.microsoft.com/office/drawing/2014/main" id="{E147114A-C1EC-D198-1791-816DAE1DAB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3157" y="901626"/>
            <a:ext cx="7984897" cy="4956661"/>
          </a:xfrm>
          <a:prstGeom prst="rect">
            <a:avLst/>
          </a:prstGeom>
        </p:spPr>
      </p:pic>
      <p:sp>
        <p:nvSpPr>
          <p:cNvPr id="2" name="Title 1">
            <a:extLst>
              <a:ext uri="{FF2B5EF4-FFF2-40B4-BE49-F238E27FC236}">
                <a16:creationId xmlns:a16="http://schemas.microsoft.com/office/drawing/2014/main" id="{D89B5BE3-2594-1A85-D86B-C0ACDDEC2463}"/>
              </a:ext>
            </a:extLst>
          </p:cNvPr>
          <p:cNvSpPr>
            <a:spLocks noGrp="1"/>
          </p:cNvSpPr>
          <p:nvPr>
            <p:ph type="title"/>
          </p:nvPr>
        </p:nvSpPr>
        <p:spPr>
          <a:xfrm>
            <a:off x="499150" y="-163101"/>
            <a:ext cx="10515600" cy="1325563"/>
          </a:xfrm>
        </p:spPr>
        <p:txBody>
          <a:bodyPr/>
          <a:lstStyle/>
          <a:p>
            <a:r>
              <a:rPr lang="en-CH" dirty="0"/>
              <a:t>Conductor cost</a:t>
            </a:r>
          </a:p>
        </p:txBody>
      </p:sp>
      <p:grpSp>
        <p:nvGrpSpPr>
          <p:cNvPr id="13" name="Group 12">
            <a:extLst>
              <a:ext uri="{FF2B5EF4-FFF2-40B4-BE49-F238E27FC236}">
                <a16:creationId xmlns:a16="http://schemas.microsoft.com/office/drawing/2014/main" id="{010993D0-E8A6-3F92-F03D-B213EC29DC7F}"/>
              </a:ext>
            </a:extLst>
          </p:cNvPr>
          <p:cNvGrpSpPr/>
          <p:nvPr/>
        </p:nvGrpSpPr>
        <p:grpSpPr>
          <a:xfrm>
            <a:off x="7400200" y="95230"/>
            <a:ext cx="3143250" cy="2004772"/>
            <a:chOff x="5632359" y="119614"/>
            <a:chExt cx="3143250" cy="2004772"/>
          </a:xfrm>
        </p:grpSpPr>
        <p:pic>
          <p:nvPicPr>
            <p:cNvPr id="10" name="Picture 2" descr="MIT-designed project achieves major advance toward fusion energy | MIT News  | Massachusetts Institute of Technology">
              <a:extLst>
                <a:ext uri="{FF2B5EF4-FFF2-40B4-BE49-F238E27FC236}">
                  <a16:creationId xmlns:a16="http://schemas.microsoft.com/office/drawing/2014/main" id="{94D5C897-667A-4ECF-D9B8-82B65003B63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45" r="6996"/>
            <a:stretch/>
          </p:blipFill>
          <p:spPr bwMode="auto">
            <a:xfrm>
              <a:off x="5980865" y="119614"/>
              <a:ext cx="2168768" cy="161297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009C33F-6832-EBB0-C311-9D07BD71D9E7}"/>
                </a:ext>
              </a:extLst>
            </p:cNvPr>
            <p:cNvSpPr txBox="1"/>
            <p:nvPr/>
          </p:nvSpPr>
          <p:spPr>
            <a:xfrm>
              <a:off x="5632359" y="1724276"/>
              <a:ext cx="3143250" cy="400110"/>
            </a:xfrm>
            <a:prstGeom prst="rect">
              <a:avLst/>
            </a:prstGeom>
            <a:noFill/>
          </p:spPr>
          <p:txBody>
            <a:bodyPr wrap="square" rtlCol="0">
              <a:spAutoFit/>
            </a:bodyPr>
            <a:lstStyle/>
            <a:p>
              <a:pPr algn="ctr"/>
              <a:r>
                <a:rPr lang="en-US" sz="2000" b="1" dirty="0"/>
                <a:t>G</a:t>
              </a:r>
              <a:r>
                <a:rPr lang="en-CH" sz="2000" b="1" dirty="0"/>
                <a:t>rateful thanks to fusion !</a:t>
              </a:r>
            </a:p>
          </p:txBody>
        </p:sp>
      </p:grpSp>
      <p:pic>
        <p:nvPicPr>
          <p:cNvPr id="23" name="Picture 22">
            <a:extLst>
              <a:ext uri="{FF2B5EF4-FFF2-40B4-BE49-F238E27FC236}">
                <a16:creationId xmlns:a16="http://schemas.microsoft.com/office/drawing/2014/main" id="{CDCBA14A-1CD8-A1B1-0FE8-E865EC5D000C}"/>
              </a:ext>
            </a:extLst>
          </p:cNvPr>
          <p:cNvPicPr>
            <a:picLocks noChangeAspect="1"/>
          </p:cNvPicPr>
          <p:nvPr/>
        </p:nvPicPr>
        <p:blipFill rotWithShape="1">
          <a:blip r:embed="rId5">
            <a:clrChange>
              <a:clrFrom>
                <a:srgbClr val="FFFFFF"/>
              </a:clrFrom>
              <a:clrTo>
                <a:srgbClr val="FFFFFF">
                  <a:alpha val="0"/>
                </a:srgbClr>
              </a:clrTo>
            </a:clrChange>
          </a:blip>
          <a:srcRect l="5537" t="5921"/>
          <a:stretch/>
        </p:blipFill>
        <p:spPr>
          <a:xfrm>
            <a:off x="4527952" y="3039964"/>
            <a:ext cx="1313534" cy="611823"/>
          </a:xfrm>
          <a:prstGeom prst="rect">
            <a:avLst/>
          </a:prstGeom>
        </p:spPr>
      </p:pic>
      <p:grpSp>
        <p:nvGrpSpPr>
          <p:cNvPr id="36" name="Group 35">
            <a:extLst>
              <a:ext uri="{FF2B5EF4-FFF2-40B4-BE49-F238E27FC236}">
                <a16:creationId xmlns:a16="http://schemas.microsoft.com/office/drawing/2014/main" id="{D1180080-03A0-6EDA-6ECA-F433B040AEB3}"/>
              </a:ext>
            </a:extLst>
          </p:cNvPr>
          <p:cNvGrpSpPr/>
          <p:nvPr/>
        </p:nvGrpSpPr>
        <p:grpSpPr>
          <a:xfrm>
            <a:off x="5575300" y="1291844"/>
            <a:ext cx="3187700" cy="2013922"/>
            <a:chOff x="4051300" y="1206500"/>
            <a:chExt cx="3187700" cy="2013922"/>
          </a:xfrm>
        </p:grpSpPr>
        <p:sp>
          <p:nvSpPr>
            <p:cNvPr id="25" name="Freeform 24">
              <a:extLst>
                <a:ext uri="{FF2B5EF4-FFF2-40B4-BE49-F238E27FC236}">
                  <a16:creationId xmlns:a16="http://schemas.microsoft.com/office/drawing/2014/main" id="{C641DA7E-72B0-7B2B-CA02-3AD8E3D85D97}"/>
                </a:ext>
              </a:extLst>
            </p:cNvPr>
            <p:cNvSpPr/>
            <p:nvPr/>
          </p:nvSpPr>
          <p:spPr>
            <a:xfrm>
              <a:off x="4051300" y="1206500"/>
              <a:ext cx="2628900" cy="2000250"/>
            </a:xfrm>
            <a:custGeom>
              <a:avLst/>
              <a:gdLst>
                <a:gd name="connsiteX0" fmla="*/ 6350 w 2628900"/>
                <a:gd name="connsiteY0" fmla="*/ 0 h 2000250"/>
                <a:gd name="connsiteX1" fmla="*/ 2622550 w 2628900"/>
                <a:gd name="connsiteY1" fmla="*/ 1123950 h 2000250"/>
                <a:gd name="connsiteX2" fmla="*/ 2628900 w 2628900"/>
                <a:gd name="connsiteY2" fmla="*/ 1841500 h 2000250"/>
                <a:gd name="connsiteX3" fmla="*/ 2432050 w 2628900"/>
                <a:gd name="connsiteY3" fmla="*/ 2000250 h 2000250"/>
                <a:gd name="connsiteX4" fmla="*/ 0 w 2628900"/>
                <a:gd name="connsiteY4" fmla="*/ 571500 h 2000250"/>
                <a:gd name="connsiteX5" fmla="*/ 6350 w 2628900"/>
                <a:gd name="connsiteY5" fmla="*/ 0 h 200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8900" h="2000250">
                  <a:moveTo>
                    <a:pt x="6350" y="0"/>
                  </a:moveTo>
                  <a:lnTo>
                    <a:pt x="2622550" y="1123950"/>
                  </a:lnTo>
                  <a:cubicBezTo>
                    <a:pt x="2624667" y="1363133"/>
                    <a:pt x="2626783" y="1602317"/>
                    <a:pt x="2628900" y="1841500"/>
                  </a:cubicBezTo>
                  <a:lnTo>
                    <a:pt x="2432050" y="2000250"/>
                  </a:lnTo>
                  <a:lnTo>
                    <a:pt x="0" y="571500"/>
                  </a:lnTo>
                  <a:cubicBezTo>
                    <a:pt x="2117" y="381000"/>
                    <a:pt x="4233" y="190500"/>
                    <a:pt x="6350" y="0"/>
                  </a:cubicBezTo>
                  <a:close/>
                </a:path>
              </a:pathLst>
            </a:custGeom>
            <a:solidFill>
              <a:srgbClr val="FF0000">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28" name="Straight Connector 27">
              <a:extLst>
                <a:ext uri="{FF2B5EF4-FFF2-40B4-BE49-F238E27FC236}">
                  <a16:creationId xmlns:a16="http://schemas.microsoft.com/office/drawing/2014/main" id="{19FFE24A-10C9-30D2-6B37-E313F96BEC34}"/>
                </a:ext>
              </a:extLst>
            </p:cNvPr>
            <p:cNvCxnSpPr>
              <a:cxnSpLocks/>
            </p:cNvCxnSpPr>
            <p:nvPr/>
          </p:nvCxnSpPr>
          <p:spPr>
            <a:xfrm>
              <a:off x="4095750" y="1548322"/>
              <a:ext cx="3143250" cy="1672100"/>
            </a:xfrm>
            <a:prstGeom prst="line">
              <a:avLst/>
            </a:prstGeom>
            <a:ln>
              <a:solidFill>
                <a:srgbClr val="FF0000"/>
              </a:solidFill>
              <a:prstDash val="sysDot"/>
            </a:ln>
          </p:spPr>
          <p:style>
            <a:lnRef idx="2">
              <a:schemeClr val="accent1"/>
            </a:lnRef>
            <a:fillRef idx="0">
              <a:schemeClr val="accent1"/>
            </a:fillRef>
            <a:effectRef idx="1">
              <a:schemeClr val="accent1"/>
            </a:effectRef>
            <a:fontRef idx="minor">
              <a:schemeClr val="tx1"/>
            </a:fontRef>
          </p:style>
        </p:cxnSp>
      </p:grpSp>
      <p:grpSp>
        <p:nvGrpSpPr>
          <p:cNvPr id="37" name="Group 36">
            <a:extLst>
              <a:ext uri="{FF2B5EF4-FFF2-40B4-BE49-F238E27FC236}">
                <a16:creationId xmlns:a16="http://schemas.microsoft.com/office/drawing/2014/main" id="{5A20A837-0BE5-CDC4-773E-3C187A798BF7}"/>
              </a:ext>
            </a:extLst>
          </p:cNvPr>
          <p:cNvGrpSpPr/>
          <p:nvPr/>
        </p:nvGrpSpPr>
        <p:grpSpPr>
          <a:xfrm>
            <a:off x="4806950" y="3578352"/>
            <a:ext cx="3942150" cy="641350"/>
            <a:chOff x="3282950" y="3505200"/>
            <a:chExt cx="3942150" cy="641350"/>
          </a:xfrm>
        </p:grpSpPr>
        <p:sp>
          <p:nvSpPr>
            <p:cNvPr id="26" name="Freeform 25">
              <a:extLst>
                <a:ext uri="{FF2B5EF4-FFF2-40B4-BE49-F238E27FC236}">
                  <a16:creationId xmlns:a16="http://schemas.microsoft.com/office/drawing/2014/main" id="{F746EB12-D577-6B5A-3F0F-B66FB90ECFF0}"/>
                </a:ext>
              </a:extLst>
            </p:cNvPr>
            <p:cNvSpPr/>
            <p:nvPr/>
          </p:nvSpPr>
          <p:spPr>
            <a:xfrm>
              <a:off x="3282950" y="3505200"/>
              <a:ext cx="3073400" cy="641350"/>
            </a:xfrm>
            <a:custGeom>
              <a:avLst/>
              <a:gdLst>
                <a:gd name="connsiteX0" fmla="*/ 0 w 3073400"/>
                <a:gd name="connsiteY0" fmla="*/ 641350 h 641350"/>
                <a:gd name="connsiteX1" fmla="*/ 0 w 3073400"/>
                <a:gd name="connsiteY1" fmla="*/ 342900 h 641350"/>
                <a:gd name="connsiteX2" fmla="*/ 2393950 w 3073400"/>
                <a:gd name="connsiteY2" fmla="*/ 0 h 641350"/>
                <a:gd name="connsiteX3" fmla="*/ 3073400 w 3073400"/>
                <a:gd name="connsiteY3" fmla="*/ 6350 h 641350"/>
                <a:gd name="connsiteX4" fmla="*/ 3067050 w 3073400"/>
                <a:gd name="connsiteY4" fmla="*/ 247650 h 641350"/>
                <a:gd name="connsiteX5" fmla="*/ 412750 w 3073400"/>
                <a:gd name="connsiteY5" fmla="*/ 628650 h 641350"/>
                <a:gd name="connsiteX6" fmla="*/ 0 w 3073400"/>
                <a:gd name="connsiteY6" fmla="*/ 641350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3400" h="641350">
                  <a:moveTo>
                    <a:pt x="0" y="641350"/>
                  </a:moveTo>
                  <a:lnTo>
                    <a:pt x="0" y="342900"/>
                  </a:lnTo>
                  <a:lnTo>
                    <a:pt x="2393950" y="0"/>
                  </a:lnTo>
                  <a:lnTo>
                    <a:pt x="3073400" y="6350"/>
                  </a:lnTo>
                  <a:lnTo>
                    <a:pt x="3067050" y="247650"/>
                  </a:lnTo>
                  <a:lnTo>
                    <a:pt x="412750" y="628650"/>
                  </a:lnTo>
                  <a:lnTo>
                    <a:pt x="0" y="641350"/>
                  </a:lnTo>
                  <a:close/>
                </a:path>
              </a:pathLst>
            </a:custGeom>
            <a:solidFill>
              <a:srgbClr val="0024F4">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cxnSp>
          <p:nvCxnSpPr>
            <p:cNvPr id="30" name="Straight Connector 29">
              <a:extLst>
                <a:ext uri="{FF2B5EF4-FFF2-40B4-BE49-F238E27FC236}">
                  <a16:creationId xmlns:a16="http://schemas.microsoft.com/office/drawing/2014/main" id="{4D0825F5-F742-1B54-43A2-53565EF72049}"/>
                </a:ext>
              </a:extLst>
            </p:cNvPr>
            <p:cNvCxnSpPr>
              <a:cxnSpLocks/>
            </p:cNvCxnSpPr>
            <p:nvPr/>
          </p:nvCxnSpPr>
          <p:spPr>
            <a:xfrm flipV="1">
              <a:off x="3338628" y="3533176"/>
              <a:ext cx="3886472" cy="447585"/>
            </a:xfrm>
            <a:prstGeom prst="line">
              <a:avLst/>
            </a:prstGeom>
            <a:ln>
              <a:solidFill>
                <a:srgbClr val="0024F4"/>
              </a:solidFill>
              <a:prstDash val="sysDot"/>
            </a:ln>
          </p:spPr>
          <p:style>
            <a:lnRef idx="2">
              <a:schemeClr val="accent1"/>
            </a:lnRef>
            <a:fillRef idx="0">
              <a:schemeClr val="accent1"/>
            </a:fillRef>
            <a:effectRef idx="1">
              <a:schemeClr val="accent1"/>
            </a:effectRef>
            <a:fontRef idx="minor">
              <a:schemeClr val="tx1"/>
            </a:fontRef>
          </p:style>
        </p:cxnSp>
      </p:grpSp>
      <p:sp>
        <p:nvSpPr>
          <p:cNvPr id="38" name="TextBox 37">
            <a:extLst>
              <a:ext uri="{FF2B5EF4-FFF2-40B4-BE49-F238E27FC236}">
                <a16:creationId xmlns:a16="http://schemas.microsoft.com/office/drawing/2014/main" id="{B2A83DCB-E496-2715-ACDA-88ADCFEABC4F}"/>
              </a:ext>
            </a:extLst>
          </p:cNvPr>
          <p:cNvSpPr txBox="1"/>
          <p:nvPr/>
        </p:nvSpPr>
        <p:spPr>
          <a:xfrm>
            <a:off x="3850140" y="6249563"/>
            <a:ext cx="4491742" cy="461665"/>
          </a:xfrm>
          <a:prstGeom prst="rect">
            <a:avLst/>
          </a:prstGeom>
          <a:noFill/>
        </p:spPr>
        <p:txBody>
          <a:bodyPr wrap="none" rtlCol="0">
            <a:spAutoFit/>
          </a:bodyPr>
          <a:lstStyle/>
          <a:p>
            <a:pPr algn="ctr"/>
            <a:r>
              <a:rPr lang="en-US" sz="2400" b="1" dirty="0">
                <a:solidFill>
                  <a:schemeClr val="bg1"/>
                </a:solidFill>
              </a:rPr>
              <a:t>I</a:t>
            </a:r>
            <a:r>
              <a:rPr lang="en-CH" sz="2400" b="1" dirty="0">
                <a:solidFill>
                  <a:schemeClr val="bg1"/>
                </a:solidFill>
              </a:rPr>
              <a:t>mpressive cost reduction in HTS !</a:t>
            </a:r>
          </a:p>
        </p:txBody>
      </p:sp>
      <p:sp>
        <p:nvSpPr>
          <p:cNvPr id="39" name="TextBox 38">
            <a:extLst>
              <a:ext uri="{FF2B5EF4-FFF2-40B4-BE49-F238E27FC236}">
                <a16:creationId xmlns:a16="http://schemas.microsoft.com/office/drawing/2014/main" id="{6CCF1AD5-D84D-ED49-9453-963CFBFBE99A}"/>
              </a:ext>
            </a:extLst>
          </p:cNvPr>
          <p:cNvSpPr txBox="1"/>
          <p:nvPr/>
        </p:nvSpPr>
        <p:spPr>
          <a:xfrm>
            <a:off x="3430640" y="4656630"/>
            <a:ext cx="4652620" cy="461665"/>
          </a:xfrm>
          <a:prstGeom prst="rect">
            <a:avLst/>
          </a:prstGeom>
          <a:solidFill>
            <a:schemeClr val="bg1"/>
          </a:solidFill>
        </p:spPr>
        <p:txBody>
          <a:bodyPr wrap="none" rtlCol="0">
            <a:spAutoFit/>
          </a:bodyPr>
          <a:lstStyle/>
          <a:p>
            <a:r>
              <a:rPr lang="en-US" sz="1200" dirty="0">
                <a:solidFill>
                  <a:srgbClr val="002060"/>
                </a:solidFill>
              </a:rPr>
              <a:t>B</a:t>
            </a:r>
            <a:r>
              <a:rPr lang="en-CH" sz="1200" dirty="0">
                <a:solidFill>
                  <a:srgbClr val="002060"/>
                </a:solidFill>
              </a:rPr>
              <a:t>ased on CERN orders and requests for quotations 2010-2022</a:t>
            </a:r>
          </a:p>
          <a:p>
            <a:r>
              <a:rPr lang="en-CH" sz="1200" dirty="0">
                <a:solidFill>
                  <a:srgbClr val="002060"/>
                </a:solidFill>
              </a:rPr>
              <a:t>Normalised costs are not aligned to currency, nor corrected for inflation</a:t>
            </a:r>
          </a:p>
        </p:txBody>
      </p:sp>
      <p:pic>
        <p:nvPicPr>
          <p:cNvPr id="41" name="Picture 40">
            <a:extLst>
              <a:ext uri="{FF2B5EF4-FFF2-40B4-BE49-F238E27FC236}">
                <a16:creationId xmlns:a16="http://schemas.microsoft.com/office/drawing/2014/main" id="{F84BAE67-8C37-B7D7-4A44-124E8D387036}"/>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7045" t="10755" r="21782" b="16096"/>
          <a:stretch/>
        </p:blipFill>
        <p:spPr>
          <a:xfrm>
            <a:off x="6319138" y="2705263"/>
            <a:ext cx="907706" cy="918420"/>
          </a:xfrm>
          <a:prstGeom prst="rect">
            <a:avLst/>
          </a:prstGeom>
        </p:spPr>
      </p:pic>
      <p:pic>
        <p:nvPicPr>
          <p:cNvPr id="48" name="Picture 47" descr="logoEuCARD2.jpg">
            <a:extLst>
              <a:ext uri="{FF2B5EF4-FFF2-40B4-BE49-F238E27FC236}">
                <a16:creationId xmlns:a16="http://schemas.microsoft.com/office/drawing/2014/main" id="{CBD48370-88E4-DFD3-51C6-F0E3F69AF9A0}"/>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905833" y="1107237"/>
            <a:ext cx="1294484" cy="571981"/>
          </a:xfrm>
          <a:prstGeom prst="rect">
            <a:avLst/>
          </a:prstGeom>
        </p:spPr>
      </p:pic>
      <p:sp>
        <p:nvSpPr>
          <p:cNvPr id="3" name="Slide Number Placeholder 5">
            <a:extLst>
              <a:ext uri="{FF2B5EF4-FFF2-40B4-BE49-F238E27FC236}">
                <a16:creationId xmlns:a16="http://schemas.microsoft.com/office/drawing/2014/main" id="{877922E7-8613-141B-E0FB-D32DFFF99176}"/>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34</a:t>
            </a:fld>
            <a:endParaRPr lang="en-US" dirty="0"/>
          </a:p>
        </p:txBody>
      </p:sp>
      <p:sp>
        <p:nvSpPr>
          <p:cNvPr id="4" name="TextBox 3">
            <a:extLst>
              <a:ext uri="{FF2B5EF4-FFF2-40B4-BE49-F238E27FC236}">
                <a16:creationId xmlns:a16="http://schemas.microsoft.com/office/drawing/2014/main" id="{83F2E595-5ABA-FB5F-2B2F-E1EE3C13B612}"/>
              </a:ext>
            </a:extLst>
          </p:cNvPr>
          <p:cNvSpPr txBox="1"/>
          <p:nvPr/>
        </p:nvSpPr>
        <p:spPr>
          <a:xfrm>
            <a:off x="6587713" y="5864269"/>
            <a:ext cx="5549858" cy="461665"/>
          </a:xfrm>
          <a:prstGeom prst="rect">
            <a:avLst/>
          </a:prstGeom>
          <a:solidFill>
            <a:schemeClr val="accent6">
              <a:lumMod val="40000"/>
              <a:lumOff val="60000"/>
            </a:schemeClr>
          </a:solidFill>
        </p:spPr>
        <p:txBody>
          <a:bodyPr wrap="square" rtlCol="0">
            <a:spAutoFit/>
          </a:bodyPr>
          <a:lstStyle/>
          <a:p>
            <a:r>
              <a:rPr lang="en-CH" sz="2400" dirty="0"/>
              <a:t>Mangnets represents ~70% of collider cost</a:t>
            </a:r>
          </a:p>
        </p:txBody>
      </p:sp>
    </p:spTree>
    <p:extLst>
      <p:ext uri="{BB962C8B-B14F-4D97-AF65-F5344CB8AC3E}">
        <p14:creationId xmlns:p14="http://schemas.microsoft.com/office/powerpoint/2010/main" val="424388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4230-BD87-F210-EE4B-672C684EC972}"/>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4897E733-D9FA-1ABB-37CE-DA1CA2CFE019}"/>
              </a:ext>
            </a:extLst>
          </p:cNvPr>
          <p:cNvSpPr>
            <a:spLocks noGrp="1"/>
          </p:cNvSpPr>
          <p:nvPr>
            <p:ph idx="1"/>
          </p:nvPr>
        </p:nvSpPr>
        <p:spPr>
          <a:xfrm>
            <a:off x="838200" y="1825625"/>
            <a:ext cx="10515600" cy="4667250"/>
          </a:xfrm>
        </p:spPr>
        <p:txBody>
          <a:bodyPr>
            <a:normAutofit fontScale="85000" lnSpcReduction="20000"/>
          </a:bodyPr>
          <a:lstStyle/>
          <a:p>
            <a:r>
              <a:rPr lang="en-CH" dirty="0">
                <a:solidFill>
                  <a:schemeClr val="bg2">
                    <a:lumMod val="75000"/>
                  </a:schemeClr>
                </a:solidFill>
              </a:rPr>
              <a:t>Landscape</a:t>
            </a:r>
          </a:p>
          <a:p>
            <a:r>
              <a:rPr lang="en-CH" dirty="0">
                <a:solidFill>
                  <a:schemeClr val="bg2">
                    <a:lumMod val="75000"/>
                  </a:schemeClr>
                </a:solidFill>
              </a:rPr>
              <a:t>Magnets R&amp;D:</a:t>
            </a:r>
          </a:p>
          <a:p>
            <a:pPr lvl="1"/>
            <a:r>
              <a:rPr lang="en-CH" dirty="0">
                <a:solidFill>
                  <a:schemeClr val="bg2">
                    <a:lumMod val="75000"/>
                  </a:schemeClr>
                </a:solidFill>
              </a:rPr>
              <a:t>Low Temperature Superconductors LTM</a:t>
            </a:r>
          </a:p>
          <a:p>
            <a:pPr lvl="2"/>
            <a:r>
              <a:rPr lang="en-CH" dirty="0">
                <a:solidFill>
                  <a:schemeClr val="bg2">
                    <a:lumMod val="75000"/>
                  </a:schemeClr>
                </a:solidFill>
                <a:sym typeface="Wingdings" pitchFamily="2" charset="2"/>
              </a:rPr>
              <a:t>Limits of Nb3SN</a:t>
            </a:r>
          </a:p>
          <a:p>
            <a:pPr lvl="2"/>
            <a:r>
              <a:rPr lang="en-CH" dirty="0">
                <a:solidFill>
                  <a:schemeClr val="bg2">
                    <a:lumMod val="75000"/>
                  </a:schemeClr>
                </a:solidFill>
                <a:sym typeface="Wingdings" pitchFamily="2" charset="2"/>
              </a:rPr>
              <a:t>Global effort, Cross-cutting activities</a:t>
            </a:r>
          </a:p>
          <a:p>
            <a:pPr lvl="2"/>
            <a:r>
              <a:rPr lang="en-CH" dirty="0">
                <a:solidFill>
                  <a:schemeClr val="bg2">
                    <a:lumMod val="75000"/>
                  </a:schemeClr>
                </a:solidFill>
                <a:sym typeface="Wingdings" pitchFamily="2" charset="2"/>
              </a:rPr>
              <a:t>Epoxy Example</a:t>
            </a:r>
          </a:p>
          <a:p>
            <a:pPr lvl="1"/>
            <a:r>
              <a:rPr lang="en-CH" dirty="0">
                <a:solidFill>
                  <a:schemeClr val="bg2">
                    <a:lumMod val="75000"/>
                  </a:schemeClr>
                </a:solidFill>
                <a:sym typeface="Wingdings" pitchFamily="2" charset="2"/>
              </a:rPr>
              <a:t>High Temperature Superconductors HTS </a:t>
            </a:r>
          </a:p>
          <a:p>
            <a:pPr lvl="2"/>
            <a:r>
              <a:rPr lang="en-CH" dirty="0">
                <a:solidFill>
                  <a:schemeClr val="bg2">
                    <a:lumMod val="75000"/>
                  </a:schemeClr>
                </a:solidFill>
                <a:sym typeface="Wingdings" pitchFamily="2" charset="2"/>
              </a:rPr>
              <a:t>HTS developments for HFM</a:t>
            </a:r>
          </a:p>
          <a:p>
            <a:pPr lvl="2"/>
            <a:r>
              <a:rPr lang="en-CH" dirty="0">
                <a:solidFill>
                  <a:schemeClr val="bg2">
                    <a:lumMod val="75000"/>
                  </a:schemeClr>
                </a:solidFill>
                <a:sym typeface="Wingdings" pitchFamily="2" charset="2"/>
              </a:rPr>
              <a:t>Material studies</a:t>
            </a:r>
          </a:p>
          <a:p>
            <a:pPr lvl="2"/>
            <a:r>
              <a:rPr lang="en-CH" dirty="0">
                <a:solidFill>
                  <a:schemeClr val="bg2">
                    <a:lumMod val="75000"/>
                  </a:schemeClr>
                </a:solidFill>
                <a:sym typeface="Wingdings" pitchFamily="2" charset="2"/>
              </a:rPr>
              <a:t>Ondulators</a:t>
            </a:r>
          </a:p>
          <a:p>
            <a:pPr lvl="2"/>
            <a:r>
              <a:rPr lang="en-CH" dirty="0">
                <a:solidFill>
                  <a:schemeClr val="bg2">
                    <a:lumMod val="75000"/>
                  </a:schemeClr>
                </a:solidFill>
                <a:sym typeface="Wingdings" pitchFamily="2" charset="2"/>
              </a:rPr>
              <a:t>Hybrid Magnets program 17 T</a:t>
            </a:r>
          </a:p>
          <a:p>
            <a:r>
              <a:rPr lang="en-CH" dirty="0"/>
              <a:t>Beam dynamics: </a:t>
            </a:r>
            <a:r>
              <a:rPr lang="en-CH" dirty="0">
                <a:sym typeface="Wingdings" pitchFamily="2" charset="2"/>
              </a:rPr>
              <a:t>importance of modelling and design</a:t>
            </a:r>
          </a:p>
          <a:p>
            <a:pPr lvl="1"/>
            <a:r>
              <a:rPr lang="en-CH" dirty="0">
                <a:sym typeface="Wingdings" pitchFamily="2" charset="2"/>
              </a:rPr>
              <a:t>SuperKEKB  modelling and understanding</a:t>
            </a:r>
          </a:p>
          <a:p>
            <a:pPr lvl="1"/>
            <a:r>
              <a:rPr lang="en-CH" dirty="0">
                <a:sym typeface="Wingdings" pitchFamily="2" charset="2"/>
              </a:rPr>
              <a:t>Power efficiency during design and smart choices for operational scenarious</a:t>
            </a:r>
          </a:p>
          <a:p>
            <a:r>
              <a:rPr lang="en-CH" dirty="0">
                <a:sym typeface="Wingdings" pitchFamily="2" charset="2"/>
              </a:rPr>
              <a:t>Summary</a:t>
            </a:r>
            <a:endParaRPr lang="en-CH" dirty="0"/>
          </a:p>
        </p:txBody>
      </p:sp>
      <p:sp>
        <p:nvSpPr>
          <p:cNvPr id="4" name="Slide Number Placeholder 5">
            <a:extLst>
              <a:ext uri="{FF2B5EF4-FFF2-40B4-BE49-F238E27FC236}">
                <a16:creationId xmlns:a16="http://schemas.microsoft.com/office/drawing/2014/main" id="{1AA6CBF4-0534-0F2C-81D1-7D6CE3107F9F}"/>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1137732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022FFE-2482-BD8E-10D2-3B725B1A0A4C}"/>
              </a:ext>
            </a:extLst>
          </p:cNvPr>
          <p:cNvSpPr txBox="1"/>
          <p:nvPr/>
        </p:nvSpPr>
        <p:spPr>
          <a:xfrm>
            <a:off x="1427018" y="374073"/>
            <a:ext cx="5902321" cy="646331"/>
          </a:xfrm>
          <a:prstGeom prst="rect">
            <a:avLst/>
          </a:prstGeom>
          <a:noFill/>
        </p:spPr>
        <p:txBody>
          <a:bodyPr wrap="none" rtlCol="0">
            <a:spAutoFit/>
          </a:bodyPr>
          <a:lstStyle/>
          <a:p>
            <a:r>
              <a:rPr lang="en-CH" sz="3600" dirty="0"/>
              <a:t>Smarter Design and new paths</a:t>
            </a:r>
          </a:p>
        </p:txBody>
      </p:sp>
      <p:sp>
        <p:nvSpPr>
          <p:cNvPr id="5" name="TextBox 4">
            <a:extLst>
              <a:ext uri="{FF2B5EF4-FFF2-40B4-BE49-F238E27FC236}">
                <a16:creationId xmlns:a16="http://schemas.microsoft.com/office/drawing/2014/main" id="{9D7D2D83-DD92-B5FA-FFB3-6E7E87BA3D01}"/>
              </a:ext>
            </a:extLst>
          </p:cNvPr>
          <p:cNvSpPr txBox="1"/>
          <p:nvPr/>
        </p:nvSpPr>
        <p:spPr>
          <a:xfrm>
            <a:off x="180628" y="1510933"/>
            <a:ext cx="5943600" cy="2308324"/>
          </a:xfrm>
          <a:prstGeom prst="rect">
            <a:avLst/>
          </a:prstGeom>
          <a:noFill/>
        </p:spPr>
        <p:txBody>
          <a:bodyPr wrap="square" rtlCol="0">
            <a:spAutoFit/>
          </a:bodyPr>
          <a:lstStyle/>
          <a:p>
            <a:r>
              <a:rPr lang="en-CH" dirty="0"/>
              <a:t>Accelerator design defines the requirements, tollerances and possibly can give important input to the design of future magnets</a:t>
            </a:r>
          </a:p>
          <a:p>
            <a:endParaRPr lang="en-CH" dirty="0"/>
          </a:p>
          <a:p>
            <a:pPr marL="285750" indent="-285750">
              <a:buFontTx/>
              <a:buChar char="-"/>
            </a:pPr>
            <a:r>
              <a:rPr lang="en-US" b="1" dirty="0"/>
              <a:t>Improve </a:t>
            </a:r>
            <a:r>
              <a:rPr lang="en-CH" b="1" dirty="0"/>
              <a:t>models to increase beam dynamics understandings </a:t>
            </a:r>
            <a:r>
              <a:rPr lang="en-CH" dirty="0"/>
              <a:t>reproducing observations from existing machines (i.e. input models of material degradation SEY after huge beam losses)</a:t>
            </a:r>
          </a:p>
        </p:txBody>
      </p:sp>
      <p:pic>
        <p:nvPicPr>
          <p:cNvPr id="6" name="Picture 5" descr=" Ring4.JPG                                                      04FFC802Macintosh HD                   C12DDCCD:">
            <a:extLst>
              <a:ext uri="{FF2B5EF4-FFF2-40B4-BE49-F238E27FC236}">
                <a16:creationId xmlns:a16="http://schemas.microsoft.com/office/drawing/2014/main" id="{4576873C-6788-386B-4D16-DEF76660E7E9}"/>
              </a:ext>
            </a:extLst>
          </p:cNvPr>
          <p:cNvPicPr>
            <a:picLocks noChangeAspect="1" noChangeArrowheads="1"/>
          </p:cNvPicPr>
          <p:nvPr/>
        </p:nvPicPr>
        <p:blipFill rotWithShape="1">
          <a:blip r:embed="rId2"/>
          <a:srcRect l="14027" t="2080" r="21234" b="11344"/>
          <a:stretch/>
        </p:blipFill>
        <p:spPr bwMode="auto">
          <a:xfrm>
            <a:off x="7603163" y="953449"/>
            <a:ext cx="3732652" cy="3423291"/>
          </a:xfrm>
          <a:prstGeom prst="rect">
            <a:avLst/>
          </a:prstGeom>
          <a:noFill/>
          <a:ln w="9525">
            <a:noFill/>
            <a:miter lim="800000"/>
            <a:headEnd/>
            <a:tailEnd/>
          </a:ln>
        </p:spPr>
      </p:pic>
      <p:pic>
        <p:nvPicPr>
          <p:cNvPr id="7" name="Picture 6">
            <a:extLst>
              <a:ext uri="{FF2B5EF4-FFF2-40B4-BE49-F238E27FC236}">
                <a16:creationId xmlns:a16="http://schemas.microsoft.com/office/drawing/2014/main" id="{FD825F4E-B35C-2F46-553F-177AB6BC471C}"/>
              </a:ext>
            </a:extLst>
          </p:cNvPr>
          <p:cNvPicPr>
            <a:picLocks noChangeAspect="1"/>
          </p:cNvPicPr>
          <p:nvPr/>
        </p:nvPicPr>
        <p:blipFill>
          <a:blip r:embed="rId3"/>
          <a:stretch>
            <a:fillRect/>
          </a:stretch>
        </p:blipFill>
        <p:spPr>
          <a:xfrm>
            <a:off x="4930843" y="4093217"/>
            <a:ext cx="3865705" cy="2280097"/>
          </a:xfrm>
          <a:prstGeom prst="rect">
            <a:avLst/>
          </a:prstGeom>
        </p:spPr>
      </p:pic>
      <p:sp>
        <p:nvSpPr>
          <p:cNvPr id="9" name="TextBox 8">
            <a:extLst>
              <a:ext uri="{FF2B5EF4-FFF2-40B4-BE49-F238E27FC236}">
                <a16:creationId xmlns:a16="http://schemas.microsoft.com/office/drawing/2014/main" id="{CAA66609-B9B1-E77A-FCEE-02FFA352B657}"/>
              </a:ext>
            </a:extLst>
          </p:cNvPr>
          <p:cNvSpPr txBox="1"/>
          <p:nvPr/>
        </p:nvSpPr>
        <p:spPr>
          <a:xfrm>
            <a:off x="6908800" y="584117"/>
            <a:ext cx="6096000" cy="369332"/>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1" i="0" u="none" strike="noStrike" kern="0" cap="none" spc="0" normalizeH="0" baseline="0" noProof="0" dirty="0" err="1">
                <a:ln>
                  <a:noFill/>
                </a:ln>
                <a:effectLst/>
                <a:uLnTx/>
                <a:uFillTx/>
                <a:latin typeface="Arial"/>
                <a:ea typeface="+mj-ea"/>
                <a:cs typeface="+mj-cs"/>
              </a:rPr>
              <a:t>SuperKEKB</a:t>
            </a:r>
            <a:r>
              <a:rPr kumimoji="0" lang="en-US" b="1" i="0" u="none" strike="noStrike" kern="0" cap="none" spc="0" normalizeH="0" baseline="0" noProof="0" dirty="0">
                <a:ln>
                  <a:noFill/>
                </a:ln>
                <a:effectLst/>
                <a:uLnTx/>
                <a:uFillTx/>
                <a:latin typeface="Arial"/>
                <a:ea typeface="+mj-ea"/>
                <a:cs typeface="+mj-cs"/>
              </a:rPr>
              <a:t>*</a:t>
            </a:r>
            <a:endParaRPr kumimoji="0" lang="en-US" sz="1800" b="1" i="0" u="none" strike="noStrike" kern="0" cap="none" spc="0" normalizeH="0" baseline="0" noProof="0" dirty="0">
              <a:ln>
                <a:noFill/>
              </a:ln>
              <a:effectLst/>
              <a:uLnTx/>
              <a:uFillTx/>
              <a:latin typeface="Arial"/>
              <a:ea typeface="+mj-ea"/>
              <a:cs typeface="+mj-cs"/>
            </a:endParaRPr>
          </a:p>
        </p:txBody>
      </p:sp>
      <p:sp>
        <p:nvSpPr>
          <p:cNvPr id="10" name="TextBox 9">
            <a:extLst>
              <a:ext uri="{FF2B5EF4-FFF2-40B4-BE49-F238E27FC236}">
                <a16:creationId xmlns:a16="http://schemas.microsoft.com/office/drawing/2014/main" id="{B97FF5FD-4649-D288-B3A5-6B68105FE3D3}"/>
              </a:ext>
            </a:extLst>
          </p:cNvPr>
          <p:cNvSpPr txBox="1"/>
          <p:nvPr/>
        </p:nvSpPr>
        <p:spPr>
          <a:xfrm>
            <a:off x="8984343" y="4417657"/>
            <a:ext cx="3065886" cy="1631216"/>
          </a:xfrm>
          <a:prstGeom prst="rect">
            <a:avLst/>
          </a:prstGeom>
          <a:solidFill>
            <a:schemeClr val="accent5">
              <a:lumMod val="20000"/>
              <a:lumOff val="80000"/>
            </a:schemeClr>
          </a:solidFill>
        </p:spPr>
        <p:txBody>
          <a:bodyPr wrap="square">
            <a:spAutoFit/>
          </a:bodyPr>
          <a:lstStyle/>
          <a:p>
            <a:pPr algn="ctr"/>
            <a:r>
              <a:rPr lang="en-GB" sz="2000" dirty="0">
                <a:solidFill>
                  <a:srgbClr val="FF0000"/>
                </a:solidFill>
              </a:rPr>
              <a:t>Critical to understand (not necessarily fix) Super KEKB luminosity versus current and ‘fast beam loss’ challenges!</a:t>
            </a:r>
          </a:p>
        </p:txBody>
      </p:sp>
    </p:spTree>
    <p:extLst>
      <p:ext uri="{BB962C8B-B14F-4D97-AF65-F5344CB8AC3E}">
        <p14:creationId xmlns:p14="http://schemas.microsoft.com/office/powerpoint/2010/main" val="24791100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71613C39-739A-855C-EB8F-202950379C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773382"/>
            <a:ext cx="5320145" cy="299258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D022FFE-2482-BD8E-10D2-3B725B1A0A4C}"/>
              </a:ext>
            </a:extLst>
          </p:cNvPr>
          <p:cNvSpPr txBox="1"/>
          <p:nvPr/>
        </p:nvSpPr>
        <p:spPr>
          <a:xfrm>
            <a:off x="1427018" y="374073"/>
            <a:ext cx="5902321" cy="646331"/>
          </a:xfrm>
          <a:prstGeom prst="rect">
            <a:avLst/>
          </a:prstGeom>
          <a:noFill/>
        </p:spPr>
        <p:txBody>
          <a:bodyPr wrap="none" rtlCol="0">
            <a:spAutoFit/>
          </a:bodyPr>
          <a:lstStyle/>
          <a:p>
            <a:r>
              <a:rPr lang="en-CH" sz="3600" dirty="0"/>
              <a:t>Smarter Design and new paths</a:t>
            </a:r>
          </a:p>
        </p:txBody>
      </p:sp>
      <p:sp>
        <p:nvSpPr>
          <p:cNvPr id="3" name="TextBox 2">
            <a:extLst>
              <a:ext uri="{FF2B5EF4-FFF2-40B4-BE49-F238E27FC236}">
                <a16:creationId xmlns:a16="http://schemas.microsoft.com/office/drawing/2014/main" id="{CFDAAC97-05B8-C4F8-FB53-AB10F7D3EA6C}"/>
              </a:ext>
            </a:extLst>
          </p:cNvPr>
          <p:cNvSpPr txBox="1"/>
          <p:nvPr/>
        </p:nvSpPr>
        <p:spPr>
          <a:xfrm>
            <a:off x="180628" y="1510933"/>
            <a:ext cx="5943600" cy="2862322"/>
          </a:xfrm>
          <a:prstGeom prst="rect">
            <a:avLst/>
          </a:prstGeom>
          <a:noFill/>
        </p:spPr>
        <p:txBody>
          <a:bodyPr wrap="square" rtlCol="0">
            <a:spAutoFit/>
          </a:bodyPr>
          <a:lstStyle/>
          <a:p>
            <a:r>
              <a:rPr lang="en-CH" dirty="0"/>
              <a:t>Accelerator design defines the requirements, tollerances and possibly can give important input to the design of future magnets</a:t>
            </a:r>
          </a:p>
          <a:p>
            <a:endParaRPr lang="en-CH" dirty="0"/>
          </a:p>
          <a:p>
            <a:pPr marL="285750" indent="-285750">
              <a:buFontTx/>
              <a:buChar char="-"/>
            </a:pPr>
            <a:r>
              <a:rPr lang="en-US" b="1" dirty="0"/>
              <a:t>Improve </a:t>
            </a:r>
            <a:r>
              <a:rPr lang="en-CH" b="1" dirty="0"/>
              <a:t>models to increase beam dynamics understandings </a:t>
            </a:r>
            <a:r>
              <a:rPr lang="en-CH" dirty="0"/>
              <a:t>reproducing observations from existing machines (i.e. input models of material degradation SEY after huge beam losses)</a:t>
            </a:r>
          </a:p>
          <a:p>
            <a:pPr marL="285750" indent="-285750">
              <a:buFontTx/>
              <a:buChar char="-"/>
            </a:pPr>
            <a:r>
              <a:rPr lang="en-US" dirty="0"/>
              <a:t>S</a:t>
            </a:r>
            <a:r>
              <a:rPr lang="en-CH" dirty="0"/>
              <a:t>tudy </a:t>
            </a:r>
            <a:r>
              <a:rPr lang="en-CH" b="1" dirty="0"/>
              <a:t>alternative options </a:t>
            </a:r>
            <a:r>
              <a:rPr lang="en-CH" dirty="0"/>
              <a:t>(i.e. HTS combined function magnets for colliders by C. Garcia talk yesterday)</a:t>
            </a:r>
          </a:p>
        </p:txBody>
      </p:sp>
      <p:sp>
        <p:nvSpPr>
          <p:cNvPr id="5" name="TextBox 4">
            <a:extLst>
              <a:ext uri="{FF2B5EF4-FFF2-40B4-BE49-F238E27FC236}">
                <a16:creationId xmlns:a16="http://schemas.microsoft.com/office/drawing/2014/main" id="{EA8DD80C-1A8E-33D5-A8D8-68714AE3D28C}"/>
              </a:ext>
            </a:extLst>
          </p:cNvPr>
          <p:cNvSpPr txBox="1"/>
          <p:nvPr/>
        </p:nvSpPr>
        <p:spPr>
          <a:xfrm>
            <a:off x="7107382" y="1212227"/>
            <a:ext cx="4625818" cy="369332"/>
          </a:xfrm>
          <a:prstGeom prst="rect">
            <a:avLst/>
          </a:prstGeom>
          <a:noFill/>
        </p:spPr>
        <p:txBody>
          <a:bodyPr wrap="none" rtlCol="0">
            <a:spAutoFit/>
          </a:bodyPr>
          <a:lstStyle/>
          <a:p>
            <a:r>
              <a:rPr lang="en-CH" b="1" dirty="0"/>
              <a:t>HTS combined function magnets lattice FCC-ee</a:t>
            </a:r>
          </a:p>
        </p:txBody>
      </p:sp>
      <p:sp>
        <p:nvSpPr>
          <p:cNvPr id="6" name="TextBox 5">
            <a:extLst>
              <a:ext uri="{FF2B5EF4-FFF2-40B4-BE49-F238E27FC236}">
                <a16:creationId xmlns:a16="http://schemas.microsoft.com/office/drawing/2014/main" id="{3018718A-EF2D-754C-C49E-8DBAAD3358A4}"/>
              </a:ext>
            </a:extLst>
          </p:cNvPr>
          <p:cNvSpPr txBox="1"/>
          <p:nvPr/>
        </p:nvSpPr>
        <p:spPr>
          <a:xfrm>
            <a:off x="9948138" y="4957787"/>
            <a:ext cx="1925207" cy="307777"/>
          </a:xfrm>
          <a:prstGeom prst="rect">
            <a:avLst/>
          </a:prstGeom>
          <a:noFill/>
        </p:spPr>
        <p:txBody>
          <a:bodyPr wrap="none" rtlCol="0">
            <a:spAutoFit/>
          </a:bodyPr>
          <a:lstStyle/>
          <a:p>
            <a:r>
              <a:rPr lang="en-CH" sz="1400" dirty="0"/>
              <a:t>Cortesy Cristobal Garcia</a:t>
            </a:r>
          </a:p>
        </p:txBody>
      </p:sp>
    </p:spTree>
    <p:extLst>
      <p:ext uri="{BB962C8B-B14F-4D97-AF65-F5344CB8AC3E}">
        <p14:creationId xmlns:p14="http://schemas.microsoft.com/office/powerpoint/2010/main" val="3186090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75C2EF-5656-158F-39E2-43EA97600B76}"/>
              </a:ext>
            </a:extLst>
          </p:cNvPr>
          <p:cNvSpPr txBox="1"/>
          <p:nvPr/>
        </p:nvSpPr>
        <p:spPr>
          <a:xfrm>
            <a:off x="180628" y="1510933"/>
            <a:ext cx="5943600" cy="4431983"/>
          </a:xfrm>
          <a:prstGeom prst="rect">
            <a:avLst/>
          </a:prstGeom>
          <a:noFill/>
        </p:spPr>
        <p:txBody>
          <a:bodyPr wrap="square" rtlCol="0">
            <a:spAutoFit/>
          </a:bodyPr>
          <a:lstStyle/>
          <a:p>
            <a:r>
              <a:rPr lang="en-CH" dirty="0"/>
              <a:t>Accelerator design defines the requirements, tollerances and possibly can give important input to the design of future magnets</a:t>
            </a:r>
          </a:p>
          <a:p>
            <a:endParaRPr lang="en-CH" dirty="0"/>
          </a:p>
          <a:p>
            <a:pPr marL="285750" indent="-285750">
              <a:buFontTx/>
              <a:buChar char="-"/>
            </a:pPr>
            <a:r>
              <a:rPr lang="en-US" b="1" dirty="0"/>
              <a:t>Improve </a:t>
            </a:r>
            <a:r>
              <a:rPr lang="en-CH" b="1" dirty="0"/>
              <a:t>models to increase beam dynamics understandings </a:t>
            </a:r>
            <a:r>
              <a:rPr lang="en-CH" dirty="0"/>
              <a:t>reproducing observations from existing machines (i.e. input models of material degradation SEY after huge beam losses)</a:t>
            </a:r>
          </a:p>
          <a:p>
            <a:pPr marL="285750" indent="-285750">
              <a:buFontTx/>
              <a:buChar char="-"/>
            </a:pPr>
            <a:r>
              <a:rPr lang="en-US" dirty="0"/>
              <a:t>S</a:t>
            </a:r>
            <a:r>
              <a:rPr lang="en-CH" dirty="0"/>
              <a:t>tudy </a:t>
            </a:r>
            <a:r>
              <a:rPr lang="en-CH" b="1" dirty="0"/>
              <a:t>alternative options </a:t>
            </a:r>
            <a:r>
              <a:rPr lang="en-CH" dirty="0"/>
              <a:t>(i.e. HTS combined function magnets for colliders by C. Garcia talk yesterday)</a:t>
            </a:r>
          </a:p>
          <a:p>
            <a:pPr marL="285750" indent="-285750">
              <a:buFontTx/>
              <a:buChar char="-"/>
            </a:pPr>
            <a:r>
              <a:rPr lang="en-CH" dirty="0"/>
              <a:t>Study </a:t>
            </a:r>
            <a:r>
              <a:rPr lang="en-CH" b="1" dirty="0"/>
              <a:t>different operational scenarious </a:t>
            </a:r>
            <a:r>
              <a:rPr lang="en-CH" dirty="0"/>
              <a:t>(i.e. electron cloud induced heat load reduction)</a:t>
            </a:r>
          </a:p>
          <a:p>
            <a:pPr marL="285750" indent="-285750">
              <a:buFontTx/>
              <a:buChar char="-"/>
            </a:pPr>
            <a:endParaRPr lang="en-CH" dirty="0"/>
          </a:p>
          <a:p>
            <a:pPr marL="285750" indent="-285750">
              <a:buFont typeface="Wingdings" pitchFamily="2" charset="2"/>
              <a:buChar char="à"/>
            </a:pPr>
            <a:r>
              <a:rPr lang="en-US" sz="2400" dirty="0">
                <a:sym typeface="Wingdings" pitchFamily="2" charset="2"/>
              </a:rPr>
              <a:t>Design to reach the goals but with a close contact to technology developments!</a:t>
            </a:r>
          </a:p>
        </p:txBody>
      </p:sp>
      <p:sp>
        <p:nvSpPr>
          <p:cNvPr id="4" name="TextBox 3">
            <a:extLst>
              <a:ext uri="{FF2B5EF4-FFF2-40B4-BE49-F238E27FC236}">
                <a16:creationId xmlns:a16="http://schemas.microsoft.com/office/drawing/2014/main" id="{DD022FFE-2482-BD8E-10D2-3B725B1A0A4C}"/>
              </a:ext>
            </a:extLst>
          </p:cNvPr>
          <p:cNvSpPr txBox="1"/>
          <p:nvPr/>
        </p:nvSpPr>
        <p:spPr>
          <a:xfrm>
            <a:off x="1427018" y="374073"/>
            <a:ext cx="5902321" cy="646331"/>
          </a:xfrm>
          <a:prstGeom prst="rect">
            <a:avLst/>
          </a:prstGeom>
          <a:noFill/>
        </p:spPr>
        <p:txBody>
          <a:bodyPr wrap="none" rtlCol="0">
            <a:spAutoFit/>
          </a:bodyPr>
          <a:lstStyle/>
          <a:p>
            <a:r>
              <a:rPr lang="en-CH" sz="3600" dirty="0"/>
              <a:t>Smarter Design and new paths</a:t>
            </a:r>
          </a:p>
        </p:txBody>
      </p:sp>
      <p:grpSp>
        <p:nvGrpSpPr>
          <p:cNvPr id="62" name="Group 61">
            <a:extLst>
              <a:ext uri="{FF2B5EF4-FFF2-40B4-BE49-F238E27FC236}">
                <a16:creationId xmlns:a16="http://schemas.microsoft.com/office/drawing/2014/main" id="{30F08C13-A8C6-7546-9B95-84AB5C37FA44}"/>
              </a:ext>
            </a:extLst>
          </p:cNvPr>
          <p:cNvGrpSpPr/>
          <p:nvPr/>
        </p:nvGrpSpPr>
        <p:grpSpPr>
          <a:xfrm>
            <a:off x="5905523" y="1949117"/>
            <a:ext cx="8582101" cy="4025828"/>
            <a:chOff x="1430505" y="963877"/>
            <a:chExt cx="12417887" cy="5825180"/>
          </a:xfrm>
        </p:grpSpPr>
        <p:grpSp>
          <p:nvGrpSpPr>
            <p:cNvPr id="33" name="Group 32">
              <a:extLst>
                <a:ext uri="{FF2B5EF4-FFF2-40B4-BE49-F238E27FC236}">
                  <a16:creationId xmlns:a16="http://schemas.microsoft.com/office/drawing/2014/main" id="{DE2D654A-920D-649D-23C8-E906C2D0BE06}"/>
                </a:ext>
              </a:extLst>
            </p:cNvPr>
            <p:cNvGrpSpPr/>
            <p:nvPr/>
          </p:nvGrpSpPr>
          <p:grpSpPr>
            <a:xfrm>
              <a:off x="2974328" y="2028097"/>
              <a:ext cx="7501466" cy="1100675"/>
              <a:chOff x="1439333" y="1124365"/>
              <a:chExt cx="7501466" cy="1100675"/>
            </a:xfrm>
          </p:grpSpPr>
          <p:pic>
            <p:nvPicPr>
              <p:cNvPr id="34" name="Picture 33">
                <a:extLst>
                  <a:ext uri="{FF2B5EF4-FFF2-40B4-BE49-F238E27FC236}">
                    <a16:creationId xmlns:a16="http://schemas.microsoft.com/office/drawing/2014/main" id="{F074F0A2-DF6E-FE03-7330-35885FF8D927}"/>
                  </a:ext>
                </a:extLst>
              </p:cNvPr>
              <p:cNvPicPr>
                <a:picLocks noChangeAspect="1"/>
              </p:cNvPicPr>
              <p:nvPr/>
            </p:nvPicPr>
            <p:blipFill rotWithShape="1">
              <a:blip r:embed="rId2"/>
              <a:srcRect r="28796" b="51851"/>
              <a:stretch/>
            </p:blipFill>
            <p:spPr>
              <a:xfrm>
                <a:off x="1439333" y="1124365"/>
                <a:ext cx="6510867" cy="1100675"/>
              </a:xfrm>
              <a:prstGeom prst="rect">
                <a:avLst/>
              </a:prstGeom>
            </p:spPr>
          </p:pic>
          <p:pic>
            <p:nvPicPr>
              <p:cNvPr id="35" name="Picture 34">
                <a:extLst>
                  <a:ext uri="{FF2B5EF4-FFF2-40B4-BE49-F238E27FC236}">
                    <a16:creationId xmlns:a16="http://schemas.microsoft.com/office/drawing/2014/main" id="{2CD1BC50-A6F5-CCAA-BE13-0038E90710DD}"/>
                  </a:ext>
                </a:extLst>
              </p:cNvPr>
              <p:cNvPicPr>
                <a:picLocks noChangeAspect="1"/>
              </p:cNvPicPr>
              <p:nvPr/>
            </p:nvPicPr>
            <p:blipFill rotWithShape="1">
              <a:blip r:embed="rId3"/>
              <a:srcRect l="70925" b="52962"/>
              <a:stretch/>
            </p:blipFill>
            <p:spPr>
              <a:xfrm>
                <a:off x="6282266" y="1124365"/>
                <a:ext cx="2658533" cy="1075275"/>
              </a:xfrm>
              <a:prstGeom prst="rect">
                <a:avLst/>
              </a:prstGeom>
            </p:spPr>
          </p:pic>
          <p:grpSp>
            <p:nvGrpSpPr>
              <p:cNvPr id="36" name="Group 35">
                <a:extLst>
                  <a:ext uri="{FF2B5EF4-FFF2-40B4-BE49-F238E27FC236}">
                    <a16:creationId xmlns:a16="http://schemas.microsoft.com/office/drawing/2014/main" id="{4A35DA38-5FA7-D87B-2535-1EADE21B7BED}"/>
                  </a:ext>
                </a:extLst>
              </p:cNvPr>
              <p:cNvGrpSpPr/>
              <p:nvPr/>
            </p:nvGrpSpPr>
            <p:grpSpPr>
              <a:xfrm>
                <a:off x="6113492" y="1183125"/>
                <a:ext cx="273591" cy="887560"/>
                <a:chOff x="5541993" y="1481164"/>
                <a:chExt cx="273591" cy="887560"/>
              </a:xfrm>
            </p:grpSpPr>
            <p:sp>
              <p:nvSpPr>
                <p:cNvPr id="37" name="Freeform 36">
                  <a:extLst>
                    <a:ext uri="{FF2B5EF4-FFF2-40B4-BE49-F238E27FC236}">
                      <a16:creationId xmlns:a16="http://schemas.microsoft.com/office/drawing/2014/main" id="{42AD17A2-25EA-E32A-F1F0-62A8B73FF03B}"/>
                    </a:ext>
                  </a:extLst>
                </p:cNvPr>
                <p:cNvSpPr/>
                <p:nvPr/>
              </p:nvSpPr>
              <p:spPr>
                <a:xfrm>
                  <a:off x="5573268" y="1531620"/>
                  <a:ext cx="242316" cy="754380"/>
                </a:xfrm>
                <a:custGeom>
                  <a:avLst/>
                  <a:gdLst>
                    <a:gd name="connsiteX0" fmla="*/ 64008 w 242316"/>
                    <a:gd name="connsiteY0" fmla="*/ 0 h 754380"/>
                    <a:gd name="connsiteX1" fmla="*/ 196596 w 242316"/>
                    <a:gd name="connsiteY1" fmla="*/ 0 h 754380"/>
                    <a:gd name="connsiteX2" fmla="*/ 155448 w 242316"/>
                    <a:gd name="connsiteY2" fmla="*/ 54864 h 754380"/>
                    <a:gd name="connsiteX3" fmla="*/ 128016 w 242316"/>
                    <a:gd name="connsiteY3" fmla="*/ 114300 h 754380"/>
                    <a:gd name="connsiteX4" fmla="*/ 137160 w 242316"/>
                    <a:gd name="connsiteY4" fmla="*/ 160020 h 754380"/>
                    <a:gd name="connsiteX5" fmla="*/ 164592 w 242316"/>
                    <a:gd name="connsiteY5" fmla="*/ 278892 h 754380"/>
                    <a:gd name="connsiteX6" fmla="*/ 205740 w 242316"/>
                    <a:gd name="connsiteY6" fmla="*/ 406908 h 754380"/>
                    <a:gd name="connsiteX7" fmla="*/ 242316 w 242316"/>
                    <a:gd name="connsiteY7" fmla="*/ 580644 h 754380"/>
                    <a:gd name="connsiteX8" fmla="*/ 242316 w 242316"/>
                    <a:gd name="connsiteY8" fmla="*/ 649224 h 754380"/>
                    <a:gd name="connsiteX9" fmla="*/ 192024 w 242316"/>
                    <a:gd name="connsiteY9" fmla="*/ 754380 h 754380"/>
                    <a:gd name="connsiteX10" fmla="*/ 32004 w 242316"/>
                    <a:gd name="connsiteY10" fmla="*/ 754380 h 754380"/>
                    <a:gd name="connsiteX11" fmla="*/ 109728 w 242316"/>
                    <a:gd name="connsiteY11" fmla="*/ 649224 h 754380"/>
                    <a:gd name="connsiteX12" fmla="*/ 105156 w 242316"/>
                    <a:gd name="connsiteY12" fmla="*/ 539496 h 754380"/>
                    <a:gd name="connsiteX13" fmla="*/ 77724 w 242316"/>
                    <a:gd name="connsiteY13" fmla="*/ 425196 h 754380"/>
                    <a:gd name="connsiteX14" fmla="*/ 50292 w 242316"/>
                    <a:gd name="connsiteY14" fmla="*/ 333756 h 754380"/>
                    <a:gd name="connsiteX15" fmla="*/ 9144 w 242316"/>
                    <a:gd name="connsiteY15" fmla="*/ 214884 h 754380"/>
                    <a:gd name="connsiteX16" fmla="*/ 0 w 242316"/>
                    <a:gd name="connsiteY16" fmla="*/ 150876 h 754380"/>
                    <a:gd name="connsiteX17" fmla="*/ 13716 w 242316"/>
                    <a:gd name="connsiteY17" fmla="*/ 73152 h 754380"/>
                    <a:gd name="connsiteX18" fmla="*/ 64008 w 242316"/>
                    <a:gd name="connsiteY18" fmla="*/ 0 h 75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2316" h="754380">
                      <a:moveTo>
                        <a:pt x="64008" y="0"/>
                      </a:moveTo>
                      <a:lnTo>
                        <a:pt x="196596" y="0"/>
                      </a:lnTo>
                      <a:lnTo>
                        <a:pt x="155448" y="54864"/>
                      </a:lnTo>
                      <a:lnTo>
                        <a:pt x="128016" y="114300"/>
                      </a:lnTo>
                      <a:lnTo>
                        <a:pt x="137160" y="160020"/>
                      </a:lnTo>
                      <a:lnTo>
                        <a:pt x="164592" y="278892"/>
                      </a:lnTo>
                      <a:lnTo>
                        <a:pt x="205740" y="406908"/>
                      </a:lnTo>
                      <a:lnTo>
                        <a:pt x="242316" y="580644"/>
                      </a:lnTo>
                      <a:lnTo>
                        <a:pt x="242316" y="649224"/>
                      </a:lnTo>
                      <a:lnTo>
                        <a:pt x="192024" y="754380"/>
                      </a:lnTo>
                      <a:lnTo>
                        <a:pt x="32004" y="754380"/>
                      </a:lnTo>
                      <a:lnTo>
                        <a:pt x="109728" y="649224"/>
                      </a:lnTo>
                      <a:lnTo>
                        <a:pt x="105156" y="539496"/>
                      </a:lnTo>
                      <a:lnTo>
                        <a:pt x="77724" y="425196"/>
                      </a:lnTo>
                      <a:lnTo>
                        <a:pt x="50292" y="333756"/>
                      </a:lnTo>
                      <a:lnTo>
                        <a:pt x="9144" y="214884"/>
                      </a:lnTo>
                      <a:lnTo>
                        <a:pt x="0" y="150876"/>
                      </a:lnTo>
                      <a:lnTo>
                        <a:pt x="13716" y="73152"/>
                      </a:lnTo>
                      <a:lnTo>
                        <a:pt x="6400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a:extLst>
                    <a:ext uri="{FF2B5EF4-FFF2-40B4-BE49-F238E27FC236}">
                      <a16:creationId xmlns:a16="http://schemas.microsoft.com/office/drawing/2014/main" id="{30D68043-BCF7-F7F6-747E-14D2969F3BB4}"/>
                    </a:ext>
                  </a:extLst>
                </p:cNvPr>
                <p:cNvSpPr/>
                <p:nvPr/>
              </p:nvSpPr>
              <p:spPr>
                <a:xfrm>
                  <a:off x="5541993" y="1481164"/>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a:extLst>
                    <a:ext uri="{FF2B5EF4-FFF2-40B4-BE49-F238E27FC236}">
                      <a16:creationId xmlns:a16="http://schemas.microsoft.com/office/drawing/2014/main" id="{9884A362-AE28-E5BA-082A-A52BECDAA86F}"/>
                    </a:ext>
                  </a:extLst>
                </p:cNvPr>
                <p:cNvSpPr/>
                <p:nvPr/>
              </p:nvSpPr>
              <p:spPr>
                <a:xfrm>
                  <a:off x="5673453" y="1486981"/>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0" name="Group 39">
              <a:extLst>
                <a:ext uri="{FF2B5EF4-FFF2-40B4-BE49-F238E27FC236}">
                  <a16:creationId xmlns:a16="http://schemas.microsoft.com/office/drawing/2014/main" id="{1FA04168-E03A-AFDA-1176-9F96A2B67F32}"/>
                </a:ext>
              </a:extLst>
            </p:cNvPr>
            <p:cNvGrpSpPr/>
            <p:nvPr/>
          </p:nvGrpSpPr>
          <p:grpSpPr>
            <a:xfrm>
              <a:off x="1773386" y="963877"/>
              <a:ext cx="8719347" cy="1196357"/>
              <a:chOff x="249385" y="963876"/>
              <a:chExt cx="8719347" cy="1196357"/>
            </a:xfrm>
          </p:grpSpPr>
          <p:grpSp>
            <p:nvGrpSpPr>
              <p:cNvPr id="41" name="Group 40">
                <a:extLst>
                  <a:ext uri="{FF2B5EF4-FFF2-40B4-BE49-F238E27FC236}">
                    <a16:creationId xmlns:a16="http://schemas.microsoft.com/office/drawing/2014/main" id="{B1DB0915-2B29-FF86-F092-F1D686F35FBB}"/>
                  </a:ext>
                </a:extLst>
              </p:cNvPr>
              <p:cNvGrpSpPr/>
              <p:nvPr/>
            </p:nvGrpSpPr>
            <p:grpSpPr>
              <a:xfrm>
                <a:off x="1450328" y="963876"/>
                <a:ext cx="7518404" cy="1083733"/>
                <a:chOff x="1286933" y="3055617"/>
                <a:chExt cx="7518404" cy="1083733"/>
              </a:xfrm>
            </p:grpSpPr>
            <p:pic>
              <p:nvPicPr>
                <p:cNvPr id="45" name="Picture 44">
                  <a:extLst>
                    <a:ext uri="{FF2B5EF4-FFF2-40B4-BE49-F238E27FC236}">
                      <a16:creationId xmlns:a16="http://schemas.microsoft.com/office/drawing/2014/main" id="{57057362-62F0-B66C-0A5A-AAECE2F7DDA1}"/>
                    </a:ext>
                  </a:extLst>
                </p:cNvPr>
                <p:cNvPicPr>
                  <a:picLocks noChangeAspect="1"/>
                </p:cNvPicPr>
                <p:nvPr/>
              </p:nvPicPr>
              <p:blipFill rotWithShape="1">
                <a:blip r:embed="rId4"/>
                <a:srcRect r="29352" b="52593"/>
                <a:stretch/>
              </p:blipFill>
              <p:spPr>
                <a:xfrm>
                  <a:off x="1286933" y="3055617"/>
                  <a:ext cx="6460067" cy="1083733"/>
                </a:xfrm>
                <a:prstGeom prst="rect">
                  <a:avLst/>
                </a:prstGeom>
              </p:spPr>
            </p:pic>
            <p:pic>
              <p:nvPicPr>
                <p:cNvPr id="46" name="Picture 45">
                  <a:extLst>
                    <a:ext uri="{FF2B5EF4-FFF2-40B4-BE49-F238E27FC236}">
                      <a16:creationId xmlns:a16="http://schemas.microsoft.com/office/drawing/2014/main" id="{12344BFA-D7DD-BB90-AE07-DE147D6828C9}"/>
                    </a:ext>
                  </a:extLst>
                </p:cNvPr>
                <p:cNvPicPr>
                  <a:picLocks noChangeAspect="1"/>
                </p:cNvPicPr>
                <p:nvPr/>
              </p:nvPicPr>
              <p:blipFill rotWithShape="1">
                <a:blip r:embed="rId5"/>
                <a:srcRect l="70370" b="54815"/>
                <a:stretch/>
              </p:blipFill>
              <p:spPr>
                <a:xfrm>
                  <a:off x="6096005" y="3055617"/>
                  <a:ext cx="2709332" cy="1032933"/>
                </a:xfrm>
                <a:prstGeom prst="rect">
                  <a:avLst/>
                </a:prstGeom>
              </p:spPr>
            </p:pic>
            <p:grpSp>
              <p:nvGrpSpPr>
                <p:cNvPr id="47" name="Group 46">
                  <a:extLst>
                    <a:ext uri="{FF2B5EF4-FFF2-40B4-BE49-F238E27FC236}">
                      <a16:creationId xmlns:a16="http://schemas.microsoft.com/office/drawing/2014/main" id="{41E9F8DE-A200-32AF-CADD-4D567422B40D}"/>
                    </a:ext>
                  </a:extLst>
                </p:cNvPr>
                <p:cNvGrpSpPr/>
                <p:nvPr/>
              </p:nvGrpSpPr>
              <p:grpSpPr>
                <a:xfrm>
                  <a:off x="5978030" y="3122839"/>
                  <a:ext cx="273591" cy="887560"/>
                  <a:chOff x="5541993" y="1481164"/>
                  <a:chExt cx="273591" cy="887560"/>
                </a:xfrm>
              </p:grpSpPr>
              <p:sp>
                <p:nvSpPr>
                  <p:cNvPr id="48" name="Freeform 47">
                    <a:extLst>
                      <a:ext uri="{FF2B5EF4-FFF2-40B4-BE49-F238E27FC236}">
                        <a16:creationId xmlns:a16="http://schemas.microsoft.com/office/drawing/2014/main" id="{F09DD610-D356-43F9-9A5F-4BC7DBEAD502}"/>
                      </a:ext>
                    </a:extLst>
                  </p:cNvPr>
                  <p:cNvSpPr/>
                  <p:nvPr/>
                </p:nvSpPr>
                <p:spPr>
                  <a:xfrm>
                    <a:off x="5573268" y="1531620"/>
                    <a:ext cx="242316" cy="754380"/>
                  </a:xfrm>
                  <a:custGeom>
                    <a:avLst/>
                    <a:gdLst>
                      <a:gd name="connsiteX0" fmla="*/ 64008 w 242316"/>
                      <a:gd name="connsiteY0" fmla="*/ 0 h 754380"/>
                      <a:gd name="connsiteX1" fmla="*/ 196596 w 242316"/>
                      <a:gd name="connsiteY1" fmla="*/ 0 h 754380"/>
                      <a:gd name="connsiteX2" fmla="*/ 155448 w 242316"/>
                      <a:gd name="connsiteY2" fmla="*/ 54864 h 754380"/>
                      <a:gd name="connsiteX3" fmla="*/ 128016 w 242316"/>
                      <a:gd name="connsiteY3" fmla="*/ 114300 h 754380"/>
                      <a:gd name="connsiteX4" fmla="*/ 137160 w 242316"/>
                      <a:gd name="connsiteY4" fmla="*/ 160020 h 754380"/>
                      <a:gd name="connsiteX5" fmla="*/ 164592 w 242316"/>
                      <a:gd name="connsiteY5" fmla="*/ 278892 h 754380"/>
                      <a:gd name="connsiteX6" fmla="*/ 205740 w 242316"/>
                      <a:gd name="connsiteY6" fmla="*/ 406908 h 754380"/>
                      <a:gd name="connsiteX7" fmla="*/ 242316 w 242316"/>
                      <a:gd name="connsiteY7" fmla="*/ 580644 h 754380"/>
                      <a:gd name="connsiteX8" fmla="*/ 242316 w 242316"/>
                      <a:gd name="connsiteY8" fmla="*/ 649224 h 754380"/>
                      <a:gd name="connsiteX9" fmla="*/ 192024 w 242316"/>
                      <a:gd name="connsiteY9" fmla="*/ 754380 h 754380"/>
                      <a:gd name="connsiteX10" fmla="*/ 32004 w 242316"/>
                      <a:gd name="connsiteY10" fmla="*/ 754380 h 754380"/>
                      <a:gd name="connsiteX11" fmla="*/ 109728 w 242316"/>
                      <a:gd name="connsiteY11" fmla="*/ 649224 h 754380"/>
                      <a:gd name="connsiteX12" fmla="*/ 105156 w 242316"/>
                      <a:gd name="connsiteY12" fmla="*/ 539496 h 754380"/>
                      <a:gd name="connsiteX13" fmla="*/ 77724 w 242316"/>
                      <a:gd name="connsiteY13" fmla="*/ 425196 h 754380"/>
                      <a:gd name="connsiteX14" fmla="*/ 50292 w 242316"/>
                      <a:gd name="connsiteY14" fmla="*/ 333756 h 754380"/>
                      <a:gd name="connsiteX15" fmla="*/ 9144 w 242316"/>
                      <a:gd name="connsiteY15" fmla="*/ 214884 h 754380"/>
                      <a:gd name="connsiteX16" fmla="*/ 0 w 242316"/>
                      <a:gd name="connsiteY16" fmla="*/ 150876 h 754380"/>
                      <a:gd name="connsiteX17" fmla="*/ 13716 w 242316"/>
                      <a:gd name="connsiteY17" fmla="*/ 73152 h 754380"/>
                      <a:gd name="connsiteX18" fmla="*/ 64008 w 242316"/>
                      <a:gd name="connsiteY18" fmla="*/ 0 h 75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2316" h="754380">
                        <a:moveTo>
                          <a:pt x="64008" y="0"/>
                        </a:moveTo>
                        <a:lnTo>
                          <a:pt x="196596" y="0"/>
                        </a:lnTo>
                        <a:lnTo>
                          <a:pt x="155448" y="54864"/>
                        </a:lnTo>
                        <a:lnTo>
                          <a:pt x="128016" y="114300"/>
                        </a:lnTo>
                        <a:lnTo>
                          <a:pt x="137160" y="160020"/>
                        </a:lnTo>
                        <a:lnTo>
                          <a:pt x="164592" y="278892"/>
                        </a:lnTo>
                        <a:lnTo>
                          <a:pt x="205740" y="406908"/>
                        </a:lnTo>
                        <a:lnTo>
                          <a:pt x="242316" y="580644"/>
                        </a:lnTo>
                        <a:lnTo>
                          <a:pt x="242316" y="649224"/>
                        </a:lnTo>
                        <a:lnTo>
                          <a:pt x="192024" y="754380"/>
                        </a:lnTo>
                        <a:lnTo>
                          <a:pt x="32004" y="754380"/>
                        </a:lnTo>
                        <a:lnTo>
                          <a:pt x="109728" y="649224"/>
                        </a:lnTo>
                        <a:lnTo>
                          <a:pt x="105156" y="539496"/>
                        </a:lnTo>
                        <a:lnTo>
                          <a:pt x="77724" y="425196"/>
                        </a:lnTo>
                        <a:lnTo>
                          <a:pt x="50292" y="333756"/>
                        </a:lnTo>
                        <a:lnTo>
                          <a:pt x="9144" y="214884"/>
                        </a:lnTo>
                        <a:lnTo>
                          <a:pt x="0" y="150876"/>
                        </a:lnTo>
                        <a:lnTo>
                          <a:pt x="13716" y="73152"/>
                        </a:lnTo>
                        <a:lnTo>
                          <a:pt x="64008"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a:extLst>
                      <a:ext uri="{FF2B5EF4-FFF2-40B4-BE49-F238E27FC236}">
                        <a16:creationId xmlns:a16="http://schemas.microsoft.com/office/drawing/2014/main" id="{335301A4-4718-60C2-AFA8-0929D8D64C06}"/>
                      </a:ext>
                    </a:extLst>
                  </p:cNvPr>
                  <p:cNvSpPr/>
                  <p:nvPr/>
                </p:nvSpPr>
                <p:spPr>
                  <a:xfrm>
                    <a:off x="5541993" y="1481164"/>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a:extLst>
                      <a:ext uri="{FF2B5EF4-FFF2-40B4-BE49-F238E27FC236}">
                        <a16:creationId xmlns:a16="http://schemas.microsoft.com/office/drawing/2014/main" id="{0B8BD8B8-85CF-BEC9-5D57-8A2D3A02A95F}"/>
                      </a:ext>
                    </a:extLst>
                  </p:cNvPr>
                  <p:cNvSpPr/>
                  <p:nvPr/>
                </p:nvSpPr>
                <p:spPr>
                  <a:xfrm>
                    <a:off x="5673453" y="1486981"/>
                    <a:ext cx="138588" cy="881743"/>
                  </a:xfrm>
                  <a:custGeom>
                    <a:avLst/>
                    <a:gdLst>
                      <a:gd name="connsiteX0" fmla="*/ 130628 w 138588"/>
                      <a:gd name="connsiteY0" fmla="*/ 0 h 881743"/>
                      <a:gd name="connsiteX1" fmla="*/ 32657 w 138588"/>
                      <a:gd name="connsiteY1" fmla="*/ 195943 h 881743"/>
                      <a:gd name="connsiteX2" fmla="*/ 114300 w 138588"/>
                      <a:gd name="connsiteY2" fmla="*/ 489857 h 881743"/>
                      <a:gd name="connsiteX3" fmla="*/ 130628 w 138588"/>
                      <a:gd name="connsiteY3" fmla="*/ 718457 h 881743"/>
                      <a:gd name="connsiteX4" fmla="*/ 0 w 138588"/>
                      <a:gd name="connsiteY4" fmla="*/ 881743 h 881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88" h="881743">
                        <a:moveTo>
                          <a:pt x="130628" y="0"/>
                        </a:moveTo>
                        <a:cubicBezTo>
                          <a:pt x="83003" y="57150"/>
                          <a:pt x="35378" y="114300"/>
                          <a:pt x="32657" y="195943"/>
                        </a:cubicBezTo>
                        <a:cubicBezTo>
                          <a:pt x="29936" y="277586"/>
                          <a:pt x="97971" y="402771"/>
                          <a:pt x="114300" y="489857"/>
                        </a:cubicBezTo>
                        <a:cubicBezTo>
                          <a:pt x="130629" y="576943"/>
                          <a:pt x="149678" y="653143"/>
                          <a:pt x="130628" y="718457"/>
                        </a:cubicBezTo>
                        <a:cubicBezTo>
                          <a:pt x="111578" y="783771"/>
                          <a:pt x="57150" y="832757"/>
                          <a:pt x="0" y="881743"/>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2" name="TextBox 41">
                <a:extLst>
                  <a:ext uri="{FF2B5EF4-FFF2-40B4-BE49-F238E27FC236}">
                    <a16:creationId xmlns:a16="http://schemas.microsoft.com/office/drawing/2014/main" id="{3423FDB6-DDB4-D55C-A1C6-A3C2725DF253}"/>
                  </a:ext>
                </a:extLst>
              </p:cNvPr>
              <p:cNvSpPr txBox="1"/>
              <p:nvPr/>
            </p:nvSpPr>
            <p:spPr>
              <a:xfrm>
                <a:off x="249385" y="1492226"/>
                <a:ext cx="1565564" cy="66800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25 ns (2760b)</a:t>
                </a:r>
              </a:p>
            </p:txBody>
          </p:sp>
          <p:sp>
            <p:nvSpPr>
              <p:cNvPr id="43" name="TextBox 42">
                <a:extLst>
                  <a:ext uri="{FF2B5EF4-FFF2-40B4-BE49-F238E27FC236}">
                    <a16:creationId xmlns:a16="http://schemas.microsoft.com/office/drawing/2014/main" id="{2CDDA29E-48EC-95EB-2FCC-F6B7B838FDC9}"/>
                  </a:ext>
                </a:extLst>
              </p:cNvPr>
              <p:cNvSpPr txBox="1"/>
              <p:nvPr/>
            </p:nvSpPr>
            <p:spPr>
              <a:xfrm>
                <a:off x="1719949" y="1878130"/>
                <a:ext cx="6965005"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25 ns slot</a:t>
                </a:r>
              </a:p>
            </p:txBody>
          </p:sp>
          <p:sp>
            <p:nvSpPr>
              <p:cNvPr id="44" name="TextBox 43">
                <a:extLst>
                  <a:ext uri="{FF2B5EF4-FFF2-40B4-BE49-F238E27FC236}">
                    <a16:creationId xmlns:a16="http://schemas.microsoft.com/office/drawing/2014/main" id="{82CEE2CC-A2C6-20C5-1B40-21ABFECC7FDC}"/>
                  </a:ext>
                </a:extLst>
              </p:cNvPr>
              <p:cNvSpPr txBox="1"/>
              <p:nvPr/>
            </p:nvSpPr>
            <p:spPr>
              <a:xfrm>
                <a:off x="1929150" y="1377006"/>
                <a:ext cx="473206" cy="292388"/>
              </a:xfrm>
              <a:prstGeom prst="rect">
                <a:avLst/>
              </a:prstGeom>
              <a:noFill/>
            </p:spPr>
            <p:txBody>
              <a:bodyPr wrap="none" rtlCol="0">
                <a:spAutoFit/>
              </a:bodyPr>
              <a:lstStyle/>
              <a:p>
                <a:r>
                  <a:rPr lang="en-US" sz="1300" b="1" dirty="0">
                    <a:solidFill>
                      <a:schemeClr val="bg1"/>
                    </a:solidFill>
                    <a:latin typeface="Arial" panose="020B0604020202020204" pitchFamily="34" charset="0"/>
                    <a:cs typeface="Arial" panose="020B0604020202020204" pitchFamily="34" charset="0"/>
                  </a:rPr>
                  <a:t>72b</a:t>
                </a:r>
              </a:p>
            </p:txBody>
          </p:sp>
        </p:grpSp>
        <p:sp>
          <p:nvSpPr>
            <p:cNvPr id="51" name="TextBox 50">
              <a:extLst>
                <a:ext uri="{FF2B5EF4-FFF2-40B4-BE49-F238E27FC236}">
                  <a16:creationId xmlns:a16="http://schemas.microsoft.com/office/drawing/2014/main" id="{A191C6AA-B7D6-A6A8-E144-AAA942979C20}"/>
                </a:ext>
              </a:extLst>
            </p:cNvPr>
            <p:cNvSpPr txBox="1"/>
            <p:nvPr/>
          </p:nvSpPr>
          <p:spPr>
            <a:xfrm>
              <a:off x="1773385" y="2534269"/>
              <a:ext cx="1565564" cy="66800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8b+4e (1972b)</a:t>
              </a:r>
            </a:p>
          </p:txBody>
        </p:sp>
        <p:grpSp>
          <p:nvGrpSpPr>
            <p:cNvPr id="52" name="Group 51">
              <a:extLst>
                <a:ext uri="{FF2B5EF4-FFF2-40B4-BE49-F238E27FC236}">
                  <a16:creationId xmlns:a16="http://schemas.microsoft.com/office/drawing/2014/main" id="{61643BBB-5072-513E-1EBD-9408866DE593}"/>
                </a:ext>
              </a:extLst>
            </p:cNvPr>
            <p:cNvGrpSpPr/>
            <p:nvPr/>
          </p:nvGrpSpPr>
          <p:grpSpPr>
            <a:xfrm>
              <a:off x="1430505" y="3826930"/>
              <a:ext cx="12417887" cy="2962127"/>
              <a:chOff x="-93495" y="3796848"/>
              <a:chExt cx="12417887" cy="2962127"/>
            </a:xfrm>
          </p:grpSpPr>
          <p:pic>
            <p:nvPicPr>
              <p:cNvPr id="53" name="Picture 52">
                <a:extLst>
                  <a:ext uri="{FF2B5EF4-FFF2-40B4-BE49-F238E27FC236}">
                    <a16:creationId xmlns:a16="http://schemas.microsoft.com/office/drawing/2014/main" id="{A41DBE58-53C4-C700-E83F-2052E21B9996}"/>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t="6902" r="30183" b="35269"/>
              <a:stretch/>
            </p:blipFill>
            <p:spPr>
              <a:xfrm>
                <a:off x="-93495" y="3796848"/>
                <a:ext cx="4462296" cy="2767065"/>
              </a:xfrm>
              <a:prstGeom prst="rect">
                <a:avLst/>
              </a:prstGeom>
            </p:spPr>
          </p:pic>
          <p:sp>
            <p:nvSpPr>
              <p:cNvPr id="54" name="Rectangle 53">
                <a:extLst>
                  <a:ext uri="{FF2B5EF4-FFF2-40B4-BE49-F238E27FC236}">
                    <a16:creationId xmlns:a16="http://schemas.microsoft.com/office/drawing/2014/main" id="{1DAB24D6-C21A-A9A8-429D-8067BCE267B5}"/>
                  </a:ext>
                </a:extLst>
              </p:cNvPr>
              <p:cNvSpPr/>
              <p:nvPr/>
            </p:nvSpPr>
            <p:spPr>
              <a:xfrm>
                <a:off x="314036" y="6481881"/>
                <a:ext cx="175491" cy="166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a:extLst>
                  <a:ext uri="{FF2B5EF4-FFF2-40B4-BE49-F238E27FC236}">
                    <a16:creationId xmlns:a16="http://schemas.microsoft.com/office/drawing/2014/main" id="{23F1F1DD-114A-1FD1-305E-F9E1B4EEE15C}"/>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t="7610" r="30092" b="35269"/>
              <a:stretch/>
            </p:blipFill>
            <p:spPr>
              <a:xfrm>
                <a:off x="4329962" y="3830716"/>
                <a:ext cx="4468081" cy="2733198"/>
              </a:xfrm>
              <a:prstGeom prst="rect">
                <a:avLst/>
              </a:prstGeom>
            </p:spPr>
          </p:pic>
          <p:sp>
            <p:nvSpPr>
              <p:cNvPr id="56" name="TextBox 55">
                <a:extLst>
                  <a:ext uri="{FF2B5EF4-FFF2-40B4-BE49-F238E27FC236}">
                    <a16:creationId xmlns:a16="http://schemas.microsoft.com/office/drawing/2014/main" id="{761736DF-B20D-2ECE-65BF-2CAB1E82B285}"/>
                  </a:ext>
                </a:extLst>
              </p:cNvPr>
              <p:cNvSpPr txBox="1"/>
              <p:nvPr/>
            </p:nvSpPr>
            <p:spPr>
              <a:xfrm>
                <a:off x="683430" y="3903881"/>
                <a:ext cx="1245720" cy="66800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25 ns</a:t>
                </a:r>
              </a:p>
              <a:p>
                <a:r>
                  <a:rPr lang="en-US" sz="1200" dirty="0">
                    <a:latin typeface="Arial" panose="020B0604020202020204" pitchFamily="34" charset="0"/>
                    <a:cs typeface="Arial" panose="020B0604020202020204" pitchFamily="34" charset="0"/>
                  </a:rPr>
                  <a:t>(2017)</a:t>
                </a:r>
              </a:p>
            </p:txBody>
          </p:sp>
          <p:sp>
            <p:nvSpPr>
              <p:cNvPr id="57" name="TextBox 56">
                <a:extLst>
                  <a:ext uri="{FF2B5EF4-FFF2-40B4-BE49-F238E27FC236}">
                    <a16:creationId xmlns:a16="http://schemas.microsoft.com/office/drawing/2014/main" id="{83D15FD6-FE29-F438-12AB-000C89C44862}"/>
                  </a:ext>
                </a:extLst>
              </p:cNvPr>
              <p:cNvSpPr txBox="1"/>
              <p:nvPr/>
            </p:nvSpPr>
            <p:spPr>
              <a:xfrm>
                <a:off x="5112325" y="3903881"/>
                <a:ext cx="7212067" cy="668007"/>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8b+4e</a:t>
                </a:r>
              </a:p>
              <a:p>
                <a:r>
                  <a:rPr lang="en-US" sz="1200" dirty="0">
                    <a:latin typeface="Arial" panose="020B0604020202020204" pitchFamily="34" charset="0"/>
                    <a:cs typeface="Arial" panose="020B0604020202020204" pitchFamily="34" charset="0"/>
                  </a:rPr>
                  <a:t>(2017)</a:t>
                </a:r>
              </a:p>
            </p:txBody>
          </p:sp>
          <p:pic>
            <p:nvPicPr>
              <p:cNvPr id="58" name="Picture 57">
                <a:extLst>
                  <a:ext uri="{FF2B5EF4-FFF2-40B4-BE49-F238E27FC236}">
                    <a16:creationId xmlns:a16="http://schemas.microsoft.com/office/drawing/2014/main" id="{9CE679E9-9077-C267-D16B-75841DCBEF40}"/>
                  </a:ext>
                </a:extLst>
              </p:cNvPr>
              <p:cNvPicPr>
                <a:picLocks noChangeAspect="1"/>
              </p:cNvPicPr>
              <p:nvPr/>
            </p:nvPicPr>
            <p:blipFill rotWithShape="1">
              <a:blip r:embed="rId6">
                <a:extLst>
                  <a:ext uri="{28A0092B-C50C-407E-A947-70E740481C1C}">
                    <a14:useLocalDpi xmlns:a14="http://schemas.microsoft.com/office/drawing/2010/main" val="0"/>
                  </a:ext>
                </a:extLst>
              </a:blip>
              <a:srcRect l="35489" t="93737" r="57835" b="2904"/>
              <a:stretch/>
            </p:blipFill>
            <p:spPr>
              <a:xfrm>
                <a:off x="2152075" y="6601957"/>
                <a:ext cx="454284" cy="157018"/>
              </a:xfrm>
              <a:prstGeom prst="rect">
                <a:avLst/>
              </a:prstGeom>
            </p:spPr>
          </p:pic>
          <p:pic>
            <p:nvPicPr>
              <p:cNvPr id="59" name="Picture 58">
                <a:extLst>
                  <a:ext uri="{FF2B5EF4-FFF2-40B4-BE49-F238E27FC236}">
                    <a16:creationId xmlns:a16="http://schemas.microsoft.com/office/drawing/2014/main" id="{50DEA07D-C27B-7CE4-52E3-8B49A4B1A3FF}"/>
                  </a:ext>
                </a:extLst>
              </p:cNvPr>
              <p:cNvPicPr>
                <a:picLocks noChangeAspect="1"/>
              </p:cNvPicPr>
              <p:nvPr/>
            </p:nvPicPr>
            <p:blipFill rotWithShape="1">
              <a:blip r:embed="rId6">
                <a:extLst>
                  <a:ext uri="{28A0092B-C50C-407E-A947-70E740481C1C}">
                    <a14:useLocalDpi xmlns:a14="http://schemas.microsoft.com/office/drawing/2010/main" val="0"/>
                  </a:ext>
                </a:extLst>
              </a:blip>
              <a:srcRect l="35489" t="93737" r="57835" b="2904"/>
              <a:stretch/>
            </p:blipFill>
            <p:spPr>
              <a:xfrm>
                <a:off x="6580322" y="6601957"/>
                <a:ext cx="454284" cy="157018"/>
              </a:xfrm>
              <a:prstGeom prst="rect">
                <a:avLst/>
              </a:prstGeom>
            </p:spPr>
          </p:pic>
          <p:sp>
            <p:nvSpPr>
              <p:cNvPr id="60" name="Rectangle 59">
                <a:extLst>
                  <a:ext uri="{FF2B5EF4-FFF2-40B4-BE49-F238E27FC236}">
                    <a16:creationId xmlns:a16="http://schemas.microsoft.com/office/drawing/2014/main" id="{1ED91EEA-DCE9-8B65-54F3-E02909AD980A}"/>
                  </a:ext>
                </a:extLst>
              </p:cNvPr>
              <p:cNvSpPr/>
              <p:nvPr/>
            </p:nvSpPr>
            <p:spPr>
              <a:xfrm>
                <a:off x="4726679" y="6447159"/>
                <a:ext cx="175491" cy="166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a:extLst>
                <a:ext uri="{FF2B5EF4-FFF2-40B4-BE49-F238E27FC236}">
                  <a16:creationId xmlns:a16="http://schemas.microsoft.com/office/drawing/2014/main" id="{F327DE6D-E4CE-D9E5-0735-B8A9DD06572D}"/>
                </a:ext>
              </a:extLst>
            </p:cNvPr>
            <p:cNvSpPr/>
            <p:nvPr/>
          </p:nvSpPr>
          <p:spPr>
            <a:xfrm>
              <a:off x="2081111" y="3322198"/>
              <a:ext cx="8062491" cy="445339"/>
            </a:xfrm>
            <a:prstGeom prst="rect">
              <a:avLst/>
            </a:prstGeom>
          </p:spPr>
          <p:txBody>
            <a:bodyPr wrap="square">
              <a:spAutoFit/>
            </a:bodyPr>
            <a:lstStyle/>
            <a:p>
              <a:pPr marL="295275" indent="-285750">
                <a:spcBef>
                  <a:spcPts val="600"/>
                </a:spcBef>
                <a:buClr>
                  <a:schemeClr val="tx2"/>
                </a:buClr>
                <a:buFont typeface="Wingdings" pitchFamily="2" charset="2"/>
                <a:buChar char="à"/>
              </a:pPr>
              <a:r>
                <a:rPr lang="en-GB" sz="1400" dirty="0">
                  <a:solidFill>
                    <a:schemeClr val="tx2"/>
                  </a:solidFill>
                  <a:sym typeface="Wingdings"/>
                </a:rPr>
                <a:t>Successfully </a:t>
              </a:r>
              <a:r>
                <a:rPr lang="en-GB" sz="1400" b="1" dirty="0">
                  <a:solidFill>
                    <a:srgbClr val="2864AB"/>
                  </a:solidFill>
                  <a:sym typeface="Wingdings"/>
                </a:rPr>
                <a:t>tested</a:t>
              </a:r>
              <a:r>
                <a:rPr lang="en-GB" sz="1400" dirty="0">
                  <a:solidFill>
                    <a:schemeClr val="tx2"/>
                  </a:solidFill>
                  <a:sym typeface="Wingdings"/>
                </a:rPr>
                <a:t> in the LHC in </a:t>
              </a:r>
              <a:r>
                <a:rPr lang="en-GB" sz="1400" b="1" dirty="0">
                  <a:solidFill>
                    <a:srgbClr val="2864AB"/>
                  </a:solidFill>
                  <a:sym typeface="Wingdings"/>
                </a:rPr>
                <a:t>2015</a:t>
              </a:r>
              <a:r>
                <a:rPr lang="en-GB" sz="1400" dirty="0">
                  <a:solidFill>
                    <a:schemeClr val="tx2"/>
                  </a:solidFill>
                  <a:sym typeface="Wingdings"/>
                </a:rPr>
                <a:t> and </a:t>
              </a:r>
              <a:r>
                <a:rPr lang="en-GB" sz="1400" b="1" dirty="0">
                  <a:solidFill>
                    <a:srgbClr val="2864AB"/>
                  </a:solidFill>
                  <a:sym typeface="Wingdings"/>
                </a:rPr>
                <a:t>used in</a:t>
              </a:r>
              <a:r>
                <a:rPr lang="en-GB" sz="1400" dirty="0">
                  <a:solidFill>
                    <a:srgbClr val="2864AB"/>
                  </a:solidFill>
                  <a:sym typeface="Wingdings"/>
                </a:rPr>
                <a:t> </a:t>
              </a:r>
              <a:r>
                <a:rPr lang="en-GB" sz="1400" b="1" dirty="0">
                  <a:solidFill>
                    <a:srgbClr val="2864AB"/>
                  </a:solidFill>
                  <a:sym typeface="Wingdings"/>
                </a:rPr>
                <a:t>operation</a:t>
              </a:r>
              <a:r>
                <a:rPr lang="en-GB" sz="1400" dirty="0">
                  <a:solidFill>
                    <a:srgbClr val="2864AB"/>
                  </a:solidFill>
                  <a:sym typeface="Wingdings"/>
                </a:rPr>
                <a:t> </a:t>
              </a:r>
              <a:r>
                <a:rPr lang="en-GB" sz="1400" dirty="0">
                  <a:solidFill>
                    <a:schemeClr val="tx2"/>
                  </a:solidFill>
                  <a:sym typeface="Wingdings"/>
                </a:rPr>
                <a:t>in 2017</a:t>
              </a:r>
            </a:p>
          </p:txBody>
        </p:sp>
      </p:grpSp>
      <p:sp>
        <p:nvSpPr>
          <p:cNvPr id="63" name="TextBox 62">
            <a:extLst>
              <a:ext uri="{FF2B5EF4-FFF2-40B4-BE49-F238E27FC236}">
                <a16:creationId xmlns:a16="http://schemas.microsoft.com/office/drawing/2014/main" id="{029FA5BC-173F-F89F-7117-33608CFD6359}"/>
              </a:ext>
            </a:extLst>
          </p:cNvPr>
          <p:cNvSpPr txBox="1"/>
          <p:nvPr/>
        </p:nvSpPr>
        <p:spPr>
          <a:xfrm>
            <a:off x="9337126" y="6127685"/>
            <a:ext cx="2554482" cy="307777"/>
          </a:xfrm>
          <a:prstGeom prst="rect">
            <a:avLst/>
          </a:prstGeom>
          <a:noFill/>
        </p:spPr>
        <p:txBody>
          <a:bodyPr wrap="none" rtlCol="0">
            <a:spAutoFit/>
          </a:bodyPr>
          <a:lstStyle/>
          <a:p>
            <a:r>
              <a:rPr lang="en-CH" sz="1400" dirty="0"/>
              <a:t>Cortesy of G. Iadarola, L. Mether</a:t>
            </a:r>
          </a:p>
        </p:txBody>
      </p:sp>
      <p:sp>
        <p:nvSpPr>
          <p:cNvPr id="1024" name="TextBox 1023">
            <a:extLst>
              <a:ext uri="{FF2B5EF4-FFF2-40B4-BE49-F238E27FC236}">
                <a16:creationId xmlns:a16="http://schemas.microsoft.com/office/drawing/2014/main" id="{BF94BC75-DC85-5214-1D68-E2ECF2764D22}"/>
              </a:ext>
            </a:extLst>
          </p:cNvPr>
          <p:cNvSpPr txBox="1"/>
          <p:nvPr/>
        </p:nvSpPr>
        <p:spPr>
          <a:xfrm>
            <a:off x="7938652" y="1634832"/>
            <a:ext cx="3219664" cy="369332"/>
          </a:xfrm>
          <a:prstGeom prst="rect">
            <a:avLst/>
          </a:prstGeom>
          <a:noFill/>
        </p:spPr>
        <p:txBody>
          <a:bodyPr wrap="none" rtlCol="0">
            <a:spAutoFit/>
          </a:bodyPr>
          <a:lstStyle/>
          <a:p>
            <a:r>
              <a:rPr lang="en-CH" dirty="0"/>
              <a:t>Electron Cloud heat-load studies</a:t>
            </a:r>
          </a:p>
        </p:txBody>
      </p:sp>
    </p:spTree>
    <p:extLst>
      <p:ext uri="{BB962C8B-B14F-4D97-AF65-F5344CB8AC3E}">
        <p14:creationId xmlns:p14="http://schemas.microsoft.com/office/powerpoint/2010/main" val="504671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87508-7860-5449-DECE-F3F3941A2AD1}"/>
              </a:ext>
            </a:extLst>
          </p:cNvPr>
          <p:cNvSpPr>
            <a:spLocks noGrp="1"/>
          </p:cNvSpPr>
          <p:nvPr>
            <p:ph type="title"/>
          </p:nvPr>
        </p:nvSpPr>
        <p:spPr>
          <a:xfrm>
            <a:off x="838200" y="-175206"/>
            <a:ext cx="10515600" cy="1325563"/>
          </a:xfrm>
        </p:spPr>
        <p:txBody>
          <a:bodyPr/>
          <a:lstStyle/>
          <a:p>
            <a:r>
              <a:rPr lang="en-CH" dirty="0"/>
              <a:t>Summary</a:t>
            </a:r>
          </a:p>
        </p:txBody>
      </p:sp>
      <p:sp>
        <p:nvSpPr>
          <p:cNvPr id="3" name="Content Placeholder 2">
            <a:extLst>
              <a:ext uri="{FF2B5EF4-FFF2-40B4-BE49-F238E27FC236}">
                <a16:creationId xmlns:a16="http://schemas.microsoft.com/office/drawing/2014/main" id="{D94B4C93-0A91-E34E-ACBE-1627D01A736E}"/>
              </a:ext>
            </a:extLst>
          </p:cNvPr>
          <p:cNvSpPr>
            <a:spLocks noGrp="1"/>
          </p:cNvSpPr>
          <p:nvPr>
            <p:ph idx="1"/>
          </p:nvPr>
        </p:nvSpPr>
        <p:spPr>
          <a:xfrm>
            <a:off x="346364" y="1285294"/>
            <a:ext cx="11845636" cy="4351338"/>
          </a:xfrm>
        </p:spPr>
        <p:txBody>
          <a:bodyPr>
            <a:noAutofit/>
          </a:bodyPr>
          <a:lstStyle/>
          <a:p>
            <a:pPr algn="just"/>
            <a:r>
              <a:rPr lang="en-GB" sz="2000" b="1" dirty="0">
                <a:solidFill>
                  <a:srgbClr val="002060"/>
                </a:solidFill>
              </a:rPr>
              <a:t>The HEP landscape is very reach and now a clear goal is defined </a:t>
            </a:r>
            <a:r>
              <a:rPr lang="en-GB" sz="2000" b="1" dirty="0">
                <a:solidFill>
                  <a:srgbClr val="002060"/>
                </a:solidFill>
                <a:sym typeface="Wingdings" pitchFamily="2" charset="2"/>
              </a:rPr>
              <a:t> High Field Magnets</a:t>
            </a:r>
          </a:p>
          <a:p>
            <a:pPr algn="just"/>
            <a:r>
              <a:rPr lang="en-GB" sz="2000" b="1" dirty="0">
                <a:solidFill>
                  <a:srgbClr val="002060"/>
                </a:solidFill>
                <a:sym typeface="Wingdings" pitchFamily="2" charset="2"/>
              </a:rPr>
              <a:t>LTS fast and positive advancements 16 Tesla magnets seems more and more in reach!</a:t>
            </a:r>
          </a:p>
          <a:p>
            <a:pPr lvl="2" algn="just"/>
            <a:r>
              <a:rPr lang="en-GB" sz="1800" dirty="0">
                <a:solidFill>
                  <a:srgbClr val="002060"/>
                </a:solidFill>
                <a:sym typeface="Wingdings" pitchFamily="2" charset="2"/>
              </a:rPr>
              <a:t>Re-thinking from material Nb3Sn, design, models, fast-turnaround of developments</a:t>
            </a:r>
          </a:p>
          <a:p>
            <a:pPr lvl="2" algn="just"/>
            <a:r>
              <a:rPr lang="en-GB" sz="1800" dirty="0">
                <a:solidFill>
                  <a:srgbClr val="002060"/>
                </a:solidFill>
                <a:sym typeface="Wingdings" pitchFamily="2" charset="2"/>
              </a:rPr>
              <a:t>Demonstrators testing in coming years</a:t>
            </a:r>
          </a:p>
          <a:p>
            <a:pPr lvl="2" algn="just"/>
            <a:r>
              <a:rPr lang="en-GB" sz="1800" dirty="0">
                <a:solidFill>
                  <a:srgbClr val="002060"/>
                </a:solidFill>
                <a:sym typeface="Wingdings" pitchFamily="2" charset="2"/>
              </a:rPr>
              <a:t>Scalability to large scale and robustness still needs to be proved </a:t>
            </a:r>
          </a:p>
          <a:p>
            <a:pPr algn="just"/>
            <a:r>
              <a:rPr lang="en-GB" sz="2000" b="1" dirty="0">
                <a:solidFill>
                  <a:srgbClr val="002060"/>
                </a:solidFill>
                <a:sym typeface="Wingdings" pitchFamily="2" charset="2"/>
              </a:rPr>
              <a:t>HTS  New technology advancing very fast but still with many un-knowns</a:t>
            </a:r>
          </a:p>
          <a:p>
            <a:pPr lvl="2" algn="just"/>
            <a:r>
              <a:rPr lang="en-GB" sz="1800" dirty="0">
                <a:solidFill>
                  <a:srgbClr val="002060"/>
                </a:solidFill>
                <a:sym typeface="Wingdings" pitchFamily="2" charset="2"/>
              </a:rPr>
              <a:t>Material experience still very little</a:t>
            </a:r>
          </a:p>
          <a:p>
            <a:pPr lvl="2" algn="just"/>
            <a:r>
              <a:rPr lang="en-GB" sz="1800" dirty="0">
                <a:solidFill>
                  <a:srgbClr val="002060"/>
                </a:solidFill>
                <a:sym typeface="Wingdings" pitchFamily="2" charset="2"/>
              </a:rPr>
              <a:t>Magnets design has to be redefined</a:t>
            </a:r>
          </a:p>
          <a:p>
            <a:pPr lvl="2" algn="just"/>
            <a:r>
              <a:rPr lang="en-GB" sz="1800" dirty="0">
                <a:solidFill>
                  <a:srgbClr val="002060"/>
                </a:solidFill>
                <a:sym typeface="Wingdings" pitchFamily="2" charset="2"/>
              </a:rPr>
              <a:t>Very useful also for lower fields  more energy efficient</a:t>
            </a:r>
          </a:p>
          <a:p>
            <a:pPr lvl="2" algn="just"/>
            <a:r>
              <a:rPr lang="en-GB" sz="1800" dirty="0">
                <a:solidFill>
                  <a:srgbClr val="002060"/>
                </a:solidFill>
                <a:sym typeface="Wingdings" pitchFamily="2" charset="2"/>
              </a:rPr>
              <a:t>Cost and prove of principle still far</a:t>
            </a:r>
            <a:endParaRPr lang="en-GB" sz="1800" b="1" dirty="0">
              <a:solidFill>
                <a:srgbClr val="002060"/>
              </a:solidFill>
              <a:sym typeface="Wingdings" pitchFamily="2" charset="2"/>
            </a:endParaRPr>
          </a:p>
          <a:p>
            <a:pPr algn="just"/>
            <a:r>
              <a:rPr lang="en-GB" sz="2000" b="1" dirty="0">
                <a:solidFill>
                  <a:srgbClr val="002060"/>
                </a:solidFill>
              </a:rPr>
              <a:t>Collider design:</a:t>
            </a:r>
          </a:p>
          <a:p>
            <a:pPr lvl="1" algn="just"/>
            <a:r>
              <a:rPr lang="en-GB" sz="1800" dirty="0">
                <a:solidFill>
                  <a:srgbClr val="002060"/>
                </a:solidFill>
              </a:rPr>
              <a:t>We need to understand the present before moving to the future</a:t>
            </a:r>
            <a:r>
              <a:rPr lang="en-GB" sz="1800" dirty="0">
                <a:solidFill>
                  <a:srgbClr val="002060"/>
                </a:solidFill>
                <a:sym typeface="Wingdings" pitchFamily="2" charset="2"/>
              </a:rPr>
              <a:t> </a:t>
            </a:r>
            <a:r>
              <a:rPr lang="en-GB" sz="1800" dirty="0" err="1">
                <a:solidFill>
                  <a:srgbClr val="002060"/>
                </a:solidFill>
                <a:sym typeface="Wingdings" pitchFamily="2" charset="2"/>
              </a:rPr>
              <a:t>SuperKEKB</a:t>
            </a:r>
            <a:endParaRPr lang="en-GB" sz="1800" dirty="0">
              <a:solidFill>
                <a:srgbClr val="002060"/>
              </a:solidFill>
              <a:sym typeface="Wingdings" pitchFamily="2" charset="2"/>
            </a:endParaRPr>
          </a:p>
          <a:p>
            <a:pPr lvl="1" algn="just"/>
            <a:r>
              <a:rPr lang="en-GB" sz="1800" dirty="0">
                <a:solidFill>
                  <a:srgbClr val="002060"/>
                </a:solidFill>
              </a:rPr>
              <a:t>Close work with magnet people to define together the future magnet design and operational </a:t>
            </a:r>
            <a:r>
              <a:rPr lang="en-GB" sz="1800" dirty="0" err="1">
                <a:solidFill>
                  <a:srgbClr val="002060"/>
                </a:solidFill>
              </a:rPr>
              <a:t>scenarious</a:t>
            </a:r>
            <a:endParaRPr lang="en-GB" sz="1800" dirty="0">
              <a:solidFill>
                <a:srgbClr val="002060"/>
              </a:solidFill>
            </a:endParaRPr>
          </a:p>
          <a:p>
            <a:pPr lvl="1" algn="just"/>
            <a:r>
              <a:rPr lang="en-GB" sz="1800" dirty="0"/>
              <a:t>A </a:t>
            </a:r>
            <a:r>
              <a:rPr lang="en-GB" sz="1800" dirty="0">
                <a:solidFill>
                  <a:srgbClr val="002060"/>
                </a:solidFill>
              </a:rPr>
              <a:t>major re-thinking of the optics design and mode of operation</a:t>
            </a:r>
            <a:r>
              <a:rPr lang="en-GB" sz="1800" dirty="0"/>
              <a:t> is required</a:t>
            </a:r>
          </a:p>
          <a:p>
            <a:pPr marL="0" indent="0">
              <a:buNone/>
            </a:pPr>
            <a:endParaRPr lang="en-US" sz="2000" dirty="0"/>
          </a:p>
          <a:p>
            <a:endParaRPr lang="en-CH" sz="2000" dirty="0"/>
          </a:p>
        </p:txBody>
      </p:sp>
    </p:spTree>
    <p:extLst>
      <p:ext uri="{BB962C8B-B14F-4D97-AF65-F5344CB8AC3E}">
        <p14:creationId xmlns:p14="http://schemas.microsoft.com/office/powerpoint/2010/main" val="1564350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2CE2-228C-7B31-A883-01CE6BFB737A}"/>
              </a:ext>
            </a:extLst>
          </p:cNvPr>
          <p:cNvSpPr>
            <a:spLocks noGrp="1"/>
          </p:cNvSpPr>
          <p:nvPr>
            <p:ph type="title"/>
          </p:nvPr>
        </p:nvSpPr>
        <p:spPr>
          <a:xfrm>
            <a:off x="1981200" y="17039"/>
            <a:ext cx="8461637" cy="940443"/>
          </a:xfrm>
        </p:spPr>
        <p:txBody>
          <a:bodyPr>
            <a:normAutofit/>
          </a:bodyPr>
          <a:lstStyle/>
          <a:p>
            <a:r>
              <a:rPr lang="en-US" dirty="0"/>
              <a:t>HEP Landscape - Colliders</a:t>
            </a:r>
            <a:endParaRPr lang="en-CH" dirty="0"/>
          </a:p>
        </p:txBody>
      </p:sp>
      <p:sp>
        <p:nvSpPr>
          <p:cNvPr id="6" name="Slide Number Placeholder 5">
            <a:extLst>
              <a:ext uri="{FF2B5EF4-FFF2-40B4-BE49-F238E27FC236}">
                <a16:creationId xmlns:a16="http://schemas.microsoft.com/office/drawing/2014/main" id="{FD0B0D92-3F56-DD7D-AD4C-67EC0E7B6D39}"/>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a:t>
            </a:fld>
            <a:endParaRPr lang="en-US" dirty="0"/>
          </a:p>
        </p:txBody>
      </p:sp>
      <p:pic>
        <p:nvPicPr>
          <p:cNvPr id="2050" name="Picture 2" descr="The High-Luminosity LHC (HL-LHC) | CERN and its neighbours">
            <a:extLst>
              <a:ext uri="{FF2B5EF4-FFF2-40B4-BE49-F238E27FC236}">
                <a16:creationId xmlns:a16="http://schemas.microsoft.com/office/drawing/2014/main" id="{49A5B01D-545A-C813-B860-8A33FD07DE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215" y="1248826"/>
            <a:ext cx="3085259" cy="238559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artnership yields big wins for the EIC – CERN Courier">
            <a:extLst>
              <a:ext uri="{FF2B5EF4-FFF2-40B4-BE49-F238E27FC236}">
                <a16:creationId xmlns:a16="http://schemas.microsoft.com/office/drawing/2014/main" id="{D61527B3-37D4-7978-ECE2-61FEF4CAD1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261" y="3613333"/>
            <a:ext cx="2151164" cy="257853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hina's bid for a circular electron–positron collider – CERN Courier">
            <a:extLst>
              <a:ext uri="{FF2B5EF4-FFF2-40B4-BE49-F238E27FC236}">
                <a16:creationId xmlns:a16="http://schemas.microsoft.com/office/drawing/2014/main" id="{DF1268DB-C019-7560-8DCD-FD94D4B05CC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126" r="7514"/>
          <a:stretch/>
        </p:blipFill>
        <p:spPr bwMode="auto">
          <a:xfrm>
            <a:off x="3343053" y="3790730"/>
            <a:ext cx="3348681" cy="222373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8B07FF3-BDA3-F900-5BF0-842FB983B93C}"/>
              </a:ext>
            </a:extLst>
          </p:cNvPr>
          <p:cNvSpPr txBox="1"/>
          <p:nvPr/>
        </p:nvSpPr>
        <p:spPr>
          <a:xfrm>
            <a:off x="87634" y="1861274"/>
            <a:ext cx="2132315" cy="923330"/>
          </a:xfrm>
          <a:prstGeom prst="rect">
            <a:avLst/>
          </a:prstGeom>
          <a:solidFill>
            <a:schemeClr val="bg1"/>
          </a:solidFill>
        </p:spPr>
        <p:txBody>
          <a:bodyPr wrap="none" rtlCol="0">
            <a:spAutoFit/>
          </a:bodyPr>
          <a:lstStyle/>
          <a:p>
            <a:r>
              <a:rPr lang="en-CH" dirty="0"/>
              <a:t>HL-LHC (CERN)</a:t>
            </a:r>
          </a:p>
          <a:p>
            <a:r>
              <a:rPr lang="en-US" dirty="0"/>
              <a:t>I</a:t>
            </a:r>
            <a:r>
              <a:rPr lang="en-CH" dirty="0"/>
              <a:t>nstallation 2026</a:t>
            </a:r>
          </a:p>
          <a:p>
            <a:r>
              <a:rPr lang="en-US" dirty="0"/>
              <a:t>C</a:t>
            </a:r>
            <a:r>
              <a:rPr lang="en-CH" dirty="0"/>
              <a:t>ommissioning 2029</a:t>
            </a:r>
          </a:p>
        </p:txBody>
      </p:sp>
      <p:sp>
        <p:nvSpPr>
          <p:cNvPr id="9" name="TextBox 8">
            <a:extLst>
              <a:ext uri="{FF2B5EF4-FFF2-40B4-BE49-F238E27FC236}">
                <a16:creationId xmlns:a16="http://schemas.microsoft.com/office/drawing/2014/main" id="{9871A46A-BD1F-00AE-2928-1671AED8587F}"/>
              </a:ext>
            </a:extLst>
          </p:cNvPr>
          <p:cNvSpPr txBox="1"/>
          <p:nvPr/>
        </p:nvSpPr>
        <p:spPr>
          <a:xfrm>
            <a:off x="8640" y="4001484"/>
            <a:ext cx="1594026" cy="923330"/>
          </a:xfrm>
          <a:prstGeom prst="rect">
            <a:avLst/>
          </a:prstGeom>
          <a:solidFill>
            <a:schemeClr val="bg1"/>
          </a:solidFill>
        </p:spPr>
        <p:txBody>
          <a:bodyPr wrap="none" rtlCol="0">
            <a:spAutoFit/>
          </a:bodyPr>
          <a:lstStyle/>
          <a:p>
            <a:r>
              <a:rPr lang="en-CH" dirty="0"/>
              <a:t>EIC (BNL)</a:t>
            </a:r>
          </a:p>
          <a:p>
            <a:r>
              <a:rPr lang="en-US" dirty="0"/>
              <a:t>In c</a:t>
            </a:r>
            <a:r>
              <a:rPr lang="en-CH" dirty="0"/>
              <a:t>onstruction</a:t>
            </a:r>
          </a:p>
          <a:p>
            <a:r>
              <a:rPr lang="en-US" dirty="0"/>
              <a:t>CD4 June 2030</a:t>
            </a:r>
            <a:endParaRPr lang="en-CH" dirty="0"/>
          </a:p>
        </p:txBody>
      </p:sp>
      <p:pic>
        <p:nvPicPr>
          <p:cNvPr id="12" name="Picture 11" descr="A picture containing reptile&#10;&#10;Description automatically generated">
            <a:extLst>
              <a:ext uri="{FF2B5EF4-FFF2-40B4-BE49-F238E27FC236}">
                <a16:creationId xmlns:a16="http://schemas.microsoft.com/office/drawing/2014/main" id="{B23B1AF4-7B7D-8ACD-5F5D-59E2CC911EE4}"/>
              </a:ext>
            </a:extLst>
          </p:cNvPr>
          <p:cNvPicPr>
            <a:picLocks noChangeAspect="1"/>
          </p:cNvPicPr>
          <p:nvPr/>
        </p:nvPicPr>
        <p:blipFill rotWithShape="1">
          <a:blip r:embed="rId6">
            <a:extLst>
              <a:ext uri="{28A0092B-C50C-407E-A947-70E740481C1C}">
                <a14:useLocalDpi xmlns:a14="http://schemas.microsoft.com/office/drawing/2010/main" val="0"/>
              </a:ext>
            </a:extLst>
          </a:blip>
          <a:srcRect r="5924"/>
          <a:stretch/>
        </p:blipFill>
        <p:spPr>
          <a:xfrm>
            <a:off x="3343053" y="1223881"/>
            <a:ext cx="5118171" cy="2385595"/>
          </a:xfrm>
          <a:prstGeom prst="rect">
            <a:avLst/>
          </a:prstGeom>
        </p:spPr>
      </p:pic>
      <p:sp>
        <p:nvSpPr>
          <p:cNvPr id="10" name="TextBox 9">
            <a:extLst>
              <a:ext uri="{FF2B5EF4-FFF2-40B4-BE49-F238E27FC236}">
                <a16:creationId xmlns:a16="http://schemas.microsoft.com/office/drawing/2014/main" id="{6377A37D-7EF8-FB1F-61D3-8A00984FC782}"/>
              </a:ext>
            </a:extLst>
          </p:cNvPr>
          <p:cNvSpPr txBox="1"/>
          <p:nvPr/>
        </p:nvSpPr>
        <p:spPr>
          <a:xfrm>
            <a:off x="3343052" y="2963145"/>
            <a:ext cx="2348272" cy="646331"/>
          </a:xfrm>
          <a:prstGeom prst="rect">
            <a:avLst/>
          </a:prstGeom>
          <a:solidFill>
            <a:srgbClr val="373F47">
              <a:alpha val="29000"/>
            </a:srgbClr>
          </a:solidFill>
        </p:spPr>
        <p:txBody>
          <a:bodyPr wrap="none" rtlCol="0">
            <a:spAutoFit/>
          </a:bodyPr>
          <a:lstStyle/>
          <a:p>
            <a:r>
              <a:rPr lang="en-CH" dirty="0">
                <a:solidFill>
                  <a:schemeClr val="bg1"/>
                </a:solidFill>
              </a:rPr>
              <a:t>FCC-ee , hh , eh (CERN)</a:t>
            </a:r>
          </a:p>
          <a:p>
            <a:r>
              <a:rPr lang="en-US" dirty="0">
                <a:solidFill>
                  <a:schemeClr val="bg1"/>
                </a:solidFill>
              </a:rPr>
              <a:t>2040-2090</a:t>
            </a:r>
            <a:endParaRPr lang="en-CH" dirty="0">
              <a:solidFill>
                <a:schemeClr val="bg1"/>
              </a:solidFill>
            </a:endParaRPr>
          </a:p>
        </p:txBody>
      </p:sp>
      <p:sp>
        <p:nvSpPr>
          <p:cNvPr id="13" name="TextBox 12">
            <a:extLst>
              <a:ext uri="{FF2B5EF4-FFF2-40B4-BE49-F238E27FC236}">
                <a16:creationId xmlns:a16="http://schemas.microsoft.com/office/drawing/2014/main" id="{B98D869B-0E6E-E7AC-8654-9C8403C91DB2}"/>
              </a:ext>
            </a:extLst>
          </p:cNvPr>
          <p:cNvSpPr txBox="1"/>
          <p:nvPr/>
        </p:nvSpPr>
        <p:spPr>
          <a:xfrm>
            <a:off x="5173369" y="3790731"/>
            <a:ext cx="1284326" cy="646331"/>
          </a:xfrm>
          <a:prstGeom prst="rect">
            <a:avLst/>
          </a:prstGeom>
          <a:solidFill>
            <a:srgbClr val="006AB4">
              <a:alpha val="29000"/>
            </a:srgbClr>
          </a:solidFill>
        </p:spPr>
        <p:txBody>
          <a:bodyPr wrap="none" rtlCol="0">
            <a:spAutoFit/>
          </a:bodyPr>
          <a:lstStyle/>
          <a:p>
            <a:r>
              <a:rPr lang="en-CH" dirty="0">
                <a:solidFill>
                  <a:schemeClr val="bg1"/>
                </a:solidFill>
              </a:rPr>
              <a:t>SppC (IHEP)</a:t>
            </a:r>
          </a:p>
          <a:p>
            <a:r>
              <a:rPr lang="en-US" dirty="0">
                <a:solidFill>
                  <a:schemeClr val="bg1"/>
                </a:solidFill>
              </a:rPr>
              <a:t>&gt; 2040</a:t>
            </a:r>
            <a:endParaRPr lang="en-CH" dirty="0">
              <a:solidFill>
                <a:schemeClr val="bg1"/>
              </a:solidFill>
            </a:endParaRPr>
          </a:p>
        </p:txBody>
      </p:sp>
      <p:pic>
        <p:nvPicPr>
          <p:cNvPr id="14" name="Content Placeholder 10" descr="Map&#10;&#10;Description automatically generated">
            <a:extLst>
              <a:ext uri="{FF2B5EF4-FFF2-40B4-BE49-F238E27FC236}">
                <a16:creationId xmlns:a16="http://schemas.microsoft.com/office/drawing/2014/main" id="{D0D9FBD6-4315-2544-7B01-95AEE9D57383}"/>
              </a:ext>
            </a:extLst>
          </p:cNvPr>
          <p:cNvPicPr>
            <a:picLocks noGrp="1" noChangeAspect="1"/>
          </p:cNvPicPr>
          <p:nvPr>
            <p:ph sz="half" idx="1"/>
          </p:nvPr>
        </p:nvPicPr>
        <p:blipFill rotWithShape="1">
          <a:blip r:embed="rId7"/>
          <a:srcRect l="37636" r="7092"/>
          <a:stretch/>
        </p:blipFill>
        <p:spPr>
          <a:xfrm>
            <a:off x="7104709" y="3790730"/>
            <a:ext cx="1590609" cy="2223738"/>
          </a:xfrm>
        </p:spPr>
      </p:pic>
      <p:sp>
        <p:nvSpPr>
          <p:cNvPr id="15" name="TextBox 14">
            <a:extLst>
              <a:ext uri="{FF2B5EF4-FFF2-40B4-BE49-F238E27FC236}">
                <a16:creationId xmlns:a16="http://schemas.microsoft.com/office/drawing/2014/main" id="{B2468AD6-5ECB-32AA-D206-ECFECE5E847F}"/>
              </a:ext>
            </a:extLst>
          </p:cNvPr>
          <p:cNvSpPr txBox="1"/>
          <p:nvPr/>
        </p:nvSpPr>
        <p:spPr>
          <a:xfrm>
            <a:off x="7104709" y="3790730"/>
            <a:ext cx="1144865" cy="646331"/>
          </a:xfrm>
          <a:prstGeom prst="rect">
            <a:avLst/>
          </a:prstGeom>
          <a:solidFill>
            <a:srgbClr val="3B5853">
              <a:alpha val="29000"/>
            </a:srgbClr>
          </a:solidFill>
        </p:spPr>
        <p:txBody>
          <a:bodyPr wrap="none" rtlCol="0">
            <a:spAutoFit/>
          </a:bodyPr>
          <a:lstStyle/>
          <a:p>
            <a:r>
              <a:rPr lang="en-US" dirty="0">
                <a:solidFill>
                  <a:schemeClr val="bg1"/>
                </a:solidFill>
                <a:latin typeface="Symbol" pitchFamily="2" charset="2"/>
              </a:rPr>
              <a:t>m</a:t>
            </a:r>
            <a:r>
              <a:rPr lang="en-CH" dirty="0">
                <a:solidFill>
                  <a:schemeClr val="bg1"/>
                </a:solidFill>
              </a:rPr>
              <a:t> Collider </a:t>
            </a:r>
          </a:p>
          <a:p>
            <a:r>
              <a:rPr lang="en-US" dirty="0">
                <a:solidFill>
                  <a:schemeClr val="bg1"/>
                </a:solidFill>
              </a:rPr>
              <a:t>&gt; 2040</a:t>
            </a:r>
            <a:endParaRPr lang="en-CH" dirty="0">
              <a:solidFill>
                <a:schemeClr val="bg1"/>
              </a:solidFill>
            </a:endParaRPr>
          </a:p>
        </p:txBody>
      </p:sp>
      <p:pic>
        <p:nvPicPr>
          <p:cNvPr id="16" name="Picture 15">
            <a:extLst>
              <a:ext uri="{FF2B5EF4-FFF2-40B4-BE49-F238E27FC236}">
                <a16:creationId xmlns:a16="http://schemas.microsoft.com/office/drawing/2014/main" id="{CB40E564-E208-7EB0-7CFE-C934104FEB74}"/>
              </a:ext>
            </a:extLst>
          </p:cNvPr>
          <p:cNvPicPr>
            <a:picLocks noChangeAspect="1"/>
          </p:cNvPicPr>
          <p:nvPr/>
        </p:nvPicPr>
        <p:blipFill>
          <a:blip r:embed="rId8"/>
          <a:stretch>
            <a:fillRect/>
          </a:stretch>
        </p:blipFill>
        <p:spPr>
          <a:xfrm>
            <a:off x="8729162" y="1266124"/>
            <a:ext cx="3217726" cy="2121804"/>
          </a:xfrm>
          <a:prstGeom prst="rect">
            <a:avLst/>
          </a:prstGeom>
        </p:spPr>
      </p:pic>
      <p:pic>
        <p:nvPicPr>
          <p:cNvPr id="18" name="Picture 17">
            <a:extLst>
              <a:ext uri="{FF2B5EF4-FFF2-40B4-BE49-F238E27FC236}">
                <a16:creationId xmlns:a16="http://schemas.microsoft.com/office/drawing/2014/main" id="{A3F03DFD-2A2E-C050-42FA-57144E059FEF}"/>
              </a:ext>
            </a:extLst>
          </p:cNvPr>
          <p:cNvPicPr>
            <a:picLocks noChangeAspect="1"/>
          </p:cNvPicPr>
          <p:nvPr/>
        </p:nvPicPr>
        <p:blipFill>
          <a:blip r:embed="rId9"/>
          <a:stretch>
            <a:fillRect/>
          </a:stretch>
        </p:blipFill>
        <p:spPr>
          <a:xfrm>
            <a:off x="9108293" y="4233698"/>
            <a:ext cx="2677448" cy="1382232"/>
          </a:xfrm>
          <a:prstGeom prst="rect">
            <a:avLst/>
          </a:prstGeom>
        </p:spPr>
      </p:pic>
      <p:sp>
        <p:nvSpPr>
          <p:cNvPr id="19" name="TextBox 18">
            <a:extLst>
              <a:ext uri="{FF2B5EF4-FFF2-40B4-BE49-F238E27FC236}">
                <a16:creationId xmlns:a16="http://schemas.microsoft.com/office/drawing/2014/main" id="{05F099BF-5BA6-65BB-8C5F-7DBAB2733363}"/>
              </a:ext>
            </a:extLst>
          </p:cNvPr>
          <p:cNvSpPr txBox="1"/>
          <p:nvPr/>
        </p:nvSpPr>
        <p:spPr>
          <a:xfrm>
            <a:off x="9981749" y="3914261"/>
            <a:ext cx="461088" cy="369332"/>
          </a:xfrm>
          <a:prstGeom prst="rect">
            <a:avLst/>
          </a:prstGeom>
          <a:noFill/>
        </p:spPr>
        <p:txBody>
          <a:bodyPr wrap="none" rtlCol="0">
            <a:spAutoFit/>
          </a:bodyPr>
          <a:lstStyle/>
          <a:p>
            <a:r>
              <a:rPr lang="en-CH" dirty="0"/>
              <a:t>ILC</a:t>
            </a:r>
          </a:p>
        </p:txBody>
      </p:sp>
    </p:spTree>
    <p:extLst>
      <p:ext uri="{BB962C8B-B14F-4D97-AF65-F5344CB8AC3E}">
        <p14:creationId xmlns:p14="http://schemas.microsoft.com/office/powerpoint/2010/main" val="26374460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A9AEE3AA-2C3B-926D-1842-AF2CD875C0C1}"/>
              </a:ext>
            </a:extLst>
          </p:cNvPr>
          <p:cNvSpPr txBox="1">
            <a:spLocks/>
          </p:cNvSpPr>
          <p:nvPr/>
        </p:nvSpPr>
        <p:spPr>
          <a:xfrm>
            <a:off x="346364" y="1285294"/>
            <a:ext cx="11845636"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2000" b="1" dirty="0">
                <a:solidFill>
                  <a:srgbClr val="002060"/>
                </a:solidFill>
              </a:rPr>
              <a:t>The HEP landscape is very reach and now a clear goal is defined </a:t>
            </a:r>
            <a:r>
              <a:rPr lang="en-GB" sz="2000" b="1" dirty="0">
                <a:solidFill>
                  <a:srgbClr val="002060"/>
                </a:solidFill>
                <a:sym typeface="Wingdings" pitchFamily="2" charset="2"/>
              </a:rPr>
              <a:t> High Field Magnets</a:t>
            </a:r>
          </a:p>
          <a:p>
            <a:pPr algn="just"/>
            <a:r>
              <a:rPr lang="en-GB" sz="2000" b="1" dirty="0">
                <a:solidFill>
                  <a:srgbClr val="002060"/>
                </a:solidFill>
                <a:sym typeface="Wingdings" pitchFamily="2" charset="2"/>
              </a:rPr>
              <a:t>LTS fast and positive advancements 16 Tesla magnets seems more and more in reach!</a:t>
            </a:r>
          </a:p>
          <a:p>
            <a:pPr lvl="2" algn="just"/>
            <a:r>
              <a:rPr lang="en-GB" sz="1800" dirty="0">
                <a:solidFill>
                  <a:srgbClr val="002060"/>
                </a:solidFill>
                <a:sym typeface="Wingdings" pitchFamily="2" charset="2"/>
              </a:rPr>
              <a:t>Re-thinking from material Nb3Sn, design, models, fast-turnaround of developments make technology ad</a:t>
            </a:r>
          </a:p>
          <a:p>
            <a:pPr lvl="2" algn="just"/>
            <a:r>
              <a:rPr lang="en-GB" sz="1800" dirty="0">
                <a:solidFill>
                  <a:srgbClr val="002060"/>
                </a:solidFill>
                <a:sym typeface="Wingdings" pitchFamily="2" charset="2"/>
              </a:rPr>
              <a:t>Demonstrators testing in coming years</a:t>
            </a:r>
          </a:p>
          <a:p>
            <a:pPr lvl="2" algn="just"/>
            <a:r>
              <a:rPr lang="en-GB" sz="1800" dirty="0">
                <a:solidFill>
                  <a:srgbClr val="002060"/>
                </a:solidFill>
                <a:sym typeface="Wingdings" pitchFamily="2" charset="2"/>
              </a:rPr>
              <a:t>Scalability to large scale still needs to be proved </a:t>
            </a:r>
          </a:p>
          <a:p>
            <a:pPr algn="just"/>
            <a:r>
              <a:rPr lang="en-GB" sz="2000" b="1" dirty="0">
                <a:solidFill>
                  <a:srgbClr val="002060"/>
                </a:solidFill>
                <a:sym typeface="Wingdings" pitchFamily="2" charset="2"/>
              </a:rPr>
              <a:t>HTS  New technology advancing very fast but still with many un-knowns</a:t>
            </a:r>
          </a:p>
          <a:p>
            <a:pPr lvl="2" algn="just"/>
            <a:r>
              <a:rPr lang="en-GB" sz="1800" dirty="0">
                <a:solidFill>
                  <a:srgbClr val="002060"/>
                </a:solidFill>
                <a:sym typeface="Wingdings" pitchFamily="2" charset="2"/>
              </a:rPr>
              <a:t>Material experience still very little</a:t>
            </a:r>
          </a:p>
          <a:p>
            <a:pPr lvl="2" algn="just"/>
            <a:r>
              <a:rPr lang="en-GB" sz="1800" dirty="0">
                <a:solidFill>
                  <a:srgbClr val="002060"/>
                </a:solidFill>
                <a:sym typeface="Wingdings" pitchFamily="2" charset="2"/>
              </a:rPr>
              <a:t>Magnets design has to be redefined</a:t>
            </a:r>
          </a:p>
          <a:p>
            <a:pPr lvl="2" algn="just"/>
            <a:r>
              <a:rPr lang="en-GB" sz="1800" dirty="0">
                <a:solidFill>
                  <a:srgbClr val="002060"/>
                </a:solidFill>
                <a:sym typeface="Wingdings" pitchFamily="2" charset="2"/>
              </a:rPr>
              <a:t>Very useful also for lower fields  more energy efficient</a:t>
            </a:r>
          </a:p>
          <a:p>
            <a:pPr lvl="2" algn="just"/>
            <a:r>
              <a:rPr lang="en-GB" sz="1800" dirty="0">
                <a:solidFill>
                  <a:srgbClr val="002060"/>
                </a:solidFill>
                <a:sym typeface="Wingdings" pitchFamily="2" charset="2"/>
              </a:rPr>
              <a:t>Cost and prove of principle still far</a:t>
            </a:r>
            <a:endParaRPr lang="en-GB" sz="1800" b="1" dirty="0">
              <a:solidFill>
                <a:srgbClr val="002060"/>
              </a:solidFill>
              <a:sym typeface="Wingdings" pitchFamily="2" charset="2"/>
            </a:endParaRPr>
          </a:p>
          <a:p>
            <a:pPr algn="just"/>
            <a:r>
              <a:rPr lang="en-GB" sz="2000" b="1" dirty="0">
                <a:solidFill>
                  <a:srgbClr val="002060"/>
                </a:solidFill>
              </a:rPr>
              <a:t>Collider design:</a:t>
            </a:r>
          </a:p>
          <a:p>
            <a:pPr lvl="1" algn="just"/>
            <a:r>
              <a:rPr lang="en-GB" sz="1800" dirty="0">
                <a:solidFill>
                  <a:srgbClr val="002060"/>
                </a:solidFill>
              </a:rPr>
              <a:t>We need to understand the present before moving to the future</a:t>
            </a:r>
            <a:r>
              <a:rPr lang="en-GB" sz="1800" dirty="0">
                <a:solidFill>
                  <a:srgbClr val="002060"/>
                </a:solidFill>
                <a:sym typeface="Wingdings" pitchFamily="2" charset="2"/>
              </a:rPr>
              <a:t> </a:t>
            </a:r>
            <a:r>
              <a:rPr lang="en-GB" sz="1800" dirty="0" err="1">
                <a:solidFill>
                  <a:srgbClr val="002060"/>
                </a:solidFill>
                <a:sym typeface="Wingdings" pitchFamily="2" charset="2"/>
              </a:rPr>
              <a:t>SuperKEKB</a:t>
            </a:r>
            <a:endParaRPr lang="en-GB" sz="1800" dirty="0">
              <a:solidFill>
                <a:srgbClr val="002060"/>
              </a:solidFill>
              <a:sym typeface="Wingdings" pitchFamily="2" charset="2"/>
            </a:endParaRPr>
          </a:p>
          <a:p>
            <a:pPr lvl="1" algn="just"/>
            <a:r>
              <a:rPr lang="en-GB" sz="1800" dirty="0">
                <a:solidFill>
                  <a:srgbClr val="002060"/>
                </a:solidFill>
              </a:rPr>
              <a:t>Close work with magnet people to define together the future magnet design and operational </a:t>
            </a:r>
            <a:r>
              <a:rPr lang="en-GB" sz="1800" dirty="0" err="1">
                <a:solidFill>
                  <a:srgbClr val="002060"/>
                </a:solidFill>
              </a:rPr>
              <a:t>scenarious</a:t>
            </a:r>
            <a:endParaRPr lang="en-GB" sz="1800" dirty="0">
              <a:solidFill>
                <a:srgbClr val="002060"/>
              </a:solidFill>
            </a:endParaRPr>
          </a:p>
          <a:p>
            <a:pPr lvl="1" algn="just"/>
            <a:r>
              <a:rPr lang="en-GB" sz="1800" dirty="0"/>
              <a:t>A </a:t>
            </a:r>
            <a:r>
              <a:rPr lang="en-GB" sz="1800" dirty="0">
                <a:solidFill>
                  <a:srgbClr val="002060"/>
                </a:solidFill>
              </a:rPr>
              <a:t>major re-thinking of the optics design and mode of operation</a:t>
            </a:r>
            <a:r>
              <a:rPr lang="en-GB" sz="1800" dirty="0"/>
              <a:t> is required</a:t>
            </a:r>
          </a:p>
          <a:p>
            <a:pPr marL="0" indent="0">
              <a:buFont typeface="Arial" panose="020B0604020202020204" pitchFamily="34" charset="0"/>
              <a:buNone/>
            </a:pPr>
            <a:endParaRPr lang="en-US" sz="2000" dirty="0"/>
          </a:p>
          <a:p>
            <a:endParaRPr lang="en-CH" sz="2000" dirty="0"/>
          </a:p>
        </p:txBody>
      </p:sp>
      <p:sp>
        <p:nvSpPr>
          <p:cNvPr id="2" name="Title 1">
            <a:extLst>
              <a:ext uri="{FF2B5EF4-FFF2-40B4-BE49-F238E27FC236}">
                <a16:creationId xmlns:a16="http://schemas.microsoft.com/office/drawing/2014/main" id="{EE087508-7860-5449-DECE-F3F3941A2AD1}"/>
              </a:ext>
            </a:extLst>
          </p:cNvPr>
          <p:cNvSpPr>
            <a:spLocks noGrp="1"/>
          </p:cNvSpPr>
          <p:nvPr>
            <p:ph type="title"/>
          </p:nvPr>
        </p:nvSpPr>
        <p:spPr>
          <a:xfrm>
            <a:off x="838200" y="-175206"/>
            <a:ext cx="10515600" cy="1325563"/>
          </a:xfrm>
        </p:spPr>
        <p:txBody>
          <a:bodyPr/>
          <a:lstStyle/>
          <a:p>
            <a:r>
              <a:rPr lang="en-CH" dirty="0"/>
              <a:t>Summary</a:t>
            </a:r>
          </a:p>
        </p:txBody>
      </p:sp>
      <p:sp>
        <p:nvSpPr>
          <p:cNvPr id="4" name="TextBox 3">
            <a:extLst>
              <a:ext uri="{FF2B5EF4-FFF2-40B4-BE49-F238E27FC236}">
                <a16:creationId xmlns:a16="http://schemas.microsoft.com/office/drawing/2014/main" id="{9C4A909E-7547-E640-77FF-508C53047215}"/>
              </a:ext>
            </a:extLst>
          </p:cNvPr>
          <p:cNvSpPr txBox="1"/>
          <p:nvPr/>
        </p:nvSpPr>
        <p:spPr>
          <a:xfrm>
            <a:off x="346364" y="5636632"/>
            <a:ext cx="11328996" cy="1015663"/>
          </a:xfrm>
          <a:prstGeom prst="rect">
            <a:avLst/>
          </a:prstGeom>
          <a:solidFill>
            <a:schemeClr val="accent6">
              <a:lumMod val="60000"/>
              <a:lumOff val="40000"/>
            </a:schemeClr>
          </a:solidFill>
        </p:spPr>
        <p:txBody>
          <a:bodyPr wrap="square" rtlCol="0">
            <a:spAutoFit/>
          </a:bodyPr>
          <a:lstStyle/>
          <a:p>
            <a:pPr algn="ctr"/>
            <a:r>
              <a:rPr lang="en-CH" sz="3000" dirty="0"/>
              <a:t>Fundamental ingredients: Interdisciplinary research, techinical exchange and coordinated network for fast turnaround of knowledge</a:t>
            </a:r>
          </a:p>
        </p:txBody>
      </p:sp>
    </p:spTree>
    <p:extLst>
      <p:ext uri="{BB962C8B-B14F-4D97-AF65-F5344CB8AC3E}">
        <p14:creationId xmlns:p14="http://schemas.microsoft.com/office/powerpoint/2010/main" val="3232451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7BE6B-9CF0-1B12-D709-9680E1E62407}"/>
              </a:ext>
            </a:extLst>
          </p:cNvPr>
          <p:cNvSpPr>
            <a:spLocks noGrp="1"/>
          </p:cNvSpPr>
          <p:nvPr>
            <p:ph type="title"/>
          </p:nvPr>
        </p:nvSpPr>
        <p:spPr/>
        <p:txBody>
          <a:bodyPr/>
          <a:lstStyle/>
          <a:p>
            <a:r>
              <a:rPr lang="en-CH" dirty="0">
                <a:hlinkClick r:id="rId2"/>
              </a:rPr>
              <a:t>Material from FCC week</a:t>
            </a:r>
            <a:endParaRPr lang="en-CH" dirty="0"/>
          </a:p>
        </p:txBody>
      </p:sp>
      <p:sp>
        <p:nvSpPr>
          <p:cNvPr id="3" name="Content Placeholder 2">
            <a:extLst>
              <a:ext uri="{FF2B5EF4-FFF2-40B4-BE49-F238E27FC236}">
                <a16:creationId xmlns:a16="http://schemas.microsoft.com/office/drawing/2014/main" id="{50FD059F-A288-D9DF-EDEE-A83FA6FECDB3}"/>
              </a:ext>
            </a:extLst>
          </p:cNvPr>
          <p:cNvSpPr>
            <a:spLocks noGrp="1"/>
          </p:cNvSpPr>
          <p:nvPr>
            <p:ph idx="1"/>
          </p:nvPr>
        </p:nvSpPr>
        <p:spPr/>
        <p:txBody>
          <a:bodyPr/>
          <a:lstStyle/>
          <a:p>
            <a:r>
              <a:rPr lang="en-US" sz="1800" dirty="0">
                <a:solidFill>
                  <a:srgbClr val="00549E"/>
                </a:solidFill>
                <a:effectLst/>
                <a:latin typeface="ArialMT"/>
                <a:hlinkClick r:id="rId3"/>
              </a:rPr>
              <a:t>Andrzej Siemko and Bernard Auchmann  High Field Magnets</a:t>
            </a:r>
            <a:endParaRPr lang="en-US" sz="1800" dirty="0">
              <a:solidFill>
                <a:srgbClr val="00549E"/>
              </a:solidFill>
              <a:effectLst/>
              <a:latin typeface="ArialMT"/>
            </a:endParaRPr>
          </a:p>
          <a:p>
            <a:r>
              <a:rPr lang="en-US" sz="1800" dirty="0">
                <a:solidFill>
                  <a:srgbClr val="00549E"/>
                </a:solidFill>
                <a:latin typeface="ArialMT"/>
                <a:hlinkClick r:id="rId4"/>
              </a:rPr>
              <a:t>Soren Preston The US Magnet Development Program</a:t>
            </a:r>
            <a:endParaRPr lang="en-US" sz="1800" dirty="0">
              <a:solidFill>
                <a:srgbClr val="00549E"/>
              </a:solidFill>
              <a:latin typeface="ArialMT"/>
            </a:endParaRPr>
          </a:p>
          <a:p>
            <a:r>
              <a:rPr lang="en-US" sz="1800" dirty="0">
                <a:solidFill>
                  <a:srgbClr val="00549E"/>
                </a:solidFill>
                <a:effectLst/>
                <a:latin typeface="ArialMT"/>
                <a:hlinkClick r:id="rId5"/>
              </a:rPr>
              <a:t>Amalia Ballarino HTS Developments</a:t>
            </a:r>
            <a:endParaRPr lang="en-US" sz="1800" dirty="0">
              <a:solidFill>
                <a:srgbClr val="00549E"/>
              </a:solidFill>
              <a:effectLst/>
              <a:latin typeface="ArialMT"/>
            </a:endParaRPr>
          </a:p>
          <a:p>
            <a:r>
              <a:rPr lang="en-US" sz="1800" dirty="0">
                <a:solidFill>
                  <a:srgbClr val="00549E"/>
                </a:solidFill>
                <a:latin typeface="ArialMT"/>
                <a:hlinkClick r:id="rId6"/>
              </a:rPr>
              <a:t>Luca Bottura HTS for Accelerators Status, Needs and Perspective at the Applied Superconductivity Conference</a:t>
            </a:r>
            <a:endParaRPr lang="en-US" sz="1800" dirty="0">
              <a:solidFill>
                <a:srgbClr val="00549E"/>
              </a:solidFill>
              <a:latin typeface="ArialMT"/>
            </a:endParaRPr>
          </a:p>
          <a:p>
            <a:r>
              <a:rPr lang="en-US" sz="1800" dirty="0">
                <a:solidFill>
                  <a:srgbClr val="00549E"/>
                </a:solidFill>
                <a:latin typeface="ArialMT"/>
              </a:rPr>
              <a:t>Marco </a:t>
            </a:r>
            <a:r>
              <a:rPr lang="en-US" sz="1800" dirty="0" err="1">
                <a:solidFill>
                  <a:srgbClr val="00549E"/>
                </a:solidFill>
                <a:latin typeface="ArialMT"/>
              </a:rPr>
              <a:t>Calvi</a:t>
            </a:r>
            <a:r>
              <a:rPr lang="en-US" sz="1800" dirty="0">
                <a:solidFill>
                  <a:srgbClr val="00549E"/>
                </a:solidFill>
                <a:latin typeface="ArialMT"/>
              </a:rPr>
              <a:t> </a:t>
            </a:r>
          </a:p>
          <a:p>
            <a:pPr marL="0" indent="0">
              <a:buNone/>
            </a:pPr>
            <a:endParaRPr lang="en-US" dirty="0">
              <a:effectLst/>
            </a:endParaRPr>
          </a:p>
          <a:p>
            <a:endParaRPr lang="en-CH" dirty="0"/>
          </a:p>
        </p:txBody>
      </p:sp>
    </p:spTree>
    <p:extLst>
      <p:ext uri="{BB962C8B-B14F-4D97-AF65-F5344CB8AC3E}">
        <p14:creationId xmlns:p14="http://schemas.microsoft.com/office/powerpoint/2010/main" val="8690976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7918391-D411-FE40-AAD7-861AE5233E0E}" type="slidenum">
              <a:rPr lang="en-US" smtClean="0"/>
              <a:pPr algn="r">
                <a:defRPr/>
              </a:pPr>
              <a:t>42</a:t>
            </a:fld>
            <a:endParaRPr lang="de-DE" dirty="0"/>
          </a:p>
        </p:txBody>
      </p:sp>
      <p:sp>
        <p:nvSpPr>
          <p:cNvPr id="2" name="TextBox 1">
            <a:extLst>
              <a:ext uri="{FF2B5EF4-FFF2-40B4-BE49-F238E27FC236}">
                <a16:creationId xmlns:a16="http://schemas.microsoft.com/office/drawing/2014/main" id="{89A5886F-F4C0-B24C-B7A7-74CD3985FE22}"/>
              </a:ext>
            </a:extLst>
          </p:cNvPr>
          <p:cNvSpPr txBox="1"/>
          <p:nvPr/>
        </p:nvSpPr>
        <p:spPr>
          <a:xfrm>
            <a:off x="2274289" y="4531393"/>
            <a:ext cx="914400" cy="914400"/>
          </a:xfrm>
          <a:prstGeom prst="rect">
            <a:avLst/>
          </a:prstGeom>
          <a:noFill/>
        </p:spPr>
        <p:txBody>
          <a:bodyPr wrap="none" lIns="0" tIns="0" rIns="0" bIns="0" rtlCol="0">
            <a:noAutofit/>
          </a:bodyPr>
          <a:lstStyle/>
          <a:p>
            <a:pPr>
              <a:lnSpc>
                <a:spcPct val="110000"/>
              </a:lnSpc>
            </a:pPr>
            <a:r>
              <a:rPr lang="en-CH" sz="1400" kern="1000" spc="30" dirty="0">
                <a:cs typeface="Franklin Gothic Book"/>
              </a:rPr>
              <a:t>Pictures by M. Daly, S. Sidorov, S. Otten</a:t>
            </a:r>
          </a:p>
        </p:txBody>
      </p:sp>
      <p:sp>
        <p:nvSpPr>
          <p:cNvPr id="20" name="TextBox 19">
            <a:extLst>
              <a:ext uri="{FF2B5EF4-FFF2-40B4-BE49-F238E27FC236}">
                <a16:creationId xmlns:a16="http://schemas.microsoft.com/office/drawing/2014/main" id="{81B0DA33-D6CB-9241-95D8-C919F3DA1E70}"/>
              </a:ext>
            </a:extLst>
          </p:cNvPr>
          <p:cNvSpPr txBox="1"/>
          <p:nvPr/>
        </p:nvSpPr>
        <p:spPr>
          <a:xfrm>
            <a:off x="4179277" y="8018585"/>
            <a:ext cx="0" cy="0"/>
          </a:xfrm>
          <a:prstGeom prst="rect">
            <a:avLst/>
          </a:prstGeom>
          <a:noFill/>
        </p:spPr>
        <p:txBody>
          <a:bodyPr wrap="none" lIns="0" tIns="0" rIns="0" bIns="0" rtlCol="0">
            <a:noAutofit/>
          </a:bodyPr>
          <a:lstStyle/>
          <a:p>
            <a:pPr>
              <a:lnSpc>
                <a:spcPct val="110000"/>
              </a:lnSpc>
            </a:pPr>
            <a:endParaRPr lang="en-CH" kern="1000" spc="30" dirty="0" err="1">
              <a:cs typeface="Franklin Gothic Book"/>
            </a:endParaRPr>
          </a:p>
        </p:txBody>
      </p:sp>
      <p:pic>
        <p:nvPicPr>
          <p:cNvPr id="25" name="Picture 24">
            <a:extLst>
              <a:ext uri="{FF2B5EF4-FFF2-40B4-BE49-F238E27FC236}">
                <a16:creationId xmlns:a16="http://schemas.microsoft.com/office/drawing/2014/main" id="{F71CFCA5-F10F-3745-5E61-89867BF439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23" t="6999" r="4302" b="5312"/>
          <a:stretch/>
        </p:blipFill>
        <p:spPr>
          <a:xfrm>
            <a:off x="3542904" y="1262211"/>
            <a:ext cx="4670363" cy="3267009"/>
          </a:xfrm>
          <a:prstGeom prst="rect">
            <a:avLst/>
          </a:prstGeom>
          <a:solidFill>
            <a:schemeClr val="bg1"/>
          </a:solidFill>
        </p:spPr>
      </p:pic>
      <p:pic>
        <p:nvPicPr>
          <p:cNvPr id="10" name="Picture 9">
            <a:extLst>
              <a:ext uri="{FF2B5EF4-FFF2-40B4-BE49-F238E27FC236}">
                <a16:creationId xmlns:a16="http://schemas.microsoft.com/office/drawing/2014/main" id="{48E219E9-40E6-FF81-BDF1-8FD8AF5C99C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090298" y="3818750"/>
            <a:ext cx="1030039" cy="232048"/>
          </a:xfrm>
          <a:prstGeom prst="rect">
            <a:avLst/>
          </a:prstGeom>
        </p:spPr>
      </p:pic>
      <p:grpSp>
        <p:nvGrpSpPr>
          <p:cNvPr id="13" name="Group 12">
            <a:extLst>
              <a:ext uri="{FF2B5EF4-FFF2-40B4-BE49-F238E27FC236}">
                <a16:creationId xmlns:a16="http://schemas.microsoft.com/office/drawing/2014/main" id="{DA477557-9F99-F646-BFA3-785E3E91D86F}"/>
              </a:ext>
            </a:extLst>
          </p:cNvPr>
          <p:cNvGrpSpPr/>
          <p:nvPr/>
        </p:nvGrpSpPr>
        <p:grpSpPr>
          <a:xfrm>
            <a:off x="7426700" y="279170"/>
            <a:ext cx="1597152" cy="557360"/>
            <a:chOff x="6107978" y="1810579"/>
            <a:chExt cx="2077398" cy="724952"/>
          </a:xfrm>
        </p:grpSpPr>
        <p:pic>
          <p:nvPicPr>
            <p:cNvPr id="14" name="Picture 2" descr="Free Download Paul Scherrer Institute (PSI) Logo Vector from ...">
              <a:extLst>
                <a:ext uri="{FF2B5EF4-FFF2-40B4-BE49-F238E27FC236}">
                  <a16:creationId xmlns:a16="http://schemas.microsoft.com/office/drawing/2014/main" id="{72B395C8-B25D-BACF-E860-2269A38686C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93342" y="1815683"/>
              <a:ext cx="1292034" cy="71984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picture containing drawing&#10;&#10;Description automatically generated">
              <a:extLst>
                <a:ext uri="{FF2B5EF4-FFF2-40B4-BE49-F238E27FC236}">
                  <a16:creationId xmlns:a16="http://schemas.microsoft.com/office/drawing/2014/main" id="{FFDFD732-23CE-5F7A-E964-F2817940889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7978" y="1810579"/>
              <a:ext cx="719847" cy="719847"/>
            </a:xfrm>
            <a:prstGeom prst="rect">
              <a:avLst/>
            </a:prstGeom>
          </p:spPr>
        </p:pic>
      </p:grpSp>
      <p:pic>
        <p:nvPicPr>
          <p:cNvPr id="16" name="Picture 15">
            <a:extLst>
              <a:ext uri="{FF2B5EF4-FFF2-40B4-BE49-F238E27FC236}">
                <a16:creationId xmlns:a16="http://schemas.microsoft.com/office/drawing/2014/main" id="{AA4E6B4A-E4FF-6BA5-DA8A-C82513E2AFF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89642" y="203955"/>
            <a:ext cx="1439469" cy="707108"/>
          </a:xfrm>
          <a:prstGeom prst="rect">
            <a:avLst/>
          </a:prstGeom>
          <a:solidFill>
            <a:schemeClr val="bg1"/>
          </a:solidFill>
        </p:spPr>
      </p:pic>
      <p:pic>
        <p:nvPicPr>
          <p:cNvPr id="6" name="Picture 5" descr="A picture containing text, screenshot, font&#10;&#10;Description automatically generated">
            <a:extLst>
              <a:ext uri="{FF2B5EF4-FFF2-40B4-BE49-F238E27FC236}">
                <a16:creationId xmlns:a16="http://schemas.microsoft.com/office/drawing/2014/main" id="{957273D7-7ECC-CBA9-E82F-CC409B47B91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66714" y="1358419"/>
            <a:ext cx="7209525" cy="3396350"/>
          </a:xfrm>
          <a:prstGeom prst="rect">
            <a:avLst/>
          </a:prstGeom>
        </p:spPr>
      </p:pic>
      <p:sp>
        <p:nvSpPr>
          <p:cNvPr id="21" name="TextBox 20">
            <a:extLst>
              <a:ext uri="{FF2B5EF4-FFF2-40B4-BE49-F238E27FC236}">
                <a16:creationId xmlns:a16="http://schemas.microsoft.com/office/drawing/2014/main" id="{09D426B3-D49B-C3E6-09AB-B1AFC925118A}"/>
              </a:ext>
            </a:extLst>
          </p:cNvPr>
          <p:cNvSpPr txBox="1"/>
          <p:nvPr/>
        </p:nvSpPr>
        <p:spPr>
          <a:xfrm>
            <a:off x="7384621" y="1738917"/>
            <a:ext cx="3097002" cy="1384995"/>
          </a:xfrm>
          <a:prstGeom prst="rect">
            <a:avLst/>
          </a:prstGeom>
          <a:noFill/>
        </p:spPr>
        <p:txBody>
          <a:bodyPr wrap="none" rtlCol="0">
            <a:spAutoFit/>
          </a:bodyPr>
          <a:lstStyle/>
          <a:p>
            <a:r>
              <a:rPr lang="en-CH" sz="1400" dirty="0"/>
              <a:t>1975 review paper of 1968-71 results</a:t>
            </a:r>
            <a:br>
              <a:rPr lang="en-CH" sz="1400" dirty="0"/>
            </a:br>
            <a:r>
              <a:rPr lang="en-CH" sz="1400" dirty="0"/>
              <a:t>recommends wax or oil impregnation</a:t>
            </a:r>
            <a:br>
              <a:rPr lang="en-CH" sz="1400" dirty="0"/>
            </a:br>
            <a:br>
              <a:rPr lang="en-CH" sz="1400" dirty="0"/>
            </a:br>
            <a:r>
              <a:rPr lang="en-CH" sz="1400" dirty="0"/>
              <a:t>Modern take on wax: combination with </a:t>
            </a:r>
            <a:br>
              <a:rPr lang="en-CH" sz="1400" dirty="0"/>
            </a:br>
            <a:r>
              <a:rPr lang="en-CH" sz="1400" dirty="0"/>
              <a:t>stress-management extends the</a:t>
            </a:r>
            <a:br>
              <a:rPr lang="en-CH" sz="1400" dirty="0"/>
            </a:br>
            <a:r>
              <a:rPr lang="en-CH" sz="1400" dirty="0"/>
              <a:t>validitity of the approach.</a:t>
            </a:r>
          </a:p>
        </p:txBody>
      </p:sp>
      <p:sp>
        <p:nvSpPr>
          <p:cNvPr id="9" name="Title 2">
            <a:extLst>
              <a:ext uri="{FF2B5EF4-FFF2-40B4-BE49-F238E27FC236}">
                <a16:creationId xmlns:a16="http://schemas.microsoft.com/office/drawing/2014/main" id="{AA55F25F-9338-DCCC-0CC8-4EA8B1EC575D}"/>
              </a:ext>
            </a:extLst>
          </p:cNvPr>
          <p:cNvSpPr>
            <a:spLocks noGrp="1"/>
          </p:cNvSpPr>
          <p:nvPr>
            <p:ph type="title"/>
          </p:nvPr>
        </p:nvSpPr>
        <p:spPr>
          <a:xfrm>
            <a:off x="381000" y="-244475"/>
            <a:ext cx="10515600" cy="1325563"/>
          </a:xfrm>
        </p:spPr>
        <p:txBody>
          <a:bodyPr/>
          <a:lstStyle/>
          <a:p>
            <a:r>
              <a:rPr lang="en-CH" dirty="0"/>
              <a:t>BOX Program example</a:t>
            </a:r>
          </a:p>
        </p:txBody>
      </p:sp>
    </p:spTree>
    <p:extLst>
      <p:ext uri="{BB962C8B-B14F-4D97-AF65-F5344CB8AC3E}">
        <p14:creationId xmlns:p14="http://schemas.microsoft.com/office/powerpoint/2010/main" val="13359780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92CE2-228C-7B31-A883-01CE6BFB737A}"/>
              </a:ext>
            </a:extLst>
          </p:cNvPr>
          <p:cNvSpPr>
            <a:spLocks noGrp="1"/>
          </p:cNvSpPr>
          <p:nvPr>
            <p:ph type="title"/>
          </p:nvPr>
        </p:nvSpPr>
        <p:spPr>
          <a:xfrm>
            <a:off x="492760" y="-5047"/>
            <a:ext cx="10515600" cy="1325563"/>
          </a:xfrm>
        </p:spPr>
        <p:txBody>
          <a:bodyPr>
            <a:normAutofit/>
          </a:bodyPr>
          <a:lstStyle/>
          <a:p>
            <a:r>
              <a:rPr lang="en-US" dirty="0"/>
              <a:t>The need for energy</a:t>
            </a:r>
            <a:endParaRPr lang="en-CH" dirty="0"/>
          </a:p>
        </p:txBody>
      </p:sp>
      <p:sp>
        <p:nvSpPr>
          <p:cNvPr id="3" name="Content Placeholder 2">
            <a:extLst>
              <a:ext uri="{FF2B5EF4-FFF2-40B4-BE49-F238E27FC236}">
                <a16:creationId xmlns:a16="http://schemas.microsoft.com/office/drawing/2014/main" id="{2504E8B6-C0C0-FEB9-D334-17B98F2123B7}"/>
              </a:ext>
            </a:extLst>
          </p:cNvPr>
          <p:cNvSpPr>
            <a:spLocks noGrp="1"/>
          </p:cNvSpPr>
          <p:nvPr>
            <p:ph idx="1"/>
          </p:nvPr>
        </p:nvSpPr>
        <p:spPr>
          <a:xfrm>
            <a:off x="492760" y="1320804"/>
            <a:ext cx="5035204" cy="4674015"/>
          </a:xfrm>
        </p:spPr>
        <p:txBody>
          <a:bodyPr>
            <a:normAutofit/>
          </a:bodyPr>
          <a:lstStyle/>
          <a:p>
            <a:r>
              <a:rPr lang="en-US" sz="2200" dirty="0"/>
              <a:t>CERN uses today </a:t>
            </a:r>
            <a:r>
              <a:rPr lang="en-US" sz="2200" b="1" dirty="0"/>
              <a:t>1.3 </a:t>
            </a:r>
            <a:r>
              <a:rPr lang="en-US" sz="2200" b="1" dirty="0" err="1"/>
              <a:t>TWh</a:t>
            </a:r>
            <a:r>
              <a:rPr lang="en-US" sz="2200" b="1" dirty="0"/>
              <a:t> </a:t>
            </a:r>
            <a:r>
              <a:rPr lang="en-US" sz="2200" dirty="0"/>
              <a:t>per year of operation, with peak power consumption of </a:t>
            </a:r>
            <a:r>
              <a:rPr lang="en-US" sz="2200" b="1" dirty="0"/>
              <a:t>200 MW </a:t>
            </a:r>
            <a:r>
              <a:rPr lang="en-US" sz="2200" dirty="0"/>
              <a:t>(running accelerators and experiments), dropping to </a:t>
            </a:r>
            <a:r>
              <a:rPr lang="en-US" sz="2200" b="1" dirty="0"/>
              <a:t>80 MW</a:t>
            </a:r>
            <a:r>
              <a:rPr lang="en-US" sz="2200" dirty="0"/>
              <a:t> in winter (technical stop period)</a:t>
            </a:r>
          </a:p>
          <a:p>
            <a:r>
              <a:rPr lang="en-US" sz="2200" dirty="0"/>
              <a:t>Electric power is drawn directly from the French 400 kV distribution, and presently supplied under agreed conditions and cost</a:t>
            </a:r>
          </a:p>
          <a:p>
            <a:r>
              <a:rPr lang="en-US" sz="2200" b="1" dirty="0">
                <a:solidFill>
                  <a:srgbClr val="FF0000"/>
                </a:solidFill>
              </a:rPr>
              <a:t>Supply cost, chain and risk </a:t>
            </a:r>
            <a:r>
              <a:rPr lang="en-US" sz="2200" dirty="0"/>
              <a:t>are obvious concerns for the present and future of the laboratory</a:t>
            </a:r>
          </a:p>
        </p:txBody>
      </p:sp>
      <p:sp>
        <p:nvSpPr>
          <p:cNvPr id="6" name="Slide Number Placeholder 5">
            <a:extLst>
              <a:ext uri="{FF2B5EF4-FFF2-40B4-BE49-F238E27FC236}">
                <a16:creationId xmlns:a16="http://schemas.microsoft.com/office/drawing/2014/main" id="{FD0B0D92-3F56-DD7D-AD4C-67EC0E7B6D39}"/>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43</a:t>
            </a:fld>
            <a:endParaRPr lang="en-US"/>
          </a:p>
        </p:txBody>
      </p:sp>
      <p:pic>
        <p:nvPicPr>
          <p:cNvPr id="7" name="Picture 6" descr="Graphical user interface&#10;&#10;Description automatically generated">
            <a:extLst>
              <a:ext uri="{FF2B5EF4-FFF2-40B4-BE49-F238E27FC236}">
                <a16:creationId xmlns:a16="http://schemas.microsoft.com/office/drawing/2014/main" id="{3F906E27-881A-859B-18DD-9A16E3F82A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7208" y="2718819"/>
            <a:ext cx="4351264" cy="3276000"/>
          </a:xfrm>
          <a:prstGeom prst="rect">
            <a:avLst/>
          </a:prstGeom>
        </p:spPr>
      </p:pic>
      <p:pic>
        <p:nvPicPr>
          <p:cNvPr id="9" name="Picture 8" descr="Chart&#10;&#10;Description automatically generated">
            <a:extLst>
              <a:ext uri="{FF2B5EF4-FFF2-40B4-BE49-F238E27FC236}">
                <a16:creationId xmlns:a16="http://schemas.microsoft.com/office/drawing/2014/main" id="{32F23BCE-0796-A08A-EF44-99F62799CD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9977" y="1019266"/>
            <a:ext cx="2142666" cy="1620000"/>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CF1132E1-C356-559E-E432-0303A839B0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7209" y="1019266"/>
            <a:ext cx="2160000" cy="1620000"/>
          </a:xfrm>
          <a:prstGeom prst="rect">
            <a:avLst/>
          </a:prstGeom>
        </p:spPr>
      </p:pic>
    </p:spTree>
    <p:extLst>
      <p:ext uri="{BB962C8B-B14F-4D97-AF65-F5344CB8AC3E}">
        <p14:creationId xmlns:p14="http://schemas.microsoft.com/office/powerpoint/2010/main" val="517307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E592AC6-B181-0897-1007-0651404519D1}"/>
              </a:ext>
            </a:extLst>
          </p:cNvPr>
          <p:cNvPicPr>
            <a:picLocks noChangeAspect="1"/>
          </p:cNvPicPr>
          <p:nvPr/>
        </p:nvPicPr>
        <p:blipFill>
          <a:blip r:embed="rId3"/>
          <a:stretch>
            <a:fillRect/>
          </a:stretch>
        </p:blipFill>
        <p:spPr>
          <a:xfrm>
            <a:off x="6925702" y="1111960"/>
            <a:ext cx="3288023" cy="2959221"/>
          </a:xfrm>
          <a:prstGeom prst="rect">
            <a:avLst/>
          </a:prstGeom>
        </p:spPr>
      </p:pic>
      <p:sp>
        <p:nvSpPr>
          <p:cNvPr id="6" name="Title 1">
            <a:extLst>
              <a:ext uri="{FF2B5EF4-FFF2-40B4-BE49-F238E27FC236}">
                <a16:creationId xmlns:a16="http://schemas.microsoft.com/office/drawing/2014/main" id="{03529725-9F96-0E01-4241-88108A7C4783}"/>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FCC-</a:t>
            </a:r>
            <a:r>
              <a:rPr kumimoji="0" lang="en-US" sz="3200" b="1" i="0" u="none" strike="noStrike" kern="0" cap="none" spc="0" normalizeH="0" baseline="0" noProof="0" dirty="0" err="1">
                <a:ln>
                  <a:noFill/>
                </a:ln>
                <a:solidFill>
                  <a:srgbClr val="FFFF00"/>
                </a:solidFill>
                <a:effectLst/>
                <a:uLnTx/>
                <a:uFillTx/>
                <a:latin typeface="Arial"/>
                <a:ea typeface="+mj-ea"/>
                <a:cs typeface="+mj-cs"/>
              </a:rPr>
              <a:t>ee</a:t>
            </a:r>
            <a:r>
              <a:rPr kumimoji="0" lang="en-US" sz="3200" b="1" i="0" u="none" strike="noStrike" kern="0" cap="none" spc="0" normalizeH="0" baseline="0" noProof="0" dirty="0">
                <a:ln>
                  <a:noFill/>
                </a:ln>
                <a:solidFill>
                  <a:srgbClr val="FFFF00"/>
                </a:solidFill>
                <a:effectLst/>
                <a:uLnTx/>
                <a:uFillTx/>
                <a:latin typeface="Arial"/>
                <a:ea typeface="+mj-ea"/>
                <a:cs typeface="+mj-cs"/>
              </a:rPr>
              <a:t> R&amp;D Examples</a:t>
            </a:r>
            <a:endParaRPr kumimoji="0" lang="en-GB" sz="1800" b="0" i="0" u="none" strike="noStrike" kern="1200" cap="none" spc="0" normalizeH="0" baseline="0" noProof="0" dirty="0">
              <a:ln>
                <a:noFill/>
              </a:ln>
              <a:solidFill>
                <a:srgbClr val="0F124A"/>
              </a:solidFill>
              <a:effectLst/>
              <a:uLnTx/>
              <a:uFillTx/>
              <a:latin typeface="Arial"/>
              <a:ea typeface="+mj-ea"/>
              <a:cs typeface="+mj-cs"/>
            </a:endParaRPr>
          </a:p>
        </p:txBody>
      </p:sp>
      <p:pic>
        <p:nvPicPr>
          <p:cNvPr id="7" name="Picture 6" descr="A picture containing icon&#10;&#10;Description automatically generated">
            <a:extLst>
              <a:ext uri="{FF2B5EF4-FFF2-40B4-BE49-F238E27FC236}">
                <a16:creationId xmlns:a16="http://schemas.microsoft.com/office/drawing/2014/main" id="{3328257D-ECC8-06EE-C633-8399F2A78D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48FB46A7-5B08-CCFC-8F3B-584076680883}"/>
              </a:ext>
            </a:extLst>
          </p:cNvPr>
          <p:cNvSpPr txBox="1"/>
          <p:nvPr/>
        </p:nvSpPr>
        <p:spPr>
          <a:xfrm>
            <a:off x="0" y="709597"/>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RF power 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(400 &amp; 800 MHz)</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1A382D6-4480-6824-68FD-8C4370280D30}"/>
              </a:ext>
            </a:extLst>
          </p:cNvPr>
          <p:cNvSpPr txBox="1"/>
          <p:nvPr/>
        </p:nvSpPr>
        <p:spPr>
          <a:xfrm>
            <a:off x="4630850" y="744821"/>
            <a:ext cx="3648756"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 high-Q SC cavities </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95AE4F00-84F6-8B7F-CFA8-5E641AD773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663" y="4722190"/>
            <a:ext cx="2887641" cy="1927099"/>
          </a:xfrm>
          <a:prstGeom prst="rect">
            <a:avLst/>
          </a:prstGeom>
        </p:spPr>
      </p:pic>
      <p:pic>
        <p:nvPicPr>
          <p:cNvPr id="15" name="Picture 14">
            <a:extLst>
              <a:ext uri="{FF2B5EF4-FFF2-40B4-BE49-F238E27FC236}">
                <a16:creationId xmlns:a16="http://schemas.microsoft.com/office/drawing/2014/main" id="{2CAF095D-BD73-AA5A-403A-E0757D9BF788}"/>
              </a:ext>
            </a:extLst>
          </p:cNvPr>
          <p:cNvPicPr>
            <a:picLocks noChangeAspect="1"/>
          </p:cNvPicPr>
          <p:nvPr/>
        </p:nvPicPr>
        <p:blipFill rotWithShape="1">
          <a:blip r:embed="rId6">
            <a:clrChange>
              <a:clrFrom>
                <a:srgbClr val="FFFFFF"/>
              </a:clrFrom>
              <a:clrTo>
                <a:srgbClr val="FFFFFF">
                  <a:alpha val="0"/>
                </a:srgbClr>
              </a:clrTo>
            </a:clrChange>
          </a:blip>
          <a:srcRect t="9393"/>
          <a:stretch/>
        </p:blipFill>
        <p:spPr>
          <a:xfrm>
            <a:off x="2886276" y="4787311"/>
            <a:ext cx="4169615" cy="1746034"/>
          </a:xfrm>
          <a:prstGeom prst="rect">
            <a:avLst/>
          </a:prstGeom>
        </p:spPr>
      </p:pic>
      <p:sp>
        <p:nvSpPr>
          <p:cNvPr id="16" name="TextBox 15">
            <a:extLst>
              <a:ext uri="{FF2B5EF4-FFF2-40B4-BE49-F238E27FC236}">
                <a16:creationId xmlns:a16="http://schemas.microsoft.com/office/drawing/2014/main" id="{AE3FF80A-1239-259B-1D9F-508C30EBE0A3}"/>
              </a:ext>
            </a:extLst>
          </p:cNvPr>
          <p:cNvSpPr txBox="1"/>
          <p:nvPr/>
        </p:nvSpPr>
        <p:spPr>
          <a:xfrm>
            <a:off x="221628" y="4259014"/>
            <a:ext cx="540885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energy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twin aperture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arc dipoles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513BE173-004C-39C3-64B9-CB5CC48562B4}"/>
              </a:ext>
            </a:extLst>
          </p:cNvPr>
          <p:cNvSpPr txBox="1"/>
          <p:nvPr/>
        </p:nvSpPr>
        <p:spPr>
          <a:xfrm>
            <a:off x="2894910" y="1212316"/>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59A36FFC-E970-C7E8-594D-F294AF91B807}"/>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A. Milanese</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B2B7C9CF-21CF-79DC-0434-AD24A7F2FD87}"/>
              </a:ext>
            </a:extLst>
          </p:cNvPr>
          <p:cNvSpPr txBox="1"/>
          <p:nvPr/>
        </p:nvSpPr>
        <p:spPr>
          <a:xfrm>
            <a:off x="6317163" y="3896224"/>
            <a:ext cx="5989518" cy="11633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under study: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CCT HTS quad’s &amp; sext’s for arcs</a:t>
            </a:r>
          </a:p>
          <a:p>
            <a:pPr marL="493776" marR="0" lvl="0" indent="-457200" algn="l" defTabSz="914400" rtl="0" eaLnBrk="1" fontAlgn="auto" latinLnBrk="0" hangingPunct="1">
              <a:lnSpc>
                <a:spcPct val="100000"/>
              </a:lnSpc>
              <a:spcBef>
                <a:spcPct val="20000"/>
              </a:spcBef>
              <a:spcAft>
                <a:spcPts val="0"/>
              </a:spcAft>
              <a:buClr>
                <a:srgbClr val="DDDDDD"/>
              </a:buClr>
              <a:buSzPct val="80000"/>
              <a:buFont typeface="Arial"/>
              <a:buChar char="•"/>
              <a:tabLst/>
              <a:defRPr/>
            </a:pPr>
            <a:r>
              <a:rPr lang="en-US" b="1" dirty="0">
                <a:solidFill>
                  <a:srgbClr val="0000CC"/>
                </a:solidFill>
                <a:latin typeface="Arial"/>
              </a:rPr>
              <a:t>r</a:t>
            </a:r>
            <a:r>
              <a:rPr kumimoji="0" lang="en-US" sz="1800" b="1" i="0" u="none" strike="noStrike" kern="1200" cap="none" spc="0" normalizeH="0" baseline="0" noProof="0" dirty="0">
                <a:ln>
                  <a:noFill/>
                </a:ln>
                <a:solidFill>
                  <a:srgbClr val="0000CC"/>
                </a:solidFill>
                <a:effectLst/>
                <a:uLnTx/>
                <a:uFillTx/>
                <a:latin typeface="Arial"/>
                <a:ea typeface="+mn-ea"/>
                <a:cs typeface="+mn-cs"/>
              </a:rPr>
              <a:t>educe energy consumption </a:t>
            </a:r>
            <a:r>
              <a:rPr kumimoji="0" lang="en-US" sz="1800" b="0" i="0" u="none" strike="noStrike" kern="1200" cap="none" spc="0" normalizeH="0" baseline="0" noProof="0" dirty="0">
                <a:ln>
                  <a:noFill/>
                </a:ln>
                <a:solidFill>
                  <a:srgbClr val="0000CC"/>
                </a:solidFill>
                <a:effectLst/>
                <a:uLnTx/>
                <a:uFillTx/>
                <a:latin typeface="Arial"/>
                <a:ea typeface="+mn-ea"/>
                <a:cs typeface="+mn-cs"/>
              </a:rPr>
              <a:t>by O(50 MW)</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0028C984-1F42-24E5-EC77-B68D16471375}"/>
              </a:ext>
            </a:extLst>
          </p:cNvPr>
          <p:cNvPicPr>
            <a:picLocks noChangeAspect="1"/>
          </p:cNvPicPr>
          <p:nvPr/>
        </p:nvPicPr>
        <p:blipFill>
          <a:blip r:embed="rId7"/>
          <a:stretch>
            <a:fillRect/>
          </a:stretch>
        </p:blipFill>
        <p:spPr>
          <a:xfrm>
            <a:off x="7146359" y="5237075"/>
            <a:ext cx="2166235" cy="1559137"/>
          </a:xfrm>
          <a:prstGeom prst="rect">
            <a:avLst/>
          </a:prstGeom>
        </p:spPr>
      </p:pic>
      <p:pic>
        <p:nvPicPr>
          <p:cNvPr id="21" name="Picture 20">
            <a:extLst>
              <a:ext uri="{FF2B5EF4-FFF2-40B4-BE49-F238E27FC236}">
                <a16:creationId xmlns:a16="http://schemas.microsoft.com/office/drawing/2014/main" id="{4D5743F5-CAFB-016A-F9D5-475AD11D4138}"/>
              </a:ext>
            </a:extLst>
          </p:cNvPr>
          <p:cNvPicPr>
            <a:picLocks noChangeAspect="1"/>
          </p:cNvPicPr>
          <p:nvPr/>
        </p:nvPicPr>
        <p:blipFill>
          <a:blip r:embed="rId8"/>
          <a:stretch>
            <a:fillRect/>
          </a:stretch>
        </p:blipFill>
        <p:spPr>
          <a:xfrm>
            <a:off x="8937055" y="4696623"/>
            <a:ext cx="1353688" cy="1453894"/>
          </a:xfrm>
          <a:prstGeom prst="rect">
            <a:avLst/>
          </a:prstGeom>
        </p:spPr>
      </p:pic>
      <p:pic>
        <p:nvPicPr>
          <p:cNvPr id="22" name="Picture 21">
            <a:extLst>
              <a:ext uri="{FF2B5EF4-FFF2-40B4-BE49-F238E27FC236}">
                <a16:creationId xmlns:a16="http://schemas.microsoft.com/office/drawing/2014/main" id="{660DC73A-907A-8A75-6E14-396D848FBD1F}"/>
              </a:ext>
            </a:extLst>
          </p:cNvPr>
          <p:cNvPicPr>
            <a:picLocks noChangeAspect="1"/>
          </p:cNvPicPr>
          <p:nvPr/>
        </p:nvPicPr>
        <p:blipFill>
          <a:blip r:embed="rId9"/>
          <a:stretch>
            <a:fillRect/>
          </a:stretch>
        </p:blipFill>
        <p:spPr>
          <a:xfrm>
            <a:off x="10325800" y="4696623"/>
            <a:ext cx="1410786" cy="1453894"/>
          </a:xfrm>
          <a:prstGeom prst="rect">
            <a:avLst/>
          </a:prstGeom>
        </p:spPr>
      </p:pic>
      <p:pic>
        <p:nvPicPr>
          <p:cNvPr id="27" name="Picture 26" descr="Text&#10;&#10;Description automatically generated with low confidence">
            <a:extLst>
              <a:ext uri="{FF2B5EF4-FFF2-40B4-BE49-F238E27FC236}">
                <a16:creationId xmlns:a16="http://schemas.microsoft.com/office/drawing/2014/main" id="{5DE00890-4C1F-FAF0-3E83-264DCB541A5E}"/>
              </a:ext>
            </a:extLst>
          </p:cNvPr>
          <p:cNvPicPr>
            <a:picLocks noChangeAspect="1"/>
          </p:cNvPicPr>
          <p:nvPr/>
        </p:nvPicPr>
        <p:blipFill>
          <a:blip r:embed="rId10"/>
          <a:stretch>
            <a:fillRect/>
          </a:stretch>
        </p:blipFill>
        <p:spPr>
          <a:xfrm>
            <a:off x="10848528" y="5916957"/>
            <a:ext cx="1347078" cy="896419"/>
          </a:xfrm>
          <a:prstGeom prst="rect">
            <a:avLst/>
          </a:prstGeom>
        </p:spPr>
      </p:pic>
      <p:pic>
        <p:nvPicPr>
          <p:cNvPr id="29" name="Picture 28">
            <a:extLst>
              <a:ext uri="{FF2B5EF4-FFF2-40B4-BE49-F238E27FC236}">
                <a16:creationId xmlns:a16="http://schemas.microsoft.com/office/drawing/2014/main" id="{E172E9DC-9F99-2E07-CF14-0F40485AA2A7}"/>
              </a:ext>
            </a:extLst>
          </p:cNvPr>
          <p:cNvPicPr>
            <a:picLocks noChangeAspect="1"/>
          </p:cNvPicPr>
          <p:nvPr/>
        </p:nvPicPr>
        <p:blipFill rotWithShape="1">
          <a:blip r:embed="rId11"/>
          <a:srcRect r="3846" b="17716"/>
          <a:stretch/>
        </p:blipFill>
        <p:spPr>
          <a:xfrm>
            <a:off x="162750" y="1439229"/>
            <a:ext cx="4168007" cy="1360008"/>
          </a:xfrm>
          <a:prstGeom prst="rect">
            <a:avLst/>
          </a:prstGeom>
        </p:spPr>
      </p:pic>
      <p:sp>
        <p:nvSpPr>
          <p:cNvPr id="30" name="TextBox 16">
            <a:extLst>
              <a:ext uri="{FF2B5EF4-FFF2-40B4-BE49-F238E27FC236}">
                <a16:creationId xmlns:a16="http://schemas.microsoft.com/office/drawing/2014/main" id="{A795006C-E1AD-78E3-E997-9670FCEE62D8}"/>
              </a:ext>
            </a:extLst>
          </p:cNvPr>
          <p:cNvSpPr txBox="1"/>
          <p:nvPr/>
        </p:nvSpPr>
        <p:spPr>
          <a:xfrm>
            <a:off x="4471029" y="142898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 &amp; 2-cell Nb/Cu, 4.5 K</a:t>
            </a:r>
          </a:p>
        </p:txBody>
      </p:sp>
      <p:sp>
        <p:nvSpPr>
          <p:cNvPr id="31" name="TextBox 30">
            <a:extLst>
              <a:ext uri="{FF2B5EF4-FFF2-40B4-BE49-F238E27FC236}">
                <a16:creationId xmlns:a16="http://schemas.microsoft.com/office/drawing/2014/main" id="{3BD54858-14D9-0951-3693-FCBE959356F0}"/>
              </a:ext>
            </a:extLst>
          </p:cNvPr>
          <p:cNvSpPr txBox="1"/>
          <p:nvPr/>
        </p:nvSpPr>
        <p:spPr>
          <a:xfrm>
            <a:off x="9982451" y="740944"/>
            <a:ext cx="2349821" cy="280076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b="1" kern="0" dirty="0">
                <a:solidFill>
                  <a:srgbClr val="0000CC"/>
                </a:solidFill>
                <a:latin typeface="Calibri" panose="020F0502020204030204"/>
              </a:rPr>
              <a:t>Slotted Waveguide Elliptical cavity (SWELL) </a:t>
            </a:r>
            <a:r>
              <a:rPr lang="en-US" sz="2000" kern="0" dirty="0">
                <a:solidFill>
                  <a:srgbClr val="0000CC"/>
                </a:solidFill>
                <a:latin typeface="Calibri" panose="020F0502020204030204"/>
              </a:rPr>
              <a:t>for high beam current  &amp; for high gradient, </a:t>
            </a:r>
            <a:r>
              <a:rPr kumimoji="0" lang="en-US" sz="2000" b="0" i="0" u="none" strike="noStrike" kern="0" cap="none" spc="0" normalizeH="0" baseline="0" noProof="0" dirty="0">
                <a:ln>
                  <a:noFill/>
                </a:ln>
                <a:solidFill>
                  <a:srgbClr val="0000CC"/>
                </a:solidFill>
                <a:effectLst/>
                <a:uLnTx/>
                <a:uFillTx/>
                <a:latin typeface="Calibri" panose="020F0502020204030204"/>
                <a:ea typeface="+mn-ea"/>
                <a:cs typeface="+mn-cs"/>
              </a:rPr>
              <a:t>seamless by nature – links to past </a:t>
            </a:r>
            <a:r>
              <a:rPr lang="en-US" sz="2000" kern="0" dirty="0">
                <a:solidFill>
                  <a:srgbClr val="0000CC"/>
                </a:solidFill>
                <a:latin typeface="Calibri" panose="020F0502020204030204"/>
              </a:rPr>
              <a:t>work at ANL </a:t>
            </a:r>
            <a:r>
              <a:rPr lang="en-US" sz="1600" kern="0" dirty="0">
                <a:solidFill>
                  <a:srgbClr val="0000CC"/>
                </a:solidFill>
                <a:latin typeface="Calibri" panose="020F0502020204030204"/>
              </a:rPr>
              <a:t>(Liu &amp; Nassiri, </a:t>
            </a:r>
            <a:r>
              <a:rPr lang="en-US" sz="1600" kern="0" dirty="0">
                <a:solidFill>
                  <a:srgbClr val="0000CC"/>
                </a:solidFill>
                <a:latin typeface="Calibri" panose="020F0502020204030204"/>
                <a:hlinkClick r:id="rId12"/>
              </a:rPr>
              <a:t>PRAB </a:t>
            </a:r>
            <a:r>
              <a:rPr lang="en-GB" sz="1600" kern="0" dirty="0">
                <a:solidFill>
                  <a:srgbClr val="0000CC"/>
                </a:solidFill>
                <a:latin typeface="Calibri" panose="020F0502020204030204"/>
                <a:hlinkClick r:id="rId12"/>
              </a:rPr>
              <a:t>13, 012001</a:t>
            </a:r>
            <a:r>
              <a:rPr lang="en-US" sz="1600" kern="0" dirty="0">
                <a:solidFill>
                  <a:srgbClr val="0000CC"/>
                </a:solidFill>
                <a:latin typeface="Calibri" panose="020F0502020204030204"/>
              </a:rPr>
              <a:t>)</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32" name="Picture 31">
            <a:extLst>
              <a:ext uri="{FF2B5EF4-FFF2-40B4-BE49-F238E27FC236}">
                <a16:creationId xmlns:a16="http://schemas.microsoft.com/office/drawing/2014/main" id="{FD66DFFC-67DA-7947-B923-D76FF82E4662}"/>
              </a:ext>
            </a:extLst>
          </p:cNvPr>
          <p:cNvPicPr>
            <a:picLocks noChangeAspect="1"/>
          </p:cNvPicPr>
          <p:nvPr/>
        </p:nvPicPr>
        <p:blipFill>
          <a:blip r:embed="rId13"/>
          <a:stretch>
            <a:fillRect/>
          </a:stretch>
        </p:blipFill>
        <p:spPr>
          <a:xfrm>
            <a:off x="7186019" y="4651540"/>
            <a:ext cx="1248511" cy="523220"/>
          </a:xfrm>
          <a:prstGeom prst="rect">
            <a:avLst/>
          </a:prstGeom>
        </p:spPr>
      </p:pic>
      <p:pic>
        <p:nvPicPr>
          <p:cNvPr id="33" name="Picture 32" descr="A picture containing indoor, building, table, sitting&#10;&#10;Description automatically generated">
            <a:extLst>
              <a:ext uri="{FF2B5EF4-FFF2-40B4-BE49-F238E27FC236}">
                <a16:creationId xmlns:a16="http://schemas.microsoft.com/office/drawing/2014/main" id="{D74E2BAE-F45D-27C7-2DBF-102EFEC371E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417538" y="1262605"/>
            <a:ext cx="1834682" cy="2446242"/>
          </a:xfrm>
          <a:prstGeom prst="rect">
            <a:avLst/>
          </a:prstGeom>
        </p:spPr>
      </p:pic>
      <p:sp>
        <p:nvSpPr>
          <p:cNvPr id="34" name="TextBox 33">
            <a:extLst>
              <a:ext uri="{FF2B5EF4-FFF2-40B4-BE49-F238E27FC236}">
                <a16:creationId xmlns:a16="http://schemas.microsoft.com/office/drawing/2014/main" id="{DF47563B-D476-6FB4-D08A-88426D21C866}"/>
              </a:ext>
            </a:extLst>
          </p:cNvPr>
          <p:cNvSpPr txBox="1"/>
          <p:nvPr/>
        </p:nvSpPr>
        <p:spPr>
          <a:xfrm>
            <a:off x="9440399" y="6215125"/>
            <a:ext cx="1353534"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M. Koratzinos,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B. Auchmann</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4AF7A6F2-9778-9134-E7A7-CBDCECCBD84A}"/>
              </a:ext>
            </a:extLst>
          </p:cNvPr>
          <p:cNvSpPr txBox="1"/>
          <p:nvPr/>
        </p:nvSpPr>
        <p:spPr>
          <a:xfrm>
            <a:off x="11013070" y="3502454"/>
            <a:ext cx="1017993"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683D6CEF-B561-E4B5-17F0-9C0D50DAAB1C}"/>
              </a:ext>
            </a:extLst>
          </p:cNvPr>
          <p:cNvSpPr txBox="1"/>
          <p:nvPr/>
        </p:nvSpPr>
        <p:spPr>
          <a:xfrm>
            <a:off x="146792" y="2745832"/>
            <a:ext cx="6269276" cy="144655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kern="0" dirty="0">
                <a:solidFill>
                  <a:srgbClr val="0000CC"/>
                </a:solidFill>
                <a:latin typeface="Calibri" panose="020F0502020204030204"/>
              </a:rPr>
              <a:t>high efficiency klystrons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2000" kern="0" dirty="0">
                <a:solidFill>
                  <a:srgbClr val="0000CC"/>
                </a:solidFill>
                <a:latin typeface="Calibri" panose="020F0502020204030204"/>
              </a:rPr>
              <a:t> &amp; scalable solid-state amplifiers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2400" kern="0" dirty="0">
                <a:solidFill>
                  <a:srgbClr val="0000CC"/>
                </a:solidFill>
                <a:latin typeface="Calibri" panose="020F0502020204030204"/>
              </a:rPr>
              <a:t>FPC &amp; HOM coupler, cryomodule,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2400" dirty="0">
                <a:solidFill>
                  <a:srgbClr val="0000CC"/>
                </a:solidFill>
              </a:rPr>
              <a:t>thin-film coatings</a:t>
            </a:r>
          </a:p>
        </p:txBody>
      </p:sp>
    </p:spTree>
    <p:extLst>
      <p:ext uri="{BB962C8B-B14F-4D97-AF65-F5344CB8AC3E}">
        <p14:creationId xmlns:p14="http://schemas.microsoft.com/office/powerpoint/2010/main" val="1600293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55AC0F-4C1B-34B7-1AAC-FC550B677251}"/>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5</a:t>
            </a:fld>
            <a:endParaRPr lang="en-US" dirty="0"/>
          </a:p>
        </p:txBody>
      </p:sp>
      <p:pic>
        <p:nvPicPr>
          <p:cNvPr id="5" name="Picture 4">
            <a:extLst>
              <a:ext uri="{FF2B5EF4-FFF2-40B4-BE49-F238E27FC236}">
                <a16:creationId xmlns:a16="http://schemas.microsoft.com/office/drawing/2014/main" id="{A9D24B91-124E-8D48-A1A2-21039B26373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31926" y="1462088"/>
            <a:ext cx="2693507" cy="3960440"/>
          </a:xfrm>
          <a:prstGeom prst="rect">
            <a:avLst/>
          </a:prstGeom>
        </p:spPr>
      </p:pic>
      <p:sp>
        <p:nvSpPr>
          <p:cNvPr id="6" name="Rectangle 5">
            <a:extLst>
              <a:ext uri="{FF2B5EF4-FFF2-40B4-BE49-F238E27FC236}">
                <a16:creationId xmlns:a16="http://schemas.microsoft.com/office/drawing/2014/main" id="{6E2C645C-EA8E-D258-891D-EE24C0821CB1}"/>
              </a:ext>
            </a:extLst>
          </p:cNvPr>
          <p:cNvSpPr/>
          <p:nvPr/>
        </p:nvSpPr>
        <p:spPr>
          <a:xfrm>
            <a:off x="9302705" y="5661249"/>
            <a:ext cx="2415469" cy="276999"/>
          </a:xfrm>
          <a:prstGeom prst="rect">
            <a:avLst/>
          </a:prstGeom>
        </p:spPr>
        <p:txBody>
          <a:bodyPr wrap="none">
            <a:spAutoFit/>
          </a:bodyPr>
          <a:lstStyle/>
          <a:p>
            <a:r>
              <a:rPr lang="en-US" sz="1200" u="sng" dirty="0">
                <a:latin typeface="CMTT9"/>
              </a:rPr>
              <a:t>http://</a:t>
            </a:r>
            <a:r>
              <a:rPr lang="en-US" sz="1200" u="sng" dirty="0" err="1">
                <a:latin typeface="CMTT9"/>
              </a:rPr>
              <a:t>cds.cern.ch</a:t>
            </a:r>
            <a:r>
              <a:rPr lang="en-US" sz="1200" u="sng" dirty="0">
                <a:latin typeface="CMTT9"/>
              </a:rPr>
              <a:t>/record/2721370 </a:t>
            </a:r>
            <a:endParaRPr lang="en-US" sz="1200" u="sng" dirty="0"/>
          </a:p>
        </p:txBody>
      </p:sp>
      <p:sp>
        <p:nvSpPr>
          <p:cNvPr id="11" name="Content Placeholder 2">
            <a:extLst>
              <a:ext uri="{FF2B5EF4-FFF2-40B4-BE49-F238E27FC236}">
                <a16:creationId xmlns:a16="http://schemas.microsoft.com/office/drawing/2014/main" id="{AD17372F-4986-4501-0518-42D4DCCE9012}"/>
              </a:ext>
            </a:extLst>
          </p:cNvPr>
          <p:cNvSpPr>
            <a:spLocks noGrp="1"/>
          </p:cNvSpPr>
          <p:nvPr>
            <p:ph idx="1"/>
          </p:nvPr>
        </p:nvSpPr>
        <p:spPr>
          <a:xfrm>
            <a:off x="399011" y="1292357"/>
            <a:ext cx="8013469" cy="5241447"/>
          </a:xfrm>
        </p:spPr>
        <p:txBody>
          <a:bodyPr>
            <a:noAutofit/>
          </a:bodyPr>
          <a:lstStyle/>
          <a:p>
            <a:pPr marL="292100" lvl="1" indent="-285750">
              <a:lnSpc>
                <a:spcPct val="100000"/>
              </a:lnSpc>
            </a:pPr>
            <a:r>
              <a:rPr lang="en-US" sz="2000" b="1" i="1" dirty="0"/>
              <a:t>“Europe, together with its international partners, should investigate the technical and financial feasibility of a future hadron collider at CERN with a </a:t>
            </a:r>
            <a:r>
              <a:rPr lang="en-US" sz="2000" b="1" i="1" dirty="0" err="1"/>
              <a:t>centre</a:t>
            </a:r>
            <a:r>
              <a:rPr lang="en-US" sz="2000" b="1" i="1" dirty="0"/>
              <a:t>-of-mass energy of at least 100 </a:t>
            </a:r>
            <a:r>
              <a:rPr lang="en-US" sz="2000" b="1" i="1" dirty="0" err="1"/>
              <a:t>TeV</a:t>
            </a:r>
            <a:r>
              <a:rPr lang="en-US" sz="2000" b="1" i="1" dirty="0"/>
              <a:t> </a:t>
            </a:r>
            <a:r>
              <a:rPr lang="en-US" sz="2000" dirty="0"/>
              <a:t>and with an electron-positron Higgs and electroweak factory as a possible first stage. “</a:t>
            </a:r>
          </a:p>
          <a:p>
            <a:pPr marL="292100" lvl="1" indent="-285750">
              <a:lnSpc>
                <a:spcPct val="100000"/>
              </a:lnSpc>
            </a:pPr>
            <a:r>
              <a:rPr lang="en-US" sz="2000" b="1" i="1" dirty="0"/>
              <a:t>“The technologies under consideration include </a:t>
            </a:r>
            <a:r>
              <a:rPr lang="en-US" sz="2000" b="1" i="1" dirty="0">
                <a:solidFill>
                  <a:srgbClr val="FF0000"/>
                </a:solidFill>
              </a:rPr>
              <a:t>high-field magnets, high-temperature superconductors</a:t>
            </a:r>
            <a:r>
              <a:rPr lang="en-US" sz="2000" dirty="0"/>
              <a:t>, plasma </a:t>
            </a:r>
            <a:r>
              <a:rPr lang="en-US" sz="2000" dirty="0" err="1"/>
              <a:t>wakefield</a:t>
            </a:r>
            <a:r>
              <a:rPr lang="en-US" sz="2000" dirty="0"/>
              <a:t> acceleration and other high-gradient accelerating structures, </a:t>
            </a:r>
            <a:r>
              <a:rPr lang="en-US" sz="2000" b="1" dirty="0">
                <a:solidFill>
                  <a:srgbClr val="FF0000"/>
                </a:solidFill>
              </a:rPr>
              <a:t>bright muon beams</a:t>
            </a:r>
            <a:r>
              <a:rPr lang="en-US" sz="2000" dirty="0"/>
              <a:t>, energy recovery </a:t>
            </a:r>
            <a:r>
              <a:rPr lang="en-US" sz="2000" dirty="0" err="1"/>
              <a:t>linacs</a:t>
            </a:r>
            <a:r>
              <a:rPr lang="en-US" sz="2000" dirty="0"/>
              <a:t>.</a:t>
            </a:r>
            <a:br>
              <a:rPr lang="en-US" sz="2000" dirty="0"/>
            </a:br>
            <a:r>
              <a:rPr lang="en-US" sz="2000" dirty="0"/>
              <a:t>The European particle physics community must intensify accelerator R&amp;D and sustain it with adequate resources. </a:t>
            </a:r>
          </a:p>
          <a:p>
            <a:pPr marL="0" indent="0">
              <a:lnSpc>
                <a:spcPct val="100000"/>
              </a:lnSpc>
              <a:buNone/>
            </a:pPr>
            <a:endParaRPr lang="en-CH" sz="2000" dirty="0"/>
          </a:p>
          <a:p>
            <a:pPr>
              <a:lnSpc>
                <a:spcPct val="100000"/>
              </a:lnSpc>
            </a:pPr>
            <a:endParaRPr lang="en-CH" sz="2000" dirty="0"/>
          </a:p>
        </p:txBody>
      </p:sp>
      <p:sp>
        <p:nvSpPr>
          <p:cNvPr id="12" name="Title 2">
            <a:extLst>
              <a:ext uri="{FF2B5EF4-FFF2-40B4-BE49-F238E27FC236}">
                <a16:creationId xmlns:a16="http://schemas.microsoft.com/office/drawing/2014/main" id="{BF1195E1-0F8B-BA25-0AA2-E1B99C695401}"/>
              </a:ext>
            </a:extLst>
          </p:cNvPr>
          <p:cNvSpPr txBox="1">
            <a:spLocks/>
          </p:cNvSpPr>
          <p:nvPr/>
        </p:nvSpPr>
        <p:spPr>
          <a:xfrm>
            <a:off x="838200" y="136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dirty="0"/>
              <a:t>2020 Update of the European Strategy for Particle Physics</a:t>
            </a:r>
            <a:br>
              <a:rPr lang="en-US" sz="3000" dirty="0"/>
            </a:br>
            <a:endParaRPr lang="en-CH" sz="3000" dirty="0"/>
          </a:p>
        </p:txBody>
      </p:sp>
    </p:spTree>
    <p:extLst>
      <p:ext uri="{BB962C8B-B14F-4D97-AF65-F5344CB8AC3E}">
        <p14:creationId xmlns:p14="http://schemas.microsoft.com/office/powerpoint/2010/main" val="2081224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135AFF-0B1F-90FA-0D21-A288AED5292A}"/>
              </a:ext>
            </a:extLst>
          </p:cNvPr>
          <p:cNvSpPr>
            <a:spLocks noGrp="1"/>
          </p:cNvSpPr>
          <p:nvPr>
            <p:ph idx="1"/>
          </p:nvPr>
        </p:nvSpPr>
        <p:spPr>
          <a:xfrm>
            <a:off x="399011" y="1292357"/>
            <a:ext cx="8013469" cy="5241447"/>
          </a:xfrm>
        </p:spPr>
        <p:txBody>
          <a:bodyPr>
            <a:noAutofit/>
          </a:bodyPr>
          <a:lstStyle/>
          <a:p>
            <a:pPr marL="292100" lvl="1" indent="-285750">
              <a:lnSpc>
                <a:spcPct val="100000"/>
              </a:lnSpc>
            </a:pPr>
            <a:r>
              <a:rPr lang="en-US" sz="2000" b="1" i="1" dirty="0"/>
              <a:t>“Europe, together with its international partners, should investigate the technical and financial feasibility of a future hadron collider at CERN with a </a:t>
            </a:r>
            <a:r>
              <a:rPr lang="en-US" sz="2000" b="1" i="1" dirty="0" err="1"/>
              <a:t>centre</a:t>
            </a:r>
            <a:r>
              <a:rPr lang="en-US" sz="2000" b="1" i="1" dirty="0"/>
              <a:t>-of-mass energy of at least 100 </a:t>
            </a:r>
            <a:r>
              <a:rPr lang="en-US" sz="2000" b="1" i="1" dirty="0" err="1"/>
              <a:t>TeV</a:t>
            </a:r>
            <a:r>
              <a:rPr lang="en-US" sz="2000" b="1" i="1" dirty="0"/>
              <a:t> </a:t>
            </a:r>
            <a:r>
              <a:rPr lang="en-US" sz="2000" dirty="0"/>
              <a:t>and with an electron-positron Higgs and electroweak factory as a possible first stage. “</a:t>
            </a:r>
          </a:p>
          <a:p>
            <a:pPr marL="292100" lvl="1" indent="-285750">
              <a:lnSpc>
                <a:spcPct val="100000"/>
              </a:lnSpc>
            </a:pPr>
            <a:r>
              <a:rPr lang="en-US" sz="2000" b="1" i="1" dirty="0"/>
              <a:t>“The technologies under consideration include </a:t>
            </a:r>
            <a:r>
              <a:rPr lang="en-US" sz="2000" b="1" i="1" dirty="0">
                <a:solidFill>
                  <a:srgbClr val="FF0000"/>
                </a:solidFill>
              </a:rPr>
              <a:t>high-field magnets, high-temperature superconductors</a:t>
            </a:r>
            <a:r>
              <a:rPr lang="en-US" sz="2000" dirty="0"/>
              <a:t>, plasma </a:t>
            </a:r>
            <a:r>
              <a:rPr lang="en-US" sz="2000" dirty="0" err="1"/>
              <a:t>wakefield</a:t>
            </a:r>
            <a:r>
              <a:rPr lang="en-US" sz="2000" dirty="0"/>
              <a:t> acceleration and other high-gradient accelerating structures, </a:t>
            </a:r>
            <a:r>
              <a:rPr lang="en-US" sz="2000" b="1" dirty="0">
                <a:solidFill>
                  <a:srgbClr val="FF0000"/>
                </a:solidFill>
              </a:rPr>
              <a:t>bright muon beams</a:t>
            </a:r>
            <a:r>
              <a:rPr lang="en-US" sz="2000" dirty="0"/>
              <a:t>, energy recovery </a:t>
            </a:r>
            <a:r>
              <a:rPr lang="en-US" sz="2000" dirty="0" err="1"/>
              <a:t>linacs</a:t>
            </a:r>
            <a:r>
              <a:rPr lang="en-US" sz="2000" dirty="0"/>
              <a:t>.</a:t>
            </a:r>
            <a:br>
              <a:rPr lang="en-US" sz="2000" dirty="0"/>
            </a:br>
            <a:r>
              <a:rPr lang="en-US" sz="2000" dirty="0"/>
              <a:t>The European particle physics community must intensify accelerator R&amp;D and sustain it with adequate resources. </a:t>
            </a:r>
          </a:p>
          <a:p>
            <a:pPr marL="292100" lvl="1" indent="-285750">
              <a:lnSpc>
                <a:spcPct val="100000"/>
              </a:lnSpc>
            </a:pPr>
            <a:r>
              <a:rPr lang="en-US" sz="2000" b="1" i="1" dirty="0">
                <a:solidFill>
                  <a:srgbClr val="FF0000"/>
                </a:solidFill>
              </a:rPr>
              <a:t>A roadmap should </a:t>
            </a:r>
            <a:r>
              <a:rPr lang="en-US" sz="2000" b="1" i="1" dirty="0" err="1">
                <a:solidFill>
                  <a:srgbClr val="FF0000"/>
                </a:solidFill>
              </a:rPr>
              <a:t>prioritise</a:t>
            </a:r>
            <a:r>
              <a:rPr lang="en-US" sz="2000" b="1" i="1" dirty="0">
                <a:solidFill>
                  <a:srgbClr val="FF0000"/>
                </a:solidFill>
              </a:rPr>
              <a:t> the technology</a:t>
            </a:r>
            <a:r>
              <a:rPr lang="en-US" sz="2000" b="1" i="1" dirty="0"/>
              <a:t>, </a:t>
            </a:r>
            <a:r>
              <a:rPr lang="en-US" sz="2000" dirty="0"/>
              <a:t>taking into account </a:t>
            </a:r>
            <a:r>
              <a:rPr lang="en-US" sz="2000" dirty="0">
                <a:solidFill>
                  <a:srgbClr val="FF0000"/>
                </a:solidFill>
              </a:rPr>
              <a:t>synergies</a:t>
            </a:r>
            <a:r>
              <a:rPr lang="en-US" sz="2000" dirty="0"/>
              <a:t> with international partners and other communities such as photon and neutron sources, fusion energy and industry. </a:t>
            </a:r>
          </a:p>
          <a:p>
            <a:pPr marL="292100" lvl="1" indent="-285750">
              <a:lnSpc>
                <a:spcPct val="100000"/>
              </a:lnSpc>
            </a:pPr>
            <a:r>
              <a:rPr lang="en-US" sz="2000" b="1" i="1" dirty="0">
                <a:solidFill>
                  <a:srgbClr val="FF0000"/>
                </a:solidFill>
              </a:rPr>
              <a:t>Deliverables for this decade should be defined </a:t>
            </a:r>
            <a:r>
              <a:rPr lang="en-US" sz="2000" b="1" i="1" dirty="0"/>
              <a:t>in a timely fashion and </a:t>
            </a:r>
            <a:r>
              <a:rPr lang="en-US" sz="2000" b="1" i="1" dirty="0">
                <a:solidFill>
                  <a:srgbClr val="FF0000"/>
                </a:solidFill>
              </a:rPr>
              <a:t>coordinated among CERN and national laboratories and institutes</a:t>
            </a:r>
            <a:r>
              <a:rPr lang="en-US" sz="2000" b="1" i="1" dirty="0"/>
              <a:t>.“</a:t>
            </a:r>
          </a:p>
          <a:p>
            <a:pPr marL="0" indent="0">
              <a:lnSpc>
                <a:spcPct val="100000"/>
              </a:lnSpc>
              <a:buNone/>
            </a:pPr>
            <a:endParaRPr lang="en-CH" sz="2000" dirty="0"/>
          </a:p>
          <a:p>
            <a:pPr>
              <a:lnSpc>
                <a:spcPct val="100000"/>
              </a:lnSpc>
            </a:pPr>
            <a:endParaRPr lang="en-CH" sz="2000" dirty="0"/>
          </a:p>
        </p:txBody>
      </p:sp>
      <p:sp>
        <p:nvSpPr>
          <p:cNvPr id="4" name="Slide Number Placeholder 3">
            <a:extLst>
              <a:ext uri="{FF2B5EF4-FFF2-40B4-BE49-F238E27FC236}">
                <a16:creationId xmlns:a16="http://schemas.microsoft.com/office/drawing/2014/main" id="{4E55AC0F-4C1B-34B7-1AAC-FC550B677251}"/>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6</a:t>
            </a:fld>
            <a:endParaRPr lang="en-US" dirty="0"/>
          </a:p>
        </p:txBody>
      </p:sp>
      <p:sp>
        <p:nvSpPr>
          <p:cNvPr id="6" name="Rectangle 5">
            <a:extLst>
              <a:ext uri="{FF2B5EF4-FFF2-40B4-BE49-F238E27FC236}">
                <a16:creationId xmlns:a16="http://schemas.microsoft.com/office/drawing/2014/main" id="{6E2C645C-EA8E-D258-891D-EE24C0821CB1}"/>
              </a:ext>
            </a:extLst>
          </p:cNvPr>
          <p:cNvSpPr/>
          <p:nvPr/>
        </p:nvSpPr>
        <p:spPr>
          <a:xfrm>
            <a:off x="9303433" y="5636593"/>
            <a:ext cx="2271135" cy="276999"/>
          </a:xfrm>
          <a:prstGeom prst="rect">
            <a:avLst/>
          </a:prstGeom>
        </p:spPr>
        <p:txBody>
          <a:bodyPr wrap="none">
            <a:spAutoFit/>
          </a:bodyPr>
          <a:lstStyle/>
          <a:p>
            <a:r>
              <a:rPr lang="en-US" sz="1200" u="sng" dirty="0">
                <a:latin typeface="CMTT9"/>
              </a:rPr>
              <a:t>https://</a:t>
            </a:r>
            <a:r>
              <a:rPr lang="en-US" sz="1200" u="sng" dirty="0" err="1">
                <a:latin typeface="CMTT9"/>
              </a:rPr>
              <a:t>arxiv.org</a:t>
            </a:r>
            <a:r>
              <a:rPr lang="en-US" sz="1200" u="sng" dirty="0">
                <a:latin typeface="CMTT9"/>
              </a:rPr>
              <a:t>/abs/2201.07895</a:t>
            </a:r>
          </a:p>
        </p:txBody>
      </p:sp>
      <p:pic>
        <p:nvPicPr>
          <p:cNvPr id="7" name="Picture 6" descr="Diagram&#10;&#10;Description automatically generated">
            <a:extLst>
              <a:ext uri="{FF2B5EF4-FFF2-40B4-BE49-F238E27FC236}">
                <a16:creationId xmlns:a16="http://schemas.microsoft.com/office/drawing/2014/main" id="{D3A0750A-17AC-5112-9BF7-31D5C7B7C3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894123" y="1654774"/>
            <a:ext cx="2680445" cy="3813789"/>
          </a:xfrm>
          <a:prstGeom prst="rect">
            <a:avLst/>
          </a:prstGeom>
        </p:spPr>
      </p:pic>
      <p:sp>
        <p:nvSpPr>
          <p:cNvPr id="9" name="Title 2">
            <a:extLst>
              <a:ext uri="{FF2B5EF4-FFF2-40B4-BE49-F238E27FC236}">
                <a16:creationId xmlns:a16="http://schemas.microsoft.com/office/drawing/2014/main" id="{394D184A-1C8F-42FF-F47C-A2C905A93125}"/>
              </a:ext>
            </a:extLst>
          </p:cNvPr>
          <p:cNvSpPr txBox="1">
            <a:spLocks/>
          </p:cNvSpPr>
          <p:nvPr/>
        </p:nvSpPr>
        <p:spPr>
          <a:xfrm>
            <a:off x="838200" y="136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dirty="0"/>
              <a:t>2020 Update of the European Strategy for Particle Physics</a:t>
            </a:r>
            <a:br>
              <a:rPr lang="en-US" sz="3000" dirty="0"/>
            </a:br>
            <a:endParaRPr lang="en-CH" sz="3000" dirty="0"/>
          </a:p>
        </p:txBody>
      </p:sp>
    </p:spTree>
    <p:extLst>
      <p:ext uri="{BB962C8B-B14F-4D97-AF65-F5344CB8AC3E}">
        <p14:creationId xmlns:p14="http://schemas.microsoft.com/office/powerpoint/2010/main" val="803558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135AFF-0B1F-90FA-0D21-A288AED5292A}"/>
              </a:ext>
            </a:extLst>
          </p:cNvPr>
          <p:cNvSpPr>
            <a:spLocks noGrp="1"/>
          </p:cNvSpPr>
          <p:nvPr>
            <p:ph idx="1"/>
          </p:nvPr>
        </p:nvSpPr>
        <p:spPr>
          <a:xfrm>
            <a:off x="399011" y="1292357"/>
            <a:ext cx="8013469" cy="5241447"/>
          </a:xfrm>
        </p:spPr>
        <p:txBody>
          <a:bodyPr>
            <a:noAutofit/>
          </a:bodyPr>
          <a:lstStyle/>
          <a:p>
            <a:pPr marL="292100" lvl="1" indent="-285750">
              <a:lnSpc>
                <a:spcPct val="100000"/>
              </a:lnSpc>
            </a:pPr>
            <a:r>
              <a:rPr lang="en-US" sz="2000" b="1" i="1" dirty="0"/>
              <a:t>“Europe, together with its international partners, should investigate the technical and financial feasibility of a future hadron collider at CERN with a </a:t>
            </a:r>
            <a:r>
              <a:rPr lang="en-US" sz="2000" b="1" i="1" dirty="0" err="1"/>
              <a:t>centre</a:t>
            </a:r>
            <a:r>
              <a:rPr lang="en-US" sz="2000" b="1" i="1" dirty="0"/>
              <a:t>-of-mass energy of at least 100 </a:t>
            </a:r>
            <a:r>
              <a:rPr lang="en-US" sz="2000" b="1" i="1" dirty="0" err="1"/>
              <a:t>TeV</a:t>
            </a:r>
            <a:r>
              <a:rPr lang="en-US" sz="2000" b="1" i="1" dirty="0"/>
              <a:t> </a:t>
            </a:r>
            <a:r>
              <a:rPr lang="en-US" sz="2000" dirty="0"/>
              <a:t>and with an electron-positron Higgs and electroweak factory as a possible first stage. “</a:t>
            </a:r>
          </a:p>
          <a:p>
            <a:pPr marL="292100" lvl="1" indent="-285750">
              <a:lnSpc>
                <a:spcPct val="100000"/>
              </a:lnSpc>
            </a:pPr>
            <a:r>
              <a:rPr lang="en-US" sz="2000" b="1" i="1" dirty="0"/>
              <a:t>“The technologies under consideration include </a:t>
            </a:r>
            <a:r>
              <a:rPr lang="en-US" sz="2000" b="1" i="1" dirty="0">
                <a:solidFill>
                  <a:srgbClr val="FF0000"/>
                </a:solidFill>
              </a:rPr>
              <a:t>high-field magnets, high-temperature superconductors</a:t>
            </a:r>
            <a:r>
              <a:rPr lang="en-US" sz="2000" dirty="0"/>
              <a:t>, plasma </a:t>
            </a:r>
            <a:r>
              <a:rPr lang="en-US" sz="2000" dirty="0" err="1"/>
              <a:t>wakefield</a:t>
            </a:r>
            <a:r>
              <a:rPr lang="en-US" sz="2000" dirty="0"/>
              <a:t> acceleration and other high-gradient accelerating structures, </a:t>
            </a:r>
            <a:r>
              <a:rPr lang="en-US" sz="2000" b="1" dirty="0">
                <a:solidFill>
                  <a:srgbClr val="FF0000"/>
                </a:solidFill>
              </a:rPr>
              <a:t>bright muon beams</a:t>
            </a:r>
            <a:r>
              <a:rPr lang="en-US" sz="2000" dirty="0"/>
              <a:t>, energy recovery </a:t>
            </a:r>
            <a:r>
              <a:rPr lang="en-US" sz="2000" dirty="0" err="1"/>
              <a:t>linacs</a:t>
            </a:r>
            <a:r>
              <a:rPr lang="en-US" sz="2000" dirty="0"/>
              <a:t>.</a:t>
            </a:r>
            <a:br>
              <a:rPr lang="en-US" sz="2000" dirty="0"/>
            </a:br>
            <a:r>
              <a:rPr lang="en-US" sz="2000" dirty="0"/>
              <a:t>The European particle physics community must intensify accelerator R&amp;D and sustain it with adequate resources. </a:t>
            </a:r>
          </a:p>
          <a:p>
            <a:pPr marL="292100" lvl="1" indent="-285750">
              <a:lnSpc>
                <a:spcPct val="100000"/>
              </a:lnSpc>
            </a:pPr>
            <a:r>
              <a:rPr lang="en-US" sz="2000" b="1" i="1" dirty="0">
                <a:solidFill>
                  <a:srgbClr val="FF0000"/>
                </a:solidFill>
              </a:rPr>
              <a:t>A roadmap should </a:t>
            </a:r>
            <a:r>
              <a:rPr lang="en-US" sz="2000" b="1" i="1" dirty="0" err="1">
                <a:solidFill>
                  <a:srgbClr val="FF0000"/>
                </a:solidFill>
              </a:rPr>
              <a:t>prioritise</a:t>
            </a:r>
            <a:r>
              <a:rPr lang="en-US" sz="2000" b="1" i="1" dirty="0">
                <a:solidFill>
                  <a:srgbClr val="FF0000"/>
                </a:solidFill>
              </a:rPr>
              <a:t> the technology</a:t>
            </a:r>
            <a:r>
              <a:rPr lang="en-US" sz="2000" b="1" i="1" dirty="0"/>
              <a:t>, </a:t>
            </a:r>
            <a:r>
              <a:rPr lang="en-US" sz="2000" dirty="0"/>
              <a:t>taking into account synergies with international partners and other communities such as photon and neutron sources, fusion energy and industry. </a:t>
            </a:r>
          </a:p>
          <a:p>
            <a:pPr marL="292100" lvl="1" indent="-285750">
              <a:lnSpc>
                <a:spcPct val="100000"/>
              </a:lnSpc>
            </a:pPr>
            <a:r>
              <a:rPr lang="en-US" sz="2000" b="1" i="1" dirty="0">
                <a:solidFill>
                  <a:srgbClr val="FF0000"/>
                </a:solidFill>
              </a:rPr>
              <a:t>Deliverables for this decade should be defined </a:t>
            </a:r>
            <a:r>
              <a:rPr lang="en-US" sz="2000" b="1" i="1" dirty="0"/>
              <a:t>in a timely fashion and </a:t>
            </a:r>
            <a:r>
              <a:rPr lang="en-US" sz="2000" b="1" i="1" dirty="0">
                <a:solidFill>
                  <a:srgbClr val="FF0000"/>
                </a:solidFill>
              </a:rPr>
              <a:t>coordinated among CERN and national laboratories and institutes</a:t>
            </a:r>
            <a:r>
              <a:rPr lang="en-US" sz="2000" b="1" i="1" dirty="0"/>
              <a:t>.“</a:t>
            </a:r>
          </a:p>
          <a:p>
            <a:pPr marL="0" indent="0">
              <a:lnSpc>
                <a:spcPct val="100000"/>
              </a:lnSpc>
              <a:buNone/>
            </a:pPr>
            <a:endParaRPr lang="en-CH" sz="2000" dirty="0"/>
          </a:p>
          <a:p>
            <a:pPr>
              <a:lnSpc>
                <a:spcPct val="100000"/>
              </a:lnSpc>
            </a:pPr>
            <a:endParaRPr lang="en-CH" sz="2000" dirty="0"/>
          </a:p>
        </p:txBody>
      </p:sp>
      <p:sp>
        <p:nvSpPr>
          <p:cNvPr id="4" name="Slide Number Placeholder 3">
            <a:extLst>
              <a:ext uri="{FF2B5EF4-FFF2-40B4-BE49-F238E27FC236}">
                <a16:creationId xmlns:a16="http://schemas.microsoft.com/office/drawing/2014/main" id="{4E55AC0F-4C1B-34B7-1AAC-FC550B677251}"/>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7</a:t>
            </a:fld>
            <a:endParaRPr lang="en-US" dirty="0"/>
          </a:p>
        </p:txBody>
      </p:sp>
      <p:sp>
        <p:nvSpPr>
          <p:cNvPr id="9" name="Title 2">
            <a:extLst>
              <a:ext uri="{FF2B5EF4-FFF2-40B4-BE49-F238E27FC236}">
                <a16:creationId xmlns:a16="http://schemas.microsoft.com/office/drawing/2014/main" id="{394D184A-1C8F-42FF-F47C-A2C905A93125}"/>
              </a:ext>
            </a:extLst>
          </p:cNvPr>
          <p:cNvSpPr txBox="1">
            <a:spLocks/>
          </p:cNvSpPr>
          <p:nvPr/>
        </p:nvSpPr>
        <p:spPr>
          <a:xfrm>
            <a:off x="838200" y="136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dirty="0"/>
              <a:t>2020 Update of the European Strategy for Particle Physics</a:t>
            </a:r>
            <a:br>
              <a:rPr lang="en-US" sz="3000" dirty="0"/>
            </a:br>
            <a:endParaRPr lang="en-CH" sz="3000" dirty="0"/>
          </a:p>
        </p:txBody>
      </p:sp>
      <p:pic>
        <p:nvPicPr>
          <p:cNvPr id="5" name="Picture 4">
            <a:extLst>
              <a:ext uri="{FF2B5EF4-FFF2-40B4-BE49-F238E27FC236}">
                <a16:creationId xmlns:a16="http://schemas.microsoft.com/office/drawing/2014/main" id="{911F0752-A158-092A-4957-5BF8882B8A72}"/>
              </a:ext>
            </a:extLst>
          </p:cNvPr>
          <p:cNvPicPr>
            <a:picLocks noChangeAspect="1"/>
          </p:cNvPicPr>
          <p:nvPr/>
        </p:nvPicPr>
        <p:blipFill>
          <a:blip r:embed="rId2"/>
          <a:stretch>
            <a:fillRect/>
          </a:stretch>
        </p:blipFill>
        <p:spPr>
          <a:xfrm>
            <a:off x="8851669" y="1282756"/>
            <a:ext cx="2941320" cy="3899785"/>
          </a:xfrm>
          <a:prstGeom prst="rect">
            <a:avLst/>
          </a:prstGeom>
        </p:spPr>
      </p:pic>
      <p:sp>
        <p:nvSpPr>
          <p:cNvPr id="10" name="TextBox 9">
            <a:extLst>
              <a:ext uri="{FF2B5EF4-FFF2-40B4-BE49-F238E27FC236}">
                <a16:creationId xmlns:a16="http://schemas.microsoft.com/office/drawing/2014/main" id="{73E3E677-5B78-BA1D-A6D2-A6706D8AFD42}"/>
              </a:ext>
            </a:extLst>
          </p:cNvPr>
          <p:cNvSpPr txBox="1"/>
          <p:nvPr/>
        </p:nvSpPr>
        <p:spPr>
          <a:xfrm>
            <a:off x="9157742" y="5182541"/>
            <a:ext cx="2970415" cy="646331"/>
          </a:xfrm>
          <a:prstGeom prst="rect">
            <a:avLst/>
          </a:prstGeom>
          <a:noFill/>
        </p:spPr>
        <p:txBody>
          <a:bodyPr wrap="square">
            <a:spAutoFit/>
          </a:bodyPr>
          <a:lstStyle/>
          <a:p>
            <a:r>
              <a:rPr lang="en-CH" sz="1200" dirty="0"/>
              <a:t>https://chart.ch/wp-content/uploads/2022/09/220207_CHART-Roadmap.pdf</a:t>
            </a:r>
          </a:p>
        </p:txBody>
      </p:sp>
    </p:spTree>
    <p:extLst>
      <p:ext uri="{BB962C8B-B14F-4D97-AF65-F5344CB8AC3E}">
        <p14:creationId xmlns:p14="http://schemas.microsoft.com/office/powerpoint/2010/main" val="2424914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44230-BD87-F210-EE4B-672C684EC972}"/>
              </a:ext>
            </a:extLst>
          </p:cNvPr>
          <p:cNvSpPr>
            <a:spLocks noGrp="1"/>
          </p:cNvSpPr>
          <p:nvPr>
            <p:ph type="title"/>
          </p:nvPr>
        </p:nvSpPr>
        <p:spPr/>
        <p:txBody>
          <a:bodyPr/>
          <a:lstStyle/>
          <a:p>
            <a:r>
              <a:rPr lang="en-CH" dirty="0"/>
              <a:t>Outlook</a:t>
            </a:r>
          </a:p>
        </p:txBody>
      </p:sp>
      <p:sp>
        <p:nvSpPr>
          <p:cNvPr id="3" name="Content Placeholder 2">
            <a:extLst>
              <a:ext uri="{FF2B5EF4-FFF2-40B4-BE49-F238E27FC236}">
                <a16:creationId xmlns:a16="http://schemas.microsoft.com/office/drawing/2014/main" id="{4897E733-D9FA-1ABB-37CE-DA1CA2CFE019}"/>
              </a:ext>
            </a:extLst>
          </p:cNvPr>
          <p:cNvSpPr>
            <a:spLocks noGrp="1"/>
          </p:cNvSpPr>
          <p:nvPr>
            <p:ph idx="1"/>
          </p:nvPr>
        </p:nvSpPr>
        <p:spPr>
          <a:xfrm>
            <a:off x="838200" y="1825625"/>
            <a:ext cx="10515600" cy="4667250"/>
          </a:xfrm>
        </p:spPr>
        <p:txBody>
          <a:bodyPr>
            <a:normAutofit fontScale="85000" lnSpcReduction="20000"/>
          </a:bodyPr>
          <a:lstStyle/>
          <a:p>
            <a:r>
              <a:rPr lang="en-CH" dirty="0">
                <a:solidFill>
                  <a:schemeClr val="bg1">
                    <a:lumMod val="65000"/>
                  </a:schemeClr>
                </a:solidFill>
              </a:rPr>
              <a:t>Landscape</a:t>
            </a:r>
          </a:p>
          <a:p>
            <a:r>
              <a:rPr lang="en-CH" dirty="0"/>
              <a:t>Magnets R&amp;D:</a:t>
            </a:r>
          </a:p>
          <a:p>
            <a:pPr lvl="1"/>
            <a:r>
              <a:rPr lang="en-CH" dirty="0"/>
              <a:t>Low Temperature Superconductors LTM</a:t>
            </a:r>
          </a:p>
          <a:p>
            <a:pPr lvl="2"/>
            <a:r>
              <a:rPr lang="en-CH" dirty="0">
                <a:sym typeface="Wingdings" pitchFamily="2" charset="2"/>
              </a:rPr>
              <a:t>Limits of Nb3SN</a:t>
            </a:r>
          </a:p>
          <a:p>
            <a:pPr lvl="2"/>
            <a:r>
              <a:rPr lang="en-CH" dirty="0">
                <a:sym typeface="Wingdings" pitchFamily="2" charset="2"/>
              </a:rPr>
              <a:t>Global effort, Cross-cutting activities</a:t>
            </a:r>
          </a:p>
          <a:p>
            <a:pPr lvl="2"/>
            <a:r>
              <a:rPr lang="en-CH" dirty="0">
                <a:sym typeface="Wingdings" pitchFamily="2" charset="2"/>
              </a:rPr>
              <a:t>Epoxy Example</a:t>
            </a:r>
          </a:p>
          <a:p>
            <a:pPr lvl="1"/>
            <a:r>
              <a:rPr lang="en-CH" dirty="0">
                <a:solidFill>
                  <a:schemeClr val="bg1">
                    <a:lumMod val="65000"/>
                  </a:schemeClr>
                </a:solidFill>
                <a:sym typeface="Wingdings" pitchFamily="2" charset="2"/>
              </a:rPr>
              <a:t>High Temperature Superconductors HTS </a:t>
            </a:r>
          </a:p>
          <a:p>
            <a:pPr lvl="2"/>
            <a:r>
              <a:rPr lang="en-CH" dirty="0">
                <a:solidFill>
                  <a:schemeClr val="bg1">
                    <a:lumMod val="65000"/>
                  </a:schemeClr>
                </a:solidFill>
                <a:sym typeface="Wingdings" pitchFamily="2" charset="2"/>
              </a:rPr>
              <a:t>HTS developments for HFM</a:t>
            </a:r>
          </a:p>
          <a:p>
            <a:pPr lvl="2"/>
            <a:r>
              <a:rPr lang="en-CH" dirty="0">
                <a:solidFill>
                  <a:schemeClr val="bg1">
                    <a:lumMod val="65000"/>
                  </a:schemeClr>
                </a:solidFill>
                <a:sym typeface="Wingdings" pitchFamily="2" charset="2"/>
              </a:rPr>
              <a:t>Material studies</a:t>
            </a:r>
          </a:p>
          <a:p>
            <a:pPr lvl="2"/>
            <a:r>
              <a:rPr lang="en-CH" dirty="0">
                <a:solidFill>
                  <a:schemeClr val="bg1">
                    <a:lumMod val="65000"/>
                  </a:schemeClr>
                </a:solidFill>
                <a:sym typeface="Wingdings" pitchFamily="2" charset="2"/>
              </a:rPr>
              <a:t>Ondulators</a:t>
            </a:r>
          </a:p>
          <a:p>
            <a:pPr lvl="2"/>
            <a:r>
              <a:rPr lang="en-CH" dirty="0">
                <a:solidFill>
                  <a:schemeClr val="bg1">
                    <a:lumMod val="65000"/>
                  </a:schemeClr>
                </a:solidFill>
                <a:sym typeface="Wingdings" pitchFamily="2" charset="2"/>
              </a:rPr>
              <a:t>Hybrid Magnets program 17 T</a:t>
            </a:r>
          </a:p>
          <a:p>
            <a:r>
              <a:rPr lang="en-CH" dirty="0">
                <a:solidFill>
                  <a:schemeClr val="bg1">
                    <a:lumMod val="65000"/>
                  </a:schemeClr>
                </a:solidFill>
              </a:rPr>
              <a:t>Beam dynamics: </a:t>
            </a:r>
            <a:r>
              <a:rPr lang="en-CH" dirty="0">
                <a:solidFill>
                  <a:schemeClr val="bg1">
                    <a:lumMod val="65000"/>
                  </a:schemeClr>
                </a:solidFill>
                <a:sym typeface="Wingdings" pitchFamily="2" charset="2"/>
              </a:rPr>
              <a:t>importance of modelling and design</a:t>
            </a:r>
          </a:p>
          <a:p>
            <a:pPr lvl="1"/>
            <a:r>
              <a:rPr lang="en-CH" dirty="0">
                <a:solidFill>
                  <a:schemeClr val="bg1">
                    <a:lumMod val="65000"/>
                  </a:schemeClr>
                </a:solidFill>
                <a:sym typeface="Wingdings" pitchFamily="2" charset="2"/>
              </a:rPr>
              <a:t>SuperKEKB  modelling and understanding</a:t>
            </a:r>
          </a:p>
          <a:p>
            <a:pPr lvl="1"/>
            <a:r>
              <a:rPr lang="en-CH" dirty="0">
                <a:solidFill>
                  <a:schemeClr val="bg1">
                    <a:lumMod val="65000"/>
                  </a:schemeClr>
                </a:solidFill>
                <a:sym typeface="Wingdings" pitchFamily="2" charset="2"/>
              </a:rPr>
              <a:t>Power efficiency during design and smart choices for operational scenarious</a:t>
            </a:r>
          </a:p>
          <a:p>
            <a:r>
              <a:rPr lang="en-CH" dirty="0">
                <a:solidFill>
                  <a:schemeClr val="bg1">
                    <a:lumMod val="65000"/>
                  </a:schemeClr>
                </a:solidFill>
                <a:sym typeface="Wingdings" pitchFamily="2" charset="2"/>
              </a:rPr>
              <a:t>Summary</a:t>
            </a:r>
            <a:endParaRPr lang="en-CH" dirty="0">
              <a:solidFill>
                <a:schemeClr val="bg1">
                  <a:lumMod val="65000"/>
                </a:schemeClr>
              </a:solidFill>
            </a:endParaRPr>
          </a:p>
        </p:txBody>
      </p:sp>
      <p:sp>
        <p:nvSpPr>
          <p:cNvPr id="4" name="Slide Number Placeholder 5">
            <a:extLst>
              <a:ext uri="{FF2B5EF4-FFF2-40B4-BE49-F238E27FC236}">
                <a16:creationId xmlns:a16="http://schemas.microsoft.com/office/drawing/2014/main" id="{00E9EEB2-4C88-D39F-DD06-554116C75769}"/>
              </a:ext>
            </a:extLst>
          </p:cNvPr>
          <p:cNvSpPr txBox="1">
            <a:spLocks/>
          </p:cNvSpPr>
          <p:nvPr/>
        </p:nvSpPr>
        <p:spPr>
          <a:xfrm>
            <a:off x="8185376" y="6369413"/>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50577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FCD4B-BCC3-9E9B-8404-E2B730884C72}"/>
              </a:ext>
            </a:extLst>
          </p:cNvPr>
          <p:cNvSpPr>
            <a:spLocks noGrp="1"/>
          </p:cNvSpPr>
          <p:nvPr>
            <p:ph type="title"/>
          </p:nvPr>
        </p:nvSpPr>
        <p:spPr>
          <a:xfrm>
            <a:off x="444661" y="-138896"/>
            <a:ext cx="10515600" cy="1325563"/>
          </a:xfrm>
        </p:spPr>
        <p:txBody>
          <a:bodyPr/>
          <a:lstStyle/>
          <a:p>
            <a:r>
              <a:rPr lang="en-US" b="1" dirty="0">
                <a:solidFill>
                  <a:srgbClr val="002060"/>
                </a:solidFill>
              </a:rPr>
              <a:t>The physics landscape</a:t>
            </a:r>
          </a:p>
        </p:txBody>
      </p:sp>
      <p:graphicFrame>
        <p:nvGraphicFramePr>
          <p:cNvPr id="4" name="Table 3">
            <a:extLst>
              <a:ext uri="{FF2B5EF4-FFF2-40B4-BE49-F238E27FC236}">
                <a16:creationId xmlns:a16="http://schemas.microsoft.com/office/drawing/2014/main" id="{4533A3EF-5BFA-67B7-6952-759251C13EDE}"/>
              </a:ext>
            </a:extLst>
          </p:cNvPr>
          <p:cNvGraphicFramePr>
            <a:graphicFrameLocks noGrp="1"/>
          </p:cNvGraphicFramePr>
          <p:nvPr/>
        </p:nvGraphicFramePr>
        <p:xfrm>
          <a:off x="646772" y="1237785"/>
          <a:ext cx="11206974" cy="4262421"/>
        </p:xfrm>
        <a:graphic>
          <a:graphicData uri="http://schemas.openxmlformats.org/drawingml/2006/table">
            <a:tbl>
              <a:tblPr firstRow="1" bandRow="1">
                <a:tableStyleId>{5C22544A-7EE6-4342-B048-85BDC9FD1C3A}</a:tableStyleId>
              </a:tblPr>
              <a:tblGrid>
                <a:gridCol w="1288157">
                  <a:extLst>
                    <a:ext uri="{9D8B030D-6E8A-4147-A177-3AD203B41FA5}">
                      <a16:colId xmlns:a16="http://schemas.microsoft.com/office/drawing/2014/main" val="3025220532"/>
                    </a:ext>
                  </a:extLst>
                </a:gridCol>
                <a:gridCol w="1191546">
                  <a:extLst>
                    <a:ext uri="{9D8B030D-6E8A-4147-A177-3AD203B41FA5}">
                      <a16:colId xmlns:a16="http://schemas.microsoft.com/office/drawing/2014/main" val="1948359333"/>
                    </a:ext>
                  </a:extLst>
                </a:gridCol>
                <a:gridCol w="1771218">
                  <a:extLst>
                    <a:ext uri="{9D8B030D-6E8A-4147-A177-3AD203B41FA5}">
                      <a16:colId xmlns:a16="http://schemas.microsoft.com/office/drawing/2014/main" val="1599280333"/>
                    </a:ext>
                  </a:extLst>
                </a:gridCol>
                <a:gridCol w="2866151">
                  <a:extLst>
                    <a:ext uri="{9D8B030D-6E8A-4147-A177-3AD203B41FA5}">
                      <a16:colId xmlns:a16="http://schemas.microsoft.com/office/drawing/2014/main" val="1850483909"/>
                    </a:ext>
                  </a:extLst>
                </a:gridCol>
                <a:gridCol w="1524320">
                  <a:extLst>
                    <a:ext uri="{9D8B030D-6E8A-4147-A177-3AD203B41FA5}">
                      <a16:colId xmlns:a16="http://schemas.microsoft.com/office/drawing/2014/main" val="669157685"/>
                    </a:ext>
                  </a:extLst>
                </a:gridCol>
                <a:gridCol w="2565582">
                  <a:extLst>
                    <a:ext uri="{9D8B030D-6E8A-4147-A177-3AD203B41FA5}">
                      <a16:colId xmlns:a16="http://schemas.microsoft.com/office/drawing/2014/main" val="1595720294"/>
                    </a:ext>
                  </a:extLst>
                </a:gridCol>
              </a:tblGrid>
              <a:tr h="424862">
                <a:tc>
                  <a:txBody>
                    <a:bodyPr/>
                    <a:lstStyle/>
                    <a:p>
                      <a:pPr algn="ctr"/>
                      <a:endParaRPr lang="en-GB"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Dipoles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Quadrupoles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err="1">
                          <a:solidFill>
                            <a:schemeClr val="tx1"/>
                          </a:solidFill>
                        </a:rPr>
                        <a:t>Undulators</a:t>
                      </a:r>
                      <a:r>
                        <a:rPr lang="en-US" sz="2200" dirty="0">
                          <a:solidFill>
                            <a:schemeClr val="tx1"/>
                          </a:solidFill>
                        </a:rPr>
                        <a:t>/Wigglers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Detectors</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solidFill>
                            <a:schemeClr val="tx1"/>
                          </a:solidFill>
                        </a:rPr>
                        <a:t>Field (T)</a:t>
                      </a:r>
                      <a:endParaRPr lang="en-GB" sz="2200" dirty="0">
                        <a:solidFill>
                          <a:schemeClr val="tx1"/>
                        </a:solidFill>
                      </a:endParaRP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5880089"/>
                  </a:ext>
                </a:extLst>
              </a:tr>
              <a:tr h="455209">
                <a:tc>
                  <a:txBody>
                    <a:bodyPr/>
                    <a:lstStyle/>
                    <a:p>
                      <a:r>
                        <a:rPr lang="en-US" sz="2400" dirty="0"/>
                        <a:t>FCC-</a:t>
                      </a:r>
                      <a:r>
                        <a:rPr lang="en-US" sz="2400" dirty="0" err="1"/>
                        <a:t>ee</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3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486691"/>
                  </a:ext>
                </a:extLst>
              </a:tr>
              <a:tr h="455209">
                <a:tc>
                  <a:txBody>
                    <a:bodyPr/>
                    <a:lstStyle/>
                    <a:p>
                      <a:r>
                        <a:rPr lang="en-US" sz="2400" dirty="0"/>
                        <a:t>CEPC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IR Quad</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85046338"/>
                  </a:ext>
                </a:extLst>
              </a:tr>
              <a:tr h="455209">
                <a:tc>
                  <a:txBody>
                    <a:bodyPr/>
                    <a:lstStyle/>
                    <a:p>
                      <a:r>
                        <a:rPr lang="en-US" sz="2400" dirty="0"/>
                        <a:t>ILC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0563238"/>
                  </a:ext>
                </a:extLst>
              </a:tr>
              <a:tr h="455209">
                <a:tc>
                  <a:txBody>
                    <a:bodyPr/>
                    <a:lstStyle/>
                    <a:p>
                      <a:r>
                        <a:rPr lang="en-US" sz="2400" dirty="0"/>
                        <a:t>CLIC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&lt; 2.5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1028718"/>
                  </a:ext>
                </a:extLst>
              </a:tr>
              <a:tr h="455209">
                <a:tc>
                  <a:txBody>
                    <a:bodyPr/>
                    <a:lstStyle/>
                    <a:p>
                      <a:r>
                        <a:rPr lang="en-US" sz="2400" dirty="0"/>
                        <a:t>FCC-pp</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16 T -20 T </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82739174"/>
                  </a:ext>
                </a:extLst>
              </a:tr>
              <a:tr h="455209">
                <a:tc>
                  <a:txBody>
                    <a:bodyPr/>
                    <a:lstStyle/>
                    <a:p>
                      <a:r>
                        <a:rPr lang="en-US" sz="2400" dirty="0" err="1"/>
                        <a:t>SppC</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12 T- 24 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82334624"/>
                  </a:ext>
                </a:extLst>
              </a:tr>
              <a:tr h="1092501">
                <a:tc>
                  <a:txBody>
                    <a:bodyPr/>
                    <a:lstStyle/>
                    <a:p>
                      <a:r>
                        <a:rPr lang="en-US" sz="2400" dirty="0"/>
                        <a:t>Muon Colliders</a:t>
                      </a:r>
                      <a:endParaRPr lang="en-GB" sz="2400" dirty="0"/>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200" dirty="0">
                          <a:sym typeface="Symbol" panose="05050102010706020507" pitchFamily="18" charset="2"/>
                        </a:rPr>
                        <a:t></a:t>
                      </a: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200" dirty="0"/>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200" dirty="0"/>
                        <a:t>Solenoids </a:t>
                      </a:r>
                    </a:p>
                    <a:p>
                      <a:pPr algn="ctr"/>
                      <a:r>
                        <a:rPr lang="en-US" sz="2200" dirty="0"/>
                        <a:t>&gt; 10 T-20 T </a:t>
                      </a: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67852562"/>
                  </a:ext>
                </a:extLst>
              </a:tr>
            </a:tbl>
          </a:graphicData>
        </a:graphic>
      </p:graphicFrame>
      <p:sp>
        <p:nvSpPr>
          <p:cNvPr id="5" name="Rectangle 4">
            <a:extLst>
              <a:ext uri="{FF2B5EF4-FFF2-40B4-BE49-F238E27FC236}">
                <a16:creationId xmlns:a16="http://schemas.microsoft.com/office/drawing/2014/main" id="{54FB77D5-0283-73B8-0CF2-E3C73A0EA8FE}"/>
              </a:ext>
            </a:extLst>
          </p:cNvPr>
          <p:cNvSpPr/>
          <p:nvPr/>
        </p:nvSpPr>
        <p:spPr>
          <a:xfrm>
            <a:off x="546409" y="3501482"/>
            <a:ext cx="11452303" cy="2062977"/>
          </a:xfrm>
          <a:prstGeom prst="rect">
            <a:avLst/>
          </a:prstGeom>
          <a:no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E07E5FEA-8342-7200-5163-3E920893A63D}"/>
              </a:ext>
            </a:extLst>
          </p:cNvPr>
          <p:cNvSpPr txBox="1"/>
          <p:nvPr/>
        </p:nvSpPr>
        <p:spPr>
          <a:xfrm rot="16200000">
            <a:off x="-733855" y="2400189"/>
            <a:ext cx="1898597" cy="430887"/>
          </a:xfrm>
          <a:prstGeom prst="rect">
            <a:avLst/>
          </a:prstGeom>
          <a:noFill/>
        </p:spPr>
        <p:txBody>
          <a:bodyPr wrap="none" rtlCol="0">
            <a:spAutoFit/>
          </a:bodyPr>
          <a:lstStyle/>
          <a:p>
            <a:r>
              <a:rPr lang="en-US" sz="2200" dirty="0">
                <a:solidFill>
                  <a:srgbClr val="00B050"/>
                </a:solidFill>
              </a:rPr>
              <a:t>Higgs Factories</a:t>
            </a:r>
            <a:endParaRPr lang="en-GB" sz="2200" dirty="0">
              <a:solidFill>
                <a:srgbClr val="00B050"/>
              </a:solidFill>
            </a:endParaRPr>
          </a:p>
        </p:txBody>
      </p:sp>
      <p:sp>
        <p:nvSpPr>
          <p:cNvPr id="7" name="Rectangle 6">
            <a:extLst>
              <a:ext uri="{FF2B5EF4-FFF2-40B4-BE49-F238E27FC236}">
                <a16:creationId xmlns:a16="http://schemas.microsoft.com/office/drawing/2014/main" id="{65C902B8-6610-D12D-C1C2-DA7BAB78B89D}"/>
              </a:ext>
            </a:extLst>
          </p:cNvPr>
          <p:cNvSpPr/>
          <p:nvPr/>
        </p:nvSpPr>
        <p:spPr>
          <a:xfrm>
            <a:off x="591013" y="1616927"/>
            <a:ext cx="11407699" cy="1817648"/>
          </a:xfrm>
          <a:prstGeom prst="rect">
            <a:avLst/>
          </a:prstGeom>
          <a:noFill/>
          <a:ln w="3492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45821FD-C736-2D91-10F6-96F0D92182F9}"/>
              </a:ext>
            </a:extLst>
          </p:cNvPr>
          <p:cNvSpPr txBox="1"/>
          <p:nvPr/>
        </p:nvSpPr>
        <p:spPr>
          <a:xfrm rot="16200000">
            <a:off x="-757033" y="4336791"/>
            <a:ext cx="1944956" cy="430887"/>
          </a:xfrm>
          <a:prstGeom prst="rect">
            <a:avLst/>
          </a:prstGeom>
          <a:noFill/>
        </p:spPr>
        <p:txBody>
          <a:bodyPr wrap="none" rtlCol="0">
            <a:spAutoFit/>
          </a:bodyPr>
          <a:lstStyle/>
          <a:p>
            <a:r>
              <a:rPr lang="en-US" sz="2200" dirty="0">
                <a:solidFill>
                  <a:srgbClr val="00B050"/>
                </a:solidFill>
              </a:rPr>
              <a:t>Energy Frontier</a:t>
            </a:r>
            <a:endParaRPr lang="en-GB" sz="2200" dirty="0">
              <a:solidFill>
                <a:srgbClr val="00B050"/>
              </a:solidFill>
            </a:endParaRPr>
          </a:p>
        </p:txBody>
      </p:sp>
      <p:sp>
        <p:nvSpPr>
          <p:cNvPr id="3" name="Date Placeholder 3">
            <a:extLst>
              <a:ext uri="{FF2B5EF4-FFF2-40B4-BE49-F238E27FC236}">
                <a16:creationId xmlns:a16="http://schemas.microsoft.com/office/drawing/2014/main" id="{D4C508F0-4FCE-FA90-8105-7818EE97C940}"/>
              </a:ext>
            </a:extLst>
          </p:cNvPr>
          <p:cNvSpPr>
            <a:spLocks noGrp="1"/>
          </p:cNvSpPr>
          <p:nvPr>
            <p:ph type="dt" sz="half" idx="10"/>
          </p:nvPr>
        </p:nvSpPr>
        <p:spPr>
          <a:xfrm>
            <a:off x="-239265" y="6492875"/>
            <a:ext cx="2743200" cy="365125"/>
          </a:xfrm>
        </p:spPr>
        <p:txBody>
          <a:bodyPr/>
          <a:lstStyle>
            <a:lvl1pPr algn="ctr">
              <a:defRPr sz="1400">
                <a:solidFill>
                  <a:schemeClr val="bg1"/>
                </a:solidFill>
              </a:defRPr>
            </a:lvl1pPr>
          </a:lstStyle>
          <a:p>
            <a:r>
              <a:rPr lang="en-US" dirty="0"/>
              <a:t>FCC Week – June 2023</a:t>
            </a:r>
          </a:p>
        </p:txBody>
      </p:sp>
      <p:sp>
        <p:nvSpPr>
          <p:cNvPr id="9" name="Footer Placeholder 4">
            <a:extLst>
              <a:ext uri="{FF2B5EF4-FFF2-40B4-BE49-F238E27FC236}">
                <a16:creationId xmlns:a16="http://schemas.microsoft.com/office/drawing/2014/main" id="{5F4926B4-BEF6-DD4F-753C-7E29228501E3}"/>
              </a:ext>
            </a:extLst>
          </p:cNvPr>
          <p:cNvSpPr>
            <a:spLocks noGrp="1"/>
          </p:cNvSpPr>
          <p:nvPr>
            <p:ph type="ftr" sz="quarter" idx="11"/>
          </p:nvPr>
        </p:nvSpPr>
        <p:spPr>
          <a:xfrm>
            <a:off x="9725891" y="6492875"/>
            <a:ext cx="3207852" cy="365125"/>
          </a:xfrm>
        </p:spPr>
        <p:txBody>
          <a:bodyPr/>
          <a:lstStyle>
            <a:lvl1pPr>
              <a:defRPr sz="1400">
                <a:solidFill>
                  <a:schemeClr val="bg1"/>
                </a:solidFill>
              </a:defRPr>
            </a:lvl1pPr>
          </a:lstStyle>
          <a:p>
            <a:r>
              <a:rPr lang="en-US" dirty="0" err="1">
                <a:solidFill>
                  <a:schemeClr val="tx1"/>
                </a:solidFill>
              </a:rPr>
              <a:t>Cortesy</a:t>
            </a:r>
            <a:r>
              <a:rPr lang="en-US" dirty="0">
                <a:solidFill>
                  <a:schemeClr val="tx1"/>
                </a:solidFill>
              </a:rPr>
              <a:t> of A. </a:t>
            </a:r>
            <a:r>
              <a:rPr lang="en-US" dirty="0" err="1">
                <a:solidFill>
                  <a:schemeClr val="tx1"/>
                </a:solidFill>
              </a:rPr>
              <a:t>Ballarino</a:t>
            </a:r>
            <a:r>
              <a:rPr lang="en-US" dirty="0" err="1"/>
              <a:t>Ballarino</a:t>
            </a:r>
            <a:r>
              <a:rPr lang="en-US" dirty="0"/>
              <a:t> – HTS Developments</a:t>
            </a:r>
          </a:p>
        </p:txBody>
      </p:sp>
      <p:sp>
        <p:nvSpPr>
          <p:cNvPr id="10" name="TextBox 9">
            <a:extLst>
              <a:ext uri="{FF2B5EF4-FFF2-40B4-BE49-F238E27FC236}">
                <a16:creationId xmlns:a16="http://schemas.microsoft.com/office/drawing/2014/main" id="{71BEF9B3-34CE-756B-0802-C66E9AE06EF8}"/>
              </a:ext>
            </a:extLst>
          </p:cNvPr>
          <p:cNvSpPr txBox="1"/>
          <p:nvPr/>
        </p:nvSpPr>
        <p:spPr>
          <a:xfrm>
            <a:off x="2991013" y="5879348"/>
            <a:ext cx="5422895" cy="461665"/>
          </a:xfrm>
          <a:prstGeom prst="rect">
            <a:avLst/>
          </a:prstGeom>
          <a:solidFill>
            <a:schemeClr val="accent2">
              <a:lumMod val="40000"/>
              <a:lumOff val="60000"/>
            </a:schemeClr>
          </a:solidFill>
        </p:spPr>
        <p:txBody>
          <a:bodyPr wrap="none" rtlCol="0">
            <a:spAutoFit/>
          </a:bodyPr>
          <a:lstStyle/>
          <a:p>
            <a:r>
              <a:rPr lang="en-CH" sz="2400" dirty="0"/>
              <a:t>Magnets represent ~70% of a collider cost</a:t>
            </a:r>
          </a:p>
        </p:txBody>
      </p:sp>
      <p:sp>
        <p:nvSpPr>
          <p:cNvPr id="11" name="Slide Number Placeholder 5">
            <a:extLst>
              <a:ext uri="{FF2B5EF4-FFF2-40B4-BE49-F238E27FC236}">
                <a16:creationId xmlns:a16="http://schemas.microsoft.com/office/drawing/2014/main" id="{515B2E8B-362C-4E18-B095-55BD2A7D7233}"/>
              </a:ext>
            </a:extLst>
          </p:cNvPr>
          <p:cNvSpPr txBox="1">
            <a:spLocks/>
          </p:cNvSpPr>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674254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3788</TotalTime>
  <Words>4953</Words>
  <Application>Microsoft Macintosh PowerPoint</Application>
  <PresentationFormat>Widescreen</PresentationFormat>
  <Paragraphs>664</Paragraphs>
  <Slides>44</Slides>
  <Notes>12</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2</vt:i4>
      </vt:variant>
      <vt:variant>
        <vt:lpstr>Slide Titles</vt:lpstr>
      </vt:variant>
      <vt:variant>
        <vt:i4>44</vt:i4>
      </vt:variant>
    </vt:vector>
  </HeadingPairs>
  <TitlesOfParts>
    <vt:vector size="62" baseType="lpstr">
      <vt:lpstr>-apple-system</vt:lpstr>
      <vt:lpstr>Arial</vt:lpstr>
      <vt:lpstr>ArialMT</vt:lpstr>
      <vt:lpstr>Calibri</vt:lpstr>
      <vt:lpstr>Calibri Light</vt:lpstr>
      <vt:lpstr>Cambria Math</vt:lpstr>
      <vt:lpstr>CMTT9</vt:lpstr>
      <vt:lpstr>Helvetica</vt:lpstr>
      <vt:lpstr>Helvetica Neue</vt:lpstr>
      <vt:lpstr>NimbusRomNo9L</vt:lpstr>
      <vt:lpstr>Symbol</vt:lpstr>
      <vt:lpstr>Tahoma</vt:lpstr>
      <vt:lpstr>Times</vt:lpstr>
      <vt:lpstr>Times New Roman</vt:lpstr>
      <vt:lpstr>Wingdings</vt:lpstr>
      <vt:lpstr>Office Theme</vt:lpstr>
      <vt:lpstr>Equation</vt:lpstr>
      <vt:lpstr>Graph</vt:lpstr>
      <vt:lpstr>Accelerator R&amp;D for Future Colliders</vt:lpstr>
      <vt:lpstr>Outlook</vt:lpstr>
      <vt:lpstr>Outlook</vt:lpstr>
      <vt:lpstr>HEP Landscape - Colliders</vt:lpstr>
      <vt:lpstr>PowerPoint Presentation</vt:lpstr>
      <vt:lpstr>PowerPoint Presentation</vt:lpstr>
      <vt:lpstr>PowerPoint Presentation</vt:lpstr>
      <vt:lpstr>Outlook</vt:lpstr>
      <vt:lpstr>The physics landscape</vt:lpstr>
      <vt:lpstr>The physics landscape</vt:lpstr>
      <vt:lpstr>High field magnets: dipoles</vt:lpstr>
      <vt:lpstr>High field magnets: solenoids (Muon Collider)</vt:lpstr>
      <vt:lpstr>Goals of Magnets developments</vt:lpstr>
      <vt:lpstr>Nb3Sn Conductor Challenge</vt:lpstr>
      <vt:lpstr>Nb3Sn High Field Magnet Mechanics Challenge</vt:lpstr>
      <vt:lpstr>Focus Area Nb3Sn Conductors and Magnets</vt:lpstr>
      <vt:lpstr>Ongoing projects:  Nb3Sn Conductor</vt:lpstr>
      <vt:lpstr>Nb3Sn Magnet Projects Ramping Up</vt:lpstr>
      <vt:lpstr>Cross-Cutting Activities</vt:lpstr>
      <vt:lpstr>Cross-Cutting Activities</vt:lpstr>
      <vt:lpstr>BOX Program example</vt:lpstr>
      <vt:lpstr>Feedback to Magnet Programs</vt:lpstr>
      <vt:lpstr>US Magnet development</vt:lpstr>
      <vt:lpstr>Outlook</vt:lpstr>
      <vt:lpstr>The physics landscape</vt:lpstr>
      <vt:lpstr>The physics landscape</vt:lpstr>
      <vt:lpstr>Advantages of HTS </vt:lpstr>
      <vt:lpstr>Focus Area HTS Conductors and HFMs</vt:lpstr>
      <vt:lpstr>Back to the Future …</vt:lpstr>
      <vt:lpstr>Focus Area HTS Conductor and HFMs</vt:lpstr>
      <vt:lpstr>Hybrid Magnets: HTS + LTS superconductors &amp; magnets</vt:lpstr>
      <vt:lpstr>HTS superconducting magnet technology undulators synergy </vt:lpstr>
      <vt:lpstr>Energy efficient cryogenics</vt:lpstr>
      <vt:lpstr>Conductor cost</vt:lpstr>
      <vt:lpstr>Outlook</vt:lpstr>
      <vt:lpstr>PowerPoint Presentation</vt:lpstr>
      <vt:lpstr>PowerPoint Presentation</vt:lpstr>
      <vt:lpstr>PowerPoint Presentation</vt:lpstr>
      <vt:lpstr>Summary</vt:lpstr>
      <vt:lpstr>Summary</vt:lpstr>
      <vt:lpstr>Material from FCC week</vt:lpstr>
      <vt:lpstr>BOX Program example</vt:lpstr>
      <vt:lpstr>The need for energy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185</cp:revision>
  <dcterms:created xsi:type="dcterms:W3CDTF">2023-06-06T12:36:32Z</dcterms:created>
  <dcterms:modified xsi:type="dcterms:W3CDTF">2023-06-15T05:48:16Z</dcterms:modified>
</cp:coreProperties>
</file>