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</p:sldMasterIdLst>
  <p:notesMasterIdLst>
    <p:notesMasterId r:id="rId32"/>
  </p:notesMasterIdLst>
  <p:sldIdLst>
    <p:sldId id="257" r:id="rId4"/>
    <p:sldId id="331" r:id="rId5"/>
    <p:sldId id="330" r:id="rId6"/>
    <p:sldId id="362" r:id="rId7"/>
    <p:sldId id="350" r:id="rId8"/>
    <p:sldId id="351" r:id="rId9"/>
    <p:sldId id="347" r:id="rId10"/>
    <p:sldId id="348" r:id="rId11"/>
    <p:sldId id="349" r:id="rId12"/>
    <p:sldId id="363" r:id="rId13"/>
    <p:sldId id="323" r:id="rId14"/>
    <p:sldId id="336" r:id="rId15"/>
    <p:sldId id="325" r:id="rId16"/>
    <p:sldId id="345" r:id="rId17"/>
    <p:sldId id="339" r:id="rId18"/>
    <p:sldId id="337" r:id="rId19"/>
    <p:sldId id="338" r:id="rId20"/>
    <p:sldId id="344" r:id="rId21"/>
    <p:sldId id="364" r:id="rId22"/>
    <p:sldId id="365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</p:sldIdLst>
  <p:sldSz cx="9144000" cy="5715000" type="screen16x1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Janot" initials="PJ" lastIdx="11" clrIdx="0">
    <p:extLst/>
  </p:cmAuthor>
  <p:cmAuthor id="2" name="bdl" initials="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4663"/>
  </p:normalViewPr>
  <p:slideViewPr>
    <p:cSldViewPr showGuides="1">
      <p:cViewPr varScale="1">
        <p:scale>
          <a:sx n="84" d="100"/>
          <a:sy n="84" d="100"/>
        </p:scale>
        <p:origin x="341" y="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r">
              <a:defRPr sz="1300"/>
            </a:lvl1pPr>
          </a:lstStyle>
          <a:p>
            <a:fld id="{052A6CBC-88A1-4435-8BCF-405C50E81659}" type="datetimeFigureOut">
              <a:rPr lang="en-GB" smtClean="0"/>
              <a:t>26/08/2020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768350"/>
            <a:ext cx="61404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3" tIns="49516" rIns="99033" bIns="4951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3" tIns="49516" rIns="99033" bIns="4951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r">
              <a:defRPr sz="13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768350"/>
            <a:ext cx="613727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D0EB8-9661-47A6-92CB-8AE15F546C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0D3F-F225-4493-9EEB-EEE1F616F68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08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8FDF1-F17E-4509-A3EF-74305FE8356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85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400050" y="2783417"/>
            <a:ext cx="8344754" cy="7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00050" y="772583"/>
            <a:ext cx="8339138" cy="18626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400050" y="2936875"/>
            <a:ext cx="8339138" cy="59795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4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89154">
              <a:spcBef>
                <a:spcPts val="0"/>
              </a:spcBef>
              <a:buSzTx/>
              <a:buFontTx/>
              <a:buNone/>
              <a:defRPr sz="14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178308">
              <a:spcBef>
                <a:spcPts val="0"/>
              </a:spcBef>
              <a:buSzTx/>
              <a:buFontTx/>
              <a:buNone/>
              <a:defRPr sz="14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267462">
              <a:spcBef>
                <a:spcPts val="0"/>
              </a:spcBef>
              <a:buSzTx/>
              <a:buFontTx/>
              <a:buNone/>
              <a:defRPr sz="14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356616">
              <a:spcBef>
                <a:spcPts val="0"/>
              </a:spcBef>
              <a:buSzTx/>
              <a:buFontTx/>
              <a:buNone/>
              <a:defRPr sz="14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11517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00051" y="2852208"/>
            <a:ext cx="3750803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2" name="Shape 42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5715000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400050" y="841375"/>
            <a:ext cx="3752850" cy="186266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400050" y="3005667"/>
            <a:ext cx="3752850" cy="186266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89154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178308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267462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356616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304748" y="5413375"/>
            <a:ext cx="190630" cy="18774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798542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46179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400050" y="1153584"/>
            <a:ext cx="3567230" cy="78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Shape 70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5715000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400050" y="195792"/>
            <a:ext cx="3571875" cy="82020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body" sz="half" idx="1"/>
          </p:nvPr>
        </p:nvSpPr>
        <p:spPr>
          <a:xfrm>
            <a:off x="400050" y="1301750"/>
            <a:ext cx="3571875" cy="3905250"/>
          </a:xfrm>
          <a:prstGeom prst="rect">
            <a:avLst/>
          </a:prstGeom>
        </p:spPr>
        <p:txBody>
          <a:bodyPr/>
          <a:lstStyle>
            <a:lvl1pPr marL="178308" indent="-178308">
              <a:spcBef>
                <a:spcPts val="1638"/>
              </a:spcBef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356616" indent="-178308">
              <a:spcBef>
                <a:spcPts val="1638"/>
              </a:spcBef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534924" indent="-178308">
              <a:spcBef>
                <a:spcPts val="1638"/>
              </a:spcBef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713232" indent="-178308">
              <a:spcBef>
                <a:spcPts val="1638"/>
              </a:spcBef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891540" indent="-178308">
              <a:spcBef>
                <a:spcPts val="1638"/>
              </a:spcBef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359116" y="5413375"/>
            <a:ext cx="190630" cy="187744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97023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flipH="1">
            <a:off x="5929403" y="296334"/>
            <a:ext cx="1" cy="464316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5929313" y="2615655"/>
            <a:ext cx="2911157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0" name="Shape 90"/>
          <p:cNvSpPr>
            <a:spLocks noGrp="1"/>
          </p:cNvSpPr>
          <p:nvPr>
            <p:ph type="pic" sz="quarter" idx="13"/>
          </p:nvPr>
        </p:nvSpPr>
        <p:spPr>
          <a:xfrm>
            <a:off x="6005513" y="2709333"/>
            <a:ext cx="2838450" cy="2227792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sz="quarter" idx="14"/>
          </p:nvPr>
        </p:nvSpPr>
        <p:spPr>
          <a:xfrm>
            <a:off x="6005513" y="295503"/>
            <a:ext cx="2838450" cy="2227793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15"/>
          </p:nvPr>
        </p:nvSpPr>
        <p:spPr>
          <a:xfrm>
            <a:off x="366713" y="297374"/>
            <a:ext cx="5467350" cy="4640793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366713" y="5074709"/>
            <a:ext cx="5467350" cy="55033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89154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178308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267462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356616">
              <a:spcBef>
                <a:spcPts val="0"/>
              </a:spcBef>
              <a:buSzTx/>
              <a:buFontTx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647536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body" sz="quarter" idx="13"/>
          </p:nvPr>
        </p:nvSpPr>
        <p:spPr>
          <a:xfrm>
            <a:off x="895350" y="3730625"/>
            <a:ext cx="7358063" cy="2954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252603">
              <a:spcBef>
                <a:spcPts val="0"/>
              </a:spcBef>
              <a:buSzTx/>
              <a:buFontTx/>
              <a:buNone/>
              <a:defRPr sz="14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4"/>
          </p:nvPr>
        </p:nvSpPr>
        <p:spPr>
          <a:xfrm>
            <a:off x="895350" y="2513275"/>
            <a:ext cx="7358063" cy="418576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252603">
              <a:spcBef>
                <a:spcPts val="1326"/>
              </a:spcBef>
              <a:buSzTx/>
              <a:buFontTx/>
              <a:buNone/>
              <a:defRPr sz="2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946202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 lIns="71322" tIns="35661" rIns="71322" bIns="35661">
            <a:noAutofit/>
          </a:bodyPr>
          <a:lstStyle/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6518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8684" marR="0" indent="-138684" algn="l" defTabSz="7132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77368" marR="0" indent="-138684" algn="l" defTabSz="7132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21005" marR="0" indent="-143637" algn="l" defTabSz="7132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59689" marR="0" indent="-138684" algn="l" defTabSz="7132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98373" marR="0" indent="-138684" algn="l" defTabSz="7132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38296" indent="-139923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80694" indent="-142399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120617" indent="-139923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59301" indent="-138684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8419605" y="5413375"/>
            <a:ext cx="424668" cy="187744"/>
          </a:xfrm>
        </p:spPr>
        <p:txBody>
          <a:bodyPr/>
          <a:lstStyle/>
          <a:p>
            <a:pPr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28182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29.07.2020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Circular and Linear e+e- Complementarity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37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29.07.2020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27784" y="5317774"/>
            <a:ext cx="3888432" cy="30427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Circular and Linear e+e- Complementarity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941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92178"/>
            <a:ext cx="6837106" cy="61745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912236"/>
            <a:ext cx="8275320" cy="420422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45042"/>
            <a:ext cx="1620000" cy="56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414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92178"/>
            <a:ext cx="6837106" cy="61745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912236"/>
            <a:ext cx="8275320" cy="420422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45042"/>
            <a:ext cx="1620000" cy="56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601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7" y="25643"/>
            <a:ext cx="746556" cy="52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00050" y="1153584"/>
            <a:ext cx="8344762" cy="7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19812" tIns="19812" rIns="19812" bIns="19812" anchor="ctr"/>
          <a:lstStyle/>
          <a:p>
            <a:pPr defTabSz="178308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500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00050" y="195792"/>
            <a:ext cx="8339138" cy="820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624" tIns="39624" rIns="39624" bIns="39624" anchor="b">
            <a:normAutofit/>
          </a:bodyPr>
          <a:lstStyle/>
          <a:p>
            <a:r>
              <a:t>Titeltext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00050" y="1301750"/>
            <a:ext cx="8339138" cy="3905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624" tIns="39624" rIns="39624" bIns="39624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8653643" y="5413375"/>
            <a:ext cx="190630" cy="187744"/>
          </a:xfrm>
          <a:prstGeom prst="rect">
            <a:avLst/>
          </a:prstGeom>
          <a:ln w="12700">
            <a:miter lim="400000"/>
          </a:ln>
        </p:spPr>
        <p:txBody>
          <a:bodyPr wrap="none" lIns="39624" tIns="39624" rIns="39624" bIns="39624">
            <a:spAutoFit/>
          </a:bodyPr>
          <a:lstStyle>
            <a:lvl1pPr algn="r">
              <a:defRPr sz="7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321945" hangingPunct="0"/>
            <a:fld id="{86CB4B4D-7CA3-9044-876B-883B54F8677D}" type="slidenum">
              <a:rPr kern="0">
                <a:solidFill>
                  <a:srgbClr val="000000"/>
                </a:solidFill>
              </a:rPr>
              <a:pPr defTabSz="321945" hangingPunct="0"/>
              <a:t>‹#›</a:t>
            </a:fld>
            <a:endParaRPr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2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/>
  <p:txStyles>
    <p:titleStyle>
      <a:lvl1pPr marL="0" marR="0" indent="0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9154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8308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67462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56616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45770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34924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24078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713232" algn="l" defTabSz="32194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24765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49530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74295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99060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23825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48590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173355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198120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228850" marR="0" indent="-247650" algn="l" defTabSz="321945" rtl="0" eaLnBrk="1" latinLnBrk="0" hangingPunct="1">
        <a:lnSpc>
          <a:spcPct val="100000"/>
        </a:lnSpc>
        <a:spcBef>
          <a:spcPts val="2301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89154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8308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67462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56616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45770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34924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24078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713232" algn="r" defTabSz="321945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29.07.2020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5317774"/>
            <a:ext cx="34640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Circular and Linear e+e- Complementarity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65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nowmass21.org/" TargetMode="External"/><Relationship Id="rId2" Type="http://schemas.openxmlformats.org/officeDocument/2006/relationships/hyperlink" Target="https://www.overleaf.com/read/dyjpdszrqxhz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32973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5" y="553244"/>
            <a:ext cx="7859505" cy="3286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95444" y="3865612"/>
            <a:ext cx="474418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200" b="1" dirty="0" smtClean="0">
                <a:solidFill>
                  <a:prstClr val="black"/>
                </a:solidFill>
              </a:rPr>
              <a:t>CHIPP Road </a:t>
            </a:r>
            <a:r>
              <a:rPr lang="fr-CH" sz="3200" b="1" dirty="0" err="1" smtClean="0">
                <a:solidFill>
                  <a:prstClr val="black"/>
                </a:solidFill>
              </a:rPr>
              <a:t>Map</a:t>
            </a:r>
            <a:r>
              <a:rPr lang="fr-CH" sz="3200" b="1" dirty="0" smtClean="0">
                <a:solidFill>
                  <a:prstClr val="black"/>
                </a:solidFill>
              </a:rPr>
              <a:t> Meeting </a:t>
            </a:r>
            <a:r>
              <a:rPr lang="fr-CH" sz="3200" b="1" dirty="0">
                <a:solidFill>
                  <a:prstClr val="black"/>
                </a:solidFill>
              </a:rPr>
              <a:t/>
            </a:r>
            <a:br>
              <a:rPr lang="fr-CH" sz="3200" b="1" dirty="0">
                <a:solidFill>
                  <a:prstClr val="black"/>
                </a:solidFill>
              </a:rPr>
            </a:br>
            <a:r>
              <a:rPr lang="fr-CH" sz="3200" b="1" dirty="0" smtClean="0">
                <a:solidFill>
                  <a:prstClr val="black"/>
                </a:solidFill>
              </a:rPr>
              <a:t>27 August 2020</a:t>
            </a:r>
            <a:endParaRPr lang="en-GB" sz="3200" b="1" dirty="0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306287" y="-22820"/>
            <a:ext cx="2489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000" b="1" dirty="0" err="1">
                <a:solidFill>
                  <a:prstClr val="black"/>
                </a:solidFill>
              </a:rPr>
              <a:t>Brief</a:t>
            </a:r>
            <a:r>
              <a:rPr lang="fr-CH" sz="4000" b="1" dirty="0">
                <a:solidFill>
                  <a:prstClr val="black"/>
                </a:solidFill>
              </a:rPr>
              <a:t> News</a:t>
            </a:r>
            <a:endParaRPr lang="en-GB" sz="40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99" y="1295799"/>
            <a:ext cx="7404601" cy="312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52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316646" y="121196"/>
            <a:ext cx="4572000" cy="36933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     </a:t>
            </a:r>
            <a:r>
              <a:rPr lang="fr-CH" b="1" dirty="0" err="1">
                <a:sym typeface="Wingdings" panose="05000000000000000000" pitchFamily="2" charset="2"/>
              </a:rPr>
              <a:t>Physics</a:t>
            </a:r>
            <a:r>
              <a:rPr lang="fr-CH" b="1" dirty="0">
                <a:sym typeface="Wingdings" panose="05000000000000000000" pitchFamily="2" charset="2"/>
              </a:rPr>
              <a:t> </a:t>
            </a:r>
            <a:r>
              <a:rPr lang="fr-CH" b="1" dirty="0" smtClean="0">
                <a:sym typeface="Wingdings" panose="05000000000000000000" pitchFamily="2" charset="2"/>
              </a:rPr>
              <a:t>Performance </a:t>
            </a:r>
            <a:r>
              <a:rPr lang="fr-CH" b="1" dirty="0">
                <a:sym typeface="Wingdings" panose="05000000000000000000" pitchFamily="2" charset="2"/>
              </a:rPr>
              <a:t>group &amp; </a:t>
            </a:r>
            <a:r>
              <a:rPr lang="fr-CH" b="1" dirty="0" err="1">
                <a:sym typeface="Wingdings" panose="05000000000000000000" pitchFamily="2" charset="2"/>
              </a:rPr>
              <a:t>conveners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53244"/>
            <a:ext cx="867077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The FCC-</a:t>
            </a:r>
            <a:r>
              <a:rPr lang="fr-CH" b="1" dirty="0" err="1" smtClean="0"/>
              <a:t>ee</a:t>
            </a:r>
            <a:r>
              <a:rPr lang="fr-CH" b="1" dirty="0" smtClean="0"/>
              <a:t> PE&amp;D SG </a:t>
            </a:r>
            <a:r>
              <a:rPr lang="fr-CH" b="1" dirty="0" err="1" smtClean="0"/>
              <a:t>approved</a:t>
            </a:r>
            <a:r>
              <a:rPr lang="fr-CH" b="1" dirty="0" smtClean="0"/>
              <a:t> a </a:t>
            </a:r>
            <a:r>
              <a:rPr lang="fr-CH" b="1" dirty="0" err="1" smtClean="0"/>
              <a:t>proposal</a:t>
            </a:r>
            <a:r>
              <a:rPr lang="fr-CH" b="1" dirty="0" smtClean="0"/>
              <a:t> for a </a:t>
            </a:r>
            <a:r>
              <a:rPr lang="fr-CH" b="1" dirty="0" err="1" smtClean="0"/>
              <a:t>Physics</a:t>
            </a:r>
            <a:r>
              <a:rPr lang="fr-CH" b="1" dirty="0" smtClean="0"/>
              <a:t> Performance group. </a:t>
            </a:r>
          </a:p>
          <a:p>
            <a:endParaRPr lang="fr-CH" b="1" dirty="0"/>
          </a:p>
          <a:p>
            <a:r>
              <a:rPr lang="fr-CH" b="1" dirty="0" smtClean="0">
                <a:solidFill>
                  <a:srgbClr val="FF0000"/>
                </a:solidFill>
              </a:rPr>
              <a:t>Patrizia Azzi and Emmanuel Perez</a:t>
            </a:r>
            <a:r>
              <a:rPr lang="fr-CH" b="1" dirty="0" smtClean="0"/>
              <a:t> have </a:t>
            </a:r>
            <a:r>
              <a:rPr lang="fr-CH" b="1" dirty="0" err="1" smtClean="0"/>
              <a:t>agreed</a:t>
            </a:r>
            <a:r>
              <a:rPr lang="fr-CH" b="1" dirty="0" smtClean="0"/>
              <a:t> to serve as </a:t>
            </a:r>
            <a:r>
              <a:rPr lang="fr-CH" b="1" dirty="0" err="1" smtClean="0"/>
              <a:t>coordinators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b="1" dirty="0" err="1" smtClean="0"/>
              <a:t>operation</a:t>
            </a:r>
            <a:r>
              <a:rPr lang="fr-CH" b="1" dirty="0"/>
              <a:t> </a:t>
            </a:r>
            <a:r>
              <a:rPr lang="fr-CH" b="1" dirty="0" smtClean="0"/>
              <a:t>(</a:t>
            </a:r>
            <a:r>
              <a:rPr lang="fr-CH" b="1" dirty="0" err="1" smtClean="0"/>
              <a:t>see</a:t>
            </a:r>
            <a:r>
              <a:rPr lang="fr-CH" b="1" dirty="0" smtClean="0"/>
              <a:t> </a:t>
            </a:r>
            <a:r>
              <a:rPr lang="fr-CH" b="1" dirty="0" err="1" smtClean="0"/>
              <a:t>next</a:t>
            </a:r>
            <a:r>
              <a:rPr lang="fr-CH" b="1" dirty="0" smtClean="0"/>
              <a:t> slide)</a:t>
            </a:r>
          </a:p>
          <a:p>
            <a:r>
              <a:rPr lang="fr-CH" b="1" dirty="0" smtClean="0"/>
              <a:t>1. </a:t>
            </a:r>
            <a:r>
              <a:rPr lang="fr-CH" b="1" dirty="0" err="1"/>
              <a:t>P</a:t>
            </a:r>
            <a:r>
              <a:rPr lang="fr-CH" b="1" dirty="0" err="1" smtClean="0"/>
              <a:t>hysics</a:t>
            </a:r>
            <a:r>
              <a:rPr lang="fr-CH" b="1" dirty="0" smtClean="0"/>
              <a:t> </a:t>
            </a:r>
            <a:r>
              <a:rPr lang="fr-CH" b="1" dirty="0" err="1" smtClean="0"/>
              <a:t>working</a:t>
            </a:r>
            <a:r>
              <a:rPr lang="fr-CH" b="1" dirty="0" smtClean="0"/>
              <a:t> groups (</a:t>
            </a:r>
            <a:r>
              <a:rPr lang="fr-CH" b="1" dirty="0" err="1" smtClean="0"/>
              <a:t>conveners</a:t>
            </a:r>
            <a:r>
              <a:rPr lang="fr-CH" b="1" dirty="0" smtClean="0"/>
              <a:t>) </a:t>
            </a:r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/>
              <a:t>establish</a:t>
            </a:r>
            <a:r>
              <a:rPr lang="fr-CH" b="1" dirty="0" smtClean="0"/>
              <a:t> </a:t>
            </a:r>
            <a:r>
              <a:rPr lang="fr-CH" b="1" dirty="0" err="1" smtClean="0"/>
              <a:t>list</a:t>
            </a:r>
            <a:r>
              <a:rPr lang="fr-CH" b="1" dirty="0" smtClean="0"/>
              <a:t> of BENCHMARK MEASUREMENTS  </a:t>
            </a:r>
          </a:p>
          <a:p>
            <a:r>
              <a:rPr lang="fr-CH" b="1" dirty="0" smtClean="0"/>
              <a:t>              -- </a:t>
            </a:r>
            <a:r>
              <a:rPr lang="fr-CH" b="1" dirty="0" err="1" smtClean="0"/>
              <a:t>each</a:t>
            </a:r>
            <a:r>
              <a:rPr lang="fr-CH" b="1" dirty="0" smtClean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correspond to </a:t>
            </a:r>
            <a:r>
              <a:rPr lang="fr-CH" b="1" dirty="0" err="1" smtClean="0"/>
              <a:t>several</a:t>
            </a:r>
            <a:r>
              <a:rPr lang="fr-CH" b="1" dirty="0" smtClean="0"/>
              <a:t> case </a:t>
            </a:r>
            <a:r>
              <a:rPr lang="fr-CH" b="1" dirty="0" err="1" smtClean="0"/>
              <a:t>studies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b="1" dirty="0" smtClean="0"/>
              <a:t>              -- group case </a:t>
            </a:r>
            <a:r>
              <a:rPr lang="fr-CH" b="1" dirty="0" err="1" smtClean="0"/>
              <a:t>studies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</a:t>
            </a:r>
            <a:r>
              <a:rPr lang="fr-CH" b="1" dirty="0" err="1" smtClean="0"/>
              <a:t>different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r>
              <a:rPr lang="fr-CH" b="1" dirty="0" smtClean="0"/>
              <a:t> for </a:t>
            </a:r>
            <a:r>
              <a:rPr lang="fr-CH" b="1" dirty="0" err="1" smtClean="0"/>
              <a:t>efficiency</a:t>
            </a:r>
            <a:r>
              <a:rPr lang="fr-CH" b="1" dirty="0" smtClean="0"/>
              <a:t>/</a:t>
            </a:r>
            <a:r>
              <a:rPr lang="fr-CH" b="1" dirty="0" err="1" smtClean="0"/>
              <a:t>consistency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              --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start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the Z (as in the </a:t>
            </a:r>
            <a:r>
              <a:rPr lang="fr-CH" b="1" dirty="0" err="1" smtClean="0"/>
              <a:t>run</a:t>
            </a:r>
            <a:r>
              <a:rPr lang="fr-CH" b="1" dirty="0" smtClean="0"/>
              <a:t> plan) </a:t>
            </a:r>
            <a:br>
              <a:rPr lang="fr-CH" b="1" dirty="0" smtClean="0"/>
            </a:br>
            <a:r>
              <a:rPr lang="fr-CH" b="1" dirty="0" smtClean="0"/>
              <a:t>  </a:t>
            </a:r>
          </a:p>
          <a:p>
            <a:r>
              <a:rPr lang="fr-CH" b="1" dirty="0" smtClean="0"/>
              <a:t>2. Case </a:t>
            </a:r>
            <a:r>
              <a:rPr lang="fr-CH" b="1" dirty="0" err="1" smtClean="0"/>
              <a:t>study</a:t>
            </a:r>
            <a:r>
              <a:rPr lang="fr-CH" b="1" dirty="0" smtClean="0"/>
              <a:t> teams </a:t>
            </a:r>
            <a:r>
              <a:rPr lang="fr-CH" b="1" dirty="0" err="1" smtClean="0"/>
              <a:t>establish</a:t>
            </a:r>
            <a:r>
              <a:rPr lang="fr-CH" b="1" dirty="0" smtClean="0"/>
              <a:t> DETECTOR REQUIREMENTS for </a:t>
            </a:r>
            <a:r>
              <a:rPr lang="fr-CH" b="1" dirty="0" err="1" smtClean="0"/>
              <a:t>optimizing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 smtClean="0"/>
              <a:t>,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and in </a:t>
            </a:r>
            <a:r>
              <a:rPr lang="fr-CH" b="1" dirty="0" err="1" smtClean="0"/>
              <a:t>particular</a:t>
            </a:r>
            <a:r>
              <a:rPr lang="fr-CH" b="1" dirty="0" smtClean="0"/>
              <a:t> </a:t>
            </a:r>
            <a:r>
              <a:rPr lang="fr-CH" b="1" dirty="0" err="1" smtClean="0"/>
              <a:t>matching</a:t>
            </a:r>
            <a:r>
              <a:rPr lang="fr-CH" b="1" dirty="0" smtClean="0"/>
              <a:t> </a:t>
            </a:r>
            <a:r>
              <a:rPr lang="fr-CH" b="1" dirty="0" err="1" smtClean="0"/>
              <a:t>exp</a:t>
            </a:r>
            <a:r>
              <a:rPr lang="fr-CH" b="1" dirty="0" smtClean="0"/>
              <a:t>. </a:t>
            </a:r>
            <a:r>
              <a:rPr lang="fr-CH" b="1" dirty="0" err="1" smtClean="0"/>
              <a:t>systematics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the </a:t>
            </a:r>
            <a:r>
              <a:rPr lang="fr-CH" b="1" dirty="0" err="1" smtClean="0"/>
              <a:t>expected</a:t>
            </a:r>
            <a:r>
              <a:rPr lang="fr-CH" b="1" dirty="0" smtClean="0"/>
              <a:t> </a:t>
            </a:r>
            <a:r>
              <a:rPr lang="fr-CH" b="1" dirty="0" err="1" smtClean="0"/>
              <a:t>statistical</a:t>
            </a:r>
            <a:r>
              <a:rPr lang="fr-CH" b="1" dirty="0" smtClean="0"/>
              <a:t> </a:t>
            </a:r>
            <a:r>
              <a:rPr lang="fr-CH" b="1" dirty="0" err="1" smtClean="0"/>
              <a:t>precision</a:t>
            </a:r>
            <a:r>
              <a:rPr lang="fr-CH" b="1" dirty="0" smtClean="0"/>
              <a:t>. 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-- one team </a:t>
            </a:r>
            <a:r>
              <a:rPr lang="fr-CH" b="1" dirty="0" err="1" smtClean="0"/>
              <a:t>already</a:t>
            </a:r>
            <a:r>
              <a:rPr lang="fr-CH" b="1" dirty="0" smtClean="0"/>
              <a:t> </a:t>
            </a:r>
            <a:r>
              <a:rPr lang="fr-CH" b="1" dirty="0" err="1" smtClean="0"/>
              <a:t>started</a:t>
            </a:r>
            <a:r>
              <a:rPr lang="fr-CH" b="1" dirty="0" smtClean="0"/>
              <a:t>: c vs b/g jets in </a:t>
            </a:r>
            <a:r>
              <a:rPr lang="fr-CH" b="1" dirty="0" err="1" smtClean="0"/>
              <a:t>Higgs</a:t>
            </a:r>
            <a:r>
              <a:rPr lang="fr-CH" b="1" dirty="0" smtClean="0"/>
              <a:t> (and Z) </a:t>
            </a:r>
            <a:r>
              <a:rPr lang="fr-CH" b="1" dirty="0" err="1" smtClean="0"/>
              <a:t>decays</a:t>
            </a:r>
            <a:r>
              <a:rPr lang="fr-CH" b="1" dirty="0" smtClean="0"/>
              <a:t>   </a:t>
            </a:r>
          </a:p>
          <a:p>
            <a:r>
              <a:rPr lang="fr-CH" b="1" dirty="0" smtClean="0"/>
              <a:t>      </a:t>
            </a:r>
          </a:p>
          <a:p>
            <a:r>
              <a:rPr lang="fr-CH" b="1" dirty="0" smtClean="0"/>
              <a:t>3. This </a:t>
            </a:r>
            <a:r>
              <a:rPr lang="fr-CH" b="1" dirty="0" err="1" smtClean="0"/>
              <a:t>requires</a:t>
            </a:r>
            <a:r>
              <a:rPr lang="fr-CH" b="1" dirty="0" smtClean="0"/>
              <a:t> simulations </a:t>
            </a:r>
            <a:r>
              <a:rPr lang="fr-CH" b="1" dirty="0"/>
              <a:t>of </a:t>
            </a:r>
            <a:r>
              <a:rPr lang="fr-CH" b="1" dirty="0" smtClean="0"/>
              <a:t>detector setup  </a:t>
            </a:r>
            <a:r>
              <a:rPr lang="fr-CH" b="1" dirty="0"/>
              <a:t>(</a:t>
            </a:r>
            <a:r>
              <a:rPr lang="fr-CH" b="1" dirty="0" err="1"/>
              <a:t>fast</a:t>
            </a:r>
            <a:r>
              <a:rPr lang="fr-CH" b="1" dirty="0"/>
              <a:t> </a:t>
            </a:r>
            <a:r>
              <a:rPr lang="fr-CH" b="1" dirty="0" err="1"/>
              <a:t>sim</a:t>
            </a:r>
            <a:r>
              <a:rPr lang="fr-CH" b="1" dirty="0"/>
              <a:t> or full </a:t>
            </a:r>
            <a:r>
              <a:rPr lang="fr-CH" b="1" dirty="0" err="1"/>
              <a:t>sim</a:t>
            </a:r>
            <a:r>
              <a:rPr lang="fr-CH" b="1" dirty="0"/>
              <a:t> as </a:t>
            </a:r>
            <a:r>
              <a:rPr lang="fr-CH" b="1" dirty="0" err="1"/>
              <a:t>appropriate</a:t>
            </a:r>
            <a:r>
              <a:rPr lang="fr-CH" b="1" dirty="0" smtClean="0"/>
              <a:t>) </a:t>
            </a:r>
          </a:p>
          <a:p>
            <a:r>
              <a:rPr lang="fr-CH" b="1" dirty="0" err="1" smtClean="0"/>
              <a:t>with</a:t>
            </a:r>
            <a:r>
              <a:rPr lang="fr-CH" b="1" dirty="0" smtClean="0"/>
              <a:t>  help/guidance </a:t>
            </a:r>
            <a:r>
              <a:rPr lang="fr-CH" b="1" dirty="0" err="1" smtClean="0"/>
              <a:t>from</a:t>
            </a:r>
            <a:r>
              <a:rPr lang="fr-CH" b="1" dirty="0" smtClean="0"/>
              <a:t> detector experts</a:t>
            </a:r>
          </a:p>
          <a:p>
            <a:endParaRPr lang="fr-CH" b="1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7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12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8100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4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920" y="759390"/>
            <a:ext cx="468923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 first </a:t>
            </a:r>
            <a:r>
              <a:rPr lang="fr-CH" dirty="0" err="1" smtClean="0"/>
              <a:t>selection</a:t>
            </a:r>
            <a:r>
              <a:rPr lang="fr-CH" dirty="0" smtClean="0"/>
              <a:t> of Benchmark </a:t>
            </a:r>
            <a:r>
              <a:rPr lang="fr-CH" dirty="0" err="1" smtClean="0"/>
              <a:t>studies</a:t>
            </a:r>
            <a:r>
              <a:rPr lang="fr-CH" dirty="0" smtClean="0"/>
              <a:t>  </a:t>
            </a:r>
            <a:endParaRPr lang="fr-CH" dirty="0" smtClean="0"/>
          </a:p>
          <a:p>
            <a:r>
              <a:rPr lang="fr-CH" dirty="0" smtClean="0"/>
              <a:t>(</a:t>
            </a:r>
            <a:r>
              <a:rPr lang="fr-CH" dirty="0" err="1" smtClean="0"/>
              <a:t>mostly</a:t>
            </a:r>
            <a:r>
              <a:rPr lang="fr-CH" dirty="0" smtClean="0"/>
              <a:t> </a:t>
            </a:r>
            <a:r>
              <a:rPr lang="fr-CH" dirty="0" err="1" smtClean="0"/>
              <a:t>experimental</a:t>
            </a:r>
            <a:r>
              <a:rPr lang="fr-CH" dirty="0" smtClean="0"/>
              <a:t>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theory</a:t>
            </a:r>
            <a:r>
              <a:rPr lang="fr-CH" dirty="0" smtClean="0"/>
              <a:t>) </a:t>
            </a:r>
          </a:p>
          <a:p>
            <a:r>
              <a:rPr lang="fr-CH" dirty="0"/>
              <a:t>h</a:t>
            </a:r>
            <a:r>
              <a:rPr lang="fr-CH" dirty="0" smtClean="0"/>
              <a:t>as </a:t>
            </a:r>
            <a:r>
              <a:rPr lang="fr-CH" dirty="0" err="1" smtClean="0"/>
              <a:t>already</a:t>
            </a:r>
            <a:r>
              <a:rPr lang="fr-CH" dirty="0" smtClean="0"/>
              <a:t> been </a:t>
            </a:r>
            <a:r>
              <a:rPr lang="fr-CH" dirty="0" err="1" smtClean="0"/>
              <a:t>prepared</a:t>
            </a:r>
            <a:r>
              <a:rPr lang="fr-CH" dirty="0" smtClean="0"/>
              <a:t>.</a:t>
            </a:r>
            <a:r>
              <a:rPr lang="en-GB" dirty="0" smtClean="0"/>
              <a:t> 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list</a:t>
            </a:r>
            <a:r>
              <a:rPr lang="fr-CH" dirty="0" smtClean="0"/>
              <a:t> of abstracts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: </a:t>
            </a:r>
            <a:endParaRPr lang="en-GB" dirty="0" smtClean="0"/>
          </a:p>
          <a:p>
            <a:r>
              <a:rPr lang="en-GB" dirty="0">
                <a:solidFill>
                  <a:prstClr val="black"/>
                </a:solidFill>
                <a:hlinkClick r:id="rId2"/>
              </a:rPr>
              <a:t>https://</a:t>
            </a:r>
            <a:r>
              <a:rPr lang="en-GB" dirty="0" smtClean="0">
                <a:solidFill>
                  <a:prstClr val="black"/>
                </a:solidFill>
                <a:hlinkClick r:id="rId2"/>
              </a:rPr>
              <a:t>www.overleaf.com/read/dyjpdszrqxhz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smtClean="0"/>
              <a:t>   </a:t>
            </a:r>
          </a:p>
          <a:p>
            <a:r>
              <a:rPr lang="en-GB" dirty="0" smtClean="0"/>
              <a:t>it will be </a:t>
            </a:r>
            <a:r>
              <a:rPr lang="en-GB" dirty="0"/>
              <a:t>regularly </a:t>
            </a:r>
            <a:r>
              <a:rPr lang="en-GB" dirty="0" smtClean="0"/>
              <a:t>updated</a:t>
            </a:r>
            <a:endParaRPr lang="fr-CH" dirty="0"/>
          </a:p>
          <a:p>
            <a:endParaRPr lang="fr-CH" dirty="0"/>
          </a:p>
          <a:p>
            <a:r>
              <a:rPr lang="fr-CH" dirty="0" smtClean="0"/>
              <a:t>This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submitted</a:t>
            </a:r>
            <a:r>
              <a:rPr lang="fr-CH" dirty="0" smtClean="0"/>
              <a:t> to the SNOWMASS</a:t>
            </a:r>
          </a:p>
          <a:p>
            <a:r>
              <a:rPr lang="fr-CH" dirty="0" err="1" smtClean="0"/>
              <a:t>process</a:t>
            </a:r>
            <a:r>
              <a:rPr lang="fr-CH" dirty="0"/>
              <a:t>. </a:t>
            </a:r>
            <a:r>
              <a:rPr lang="fr-CH" dirty="0">
                <a:hlinkClick r:id="rId3"/>
              </a:rPr>
              <a:t>https://snowmass21.org</a:t>
            </a:r>
            <a:r>
              <a:rPr lang="fr-CH" dirty="0" smtClean="0">
                <a:hlinkClick r:id="rId3"/>
              </a:rPr>
              <a:t>/</a:t>
            </a:r>
            <a:r>
              <a:rPr lang="fr-CH" dirty="0" smtClean="0"/>
              <a:t> as LOI</a:t>
            </a:r>
          </a:p>
          <a:p>
            <a:endParaRPr lang="fr-CH" dirty="0"/>
          </a:p>
          <a:p>
            <a:r>
              <a:rPr lang="fr-CH" b="1" dirty="0" smtClean="0"/>
              <a:t>If </a:t>
            </a:r>
            <a:r>
              <a:rPr lang="fr-CH" b="1" dirty="0" err="1" smtClean="0"/>
              <a:t>you</a:t>
            </a:r>
            <a:r>
              <a:rPr lang="fr-CH" b="1" dirty="0" smtClean="0"/>
              <a:t> are </a:t>
            </a:r>
            <a:r>
              <a:rPr lang="fr-CH" b="1" dirty="0" err="1" smtClean="0"/>
              <a:t>interested</a:t>
            </a:r>
            <a:r>
              <a:rPr lang="fr-CH" b="1" dirty="0" smtClean="0"/>
              <a:t> in </a:t>
            </a:r>
            <a:r>
              <a:rPr lang="fr-CH" b="1" dirty="0" err="1" smtClean="0"/>
              <a:t>contributing</a:t>
            </a:r>
            <a:r>
              <a:rPr lang="fr-CH" b="1" dirty="0" smtClean="0"/>
              <a:t> </a:t>
            </a:r>
            <a:r>
              <a:rPr lang="fr-CH" b="1" dirty="0" err="1" smtClean="0"/>
              <a:t>this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a </a:t>
            </a:r>
          </a:p>
          <a:p>
            <a:r>
              <a:rPr lang="fr-CH" b="1" dirty="0" err="1" smtClean="0"/>
              <a:t>great</a:t>
            </a:r>
            <a:r>
              <a:rPr lang="fr-CH" b="1" dirty="0" smtClean="0"/>
              <a:t> </a:t>
            </a:r>
            <a:r>
              <a:rPr lang="fr-CH" b="1" dirty="0" err="1" smtClean="0"/>
              <a:t>way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. </a:t>
            </a:r>
          </a:p>
          <a:p>
            <a:endParaRPr lang="fr-CH" dirty="0"/>
          </a:p>
          <a:p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writing</a:t>
            </a:r>
            <a:r>
              <a:rPr lang="fr-CH" dirty="0" smtClean="0"/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up as </a:t>
            </a:r>
            <a:r>
              <a:rPr lang="fr-CH" dirty="0" err="1" smtClean="0"/>
              <a:t>LOIs</a:t>
            </a:r>
            <a:r>
              <a:rPr lang="fr-CH" dirty="0" smtClean="0"/>
              <a:t>  </a:t>
            </a:r>
            <a:r>
              <a:rPr lang="fr-CH" dirty="0" smtClean="0"/>
              <a:t>by </a:t>
            </a:r>
            <a:r>
              <a:rPr lang="fr-CH" dirty="0" smtClean="0"/>
              <a:t>31 </a:t>
            </a:r>
            <a:r>
              <a:rPr lang="fr-CH" dirty="0" smtClean="0"/>
              <a:t>August</a:t>
            </a:r>
            <a:endParaRPr lang="fr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r="15725"/>
          <a:stretch/>
        </p:blipFill>
        <p:spPr bwMode="auto">
          <a:xfrm>
            <a:off x="4671158" y="409228"/>
            <a:ext cx="3789274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29686" y="769268"/>
            <a:ext cx="814314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fr-CH" dirty="0"/>
          </a:p>
          <a:p>
            <a:r>
              <a:rPr lang="fr-CH" dirty="0" smtClean="0"/>
              <a:t> </a:t>
            </a:r>
            <a:r>
              <a:rPr lang="fr-CH" dirty="0" err="1"/>
              <a:t>T</a:t>
            </a:r>
            <a:r>
              <a:rPr lang="fr-CH" dirty="0" err="1" smtClean="0"/>
              <a:t>era</a:t>
            </a:r>
            <a:r>
              <a:rPr lang="fr-CH" dirty="0" smtClean="0"/>
              <a:t> </a:t>
            </a:r>
            <a:r>
              <a:rPr lang="fr-CH" dirty="0" smtClean="0"/>
              <a:t>Z   </a:t>
            </a:r>
          </a:p>
          <a:p>
            <a:endParaRPr lang="fr-CH" dirty="0" smtClean="0"/>
          </a:p>
          <a:p>
            <a:r>
              <a:rPr lang="fr-CH" dirty="0" smtClean="0">
                <a:latin typeface="Symbol" panose="05050102010706020507" pitchFamily="18" charset="2"/>
              </a:rPr>
              <a:t>t</a:t>
            </a:r>
            <a:r>
              <a:rPr lang="fr-CH" dirty="0" smtClean="0"/>
              <a:t>, </a:t>
            </a:r>
            <a:r>
              <a:rPr lang="fr-CH" dirty="0" err="1" smtClean="0"/>
              <a:t>b,c</a:t>
            </a:r>
            <a:r>
              <a:rPr lang="fr-CH" dirty="0" smtClean="0"/>
              <a:t> 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WW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41821" y="2497460"/>
            <a:ext cx="785793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fr-CH" dirty="0" smtClean="0"/>
          </a:p>
          <a:p>
            <a:r>
              <a:rPr lang="fr-CH" dirty="0" smtClean="0"/>
              <a:t>H </a:t>
            </a:r>
            <a:r>
              <a:rPr lang="fr-CH" dirty="0" err="1" smtClean="0"/>
              <a:t>fact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ee</a:t>
            </a:r>
            <a:r>
              <a:rPr lang="fr-CH" dirty="0" err="1" smtClean="0">
                <a:sym typeface="Wingdings" panose="05000000000000000000" pitchFamily="2" charset="2"/>
              </a:rPr>
              <a:t>H</a:t>
            </a:r>
            <a:endParaRPr lang="fr-CH" dirty="0" smtClean="0"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29686" y="3926216"/>
            <a:ext cx="80618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top</a:t>
            </a:r>
          </a:p>
          <a:p>
            <a:r>
              <a:rPr lang="fr-CH" dirty="0" smtClean="0"/>
              <a:t>     </a:t>
            </a: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8287772" y="4369668"/>
            <a:ext cx="85622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theory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    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2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14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36504" cy="567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10500"/>
            <a:ext cx="4264757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This table </a:t>
            </a:r>
            <a:r>
              <a:rPr lang="fr-CH" dirty="0" err="1" smtClean="0"/>
              <a:t>presents</a:t>
            </a:r>
            <a:r>
              <a:rPr lang="fr-CH" dirty="0" smtClean="0"/>
              <a:t> the </a:t>
            </a:r>
            <a:r>
              <a:rPr lang="fr-CH" b="1" dirty="0" err="1" smtClean="0"/>
              <a:t>statistical</a:t>
            </a:r>
            <a:r>
              <a:rPr lang="fr-CH" b="1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</a:t>
            </a:r>
          </a:p>
          <a:p>
            <a:r>
              <a:rPr lang="fr-CH" dirty="0" smtClean="0"/>
              <a:t>for </a:t>
            </a:r>
            <a:r>
              <a:rPr lang="fr-CH" dirty="0" err="1" smtClean="0"/>
              <a:t>EWPOs</a:t>
            </a:r>
            <a:r>
              <a:rPr lang="fr-CH" dirty="0" smtClean="0"/>
              <a:t>, as </a:t>
            </a:r>
            <a:r>
              <a:rPr lang="fr-CH" dirty="0" err="1" smtClean="0"/>
              <a:t>given</a:t>
            </a:r>
            <a:r>
              <a:rPr lang="fr-CH" dirty="0" smtClean="0"/>
              <a:t> by the </a:t>
            </a:r>
            <a:r>
              <a:rPr lang="fr-CH" dirty="0" err="1" smtClean="0"/>
              <a:t>run</a:t>
            </a:r>
            <a:r>
              <a:rPr lang="fr-CH" dirty="0" smtClean="0"/>
              <a:t> plan. 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It </a:t>
            </a:r>
            <a:r>
              <a:rPr lang="fr-CH" b="1" dirty="0" err="1" smtClean="0">
                <a:solidFill>
                  <a:srgbClr val="FF0000"/>
                </a:solidFill>
              </a:rPr>
              <a:t>represents</a:t>
            </a:r>
            <a:r>
              <a:rPr lang="fr-CH" b="1" dirty="0" smtClean="0">
                <a:solidFill>
                  <a:srgbClr val="FF0000"/>
                </a:solidFill>
              </a:rPr>
              <a:t> the real </a:t>
            </a:r>
            <a:r>
              <a:rPr lang="fr-CH" b="1" dirty="0" err="1" smtClean="0">
                <a:solidFill>
                  <a:srgbClr val="FF0000"/>
                </a:solidFill>
              </a:rPr>
              <a:t>potential</a:t>
            </a:r>
            <a:r>
              <a:rPr lang="fr-CH" b="1" dirty="0" smtClean="0">
                <a:solidFill>
                  <a:srgbClr val="FF0000"/>
                </a:solidFill>
              </a:rPr>
              <a:t> of FCC-</a:t>
            </a:r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endParaRPr lang="fr-CH" b="1" dirty="0" smtClean="0">
              <a:solidFill>
                <a:srgbClr val="FF0000"/>
              </a:solidFill>
            </a:endParaRPr>
          </a:p>
          <a:p>
            <a:endParaRPr lang="fr-CH" dirty="0"/>
          </a:p>
          <a:p>
            <a:r>
              <a:rPr lang="fr-CH" b="1" dirty="0" err="1" smtClean="0"/>
              <a:t>Systematics</a:t>
            </a:r>
            <a:r>
              <a:rPr lang="fr-CH" b="1" dirty="0" smtClean="0"/>
              <a:t> are ‘</a:t>
            </a:r>
            <a:r>
              <a:rPr lang="fr-CH" b="1" dirty="0" err="1" smtClean="0"/>
              <a:t>just</a:t>
            </a:r>
            <a:r>
              <a:rPr lang="fr-CH" b="1" dirty="0" smtClean="0"/>
              <a:t> a </a:t>
            </a:r>
            <a:r>
              <a:rPr lang="fr-CH" b="1" dirty="0" err="1" smtClean="0"/>
              <a:t>start</a:t>
            </a:r>
            <a:r>
              <a:rPr lang="fr-CH" b="1" dirty="0" smtClean="0"/>
              <a:t>’</a:t>
            </a:r>
          </a:p>
          <a:p>
            <a:r>
              <a:rPr lang="fr-CH" b="1" dirty="0" smtClean="0"/>
              <a:t>and </a:t>
            </a:r>
            <a:r>
              <a:rPr lang="fr-CH" b="1" dirty="0" err="1" smtClean="0"/>
              <a:t>next</a:t>
            </a:r>
            <a:r>
              <a:rPr lang="fr-CH" b="1" dirty="0" smtClean="0"/>
              <a:t> challenge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to </a:t>
            </a:r>
          </a:p>
          <a:p>
            <a:r>
              <a:rPr lang="fr-CH" b="1" dirty="0" smtClean="0"/>
              <a:t>-- design detectors and </a:t>
            </a:r>
            <a:r>
              <a:rPr lang="fr-CH" b="1" dirty="0" err="1" smtClean="0"/>
              <a:t>analysis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and </a:t>
            </a:r>
          </a:p>
          <a:p>
            <a:r>
              <a:rPr lang="fr-CH" b="1" dirty="0" smtClean="0"/>
              <a:t>--</a:t>
            </a:r>
            <a:r>
              <a:rPr lang="fr-CH" b="1" dirty="0" err="1" smtClean="0"/>
              <a:t>improve</a:t>
            </a:r>
            <a:r>
              <a:rPr lang="fr-CH" b="1" dirty="0" smtClean="0"/>
              <a:t> </a:t>
            </a:r>
            <a:r>
              <a:rPr lang="fr-CH" b="1" dirty="0" err="1" smtClean="0"/>
              <a:t>calculations</a:t>
            </a:r>
            <a:r>
              <a:rPr lang="fr-CH" b="1" dirty="0" smtClean="0"/>
              <a:t>/simulations </a:t>
            </a:r>
          </a:p>
          <a:p>
            <a:endParaRPr lang="fr-CH" b="1" dirty="0"/>
          </a:p>
          <a:p>
            <a:r>
              <a:rPr lang="fr-CH" b="1" dirty="0" err="1" smtClean="0"/>
              <a:t>so</a:t>
            </a:r>
            <a:r>
              <a:rPr lang="fr-CH" b="1" dirty="0" smtClean="0"/>
              <a:t> </a:t>
            </a:r>
            <a:r>
              <a:rPr lang="fr-CH" b="1" dirty="0" err="1" smtClean="0"/>
              <a:t>that</a:t>
            </a:r>
            <a:r>
              <a:rPr lang="fr-CH" b="1" dirty="0" smtClean="0"/>
              <a:t> </a:t>
            </a:r>
            <a:r>
              <a:rPr lang="fr-CH" b="1" dirty="0" err="1" smtClean="0"/>
              <a:t>systematics</a:t>
            </a:r>
            <a:r>
              <a:rPr lang="fr-CH" b="1" dirty="0" smtClean="0"/>
              <a:t> </a:t>
            </a:r>
            <a:r>
              <a:rPr lang="fr-CH" b="1" dirty="0" smtClean="0">
                <a:sym typeface="Symbol"/>
              </a:rPr>
              <a:t> </a:t>
            </a:r>
            <a:r>
              <a:rPr lang="fr-CH" b="1" dirty="0" smtClean="0"/>
              <a:t> </a:t>
            </a:r>
            <a:r>
              <a:rPr lang="fr-CH" b="1" dirty="0" err="1" smtClean="0"/>
              <a:t>statistics</a:t>
            </a:r>
            <a:r>
              <a:rPr lang="fr-CH" b="1" dirty="0" smtClean="0"/>
              <a:t> </a:t>
            </a:r>
          </a:p>
          <a:p>
            <a:endParaRPr lang="fr-CH" b="1" dirty="0"/>
          </a:p>
          <a:p>
            <a:r>
              <a:rPr lang="fr-CH" b="1" dirty="0" smtClean="0">
                <a:solidFill>
                  <a:srgbClr val="0070C0"/>
                </a:solidFill>
              </a:rPr>
              <a:t>One </a:t>
            </a:r>
            <a:r>
              <a:rPr lang="fr-CH" b="1" dirty="0" err="1" smtClean="0">
                <a:solidFill>
                  <a:srgbClr val="0070C0"/>
                </a:solidFill>
              </a:rPr>
              <a:t>common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mistake</a:t>
            </a:r>
            <a:r>
              <a:rPr lang="fr-CH" b="1" dirty="0" smtClean="0">
                <a:solidFill>
                  <a:srgbClr val="0070C0"/>
                </a:solidFill>
              </a:rPr>
              <a:t> in all the </a:t>
            </a:r>
          </a:p>
          <a:p>
            <a:r>
              <a:rPr lang="fr-CH" b="1" dirty="0" err="1" smtClean="0">
                <a:solidFill>
                  <a:srgbClr val="0070C0"/>
                </a:solidFill>
              </a:rPr>
              <a:t>previous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studies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was</a:t>
            </a:r>
            <a:r>
              <a:rPr lang="fr-CH" b="1" dirty="0" smtClean="0">
                <a:solidFill>
                  <a:srgbClr val="0070C0"/>
                </a:solidFill>
              </a:rPr>
              <a:t> to </a:t>
            </a:r>
            <a:r>
              <a:rPr lang="fr-CH" b="1" u="sng" dirty="0" err="1" smtClean="0">
                <a:solidFill>
                  <a:srgbClr val="0070C0"/>
                </a:solidFill>
              </a:rPr>
              <a:t>underestimate</a:t>
            </a:r>
            <a:r>
              <a:rPr lang="fr-CH" b="1" u="sng" dirty="0" smtClean="0">
                <a:solidFill>
                  <a:srgbClr val="0070C0"/>
                </a:solidFill>
              </a:rPr>
              <a:t> …. </a:t>
            </a:r>
          </a:p>
          <a:p>
            <a:r>
              <a:rPr lang="fr-CH" b="1" dirty="0" smtClean="0">
                <a:solidFill>
                  <a:srgbClr val="0070C0"/>
                </a:solidFill>
              </a:rPr>
              <a:t>the </a:t>
            </a:r>
            <a:r>
              <a:rPr lang="fr-CH" b="1" dirty="0" err="1" smtClean="0">
                <a:solidFill>
                  <a:srgbClr val="0070C0"/>
                </a:solidFill>
              </a:rPr>
              <a:t>ability</a:t>
            </a:r>
            <a:r>
              <a:rPr lang="fr-CH" b="1" dirty="0" smtClean="0">
                <a:solidFill>
                  <a:srgbClr val="0070C0"/>
                </a:solidFill>
              </a:rPr>
              <a:t> of a </a:t>
            </a:r>
            <a:r>
              <a:rPr lang="fr-CH" b="1" u="sng" dirty="0" smtClean="0">
                <a:solidFill>
                  <a:srgbClr val="0070C0"/>
                </a:solidFill>
              </a:rPr>
              <a:t>real</a:t>
            </a:r>
            <a:r>
              <a:rPr lang="fr-CH" b="1" dirty="0" smtClean="0">
                <a:solidFill>
                  <a:srgbClr val="0070C0"/>
                </a:solidFill>
              </a:rPr>
              <a:t> group of  </a:t>
            </a:r>
            <a:r>
              <a:rPr lang="fr-CH" b="1" dirty="0" err="1" smtClean="0">
                <a:solidFill>
                  <a:srgbClr val="0070C0"/>
                </a:solidFill>
              </a:rPr>
              <a:t>collaborators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br>
              <a:rPr lang="fr-CH" b="1" dirty="0" smtClean="0">
                <a:solidFill>
                  <a:srgbClr val="0070C0"/>
                </a:solidFill>
              </a:rPr>
            </a:br>
            <a:r>
              <a:rPr lang="fr-CH" b="1" dirty="0" smtClean="0">
                <a:solidFill>
                  <a:srgbClr val="0070C0"/>
                </a:solidFill>
              </a:rPr>
              <a:t>to exploit </a:t>
            </a:r>
            <a:r>
              <a:rPr lang="fr-CH" b="1" u="sng" dirty="0" smtClean="0">
                <a:solidFill>
                  <a:srgbClr val="0070C0"/>
                </a:solidFill>
              </a:rPr>
              <a:t>real data </a:t>
            </a:r>
            <a:r>
              <a:rPr lang="fr-CH" b="1" dirty="0" smtClean="0">
                <a:solidFill>
                  <a:srgbClr val="0070C0"/>
                </a:solidFill>
              </a:rPr>
              <a:t>to </a:t>
            </a:r>
            <a:r>
              <a:rPr lang="fr-CH" b="1" dirty="0" err="1" smtClean="0">
                <a:solidFill>
                  <a:srgbClr val="0070C0"/>
                </a:solidFill>
              </a:rPr>
              <a:t>reduce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systematics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endParaRPr lang="fr-CH" b="1" u="sng" dirty="0" smtClean="0">
              <a:solidFill>
                <a:srgbClr val="0070C0"/>
              </a:solidFill>
            </a:endParaRP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527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5496" y="769268"/>
            <a:ext cx="8587351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3200" b="1" dirty="0" smtClean="0"/>
              <a:t>FCC-IS kick-off meeting and 4th </a:t>
            </a:r>
            <a:r>
              <a:rPr lang="fr-CH" sz="3200" b="1" dirty="0" err="1" smtClean="0"/>
              <a:t>Physics</a:t>
            </a:r>
            <a:r>
              <a:rPr lang="fr-CH" sz="3200" b="1" dirty="0" smtClean="0"/>
              <a:t> workshop</a:t>
            </a:r>
          </a:p>
          <a:p>
            <a:pPr algn="ctr"/>
            <a:r>
              <a:rPr lang="fr-CH" sz="2400" b="1" dirty="0" smtClean="0"/>
              <a:t>9-13 </a:t>
            </a:r>
            <a:r>
              <a:rPr lang="fr-CH" sz="2400" b="1" dirty="0" err="1" smtClean="0"/>
              <a:t>November</a:t>
            </a:r>
            <a:r>
              <a:rPr lang="fr-CH" sz="2400" b="1" dirty="0" smtClean="0"/>
              <a:t>  </a:t>
            </a:r>
            <a:r>
              <a:rPr lang="fr-CH" sz="2400" b="1" dirty="0">
                <a:hlinkClick r:id="rId2"/>
              </a:rPr>
              <a:t>https://indico.cern.ch/event/932973</a:t>
            </a:r>
            <a:r>
              <a:rPr lang="fr-CH" sz="2400" b="1" dirty="0" smtClean="0">
                <a:hlinkClick r:id="rId2"/>
              </a:rPr>
              <a:t>/</a:t>
            </a:r>
            <a:r>
              <a:rPr lang="fr-CH" sz="2400" b="1" dirty="0" smtClean="0"/>
              <a:t>  </a:t>
            </a:r>
            <a:endParaRPr lang="fr-CH" sz="2400" b="1" dirty="0"/>
          </a:p>
          <a:p>
            <a:pPr algn="ctr"/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43181" y="2632184"/>
            <a:ext cx="716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You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register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and let us know if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wish</a:t>
            </a:r>
            <a:r>
              <a:rPr lang="fr-CH" dirty="0" smtClean="0"/>
              <a:t> to </a:t>
            </a:r>
            <a:r>
              <a:rPr lang="fr-CH" dirty="0" err="1" smtClean="0"/>
              <a:t>present</a:t>
            </a:r>
            <a:r>
              <a:rPr lang="fr-CH" dirty="0" smtClean="0"/>
              <a:t> </a:t>
            </a:r>
            <a:r>
              <a:rPr lang="fr-CH" dirty="0" err="1" smtClean="0"/>
              <a:t>something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Rainer </a:t>
            </a:r>
            <a:r>
              <a:rPr lang="fr-CH" dirty="0" err="1" smtClean="0"/>
              <a:t>Wallny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member</a:t>
            </a:r>
            <a:r>
              <a:rPr lang="fr-CH" dirty="0" smtClean="0"/>
              <a:t> of the international program </a:t>
            </a:r>
            <a:r>
              <a:rPr lang="fr-CH" dirty="0" err="1" smtClean="0"/>
              <a:t>advisory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27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16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516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6296" y="2626667"/>
            <a:ext cx="1656184" cy="461665"/>
          </a:xfrm>
          <a:prstGeom prst="rect">
            <a:avLst/>
          </a:prstGeom>
          <a:solidFill>
            <a:srgbClr val="3FCDFF"/>
          </a:solidFill>
        </p:spPr>
        <p:txBody>
          <a:bodyPr wrap="square" rtlCol="0">
            <a:spAutoFit/>
          </a:bodyPr>
          <a:lstStyle/>
          <a:p>
            <a:pPr marL="228600" indent="-228600" algn="ctr">
              <a:buAutoNum type="alphaUcPeriod"/>
            </a:pPr>
            <a:r>
              <a:rPr lang="fr-CH" sz="1200" b="1" dirty="0" err="1" smtClean="0">
                <a:solidFill>
                  <a:schemeClr val="bg1"/>
                </a:solidFill>
              </a:rPr>
              <a:t>Freitas</a:t>
            </a:r>
            <a:r>
              <a:rPr lang="fr-CH" sz="1200" b="1" dirty="0" smtClean="0">
                <a:solidFill>
                  <a:schemeClr val="bg1"/>
                </a:solidFill>
              </a:rPr>
              <a:t>, J. </a:t>
            </a:r>
            <a:r>
              <a:rPr lang="fr-CH" sz="1200" b="1" dirty="0" err="1" smtClean="0">
                <a:solidFill>
                  <a:schemeClr val="bg1"/>
                </a:solidFill>
              </a:rPr>
              <a:t>Gluza</a:t>
            </a:r>
            <a:r>
              <a:rPr lang="fr-CH" sz="12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CH" sz="1200" b="1" dirty="0" smtClean="0">
                <a:solidFill>
                  <a:schemeClr val="bg1"/>
                </a:solidFill>
              </a:rPr>
              <a:t> S. </a:t>
            </a:r>
            <a:r>
              <a:rPr lang="fr-CH" sz="1200" b="1" dirty="0" err="1" smtClean="0">
                <a:solidFill>
                  <a:schemeClr val="bg1"/>
                </a:solidFill>
              </a:rPr>
              <a:t>Heinemeyer</a:t>
            </a:r>
            <a:r>
              <a:rPr lang="fr-CH" sz="12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8024" y="3424272"/>
            <a:ext cx="452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/>
              <a:t>ex: tau </a:t>
            </a:r>
            <a:r>
              <a:rPr lang="fr-CH" i="1" dirty="0" err="1" smtClean="0"/>
              <a:t>physics</a:t>
            </a:r>
            <a:r>
              <a:rPr lang="fr-CH" i="1" dirty="0" smtClean="0"/>
              <a:t>, Long </a:t>
            </a:r>
            <a:r>
              <a:rPr lang="fr-CH" i="1" dirty="0" err="1"/>
              <a:t>L</a:t>
            </a:r>
            <a:r>
              <a:rPr lang="fr-CH" i="1" dirty="0" err="1" smtClean="0"/>
              <a:t>ived</a:t>
            </a:r>
            <a:r>
              <a:rPr lang="fr-CH" i="1" dirty="0" smtClean="0"/>
              <a:t> </a:t>
            </a:r>
            <a:r>
              <a:rPr lang="fr-CH" i="1" dirty="0" err="1"/>
              <a:t>P</a:t>
            </a:r>
            <a:r>
              <a:rPr lang="fr-CH" i="1" dirty="0" err="1" smtClean="0"/>
              <a:t>articles</a:t>
            </a:r>
            <a:r>
              <a:rPr lang="fr-CH" i="1" dirty="0" smtClean="0"/>
              <a:t>, (+FCC-</a:t>
            </a:r>
            <a:r>
              <a:rPr lang="fr-CH" i="1" dirty="0" err="1" smtClean="0"/>
              <a:t>hh</a:t>
            </a:r>
            <a:r>
              <a:rPr lang="fr-CH" i="1" dirty="0" smtClean="0"/>
              <a:t>)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02417" y="5060589"/>
            <a:ext cx="3578095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 smtClean="0"/>
              <a:t>self-nominations as group </a:t>
            </a:r>
            <a:r>
              <a:rPr lang="fr-CH" b="1" dirty="0" err="1" smtClean="0"/>
              <a:t>member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or </a:t>
            </a:r>
            <a:r>
              <a:rPr lang="fr-CH" b="1" dirty="0" err="1" smtClean="0"/>
              <a:t>convener</a:t>
            </a:r>
            <a:r>
              <a:rPr lang="fr-CH" b="1" dirty="0" smtClean="0"/>
              <a:t> are </a:t>
            </a:r>
            <a:r>
              <a:rPr lang="fr-CH" b="1" dirty="0" err="1" smtClean="0"/>
              <a:t>most</a:t>
            </a:r>
            <a:r>
              <a:rPr lang="fr-CH" b="1" dirty="0" smtClean="0"/>
              <a:t> </a:t>
            </a:r>
            <a:r>
              <a:rPr lang="fr-CH" b="1" dirty="0" err="1" smtClean="0"/>
              <a:t>welcome</a:t>
            </a:r>
            <a:r>
              <a:rPr lang="fr-CH" b="1" dirty="0" smtClean="0"/>
              <a:t>. </a:t>
            </a:r>
            <a:endParaRPr lang="en-GB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71600" y="3505572"/>
            <a:ext cx="15121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1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381808" y="111904"/>
            <a:ext cx="585448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National </a:t>
            </a:r>
            <a:r>
              <a:rPr lang="fr-CH" b="1" dirty="0" smtClean="0"/>
              <a:t>FCC-groups for </a:t>
            </a:r>
            <a:r>
              <a:rPr lang="fr-CH" b="1" dirty="0" err="1" smtClean="0"/>
              <a:t>physics</a:t>
            </a:r>
            <a:r>
              <a:rPr lang="fr-CH" b="1" dirty="0"/>
              <a:t>,</a:t>
            </a:r>
            <a:r>
              <a:rPr lang="fr-CH" b="1" dirty="0" smtClean="0"/>
              <a:t> </a:t>
            </a:r>
            <a:r>
              <a:rPr lang="fr-CH" b="1" dirty="0" err="1" smtClean="0"/>
              <a:t>experiments</a:t>
            </a:r>
            <a:r>
              <a:rPr lang="fr-CH" b="1" dirty="0" smtClean="0"/>
              <a:t> and detectors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553244"/>
            <a:ext cx="93436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Progress ongoing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-- </a:t>
            </a:r>
            <a:r>
              <a:rPr lang="en-GB" dirty="0" smtClean="0"/>
              <a:t>FCC-FRANCE  </a:t>
            </a:r>
            <a:r>
              <a:rPr lang="en-GB" dirty="0"/>
              <a:t>and ITALY:  are well established </a:t>
            </a:r>
            <a:r>
              <a:rPr lang="en-GB" dirty="0" smtClean="0"/>
              <a:t>already.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Contacts </a:t>
            </a:r>
            <a:r>
              <a:rPr lang="en-GB" dirty="0" smtClean="0"/>
              <a:t>(G. </a:t>
            </a:r>
            <a:r>
              <a:rPr lang="en-GB" dirty="0" err="1" smtClean="0"/>
              <a:t>Bernardi</a:t>
            </a:r>
            <a:r>
              <a:rPr lang="en-GB" dirty="0" smtClean="0"/>
              <a:t>, R. </a:t>
            </a:r>
            <a:r>
              <a:rPr lang="en-GB" dirty="0" err="1" smtClean="0"/>
              <a:t>Aleksan</a:t>
            </a:r>
            <a:r>
              <a:rPr lang="en-GB" dirty="0" smtClean="0"/>
              <a:t>) (</a:t>
            </a:r>
            <a:r>
              <a:rPr lang="en-GB" dirty="0" smtClean="0"/>
              <a:t>F. </a:t>
            </a:r>
            <a:r>
              <a:rPr lang="en-GB" dirty="0" err="1" smtClean="0"/>
              <a:t>Bedeschi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-- </a:t>
            </a:r>
            <a:r>
              <a:rPr lang="en-GB" dirty="0"/>
              <a:t>UK: lots of progress. C</a:t>
            </a:r>
            <a:r>
              <a:rPr lang="en-GB" dirty="0" smtClean="0"/>
              <a:t>ontacts </a:t>
            </a:r>
            <a:r>
              <a:rPr lang="en-GB" dirty="0"/>
              <a:t>in all HEP groups and at the two STFC lab sites (RAL and </a:t>
            </a:r>
            <a:r>
              <a:rPr lang="en-GB" dirty="0" smtClean="0"/>
              <a:t>DL).</a:t>
            </a:r>
            <a:br>
              <a:rPr lang="en-GB" dirty="0" smtClean="0"/>
            </a:br>
            <a:r>
              <a:rPr lang="en-GB" dirty="0" smtClean="0"/>
              <a:t>        First </a:t>
            </a:r>
            <a:r>
              <a:rPr lang="en-GB" dirty="0"/>
              <a:t>meeting </a:t>
            </a:r>
            <a:r>
              <a:rPr lang="en-GB" dirty="0" smtClean="0"/>
              <a:t>11</a:t>
            </a:r>
            <a:r>
              <a:rPr lang="en-GB" dirty="0" smtClean="0"/>
              <a:t> </a:t>
            </a:r>
            <a:r>
              <a:rPr lang="en-GB" dirty="0" smtClean="0"/>
              <a:t>September. (Christos </a:t>
            </a:r>
            <a:r>
              <a:rPr lang="en-GB" dirty="0" err="1" smtClean="0"/>
              <a:t>Leonidopoulos</a:t>
            </a:r>
            <a:r>
              <a:rPr lang="en-GB" dirty="0" smtClean="0"/>
              <a:t>, </a:t>
            </a:r>
            <a:r>
              <a:rPr lang="en-GB" dirty="0" smtClean="0"/>
              <a:t>Guy Wilkinson) </a:t>
            </a:r>
            <a:endParaRPr lang="en-GB" b="1" dirty="0" smtClean="0"/>
          </a:p>
          <a:p>
            <a:r>
              <a:rPr lang="en-GB" dirty="0" smtClean="0"/>
              <a:t>-- </a:t>
            </a:r>
            <a:r>
              <a:rPr lang="en-GB" dirty="0"/>
              <a:t>Poland: </a:t>
            </a:r>
            <a:r>
              <a:rPr lang="en-GB" dirty="0" smtClean="0"/>
              <a:t>(</a:t>
            </a:r>
            <a:r>
              <a:rPr lang="en-GB" dirty="0" smtClean="0"/>
              <a:t>Tadeusz </a:t>
            </a:r>
            <a:r>
              <a:rPr lang="en-GB" dirty="0" err="1" smtClean="0"/>
              <a:t>Lesiak</a:t>
            </a:r>
            <a:r>
              <a:rPr lang="en-GB" dirty="0" smtClean="0"/>
              <a:t>) planning </a:t>
            </a:r>
            <a:r>
              <a:rPr lang="en-GB" dirty="0"/>
              <a:t>FCC information day at </a:t>
            </a:r>
            <a:r>
              <a:rPr lang="en-GB" dirty="0" smtClean="0"/>
              <a:t>Epiphany </a:t>
            </a:r>
            <a:r>
              <a:rPr lang="en-GB" dirty="0"/>
              <a:t>conference in </a:t>
            </a:r>
            <a:r>
              <a:rPr lang="en-GB" dirty="0" smtClean="0"/>
              <a:t>January 2021  </a:t>
            </a:r>
          </a:p>
          <a:p>
            <a:r>
              <a:rPr lang="en-GB" dirty="0" smtClean="0"/>
              <a:t>-- </a:t>
            </a:r>
            <a:r>
              <a:rPr lang="en-GB" dirty="0"/>
              <a:t>Spain: starting </a:t>
            </a:r>
            <a:r>
              <a:rPr lang="en-GB" dirty="0" smtClean="0"/>
              <a:t>within </a:t>
            </a:r>
            <a:r>
              <a:rPr lang="en-GB" dirty="0"/>
              <a:t>a national ‘future colliders’ structure </a:t>
            </a:r>
            <a:r>
              <a:rPr lang="en-GB" dirty="0" smtClean="0"/>
              <a:t>(Juan </a:t>
            </a:r>
            <a:r>
              <a:rPr lang="en-GB" dirty="0" err="1" smtClean="0"/>
              <a:t>Alcaraz</a:t>
            </a:r>
            <a:r>
              <a:rPr lang="en-GB" dirty="0" smtClean="0"/>
              <a:t>) 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 smtClean="0"/>
          </a:p>
          <a:p>
            <a:r>
              <a:rPr lang="en-GB" dirty="0" smtClean="0"/>
              <a:t>-- </a:t>
            </a:r>
            <a:r>
              <a:rPr lang="en-GB" dirty="0" smtClean="0"/>
              <a:t>CH well in the road map, </a:t>
            </a:r>
            <a:r>
              <a:rPr lang="en-GB" dirty="0" smtClean="0"/>
              <a:t>CHART </a:t>
            </a:r>
            <a:r>
              <a:rPr lang="en-GB" dirty="0" smtClean="0"/>
              <a:t>for accelerator </a:t>
            </a:r>
            <a:r>
              <a:rPr lang="en-GB" dirty="0" smtClean="0"/>
              <a:t>(esp. 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 smtClean="0"/>
              <a:t>injector complex, </a:t>
            </a:r>
            <a:r>
              <a:rPr lang="en-GB" dirty="0" err="1" smtClean="0"/>
              <a:t>hh</a:t>
            </a:r>
            <a:r>
              <a:rPr lang="en-GB" dirty="0" smtClean="0"/>
              <a:t> magnet R&amp;D</a:t>
            </a:r>
            <a:r>
              <a:rPr lang="en-GB" dirty="0" smtClean="0"/>
              <a:t>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discussions on towards effort FCC funding. CH unambiguously supported FCC-INT project. </a:t>
            </a:r>
          </a:p>
          <a:p>
            <a:r>
              <a:rPr lang="en-GB" dirty="0" smtClean="0"/>
              <a:t>Rainer </a:t>
            </a:r>
            <a:r>
              <a:rPr lang="en-GB" dirty="0" err="1" smtClean="0"/>
              <a:t>Wallny</a:t>
            </a:r>
            <a:r>
              <a:rPr lang="en-GB" dirty="0" smtClean="0"/>
              <a:t> has agreed to serve as contact for the next workshop organization. </a:t>
            </a:r>
          </a:p>
          <a:p>
            <a:endParaRPr lang="en-GB" dirty="0" smtClean="0"/>
          </a:p>
          <a:p>
            <a:r>
              <a:rPr lang="en-GB" dirty="0" smtClean="0"/>
              <a:t>-- </a:t>
            </a:r>
            <a:r>
              <a:rPr lang="en-GB" dirty="0" err="1"/>
              <a:t>Begium</a:t>
            </a:r>
            <a:r>
              <a:rPr lang="en-GB" dirty="0"/>
              <a:t> and Netherlands </a:t>
            </a:r>
            <a:r>
              <a:rPr lang="en-GB" dirty="0" smtClean="0"/>
              <a:t>(just starting, contact Freya </a:t>
            </a:r>
            <a:r>
              <a:rPr lang="en-GB" dirty="0" err="1" smtClean="0"/>
              <a:t>Blekman</a:t>
            </a:r>
            <a:r>
              <a:rPr lang="en-GB" dirty="0" smtClean="0"/>
              <a:t>) </a:t>
            </a:r>
          </a:p>
          <a:p>
            <a:r>
              <a:rPr lang="en-GB" dirty="0" smtClean="0"/>
              <a:t>-- </a:t>
            </a:r>
            <a:r>
              <a:rPr lang="en-GB" dirty="0"/>
              <a:t>Contacts with </a:t>
            </a:r>
            <a:r>
              <a:rPr lang="en-GB" dirty="0" smtClean="0"/>
              <a:t>Germany (Heinemann, Simon), </a:t>
            </a:r>
            <a:r>
              <a:rPr lang="en-GB" dirty="0" smtClean="0"/>
              <a:t>USA</a:t>
            </a:r>
            <a:r>
              <a:rPr lang="en-GB" dirty="0"/>
              <a:t>, </a:t>
            </a:r>
            <a:r>
              <a:rPr lang="en-GB" dirty="0" smtClean="0"/>
              <a:t>Austria, </a:t>
            </a:r>
            <a:r>
              <a:rPr lang="en-GB" dirty="0"/>
              <a:t>Estonia etc.. 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have </a:t>
            </a:r>
            <a:r>
              <a:rPr lang="en-GB" dirty="0" smtClean="0"/>
              <a:t>been initiated </a:t>
            </a:r>
            <a:r>
              <a:rPr lang="en-GB" dirty="0"/>
              <a:t>– to be followed</a:t>
            </a:r>
            <a:r>
              <a:rPr lang="en-GB" dirty="0" smtClean="0"/>
              <a:t>.</a:t>
            </a:r>
          </a:p>
          <a:p>
            <a:endParaRPr lang="fr-CH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47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69959" y="193204"/>
            <a:ext cx="1350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SUMMARY</a:t>
            </a:r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3875" y="697260"/>
            <a:ext cx="864435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With</a:t>
            </a:r>
            <a:r>
              <a:rPr lang="fr-CH" b="1" dirty="0" smtClean="0"/>
              <a:t> all </a:t>
            </a:r>
            <a:r>
              <a:rPr lang="fr-CH" b="1" dirty="0" err="1" smtClean="0"/>
              <a:t>its</a:t>
            </a:r>
            <a:r>
              <a:rPr lang="fr-CH" b="1" dirty="0" smtClean="0"/>
              <a:t> </a:t>
            </a:r>
            <a:r>
              <a:rPr lang="fr-CH" b="1" dirty="0" err="1" smtClean="0"/>
              <a:t>careful</a:t>
            </a:r>
            <a:r>
              <a:rPr lang="fr-CH" b="1" dirty="0" smtClean="0"/>
              <a:t> </a:t>
            </a:r>
            <a:r>
              <a:rPr lang="fr-CH" b="1" dirty="0" err="1" smtClean="0"/>
              <a:t>writing</a:t>
            </a:r>
            <a:r>
              <a:rPr lang="fr-CH" b="1" dirty="0" smtClean="0"/>
              <a:t> the </a:t>
            </a:r>
            <a:r>
              <a:rPr lang="fr-CH" b="1" dirty="0" err="1" smtClean="0"/>
              <a:t>strategy</a:t>
            </a:r>
            <a:r>
              <a:rPr lang="fr-CH" b="1" dirty="0" smtClean="0"/>
              <a:t> </a:t>
            </a:r>
            <a:r>
              <a:rPr lang="fr-CH" b="1" dirty="0" err="1" smtClean="0"/>
              <a:t>gives</a:t>
            </a:r>
            <a:r>
              <a:rPr lang="fr-CH" b="1" dirty="0" smtClean="0"/>
              <a:t> CERN and </a:t>
            </a:r>
            <a:r>
              <a:rPr lang="fr-CH" b="1" dirty="0" err="1" smtClean="0"/>
              <a:t>its</a:t>
            </a:r>
            <a:r>
              <a:rPr lang="fr-CH" b="1" dirty="0" smtClean="0"/>
              <a:t> international </a:t>
            </a:r>
            <a:r>
              <a:rPr lang="fr-CH" b="1" dirty="0" err="1" smtClean="0"/>
              <a:t>partners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an </a:t>
            </a:r>
            <a:r>
              <a:rPr lang="fr-CH" b="1" dirty="0" err="1" smtClean="0"/>
              <a:t>unambiguous</a:t>
            </a:r>
            <a:r>
              <a:rPr lang="fr-CH" b="1" dirty="0" smtClean="0"/>
              <a:t> mandate:</a:t>
            </a:r>
          </a:p>
          <a:p>
            <a:endParaRPr lang="fr-CH" b="1" dirty="0"/>
          </a:p>
          <a:p>
            <a:r>
              <a:rPr lang="fr-CH" b="1" dirty="0" smtClean="0">
                <a:solidFill>
                  <a:srgbClr val="FF0000"/>
                </a:solidFill>
              </a:rPr>
              <a:t>Financial and </a:t>
            </a:r>
            <a:r>
              <a:rPr lang="fr-CH" b="1" dirty="0" err="1" smtClean="0">
                <a:solidFill>
                  <a:srgbClr val="FF0000"/>
                </a:solidFill>
              </a:rPr>
              <a:t>technical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feasibility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study</a:t>
            </a:r>
            <a:r>
              <a:rPr lang="fr-CH" b="1" dirty="0" smtClean="0">
                <a:solidFill>
                  <a:srgbClr val="FF0000"/>
                </a:solidFill>
              </a:rPr>
              <a:t> of the FCC </a:t>
            </a:r>
            <a:r>
              <a:rPr lang="fr-CH" b="1" dirty="0" err="1" smtClean="0">
                <a:solidFill>
                  <a:srgbClr val="FF0000"/>
                </a:solidFill>
              </a:rPr>
              <a:t>colliders</a:t>
            </a:r>
            <a:r>
              <a:rPr lang="fr-CH" b="1" dirty="0" smtClean="0">
                <a:solidFill>
                  <a:srgbClr val="FF0000"/>
                </a:solidFill>
              </a:rPr>
              <a:t> and infrastructure. </a:t>
            </a:r>
          </a:p>
          <a:p>
            <a:endParaRPr lang="fr-CH" b="1" dirty="0"/>
          </a:p>
          <a:p>
            <a:r>
              <a:rPr lang="fr-CH" b="1" dirty="0" smtClean="0"/>
              <a:t>National groups are </a:t>
            </a:r>
            <a:r>
              <a:rPr lang="fr-CH" b="1" dirty="0" err="1" smtClean="0"/>
              <a:t>steadily</a:t>
            </a:r>
            <a:r>
              <a:rPr lang="fr-CH" b="1" dirty="0" smtClean="0"/>
              <a:t> </a:t>
            </a:r>
            <a:r>
              <a:rPr lang="fr-CH" b="1" dirty="0" err="1" smtClean="0"/>
              <a:t>being</a:t>
            </a:r>
            <a:r>
              <a:rPr lang="fr-CH" b="1" dirty="0" smtClean="0"/>
              <a:t> </a:t>
            </a:r>
            <a:r>
              <a:rPr lang="fr-CH" b="1" dirty="0" err="1" smtClean="0"/>
              <a:t>formed</a:t>
            </a:r>
            <a:r>
              <a:rPr lang="fr-CH" b="1" dirty="0" smtClean="0"/>
              <a:t> and </a:t>
            </a:r>
            <a:r>
              <a:rPr lang="fr-CH" b="1" dirty="0" err="1" smtClean="0"/>
              <a:t>seeking</a:t>
            </a:r>
            <a:r>
              <a:rPr lang="fr-CH" b="1" dirty="0" smtClean="0"/>
              <a:t> </a:t>
            </a:r>
            <a:r>
              <a:rPr lang="fr-CH" b="1" dirty="0" err="1" smtClean="0"/>
              <a:t>their</a:t>
            </a:r>
            <a:r>
              <a:rPr lang="fr-CH" b="1" dirty="0" smtClean="0"/>
              <a:t> </a:t>
            </a:r>
            <a:r>
              <a:rPr lang="fr-CH" b="1" dirty="0" err="1" smtClean="0"/>
              <a:t>own</a:t>
            </a:r>
            <a:r>
              <a:rPr lang="fr-CH" b="1" dirty="0" smtClean="0"/>
              <a:t> </a:t>
            </a:r>
            <a:r>
              <a:rPr lang="fr-CH" b="1" dirty="0" err="1" smtClean="0"/>
              <a:t>visibility</a:t>
            </a:r>
            <a:r>
              <a:rPr lang="fr-CH" b="1" dirty="0" smtClean="0"/>
              <a:t>/</a:t>
            </a:r>
            <a:r>
              <a:rPr lang="fr-CH" b="1" dirty="0" err="1" smtClean="0"/>
              <a:t>resources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err="1" smtClean="0"/>
              <a:t>Organizing</a:t>
            </a:r>
            <a:r>
              <a:rPr lang="fr-CH" b="1" dirty="0" smtClean="0"/>
              <a:t> FCC-CH </a:t>
            </a:r>
            <a:r>
              <a:rPr lang="fr-CH" b="1" dirty="0" err="1" smtClean="0"/>
              <a:t>should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discussed</a:t>
            </a:r>
            <a:r>
              <a:rPr lang="fr-CH" b="1" dirty="0" smtClean="0"/>
              <a:t> for a </a:t>
            </a:r>
            <a:r>
              <a:rPr lang="fr-CH" b="1" dirty="0" err="1" smtClean="0"/>
              <a:t>scientific</a:t>
            </a:r>
            <a:r>
              <a:rPr lang="fr-CH" b="1" dirty="0" smtClean="0"/>
              <a:t> contribution </a:t>
            </a:r>
            <a:r>
              <a:rPr lang="fr-CH" b="1" dirty="0" err="1" smtClean="0"/>
              <a:t>matching</a:t>
            </a:r>
            <a:r>
              <a:rPr lang="fr-CH" b="1" dirty="0" smtClean="0"/>
              <a:t>/</a:t>
            </a:r>
            <a:r>
              <a:rPr lang="fr-CH" b="1" dirty="0" err="1" smtClean="0"/>
              <a:t>supporting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the </a:t>
            </a:r>
            <a:r>
              <a:rPr lang="fr-CH" b="1" dirty="0" err="1" smtClean="0"/>
              <a:t>already</a:t>
            </a:r>
            <a:r>
              <a:rPr lang="fr-CH" b="1" dirty="0" smtClean="0"/>
              <a:t> large infrastructure/</a:t>
            </a:r>
            <a:r>
              <a:rPr lang="fr-CH" b="1" dirty="0" err="1" smtClean="0"/>
              <a:t>accelerator</a:t>
            </a:r>
            <a:r>
              <a:rPr lang="fr-CH" b="1" dirty="0" smtClean="0"/>
              <a:t> contribution. 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b="1" dirty="0" smtClean="0"/>
              <a:t>Mark the 4th </a:t>
            </a:r>
            <a:r>
              <a:rPr lang="fr-CH" b="1" dirty="0" err="1" smtClean="0"/>
              <a:t>Physics</a:t>
            </a:r>
            <a:r>
              <a:rPr lang="fr-CH" b="1" dirty="0" smtClean="0"/>
              <a:t> workshop in </a:t>
            </a:r>
            <a:r>
              <a:rPr lang="fr-CH" b="1" dirty="0" err="1" smtClean="0"/>
              <a:t>your</a:t>
            </a:r>
            <a:r>
              <a:rPr lang="fr-CH" b="1" dirty="0" smtClean="0"/>
              <a:t> </a:t>
            </a:r>
            <a:r>
              <a:rPr lang="fr-CH" b="1" dirty="0" err="1" smtClean="0"/>
              <a:t>calendars</a:t>
            </a:r>
            <a:r>
              <a:rPr lang="fr-CH" b="1" dirty="0" smtClean="0"/>
              <a:t> and </a:t>
            </a:r>
            <a:r>
              <a:rPr lang="fr-CH" b="1" dirty="0" err="1" smtClean="0"/>
              <a:t>join</a:t>
            </a:r>
            <a:r>
              <a:rPr lang="fr-CH" b="1" dirty="0" smtClean="0"/>
              <a:t>. 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b="1" dirty="0" smtClean="0"/>
              <a:t>Time to go </a:t>
            </a:r>
            <a:r>
              <a:rPr lang="fr-CH" b="1" dirty="0" err="1" smtClean="0"/>
              <a:t>into</a:t>
            </a:r>
            <a:r>
              <a:rPr lang="fr-CH" b="1" dirty="0" smtClean="0"/>
              <a:t> high </a:t>
            </a:r>
            <a:r>
              <a:rPr lang="fr-CH" b="1" dirty="0" err="1" smtClean="0"/>
              <a:t>gear</a:t>
            </a:r>
            <a:r>
              <a:rPr lang="fr-CH" b="1" dirty="0" smtClean="0"/>
              <a:t>! </a:t>
            </a:r>
            <a:endParaRPr lang="fr-CH" b="1" dirty="0"/>
          </a:p>
          <a:p>
            <a:r>
              <a:rPr lang="fr-CH" b="1" dirty="0" smtClean="0"/>
              <a:t> </a:t>
            </a:r>
          </a:p>
          <a:p>
            <a:endParaRPr lang="fr-CH" b="1" dirty="0"/>
          </a:p>
          <a:p>
            <a:endParaRPr lang="fr-CH" b="1" dirty="0"/>
          </a:p>
          <a:p>
            <a:endParaRPr lang="fr-CH" b="1" dirty="0" smtClean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8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00193" y="242819"/>
            <a:ext cx="1345433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smtClean="0">
                <a:latin typeface="+mn-lt"/>
              </a:rPr>
              <a:t>FCC-</a:t>
            </a:r>
            <a:r>
              <a:rPr lang="fr-CH" sz="3200" b="1" dirty="0" err="1" smtClean="0">
                <a:latin typeface="+mn-lt"/>
              </a:rPr>
              <a:t>ee</a:t>
            </a:r>
            <a:endParaRPr lang="en-GB" sz="32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8401" y="1145172"/>
            <a:ext cx="10118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LEPx10</a:t>
            </a:r>
            <a:r>
              <a:rPr lang="fr-CH" b="1" baseline="30000" dirty="0" smtClean="0"/>
              <a:t>5</a:t>
            </a:r>
            <a:r>
              <a:rPr lang="fr-CH" b="1" dirty="0" smtClean="0"/>
              <a:t>!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07704" y="312540"/>
            <a:ext cx="2586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latin typeface="+mj-lt"/>
              </a:rPr>
              <a:t>Z       WW    HZ     tt </a:t>
            </a:r>
            <a:endParaRPr lang="en-GB" sz="2400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81747" y="667817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915816" y="649059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563888" y="663033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211960" y="650594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504" y="3309363"/>
            <a:ext cx="1233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Event </a:t>
            </a:r>
            <a:endParaRPr lang="fr-CH" sz="2000" b="1" dirty="0" smtClean="0">
              <a:solidFill>
                <a:prstClr val="black"/>
              </a:solidFill>
              <a:latin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  <a:latin typeface="+mn-lt"/>
              </a:rPr>
              <a:t>statistics</a:t>
            </a:r>
            <a:r>
              <a:rPr lang="fr-CH" sz="2000" b="1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97" y="4009628"/>
            <a:ext cx="6383863" cy="1323439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  Z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peak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  91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5 10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12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  WW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161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8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WW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ZH </a:t>
            </a:r>
            <a:r>
              <a:rPr lang="fr-CH" sz="2000" b="1" dirty="0" err="1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240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tt  </a:t>
            </a:r>
            <a:r>
              <a:rPr lang="fr-CH" sz="2000" b="1" dirty="0" err="1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350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tt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4009628"/>
            <a:ext cx="142333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LEP x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LEP x 2.10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done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done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4891" y="3977493"/>
            <a:ext cx="1200713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 &lt;100 </a:t>
            </a:r>
            <a:r>
              <a:rPr lang="fr-CH" sz="2000" dirty="0" err="1" smtClean="0">
                <a:latin typeface="+mn-lt"/>
              </a:rPr>
              <a:t>keV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&lt;300 </a:t>
            </a:r>
            <a:r>
              <a:rPr lang="fr-CH" sz="2000" dirty="0" err="1" smtClean="0">
                <a:latin typeface="+mn-lt"/>
              </a:rPr>
              <a:t>keV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</a:t>
            </a:r>
            <a:r>
              <a:rPr lang="fr-CH" sz="2000" dirty="0"/>
              <a:t>2</a:t>
            </a:r>
            <a:r>
              <a:rPr lang="fr-CH" sz="2000" dirty="0" smtClean="0">
                <a:latin typeface="+mn-lt"/>
              </a:rPr>
              <a:t> MeV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5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4369" y="3649588"/>
            <a:ext cx="11967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latin typeface="+mn-lt"/>
              </a:rPr>
              <a:t>E</a:t>
            </a:r>
            <a:r>
              <a:rPr lang="fr-CH" b="1" baseline="-25000" dirty="0">
                <a:latin typeface="+mn-lt"/>
              </a:rPr>
              <a:t>CM</a:t>
            </a:r>
            <a:r>
              <a:rPr lang="fr-CH" b="1" dirty="0">
                <a:latin typeface="+mn-lt"/>
              </a:rPr>
              <a:t> </a:t>
            </a:r>
            <a:r>
              <a:rPr lang="fr-CH" b="1" dirty="0" err="1" smtClean="0">
                <a:latin typeface="+mn-lt"/>
              </a:rPr>
              <a:t>errors</a:t>
            </a:r>
            <a:r>
              <a:rPr lang="fr-CH" b="1" dirty="0" smtClean="0">
                <a:latin typeface="+mn-lt"/>
              </a:rPr>
              <a:t>:</a:t>
            </a:r>
            <a:endParaRPr lang="fr-CH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463" y="5311509"/>
            <a:ext cx="73653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b="1" dirty="0">
                <a:latin typeface="+mn-lt"/>
              </a:rPr>
              <a:t> 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>
                <a:latin typeface="+mn-lt"/>
              </a:rPr>
              <a:t>G</a:t>
            </a:r>
            <a:r>
              <a:rPr lang="fr-CH" sz="2000" b="1" dirty="0" smtClean="0">
                <a:latin typeface="+mn-lt"/>
              </a:rPr>
              <a:t>reat 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range for the </a:t>
            </a:r>
            <a:r>
              <a:rPr lang="fr-CH" sz="2000" b="1" dirty="0" err="1" smtClean="0">
                <a:latin typeface="+mn-lt"/>
              </a:rPr>
              <a:t>heavy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particles</a:t>
            </a:r>
            <a:r>
              <a:rPr lang="fr-CH" sz="2000" b="1" dirty="0" smtClean="0">
                <a:latin typeface="+mn-lt"/>
              </a:rPr>
              <a:t> of the Standard Model. </a:t>
            </a:r>
            <a:endParaRPr lang="en-GB" sz="2000" b="1" dirty="0">
              <a:latin typeface="+mn-lt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470" y="783046"/>
            <a:ext cx="6192859" cy="309123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43DA-57A8-4FBE-A16F-E54841D6601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27.08.2020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7"/>
          <a:stretch/>
        </p:blipFill>
        <p:spPr bwMode="auto">
          <a:xfrm>
            <a:off x="0" y="985292"/>
            <a:ext cx="9324528" cy="40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t="26411" r="15930" b="7078"/>
          <a:stretch/>
        </p:blipFill>
        <p:spPr bwMode="auto">
          <a:xfrm>
            <a:off x="18256" y="841276"/>
            <a:ext cx="9108504" cy="415706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2048" y="206541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“Europe, together with its international partners, should investigate the technical and financial feasibility of a future hadron collider at CERN with a centre-of-mass energy of at least 100 </a:t>
            </a:r>
            <a:r>
              <a:rPr lang="en-GB" b="1" dirty="0" err="1" smtClean="0"/>
              <a:t>TeV</a:t>
            </a:r>
            <a:r>
              <a:rPr lang="en-GB" b="1" dirty="0" smtClean="0"/>
              <a:t>, and </a:t>
            </a:r>
            <a:r>
              <a:rPr lang="en-GB" b="1" dirty="0"/>
              <a:t>with an electron-positron Higgs and electroweak factory as a possible first stage. Such a feasibility study of the colliders and related infrastructure should be established as a global endeavour and be completed on the timescale of the next Strategy update.”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18981" y="49188"/>
            <a:ext cx="656538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Our </a:t>
            </a:r>
            <a:r>
              <a:rPr lang="fr-CH" sz="3200" b="1" dirty="0" err="1" smtClean="0"/>
              <a:t>marching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orders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from</a:t>
            </a:r>
            <a:r>
              <a:rPr lang="fr-CH" sz="3200" b="1" dirty="0" smtClean="0"/>
              <a:t> ESPP 2020: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48937" y="4585692"/>
            <a:ext cx="9359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Every</a:t>
            </a:r>
            <a:r>
              <a:rPr lang="fr-CH" dirty="0" smtClean="0"/>
              <a:t> </a:t>
            </a:r>
            <a:r>
              <a:rPr lang="fr-CH" dirty="0" err="1" smtClean="0"/>
              <a:t>word</a:t>
            </a:r>
            <a:r>
              <a:rPr lang="fr-CH" dirty="0" smtClean="0"/>
              <a:t> and </a:t>
            </a:r>
            <a:r>
              <a:rPr lang="fr-CH" dirty="0" err="1" smtClean="0"/>
              <a:t>character</a:t>
            </a:r>
            <a:r>
              <a:rPr lang="fr-CH" dirty="0" smtClean="0"/>
              <a:t> </a:t>
            </a:r>
            <a:r>
              <a:rPr lang="fr-CH" dirty="0" err="1" smtClean="0"/>
              <a:t>counts</a:t>
            </a:r>
            <a:r>
              <a:rPr lang="fr-CH" dirty="0" smtClean="0"/>
              <a:t>: </a:t>
            </a:r>
            <a:r>
              <a:rPr lang="fr-CH" dirty="0" err="1" smtClean="0"/>
              <a:t>feasibility</a:t>
            </a:r>
            <a:r>
              <a:rPr lang="fr-CH" dirty="0" smtClean="0"/>
              <a:t> of the </a:t>
            </a:r>
            <a:r>
              <a:rPr lang="fr-CH" dirty="0" err="1" smtClean="0"/>
              <a:t>colliders</a:t>
            </a:r>
            <a:r>
              <a:rPr lang="fr-CH" dirty="0" smtClean="0"/>
              <a:t> (</a:t>
            </a:r>
            <a:r>
              <a:rPr lang="fr-CH" dirty="0" err="1" smtClean="0"/>
              <a:t>ee</a:t>
            </a:r>
            <a:r>
              <a:rPr lang="fr-CH" dirty="0" smtClean="0"/>
              <a:t> and </a:t>
            </a:r>
            <a:r>
              <a:rPr lang="fr-CH" dirty="0" err="1" smtClean="0"/>
              <a:t>hh</a:t>
            </a:r>
            <a:r>
              <a:rPr lang="fr-CH" dirty="0" smtClean="0"/>
              <a:t>) and </a:t>
            </a:r>
            <a:r>
              <a:rPr lang="fr-CH" dirty="0" err="1" smtClean="0"/>
              <a:t>related</a:t>
            </a:r>
            <a:r>
              <a:rPr lang="fr-CH" dirty="0" smtClean="0"/>
              <a:t> infrastructure.</a:t>
            </a:r>
          </a:p>
          <a:p>
            <a:r>
              <a:rPr lang="fr-CH" dirty="0"/>
              <a:t> </a:t>
            </a:r>
            <a:r>
              <a:rPr lang="fr-CH" dirty="0" smtClean="0"/>
              <a:t>       -- </a:t>
            </a:r>
            <a:r>
              <a:rPr lang="fr-CH" dirty="0" err="1" smtClean="0"/>
              <a:t>confirmed</a:t>
            </a:r>
            <a:r>
              <a:rPr lang="fr-CH" dirty="0" smtClean="0"/>
              <a:t> in meeting </a:t>
            </a:r>
            <a:r>
              <a:rPr lang="fr-CH" dirty="0" err="1" smtClean="0"/>
              <a:t>with</a:t>
            </a:r>
            <a:r>
              <a:rPr lang="fr-CH" dirty="0" smtClean="0"/>
              <a:t> DG on 14 </a:t>
            </a:r>
            <a:r>
              <a:rPr lang="fr-CH" dirty="0" smtClean="0"/>
              <a:t>July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studies</a:t>
            </a:r>
            <a:r>
              <a:rPr lang="fr-CH" dirty="0" smtClean="0">
                <a:sym typeface="Wingdings" panose="05000000000000000000" pitchFamily="2" charset="2"/>
              </a:rPr>
              <a:t> continue </a:t>
            </a:r>
            <a:r>
              <a:rPr lang="fr-CH" dirty="0" err="1" smtClean="0">
                <a:sym typeface="Wingdings" panose="05000000000000000000" pitchFamily="2" charset="2"/>
              </a:rPr>
              <a:t>with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2013 mandate for </a:t>
            </a:r>
            <a:r>
              <a:rPr lang="fr-CH" dirty="0" err="1" smtClean="0">
                <a:sym typeface="Wingdings" panose="05000000000000000000" pitchFamily="2" charset="2"/>
              </a:rPr>
              <a:t>now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-- </a:t>
            </a:r>
            <a:r>
              <a:rPr lang="en-GB" b="1" dirty="0"/>
              <a:t>FCC is the highest priority for Europe and its international </a:t>
            </a:r>
            <a:r>
              <a:rPr lang="en-GB" b="1" dirty="0" smtClean="0"/>
              <a:t>partners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8264" y="5410729"/>
            <a:ext cx="2133600" cy="304271"/>
          </a:xfrm>
        </p:spPr>
        <p:txBody>
          <a:bodyPr/>
          <a:lstStyle/>
          <a:p>
            <a:fld id="{39C1BFFD-6ACE-4186-BB5D-92E7BB2BB75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59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29.07.2020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0" y="841276"/>
            <a:ext cx="8979951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3768" y="158932"/>
            <a:ext cx="410247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First stage ‘</a:t>
            </a:r>
            <a:r>
              <a:rPr lang="fr-CH" b="1" dirty="0" err="1" smtClean="0"/>
              <a:t>Higgs</a:t>
            </a:r>
            <a:r>
              <a:rPr lang="fr-CH" b="1" dirty="0" smtClean="0"/>
              <a:t> </a:t>
            </a:r>
            <a:r>
              <a:rPr lang="fr-CH" b="1" dirty="0" err="1" smtClean="0"/>
              <a:t>Factory</a:t>
            </a:r>
            <a:r>
              <a:rPr lang="fr-CH" b="1" dirty="0" smtClean="0"/>
              <a:t>’ (E</a:t>
            </a:r>
            <a:r>
              <a:rPr lang="fr-CH" b="1" baseline="-25000" dirty="0" smtClean="0"/>
              <a:t>CM</a:t>
            </a:r>
            <a:r>
              <a:rPr lang="fr-CH" b="1" dirty="0" smtClean="0"/>
              <a:t> </a:t>
            </a:r>
            <a:r>
              <a:rPr lang="fr-CH" b="1" dirty="0" smtClean="0">
                <a:sym typeface="Symbol"/>
              </a:rPr>
              <a:t></a:t>
            </a:r>
            <a:r>
              <a:rPr lang="fr-CH" b="1" dirty="0" smtClean="0"/>
              <a:t>365 </a:t>
            </a:r>
            <a:r>
              <a:rPr lang="fr-CH" b="1" dirty="0" err="1" smtClean="0"/>
              <a:t>GeV</a:t>
            </a:r>
            <a:r>
              <a:rPr lang="fr-CH" b="1" dirty="0" smtClean="0"/>
              <a:t>)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4729708"/>
            <a:ext cx="743177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Higher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r>
              <a:rPr lang="fr-CH" dirty="0" smtClean="0"/>
              <a:t> of </a:t>
            </a:r>
            <a:r>
              <a:rPr lang="fr-CH" dirty="0" err="1" smtClean="0"/>
              <a:t>circular</a:t>
            </a:r>
            <a:r>
              <a:rPr lang="fr-CH" dirty="0" smtClean="0"/>
              <a:t> </a:t>
            </a:r>
            <a:r>
              <a:rPr lang="fr-CH" dirty="0" err="1" smtClean="0"/>
              <a:t>collider</a:t>
            </a:r>
            <a:r>
              <a:rPr lang="fr-CH" dirty="0" smtClean="0"/>
              <a:t> --&gt; more </a:t>
            </a:r>
            <a:r>
              <a:rPr lang="fr-CH" dirty="0" err="1" smtClean="0"/>
              <a:t>statistics</a:t>
            </a:r>
            <a:r>
              <a:rPr lang="fr-CH" dirty="0" smtClean="0"/>
              <a:t>, in </a:t>
            </a:r>
            <a:r>
              <a:rPr lang="fr-CH" dirty="0" err="1" smtClean="0"/>
              <a:t>less</a:t>
            </a:r>
            <a:r>
              <a:rPr lang="fr-CH" dirty="0" smtClean="0"/>
              <a:t> time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- </a:t>
            </a:r>
            <a:r>
              <a:rPr lang="fr-CH" dirty="0" err="1" smtClean="0"/>
              <a:t>TeraZ</a:t>
            </a:r>
            <a:r>
              <a:rPr lang="fr-CH" dirty="0" smtClean="0"/>
              <a:t> program </a:t>
            </a:r>
            <a:r>
              <a:rPr lang="fr-CH" dirty="0" err="1" smtClean="0"/>
              <a:t>helps</a:t>
            </a:r>
            <a:r>
              <a:rPr lang="fr-CH" dirty="0" smtClean="0"/>
              <a:t> (</a:t>
            </a:r>
            <a:r>
              <a:rPr lang="en-GB" dirty="0" smtClean="0"/>
              <a:t>arXiv:1907.04311)  </a:t>
            </a:r>
            <a:br>
              <a:rPr lang="en-GB" dirty="0" smtClean="0"/>
            </a:br>
            <a:r>
              <a:rPr lang="en-GB" dirty="0" smtClean="0"/>
              <a:t>                   - longitudinal polarization helps little if HL-LHC or Giga-Z </a:t>
            </a:r>
            <a:r>
              <a:rPr lang="en-GB" dirty="0"/>
              <a:t>a</a:t>
            </a:r>
            <a:r>
              <a:rPr lang="en-GB" dirty="0" smtClean="0"/>
              <a:t>re added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2065412"/>
            <a:ext cx="186711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200" dirty="0" smtClean="0"/>
              <a:t>HL-LHC:  </a:t>
            </a:r>
            <a:r>
              <a:rPr lang="fr-CH" sz="1200" dirty="0" err="1" smtClean="0"/>
              <a:t>alone</a:t>
            </a:r>
            <a:r>
              <a:rPr lang="fr-CH" sz="1200" dirty="0" smtClean="0"/>
              <a:t> </a:t>
            </a:r>
            <a:r>
              <a:rPr lang="fr-CH" sz="1200" dirty="0" err="1" smtClean="0"/>
              <a:t>requires</a:t>
            </a:r>
            <a:r>
              <a:rPr lang="fr-CH" sz="1200" dirty="0" smtClean="0"/>
              <a:t> </a:t>
            </a:r>
          </a:p>
          <a:p>
            <a:r>
              <a:rPr lang="fr-CH" sz="1200" dirty="0" smtClean="0"/>
              <a:t>total </a:t>
            </a:r>
            <a:r>
              <a:rPr lang="fr-CH" sz="1200" dirty="0" err="1" smtClean="0"/>
              <a:t>width</a:t>
            </a:r>
            <a:r>
              <a:rPr lang="fr-CH" sz="1200" dirty="0" smtClean="0"/>
              <a:t> </a:t>
            </a:r>
            <a:r>
              <a:rPr lang="fr-CH" sz="1200" dirty="0" err="1" smtClean="0"/>
              <a:t>assumptions</a:t>
            </a:r>
            <a:r>
              <a:rPr lang="fr-CH" sz="1200" dirty="0" smtClean="0"/>
              <a:t>, </a:t>
            </a:r>
          </a:p>
          <a:p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e+e</a:t>
            </a:r>
            <a:r>
              <a:rPr lang="fr-CH" sz="1200" dirty="0" smtClean="0"/>
              <a:t>- </a:t>
            </a:r>
            <a:r>
              <a:rPr lang="fr-CH" sz="1200" dirty="0" smtClean="0">
                <a:sym typeface="Wingdings" panose="05000000000000000000" pitchFamily="2" charset="2"/>
              </a:rPr>
              <a:t> </a:t>
            </a:r>
            <a:r>
              <a:rPr lang="fr-CH" sz="1200" dirty="0" smtClean="0"/>
              <a:t>model </a:t>
            </a:r>
            <a:r>
              <a:rPr lang="fr-CH" sz="1200" dirty="0" err="1" smtClean="0"/>
              <a:t>indept</a:t>
            </a:r>
            <a:r>
              <a:rPr lang="fr-CH" sz="1200" dirty="0" smtClean="0"/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483768" y="3145532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88249" y="3424272"/>
            <a:ext cx="164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LHC-</a:t>
            </a:r>
            <a:r>
              <a:rPr lang="fr-CH" dirty="0" err="1" smtClean="0"/>
              <a:t>dominated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945523" y="2857500"/>
            <a:ext cx="5389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{</a:t>
            </a:r>
            <a:endParaRPr lang="en-GB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4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29.07.2020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42" y="985292"/>
            <a:ext cx="5512514" cy="3360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15561" y="3361556"/>
            <a:ext cx="1072730" cy="24622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 smtClean="0">
                <a:sym typeface="Symbol"/>
              </a:rPr>
              <a:t>2(stat)~3(</a:t>
            </a:r>
            <a:r>
              <a:rPr lang="en-GB" sz="1000" dirty="0" err="1" smtClean="0">
                <a:sym typeface="Symbol"/>
              </a:rPr>
              <a:t>syst</a:t>
            </a:r>
            <a:r>
              <a:rPr lang="en-GB" sz="1000" dirty="0" smtClean="0">
                <a:sym typeface="Symbol"/>
              </a:rPr>
              <a:t>)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4513684"/>
            <a:ext cx="550535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(*)</a:t>
            </a:r>
            <a:r>
              <a:rPr lang="fr-CH" dirty="0" err="1" smtClean="0">
                <a:solidFill>
                  <a:srgbClr val="FF0000"/>
                </a:solidFill>
              </a:rPr>
              <a:t>see</a:t>
            </a:r>
            <a:r>
              <a:rPr lang="fr-CH" dirty="0" smtClean="0">
                <a:solidFill>
                  <a:srgbClr val="FF0000"/>
                </a:solidFill>
              </a:rPr>
              <a:t> M. </a:t>
            </a:r>
            <a:r>
              <a:rPr lang="fr-CH" dirty="0" err="1" smtClean="0">
                <a:solidFill>
                  <a:srgbClr val="FF0000"/>
                </a:solidFill>
              </a:rPr>
              <a:t>Selvaggi</a:t>
            </a:r>
            <a:r>
              <a:rPr lang="fr-CH" dirty="0" smtClean="0"/>
              <a:t>, 3d  FCC </a:t>
            </a:r>
            <a:r>
              <a:rPr lang="fr-CH" dirty="0" err="1" smtClean="0"/>
              <a:t>physics</a:t>
            </a:r>
            <a:r>
              <a:rPr lang="fr-CH" dirty="0" smtClean="0"/>
              <a:t> workshop,  </a:t>
            </a:r>
          </a:p>
          <a:p>
            <a:r>
              <a:rPr lang="fr-CH" dirty="0" smtClean="0"/>
              <a:t>9% </a:t>
            </a:r>
            <a:r>
              <a:rPr lang="fr-CH" dirty="0" err="1" smtClean="0"/>
              <a:t>precision</a:t>
            </a:r>
            <a:r>
              <a:rPr lang="fr-CH" dirty="0" smtClean="0"/>
              <a:t> in 3 </a:t>
            </a:r>
            <a:r>
              <a:rPr lang="fr-CH" dirty="0" err="1" smtClean="0"/>
              <a:t>years</a:t>
            </a:r>
            <a:r>
              <a:rPr lang="fr-CH" dirty="0" smtClean="0"/>
              <a:t> of FCC-</a:t>
            </a:r>
            <a:r>
              <a:rPr lang="fr-CH" dirty="0" err="1" smtClean="0"/>
              <a:t>hh</a:t>
            </a:r>
            <a:r>
              <a:rPr lang="fr-CH" dirty="0" smtClean="0"/>
              <a:t> running, </a:t>
            </a:r>
            <a:r>
              <a:rPr lang="fr-CH" dirty="0"/>
              <a:t>2004.03505v1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090439"/>
            <a:ext cx="3384376" cy="315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83956" y="121196"/>
            <a:ext cx="5341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Higgs</a:t>
            </a:r>
            <a:r>
              <a:rPr lang="fr-CH" dirty="0" smtClean="0"/>
              <a:t> </a:t>
            </a:r>
            <a:r>
              <a:rPr lang="fr-CH" dirty="0" err="1" smtClean="0"/>
              <a:t>factories</a:t>
            </a:r>
            <a:r>
              <a:rPr lang="fr-CH" dirty="0" smtClean="0"/>
              <a:t>:  </a:t>
            </a:r>
            <a:r>
              <a:rPr lang="fr-CH" u="sng" dirty="0" smtClean="0"/>
              <a:t>FCC-</a:t>
            </a:r>
            <a:r>
              <a:rPr lang="fr-CH" u="sng" dirty="0" err="1" smtClean="0"/>
              <a:t>ee</a:t>
            </a:r>
            <a:r>
              <a:rPr lang="fr-CH" u="sng" dirty="0" smtClean="0"/>
              <a:t> + FCC-</a:t>
            </a:r>
            <a:r>
              <a:rPr lang="fr-CH" u="sng" dirty="0" err="1" smtClean="0"/>
              <a:t>hh</a:t>
            </a:r>
            <a:r>
              <a:rPr lang="fr-CH" u="sng" dirty="0" smtClean="0"/>
              <a:t> </a:t>
            </a:r>
            <a:r>
              <a:rPr lang="fr-CH" u="sng" dirty="0" err="1" smtClean="0"/>
              <a:t>is</a:t>
            </a:r>
            <a:r>
              <a:rPr lang="fr-CH" u="sng" dirty="0" smtClean="0"/>
              <a:t> </a:t>
            </a:r>
            <a:r>
              <a:rPr lang="fr-CH" u="sng" dirty="0" err="1" smtClean="0"/>
              <a:t>unbeatable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241122"/>
            <a:ext cx="2998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hh</a:t>
            </a:r>
            <a:r>
              <a:rPr lang="fr-CH" dirty="0" smtClean="0"/>
              <a:t> </a:t>
            </a:r>
            <a:r>
              <a:rPr lang="fr-CH" dirty="0"/>
              <a:t>(</a:t>
            </a:r>
            <a:r>
              <a:rPr lang="fr-CH" dirty="0" smtClean="0"/>
              <a:t>&gt; </a:t>
            </a:r>
            <a:r>
              <a:rPr lang="fr-CH" dirty="0" smtClean="0"/>
              <a:t>10</a:t>
            </a:r>
            <a:r>
              <a:rPr lang="fr-CH" baseline="30000" dirty="0" smtClean="0"/>
              <a:t>10</a:t>
            </a:r>
            <a:r>
              <a:rPr lang="fr-CH" dirty="0" smtClean="0"/>
              <a:t> H </a:t>
            </a:r>
            <a:r>
              <a:rPr lang="fr-CH" dirty="0" err="1" smtClean="0"/>
              <a:t>produced</a:t>
            </a:r>
            <a:r>
              <a:rPr lang="fr-CH" dirty="0"/>
              <a:t>)</a:t>
            </a:r>
            <a:r>
              <a:rPr lang="fr-CH" dirty="0" smtClean="0"/>
              <a:t> </a:t>
            </a:r>
          </a:p>
          <a:p>
            <a:r>
              <a:rPr lang="fr-CH" dirty="0" smtClean="0"/>
              <a:t>+FCC-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of </a:t>
            </a:r>
            <a:r>
              <a:rPr lang="fr-CH" dirty="0" err="1" smtClean="0"/>
              <a:t>g</a:t>
            </a:r>
            <a:r>
              <a:rPr lang="fr-CH" baseline="-25000" dirty="0" err="1" smtClean="0"/>
              <a:t>HZZ</a:t>
            </a:r>
            <a:r>
              <a:rPr lang="fr-CH" baseline="-25000" dirty="0" smtClean="0"/>
              <a:t> </a:t>
            </a:r>
          </a:p>
          <a:p>
            <a:pPr marL="285750" indent="-285750">
              <a:buFont typeface="Wingdings"/>
              <a:buChar char="à"/>
            </a:pPr>
            <a:r>
              <a:rPr lang="fr-CH" dirty="0" smtClean="0">
                <a:sym typeface="Wingdings" panose="05000000000000000000" pitchFamily="2" charset="2"/>
              </a:rPr>
              <a:t>  </a:t>
            </a:r>
            <a:r>
              <a:rPr lang="fr-CH" dirty="0" err="1" smtClean="0">
                <a:sym typeface="Wingdings" panose="05000000000000000000" pitchFamily="2" charset="2"/>
              </a:rPr>
              <a:t>g</a:t>
            </a:r>
            <a:r>
              <a:rPr lang="fr-CH" sz="1600" baseline="-25000" dirty="0" err="1" smtClean="0">
                <a:sym typeface="Wingdings" panose="05000000000000000000" pitchFamily="2" charset="2"/>
              </a:rPr>
              <a:t>HHH</a:t>
            </a:r>
            <a:r>
              <a:rPr lang="fr-CH" sz="1600" dirty="0" smtClean="0">
                <a:sym typeface="Wingdings" panose="05000000000000000000" pitchFamily="2" charset="2"/>
              </a:rPr>
              <a:t> , </a:t>
            </a:r>
            <a:r>
              <a:rPr lang="fr-CH" sz="1600" dirty="0" err="1" smtClean="0">
                <a:sym typeface="Wingdings" panose="05000000000000000000" pitchFamily="2" charset="2"/>
              </a:rPr>
              <a:t>g</a:t>
            </a:r>
            <a:r>
              <a:rPr lang="fr-CH" sz="1600" baseline="-25000" dirty="0" err="1" smtClean="0">
                <a:sym typeface="Wingdings" panose="05000000000000000000" pitchFamily="2" charset="2"/>
              </a:rPr>
              <a:t>H</a:t>
            </a:r>
            <a:r>
              <a:rPr lang="fr-CH" sz="1600" baseline="-25000" dirty="0" smtClean="0">
                <a:sym typeface="Symbol"/>
              </a:rPr>
              <a:t>  </a:t>
            </a:r>
            <a:r>
              <a:rPr lang="fr-CH" sz="1600" dirty="0" smtClean="0">
                <a:sym typeface="Symbol"/>
              </a:rPr>
              <a:t>,</a:t>
            </a:r>
            <a:r>
              <a:rPr lang="fr-CH" sz="1600" baseline="-25000" dirty="0" smtClean="0">
                <a:sym typeface="Symbol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g</a:t>
            </a:r>
            <a:r>
              <a:rPr lang="fr-CH" sz="1600" baseline="-25000" dirty="0" err="1" smtClean="0">
                <a:sym typeface="Wingdings" panose="05000000000000000000" pitchFamily="2" charset="2"/>
              </a:rPr>
              <a:t>H</a:t>
            </a:r>
            <a:r>
              <a:rPr lang="fr-CH" sz="1600" baseline="-25000" dirty="0" err="1" smtClean="0">
                <a:sym typeface="Symbol"/>
              </a:rPr>
              <a:t>Z</a:t>
            </a:r>
            <a:r>
              <a:rPr lang="fr-CH" sz="1600" baseline="-25000" dirty="0" smtClean="0">
                <a:sym typeface="Symbol"/>
              </a:rPr>
              <a:t>  </a:t>
            </a:r>
            <a:r>
              <a:rPr lang="fr-CH" sz="1600" dirty="0" smtClean="0">
                <a:sym typeface="Symbol"/>
              </a:rPr>
              <a:t>, </a:t>
            </a:r>
            <a:r>
              <a:rPr lang="fr-CH" sz="1600" dirty="0" err="1" smtClean="0">
                <a:sym typeface="Symbol"/>
              </a:rPr>
              <a:t>g</a:t>
            </a:r>
            <a:r>
              <a:rPr lang="fr-CH" sz="1600" baseline="-25000" dirty="0" err="1" smtClean="0">
                <a:sym typeface="Symbol"/>
              </a:rPr>
              <a:t>H</a:t>
            </a:r>
            <a:r>
              <a:rPr lang="fr-CH" sz="1600" baseline="-25000" dirty="0" smtClean="0">
                <a:sym typeface="Symbol"/>
              </a:rPr>
              <a:t>  </a:t>
            </a:r>
            <a:r>
              <a:rPr lang="fr-CH" sz="1600" dirty="0" smtClean="0">
                <a:sym typeface="Symbol"/>
              </a:rPr>
              <a:t>,</a:t>
            </a:r>
            <a:r>
              <a:rPr lang="fr-CH" sz="1600" baseline="-25000" dirty="0" smtClean="0">
                <a:sym typeface="Symbol"/>
              </a:rPr>
              <a:t>  </a:t>
            </a:r>
            <a:r>
              <a:rPr lang="fr-CH" sz="1600" dirty="0" err="1" smtClean="0">
                <a:sym typeface="Symbol"/>
              </a:rPr>
              <a:t>BR</a:t>
            </a:r>
            <a:r>
              <a:rPr lang="fr-CH" sz="1600" baseline="-25000" dirty="0" err="1" smtClean="0">
                <a:sym typeface="Symbol"/>
              </a:rPr>
              <a:t>inv</a:t>
            </a:r>
            <a:endParaRPr lang="en-GB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8424" y="2065412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8424" y="913284"/>
            <a:ext cx="64793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5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}</a:t>
            </a:r>
            <a:endParaRPr lang="en-GB" sz="115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20472" y="170962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ee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20472" y="28575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0000FF"/>
                </a:solidFill>
              </a:rPr>
              <a:t>hh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29.07.2020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49188"/>
            <a:ext cx="61844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Something unique for FCC-</a:t>
            </a:r>
            <a:r>
              <a:rPr lang="fr-CH" sz="2000" b="1" dirty="0" err="1" smtClean="0"/>
              <a:t>ee</a:t>
            </a:r>
            <a:r>
              <a:rPr lang="fr-CH" sz="2000" b="1" dirty="0"/>
              <a:t>:</a:t>
            </a:r>
            <a:r>
              <a:rPr lang="fr-CH" sz="2000" b="1" dirty="0" smtClean="0"/>
              <a:t>  </a:t>
            </a:r>
            <a:r>
              <a:rPr lang="fr-CH" sz="2000" b="1" dirty="0" err="1" smtClean="0"/>
              <a:t>electron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Yukawa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coupling</a:t>
            </a:r>
            <a:endParaRPr lang="en-GB" sz="20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117"/>
            <a:ext cx="5400600" cy="316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3650316"/>
            <a:ext cx="9223294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smtClean="0">
                <a:sym typeface="Wingdings" panose="05000000000000000000" pitchFamily="2" charset="2"/>
              </a:rPr>
              <a:t> H @ 125.xxx </a:t>
            </a:r>
            <a:r>
              <a:rPr lang="fr-CH" dirty="0" err="1" smtClean="0">
                <a:sym typeface="Wingdings" panose="05000000000000000000" pitchFamily="2" charset="2"/>
              </a:rPr>
              <a:t>GeV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requires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dirty="0" err="1" smtClean="0">
                <a:sym typeface="Wingdings" panose="05000000000000000000" pitchFamily="2" charset="2"/>
              </a:rPr>
              <a:t>Higgs</a:t>
            </a:r>
            <a:r>
              <a:rPr lang="fr-CH" dirty="0" smtClean="0">
                <a:sym typeface="Wingdings" panose="05000000000000000000" pitchFamily="2" charset="2"/>
              </a:rPr>
              <a:t> mass to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known</a:t>
            </a:r>
            <a:r>
              <a:rPr lang="fr-CH" dirty="0" smtClean="0">
                <a:sym typeface="Wingdings" panose="05000000000000000000" pitchFamily="2" charset="2"/>
              </a:rPr>
              <a:t> to &lt;5 MeV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240 </a:t>
            </a:r>
            <a:r>
              <a:rPr lang="fr-CH" dirty="0" err="1" smtClean="0">
                <a:sym typeface="Wingdings" panose="05000000000000000000" pitchFamily="2" charset="2"/>
              </a:rPr>
              <a:t>GeV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run</a:t>
            </a:r>
            <a:r>
              <a:rPr lang="fr-CH" dirty="0" smtClean="0">
                <a:sym typeface="Wingdings" panose="05000000000000000000" pitchFamily="2" charset="2"/>
              </a:rPr>
              <a:t> (FCC: </a:t>
            </a:r>
            <a:r>
              <a:rPr lang="fr-CH" dirty="0" err="1" smtClean="0">
                <a:sym typeface="Wingdings" panose="05000000000000000000" pitchFamily="2" charset="2"/>
              </a:rPr>
              <a:t>under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study</a:t>
            </a:r>
            <a:r>
              <a:rPr lang="fr-CH" dirty="0" smtClean="0">
                <a:sym typeface="Wingdings" panose="05000000000000000000" pitchFamily="2" charset="2"/>
              </a:rPr>
              <a:t>, CEPC group </a:t>
            </a:r>
            <a:r>
              <a:rPr lang="fr-CH" dirty="0" err="1" smtClean="0">
                <a:sym typeface="Wingdings" panose="05000000000000000000" pitchFamily="2" charset="2"/>
              </a:rPr>
              <a:t>did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it</a:t>
            </a:r>
            <a:r>
              <a:rPr lang="fr-CH" dirty="0" smtClean="0">
                <a:sym typeface="Wingdings" panose="05000000000000000000" pitchFamily="2" charset="2"/>
              </a:rPr>
              <a:t>)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Huge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luminosity</a:t>
            </a:r>
            <a:r>
              <a:rPr lang="fr-CH" dirty="0" smtClean="0">
                <a:sym typeface="Wingdings" panose="05000000000000000000" pitchFamily="2" charset="2"/>
              </a:rPr>
              <a:t> (</a:t>
            </a:r>
            <a:r>
              <a:rPr lang="fr-CH" dirty="0" err="1" smtClean="0">
                <a:sym typeface="Wingdings" panose="05000000000000000000" pitchFamily="2" charset="2"/>
              </a:rPr>
              <a:t>special</a:t>
            </a:r>
            <a:r>
              <a:rPr lang="fr-CH" dirty="0" smtClean="0">
                <a:sym typeface="Wingdings" panose="05000000000000000000" pitchFamily="2" charset="2"/>
              </a:rPr>
              <a:t> single </a:t>
            </a:r>
            <a:r>
              <a:rPr lang="fr-CH" dirty="0" err="1" smtClean="0">
                <a:sym typeface="Wingdings" panose="05000000000000000000" pitchFamily="2" charset="2"/>
              </a:rPr>
              <a:t>cell</a:t>
            </a:r>
            <a:r>
              <a:rPr lang="fr-CH" dirty="0" smtClean="0">
                <a:sym typeface="Wingdings" panose="05000000000000000000" pitchFamily="2" charset="2"/>
              </a:rPr>
              <a:t> 400 MHz RF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foreseen</a:t>
            </a:r>
            <a:r>
              <a:rPr lang="fr-CH" dirty="0" smtClean="0">
                <a:sym typeface="Wingdings" panose="05000000000000000000" pitchFamily="2" charset="2"/>
              </a:rPr>
              <a:t> for </a:t>
            </a:r>
            <a:r>
              <a:rPr lang="fr-CH" dirty="0" err="1" smtClean="0">
                <a:sym typeface="Wingdings" panose="05000000000000000000" pitchFamily="2" charset="2"/>
              </a:rPr>
              <a:t>low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energy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runs</a:t>
            </a:r>
            <a:r>
              <a:rPr lang="fr-CH" dirty="0" smtClean="0">
                <a:sym typeface="Wingdings" panose="05000000000000000000" pitchFamily="2" charset="2"/>
              </a:rPr>
              <a:t>)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monochromatization</a:t>
            </a:r>
            <a:r>
              <a:rPr lang="fr-CH" dirty="0" smtClean="0">
                <a:sym typeface="Wingdings" panose="05000000000000000000" pitchFamily="2" charset="2"/>
              </a:rPr>
              <a:t> (opposite </a:t>
            </a:r>
            <a:r>
              <a:rPr lang="fr-CH" dirty="0" err="1" smtClean="0">
                <a:sym typeface="Wingdings" panose="05000000000000000000" pitchFamily="2" charset="2"/>
              </a:rPr>
              <a:t>sign</a:t>
            </a:r>
            <a:r>
              <a:rPr lang="fr-CH" dirty="0" smtClean="0">
                <a:sym typeface="Wingdings" panose="05000000000000000000" pitchFamily="2" charset="2"/>
              </a:rPr>
              <a:t> dispersion </a:t>
            </a:r>
            <a:r>
              <a:rPr lang="fr-CH" dirty="0" err="1" smtClean="0">
                <a:sym typeface="Wingdings" panose="05000000000000000000" pitchFamily="2" charset="2"/>
              </a:rPr>
              <a:t>using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magnetic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lattice</a:t>
            </a:r>
            <a:r>
              <a:rPr lang="fr-CH" dirty="0" smtClean="0">
                <a:sym typeface="Wingdings" panose="05000000000000000000" pitchFamily="2" charset="2"/>
              </a:rPr>
              <a:t>) to </a:t>
            </a:r>
            <a:r>
              <a:rPr lang="fr-CH" dirty="0" err="1" smtClean="0">
                <a:sym typeface="Wingdings" panose="05000000000000000000" pitchFamily="2" charset="2"/>
              </a:rPr>
              <a:t>reduce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Symbol"/>
              </a:rPr>
              <a:t></a:t>
            </a:r>
            <a:r>
              <a:rPr lang="fr-CH" baseline="-25000" dirty="0" smtClean="0">
                <a:sym typeface="Wingdings" panose="05000000000000000000" pitchFamily="2" charset="2"/>
              </a:rPr>
              <a:t>ECM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continuous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monitoring and 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adjustment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of E</a:t>
            </a:r>
            <a:r>
              <a:rPr lang="fr-CH" b="1" baseline="-25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CM  </a:t>
            </a:r>
            <a:r>
              <a:rPr lang="fr-CH" dirty="0" smtClean="0">
                <a:sym typeface="Wingdings" panose="05000000000000000000" pitchFamily="2" charset="2"/>
              </a:rPr>
              <a:t>to  MeV </a:t>
            </a:r>
            <a:r>
              <a:rPr lang="fr-CH" dirty="0" err="1" smtClean="0">
                <a:sym typeface="Wingdings" panose="05000000000000000000" pitchFamily="2" charset="2"/>
              </a:rPr>
              <a:t>precision</a:t>
            </a:r>
            <a:r>
              <a:rPr lang="fr-CH" baseline="-25000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 smtClean="0">
                <a:sym typeface="Wingdings" panose="05000000000000000000" pitchFamily="2" charset="2"/>
              </a:rPr>
              <a:t>transv</a:t>
            </a:r>
            <a:r>
              <a:rPr lang="fr-CH" dirty="0" smtClean="0">
                <a:sym typeface="Wingdings" panose="05000000000000000000" pitchFamily="2" charset="2"/>
              </a:rPr>
              <a:t>. Polar.) </a:t>
            </a:r>
          </a:p>
          <a:p>
            <a:r>
              <a:rPr lang="fr-CH" dirty="0" smtClean="0"/>
              <a:t>-- an </a:t>
            </a:r>
            <a:r>
              <a:rPr lang="fr-CH" dirty="0" err="1" smtClean="0"/>
              <a:t>extremely</a:t>
            </a:r>
            <a:r>
              <a:rPr lang="fr-CH" dirty="0" smtClean="0"/>
              <a:t> sensitive </a:t>
            </a:r>
            <a:r>
              <a:rPr lang="fr-CH" dirty="0" err="1" smtClean="0"/>
              <a:t>event</a:t>
            </a:r>
            <a:r>
              <a:rPr lang="fr-CH" dirty="0" smtClean="0"/>
              <a:t> </a:t>
            </a:r>
            <a:r>
              <a:rPr lang="fr-CH" dirty="0" err="1" smtClean="0"/>
              <a:t>selection</a:t>
            </a:r>
            <a:r>
              <a:rPr lang="fr-CH" dirty="0" smtClean="0"/>
              <a:t> </a:t>
            </a:r>
            <a:r>
              <a:rPr lang="fr-CH" dirty="0" err="1" smtClean="0"/>
              <a:t>against</a:t>
            </a:r>
            <a:r>
              <a:rPr lang="fr-CH" dirty="0" smtClean="0"/>
              <a:t> backgrounds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typically</a:t>
            </a:r>
            <a:r>
              <a:rPr lang="fr-CH" dirty="0" smtClean="0"/>
              <a:t> </a:t>
            </a:r>
            <a:r>
              <a:rPr lang="fr-CH" dirty="0" smtClean="0"/>
              <a:t>3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doing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also</a:t>
            </a:r>
            <a:r>
              <a:rPr lang="fr-CH" dirty="0" smtClean="0"/>
              <a:t> neutrino </a:t>
            </a:r>
            <a:r>
              <a:rPr lang="fr-CH" dirty="0" err="1" smtClean="0"/>
              <a:t>counting</a:t>
            </a:r>
            <a:r>
              <a:rPr lang="fr-CH" dirty="0"/>
              <a:t>+</a:t>
            </a:r>
            <a:r>
              <a:rPr lang="fr-CH" dirty="0" smtClean="0"/>
              <a:t> </a:t>
            </a:r>
            <a:r>
              <a:rPr lang="fr-CH" dirty="0" smtClean="0"/>
              <a:t>rare Z </a:t>
            </a:r>
            <a:r>
              <a:rPr lang="fr-CH" dirty="0" err="1" smtClean="0"/>
              <a:t>decay</a:t>
            </a:r>
            <a:r>
              <a:rPr lang="fr-CH" dirty="0" smtClean="0"/>
              <a:t> </a:t>
            </a:r>
            <a:r>
              <a:rPr lang="fr-CH" dirty="0" err="1" smtClean="0"/>
              <a:t>search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>
                <a:latin typeface="Symbol" panose="05050102010706020507" pitchFamily="18" charset="2"/>
              </a:rPr>
              <a:t>g</a:t>
            </a:r>
            <a:r>
              <a:rPr lang="fr-CH" dirty="0" err="1" smtClean="0"/>
              <a:t>tagged</a:t>
            </a:r>
            <a:r>
              <a:rPr lang="fr-CH" dirty="0" smtClean="0"/>
              <a:t> </a:t>
            </a:r>
            <a:r>
              <a:rPr lang="fr-CH" dirty="0" err="1" smtClean="0">
                <a:latin typeface="Symbol" panose="05050102010706020507" pitchFamily="18" charset="2"/>
              </a:rPr>
              <a:t>Zg</a:t>
            </a:r>
            <a:r>
              <a:rPr lang="fr-CH" dirty="0" smtClean="0">
                <a:latin typeface="Symbol" panose="05050102010706020507" pitchFamily="18" charset="2"/>
              </a:rPr>
              <a:t> </a:t>
            </a:r>
            <a:r>
              <a:rPr lang="fr-CH" dirty="0" err="1" smtClean="0"/>
              <a:t>evts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21879" y="668382"/>
            <a:ext cx="3128201" cy="283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95037" y="3433564"/>
            <a:ext cx="20810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err="1"/>
              <a:t>Jadach</a:t>
            </a:r>
            <a:r>
              <a:rPr lang="en-GB" sz="1100" i="1" dirty="0"/>
              <a:t> &amp; </a:t>
            </a:r>
            <a:r>
              <a:rPr lang="en-GB" sz="1100" i="1" dirty="0" err="1"/>
              <a:t>Kycia</a:t>
            </a:r>
            <a:r>
              <a:rPr lang="en-GB" sz="1100" i="1" dirty="0"/>
              <a:t> arXiv:1509.02406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7847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29.07.2020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Circular and Linear e+e- Complementarity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23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0"/>
          <a:stretch/>
        </p:blipFill>
        <p:spPr bwMode="auto">
          <a:xfrm>
            <a:off x="4499992" y="580492"/>
            <a:ext cx="4606996" cy="225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6016" y="2797495"/>
            <a:ext cx="4476738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-^- EFT D6 </a:t>
            </a:r>
            <a:r>
              <a:rPr lang="fr-CH" dirty="0" err="1" smtClean="0"/>
              <a:t>operators</a:t>
            </a:r>
            <a:r>
              <a:rPr lang="fr-CH" dirty="0" smtClean="0"/>
              <a:t> (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assumptions</a:t>
            </a:r>
            <a:r>
              <a:rPr lang="fr-CH" dirty="0" smtClean="0"/>
              <a:t>) </a:t>
            </a:r>
          </a:p>
          <a:p>
            <a:r>
              <a:rPr lang="fr-CH" b="1" i="1" dirty="0" smtClean="0">
                <a:solidFill>
                  <a:srgbClr val="FF0000"/>
                </a:solidFill>
              </a:rPr>
              <a:t>-^- </a:t>
            </a:r>
            <a:r>
              <a:rPr lang="fr-CH" b="1" i="1" dirty="0" err="1" smtClean="0">
                <a:solidFill>
                  <a:srgbClr val="FF0000"/>
                </a:solidFill>
              </a:rPr>
              <a:t>Higgs</a:t>
            </a:r>
            <a:r>
              <a:rPr lang="fr-CH" b="1" i="1" dirty="0" smtClean="0">
                <a:solidFill>
                  <a:srgbClr val="FF0000"/>
                </a:solidFill>
              </a:rPr>
              <a:t> and </a:t>
            </a:r>
            <a:r>
              <a:rPr lang="fr-CH" b="1" i="1" dirty="0" err="1" smtClean="0">
                <a:solidFill>
                  <a:srgbClr val="FF0000"/>
                </a:solidFill>
              </a:rPr>
              <a:t>EWPOs</a:t>
            </a:r>
            <a:r>
              <a:rPr lang="fr-CH" b="1" i="1" dirty="0" smtClean="0">
                <a:solidFill>
                  <a:srgbClr val="FF0000"/>
                </a:solidFill>
              </a:rPr>
              <a:t> are </a:t>
            </a:r>
            <a:r>
              <a:rPr lang="fr-CH" b="1" i="1" dirty="0" err="1" smtClean="0">
                <a:solidFill>
                  <a:srgbClr val="FF0000"/>
                </a:solidFill>
              </a:rPr>
              <a:t>complementary</a:t>
            </a:r>
            <a:endParaRPr lang="fr-CH" b="1" i="1" dirty="0" smtClean="0">
              <a:solidFill>
                <a:srgbClr val="FF0000"/>
              </a:solidFill>
            </a:endParaRPr>
          </a:p>
          <a:p>
            <a:r>
              <a:rPr lang="fr-CH" dirty="0" smtClean="0"/>
              <a:t>-^- top quark mass and </a:t>
            </a:r>
            <a:r>
              <a:rPr lang="fr-CH" dirty="0" err="1" smtClean="0"/>
              <a:t>couplings</a:t>
            </a:r>
            <a:r>
              <a:rPr lang="fr-CH" dirty="0" smtClean="0"/>
              <a:t> essential! </a:t>
            </a:r>
            <a:endParaRPr lang="fr-CH" dirty="0"/>
          </a:p>
          <a:p>
            <a:r>
              <a:rPr lang="fr-CH" dirty="0" smtClean="0"/>
              <a:t>(the 100km </a:t>
            </a:r>
            <a:r>
              <a:rPr lang="fr-CH" dirty="0" err="1" smtClean="0"/>
              <a:t>circumference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optimal for </a:t>
            </a:r>
            <a:r>
              <a:rPr lang="fr-CH" dirty="0" err="1" smtClean="0"/>
              <a:t>this</a:t>
            </a:r>
            <a:r>
              <a:rPr lang="fr-CH" dirty="0" smtClean="0"/>
              <a:t>)</a:t>
            </a:r>
          </a:p>
          <a:p>
            <a:endParaRPr lang="fr-CH" sz="1200" dirty="0" smtClean="0"/>
          </a:p>
          <a:p>
            <a:r>
              <a:rPr lang="fr-CH" dirty="0"/>
              <a:t>&lt;-- </a:t>
            </a:r>
            <a:r>
              <a:rPr lang="fr-CH" dirty="0" err="1" smtClean="0"/>
              <a:t>systematics</a:t>
            </a:r>
            <a:r>
              <a:rPr lang="fr-CH" dirty="0" smtClean="0"/>
              <a:t> </a:t>
            </a:r>
            <a:r>
              <a:rPr lang="fr-CH" dirty="0"/>
              <a:t>are </a:t>
            </a:r>
            <a:r>
              <a:rPr lang="fr-CH" dirty="0" err="1"/>
              <a:t>preliminary</a:t>
            </a:r>
            <a:r>
              <a:rPr lang="fr-CH" dirty="0"/>
              <a:t> </a:t>
            </a:r>
          </a:p>
          <a:p>
            <a:r>
              <a:rPr lang="fr-CH" dirty="0" smtClean="0"/>
              <a:t>    (</a:t>
            </a:r>
            <a:r>
              <a:rPr lang="fr-CH" dirty="0" err="1" smtClean="0"/>
              <a:t>aim</a:t>
            </a:r>
            <a:r>
              <a:rPr lang="fr-CH" dirty="0" smtClean="0"/>
              <a:t> at </a:t>
            </a:r>
            <a:r>
              <a:rPr lang="fr-CH" dirty="0" err="1" smtClean="0"/>
              <a:t>reducing</a:t>
            </a:r>
            <a:r>
              <a:rPr lang="fr-CH" dirty="0" smtClean="0"/>
              <a:t> to </a:t>
            </a:r>
            <a:r>
              <a:rPr lang="fr-CH" dirty="0" err="1" smtClean="0"/>
              <a:t>systematics</a:t>
            </a:r>
            <a:r>
              <a:rPr lang="fr-CH" dirty="0" smtClean="0"/>
              <a:t>) </a:t>
            </a:r>
            <a:endParaRPr lang="fr-CH" dirty="0"/>
          </a:p>
          <a:p>
            <a:r>
              <a:rPr lang="fr-CH" dirty="0">
                <a:sym typeface="Wingdings" panose="05000000000000000000" pitchFamily="2" charset="2"/>
              </a:rPr>
              <a:t>&lt;-- </a:t>
            </a:r>
            <a:r>
              <a:rPr lang="fr-CH" dirty="0" smtClean="0">
                <a:sym typeface="Wingdings" panose="05000000000000000000" pitchFamily="2" charset="2"/>
              </a:rPr>
              <a:t>tau, b, </a:t>
            </a:r>
            <a:r>
              <a:rPr lang="fr-CH" dirty="0">
                <a:sym typeface="Wingdings" panose="05000000000000000000" pitchFamily="2" charset="2"/>
              </a:rPr>
              <a:t>and c observables </a:t>
            </a:r>
            <a:r>
              <a:rPr lang="fr-CH" dirty="0" err="1">
                <a:sym typeface="Wingdings" panose="05000000000000000000" pitchFamily="2" charset="2"/>
              </a:rPr>
              <a:t>still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added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&lt;-- </a:t>
            </a:r>
            <a:r>
              <a:rPr lang="fr-CH" dirty="0" err="1" smtClean="0">
                <a:sym typeface="Wingdings" panose="05000000000000000000" pitchFamily="2" charset="2"/>
              </a:rPr>
              <a:t>complemented</a:t>
            </a:r>
            <a:r>
              <a:rPr lang="fr-CH" dirty="0" smtClean="0">
                <a:sym typeface="Wingdings" panose="05000000000000000000" pitchFamily="2" charset="2"/>
              </a:rPr>
              <a:t> by </a:t>
            </a:r>
            <a:r>
              <a:rPr lang="fr-CH" dirty="0">
                <a:sym typeface="Wingdings" panose="05000000000000000000" pitchFamily="2" charset="2"/>
              </a:rPr>
              <a:t>high </a:t>
            </a:r>
            <a:r>
              <a:rPr lang="fr-CH" dirty="0" err="1">
                <a:sym typeface="Wingdings" panose="05000000000000000000" pitchFamily="2" charset="2"/>
              </a:rPr>
              <a:t>energy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FCC-</a:t>
            </a:r>
            <a:r>
              <a:rPr lang="fr-CH" dirty="0" err="1" smtClean="0">
                <a:sym typeface="Wingdings" panose="05000000000000000000" pitchFamily="2" charset="2"/>
              </a:rPr>
              <a:t>hh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fr-CH" dirty="0" smtClean="0"/>
          </a:p>
          <a:p>
            <a:r>
              <a:rPr lang="fr-CH" b="1" i="1" dirty="0" smtClean="0"/>
              <a:t>Theory </a:t>
            </a:r>
            <a:r>
              <a:rPr lang="fr-CH" b="1" i="1" dirty="0" err="1"/>
              <a:t>work</a:t>
            </a:r>
            <a:r>
              <a:rPr lang="fr-CH" b="1" i="1" dirty="0"/>
              <a:t> </a:t>
            </a:r>
            <a:r>
              <a:rPr lang="fr-CH" b="1" i="1" dirty="0" err="1"/>
              <a:t>is</a:t>
            </a:r>
            <a:r>
              <a:rPr lang="fr-CH" b="1" i="1" dirty="0"/>
              <a:t> </a:t>
            </a:r>
            <a:r>
              <a:rPr lang="fr-CH" b="1" i="1" dirty="0" err="1"/>
              <a:t>critical</a:t>
            </a:r>
            <a:r>
              <a:rPr lang="fr-CH" b="1" i="1" dirty="0"/>
              <a:t> and </a:t>
            </a:r>
            <a:r>
              <a:rPr lang="fr-CH" b="1" i="1" dirty="0" err="1" smtClean="0"/>
              <a:t>initiated</a:t>
            </a:r>
            <a:r>
              <a:rPr lang="fr-CH" dirty="0" smtClean="0"/>
              <a:t> </a:t>
            </a:r>
            <a:r>
              <a:rPr lang="en-GB" sz="1200" i="1" dirty="0"/>
              <a:t>1809.01830</a:t>
            </a:r>
          </a:p>
          <a:p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4667612" y="3313"/>
            <a:ext cx="445518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Precision</a:t>
            </a:r>
            <a:r>
              <a:rPr lang="fr-CH" b="1" dirty="0" smtClean="0"/>
              <a:t> EW </a:t>
            </a:r>
            <a:r>
              <a:rPr lang="fr-CH" b="1" dirty="0" err="1" smtClean="0"/>
              <a:t>measurements</a:t>
            </a:r>
            <a:r>
              <a:rPr lang="fr-CH" b="1" dirty="0" smtClean="0"/>
              <a:t>: </a:t>
            </a:r>
          </a:p>
          <a:p>
            <a:r>
              <a:rPr lang="fr-CH" b="1" dirty="0" smtClean="0"/>
              <a:t>                               </a:t>
            </a:r>
            <a:r>
              <a:rPr lang="fr-CH" b="1" dirty="0" err="1" smtClean="0"/>
              <a:t>is</a:t>
            </a:r>
            <a:r>
              <a:rPr lang="fr-CH" b="1" dirty="0" smtClean="0"/>
              <a:t> the SM </a:t>
            </a:r>
            <a:r>
              <a:rPr lang="fr-CH" b="1" dirty="0" err="1" smtClean="0"/>
              <a:t>complete</a:t>
            </a:r>
            <a:r>
              <a:rPr lang="fr-CH" b="1" dirty="0" smtClean="0"/>
              <a:t>?</a:t>
            </a: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81" y="639781"/>
            <a:ext cx="4223795" cy="495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9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29.07.2020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6812" y="49188"/>
            <a:ext cx="567037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 </a:t>
            </a:r>
            <a:r>
              <a:rPr lang="en-GB" sz="2000" b="1" dirty="0"/>
              <a:t>Electroweak Physics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1268" y="831984"/>
            <a:ext cx="327108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Low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: the </a:t>
            </a:r>
            <a:r>
              <a:rPr lang="fr-CH" b="1" dirty="0" err="1" smtClean="0"/>
              <a:t>realm</a:t>
            </a:r>
            <a:r>
              <a:rPr lang="fr-CH" b="1" dirty="0" smtClean="0"/>
              <a:t> of FCC-</a:t>
            </a:r>
            <a:r>
              <a:rPr lang="fr-CH" b="1" dirty="0" err="1" smtClean="0"/>
              <a:t>ee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247190"/>
            <a:ext cx="5828519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Highest </a:t>
            </a:r>
            <a:r>
              <a:rPr lang="en-GB" dirty="0"/>
              <a:t>luminosities at 91, 160 and 350 GeV</a:t>
            </a:r>
          </a:p>
          <a:p>
            <a:r>
              <a:rPr lang="en-GB" dirty="0" smtClean="0"/>
              <a:t>Transverse pol.  </a:t>
            </a:r>
            <a:r>
              <a:rPr lang="en-GB" dirty="0"/>
              <a:t>at 91 and 160 </a:t>
            </a:r>
            <a:r>
              <a:rPr lang="en-GB" dirty="0" err="1" smtClean="0"/>
              <a:t>GeV</a:t>
            </a:r>
            <a:r>
              <a:rPr lang="en-GB" dirty="0" err="1" smtClean="0">
                <a:sym typeface="Wingdings" panose="05000000000000000000" pitchFamily="2" charset="2"/>
              </a:rPr>
              <a:t>Ecm</a:t>
            </a:r>
            <a:r>
              <a:rPr lang="en-GB" dirty="0" smtClean="0">
                <a:sym typeface="Wingdings" panose="05000000000000000000" pitchFamily="2" charset="2"/>
              </a:rPr>
              <a:t> calibration</a:t>
            </a:r>
            <a:endParaRPr lang="en-GB" dirty="0"/>
          </a:p>
          <a:p>
            <a:r>
              <a:rPr lang="en-GB" dirty="0" err="1" smtClean="0"/>
              <a:t>m</a:t>
            </a:r>
            <a:r>
              <a:rPr lang="en-GB" baseline="-25000" dirty="0" err="1" smtClean="0"/>
              <a:t>Z</a:t>
            </a:r>
            <a:r>
              <a:rPr lang="en-GB" dirty="0" smtClean="0"/>
              <a:t> </a:t>
            </a:r>
            <a:r>
              <a:rPr lang="en-GB" dirty="0"/>
              <a:t>(100 keV)  </a:t>
            </a:r>
            <a:r>
              <a:rPr lang="en-GB" dirty="0" smtClean="0">
                <a:sym typeface="Symbol"/>
              </a:rPr>
              <a:t></a:t>
            </a:r>
            <a:r>
              <a:rPr lang="en-GB" baseline="-25000" dirty="0" smtClean="0"/>
              <a:t>Z</a:t>
            </a:r>
            <a:r>
              <a:rPr lang="en-GB" dirty="0" smtClean="0"/>
              <a:t> </a:t>
            </a:r>
            <a:r>
              <a:rPr lang="en-GB" dirty="0"/>
              <a:t>(25 keV), </a:t>
            </a:r>
            <a:r>
              <a:rPr lang="en-GB" dirty="0" err="1"/>
              <a:t>m</a:t>
            </a:r>
            <a:r>
              <a:rPr lang="en-GB" baseline="-25000" dirty="0" err="1"/>
              <a:t>W</a:t>
            </a:r>
            <a:r>
              <a:rPr lang="en-GB" dirty="0"/>
              <a:t> (&lt;500 keV), </a:t>
            </a:r>
            <a:r>
              <a:rPr lang="en-GB" dirty="0" smtClean="0">
                <a:sym typeface="Symbol"/>
              </a:rPr>
              <a:t></a:t>
            </a:r>
            <a:r>
              <a:rPr lang="en-GB" baseline="-25000" dirty="0" smtClean="0"/>
              <a:t>QED</a:t>
            </a:r>
            <a:r>
              <a:rPr lang="en-GB" dirty="0" smtClean="0"/>
              <a:t>(</a:t>
            </a:r>
            <a:r>
              <a:rPr lang="en-GB" dirty="0" err="1" smtClean="0"/>
              <a:t>m</a:t>
            </a:r>
            <a:r>
              <a:rPr lang="en-GB" baseline="-25000" dirty="0" err="1" smtClean="0"/>
              <a:t>Z</a:t>
            </a:r>
            <a:r>
              <a:rPr lang="en-GB" dirty="0"/>
              <a:t>) (3.10</a:t>
            </a:r>
            <a:r>
              <a:rPr lang="en-GB" baseline="30000" dirty="0"/>
              <a:t>-5</a:t>
            </a:r>
            <a:r>
              <a:rPr lang="en-GB" dirty="0" smtClean="0"/>
              <a:t>)</a:t>
            </a:r>
          </a:p>
          <a:p>
            <a:r>
              <a:rPr lang="en-GB" dirty="0" smtClean="0"/>
              <a:t>and sin</a:t>
            </a:r>
            <a:r>
              <a:rPr lang="en-GB" baseline="30000" dirty="0" smtClean="0"/>
              <a:t>2</a:t>
            </a:r>
            <a:r>
              <a:rPr lang="en-GB" dirty="0" smtClean="0">
                <a:latin typeface="Symbol" panose="05050102010706020507" pitchFamily="18" charset="2"/>
              </a:rPr>
              <a:t>q</a:t>
            </a:r>
            <a:r>
              <a:rPr lang="en-GB" baseline="-25000" dirty="0" smtClean="0"/>
              <a:t>w  </a:t>
            </a:r>
            <a:r>
              <a:rPr lang="en-GB" dirty="0" smtClean="0"/>
              <a:t>at 310</a:t>
            </a:r>
            <a:r>
              <a:rPr lang="en-GB" baseline="30000" dirty="0" smtClean="0"/>
              <a:t>-6</a:t>
            </a:r>
          </a:p>
          <a:p>
            <a:endParaRPr lang="en-GB" baseline="30000" dirty="0"/>
          </a:p>
          <a:p>
            <a:r>
              <a:rPr lang="en-GB" dirty="0" smtClean="0"/>
              <a:t>Complete set of EW observables can be measured </a:t>
            </a:r>
          </a:p>
          <a:p>
            <a:r>
              <a:rPr lang="en-GB" dirty="0" smtClean="0"/>
              <a:t>Precision unique </a:t>
            </a:r>
            <a:r>
              <a:rPr lang="en-GB" dirty="0"/>
              <a:t>to </a:t>
            </a:r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+ new physics sensitivity</a:t>
            </a:r>
            <a:endParaRPr lang="en-GB" dirty="0"/>
          </a:p>
          <a:p>
            <a:pPr marL="285750" indent="-285750">
              <a:buFont typeface="Wingdings" pitchFamily="1" charset="2"/>
              <a:buChar char="è"/>
            </a:pPr>
            <a:r>
              <a:rPr lang="fr-CH" b="1" dirty="0" smtClean="0">
                <a:sym typeface="Wingdings" panose="05000000000000000000" pitchFamily="2" charset="2"/>
              </a:rPr>
              <a:t>a lot more </a:t>
            </a:r>
            <a:r>
              <a:rPr lang="fr-CH" b="1" dirty="0" err="1" smtClean="0">
                <a:sym typeface="Wingdings" panose="05000000000000000000" pitchFamily="2" charset="2"/>
              </a:rPr>
              <a:t>potential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smtClean="0">
                <a:sym typeface="Wingdings" panose="05000000000000000000" pitchFamily="2" charset="2"/>
              </a:rPr>
              <a:t>to exploit </a:t>
            </a:r>
          </a:p>
          <a:p>
            <a:r>
              <a:rPr lang="fr-CH" b="1" dirty="0" err="1" smtClean="0">
                <a:sym typeface="Wingdings" panose="05000000000000000000" pitchFamily="2" charset="2"/>
              </a:rPr>
              <a:t>with</a:t>
            </a:r>
            <a:r>
              <a:rPr lang="fr-CH" b="1" dirty="0" smtClean="0">
                <a:sym typeface="Wingdings" panose="05000000000000000000" pitchFamily="2" charset="2"/>
              </a:rPr>
              <a:t> good detector design </a:t>
            </a:r>
            <a:r>
              <a:rPr lang="fr-CH" b="1" dirty="0" err="1" smtClean="0">
                <a:sym typeface="Wingdings" panose="05000000000000000000" pitchFamily="2" charset="2"/>
              </a:rPr>
              <a:t>than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present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treatment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suggests</a:t>
            </a:r>
            <a:endParaRPr lang="fr-CH" b="1" dirty="0" smtClean="0"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802" b="19716"/>
          <a:stretch/>
        </p:blipFill>
        <p:spPr bwMode="auto">
          <a:xfrm>
            <a:off x="5740073" y="410033"/>
            <a:ext cx="3368431" cy="2698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08800"/>
            <a:ext cx="3168352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07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29.07.2020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132977"/>
            <a:ext cx="203139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More on </a:t>
            </a:r>
            <a:r>
              <a:rPr lang="fr-CH" sz="2400" b="1" dirty="0" err="1" smtClean="0"/>
              <a:t>TeraZ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697260"/>
            <a:ext cx="9375452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i="0" u="none" strike="noStrike" baseline="0" dirty="0" smtClean="0">
                <a:latin typeface="Corbel-Bold"/>
              </a:rPr>
              <a:t>The </a:t>
            </a:r>
            <a:r>
              <a:rPr lang="fr-CH" sz="2000" b="1" dirty="0" err="1">
                <a:latin typeface="Corbel-Bold"/>
              </a:rPr>
              <a:t>F</a:t>
            </a:r>
            <a:r>
              <a:rPr lang="fr-CH" sz="2000" b="1" i="0" u="none" strike="noStrike" dirty="0" err="1" smtClean="0">
                <a:latin typeface="Corbel-Bold"/>
              </a:rPr>
              <a:t>lavour</a:t>
            </a:r>
            <a:r>
              <a:rPr lang="fr-CH" sz="2000" b="1" i="0" u="none" strike="noStrike" dirty="0" smtClean="0">
                <a:latin typeface="Corbel-Bold"/>
              </a:rPr>
              <a:t> </a:t>
            </a:r>
            <a:r>
              <a:rPr lang="fr-CH" sz="2000" b="1" dirty="0" err="1">
                <a:latin typeface="Corbel-Bold"/>
              </a:rPr>
              <a:t>F</a:t>
            </a:r>
            <a:r>
              <a:rPr lang="fr-CH" sz="2000" b="1" i="0" u="none" strike="noStrike" dirty="0" err="1" smtClean="0">
                <a:latin typeface="Corbel-Bold"/>
              </a:rPr>
              <a:t>actory</a:t>
            </a:r>
            <a:endParaRPr lang="fr-CH" sz="2000" b="1" i="0" u="none" strike="noStrike" dirty="0" smtClean="0">
              <a:latin typeface="Corbel-Bold"/>
            </a:endParaRPr>
          </a:p>
          <a:p>
            <a:endParaRPr lang="en-GB" sz="1600" b="1" i="0" u="none" strike="noStrike" baseline="0" dirty="0" smtClean="0">
              <a:solidFill>
                <a:srgbClr val="FF0000"/>
              </a:solidFill>
              <a:latin typeface="Corbel-Bold"/>
            </a:endParaRPr>
          </a:p>
          <a:p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Progress in flavour physics </a:t>
            </a:r>
            <a:r>
              <a:rPr lang="en-GB" sz="1600" b="1" i="0" u="none" strike="noStrike" baseline="0" dirty="0" err="1" smtClean="0">
                <a:solidFill>
                  <a:srgbClr val="FF0000"/>
                </a:solidFill>
                <a:latin typeface="Corbel-Bold"/>
              </a:rPr>
              <a:t>wrt</a:t>
            </a:r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600" b="1" i="0" u="none" strike="noStrike" baseline="0" dirty="0" err="1" smtClean="0">
                <a:solidFill>
                  <a:srgbClr val="FF0000"/>
                </a:solidFill>
                <a:latin typeface="Corbel-Bold"/>
              </a:rPr>
              <a:t>SuperKEKb</a:t>
            </a:r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/BELLEII requires &gt; 10</a:t>
            </a:r>
            <a:r>
              <a:rPr lang="en-GB" sz="1600" b="1" i="0" u="none" strike="noStrike" baseline="30000" dirty="0" smtClean="0">
                <a:solidFill>
                  <a:srgbClr val="FF0000"/>
                </a:solidFill>
                <a:latin typeface="Corbel-Bold"/>
              </a:rPr>
              <a:t>11</a:t>
            </a:r>
            <a:r>
              <a:rPr lang="en-GB" sz="1100" b="1" baseline="30000" dirty="0" smtClean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100" b="1" i="0" u="none" strike="noStrike" baseline="0" dirty="0" smtClean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b pair events, </a:t>
            </a:r>
          </a:p>
          <a:p>
            <a:r>
              <a:rPr lang="en-GB" sz="160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Corbel-Bold"/>
              </a:rPr>
              <a:t>       </a:t>
            </a:r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FCC-</a:t>
            </a:r>
            <a:r>
              <a:rPr lang="en-GB" sz="1600" b="1" i="0" u="none" strike="noStrike" baseline="0" dirty="0" err="1" smtClean="0">
                <a:solidFill>
                  <a:srgbClr val="FF0000"/>
                </a:solidFill>
                <a:latin typeface="Corbel-Bold"/>
              </a:rPr>
              <a:t>ee</a:t>
            </a:r>
            <a:r>
              <a:rPr lang="en-GB" sz="1600" b="1" i="0" u="none" strike="noStrike" baseline="0" dirty="0" smtClean="0">
                <a:solidFill>
                  <a:srgbClr val="FF0000"/>
                </a:solidFill>
                <a:latin typeface="Corbel-Bold"/>
              </a:rPr>
              <a:t>(Z): will provide ~10</a:t>
            </a:r>
            <a:r>
              <a:rPr lang="en-GB" sz="1600" b="1" i="0" u="none" strike="noStrike" baseline="30000" dirty="0" smtClean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600" i="0" u="none" strike="noStrike" baseline="30000" dirty="0" smtClean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600" i="0" u="none" strike="noStrike" dirty="0" smtClean="0">
                <a:solidFill>
                  <a:srgbClr val="FF0000"/>
                </a:solidFill>
                <a:latin typeface="Corbel-Bold"/>
              </a:rPr>
              <a:t>b pairs.</a:t>
            </a:r>
            <a:r>
              <a:rPr lang="en-GB" sz="1600" b="1" i="0" u="none" strike="noStrike" baseline="30000" dirty="0" smtClean="0">
                <a:solidFill>
                  <a:srgbClr val="FF0000"/>
                </a:solidFill>
                <a:latin typeface="Corbel-Bold"/>
              </a:rPr>
              <a:t> “</a:t>
            </a:r>
            <a:r>
              <a:rPr lang="en-GB" sz="1600" b="1" dirty="0" smtClean="0">
                <a:solidFill>
                  <a:srgbClr val="FF0000"/>
                </a:solidFill>
                <a:latin typeface="Corbel-Bold"/>
              </a:rPr>
              <a:t>W</a:t>
            </a:r>
            <a:r>
              <a:rPr lang="en-GB" sz="1600" b="1" i="0" u="none" strike="noStrike" dirty="0" smtClean="0">
                <a:solidFill>
                  <a:srgbClr val="FF0000"/>
                </a:solidFill>
                <a:latin typeface="Corbel-Bold"/>
              </a:rPr>
              <a:t>ant at least 5 10</a:t>
            </a:r>
            <a:r>
              <a:rPr lang="en-GB" sz="1600" b="1" i="0" u="none" strike="noStrike" baseline="30000" dirty="0" smtClean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600" b="1" i="0" u="none" strike="noStrike" dirty="0" smtClean="0">
                <a:solidFill>
                  <a:srgbClr val="FF0000"/>
                </a:solidFill>
                <a:latin typeface="Corbel-Bold"/>
              </a:rPr>
              <a:t> Z…” </a:t>
            </a:r>
            <a:endParaRPr lang="en-GB" sz="1600" b="1" i="0" u="none" strike="noStrike" baseline="30000" dirty="0" smtClean="0">
              <a:solidFill>
                <a:srgbClr val="FF0000"/>
              </a:solidFill>
              <a:latin typeface="Corbel-Bold"/>
            </a:endParaRPr>
          </a:p>
          <a:p>
            <a:r>
              <a:rPr lang="en-GB" sz="1050" dirty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50" dirty="0" smtClean="0">
                <a:solidFill>
                  <a:srgbClr val="0000CD"/>
                </a:solidFill>
                <a:latin typeface="Wingdings-Regular"/>
              </a:rPr>
              <a:t>  --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precision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of CKM matrix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elements </a:t>
            </a:r>
            <a:endParaRPr lang="en-GB" sz="1600" dirty="0">
              <a:solidFill>
                <a:srgbClr val="0000CD"/>
              </a:solidFill>
              <a:latin typeface="Corbel-Bold"/>
            </a:endParaRPr>
          </a:p>
          <a:p>
            <a:r>
              <a:rPr lang="en-GB" sz="1050" dirty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50" dirty="0" smtClean="0">
                <a:solidFill>
                  <a:srgbClr val="0000CD"/>
                </a:solidFill>
                <a:latin typeface="Wingdings-Regular"/>
              </a:rPr>
              <a:t>  -- </a:t>
            </a:r>
            <a:r>
              <a:rPr lang="en-GB" sz="1050" i="0" u="none" strike="noStrike" baseline="0" dirty="0" smtClean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Push forward searches for FCNC, CP violation and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mixing </a:t>
            </a:r>
            <a:endParaRPr lang="en-GB" sz="1600" dirty="0">
              <a:solidFill>
                <a:srgbClr val="0000CD"/>
              </a:solidFill>
              <a:latin typeface="Corbel-Bold"/>
            </a:endParaRPr>
          </a:p>
          <a:p>
            <a:r>
              <a:rPr lang="en-GB" sz="1050" dirty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50" dirty="0" smtClean="0">
                <a:solidFill>
                  <a:srgbClr val="0000CD"/>
                </a:solidFill>
                <a:latin typeface="Wingdings-Regular"/>
              </a:rPr>
              <a:t>  -- 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Study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rare penguin EW transitions such as b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s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100" i="0" u="none" strike="noStrike" baseline="0" dirty="0" smtClean="0">
                <a:solidFill>
                  <a:srgbClr val="0000CD"/>
                </a:solidFill>
                <a:latin typeface="SymbolMT"/>
              </a:rPr>
              <a:t>+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100" i="0" u="none" strike="noStrike" baseline="0" dirty="0" smtClean="0">
                <a:solidFill>
                  <a:srgbClr val="0000CD"/>
                </a:solidFill>
                <a:latin typeface="SymbolMT"/>
              </a:rPr>
              <a:t>-  ,  </a:t>
            </a:r>
            <a:r>
              <a:rPr lang="en-GB" sz="1600" dirty="0">
                <a:solidFill>
                  <a:srgbClr val="0000CD"/>
                </a:solidFill>
                <a:latin typeface="SymbolMT"/>
              </a:rPr>
              <a:t>s</a:t>
            </a:r>
            <a:r>
              <a:rPr lang="en-GB" sz="1600" i="0" u="none" strike="noStrike" dirty="0" smtClean="0">
                <a:solidFill>
                  <a:srgbClr val="0000CD"/>
                </a:solidFill>
                <a:latin typeface="SymbolMT"/>
              </a:rPr>
              <a:t>pectroscopy (produce b-baryons, </a:t>
            </a:r>
            <a:r>
              <a:rPr lang="en-GB" sz="1600" i="0" u="none" strike="noStrike" dirty="0" err="1" smtClean="0">
                <a:solidFill>
                  <a:srgbClr val="0000CD"/>
                </a:solidFill>
                <a:latin typeface="SymbolMT"/>
              </a:rPr>
              <a:t>B</a:t>
            </a:r>
            <a:r>
              <a:rPr lang="en-GB" sz="1600" i="0" u="none" strike="noStrike" baseline="-25000" dirty="0" err="1" smtClean="0">
                <a:solidFill>
                  <a:srgbClr val="0000CD"/>
                </a:solidFill>
                <a:latin typeface="SymbolMT"/>
              </a:rPr>
              <a:t>s</a:t>
            </a:r>
            <a:r>
              <a:rPr lang="en-GB" sz="1600" dirty="0" smtClean="0">
                <a:solidFill>
                  <a:srgbClr val="0000CD"/>
                </a:solidFill>
                <a:latin typeface="SymbolMT"/>
              </a:rPr>
              <a:t> …)</a:t>
            </a:r>
            <a:endParaRPr lang="en-GB" sz="1100" i="0" u="none" strike="noStrike" dirty="0" smtClean="0">
              <a:solidFill>
                <a:srgbClr val="0000CD"/>
              </a:solidFill>
              <a:latin typeface="SymbolMT"/>
            </a:endParaRPr>
          </a:p>
          <a:p>
            <a:r>
              <a:rPr lang="en-GB" sz="1050" dirty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50" dirty="0" smtClean="0">
                <a:solidFill>
                  <a:srgbClr val="0000CD"/>
                </a:solidFill>
                <a:latin typeface="Wingdings-Regular"/>
              </a:rPr>
              <a:t>  </a:t>
            </a:r>
            <a:r>
              <a:rPr lang="en-GB" sz="1050" i="0" u="none" strike="noStrike" baseline="0" dirty="0" smtClean="0">
                <a:solidFill>
                  <a:srgbClr val="0000CD"/>
                </a:solidFill>
                <a:latin typeface="Wingdings-Regular"/>
              </a:rPr>
              <a:t>--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Test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lepton universality with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10</a:t>
            </a:r>
            <a:r>
              <a:rPr lang="en-GB" sz="1600" baseline="30000" dirty="0" smtClean="0">
                <a:solidFill>
                  <a:srgbClr val="0000CD"/>
                </a:solidFill>
                <a:latin typeface="Corbel-Bold"/>
              </a:rPr>
              <a:t>11</a:t>
            </a:r>
            <a:r>
              <a:rPr lang="en-GB" sz="1100" i="0" u="none" strike="noStrike" baseline="0" dirty="0" smtClean="0">
                <a:solidFill>
                  <a:srgbClr val="0000CD"/>
                </a:solidFill>
                <a:latin typeface="Corbel-Bold"/>
              </a:rPr>
              <a:t>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decays (with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lifetime, mass, BRs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) at 10</a:t>
            </a:r>
            <a:r>
              <a:rPr lang="en-GB" sz="1600" baseline="30000" dirty="0" smtClean="0">
                <a:solidFill>
                  <a:srgbClr val="0000CD"/>
                </a:solidFill>
                <a:latin typeface="Corbel-Bold"/>
              </a:rPr>
              <a:t>-5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level, LFV to 10</a:t>
            </a:r>
            <a:r>
              <a:rPr lang="en-GB" sz="1600" baseline="30000" dirty="0" smtClean="0">
                <a:solidFill>
                  <a:srgbClr val="0000CD"/>
                </a:solidFill>
                <a:latin typeface="Corbel-Bold"/>
              </a:rPr>
              <a:t>-10</a:t>
            </a:r>
          </a:p>
          <a:p>
            <a:r>
              <a:rPr lang="fr-CH" sz="1600" dirty="0">
                <a:solidFill>
                  <a:srgbClr val="0000CD"/>
                </a:solidFill>
                <a:latin typeface="Corbel-Bold"/>
              </a:rPr>
              <a:t> 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-- all </a:t>
            </a:r>
            <a:r>
              <a:rPr lang="fr-CH" sz="1600" dirty="0" err="1" smtClean="0">
                <a:solidFill>
                  <a:srgbClr val="0000CD"/>
                </a:solidFill>
                <a:latin typeface="Corbel-Bold"/>
              </a:rPr>
              <a:t>very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important to </a:t>
            </a:r>
            <a:r>
              <a:rPr lang="fr-CH" sz="1600" dirty="0" err="1" smtClean="0">
                <a:solidFill>
                  <a:srgbClr val="0000CD"/>
                </a:solidFill>
                <a:latin typeface="Corbel-Bold"/>
              </a:rPr>
              <a:t>constrain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/ (</a:t>
            </a:r>
            <a:r>
              <a:rPr lang="fr-CH" sz="1600" dirty="0" err="1" smtClean="0">
                <a:solidFill>
                  <a:srgbClr val="0000CD"/>
                </a:solidFill>
                <a:latin typeface="Corbel-Bold"/>
              </a:rPr>
              <a:t>provide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</a:t>
            </a:r>
            <a:r>
              <a:rPr lang="fr-CH" sz="1600" dirty="0" err="1" smtClean="0">
                <a:solidFill>
                  <a:srgbClr val="0000CD"/>
                </a:solidFill>
                <a:latin typeface="Corbel-Bold"/>
              </a:rPr>
              <a:t>hints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of) new BSM </a:t>
            </a:r>
            <a:r>
              <a:rPr lang="fr-CH" sz="1600" dirty="0" err="1" smtClean="0">
                <a:solidFill>
                  <a:srgbClr val="0000CD"/>
                </a:solidFill>
                <a:latin typeface="Corbel-Bold"/>
              </a:rPr>
              <a:t>physics</a:t>
            </a:r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.</a:t>
            </a:r>
          </a:p>
          <a:p>
            <a:r>
              <a:rPr lang="fr-CH" sz="1600" dirty="0" smtClean="0">
                <a:solidFill>
                  <a:srgbClr val="0000CD"/>
                </a:solidFill>
                <a:latin typeface="Corbel-Bold"/>
              </a:rPr>
              <a:t> </a:t>
            </a:r>
            <a:endParaRPr lang="en-GB" sz="1600" dirty="0">
              <a:solidFill>
                <a:srgbClr val="0000CD"/>
              </a:solidFill>
              <a:latin typeface="Corbel-Bold"/>
            </a:endParaRPr>
          </a:p>
          <a:p>
            <a:r>
              <a:rPr lang="en-GB" sz="2000" b="1" i="0" u="none" strike="noStrike" baseline="0" dirty="0" smtClean="0">
                <a:solidFill>
                  <a:srgbClr val="009A00"/>
                </a:solidFill>
                <a:latin typeface="Corbel-Bold"/>
              </a:rPr>
              <a:t>             need</a:t>
            </a:r>
            <a:r>
              <a:rPr lang="en-GB" sz="2000" b="1" i="0" u="none" strike="noStrike" dirty="0" smtClean="0">
                <a:solidFill>
                  <a:srgbClr val="009A00"/>
                </a:solidFill>
                <a:latin typeface="Corbel-Bold"/>
              </a:rPr>
              <a:t> special detectors (PID); </a:t>
            </a:r>
            <a:r>
              <a:rPr lang="en-GB" sz="2000" b="1" i="0" u="none" strike="noStrike" baseline="0" dirty="0" smtClean="0">
                <a:solidFill>
                  <a:srgbClr val="009A00"/>
                </a:solidFill>
                <a:latin typeface="Corbel-Bold"/>
              </a:rPr>
              <a:t> a story to be written! </a:t>
            </a:r>
          </a:p>
          <a:p>
            <a:endParaRPr lang="en-GB" sz="800" dirty="0">
              <a:solidFill>
                <a:srgbClr val="C00000"/>
              </a:solidFill>
              <a:latin typeface="Wingdings-Regular"/>
            </a:endParaRPr>
          </a:p>
          <a:p>
            <a:endParaRPr lang="en-GB" sz="1600" b="1" i="0" u="none" strike="noStrike" baseline="0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600" b="1" i="0" u="none" strike="noStrike" baseline="0" dirty="0" smtClean="0">
                <a:solidFill>
                  <a:srgbClr val="C00000"/>
                </a:solidFill>
                <a:latin typeface="Corbel-Bold"/>
              </a:rPr>
              <a:t>The 3.5 × 10</a:t>
            </a:r>
            <a:r>
              <a:rPr lang="en-GB" sz="1100" b="1" i="0" u="none" strike="noStrike" baseline="30000" dirty="0" smtClean="0">
                <a:solidFill>
                  <a:srgbClr val="C00000"/>
                </a:solidFill>
                <a:latin typeface="Corbel-Bold"/>
              </a:rPr>
              <a:t>12</a:t>
            </a:r>
            <a:r>
              <a:rPr lang="en-GB" sz="1100" b="1" i="0" u="none" strike="noStrike" baseline="0" dirty="0" smtClean="0">
                <a:solidFill>
                  <a:srgbClr val="C00000"/>
                </a:solidFill>
                <a:latin typeface="Corbel-Bold"/>
              </a:rPr>
              <a:t> </a:t>
            </a:r>
            <a:r>
              <a:rPr lang="en-GB" sz="1600" b="1" i="0" u="none" strike="noStrike" baseline="0" dirty="0" smtClean="0">
                <a:solidFill>
                  <a:srgbClr val="C00000"/>
                </a:solidFill>
                <a:latin typeface="Corbel-Bold"/>
              </a:rPr>
              <a:t>hadronic Z decay also provide precious input for QCD studies</a:t>
            </a:r>
          </a:p>
          <a:p>
            <a:r>
              <a:rPr lang="en-GB" sz="1000" dirty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00" dirty="0" smtClean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000" b="0" i="0" u="none" strike="noStrike" baseline="0" dirty="0" smtClean="0">
                <a:solidFill>
                  <a:srgbClr val="0000CD"/>
                </a:solidFill>
                <a:latin typeface="Wingdings-Regular"/>
              </a:rPr>
              <a:t> </a:t>
            </a:r>
            <a:r>
              <a:rPr lang="en-GB" sz="1400" dirty="0">
                <a:solidFill>
                  <a:srgbClr val="0000CD"/>
                </a:solidFill>
                <a:latin typeface="Corbel-Bold"/>
              </a:rPr>
              <a:t>High-precision measurement of </a:t>
            </a:r>
            <a:r>
              <a:rPr lang="en-GB" sz="1400" dirty="0">
                <a:solidFill>
                  <a:srgbClr val="0000CD"/>
                </a:solidFill>
                <a:latin typeface="SymbolMT"/>
                <a:sym typeface="Symbol"/>
              </a:rPr>
              <a:t></a:t>
            </a:r>
            <a:r>
              <a:rPr lang="en-GB" sz="1050" i="0" u="none" strike="noStrike" baseline="0" dirty="0" smtClean="0">
                <a:solidFill>
                  <a:srgbClr val="0000CD"/>
                </a:solidFill>
                <a:latin typeface="Corbel-Bold"/>
              </a:rPr>
              <a:t>s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(</a:t>
            </a:r>
            <a:r>
              <a:rPr lang="en-GB" sz="1400" dirty="0" err="1" smtClean="0">
                <a:solidFill>
                  <a:srgbClr val="0000CD"/>
                </a:solidFill>
                <a:latin typeface="Corbel-Bold"/>
              </a:rPr>
              <a:t>m</a:t>
            </a:r>
            <a:r>
              <a:rPr lang="en-GB" sz="1050" i="0" u="none" strike="noStrike" baseline="0" dirty="0" err="1" smtClean="0">
                <a:solidFill>
                  <a:srgbClr val="0000CD"/>
                </a:solidFill>
                <a:latin typeface="Corbel-Bold"/>
              </a:rPr>
              <a:t>Z</a:t>
            </a:r>
            <a:r>
              <a:rPr lang="en-GB" sz="1400" dirty="0">
                <a:solidFill>
                  <a:srgbClr val="0000CD"/>
                </a:solidFill>
                <a:latin typeface="Corbel-Bold"/>
              </a:rPr>
              <a:t>) with 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R</a:t>
            </a:r>
            <a:r>
              <a:rPr lang="en-GB" sz="1050" i="0" u="none" strike="noStrike" baseline="0" dirty="0" smtClean="0">
                <a:solidFill>
                  <a:srgbClr val="0000CD"/>
                </a:solidFill>
                <a:latin typeface="CambriaMath"/>
              </a:rPr>
              <a:t>ℓ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in 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Z and W decay, jet </a:t>
            </a:r>
            <a:r>
              <a:rPr lang="en-GB" sz="1400" dirty="0">
                <a:solidFill>
                  <a:srgbClr val="0000CD"/>
                </a:solidFill>
                <a:latin typeface="Corbel-Bold"/>
              </a:rPr>
              <a:t>rates, </a:t>
            </a:r>
            <a:r>
              <a:rPr lang="en-GB" sz="1400" i="0" u="none" strike="noStrike" baseline="0" dirty="0" smtClean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400" dirty="0">
                <a:solidFill>
                  <a:srgbClr val="0000CD"/>
                </a:solidFill>
                <a:latin typeface="Corbel-Bold"/>
              </a:rPr>
              <a:t>decays, etc. : 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10 </a:t>
            </a:r>
            <a:r>
              <a:rPr lang="en-GB" sz="1400" baseline="30000" dirty="0" smtClean="0">
                <a:solidFill>
                  <a:srgbClr val="0000CD"/>
                </a:solidFill>
                <a:latin typeface="Corbel-Bold"/>
              </a:rPr>
              <a:t>-- 3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600" i="0" u="none" strike="noStrike" baseline="0" dirty="0" smtClean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10 </a:t>
            </a:r>
            <a:r>
              <a:rPr lang="en-GB" sz="1400" baseline="30000" dirty="0" smtClean="0">
                <a:solidFill>
                  <a:srgbClr val="0000CD"/>
                </a:solidFill>
                <a:latin typeface="Corbel-Bold"/>
              </a:rPr>
              <a:t>-- 4</a:t>
            </a:r>
            <a:endParaRPr lang="en-GB" sz="1050" i="0" u="none" strike="noStrike" baseline="30000" dirty="0" smtClean="0">
              <a:solidFill>
                <a:srgbClr val="0000CD"/>
              </a:solidFill>
              <a:latin typeface="Corbel-Bold"/>
            </a:endParaRPr>
          </a:p>
          <a:p>
            <a:r>
              <a:rPr lang="en-GB" sz="1400" dirty="0" smtClean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huge √</a:t>
            </a:r>
            <a:r>
              <a:rPr lang="en-GB" sz="1600" dirty="0">
                <a:solidFill>
                  <a:srgbClr val="0000CD"/>
                </a:solidFill>
                <a:latin typeface="Corbel-Bold"/>
              </a:rPr>
              <a:t>s lever-arm 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between 30 GeV and 1 </a:t>
            </a:r>
            <a:r>
              <a:rPr lang="en-GB" sz="1600" dirty="0" err="1" smtClean="0">
                <a:solidFill>
                  <a:srgbClr val="0000CD"/>
                </a:solidFill>
                <a:latin typeface="Corbel-Bold"/>
              </a:rPr>
              <a:t>TeV</a:t>
            </a:r>
            <a:r>
              <a:rPr lang="en-GB" sz="1600" dirty="0" smtClean="0">
                <a:solidFill>
                  <a:srgbClr val="0000CD"/>
                </a:solidFill>
                <a:latin typeface="Corbel-Bold"/>
              </a:rPr>
              <a:t> (FCC vs ILC), fragmentation, baryon production ….   </a:t>
            </a:r>
          </a:p>
          <a:p>
            <a:endParaRPr lang="fr-CH" sz="1200" b="1" dirty="0">
              <a:solidFill>
                <a:srgbClr val="009A00"/>
              </a:solidFill>
              <a:latin typeface="Corbel-Bold"/>
            </a:endParaRPr>
          </a:p>
          <a:p>
            <a:r>
              <a:rPr lang="en-GB" sz="900" b="0" i="0" u="none" strike="noStrike" baseline="0" dirty="0" smtClean="0">
                <a:solidFill>
                  <a:srgbClr val="C00000"/>
                </a:solidFill>
                <a:latin typeface="Wingdings-Regular"/>
              </a:rPr>
              <a:t> </a:t>
            </a:r>
            <a:r>
              <a:rPr lang="en-GB" sz="1600" b="1" i="0" u="none" strike="noStrike" baseline="0" dirty="0" smtClean="0">
                <a:solidFill>
                  <a:srgbClr val="C00000"/>
                </a:solidFill>
                <a:latin typeface="Corbel-Bold"/>
              </a:rPr>
              <a:t>Testing running of </a:t>
            </a:r>
            <a:r>
              <a:rPr lang="en-GB" sz="1600" dirty="0" smtClean="0">
                <a:solidFill>
                  <a:srgbClr val="C00000"/>
                </a:solidFill>
                <a:latin typeface="SymbolMT"/>
                <a:sym typeface="Symbol"/>
              </a:rPr>
              <a:t></a:t>
            </a:r>
            <a:r>
              <a:rPr lang="en-GB" sz="1100" b="1" i="0" u="none" strike="noStrike" baseline="0" dirty="0" smtClean="0">
                <a:solidFill>
                  <a:srgbClr val="C00000"/>
                </a:solidFill>
                <a:latin typeface="Corbel-Bold"/>
              </a:rPr>
              <a:t>s </a:t>
            </a:r>
            <a:r>
              <a:rPr lang="en-GB" sz="1600" b="1" i="0" u="none" strike="noStrike" baseline="0" dirty="0" smtClean="0">
                <a:solidFill>
                  <a:srgbClr val="C00000"/>
                </a:solidFill>
                <a:latin typeface="Corbel-Bold"/>
              </a:rPr>
              <a:t>to excellent precision </a:t>
            </a:r>
            <a:endParaRPr lang="en-GB" sz="2000" dirty="0" smtClean="0">
              <a:solidFill>
                <a:srgbClr val="C00000"/>
              </a:solidFill>
            </a:endParaRPr>
          </a:p>
          <a:p>
            <a:endParaRPr lang="en-GB" sz="1200" b="1" i="0" u="none" strike="noStrike" baseline="0" dirty="0" smtClean="0">
              <a:solidFill>
                <a:srgbClr val="009A00"/>
              </a:solidFill>
              <a:latin typeface="Corbel-Bold"/>
            </a:endParaRPr>
          </a:p>
        </p:txBody>
      </p:sp>
    </p:spTree>
    <p:extLst>
      <p:ext uri="{BB962C8B-B14F-4D97-AF65-F5344CB8AC3E}">
        <p14:creationId xmlns:p14="http://schemas.microsoft.com/office/powerpoint/2010/main" val="20642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29.07.2020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Circular and Linear e+e- Complementarity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-31531"/>
            <a:ext cx="4172296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</a:t>
            </a:r>
            <a:r>
              <a:rPr kumimoji="0" lang="fr-CH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Sector</a:t>
            </a:r>
            <a:r>
              <a:rPr kumimoji="0" lang="fr-CH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Z </a:t>
            </a:r>
            <a:r>
              <a:rPr kumimoji="0" lang="fr-C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factory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1"/>
          <a:stretch/>
        </p:blipFill>
        <p:spPr bwMode="auto">
          <a:xfrm>
            <a:off x="560245" y="1405685"/>
            <a:ext cx="3507699" cy="346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754" y="1405685"/>
            <a:ext cx="3591694" cy="349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stCxn id="6146" idx="3"/>
            <a:endCxn id="6147" idx="1"/>
          </p:cNvCxnSpPr>
          <p:nvPr/>
        </p:nvCxnSpPr>
        <p:spPr>
          <a:xfrm>
            <a:off x="4067944" y="3137129"/>
            <a:ext cx="944810" cy="1428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67944" y="2569468"/>
            <a:ext cx="1044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mediator</a:t>
            </a:r>
            <a:endParaRPr kumimoji="0" lang="fr-CH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mixing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7930" y="4873724"/>
            <a:ext cx="819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photons,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axion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like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sterile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neutrinos, all </a:t>
            </a:r>
            <a:r>
              <a:rPr kumimoji="0" lang="fr-CH" sz="1800" b="0" i="1" u="sng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feebly</a:t>
            </a:r>
            <a:r>
              <a:rPr kumimoji="0" lang="fr-CH" sz="1800" b="0" i="1" u="sng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1" u="sng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coupled</a:t>
            </a:r>
            <a:r>
              <a:rPr kumimoji="0" lang="fr-CH" sz="1800" b="0" i="1" u="sng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SM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784" y="554985"/>
            <a:ext cx="8882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discovery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SM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perfectly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new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explain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baryon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asymmetry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matter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etc…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without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interfering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SM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rad. corr.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44408" y="4441676"/>
            <a:ext cx="801823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9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S. Gori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9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65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50" y="1285875"/>
            <a:ext cx="6692900" cy="314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4433" y="265212"/>
            <a:ext cx="7702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This </a:t>
            </a:r>
            <a:r>
              <a:rPr lang="fr-CH" dirty="0" err="1" smtClean="0"/>
              <a:t>picture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relevant to Neutrino, </a:t>
            </a:r>
            <a:r>
              <a:rPr lang="fr-CH" dirty="0" err="1" smtClean="0"/>
              <a:t>Dark</a:t>
            </a:r>
            <a:r>
              <a:rPr lang="fr-CH" dirty="0" smtClean="0"/>
              <a:t> </a:t>
            </a:r>
            <a:r>
              <a:rPr lang="fr-CH" dirty="0" err="1" smtClean="0"/>
              <a:t>sectors</a:t>
            </a:r>
            <a:r>
              <a:rPr lang="fr-CH" dirty="0" smtClean="0"/>
              <a:t> and High </a:t>
            </a:r>
            <a:r>
              <a:rPr lang="fr-CH" dirty="0" err="1"/>
              <a:t>E</a:t>
            </a:r>
            <a:r>
              <a:rPr lang="fr-CH" dirty="0" err="1" smtClean="0"/>
              <a:t>nergy</a:t>
            </a:r>
            <a:r>
              <a:rPr lang="fr-CH" dirty="0" smtClean="0"/>
              <a:t> </a:t>
            </a:r>
            <a:r>
              <a:rPr lang="fr-CH" dirty="0" err="1"/>
              <a:t>F</a:t>
            </a:r>
            <a:r>
              <a:rPr lang="fr-CH" dirty="0" err="1" smtClean="0"/>
              <a:t>rontiers</a:t>
            </a:r>
            <a:r>
              <a:rPr lang="fr-CH" dirty="0" smtClean="0"/>
              <a:t>. </a:t>
            </a:r>
            <a:br>
              <a:rPr lang="fr-CH" dirty="0" smtClean="0"/>
            </a:br>
            <a:r>
              <a:rPr lang="fr-CH" dirty="0" smtClean="0"/>
              <a:t> FCC-</a:t>
            </a:r>
            <a:r>
              <a:rPr lang="fr-CH" dirty="0" err="1" smtClean="0"/>
              <a:t>ee</a:t>
            </a:r>
            <a:r>
              <a:rPr lang="fr-CH" dirty="0" smtClean="0"/>
              <a:t>  (Z) </a:t>
            </a:r>
            <a:r>
              <a:rPr lang="fr-CH" dirty="0" err="1" smtClean="0"/>
              <a:t>compared</a:t>
            </a:r>
            <a:r>
              <a:rPr lang="fr-CH" dirty="0" smtClean="0"/>
              <a:t> to the </a:t>
            </a:r>
            <a:r>
              <a:rPr lang="fr-CH" dirty="0" err="1" smtClean="0"/>
              <a:t>other</a:t>
            </a:r>
            <a:r>
              <a:rPr lang="fr-CH" dirty="0" smtClean="0"/>
              <a:t> machines for right-</a:t>
            </a:r>
            <a:r>
              <a:rPr lang="fr-CH" dirty="0" err="1" smtClean="0"/>
              <a:t>handed</a:t>
            </a:r>
            <a:r>
              <a:rPr lang="fr-CH" dirty="0" smtClean="0"/>
              <a:t> (</a:t>
            </a:r>
            <a:r>
              <a:rPr lang="fr-CH" dirty="0" err="1" smtClean="0"/>
              <a:t>sterile</a:t>
            </a:r>
            <a:r>
              <a:rPr lang="fr-CH" dirty="0" smtClean="0"/>
              <a:t>) neutrinos</a:t>
            </a:r>
            <a:endParaRPr lang="fr-CH" dirty="0"/>
          </a:p>
          <a:p>
            <a:r>
              <a:rPr lang="fr-CH" dirty="0"/>
              <a:t> </a:t>
            </a:r>
            <a:r>
              <a:rPr lang="fr-CH" dirty="0" smtClean="0"/>
              <a:t>How close </a:t>
            </a:r>
            <a:r>
              <a:rPr lang="fr-CH" dirty="0" err="1"/>
              <a:t>c</a:t>
            </a:r>
            <a:r>
              <a:rPr lang="fr-CH" dirty="0" err="1" smtClean="0"/>
              <a:t>an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get</a:t>
            </a:r>
            <a:r>
              <a:rPr lang="fr-CH" dirty="0" smtClean="0"/>
              <a:t> to the ‘</a:t>
            </a:r>
            <a:r>
              <a:rPr lang="fr-CH" dirty="0" err="1" smtClean="0"/>
              <a:t>see-saw</a:t>
            </a:r>
            <a:r>
              <a:rPr lang="fr-CH" dirty="0" smtClean="0"/>
              <a:t> </a:t>
            </a:r>
            <a:r>
              <a:rPr lang="fr-CH" dirty="0" err="1" smtClean="0"/>
              <a:t>limit</a:t>
            </a:r>
            <a:r>
              <a:rPr lang="fr-CH" dirty="0" smtClean="0"/>
              <a:t>’?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441676"/>
            <a:ext cx="84964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-- the </a:t>
            </a:r>
            <a:r>
              <a:rPr lang="fr-CH" dirty="0" err="1" smtClean="0"/>
              <a:t>purple</a:t>
            </a:r>
            <a:r>
              <a:rPr lang="fr-CH" dirty="0" smtClean="0"/>
              <a:t> line shows the </a:t>
            </a:r>
            <a:r>
              <a:rPr lang="fr-CH" dirty="0" err="1" smtClean="0"/>
              <a:t>reach</a:t>
            </a:r>
            <a:r>
              <a:rPr lang="fr-CH" dirty="0" smtClean="0"/>
              <a:t> for </a:t>
            </a:r>
            <a:r>
              <a:rPr lang="fr-CH" dirty="0" err="1" smtClean="0"/>
              <a:t>observing</a:t>
            </a:r>
            <a:r>
              <a:rPr lang="fr-CH" dirty="0" smtClean="0"/>
              <a:t> </a:t>
            </a:r>
            <a:r>
              <a:rPr lang="fr-CH" b="1" dirty="0" err="1" smtClean="0"/>
              <a:t>heavy</a:t>
            </a:r>
            <a:r>
              <a:rPr lang="fr-CH" b="1" dirty="0" smtClean="0"/>
              <a:t> neutrino </a:t>
            </a:r>
            <a:r>
              <a:rPr lang="fr-CH" b="1" dirty="0" err="1" smtClean="0"/>
              <a:t>decays</a:t>
            </a:r>
            <a:r>
              <a:rPr lang="fr-CH" b="1" dirty="0" smtClean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here</a:t>
            </a:r>
            <a:r>
              <a:rPr lang="fr-CH" dirty="0" smtClean="0"/>
              <a:t> for 10</a:t>
            </a:r>
            <a:r>
              <a:rPr lang="fr-CH" baseline="30000" dirty="0" smtClean="0"/>
              <a:t>12</a:t>
            </a:r>
            <a:r>
              <a:rPr lang="fr-CH" dirty="0" smtClean="0"/>
              <a:t> Z), </a:t>
            </a:r>
          </a:p>
          <a:p>
            <a:r>
              <a:rPr lang="fr-CH" dirty="0" smtClean="0"/>
              <a:t>-- the horizontal line </a:t>
            </a:r>
            <a:r>
              <a:rPr lang="fr-CH" dirty="0" err="1" smtClean="0"/>
              <a:t>represents</a:t>
            </a:r>
            <a:r>
              <a:rPr lang="fr-CH" dirty="0" smtClean="0"/>
              <a:t> the </a:t>
            </a:r>
            <a:r>
              <a:rPr lang="fr-CH" dirty="0" err="1" smtClean="0"/>
              <a:t>sensitivity</a:t>
            </a:r>
            <a:r>
              <a:rPr lang="fr-CH" dirty="0" smtClean="0"/>
              <a:t> to </a:t>
            </a:r>
            <a:r>
              <a:rPr lang="fr-CH" b="1" dirty="0" err="1" smtClean="0"/>
              <a:t>mixing</a:t>
            </a:r>
            <a:r>
              <a:rPr lang="fr-CH" b="1" dirty="0" smtClean="0"/>
              <a:t> of neutrinos </a:t>
            </a:r>
            <a:r>
              <a:rPr lang="fr-CH" dirty="0" smtClean="0"/>
              <a:t>to the </a:t>
            </a:r>
            <a:r>
              <a:rPr lang="fr-CH" dirty="0" err="1" smtClean="0"/>
              <a:t>dark</a:t>
            </a:r>
            <a:r>
              <a:rPr lang="fr-CH" dirty="0" smtClean="0"/>
              <a:t> </a:t>
            </a:r>
            <a:r>
              <a:rPr lang="fr-CH" dirty="0" err="1" smtClean="0"/>
              <a:t>sector</a:t>
            </a:r>
            <a:r>
              <a:rPr lang="fr-CH" dirty="0" smtClean="0"/>
              <a:t>,</a:t>
            </a:r>
          </a:p>
          <a:p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EWPOs</a:t>
            </a:r>
            <a:r>
              <a:rPr lang="fr-CH" dirty="0" smtClean="0"/>
              <a:t> (G</a:t>
            </a:r>
            <a:r>
              <a:rPr lang="fr-CH" baseline="-25000" dirty="0" smtClean="0"/>
              <a:t>F</a:t>
            </a:r>
            <a:r>
              <a:rPr lang="fr-CH" dirty="0" smtClean="0"/>
              <a:t> vs sin</a:t>
            </a:r>
            <a:r>
              <a:rPr lang="fr-CH" baseline="30000" dirty="0" smtClean="0"/>
              <a:t>2</a:t>
            </a:r>
            <a:r>
              <a:rPr lang="fr-CH" dirty="0" smtClean="0">
                <a:sym typeface="Symbol"/>
              </a:rPr>
              <a:t></a:t>
            </a:r>
            <a:r>
              <a:rPr lang="fr-CH" baseline="-25000" dirty="0" smtClean="0">
                <a:sym typeface="Symbol"/>
              </a:rPr>
              <a:t>W</a:t>
            </a:r>
            <a:r>
              <a:rPr lang="fr-CH" baseline="30000" dirty="0" smtClean="0">
                <a:sym typeface="Symbol"/>
              </a:rPr>
              <a:t>eff </a:t>
            </a:r>
            <a:r>
              <a:rPr lang="fr-CH" dirty="0" smtClean="0">
                <a:sym typeface="Symbol"/>
              </a:rPr>
              <a:t>and </a:t>
            </a:r>
            <a:r>
              <a:rPr lang="fr-CH" dirty="0" err="1" smtClean="0">
                <a:sym typeface="Symbol"/>
              </a:rPr>
              <a:t>m</a:t>
            </a:r>
            <a:r>
              <a:rPr lang="fr-CH" baseline="-25000" dirty="0" err="1" smtClean="0">
                <a:sym typeface="Symbol"/>
              </a:rPr>
              <a:t>Z</a:t>
            </a:r>
            <a:r>
              <a:rPr lang="fr-CH" dirty="0" smtClean="0">
                <a:sym typeface="Symbol"/>
              </a:rPr>
              <a:t>, m</a:t>
            </a:r>
            <a:r>
              <a:rPr lang="fr-CH" baseline="-25000" dirty="0" smtClean="0">
                <a:sym typeface="Symbol"/>
              </a:rPr>
              <a:t>W</a:t>
            </a:r>
            <a:r>
              <a:rPr lang="fr-CH" dirty="0" smtClean="0">
                <a:sym typeface="Symbol"/>
              </a:rPr>
              <a:t>, tau </a:t>
            </a:r>
            <a:r>
              <a:rPr lang="fr-CH" dirty="0" err="1" smtClean="0">
                <a:sym typeface="Symbol"/>
              </a:rPr>
              <a:t>decays</a:t>
            </a:r>
            <a:r>
              <a:rPr lang="fr-CH" dirty="0" smtClean="0">
                <a:sym typeface="Symbol"/>
              </a:rPr>
              <a:t>)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extends</a:t>
            </a:r>
            <a:r>
              <a:rPr lang="fr-CH" dirty="0" smtClean="0"/>
              <a:t> </a:t>
            </a:r>
            <a:r>
              <a:rPr lang="fr-CH" dirty="0" err="1" smtClean="0"/>
              <a:t>sensitivity</a:t>
            </a:r>
            <a:endParaRPr lang="fr-CH" dirty="0"/>
          </a:p>
          <a:p>
            <a:r>
              <a:rPr lang="fr-CH" dirty="0" smtClean="0"/>
              <a:t>to 10</a:t>
            </a:r>
            <a:r>
              <a:rPr lang="fr-CH" baseline="30000" dirty="0" smtClean="0"/>
              <a:t>-5 </a:t>
            </a:r>
            <a:r>
              <a:rPr lang="fr-CH" dirty="0" err="1" smtClean="0"/>
              <a:t>mixing</a:t>
            </a:r>
            <a:r>
              <a:rPr lang="fr-CH" dirty="0" smtClean="0"/>
              <a:t> all the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very</a:t>
            </a:r>
            <a:r>
              <a:rPr lang="fr-CH" dirty="0" smtClean="0"/>
              <a:t> high </a:t>
            </a:r>
            <a:r>
              <a:rPr lang="fr-CH" dirty="0" err="1" smtClean="0"/>
              <a:t>energies</a:t>
            </a:r>
            <a:r>
              <a:rPr lang="fr-CH" dirty="0"/>
              <a:t> </a:t>
            </a:r>
            <a:r>
              <a:rPr lang="fr-CH" dirty="0" smtClean="0"/>
              <a:t>(60 </a:t>
            </a:r>
            <a:r>
              <a:rPr lang="fr-CH" dirty="0" err="1" smtClean="0"/>
              <a:t>TeV</a:t>
            </a:r>
            <a:r>
              <a:rPr lang="fr-CH" dirty="0" smtClean="0"/>
              <a:t> at least). </a:t>
            </a:r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93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906"/>
            <a:ext cx="9144000" cy="4403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397227"/>
            <a:ext cx="679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</a:t>
            </a:r>
            <a:r>
              <a:rPr lang="fr-CH" dirty="0" err="1" smtClean="0"/>
              <a:t>imilar</a:t>
            </a:r>
            <a:r>
              <a:rPr lang="fr-CH" dirty="0" smtClean="0"/>
              <a:t> situation for </a:t>
            </a:r>
            <a:r>
              <a:rPr lang="fr-CH" dirty="0" err="1" smtClean="0"/>
              <a:t>Axion-like-particles</a:t>
            </a:r>
            <a:r>
              <a:rPr lang="fr-CH" dirty="0" smtClean="0"/>
              <a:t>;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key to the </a:t>
            </a:r>
            <a:r>
              <a:rPr lang="fr-CH" dirty="0" err="1" smtClean="0"/>
              <a:t>game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21409" y="4958506"/>
            <a:ext cx="61294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Complementarity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High </a:t>
            </a:r>
            <a:r>
              <a:rPr lang="fr-CH" dirty="0" err="1" smtClean="0"/>
              <a:t>energy</a:t>
            </a:r>
            <a:r>
              <a:rPr lang="fr-CH" dirty="0" smtClean="0"/>
              <a:t> lepton </a:t>
            </a:r>
            <a:r>
              <a:rPr lang="fr-CH" dirty="0" err="1" smtClean="0"/>
              <a:t>collider</a:t>
            </a:r>
            <a:r>
              <a:rPr lang="fr-CH" dirty="0" smtClean="0"/>
              <a:t>, </a:t>
            </a:r>
          </a:p>
          <a:p>
            <a:r>
              <a:rPr lang="fr-CH" dirty="0" smtClean="0"/>
              <a:t>                     Much </a:t>
            </a:r>
            <a:r>
              <a:rPr lang="fr-CH" dirty="0"/>
              <a:t>more </a:t>
            </a:r>
            <a:r>
              <a:rPr lang="fr-CH" dirty="0" err="1"/>
              <a:t>left</a:t>
            </a:r>
            <a:r>
              <a:rPr lang="fr-CH" dirty="0"/>
              <a:t> to explore at </a:t>
            </a:r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-Z </a:t>
            </a:r>
            <a:r>
              <a:rPr lang="fr-CH" dirty="0"/>
              <a:t>and FCC-</a:t>
            </a:r>
            <a:r>
              <a:rPr lang="fr-CH" dirty="0" err="1"/>
              <a:t>hh</a:t>
            </a:r>
            <a:r>
              <a:rPr lang="fr-CH" dirty="0"/>
              <a:t>! </a:t>
            </a:r>
          </a:p>
          <a:p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1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3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265212"/>
            <a:ext cx="71945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5233764"/>
            <a:ext cx="1347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/>
              <a:t>M. Benedikt</a:t>
            </a:r>
            <a:endParaRPr lang="en-GB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5305772"/>
            <a:ext cx="18032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FCC (</a:t>
            </a:r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r>
              <a:rPr lang="fr-CH" b="1" dirty="0" smtClean="0">
                <a:solidFill>
                  <a:srgbClr val="FF0000"/>
                </a:solidFill>
              </a:rPr>
              <a:t>, </a:t>
            </a:r>
            <a:r>
              <a:rPr lang="fr-CH" b="1" dirty="0" err="1" smtClean="0">
                <a:solidFill>
                  <a:srgbClr val="FF0000"/>
                </a:solidFill>
              </a:rPr>
              <a:t>then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hh</a:t>
            </a:r>
            <a:r>
              <a:rPr lang="fr-CH" b="1" dirty="0" smtClean="0">
                <a:solidFill>
                  <a:srgbClr val="FF0000"/>
                </a:solidFill>
              </a:rPr>
              <a:t>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16200000">
            <a:off x="1892307" y="5035027"/>
            <a:ext cx="428923" cy="134044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9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99" y="-36334"/>
            <a:ext cx="7843201" cy="57876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5080456"/>
            <a:ext cx="322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Will include CERN-PH FCC group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08926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21196"/>
            <a:ext cx="6890463" cy="507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27.08.2020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FCC CDR presentation   Outlook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8953" y="1561218"/>
            <a:ext cx="8786093" cy="4176602"/>
            <a:chOff x="285866" y="1108017"/>
            <a:chExt cx="11714790" cy="5011922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D438CD2-934D-884B-9503-B63B92C0096B}"/>
                </a:ext>
              </a:extLst>
            </p:cNvPr>
            <p:cNvSpPr/>
            <p:nvPr/>
          </p:nvSpPr>
          <p:spPr>
            <a:xfrm>
              <a:off x="291698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28D5F7D8-39CF-9A46-A78B-39760D4776B9}"/>
                </a:ext>
              </a:extLst>
            </p:cNvPr>
            <p:cNvSpPr/>
            <p:nvPr/>
          </p:nvSpPr>
          <p:spPr>
            <a:xfrm>
              <a:off x="629944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CD0ADA4C-F654-5046-99C2-843D68B5C2B5}"/>
                </a:ext>
              </a:extLst>
            </p:cNvPr>
            <p:cNvSpPr/>
            <p:nvPr/>
          </p:nvSpPr>
          <p:spPr>
            <a:xfrm>
              <a:off x="96819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A8625895-FBF8-C943-9571-243ABA1EB863}"/>
                </a:ext>
              </a:extLst>
            </p:cNvPr>
            <p:cNvSpPr/>
            <p:nvPr/>
          </p:nvSpPr>
          <p:spPr>
            <a:xfrm>
              <a:off x="130643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9AE5585-DD62-EA4D-928F-5377112BA408}"/>
                </a:ext>
              </a:extLst>
            </p:cNvPr>
            <p:cNvSpPr/>
            <p:nvPr/>
          </p:nvSpPr>
          <p:spPr>
            <a:xfrm>
              <a:off x="1644684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B6F2C48D-2F1D-FC41-BAA8-188F526FBE60}"/>
                </a:ext>
              </a:extLst>
            </p:cNvPr>
            <p:cNvSpPr/>
            <p:nvPr/>
          </p:nvSpPr>
          <p:spPr>
            <a:xfrm>
              <a:off x="198293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3F9387C0-6250-644D-AD7B-2B12FBE4BF44}"/>
                </a:ext>
              </a:extLst>
            </p:cNvPr>
            <p:cNvSpPr/>
            <p:nvPr/>
          </p:nvSpPr>
          <p:spPr>
            <a:xfrm>
              <a:off x="2321177" y="1133309"/>
              <a:ext cx="338247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69A1C06-EE66-BE41-9758-B6178A6CB2D7}"/>
                </a:ext>
              </a:extLst>
            </p:cNvPr>
            <p:cNvSpPr/>
            <p:nvPr/>
          </p:nvSpPr>
          <p:spPr>
            <a:xfrm>
              <a:off x="265942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2E80A3E1-9767-7B41-81F6-D5B2940F8A39}"/>
                </a:ext>
              </a:extLst>
            </p:cNvPr>
            <p:cNvSpPr/>
            <p:nvPr/>
          </p:nvSpPr>
          <p:spPr>
            <a:xfrm>
              <a:off x="299767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BDD1FFA5-ADB7-5749-BCE2-A79BD9FAF50D}"/>
                </a:ext>
              </a:extLst>
            </p:cNvPr>
            <p:cNvSpPr/>
            <p:nvPr/>
          </p:nvSpPr>
          <p:spPr>
            <a:xfrm>
              <a:off x="3335917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21FF53B-7FBB-0A4C-A8C5-6295FC690B50}"/>
                </a:ext>
              </a:extLst>
            </p:cNvPr>
            <p:cNvSpPr/>
            <p:nvPr/>
          </p:nvSpPr>
          <p:spPr>
            <a:xfrm>
              <a:off x="367416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D089A103-802A-3040-9BAA-BF1A9D558144}"/>
                </a:ext>
              </a:extLst>
            </p:cNvPr>
            <p:cNvSpPr/>
            <p:nvPr/>
          </p:nvSpPr>
          <p:spPr>
            <a:xfrm>
              <a:off x="4012409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12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9B74BF79-BAA3-F34D-B615-BE0EF7638518}"/>
                </a:ext>
              </a:extLst>
            </p:cNvPr>
            <p:cNvSpPr/>
            <p:nvPr/>
          </p:nvSpPr>
          <p:spPr>
            <a:xfrm>
              <a:off x="435065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13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1530533E-BE14-3145-9880-E0DFFEF54DEB}"/>
                </a:ext>
              </a:extLst>
            </p:cNvPr>
            <p:cNvSpPr/>
            <p:nvPr/>
          </p:nvSpPr>
          <p:spPr>
            <a:xfrm>
              <a:off x="468890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2220EEC-37BA-C94E-BBBE-903C440D49C5}"/>
                </a:ext>
              </a:extLst>
            </p:cNvPr>
            <p:cNvSpPr/>
            <p:nvPr/>
          </p:nvSpPr>
          <p:spPr>
            <a:xfrm>
              <a:off x="5027149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</a:t>
              </a: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F56D61E3-7E32-A04E-97B9-EBF8C68DF041}"/>
                </a:ext>
              </a:extLst>
            </p:cNvPr>
            <p:cNvSpPr/>
            <p:nvPr/>
          </p:nvSpPr>
          <p:spPr>
            <a:xfrm>
              <a:off x="536539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16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E981D7E4-7E72-B040-9CCD-AFA8062CC50C}"/>
                </a:ext>
              </a:extLst>
            </p:cNvPr>
            <p:cNvSpPr/>
            <p:nvPr/>
          </p:nvSpPr>
          <p:spPr>
            <a:xfrm>
              <a:off x="570364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17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3091869-0CF9-CE46-A6F0-0EE3913E5C30}"/>
                </a:ext>
              </a:extLst>
            </p:cNvPr>
            <p:cNvSpPr/>
            <p:nvPr/>
          </p:nvSpPr>
          <p:spPr>
            <a:xfrm>
              <a:off x="604189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18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06687278-5D0B-F74D-B23F-A6A379FFCF7C}"/>
                </a:ext>
              </a:extLst>
            </p:cNvPr>
            <p:cNvSpPr/>
            <p:nvPr/>
          </p:nvSpPr>
          <p:spPr>
            <a:xfrm>
              <a:off x="7812945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34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AD7FCBBA-C725-E04E-A5EE-70FCBB7AD738}"/>
                </a:ext>
              </a:extLst>
            </p:cNvPr>
            <p:cNvSpPr/>
            <p:nvPr/>
          </p:nvSpPr>
          <p:spPr>
            <a:xfrm>
              <a:off x="8066691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35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119480CD-202F-1D49-B346-11129078D7F8}"/>
                </a:ext>
              </a:extLst>
            </p:cNvPr>
            <p:cNvSpPr/>
            <p:nvPr/>
          </p:nvSpPr>
          <p:spPr>
            <a:xfrm>
              <a:off x="8320436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36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AA8E9BFF-8003-4245-943D-B128C5F54EF7}"/>
                </a:ext>
              </a:extLst>
            </p:cNvPr>
            <p:cNvSpPr/>
            <p:nvPr/>
          </p:nvSpPr>
          <p:spPr>
            <a:xfrm>
              <a:off x="8574182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37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8F84E6A0-0E9E-2344-B5AA-5DF1AECB9FC5}"/>
                </a:ext>
              </a:extLst>
            </p:cNvPr>
            <p:cNvSpPr/>
            <p:nvPr/>
          </p:nvSpPr>
          <p:spPr>
            <a:xfrm>
              <a:off x="882792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38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F7CBD27-5ABB-A246-95A8-1C076E548986}"/>
                </a:ext>
              </a:extLst>
            </p:cNvPr>
            <p:cNvSpPr/>
            <p:nvPr/>
          </p:nvSpPr>
          <p:spPr>
            <a:xfrm>
              <a:off x="9081673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39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9C7E3514-D3D6-C642-A5C2-85DC16B88830}"/>
                </a:ext>
              </a:extLst>
            </p:cNvPr>
            <p:cNvSpPr/>
            <p:nvPr/>
          </p:nvSpPr>
          <p:spPr>
            <a:xfrm>
              <a:off x="933541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40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C33C777-C697-7F4F-B9E0-8FB1EFC112DF}"/>
                </a:ext>
              </a:extLst>
            </p:cNvPr>
            <p:cNvSpPr/>
            <p:nvPr/>
          </p:nvSpPr>
          <p:spPr>
            <a:xfrm>
              <a:off x="9589165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41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1A47F0F-FF21-CC42-BE33-907DAC424B2F}"/>
                </a:ext>
              </a:extLst>
            </p:cNvPr>
            <p:cNvSpPr/>
            <p:nvPr/>
          </p:nvSpPr>
          <p:spPr>
            <a:xfrm>
              <a:off x="9842911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42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9238DAF-E689-104A-94FC-0A63047F6ABA}"/>
                </a:ext>
              </a:extLst>
            </p:cNvPr>
            <p:cNvSpPr/>
            <p:nvPr/>
          </p:nvSpPr>
          <p:spPr>
            <a:xfrm>
              <a:off x="10107139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43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89E9430-926E-EA4F-8DE9-5A9B25F91322}"/>
                </a:ext>
              </a:extLst>
            </p:cNvPr>
            <p:cNvSpPr/>
            <p:nvPr/>
          </p:nvSpPr>
          <p:spPr>
            <a:xfrm>
              <a:off x="6477470" y="1108017"/>
              <a:ext cx="1238141" cy="23410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 years operation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7FEAF987-E512-994C-A429-051D73A4AAEF}"/>
                </a:ext>
              </a:extLst>
            </p:cNvPr>
            <p:cNvSpPr/>
            <p:nvPr/>
          </p:nvSpPr>
          <p:spPr>
            <a:xfrm>
              <a:off x="285866" y="1597439"/>
              <a:ext cx="202947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Project preparation &amp;</a:t>
              </a:r>
            </a:p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170EC402-685B-FF40-89C1-FEF6BF583425}"/>
                </a:ext>
              </a:extLst>
            </p:cNvPr>
            <p:cNvSpPr/>
            <p:nvPr/>
          </p:nvSpPr>
          <p:spPr>
            <a:xfrm>
              <a:off x="629180" y="3092954"/>
              <a:ext cx="2312877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94AAAEA5-D826-744D-89D8-4F109F4459CD}"/>
                </a:ext>
              </a:extLst>
            </p:cNvPr>
            <p:cNvSpPr/>
            <p:nvPr/>
          </p:nvSpPr>
          <p:spPr>
            <a:xfrm>
              <a:off x="2997670" y="3092954"/>
              <a:ext cx="2705973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78DD8C9E-BC6F-634A-ADC0-EC0E38F45DBD}"/>
                </a:ext>
              </a:extLst>
            </p:cNvPr>
            <p:cNvSpPr/>
            <p:nvPr/>
          </p:nvSpPr>
          <p:spPr>
            <a:xfrm>
              <a:off x="285866" y="3869930"/>
              <a:ext cx="3345957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432D4989-759A-0A47-A580-68B7C0D27F5C}"/>
                </a:ext>
              </a:extLst>
            </p:cNvPr>
            <p:cNvSpPr/>
            <p:nvPr/>
          </p:nvSpPr>
          <p:spPr>
            <a:xfrm>
              <a:off x="3674163" y="4632618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91A4E665-02B3-AB4B-8411-A08100B2A442}"/>
                </a:ext>
              </a:extLst>
            </p:cNvPr>
            <p:cNvSpPr/>
            <p:nvPr/>
          </p:nvSpPr>
          <p:spPr>
            <a:xfrm>
              <a:off x="2315345" y="4632618"/>
              <a:ext cx="1316476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C9B79C58-AFE5-1D4F-BC40-DC3C00F4BAFC}"/>
                </a:ext>
              </a:extLst>
            </p:cNvPr>
            <p:cNvSpPr/>
            <p:nvPr/>
          </p:nvSpPr>
          <p:spPr>
            <a:xfrm>
              <a:off x="2346331" y="1597439"/>
              <a:ext cx="676493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Permis-sions</a:t>
              </a:r>
              <a:endPara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63B93B28-527C-694E-A94C-E43B0A670F78}"/>
                </a:ext>
              </a:extLst>
            </p:cNvPr>
            <p:cNvSpPr/>
            <p:nvPr/>
          </p:nvSpPr>
          <p:spPr>
            <a:xfrm>
              <a:off x="285866" y="4632618"/>
              <a:ext cx="1987139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25AA9F70-A99E-5B42-A57D-DD77ED950F3C}"/>
                </a:ext>
              </a:extLst>
            </p:cNvPr>
            <p:cNvSpPr/>
            <p:nvPr/>
          </p:nvSpPr>
          <p:spPr>
            <a:xfrm>
              <a:off x="3674163" y="3869930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66314480-8DBD-9D43-B456-6A0F56DC179B}"/>
                </a:ext>
              </a:extLst>
            </p:cNvPr>
            <p:cNvSpPr/>
            <p:nvPr/>
          </p:nvSpPr>
          <p:spPr>
            <a:xfrm>
              <a:off x="290897" y="2345197"/>
              <a:ext cx="959702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4F8F26AB-B354-474F-BA98-3EA6E8DE4B99}"/>
                </a:ext>
              </a:extLst>
            </p:cNvPr>
            <p:cNvSpPr/>
            <p:nvPr/>
          </p:nvSpPr>
          <p:spPr>
            <a:xfrm>
              <a:off x="1306436" y="2345197"/>
              <a:ext cx="100890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22A9BEF8-2B54-B245-B4F9-F78551FF1CE1}"/>
                </a:ext>
              </a:extLst>
            </p:cNvPr>
            <p:cNvSpPr/>
            <p:nvPr/>
          </p:nvSpPr>
          <p:spPr>
            <a:xfrm>
              <a:off x="7715611" y="4632618"/>
              <a:ext cx="2546047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49120DB8-0B05-9B41-AB4C-3D6F3A21CDDE}"/>
                </a:ext>
              </a:extLst>
            </p:cNvPr>
            <p:cNvSpPr/>
            <p:nvPr/>
          </p:nvSpPr>
          <p:spPr>
            <a:xfrm>
              <a:off x="6477474" y="4624428"/>
              <a:ext cx="1238137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 R&amp;D,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92A51427-ACC3-0945-A438-6F741746D8AA}"/>
                </a:ext>
              </a:extLst>
            </p:cNvPr>
            <p:cNvSpPr/>
            <p:nvPr/>
          </p:nvSpPr>
          <p:spPr>
            <a:xfrm>
              <a:off x="6477470" y="1610593"/>
              <a:ext cx="462961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Update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2D0959B1-FFB2-F447-8E82-48E5716BEE6E}"/>
                </a:ext>
              </a:extLst>
            </p:cNvPr>
            <p:cNvSpPr/>
            <p:nvPr/>
          </p:nvSpPr>
          <p:spPr>
            <a:xfrm>
              <a:off x="7715611" y="3869930"/>
              <a:ext cx="2546047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8E3B73F8-4C2D-294B-A8D5-F6C65B4DA4B2}"/>
                </a:ext>
              </a:extLst>
            </p:cNvPr>
            <p:cNvSpPr/>
            <p:nvPr/>
          </p:nvSpPr>
          <p:spPr>
            <a:xfrm>
              <a:off x="7810758" y="3092954"/>
              <a:ext cx="1524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endPara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A24383AD-C913-DC42-9CCE-8188950936C8}"/>
                </a:ext>
              </a:extLst>
            </p:cNvPr>
            <p:cNvSpPr/>
            <p:nvPr/>
          </p:nvSpPr>
          <p:spPr>
            <a:xfrm>
              <a:off x="6861811" y="2345197"/>
              <a:ext cx="853800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26A91C3-33AC-5940-815E-40F30AF5C75F}"/>
                </a:ext>
              </a:extLst>
            </p:cNvPr>
            <p:cNvSpPr/>
            <p:nvPr/>
          </p:nvSpPr>
          <p:spPr>
            <a:xfrm>
              <a:off x="10401445" y="1108017"/>
              <a:ext cx="1301937" cy="234102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5088ADD-8768-8843-A259-F270E74ED74E}"/>
                </a:ext>
              </a:extLst>
            </p:cNvPr>
            <p:cNvSpPr/>
            <p:nvPr/>
          </p:nvSpPr>
          <p:spPr>
            <a:xfrm>
              <a:off x="6477470" y="3861048"/>
              <a:ext cx="1238141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297859" y="5407722"/>
              <a:ext cx="9557046" cy="712217"/>
              <a:chOff x="285867" y="3840809"/>
              <a:chExt cx="9557046" cy="712217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704B4551-F609-6B47-B642-263BAEF754D4}"/>
                  </a:ext>
                </a:extLst>
              </p:cNvPr>
              <p:cNvSpPr/>
              <p:nvPr/>
            </p:nvSpPr>
            <p:spPr>
              <a:xfrm>
                <a:off x="5517404" y="3847849"/>
                <a:ext cx="1958015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SC wire and 16 T magnet R&amp;D, model magnets, prototypes, </a:t>
                </a:r>
                <a:r>
                  <a:rPr lang="en-US" sz="900" dirty="0" err="1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preseries</a:t>
                </a:r>
                <a:endPara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endParaRPr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21CA6488-5BAE-4F43-86D6-02E79C1137D1}"/>
                  </a:ext>
                </a:extLst>
              </p:cNvPr>
              <p:cNvSpPr/>
              <p:nvPr/>
            </p:nvSpPr>
            <p:spPr>
              <a:xfrm>
                <a:off x="7482276" y="3850719"/>
                <a:ext cx="2360637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16 T dipole magnet</a:t>
                </a:r>
                <a:b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</a:b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series production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A9E0F5AE-28BF-8B4D-B36B-1D4590CBC065}"/>
                  </a:ext>
                </a:extLst>
              </p:cNvPr>
              <p:cNvSpPr/>
              <p:nvPr/>
            </p:nvSpPr>
            <p:spPr>
              <a:xfrm>
                <a:off x="285867" y="3840809"/>
                <a:ext cx="5220029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Superconducting wire and magnet R&amp;D</a:t>
                </a:r>
              </a:p>
            </p:txBody>
          </p:sp>
        </p:grp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975AAB7B-7E20-BA4A-87C4-4409BA621901}"/>
                </a:ext>
              </a:extLst>
            </p:cNvPr>
            <p:cNvSpPr/>
            <p:nvPr/>
          </p:nvSpPr>
          <p:spPr>
            <a:xfrm>
              <a:off x="11746910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59" name="Rounded Rectangle 58"/>
          <p:cNvSpPr/>
          <p:nvPr/>
        </p:nvSpPr>
        <p:spPr>
          <a:xfrm>
            <a:off x="187947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12193" y="1021296"/>
            <a:ext cx="914400" cy="914400"/>
          </a:xfrm>
          <a:prstGeom prst="roundRect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35076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692003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39132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196059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443188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691680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1938809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195736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2442865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699792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2946921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3225392" y="876814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492329" y="844364"/>
            <a:ext cx="1257327" cy="289441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12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4788024" y="868303"/>
            <a:ext cx="1382225" cy="2809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 smtClean="0">
                <a:solidFill>
                  <a:prstClr val="black"/>
                </a:solidFill>
                <a:latin typeface="Calibri"/>
              </a:rPr>
              <a:t>8+2 </a:t>
            </a:r>
            <a:r>
              <a:rPr lang="fr-CH" sz="90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9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installation</a:t>
            </a:r>
            <a:endParaRPr lang="en-GB" sz="9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-36512" y="521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76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3275856" y="521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89</a:t>
            </a:r>
            <a:endParaRPr lang="en-GB" dirty="0"/>
          </a:p>
        </p:txBody>
      </p:sp>
      <p:sp>
        <p:nvSpPr>
          <p:cNvPr id="87" name="Rounded Rectangle 86"/>
          <p:cNvSpPr/>
          <p:nvPr/>
        </p:nvSpPr>
        <p:spPr>
          <a:xfrm>
            <a:off x="6206547" y="859790"/>
            <a:ext cx="2047317" cy="289441"/>
          </a:xfrm>
          <a:prstGeom prst="roundRect">
            <a:avLst/>
          </a:prstGeom>
          <a:solidFill>
            <a:srgbClr val="C4E59F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28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499992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2000</a:t>
            </a:r>
            <a:endParaRPr lang="en-GB" dirty="0"/>
          </a:p>
        </p:txBody>
      </p:sp>
      <p:sp>
        <p:nvSpPr>
          <p:cNvPr id="89" name="TextBox 88"/>
          <p:cNvSpPr txBox="1"/>
          <p:nvPr/>
        </p:nvSpPr>
        <p:spPr>
          <a:xfrm>
            <a:off x="5880175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2010</a:t>
            </a:r>
            <a:endParaRPr lang="en-GB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89E9430-926E-EA4F-8DE9-5A9B25F91322}"/>
              </a:ext>
            </a:extLst>
          </p:cNvPr>
          <p:cNvSpPr/>
          <p:nvPr/>
        </p:nvSpPr>
        <p:spPr>
          <a:xfrm>
            <a:off x="8244408" y="1222255"/>
            <a:ext cx="928606" cy="195085"/>
          </a:xfrm>
          <a:prstGeom prst="round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algn="ctr" defTabSz="713232">
              <a:defRPr/>
            </a:pPr>
            <a:r>
              <a: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15 years operation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884368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2038</a:t>
            </a:r>
            <a:endParaRPr lang="en-GB" dirty="0"/>
          </a:p>
        </p:txBody>
      </p:sp>
      <p:sp>
        <p:nvSpPr>
          <p:cNvPr id="92" name="TextBox 91"/>
          <p:cNvSpPr txBox="1"/>
          <p:nvPr/>
        </p:nvSpPr>
        <p:spPr>
          <a:xfrm>
            <a:off x="1387454" y="505350"/>
            <a:ext cx="2048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81     </a:t>
            </a:r>
            <a:r>
              <a:rPr lang="fr-CH" sz="1400" dirty="0" smtClean="0"/>
              <a:t>&lt;-  construction  -&gt;</a:t>
            </a:r>
            <a:endParaRPr lang="en-GB" dirty="0"/>
          </a:p>
        </p:txBody>
      </p:sp>
      <p:cxnSp>
        <p:nvCxnSpPr>
          <p:cNvPr id="94" name="Straight Arrow Connector 93"/>
          <p:cNvCxnSpPr>
            <a:stCxn id="90" idx="1"/>
          </p:cNvCxnSpPr>
          <p:nvPr/>
        </p:nvCxnSpPr>
        <p:spPr>
          <a:xfrm flipH="1">
            <a:off x="4831649" y="1319798"/>
            <a:ext cx="3412759" cy="425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8244408" y="876814"/>
            <a:ext cx="420092" cy="255389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 smtClean="0">
                <a:solidFill>
                  <a:srgbClr val="FFFF00"/>
                </a:solidFill>
                <a:latin typeface="Calibri"/>
              </a:rPr>
              <a:t>64</a:t>
            </a:r>
            <a:endParaRPr lang="en-GB" sz="900" dirty="0" smtClean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324910" y="8538"/>
            <a:ext cx="78190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Compare </a:t>
            </a:r>
            <a:r>
              <a:rPr lang="fr-CH" sz="2400" b="1" dirty="0" err="1" smtClean="0"/>
              <a:t>with</a:t>
            </a:r>
            <a:r>
              <a:rPr lang="fr-CH" sz="2400" b="1" dirty="0" smtClean="0"/>
              <a:t> LEP/LHC </a:t>
            </a:r>
            <a:endParaRPr lang="en-GB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283968" y="1264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2038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-36512" y="1264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</a:t>
            </a:r>
            <a:r>
              <a:rPr lang="fr-CH" dirty="0" smtClean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4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9188"/>
            <a:ext cx="7052269" cy="68598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Swiss Accelerator Research </a:t>
            </a:r>
            <a:r>
              <a:rPr lang="en-US" b="1" dirty="0" smtClean="0"/>
              <a:t>and Technology </a:t>
            </a:r>
            <a:br>
              <a:rPr lang="en-US" b="1" dirty="0" smtClean="0"/>
            </a:br>
            <a:r>
              <a:rPr lang="en-US" b="1" dirty="0" smtClean="0"/>
              <a:t>CHART </a:t>
            </a:r>
            <a:r>
              <a:rPr lang="en-US" b="1" dirty="0"/>
              <a:t>Collaboration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595" y="769268"/>
            <a:ext cx="3359063" cy="39052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Commitments from SERI, ETHs, PSI, </a:t>
            </a:r>
            <a:r>
              <a:rPr lang="en-US" dirty="0" err="1" smtClean="0">
                <a:solidFill>
                  <a:schemeClr val="tx1"/>
                </a:solidFill>
              </a:rPr>
              <a:t>UniGE</a:t>
            </a:r>
            <a:r>
              <a:rPr lang="en-US" dirty="0" smtClean="0">
                <a:solidFill>
                  <a:schemeClr val="tx1"/>
                </a:solidFill>
              </a:rPr>
              <a:t> and CERN for a total sum of 40 MCHF to fund these activities for the next 5 years</a:t>
            </a:r>
          </a:p>
          <a:p>
            <a:pPr marL="0" indent="0">
              <a:buNone/>
            </a:pPr>
            <a:r>
              <a:rPr lang="en-GB" b="1" u="sng" dirty="0">
                <a:solidFill>
                  <a:schemeClr val="tx1"/>
                </a:solidFill>
              </a:rPr>
              <a:t>Main </a:t>
            </a:r>
            <a:r>
              <a:rPr lang="en-GB" b="1" u="sng" dirty="0" smtClean="0">
                <a:solidFill>
                  <a:schemeClr val="tx1"/>
                </a:solidFill>
              </a:rPr>
              <a:t>activities</a:t>
            </a:r>
            <a:r>
              <a:rPr lang="en-GB" b="1" u="sng" dirty="0">
                <a:solidFill>
                  <a:schemeClr val="tx1"/>
                </a:solidFill>
              </a:rPr>
              <a:t>: </a:t>
            </a: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-High </a:t>
            </a:r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magnets (Nb3Sn and HTS)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-FCC-</a:t>
            </a:r>
            <a:r>
              <a:rPr lang="en-GB" dirty="0" err="1">
                <a:solidFill>
                  <a:schemeClr val="tx1"/>
                </a:solidFill>
              </a:rPr>
              <a:t>ee</a:t>
            </a:r>
            <a:r>
              <a:rPr lang="en-GB" dirty="0">
                <a:solidFill>
                  <a:schemeClr val="tx1"/>
                </a:solidFill>
              </a:rPr>
              <a:t> injector study, including a positron target </a:t>
            </a:r>
            <a:r>
              <a:rPr lang="en-GB" dirty="0" err="1" smtClean="0">
                <a:solidFill>
                  <a:schemeClr val="tx1"/>
                </a:solidFill>
              </a:rPr>
              <a:t>exp’t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at </a:t>
            </a:r>
            <a:r>
              <a:rPr lang="en-GB" dirty="0" smtClean="0">
                <a:solidFill>
                  <a:schemeClr val="tx1"/>
                </a:solidFill>
              </a:rPr>
              <a:t>Swiss FEL </a:t>
            </a:r>
            <a:r>
              <a:rPr lang="en-GB" dirty="0">
                <a:solidFill>
                  <a:schemeClr val="tx1"/>
                </a:solidFill>
              </a:rPr>
              <a:t>PSI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-3D geology model of the Geneva basin (Geology department of UNIGE)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-Geodesy and Survey concepts for FCC (ETHZ, </a:t>
            </a:r>
            <a:r>
              <a:rPr lang="en-GB" dirty="0" err="1">
                <a:solidFill>
                  <a:schemeClr val="tx1"/>
                </a:solidFill>
              </a:rPr>
              <a:t>Swisstopo</a:t>
            </a:r>
            <a:r>
              <a:rPr lang="en-GB" dirty="0">
                <a:solidFill>
                  <a:schemeClr val="tx1"/>
                </a:solidFill>
              </a:rPr>
              <a:t>, HEIG Vaud)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-Beam dynamics </a:t>
            </a:r>
            <a:r>
              <a:rPr lang="en-GB" dirty="0" smtClean="0">
                <a:solidFill>
                  <a:schemeClr val="tx1"/>
                </a:solidFill>
              </a:rPr>
              <a:t>for FCC-</a:t>
            </a:r>
            <a:r>
              <a:rPr lang="en-GB" dirty="0" err="1" smtClean="0">
                <a:solidFill>
                  <a:schemeClr val="tx1"/>
                </a:solidFill>
              </a:rPr>
              <a:t>ee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and FCC-</a:t>
            </a:r>
            <a:r>
              <a:rPr lang="en-GB" dirty="0" err="1">
                <a:solidFill>
                  <a:schemeClr val="tx1"/>
                </a:solidFill>
              </a:rPr>
              <a:t>hh</a:t>
            </a:r>
            <a:r>
              <a:rPr lang="en-GB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953" b="8455"/>
          <a:stretch/>
        </p:blipFill>
        <p:spPr>
          <a:xfrm>
            <a:off x="3554656" y="769268"/>
            <a:ext cx="5589344" cy="3905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4297660"/>
            <a:ext cx="776474" cy="8627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985292"/>
            <a:ext cx="1363129" cy="636566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331129" y="2641476"/>
            <a:ext cx="661833" cy="31824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320" tIns="35661" rIns="71320" bIns="35661">
            <a:spAutoFit/>
          </a:bodyPr>
          <a:lstStyle/>
          <a:p>
            <a:pPr algn="ctr" defTabSz="321932" hangingPunct="0"/>
            <a:r>
              <a:rPr lang="de-CH" sz="1600" b="1" kern="0" dirty="0">
                <a:solidFill>
                  <a:srgbClr val="FFFFFF"/>
                </a:solidFill>
                <a:ea typeface="Helvetica" charset="0"/>
                <a:sym typeface="Helvetica Neue Light"/>
              </a:rPr>
              <a:t>EPFL</a:t>
            </a:r>
            <a:endParaRPr lang="en-US" sz="1600" b="1" kern="0" dirty="0">
              <a:solidFill>
                <a:srgbClr val="FFFFFF"/>
              </a:solidFill>
              <a:ea typeface="Helvetica" charset="0"/>
              <a:sym typeface="Helvetica Neue Ligh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630471" y="1675164"/>
            <a:ext cx="677833" cy="31824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320" tIns="35661" rIns="71320" bIns="35661">
            <a:spAutoFit/>
          </a:bodyPr>
          <a:lstStyle/>
          <a:p>
            <a:pPr algn="ctr" defTabSz="321932" hangingPunct="0"/>
            <a:r>
              <a:rPr lang="de-CH" sz="1600" b="1" kern="0" dirty="0">
                <a:solidFill>
                  <a:srgbClr val="FFFFFF"/>
                </a:solidFill>
                <a:ea typeface="Helvetica" charset="0"/>
                <a:sym typeface="Helvetica Neue Light"/>
              </a:rPr>
              <a:t>ETHZ</a:t>
            </a:r>
            <a:endParaRPr lang="en-US" sz="1600" b="1" kern="0" dirty="0">
              <a:solidFill>
                <a:srgbClr val="FFFFFF"/>
              </a:solidFill>
              <a:ea typeface="Helvetica" charset="0"/>
              <a:sym typeface="Helvetica Neue Light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67944" y="3691388"/>
            <a:ext cx="770808" cy="31824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320" tIns="35661" rIns="71320" bIns="35661">
            <a:spAutoFit/>
          </a:bodyPr>
          <a:lstStyle/>
          <a:p>
            <a:pPr algn="ctr" defTabSz="321932" hangingPunct="0"/>
            <a:r>
              <a:rPr lang="de-CH" sz="1600" b="1" kern="0" dirty="0" err="1">
                <a:solidFill>
                  <a:srgbClr val="FFFFFF"/>
                </a:solidFill>
                <a:ea typeface="Helvetica" charset="0"/>
                <a:sym typeface="Helvetica Neue Light"/>
              </a:rPr>
              <a:t>UniGE</a:t>
            </a:r>
            <a:endParaRPr lang="en-US" sz="1600" b="1" kern="0" dirty="0">
              <a:solidFill>
                <a:srgbClr val="FFFFFF"/>
              </a:solidFill>
              <a:ea typeface="Helvetica" charset="0"/>
              <a:sym typeface="Helvetica Neue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80322" y="4827421"/>
            <a:ext cx="5163679" cy="372406"/>
          </a:xfrm>
          <a:prstGeom prst="rect">
            <a:avLst/>
          </a:prstGeom>
          <a:solidFill>
            <a:srgbClr val="0066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622" tIns="39622" rIns="39622" bIns="39622" numCol="1" spcCol="29716" rtlCol="0" anchor="ctr">
            <a:spAutoFit/>
          </a:bodyPr>
          <a:lstStyle/>
          <a:p>
            <a:pPr algn="ctr" defTabSz="643864" hangingPunct="0"/>
            <a:r>
              <a:rPr lang="en-US" sz="1900" b="1" kern="0" dirty="0">
                <a:solidFill>
                  <a:srgbClr val="FFFFFF"/>
                </a:solidFill>
                <a:sym typeface="Helvetica Neue Light"/>
              </a:rPr>
              <a:t>Securing the future of CERN beyond LHC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9426" y="5421408"/>
            <a:ext cx="1287080" cy="2492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9622" tIns="39622" rIns="39622" bIns="39622" numCol="1" spcCol="29716" rtlCol="0" anchor="ctr">
            <a:spAutoFit/>
          </a:bodyPr>
          <a:lstStyle/>
          <a:p>
            <a:pPr algn="ctr" defTabSz="643864" hangingPunct="0"/>
            <a:r>
              <a:rPr lang="en-US" sz="1100" kern="0" dirty="0">
                <a:solidFill>
                  <a:srgbClr val="000000"/>
                </a:solidFill>
                <a:sym typeface="Helvetica Neue Light"/>
              </a:rPr>
              <a:t>L. Rivkin, M. Seidel</a:t>
            </a:r>
          </a:p>
        </p:txBody>
      </p:sp>
    </p:spTree>
    <p:extLst>
      <p:ext uri="{BB962C8B-B14F-4D97-AF65-F5344CB8AC3E}">
        <p14:creationId xmlns:p14="http://schemas.microsoft.com/office/powerpoint/2010/main" val="33582902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691680" y="337220"/>
            <a:ext cx="620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Presently setting up collaborations via the LOIs for SNOWMASS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344" t="29001" r="26375" b="12899"/>
          <a:stretch/>
        </p:blipFill>
        <p:spPr>
          <a:xfrm rot="21078119">
            <a:off x="262403" y="933284"/>
            <a:ext cx="3172711" cy="22898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7163" t="20601" r="25194" b="12201"/>
          <a:stretch/>
        </p:blipFill>
        <p:spPr>
          <a:xfrm rot="533738">
            <a:off x="4520319" y="1145220"/>
            <a:ext cx="3197080" cy="25365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28344" t="53500" r="24406" b="4924"/>
          <a:stretch/>
        </p:blipFill>
        <p:spPr>
          <a:xfrm rot="20112366">
            <a:off x="5483764" y="3461640"/>
            <a:ext cx="3304837" cy="16358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30530" t="27060" r="26910" b="3456"/>
          <a:stretch/>
        </p:blipFill>
        <p:spPr>
          <a:xfrm>
            <a:off x="1810576" y="2913579"/>
            <a:ext cx="3050436" cy="280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771800" y="121196"/>
            <a:ext cx="385253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FCC Physics and Experiments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769268"/>
            <a:ext cx="88924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2012-2019 the physics landscape and detector feasibility for FCC (</a:t>
            </a:r>
            <a:r>
              <a:rPr lang="en-US" dirty="0" err="1" smtClean="0"/>
              <a:t>ee&amp;hh</a:t>
            </a:r>
            <a:r>
              <a:rPr lang="en-US" dirty="0" smtClean="0"/>
              <a:t>) was </a:t>
            </a:r>
          </a:p>
          <a:p>
            <a:r>
              <a:rPr lang="en-US" dirty="0"/>
              <a:t>e</a:t>
            </a:r>
            <a:r>
              <a:rPr lang="en-US" dirty="0" smtClean="0"/>
              <a:t>stablished, by a relatively small group of people. </a:t>
            </a:r>
            <a:br>
              <a:rPr lang="en-US" dirty="0" smtClean="0"/>
            </a:br>
            <a:r>
              <a:rPr lang="en-US" dirty="0" smtClean="0"/>
              <a:t>Best/unique for a very broad program (a Higgs factory and </a:t>
            </a:r>
            <a:r>
              <a:rPr lang="en-US" b="1" dirty="0" smtClean="0"/>
              <a:t>much more</a:t>
            </a:r>
            <a:r>
              <a:rPr lang="en-US" dirty="0" smtClean="0"/>
              <a:t>) well matched to the present physics landscape. </a:t>
            </a:r>
            <a:r>
              <a:rPr lang="en-US"/>
              <a:t>(see spares) </a:t>
            </a:r>
            <a:endParaRPr lang="en-US" dirty="0" smtClean="0"/>
          </a:p>
          <a:p>
            <a:r>
              <a:rPr lang="en-US" dirty="0" smtClean="0"/>
              <a:t>Higgs (</a:t>
            </a:r>
            <a:r>
              <a:rPr lang="en-US" dirty="0" err="1" smtClean="0"/>
              <a:t>ee</a:t>
            </a:r>
            <a:r>
              <a:rPr lang="en-US" dirty="0" smtClean="0"/>
              <a:t> and </a:t>
            </a:r>
            <a:r>
              <a:rPr lang="en-US" dirty="0" err="1" smtClean="0"/>
              <a:t>hh</a:t>
            </a:r>
            <a:r>
              <a:rPr lang="en-US" dirty="0" smtClean="0"/>
              <a:t>) /Electroweak Precision (10</a:t>
            </a:r>
            <a:r>
              <a:rPr lang="en-US" baseline="30000" dirty="0" smtClean="0"/>
              <a:t>-5</a:t>
            </a:r>
            <a:r>
              <a:rPr lang="en-US" dirty="0" smtClean="0"/>
              <a:t>)/</a:t>
            </a:r>
            <a:r>
              <a:rPr lang="en-US" dirty="0" err="1" smtClean="0"/>
              <a:t>flavours</a:t>
            </a:r>
            <a:r>
              <a:rPr lang="en-US" dirty="0" smtClean="0"/>
              <a:t>/QCD/BSM feeble (</a:t>
            </a:r>
            <a:r>
              <a:rPr lang="en-US" dirty="0" err="1" smtClean="0"/>
              <a:t>ee</a:t>
            </a:r>
            <a:r>
              <a:rPr lang="en-US" dirty="0" smtClean="0"/>
              <a:t>) High Mass (</a:t>
            </a:r>
            <a:r>
              <a:rPr lang="en-US" dirty="0" err="1" smtClean="0"/>
              <a:t>hh</a:t>
            </a:r>
            <a:r>
              <a:rPr lang="en-US" dirty="0" smtClean="0"/>
              <a:t>) </a:t>
            </a:r>
          </a:p>
          <a:p>
            <a:endParaRPr lang="en-US" dirty="0"/>
          </a:p>
          <a:p>
            <a:r>
              <a:rPr lang="en-US" sz="2000" b="1" i="1" dirty="0"/>
              <a:t>The greatest remaining challenge is the creation of a world-wide consortium of scientific contributors who reliably commit resources to the development and preparation of the FCC-</a:t>
            </a:r>
            <a:r>
              <a:rPr lang="en-US" sz="2000" b="1" i="1" dirty="0" err="1"/>
              <a:t>ee</a:t>
            </a:r>
            <a:r>
              <a:rPr lang="en-US" sz="2000" b="1" i="1" dirty="0"/>
              <a:t> science project from 2020 onwards</a:t>
            </a:r>
            <a:r>
              <a:rPr lang="en-US" sz="2000" b="1" i="1" dirty="0" smtClean="0"/>
              <a:t>. </a:t>
            </a:r>
            <a:r>
              <a:rPr lang="en-US" b="1" i="1" dirty="0" smtClean="0">
                <a:solidFill>
                  <a:srgbClr val="92D050"/>
                </a:solidFill>
              </a:rPr>
              <a:t>(from the FCC submission to the ESPP2020)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endParaRPr lang="en-US" sz="2000" b="1" i="1" dirty="0"/>
          </a:p>
          <a:p>
            <a:r>
              <a:rPr lang="en-US" sz="2000" dirty="0" smtClean="0"/>
              <a:t>We thus concentrate now on detector design and collaboration forming for FCC-</a:t>
            </a:r>
            <a:r>
              <a:rPr lang="en-US" sz="2000" dirty="0" err="1" smtClean="0"/>
              <a:t>ee</a:t>
            </a:r>
            <a:r>
              <a:rPr lang="en-US" sz="2000" dirty="0" smtClean="0"/>
              <a:t> in view of </a:t>
            </a:r>
            <a:r>
              <a:rPr lang="en-US" sz="2000" b="1" i="1" dirty="0" err="1" smtClean="0"/>
              <a:t>protocollaborations</a:t>
            </a:r>
            <a:r>
              <a:rPr lang="en-US" sz="2000" b="1" i="1" dirty="0" smtClean="0"/>
              <a:t> by 2023 (</a:t>
            </a:r>
            <a:r>
              <a:rPr lang="en-US" sz="2000" b="1" i="1" dirty="0" smtClean="0">
                <a:sym typeface="Wingdings" panose="05000000000000000000" pitchFamily="2" charset="2"/>
              </a:rPr>
              <a:t></a:t>
            </a:r>
            <a:r>
              <a:rPr lang="en-US" sz="2000" b="1" i="1" dirty="0" smtClean="0"/>
              <a:t> LOIs for the next strategy) </a:t>
            </a:r>
          </a:p>
          <a:p>
            <a:endParaRPr lang="en-US" sz="2000" b="1" i="1" dirty="0"/>
          </a:p>
          <a:p>
            <a:r>
              <a:rPr lang="en-US" sz="2000" b="1" i="1" dirty="0" smtClean="0"/>
              <a:t>Detectors for FCC-</a:t>
            </a:r>
            <a:r>
              <a:rPr lang="en-US" sz="2000" b="1" i="1" dirty="0" err="1" smtClean="0"/>
              <a:t>ee</a:t>
            </a:r>
            <a:r>
              <a:rPr lang="en-US" sz="2000" b="1" i="1" dirty="0" smtClean="0"/>
              <a:t> are similar to the ILC or CLIC concepts but the requirements are much broader and </a:t>
            </a:r>
            <a:r>
              <a:rPr lang="en-US" sz="2000" b="1" i="1" dirty="0" smtClean="0">
                <a:solidFill>
                  <a:srgbClr val="FF0000"/>
                </a:solidFill>
              </a:rPr>
              <a:t>more demanding </a:t>
            </a:r>
            <a:r>
              <a:rPr lang="en-US" sz="2000" b="1" i="1" dirty="0" smtClean="0"/>
              <a:t>on systematic precision </a:t>
            </a:r>
          </a:p>
        </p:txBody>
      </p:sp>
    </p:spTree>
    <p:extLst>
      <p:ext uri="{BB962C8B-B14F-4D97-AF65-F5344CB8AC3E}">
        <p14:creationId xmlns:p14="http://schemas.microsoft.com/office/powerpoint/2010/main" val="33479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HC Experiments and Computing" id="{F44B9864-0517-8543-B39E-A81441CAE881}" vid="{ED26A8EB-2414-D846-8ACC-E9548BAF627B}"/>
    </a:ext>
  </a:extLst>
</a:theme>
</file>

<file path=ppt/theme/theme3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16478</TotalTime>
  <Words>1841</Words>
  <Application>Microsoft Office PowerPoint</Application>
  <PresentationFormat>On-screen Show (16:10)</PresentationFormat>
  <Paragraphs>382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Arial</vt:lpstr>
      <vt:lpstr>Arial Narrow</vt:lpstr>
      <vt:lpstr>Calibri</vt:lpstr>
      <vt:lpstr>CambriaMath</vt:lpstr>
      <vt:lpstr>Corbel-Bold</vt:lpstr>
      <vt:lpstr>Helvetica</vt:lpstr>
      <vt:lpstr>Helvetica Neue</vt:lpstr>
      <vt:lpstr>Helvetica Neue Light</vt:lpstr>
      <vt:lpstr>Helvetica Neue Medium</vt:lpstr>
      <vt:lpstr>Rockwell</vt:lpstr>
      <vt:lpstr>SegoeUISymbol</vt:lpstr>
      <vt:lpstr>Symbol</vt:lpstr>
      <vt:lpstr>SymbolMT</vt:lpstr>
      <vt:lpstr>Wingdings</vt:lpstr>
      <vt:lpstr>Wingdings-Regular</vt:lpstr>
      <vt:lpstr>Office Theme</vt:lpstr>
      <vt:lpstr>ModernPortfolio</vt:lpstr>
      <vt:lpstr>10_Office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Swiss Accelerator Research and Technology  CHART Collaboration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159</cp:revision>
  <cp:lastPrinted>2020-04-29T11:13:06Z</cp:lastPrinted>
  <dcterms:created xsi:type="dcterms:W3CDTF">2020-02-13T06:07:00Z</dcterms:created>
  <dcterms:modified xsi:type="dcterms:W3CDTF">2020-08-27T08:49:35Z</dcterms:modified>
</cp:coreProperties>
</file>