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6"/>
  </p:notesMasterIdLst>
  <p:sldIdLst>
    <p:sldId id="256" r:id="rId3"/>
    <p:sldId id="257" r:id="rId4"/>
    <p:sldId id="258" r:id="rId5"/>
    <p:sldId id="265" r:id="rId6"/>
    <p:sldId id="266" r:id="rId7"/>
    <p:sldId id="267" r:id="rId8"/>
    <p:sldId id="284" r:id="rId9"/>
    <p:sldId id="280" r:id="rId10"/>
    <p:sldId id="282" r:id="rId11"/>
    <p:sldId id="283" r:id="rId12"/>
    <p:sldId id="285" r:id="rId13"/>
    <p:sldId id="259" r:id="rId14"/>
    <p:sldId id="260" r:id="rId15"/>
    <p:sldId id="261" r:id="rId16"/>
    <p:sldId id="262" r:id="rId17"/>
    <p:sldId id="263" r:id="rId18"/>
    <p:sldId id="286" r:id="rId19"/>
    <p:sldId id="264" r:id="rId20"/>
    <p:sldId id="268" r:id="rId21"/>
    <p:sldId id="270" r:id="rId22"/>
    <p:sldId id="271" r:id="rId23"/>
    <p:sldId id="272" r:id="rId24"/>
    <p:sldId id="287" r:id="rId25"/>
    <p:sldId id="273" r:id="rId26"/>
    <p:sldId id="288" r:id="rId27"/>
    <p:sldId id="289" r:id="rId28"/>
    <p:sldId id="281" r:id="rId29"/>
    <p:sldId id="275" r:id="rId30"/>
    <p:sldId id="279" r:id="rId31"/>
    <p:sldId id="276" r:id="rId32"/>
    <p:sldId id="269" r:id="rId33"/>
    <p:sldId id="277" r:id="rId34"/>
    <p:sldId id="278" r:id="rId35"/>
  </p:sldIdLst>
  <p:sldSz cx="12192000" cy="6858000"/>
  <p:notesSz cx="7559675" cy="10691813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/>
    <p:restoredTop sz="94674"/>
  </p:normalViewPr>
  <p:slideViewPr>
    <p:cSldViewPr snapToGrid="0">
      <p:cViewPr varScale="1">
        <p:scale>
          <a:sx n="105" d="100"/>
          <a:sy n="105" d="100"/>
        </p:scale>
        <p:origin x="19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2E71-E86D-C34B-AE72-04B59E6F2F79}" type="datetimeFigureOut">
              <a:rPr lang="en-FR" smtClean="0"/>
              <a:t>23/09/2024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84853-AE29-7645-B7EC-31FC6155D8F9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48553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84853-AE29-7645-B7EC-31FC6155D8F9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245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22195C-178B-4FEA-9480-389A388D1FA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EAA0E16-631C-4D21-9CE4-202C9BF048B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2D60D03-6E29-4D42-93CA-88CA8182EE5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F05B9CA-1D01-45BC-BD1B-1B8458B5B75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2447ADD-4647-42A5-9F49-C468E6EAE6E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3FA5064-E494-4CA0-A984-858293AD9E6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C6D8D07-D2D2-481D-AB70-52556F196EA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5CF09AC-41B4-4344-9E37-E2AC63ABFF0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F6C7760-A8E1-4509-B023-33DB7AF9099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FFB82C1-8774-4195-A031-F76E17E1B74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78997E1-CE87-495B-98ED-26CA2D97170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1B58580-1A9C-4D49-83AC-02FC5AFF699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EFCA8FB-E8CF-428E-AE94-129D4D32B8B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3CD1759-5D87-4678-9862-D3C5BC13D7D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3897A03-8514-4D95-BDBE-BE98042F562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67ADF5E-A718-4921-9DAF-A2FBC72F43A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D5E41AF-A225-4129-AE0A-55F63C56CD7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10AFDC-1184-4A4D-8CCD-A1038CBA9F2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89779E3-667B-42BC-AEA6-F8FCB3005DD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86E2312-C7A5-4372-A3B0-7619C68D010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E781161-4A65-451A-B915-26BE3D37254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BAA80AB-E033-4907-B274-B55BA1EF5F7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D46CF15-E607-45E1-A2D2-FB1AB357DA8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11DC033-A5FB-4316-BFFA-C66832A9B4B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lang="en-US" sz="6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3F2D394-7DC6-4E5D-9521-381216BF713F}" type="slidenum">
              <a: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420A160-D9A5-4DA5-B66B-3DE58A352BA4}" type="slidenum">
              <a:rPr lang="en-US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21.xml"/><Relationship Id="rId7" Type="http://schemas.openxmlformats.org/officeDocument/2006/relationships/image" Target="../media/image38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42.png"/><Relationship Id="rId5" Type="http://schemas.openxmlformats.org/officeDocument/2006/relationships/tags" Target="../tags/tag23.xml"/><Relationship Id="rId10" Type="http://schemas.openxmlformats.org/officeDocument/2006/relationships/image" Target="../media/image41.png"/><Relationship Id="rId4" Type="http://schemas.openxmlformats.org/officeDocument/2006/relationships/tags" Target="../tags/tag22.xml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tags" Target="../tags/tag26.xml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47.png"/><Relationship Id="rId5" Type="http://schemas.openxmlformats.org/officeDocument/2006/relationships/tags" Target="../tags/tag28.xml"/><Relationship Id="rId10" Type="http://schemas.openxmlformats.org/officeDocument/2006/relationships/image" Target="../media/image46.emf"/><Relationship Id="rId4" Type="http://schemas.openxmlformats.org/officeDocument/2006/relationships/tags" Target="../tags/tag27.xml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tags" Target="../tags/tag31.xml"/><Relationship Id="rId7" Type="http://schemas.openxmlformats.org/officeDocument/2006/relationships/image" Target="../media/image51.wmf"/><Relationship Id="rId12" Type="http://schemas.openxmlformats.org/officeDocument/2006/relationships/image" Target="../media/image55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0.jpeg"/><Relationship Id="rId11" Type="http://schemas.openxmlformats.org/officeDocument/2006/relationships/image" Target="../media/image54.png"/><Relationship Id="rId5" Type="http://schemas.openxmlformats.org/officeDocument/2006/relationships/image" Target="../media/image49.wmf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5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10" Type="http://schemas.openxmlformats.org/officeDocument/2006/relationships/image" Target="../media/image64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image" Target="../media/image10.png"/><Relationship Id="rId18" Type="http://schemas.openxmlformats.org/officeDocument/2006/relationships/image" Target="../media/image68.png"/><Relationship Id="rId3" Type="http://schemas.openxmlformats.org/officeDocument/2006/relationships/tags" Target="../tags/tag34.xml"/><Relationship Id="rId21" Type="http://schemas.openxmlformats.org/officeDocument/2006/relationships/image" Target="../media/image71.emf"/><Relationship Id="rId7" Type="http://schemas.openxmlformats.org/officeDocument/2006/relationships/tags" Target="../tags/tag3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67.png"/><Relationship Id="rId2" Type="http://schemas.openxmlformats.org/officeDocument/2006/relationships/tags" Target="../tags/tag33.xml"/><Relationship Id="rId16" Type="http://schemas.openxmlformats.org/officeDocument/2006/relationships/image" Target="../media/image66.jpeg"/><Relationship Id="rId20" Type="http://schemas.openxmlformats.org/officeDocument/2006/relationships/image" Target="../media/image70.png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image" Target="../media/image11.png"/><Relationship Id="rId10" Type="http://schemas.openxmlformats.org/officeDocument/2006/relationships/tags" Target="../tags/tag41.xml"/><Relationship Id="rId19" Type="http://schemas.openxmlformats.org/officeDocument/2006/relationships/image" Target="../media/image69.png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9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10" Type="http://schemas.openxmlformats.org/officeDocument/2006/relationships/image" Target="../media/image11.png"/><Relationship Id="rId4" Type="http://schemas.openxmlformats.org/officeDocument/2006/relationships/image" Target="../media/image72.wmf"/><Relationship Id="rId9" Type="http://schemas.openxmlformats.org/officeDocument/2006/relationships/image" Target="../media/image7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78.wmf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5.xml"/><Relationship Id="rId6" Type="http://schemas.openxmlformats.org/officeDocument/2006/relationships/image" Target="../media/image81.png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wmf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6.xml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image" Target="../media/image99.w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12" Type="http://schemas.openxmlformats.org/officeDocument/2006/relationships/image" Target="../media/image98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2.wmf"/><Relationship Id="rId11" Type="http://schemas.openxmlformats.org/officeDocument/2006/relationships/image" Target="../media/image97.wmf"/><Relationship Id="rId5" Type="http://schemas.openxmlformats.org/officeDocument/2006/relationships/image" Target="../media/image91.wmf"/><Relationship Id="rId10" Type="http://schemas.openxmlformats.org/officeDocument/2006/relationships/image" Target="../media/image96.wmf"/><Relationship Id="rId4" Type="http://schemas.openxmlformats.org/officeDocument/2006/relationships/image" Target="../media/image90.wmf"/><Relationship Id="rId9" Type="http://schemas.openxmlformats.org/officeDocument/2006/relationships/image" Target="../media/image9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tags" Target="../tags/tag49.xml"/><Relationship Id="rId7" Type="http://schemas.openxmlformats.org/officeDocument/2006/relationships/image" Target="../media/image100.wmf"/><Relationship Id="rId12" Type="http://schemas.openxmlformats.org/officeDocument/2006/relationships/image" Target="../media/image104.wmf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1.png"/><Relationship Id="rId5" Type="http://schemas.openxmlformats.org/officeDocument/2006/relationships/tags" Target="../tags/tag51.xml"/><Relationship Id="rId10" Type="http://schemas.openxmlformats.org/officeDocument/2006/relationships/image" Target="../media/image103.wmf"/><Relationship Id="rId4" Type="http://schemas.openxmlformats.org/officeDocument/2006/relationships/tags" Target="../tags/tag50.xml"/><Relationship Id="rId9" Type="http://schemas.openxmlformats.org/officeDocument/2006/relationships/image" Target="../media/image10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96.wmf"/><Relationship Id="rId18" Type="http://schemas.openxmlformats.org/officeDocument/2006/relationships/image" Target="../media/image98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image" Target="../media/image94.wmf"/><Relationship Id="rId17" Type="http://schemas.openxmlformats.org/officeDocument/2006/relationships/image" Target="../media/image107.wmf"/><Relationship Id="rId2" Type="http://schemas.openxmlformats.org/officeDocument/2006/relationships/tags" Target="../tags/tag53.xml"/><Relationship Id="rId16" Type="http://schemas.openxmlformats.org/officeDocument/2006/relationships/image" Target="../media/image11.png"/><Relationship Id="rId20" Type="http://schemas.openxmlformats.org/officeDocument/2006/relationships/image" Target="../media/image87.pn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image" Target="../media/image93.wmf"/><Relationship Id="rId5" Type="http://schemas.openxmlformats.org/officeDocument/2006/relationships/tags" Target="../tags/tag56.xml"/><Relationship Id="rId15" Type="http://schemas.openxmlformats.org/officeDocument/2006/relationships/image" Target="../media/image106.wmf"/><Relationship Id="rId10" Type="http://schemas.openxmlformats.org/officeDocument/2006/relationships/image" Target="../media/image92.wmf"/><Relationship Id="rId19" Type="http://schemas.openxmlformats.org/officeDocument/2006/relationships/image" Target="../media/image108.emf"/><Relationship Id="rId4" Type="http://schemas.openxmlformats.org/officeDocument/2006/relationships/tags" Target="../tags/tag55.xml"/><Relationship Id="rId9" Type="http://schemas.openxmlformats.org/officeDocument/2006/relationships/image" Target="../media/image91.wmf"/><Relationship Id="rId14" Type="http://schemas.openxmlformats.org/officeDocument/2006/relationships/image" Target="../media/image10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emf"/><Relationship Id="rId3" Type="http://schemas.openxmlformats.org/officeDocument/2006/relationships/tags" Target="../tags/tag61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111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image" Target="../media/image87.png"/><Relationship Id="rId5" Type="http://schemas.openxmlformats.org/officeDocument/2006/relationships/tags" Target="../tags/tag63.xml"/><Relationship Id="rId10" Type="http://schemas.openxmlformats.org/officeDocument/2006/relationships/image" Target="../media/image110.png"/><Relationship Id="rId4" Type="http://schemas.openxmlformats.org/officeDocument/2006/relationships/tags" Target="../tags/tag62.xml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tags" Target="../tags/tag67.xml"/><Relationship Id="rId7" Type="http://schemas.openxmlformats.org/officeDocument/2006/relationships/image" Target="../media/image84.wmf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image" Target="../media/image86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114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18.png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image" Target="../media/image117.pn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image" Target="../media/image35.png"/><Relationship Id="rId5" Type="http://schemas.openxmlformats.org/officeDocument/2006/relationships/tags" Target="../tags/tag72.xml"/><Relationship Id="rId15" Type="http://schemas.openxmlformats.org/officeDocument/2006/relationships/image" Target="../media/image120.png"/><Relationship Id="rId10" Type="http://schemas.openxmlformats.org/officeDocument/2006/relationships/image" Target="../media/image116.png"/><Relationship Id="rId4" Type="http://schemas.openxmlformats.org/officeDocument/2006/relationships/tags" Target="../tags/tag71.xml"/><Relationship Id="rId9" Type="http://schemas.openxmlformats.org/officeDocument/2006/relationships/image" Target="../media/image115.png"/><Relationship Id="rId14" Type="http://schemas.openxmlformats.org/officeDocument/2006/relationships/image" Target="../media/image1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tags" Target="../tags/tag79.xml"/><Relationship Id="rId7" Type="http://schemas.openxmlformats.org/officeDocument/2006/relationships/image" Target="../media/image124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123.emf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27.png"/><Relationship Id="rId4" Type="http://schemas.openxmlformats.org/officeDocument/2006/relationships/tags" Target="../tags/tag80.xml"/><Relationship Id="rId9" Type="http://schemas.openxmlformats.org/officeDocument/2006/relationships/image" Target="../media/image1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openxmlformats.org/officeDocument/2006/relationships/tags" Target="../tags/tag3.xml"/><Relationship Id="rId21" Type="http://schemas.openxmlformats.org/officeDocument/2006/relationships/image" Target="../media/image13.png"/><Relationship Id="rId7" Type="http://schemas.openxmlformats.org/officeDocument/2006/relationships/tags" Target="../tags/tag7.xm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image" Target="../media/image8.png"/><Relationship Id="rId20" Type="http://schemas.openxmlformats.org/officeDocument/2006/relationships/image" Target="../media/image12.wm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3.xml"/><Relationship Id="rId24" Type="http://schemas.openxmlformats.org/officeDocument/2006/relationships/image" Target="../media/image16.emf"/><Relationship Id="rId5" Type="http://schemas.openxmlformats.org/officeDocument/2006/relationships/tags" Target="../tags/tag5.xml"/><Relationship Id="rId15" Type="http://schemas.openxmlformats.org/officeDocument/2006/relationships/image" Target="../media/image7.png"/><Relationship Id="rId23" Type="http://schemas.openxmlformats.org/officeDocument/2006/relationships/image" Target="../media/image15.png"/><Relationship Id="rId10" Type="http://schemas.openxmlformats.org/officeDocument/2006/relationships/tags" Target="../tags/tag10.xml"/><Relationship Id="rId19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6.gif"/><Relationship Id="rId22" Type="http://schemas.openxmlformats.org/officeDocument/2006/relationships/image" Target="../media/image14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129.wmf"/><Relationship Id="rId7" Type="http://schemas.openxmlformats.org/officeDocument/2006/relationships/image" Target="../media/image133.png"/><Relationship Id="rId2" Type="http://schemas.openxmlformats.org/officeDocument/2006/relationships/image" Target="../media/image128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2.png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1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7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3.xml"/><Relationship Id="rId7" Type="http://schemas.openxmlformats.org/officeDocument/2006/relationships/image" Target="../media/image3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31.gif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4.png"/><Relationship Id="rId4" Type="http://schemas.openxmlformats.org/officeDocument/2006/relationships/tags" Target="../tags/tag14.xml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17.xml"/><Relationship Id="rId7" Type="http://schemas.openxmlformats.org/officeDocument/2006/relationships/image" Target="../media/image3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5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1.png"/><Relationship Id="rId4" Type="http://schemas.openxmlformats.org/officeDocument/2006/relationships/tags" Target="../tags/tag18.xml"/><Relationship Id="rId9" Type="http://schemas.openxmlformats.org/officeDocument/2006/relationships/image" Target="../media/image3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4"/>
          <p:cNvSpPr/>
          <p:nvPr/>
        </p:nvSpPr>
        <p:spPr>
          <a:xfrm>
            <a:off x="3979620" y="2407560"/>
            <a:ext cx="4231800" cy="1080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4500" b="0" strike="noStrike" spc="-1">
                <a:solidFill>
                  <a:schemeClr val="dk1"/>
                </a:solidFill>
                <a:latin typeface="Calibri"/>
              </a:rPr>
              <a:t>Adam Rançon</a:t>
            </a:r>
            <a:endParaRPr lang="en-GB" sz="45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Laboratoire PhLAM – Université de Lille</a:t>
            </a:r>
            <a:endParaRPr lang="en-GB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Picture 6"/>
          <p:cNvPicPr/>
          <p:nvPr/>
        </p:nvPicPr>
        <p:blipFill>
          <a:blip r:embed="rId2"/>
          <a:stretch/>
        </p:blipFill>
        <p:spPr>
          <a:xfrm>
            <a:off x="10641960" y="5207760"/>
            <a:ext cx="1661040" cy="1661040"/>
          </a:xfrm>
          <a:prstGeom prst="rect">
            <a:avLst/>
          </a:prstGeom>
          <a:ln w="0">
            <a:noFill/>
          </a:ln>
        </p:spPr>
      </p:pic>
      <p:sp>
        <p:nvSpPr>
          <p:cNvPr id="84" name="Title 1"/>
          <p:cNvSpPr/>
          <p:nvPr/>
        </p:nvSpPr>
        <p:spPr>
          <a:xfrm>
            <a:off x="377280" y="320400"/>
            <a:ext cx="11437200" cy="1819440"/>
          </a:xfrm>
          <a:prstGeom prst="rect">
            <a:avLst/>
          </a:prstGeom>
          <a:solidFill>
            <a:srgbClr val="006D6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 defTabSz="914400">
              <a:lnSpc>
                <a:spcPct val="90000"/>
              </a:lnSpc>
            </a:pPr>
            <a:r>
              <a:rPr lang="en-US" sz="4200" b="0" strike="noStrike" spc="-1" dirty="0">
                <a:solidFill>
                  <a:srgbClr val="FFFFFF"/>
                </a:solidFill>
                <a:latin typeface="Calibri Light"/>
              </a:rPr>
              <a:t>Central Limit Theorems, Large Deviations and the Renormalization Group</a:t>
            </a:r>
            <a:endParaRPr lang="en-GB" sz="4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Box 1"/>
          <p:cNvSpPr/>
          <p:nvPr/>
        </p:nvSpPr>
        <p:spPr>
          <a:xfrm>
            <a:off x="5139235" y="3930179"/>
            <a:ext cx="1661650" cy="86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fr-FR" sz="2600" b="0" strike="noStrike" spc="-1" dirty="0">
                <a:solidFill>
                  <a:schemeClr val="dk1"/>
                </a:solidFill>
                <a:latin typeface="Calibri"/>
              </a:rPr>
              <a:t>ERG 2024</a:t>
            </a:r>
            <a:endParaRPr lang="en-GB" sz="26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2400" b="0" strike="noStrike" spc="-1" dirty="0">
                <a:solidFill>
                  <a:schemeClr val="lt2">
                    <a:lumMod val="50000"/>
                  </a:schemeClr>
                </a:solidFill>
                <a:latin typeface="Calibri"/>
              </a:rPr>
              <a:t>23/09/2024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TextBox 3"/>
          <p:cNvSpPr/>
          <p:nvPr/>
        </p:nvSpPr>
        <p:spPr>
          <a:xfrm>
            <a:off x="3433989" y="5745387"/>
            <a:ext cx="5329385" cy="13219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I. Balog, AR, B. </a:t>
            </a:r>
            <a:r>
              <a:rPr lang="en-US" sz="1600" b="0" strike="noStrike" spc="-1" dirty="0" err="1">
                <a:solidFill>
                  <a:schemeClr val="dk1"/>
                </a:solidFill>
                <a:latin typeface="Calibri"/>
              </a:rPr>
              <a:t>Delamotte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, PRL  129, 210602 (2022)</a:t>
            </a:r>
            <a:endParaRPr lang="en-GB" sz="1600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I. Balog, B. </a:t>
            </a:r>
            <a:r>
              <a:rPr lang="en-US" sz="1600" b="0" strike="noStrike" spc="-1" dirty="0" err="1">
                <a:solidFill>
                  <a:schemeClr val="dk1"/>
                </a:solidFill>
                <a:latin typeface="Calibri"/>
              </a:rPr>
              <a:t>Delamotte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, AR, arXiv:2409.01250 , </a:t>
            </a:r>
            <a:r>
              <a:rPr lang="en-US" sz="1600" b="0" strike="noStrike" spc="-1" dirty="0" err="1">
                <a:solidFill>
                  <a:schemeClr val="dk1"/>
                </a:solidFill>
                <a:latin typeface="Calibri"/>
              </a:rPr>
              <a:t>arXiv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:????.???? </a:t>
            </a:r>
          </a:p>
          <a:p>
            <a:pPr algn="ctr" defTabSz="914400">
              <a:lnSpc>
                <a:spcPct val="100000"/>
              </a:lnSpc>
            </a:pP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S. </a:t>
            </a:r>
            <a:r>
              <a:rPr lang="en-US" sz="1600" b="0" strike="noStrike" spc="-1" dirty="0" err="1">
                <a:solidFill>
                  <a:schemeClr val="dk1"/>
                </a:solidFill>
                <a:latin typeface="Calibri"/>
              </a:rPr>
              <a:t>Sahu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, B. </a:t>
            </a:r>
            <a:r>
              <a:rPr lang="en-US" sz="1600" b="0" strike="noStrike" spc="-1" dirty="0" err="1">
                <a:solidFill>
                  <a:schemeClr val="dk1"/>
                </a:solidFill>
                <a:latin typeface="Calibri"/>
              </a:rPr>
              <a:t>Delamotte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, AR, arXiv:2407.12603 </a:t>
            </a:r>
          </a:p>
          <a:p>
            <a:pPr algn="ctr" defTabSz="914400">
              <a:lnSpc>
                <a:spcPct val="100000"/>
              </a:lnSpc>
            </a:pPr>
            <a:r>
              <a:rPr lang="en-US" sz="1600" spc="-1" dirty="0">
                <a:solidFill>
                  <a:schemeClr val="dk1"/>
                </a:solidFill>
                <a:latin typeface="Calibri"/>
              </a:rPr>
              <a:t>F. Rose, I. Balog, AR, </a:t>
            </a:r>
            <a:r>
              <a:rPr lang="en-US" sz="1600" spc="-1" dirty="0" err="1">
                <a:solidFill>
                  <a:schemeClr val="dk1"/>
                </a:solidFill>
                <a:latin typeface="Calibri"/>
              </a:rPr>
              <a:t>arXiv</a:t>
            </a:r>
            <a:r>
              <a:rPr lang="en-US" sz="1600" b="0" strike="noStrike" spc="-1" dirty="0">
                <a:solidFill>
                  <a:schemeClr val="dk1"/>
                </a:solidFill>
                <a:latin typeface="Calibri"/>
              </a:rPr>
              <a:t>????.????</a:t>
            </a:r>
          </a:p>
          <a:p>
            <a:pPr algn="ctr" defTabSz="914400">
              <a:lnSpc>
                <a:spcPct val="100000"/>
              </a:lnSpc>
            </a:pPr>
            <a:endParaRPr lang="en-US" sz="1600" b="0" strike="noStrike" spc="-1" dirty="0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7" name="Picture 8"/>
          <p:cNvPicPr/>
          <p:nvPr/>
        </p:nvPicPr>
        <p:blipFill>
          <a:blip r:embed="rId3"/>
          <a:stretch/>
        </p:blipFill>
        <p:spPr>
          <a:xfrm>
            <a:off x="172080" y="6038280"/>
            <a:ext cx="2755440" cy="7362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FF696A-574E-C1D5-D545-15D7F6ABE6B8}"/>
              </a:ext>
            </a:extLst>
          </p:cNvPr>
          <p:cNvSpPr txBox="1"/>
          <p:nvPr/>
        </p:nvSpPr>
        <p:spPr>
          <a:xfrm>
            <a:off x="2044347" y="5238038"/>
            <a:ext cx="8102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with Ivan Balog, Bertrand Delamotte, Félix Rose and Sankarshan Sahu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LDP to CLT (Cramer’s series)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C2B6411-9420-49ED-0548-211F5368E199}"/>
              </a:ext>
            </a:extLst>
          </p:cNvPr>
          <p:cNvSpPr txBox="1"/>
          <p:nvPr/>
        </p:nvSpPr>
        <p:spPr>
          <a:xfrm>
            <a:off x="0" y="896753"/>
            <a:ext cx="78302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Recovering the CLT from the LDP                                                        for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4D563D-DACC-476D-61C2-1A83148E961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166" y="770985"/>
            <a:ext cx="3062224" cy="707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63302E-494C-5B1A-19AF-ABEE0B6AB73F}"/>
              </a:ext>
            </a:extLst>
          </p:cNvPr>
          <p:cNvSpPr txBox="1"/>
          <p:nvPr/>
        </p:nvSpPr>
        <p:spPr>
          <a:xfrm>
            <a:off x="1800086" y="1955160"/>
            <a:ext cx="7532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rgbClr val="FF0000"/>
                </a:solidFill>
              </a:rPr>
              <a:t>Universal (gaussian) law</a:t>
            </a:r>
            <a:r>
              <a:rPr lang="en-FR" sz="2400" dirty="0"/>
              <a:t> with one </a:t>
            </a:r>
            <a:r>
              <a:rPr lang="en-FR" sz="2400" dirty="0">
                <a:solidFill>
                  <a:srgbClr val="0070C0"/>
                </a:solidFill>
              </a:rPr>
              <a:t>non-universal amplitude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5540A6-14A3-783E-4458-17A8B627259E}"/>
              </a:ext>
            </a:extLst>
          </p:cNvPr>
          <p:cNvGrpSpPr/>
          <p:nvPr/>
        </p:nvGrpSpPr>
        <p:grpSpPr>
          <a:xfrm>
            <a:off x="388610" y="3053672"/>
            <a:ext cx="11769232" cy="3172763"/>
            <a:chOff x="388610" y="3053672"/>
            <a:chExt cx="11769232" cy="317276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4E5F5B-FF18-AD5D-340D-DA0BCD12842A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071" y="3053672"/>
              <a:ext cx="4557860" cy="75065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85C637-DE32-B333-35D4-BCE03EB40D56}"/>
                </a:ext>
              </a:extLst>
            </p:cNvPr>
            <p:cNvSpPr txBox="1"/>
            <p:nvPr/>
          </p:nvSpPr>
          <p:spPr>
            <a:xfrm>
              <a:off x="388610" y="3184283"/>
              <a:ext cx="288790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200" dirty="0"/>
                <a:t>“Finite size corrections”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8590D6-09C7-3A9B-7913-C59EE2650612}"/>
                </a:ext>
              </a:extLst>
            </p:cNvPr>
            <p:cNvPicPr>
              <a:picLocks/>
            </p:cNvPicPr>
            <p:nvPr>
              <p:custDataLst>
                <p:tags r:id="rId4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56042" y="3226294"/>
              <a:ext cx="1863343" cy="418149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6EE4514-958D-B5D6-901F-348ABAD26E1A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6277" y="4163254"/>
              <a:ext cx="2008078" cy="83068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D01913-06C7-19B8-2B1B-CC0A414F1176}"/>
                </a:ext>
              </a:extLst>
            </p:cNvPr>
            <p:cNvSpPr txBox="1"/>
            <p:nvPr/>
          </p:nvSpPr>
          <p:spPr>
            <a:xfrm>
              <a:off x="3602074" y="4331988"/>
              <a:ext cx="17834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000" dirty="0"/>
                <a:t>Carmer’s series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42A67E5-F46F-1B10-9B4B-8C55A08BD5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97390" y="4763260"/>
              <a:ext cx="156026" cy="1093843"/>
            </a:xfrm>
            <a:prstGeom prst="straightConnector1">
              <a:avLst/>
            </a:prstGeom>
            <a:ln w="3492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BFF024-013C-D63D-EF9E-8D38CF989B09}"/>
                </a:ext>
              </a:extLst>
            </p:cNvPr>
            <p:cNvSpPr txBox="1"/>
            <p:nvPr/>
          </p:nvSpPr>
          <p:spPr>
            <a:xfrm>
              <a:off x="6096000" y="5857103"/>
              <a:ext cx="2475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800" dirty="0">
                  <a:solidFill>
                    <a:srgbClr val="0070C0"/>
                  </a:solidFill>
                </a:rPr>
                <a:t>non-universal amplitude</a:t>
              </a:r>
              <a:endParaRPr lang="en-FR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9E67018-C247-8302-BDAD-5D24A3635F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14947" y="4462664"/>
              <a:ext cx="1490521" cy="88987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8ED0D0-2FA6-ABD0-7025-9F503796E544}"/>
                </a:ext>
              </a:extLst>
            </p:cNvPr>
            <p:cNvSpPr txBox="1"/>
            <p:nvPr/>
          </p:nvSpPr>
          <p:spPr>
            <a:xfrm>
              <a:off x="9105468" y="5244402"/>
              <a:ext cx="305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</a:rPr>
                <a:t>U</a:t>
              </a:r>
              <a:r>
                <a:rPr lang="en-FR" sz="1800" dirty="0">
                  <a:solidFill>
                    <a:srgbClr val="FF0000"/>
                  </a:solidFill>
                </a:rPr>
                <a:t>niversal power </a:t>
              </a:r>
              <a:r>
                <a:rPr lang="en-FR" dirty="0">
                  <a:solidFill>
                    <a:srgbClr val="FF0000"/>
                  </a:solidFill>
                </a:rPr>
                <a:t>of</a:t>
              </a:r>
              <a:r>
                <a:rPr lang="en-FR" sz="1800" dirty="0">
                  <a:solidFill>
                    <a:srgbClr val="FF0000"/>
                  </a:solidFill>
                </a:rPr>
                <a:t> system size</a:t>
              </a:r>
              <a:endParaRPr lang="en-FR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305AAAB-6347-B20C-54A6-A1347EA0AE0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087" y="968940"/>
            <a:ext cx="1158240" cy="2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1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 1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Rate function and Legendre transform (Cramer’s theorem)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36118F6-4903-478C-4448-53B64BF91BA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56" y="1502308"/>
            <a:ext cx="4094480" cy="1109472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633ABE97-EBDB-2D3F-CD5B-BC5935D9A311}"/>
              </a:ext>
            </a:extLst>
          </p:cNvPr>
          <p:cNvGrpSpPr/>
          <p:nvPr/>
        </p:nvGrpSpPr>
        <p:grpSpPr>
          <a:xfrm>
            <a:off x="4533109" y="1296929"/>
            <a:ext cx="1968055" cy="1146439"/>
            <a:chOff x="4666281" y="1296929"/>
            <a:chExt cx="1968055" cy="1146439"/>
          </a:xfrm>
        </p:grpSpPr>
        <p:sp>
          <p:nvSpPr>
            <p:cNvPr id="20" name="Right Arrow 19">
              <a:extLst>
                <a:ext uri="{FF2B5EF4-FFF2-40B4-BE49-F238E27FC236}">
                  <a16:creationId xmlns:a16="http://schemas.microsoft.com/office/drawing/2014/main" id="{5F224535-3023-7EAA-09B3-737A20ACB4F8}"/>
                </a:ext>
              </a:extLst>
            </p:cNvPr>
            <p:cNvSpPr/>
            <p:nvPr/>
          </p:nvSpPr>
          <p:spPr>
            <a:xfrm>
              <a:off x="4666281" y="1296929"/>
              <a:ext cx="1968055" cy="1146439"/>
            </a:xfrm>
            <a:prstGeom prst="rightArrow">
              <a:avLst/>
            </a:prstGeom>
            <a:ln w="34925"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D3E48DE-7EBA-F7CE-C59E-27996D0D41A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8064" y="1733077"/>
              <a:ext cx="1692482" cy="323967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4525C3A-4ECB-921D-6362-824C290F7641}"/>
              </a:ext>
            </a:extLst>
          </p:cNvPr>
          <p:cNvGrpSpPr/>
          <p:nvPr/>
        </p:nvGrpSpPr>
        <p:grpSpPr>
          <a:xfrm>
            <a:off x="6318607" y="1258468"/>
            <a:ext cx="5636899" cy="2494791"/>
            <a:chOff x="6318607" y="1258468"/>
            <a:chExt cx="5636899" cy="249479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5E7D088-E2A5-8943-E178-0610E2884F9E}"/>
                </a:ext>
              </a:extLst>
            </p:cNvPr>
            <p:cNvGrpSpPr/>
            <p:nvPr/>
          </p:nvGrpSpPr>
          <p:grpSpPr>
            <a:xfrm>
              <a:off x="6318607" y="1258468"/>
              <a:ext cx="4975106" cy="2094737"/>
              <a:chOff x="6318607" y="1258468"/>
              <a:chExt cx="4975106" cy="2094737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34F0F80-34A1-5470-0F60-DFBBF6BFAF5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4337" y="1258468"/>
                <a:ext cx="4659376" cy="1597152"/>
              </a:xfrm>
              <a:prstGeom prst="rect">
                <a:avLst/>
              </a:prstGeom>
            </p:spPr>
          </p:pic>
          <p:sp>
            <p:nvSpPr>
              <p:cNvPr id="21" name="TextBox 20 2">
                <a:extLst>
                  <a:ext uri="{FF2B5EF4-FFF2-40B4-BE49-F238E27FC236}">
                    <a16:creationId xmlns:a16="http://schemas.microsoft.com/office/drawing/2014/main" id="{DE8D4F46-37BA-7F08-6F3B-06312EDD7EB4}"/>
                  </a:ext>
                </a:extLst>
              </p:cNvPr>
              <p:cNvSpPr txBox="1"/>
              <p:nvPr/>
            </p:nvSpPr>
            <p:spPr>
              <a:xfrm>
                <a:off x="6318607" y="2983873"/>
                <a:ext cx="1360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</a:t>
                </a:r>
                <a:r>
                  <a:rPr lang="en-FR" dirty="0"/>
                  <a:t>addle-point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9AF0106-87B9-CCDC-7502-FDFFD28AC0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50813" y="2443368"/>
                <a:ext cx="782225" cy="495041"/>
              </a:xfrm>
              <a:prstGeom prst="straightConnector1">
                <a:avLst/>
              </a:prstGeom>
              <a:ln w="317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83B7FDC-937F-C7C1-731D-FC64FE2247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05535" y="2505153"/>
              <a:ext cx="147236" cy="844475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74D0866-B4BE-AC83-3C46-6044DBA49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440562" y="3402337"/>
              <a:ext cx="2514944" cy="350922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8A830AE-7E93-1FF2-2274-86DEBB91CE09}"/>
              </a:ext>
            </a:extLst>
          </p:cNvPr>
          <p:cNvGrpSpPr/>
          <p:nvPr/>
        </p:nvGrpSpPr>
        <p:grpSpPr>
          <a:xfrm>
            <a:off x="4173950" y="4510726"/>
            <a:ext cx="4524854" cy="900188"/>
            <a:chOff x="3669957" y="5263313"/>
            <a:chExt cx="4524854" cy="900188"/>
          </a:xfrm>
        </p:grpSpPr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D4194B17-C5A8-65C9-317E-11143E887E52}"/>
                </a:ext>
              </a:extLst>
            </p:cNvPr>
            <p:cNvSpPr/>
            <p:nvPr/>
          </p:nvSpPr>
          <p:spPr>
            <a:xfrm>
              <a:off x="3669957" y="5263313"/>
              <a:ext cx="4524854" cy="90018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AD14D4A-8A17-C393-ABF1-2E2EE16DB90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9609" y="5431725"/>
              <a:ext cx="4073429" cy="567014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7EF1CF-8760-73DE-E4F0-BAD9547BEC62}"/>
              </a:ext>
            </a:extLst>
          </p:cNvPr>
          <p:cNvGrpSpPr/>
          <p:nvPr/>
        </p:nvGrpSpPr>
        <p:grpSpPr>
          <a:xfrm>
            <a:off x="268385" y="4209150"/>
            <a:ext cx="3389214" cy="1685023"/>
            <a:chOff x="268385" y="4209150"/>
            <a:chExt cx="3389214" cy="168502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2266246-3470-82F5-27E8-EA735DA2F804}"/>
                </a:ext>
              </a:extLst>
            </p:cNvPr>
            <p:cNvGrpSpPr/>
            <p:nvPr/>
          </p:nvGrpSpPr>
          <p:grpSpPr>
            <a:xfrm>
              <a:off x="268385" y="4209150"/>
              <a:ext cx="3389214" cy="1685023"/>
              <a:chOff x="268385" y="4209150"/>
              <a:chExt cx="3389214" cy="1685023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D86AB49F-D4C5-71FB-C2B3-843BBDE52750}"/>
                  </a:ext>
                </a:extLst>
              </p:cNvPr>
              <p:cNvSpPr/>
              <p:nvPr/>
            </p:nvSpPr>
            <p:spPr>
              <a:xfrm>
                <a:off x="268385" y="4209150"/>
                <a:ext cx="3389214" cy="1685023"/>
              </a:xfrm>
              <a:prstGeom prst="roundRect">
                <a:avLst/>
              </a:prstGeom>
              <a:ln w="53975"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141DED4-B762-02DC-49C6-134979C3EA37}"/>
                  </a:ext>
                </a:extLst>
              </p:cNvPr>
              <p:cNvSpPr txBox="1"/>
              <p:nvPr/>
            </p:nvSpPr>
            <p:spPr>
              <a:xfrm>
                <a:off x="835022" y="4284850"/>
                <a:ext cx="225593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sz="2200" dirty="0"/>
                  <a:t>Effective potential</a:t>
                </a:r>
              </a:p>
            </p:txBody>
          </p: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82FD2BE-7627-6BB3-DC8D-0B8FE22BA81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499" y="4830736"/>
                <a:ext cx="3090983" cy="479114"/>
              </a:xfrm>
              <a:prstGeom prst="rect">
                <a:avLst/>
              </a:prstGeom>
            </p:spPr>
          </p:pic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69431D1-F310-1ABF-D7EB-259D7CD7C2BD}"/>
                </a:ext>
              </a:extLst>
            </p:cNvPr>
            <p:cNvSpPr txBox="1"/>
            <p:nvPr/>
          </p:nvSpPr>
          <p:spPr>
            <a:xfrm>
              <a:off x="1101462" y="5425208"/>
              <a:ext cx="153317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FR" dirty="0">
                  <a:solidFill>
                    <a:srgbClr val="FF0000"/>
                  </a:solidFill>
                </a:rPr>
                <a:t>Always convex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704A42DD-97F7-4CB0-4BFE-7A1CA965BA7E}"/>
              </a:ext>
            </a:extLst>
          </p:cNvPr>
          <p:cNvSpPr txBox="1"/>
          <p:nvPr/>
        </p:nvSpPr>
        <p:spPr>
          <a:xfrm>
            <a:off x="3602075" y="6245975"/>
            <a:ext cx="5726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solidFill>
                  <a:srgbClr val="FF0000"/>
                </a:solidFill>
              </a:rPr>
              <a:t>Valid in regions where rate function convex !</a:t>
            </a:r>
          </a:p>
        </p:txBody>
      </p:sp>
    </p:spTree>
    <p:extLst>
      <p:ext uri="{BB962C8B-B14F-4D97-AF65-F5344CB8AC3E}">
        <p14:creationId xmlns:p14="http://schemas.microsoft.com/office/powerpoint/2010/main" val="346047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118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19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9185875-8D19-D35D-57AB-6A551F56EC2C}"/>
              </a:ext>
            </a:extLst>
          </p:cNvPr>
          <p:cNvSpPr txBox="1"/>
          <p:nvPr/>
        </p:nvSpPr>
        <p:spPr>
          <a:xfrm>
            <a:off x="675477" y="1690062"/>
            <a:ext cx="1084104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4400" dirty="0"/>
              <a:t>Generalization of CLT, LDP and Cramer’s series </a:t>
            </a:r>
          </a:p>
          <a:p>
            <a:pPr algn="ctr"/>
            <a:endParaRPr lang="en-FR" sz="4400" dirty="0"/>
          </a:p>
          <a:p>
            <a:pPr algn="ctr"/>
            <a:r>
              <a:rPr lang="en-FR" sz="4400" dirty="0"/>
              <a:t>from </a:t>
            </a:r>
          </a:p>
          <a:p>
            <a:pPr algn="ctr"/>
            <a:endParaRPr lang="en-FR" sz="4400" dirty="0"/>
          </a:p>
          <a:p>
            <a:pPr algn="ctr"/>
            <a:r>
              <a:rPr lang="en-FR" sz="4400" dirty="0"/>
              <a:t>(Functional) Renormalization Group</a:t>
            </a:r>
          </a:p>
        </p:txBody>
      </p:sp>
      <p:grpSp>
        <p:nvGrpSpPr>
          <p:cNvPr id="6" name="Group 18">
            <a:extLst>
              <a:ext uri="{FF2B5EF4-FFF2-40B4-BE49-F238E27FC236}">
                <a16:creationId xmlns:a16="http://schemas.microsoft.com/office/drawing/2014/main" id="{A6B533A0-4122-422E-102C-BD1C500C7943}"/>
              </a:ext>
            </a:extLst>
          </p:cNvPr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A9D58216-26E1-71F0-B026-8F88F1DFFFC2}"/>
                </a:ext>
              </a:extLst>
            </p:cNvPr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018ECD61-8DE4-7883-BD1A-F0F31B0E49CE}"/>
                </a:ext>
              </a:extLst>
            </p:cNvPr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Strongly correlated variables ?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9EEB6E7-4E21-6841-66C0-CA113D019CDF}"/>
              </a:ext>
            </a:extLst>
          </p:cNvPr>
          <p:cNvSpPr txBox="1"/>
          <p:nvPr/>
        </p:nvSpPr>
        <p:spPr>
          <a:xfrm>
            <a:off x="2279249" y="6253619"/>
            <a:ext cx="7633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NB: connection between RG and CLT undertood already in the 70’s (Jona-Lasino)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125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26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Generalized CLT for strongly correlated variables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27" name="TextBox 1"/>
          <p:cNvSpPr/>
          <p:nvPr/>
        </p:nvSpPr>
        <p:spPr>
          <a:xfrm>
            <a:off x="413640" y="653040"/>
            <a:ext cx="16365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Correlations: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Picture 2 1"/>
          <p:cNvPicPr/>
          <p:nvPr/>
        </p:nvPicPr>
        <p:blipFill>
          <a:blip r:embed="rId5"/>
          <a:stretch/>
        </p:blipFill>
        <p:spPr>
          <a:xfrm>
            <a:off x="2142360" y="693360"/>
            <a:ext cx="2485440" cy="338040"/>
          </a:xfrm>
          <a:prstGeom prst="rect">
            <a:avLst/>
          </a:prstGeom>
          <a:ln w="0">
            <a:noFill/>
          </a:ln>
        </p:spPr>
      </p:pic>
      <p:sp>
        <p:nvSpPr>
          <p:cNvPr id="129" name="TextBox 3"/>
          <p:cNvSpPr/>
          <p:nvPr/>
        </p:nvSpPr>
        <p:spPr>
          <a:xfrm>
            <a:off x="419040" y="1489320"/>
            <a:ext cx="23648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0070C0"/>
                </a:solidFill>
                <a:latin typeface="Calibri"/>
              </a:rPr>
              <a:t>Weak correlations: 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TextBox 6"/>
          <p:cNvSpPr/>
          <p:nvPr/>
        </p:nvSpPr>
        <p:spPr>
          <a:xfrm>
            <a:off x="4850280" y="1454760"/>
            <a:ext cx="35247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Similar to i.i.d.’s: standard CLT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9"/>
          <p:cNvSpPr/>
          <p:nvPr/>
        </p:nvSpPr>
        <p:spPr>
          <a:xfrm>
            <a:off x="479160" y="3207960"/>
            <a:ext cx="3956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Example: Second order phase transitions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7"/>
          <p:cNvSpPr/>
          <p:nvPr/>
        </p:nvSpPr>
        <p:spPr>
          <a:xfrm>
            <a:off x="470520" y="2403720"/>
            <a:ext cx="24044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FF0000"/>
                </a:solidFill>
                <a:latin typeface="Calibri"/>
              </a:rPr>
              <a:t>Strong correlations: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7" name="Group 10"/>
          <p:cNvGrpSpPr/>
          <p:nvPr/>
        </p:nvGrpSpPr>
        <p:grpSpPr>
          <a:xfrm>
            <a:off x="421200" y="3411720"/>
            <a:ext cx="10512000" cy="3198600"/>
            <a:chOff x="421200" y="3411720"/>
            <a:chExt cx="10512000" cy="3198600"/>
          </a:xfrm>
        </p:grpSpPr>
        <p:grpSp>
          <p:nvGrpSpPr>
            <p:cNvPr id="138" name="Group 5"/>
            <p:cNvGrpSpPr/>
            <p:nvPr/>
          </p:nvGrpSpPr>
          <p:grpSpPr>
            <a:xfrm>
              <a:off x="421200" y="3411720"/>
              <a:ext cx="10512000" cy="3198600"/>
              <a:chOff x="421200" y="3411720"/>
              <a:chExt cx="10512000" cy="3198600"/>
            </a:xfrm>
          </p:grpSpPr>
          <p:pic>
            <p:nvPicPr>
              <p:cNvPr id="139" name="Picture 11"/>
              <p:cNvPicPr/>
              <p:nvPr/>
            </p:nvPicPr>
            <p:blipFill>
              <a:blip r:embed="rId6"/>
              <a:stretch/>
            </p:blipFill>
            <p:spPr>
              <a:xfrm>
                <a:off x="7778160" y="3411720"/>
                <a:ext cx="3155040" cy="315504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40" name="TextBox 12"/>
              <p:cNvSpPr/>
              <p:nvPr/>
            </p:nvSpPr>
            <p:spPr>
              <a:xfrm>
                <a:off x="486720" y="4036320"/>
                <a:ext cx="6225120" cy="455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2400" b="0" strike="noStrike" spc="-1">
                    <a:solidFill>
                      <a:schemeClr val="dk1"/>
                    </a:solidFill>
                    <a:latin typeface="Calibri"/>
                  </a:rPr>
                  <a:t>Standard model of statistical physics: Ising model</a:t>
                </a:r>
                <a:endParaRPr lang="en-GB" sz="24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41" name="Picture 13"/>
              <p:cNvPicPr/>
              <p:nvPr/>
            </p:nvPicPr>
            <p:blipFill>
              <a:blip r:embed="rId7"/>
              <a:stretch/>
            </p:blipFill>
            <p:spPr>
              <a:xfrm>
                <a:off x="2338560" y="4587840"/>
                <a:ext cx="2647080" cy="4291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42" name="TextBox 15"/>
              <p:cNvSpPr/>
              <p:nvPr/>
            </p:nvSpPr>
            <p:spPr>
              <a:xfrm>
                <a:off x="421200" y="5760720"/>
                <a:ext cx="2454840" cy="3639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chemeClr val="dk1"/>
                    </a:solidFill>
                    <a:latin typeface="Calibri"/>
                  </a:rPr>
                  <a:t>Energy of configuration: </a:t>
                </a:r>
                <a:endParaRPr lang="en-GB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43" name="TextBox 16"/>
              <p:cNvSpPr/>
              <p:nvPr/>
            </p:nvSpPr>
            <p:spPr>
              <a:xfrm>
                <a:off x="431640" y="6246360"/>
                <a:ext cx="1773720" cy="3639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chemeClr val="dk1"/>
                    </a:solidFill>
                    <a:latin typeface="Calibri"/>
                  </a:rPr>
                  <a:t>Number of spins:</a:t>
                </a:r>
                <a:endParaRPr lang="en-GB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44" name="Picture 21"/>
              <p:cNvPicPr/>
              <p:nvPr/>
            </p:nvPicPr>
            <p:blipFill>
              <a:blip r:embed="rId8"/>
              <a:stretch/>
            </p:blipFill>
            <p:spPr>
              <a:xfrm>
                <a:off x="2930400" y="5792400"/>
                <a:ext cx="1897560" cy="63972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145" name="Picture 8 1"/>
            <p:cNvPicPr/>
            <p:nvPr/>
          </p:nvPicPr>
          <p:blipFill>
            <a:blip r:embed="rId9"/>
            <a:stretch/>
          </p:blipFill>
          <p:spPr>
            <a:xfrm>
              <a:off x="2184120" y="6258960"/>
              <a:ext cx="887040" cy="2458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" name="Picture 2 2">
            <a:extLst>
              <a:ext uri="{FF2B5EF4-FFF2-40B4-BE49-F238E27FC236}">
                <a16:creationId xmlns:a16="http://schemas.microsoft.com/office/drawing/2014/main" id="{5E862752-849C-5DB6-80F9-B9AE0BEE52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99" y="541895"/>
            <a:ext cx="1812317" cy="7356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04C038-F81A-4E76-0306-142D26C7B3D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80" y="1496089"/>
            <a:ext cx="1389266" cy="375262"/>
          </a:xfrm>
          <a:prstGeom prst="rect">
            <a:avLst/>
          </a:prstGeom>
        </p:spPr>
      </p:pic>
      <p:pic>
        <p:nvPicPr>
          <p:cNvPr id="9" name="Picture 8 2">
            <a:extLst>
              <a:ext uri="{FF2B5EF4-FFF2-40B4-BE49-F238E27FC236}">
                <a16:creationId xmlns:a16="http://schemas.microsoft.com/office/drawing/2014/main" id="{0A92270E-FDCD-496D-9697-A2C4770CCEC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400" y="2392172"/>
            <a:ext cx="2132893" cy="525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147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48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Basics of the Ising model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49" name="Group 12"/>
          <p:cNvGrpSpPr/>
          <p:nvPr/>
        </p:nvGrpSpPr>
        <p:grpSpPr>
          <a:xfrm>
            <a:off x="53640" y="692280"/>
            <a:ext cx="10417680" cy="424800"/>
            <a:chOff x="53640" y="692280"/>
            <a:chExt cx="10417680" cy="424800"/>
          </a:xfrm>
        </p:grpSpPr>
        <p:sp>
          <p:nvSpPr>
            <p:cNvPr id="150" name="TextBox 1"/>
            <p:cNvSpPr/>
            <p:nvPr/>
          </p:nvSpPr>
          <p:spPr>
            <a:xfrm>
              <a:off x="53640" y="692280"/>
              <a:ext cx="10417680" cy="424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>
                  <a:solidFill>
                    <a:schemeClr val="dk1"/>
                  </a:solidFill>
                  <a:latin typeface="Calibri"/>
                </a:rPr>
                <a:t>Phase transition from paramagnet at high T  (              ) to a ferromagnet at low T  (              ) </a:t>
              </a:r>
              <a:endParaRPr lang="en-GB" sz="2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51" name="Picture 9"/>
            <p:cNvPicPr/>
            <p:nvPr/>
          </p:nvPicPr>
          <p:blipFill>
            <a:blip r:embed="rId2"/>
            <a:stretch/>
          </p:blipFill>
          <p:spPr>
            <a:xfrm>
              <a:off x="5254920" y="806760"/>
              <a:ext cx="806040" cy="2523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2" name="Picture 11"/>
            <p:cNvPicPr/>
            <p:nvPr/>
          </p:nvPicPr>
          <p:blipFill>
            <a:blip r:embed="rId3"/>
            <a:stretch/>
          </p:blipFill>
          <p:spPr>
            <a:xfrm>
              <a:off x="9419382" y="815400"/>
              <a:ext cx="801720" cy="251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53" name="TextBox 13"/>
          <p:cNvSpPr/>
          <p:nvPr/>
        </p:nvSpPr>
        <p:spPr>
          <a:xfrm>
            <a:off x="67680" y="1347480"/>
            <a:ext cx="5837040" cy="47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High temperature (T&gt;&gt;T</a:t>
            </a:r>
            <a:r>
              <a:rPr lang="en-US" sz="2200" b="0" strike="noStrike" spc="-1" baseline="-25000">
                <a:solidFill>
                  <a:schemeClr val="dk1"/>
                </a:solidFill>
                <a:latin typeface="Calibri"/>
              </a:rPr>
              <a:t>c</a:t>
            </a: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): finite correlation length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4" name="Group 24"/>
          <p:cNvGrpSpPr/>
          <p:nvPr/>
        </p:nvGrpSpPr>
        <p:grpSpPr>
          <a:xfrm>
            <a:off x="102600" y="2841840"/>
            <a:ext cx="6767640" cy="3395880"/>
            <a:chOff x="102600" y="2841840"/>
            <a:chExt cx="6767640" cy="3395880"/>
          </a:xfrm>
        </p:grpSpPr>
        <p:grpSp>
          <p:nvGrpSpPr>
            <p:cNvPr id="155" name="Group 31"/>
            <p:cNvGrpSpPr/>
            <p:nvPr/>
          </p:nvGrpSpPr>
          <p:grpSpPr>
            <a:xfrm>
              <a:off x="102600" y="2841840"/>
              <a:ext cx="6767640" cy="3395880"/>
              <a:chOff x="102600" y="2841840"/>
              <a:chExt cx="6767640" cy="3395880"/>
            </a:xfrm>
          </p:grpSpPr>
          <p:sp>
            <p:nvSpPr>
              <p:cNvPr id="156" name="TextBox 17"/>
              <p:cNvSpPr/>
              <p:nvPr/>
            </p:nvSpPr>
            <p:spPr>
              <a:xfrm>
                <a:off x="102600" y="2841840"/>
                <a:ext cx="6767640" cy="3395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	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  - scale invariance at T</a:t>
                </a:r>
                <a:r>
                  <a:rPr lang="en-US" sz="2200" b="0" strike="noStrike" spc="-1" baseline="-25000" dirty="0">
                    <a:solidFill>
                      <a:schemeClr val="dk1"/>
                    </a:solidFill>
                    <a:latin typeface="Calibri"/>
                  </a:rPr>
                  <a:t>c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  - scaling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  - universality </a:t>
                </a:r>
                <a:r>
                  <a:rPr lang="en-US" sz="1600" b="0" strike="noStrike" spc="-1" dirty="0">
                    <a:solidFill>
                      <a:schemeClr val="dk1"/>
                    </a:solidFill>
                    <a:latin typeface="Calibri"/>
                  </a:rPr>
                  <a:t>(e.g. liquid-gas critical point, many ferromagnets)</a:t>
                </a:r>
                <a:endParaRPr lang="en-GB" sz="16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endParaRPr lang="en-GB" sz="1600" b="0" strike="noStrike" spc="-1" dirty="0">
                  <a:solidFill>
                    <a:srgbClr val="000000"/>
                  </a:solidFill>
                  <a:latin typeface="Arial"/>
                </a:endParaRPr>
              </a:p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  - conformal invariance, fractal dimension of domains,…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57" name="Picture 22"/>
              <p:cNvPicPr/>
              <p:nvPr/>
            </p:nvPicPr>
            <p:blipFill>
              <a:blip r:embed="rId4"/>
              <a:stretch/>
            </p:blipFill>
            <p:spPr>
              <a:xfrm>
                <a:off x="3374280" y="3109320"/>
                <a:ext cx="2222280" cy="57240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158" name="Picture 29"/>
              <p:cNvPicPr/>
              <p:nvPr/>
            </p:nvPicPr>
            <p:blipFill>
              <a:blip r:embed="rId5"/>
              <a:stretch/>
            </p:blipFill>
            <p:spPr>
              <a:xfrm>
                <a:off x="1631160" y="4317480"/>
                <a:ext cx="1680840" cy="28080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159" name="Picture 30"/>
              <p:cNvPicPr/>
              <p:nvPr/>
            </p:nvPicPr>
            <p:blipFill>
              <a:blip r:embed="rId6"/>
              <a:stretch/>
            </p:blipFill>
            <p:spPr>
              <a:xfrm>
                <a:off x="1631160" y="3944160"/>
                <a:ext cx="1680840" cy="27252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160" name="Picture 32"/>
            <p:cNvPicPr/>
            <p:nvPr/>
          </p:nvPicPr>
          <p:blipFill>
            <a:blip r:embed="rId7"/>
            <a:stretch/>
          </p:blipFill>
          <p:spPr>
            <a:xfrm>
              <a:off x="4548600" y="4084920"/>
              <a:ext cx="1247040" cy="41940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61" name="Group 23"/>
          <p:cNvGrpSpPr/>
          <p:nvPr/>
        </p:nvGrpSpPr>
        <p:grpSpPr>
          <a:xfrm>
            <a:off x="245160" y="2304720"/>
            <a:ext cx="11734920" cy="4488120"/>
            <a:chOff x="245160" y="2304720"/>
            <a:chExt cx="11734920" cy="4488120"/>
          </a:xfrm>
        </p:grpSpPr>
        <p:grpSp>
          <p:nvGrpSpPr>
            <p:cNvPr id="162" name="Group 4"/>
            <p:cNvGrpSpPr/>
            <p:nvPr/>
          </p:nvGrpSpPr>
          <p:grpSpPr>
            <a:xfrm>
              <a:off x="6919560" y="2304720"/>
              <a:ext cx="5060520" cy="4488120"/>
              <a:chOff x="6919560" y="2304720"/>
              <a:chExt cx="5060520" cy="4488120"/>
            </a:xfrm>
          </p:grpSpPr>
          <p:grpSp>
            <p:nvGrpSpPr>
              <p:cNvPr id="163" name="Group 10"/>
              <p:cNvGrpSpPr/>
              <p:nvPr/>
            </p:nvGrpSpPr>
            <p:grpSpPr>
              <a:xfrm>
                <a:off x="6919560" y="2648880"/>
                <a:ext cx="5060520" cy="4143960"/>
                <a:chOff x="6919560" y="2648880"/>
                <a:chExt cx="5060520" cy="4143960"/>
              </a:xfrm>
            </p:grpSpPr>
            <p:pic>
              <p:nvPicPr>
                <p:cNvPr id="164" name="Picture 5"/>
                <p:cNvPicPr/>
                <p:nvPr/>
              </p:nvPicPr>
              <p:blipFill>
                <a:blip r:embed="rId8"/>
                <a:stretch/>
              </p:blipFill>
              <p:spPr>
                <a:xfrm>
                  <a:off x="7575120" y="2648880"/>
                  <a:ext cx="4404960" cy="4143960"/>
                </a:xfrm>
                <a:prstGeom prst="rect">
                  <a:avLst/>
                </a:prstGeom>
                <a:ln w="0">
                  <a:noFill/>
                </a:ln>
              </p:spPr>
            </p:pic>
            <p:cxnSp>
              <p:nvCxnSpPr>
                <p:cNvPr id="165" name="Straight Arrow Connector 7"/>
                <p:cNvCxnSpPr/>
                <p:nvPr/>
              </p:nvCxnSpPr>
              <p:spPr>
                <a:xfrm>
                  <a:off x="7319160" y="2651040"/>
                  <a:ext cx="360" cy="4132080"/>
                </a:xfrm>
                <a:prstGeom prst="straightConnector1">
                  <a:avLst/>
                </a:prstGeom>
                <a:ln>
                  <a:solidFill>
                    <a:srgbClr val="4472C4"/>
                  </a:solidFill>
                  <a:headEnd type="triangle" w="med" len="med"/>
                  <a:tailEnd type="triangle" w="med" len="med"/>
                </a:ln>
              </p:spPr>
            </p:cxnSp>
            <p:sp>
              <p:nvSpPr>
                <p:cNvPr id="166" name="TextBox 8"/>
                <p:cNvSpPr/>
                <p:nvPr/>
              </p:nvSpPr>
              <p:spPr>
                <a:xfrm>
                  <a:off x="6919560" y="4717080"/>
                  <a:ext cx="287640" cy="3945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000" b="0" strike="noStrike" spc="-1">
                      <a:solidFill>
                        <a:schemeClr val="dk1"/>
                      </a:solidFill>
                      <a:latin typeface="Calibri"/>
                    </a:rPr>
                    <a:t>L</a:t>
                  </a:r>
                  <a:endParaRPr lang="en-GB" sz="20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pic>
            <p:nvPicPr>
              <p:cNvPr id="167" name="Picture 14"/>
              <p:cNvPicPr/>
              <p:nvPr/>
            </p:nvPicPr>
            <p:blipFill>
              <a:blip r:embed="rId9"/>
              <a:stretch/>
            </p:blipFill>
            <p:spPr>
              <a:xfrm>
                <a:off x="9096480" y="2304720"/>
                <a:ext cx="1311840" cy="2732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168" name="TextBox 6"/>
            <p:cNvSpPr/>
            <p:nvPr/>
          </p:nvSpPr>
          <p:spPr>
            <a:xfrm>
              <a:off x="245160" y="2525400"/>
              <a:ext cx="4780800" cy="470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>
                  <a:solidFill>
                    <a:schemeClr val="dk1"/>
                  </a:solidFill>
                  <a:latin typeface="Calibri"/>
                </a:rPr>
                <a:t>Close to T</a:t>
              </a:r>
              <a:r>
                <a:rPr lang="en-US" sz="2200" b="0" strike="noStrike" spc="-1" baseline="-25000">
                  <a:solidFill>
                    <a:schemeClr val="dk1"/>
                  </a:solidFill>
                  <a:latin typeface="Calibri"/>
                </a:rPr>
                <a:t>c</a:t>
              </a:r>
              <a:r>
                <a:rPr lang="en-US" sz="2200" b="0" strike="noStrike" spc="-1">
                  <a:solidFill>
                    <a:schemeClr val="dk1"/>
                  </a:solidFill>
                  <a:latin typeface="Calibri"/>
                </a:rPr>
                <a:t>, many emergent phenomena:</a:t>
              </a:r>
              <a:endParaRPr lang="en-GB" sz="2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169" name="Picture 25"/>
          <p:cNvPicPr/>
          <p:nvPr/>
        </p:nvPicPr>
        <p:blipFill>
          <a:blip r:embed="rId10"/>
          <a:stretch/>
        </p:blipFill>
        <p:spPr>
          <a:xfrm>
            <a:off x="6035400" y="1347480"/>
            <a:ext cx="2369520" cy="406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171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72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Distribution of the magnetization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73" name="TextBox 1"/>
          <p:cNvSpPr/>
          <p:nvPr/>
        </p:nvSpPr>
        <p:spPr>
          <a:xfrm>
            <a:off x="90000" y="639000"/>
            <a:ext cx="59691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High temperature phase: many independent blocks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extBox 21"/>
          <p:cNvSpPr/>
          <p:nvPr/>
        </p:nvSpPr>
        <p:spPr>
          <a:xfrm>
            <a:off x="835920" y="1037880"/>
            <a:ext cx="51890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0070C0"/>
                </a:solidFill>
                <a:latin typeface="Calibri"/>
              </a:rPr>
              <a:t>Weak correlations and gaussian distribution 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2 2 1">
            <a:extLst>
              <a:ext uri="{FF2B5EF4-FFF2-40B4-BE49-F238E27FC236}">
                <a16:creationId xmlns:a16="http://schemas.microsoft.com/office/drawing/2014/main" id="{0A0D539F-B1D1-2FE1-06C4-593B62CED33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99" y="541895"/>
            <a:ext cx="1812317" cy="7356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1BEB1F-F5DD-374B-29DA-2A14B8D5F5A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842" y="786293"/>
            <a:ext cx="1521838" cy="48990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A6BE3F4-E006-9AF4-702F-EB46F0DC20D7}"/>
              </a:ext>
            </a:extLst>
          </p:cNvPr>
          <p:cNvGrpSpPr/>
          <p:nvPr/>
        </p:nvGrpSpPr>
        <p:grpSpPr>
          <a:xfrm>
            <a:off x="611280" y="2940471"/>
            <a:ext cx="11271329" cy="3923640"/>
            <a:chOff x="611280" y="2940471"/>
            <a:chExt cx="11271329" cy="392364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9AC7904-B5CC-9AF1-7EAB-D9FEAB6AD100}"/>
                </a:ext>
              </a:extLst>
            </p:cNvPr>
            <p:cNvGrpSpPr/>
            <p:nvPr/>
          </p:nvGrpSpPr>
          <p:grpSpPr>
            <a:xfrm>
              <a:off x="611280" y="2940471"/>
              <a:ext cx="10633680" cy="3923640"/>
              <a:chOff x="611280" y="2940471"/>
              <a:chExt cx="10633680" cy="392364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19A3633A-65E3-AF7E-615E-F2764D82901B}"/>
                  </a:ext>
                </a:extLst>
              </p:cNvPr>
              <p:cNvGrpSpPr/>
              <p:nvPr/>
            </p:nvGrpSpPr>
            <p:grpSpPr>
              <a:xfrm>
                <a:off x="3411574" y="6524366"/>
                <a:ext cx="208956" cy="277959"/>
                <a:chOff x="9080271" y="3019745"/>
                <a:chExt cx="397361" cy="477215"/>
              </a:xfrm>
            </p:grpSpPr>
            <p:sp>
              <p:nvSpPr>
                <p:cNvPr id="22" name="Rounded Rectangle 21">
                  <a:extLst>
                    <a:ext uri="{FF2B5EF4-FFF2-40B4-BE49-F238E27FC236}">
                      <a16:creationId xmlns:a16="http://schemas.microsoft.com/office/drawing/2014/main" id="{8285692C-185A-01A8-3A30-11E98E91B4A3}"/>
                    </a:ext>
                  </a:extLst>
                </p:cNvPr>
                <p:cNvSpPr/>
                <p:nvPr/>
              </p:nvSpPr>
              <p:spPr>
                <a:xfrm>
                  <a:off x="9080271" y="3019745"/>
                  <a:ext cx="397361" cy="477215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1A963C55-C511-7C17-927B-155498727BE7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11"/>
                  </p:custDataLst>
                </p:nvPr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04985" y="3069173"/>
                  <a:ext cx="298507" cy="363400"/>
                </a:xfrm>
                <a:prstGeom prst="rect">
                  <a:avLst/>
                </a:prstGeom>
              </p:spPr>
            </p:pic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C0175E9-F407-C364-2EE6-A0895AF6C934}"/>
                  </a:ext>
                </a:extLst>
              </p:cNvPr>
              <p:cNvGrpSpPr/>
              <p:nvPr/>
            </p:nvGrpSpPr>
            <p:grpSpPr>
              <a:xfrm rot="16200000">
                <a:off x="719237" y="4819105"/>
                <a:ext cx="208956" cy="277959"/>
                <a:chOff x="9080271" y="3019745"/>
                <a:chExt cx="397361" cy="477215"/>
              </a:xfrm>
            </p:grpSpPr>
            <p:sp>
              <p:nvSpPr>
                <p:cNvPr id="25" name="Rounded Rectangle 24">
                  <a:extLst>
                    <a:ext uri="{FF2B5EF4-FFF2-40B4-BE49-F238E27FC236}">
                      <a16:creationId xmlns:a16="http://schemas.microsoft.com/office/drawing/2014/main" id="{BD2DB1AD-15EA-41AC-5126-BC0DE2B0EA30}"/>
                    </a:ext>
                  </a:extLst>
                </p:cNvPr>
                <p:cNvSpPr/>
                <p:nvPr/>
              </p:nvSpPr>
              <p:spPr>
                <a:xfrm>
                  <a:off x="9080271" y="3019745"/>
                  <a:ext cx="397361" cy="477215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20A8C76F-43F2-1EA3-8923-59E8881F185D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10"/>
                  </p:custDataLst>
                </p:nvPr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04985" y="3069173"/>
                  <a:ext cx="298507" cy="363400"/>
                </a:xfrm>
                <a:prstGeom prst="rect">
                  <a:avLst/>
                </a:prstGeom>
              </p:spPr>
            </p:pic>
          </p:grpSp>
          <p:grpSp>
            <p:nvGrpSpPr>
              <p:cNvPr id="184" name="Group 6"/>
              <p:cNvGrpSpPr/>
              <p:nvPr/>
            </p:nvGrpSpPr>
            <p:grpSpPr>
              <a:xfrm>
                <a:off x="611280" y="2940471"/>
                <a:ext cx="10633680" cy="3923640"/>
                <a:chOff x="611280" y="2903400"/>
                <a:chExt cx="10633680" cy="3923640"/>
              </a:xfrm>
            </p:grpSpPr>
            <p:grpSp>
              <p:nvGrpSpPr>
                <p:cNvPr id="185" name="Group 25"/>
                <p:cNvGrpSpPr/>
                <p:nvPr/>
              </p:nvGrpSpPr>
              <p:grpSpPr>
                <a:xfrm>
                  <a:off x="611280" y="2903400"/>
                  <a:ext cx="5638680" cy="3923640"/>
                  <a:chOff x="611280" y="2903400"/>
                  <a:chExt cx="5638680" cy="3923640"/>
                </a:xfrm>
              </p:grpSpPr>
              <p:pic>
                <p:nvPicPr>
                  <p:cNvPr id="186" name="Picture 26"/>
                  <p:cNvPicPr/>
                  <p:nvPr/>
                </p:nvPicPr>
                <p:blipFill>
                  <a:blip r:embed="rId16"/>
                  <a:stretch/>
                </p:blipFill>
                <p:spPr>
                  <a:xfrm>
                    <a:off x="611280" y="3181680"/>
                    <a:ext cx="5638680" cy="36453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sp>
                <p:nvSpPr>
                  <p:cNvPr id="187" name="TextBox 27"/>
                  <p:cNvSpPr/>
                  <p:nvPr/>
                </p:nvSpPr>
                <p:spPr>
                  <a:xfrm>
                    <a:off x="2405520" y="2903400"/>
                    <a:ext cx="2238480" cy="40140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t">
                    <a:spAutoFit/>
                  </a:bodyPr>
                  <a:lstStyle/>
                  <a:p>
                    <a:pPr defTabSz="914400">
                      <a:lnSpc>
                        <a:spcPct val="100000"/>
                      </a:lnSpc>
                    </a:pPr>
                    <a:r>
                      <a:rPr lang="en-US" sz="1800" b="0" strike="noStrike" spc="-1">
                        <a:solidFill>
                          <a:schemeClr val="dk1"/>
                        </a:solidFill>
                        <a:latin typeface="Calibri"/>
                      </a:rPr>
                      <a:t>3D Ising model at T=T</a:t>
                    </a:r>
                    <a:r>
                      <a:rPr lang="en-US" sz="1800" b="0" strike="noStrike" spc="-1" baseline="-25000">
                        <a:solidFill>
                          <a:schemeClr val="dk1"/>
                        </a:solidFill>
                        <a:latin typeface="Calibri"/>
                      </a:rPr>
                      <a:t>c</a:t>
                    </a:r>
                    <a:endParaRPr lang="en-GB" sz="1800" b="0" strike="noStrike" spc="-1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88" name="TextBox 28"/>
                  <p:cNvSpPr/>
                  <p:nvPr/>
                </p:nvSpPr>
                <p:spPr>
                  <a:xfrm>
                    <a:off x="2789593" y="5487023"/>
                    <a:ext cx="1611087" cy="290934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square" lIns="90000" tIns="45000" rIns="90000" bIns="45000" anchor="t">
                    <a:spAutoFit/>
                  </a:bodyPr>
                  <a:lstStyle/>
                  <a:p>
                    <a:pPr defTabSz="914400">
                      <a:lnSpc>
                        <a:spcPct val="100000"/>
                      </a:lnSpc>
                    </a:pPr>
                    <a:r>
                      <a:rPr lang="en-US" sz="1300" b="0" strike="noStrike" spc="-1" dirty="0">
                        <a:solidFill>
                          <a:schemeClr val="dk1"/>
                        </a:solidFill>
                        <a:latin typeface="Calibri"/>
                      </a:rPr>
                      <a:t>Xu and Landau ‘20</a:t>
                    </a:r>
                    <a:endParaRPr lang="en-GB" sz="1300" b="0" strike="noStrike" spc="-1" dirty="0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</p:grpSp>
            <p:sp>
              <p:nvSpPr>
                <p:cNvPr id="189" name="TextBox 15"/>
                <p:cNvSpPr/>
                <p:nvPr/>
              </p:nvSpPr>
              <p:spPr>
                <a:xfrm>
                  <a:off x="7136640" y="4078080"/>
                  <a:ext cx="4108320" cy="821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algn="ctr" defTabSz="914400">
                    <a:lnSpc>
                      <a:spcPct val="100000"/>
                    </a:lnSpc>
                  </a:pPr>
                  <a:r>
                    <a:rPr lang="en-US" sz="2400" b="0" strike="noStrike" spc="-1">
                      <a:solidFill>
                        <a:srgbClr val="FF0000"/>
                      </a:solidFill>
                      <a:latin typeface="Calibri"/>
                    </a:rPr>
                    <a:t>Stable law </a:t>
                  </a:r>
                  <a:endParaRPr lang="en-GB" sz="2400" b="0" strike="noStrike" spc="-1">
                    <a:solidFill>
                      <a:srgbClr val="000000"/>
                    </a:solidFill>
                    <a:latin typeface="Arial"/>
                  </a:endParaRPr>
                </a:p>
                <a:p>
                  <a:pPr algn="ctr" defTabSz="914400">
                    <a:lnSpc>
                      <a:spcPct val="100000"/>
                    </a:lnSpc>
                  </a:pPr>
                  <a:r>
                    <a:rPr lang="en-US" sz="2400" b="0" strike="noStrike" spc="-1">
                      <a:solidFill>
                        <a:srgbClr val="FF0000"/>
                      </a:solidFill>
                      <a:latin typeface="Calibri"/>
                    </a:rPr>
                    <a:t>for strongly correlated variables</a:t>
                  </a:r>
                  <a:endParaRPr lang="en-GB" sz="24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A1746BB4-D512-AFD8-EB57-8C5113136217}"/>
                  </a:ext>
                </a:extLst>
              </p:cNvPr>
              <p:cNvGrpSpPr/>
              <p:nvPr/>
            </p:nvGrpSpPr>
            <p:grpSpPr>
              <a:xfrm>
                <a:off x="3369444" y="6617045"/>
                <a:ext cx="251086" cy="240956"/>
                <a:chOff x="11630644" y="3447529"/>
                <a:chExt cx="397361" cy="477214"/>
              </a:xfrm>
            </p:grpSpPr>
            <p:sp>
              <p:nvSpPr>
                <p:cNvPr id="31" name="Rounded Rectangle 30">
                  <a:extLst>
                    <a:ext uri="{FF2B5EF4-FFF2-40B4-BE49-F238E27FC236}">
                      <a16:creationId xmlns:a16="http://schemas.microsoft.com/office/drawing/2014/main" id="{1530E0EC-3BDF-D8FB-E07C-DA4E82E9FB5D}"/>
                    </a:ext>
                  </a:extLst>
                </p:cNvPr>
                <p:cNvSpPr/>
                <p:nvPr/>
              </p:nvSpPr>
              <p:spPr>
                <a:xfrm>
                  <a:off x="11630644" y="3447529"/>
                  <a:ext cx="397361" cy="477214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610535AB-B344-0763-044F-93FCF6D41835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9"/>
                  </p:custDataLst>
                </p:nvPr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739397" y="3486943"/>
                  <a:ext cx="248422" cy="302427"/>
                </a:xfrm>
                <a:prstGeom prst="rect">
                  <a:avLst/>
                </a:prstGeom>
              </p:spPr>
            </p:pic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43518E1-9D42-0618-6A6D-A79AD772AE71}"/>
                  </a:ext>
                </a:extLst>
              </p:cNvPr>
              <p:cNvGrpSpPr/>
              <p:nvPr/>
            </p:nvGrpSpPr>
            <p:grpSpPr>
              <a:xfrm rot="16200000">
                <a:off x="724327" y="4890505"/>
                <a:ext cx="200242" cy="221847"/>
                <a:chOff x="11630644" y="3447529"/>
                <a:chExt cx="397361" cy="477214"/>
              </a:xfrm>
            </p:grpSpPr>
            <p:sp>
              <p:nvSpPr>
                <p:cNvPr id="34" name="Rounded Rectangle 33">
                  <a:extLst>
                    <a:ext uri="{FF2B5EF4-FFF2-40B4-BE49-F238E27FC236}">
                      <a16:creationId xmlns:a16="http://schemas.microsoft.com/office/drawing/2014/main" id="{67630090-7ECC-65CD-F906-6A471C8DE169}"/>
                    </a:ext>
                  </a:extLst>
                </p:cNvPr>
                <p:cNvSpPr/>
                <p:nvPr/>
              </p:nvSpPr>
              <p:spPr>
                <a:xfrm>
                  <a:off x="11630644" y="3447529"/>
                  <a:ext cx="397361" cy="477214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E0879337-9CFA-0061-F44A-9A3D714A4E38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8"/>
                  </p:custDataLst>
                </p:nvPr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89312" y="3447529"/>
                  <a:ext cx="298507" cy="363399"/>
                </a:xfrm>
                <a:prstGeom prst="rect">
                  <a:avLst/>
                </a:prstGeom>
              </p:spPr>
            </p:pic>
          </p:grp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8AD435-D00B-ABC6-A1D8-E7E3744405E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393" y="5226773"/>
              <a:ext cx="5150216" cy="53789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2F06DBB-8E4B-A49A-DC2A-E3CA76BB27D4}"/>
              </a:ext>
            </a:extLst>
          </p:cNvPr>
          <p:cNvGrpSpPr/>
          <p:nvPr/>
        </p:nvGrpSpPr>
        <p:grpSpPr>
          <a:xfrm>
            <a:off x="141840" y="1811160"/>
            <a:ext cx="11887834" cy="987259"/>
            <a:chOff x="141840" y="1811160"/>
            <a:chExt cx="11887834" cy="987259"/>
          </a:xfrm>
        </p:grpSpPr>
        <p:pic>
          <p:nvPicPr>
            <p:cNvPr id="8" name="Picture 7 2">
              <a:extLst>
                <a:ext uri="{FF2B5EF4-FFF2-40B4-BE49-F238E27FC236}">
                  <a16:creationId xmlns:a16="http://schemas.microsoft.com/office/drawing/2014/main" id="{F301B718-28B3-89F3-C747-D32A37AA2DD0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627" y="1811160"/>
              <a:ext cx="1833146" cy="413558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AC1805E-7533-E047-480F-BDC7FBAAE43A}"/>
                </a:ext>
              </a:extLst>
            </p:cNvPr>
            <p:cNvGrpSpPr/>
            <p:nvPr/>
          </p:nvGrpSpPr>
          <p:grpSpPr>
            <a:xfrm>
              <a:off x="141840" y="1811160"/>
              <a:ext cx="11887834" cy="987259"/>
              <a:chOff x="141840" y="1811160"/>
              <a:chExt cx="11887834" cy="987259"/>
            </a:xfrm>
          </p:grpSpPr>
          <p:grpSp>
            <p:nvGrpSpPr>
              <p:cNvPr id="177" name="Group 23"/>
              <p:cNvGrpSpPr/>
              <p:nvPr/>
            </p:nvGrpSpPr>
            <p:grpSpPr>
              <a:xfrm>
                <a:off x="141840" y="1811160"/>
                <a:ext cx="9491760" cy="470880"/>
                <a:chOff x="141840" y="1811160"/>
                <a:chExt cx="9491760" cy="470880"/>
              </a:xfrm>
            </p:grpSpPr>
            <p:sp>
              <p:nvSpPr>
                <p:cNvPr id="178" name="TextBox 11"/>
                <p:cNvSpPr/>
                <p:nvPr/>
              </p:nvSpPr>
              <p:spPr>
                <a:xfrm>
                  <a:off x="141840" y="1811160"/>
                  <a:ext cx="1658160" cy="4708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>
                      <a:solidFill>
                        <a:schemeClr val="dk1"/>
                      </a:solidFill>
                      <a:latin typeface="Calibri"/>
                    </a:rPr>
                    <a:t>Exactly at T</a:t>
                  </a:r>
                  <a:r>
                    <a:rPr lang="en-US" sz="2200" b="0" strike="noStrike" spc="-1" baseline="-25000">
                      <a:solidFill>
                        <a:schemeClr val="dk1"/>
                      </a:solidFill>
                      <a:latin typeface="Calibri"/>
                    </a:rPr>
                    <a:t>c</a:t>
                  </a:r>
                  <a:r>
                    <a:rPr lang="en-US" sz="2200" b="0" strike="noStrike" spc="-1">
                      <a:solidFill>
                        <a:schemeClr val="dk1"/>
                      </a:solidFill>
                      <a:latin typeface="Calibri"/>
                    </a:rPr>
                    <a:t> :</a:t>
                  </a:r>
                  <a:endParaRPr lang="en-GB" sz="22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81" name="TextBox 24"/>
                <p:cNvSpPr/>
                <p:nvPr/>
              </p:nvSpPr>
              <p:spPr>
                <a:xfrm>
                  <a:off x="3830400" y="1824120"/>
                  <a:ext cx="580320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 dirty="0">
                      <a:solidFill>
                        <a:srgbClr val="0070C0"/>
                      </a:solidFill>
                      <a:latin typeface="Calibri"/>
                    </a:rPr>
                    <a:t>Strong correlations and non-Gaussian distribution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0D49A71-89B7-7C76-C055-990A86FACC6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8626" y="2362320"/>
                <a:ext cx="4307943" cy="436099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77ADA01-C611-F3CB-6AE0-DAA7F6301DB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0245" y="1890555"/>
                <a:ext cx="1569429" cy="735670"/>
              </a:xfrm>
              <a:prstGeom prst="rect">
                <a:avLst/>
              </a:prstGeom>
            </p:spPr>
          </p:pic>
        </p:grpSp>
      </p:grpSp>
      <p:pic>
        <p:nvPicPr>
          <p:cNvPr id="6" name="Picture 5" descr="\documentclass{article}&#10;\usepackage{amsmath}&#10;\pagestyle{empty}&#10;\begin{document}&#10;&#10;$$&#10;P_N(s) \sim e^{-\frac{\tilde s^2}{2\tilde\sigma^2}}&#10;$$&#10;&#10;&#10;\end{document}" title="IguanaTex Bitmap Display">
            <a:extLst>
              <a:ext uri="{FF2B5EF4-FFF2-40B4-BE49-F238E27FC236}">
                <a16:creationId xmlns:a16="http://schemas.microsoft.com/office/drawing/2014/main" id="{3F509F11-336F-BF97-DEED-005F319FB49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733" y="6222236"/>
            <a:ext cx="1851624" cy="4408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06AFB8-C703-B391-FCA8-2603E0C435C6}"/>
              </a:ext>
            </a:extLst>
          </p:cNvPr>
          <p:cNvSpPr txBox="1"/>
          <p:nvPr/>
        </p:nvSpPr>
        <p:spPr>
          <a:xfrm>
            <a:off x="7811705" y="6318961"/>
            <a:ext cx="137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standard CLT</a:t>
            </a:r>
            <a:endParaRPr lang="en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174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193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94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Understanding the scaling of typical magnetization fluctuations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95" name="Group 3"/>
          <p:cNvGrpSpPr/>
          <p:nvPr/>
        </p:nvGrpSpPr>
        <p:grpSpPr>
          <a:xfrm>
            <a:off x="243000" y="1263600"/>
            <a:ext cx="10086332" cy="712535"/>
            <a:chOff x="243000" y="1263600"/>
            <a:chExt cx="10086332" cy="712535"/>
          </a:xfrm>
        </p:grpSpPr>
        <p:sp>
          <p:nvSpPr>
            <p:cNvPr id="196" name="TextBox 1"/>
            <p:cNvSpPr/>
            <p:nvPr/>
          </p:nvSpPr>
          <p:spPr>
            <a:xfrm>
              <a:off x="243000" y="1263600"/>
              <a:ext cx="6917400" cy="424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Number of “truly correlated” spins with a spin at position </a:t>
              </a:r>
              <a:r>
                <a:rPr lang="en-US" sz="2200" b="0" i="1" strike="noStrike" spc="-1" dirty="0" err="1">
                  <a:solidFill>
                    <a:schemeClr val="dk1"/>
                  </a:solidFill>
                  <a:latin typeface="Calibri"/>
                </a:rPr>
                <a:t>i</a:t>
              </a: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: 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97" name="Picture 5"/>
            <p:cNvPicPr/>
            <p:nvPr/>
          </p:nvPicPr>
          <p:blipFill>
            <a:blip r:embed="rId4"/>
            <a:stretch/>
          </p:blipFill>
          <p:spPr>
            <a:xfrm>
              <a:off x="7160399" y="1301072"/>
              <a:ext cx="3168933" cy="675063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98" name="Group 2"/>
          <p:cNvGrpSpPr/>
          <p:nvPr/>
        </p:nvGrpSpPr>
        <p:grpSpPr>
          <a:xfrm>
            <a:off x="243000" y="2193409"/>
            <a:ext cx="8138160" cy="1545755"/>
            <a:chOff x="253800" y="2095920"/>
            <a:chExt cx="8138160" cy="1545755"/>
          </a:xfrm>
        </p:grpSpPr>
        <p:sp>
          <p:nvSpPr>
            <p:cNvPr id="199" name="TextBox 6"/>
            <p:cNvSpPr/>
            <p:nvPr/>
          </p:nvSpPr>
          <p:spPr>
            <a:xfrm>
              <a:off x="253800" y="2095920"/>
              <a:ext cx="6808957" cy="144509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Assume that these correlated spins behave as a block-spin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endParaRPr lang="en-US" sz="2200" b="0" strike="noStrike" spc="-1" dirty="0">
                <a:solidFill>
                  <a:schemeClr val="dk1"/>
                </a:solidFill>
                <a:latin typeface="Calibri"/>
              </a:endParaRPr>
            </a:p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Number of block spins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200" name="Picture 7"/>
            <p:cNvPicPr/>
            <p:nvPr/>
          </p:nvPicPr>
          <p:blipFill>
            <a:blip r:embed="rId5"/>
            <a:stretch/>
          </p:blipFill>
          <p:spPr>
            <a:xfrm>
              <a:off x="3074147" y="2999435"/>
              <a:ext cx="2689920" cy="642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1" name="Picture 8"/>
            <p:cNvPicPr/>
            <p:nvPr/>
          </p:nvPicPr>
          <p:blipFill>
            <a:blip r:embed="rId6"/>
            <a:stretch/>
          </p:blipFill>
          <p:spPr>
            <a:xfrm>
              <a:off x="7034760" y="2095920"/>
              <a:ext cx="1357200" cy="6422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03" name="TextBox 16"/>
          <p:cNvSpPr/>
          <p:nvPr/>
        </p:nvSpPr>
        <p:spPr>
          <a:xfrm>
            <a:off x="9978000" y="6524640"/>
            <a:ext cx="2214000" cy="3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600" b="0" strike="noStrike" spc="-1">
                <a:solidFill>
                  <a:schemeClr val="dk1"/>
                </a:solidFill>
                <a:latin typeface="Calibri"/>
              </a:rPr>
              <a:t>Bouchaud &amp; Georges ‘90</a:t>
            </a: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49FD6F-5618-E77A-9261-CC3DC5EAC01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59" y="616658"/>
            <a:ext cx="4307943" cy="4360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9C27C04-EE9C-A24C-651B-6950B44497BE}"/>
              </a:ext>
            </a:extLst>
          </p:cNvPr>
          <p:cNvGrpSpPr/>
          <p:nvPr/>
        </p:nvGrpSpPr>
        <p:grpSpPr>
          <a:xfrm>
            <a:off x="243000" y="4393041"/>
            <a:ext cx="10195920" cy="1321920"/>
            <a:chOff x="243000" y="4393041"/>
            <a:chExt cx="10195920" cy="1321920"/>
          </a:xfrm>
        </p:grpSpPr>
        <p:grpSp>
          <p:nvGrpSpPr>
            <p:cNvPr id="205" name="Group 4"/>
            <p:cNvGrpSpPr/>
            <p:nvPr/>
          </p:nvGrpSpPr>
          <p:grpSpPr>
            <a:xfrm>
              <a:off x="243000" y="4393041"/>
              <a:ext cx="10195920" cy="1321920"/>
              <a:chOff x="240840" y="3758040"/>
              <a:chExt cx="10195920" cy="1321920"/>
            </a:xfrm>
          </p:grpSpPr>
          <p:grpSp>
            <p:nvGrpSpPr>
              <p:cNvPr id="206" name="Group 13"/>
              <p:cNvGrpSpPr/>
              <p:nvPr/>
            </p:nvGrpSpPr>
            <p:grpSpPr>
              <a:xfrm>
                <a:off x="240840" y="3758040"/>
                <a:ext cx="8037360" cy="1159200"/>
                <a:chOff x="240840" y="3758040"/>
                <a:chExt cx="8037360" cy="1159200"/>
              </a:xfrm>
            </p:grpSpPr>
            <p:sp>
              <p:nvSpPr>
                <p:cNvPr id="207" name="TextBox 9"/>
                <p:cNvSpPr/>
                <p:nvPr/>
              </p:nvSpPr>
              <p:spPr>
                <a:xfrm>
                  <a:off x="240840" y="3822120"/>
                  <a:ext cx="8037360" cy="10951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 dirty="0">
                      <a:solidFill>
                        <a:schemeClr val="dk1"/>
                      </a:solidFill>
                      <a:latin typeface="Calibri"/>
                    </a:rPr>
                    <a:t>Total magnetization                                                       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  <a:p>
                  <a:pPr defTabSz="914400">
                    <a:lnSpc>
                      <a:spcPct val="100000"/>
                    </a:lnSpc>
                  </a:pP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 dirty="0">
                      <a:solidFill>
                        <a:schemeClr val="dk1"/>
                      </a:solidFill>
                      <a:latin typeface="Calibri"/>
                    </a:rPr>
                    <a:t>			is thus expected to have fluctuations of order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pic>
              <p:nvPicPr>
                <p:cNvPr id="208" name="Picture 11"/>
                <p:cNvPicPr/>
                <p:nvPr/>
              </p:nvPicPr>
              <p:blipFill>
                <a:blip r:embed="rId8"/>
                <a:stretch/>
              </p:blipFill>
              <p:spPr>
                <a:xfrm>
                  <a:off x="2714040" y="3758040"/>
                  <a:ext cx="3143160" cy="6422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209" name="Picture 17"/>
              <p:cNvPicPr/>
              <p:nvPr/>
            </p:nvPicPr>
            <p:blipFill>
              <a:blip r:embed="rId9"/>
              <a:stretch/>
            </p:blipFill>
            <p:spPr>
              <a:xfrm>
                <a:off x="8324280" y="4376160"/>
                <a:ext cx="2112480" cy="703800"/>
              </a:xfrm>
              <a:prstGeom prst="rect">
                <a:avLst/>
              </a:prstGeom>
              <a:ln w="0">
                <a:noFill/>
              </a:ln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2B52E8D-B318-C461-94A6-31369EA91CC0}"/>
                </a:ext>
              </a:extLst>
            </p:cNvPr>
            <p:cNvGrpSpPr/>
            <p:nvPr/>
          </p:nvGrpSpPr>
          <p:grpSpPr>
            <a:xfrm>
              <a:off x="2687054" y="4546414"/>
              <a:ext cx="247580" cy="250823"/>
              <a:chOff x="11615590" y="1725858"/>
              <a:chExt cx="397361" cy="477214"/>
            </a:xfrm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01152BA7-3281-26BC-BA90-24AB30172A74}"/>
                  </a:ext>
                </a:extLst>
              </p:cNvPr>
              <p:cNvSpPr/>
              <p:nvPr/>
            </p:nvSpPr>
            <p:spPr>
              <a:xfrm>
                <a:off x="11615590" y="1725858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5C0F1A0-9517-A2D5-3573-BBA18CF4415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75307" y="1739237"/>
                <a:ext cx="298507" cy="36339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193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94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Understanding the scaling of typical magnetization fluctuations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TextBox 15">
            <a:extLst>
              <a:ext uri="{FF2B5EF4-FFF2-40B4-BE49-F238E27FC236}">
                <a16:creationId xmlns:a16="http://schemas.microsoft.com/office/drawing/2014/main" id="{514D1DF2-F1BF-F18E-6B26-ACE5DAD04A9A}"/>
              </a:ext>
            </a:extLst>
          </p:cNvPr>
          <p:cNvSpPr/>
          <p:nvPr/>
        </p:nvSpPr>
        <p:spPr>
          <a:xfrm>
            <a:off x="3639711" y="6415640"/>
            <a:ext cx="4722681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2400" b="0" strike="noStrike" spc="-1" dirty="0">
                <a:solidFill>
                  <a:schemeClr val="accent1"/>
                </a:solidFill>
                <a:latin typeface="Calibri"/>
              </a:rPr>
              <a:t>Can we still compute the stable law?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012C4A-7F8A-196B-3453-1F0D8A7C8D2D}"/>
              </a:ext>
            </a:extLst>
          </p:cNvPr>
          <p:cNvSpPr txBox="1"/>
          <p:nvPr/>
        </p:nvSpPr>
        <p:spPr>
          <a:xfrm>
            <a:off x="1581444" y="505349"/>
            <a:ext cx="83135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0" strike="noStrike" spc="-1" dirty="0">
                <a:solidFill>
                  <a:schemeClr val="accent1"/>
                </a:solidFill>
                <a:latin typeface="Calibri"/>
              </a:rPr>
              <a:t>Block-spins are not independent, or we would recover the standard CLT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8BC6D6-6FA5-FE02-9460-F35C1134201E}"/>
              </a:ext>
            </a:extLst>
          </p:cNvPr>
          <p:cNvGrpSpPr/>
          <p:nvPr/>
        </p:nvGrpSpPr>
        <p:grpSpPr>
          <a:xfrm>
            <a:off x="3320644" y="1025493"/>
            <a:ext cx="4835157" cy="1707553"/>
            <a:chOff x="2955138" y="1555734"/>
            <a:chExt cx="4835157" cy="1707553"/>
          </a:xfrm>
        </p:grpSpPr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68FF3E63-DC5D-500B-E539-85536BBE12BB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2955138" y="1635111"/>
              <a:ext cx="1591207" cy="1530341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A15DE6C-6FEF-5A04-D86E-308A096583BF}"/>
                </a:ext>
              </a:extLst>
            </p:cNvPr>
            <p:cNvSpPr txBox="1"/>
            <p:nvPr/>
          </p:nvSpPr>
          <p:spPr>
            <a:xfrm>
              <a:off x="5052144" y="1821339"/>
              <a:ext cx="53572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5500" dirty="0">
                  <a:solidFill>
                    <a:srgbClr val="FF0000"/>
                  </a:solidFill>
                </a:rPr>
                <a:t>≠</a:t>
              </a:r>
            </a:p>
          </p:txBody>
        </p:sp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1F6F3B5D-B98A-D977-A40B-C8AF80A4D067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5964051" y="1559397"/>
              <a:ext cx="888729" cy="82913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55AF7FF3-EBDF-AF49-B7BA-F48F1810EE25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6901566" y="1555734"/>
              <a:ext cx="888729" cy="82913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620C1567-2151-7F22-82DC-1CC917BC2898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5958834" y="2434150"/>
              <a:ext cx="888729" cy="82913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5">
              <a:extLst>
                <a:ext uri="{FF2B5EF4-FFF2-40B4-BE49-F238E27FC236}">
                  <a16:creationId xmlns:a16="http://schemas.microsoft.com/office/drawing/2014/main" id="{88B43317-1811-939B-2E2E-EF3FB2EE123A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6901566" y="2434150"/>
              <a:ext cx="888729" cy="829137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0772CE7-349D-B31B-4773-20CD3C0B15E8}"/>
              </a:ext>
            </a:extLst>
          </p:cNvPr>
          <p:cNvSpPr txBox="1"/>
          <p:nvPr/>
        </p:nvSpPr>
        <p:spPr>
          <a:xfrm>
            <a:off x="1100992" y="2828158"/>
            <a:ext cx="8794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We can’t glue systems of size L/2 to get a system of size L because of long-range correlations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E81A2E-3632-458E-A0A5-2DE7C61E03A9}"/>
              </a:ext>
            </a:extLst>
          </p:cNvPr>
          <p:cNvGrpSpPr/>
          <p:nvPr/>
        </p:nvGrpSpPr>
        <p:grpSpPr>
          <a:xfrm>
            <a:off x="2834298" y="3331387"/>
            <a:ext cx="6238151" cy="3065985"/>
            <a:chOff x="2881975" y="3325532"/>
            <a:chExt cx="6238151" cy="306598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C90B1AA-E877-B3CE-2914-16CDAC3A4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1975" y="3325532"/>
              <a:ext cx="6238151" cy="306598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35FBB1-8BF3-A392-F049-B789B3973E18}"/>
                </a:ext>
              </a:extLst>
            </p:cNvPr>
            <p:cNvSpPr txBox="1"/>
            <p:nvPr/>
          </p:nvSpPr>
          <p:spPr>
            <a:xfrm>
              <a:off x="3765452" y="3373890"/>
              <a:ext cx="2788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FR" dirty="0">
                  <a:solidFill>
                    <a:srgbClr val="FF0000"/>
                  </a:solidFill>
                </a:rPr>
                <a:t>Boundary conditions matter (Binder ‘81)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034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211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212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Renormalization group and CLT (bis)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69FE07-D9B0-B163-B435-B1E85B9932AF}"/>
              </a:ext>
            </a:extLst>
          </p:cNvPr>
          <p:cNvGrpSpPr/>
          <p:nvPr/>
        </p:nvGrpSpPr>
        <p:grpSpPr>
          <a:xfrm>
            <a:off x="1218578" y="4997723"/>
            <a:ext cx="9447884" cy="429433"/>
            <a:chOff x="334440" y="4389120"/>
            <a:chExt cx="9447884" cy="429433"/>
          </a:xfrm>
        </p:grpSpPr>
        <p:sp>
          <p:nvSpPr>
            <p:cNvPr id="216" name="TextBox 8"/>
            <p:cNvSpPr/>
            <p:nvPr/>
          </p:nvSpPr>
          <p:spPr>
            <a:xfrm>
              <a:off x="334440" y="4389120"/>
              <a:ext cx="9447884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At criticality,                                     fixed point Hamiltonian for block-spin variables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220" name="Picture 13"/>
            <p:cNvPicPr/>
            <p:nvPr/>
          </p:nvPicPr>
          <p:blipFill>
            <a:blip r:embed="rId3"/>
            <a:stretch/>
          </p:blipFill>
          <p:spPr>
            <a:xfrm>
              <a:off x="1996560" y="4407840"/>
              <a:ext cx="1809720" cy="3812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30" name="TextBox 1"/>
          <p:cNvSpPr/>
          <p:nvPr/>
        </p:nvSpPr>
        <p:spPr>
          <a:xfrm>
            <a:off x="4171637" y="537887"/>
            <a:ext cx="3243237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 dirty="0">
                <a:solidFill>
                  <a:schemeClr val="dk1"/>
                </a:solidFill>
                <a:latin typeface="Calibri"/>
              </a:rPr>
              <a:t>Blocking procedure, again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A31BAF-FDDE-731D-2B05-5A50F5CD5A8B}"/>
              </a:ext>
            </a:extLst>
          </p:cNvPr>
          <p:cNvSpPr txBox="1"/>
          <p:nvPr/>
        </p:nvSpPr>
        <p:spPr>
          <a:xfrm>
            <a:off x="391865" y="6360925"/>
            <a:ext cx="1110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Remark: explicit rigorous calculations of non-trivial critical PDF for hierarchical model (Sinai, Bleher, etc ’70s and ‘80s)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757383-D7F5-8389-59D8-4628B89735A2}"/>
              </a:ext>
            </a:extLst>
          </p:cNvPr>
          <p:cNvGrpSpPr/>
          <p:nvPr/>
        </p:nvGrpSpPr>
        <p:grpSpPr>
          <a:xfrm>
            <a:off x="414767" y="986040"/>
            <a:ext cx="11846068" cy="2910601"/>
            <a:chOff x="414767" y="986040"/>
            <a:chExt cx="11846068" cy="2910601"/>
          </a:xfrm>
        </p:grpSpPr>
        <p:grpSp>
          <p:nvGrpSpPr>
            <p:cNvPr id="213" name="Group 2"/>
            <p:cNvGrpSpPr/>
            <p:nvPr/>
          </p:nvGrpSpPr>
          <p:grpSpPr>
            <a:xfrm>
              <a:off x="634768" y="3462935"/>
              <a:ext cx="5816072" cy="433706"/>
              <a:chOff x="2454840" y="3623134"/>
              <a:chExt cx="5816072" cy="433706"/>
            </a:xfrm>
          </p:grpSpPr>
          <p:pic>
            <p:nvPicPr>
              <p:cNvPr id="214" name="Picture 4"/>
              <p:cNvPicPr/>
              <p:nvPr/>
            </p:nvPicPr>
            <p:blipFill>
              <a:blip r:embed="rId4"/>
              <a:stretch/>
            </p:blipFill>
            <p:spPr>
              <a:xfrm>
                <a:off x="2454840" y="3668400"/>
                <a:ext cx="1016640" cy="38844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215" name="Picture 5"/>
              <p:cNvPicPr/>
              <p:nvPr/>
            </p:nvPicPr>
            <p:blipFill>
              <a:blip r:embed="rId5"/>
              <a:stretch/>
            </p:blipFill>
            <p:spPr>
              <a:xfrm>
                <a:off x="7254272" y="3623134"/>
                <a:ext cx="1016640" cy="38844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BF8E64-C591-EC0C-3D2B-8502067F6E2C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6629" y="3451604"/>
              <a:ext cx="922933" cy="388440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28FBA50-9B69-203A-F29F-0DDD3826D7FE}"/>
                </a:ext>
              </a:extLst>
            </p:cNvPr>
            <p:cNvGrpSpPr/>
            <p:nvPr/>
          </p:nvGrpSpPr>
          <p:grpSpPr>
            <a:xfrm>
              <a:off x="414767" y="986040"/>
              <a:ext cx="11846068" cy="2280137"/>
              <a:chOff x="414767" y="986040"/>
              <a:chExt cx="11846068" cy="2280137"/>
            </a:xfrm>
          </p:grpSpPr>
          <p:grpSp>
            <p:nvGrpSpPr>
              <p:cNvPr id="221" name="Group 14"/>
              <p:cNvGrpSpPr/>
              <p:nvPr/>
            </p:nvGrpSpPr>
            <p:grpSpPr>
              <a:xfrm>
                <a:off x="4898492" y="986040"/>
                <a:ext cx="6407657" cy="2280137"/>
                <a:chOff x="1996920" y="867960"/>
                <a:chExt cx="7197480" cy="2751120"/>
              </a:xfrm>
            </p:grpSpPr>
            <p:grpSp>
              <p:nvGrpSpPr>
                <p:cNvPr id="222" name="Group 15"/>
                <p:cNvGrpSpPr/>
                <p:nvPr/>
              </p:nvGrpSpPr>
              <p:grpSpPr>
                <a:xfrm>
                  <a:off x="1996920" y="867960"/>
                  <a:ext cx="7197480" cy="2751120"/>
                  <a:chOff x="1996920" y="867960"/>
                  <a:chExt cx="7197480" cy="2751120"/>
                </a:xfrm>
              </p:grpSpPr>
              <p:pic>
                <p:nvPicPr>
                  <p:cNvPr id="223" name="Picture 23"/>
                  <p:cNvPicPr/>
                  <p:nvPr/>
                </p:nvPicPr>
                <p:blipFill>
                  <a:blip r:embed="rId7"/>
                  <a:stretch/>
                </p:blipFill>
                <p:spPr>
                  <a:xfrm>
                    <a:off x="1996920" y="997920"/>
                    <a:ext cx="7197480" cy="26211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sp>
                <p:nvSpPr>
                  <p:cNvPr id="224" name="Rectangle 24"/>
                  <p:cNvSpPr/>
                  <p:nvPr/>
                </p:nvSpPr>
                <p:spPr>
                  <a:xfrm>
                    <a:off x="1996920" y="100548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5" name="Rectangle 25"/>
                  <p:cNvSpPr/>
                  <p:nvPr/>
                </p:nvSpPr>
                <p:spPr>
                  <a:xfrm>
                    <a:off x="4468680" y="93816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26" name="Rectangle 26"/>
                  <p:cNvSpPr/>
                  <p:nvPr/>
                </p:nvSpPr>
                <p:spPr>
                  <a:xfrm>
                    <a:off x="7033320" y="86796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227" name="Group 16"/>
                <p:cNvGrpSpPr/>
                <p:nvPr/>
              </p:nvGrpSpPr>
              <p:grpSpPr>
                <a:xfrm>
                  <a:off x="5556960" y="2380320"/>
                  <a:ext cx="562320" cy="242640"/>
                  <a:chOff x="5556960" y="2380320"/>
                  <a:chExt cx="562320" cy="242640"/>
                </a:xfrm>
              </p:grpSpPr>
              <p:cxnSp>
                <p:nvCxnSpPr>
                  <p:cNvPr id="228" name="Straight Arrow Connector 21"/>
                  <p:cNvCxnSpPr/>
                  <p:nvPr/>
                </p:nvCxnSpPr>
                <p:spPr>
                  <a:xfrm>
                    <a:off x="5556960" y="2622960"/>
                    <a:ext cx="562680" cy="360"/>
                  </a:xfrm>
                  <a:prstGeom prst="straightConnector1">
                    <a:avLst/>
                  </a:prstGeom>
                  <a:ln w="31750">
                    <a:solidFill>
                      <a:srgbClr val="4472C4"/>
                    </a:solidFill>
                    <a:headEnd type="triangle" w="med" len="med"/>
                    <a:tailEnd type="triangle" w="med" len="med"/>
                  </a:ln>
                </p:spPr>
              </p:cxnSp>
              <p:pic>
                <p:nvPicPr>
                  <p:cNvPr id="229" name="Picture 22"/>
                  <p:cNvPicPr/>
                  <p:nvPr/>
                </p:nvPicPr>
                <p:blipFill>
                  <a:blip r:embed="rId8"/>
                  <a:stretch/>
                </p:blipFill>
                <p:spPr>
                  <a:xfrm>
                    <a:off x="5733720" y="2380320"/>
                    <a:ext cx="208800" cy="1774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</p:grpSp>
          <p:grpSp>
            <p:nvGrpSpPr>
              <p:cNvPr id="5" name="Group 14">
                <a:extLst>
                  <a:ext uri="{FF2B5EF4-FFF2-40B4-BE49-F238E27FC236}">
                    <a16:creationId xmlns:a16="http://schemas.microsoft.com/office/drawing/2014/main" id="{6B093A9A-A1D2-7BB4-10B0-31A0C5A6ABC2}"/>
                  </a:ext>
                </a:extLst>
              </p:cNvPr>
              <p:cNvGrpSpPr/>
              <p:nvPr/>
            </p:nvGrpSpPr>
            <p:grpSpPr>
              <a:xfrm>
                <a:off x="414767" y="986040"/>
                <a:ext cx="6407657" cy="2280137"/>
                <a:chOff x="1996920" y="867960"/>
                <a:chExt cx="7197480" cy="2751120"/>
              </a:xfrm>
            </p:grpSpPr>
            <p:grpSp>
              <p:nvGrpSpPr>
                <p:cNvPr id="6" name="Group 15">
                  <a:extLst>
                    <a:ext uri="{FF2B5EF4-FFF2-40B4-BE49-F238E27FC236}">
                      <a16:creationId xmlns:a16="http://schemas.microsoft.com/office/drawing/2014/main" id="{67B4F8FC-031F-896C-12F5-568F40A4A0A7}"/>
                    </a:ext>
                  </a:extLst>
                </p:cNvPr>
                <p:cNvGrpSpPr/>
                <p:nvPr/>
              </p:nvGrpSpPr>
              <p:grpSpPr>
                <a:xfrm>
                  <a:off x="1996920" y="867960"/>
                  <a:ext cx="7197480" cy="2751120"/>
                  <a:chOff x="1996920" y="867960"/>
                  <a:chExt cx="7197480" cy="2751120"/>
                </a:xfrm>
              </p:grpSpPr>
              <p:pic>
                <p:nvPicPr>
                  <p:cNvPr id="10" name="Picture 23">
                    <a:extLst>
                      <a:ext uri="{FF2B5EF4-FFF2-40B4-BE49-F238E27FC236}">
                        <a16:creationId xmlns:a16="http://schemas.microsoft.com/office/drawing/2014/main" id="{6E294AD7-9D6A-1038-4EF5-252EA3C3A284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/>
                </p:blipFill>
                <p:spPr>
                  <a:xfrm>
                    <a:off x="1996920" y="997920"/>
                    <a:ext cx="7197480" cy="26211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sp>
                <p:nvSpPr>
                  <p:cNvPr id="11" name="Rectangle 24">
                    <a:extLst>
                      <a:ext uri="{FF2B5EF4-FFF2-40B4-BE49-F238E27FC236}">
                        <a16:creationId xmlns:a16="http://schemas.microsoft.com/office/drawing/2014/main" id="{3B07B185-A4B5-85D7-B15C-19A56F34ABCF}"/>
                      </a:ext>
                    </a:extLst>
                  </p:cNvPr>
                  <p:cNvSpPr/>
                  <p:nvPr/>
                </p:nvSpPr>
                <p:spPr>
                  <a:xfrm>
                    <a:off x="1996920" y="100548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2" name="Rectangle 25">
                    <a:extLst>
                      <a:ext uri="{FF2B5EF4-FFF2-40B4-BE49-F238E27FC236}">
                        <a16:creationId xmlns:a16="http://schemas.microsoft.com/office/drawing/2014/main" id="{A30CC241-9730-78D7-182C-4C71E49F5005}"/>
                      </a:ext>
                    </a:extLst>
                  </p:cNvPr>
                  <p:cNvSpPr/>
                  <p:nvPr/>
                </p:nvSpPr>
                <p:spPr>
                  <a:xfrm>
                    <a:off x="4468680" y="93816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3" name="Rectangle 26">
                    <a:extLst>
                      <a:ext uri="{FF2B5EF4-FFF2-40B4-BE49-F238E27FC236}">
                        <a16:creationId xmlns:a16="http://schemas.microsoft.com/office/drawing/2014/main" id="{934388D9-A09B-2B25-C9AF-98FBD1E3E51A}"/>
                      </a:ext>
                    </a:extLst>
                  </p:cNvPr>
                  <p:cNvSpPr/>
                  <p:nvPr/>
                </p:nvSpPr>
                <p:spPr>
                  <a:xfrm>
                    <a:off x="7033320" y="867960"/>
                    <a:ext cx="343440" cy="45468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914400">
                      <a:lnSpc>
                        <a:spcPct val="100000"/>
                      </a:lnSpc>
                    </a:pPr>
                    <a:endParaRPr lang="en-US" sz="1800" b="0" strike="noStrike" spc="-1">
                      <a:solidFill>
                        <a:schemeClr val="lt1"/>
                      </a:solidFill>
                      <a:latin typeface="Calibri"/>
                    </a:endParaRPr>
                  </a:p>
                </p:txBody>
              </p:sp>
            </p:grpSp>
            <p:grpSp>
              <p:nvGrpSpPr>
                <p:cNvPr id="7" name="Group 16">
                  <a:extLst>
                    <a:ext uri="{FF2B5EF4-FFF2-40B4-BE49-F238E27FC236}">
                      <a16:creationId xmlns:a16="http://schemas.microsoft.com/office/drawing/2014/main" id="{3F8386DD-C9E7-C860-A527-CEBF1CD73119}"/>
                    </a:ext>
                  </a:extLst>
                </p:cNvPr>
                <p:cNvGrpSpPr/>
                <p:nvPr/>
              </p:nvGrpSpPr>
              <p:grpSpPr>
                <a:xfrm>
                  <a:off x="5556960" y="2380320"/>
                  <a:ext cx="562320" cy="242640"/>
                  <a:chOff x="5556960" y="2380320"/>
                  <a:chExt cx="562320" cy="242640"/>
                </a:xfrm>
              </p:grpSpPr>
              <p:cxnSp>
                <p:nvCxnSpPr>
                  <p:cNvPr id="8" name="Straight Arrow Connector 21">
                    <a:extLst>
                      <a:ext uri="{FF2B5EF4-FFF2-40B4-BE49-F238E27FC236}">
                        <a16:creationId xmlns:a16="http://schemas.microsoft.com/office/drawing/2014/main" id="{A32410BB-579B-E2A6-B887-DDCDD24F162E}"/>
                      </a:ext>
                    </a:extLst>
                  </p:cNvPr>
                  <p:cNvCxnSpPr/>
                  <p:nvPr/>
                </p:nvCxnSpPr>
                <p:spPr>
                  <a:xfrm>
                    <a:off x="5556960" y="2622960"/>
                    <a:ext cx="562680" cy="360"/>
                  </a:xfrm>
                  <a:prstGeom prst="straightConnector1">
                    <a:avLst/>
                  </a:prstGeom>
                  <a:ln w="31750">
                    <a:solidFill>
                      <a:srgbClr val="4472C4"/>
                    </a:solidFill>
                    <a:headEnd type="triangle" w="med" len="med"/>
                    <a:tailEnd type="triangle" w="med" len="med"/>
                  </a:ln>
                </p:spPr>
              </p:cxnSp>
              <p:pic>
                <p:nvPicPr>
                  <p:cNvPr id="9" name="Picture 22">
                    <a:extLst>
                      <a:ext uri="{FF2B5EF4-FFF2-40B4-BE49-F238E27FC236}">
                        <a16:creationId xmlns:a16="http://schemas.microsoft.com/office/drawing/2014/main" id="{9A121446-A9D8-E24C-FFAD-010881B3F5F4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/>
                </p:blipFill>
                <p:spPr>
                  <a:xfrm>
                    <a:off x="5733720" y="2380320"/>
                    <a:ext cx="208800" cy="1774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</p:grp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D1C698EA-2898-5292-9BFF-3F52A9FE85A5}"/>
                  </a:ext>
                </a:extLst>
              </p:cNvPr>
              <p:cNvSpPr/>
              <p:nvPr/>
            </p:nvSpPr>
            <p:spPr>
              <a:xfrm rot="20613122">
                <a:off x="10487951" y="1517270"/>
                <a:ext cx="1772884" cy="299484"/>
              </a:xfrm>
              <a:prstGeom prst="arc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297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298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Generalized CLT from blocking?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6" name="TextBox 26"/>
          <p:cNvSpPr/>
          <p:nvPr/>
        </p:nvSpPr>
        <p:spPr>
          <a:xfrm>
            <a:off x="158001" y="697387"/>
            <a:ext cx="15098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accent1"/>
                </a:solidFill>
                <a:latin typeface="Calibri"/>
              </a:rPr>
              <a:t>Expectation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7" name="Picture 1"/>
          <p:cNvPicPr/>
          <p:nvPr/>
        </p:nvPicPr>
        <p:blipFill>
          <a:blip r:embed="rId3"/>
          <a:stretch/>
        </p:blipFill>
        <p:spPr>
          <a:xfrm>
            <a:off x="1809321" y="659227"/>
            <a:ext cx="1714680" cy="396360"/>
          </a:xfrm>
          <a:prstGeom prst="rect">
            <a:avLst/>
          </a:prstGeom>
          <a:ln w="0">
            <a:noFill/>
          </a:ln>
        </p:spPr>
      </p:pic>
      <p:sp>
        <p:nvSpPr>
          <p:cNvPr id="308" name="Rectangle 14"/>
          <p:cNvSpPr/>
          <p:nvPr/>
        </p:nvSpPr>
        <p:spPr>
          <a:xfrm>
            <a:off x="3979761" y="668947"/>
            <a:ext cx="8172279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pc="-1" dirty="0">
                <a:solidFill>
                  <a:schemeClr val="dk1"/>
                </a:solidFill>
                <a:latin typeface="Calibri"/>
              </a:rPr>
              <a:t>c</a:t>
            </a:r>
            <a:r>
              <a:rPr lang="en-GB" sz="1800" b="0" strike="noStrike" spc="-1" dirty="0">
                <a:solidFill>
                  <a:schemeClr val="dk1"/>
                </a:solidFill>
                <a:latin typeface="Calibri"/>
              </a:rPr>
              <a:t>omputed at 1-loop    Bruce ‘81</a:t>
            </a:r>
            <a:r>
              <a:rPr lang="en-US" sz="1800" b="0" strike="noStrike" spc="-1" dirty="0">
                <a:solidFill>
                  <a:schemeClr val="dk1"/>
                </a:solidFill>
                <a:latin typeface="Calibri"/>
              </a:rPr>
              <a:t>, </a:t>
            </a:r>
            <a:r>
              <a:rPr lang="en-US" sz="1800" b="0" strike="noStrike" spc="-1" dirty="0" err="1">
                <a:solidFill>
                  <a:schemeClr val="dk1"/>
                </a:solidFill>
                <a:latin typeface="Calibri"/>
              </a:rPr>
              <a:t>Domb</a:t>
            </a:r>
            <a:r>
              <a:rPr lang="en-US" sz="1800" b="0" strike="noStrike" spc="-1" dirty="0">
                <a:solidFill>
                  <a:schemeClr val="dk1"/>
                </a:solidFill>
                <a:latin typeface="Calibri"/>
              </a:rPr>
              <a:t> and Chen ‘96, </a:t>
            </a:r>
            <a:r>
              <a:rPr lang="en-US" sz="1800" b="0" strike="noStrike" spc="-1" dirty="0" err="1">
                <a:solidFill>
                  <a:schemeClr val="dk1"/>
                </a:solidFill>
                <a:latin typeface="Calibri"/>
              </a:rPr>
              <a:t>Rudnik</a:t>
            </a:r>
            <a:r>
              <a:rPr lang="en-US" sz="1800" b="0" strike="noStrike" spc="-1" dirty="0">
                <a:solidFill>
                  <a:schemeClr val="dk1"/>
                </a:solidFill>
                <a:latin typeface="Calibri"/>
              </a:rPr>
              <a:t> et al. ’98</a:t>
            </a:r>
            <a:r>
              <a:rPr lang="en-US" spc="-1" dirty="0">
                <a:solidFill>
                  <a:schemeClr val="dk1"/>
                </a:solidFill>
                <a:latin typeface="Calibri"/>
              </a:rPr>
              <a:t>, </a:t>
            </a:r>
            <a:r>
              <a:rPr lang="en-US" spc="-1" dirty="0" err="1">
                <a:solidFill>
                  <a:schemeClr val="dk1"/>
                </a:solidFill>
                <a:latin typeface="Calibri"/>
              </a:rPr>
              <a:t>Sahu</a:t>
            </a:r>
            <a:r>
              <a:rPr lang="en-US" spc="-1" dirty="0">
                <a:solidFill>
                  <a:schemeClr val="dk1"/>
                </a:solidFill>
                <a:latin typeface="Calibri"/>
              </a:rPr>
              <a:t> et al. ‘24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9" name="Group 5"/>
          <p:cNvGrpSpPr/>
          <p:nvPr/>
        </p:nvGrpSpPr>
        <p:grpSpPr>
          <a:xfrm>
            <a:off x="190761" y="1338254"/>
            <a:ext cx="8615130" cy="1559743"/>
            <a:chOff x="-6480" y="4048920"/>
            <a:chExt cx="8615130" cy="1559743"/>
          </a:xfrm>
        </p:grpSpPr>
        <p:grpSp>
          <p:nvGrpSpPr>
            <p:cNvPr id="310" name="Group 16"/>
            <p:cNvGrpSpPr/>
            <p:nvPr/>
          </p:nvGrpSpPr>
          <p:grpSpPr>
            <a:xfrm>
              <a:off x="-6480" y="4048920"/>
              <a:ext cx="7234009" cy="1559743"/>
              <a:chOff x="-6480" y="4048920"/>
              <a:chExt cx="7234009" cy="1559743"/>
            </a:xfrm>
          </p:grpSpPr>
          <p:grpSp>
            <p:nvGrpSpPr>
              <p:cNvPr id="311" name="Group 11"/>
              <p:cNvGrpSpPr/>
              <p:nvPr/>
            </p:nvGrpSpPr>
            <p:grpSpPr>
              <a:xfrm>
                <a:off x="-6480" y="4048920"/>
                <a:ext cx="7234009" cy="1559743"/>
                <a:chOff x="-6480" y="4048920"/>
                <a:chExt cx="7234009" cy="1559743"/>
              </a:xfrm>
            </p:grpSpPr>
            <p:sp>
              <p:nvSpPr>
                <p:cNvPr id="312" name="TextBox 2"/>
                <p:cNvSpPr/>
                <p:nvPr/>
              </p:nvSpPr>
              <p:spPr>
                <a:xfrm>
                  <a:off x="-6480" y="4048920"/>
                  <a:ext cx="7234009" cy="1559743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50000"/>
                    </a:lnSpc>
                  </a:pPr>
                  <a:r>
                    <a:rPr lang="en-US" sz="2200" b="0" strike="noStrike" spc="-1" dirty="0">
                      <a:solidFill>
                        <a:schemeClr val="dk1"/>
                      </a:solidFill>
                      <a:latin typeface="Calibri"/>
                    </a:rPr>
                    <a:t>Problems:  -         depends on blocking procedure (RG scheme)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  <a:p>
                  <a:pPr defTabSz="914400">
                    <a:lnSpc>
                      <a:spcPct val="150000"/>
                    </a:lnSpc>
                  </a:pPr>
                  <a:r>
                    <a:rPr lang="en-US" sz="2200" b="0" strike="noStrike" spc="-1" dirty="0">
                      <a:solidFill>
                        <a:schemeClr val="dk1"/>
                      </a:solidFill>
                      <a:latin typeface="Calibri"/>
                    </a:rPr>
                    <a:t>	    -  family of probability depending on                       ,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  <a:p>
                  <a:pPr defTabSz="914400">
                    <a:lnSpc>
                      <a:spcPct val="150000"/>
                    </a:lnSpc>
                  </a:pPr>
                  <a:r>
                    <a:rPr lang="en-US" sz="2200" b="0" strike="noStrike" spc="-1" dirty="0">
                      <a:solidFill>
                        <a:schemeClr val="dk1"/>
                      </a:solidFill>
                      <a:latin typeface="Calibri"/>
                    </a:rPr>
                    <a:t>	  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pic>
              <p:nvPicPr>
                <p:cNvPr id="313" name="Picture 3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1521720" y="4247658"/>
                  <a:ext cx="375120" cy="27432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314" name="Picture 15"/>
              <p:cNvPicPr/>
              <p:nvPr/>
            </p:nvPicPr>
            <p:blipFill>
              <a:blip r:embed="rId5"/>
              <a:stretch/>
            </p:blipFill>
            <p:spPr>
              <a:xfrm>
                <a:off x="5522040" y="4725495"/>
                <a:ext cx="1137960" cy="34200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315" name="Picture 4"/>
            <p:cNvPicPr/>
            <p:nvPr/>
          </p:nvPicPr>
          <p:blipFill>
            <a:blip r:embed="rId6"/>
            <a:stretch/>
          </p:blipFill>
          <p:spPr>
            <a:xfrm>
              <a:off x="7212337" y="4702073"/>
              <a:ext cx="1396313" cy="3448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6F37297-4F7F-13BA-1FD0-C1559B79C808}"/>
              </a:ext>
            </a:extLst>
          </p:cNvPr>
          <p:cNvGrpSpPr/>
          <p:nvPr/>
        </p:nvGrpSpPr>
        <p:grpSpPr>
          <a:xfrm>
            <a:off x="2743199" y="3033404"/>
            <a:ext cx="6901152" cy="3816584"/>
            <a:chOff x="2743199" y="3033404"/>
            <a:chExt cx="6901152" cy="381658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FE668B4-9F01-26E0-6729-6D185991CCA8}"/>
                </a:ext>
              </a:extLst>
            </p:cNvPr>
            <p:cNvGrpSpPr/>
            <p:nvPr/>
          </p:nvGrpSpPr>
          <p:grpSpPr>
            <a:xfrm>
              <a:off x="2852449" y="3033404"/>
              <a:ext cx="6487102" cy="3816584"/>
              <a:chOff x="2852449" y="3033404"/>
              <a:chExt cx="6487102" cy="3816584"/>
            </a:xfrm>
          </p:grpSpPr>
          <p:pic>
            <p:nvPicPr>
              <p:cNvPr id="316" name="Picture 315"/>
              <p:cNvPicPr/>
              <p:nvPr/>
            </p:nvPicPr>
            <p:blipFill>
              <a:blip r:embed="rId7"/>
              <a:stretch/>
            </p:blipFill>
            <p:spPr>
              <a:xfrm>
                <a:off x="2852449" y="3033404"/>
                <a:ext cx="6487102" cy="3816584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18109A8-1CBA-2379-C736-56355BF9BF08}"/>
                  </a:ext>
                </a:extLst>
              </p:cNvPr>
              <p:cNvSpPr txBox="1"/>
              <p:nvPr/>
            </p:nvSpPr>
            <p:spPr>
              <a:xfrm>
                <a:off x="8027940" y="3149747"/>
                <a:ext cx="928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dirty="0"/>
                  <a:t>3D Ising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3FA5EC-4FF7-15C2-E7F5-24EDB3647902}"/>
                </a:ext>
              </a:extLst>
            </p:cNvPr>
            <p:cNvSpPr/>
            <p:nvPr/>
          </p:nvSpPr>
          <p:spPr>
            <a:xfrm>
              <a:off x="9100457" y="6302829"/>
              <a:ext cx="217322" cy="3592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D9ABA2-CCDF-FD8E-D61E-4738F6CD2536}"/>
                </a:ext>
              </a:extLst>
            </p:cNvPr>
            <p:cNvSpPr/>
            <p:nvPr/>
          </p:nvSpPr>
          <p:spPr>
            <a:xfrm>
              <a:off x="2743199" y="4441372"/>
              <a:ext cx="576943" cy="3592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3E484E5-2B88-929F-1BD4-0751C3D6A52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4751" y="6396359"/>
              <a:ext cx="609600" cy="2397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" grpId="0"/>
      <p:bldP spid="3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89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90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Introduction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1" name="TextBox 1"/>
          <p:cNvSpPr/>
          <p:nvPr/>
        </p:nvSpPr>
        <p:spPr>
          <a:xfrm>
            <a:off x="325080" y="578160"/>
            <a:ext cx="10105436" cy="101420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0" strike="noStrike" spc="-1" dirty="0">
                <a:solidFill>
                  <a:schemeClr val="dk1"/>
                </a:solidFill>
                <a:latin typeface="Calibri"/>
              </a:rPr>
              <a:t>Statistics/probability needed for complex systems (many degrees of freedom, correlations, etc.)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000" b="0" strike="noStrike" spc="-1" dirty="0">
                <a:solidFill>
                  <a:schemeClr val="dk1"/>
                </a:solidFill>
                <a:latin typeface="Calibri"/>
              </a:rPr>
              <a:t>Ex: biology, demographics, engineering</a:t>
            </a:r>
            <a:r>
              <a:rPr lang="en-US" sz="2000" spc="-1" dirty="0">
                <a:solidFill>
                  <a:schemeClr val="dk1"/>
                </a:solidFill>
                <a:latin typeface="Calibri"/>
              </a:rPr>
              <a:t>, </a:t>
            </a:r>
            <a:r>
              <a:rPr lang="en-US" sz="2000" b="0" strike="noStrike" spc="-1" dirty="0">
                <a:solidFill>
                  <a:schemeClr val="dk1"/>
                </a:solidFill>
                <a:latin typeface="Calibri"/>
              </a:rPr>
              <a:t>finance, statistical physics, …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06AFF47-9B07-5999-1F70-84FB3101E9B3}"/>
              </a:ext>
            </a:extLst>
          </p:cNvPr>
          <p:cNvSpPr/>
          <p:nvPr/>
        </p:nvSpPr>
        <p:spPr>
          <a:xfrm>
            <a:off x="763783" y="3331485"/>
            <a:ext cx="2112450" cy="1495306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FF0000"/>
                </a:solidFill>
              </a:rPr>
              <a:t>Sum</a:t>
            </a:r>
            <a:r>
              <a:rPr lang="en-FR" sz="2000" dirty="0">
                <a:solidFill>
                  <a:schemeClr val="tx1"/>
                </a:solidFill>
              </a:rPr>
              <a:t> of  </a:t>
            </a:r>
            <a:r>
              <a:rPr lang="en-FR" sz="2000" dirty="0">
                <a:solidFill>
                  <a:srgbClr val="FF0000"/>
                </a:solidFill>
              </a:rPr>
              <a:t>independent </a:t>
            </a:r>
            <a:r>
              <a:rPr lang="en-FR" sz="2000" dirty="0">
                <a:solidFill>
                  <a:schemeClr val="tx1"/>
                </a:solidFill>
              </a:rPr>
              <a:t>random events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50CB613E-F967-957D-3BFE-A36D2C7D546E}"/>
              </a:ext>
            </a:extLst>
          </p:cNvPr>
          <p:cNvSpPr/>
          <p:nvPr/>
        </p:nvSpPr>
        <p:spPr>
          <a:xfrm>
            <a:off x="3451445" y="3594135"/>
            <a:ext cx="2248930" cy="9700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D954DE9-BE72-A283-BA9E-82ADEFBF5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337" y="3263865"/>
            <a:ext cx="6250873" cy="329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A92A42-B3F3-20E8-08B1-84C2EA98FCED}"/>
              </a:ext>
            </a:extLst>
          </p:cNvPr>
          <p:cNvSpPr txBox="1"/>
          <p:nvPr/>
        </p:nvSpPr>
        <p:spPr>
          <a:xfrm>
            <a:off x="7761399" y="2931375"/>
            <a:ext cx="223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000" dirty="0">
                <a:solidFill>
                  <a:srgbClr val="FF0000"/>
                </a:solidFill>
              </a:rPr>
              <a:t>Normal distribution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94BAEB-3319-C60B-4654-BBC0B90F3FBA}"/>
              </a:ext>
            </a:extLst>
          </p:cNvPr>
          <p:cNvSpPr txBox="1"/>
          <p:nvPr/>
        </p:nvSpPr>
        <p:spPr>
          <a:xfrm>
            <a:off x="284965" y="1885366"/>
            <a:ext cx="11853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strike="noStrike" spc="-1" dirty="0">
                <a:solidFill>
                  <a:schemeClr val="dk1"/>
                </a:solidFill>
                <a:latin typeface="Calibri"/>
              </a:rPr>
              <a:t>When </a:t>
            </a:r>
            <a:r>
              <a:rPr lang="en-US" sz="2000" b="0" strike="noStrike" spc="-1" dirty="0" err="1">
                <a:solidFill>
                  <a:schemeClr val="dk1"/>
                </a:solidFill>
                <a:latin typeface="Calibri"/>
              </a:rPr>
              <a:t>d.o.f</a:t>
            </a:r>
            <a:r>
              <a:rPr lang="en-US" sz="2000" b="0" strike="noStrike" spc="-1" dirty="0">
                <a:solidFill>
                  <a:schemeClr val="dk1"/>
                </a:solidFill>
                <a:latin typeface="Calibri"/>
              </a:rPr>
              <a:t> independent or weak correlations: Central Limit Theorem (CLT) and generalization (Levy distribution)</a:t>
            </a:r>
            <a:endParaRPr lang="en-GB" sz="20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5" grpId="0" animBg="1"/>
      <p:bldP spid="6" grpId="0" animBg="1"/>
      <p:bldP spid="8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332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333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Functional RG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34" name="TextBox 4"/>
          <p:cNvSpPr/>
          <p:nvPr/>
        </p:nvSpPr>
        <p:spPr>
          <a:xfrm>
            <a:off x="154800" y="691560"/>
            <a:ext cx="36237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Scale-dependent Gibbs energy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5" name="Picture 7"/>
          <p:cNvPicPr/>
          <p:nvPr/>
        </p:nvPicPr>
        <p:blipFill>
          <a:blip r:embed="rId2"/>
          <a:stretch/>
        </p:blipFill>
        <p:spPr>
          <a:xfrm>
            <a:off x="6631949" y="1545197"/>
            <a:ext cx="2404800" cy="1495800"/>
          </a:xfrm>
          <a:prstGeom prst="rect">
            <a:avLst/>
          </a:prstGeom>
          <a:ln w="0">
            <a:noFill/>
          </a:ln>
        </p:spPr>
      </p:pic>
      <p:sp>
        <p:nvSpPr>
          <p:cNvPr id="336" name="TextBox 23"/>
          <p:cNvSpPr/>
          <p:nvPr/>
        </p:nvSpPr>
        <p:spPr>
          <a:xfrm>
            <a:off x="982440" y="1051560"/>
            <a:ext cx="1571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Calibri"/>
              </a:rPr>
              <a:t>(</a:t>
            </a:r>
            <a:r>
              <a:rPr lang="en-US" sz="1800" b="0" strike="noStrike" spc="-1" dirty="0" err="1">
                <a:solidFill>
                  <a:schemeClr val="dk1"/>
                </a:solidFill>
                <a:latin typeface="Calibri"/>
              </a:rPr>
              <a:t>Wetterich</a:t>
            </a:r>
            <a:r>
              <a:rPr lang="en-US" sz="1800" b="0" strike="noStrike" spc="-1" dirty="0">
                <a:solidFill>
                  <a:schemeClr val="dk1"/>
                </a:solidFill>
                <a:latin typeface="Calibri"/>
              </a:rPr>
              <a:t> ‘93)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8" name="Picture 13"/>
          <p:cNvPicPr/>
          <p:nvPr/>
        </p:nvPicPr>
        <p:blipFill>
          <a:blip r:embed="rId3"/>
          <a:stretch/>
        </p:blipFill>
        <p:spPr>
          <a:xfrm>
            <a:off x="587607" y="1702656"/>
            <a:ext cx="3756600" cy="526320"/>
          </a:xfrm>
          <a:prstGeom prst="rect">
            <a:avLst/>
          </a:prstGeom>
          <a:ln w="0">
            <a:noFill/>
          </a:ln>
        </p:spPr>
      </p:pic>
      <p:grpSp>
        <p:nvGrpSpPr>
          <p:cNvPr id="343" name="Group 45"/>
          <p:cNvGrpSpPr/>
          <p:nvPr/>
        </p:nvGrpSpPr>
        <p:grpSpPr>
          <a:xfrm>
            <a:off x="638640" y="3334973"/>
            <a:ext cx="10314720" cy="993960"/>
            <a:chOff x="1215360" y="4848120"/>
            <a:chExt cx="10314720" cy="993960"/>
          </a:xfrm>
        </p:grpSpPr>
        <p:grpSp>
          <p:nvGrpSpPr>
            <p:cNvPr id="344" name="Group 26"/>
            <p:cNvGrpSpPr/>
            <p:nvPr/>
          </p:nvGrpSpPr>
          <p:grpSpPr>
            <a:xfrm>
              <a:off x="1300320" y="4880520"/>
              <a:ext cx="10229760" cy="961560"/>
              <a:chOff x="1300320" y="4880520"/>
              <a:chExt cx="10229760" cy="961560"/>
            </a:xfrm>
          </p:grpSpPr>
          <p:sp>
            <p:nvSpPr>
              <p:cNvPr id="345" name="TextBox 27"/>
              <p:cNvSpPr/>
              <p:nvPr/>
            </p:nvSpPr>
            <p:spPr>
              <a:xfrm>
                <a:off x="7644600" y="5478120"/>
                <a:ext cx="1936800" cy="3639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chemeClr val="dk1"/>
                    </a:solidFill>
                    <a:latin typeface="Calibri"/>
                  </a:rPr>
                  <a:t>return to convexity</a:t>
                </a:r>
                <a:endParaRPr lang="en-GB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346" name="Group 28"/>
              <p:cNvGrpSpPr/>
              <p:nvPr/>
            </p:nvGrpSpPr>
            <p:grpSpPr>
              <a:xfrm>
                <a:off x="1300320" y="4880520"/>
                <a:ext cx="10229760" cy="935280"/>
                <a:chOff x="1300320" y="4880520"/>
                <a:chExt cx="10229760" cy="935280"/>
              </a:xfrm>
            </p:grpSpPr>
            <p:pic>
              <p:nvPicPr>
                <p:cNvPr id="347" name="Picture 29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7685280" y="4967640"/>
                  <a:ext cx="1675440" cy="281520"/>
                </a:xfrm>
                <a:prstGeom prst="rect">
                  <a:avLst/>
                </a:prstGeom>
                <a:ln w="0">
                  <a:noFill/>
                </a:ln>
              </p:spPr>
            </p:pic>
            <p:grpSp>
              <p:nvGrpSpPr>
                <p:cNvPr id="348" name="Group 30"/>
                <p:cNvGrpSpPr/>
                <p:nvPr/>
              </p:nvGrpSpPr>
              <p:grpSpPr>
                <a:xfrm>
                  <a:off x="1300320" y="4880520"/>
                  <a:ext cx="10229760" cy="935280"/>
                  <a:chOff x="1300320" y="4880520"/>
                  <a:chExt cx="10229760" cy="935280"/>
                </a:xfrm>
              </p:grpSpPr>
              <p:grpSp>
                <p:nvGrpSpPr>
                  <p:cNvPr id="349" name="Group 31"/>
                  <p:cNvGrpSpPr/>
                  <p:nvPr/>
                </p:nvGrpSpPr>
                <p:grpSpPr>
                  <a:xfrm>
                    <a:off x="1300320" y="4880520"/>
                    <a:ext cx="10229760" cy="691920"/>
                    <a:chOff x="1300320" y="4880520"/>
                    <a:chExt cx="10229760" cy="691920"/>
                  </a:xfrm>
                </p:grpSpPr>
                <p:cxnSp>
                  <p:nvCxnSpPr>
                    <p:cNvPr id="350" name="Straight Arrow Connector 34"/>
                    <p:cNvCxnSpPr/>
                    <p:nvPr/>
                  </p:nvCxnSpPr>
                  <p:spPr>
                    <a:xfrm>
                      <a:off x="1300320" y="5405760"/>
                      <a:ext cx="9536400" cy="360"/>
                    </a:xfrm>
                    <a:prstGeom prst="straightConnector1">
                      <a:avLst/>
                    </a:prstGeom>
                    <a:ln w="63500">
                      <a:solidFill>
                        <a:srgbClr val="4472C4"/>
                      </a:solidFill>
                      <a:tailEnd type="triangle" w="med" len="med"/>
                    </a:ln>
                  </p:spPr>
                </p:cxnSp>
                <p:cxnSp>
                  <p:nvCxnSpPr>
                    <p:cNvPr id="351" name="Straight Connector 35"/>
                    <p:cNvCxnSpPr/>
                    <p:nvPr/>
                  </p:nvCxnSpPr>
                  <p:spPr>
                    <a:xfrm>
                      <a:off x="1300320" y="5235840"/>
                      <a:ext cx="360" cy="313920"/>
                    </a:xfrm>
                    <a:prstGeom prst="straightConnector1">
                      <a:avLst/>
                    </a:prstGeom>
                    <a:ln w="41275">
                      <a:solidFill>
                        <a:srgbClr val="4472C4"/>
                      </a:solidFill>
                    </a:ln>
                  </p:spPr>
                </p:cxnSp>
                <p:pic>
                  <p:nvPicPr>
                    <p:cNvPr id="352" name="Picture 36"/>
                    <p:cNvPicPr/>
                    <p:nvPr/>
                  </p:nvPicPr>
                  <p:blipFill>
                    <a:blip r:embed="rId5"/>
                    <a:stretch/>
                  </p:blipFill>
                  <p:spPr>
                    <a:xfrm>
                      <a:off x="10101960" y="4881960"/>
                      <a:ext cx="151560" cy="313200"/>
                    </a:xfrm>
                    <a:prstGeom prst="rect">
                      <a:avLst/>
                    </a:prstGeom>
                    <a:ln w="0">
                      <a:noFill/>
                    </a:ln>
                  </p:spPr>
                </p:pic>
                <p:pic>
                  <p:nvPicPr>
                    <p:cNvPr id="353" name="Picture 37"/>
                    <p:cNvPicPr/>
                    <p:nvPr/>
                  </p:nvPicPr>
                  <p:blipFill>
                    <a:blip r:embed="rId6"/>
                    <a:stretch/>
                  </p:blipFill>
                  <p:spPr>
                    <a:xfrm>
                      <a:off x="10994760" y="5239080"/>
                      <a:ext cx="535320" cy="333360"/>
                    </a:xfrm>
                    <a:prstGeom prst="rect">
                      <a:avLst/>
                    </a:prstGeom>
                    <a:ln w="0">
                      <a:noFill/>
                    </a:ln>
                  </p:spPr>
                </p:pic>
                <p:cxnSp>
                  <p:nvCxnSpPr>
                    <p:cNvPr id="354" name="Straight Connector 38"/>
                    <p:cNvCxnSpPr/>
                    <p:nvPr/>
                  </p:nvCxnSpPr>
                  <p:spPr>
                    <a:xfrm>
                      <a:off x="10195560" y="5244120"/>
                      <a:ext cx="360" cy="313920"/>
                    </a:xfrm>
                    <a:prstGeom prst="straightConnector1">
                      <a:avLst/>
                    </a:prstGeom>
                    <a:ln w="41275">
                      <a:solidFill>
                        <a:srgbClr val="4472C4"/>
                      </a:solidFill>
                    </a:ln>
                  </p:spPr>
                </p:cxnSp>
                <p:cxnSp>
                  <p:nvCxnSpPr>
                    <p:cNvPr id="355" name="Straight Connector 39"/>
                    <p:cNvCxnSpPr/>
                    <p:nvPr/>
                  </p:nvCxnSpPr>
                  <p:spPr>
                    <a:xfrm>
                      <a:off x="7235280" y="5258880"/>
                      <a:ext cx="360" cy="313920"/>
                    </a:xfrm>
                    <a:prstGeom prst="straightConnector1">
                      <a:avLst/>
                    </a:prstGeom>
                    <a:ln w="41275">
                      <a:solidFill>
                        <a:srgbClr val="4472C4"/>
                      </a:solidFill>
                    </a:ln>
                  </p:spPr>
                </p:cxnSp>
                <p:cxnSp>
                  <p:nvCxnSpPr>
                    <p:cNvPr id="356" name="Straight Connector 40"/>
                    <p:cNvCxnSpPr/>
                    <p:nvPr/>
                  </p:nvCxnSpPr>
                  <p:spPr>
                    <a:xfrm>
                      <a:off x="2336760" y="5228640"/>
                      <a:ext cx="360" cy="313560"/>
                    </a:xfrm>
                    <a:prstGeom prst="straightConnector1">
                      <a:avLst/>
                    </a:prstGeom>
                    <a:ln w="41275">
                      <a:solidFill>
                        <a:srgbClr val="4472C4"/>
                      </a:solidFill>
                    </a:ln>
                  </p:spPr>
                </p:cxnSp>
                <p:pic>
                  <p:nvPicPr>
                    <p:cNvPr id="357" name="Picture 41"/>
                    <p:cNvPicPr/>
                    <p:nvPr/>
                  </p:nvPicPr>
                  <p:blipFill>
                    <a:blip r:embed="rId7"/>
                    <a:stretch/>
                  </p:blipFill>
                  <p:spPr>
                    <a:xfrm>
                      <a:off x="2179800" y="4880520"/>
                      <a:ext cx="313920" cy="313920"/>
                    </a:xfrm>
                    <a:prstGeom prst="rect">
                      <a:avLst/>
                    </a:prstGeom>
                    <a:ln w="0">
                      <a:noFill/>
                    </a:ln>
                  </p:spPr>
                </p:pic>
                <p:pic>
                  <p:nvPicPr>
                    <p:cNvPr id="358" name="Picture 43"/>
                    <p:cNvPicPr/>
                    <p:nvPr/>
                  </p:nvPicPr>
                  <p:blipFill>
                    <a:blip r:embed="rId8"/>
                    <a:stretch/>
                  </p:blipFill>
                  <p:spPr>
                    <a:xfrm>
                      <a:off x="7117920" y="4920480"/>
                      <a:ext cx="234360" cy="266400"/>
                    </a:xfrm>
                    <a:prstGeom prst="rect">
                      <a:avLst/>
                    </a:prstGeom>
                    <a:ln w="0">
                      <a:noFill/>
                    </a:ln>
                  </p:spPr>
                </p:pic>
              </p:grpSp>
              <p:sp>
                <p:nvSpPr>
                  <p:cNvPr id="359" name="TextBox 32"/>
                  <p:cNvSpPr/>
                  <p:nvPr/>
                </p:nvSpPr>
                <p:spPr>
                  <a:xfrm>
                    <a:off x="3187440" y="5451840"/>
                    <a:ext cx="2445840" cy="3639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t">
                    <a:spAutoFit/>
                  </a:bodyPr>
                  <a:lstStyle/>
                  <a:p>
                    <a:pPr defTabSz="914400">
                      <a:lnSpc>
                        <a:spcPct val="100000"/>
                      </a:lnSpc>
                    </a:pPr>
                    <a:r>
                      <a:rPr lang="en-US" sz="1800" b="0" strike="noStrike" spc="-1">
                        <a:solidFill>
                          <a:schemeClr val="dk1"/>
                        </a:solidFill>
                        <a:latin typeface="Calibri"/>
                      </a:rPr>
                      <a:t>Fixed point (non convex)</a:t>
                    </a:r>
                    <a:endParaRPr lang="en-GB" sz="1800" b="0" strike="noStrike" spc="-1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pic>
                <p:nvPicPr>
                  <p:cNvPr id="360" name="Picture 33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3222000" y="5014080"/>
                    <a:ext cx="3107160" cy="3520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</p:grpSp>
        </p:grpSp>
        <p:pic>
          <p:nvPicPr>
            <p:cNvPr id="361" name="Picture 44"/>
            <p:cNvPicPr/>
            <p:nvPr/>
          </p:nvPicPr>
          <p:blipFill>
            <a:blip r:embed="rId10"/>
            <a:stretch/>
          </p:blipFill>
          <p:spPr>
            <a:xfrm>
              <a:off x="1215360" y="4848120"/>
              <a:ext cx="175680" cy="31644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62" name="Picture 10"/>
          <p:cNvPicPr/>
          <p:nvPr/>
        </p:nvPicPr>
        <p:blipFill>
          <a:blip r:embed="rId11"/>
          <a:stretch/>
        </p:blipFill>
        <p:spPr>
          <a:xfrm>
            <a:off x="4300920" y="636120"/>
            <a:ext cx="7229520" cy="752760"/>
          </a:xfrm>
          <a:prstGeom prst="rect">
            <a:avLst/>
          </a:prstGeom>
          <a:ln w="0"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C0AE989-1EF8-AF6B-B861-E4669E0E105E}"/>
              </a:ext>
            </a:extLst>
          </p:cNvPr>
          <p:cNvGrpSpPr/>
          <p:nvPr/>
        </p:nvGrpSpPr>
        <p:grpSpPr>
          <a:xfrm>
            <a:off x="1760040" y="4369385"/>
            <a:ext cx="3729960" cy="2426150"/>
            <a:chOff x="7380000" y="1584000"/>
            <a:chExt cx="4320000" cy="3143880"/>
          </a:xfrm>
        </p:grpSpPr>
        <p:pic>
          <p:nvPicPr>
            <p:cNvPr id="340" name="Picture 339"/>
            <p:cNvPicPr/>
            <p:nvPr/>
          </p:nvPicPr>
          <p:blipFill>
            <a:blip r:embed="rId12"/>
            <a:stretch/>
          </p:blipFill>
          <p:spPr>
            <a:xfrm>
              <a:off x="7380000" y="1584000"/>
              <a:ext cx="4320000" cy="3143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DB324D5-27CF-3F74-6DCC-1F9CEB35E21F}"/>
                </a:ext>
              </a:extLst>
            </p:cNvPr>
            <p:cNvSpPr/>
            <p:nvPr/>
          </p:nvSpPr>
          <p:spPr>
            <a:xfrm>
              <a:off x="8131629" y="1861457"/>
              <a:ext cx="2121891" cy="15455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CED7805-9164-B694-D18B-67D00BF59E00}"/>
              </a:ext>
            </a:extLst>
          </p:cNvPr>
          <p:cNvSpPr txBox="1"/>
          <p:nvPr/>
        </p:nvSpPr>
        <p:spPr>
          <a:xfrm>
            <a:off x="266867" y="2394602"/>
            <a:ext cx="445442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dirty="0"/>
              <a:t>Generalizes trivially to finite size (periodic BC)</a:t>
            </a:r>
          </a:p>
          <a:p>
            <a:pPr algn="ctr"/>
            <a:r>
              <a:rPr lang="en-GB" sz="1600" dirty="0"/>
              <a:t>s</a:t>
            </a:r>
            <a:r>
              <a:rPr lang="en-FR" sz="1600" dirty="0"/>
              <a:t>ee also Fister &amp; Pawlowski ‘15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1A65438-4E88-A7F7-3FE7-8346AA950DFE}"/>
              </a:ext>
            </a:extLst>
          </p:cNvPr>
          <p:cNvPicPr/>
          <p:nvPr/>
        </p:nvPicPr>
        <p:blipFill>
          <a:blip r:embed="rId13"/>
          <a:stretch/>
        </p:blipFill>
        <p:spPr>
          <a:xfrm>
            <a:off x="6401331" y="4426032"/>
            <a:ext cx="3729240" cy="2385109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" grpId="0"/>
      <p:bldP spid="336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364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365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Functional for the rate function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66" name="TextBox 28"/>
          <p:cNvSpPr/>
          <p:nvPr/>
        </p:nvSpPr>
        <p:spPr>
          <a:xfrm>
            <a:off x="156600" y="505800"/>
            <a:ext cx="69368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 dirty="0">
                <a:solidFill>
                  <a:schemeClr val="dk1"/>
                </a:solidFill>
                <a:latin typeface="Calibri"/>
              </a:rPr>
              <a:t>Define a “flowing” probability distribution and rate function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67" name="Group 57"/>
          <p:cNvGrpSpPr/>
          <p:nvPr/>
        </p:nvGrpSpPr>
        <p:grpSpPr>
          <a:xfrm>
            <a:off x="180422" y="2924731"/>
            <a:ext cx="9431333" cy="2269516"/>
            <a:chOff x="176102" y="2860090"/>
            <a:chExt cx="9431333" cy="2269516"/>
          </a:xfrm>
        </p:grpSpPr>
        <p:sp>
          <p:nvSpPr>
            <p:cNvPr id="368" name="TextBox 29"/>
            <p:cNvSpPr/>
            <p:nvPr/>
          </p:nvSpPr>
          <p:spPr>
            <a:xfrm>
              <a:off x="176102" y="2860090"/>
              <a:ext cx="6519390" cy="212220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Define a (scale-dependent) “constraint effective action”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endParaRPr lang="en-US" sz="2200" b="0" strike="noStrike" spc="-1" dirty="0">
                <a:solidFill>
                  <a:schemeClr val="dk1"/>
                </a:solidFill>
                <a:latin typeface="Calibri"/>
              </a:endParaRPr>
            </a:p>
            <a:p>
              <a:pPr defTabSz="914400">
                <a:lnSpc>
                  <a:spcPct val="100000"/>
                </a:lnSpc>
              </a:pPr>
              <a:endParaRPr lang="en-US" sz="2200" b="0" strike="noStrike" spc="-1" dirty="0">
                <a:solidFill>
                  <a:schemeClr val="dk1"/>
                </a:solidFill>
                <a:latin typeface="Calibri"/>
              </a:endParaRPr>
            </a:p>
            <a:p>
              <a:pPr defTabSz="914400">
                <a:lnSpc>
                  <a:spcPct val="100000"/>
                </a:lnSpc>
              </a:pPr>
              <a:r>
                <a:rPr lang="en-US" sz="2200" b="0" strike="noStrike" spc="-1" dirty="0">
                  <a:solidFill>
                    <a:schemeClr val="dk1"/>
                  </a:solidFill>
                  <a:latin typeface="Calibri"/>
                </a:rPr>
                <a:t>with </a:t>
              </a:r>
              <a:endParaRPr lang="en-GB" sz="22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369" name="Picture 33"/>
            <p:cNvPicPr/>
            <p:nvPr/>
          </p:nvPicPr>
          <p:blipFill>
            <a:blip r:embed="rId7"/>
            <a:stretch/>
          </p:blipFill>
          <p:spPr>
            <a:xfrm>
              <a:off x="1401595" y="3470852"/>
              <a:ext cx="8205840" cy="748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70" name="Picture 34"/>
            <p:cNvPicPr/>
            <p:nvPr/>
          </p:nvPicPr>
          <p:blipFill>
            <a:blip r:embed="rId8"/>
            <a:stretch/>
          </p:blipFill>
          <p:spPr>
            <a:xfrm>
              <a:off x="941081" y="4381526"/>
              <a:ext cx="2918160" cy="7480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6C3872-1762-2B5F-934B-838ED68F29D2}"/>
              </a:ext>
            </a:extLst>
          </p:cNvPr>
          <p:cNvGrpSpPr/>
          <p:nvPr/>
        </p:nvGrpSpPr>
        <p:grpSpPr>
          <a:xfrm>
            <a:off x="2465294" y="5482638"/>
            <a:ext cx="6626880" cy="429433"/>
            <a:chOff x="2782560" y="5940563"/>
            <a:chExt cx="6626880" cy="429433"/>
          </a:xfrm>
        </p:grpSpPr>
        <p:grpSp>
          <p:nvGrpSpPr>
            <p:cNvPr id="372" name="Group 4"/>
            <p:cNvGrpSpPr/>
            <p:nvPr/>
          </p:nvGrpSpPr>
          <p:grpSpPr>
            <a:xfrm>
              <a:off x="2782560" y="5940563"/>
              <a:ext cx="6626880" cy="429433"/>
              <a:chOff x="2739240" y="5297040"/>
              <a:chExt cx="6626880" cy="429433"/>
            </a:xfrm>
          </p:grpSpPr>
          <p:sp>
            <p:nvSpPr>
              <p:cNvPr id="373" name="TextBox 35"/>
              <p:cNvSpPr/>
              <p:nvPr/>
            </p:nvSpPr>
            <p:spPr>
              <a:xfrm>
                <a:off x="2739240" y="5297040"/>
                <a:ext cx="4422086" cy="42943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Flow equation </a:t>
                </a:r>
                <a:r>
                  <a:rPr lang="en-US" sz="2200" spc="-1" dirty="0">
                    <a:solidFill>
                      <a:schemeClr val="dk1"/>
                    </a:solidFill>
                    <a:latin typeface="Calibri"/>
                  </a:rPr>
                  <a:t>of   </a:t>
                </a:r>
                <a:r>
                  <a:rPr lang="en-US" sz="2200" b="0" strike="noStrike" spc="-1" dirty="0">
                    <a:solidFill>
                      <a:schemeClr val="dk1"/>
                    </a:solidFill>
                    <a:latin typeface="Calibri"/>
                  </a:rPr>
                  <a:t>             closed and </a:t>
                </a:r>
                <a:endParaRPr lang="en-GB" sz="2200" b="0" strike="noStrike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374" name="Picture 2"/>
              <p:cNvPicPr/>
              <p:nvPr/>
            </p:nvPicPr>
            <p:blipFill>
              <a:blip r:embed="rId9"/>
              <a:stretch/>
            </p:blipFill>
            <p:spPr>
              <a:xfrm>
                <a:off x="4991040" y="5325120"/>
                <a:ext cx="611280" cy="34920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375" name="Picture 3"/>
              <p:cNvPicPr/>
              <p:nvPr/>
            </p:nvPicPr>
            <p:blipFill>
              <a:blip r:embed="rId10"/>
              <a:stretch/>
            </p:blipFill>
            <p:spPr>
              <a:xfrm>
                <a:off x="7007760" y="5325120"/>
                <a:ext cx="2358360" cy="349200"/>
              </a:xfrm>
              <a:prstGeom prst="rect">
                <a:avLst/>
              </a:prstGeom>
              <a:ln w="0">
                <a:noFill/>
              </a:ln>
            </p:spPr>
          </p:pic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8CED230-8CBA-6485-58A7-AF0F4A824411}"/>
                </a:ext>
              </a:extLst>
            </p:cNvPr>
            <p:cNvGrpSpPr/>
            <p:nvPr/>
          </p:nvGrpSpPr>
          <p:grpSpPr>
            <a:xfrm>
              <a:off x="7413610" y="6093096"/>
              <a:ext cx="247580" cy="250823"/>
              <a:chOff x="11630644" y="3447529"/>
              <a:chExt cx="397361" cy="477214"/>
            </a:xfrm>
          </p:grpSpPr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CCE96FC1-D4A8-B8E6-E061-77D4B3D5042C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948ABE7-F635-39F0-E59F-DFF3D69084E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6FECCAD-5540-D643-21B0-428079D04423}"/>
                </a:ext>
              </a:extLst>
            </p:cNvPr>
            <p:cNvGrpSpPr/>
            <p:nvPr/>
          </p:nvGrpSpPr>
          <p:grpSpPr>
            <a:xfrm>
              <a:off x="9100016" y="6063185"/>
              <a:ext cx="247580" cy="250823"/>
              <a:chOff x="11630644" y="3447529"/>
              <a:chExt cx="397361" cy="477214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BC66B0F6-916B-EAB6-1268-D95EC412CF67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030DC38-BA0B-49A0-4791-0369A20E7DA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401F7C-86D9-AEB0-E567-E939A0517489}"/>
              </a:ext>
            </a:extLst>
          </p:cNvPr>
          <p:cNvGrpSpPr/>
          <p:nvPr/>
        </p:nvGrpSpPr>
        <p:grpSpPr>
          <a:xfrm>
            <a:off x="402120" y="1032120"/>
            <a:ext cx="9768600" cy="686520"/>
            <a:chOff x="402120" y="1032120"/>
            <a:chExt cx="9768600" cy="686520"/>
          </a:xfrm>
        </p:grpSpPr>
        <p:pic>
          <p:nvPicPr>
            <p:cNvPr id="371" name="Picture 37"/>
            <p:cNvPicPr/>
            <p:nvPr/>
          </p:nvPicPr>
          <p:blipFill>
            <a:blip r:embed="rId12"/>
            <a:stretch/>
          </p:blipFill>
          <p:spPr>
            <a:xfrm>
              <a:off x="402120" y="1032120"/>
              <a:ext cx="9768600" cy="68652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C09CF7C-53D4-4442-111A-6CF405D3ADCB}"/>
                </a:ext>
              </a:extLst>
            </p:cNvPr>
            <p:cNvGrpSpPr/>
            <p:nvPr/>
          </p:nvGrpSpPr>
          <p:grpSpPr>
            <a:xfrm>
              <a:off x="3026460" y="1284194"/>
              <a:ext cx="247580" cy="250823"/>
              <a:chOff x="11630644" y="3447529"/>
              <a:chExt cx="397361" cy="477214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D31A40F6-ACED-B830-16A3-8797D90C6411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8ECE804-59F4-F2E4-6BEE-5ACCEA8E0C0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33B71B2-FCED-1769-B62D-C2FF9ABECAAF}"/>
                </a:ext>
              </a:extLst>
            </p:cNvPr>
            <p:cNvGrpSpPr/>
            <p:nvPr/>
          </p:nvGrpSpPr>
          <p:grpSpPr>
            <a:xfrm>
              <a:off x="5063554" y="1286561"/>
              <a:ext cx="247580" cy="250823"/>
              <a:chOff x="11630644" y="3447529"/>
              <a:chExt cx="397361" cy="477214"/>
            </a:xfrm>
          </p:grpSpPr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A3A9C39-A1F9-7DF9-91E4-4453D137C585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54126A3-8AFA-6EA0-7D33-E3AA904EEA3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AD35885-9F26-34FD-A355-D8331D0C4C53}"/>
                </a:ext>
              </a:extLst>
            </p:cNvPr>
            <p:cNvGrpSpPr/>
            <p:nvPr/>
          </p:nvGrpSpPr>
          <p:grpSpPr>
            <a:xfrm>
              <a:off x="821611" y="1281269"/>
              <a:ext cx="247580" cy="250823"/>
              <a:chOff x="11630644" y="3447529"/>
              <a:chExt cx="397361" cy="477214"/>
            </a:xfrm>
          </p:grpSpPr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9900374D-5E89-CE53-3532-9656842EFA68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4D2DC6E-02BA-6C10-EC65-6237FC09C7A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7BABC6E-7771-EAEE-110D-20B6D98AEBB6}"/>
              </a:ext>
            </a:extLst>
          </p:cNvPr>
          <p:cNvSpPr txBox="1"/>
          <p:nvPr/>
        </p:nvSpPr>
        <p:spPr>
          <a:xfrm>
            <a:off x="2465294" y="6304002"/>
            <a:ext cx="72614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000" dirty="0">
                <a:solidFill>
                  <a:srgbClr val="FF0000"/>
                </a:solidFill>
              </a:rPr>
              <a:t>s</a:t>
            </a:r>
            <a:r>
              <a:rPr lang="en-GB" sz="3000" dirty="0">
                <a:solidFill>
                  <a:srgbClr val="FF0000"/>
                </a:solidFill>
              </a:rPr>
              <a:t>e</a:t>
            </a:r>
            <a:r>
              <a:rPr lang="en-FR" sz="3000" dirty="0">
                <a:solidFill>
                  <a:srgbClr val="FF0000"/>
                </a:solidFill>
              </a:rPr>
              <a:t>e Felix Rose’s talk at 3:30, Parallel session 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42F4C-000A-E615-5225-E69599D2DFA8}"/>
              </a:ext>
            </a:extLst>
          </p:cNvPr>
          <p:cNvSpPr txBox="1"/>
          <p:nvPr/>
        </p:nvSpPr>
        <p:spPr>
          <a:xfrm>
            <a:off x="10640631" y="6499554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Balog et al ‘22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02993D-A3F0-9892-BEC2-067116825C63}"/>
              </a:ext>
            </a:extLst>
          </p:cNvPr>
          <p:cNvSpPr txBox="1"/>
          <p:nvPr/>
        </p:nvSpPr>
        <p:spPr>
          <a:xfrm>
            <a:off x="156600" y="1924254"/>
            <a:ext cx="5561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0" strike="noStrike" spc="-1" dirty="0">
                <a:solidFill>
                  <a:srgbClr val="0070C0"/>
                </a:solidFill>
                <a:latin typeface="Calibri"/>
              </a:rPr>
              <a:t>Problem</a:t>
            </a:r>
            <a:r>
              <a:rPr lang="en-US" sz="2200" b="0" strike="noStrike" spc="-1" dirty="0">
                <a:solidFill>
                  <a:schemeClr val="dk1"/>
                </a:solidFill>
                <a:latin typeface="Calibri"/>
              </a:rPr>
              <a:t>: flow of the rate function is not closed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FR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377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378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Flow equation for the rate function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79" name="TextBox 2"/>
          <p:cNvSpPr/>
          <p:nvPr/>
        </p:nvSpPr>
        <p:spPr>
          <a:xfrm>
            <a:off x="219240" y="679320"/>
            <a:ext cx="642024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Simple approximation: “Local Potential Approximation”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D8CF4C7-5F8B-3848-73FF-ED391BD8A931}"/>
              </a:ext>
            </a:extLst>
          </p:cNvPr>
          <p:cNvGrpSpPr/>
          <p:nvPr/>
        </p:nvGrpSpPr>
        <p:grpSpPr>
          <a:xfrm>
            <a:off x="758974" y="2585349"/>
            <a:ext cx="10314720" cy="993600"/>
            <a:chOff x="778507" y="4694844"/>
            <a:chExt cx="10314720" cy="993600"/>
          </a:xfrm>
        </p:grpSpPr>
        <p:grpSp>
          <p:nvGrpSpPr>
            <p:cNvPr id="381" name="Group 10"/>
            <p:cNvGrpSpPr/>
            <p:nvPr/>
          </p:nvGrpSpPr>
          <p:grpSpPr>
            <a:xfrm>
              <a:off x="778507" y="4694844"/>
              <a:ext cx="10314720" cy="993600"/>
              <a:chOff x="998640" y="4281480"/>
              <a:chExt cx="10314720" cy="993600"/>
            </a:xfrm>
          </p:grpSpPr>
          <p:grpSp>
            <p:nvGrpSpPr>
              <p:cNvPr id="382" name="Group 17"/>
              <p:cNvGrpSpPr/>
              <p:nvPr/>
            </p:nvGrpSpPr>
            <p:grpSpPr>
              <a:xfrm>
                <a:off x="998640" y="4281480"/>
                <a:ext cx="10314720" cy="993600"/>
                <a:chOff x="998640" y="4281480"/>
                <a:chExt cx="10314720" cy="993600"/>
              </a:xfrm>
            </p:grpSpPr>
            <p:grpSp>
              <p:nvGrpSpPr>
                <p:cNvPr id="383" name="Group 21"/>
                <p:cNvGrpSpPr/>
                <p:nvPr/>
              </p:nvGrpSpPr>
              <p:grpSpPr>
                <a:xfrm>
                  <a:off x="1083600" y="4313880"/>
                  <a:ext cx="10229760" cy="961200"/>
                  <a:chOff x="1083600" y="4313880"/>
                  <a:chExt cx="10229760" cy="961200"/>
                </a:xfrm>
              </p:grpSpPr>
              <p:sp>
                <p:nvSpPr>
                  <p:cNvPr id="384" name="TextBox 23"/>
                  <p:cNvSpPr/>
                  <p:nvPr/>
                </p:nvSpPr>
                <p:spPr>
                  <a:xfrm>
                    <a:off x="7431480" y="4911120"/>
                    <a:ext cx="2369520" cy="3639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t">
                    <a:spAutoFit/>
                  </a:bodyPr>
                  <a:lstStyle/>
                  <a:p>
                    <a:pPr defTabSz="914400">
                      <a:lnSpc>
                        <a:spcPct val="100000"/>
                      </a:lnSpc>
                    </a:pPr>
                    <a:r>
                      <a:rPr lang="en-US" sz="1800" b="0" strike="noStrike" spc="-1">
                        <a:solidFill>
                          <a:schemeClr val="dk1"/>
                        </a:solidFill>
                        <a:latin typeface="Calibri"/>
                      </a:rPr>
                      <a:t>flow stops (non convex)</a:t>
                    </a:r>
                    <a:endParaRPr lang="en-GB" sz="1800" b="0" strike="noStrike" spc="-1">
                      <a:solidFill>
                        <a:srgbClr val="000000"/>
                      </a:solidFill>
                      <a:latin typeface="Arial"/>
                    </a:endParaRPr>
                  </a:p>
                </p:txBody>
              </p:sp>
              <p:grpSp>
                <p:nvGrpSpPr>
                  <p:cNvPr id="385" name="Group 26"/>
                  <p:cNvGrpSpPr/>
                  <p:nvPr/>
                </p:nvGrpSpPr>
                <p:grpSpPr>
                  <a:xfrm>
                    <a:off x="1083600" y="4313880"/>
                    <a:ext cx="10229760" cy="935280"/>
                    <a:chOff x="1083600" y="4313880"/>
                    <a:chExt cx="10229760" cy="935280"/>
                  </a:xfrm>
                </p:grpSpPr>
                <p:grpSp>
                  <p:nvGrpSpPr>
                    <p:cNvPr id="386" name="Group 27"/>
                    <p:cNvGrpSpPr/>
                    <p:nvPr/>
                  </p:nvGrpSpPr>
                  <p:grpSpPr>
                    <a:xfrm>
                      <a:off x="1083600" y="4313880"/>
                      <a:ext cx="10229760" cy="691920"/>
                      <a:chOff x="1083600" y="4313880"/>
                      <a:chExt cx="10229760" cy="691920"/>
                    </a:xfrm>
                  </p:grpSpPr>
                  <p:cxnSp>
                    <p:nvCxnSpPr>
                      <p:cNvPr id="387" name="Straight Arrow Connector 32"/>
                      <p:cNvCxnSpPr/>
                      <p:nvPr/>
                    </p:nvCxnSpPr>
                    <p:spPr>
                      <a:xfrm>
                        <a:off x="1083600" y="4838760"/>
                        <a:ext cx="9536040" cy="360"/>
                      </a:xfrm>
                      <a:prstGeom prst="straightConnector1">
                        <a:avLst/>
                      </a:prstGeom>
                      <a:ln w="63500">
                        <a:solidFill>
                          <a:srgbClr val="4472C4"/>
                        </a:solidFill>
                        <a:tailEnd type="triangle" w="med" len="med"/>
                      </a:ln>
                    </p:spPr>
                  </p:cxnSp>
                  <p:cxnSp>
                    <p:nvCxnSpPr>
                      <p:cNvPr id="388" name="Straight Connector 39"/>
                      <p:cNvCxnSpPr/>
                      <p:nvPr/>
                    </p:nvCxnSpPr>
                    <p:spPr>
                      <a:xfrm>
                        <a:off x="1083600" y="4669200"/>
                        <a:ext cx="360" cy="313560"/>
                      </a:xfrm>
                      <a:prstGeom prst="straightConnector1">
                        <a:avLst/>
                      </a:prstGeom>
                      <a:ln w="41275">
                        <a:solidFill>
                          <a:srgbClr val="4472C4"/>
                        </a:solidFill>
                      </a:ln>
                    </p:spPr>
                  </p:cxnSp>
                  <p:pic>
                    <p:nvPicPr>
                      <p:cNvPr id="389" name="Picture 40"/>
                      <p:cNvPicPr/>
                      <p:nvPr/>
                    </p:nvPicPr>
                    <p:blipFill>
                      <a:blip r:embed="rId9"/>
                      <a:stretch/>
                    </p:blipFill>
                    <p:spPr>
                      <a:xfrm>
                        <a:off x="10015560" y="4315320"/>
                        <a:ext cx="151560" cy="31320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  <p:pic>
                    <p:nvPicPr>
                      <p:cNvPr id="390" name="Picture 41"/>
                      <p:cNvPicPr/>
                      <p:nvPr/>
                    </p:nvPicPr>
                    <p:blipFill>
                      <a:blip r:embed="rId10"/>
                      <a:stretch/>
                    </p:blipFill>
                    <p:spPr>
                      <a:xfrm>
                        <a:off x="10778040" y="4672080"/>
                        <a:ext cx="535320" cy="33336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  <p:cxnSp>
                    <p:nvCxnSpPr>
                      <p:cNvPr id="391" name="Straight Connector 42"/>
                      <p:cNvCxnSpPr/>
                      <p:nvPr/>
                    </p:nvCxnSpPr>
                    <p:spPr>
                      <a:xfrm>
                        <a:off x="10109520" y="4677480"/>
                        <a:ext cx="360" cy="313920"/>
                      </a:xfrm>
                      <a:prstGeom prst="straightConnector1">
                        <a:avLst/>
                      </a:prstGeom>
                      <a:ln w="41275">
                        <a:solidFill>
                          <a:srgbClr val="4472C4"/>
                        </a:solidFill>
                      </a:ln>
                    </p:spPr>
                  </p:cxnSp>
                  <p:cxnSp>
                    <p:nvCxnSpPr>
                      <p:cNvPr id="392" name="Straight Connector 43"/>
                      <p:cNvCxnSpPr/>
                      <p:nvPr/>
                    </p:nvCxnSpPr>
                    <p:spPr>
                      <a:xfrm>
                        <a:off x="6587280" y="4692240"/>
                        <a:ext cx="360" cy="313920"/>
                      </a:xfrm>
                      <a:prstGeom prst="straightConnector1">
                        <a:avLst/>
                      </a:prstGeom>
                      <a:ln w="41275">
                        <a:solidFill>
                          <a:srgbClr val="4472C4"/>
                        </a:solidFill>
                      </a:ln>
                    </p:spPr>
                  </p:cxnSp>
                  <p:cxnSp>
                    <p:nvCxnSpPr>
                      <p:cNvPr id="393" name="Straight Connector 44"/>
                      <p:cNvCxnSpPr/>
                      <p:nvPr/>
                    </p:nvCxnSpPr>
                    <p:spPr>
                      <a:xfrm>
                        <a:off x="2119680" y="4661640"/>
                        <a:ext cx="360" cy="313920"/>
                      </a:xfrm>
                      <a:prstGeom prst="straightConnector1">
                        <a:avLst/>
                      </a:prstGeom>
                      <a:ln w="41275">
                        <a:solidFill>
                          <a:srgbClr val="4472C4"/>
                        </a:solidFill>
                      </a:ln>
                    </p:spPr>
                  </p:cxnSp>
                  <p:pic>
                    <p:nvPicPr>
                      <p:cNvPr id="394" name="Picture 45"/>
                      <p:cNvPicPr/>
                      <p:nvPr/>
                    </p:nvPicPr>
                    <p:blipFill>
                      <a:blip r:embed="rId11"/>
                      <a:stretch/>
                    </p:blipFill>
                    <p:spPr>
                      <a:xfrm>
                        <a:off x="1962720" y="4313880"/>
                        <a:ext cx="313920" cy="31392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  <p:pic>
                    <p:nvPicPr>
                      <p:cNvPr id="395" name="Picture 46"/>
                      <p:cNvPicPr/>
                      <p:nvPr/>
                    </p:nvPicPr>
                    <p:blipFill>
                      <a:blip r:embed="rId12"/>
                      <a:stretch/>
                    </p:blipFill>
                    <p:spPr>
                      <a:xfrm>
                        <a:off x="6469920" y="4353840"/>
                        <a:ext cx="234360" cy="26640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grpSp>
                <p:sp>
                  <p:nvSpPr>
                    <p:cNvPr id="396" name="TextBox 30"/>
                    <p:cNvSpPr/>
                    <p:nvPr/>
                  </p:nvSpPr>
                  <p:spPr>
                    <a:xfrm>
                      <a:off x="2970720" y="4885200"/>
                      <a:ext cx="2445840" cy="363960"/>
                    </a:xfrm>
                    <a:prstGeom prst="rect">
                      <a:avLst/>
                    </a:prstGeom>
                    <a:noFill/>
                    <a:ln w="0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  <p:txBody>
                    <a:bodyPr wrap="none" lIns="90000" tIns="45000" rIns="90000" bIns="45000" anchor="t">
                      <a:spAutoFit/>
                    </a:bodyPr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Fixed point (non convex)</a:t>
                      </a:r>
                      <a:endParaRPr lang="en-GB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p:txBody>
                </p:sp>
              </p:grpSp>
            </p:grpSp>
            <p:pic>
              <p:nvPicPr>
                <p:cNvPr id="397" name="Picture 22"/>
                <p:cNvPicPr/>
                <p:nvPr/>
              </p:nvPicPr>
              <p:blipFill>
                <a:blip r:embed="rId13"/>
                <a:stretch/>
              </p:blipFill>
              <p:spPr>
                <a:xfrm>
                  <a:off x="998640" y="4281480"/>
                  <a:ext cx="175680" cy="3164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398" name="Picture 7"/>
              <p:cNvPicPr/>
              <p:nvPr/>
            </p:nvPicPr>
            <p:blipFill>
              <a:blip r:embed="rId14"/>
              <a:stretch/>
            </p:blipFill>
            <p:spPr>
              <a:xfrm>
                <a:off x="6941880" y="4392360"/>
                <a:ext cx="2933640" cy="34524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399" name="Picture 9"/>
            <p:cNvPicPr/>
            <p:nvPr/>
          </p:nvPicPr>
          <p:blipFill>
            <a:blip r:embed="rId15"/>
            <a:stretch/>
          </p:blipFill>
          <p:spPr>
            <a:xfrm>
              <a:off x="2685787" y="4823724"/>
              <a:ext cx="3150360" cy="3452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612FF1B-0082-E94F-8D4C-3D43AAB3D973}"/>
                </a:ext>
              </a:extLst>
            </p:cNvPr>
            <p:cNvGrpSpPr/>
            <p:nvPr/>
          </p:nvGrpSpPr>
          <p:grpSpPr>
            <a:xfrm>
              <a:off x="5492447" y="4892041"/>
              <a:ext cx="247580" cy="250823"/>
              <a:chOff x="11615590" y="1725858"/>
              <a:chExt cx="397361" cy="477214"/>
            </a:xfrm>
          </p:grpSpPr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50A12266-0AA0-761F-D79B-708D90B48283}"/>
                  </a:ext>
                </a:extLst>
              </p:cNvPr>
              <p:cNvSpPr/>
              <p:nvPr/>
            </p:nvSpPr>
            <p:spPr>
              <a:xfrm>
                <a:off x="11615590" y="1725858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EF8CBB10-D279-EFFD-19B4-816450E1D2C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75307" y="1739237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FEE4D72-C69C-1D57-C9D3-448FDAB9BC26}"/>
                </a:ext>
              </a:extLst>
            </p:cNvPr>
            <p:cNvGrpSpPr/>
            <p:nvPr/>
          </p:nvGrpSpPr>
          <p:grpSpPr>
            <a:xfrm>
              <a:off x="3062583" y="4896390"/>
              <a:ext cx="247580" cy="250823"/>
              <a:chOff x="11630644" y="3447529"/>
              <a:chExt cx="397361" cy="477214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3D02E63D-AC65-9800-F38B-1FC2510EAF6C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E6F2D87-6FCE-6326-CA56-54F1CCDC945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EA60D8D-0CD0-5355-0EBE-D0612CD1872B}"/>
                </a:ext>
              </a:extLst>
            </p:cNvPr>
            <p:cNvGrpSpPr/>
            <p:nvPr/>
          </p:nvGrpSpPr>
          <p:grpSpPr>
            <a:xfrm>
              <a:off x="6975349" y="4896390"/>
              <a:ext cx="247580" cy="250823"/>
              <a:chOff x="11630644" y="3447529"/>
              <a:chExt cx="397361" cy="477214"/>
            </a:xfrm>
          </p:grpSpPr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A9507E2C-D91E-C94D-6176-B1B7BF3F9D74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556F3FF-A7A3-1B51-C95E-549C9A073FB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46DA0DF-0D6E-C12A-4518-5557485225E1}"/>
                </a:ext>
              </a:extLst>
            </p:cNvPr>
            <p:cNvGrpSpPr/>
            <p:nvPr/>
          </p:nvGrpSpPr>
          <p:grpSpPr>
            <a:xfrm>
              <a:off x="9310381" y="4896458"/>
              <a:ext cx="247580" cy="250823"/>
              <a:chOff x="11630644" y="3447529"/>
              <a:chExt cx="397361" cy="477214"/>
            </a:xfrm>
          </p:grpSpPr>
          <p:sp>
            <p:nvSpPr>
              <p:cNvPr id="18" name="Rounded Rectangle 17">
                <a:extLst>
                  <a:ext uri="{FF2B5EF4-FFF2-40B4-BE49-F238E27FC236}">
                    <a16:creationId xmlns:a16="http://schemas.microsoft.com/office/drawing/2014/main" id="{CB1A928B-1BB7-CD32-75B9-4F4957D7AE09}"/>
                  </a:ext>
                </a:extLst>
              </p:cNvPr>
              <p:cNvSpPr/>
              <p:nvPr/>
            </p:nvSpPr>
            <p:spPr>
              <a:xfrm>
                <a:off x="11630644" y="3447529"/>
                <a:ext cx="397361" cy="47721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5D34B12-1109-EDE1-D25B-BBD65AF1005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312" y="3447529"/>
                <a:ext cx="298507" cy="363399"/>
              </a:xfrm>
              <a:prstGeom prst="rect">
                <a:avLst/>
              </a:prstGeom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173E2FC-1A36-8ECE-C8D7-CF8EA3DE4862}"/>
              </a:ext>
            </a:extLst>
          </p:cNvPr>
          <p:cNvGrpSpPr/>
          <p:nvPr/>
        </p:nvGrpSpPr>
        <p:grpSpPr>
          <a:xfrm>
            <a:off x="653760" y="1350720"/>
            <a:ext cx="5108400" cy="929962"/>
            <a:chOff x="653760" y="1350720"/>
            <a:chExt cx="5108400" cy="92996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99B7B85-2913-EE81-5FB2-EF1ABEDE8DAC}"/>
                </a:ext>
              </a:extLst>
            </p:cNvPr>
            <p:cNvGrpSpPr/>
            <p:nvPr/>
          </p:nvGrpSpPr>
          <p:grpSpPr>
            <a:xfrm>
              <a:off x="653760" y="1350720"/>
              <a:ext cx="5108400" cy="864720"/>
              <a:chOff x="653760" y="1350720"/>
              <a:chExt cx="5108400" cy="864720"/>
            </a:xfrm>
          </p:grpSpPr>
          <p:pic>
            <p:nvPicPr>
              <p:cNvPr id="400" name="Picture 1"/>
              <p:cNvPicPr/>
              <p:nvPr/>
            </p:nvPicPr>
            <p:blipFill>
              <a:blip r:embed="rId17"/>
              <a:stretch/>
            </p:blipFill>
            <p:spPr>
              <a:xfrm>
                <a:off x="653760" y="1350720"/>
                <a:ext cx="5108400" cy="864720"/>
              </a:xfrm>
              <a:prstGeom prst="rect">
                <a:avLst/>
              </a:prstGeom>
              <a:ln w="0">
                <a:noFill/>
              </a:ln>
            </p:spPr>
          </p:pic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B7414EB2-C6F2-8454-A5B5-D1BB362CA2B3}"/>
                  </a:ext>
                </a:extLst>
              </p:cNvPr>
              <p:cNvGrpSpPr/>
              <p:nvPr/>
            </p:nvGrpSpPr>
            <p:grpSpPr>
              <a:xfrm>
                <a:off x="1345941" y="1666356"/>
                <a:ext cx="247580" cy="250823"/>
                <a:chOff x="11630644" y="3447529"/>
                <a:chExt cx="397361" cy="477214"/>
              </a:xfrm>
            </p:grpSpPr>
            <p:sp>
              <p:nvSpPr>
                <p:cNvPr id="3" name="Rounded Rectangle 2">
                  <a:extLst>
                    <a:ext uri="{FF2B5EF4-FFF2-40B4-BE49-F238E27FC236}">
                      <a16:creationId xmlns:a16="http://schemas.microsoft.com/office/drawing/2014/main" id="{F37D8007-28F4-8EB2-1C94-0A1354A6CAF2}"/>
                    </a:ext>
                  </a:extLst>
                </p:cNvPr>
                <p:cNvSpPr/>
                <p:nvPr/>
              </p:nvSpPr>
              <p:spPr>
                <a:xfrm>
                  <a:off x="11630644" y="3447529"/>
                  <a:ext cx="397361" cy="477214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9DB677E6-C8A1-7527-7C0D-A66BDDECDE7F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89312" y="3447529"/>
                  <a:ext cx="298507" cy="363399"/>
                </a:xfrm>
                <a:prstGeom prst="rect">
                  <a:avLst/>
                </a:prstGeom>
              </p:spPr>
            </p:pic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5390268-4125-C971-30FF-EF50D97B235D}"/>
                  </a:ext>
                </a:extLst>
              </p:cNvPr>
              <p:cNvGrpSpPr/>
              <p:nvPr/>
            </p:nvGrpSpPr>
            <p:grpSpPr>
              <a:xfrm>
                <a:off x="5389842" y="1929584"/>
                <a:ext cx="247580" cy="250823"/>
                <a:chOff x="11630644" y="3447529"/>
                <a:chExt cx="397361" cy="477214"/>
              </a:xfrm>
            </p:grpSpPr>
            <p:sp>
              <p:nvSpPr>
                <p:cNvPr id="6" name="Rounded Rectangle 5">
                  <a:extLst>
                    <a:ext uri="{FF2B5EF4-FFF2-40B4-BE49-F238E27FC236}">
                      <a16:creationId xmlns:a16="http://schemas.microsoft.com/office/drawing/2014/main" id="{7036C8E0-D963-BF77-90C6-86B0AE9C02C6}"/>
                    </a:ext>
                  </a:extLst>
                </p:cNvPr>
                <p:cNvSpPr/>
                <p:nvPr/>
              </p:nvSpPr>
              <p:spPr>
                <a:xfrm>
                  <a:off x="11630644" y="3447529"/>
                  <a:ext cx="397361" cy="477214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882B44D1-3061-134C-35E3-37C63BF50BDB}"/>
                    </a:ext>
                  </a:extLst>
                </p:cNvPr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89312" y="3447529"/>
                  <a:ext cx="298507" cy="363399"/>
                </a:xfrm>
                <a:prstGeom prst="rect">
                  <a:avLst/>
                </a:prstGeom>
              </p:spPr>
            </p:pic>
          </p:grp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E075A95-DC1B-7ECD-B027-CD238D965F5D}"/>
                </a:ext>
              </a:extLst>
            </p:cNvPr>
            <p:cNvSpPr/>
            <p:nvPr/>
          </p:nvSpPr>
          <p:spPr>
            <a:xfrm>
              <a:off x="2830286" y="2025000"/>
              <a:ext cx="247580" cy="223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252776D-1479-95B4-106D-6A117A13B1BC}"/>
                </a:ext>
              </a:extLst>
            </p:cNvPr>
            <p:cNvSpPr txBox="1"/>
            <p:nvPr/>
          </p:nvSpPr>
          <p:spPr>
            <a:xfrm>
              <a:off x="2647443" y="191135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q</a:t>
              </a:r>
              <a:r>
                <a:rPr lang="en-FR" dirty="0">
                  <a:solidFill>
                    <a:srgbClr val="FF0000"/>
                  </a:solidFill>
                </a:rPr>
                <a:t>≠0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00CA085-3C2B-ACA7-4899-7C6F951E6B9B}"/>
              </a:ext>
            </a:extLst>
          </p:cNvPr>
          <p:cNvGrpSpPr/>
          <p:nvPr/>
        </p:nvGrpSpPr>
        <p:grpSpPr>
          <a:xfrm>
            <a:off x="1745202" y="3688079"/>
            <a:ext cx="3950907" cy="2767598"/>
            <a:chOff x="7380000" y="1584000"/>
            <a:chExt cx="4320000" cy="314388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79A462B-0CF6-EF94-BF8A-3C59C4B41B5E}"/>
                </a:ext>
              </a:extLst>
            </p:cNvPr>
            <p:cNvPicPr/>
            <p:nvPr/>
          </p:nvPicPr>
          <p:blipFill>
            <a:blip r:embed="rId18"/>
            <a:stretch/>
          </p:blipFill>
          <p:spPr>
            <a:xfrm>
              <a:off x="7380000" y="1584000"/>
              <a:ext cx="4320000" cy="3143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4A65B58-BFB5-5611-36A0-D8F428E11579}"/>
                </a:ext>
              </a:extLst>
            </p:cNvPr>
            <p:cNvSpPr/>
            <p:nvPr/>
          </p:nvSpPr>
          <p:spPr>
            <a:xfrm>
              <a:off x="8131629" y="1861457"/>
              <a:ext cx="2121891" cy="15455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BE18410-A638-D5AC-2DA5-3C4B502CAEE4}"/>
              </a:ext>
            </a:extLst>
          </p:cNvPr>
          <p:cNvSpPr txBox="1"/>
          <p:nvPr/>
        </p:nvSpPr>
        <p:spPr>
          <a:xfrm>
            <a:off x="10640631" y="6499554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Balog et al ‘22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0F8A161-9F28-0211-0FBA-D3A8F3034BA2}"/>
              </a:ext>
            </a:extLst>
          </p:cNvPr>
          <p:cNvGrpSpPr/>
          <p:nvPr/>
        </p:nvGrpSpPr>
        <p:grpSpPr>
          <a:xfrm>
            <a:off x="6192390" y="3655063"/>
            <a:ext cx="4368368" cy="2812616"/>
            <a:chOff x="6192390" y="3655063"/>
            <a:chExt cx="4368368" cy="281261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7A74D2D-39CA-55E0-A8F8-4D5004E5BD88}"/>
                </a:ext>
              </a:extLst>
            </p:cNvPr>
            <p:cNvGrpSpPr/>
            <p:nvPr/>
          </p:nvGrpSpPr>
          <p:grpSpPr>
            <a:xfrm>
              <a:off x="6192390" y="3655063"/>
              <a:ext cx="4368368" cy="2787190"/>
              <a:chOff x="6639479" y="1218494"/>
              <a:chExt cx="4997349" cy="3584162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E5A2F33-435A-B66A-1EA8-44757E41E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639479" y="1218494"/>
                <a:ext cx="4997349" cy="3575509"/>
              </a:xfrm>
              <a:prstGeom prst="rect">
                <a:avLst/>
              </a:prstGeom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46E0CC4-0F88-4F17-D3C5-146BAC8D76C6}"/>
                  </a:ext>
                </a:extLst>
              </p:cNvPr>
              <p:cNvGrpSpPr/>
              <p:nvPr/>
            </p:nvGrpSpPr>
            <p:grpSpPr>
              <a:xfrm>
                <a:off x="6847115" y="1666356"/>
                <a:ext cx="3168265" cy="3136300"/>
                <a:chOff x="6847115" y="1666356"/>
                <a:chExt cx="3168265" cy="31363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1E7CD1D-4039-4D60-3A23-4CA4A8A41156}"/>
                    </a:ext>
                  </a:extLst>
                </p:cNvPr>
                <p:cNvSpPr/>
                <p:nvPr/>
              </p:nvSpPr>
              <p:spPr>
                <a:xfrm>
                  <a:off x="7613409" y="1666356"/>
                  <a:ext cx="2401971" cy="1662307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A1AF233-8D3F-DAA5-8AB0-94FBBE2968A8}"/>
                    </a:ext>
                  </a:extLst>
                </p:cNvPr>
                <p:cNvSpPr/>
                <p:nvPr/>
              </p:nvSpPr>
              <p:spPr>
                <a:xfrm>
                  <a:off x="6847115" y="2087928"/>
                  <a:ext cx="417399" cy="9383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4E5EC2B9-5DDF-2BB5-D6C5-8266C7F84DF1}"/>
                    </a:ext>
                  </a:extLst>
                </p:cNvPr>
                <p:cNvSpPr/>
                <p:nvPr/>
              </p:nvSpPr>
              <p:spPr>
                <a:xfrm rot="6771466">
                  <a:off x="9394830" y="4474403"/>
                  <a:ext cx="345238" cy="311268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</p:grp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BE82004-91D7-EE68-2659-30401B01AC7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3794" y="6227903"/>
              <a:ext cx="609600" cy="239776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A3AD74A-96AE-52E3-C5FD-F538D187FDC2}"/>
                </a:ext>
              </a:extLst>
            </p:cNvPr>
            <p:cNvSpPr/>
            <p:nvPr/>
          </p:nvSpPr>
          <p:spPr>
            <a:xfrm>
              <a:off x="8414657" y="6153249"/>
              <a:ext cx="283029" cy="2648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402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0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Convergence and comparison to Monte Carlo simulations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821EDE2-AB28-229F-7ECF-303121B7B91E}"/>
              </a:ext>
            </a:extLst>
          </p:cNvPr>
          <p:cNvSpPr txBox="1"/>
          <p:nvPr/>
        </p:nvSpPr>
        <p:spPr>
          <a:xfrm>
            <a:off x="17724" y="6422497"/>
            <a:ext cx="6114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FR" dirty="0"/>
              <a:t>rror bar estimated following Balog et al ‘19 &amp; De Polsi et al ‘20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DD9F8-3A62-8AF8-F42B-DCBA3AF022F2}"/>
              </a:ext>
            </a:extLst>
          </p:cNvPr>
          <p:cNvSpPr txBox="1"/>
          <p:nvPr/>
        </p:nvSpPr>
        <p:spPr>
          <a:xfrm>
            <a:off x="10771263" y="6488668"/>
            <a:ext cx="143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Rose et al ‘24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B88C6C3-7679-94AA-29F3-18B96B83D5F4}"/>
              </a:ext>
            </a:extLst>
          </p:cNvPr>
          <p:cNvGrpSpPr/>
          <p:nvPr/>
        </p:nvGrpSpPr>
        <p:grpSpPr>
          <a:xfrm>
            <a:off x="132955" y="1103209"/>
            <a:ext cx="5206437" cy="4510988"/>
            <a:chOff x="132955" y="1103209"/>
            <a:chExt cx="5206437" cy="451098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B42FA15-E226-AC08-3E08-17BBE84C4427}"/>
                </a:ext>
              </a:extLst>
            </p:cNvPr>
            <p:cNvSpPr txBox="1"/>
            <p:nvPr/>
          </p:nvSpPr>
          <p:spPr>
            <a:xfrm>
              <a:off x="970463" y="1103209"/>
              <a:ext cx="36661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FR" dirty="0"/>
                <a:t>Possibility to do Derivative Expansion</a:t>
              </a:r>
            </a:p>
            <a:p>
              <a:pPr algn="ctr"/>
              <a:r>
                <a:rPr lang="en-FR" dirty="0"/>
                <a:t> (subtle, see F. Rose’s talk)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EDBDCE7-D969-D63E-7A25-0DCF75ECEEDE}"/>
                </a:ext>
              </a:extLst>
            </p:cNvPr>
            <p:cNvGrpSpPr/>
            <p:nvPr/>
          </p:nvGrpSpPr>
          <p:grpSpPr>
            <a:xfrm>
              <a:off x="280726" y="1735841"/>
              <a:ext cx="5058666" cy="3707954"/>
              <a:chOff x="797848" y="1925551"/>
              <a:chExt cx="4699436" cy="33464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EEE35369-2932-DD2C-4568-57A3307FB0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12351" y="1925551"/>
                <a:ext cx="4384933" cy="317577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57C2DBE-D703-8E5E-B1C7-62216FC0F47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1529" y="5101326"/>
                <a:ext cx="101600" cy="170688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2646615-476D-F225-C844-AC415D25D16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547912" y="3296920"/>
                <a:ext cx="764032" cy="264160"/>
              </a:xfrm>
              <a:prstGeom prst="rect">
                <a:avLst/>
              </a:prstGeom>
            </p:spPr>
          </p:pic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3957FED-54DD-FF93-F914-0FC78714E7DD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4971" y="5229344"/>
              <a:ext cx="609600" cy="239776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239BE33-07B6-28AD-8D0D-B3FC446435E5}"/>
                </a:ext>
              </a:extLst>
            </p:cNvPr>
            <p:cNvSpPr/>
            <p:nvPr/>
          </p:nvSpPr>
          <p:spPr>
            <a:xfrm>
              <a:off x="132955" y="2900293"/>
              <a:ext cx="441292" cy="3857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948363D-1A09-97B7-4F63-C3AB09FAB9E7}"/>
                </a:ext>
              </a:extLst>
            </p:cNvPr>
            <p:cNvSpPr/>
            <p:nvPr/>
          </p:nvSpPr>
          <p:spPr>
            <a:xfrm>
              <a:off x="2582915" y="5228462"/>
              <a:ext cx="441292" cy="3857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1F05EA3-E482-4183-41EA-2729E4F1DA41}"/>
              </a:ext>
            </a:extLst>
          </p:cNvPr>
          <p:cNvGrpSpPr/>
          <p:nvPr/>
        </p:nvGrpSpPr>
        <p:grpSpPr>
          <a:xfrm>
            <a:off x="5932714" y="1241708"/>
            <a:ext cx="5978560" cy="4635312"/>
            <a:chOff x="5932714" y="1241708"/>
            <a:chExt cx="5978560" cy="463531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1C17AAE-693C-AA62-E336-EF429EC09C64}"/>
                </a:ext>
              </a:extLst>
            </p:cNvPr>
            <p:cNvGrpSpPr/>
            <p:nvPr/>
          </p:nvGrpSpPr>
          <p:grpSpPr>
            <a:xfrm>
              <a:off x="6019800" y="1556742"/>
              <a:ext cx="5891474" cy="4170796"/>
              <a:chOff x="5908640" y="1362236"/>
              <a:chExt cx="5891474" cy="417079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806C9D2-8B60-3EE2-DDC8-B0C468ACB1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262846" y="1362236"/>
                <a:ext cx="5537268" cy="4000108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1759C65-E999-D739-132A-91395A8CB6A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5658704" y="3212482"/>
                <a:ext cx="764032" cy="26416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F5129FC-572D-E223-B80E-65E941471921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04873" y="5362344"/>
                <a:ext cx="101600" cy="170688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BD0BB2A-D47D-321C-5EF2-A61B3BE34FDE}"/>
                </a:ext>
              </a:extLst>
            </p:cNvPr>
            <p:cNvSpPr txBox="1"/>
            <p:nvPr/>
          </p:nvSpPr>
          <p:spPr>
            <a:xfrm>
              <a:off x="7130486" y="1241708"/>
              <a:ext cx="4024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FR" dirty="0"/>
                <a:t>Comparison to MC (no fitting parameter)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82986AF-92D9-A38E-6DE1-032925D56FC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44351" y="5496404"/>
              <a:ext cx="609600" cy="239776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E728080-622B-7C36-1203-D74EFA9C75CF}"/>
                </a:ext>
              </a:extLst>
            </p:cNvPr>
            <p:cNvSpPr/>
            <p:nvPr/>
          </p:nvSpPr>
          <p:spPr>
            <a:xfrm>
              <a:off x="5932714" y="3157051"/>
              <a:ext cx="441292" cy="2719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161FFBF-B601-0871-E11A-FF83B409DFC9}"/>
                </a:ext>
              </a:extLst>
            </p:cNvPr>
            <p:cNvSpPr/>
            <p:nvPr/>
          </p:nvSpPr>
          <p:spPr>
            <a:xfrm>
              <a:off x="9089700" y="5491285"/>
              <a:ext cx="441292" cy="3857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00795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402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0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Family of rate functions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05" name="Rectangle 1"/>
          <p:cNvSpPr/>
          <p:nvPr/>
        </p:nvSpPr>
        <p:spPr>
          <a:xfrm>
            <a:off x="955612" y="3056657"/>
            <a:ext cx="483120" cy="6919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DA1668B-19DC-F2D2-9E8E-F2C91FD6FE1B}"/>
              </a:ext>
            </a:extLst>
          </p:cNvPr>
          <p:cNvCxnSpPr/>
          <p:nvPr/>
        </p:nvCxnSpPr>
        <p:spPr>
          <a:xfrm>
            <a:off x="1295401" y="859971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90302D4-65F3-8A25-8463-E14B05AA0B8E}"/>
              </a:ext>
            </a:extLst>
          </p:cNvPr>
          <p:cNvSpPr/>
          <p:nvPr/>
        </p:nvSpPr>
        <p:spPr>
          <a:xfrm>
            <a:off x="625732" y="2438400"/>
            <a:ext cx="571440" cy="2362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B17C15-0748-6498-4476-713BE0C3E118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7555077" y="615579"/>
            <a:ext cx="4353894" cy="2362200"/>
          </a:xfrm>
          <a:prstGeom prst="rect">
            <a:avLst/>
          </a:prstGeom>
          <a:ln w="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E7D16C-02C2-F1B6-FD39-E5F747A93F5F}"/>
              </a:ext>
            </a:extLst>
          </p:cNvPr>
          <p:cNvSpPr txBox="1"/>
          <p:nvPr/>
        </p:nvSpPr>
        <p:spPr>
          <a:xfrm>
            <a:off x="7962480" y="3679961"/>
            <a:ext cx="381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Shape of rate function at LPA correct for all 𝜻 up to global constant </a:t>
            </a:r>
          </a:p>
          <a:p>
            <a:pPr algn="ctr"/>
            <a:r>
              <a:rPr lang="en-FR" sz="1600" dirty="0"/>
              <a:t>(true also at 1-loop Sahu et al ‘24)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D3D00B-5EA6-6601-F901-17C3DCE6AB53}"/>
              </a:ext>
            </a:extLst>
          </p:cNvPr>
          <p:cNvSpPr txBox="1"/>
          <p:nvPr/>
        </p:nvSpPr>
        <p:spPr>
          <a:xfrm>
            <a:off x="10682869" y="6500336"/>
            <a:ext cx="150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Balog et al ‘22</a:t>
            </a: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3D2EC893-7430-4DE4-7D6C-21B3AF4855CA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59212" y="6446851"/>
            <a:ext cx="1137960" cy="342000"/>
          </a:xfrm>
          <a:prstGeom prst="rect">
            <a:avLst/>
          </a:prstGeom>
          <a:ln w="0"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4D24C00-7FB0-1846-A90D-0FA747421725}"/>
              </a:ext>
            </a:extLst>
          </p:cNvPr>
          <p:cNvGrpSpPr/>
          <p:nvPr/>
        </p:nvGrpSpPr>
        <p:grpSpPr>
          <a:xfrm>
            <a:off x="101277" y="859971"/>
            <a:ext cx="7453800" cy="5599619"/>
            <a:chOff x="101277" y="859971"/>
            <a:chExt cx="7453800" cy="559961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8718FFD-2C76-A500-9F75-498CB1DA9980}"/>
                </a:ext>
              </a:extLst>
            </p:cNvPr>
            <p:cNvGrpSpPr/>
            <p:nvPr/>
          </p:nvGrpSpPr>
          <p:grpSpPr>
            <a:xfrm>
              <a:off x="101277" y="859971"/>
              <a:ext cx="7453800" cy="5599619"/>
              <a:chOff x="283029" y="781856"/>
              <a:chExt cx="7453800" cy="5599619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958E7900-27EC-52A3-7A7A-21A72B287830}"/>
                  </a:ext>
                </a:extLst>
              </p:cNvPr>
              <p:cNvGrpSpPr/>
              <p:nvPr/>
            </p:nvGrpSpPr>
            <p:grpSpPr>
              <a:xfrm>
                <a:off x="283029" y="781856"/>
                <a:ext cx="7453800" cy="5146048"/>
                <a:chOff x="283029" y="781856"/>
                <a:chExt cx="7453800" cy="5146048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50A27903-834E-67F5-42C7-E3BB791405B6}"/>
                    </a:ext>
                  </a:extLst>
                </p:cNvPr>
                <p:cNvGrpSpPr/>
                <p:nvPr>
                  <p:custDataLst>
                    <p:tags r:id="rId2"/>
                  </p:custDataLst>
                </p:nvPr>
              </p:nvGrpSpPr>
              <p:grpSpPr>
                <a:xfrm>
                  <a:off x="283029" y="781856"/>
                  <a:ext cx="7453800" cy="5146048"/>
                  <a:chOff x="283029" y="781856"/>
                  <a:chExt cx="7453800" cy="5146048"/>
                </a:xfrm>
              </p:grpSpPr>
              <p:pic>
                <p:nvPicPr>
                  <p:cNvPr id="406" name="Picture 405"/>
                  <p:cNvPicPr/>
                  <p:nvPr/>
                </p:nvPicPr>
                <p:blipFill>
                  <a:blip r:embed="rId8"/>
                  <a:stretch/>
                </p:blipFill>
                <p:spPr>
                  <a:xfrm>
                    <a:off x="283029" y="1352304"/>
                    <a:ext cx="7453800" cy="45756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DEA0142E-0431-7DE2-364B-F03463AED28E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3"/>
                    </p:custDataLst>
                  </p:nvPr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831681" y="781856"/>
                    <a:ext cx="4664601" cy="55800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D0A69E75-8627-89C1-EC01-6D0D1366E7C9}"/>
                    </a:ext>
                  </a:extLst>
                </p:cNvPr>
                <p:cNvSpPr/>
                <p:nvPr/>
              </p:nvSpPr>
              <p:spPr>
                <a:xfrm>
                  <a:off x="283029" y="2362200"/>
                  <a:ext cx="489857" cy="24384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</p:grp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D181A86-9C7F-FF99-F98C-76D18D5F2C9B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5029" y="5927904"/>
                <a:ext cx="791028" cy="453571"/>
              </a:xfrm>
              <a:prstGeom prst="rect">
                <a:avLst/>
              </a:prstGeom>
            </p:spPr>
          </p:pic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E10E5DA-B790-5517-8C90-5D2087B0C97D}"/>
                  </a:ext>
                </a:extLst>
              </p:cNvPr>
              <p:cNvSpPr/>
              <p:nvPr/>
            </p:nvSpPr>
            <p:spPr>
              <a:xfrm>
                <a:off x="7053943" y="5029199"/>
                <a:ext cx="682886" cy="49761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52BE92-6B0F-7B02-E52A-E4043413B102}"/>
                </a:ext>
              </a:extLst>
            </p:cNvPr>
            <p:cNvSpPr txBox="1"/>
            <p:nvPr/>
          </p:nvSpPr>
          <p:spPr>
            <a:xfrm>
              <a:off x="1524871" y="1442736"/>
              <a:ext cx="92429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4000" dirty="0"/>
                <a:t>LPA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Critical rare event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ECB617D-DC46-3A51-EE25-A90EDF566309}"/>
              </a:ext>
            </a:extLst>
          </p:cNvPr>
          <p:cNvGrpSpPr/>
          <p:nvPr/>
        </p:nvGrpSpPr>
        <p:grpSpPr>
          <a:xfrm>
            <a:off x="326571" y="707571"/>
            <a:ext cx="9410304" cy="461665"/>
            <a:chOff x="326571" y="707571"/>
            <a:chExt cx="9410304" cy="46166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7BC936-3E5F-B37F-3110-12770B8EEE48}"/>
                </a:ext>
              </a:extLst>
            </p:cNvPr>
            <p:cNvSpPr txBox="1"/>
            <p:nvPr/>
          </p:nvSpPr>
          <p:spPr>
            <a:xfrm>
              <a:off x="326571" y="707571"/>
              <a:ext cx="60819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400" dirty="0"/>
                <a:t>Tail of distribution given by tail of rate function 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6F356B3-D947-57B7-A67E-9DFFFAD52A19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3213" y="746299"/>
              <a:ext cx="3423662" cy="384208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0063C9E-86C6-EBAB-55C2-B0A49697A8ED}"/>
              </a:ext>
            </a:extLst>
          </p:cNvPr>
          <p:cNvGrpSpPr/>
          <p:nvPr/>
        </p:nvGrpSpPr>
        <p:grpSpPr>
          <a:xfrm>
            <a:off x="709136" y="1686938"/>
            <a:ext cx="11250418" cy="1194210"/>
            <a:chOff x="709136" y="1686938"/>
            <a:chExt cx="11250418" cy="119421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99BA003-FC1F-8BB0-7388-4AB72121E249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8492" y="1686938"/>
              <a:ext cx="4737233" cy="63777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40FC5B7-E12A-BBF7-F48C-DAEB56596D81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136" y="1743669"/>
              <a:ext cx="3719912" cy="516847"/>
            </a:xfrm>
            <a:prstGeom prst="rect">
              <a:avLst/>
            </a:prstGeom>
          </p:spPr>
        </p:pic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B045DA41-AB03-5AA2-E910-83B94909B3DB}"/>
                </a:ext>
              </a:extLst>
            </p:cNvPr>
            <p:cNvSpPr/>
            <p:nvPr/>
          </p:nvSpPr>
          <p:spPr>
            <a:xfrm>
              <a:off x="4852415" y="1813138"/>
              <a:ext cx="1239533" cy="45478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E99B98-483C-C679-C846-8B8B3716ADB1}"/>
                </a:ext>
              </a:extLst>
            </p:cNvPr>
            <p:cNvSpPr txBox="1"/>
            <p:nvPr/>
          </p:nvSpPr>
          <p:spPr>
            <a:xfrm>
              <a:off x="9161800" y="2542594"/>
              <a:ext cx="27977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600" dirty="0"/>
                <a:t>Fisher ‘66, Tsypin ’94, Bruce ‘95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F3442C9-4D17-73C5-D82C-82AEEB8B29D3}"/>
              </a:ext>
            </a:extLst>
          </p:cNvPr>
          <p:cNvGrpSpPr/>
          <p:nvPr/>
        </p:nvGrpSpPr>
        <p:grpSpPr>
          <a:xfrm>
            <a:off x="326571" y="4844329"/>
            <a:ext cx="9457021" cy="526072"/>
            <a:chOff x="326571" y="3512663"/>
            <a:chExt cx="9457021" cy="52607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14ADDC5-B7EF-D956-20B9-EDCC3816D2F0}"/>
                </a:ext>
              </a:extLst>
            </p:cNvPr>
            <p:cNvSpPr txBox="1"/>
            <p:nvPr/>
          </p:nvSpPr>
          <p:spPr>
            <a:xfrm>
              <a:off x="326571" y="3591941"/>
              <a:ext cx="3439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Can be generalized to           model 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80A7447-3ECE-F011-319A-BABEEA611616}"/>
                </a:ext>
              </a:extLst>
            </p:cNvPr>
            <p:cNvGrpSpPr/>
            <p:nvPr/>
          </p:nvGrpSpPr>
          <p:grpSpPr>
            <a:xfrm>
              <a:off x="2471258" y="3512663"/>
              <a:ext cx="7312334" cy="526072"/>
              <a:chOff x="2471258" y="3512663"/>
              <a:chExt cx="7312334" cy="52607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47137DF-8E8D-CFEF-CE00-D8C4E85EC730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0008" y="3514479"/>
                <a:ext cx="1243584" cy="52425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B51A00EA-A86F-DD46-351B-CD802F088DF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8244" y="3512663"/>
                <a:ext cx="3352168" cy="44533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0F361D9-1D01-B6BC-AB0A-6B5B0AE8FA9E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1258" y="3678047"/>
                <a:ext cx="482147" cy="239160"/>
              </a:xfrm>
              <a:prstGeom prst="rect">
                <a:avLst/>
              </a:prstGeom>
            </p:spPr>
          </p:pic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F2364BE-6EE6-0E1E-0B0D-D59CB38A825B}"/>
              </a:ext>
            </a:extLst>
          </p:cNvPr>
          <p:cNvSpPr txBox="1"/>
          <p:nvPr/>
        </p:nvSpPr>
        <p:spPr>
          <a:xfrm>
            <a:off x="10682869" y="6500336"/>
            <a:ext cx="150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Balog et al ‘24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CB71BA-044E-1BE1-51BC-3648660054C7}"/>
              </a:ext>
            </a:extLst>
          </p:cNvPr>
          <p:cNvSpPr txBox="1"/>
          <p:nvPr/>
        </p:nvSpPr>
        <p:spPr>
          <a:xfrm>
            <a:off x="849775" y="5793208"/>
            <a:ext cx="104843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Power law prefactor observed: MC Ising 3D, hierarchical model, large n, FRG LPA (n=1,2,3)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1FF650A-B110-D04A-F341-1A81FB59F631}"/>
              </a:ext>
            </a:extLst>
          </p:cNvPr>
          <p:cNvGrpSpPr/>
          <p:nvPr/>
        </p:nvGrpSpPr>
        <p:grpSpPr>
          <a:xfrm>
            <a:off x="2047266" y="3336979"/>
            <a:ext cx="6849829" cy="430887"/>
            <a:chOff x="472966" y="4445876"/>
            <a:chExt cx="6849829" cy="43088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4A4EE2-B573-1D35-A97E-E1CCC7C49ECA}"/>
                </a:ext>
              </a:extLst>
            </p:cNvPr>
            <p:cNvSpPr txBox="1"/>
            <p:nvPr/>
          </p:nvSpPr>
          <p:spPr>
            <a:xfrm>
              <a:off x="472966" y="4445876"/>
              <a:ext cx="484395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200" dirty="0">
                  <a:solidFill>
                    <a:srgbClr val="FF0000"/>
                  </a:solidFill>
                </a:rPr>
                <a:t>Universal Large Deviations </a:t>
              </a:r>
              <a:r>
                <a:rPr lang="en-FR" sz="2200" dirty="0"/>
                <a:t>in the regime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9F0887E-EB54-CF45-D09B-C305D43352E6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3631" y="4464248"/>
              <a:ext cx="2019164" cy="3040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987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 1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Non-universal large deviations and finite size correction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B448FAB-FD0A-BD59-764E-146CB92BB5D3}"/>
              </a:ext>
            </a:extLst>
          </p:cNvPr>
          <p:cNvGrpSpPr/>
          <p:nvPr/>
        </p:nvGrpSpPr>
        <p:grpSpPr>
          <a:xfrm>
            <a:off x="94593" y="734877"/>
            <a:ext cx="11475577" cy="430887"/>
            <a:chOff x="378372" y="788276"/>
            <a:chExt cx="11475577" cy="43088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B5D6CB8-2FFD-ED23-0E6F-0727065E57CF}"/>
                </a:ext>
              </a:extLst>
            </p:cNvPr>
            <p:cNvSpPr txBox="1"/>
            <p:nvPr/>
          </p:nvSpPr>
          <p:spPr>
            <a:xfrm>
              <a:off x="378372" y="788276"/>
              <a:ext cx="1147557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2200" dirty="0"/>
                <a:t>For            , proba has to be non-universal: transition from universal to non-universal rare events?     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ED136FF-FAF9-BEB9-1DA1-A7611724B8BB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935" y="901544"/>
              <a:ext cx="656836" cy="204349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189C469-3D2E-D505-EF2B-D34A20A9E1B2}"/>
              </a:ext>
            </a:extLst>
          </p:cNvPr>
          <p:cNvSpPr txBox="1"/>
          <p:nvPr/>
        </p:nvSpPr>
        <p:spPr>
          <a:xfrm>
            <a:off x="94593" y="1683246"/>
            <a:ext cx="87947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Correction to scaling induced by finite size (established explicitely in large n)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16ED1A7-20D4-DCE8-0EC4-56FA4935B11D}"/>
              </a:ext>
            </a:extLst>
          </p:cNvPr>
          <p:cNvGrpSpPr/>
          <p:nvPr/>
        </p:nvGrpSpPr>
        <p:grpSpPr>
          <a:xfrm>
            <a:off x="1972440" y="2322141"/>
            <a:ext cx="10095494" cy="2852568"/>
            <a:chOff x="1972440" y="2322141"/>
            <a:chExt cx="10095494" cy="285256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A82A10A-98BC-CBAF-E0B7-D73CF31AC1E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2440" y="2322141"/>
              <a:ext cx="8649778" cy="946069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BC83579-81D0-CADB-6514-1BF19BFA6D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6745" y="2695095"/>
              <a:ext cx="0" cy="155108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5B6282F-3981-F005-13BD-3523D159FB89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H="1" flipV="1">
              <a:off x="9002111" y="2878249"/>
              <a:ext cx="1851677" cy="9235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C7BB6DA-6018-F49A-D910-E12EDC9D4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05129" y="2878249"/>
              <a:ext cx="535982" cy="1115682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7CD465-BF8E-D696-69CF-178C4A8072E2}"/>
                </a:ext>
              </a:extLst>
            </p:cNvPr>
            <p:cNvSpPr txBox="1"/>
            <p:nvPr/>
          </p:nvSpPr>
          <p:spPr>
            <a:xfrm>
              <a:off x="5651475" y="3993931"/>
              <a:ext cx="15073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n</a:t>
              </a:r>
              <a:r>
                <a:rPr lang="en-FR" dirty="0">
                  <a:solidFill>
                    <a:srgbClr val="0070C0"/>
                  </a:solidFill>
                </a:rPr>
                <a:t>on-universal amplitudes</a:t>
              </a:r>
            </a:p>
          </p:txBody>
        </p:sp>
        <p:sp>
          <p:nvSpPr>
            <p:cNvPr id="21" name="TextBox 20 2">
              <a:extLst>
                <a:ext uri="{FF2B5EF4-FFF2-40B4-BE49-F238E27FC236}">
                  <a16:creationId xmlns:a16="http://schemas.microsoft.com/office/drawing/2014/main" id="{31FE432E-BA39-F68E-0D36-E68D8E70E38D}"/>
                </a:ext>
              </a:extLst>
            </p:cNvPr>
            <p:cNvSpPr txBox="1"/>
            <p:nvPr/>
          </p:nvSpPr>
          <p:spPr>
            <a:xfrm>
              <a:off x="7432159" y="4251379"/>
              <a:ext cx="18891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u</a:t>
              </a:r>
              <a:r>
                <a:rPr lang="en-FR" dirty="0">
                  <a:solidFill>
                    <a:srgbClr val="FF0000"/>
                  </a:solidFill>
                </a:rPr>
                <a:t>niversal </a:t>
              </a:r>
            </a:p>
            <a:p>
              <a:pPr algn="ctr"/>
              <a:r>
                <a:rPr lang="en-FR" dirty="0">
                  <a:solidFill>
                    <a:srgbClr val="FF0000"/>
                  </a:solidFill>
                </a:rPr>
                <a:t>critical exponents</a:t>
              </a:r>
              <a:r>
                <a:rPr lang="en-FR" dirty="0"/>
                <a:t> </a:t>
              </a:r>
            </a:p>
            <a:p>
              <a:pPr algn="ctr"/>
              <a:r>
                <a:rPr lang="en-FR" dirty="0"/>
                <a:t>(irrelevant)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8D04B0A-1413-8C82-4D4F-E3AEB999CCA4}"/>
                </a:ext>
              </a:extLst>
            </p:cNvPr>
            <p:cNvSpPr txBox="1"/>
            <p:nvPr/>
          </p:nvSpPr>
          <p:spPr>
            <a:xfrm>
              <a:off x="9639641" y="3801793"/>
              <a:ext cx="24282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u</a:t>
              </a:r>
              <a:r>
                <a:rPr lang="en-FR" dirty="0">
                  <a:solidFill>
                    <a:srgbClr val="FF0000"/>
                  </a:solidFill>
                </a:rPr>
                <a:t>niversal </a:t>
              </a:r>
            </a:p>
            <a:p>
              <a:pPr algn="ctr"/>
              <a:r>
                <a:rPr lang="en-GB" dirty="0" err="1">
                  <a:solidFill>
                    <a:srgbClr val="FF0000"/>
                  </a:solidFill>
                </a:rPr>
                <a:t>i</a:t>
              </a:r>
              <a:r>
                <a:rPr lang="en-FR" dirty="0">
                  <a:solidFill>
                    <a:srgbClr val="FF0000"/>
                  </a:solidFill>
                </a:rPr>
                <a:t>rrelevant perturbations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9820E04-16CB-6D10-7318-B7074F4F706D}"/>
              </a:ext>
            </a:extLst>
          </p:cNvPr>
          <p:cNvSpPr txBox="1"/>
          <p:nvPr/>
        </p:nvSpPr>
        <p:spPr>
          <a:xfrm>
            <a:off x="720778" y="5984754"/>
            <a:ext cx="1085624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400" dirty="0"/>
              <a:t>Finite-size corrections-to-scaling generalizes Cramer’s series!</a:t>
            </a:r>
          </a:p>
        </p:txBody>
      </p:sp>
    </p:spTree>
    <p:extLst>
      <p:ext uri="{BB962C8B-B14F-4D97-AF65-F5344CB8AC3E}">
        <p14:creationId xmlns:p14="http://schemas.microsoft.com/office/powerpoint/2010/main" val="21366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Conclusion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3FCF6ED-06F7-C6F1-B2FE-45758F784393}"/>
              </a:ext>
            </a:extLst>
          </p:cNvPr>
          <p:cNvGrpSpPr/>
          <p:nvPr/>
        </p:nvGrpSpPr>
        <p:grpSpPr>
          <a:xfrm>
            <a:off x="1732454" y="1018895"/>
            <a:ext cx="9357158" cy="4272820"/>
            <a:chOff x="1795516" y="522742"/>
            <a:chExt cx="9357158" cy="427282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052A3E-D46C-7D41-E318-46E378A56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95516" y="547705"/>
              <a:ext cx="7821450" cy="424785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9D7D492-2C4F-31BF-FA32-177C0D6FEB0D}"/>
                </a:ext>
              </a:extLst>
            </p:cNvPr>
            <p:cNvSpPr txBox="1"/>
            <p:nvPr/>
          </p:nvSpPr>
          <p:spPr>
            <a:xfrm>
              <a:off x="7462344" y="630620"/>
              <a:ext cx="1491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n</a:t>
              </a:r>
              <a:r>
                <a:rPr lang="en-FR"/>
                <a:t>on-universal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D5E9C6-4A5D-31C7-BEBE-9CF075439F43}"/>
                </a:ext>
              </a:extLst>
            </p:cNvPr>
            <p:cNvSpPr txBox="1"/>
            <p:nvPr/>
          </p:nvSpPr>
          <p:spPr>
            <a:xfrm>
              <a:off x="5295331" y="522742"/>
              <a:ext cx="16655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/>
                <a:t>universal </a:t>
              </a:r>
            </a:p>
            <a:p>
              <a:pPr algn="ctr"/>
              <a:r>
                <a:rPr lang="fr-FR"/>
                <a:t>large deviations</a:t>
              </a:r>
              <a:endParaRPr lang="en-FR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F5DFA0-73FA-83BE-B05E-BDE83EC8D680}"/>
                </a:ext>
              </a:extLst>
            </p:cNvPr>
            <p:cNvSpPr txBox="1"/>
            <p:nvPr/>
          </p:nvSpPr>
          <p:spPr>
            <a:xfrm>
              <a:off x="3909849" y="547705"/>
              <a:ext cx="12596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g</a:t>
              </a:r>
              <a:r>
                <a:rPr lang="en-FR" dirty="0"/>
                <a:t>eneralized</a:t>
              </a:r>
            </a:p>
            <a:p>
              <a:pPr algn="ctr"/>
              <a:r>
                <a:rPr lang="en-FR" dirty="0"/>
                <a:t>CLT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A870669-1D88-DFEE-D27A-B52559DEEDEA}"/>
                </a:ext>
              </a:extLst>
            </p:cNvPr>
            <p:cNvSpPr/>
            <p:nvPr/>
          </p:nvSpPr>
          <p:spPr>
            <a:xfrm>
              <a:off x="2722179" y="3668110"/>
              <a:ext cx="399393" cy="3678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8B3E38-B57A-5146-66F2-1E51465A450D}"/>
                </a:ext>
              </a:extLst>
            </p:cNvPr>
            <p:cNvSpPr/>
            <p:nvPr/>
          </p:nvSpPr>
          <p:spPr>
            <a:xfrm>
              <a:off x="5306848" y="3699641"/>
              <a:ext cx="399393" cy="3678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7BDFD79-DC12-6B05-752C-EB205244CD79}"/>
                </a:ext>
              </a:extLst>
            </p:cNvPr>
            <p:cNvSpPr/>
            <p:nvPr/>
          </p:nvSpPr>
          <p:spPr>
            <a:xfrm>
              <a:off x="7262210" y="3699641"/>
              <a:ext cx="399393" cy="3678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30B21E-58CA-F89E-E56B-481BEB4F27E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179" y="3565512"/>
              <a:ext cx="2138530" cy="38114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7810235-3655-DE9A-E360-9125491E789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266" y="3641018"/>
              <a:ext cx="1835706" cy="305642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6F62F2B-24EC-E569-C96E-BDDE0ED1A2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42554" y="3429000"/>
              <a:ext cx="1229487" cy="1048407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6495F0-F5E7-C769-0EB1-B5198DC93C60}"/>
                </a:ext>
              </a:extLst>
            </p:cNvPr>
            <p:cNvSpPr txBox="1"/>
            <p:nvPr/>
          </p:nvSpPr>
          <p:spPr>
            <a:xfrm>
              <a:off x="8372041" y="4292741"/>
              <a:ext cx="2780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g</a:t>
              </a:r>
              <a:r>
                <a:rPr lang="en-FR" dirty="0"/>
                <a:t>eneralized Cramer’s series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E56CAC6-63CE-76DA-2F56-A0441EEB9AC5}"/>
                </a:ext>
              </a:extLst>
            </p:cNvPr>
            <p:cNvSpPr/>
            <p:nvPr/>
          </p:nvSpPr>
          <p:spPr>
            <a:xfrm>
              <a:off x="3037490" y="1755228"/>
              <a:ext cx="1292772" cy="4309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BE310-60C7-B27D-8DA2-09D3A6F6637A}"/>
                </a:ext>
              </a:extLst>
            </p:cNvPr>
            <p:cNvSpPr/>
            <p:nvPr/>
          </p:nvSpPr>
          <p:spPr>
            <a:xfrm>
              <a:off x="5335588" y="1755228"/>
              <a:ext cx="1748383" cy="4309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713C01-E243-19A6-3692-1389CDB4B13D}"/>
                </a:ext>
              </a:extLst>
            </p:cNvPr>
            <p:cNvSpPr/>
            <p:nvPr/>
          </p:nvSpPr>
          <p:spPr>
            <a:xfrm>
              <a:off x="7205267" y="1837785"/>
              <a:ext cx="1748383" cy="4309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68FBE7F-EC87-44E2-D8FD-E39A74F00860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3253" y="4209905"/>
              <a:ext cx="652272" cy="23774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ACC8887-4E6E-FE77-2E95-456E4403D11E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2722" y="4239016"/>
              <a:ext cx="359664" cy="198256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D456C43-D006-6173-2B95-0A0BF0E1D24E}"/>
              </a:ext>
            </a:extLst>
          </p:cNvPr>
          <p:cNvSpPr txBox="1"/>
          <p:nvPr/>
        </p:nvSpPr>
        <p:spPr>
          <a:xfrm>
            <a:off x="-2102069" y="-1776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741F66A-9F93-B86D-7634-454859DC2B41}"/>
              </a:ext>
            </a:extLst>
          </p:cNvPr>
          <p:cNvSpPr txBox="1"/>
          <p:nvPr/>
        </p:nvSpPr>
        <p:spPr>
          <a:xfrm>
            <a:off x="115614" y="5900976"/>
            <a:ext cx="1168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Perspectives: low-temperature phase, effects of domain walls, instantons, etc (cf Ivan Balog’s talk at 3:00, parallel session B)</a:t>
            </a:r>
          </a:p>
        </p:txBody>
      </p:sp>
    </p:spTree>
    <p:extLst>
      <p:ext uri="{BB962C8B-B14F-4D97-AF65-F5344CB8AC3E}">
        <p14:creationId xmlns:p14="http://schemas.microsoft.com/office/powerpoint/2010/main" val="271349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96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97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Central Limit Theorem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D857E6-1F4B-C329-3488-F8CC13142D7D}"/>
              </a:ext>
            </a:extLst>
          </p:cNvPr>
          <p:cNvGrpSpPr/>
          <p:nvPr/>
        </p:nvGrpSpPr>
        <p:grpSpPr>
          <a:xfrm>
            <a:off x="186840" y="647280"/>
            <a:ext cx="8399871" cy="1160122"/>
            <a:chOff x="186840" y="647280"/>
            <a:chExt cx="8399871" cy="1160122"/>
          </a:xfrm>
        </p:grpSpPr>
        <p:sp>
          <p:nvSpPr>
            <p:cNvPr id="99" name="TextBox 2"/>
            <p:cNvSpPr/>
            <p:nvPr/>
          </p:nvSpPr>
          <p:spPr>
            <a:xfrm>
              <a:off x="218160" y="647280"/>
              <a:ext cx="8368551" cy="36787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chemeClr val="dk1"/>
                  </a:solidFill>
                  <a:latin typeface="Calibri"/>
                </a:rPr>
                <a:t>Take N random </a:t>
              </a:r>
              <a:r>
                <a:rPr lang="en-US" sz="1800" b="0" strike="noStrike" spc="-1" dirty="0" err="1">
                  <a:solidFill>
                    <a:schemeClr val="dk1"/>
                  </a:solidFill>
                  <a:latin typeface="Calibri"/>
                </a:rPr>
                <a:t>i.i.d</a:t>
              </a:r>
              <a:r>
                <a:rPr lang="en-US" sz="1800" b="0" strike="noStrike" spc="-1" dirty="0">
                  <a:solidFill>
                    <a:schemeClr val="dk1"/>
                  </a:solidFill>
                  <a:latin typeface="Calibri"/>
                </a:rPr>
                <a:t> variables                  (coin flips, spins, Brownian motion, </a:t>
              </a:r>
              <a:r>
                <a:rPr lang="en-US" sz="1800" b="0" strike="noStrike" spc="-1" dirty="0" err="1">
                  <a:solidFill>
                    <a:srgbClr val="FF0000"/>
                  </a:solidFill>
                  <a:latin typeface="Calibri"/>
                </a:rPr>
                <a:t>Ising</a:t>
              </a:r>
              <a:r>
                <a:rPr lang="en-US" sz="1800" b="0" strike="noStrike" spc="-1" dirty="0">
                  <a:solidFill>
                    <a:srgbClr val="FF0000"/>
                  </a:solidFill>
                  <a:latin typeface="Calibri"/>
                </a:rPr>
                <a:t> at T=∞</a:t>
              </a:r>
              <a:r>
                <a:rPr lang="en-US" sz="1800" b="0" strike="noStrike" spc="-1" dirty="0">
                  <a:solidFill>
                    <a:schemeClr val="dk1"/>
                  </a:solidFill>
                  <a:latin typeface="Calibri"/>
                </a:rPr>
                <a:t>)</a:t>
              </a:r>
              <a:endParaRPr lang="en-GB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TextBox 3"/>
            <p:cNvSpPr/>
            <p:nvPr/>
          </p:nvSpPr>
          <p:spPr>
            <a:xfrm>
              <a:off x="186840" y="1212480"/>
              <a:ext cx="3444382" cy="367878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chemeClr val="dk1"/>
                  </a:solidFill>
                  <a:latin typeface="Calibri"/>
                </a:rPr>
                <a:t>Distribution of the sum for large N,</a:t>
              </a:r>
              <a:endParaRPr lang="en-GB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CFE6A09-93B5-4F2C-AC72-FFF1D8A450CC}"/>
                </a:ext>
              </a:extLst>
            </p:cNvPr>
            <p:cNvPicPr>
              <a:picLocks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4693" y="1213994"/>
              <a:ext cx="1148413" cy="59340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BDB1556-F18A-A772-B3A3-4F27FB5E5DB6}"/>
                </a:ext>
              </a:extLst>
            </p:cNvPr>
            <p:cNvPicPr>
              <a:picLocks/>
            </p:cNvPicPr>
            <p:nvPr>
              <p:custDataLst>
                <p:tags r:id="rId10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1973" y="714104"/>
              <a:ext cx="756655" cy="231456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D359357-2780-0BDD-3F63-15BC10888F70}"/>
              </a:ext>
            </a:extLst>
          </p:cNvPr>
          <p:cNvGrpSpPr/>
          <p:nvPr/>
        </p:nvGrpSpPr>
        <p:grpSpPr>
          <a:xfrm>
            <a:off x="6804000" y="1869480"/>
            <a:ext cx="5205313" cy="4814500"/>
            <a:chOff x="6804000" y="1869480"/>
            <a:chExt cx="5205313" cy="48145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CDCA2FD-FAC3-6D17-BBD5-40F4AAFA9336}"/>
                </a:ext>
              </a:extLst>
            </p:cNvPr>
            <p:cNvGrpSpPr/>
            <p:nvPr/>
          </p:nvGrpSpPr>
          <p:grpSpPr>
            <a:xfrm>
              <a:off x="6804000" y="1869480"/>
              <a:ext cx="4739640" cy="4383361"/>
              <a:chOff x="6804000" y="1869480"/>
              <a:chExt cx="4739640" cy="4383361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4BA56643-5168-C5A2-61E4-6D0DA631E9EF}"/>
                  </a:ext>
                </a:extLst>
              </p:cNvPr>
              <p:cNvGrpSpPr/>
              <p:nvPr/>
            </p:nvGrpSpPr>
            <p:grpSpPr>
              <a:xfrm>
                <a:off x="6804000" y="1869480"/>
                <a:ext cx="4739640" cy="3795480"/>
                <a:chOff x="6804000" y="1869480"/>
                <a:chExt cx="4739640" cy="3795480"/>
              </a:xfrm>
            </p:grpSpPr>
            <p:pic>
              <p:nvPicPr>
                <p:cNvPr id="105" name="Picture 104"/>
                <p:cNvPicPr/>
                <p:nvPr/>
              </p:nvPicPr>
              <p:blipFill>
                <a:blip r:embed="rId14"/>
                <a:stretch/>
              </p:blipFill>
              <p:spPr>
                <a:xfrm>
                  <a:off x="6804000" y="2376000"/>
                  <a:ext cx="4571640" cy="328896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07" name="TextBox 35"/>
                <p:cNvSpPr/>
                <p:nvPr/>
              </p:nvSpPr>
              <p:spPr>
                <a:xfrm>
                  <a:off x="7664040" y="1869480"/>
                  <a:ext cx="331596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>
                      <a:solidFill>
                        <a:srgbClr val="0070C0"/>
                      </a:solidFill>
                      <a:latin typeface="Calibri"/>
                    </a:rPr>
                    <a:t>Central Limit Theorem (CLT)</a:t>
                  </a:r>
                  <a:endParaRPr lang="en-GB" sz="2200" b="0" strike="noStrike" spc="-1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pic>
              <p:nvPicPr>
                <p:cNvPr id="47" name="Picture 46">
                  <a:extLst>
                    <a:ext uri="{FF2B5EF4-FFF2-40B4-BE49-F238E27FC236}">
                      <a16:creationId xmlns:a16="http://schemas.microsoft.com/office/drawing/2014/main" id="{BB54BA67-4243-75AA-B360-2A0D86AFB99C}"/>
                    </a:ext>
                  </a:extLst>
                </p:cNvPr>
                <p:cNvPicPr>
                  <a:picLocks/>
                </p:cNvPicPr>
                <p:nvPr>
                  <p:custDataLst>
                    <p:tags r:id="rId7"/>
                  </p:custDataLst>
                </p:nvPr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95554" y="2441992"/>
                  <a:ext cx="2148085" cy="434424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D2E6D51D-D930-3EC5-67F0-AD4A1B659C6F}"/>
                    </a:ext>
                  </a:extLst>
                </p:cNvPr>
                <p:cNvPicPr>
                  <a:picLocks/>
                </p:cNvPicPr>
                <p:nvPr>
                  <p:custDataLst>
                    <p:tags r:id="rId8"/>
                  </p:custDataLst>
                </p:nvPr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405291" y="5372640"/>
                  <a:ext cx="138349" cy="2860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DF0FFEB-3B65-A66B-454A-D07B5C4A8942}"/>
                  </a:ext>
                </a:extLst>
              </p:cNvPr>
              <p:cNvPicPr>
                <a:picLocks/>
              </p:cNvPicPr>
              <p:nvPr>
                <p:custDataLst>
                  <p:tags r:id="rId6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67667" y="5812672"/>
                <a:ext cx="1281514" cy="440169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4" name="Picture 2 2 1">
              <a:extLst>
                <a:ext uri="{FF2B5EF4-FFF2-40B4-BE49-F238E27FC236}">
                  <a16:creationId xmlns:a16="http://schemas.microsoft.com/office/drawing/2014/main" id="{E4A36F15-BD8B-C150-23B7-61FFDF2ACADD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39616" y="6249760"/>
              <a:ext cx="1069697" cy="43422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605FF2A-8A5A-B182-9862-4E0FE65A5EF1}"/>
              </a:ext>
            </a:extLst>
          </p:cNvPr>
          <p:cNvGrpSpPr/>
          <p:nvPr/>
        </p:nvGrpSpPr>
        <p:grpSpPr>
          <a:xfrm>
            <a:off x="219136" y="1820160"/>
            <a:ext cx="5236792" cy="4893657"/>
            <a:chOff x="219136" y="1820160"/>
            <a:chExt cx="5236792" cy="489365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B6BE5E0-D59B-7D9F-3024-D4EDCEA4CBB9}"/>
                </a:ext>
              </a:extLst>
            </p:cNvPr>
            <p:cNvGrpSpPr/>
            <p:nvPr/>
          </p:nvGrpSpPr>
          <p:grpSpPr>
            <a:xfrm>
              <a:off x="648360" y="1820160"/>
              <a:ext cx="4807568" cy="4474440"/>
              <a:chOff x="648360" y="1820160"/>
              <a:chExt cx="4807568" cy="447444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C0A86CE-9C34-379A-8E77-644257CC6F84}"/>
                  </a:ext>
                </a:extLst>
              </p:cNvPr>
              <p:cNvGrpSpPr/>
              <p:nvPr/>
            </p:nvGrpSpPr>
            <p:grpSpPr>
              <a:xfrm>
                <a:off x="1680480" y="1820160"/>
                <a:ext cx="3775448" cy="4474440"/>
                <a:chOff x="1680480" y="1820160"/>
                <a:chExt cx="3775448" cy="4474440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5C43E94E-B48B-7F0A-3AB3-08170967EBF0}"/>
                    </a:ext>
                  </a:extLst>
                </p:cNvPr>
                <p:cNvPicPr>
                  <a:picLocks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17579" y="5345220"/>
                  <a:ext cx="138349" cy="118996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113" name="Picture 25"/>
                <p:cNvPicPr/>
                <p:nvPr/>
              </p:nvPicPr>
              <p:blipFill>
                <a:blip r:embed="rId20"/>
                <a:stretch/>
              </p:blipFill>
              <p:spPr>
                <a:xfrm>
                  <a:off x="3057840" y="3021840"/>
                  <a:ext cx="711360" cy="252360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114" name="TextBox 27"/>
                <p:cNvSpPr/>
                <p:nvPr/>
              </p:nvSpPr>
              <p:spPr>
                <a:xfrm>
                  <a:off x="1680480" y="1820160"/>
                  <a:ext cx="250668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 defTabSz="914400">
                    <a:lnSpc>
                      <a:spcPct val="100000"/>
                    </a:lnSpc>
                  </a:pPr>
                  <a:r>
                    <a:rPr lang="en-US" sz="2200" b="0" strike="noStrike" spc="-1" dirty="0">
                      <a:solidFill>
                        <a:srgbClr val="0070C0"/>
                      </a:solidFill>
                      <a:latin typeface="Calibri"/>
                    </a:rPr>
                    <a:t>Law of large number</a:t>
                  </a:r>
                  <a:endParaRPr lang="en-GB" sz="2200" b="0" strike="noStrike" spc="-1" dirty="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5EF94C08-70F3-8E39-BE2A-AD80AC1E8792}"/>
                    </a:ext>
                  </a:extLst>
                </p:cNvPr>
                <p:cNvPicPr>
                  <a:picLocks/>
                </p:cNvPicPr>
                <p:nvPr>
                  <p:custDataLst>
                    <p:tags r:id="rId4"/>
                  </p:custDataLst>
                </p:nvPr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48286" y="5635452"/>
                  <a:ext cx="1281515" cy="659148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116" name="Picture 115"/>
              <p:cNvPicPr/>
              <p:nvPr/>
            </p:nvPicPr>
            <p:blipFill>
              <a:blip r:embed="rId22"/>
              <a:stretch/>
            </p:blipFill>
            <p:spPr>
              <a:xfrm>
                <a:off x="648360" y="2291040"/>
                <a:ext cx="4571640" cy="3288960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0DE1E262-B64C-696B-1770-472AB8E2513C}"/>
                  </a:ext>
                </a:extLst>
              </p:cNvPr>
              <p:cNvPicPr>
                <a:picLocks/>
              </p:cNvPicPr>
              <p:nvPr>
                <p:custDataLst>
                  <p:tags r:id="rId2"/>
                </p:custDataLst>
              </p:nvPr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3520" y="2341879"/>
                <a:ext cx="1963837" cy="411433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8" name="Picture 7" descr="\documentclass{article}&#10;\usepackage{amsmath}&#10;\usepackage{amsfonts} &#10;\pagestyle{empty}&#10;\begin{document}&#10;&#10;&#10;&#10;\[&#10; s = \frac1{N}\sum_i s_i&#10;\]&#10;&#10;&#10;\end{document}" title="IguanaTex Bitmap Display">
              <a:extLst>
                <a:ext uri="{FF2B5EF4-FFF2-40B4-BE49-F238E27FC236}">
                  <a16:creationId xmlns:a16="http://schemas.microsoft.com/office/drawing/2014/main" id="{D2E70E22-C9F6-FC0F-BDBD-2D40C4E000B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136" y="6265812"/>
              <a:ext cx="930471" cy="44800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Return to convexity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414" name="Picture 2"/>
          <p:cNvPicPr/>
          <p:nvPr/>
        </p:nvPicPr>
        <p:blipFill>
          <a:blip r:embed="rId2"/>
          <a:stretch/>
        </p:blipFill>
        <p:spPr>
          <a:xfrm>
            <a:off x="3276720" y="1625760"/>
            <a:ext cx="5638320" cy="3606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318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319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Universality of critical PDF: rate function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320" name="Picture 15"/>
          <p:cNvPicPr/>
          <p:nvPr/>
        </p:nvPicPr>
        <p:blipFill>
          <a:blip r:embed="rId2"/>
          <a:stretch/>
        </p:blipFill>
        <p:spPr>
          <a:xfrm>
            <a:off x="10114200" y="740160"/>
            <a:ext cx="1829160" cy="351360"/>
          </a:xfrm>
          <a:prstGeom prst="rect">
            <a:avLst/>
          </a:prstGeom>
          <a:ln w="0">
            <a:noFill/>
          </a:ln>
        </p:spPr>
      </p:pic>
      <p:grpSp>
        <p:nvGrpSpPr>
          <p:cNvPr id="321" name="Group 3"/>
          <p:cNvGrpSpPr/>
          <p:nvPr/>
        </p:nvGrpSpPr>
        <p:grpSpPr>
          <a:xfrm>
            <a:off x="128880" y="551880"/>
            <a:ext cx="5889960" cy="363960"/>
            <a:chOff x="128880" y="551880"/>
            <a:chExt cx="5889960" cy="363960"/>
          </a:xfrm>
        </p:grpSpPr>
        <p:grpSp>
          <p:nvGrpSpPr>
            <p:cNvPr id="322" name="Group 4"/>
            <p:cNvGrpSpPr/>
            <p:nvPr/>
          </p:nvGrpSpPr>
          <p:grpSpPr>
            <a:xfrm>
              <a:off x="128880" y="551880"/>
              <a:ext cx="5889960" cy="363960"/>
              <a:chOff x="128880" y="551880"/>
              <a:chExt cx="5889960" cy="363960"/>
            </a:xfrm>
          </p:grpSpPr>
          <p:sp>
            <p:nvSpPr>
              <p:cNvPr id="323" name="TextBox 1"/>
              <p:cNvSpPr/>
              <p:nvPr/>
            </p:nvSpPr>
            <p:spPr>
              <a:xfrm>
                <a:off x="128880" y="551880"/>
                <a:ext cx="5889960" cy="3639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defTabSz="914400"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chemeClr val="dk1"/>
                    </a:solidFill>
                    <a:latin typeface="Calibri"/>
                  </a:rPr>
                  <a:t>Choose                      , such that                                   is constant. </a:t>
                </a:r>
                <a:endParaRPr lang="en-GB" sz="1800" b="0" strike="noStrike" spc="-1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324" name="Picture 2"/>
              <p:cNvPicPr/>
              <p:nvPr/>
            </p:nvPicPr>
            <p:blipFill>
              <a:blip r:embed="rId3"/>
              <a:stretch/>
            </p:blipFill>
            <p:spPr>
              <a:xfrm>
                <a:off x="907200" y="645120"/>
                <a:ext cx="1060200" cy="23472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325" name="Picture 22"/>
            <p:cNvPicPr/>
            <p:nvPr/>
          </p:nvPicPr>
          <p:blipFill>
            <a:blip r:embed="rId4"/>
            <a:stretch/>
          </p:blipFill>
          <p:spPr>
            <a:xfrm>
              <a:off x="3155040" y="631440"/>
              <a:ext cx="1473840" cy="2401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326" name="Picture 6"/>
          <p:cNvPicPr/>
          <p:nvPr/>
        </p:nvPicPr>
        <p:blipFill>
          <a:blip r:embed="rId5"/>
          <a:stretch/>
        </p:blipFill>
        <p:spPr>
          <a:xfrm>
            <a:off x="4490280" y="1025280"/>
            <a:ext cx="3440880" cy="347400"/>
          </a:xfrm>
          <a:prstGeom prst="rect">
            <a:avLst/>
          </a:prstGeom>
          <a:ln w="0">
            <a:noFill/>
          </a:ln>
        </p:spPr>
      </p:pic>
      <p:sp>
        <p:nvSpPr>
          <p:cNvPr id="327" name="Rectangle 8"/>
          <p:cNvSpPr/>
          <p:nvPr/>
        </p:nvSpPr>
        <p:spPr>
          <a:xfrm>
            <a:off x="6905520" y="2142000"/>
            <a:ext cx="403920" cy="86976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28" name="Picture 327"/>
          <p:cNvPicPr/>
          <p:nvPr/>
        </p:nvPicPr>
        <p:blipFill>
          <a:blip r:embed="rId6"/>
          <a:stretch/>
        </p:blipFill>
        <p:spPr>
          <a:xfrm>
            <a:off x="180000" y="3240000"/>
            <a:ext cx="4854600" cy="3511440"/>
          </a:xfrm>
          <a:prstGeom prst="rect">
            <a:avLst/>
          </a:prstGeom>
          <a:ln w="0">
            <a:noFill/>
          </a:ln>
        </p:spPr>
      </p:pic>
      <p:pic>
        <p:nvPicPr>
          <p:cNvPr id="329" name="Picture 328"/>
          <p:cNvPicPr/>
          <p:nvPr/>
        </p:nvPicPr>
        <p:blipFill>
          <a:blip r:embed="rId7"/>
          <a:stretch/>
        </p:blipFill>
        <p:spPr>
          <a:xfrm>
            <a:off x="7200000" y="3240000"/>
            <a:ext cx="4775760" cy="3454560"/>
          </a:xfrm>
          <a:prstGeom prst="rect">
            <a:avLst/>
          </a:prstGeom>
          <a:ln w="0">
            <a:noFill/>
          </a:ln>
        </p:spPr>
      </p:pic>
      <p:pic>
        <p:nvPicPr>
          <p:cNvPr id="330" name="Picture 329"/>
          <p:cNvPicPr/>
          <p:nvPr/>
        </p:nvPicPr>
        <p:blipFill>
          <a:blip r:embed="rId8"/>
          <a:stretch/>
        </p:blipFill>
        <p:spPr>
          <a:xfrm>
            <a:off x="3850560" y="1474200"/>
            <a:ext cx="3889440" cy="24858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3565209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5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416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7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Probability distribution and RG fixed points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18" name="TextBox 1"/>
          <p:cNvSpPr/>
          <p:nvPr/>
        </p:nvSpPr>
        <p:spPr>
          <a:xfrm>
            <a:off x="69120" y="640080"/>
            <a:ext cx="112773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Direct connection between the probability distribution and RG fixed point quantities we compute?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TextBox 2"/>
          <p:cNvSpPr/>
          <p:nvPr/>
        </p:nvSpPr>
        <p:spPr>
          <a:xfrm>
            <a:off x="1956600" y="1974600"/>
            <a:ext cx="157248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Wilson’s RG 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0" name="Picture 3"/>
          <p:cNvPicPr/>
          <p:nvPr/>
        </p:nvPicPr>
        <p:blipFill>
          <a:blip r:embed="rId4"/>
          <a:stretch/>
        </p:blipFill>
        <p:spPr>
          <a:xfrm>
            <a:off x="2240280" y="1243440"/>
            <a:ext cx="3855240" cy="548640"/>
          </a:xfrm>
          <a:prstGeom prst="rect">
            <a:avLst/>
          </a:prstGeom>
          <a:ln w="0">
            <a:noFill/>
          </a:ln>
        </p:spPr>
      </p:pic>
      <p:pic>
        <p:nvPicPr>
          <p:cNvPr id="421" name="Picture 4"/>
          <p:cNvPicPr/>
          <p:nvPr/>
        </p:nvPicPr>
        <p:blipFill>
          <a:blip r:embed="rId5"/>
          <a:stretch/>
        </p:blipFill>
        <p:spPr>
          <a:xfrm>
            <a:off x="1796760" y="2646360"/>
            <a:ext cx="4896720" cy="556200"/>
          </a:xfrm>
          <a:prstGeom prst="rect">
            <a:avLst/>
          </a:prstGeom>
          <a:ln w="0">
            <a:noFill/>
          </a:ln>
        </p:spPr>
      </p:pic>
      <p:sp>
        <p:nvSpPr>
          <p:cNvPr id="422" name="Down Arrow 5"/>
          <p:cNvSpPr/>
          <p:nvPr/>
        </p:nvSpPr>
        <p:spPr>
          <a:xfrm>
            <a:off x="3644640" y="1792440"/>
            <a:ext cx="600480" cy="815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423" name="Straight Arrow Connector 9"/>
          <p:cNvCxnSpPr/>
          <p:nvPr/>
        </p:nvCxnSpPr>
        <p:spPr>
          <a:xfrm flipH="1" flipV="1">
            <a:off x="4689360" y="3202920"/>
            <a:ext cx="813240" cy="755280"/>
          </a:xfrm>
          <a:prstGeom prst="straightConnector1">
            <a:avLst/>
          </a:prstGeom>
          <a:ln w="44450">
            <a:solidFill>
              <a:srgbClr val="4472C4"/>
            </a:solidFill>
            <a:tailEnd type="triangle" w="med" len="med"/>
          </a:ln>
        </p:spPr>
      </p:cxnSp>
      <p:cxnSp>
        <p:nvCxnSpPr>
          <p:cNvPr id="424" name="Straight Arrow Connector 13"/>
          <p:cNvCxnSpPr/>
          <p:nvPr/>
        </p:nvCxnSpPr>
        <p:spPr>
          <a:xfrm flipH="1" flipV="1">
            <a:off x="5502240" y="3191400"/>
            <a:ext cx="205920" cy="766800"/>
          </a:xfrm>
          <a:prstGeom prst="straightConnector1">
            <a:avLst/>
          </a:prstGeom>
          <a:ln w="41275">
            <a:solidFill>
              <a:srgbClr val="4472C4"/>
            </a:solidFill>
            <a:tailEnd type="triangle" w="med" len="med"/>
          </a:ln>
        </p:spPr>
      </p:cxnSp>
      <p:sp>
        <p:nvSpPr>
          <p:cNvPr id="425" name="TextBox 14"/>
          <p:cNvSpPr/>
          <p:nvPr/>
        </p:nvSpPr>
        <p:spPr>
          <a:xfrm>
            <a:off x="5645520" y="3958200"/>
            <a:ext cx="29836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Fixed point coupling constants</a:t>
            </a: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TextBox 17"/>
          <p:cNvSpPr/>
          <p:nvPr/>
        </p:nvSpPr>
        <p:spPr>
          <a:xfrm>
            <a:off x="325440" y="4772160"/>
            <a:ext cx="631368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2200" b="0" strike="noStrike" spc="-1">
                <a:solidFill>
                  <a:schemeClr val="dk1"/>
                </a:solidFill>
                <a:latin typeface="Calibri"/>
              </a:rPr>
              <a:t>Link between Wilson’s RG and probability distribution: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2200" b="0" strike="noStrike" spc="-1">
                <a:solidFill>
                  <a:schemeClr val="dk1"/>
                </a:solidFill>
                <a:latin typeface="Calibri"/>
              </a:rPr>
              <a:t>Bruce ‘81</a:t>
            </a: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, Domb and Chen ‘96, Rudnik et al. ‘98,…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TextBox 21"/>
          <p:cNvSpPr/>
          <p:nvPr/>
        </p:nvSpPr>
        <p:spPr>
          <a:xfrm>
            <a:off x="267120" y="5954400"/>
            <a:ext cx="878868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Based on perturbative RG, inclusion of finite size ad hoc…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			 and fixed point couplings are scheme dependent!?!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8" name="Picture 6"/>
          <p:cNvPicPr/>
          <p:nvPr/>
        </p:nvPicPr>
        <p:blipFill>
          <a:blip r:embed="rId6"/>
          <a:stretch/>
        </p:blipFill>
        <p:spPr>
          <a:xfrm>
            <a:off x="7399080" y="4941720"/>
            <a:ext cx="2498760" cy="430560"/>
          </a:xfrm>
          <a:prstGeom prst="rect">
            <a:avLst/>
          </a:prstGeom>
          <a:ln w="0">
            <a:noFill/>
          </a:ln>
        </p:spPr>
      </p:pic>
      <p:sp>
        <p:nvSpPr>
          <p:cNvPr id="429" name="TextBox 8"/>
          <p:cNvSpPr/>
          <p:nvPr/>
        </p:nvSpPr>
        <p:spPr>
          <a:xfrm>
            <a:off x="9995400" y="4941720"/>
            <a:ext cx="56988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chemeClr val="dk1"/>
                </a:solidFill>
                <a:latin typeface="Calibri"/>
              </a:rPr>
              <a:t>???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06ECA1F-F642-B31E-3DE2-426174546036}"/>
              </a:ext>
            </a:extLst>
          </p:cNvPr>
          <p:cNvGrpSpPr/>
          <p:nvPr/>
        </p:nvGrpSpPr>
        <p:grpSpPr>
          <a:xfrm>
            <a:off x="7794905" y="5044666"/>
            <a:ext cx="298771" cy="334211"/>
            <a:chOff x="11630644" y="3447529"/>
            <a:chExt cx="397361" cy="477214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B315D03-A409-D293-40BE-98459164ABDE}"/>
                </a:ext>
              </a:extLst>
            </p:cNvPr>
            <p:cNvSpPr/>
            <p:nvPr/>
          </p:nvSpPr>
          <p:spPr>
            <a:xfrm>
              <a:off x="11630644" y="3447529"/>
              <a:ext cx="397361" cy="47721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DB1EFFF-1052-29AC-CC19-F4DC1E0969C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9312" y="3531034"/>
              <a:ext cx="229913" cy="279894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6192D09-E8FA-FF01-6524-F0EB74A9278E}"/>
              </a:ext>
            </a:extLst>
          </p:cNvPr>
          <p:cNvGrpSpPr/>
          <p:nvPr/>
        </p:nvGrpSpPr>
        <p:grpSpPr>
          <a:xfrm>
            <a:off x="9568751" y="4941721"/>
            <a:ext cx="224445" cy="339212"/>
            <a:chOff x="11630644" y="3447529"/>
            <a:chExt cx="397361" cy="47721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A7F6F45-DABC-B406-D800-B8BEF56B9D19}"/>
                </a:ext>
              </a:extLst>
            </p:cNvPr>
            <p:cNvSpPr/>
            <p:nvPr/>
          </p:nvSpPr>
          <p:spPr>
            <a:xfrm>
              <a:off x="11630644" y="3447529"/>
              <a:ext cx="397361" cy="47721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071C98-8AB0-A2E5-55C0-5B0BDF7B7C9D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08585" y="3531849"/>
              <a:ext cx="191502" cy="233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646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431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32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Comparison fixed point vs rate function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433" name="Picture 432"/>
          <p:cNvPicPr/>
          <p:nvPr/>
        </p:nvPicPr>
        <p:blipFill>
          <a:blip r:embed="rId2"/>
          <a:stretch/>
        </p:blipFill>
        <p:spPr>
          <a:xfrm>
            <a:off x="1767240" y="563400"/>
            <a:ext cx="8717040" cy="5760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roup 38"/>
          <p:cNvGrpSpPr/>
          <p:nvPr/>
        </p:nvGrpSpPr>
        <p:grpSpPr>
          <a:xfrm>
            <a:off x="1459080" y="446400"/>
            <a:ext cx="8951760" cy="3313080"/>
            <a:chOff x="1459080" y="446400"/>
            <a:chExt cx="8951760" cy="3313080"/>
          </a:xfrm>
        </p:grpSpPr>
        <p:grpSp>
          <p:nvGrpSpPr>
            <p:cNvPr id="235" name="Group 23"/>
            <p:cNvGrpSpPr/>
            <p:nvPr/>
          </p:nvGrpSpPr>
          <p:grpSpPr>
            <a:xfrm>
              <a:off x="1459080" y="446400"/>
              <a:ext cx="8951760" cy="3313080"/>
              <a:chOff x="1459080" y="446400"/>
              <a:chExt cx="8951760" cy="3313080"/>
            </a:xfrm>
          </p:grpSpPr>
          <p:pic>
            <p:nvPicPr>
              <p:cNvPr id="236" name="Picture 7"/>
              <p:cNvPicPr/>
              <p:nvPr/>
            </p:nvPicPr>
            <p:blipFill>
              <a:blip r:embed="rId2"/>
              <a:stretch/>
            </p:blipFill>
            <p:spPr>
              <a:xfrm>
                <a:off x="1459080" y="603000"/>
                <a:ext cx="8951760" cy="31564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37" name="Rectangle 17"/>
              <p:cNvSpPr/>
              <p:nvPr/>
            </p:nvSpPr>
            <p:spPr>
              <a:xfrm>
                <a:off x="1459080" y="612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38" name="Rectangle 21"/>
              <p:cNvSpPr/>
              <p:nvPr/>
            </p:nvSpPr>
            <p:spPr>
              <a:xfrm>
                <a:off x="4533120" y="531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39" name="Rectangle 22"/>
              <p:cNvSpPr/>
              <p:nvPr/>
            </p:nvSpPr>
            <p:spPr>
              <a:xfrm>
                <a:off x="7722720" y="4464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grpSp>
          <p:nvGrpSpPr>
            <p:cNvPr id="240" name="Group 37"/>
            <p:cNvGrpSpPr/>
            <p:nvPr/>
          </p:nvGrpSpPr>
          <p:grpSpPr>
            <a:xfrm>
              <a:off x="5886720" y="2267640"/>
              <a:ext cx="699480" cy="292680"/>
              <a:chOff x="5886720" y="2267640"/>
              <a:chExt cx="699480" cy="292680"/>
            </a:xfrm>
          </p:grpSpPr>
          <p:cxnSp>
            <p:nvCxnSpPr>
              <p:cNvPr id="241" name="Straight Arrow Connector 28"/>
              <p:cNvCxnSpPr/>
              <p:nvPr/>
            </p:nvCxnSpPr>
            <p:spPr>
              <a:xfrm>
                <a:off x="5886720" y="2560320"/>
                <a:ext cx="699840" cy="360"/>
              </a:xfrm>
              <a:prstGeom prst="straightConnector1">
                <a:avLst/>
              </a:prstGeom>
              <a:ln w="31750">
                <a:solidFill>
                  <a:srgbClr val="4472C4"/>
                </a:solidFill>
                <a:headEnd type="triangle" w="med" len="med"/>
                <a:tailEnd type="triangle" w="med" len="med"/>
              </a:ln>
            </p:spPr>
          </p:cxnSp>
          <p:pic>
            <p:nvPicPr>
              <p:cNvPr id="242" name="Picture 29"/>
              <p:cNvPicPr/>
              <p:nvPr/>
            </p:nvPicPr>
            <p:blipFill>
              <a:blip r:embed="rId3"/>
              <a:stretch/>
            </p:blipFill>
            <p:spPr>
              <a:xfrm>
                <a:off x="6106320" y="2267640"/>
                <a:ext cx="259920" cy="2138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243" name="TextBox 31"/>
            <p:cNvSpPr/>
            <p:nvPr/>
          </p:nvSpPr>
          <p:spPr>
            <a:xfrm>
              <a:off x="6806160" y="597960"/>
              <a:ext cx="314532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1800" b="0" strike="noStrike" spc="-1">
                  <a:solidFill>
                    <a:schemeClr val="dk1"/>
                  </a:solidFill>
                  <a:latin typeface="Calibri"/>
                </a:rPr>
                <a:t>rescaling of the spins and lattice</a:t>
              </a:r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44" name="Group 42"/>
          <p:cNvGrpSpPr/>
          <p:nvPr/>
        </p:nvGrpSpPr>
        <p:grpSpPr>
          <a:xfrm>
            <a:off x="677520" y="4153680"/>
            <a:ext cx="2594880" cy="1787760"/>
            <a:chOff x="677520" y="4153680"/>
            <a:chExt cx="2594880" cy="1787760"/>
          </a:xfrm>
        </p:grpSpPr>
        <p:pic>
          <p:nvPicPr>
            <p:cNvPr id="245" name="Picture 24"/>
            <p:cNvPicPr/>
            <p:nvPr/>
          </p:nvPicPr>
          <p:blipFill>
            <a:blip r:embed="rId4"/>
            <a:stretch/>
          </p:blipFill>
          <p:spPr>
            <a:xfrm>
              <a:off x="677520" y="4263480"/>
              <a:ext cx="2594880" cy="1677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6" name="Picture 26"/>
            <p:cNvPicPr/>
            <p:nvPr/>
          </p:nvPicPr>
          <p:blipFill>
            <a:blip r:embed="rId5"/>
            <a:stretch/>
          </p:blipFill>
          <p:spPr>
            <a:xfrm>
              <a:off x="2155320" y="4153680"/>
              <a:ext cx="474120" cy="21924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47" name="Group 40"/>
          <p:cNvGrpSpPr/>
          <p:nvPr/>
        </p:nvGrpSpPr>
        <p:grpSpPr>
          <a:xfrm>
            <a:off x="4229280" y="3958560"/>
            <a:ext cx="3028680" cy="2710440"/>
            <a:chOff x="4229280" y="3958560"/>
            <a:chExt cx="3028680" cy="2710440"/>
          </a:xfrm>
        </p:grpSpPr>
        <p:pic>
          <p:nvPicPr>
            <p:cNvPr id="248" name="Picture 25"/>
            <p:cNvPicPr/>
            <p:nvPr/>
          </p:nvPicPr>
          <p:blipFill>
            <a:blip r:embed="rId6"/>
            <a:stretch/>
          </p:blipFill>
          <p:spPr>
            <a:xfrm>
              <a:off x="4229280" y="3958560"/>
              <a:ext cx="3028680" cy="2025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9" name="Picture 34"/>
            <p:cNvPicPr/>
            <p:nvPr/>
          </p:nvPicPr>
          <p:blipFill>
            <a:blip r:embed="rId7"/>
            <a:stretch/>
          </p:blipFill>
          <p:spPr>
            <a:xfrm>
              <a:off x="5146200" y="6079320"/>
              <a:ext cx="1246320" cy="5896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50" name="Group 41"/>
          <p:cNvGrpSpPr/>
          <p:nvPr/>
        </p:nvGrpSpPr>
        <p:grpSpPr>
          <a:xfrm>
            <a:off x="7889040" y="3832200"/>
            <a:ext cx="3312720" cy="2583360"/>
            <a:chOff x="7889040" y="3832200"/>
            <a:chExt cx="3312720" cy="2583360"/>
          </a:xfrm>
        </p:grpSpPr>
        <p:pic>
          <p:nvPicPr>
            <p:cNvPr id="251" name="Picture 32"/>
            <p:cNvPicPr/>
            <p:nvPr/>
          </p:nvPicPr>
          <p:blipFill>
            <a:blip r:embed="rId8"/>
            <a:stretch/>
          </p:blipFill>
          <p:spPr>
            <a:xfrm>
              <a:off x="7889040" y="3832200"/>
              <a:ext cx="3312720" cy="2201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2" name="Picture 33"/>
            <p:cNvPicPr/>
            <p:nvPr/>
          </p:nvPicPr>
          <p:blipFill>
            <a:blip r:embed="rId9"/>
            <a:stretch/>
          </p:blipFill>
          <p:spPr>
            <a:xfrm>
              <a:off x="10139400" y="3934440"/>
              <a:ext cx="474120" cy="219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3" name="Picture 35"/>
            <p:cNvPicPr/>
            <p:nvPr/>
          </p:nvPicPr>
          <p:blipFill>
            <a:blip r:embed="rId10"/>
            <a:stretch/>
          </p:blipFill>
          <p:spPr>
            <a:xfrm>
              <a:off x="9102600" y="6135840"/>
              <a:ext cx="1198080" cy="2797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54" name="TextBox 13"/>
          <p:cNvSpPr/>
          <p:nvPr/>
        </p:nvSpPr>
        <p:spPr>
          <a:xfrm>
            <a:off x="15840" y="455040"/>
            <a:ext cx="313452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FF0000"/>
                </a:solidFill>
                <a:latin typeface="Calibri"/>
              </a:rPr>
              <a:t>For independent variables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18">
            <a:extLst>
              <a:ext uri="{FF2B5EF4-FFF2-40B4-BE49-F238E27FC236}">
                <a16:creationId xmlns:a16="http://schemas.microsoft.com/office/drawing/2014/main" id="{06D6B819-56E5-3802-4CBD-3C8BC7A1DCB0}"/>
              </a:ext>
            </a:extLst>
          </p:cNvPr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3" name="Freeform 19">
              <a:extLst>
                <a:ext uri="{FF2B5EF4-FFF2-40B4-BE49-F238E27FC236}">
                  <a16:creationId xmlns:a16="http://schemas.microsoft.com/office/drawing/2014/main" id="{F4CB7E92-BF85-B702-30B8-21774473D895}"/>
                </a:ext>
              </a:extLst>
            </p:cNvPr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" name="TextBox 20">
              <a:extLst>
                <a:ext uri="{FF2B5EF4-FFF2-40B4-BE49-F238E27FC236}">
                  <a16:creationId xmlns:a16="http://schemas.microsoft.com/office/drawing/2014/main" id="{FA6E6568-9A36-2F53-A9D9-9EEC7BB989A9}"/>
                </a:ext>
              </a:extLst>
            </p:cNvPr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CLT from RG (block spins)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5EAA002-953B-E19D-F78C-086C36E3393D}"/>
              </a:ext>
            </a:extLst>
          </p:cNvPr>
          <p:cNvSpPr/>
          <p:nvPr/>
        </p:nvSpPr>
        <p:spPr>
          <a:xfrm>
            <a:off x="3773214" y="961920"/>
            <a:ext cx="3032946" cy="2695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92B2DA-0E86-E09E-FE20-1879B06B92AF}"/>
              </a:ext>
            </a:extLst>
          </p:cNvPr>
          <p:cNvSpPr/>
          <p:nvPr/>
        </p:nvSpPr>
        <p:spPr>
          <a:xfrm>
            <a:off x="6806160" y="618794"/>
            <a:ext cx="3926760" cy="32884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0545BA-02C3-7E2D-BFC0-CD174AAEEB27}"/>
              </a:ext>
            </a:extLst>
          </p:cNvPr>
          <p:cNvGrpSpPr/>
          <p:nvPr/>
        </p:nvGrpSpPr>
        <p:grpSpPr>
          <a:xfrm>
            <a:off x="2932386" y="1222966"/>
            <a:ext cx="875731" cy="928167"/>
            <a:chOff x="2932386" y="1222966"/>
            <a:chExt cx="875731" cy="92816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926469-3AE2-EFCF-C155-132BA6EDDA41}"/>
                </a:ext>
              </a:extLst>
            </p:cNvPr>
            <p:cNvSpPr/>
            <p:nvPr/>
          </p:nvSpPr>
          <p:spPr>
            <a:xfrm>
              <a:off x="2932386" y="1222966"/>
              <a:ext cx="840828" cy="698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507D80-8468-03D2-3461-887D7D135091}"/>
                </a:ext>
              </a:extLst>
            </p:cNvPr>
            <p:cNvSpPr/>
            <p:nvPr/>
          </p:nvSpPr>
          <p:spPr>
            <a:xfrm>
              <a:off x="2932386" y="2081327"/>
              <a:ext cx="840828" cy="698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8AC1E30-D8E7-E5A0-9129-994F08CE2239}"/>
                </a:ext>
              </a:extLst>
            </p:cNvPr>
            <p:cNvSpPr/>
            <p:nvPr/>
          </p:nvSpPr>
          <p:spPr>
            <a:xfrm rot="5400000">
              <a:off x="3352800" y="1660913"/>
              <a:ext cx="840828" cy="698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3D9141-13A7-5393-B26C-E8678C76D33D}"/>
                </a:ext>
              </a:extLst>
            </p:cNvPr>
            <p:cNvSpPr/>
            <p:nvPr/>
          </p:nvSpPr>
          <p:spPr>
            <a:xfrm rot="5400000">
              <a:off x="2561374" y="1670640"/>
              <a:ext cx="840828" cy="698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256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257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CLT from RG (block spins)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58" name="Group 38"/>
          <p:cNvGrpSpPr/>
          <p:nvPr/>
        </p:nvGrpSpPr>
        <p:grpSpPr>
          <a:xfrm>
            <a:off x="1459080" y="446400"/>
            <a:ext cx="8951760" cy="3313080"/>
            <a:chOff x="1459080" y="446400"/>
            <a:chExt cx="8951760" cy="3313080"/>
          </a:xfrm>
        </p:grpSpPr>
        <p:grpSp>
          <p:nvGrpSpPr>
            <p:cNvPr id="259" name="Group 23"/>
            <p:cNvGrpSpPr/>
            <p:nvPr/>
          </p:nvGrpSpPr>
          <p:grpSpPr>
            <a:xfrm>
              <a:off x="1459080" y="446400"/>
              <a:ext cx="8951760" cy="3313080"/>
              <a:chOff x="1459080" y="446400"/>
              <a:chExt cx="8951760" cy="3313080"/>
            </a:xfrm>
          </p:grpSpPr>
          <p:pic>
            <p:nvPicPr>
              <p:cNvPr id="260" name="Picture 7"/>
              <p:cNvPicPr/>
              <p:nvPr/>
            </p:nvPicPr>
            <p:blipFill>
              <a:blip r:embed="rId2"/>
              <a:stretch/>
            </p:blipFill>
            <p:spPr>
              <a:xfrm>
                <a:off x="1459080" y="603000"/>
                <a:ext cx="8951760" cy="31564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61" name="Rectangle 17"/>
              <p:cNvSpPr/>
              <p:nvPr/>
            </p:nvSpPr>
            <p:spPr>
              <a:xfrm>
                <a:off x="1459080" y="612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62" name="Rectangle 21"/>
              <p:cNvSpPr/>
              <p:nvPr/>
            </p:nvSpPr>
            <p:spPr>
              <a:xfrm>
                <a:off x="4533120" y="531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63" name="Rectangle 22"/>
              <p:cNvSpPr/>
              <p:nvPr/>
            </p:nvSpPr>
            <p:spPr>
              <a:xfrm>
                <a:off x="7722720" y="4464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grpSp>
          <p:nvGrpSpPr>
            <p:cNvPr id="264" name="Group 37"/>
            <p:cNvGrpSpPr/>
            <p:nvPr/>
          </p:nvGrpSpPr>
          <p:grpSpPr>
            <a:xfrm>
              <a:off x="5886720" y="2267640"/>
              <a:ext cx="699480" cy="292680"/>
              <a:chOff x="5886720" y="2267640"/>
              <a:chExt cx="699480" cy="292680"/>
            </a:xfrm>
          </p:grpSpPr>
          <p:cxnSp>
            <p:nvCxnSpPr>
              <p:cNvPr id="265" name="Straight Arrow Connector 28"/>
              <p:cNvCxnSpPr/>
              <p:nvPr/>
            </p:nvCxnSpPr>
            <p:spPr>
              <a:xfrm>
                <a:off x="5886720" y="2560320"/>
                <a:ext cx="699840" cy="360"/>
              </a:xfrm>
              <a:prstGeom prst="straightConnector1">
                <a:avLst/>
              </a:prstGeom>
              <a:ln w="31750">
                <a:solidFill>
                  <a:srgbClr val="4472C4"/>
                </a:solidFill>
                <a:headEnd type="triangle" w="med" len="med"/>
                <a:tailEnd type="triangle" w="med" len="med"/>
              </a:ln>
            </p:spPr>
          </p:cxnSp>
          <p:pic>
            <p:nvPicPr>
              <p:cNvPr id="266" name="Picture 29"/>
              <p:cNvPicPr/>
              <p:nvPr/>
            </p:nvPicPr>
            <p:blipFill>
              <a:blip r:embed="rId3"/>
              <a:stretch/>
            </p:blipFill>
            <p:spPr>
              <a:xfrm>
                <a:off x="6106320" y="2267640"/>
                <a:ext cx="259920" cy="2138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267" name="TextBox 31"/>
            <p:cNvSpPr/>
            <p:nvPr/>
          </p:nvSpPr>
          <p:spPr>
            <a:xfrm>
              <a:off x="6806160" y="597960"/>
              <a:ext cx="314532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1800" b="0" strike="noStrike" spc="-1">
                  <a:solidFill>
                    <a:schemeClr val="dk1"/>
                  </a:solidFill>
                  <a:latin typeface="Calibri"/>
                </a:rPr>
                <a:t>rescaling of the spins and lattice</a:t>
              </a:r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68" name="TextBox 13"/>
          <p:cNvSpPr/>
          <p:nvPr/>
        </p:nvSpPr>
        <p:spPr>
          <a:xfrm>
            <a:off x="15840" y="455040"/>
            <a:ext cx="313452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FF0000"/>
                </a:solidFill>
                <a:latin typeface="Calibri"/>
              </a:rPr>
              <a:t>For independent variables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9" name="Group 3"/>
          <p:cNvGrpSpPr/>
          <p:nvPr/>
        </p:nvGrpSpPr>
        <p:grpSpPr>
          <a:xfrm>
            <a:off x="678240" y="4053600"/>
            <a:ext cx="3312720" cy="2201040"/>
            <a:chOff x="678240" y="4053600"/>
            <a:chExt cx="3312720" cy="2201040"/>
          </a:xfrm>
        </p:grpSpPr>
        <p:pic>
          <p:nvPicPr>
            <p:cNvPr id="270" name="Picture 27"/>
            <p:cNvPicPr/>
            <p:nvPr/>
          </p:nvPicPr>
          <p:blipFill>
            <a:blip r:embed="rId4"/>
            <a:stretch/>
          </p:blipFill>
          <p:spPr>
            <a:xfrm>
              <a:off x="678240" y="4053600"/>
              <a:ext cx="3312720" cy="2201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1" name="Picture 30"/>
            <p:cNvPicPr/>
            <p:nvPr/>
          </p:nvPicPr>
          <p:blipFill>
            <a:blip r:embed="rId5"/>
            <a:stretch/>
          </p:blipFill>
          <p:spPr>
            <a:xfrm>
              <a:off x="2928600" y="4155480"/>
              <a:ext cx="474120" cy="21924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72" name="Group 4"/>
          <p:cNvGrpSpPr/>
          <p:nvPr/>
        </p:nvGrpSpPr>
        <p:grpSpPr>
          <a:xfrm>
            <a:off x="7578420" y="4053600"/>
            <a:ext cx="3369960" cy="2298960"/>
            <a:chOff x="7472160" y="4053600"/>
            <a:chExt cx="3369960" cy="2298960"/>
          </a:xfrm>
        </p:grpSpPr>
        <p:pic>
          <p:nvPicPr>
            <p:cNvPr id="273" name="Picture 1"/>
            <p:cNvPicPr/>
            <p:nvPr/>
          </p:nvPicPr>
          <p:blipFill>
            <a:blip r:embed="rId6"/>
            <a:stretch/>
          </p:blipFill>
          <p:spPr>
            <a:xfrm>
              <a:off x="7472160" y="4053600"/>
              <a:ext cx="3369960" cy="229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4" name="Picture 2"/>
            <p:cNvPicPr/>
            <p:nvPr/>
          </p:nvPicPr>
          <p:blipFill>
            <a:blip r:embed="rId7"/>
            <a:stretch/>
          </p:blipFill>
          <p:spPr>
            <a:xfrm>
              <a:off x="9717480" y="4136760"/>
              <a:ext cx="555480" cy="2566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671AE2C-757D-3447-B670-CB4A2EF2B767}"/>
              </a:ext>
            </a:extLst>
          </p:cNvPr>
          <p:cNvSpPr/>
          <p:nvPr/>
        </p:nvSpPr>
        <p:spPr>
          <a:xfrm>
            <a:off x="3773214" y="612001"/>
            <a:ext cx="6637626" cy="32194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roup 18"/>
          <p:cNvGrpSpPr/>
          <p:nvPr/>
        </p:nvGrpSpPr>
        <p:grpSpPr>
          <a:xfrm>
            <a:off x="-11160" y="-64440"/>
            <a:ext cx="12333960" cy="479160"/>
            <a:chOff x="-11160" y="-64440"/>
            <a:chExt cx="12333960" cy="479160"/>
          </a:xfrm>
        </p:grpSpPr>
        <p:sp>
          <p:nvSpPr>
            <p:cNvPr id="276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277" name="TextBox 20"/>
            <p:cNvSpPr/>
            <p:nvPr/>
          </p:nvSpPr>
          <p:spPr>
            <a:xfrm>
              <a:off x="3600" y="-59400"/>
              <a:ext cx="12191760" cy="474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>
                  <a:solidFill>
                    <a:srgbClr val="FFFFFF"/>
                  </a:solidFill>
                  <a:latin typeface="Arial"/>
                  <a:ea typeface="AR PL SungtiL GB"/>
                </a:rPr>
                <a:t>Example: CLT from blocking</a:t>
              </a:r>
              <a:endParaRPr lang="en-GB" sz="2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78" name="Group 38"/>
          <p:cNvGrpSpPr/>
          <p:nvPr/>
        </p:nvGrpSpPr>
        <p:grpSpPr>
          <a:xfrm>
            <a:off x="1459080" y="446400"/>
            <a:ext cx="8951760" cy="3313080"/>
            <a:chOff x="1459080" y="446400"/>
            <a:chExt cx="8951760" cy="3313080"/>
          </a:xfrm>
        </p:grpSpPr>
        <p:grpSp>
          <p:nvGrpSpPr>
            <p:cNvPr id="279" name="Group 23"/>
            <p:cNvGrpSpPr/>
            <p:nvPr/>
          </p:nvGrpSpPr>
          <p:grpSpPr>
            <a:xfrm>
              <a:off x="1459080" y="446400"/>
              <a:ext cx="8951760" cy="3313080"/>
              <a:chOff x="1459080" y="446400"/>
              <a:chExt cx="8951760" cy="3313080"/>
            </a:xfrm>
          </p:grpSpPr>
          <p:pic>
            <p:nvPicPr>
              <p:cNvPr id="280" name="Picture 7"/>
              <p:cNvPicPr/>
              <p:nvPr/>
            </p:nvPicPr>
            <p:blipFill>
              <a:blip r:embed="rId2"/>
              <a:stretch/>
            </p:blipFill>
            <p:spPr>
              <a:xfrm>
                <a:off x="1459080" y="603000"/>
                <a:ext cx="8951760" cy="31564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81" name="Rectangle 17"/>
              <p:cNvSpPr/>
              <p:nvPr/>
            </p:nvSpPr>
            <p:spPr>
              <a:xfrm>
                <a:off x="1459080" y="612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82" name="Rectangle 21"/>
              <p:cNvSpPr/>
              <p:nvPr/>
            </p:nvSpPr>
            <p:spPr>
              <a:xfrm>
                <a:off x="4533120" y="5310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83" name="Rectangle 22"/>
              <p:cNvSpPr/>
              <p:nvPr/>
            </p:nvSpPr>
            <p:spPr>
              <a:xfrm>
                <a:off x="7722720" y="446400"/>
                <a:ext cx="427320" cy="5475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</a:pPr>
                <a:endParaRPr lang="en-US" sz="1800" b="0" strike="noStrike" spc="-1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grpSp>
          <p:nvGrpSpPr>
            <p:cNvPr id="284" name="Group 37"/>
            <p:cNvGrpSpPr/>
            <p:nvPr/>
          </p:nvGrpSpPr>
          <p:grpSpPr>
            <a:xfrm>
              <a:off x="5886720" y="2267640"/>
              <a:ext cx="699480" cy="292680"/>
              <a:chOff x="5886720" y="2267640"/>
              <a:chExt cx="699480" cy="292680"/>
            </a:xfrm>
          </p:grpSpPr>
          <p:cxnSp>
            <p:nvCxnSpPr>
              <p:cNvPr id="285" name="Straight Arrow Connector 28"/>
              <p:cNvCxnSpPr/>
              <p:nvPr/>
            </p:nvCxnSpPr>
            <p:spPr>
              <a:xfrm>
                <a:off x="5886720" y="2560320"/>
                <a:ext cx="699840" cy="360"/>
              </a:xfrm>
              <a:prstGeom prst="straightConnector1">
                <a:avLst/>
              </a:prstGeom>
              <a:ln w="31750">
                <a:solidFill>
                  <a:srgbClr val="4472C4"/>
                </a:solidFill>
                <a:headEnd type="triangle" w="med" len="med"/>
                <a:tailEnd type="triangle" w="med" len="med"/>
              </a:ln>
            </p:spPr>
          </p:cxnSp>
          <p:pic>
            <p:nvPicPr>
              <p:cNvPr id="286" name="Picture 29"/>
              <p:cNvPicPr/>
              <p:nvPr/>
            </p:nvPicPr>
            <p:blipFill>
              <a:blip r:embed="rId3"/>
              <a:stretch/>
            </p:blipFill>
            <p:spPr>
              <a:xfrm>
                <a:off x="6106320" y="2267640"/>
                <a:ext cx="259920" cy="21384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287" name="TextBox 31"/>
            <p:cNvSpPr/>
            <p:nvPr/>
          </p:nvSpPr>
          <p:spPr>
            <a:xfrm>
              <a:off x="6806160" y="597960"/>
              <a:ext cx="314532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1800" b="0" strike="noStrike" spc="-1">
                  <a:solidFill>
                    <a:schemeClr val="dk1"/>
                  </a:solidFill>
                  <a:latin typeface="Calibri"/>
                </a:rPr>
                <a:t>rescaling of the spins and lattice</a:t>
              </a:r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88" name="TextBox 13"/>
          <p:cNvSpPr/>
          <p:nvPr/>
        </p:nvSpPr>
        <p:spPr>
          <a:xfrm>
            <a:off x="15840" y="455040"/>
            <a:ext cx="313452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strike="noStrike" spc="-1">
                <a:solidFill>
                  <a:srgbClr val="FF0000"/>
                </a:solidFill>
                <a:latin typeface="Calibri"/>
              </a:rPr>
              <a:t>For independent variables</a:t>
            </a:r>
            <a:endParaRPr lang="en-GB" sz="2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9" name="Group 8"/>
          <p:cNvGrpSpPr/>
          <p:nvPr/>
        </p:nvGrpSpPr>
        <p:grpSpPr>
          <a:xfrm>
            <a:off x="649363" y="4102263"/>
            <a:ext cx="3545280" cy="2292480"/>
            <a:chOff x="810000" y="4513320"/>
            <a:chExt cx="3545280" cy="2292480"/>
          </a:xfrm>
        </p:grpSpPr>
        <p:pic>
          <p:nvPicPr>
            <p:cNvPr id="290" name="Picture 4"/>
            <p:cNvPicPr/>
            <p:nvPr/>
          </p:nvPicPr>
          <p:blipFill>
            <a:blip r:embed="rId4"/>
            <a:stretch/>
          </p:blipFill>
          <p:spPr>
            <a:xfrm>
              <a:off x="810000" y="4513320"/>
              <a:ext cx="3545280" cy="2292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91" name="Picture 5"/>
            <p:cNvPicPr/>
            <p:nvPr/>
          </p:nvPicPr>
          <p:blipFill>
            <a:blip r:embed="rId5"/>
            <a:stretch/>
          </p:blipFill>
          <p:spPr>
            <a:xfrm>
              <a:off x="2955600" y="4513320"/>
              <a:ext cx="735840" cy="32760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92" name="Group 9"/>
          <p:cNvGrpSpPr/>
          <p:nvPr/>
        </p:nvGrpSpPr>
        <p:grpSpPr>
          <a:xfrm>
            <a:off x="7470699" y="4102263"/>
            <a:ext cx="3545280" cy="2297520"/>
            <a:chOff x="7463520" y="4508280"/>
            <a:chExt cx="3545280" cy="2297520"/>
          </a:xfrm>
        </p:grpSpPr>
        <p:pic>
          <p:nvPicPr>
            <p:cNvPr id="293" name="Picture 24"/>
            <p:cNvPicPr/>
            <p:nvPr/>
          </p:nvPicPr>
          <p:blipFill>
            <a:blip r:embed="rId4"/>
            <a:stretch/>
          </p:blipFill>
          <p:spPr>
            <a:xfrm>
              <a:off x="7463520" y="4513320"/>
              <a:ext cx="3545280" cy="2292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94" name="Picture 6"/>
            <p:cNvPicPr/>
            <p:nvPr/>
          </p:nvPicPr>
          <p:blipFill>
            <a:blip r:embed="rId6"/>
            <a:stretch/>
          </p:blipFill>
          <p:spPr>
            <a:xfrm>
              <a:off x="9671400" y="4508280"/>
              <a:ext cx="964440" cy="2995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95" name="TextBox 10"/>
          <p:cNvSpPr/>
          <p:nvPr/>
        </p:nvSpPr>
        <p:spPr>
          <a:xfrm>
            <a:off x="4073700" y="3994920"/>
            <a:ext cx="4111488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accent1"/>
                </a:solidFill>
                <a:latin typeface="Calibri"/>
              </a:rPr>
              <a:t>After many iterations: reaches fixed point 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012478D-59E9-93DD-DF90-4DC5EBC541ED}"/>
              </a:ext>
            </a:extLst>
          </p:cNvPr>
          <p:cNvSpPr/>
          <p:nvPr/>
        </p:nvSpPr>
        <p:spPr>
          <a:xfrm>
            <a:off x="3773214" y="612001"/>
            <a:ext cx="6637626" cy="32194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8"/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118" name="Freeform 19"/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119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" name="Group 18">
            <a:extLst>
              <a:ext uri="{FF2B5EF4-FFF2-40B4-BE49-F238E27FC236}">
                <a16:creationId xmlns:a16="http://schemas.microsoft.com/office/drawing/2014/main" id="{A6B533A0-4122-422E-102C-BD1C500C7943}"/>
              </a:ext>
            </a:extLst>
          </p:cNvPr>
          <p:cNvGrpSpPr/>
          <p:nvPr/>
        </p:nvGrpSpPr>
        <p:grpSpPr>
          <a:xfrm>
            <a:off x="-11160" y="-64440"/>
            <a:ext cx="12333960" cy="484154"/>
            <a:chOff x="-11160" y="-64440"/>
            <a:chExt cx="12333960" cy="484154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A9D58216-26E1-71F0-B026-8F88F1DFFFC2}"/>
                </a:ext>
              </a:extLst>
            </p:cNvPr>
            <p:cNvSpPr/>
            <p:nvPr/>
          </p:nvSpPr>
          <p:spPr>
            <a:xfrm>
              <a:off x="-11160" y="-64440"/>
              <a:ext cx="12333960" cy="463320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018ECD61-8DE4-7883-BD1A-F0F31B0E49CE}"/>
                </a:ext>
              </a:extLst>
            </p:cNvPr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RG and CLT</a:t>
              </a:r>
              <a:endParaRPr lang="en-GB" sz="2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63E5A05-3C0D-8E0A-B223-C9E0A035501E}"/>
              </a:ext>
            </a:extLst>
          </p:cNvPr>
          <p:cNvSpPr txBox="1"/>
          <p:nvPr/>
        </p:nvSpPr>
        <p:spPr>
          <a:xfrm>
            <a:off x="0" y="439827"/>
            <a:ext cx="6203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dirty="0"/>
              <a:t>Koralov &amp; Sinai, “Theory of Probability and Random Processes”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8F2B21-F397-0812-EEAB-48587D7902A7}"/>
              </a:ext>
            </a:extLst>
          </p:cNvPr>
          <p:cNvSpPr txBox="1"/>
          <p:nvPr/>
        </p:nvSpPr>
        <p:spPr>
          <a:xfrm>
            <a:off x="262354" y="1520785"/>
            <a:ext cx="10255693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- Gaussian distribution is the fixed point of a “coarse-graining” transformation</a:t>
            </a:r>
          </a:p>
          <a:p>
            <a:endParaRPr lang="en-FR" sz="2200" dirty="0"/>
          </a:p>
          <a:p>
            <a:endParaRPr lang="en-FR" sz="2200" dirty="0"/>
          </a:p>
          <a:p>
            <a:r>
              <a:rPr lang="en-FR" sz="2200" dirty="0"/>
              <a:t>- Gaussian FP has:	</a:t>
            </a:r>
            <a:r>
              <a:rPr lang="en-FR" sz="2200" dirty="0">
                <a:solidFill>
                  <a:srgbClr val="0070C0"/>
                </a:solidFill>
              </a:rPr>
              <a:t>2 relevant perturbations </a:t>
            </a:r>
            <a:r>
              <a:rPr lang="en-FR" sz="2200" dirty="0"/>
              <a:t>(normalisation and mean)</a:t>
            </a:r>
          </a:p>
          <a:p>
            <a:r>
              <a:rPr lang="en-FR" sz="2200" dirty="0"/>
              <a:t>			1 marignal perturbation (variance aka normalisation of variable)</a:t>
            </a:r>
          </a:p>
          <a:p>
            <a:r>
              <a:rPr lang="en-FR" sz="2200" dirty="0"/>
              <a:t>			</a:t>
            </a:r>
            <a:r>
              <a:rPr lang="en-US" sz="2200" b="0" strike="noStrike" spc="-1" dirty="0">
                <a:solidFill>
                  <a:srgbClr val="0070C0"/>
                </a:solidFill>
                <a:latin typeface="Calibri"/>
              </a:rPr>
              <a:t>∞-many irrelevant </a:t>
            </a:r>
            <a:r>
              <a:rPr lang="en-FR" sz="2200" dirty="0">
                <a:solidFill>
                  <a:srgbClr val="0070C0"/>
                </a:solidFill>
              </a:rPr>
              <a:t>perturbations </a:t>
            </a:r>
          </a:p>
          <a:p>
            <a:endParaRPr lang="en-FR" sz="2200" dirty="0"/>
          </a:p>
          <a:p>
            <a:endParaRPr lang="en-FR" sz="2200" dirty="0"/>
          </a:p>
          <a:p>
            <a:r>
              <a:rPr lang="en-FR" sz="2200" dirty="0"/>
              <a:t>- Eigenperturbations are hermite functions</a:t>
            </a:r>
          </a:p>
          <a:p>
            <a:endParaRPr lang="en-FR" sz="2200" dirty="0"/>
          </a:p>
          <a:p>
            <a:r>
              <a:rPr lang="en-FR" sz="2200" dirty="0"/>
              <a:t>- Very large bassin of attraction (all finite variance probabilities)</a:t>
            </a:r>
          </a:p>
          <a:p>
            <a:endParaRPr lang="en-FR" sz="2200" dirty="0"/>
          </a:p>
          <a:p>
            <a:endParaRPr lang="en-FR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CA3015-712E-21E5-054B-14698609A06A}"/>
              </a:ext>
            </a:extLst>
          </p:cNvPr>
          <p:cNvSpPr txBox="1"/>
          <p:nvPr/>
        </p:nvSpPr>
        <p:spPr>
          <a:xfrm>
            <a:off x="4114528" y="5915065"/>
            <a:ext cx="3962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800" dirty="0">
                <a:solidFill>
                  <a:srgbClr val="FF0000"/>
                </a:solidFill>
              </a:rPr>
              <a:t>What about  rare events ?</a:t>
            </a:r>
          </a:p>
        </p:txBody>
      </p:sp>
    </p:spTree>
    <p:extLst>
      <p:ext uri="{BB962C8B-B14F-4D97-AF65-F5344CB8AC3E}">
        <p14:creationId xmlns:p14="http://schemas.microsoft.com/office/powerpoint/2010/main" val="1509260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Large Deviation Principle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C2B6411-9420-49ED-0548-211F5368E199}"/>
              </a:ext>
            </a:extLst>
          </p:cNvPr>
          <p:cNvSpPr txBox="1"/>
          <p:nvPr/>
        </p:nvSpPr>
        <p:spPr>
          <a:xfrm>
            <a:off x="178687" y="651924"/>
            <a:ext cx="54752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Large deviations  = rare events beyond the CLT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23F7BD-BBA1-529C-638E-157CD2363BF5}"/>
              </a:ext>
            </a:extLst>
          </p:cNvPr>
          <p:cNvGrpSpPr/>
          <p:nvPr/>
        </p:nvGrpSpPr>
        <p:grpSpPr>
          <a:xfrm>
            <a:off x="657501" y="1491523"/>
            <a:ext cx="9214611" cy="5071776"/>
            <a:chOff x="657501" y="1491523"/>
            <a:chExt cx="9214611" cy="507177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FFB30D4-3E07-6704-7103-3E30B4494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7768" y="1632422"/>
              <a:ext cx="7772400" cy="493087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A8C379C-9E2F-536E-3E62-B5651FD9B6C4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512" y="2940740"/>
              <a:ext cx="1117600" cy="90237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3BE3694-0C86-5A79-12A5-8C726E0888D6}"/>
                </a:ext>
              </a:extLst>
            </p:cNvPr>
            <p:cNvPicPr>
              <a:picLocks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6119" y="6314309"/>
              <a:ext cx="168821" cy="16316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653B0AB-AAD5-23A6-A023-6E1741BCE1BD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6236" y="1627382"/>
              <a:ext cx="1033582" cy="19676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47ED39E-4066-4F64-8B6A-3A4374F94F7A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01" y="1491523"/>
              <a:ext cx="3259501" cy="6652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15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roup 18"/>
          <p:cNvGrpSpPr/>
          <p:nvPr/>
        </p:nvGrpSpPr>
        <p:grpSpPr>
          <a:xfrm>
            <a:off x="-11160" y="-64440"/>
            <a:ext cx="12278504" cy="484154"/>
            <a:chOff x="-11160" y="-64440"/>
            <a:chExt cx="12278504" cy="484154"/>
          </a:xfrm>
        </p:grpSpPr>
        <p:sp>
          <p:nvSpPr>
            <p:cNvPr id="412" name="Freeform 19"/>
            <p:cNvSpPr/>
            <p:nvPr/>
          </p:nvSpPr>
          <p:spPr>
            <a:xfrm>
              <a:off x="-11160" y="-64440"/>
              <a:ext cx="12278504" cy="479114"/>
            </a:xfrm>
            <a:custGeom>
              <a:avLst/>
              <a:gdLst>
                <a:gd name="textAreaLeft" fmla="*/ 0 w 12333960"/>
                <a:gd name="textAreaRight" fmla="*/ 12334320 w 12333960"/>
                <a:gd name="textAreaTop" fmla="*/ 0 h 463320"/>
                <a:gd name="textAreaBottom" fmla="*/ 463680 h 463320"/>
              </a:gdLst>
              <a:ahLst/>
              <a:cxnLst/>
              <a:rect l="textAreaLeft" t="textAreaTop" r="textAreaRight" b="textAreaBottom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D6F"/>
            </a:solidFill>
            <a:ln w="0">
              <a:solidFill>
                <a:srgbClr val="006D6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108720" tIns="54360" rIns="108720" bIns="54360" anchor="ctr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en-US" sz="2170" b="0" strike="noStrike" spc="-1">
                <a:solidFill>
                  <a:schemeClr val="dk1"/>
                </a:solidFill>
                <a:latin typeface="Arial"/>
                <a:ea typeface="AR PL SungtiL GB"/>
              </a:endParaRPr>
            </a:p>
          </p:txBody>
        </p:sp>
        <p:sp>
          <p:nvSpPr>
            <p:cNvPr id="413" name="TextBox 20"/>
            <p:cNvSpPr/>
            <p:nvPr/>
          </p:nvSpPr>
          <p:spPr>
            <a:xfrm>
              <a:off x="3600" y="-59400"/>
              <a:ext cx="12191760" cy="479114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720" tIns="54360" rIns="108720" bIns="54360" anchor="t">
              <a:spAutoFit/>
            </a:bodyPr>
            <a:lstStyle/>
            <a:p>
              <a:pPr defTabSz="914400">
                <a:lnSpc>
                  <a:spcPct val="100000"/>
                </a:lnSpc>
              </a:pPr>
              <a:r>
                <a:rPr lang="en-US" sz="2400" b="0" strike="noStrike" spc="-1" dirty="0">
                  <a:solidFill>
                    <a:srgbClr val="FFFFFF"/>
                  </a:solidFill>
                  <a:latin typeface="Arial"/>
                  <a:ea typeface="AR PL SungtiL GB"/>
                </a:rPr>
                <a:t>Rate function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C2B6411-9420-49ED-0548-211F5368E199}"/>
              </a:ext>
            </a:extLst>
          </p:cNvPr>
          <p:cNvSpPr txBox="1"/>
          <p:nvPr/>
        </p:nvSpPr>
        <p:spPr>
          <a:xfrm>
            <a:off x="129260" y="723758"/>
            <a:ext cx="36594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200" dirty="0"/>
              <a:t>Large Deviation Principle (LDP)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45D06F-B2C1-25C2-E654-DEAE6329C9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371" y="602803"/>
            <a:ext cx="4581169" cy="63651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29657B2-AAEA-5602-7C4D-863209065E44}"/>
              </a:ext>
            </a:extLst>
          </p:cNvPr>
          <p:cNvGrpSpPr/>
          <p:nvPr/>
        </p:nvGrpSpPr>
        <p:grpSpPr>
          <a:xfrm>
            <a:off x="435080" y="1651868"/>
            <a:ext cx="11321840" cy="1351862"/>
            <a:chOff x="435080" y="1651868"/>
            <a:chExt cx="11321840" cy="13518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08BB0F6-847D-1FC3-0BC9-D87C1108980E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080" y="2000260"/>
              <a:ext cx="3259501" cy="66524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7670A7-0845-A578-B97E-C4647D71BC40}"/>
                </a:ext>
              </a:extLst>
            </p:cNvPr>
            <p:cNvSpPr txBox="1"/>
            <p:nvPr/>
          </p:nvSpPr>
          <p:spPr>
            <a:xfrm>
              <a:off x="7418624" y="1651868"/>
              <a:ext cx="172271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>
                  <a:solidFill>
                    <a:srgbClr val="00B050"/>
                  </a:solidFill>
                </a:rPr>
                <a:t>R</a:t>
              </a:r>
              <a:r>
                <a:rPr lang="en-FR" sz="2200" dirty="0">
                  <a:solidFill>
                    <a:srgbClr val="00B050"/>
                  </a:solidFill>
                </a:rPr>
                <a:t>ate function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211AA6C-EBEE-216D-5EC8-65B3EAF11EE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006" y="2152301"/>
              <a:ext cx="6047232" cy="607568"/>
            </a:xfrm>
            <a:prstGeom prst="rect">
              <a:avLst/>
            </a:prstGeom>
          </p:spPr>
        </p:pic>
        <p:sp>
          <p:nvSpPr>
            <p:cNvPr id="25" name="Right Arrow 24">
              <a:extLst>
                <a:ext uri="{FF2B5EF4-FFF2-40B4-BE49-F238E27FC236}">
                  <a16:creationId xmlns:a16="http://schemas.microsoft.com/office/drawing/2014/main" id="{6072E0FF-EB5F-BD76-E966-32015A0FD268}"/>
                </a:ext>
              </a:extLst>
            </p:cNvPr>
            <p:cNvSpPr/>
            <p:nvPr/>
          </p:nvSpPr>
          <p:spPr>
            <a:xfrm>
              <a:off x="3995367" y="2120339"/>
              <a:ext cx="939113" cy="42508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138B58CF-F4DB-055C-C2A5-7EC9E1FE6283}"/>
                </a:ext>
              </a:extLst>
            </p:cNvPr>
            <p:cNvSpPr/>
            <p:nvPr/>
          </p:nvSpPr>
          <p:spPr>
            <a:xfrm>
              <a:off x="5038978" y="1656908"/>
              <a:ext cx="6717942" cy="1346822"/>
            </a:xfrm>
            <a:prstGeom prst="round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6172394-F533-812A-6625-FB3427F0805C}"/>
              </a:ext>
            </a:extLst>
          </p:cNvPr>
          <p:cNvGrpSpPr/>
          <p:nvPr/>
        </p:nvGrpSpPr>
        <p:grpSpPr>
          <a:xfrm>
            <a:off x="3335407" y="3421325"/>
            <a:ext cx="5521185" cy="3406246"/>
            <a:chOff x="2816229" y="3421324"/>
            <a:chExt cx="5521185" cy="340624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77A8B7C-2880-A3BE-A4D5-04B2A805B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16229" y="3421324"/>
              <a:ext cx="5285554" cy="340624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D85B0AE-F2E0-9DE6-6A37-756810D7B4C2}"/>
                </a:ext>
              </a:extLst>
            </p:cNvPr>
            <p:cNvPicPr>
              <a:picLocks/>
            </p:cNvPicPr>
            <p:nvPr>
              <p:custDataLst>
                <p:tags r:id="rId2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8593" y="6536735"/>
              <a:ext cx="168821" cy="163167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4288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"/>
  <p:tag name="ORIGINALWIDTH" val="54"/>
  <p:tag name="OUTPUTTYPE" val="PDF"/>
  <p:tag name="IGUANATEXVERSION" val="160"/>
  <p:tag name="LATEXADDIN" val="\documentclass{article}&#10;\usepackage{amsmath}&#10;\usepackage{amsfonts} &#10;\pagestyle{empty}&#10;\begin{document}&#10;&#10;&#10;&#10;\[&#10; s = \frac1{N}\sum_i s_i&#10;\]&#10;&#10;&#10;\end{document}"/>
  <p:tag name="IGUANATEXSIZE" val="20"/>
  <p:tag name="IGUANATEXCURSOR" val="122"/>
  <p:tag name="TRANSPARENCY" val="True"/>
  <p:tag name="LATEXENGINEID" val="0"/>
  <p:tag name="TEMPFOLDER" val="/private/var/folders/k9/lj3hphc166s41vcz2_2q0kn00000gn/T/com.microsoft.Powerpoint/TemporaryItems/"/>
  <p:tag name="LATEXFORMHEIGHT" val="426,65"/>
  <p:tag name="LATEXFORMWIDTH" val="513,3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"/>
  <p:tag name="ORIGINALWIDTH" val="409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\hat s_i=\pm1\end{align*}&#10;\end{document}&#10;"/>
  <p:tag name="IGUANATEXSIZE" val="20"/>
  <p:tag name="IGUANATEXCURSOR" val="265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8"/>
  <p:tag name="ORIGINALWIDTH" val="431"/>
  <p:tag name="OUTPUTTYPE" val="PNG"/>
  <p:tag name="IGUANATEXVERSION" val="161"/>
  <p:tag name="LATEXADDIN" val="\documentclass{article}&#10;\usepackage{amsmath}&#10;\usepackage{xcolor}&#10;\pagestyle{empty}&#10;\begin{document}&#10;&#10;\color{red}{&#10;\[&#10;\frac{e^{-N s^2/2}}{\sqrt{2\pi/N}}&#10;\]&#10;}&#10;\end{document}"/>
  <p:tag name="IGUANATEXSIZE" val="20"/>
  <p:tag name="IGUANATEXCURSOR" val="6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s\end{align*}&#10;\end{document}&#10;"/>
  <p:tag name="IGUANATEXSIZE" val="20"/>
  <p:tag name="IGUANATEXCURSOR" val="26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"/>
  <p:tag name="ORIGINALWIDTH" val="457"/>
  <p:tag name="OUTPUTTYPE" val="PNG"/>
  <p:tag name="IGUANATEXVERSION" val="161"/>
  <p:tag name="LATEXADDIN" val="\documentclass{article}&#10;\usepackage{amsmath}&#10;\pagestyle{empty}&#10;\begin{document}&#10;&#10;&#10;&#10;\[&#10;N = 300&#10;\]&#10;&#10;&#10;\end{document}"/>
  <p:tag name="IGUANATEXSIZE" val="20"/>
  <p:tag name="IGUANATEXCURSOR" val="93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"/>
  <p:tag name="ORIGINALWIDTH" val="1514"/>
  <p:tag name="OUTPUTTYPE" val="PNG"/>
  <p:tag name="IGUANATEXVERSION" val="161"/>
  <p:tag name="LATEXADDIN" val="\documentclass{article}&#10;\usepackage{amsmath}&#10;\pagestyle{empty}&#10;\begin{document}&#10;&#10;&#10;&#10;\[&#10;P_N(\hat S = N s) = \frac1{2^N} \binom{N}{N\frac{s+1}2}&#10;\]&#10;&#10;&#10;\end{document}"/>
  <p:tag name="IGUANATEXSIZE" val="20"/>
  <p:tag name="IGUANATEXCURSOR" val="10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"/>
  <p:tag name="ORIGINALWIDTH" val="2152"/>
  <p:tag name="OUTPUTTYPE" val="PNG"/>
  <p:tag name="IGUANATEXVERSION" val="161"/>
  <p:tag name="LATEXADDIN" val="\documentclass{article}&#10;\usepackage{amsmath}&#10;\pagestyle{empty}&#10;\begin{document}&#10;&#10;&#10;&#10;\[&#10;P_N(\hat{S} = Ns) \simeq \sqrt{\frac{N I''(s)}{2 \pi}} \exp\left(-N I(s)\right)&#10;\]&#10;&#10;&#10;\end{document}"/>
  <p:tag name="IGUANATEXSIZE" val="20"/>
  <p:tag name="IGUANATEXCURSOR" val="8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s\end{align*}&#10;\end{document}&#10;"/>
  <p:tag name="IGUANATEXSIZE" val="20"/>
  <p:tag name="IGUANATEXCURSOR" val="26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"/>
  <p:tag name="ORIGINALWIDTH" val="1514"/>
  <p:tag name="OUTPUTTYPE" val="PNG"/>
  <p:tag name="IGUANATEXVERSION" val="161"/>
  <p:tag name="LATEXADDIN" val="\documentclass{article}&#10;\usepackage{amsmath}&#10;\pagestyle{empty}&#10;\begin{document}&#10;&#10;&#10;&#10;\[&#10;P_N(\hat S = N s) = \frac1{2^N} \binom{N}{N\frac{s+1}2}&#10;\]&#10;&#10;&#10;\end{document}"/>
  <p:tag name="IGUANATEXSIZE" val="20"/>
  <p:tag name="IGUANATEXCURSOR" val="10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"/>
  <p:tag name="ORIGINALWIDTH" val="2976"/>
  <p:tag name="OUTPUTTYPE" val="PNG"/>
  <p:tag name="IGUANATEXVERSION" val="161"/>
  <p:tag name="LATEXADDIN" val="\documentclass{article}&#10;\usepackage{amsmath}&#10;\pagestyle{empty}&#10;\begin{document}&#10;&#10;&#10;&#10;\[&#10;I(s) = \frac{1 + s}{2} \log \left( \frac{1 + s}{2} \right) + \frac{1 - s}{2} \log \left( \frac{1 - s}{2} \right) + \log(2)&#10;\]&#10;&#10;&#10;\end{document}"/>
  <p:tag name="IGUANATEXSIZE" val="20"/>
  <p:tag name="IGUANATEXCURSOR" val="93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8"/>
  <p:tag name="ORIGINALWIDTH" val="1507"/>
  <p:tag name="OUTPUTTYPE" val="PNG"/>
  <p:tag name="IGUANATEXVERSION" val="161"/>
  <p:tag name="LATEXADDIN" val="\documentclass{article}&#10;\usepackage{amsmath}&#10;\pagestyle{empty}&#10;\begin{document}&#10;&#10;&#10;&#10;\[&#10;P(\hat{S} = \sqrt{N} \tilde{s}) \simeq \frac{e^{-I''(0) \tilde{s}^2 / 2}}{\sqrt{2 \pi / I''(0)}}&#10;\]&#10;&#10;&#10;\end{document}"/>
  <p:tag name="IGUANATEXSIZE" val="20"/>
  <p:tag name="IGUANATEXCURSOR" val="18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"/>
  <p:tag name="ORIGINALWIDTH" val="675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P_N(\hat S = N s)\end{align*}&#10;\end{document}&#10;"/>
  <p:tag name="IGUANATEXSIZE" val="20"/>
  <p:tag name="IGUANATEXCURSOR" val="27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"/>
  <p:tag name="ORIGINALWIDTH" val="570"/>
  <p:tag name="OUTPUTTYPE" val="PNG"/>
  <p:tag name="IGUANATEXVERSION" val="161"/>
  <p:tag name="LATEXADDIN" val="\documentclass{article}&#10;\usepackage{amsmath}&#10;\usepackage{amsfonts} &#10;\pagestyle{empty}&#10;\begin{document}&#10;&#10;&#10;&#10;\[&#10;\tilde s =O(N^0)&#10;\]&#10;&#10;&#10;\end{document}"/>
  <p:tag name="IGUANATEXSIZE" val="20"/>
  <p:tag name="IGUANATEXCURSOR" val="125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8"/>
  <p:tag name="ORIGINALWIDTH" val="2113"/>
  <p:tag name="OUTPUTTYPE" val="PNG"/>
  <p:tag name="IGUANATEXVERSION" val="161"/>
  <p:tag name="LATEXADDIN" val="\documentclass{article}&#10;\usepackage{amsmath}&#10;\pagestyle{empty}&#10;\begin{document}&#10;&#10;&#10;&#10;\[&#10;P(\hat{S} = \sqrt{N} \tilde{s}) \simeq \frac{e^{-I''(0) \tilde{s}^2 / 2}}{\sqrt{2 \pi I''(0)}} e^{\frac{\tilde{s}^3}{\sqrt{N}} \lambda(\tilde{s} / \sqrt{N})}&#10;\]&#10;&#10;&#10;\end{document}"/>
  <p:tag name="IGUANATEXSIZE" val="20"/>
  <p:tag name="IGUANATEXCURSOR" val="243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"/>
  <p:tag name="ORIGINALWIDTH" val="580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\tilde s =o(\sqrt{N})\end{align*}&#10;\end{document}&#10;"/>
  <p:tag name="IGUANATEXSIZE" val="20"/>
  <p:tag name="IGUANATEXCURSOR" val="28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"/>
  <p:tag name="ORIGINALWIDTH" val="834"/>
  <p:tag name="OUTPUTTYPE" val="PNG"/>
  <p:tag name="IGUANATEXVERSION" val="161"/>
  <p:tag name="LATEXADDIN" val="\documentclass{article}&#10;\usepackage{amsmath}&#10;\pagestyle{empty}&#10;\begin{document}&#10;&#10;&#10;&#10;\[&#10;\lambda(z) = \sum_{k=0}^\infty a_k z^k&#10;\]&#10;&#10;&#10;\end{document}"/>
  <p:tag name="IGUANATEXSIZE" val="20"/>
  <p:tag name="IGUANATEXCURSOR" val="12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46"/>
  <p:tag name="ORIGINALWIDTH" val="2015"/>
  <p:tag name="OUTPUTTYPE" val="PNG"/>
  <p:tag name="IGUANATEXVERSION" val="161"/>
  <p:tag name="LATEXADDIN" val="\documentclass{article}&#10;\usepackage{amsmath}&#10;\pagestyle{empty}&#10;\begin{document}&#10;&#10;&#10;&#10;\[&#10;P(\hat{S} = Ns) = \langle \delta(\hat{S} - Ns) \rangle&#10;\]&#10;\[&#10;\quad \quad\quad \quad\quad \quad\quad \quad\quad \quad= \int_{a - i\infty}^{a + i\infty} \frac{dh}{2i\pi} e^{-Nhs} \langle e^{h \hat{S}} \rangle&#10;\]&#10;&#10;&#10;\end{document}"/>
  <p:tag name="IGUANATEXSIZE" val="20"/>
  <p:tag name="IGUANATEXCURSOR" val="20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"/>
  <p:tag name="ORIGINALWIDTH" val="1329"/>
  <p:tag name="OUTPUTTYPE" val="PNG"/>
  <p:tag name="IGUANATEXVERSION" val="161"/>
  <p:tag name="LATEXADDIN" val="\documentclass{article}&#10;\usepackage{amsmath}&#10;\usepackage{amsfonts} &#10;\pagestyle{empty}&#10;\begin{document}&#10;&#10;&#10;&#10;\[&#10;U(m) = \sup_{h \in \mathbb{R}} (hm - w(h))&#10;\]&#10;&#10;&#10;\end{document}"/>
  <p:tag name="IGUANATEXSIZE" val="20"/>
  <p:tag name="IGUANATEXCURSOR" val="15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898"/>
  <p:tag name="OUTPUTTYPE" val="PNG"/>
  <p:tag name="IGUANATEXVERSION" val="161"/>
  <p:tag name="LATEXADDIN" val="\documentclass{article}&#10;\usepackage{amsmath}&#10;\usepackage{amsfonts} &#10;\pagestyle{empty}&#10;\begin{document}&#10;&#10;&#10;&#10;\[&#10;I(s) = U(m=s)&#10;\]&#10;&#10;&#10;\end{document}"/>
  <p:tag name="IGUANATEXSIZE" val="20"/>
  <p:tag name="IGUANATEXCURSOR" val="12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6"/>
  <p:tag name="ORIGINALWIDTH" val="2293"/>
  <p:tag name="OUTPUTTYPE" val="PNG"/>
  <p:tag name="IGUANATEXVERSION" val="161"/>
  <p:tag name="LATEXADDIN" val="\documentclass{article}&#10;\usepackage{amsmath}&#10;\pagestyle{empty}&#10;\begin{document}&#10;&#10;&#10;&#10;&#10;\[&#10;P(\hat{S} = Ns) = \int_{a - i\infty}^{a + i\infty} \frac{dh}{2i\pi} e^{-N(hs - w(h))},&#10;\]&#10;\[&#10;\quad \quad\quad \quad\quad \quad\quad \simeq \sqrt{\frac{N}{2\pi w''(h^*)}} e^{-N(h^* s - w(h^*))}&#10;\]&#10;\end{document}"/>
  <p:tag name="IGUANATEXSIZE" val="20"/>
  <p:tag name="IGUANATEXCURSOR" val="21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"/>
  <p:tag name="ORIGINALWIDTH" val="862"/>
  <p:tag name="OUTPUTTYPE" val="PNG"/>
  <p:tag name="IGUANATEXVERSION" val="161"/>
  <p:tag name="LATEXADDIN" val="\documentclass{article}&#10;\usepackage{amsmath}&#10;\pagestyle{empty}&#10;\begin{document}&#10;&#10;&#10;&#10;\[&#10;\langle e^{h \hat S}\rangle = e^{-N w(h)}&#10;\]&#10;&#10;&#10;\end{document}"/>
  <p:tag name="IGUANATEXSIZE" val="20"/>
  <p:tag name="IGUANATEXCURSOR" val="108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"/>
  <p:tag name="ORIGINALWIDTH" val="776"/>
  <p:tag name="OUTPUTTYPE" val="PNG"/>
  <p:tag name="IGUANATEXVERSION" val="161"/>
  <p:tag name="LATEXADDIN" val="\documentclass{article}&#10;\usepackage{amsmath}&#10;\usepackage{amsfonts} &#10;\pagestyle{empty}&#10;\begin{document}&#10;&#10;&#10;&#10;\[&#10;\tilde s = \frac1{\sqrt{N}}\sum_i s_i&#10;\]&#10;&#10;&#10;\end{document}"/>
  <p:tag name="IGUANATEXSIZE" val="20"/>
  <p:tag name="IGUANATEXCURSOR" val="14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s\end{align*}&#10;\end{document}&#10;"/>
  <p:tag name="IGUANATEXSIZE" val="20"/>
  <p:tag name="IGUANATEXCURSOR" val="26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"/>
  <p:tag name="ORIGINALWIDTH" val="522"/>
  <p:tag name="OUTPUTTYPE" val="PNG"/>
  <p:tag name="IGUANATEXVERSION" val="161"/>
  <p:tag name="LATEXADDIN" val="\documentclass{article}&#10;\usepackage{amsmath}&#10;\usepackage{amsfonts} &#10;\pagestyle{empty}&#10;\begin{document}&#10;&#10;&#10;&#10;\[&#10;\langle \tilde s^2 \rangle \propto N^0&#10;\]&#10;&#10;&#10;\end{document}"/>
  <p:tag name="IGUANATEXSIZE" val="20"/>
  <p:tag name="IGUANATEXCURSOR" val="147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1"/>
  <p:tag name="ORIGINALWIDTH" val="775"/>
  <p:tag name="OUTPUTTYPE" val="PNG"/>
  <p:tag name="IGUANATEXVERSION" val="161"/>
  <p:tag name="LATEXADDIN" val="\documentclass{article}&#10;\usepackage{amsmath}&#10;\usepackage{amsfonts} &#10;\pagestyle{empty}&#10;\begin{document}&#10;&#10;&#10;&#10;\[&#10;\lim_{N\to\infty }\langle \tilde s^2\rangle =\infty&#10;\]&#10;&#10;&#10;\end{document}"/>
  <p:tag name="IGUANATEXSIZE" val="20"/>
  <p:tag name="IGUANATEXCURSOR" val="16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"/>
  <p:tag name="ORIGINALWIDTH" val="776"/>
  <p:tag name="OUTPUTTYPE" val="PNG"/>
  <p:tag name="IGUANATEXVERSION" val="161"/>
  <p:tag name="LATEXADDIN" val="\documentclass{article}&#10;\usepackage{amsmath}&#10;\usepackage{amsfonts} &#10;\pagestyle{empty}&#10;\begin{document}&#10;&#10;&#10;&#10;\[&#10;\tilde s = \frac1{\sqrt{N}}\sum_i s_i&#10;\]&#10;&#10;&#10;\end{document}"/>
  <p:tag name="IGUANATEXSIZE" val="20"/>
  <p:tag name="IGUANATEXCURSOR" val="14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"/>
  <p:tag name="ORIGINALWIDTH" val="438"/>
  <p:tag name="OUTPUTTYPE" val="PNG"/>
  <p:tag name="IGUANATEXVERSION" val="161"/>
  <p:tag name="LATEXADDIN" val="\documentclass{article}&#10;\usepackage{amsmath}&#10;\usepackage{amsfonts} &#10;\pagestyle{empty}&#10;\begin{document}&#10;&#10;&#10;&#10;\[&#10;\langle \tilde s^2 \rangle \propto \chi&#10;\]&#10;&#10;&#10;\end{document}"/>
  <p:tag name="IGUANATEXSIZE" val="20"/>
  <p:tag name="IGUANATEXCURSOR" val="148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"/>
  <p:tag name="ORIGINALWIDTH" val="63"/>
  <p:tag name="OUTPUTTYPE" val="PDF"/>
  <p:tag name="IGUANATEXVERSION" val="160"/>
  <p:tag name="LATEXADDIN" val="\documentclass{article}&#10;\usepackage{amsmath}&#10;\pagestyle{empty}&#10;\begin{document}&#10;&#10;$$&#10;P_N(s) \sim e^{-\frac{\tilde s^2}{2\tilde\sigma^2}}&#10;$$&#10;&#10;&#10;\end{document}"/>
  <p:tag name="IGUANATEXSIZE" val="20"/>
  <p:tag name="IGUANATEXCURSOR" val="133"/>
  <p:tag name="TRANSPARENCY" val="True"/>
  <p:tag name="LATEXENGINEID" val="0"/>
  <p:tag name="TEMPFOLDER" val="/private/var/folders/k9/lj3hphc166s41vcz2_2q0kn00000gn/T/com.microsoft.Powerpoint/TemporaryItems/"/>
  <p:tag name="LATEXFORMHEIGHT" val="426,65"/>
  <p:tag name="LATEXFORMWIDTH" val="513,3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"/>
  <p:tag name="ORIGINALWIDTH" val="625"/>
  <p:tag name="OUTPUTTYPE" val="PNG"/>
  <p:tag name="IGUANATEXVERSION" val="161"/>
  <p:tag name="LATEXADDIN" val="\documentclass{article}&#10;\usepackage{amsmath}&#10;\usepackage{amsfonts} &#10;\pagestyle{empty}&#10;\begin{document}&#10;&#10;&#10;&#10;\[&#10;\langle \tilde s^2 \rangle \propto L^{2-\eta}&#10;\]&#10;&#10;&#10;\end{document}"/>
  <p:tag name="IGUANATEXSIZE" val="20"/>
  <p:tag name="IGUANATEXCURSOR" val="153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"/>
  <p:tag name="ORIGINALWIDTH" val="1462"/>
  <p:tag name="OUTPUTTYPE" val="PNG"/>
  <p:tag name="IGUANATEXVERSION" val="161"/>
  <p:tag name="LATEXADDIN" val="\documentclass{article}&#10;\usepackage{amsmath}&#10;\usepackage{amsfonts} &#10;\pagestyle{empty}&#10;\begin{document}&#10;&#10;&#10;&#10;\[&#10;\langle  s^2 \rangle \propto L^{-(d-2+\eta)}=L^{-2\beta/\nu}&#10;\]&#10;&#10;&#10;\end{document}"/>
  <p:tag name="IGUANATEXSIZE" val="20"/>
  <p:tag name="IGUANATEXCURSOR" val="15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"/>
  <p:tag name="ORIGINALWIDTH" val="672"/>
  <p:tag name="OUTPUTTYPE" val="PNG"/>
  <p:tag name="IGUANATEXVERSION" val="161"/>
  <p:tag name="LATEXADDIN" val="\documentclass{article}&#10;\usepackage{amsmath}&#10;\usepackage{amsfonts} &#10;\pagestyle{empty}&#10;\begin{document}&#10;&#10;&#10;&#10;\[&#10; s = \frac1{N}\sum_i s_i&#10;\]&#10;&#10;&#10;\end{document}"/>
  <p:tag name="IGUANATEXSIZE" val="20"/>
  <p:tag name="IGUANATEXCURSOR" val="12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"/>
  <p:tag name="ORIGINALWIDTH" val="1599"/>
  <p:tag name="OUTPUTTYPE" val="PNG"/>
  <p:tag name="IGUANATEXVERSION" val="161"/>
  <p:tag name="LATEXADDIN" val="\documentclass{article}&#10;\usepackage{amsmath}&#10;\usepackage{amsfonts} &#10;\pagestyle{empty}&#10;\begin{document}&#10;&#10;&#10;&#10;\[&#10;P_L(s) \sim e^{-L^d I(s)}= e^{- \tilde I(s L^{\beta/\nu})}&#10;\]&#10;&#10;&#10;\end{document}"/>
  <p:tag name="IGUANATEXSIZE" val="20"/>
  <p:tag name="IGUANATEXCURSOR" val="16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"/>
  <p:tag name="ORIGINALWIDTH" val="492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\langle s^2\rangle =\frac1N\end{align*}&#10;\end{document}&#10;"/>
  <p:tag name="IGUANATEXSIZE" val="20"/>
  <p:tag name="IGUANATEXCURSOR" val="26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"/>
  <p:tag name="ORIGINALWIDTH" val="1462"/>
  <p:tag name="OUTPUTTYPE" val="PNG"/>
  <p:tag name="IGUANATEXVERSION" val="161"/>
  <p:tag name="LATEXADDIN" val="\documentclass{article}&#10;\usepackage{amsmath}&#10;\usepackage{amsfonts} &#10;\pagestyle{empty}&#10;\begin{document}&#10;&#10;&#10;&#10;\[&#10;\langle  s^2 \rangle \propto L^{-(d-2+\eta)}=L^{-2\beta/\nu}&#10;\]&#10;&#10;&#10;\end{document}"/>
  <p:tag name="IGUANATEXSIZE" val="20"/>
  <p:tag name="IGUANATEXCURSOR" val="15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97"/>
  <p:tag name="OUTPUTTYPE" val="PNG"/>
  <p:tag name="IGUANATEXVERSION" val="161"/>
  <p:tag name="LATEXADDIN" val="\documentclass{article}&#10;\usepackage{amsmath}&#10;\usepackage{amsfonts} &#10;\pagestyle{empty}&#10;\begin{document}&#10;&#10;&#10;&#10;\[&#10;H_2(s)&#10;\]&#10;&#10;&#10;\end{document}"/>
  <p:tag name="IGUANATEXSIZE" val="20"/>
  <p:tag name="IGUANATEXCURSOR" val="115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"/>
  <p:tag name="ORIGINALWIDTH" val="300"/>
  <p:tag name="OUTPUTTYPE" val="PNG"/>
  <p:tag name="IGUANATEXVERSION" val="161"/>
  <p:tag name="LATEXADDIN" val="\documentclass{article}&#10;\usepackage{amsmath}&#10;\usepackage{amsfonts} &#10;\pagestyle{empty}&#10;\begin{document}&#10;&#10;&#10;&#10;\[&#10;s L^{\beta/\nu }&#10;\]&#10;&#10;&#10;\end{document}"/>
  <p:tag name="IGUANATEXSIZE" val="20"/>
  <p:tag name="IGUANATEXCURSOR" val="11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"/>
  <p:tag name="ORIGINALWIDTH" val="776"/>
  <p:tag name="OUTPUTTYPE" val="PNG"/>
  <p:tag name="IGUANATEXVERSION" val="161"/>
  <p:tag name="LATEXADDIN" val="\documentclass{article}&#10;\usepackage{amsmath}&#10;\usepackage{amsfonts} &#10;\pagestyle{empty}&#10;\begin{document}&#10;&#10;&#10;&#10;\[&#10;\tilde s = \frac1{\sqrt{N}}\sum_i s_i&#10;\]&#10;&#10;&#10;\end{document}"/>
  <p:tag name="IGUANATEXSIZE" val="20"/>
  <p:tag name="IGUANATEXCURSOR" val="14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"/>
  <p:tag name="ORIGINALWIDTH" val="300"/>
  <p:tag name="OUTPUTTYPE" val="PNG"/>
  <p:tag name="IGUANATEXVERSION" val="161"/>
  <p:tag name="LATEXADDIN" val="\documentclass{article}&#10;\usepackage{amsmath}&#10;\usepackage{amsfonts} &#10;\pagestyle{empty}&#10;\begin{document}&#10;&#10;&#10;&#10;\[&#10;s L^{\beta/\nu }&#10;\]&#10;&#10;&#10;\end{document}"/>
  <p:tag name="IGUANATEXSIZE" val="20"/>
  <p:tag name="IGUANATEXCURSOR" val="11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"/>
  <p:tag name="ORIGINALWIDTH" val="300"/>
  <p:tag name="OUTPUTTYPE" val="PNG"/>
  <p:tag name="IGUANATEXVERSION" val="161"/>
  <p:tag name="LATEXADDIN" val="\documentclass{article}&#10;\usepackage{amsmath}&#10;\usepackage{amsfonts} &#10;\pagestyle{empty}&#10;\begin{document}&#10;&#10;&#10;&#10;\[&#10;s L^{\beta/\nu }&#10;\]&#10;&#10;&#10;\end{document}"/>
  <p:tag name="IGUANATEXSIZE" val="20"/>
  <p:tag name="IGUANATEXCURSOR" val="11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"/>
  <p:tag name="ORIGINALWIDTH" val="416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\langle \tilde s^2\rangle =1\end{align*}&#10;\end{document}&#10;"/>
  <p:tag name="IGUANATEXSIZE" val="20"/>
  <p:tag name="IGUANATEXCURSOR" val="27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"/>
  <p:tag name="ORIGINALWIDTH" val="376"/>
  <p:tag name="OUTPUTTYPE" val="PNG"/>
  <p:tag name="IGUANATEXVERSION" val="161"/>
  <p:tag name="LATEXADDIN" val="\documentclass{article}&#10;\usepackage{amsmath}&#10;\usepackage{amsfonts} &#10;\pagestyle{empty}&#10;\begin{document}&#10;&#10;&#10;&#10;\[I_{\zeta=0}(\tilde s)&#10;\]&#10;&#10;&#10;\end{document}"/>
  <p:tag name="IGUANATEXSIZE" val="20"/>
  <p:tag name="IGUANATEXCURSOR" val="11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"/>
  <p:tag name="ORIGINALWIDTH" val="50"/>
  <p:tag name="OUTPUTTYPE" val="PNG"/>
  <p:tag name="IGUANATEXVERSION" val="161"/>
  <p:tag name="LATEXADDIN" val="\documentclass{article}&#10;\usepackage{amsmath}&#10;\usepackage{amsfonts} &#10;\pagestyle{empty}&#10;\begin{document}&#10;&#10;&#10;&#10;\[&#10;\tilde s&#10;\]&#10;&#10;&#10;\end{document}"/>
  <p:tag name="IGUANATEXSIZE" val="20"/>
  <p:tag name="IGUANATEXCURSOR" val="117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"/>
  <p:tag name="ORIGINALWIDTH" val="300"/>
  <p:tag name="OUTPUTTYPE" val="PNG"/>
  <p:tag name="IGUANATEXVERSION" val="161"/>
  <p:tag name="LATEXADDIN" val="\documentclass{article}&#10;\usepackage{amsmath}&#10;\usepackage{amsfonts} &#10;\pagestyle{empty}&#10;\begin{document}&#10;&#10;&#10;&#10;\[&#10;s L^{\beta/\nu }&#10;\]&#10;&#10;&#10;\end{document}"/>
  <p:tag name="IGUANATEXSIZE" val="20"/>
  <p:tag name="IGUANATEXCURSOR" val="11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"/>
  <p:tag name="ORIGINALWIDTH" val="50"/>
  <p:tag name="OUTPUTTYPE" val="PNG"/>
  <p:tag name="IGUANATEXVERSION" val="161"/>
  <p:tag name="LATEXADDIN" val="\documentclass{article}&#10;\usepackage{amsmath}&#10;\usepackage{amsfonts} &#10;\pagestyle{empty}&#10;\begin{document}&#10;&#10;&#10;&#10;\[&#10;\tilde s&#10;\]&#10;&#10;&#10;\end{document}"/>
  <p:tag name="IGUANATEXSIZE" val="20"/>
  <p:tag name="IGUANATEXCURSOR" val="117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"/>
  <p:tag name="ORIGINALWIDTH" val="376"/>
  <p:tag name="OUTPUTTYPE" val="PNG"/>
  <p:tag name="IGUANATEXVERSION" val="161"/>
  <p:tag name="LATEXADDIN" val="\documentclass{article}&#10;\usepackage{amsmath}&#10;\usepackage{amsfonts} &#10;\pagestyle{empty}&#10;\begin{document}&#10;&#10;&#10;&#10;\[I_{\zeta=0}(\tilde s)&#10;\]&#10;&#10;&#10;\end{document}"/>
  <p:tag name="IGUANATEXSIZE" val="20"/>
  <p:tag name="IGUANATEXCURSOR" val="11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18"/>
  <p:tag name="OUTPUTTYPE" val="PNG"/>
  <p:tag name="IGUANATEXVERSION" val="161"/>
  <p:tag name="LATEXADDIN" val="\documentclass{article}&#10;\usepackage{amsmath}&#10;\usepackage{amsfonts} &#10;\pagestyle{empty}&#10;\begin{document}&#10;&#10;&#10;&#10;\[&#10;s/s_0&#10;\]&#10;&#10;&#10;\end{document}"/>
  <p:tag name="IGUANATEXSIZE" val="20"/>
  <p:tag name="IGUANATEXCURSOR" val="11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IONNAME" val="Group 27"/>
  <p:tag name="LAYER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"/>
  <p:tag name="ORIGINALWIDTH" val="1279"/>
  <p:tag name="OUTPUTTYPE" val="PNG"/>
  <p:tag name="IGUANATEXVERSION" val="161"/>
  <p:tag name="LATEXADDIN" val="\documentclass{article}&#10;\usepackage{amsmath}&#10;\usepackage{amsfonts} &#10;\pagestyle{empty}&#10;\begin{document}&#10;&#10;&#10;&#10;\[&#10;I_\zeta(L^{\beta/\nu} s)/I_{\zeta=0}&#10;(L^{\beta/\nu}s_0)\]&#10;&#10;&#10;\end{document}"/>
  <p:tag name="IGUANATEXSIZE" val="20"/>
  <p:tag name="IGUANATEXCURSOR" val="16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830"/>
  <p:tag name="OUTPUTTYPE" val="PNG"/>
  <p:tag name="IGUANATEXVERSION" val="161"/>
  <p:tag name="LATEXADDIN" val="\documentclass{article}&#10;\usepackage{amsmath}&#10;\usepackage{amsfonts} &#10;\pagestyle{empty}&#10;\begin{document}&#10;&#10;&#10;&#10;\[&#10; L^{-\beta/\nu}\ll s\ll 1&#10;\]&#10;&#10;&#10;\end{document}"/>
  <p:tag name="IGUANATEXSIZE" val="20"/>
  <p:tag name="IGUANATEXCURSOR" val="11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8"/>
  <p:tag name="ORIGINALWIDTH" val="612"/>
  <p:tag name="OUTPUTTYPE" val="PNG"/>
  <p:tag name="IGUANATEXVERSION" val="161"/>
  <p:tag name="LATEXADDIN" val="\documentclass{article}&#10;\usepackage{amsmath}&#10;\usepackage{amsfonts} &#10;\pagestyle{empty}&#10;\begin{document}&#10;&#10;&#10;&#10;\[&#10;\psi = n\frac{\delta-1}{2}&#10;\]&#10;&#10;&#10;\end{document}"/>
  <p:tag name="IGUANATEXSIZE" val="20"/>
  <p:tag name="IGUANATEXCURSOR" val="13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"/>
  <p:tag name="ORIGINALWIDTH" val="779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P_N(\hat S = \sqrt{N}\tilde s)\end{align*}&#10;\end{document}&#10;"/>
  <p:tag name="IGUANATEXSIZE" val="20"/>
  <p:tag name="IGUANATEXCURSOR" val="28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"/>
  <p:tag name="ORIGINALWIDTH" val="1242"/>
  <p:tag name="OUTPUTTYPE" val="PNG"/>
  <p:tag name="IGUANATEXVERSION" val="161"/>
  <p:tag name="LATEXADDIN" val="\documentclass{article}&#10;\usepackage{amsmath}&#10;\usepackage{amsfonts} &#10;\pagestyle{empty}&#10;\begin{document}&#10;&#10;&#10;&#10;\[&#10;P_L({\mathbf s}) \sim |{\mathbf s}|^{\psi} e^{-L^d a\, |{\mathbf s}|^{\delta+1}}&#10;\]&#10;&#10;&#10;\end{document}"/>
  <p:tag name="IGUANATEXSIZE" val="20"/>
  <p:tag name="IGUANATEXCURSOR" val="15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252"/>
  <p:tag name="OUTPUTTYPE" val="PNG"/>
  <p:tag name="IGUANATEXVERSION" val="161"/>
  <p:tag name="LATEXADDIN" val="\documentclass{article}&#10;\usepackage{amsmath}&#10;\usepackage{amsfonts} &#10;\pagestyle{empty}&#10;\begin{document}&#10;&#10;&#10;&#10;\[&#10;O(n)&#10;\]&#10;&#10;&#10;\end{document}"/>
  <p:tag name="IGUANATEXSIZE" val="20"/>
  <p:tag name="IGUANATEXCURSOR" val="113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6"/>
  <p:tag name="ORIGINALWIDTH" val="1233"/>
  <p:tag name="OUTPUTTYPE" val="PNG"/>
  <p:tag name="IGUANATEXVERSION" val="161"/>
  <p:tag name="LATEXADDIN" val="\documentclass{article}&#10;\usepackage{amsmath}&#10;\usepackage{amsfonts} &#10;\pagestyle{empty}&#10;\begin{document}&#10;&#10;&#10;&#10;\[&#10;P_L(s) \sim s^{\frac{\delta-1}{2}} e^{-L^d a\, s^{\delta+1}}&#10;\]&#10;&#10;&#10;\end{document}"/>
  <p:tag name="IGUANATEXSIZE" val="20"/>
  <p:tag name="IGUANATEXCURSOR" val="14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"/>
  <p:tag name="ORIGINALWIDTH" val="2152"/>
  <p:tag name="OUTPUTTYPE" val="PNG"/>
  <p:tag name="IGUANATEXVERSION" val="161"/>
  <p:tag name="LATEXADDIN" val="\documentclass{article}&#10;\usepackage{amsmath}&#10;\pagestyle{empty}&#10;\begin{document}&#10;&#10;&#10;&#10;\[&#10;P_N(\hat{S} = Ns) \simeq \sqrt{\frac{N I''(s)}{2 \pi}} \exp\left(-N I(s)\right)&#10;\]&#10;&#10;&#10;\end{document}"/>
  <p:tag name="IGUANATEXSIZE" val="20"/>
  <p:tag name="IGUANATEXCURSOR" val="89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6"/>
  <p:tag name="ORIGINALWIDTH" val="1301"/>
  <p:tag name="OUTPUTTYPE" val="PNG"/>
  <p:tag name="IGUANATEXVERSION" val="161"/>
  <p:tag name="LATEXADDIN" val="\documentclass{article}&#10;\usepackage{amsmath}&#10;\usepackage{amsfonts} &#10;\pagestyle{empty}&#10;\begin{document}&#10;&#10;&#10;&#10;\[&#10;I(s) \sim U(m=s) \sim s^{\delta+1}&#10;\]&#10;&#10;&#10;\end{document}"/>
  <p:tag name="IGUANATEXSIZE" val="20"/>
  <p:tag name="IGUANATEXCURSOR" val="111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"/>
  <p:tag name="ORIGINALWIDTH" val="2688"/>
  <p:tag name="OUTPUTTYPE" val="PNG"/>
  <p:tag name="IGUANATEXVERSION" val="161"/>
  <p:tag name="LATEXADDIN" val="\documentclass{article}&#10;\usepackage{amsmath}&#10;\usepackage{amsfonts} &#10;\pagestyle{empty}&#10;\begin{document}&#10;&#10;&#10;\[&#10;I(s) = L^{-d} \tilde{I} \left( s L^{\beta / \nu} \right) + \sum_k a_k L^{-d - \omega_k} \delta \tilde{I}_k \left( s L^{\beta / \nu} \right)&#10;\]&#10;&#10;&#10;&#10;\end{document}"/>
  <p:tag name="IGUANATEXSIZE" val="20"/>
  <p:tag name="IGUANATEXCURSOR" val="214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"/>
  <p:tag name="ORIGINALWIDTH" val="270"/>
  <p:tag name="OUTPUTTYPE" val="PNG"/>
  <p:tag name="IGUANATEXVERSION" val="161"/>
  <p:tag name="LATEXADDIN" val="\documentclass{article}&#10;\usepackage{amsmath}&#10;\usepackage{amsfonts} &#10;\pagestyle{empty}&#10;\begin{document}&#10;&#10;&#10;&#10;\[&#10; s\sim 1&#10;\]&#10;&#10;&#10;\end{document}"/>
  <p:tag name="IGUANATEXSIZE" val="20"/>
  <p:tag name="IGUANATEXCURSOR" val="11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"/>
  <p:tag name="ORIGINALWIDTH" val="937"/>
  <p:tag name="OUTPUTTYPE" val="PNG"/>
  <p:tag name="IGUANATEXVERSION" val="161"/>
  <p:tag name="LATEXADDIN" val="\documentclass{article}&#10;\usepackage{amsmath}&#10;\usepackage{amsfonts} &#10;\pagestyle{empty}&#10;\begin{document}&#10;&#10;&#10;&#10;\[&#10;P(s) \sim  e^{- \tilde I(s L^{\beta/\nu})}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"/>
  <p:tag name="ORIGINALWIDTH" val="991"/>
  <p:tag name="OUTPUTTYPE" val="PNG"/>
  <p:tag name="IGUANATEXVERSION" val="161"/>
  <p:tag name="LATEXADDIN" val="\documentclass{article}&#10;\usepackage{amsmath}&#10;\usepackage{amsfonts} &#10;\pagestyle{empty}&#10;\begin{document}&#10;&#10;&#10;&#10;\[&#10;P(s) \sim s^{\psi} e^{-L^d s^{\delta+1}}&#10;\]&#10;&#10;&#10;\end{document}"/>
  <p:tag name="IGUANATEXSIZE" val="20"/>
  <p:tag name="IGUANATEXCURSOR" val="136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"/>
  <p:tag name="ORIGINALWIDTH" val="321"/>
  <p:tag name="OUTPUTTYPE" val="PNG"/>
  <p:tag name="IGUANATEXVERSION" val="161"/>
  <p:tag name="LATEXADDIN" val="\documentclass{article}&#10;\usepackage{amsmath}&#10;\usepackage{amsfonts} &#10;\pagestyle{empty}&#10;\begin{document}&#10;&#10;&#10;&#10;\[&#10;L^{-\beta/\nu}&#10;\]&#10;&#10;&#10;\end{document}"/>
  <p:tag name="IGUANATEXSIZE" val="20"/>
  <p:tag name="IGUANATEXCURSOR" val="122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"/>
  <p:tag name="ORIGINALWIDTH" val="50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\tilde s\end{align*}&#10;\end{document}&#10;"/>
  <p:tag name="IGUANATEXSIZE" val="20"/>
  <p:tag name="IGUANATEXCURSOR" val="268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2"/>
  <p:tag name="ORIGINALWIDTH" val="177"/>
  <p:tag name="OUTPUTTYPE" val="PNG"/>
  <p:tag name="IGUANATEXVERSION" val="161"/>
  <p:tag name="LATEXADDIN" val="\documentclass{article}&#10;\usepackage{amsmath}&#10;\usepackage{amsfonts} &#10;\pagestyle{empty}&#10;\begin{document}&#10;&#10;&#10;&#10;\[&#10;\sim 1&#10;\]&#10;&#10;&#10;\end{document}"/>
  <p:tag name="IGUANATEXSIZE" val="20"/>
  <p:tag name="IGUANATEXCURSOR" val="115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"/>
  <p:tag name="ORIGINALWIDTH" val="46"/>
  <p:tag name="OUTPUTTYPE" val="PNG"/>
  <p:tag name="IGUANATEXVERSION" val="161"/>
  <p:tag name="LATEXADDIN" val="\documentclass{article}&#10;\usepackage{amsmath}&#10;\usepackage{amsfonts} &#10;\pagestyle{empty}&#10;\begin{document}&#10;&#10;&#10;&#10;\[&#10;s&#10;\]&#10;&#10;&#10;\end{document}"/>
  <p:tag name="IGUANATEXSIZE" val="20"/>
  <p:tag name="IGUANATEXCURSOR" val="110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"/>
  <p:tag name="ORIGINALWIDTH" val="533"/>
  <p:tag name="OUTPUTTYPE" val="PNG"/>
  <p:tag name="IGUANATEXVERSION" val="161"/>
  <p:tag name="LATEXADDIN" val="\documentclass[10pt]{article}&#10;\usepackage[usenames]{color} %used for font color&#10;\usepackage{amssymb} %maths&#10;\usepackage{amsmath} %maths&#10;\usepackage[utf8]{inputenc} %useful to type directly diacritic characters&#10;&#10;\pagestyle{empty}&#10;\begin{document}&#10;\begin{align*} \hat S=\sum_i \hat s_i  \end{align*}&#10;\end{document}&#10;"/>
  <p:tag name="IGUANATEXSIZE" val="20"/>
  <p:tag name="IGUANATEXCURSOR" val="268"/>
  <p:tag name="TRANSPARENCY" val="True"/>
  <p:tag name="LATEXENGINEID" val="0"/>
  <p:tag name="TEMPFOLDER" val="/Users/butters/Library/Containers/com.microsoft.Powerpoint/Data/tmp/TemporaryItems/"/>
  <p:tag name="LATEXFORMHEIGHT" val="426,65"/>
  <p:tag name="LATEXFORMWIDTH" val="513,3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27632</TotalTime>
  <Words>1300</Words>
  <Application>Microsoft Macintosh PowerPoint</Application>
  <PresentationFormat>Widescreen</PresentationFormat>
  <Paragraphs>207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dc:description/>
  <cp:lastModifiedBy>Microsoft Office User</cp:lastModifiedBy>
  <cp:revision>256</cp:revision>
  <cp:lastPrinted>2020-12-02T09:55:01Z</cp:lastPrinted>
  <dcterms:created xsi:type="dcterms:W3CDTF">2020-11-23T14:52:56Z</dcterms:created>
  <dcterms:modified xsi:type="dcterms:W3CDTF">2024-09-23T08:13:23Z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23</vt:i4>
  </property>
</Properties>
</file>