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(null)" ContentType="image/x-em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267" r:id="rId2"/>
    <p:sldId id="1277" r:id="rId3"/>
    <p:sldId id="1283" r:id="rId4"/>
    <p:sldId id="1298" r:id="rId5"/>
    <p:sldId id="1236" r:id="rId6"/>
    <p:sldId id="1237" r:id="rId7"/>
    <p:sldId id="1238" r:id="rId8"/>
    <p:sldId id="1281" r:id="rId9"/>
    <p:sldId id="1291" r:id="rId10"/>
    <p:sldId id="1293" r:id="rId11"/>
    <p:sldId id="1292" r:id="rId12"/>
    <p:sldId id="1295" r:id="rId13"/>
    <p:sldId id="1297" r:id="rId14"/>
    <p:sldId id="1296" r:id="rId15"/>
    <p:sldId id="1264" r:id="rId16"/>
    <p:sldId id="1239" r:id="rId17"/>
    <p:sldId id="1241" r:id="rId18"/>
    <p:sldId id="1242" r:id="rId19"/>
    <p:sldId id="1259" r:id="rId20"/>
    <p:sldId id="1245" r:id="rId21"/>
    <p:sldId id="1265" r:id="rId22"/>
    <p:sldId id="1266" r:id="rId23"/>
    <p:sldId id="1246" r:id="rId24"/>
    <p:sldId id="1248" r:id="rId25"/>
    <p:sldId id="1249" r:id="rId26"/>
    <p:sldId id="1250" r:id="rId27"/>
    <p:sldId id="1268" r:id="rId28"/>
    <p:sldId id="1269" r:id="rId29"/>
    <p:sldId id="1252" r:id="rId30"/>
    <p:sldId id="1253" r:id="rId31"/>
    <p:sldId id="1270" r:id="rId32"/>
    <p:sldId id="1254" r:id="rId33"/>
    <p:sldId id="1260" r:id="rId34"/>
    <p:sldId id="1271" r:id="rId35"/>
    <p:sldId id="1255" r:id="rId36"/>
    <p:sldId id="1223" r:id="rId37"/>
    <p:sldId id="1224" r:id="rId38"/>
    <p:sldId id="1225" r:id="rId39"/>
    <p:sldId id="1257" r:id="rId40"/>
    <p:sldId id="1165" r:id="rId41"/>
    <p:sldId id="1166" r:id="rId42"/>
    <p:sldId id="1261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4" autoAdjust="0"/>
    <p:restoredTop sz="94698" autoAdjust="0"/>
  </p:normalViewPr>
  <p:slideViewPr>
    <p:cSldViewPr showGuides="1">
      <p:cViewPr varScale="1">
        <p:scale>
          <a:sx n="86" d="100"/>
          <a:sy n="86" d="100"/>
        </p:scale>
        <p:origin x="240" y="240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04.07.18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04.07.18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C469C4-56E7-46DA-8BE6-9A10D08ACF6E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03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2774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 dirty="0"/>
              <a:t>Edit Master text styles,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  <p:sldLayoutId id="2147483682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emf"/><Relationship Id="rId5" Type="http://schemas.openxmlformats.org/officeDocument/2006/relationships/image" Target="../media/image38.png"/><Relationship Id="rId4" Type="http://schemas.openxmlformats.org/officeDocument/2006/relationships/image" Target="../media/image3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emf"/><Relationship Id="rId5" Type="http://schemas.openxmlformats.org/officeDocument/2006/relationships/image" Target="../media/image42.tiff"/><Relationship Id="rId4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7.png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image" Target="../media/image64.emf"/><Relationship Id="rId7" Type="http://schemas.openxmlformats.org/officeDocument/2006/relationships/image" Target="../media/image68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5.emf"/><Relationship Id="rId9" Type="http://schemas.openxmlformats.org/officeDocument/2006/relationships/image" Target="../media/image7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7" Type="http://schemas.openxmlformats.org/officeDocument/2006/relationships/image" Target="../media/image74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3.emf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7.emf"/><Relationship Id="rId5" Type="http://schemas.openxmlformats.org/officeDocument/2006/relationships/image" Target="../media/image76.png"/><Relationship Id="rId4" Type="http://schemas.openxmlformats.org/officeDocument/2006/relationships/image" Target="../media/image75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image" Target="../media/image72.emf"/><Relationship Id="rId7" Type="http://schemas.openxmlformats.org/officeDocument/2006/relationships/image" Target="../media/image81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0.emf"/><Relationship Id="rId5" Type="http://schemas.openxmlformats.org/officeDocument/2006/relationships/image" Target="../media/image79.emf"/><Relationship Id="rId10" Type="http://schemas.openxmlformats.org/officeDocument/2006/relationships/image" Target="../media/image83.emf"/><Relationship Id="rId4" Type="http://schemas.openxmlformats.org/officeDocument/2006/relationships/image" Target="../media/image78.emf"/><Relationship Id="rId9" Type="http://schemas.openxmlformats.org/officeDocument/2006/relationships/image" Target="../media/image8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4.png"/><Relationship Id="rId4" Type="http://schemas.openxmlformats.org/officeDocument/2006/relationships/image" Target="../media/image93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6.png"/><Relationship Id="rId5" Type="http://schemas.openxmlformats.org/officeDocument/2006/relationships/image" Target="../media/image95.emf"/><Relationship Id="rId4" Type="http://schemas.openxmlformats.org/officeDocument/2006/relationships/image" Target="../media/image93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emf"/><Relationship Id="rId3" Type="http://schemas.openxmlformats.org/officeDocument/2006/relationships/image" Target="../media/image92.emf"/><Relationship Id="rId7" Type="http://schemas.openxmlformats.org/officeDocument/2006/relationships/image" Target="../media/image97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6.png"/><Relationship Id="rId5" Type="http://schemas.openxmlformats.org/officeDocument/2006/relationships/image" Target="../media/image95.emf"/><Relationship Id="rId4" Type="http://schemas.openxmlformats.org/officeDocument/2006/relationships/image" Target="../media/image9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2.emf"/><Relationship Id="rId4" Type="http://schemas.openxmlformats.org/officeDocument/2006/relationships/image" Target="../media/image10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g"/><Relationship Id="rId4" Type="http://schemas.openxmlformats.org/officeDocument/2006/relationships/image" Target="../media/image8.tif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5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emf"/><Relationship Id="rId3" Type="http://schemas.openxmlformats.org/officeDocument/2006/relationships/image" Target="../media/image106.emf"/><Relationship Id="rId7" Type="http://schemas.openxmlformats.org/officeDocument/2006/relationships/image" Target="../media/image109.emf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5.emf"/><Relationship Id="rId5" Type="http://schemas.openxmlformats.org/officeDocument/2006/relationships/image" Target="../media/image108.emf"/><Relationship Id="rId4" Type="http://schemas.openxmlformats.org/officeDocument/2006/relationships/image" Target="../media/image107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emf"/><Relationship Id="rId5" Type="http://schemas.openxmlformats.org/officeDocument/2006/relationships/image" Target="../media/image36.png"/><Relationship Id="rId4" Type="http://schemas.openxmlformats.org/officeDocument/2006/relationships/image" Target="../media/image1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8.emf"/><Relationship Id="rId4" Type="http://schemas.openxmlformats.org/officeDocument/2006/relationships/image" Target="../media/image117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emf"/><Relationship Id="rId3" Type="http://schemas.openxmlformats.org/officeDocument/2006/relationships/image" Target="../media/image120.png"/><Relationship Id="rId7" Type="http://schemas.openxmlformats.org/officeDocument/2006/relationships/image" Target="../media/image124.emf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3.emf"/><Relationship Id="rId5" Type="http://schemas.openxmlformats.org/officeDocument/2006/relationships/image" Target="../media/image122.emf"/><Relationship Id="rId4" Type="http://schemas.openxmlformats.org/officeDocument/2006/relationships/image" Target="../media/image121.emf"/><Relationship Id="rId9" Type="http://schemas.openxmlformats.org/officeDocument/2006/relationships/image" Target="../media/image126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2" Type="http://schemas.openxmlformats.org/officeDocument/2006/relationships/image" Target="../media/image127.emf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emf"/><Relationship Id="rId3" Type="http://schemas.openxmlformats.org/officeDocument/2006/relationships/image" Target="../media/image132.emf"/><Relationship Id="rId7" Type="http://schemas.openxmlformats.org/officeDocument/2006/relationships/image" Target="../media/image136.emf"/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5.emf"/><Relationship Id="rId5" Type="http://schemas.openxmlformats.org/officeDocument/2006/relationships/image" Target="../media/image134.emf"/><Relationship Id="rId4" Type="http://schemas.openxmlformats.org/officeDocument/2006/relationships/image" Target="../media/image133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7" Type="http://schemas.openxmlformats.org/officeDocument/2006/relationships/image" Target="../media/image143.emf"/><Relationship Id="rId2" Type="http://schemas.openxmlformats.org/officeDocument/2006/relationships/image" Target="../media/image138.em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2.emf"/><Relationship Id="rId5" Type="http://schemas.openxmlformats.org/officeDocument/2006/relationships/image" Target="../media/image141.emf"/><Relationship Id="rId4" Type="http://schemas.openxmlformats.org/officeDocument/2006/relationships/image" Target="../media/image140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emf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7.(null)"/><Relationship Id="rId5" Type="http://schemas.openxmlformats.org/officeDocument/2006/relationships/image" Target="../media/image146.emf"/><Relationship Id="rId4" Type="http://schemas.openxmlformats.org/officeDocument/2006/relationships/image" Target="../media/image14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13" Type="http://schemas.openxmlformats.org/officeDocument/2006/relationships/oleObject" Target="../embeddings/oleObject1.bin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12" Type="http://schemas.openxmlformats.org/officeDocument/2006/relationships/image" Target="../media/image24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11" Type="http://schemas.openxmlformats.org/officeDocument/2006/relationships/image" Target="../media/image23.emf"/><Relationship Id="rId5" Type="http://schemas.openxmlformats.org/officeDocument/2006/relationships/image" Target="../media/image14.emf"/><Relationship Id="rId10" Type="http://schemas.openxmlformats.org/officeDocument/2006/relationships/image" Target="../media/image22.emf"/><Relationship Id="rId4" Type="http://schemas.openxmlformats.org/officeDocument/2006/relationships/image" Target="../media/image13.emf"/><Relationship Id="rId9" Type="http://schemas.openxmlformats.org/officeDocument/2006/relationships/image" Target="../media/image19.emf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87" y="349610"/>
            <a:ext cx="11520661" cy="2647341"/>
          </a:xfrm>
        </p:spPr>
        <p:txBody>
          <a:bodyPr/>
          <a:lstStyle/>
          <a:p>
            <a:r>
              <a:rPr lang="en-US" dirty="0"/>
              <a:t>Several Problems in Particle Physics and Cosmology Solved in </a:t>
            </a:r>
            <a:r>
              <a:rPr lang="en-US"/>
              <a:t>One SMASH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844388"/>
          </a:xfrm>
        </p:spPr>
        <p:txBody>
          <a:bodyPr/>
          <a:lstStyle/>
          <a:p>
            <a:r>
              <a:rPr lang="en-US" dirty="0"/>
              <a:t>Andreas Ringwald</a:t>
            </a:r>
          </a:p>
          <a:p>
            <a:r>
              <a:rPr lang="en-US" dirty="0"/>
              <a:t>FLASY 2018</a:t>
            </a:r>
          </a:p>
          <a:p>
            <a:r>
              <a:rPr lang="en-US" dirty="0"/>
              <a:t>Basel, 2-5 July 2018</a:t>
            </a:r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30F62D26-7F4F-0D4E-BDB2-92DD8A5BF93F}"/>
              </a:ext>
            </a:extLst>
          </p:cNvPr>
          <p:cNvSpPr txBox="1">
            <a:spLocks/>
          </p:cNvSpPr>
          <p:nvPr/>
        </p:nvSpPr>
        <p:spPr>
          <a:xfrm>
            <a:off x="480615" y="3343373"/>
            <a:ext cx="11376025" cy="15257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Inflation, matter-anti-matter asymmetry, dark matter, neutrino oscillations, strong CP problem </a:t>
            </a:r>
          </a:p>
        </p:txBody>
      </p:sp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0242F-7ADE-C649-9B99-720CAEA3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Astrophysical</a:t>
            </a:r>
            <a:r>
              <a:rPr lang="de-DE" dirty="0"/>
              <a:t> </a:t>
            </a:r>
            <a:r>
              <a:rPr lang="de-DE" dirty="0" err="1"/>
              <a:t>Hints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Axions</a:t>
            </a:r>
            <a:r>
              <a:rPr lang="de-DE" dirty="0"/>
              <a:t>/ALPs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2488B-D373-C54C-9279-0D062FAA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D1E18-5EEB-424E-9767-B3B9197207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stellar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C23E56-4E7B-3A4F-BD6C-93890692C7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11376024" cy="654421"/>
          </a:xfrm>
        </p:spPr>
        <p:txBody>
          <a:bodyPr/>
          <a:lstStyle/>
          <a:p>
            <a:r>
              <a:rPr lang="de-DE" dirty="0" err="1"/>
              <a:t>Practically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stellar </a:t>
            </a:r>
            <a:r>
              <a:rPr lang="de-DE" dirty="0" err="1"/>
              <a:t>systems</a:t>
            </a:r>
            <a:r>
              <a:rPr lang="de-DE" dirty="0"/>
              <a:t> </a:t>
            </a:r>
            <a:r>
              <a:rPr lang="de-DE" dirty="0" err="1"/>
              <a:t>seems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cooling</a:t>
            </a:r>
            <a:r>
              <a:rPr lang="de-DE" dirty="0"/>
              <a:t> </a:t>
            </a:r>
            <a:r>
              <a:rPr lang="de-DE" dirty="0" err="1"/>
              <a:t>faster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predicted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:</a:t>
            </a:r>
          </a:p>
          <a:p>
            <a:endParaRPr lang="de-DE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0BC63A49-9541-974D-95AA-C6C45D186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205" y="2180483"/>
            <a:ext cx="6150795" cy="3657492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777CC993-9636-AC45-AD26-0554C89C7E70}"/>
              </a:ext>
            </a:extLst>
          </p:cNvPr>
          <p:cNvSpPr txBox="1"/>
          <p:nvPr/>
        </p:nvSpPr>
        <p:spPr>
          <a:xfrm>
            <a:off x="4556021" y="2206416"/>
            <a:ext cx="4927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Ayala et. al. (2014), Straniero (proc. of XI </a:t>
            </a:r>
            <a:r>
              <a:rPr lang="en-US" sz="1400" dirty="0" err="1">
                <a:solidFill>
                  <a:srgbClr val="008000"/>
                </a:solidFill>
              </a:rPr>
              <a:t>Patras</a:t>
            </a:r>
            <a:r>
              <a:rPr lang="en-US" sz="1400" dirty="0">
                <a:solidFill>
                  <a:srgbClr val="008000"/>
                </a:solidFill>
              </a:rPr>
              <a:t> Workshop)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C4C9237-B86D-AC44-B5A9-913273074D33}"/>
              </a:ext>
            </a:extLst>
          </p:cNvPr>
          <p:cNvSpPr txBox="1"/>
          <p:nvPr/>
        </p:nvSpPr>
        <p:spPr>
          <a:xfrm>
            <a:off x="6711685" y="2552476"/>
            <a:ext cx="3696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008000"/>
                </a:solidFill>
              </a:rPr>
              <a:t>Viaux</a:t>
            </a:r>
            <a:r>
              <a:rPr lang="en-US" sz="1400" dirty="0">
                <a:solidFill>
                  <a:srgbClr val="008000"/>
                </a:solidFill>
              </a:rPr>
              <a:t> et. al. (2013), </a:t>
            </a:r>
            <a:r>
              <a:rPr lang="en-US" sz="1400" dirty="0" err="1">
                <a:solidFill>
                  <a:srgbClr val="008000"/>
                </a:solidFill>
              </a:rPr>
              <a:t>Arceo-Daz</a:t>
            </a:r>
            <a:r>
              <a:rPr lang="en-US" sz="1400" dirty="0">
                <a:solidFill>
                  <a:srgbClr val="008000"/>
                </a:solidFill>
              </a:rPr>
              <a:t> et. al. (2015)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582C799-EF1E-5843-8429-958E479D8595}"/>
              </a:ext>
            </a:extLst>
          </p:cNvPr>
          <p:cNvSpPr/>
          <p:nvPr/>
        </p:nvSpPr>
        <p:spPr>
          <a:xfrm>
            <a:off x="5654879" y="2872046"/>
            <a:ext cx="15118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Bertolami (2014)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A280A1D-CDA8-D64B-B8DD-86F4288FF1F7}"/>
              </a:ext>
            </a:extLst>
          </p:cNvPr>
          <p:cNvSpPr txBox="1"/>
          <p:nvPr/>
        </p:nvSpPr>
        <p:spPr>
          <a:xfrm>
            <a:off x="8267439" y="3094632"/>
            <a:ext cx="2374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8000"/>
                </a:solidFill>
              </a:rPr>
              <a:t>Corsico</a:t>
            </a:r>
            <a:r>
              <a:rPr lang="en-US" sz="1400" dirty="0">
                <a:solidFill>
                  <a:srgbClr val="008000"/>
                </a:solidFill>
              </a:rPr>
              <a:t> et. al., (2014, 2015), Battich et. al. (2016)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108F5E3-417B-E642-9A53-06D1E739EBFA}"/>
              </a:ext>
            </a:extLst>
          </p:cNvPr>
          <p:cNvSpPr txBox="1"/>
          <p:nvPr/>
        </p:nvSpPr>
        <p:spPr>
          <a:xfrm>
            <a:off x="7772272" y="3534438"/>
            <a:ext cx="3171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Kepler et. al., (1991) + many others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1DD29D6-E588-CE46-B213-C5C96F6EDDB8}"/>
              </a:ext>
            </a:extLst>
          </p:cNvPr>
          <p:cNvSpPr txBox="1"/>
          <p:nvPr/>
        </p:nvSpPr>
        <p:spPr>
          <a:xfrm>
            <a:off x="7877136" y="3849330"/>
            <a:ext cx="2450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8000"/>
                </a:solidFill>
              </a:rPr>
              <a:t>Corsico</a:t>
            </a:r>
            <a:r>
              <a:rPr lang="en-US" sz="1400" dirty="0">
                <a:solidFill>
                  <a:srgbClr val="008000"/>
                </a:solidFill>
              </a:rPr>
              <a:t> et. al., (2012)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D8E9AD9-1F77-854C-92B2-857A0EB0E3EA}"/>
              </a:ext>
            </a:extLst>
          </p:cNvPr>
          <p:cNvSpPr txBox="1"/>
          <p:nvPr/>
        </p:nvSpPr>
        <p:spPr>
          <a:xfrm>
            <a:off x="6858594" y="4186638"/>
            <a:ext cx="2450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8000"/>
                </a:solidFill>
              </a:rPr>
              <a:t>Corsico</a:t>
            </a:r>
            <a:r>
              <a:rPr lang="en-US" sz="1400" dirty="0">
                <a:solidFill>
                  <a:srgbClr val="008000"/>
                </a:solidFill>
              </a:rPr>
              <a:t> et. al., (2016)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C11C44D-4185-8F43-A00E-53C18DDA78A0}"/>
              </a:ext>
            </a:extLst>
          </p:cNvPr>
          <p:cNvSpPr txBox="1"/>
          <p:nvPr/>
        </p:nvSpPr>
        <p:spPr>
          <a:xfrm>
            <a:off x="5633308" y="4521110"/>
            <a:ext cx="2450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8000"/>
                </a:solidFill>
              </a:rPr>
              <a:t>Corsico</a:t>
            </a:r>
            <a:r>
              <a:rPr lang="en-US" sz="1400" dirty="0">
                <a:solidFill>
                  <a:srgbClr val="008000"/>
                </a:solidFill>
              </a:rPr>
              <a:t> et. al., (2016)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DB10600-E2BE-AA46-8390-4B60827FC548}"/>
              </a:ext>
            </a:extLst>
          </p:cNvPr>
          <p:cNvSpPr txBox="1"/>
          <p:nvPr/>
        </p:nvSpPr>
        <p:spPr>
          <a:xfrm>
            <a:off x="8083879" y="4848722"/>
            <a:ext cx="2113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8000"/>
                </a:solidFill>
              </a:rPr>
              <a:t>Shternin</a:t>
            </a:r>
            <a:r>
              <a:rPr lang="en-US" sz="1400" dirty="0">
                <a:solidFill>
                  <a:srgbClr val="008000"/>
                </a:solidFill>
              </a:rPr>
              <a:t> et. al. (2011)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2C7A820-0063-7643-B335-038DACF12EA3}"/>
              </a:ext>
            </a:extLst>
          </p:cNvPr>
          <p:cNvSpPr/>
          <p:nvPr/>
        </p:nvSpPr>
        <p:spPr>
          <a:xfrm>
            <a:off x="1919786" y="5932135"/>
            <a:ext cx="83853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 dirty="0">
                <a:solidFill>
                  <a:srgbClr val="008000"/>
                </a:solidFill>
              </a:rPr>
              <a:t>[Giannotti, </a:t>
            </a:r>
            <a:r>
              <a:rPr lang="en-US" sz="1400" dirty="0" err="1">
                <a:solidFill>
                  <a:srgbClr val="008000"/>
                </a:solidFill>
              </a:rPr>
              <a:t>Irastorza</a:t>
            </a:r>
            <a:r>
              <a:rPr lang="en-US" sz="1400" dirty="0">
                <a:solidFill>
                  <a:srgbClr val="008000"/>
                </a:solidFill>
              </a:rPr>
              <a:t>, Redondo, AR ‘15;  Giannotti, </a:t>
            </a:r>
            <a:r>
              <a:rPr lang="en-US" sz="1400" dirty="0" err="1">
                <a:solidFill>
                  <a:srgbClr val="008000"/>
                </a:solidFill>
              </a:rPr>
              <a:t>Irastorza</a:t>
            </a:r>
            <a:r>
              <a:rPr lang="en-US" sz="1400" dirty="0">
                <a:solidFill>
                  <a:srgbClr val="008000"/>
                </a:solidFill>
              </a:rPr>
              <a:t>, Redondo, AR, </a:t>
            </a:r>
            <a:r>
              <a:rPr lang="en-US" sz="1400" dirty="0" err="1">
                <a:solidFill>
                  <a:srgbClr val="008000"/>
                </a:solidFill>
              </a:rPr>
              <a:t>Saikawa</a:t>
            </a:r>
            <a:r>
              <a:rPr lang="en-US" sz="1400" dirty="0">
                <a:solidFill>
                  <a:srgbClr val="008000"/>
                </a:solidFill>
              </a:rPr>
              <a:t> ‘17]</a:t>
            </a:r>
          </a:p>
        </p:txBody>
      </p:sp>
    </p:spTree>
    <p:extLst>
      <p:ext uri="{BB962C8B-B14F-4D97-AF65-F5344CB8AC3E}">
        <p14:creationId xmlns:p14="http://schemas.microsoft.com/office/powerpoint/2010/main" val="4154354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0242F-7ADE-C649-9B99-720CAEA3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Astrophysical</a:t>
            </a:r>
            <a:r>
              <a:rPr lang="de-DE" dirty="0"/>
              <a:t> </a:t>
            </a:r>
            <a:r>
              <a:rPr lang="de-DE" dirty="0" err="1"/>
              <a:t>Hints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Axions</a:t>
            </a:r>
            <a:r>
              <a:rPr lang="de-DE" dirty="0"/>
              <a:t>/ALPs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2488B-D373-C54C-9279-0D062FAA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D1E18-5EEB-424E-9767-B3B9197207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stellar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C23E56-4E7B-3A4F-BD6C-93890692C7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11376024" cy="654421"/>
          </a:xfrm>
        </p:spPr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HBs, RG, WDs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explained</a:t>
            </a:r>
            <a:r>
              <a:rPr lang="de-DE" dirty="0"/>
              <a:t> at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stroke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axion</a:t>
            </a:r>
            <a:r>
              <a:rPr lang="de-DE" dirty="0"/>
              <a:t>/ALP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coupling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photons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electrons</a:t>
            </a:r>
            <a:r>
              <a:rPr lang="de-DE" dirty="0"/>
              <a:t>:</a:t>
            </a:r>
          </a:p>
          <a:p>
            <a:endParaRPr lang="de-DE" dirty="0"/>
          </a:p>
        </p:txBody>
      </p:sp>
      <p:pic>
        <p:nvPicPr>
          <p:cNvPr id="8" name="Bild 4" descr="fig1v1.pdf">
            <a:extLst>
              <a:ext uri="{FF2B5EF4-FFF2-40B4-BE49-F238E27FC236}">
                <a16:creationId xmlns:a16="http://schemas.microsoft.com/office/drawing/2014/main" id="{885392E6-47F4-AF4E-B48B-35B5EC4ED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2137699"/>
            <a:ext cx="3835815" cy="4027605"/>
          </a:xfrm>
          <a:prstGeom prst="rect">
            <a:avLst/>
          </a:prstGeom>
        </p:spPr>
      </p:pic>
      <p:pic>
        <p:nvPicPr>
          <p:cNvPr id="11" name="Bild 23">
            <a:extLst>
              <a:ext uri="{FF2B5EF4-FFF2-40B4-BE49-F238E27FC236}">
                <a16:creationId xmlns:a16="http://schemas.microsoft.com/office/drawing/2014/main" id="{5CF76BB4-EFB3-DA45-BFC1-3178B5B08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176" y="2276872"/>
            <a:ext cx="1978760" cy="294140"/>
          </a:xfrm>
          <a:prstGeom prst="rect">
            <a:avLst/>
          </a:prstGeom>
        </p:spPr>
      </p:pic>
      <p:grpSp>
        <p:nvGrpSpPr>
          <p:cNvPr id="12" name="Group 21">
            <a:extLst>
              <a:ext uri="{FF2B5EF4-FFF2-40B4-BE49-F238E27FC236}">
                <a16:creationId xmlns:a16="http://schemas.microsoft.com/office/drawing/2014/main" id="{39DCDB2F-25A4-4D4D-A4CF-F0AB2A39F1A5}"/>
              </a:ext>
            </a:extLst>
          </p:cNvPr>
          <p:cNvGrpSpPr/>
          <p:nvPr/>
        </p:nvGrpSpPr>
        <p:grpSpPr>
          <a:xfrm>
            <a:off x="7912100" y="2275912"/>
            <a:ext cx="1955854" cy="1509312"/>
            <a:chOff x="1487026" y="3757305"/>
            <a:chExt cx="2190131" cy="1623716"/>
          </a:xfrm>
        </p:grpSpPr>
        <p:grpSp>
          <p:nvGrpSpPr>
            <p:cNvPr id="13" name="Group 14">
              <a:extLst>
                <a:ext uri="{FF2B5EF4-FFF2-40B4-BE49-F238E27FC236}">
                  <a16:creationId xmlns:a16="http://schemas.microsoft.com/office/drawing/2014/main" id="{484FDF2B-1531-3D48-B1BB-5D24E9528EBC}"/>
                </a:ext>
              </a:extLst>
            </p:cNvPr>
            <p:cNvGrpSpPr/>
            <p:nvPr/>
          </p:nvGrpSpPr>
          <p:grpSpPr>
            <a:xfrm rot="5400000">
              <a:off x="1981646" y="4903848"/>
              <a:ext cx="650474" cy="87291"/>
              <a:chOff x="1371600" y="1849442"/>
              <a:chExt cx="3662362" cy="392893"/>
            </a:xfrm>
          </p:grpSpPr>
          <p:sp>
            <p:nvSpPr>
              <p:cNvPr id="32" name="Arc 41">
                <a:extLst>
                  <a:ext uri="{FF2B5EF4-FFF2-40B4-BE49-F238E27FC236}">
                    <a16:creationId xmlns:a16="http://schemas.microsoft.com/office/drawing/2014/main" id="{B3A57969-ADCB-094F-AFF0-4867FF6CC75D}"/>
                  </a:ext>
                </a:extLst>
              </p:cNvPr>
              <p:cNvSpPr/>
              <p:nvPr/>
            </p:nvSpPr>
            <p:spPr>
              <a:xfrm>
                <a:off x="1371600" y="1850229"/>
                <a:ext cx="457200" cy="381000"/>
              </a:xfrm>
              <a:prstGeom prst="arc">
                <a:avLst>
                  <a:gd name="adj1" fmla="val 11390939"/>
                  <a:gd name="adj2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Arc 42">
                <a:extLst>
                  <a:ext uri="{FF2B5EF4-FFF2-40B4-BE49-F238E27FC236}">
                    <a16:creationId xmlns:a16="http://schemas.microsoft.com/office/drawing/2014/main" id="{AD6BE355-C017-CE43-9F04-7783F31819EA}"/>
                  </a:ext>
                </a:extLst>
              </p:cNvPr>
              <p:cNvSpPr/>
              <p:nvPr/>
            </p:nvSpPr>
            <p:spPr>
              <a:xfrm>
                <a:off x="1828800" y="1860548"/>
                <a:ext cx="457200" cy="381000"/>
              </a:xfrm>
              <a:prstGeom prst="arc">
                <a:avLst>
                  <a:gd name="adj1" fmla="val 21303721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Arc 43">
                <a:extLst>
                  <a:ext uri="{FF2B5EF4-FFF2-40B4-BE49-F238E27FC236}">
                    <a16:creationId xmlns:a16="http://schemas.microsoft.com/office/drawing/2014/main" id="{E4391212-F243-0149-B09B-F43F847DC415}"/>
                  </a:ext>
                </a:extLst>
              </p:cNvPr>
              <p:cNvSpPr/>
              <p:nvPr/>
            </p:nvSpPr>
            <p:spPr>
              <a:xfrm>
                <a:off x="2286000" y="1849442"/>
                <a:ext cx="457200" cy="381000"/>
              </a:xfrm>
              <a:prstGeom prst="arc">
                <a:avLst>
                  <a:gd name="adj1" fmla="val 10811567"/>
                  <a:gd name="adj2" fmla="val 2888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Arc 44">
                <a:extLst>
                  <a:ext uri="{FF2B5EF4-FFF2-40B4-BE49-F238E27FC236}">
                    <a16:creationId xmlns:a16="http://schemas.microsoft.com/office/drawing/2014/main" id="{E116F502-F1EA-A943-A5E9-77D09EB465EB}"/>
                  </a:ext>
                </a:extLst>
              </p:cNvPr>
              <p:cNvSpPr/>
              <p:nvPr/>
            </p:nvSpPr>
            <p:spPr>
              <a:xfrm>
                <a:off x="2745581" y="1859753"/>
                <a:ext cx="457200" cy="381000"/>
              </a:xfrm>
              <a:prstGeom prst="arc">
                <a:avLst>
                  <a:gd name="adj1" fmla="val 21544419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Arc 45">
                <a:extLst>
                  <a:ext uri="{FF2B5EF4-FFF2-40B4-BE49-F238E27FC236}">
                    <a16:creationId xmlns:a16="http://schemas.microsoft.com/office/drawing/2014/main" id="{C3817D6E-A550-ED4E-AEFE-5C5A7A5930D2}"/>
                  </a:ext>
                </a:extLst>
              </p:cNvPr>
              <p:cNvSpPr/>
              <p:nvPr/>
            </p:nvSpPr>
            <p:spPr>
              <a:xfrm>
                <a:off x="3202781" y="1851016"/>
                <a:ext cx="457200" cy="381000"/>
              </a:xfrm>
              <a:prstGeom prst="arc">
                <a:avLst>
                  <a:gd name="adj1" fmla="val 10775493"/>
                  <a:gd name="adj2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Arc 46">
                <a:extLst>
                  <a:ext uri="{FF2B5EF4-FFF2-40B4-BE49-F238E27FC236}">
                    <a16:creationId xmlns:a16="http://schemas.microsoft.com/office/drawing/2014/main" id="{0AFF10B5-C260-AD44-93F6-80B514260CF9}"/>
                  </a:ext>
                </a:extLst>
              </p:cNvPr>
              <p:cNvSpPr/>
              <p:nvPr/>
            </p:nvSpPr>
            <p:spPr>
              <a:xfrm>
                <a:off x="3659981" y="1861335"/>
                <a:ext cx="457200" cy="381000"/>
              </a:xfrm>
              <a:prstGeom prst="arc">
                <a:avLst>
                  <a:gd name="adj1" fmla="val 21303721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Arc 47">
                <a:extLst>
                  <a:ext uri="{FF2B5EF4-FFF2-40B4-BE49-F238E27FC236}">
                    <a16:creationId xmlns:a16="http://schemas.microsoft.com/office/drawing/2014/main" id="{3B38669D-EDED-FC47-990E-A2A93104FB12}"/>
                  </a:ext>
                </a:extLst>
              </p:cNvPr>
              <p:cNvSpPr/>
              <p:nvPr/>
            </p:nvSpPr>
            <p:spPr>
              <a:xfrm>
                <a:off x="4117181" y="1850229"/>
                <a:ext cx="457200" cy="381000"/>
              </a:xfrm>
              <a:prstGeom prst="arc">
                <a:avLst>
                  <a:gd name="adj1" fmla="val 10811567"/>
                  <a:gd name="adj2" fmla="val 2888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Arc 48">
                <a:extLst>
                  <a:ext uri="{FF2B5EF4-FFF2-40B4-BE49-F238E27FC236}">
                    <a16:creationId xmlns:a16="http://schemas.microsoft.com/office/drawing/2014/main" id="{C17D7C88-619A-D44D-B2BD-B2D3D0E8F8AE}"/>
                  </a:ext>
                </a:extLst>
              </p:cNvPr>
              <p:cNvSpPr/>
              <p:nvPr/>
            </p:nvSpPr>
            <p:spPr>
              <a:xfrm>
                <a:off x="4576762" y="1860540"/>
                <a:ext cx="457200" cy="381000"/>
              </a:xfrm>
              <a:prstGeom prst="arc">
                <a:avLst>
                  <a:gd name="adj1" fmla="val 21544419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" name="Straight Connector 23">
              <a:extLst>
                <a:ext uri="{FF2B5EF4-FFF2-40B4-BE49-F238E27FC236}">
                  <a16:creationId xmlns:a16="http://schemas.microsoft.com/office/drawing/2014/main" id="{8BF9BA98-B188-6046-9D8C-4F28DDB3D267}"/>
                </a:ext>
              </a:extLst>
            </p:cNvPr>
            <p:cNvCxnSpPr/>
            <p:nvPr/>
          </p:nvCxnSpPr>
          <p:spPr>
            <a:xfrm flipV="1">
              <a:off x="2330947" y="3757305"/>
              <a:ext cx="1346210" cy="86798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24">
              <a:extLst>
                <a:ext uri="{FF2B5EF4-FFF2-40B4-BE49-F238E27FC236}">
                  <a16:creationId xmlns:a16="http://schemas.microsoft.com/office/drawing/2014/main" id="{E0FCB30C-9C30-A947-9537-4BA5C2FFC5E4}"/>
                </a:ext>
              </a:extLst>
            </p:cNvPr>
            <p:cNvSpPr txBox="1"/>
            <p:nvPr/>
          </p:nvSpPr>
          <p:spPr>
            <a:xfrm>
              <a:off x="2053713" y="4766809"/>
              <a:ext cx="312693" cy="397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g</a:t>
              </a:r>
            </a:p>
          </p:txBody>
        </p:sp>
        <p:cxnSp>
          <p:nvCxnSpPr>
            <p:cNvPr id="16" name="Straight Connector 25">
              <a:extLst>
                <a:ext uri="{FF2B5EF4-FFF2-40B4-BE49-F238E27FC236}">
                  <a16:creationId xmlns:a16="http://schemas.microsoft.com/office/drawing/2014/main" id="{A38633C4-52DD-C540-A242-11E7525B1E22}"/>
                </a:ext>
              </a:extLst>
            </p:cNvPr>
            <p:cNvCxnSpPr/>
            <p:nvPr/>
          </p:nvCxnSpPr>
          <p:spPr>
            <a:xfrm>
              <a:off x="1503171" y="5272731"/>
              <a:ext cx="17830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6">
              <a:extLst>
                <a:ext uri="{FF2B5EF4-FFF2-40B4-BE49-F238E27FC236}">
                  <a16:creationId xmlns:a16="http://schemas.microsoft.com/office/drawing/2014/main" id="{02C1C7CE-2CE2-DF43-9E8F-71A170425460}"/>
                </a:ext>
              </a:extLst>
            </p:cNvPr>
            <p:cNvSpPr txBox="1"/>
            <p:nvPr/>
          </p:nvSpPr>
          <p:spPr>
            <a:xfrm>
              <a:off x="2358842" y="4489442"/>
              <a:ext cx="516570" cy="364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solidFill>
                    <a:srgbClr val="C00000"/>
                  </a:solidFill>
                  <a:latin typeface="Bookman Old Style" panose="02050604050505020204" pitchFamily="18" charset="0"/>
                </a:rPr>
                <a:t>g</a:t>
              </a:r>
              <a:r>
                <a:rPr lang="en-US" sz="1600" i="1" baseline="-25000" dirty="0">
                  <a:solidFill>
                    <a:srgbClr val="C00000"/>
                  </a:solidFill>
                  <a:latin typeface="Bookman Old Style" panose="02050604050505020204" pitchFamily="18" charset="0"/>
                </a:rPr>
                <a:t>a</a:t>
              </a:r>
              <a:r>
                <a:rPr lang="en-US" sz="1600" i="1" baseline="-25000" dirty="0">
                  <a:solidFill>
                    <a:srgbClr val="C00000"/>
                  </a:solidFill>
                  <a:latin typeface="Symbol" panose="05050102010706020507" pitchFamily="18" charset="2"/>
                </a:rPr>
                <a:t>g</a:t>
              </a:r>
            </a:p>
          </p:txBody>
        </p:sp>
        <p:sp>
          <p:nvSpPr>
            <p:cNvPr id="18" name="TextBox 27">
              <a:extLst>
                <a:ext uri="{FF2B5EF4-FFF2-40B4-BE49-F238E27FC236}">
                  <a16:creationId xmlns:a16="http://schemas.microsoft.com/office/drawing/2014/main" id="{5BFD18E0-173E-324E-9C70-FF69405BACA2}"/>
                </a:ext>
              </a:extLst>
            </p:cNvPr>
            <p:cNvSpPr txBox="1"/>
            <p:nvPr/>
          </p:nvSpPr>
          <p:spPr>
            <a:xfrm>
              <a:off x="1487026" y="4970267"/>
              <a:ext cx="595247" cy="397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Bookman Old Style" panose="02050604050505020204" pitchFamily="18" charset="0"/>
                </a:rPr>
                <a:t>Ze</a:t>
              </a:r>
              <a:endParaRPr lang="en-US" i="1" baseline="-25000" dirty="0">
                <a:latin typeface="Bookman Old Style" panose="02050604050505020204" pitchFamily="18" charset="0"/>
              </a:endParaRPr>
            </a:p>
          </p:txBody>
        </p:sp>
        <p:sp>
          <p:nvSpPr>
            <p:cNvPr id="19" name="TextBox 28">
              <a:extLst>
                <a:ext uri="{FF2B5EF4-FFF2-40B4-BE49-F238E27FC236}">
                  <a16:creationId xmlns:a16="http://schemas.microsoft.com/office/drawing/2014/main" id="{303F642E-BDCA-C74C-B731-79A77F4A06E4}"/>
                </a:ext>
              </a:extLst>
            </p:cNvPr>
            <p:cNvSpPr txBox="1"/>
            <p:nvPr/>
          </p:nvSpPr>
          <p:spPr>
            <a:xfrm>
              <a:off x="2789135" y="4983694"/>
              <a:ext cx="563314" cy="397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Bookman Old Style" panose="02050604050505020204" pitchFamily="18" charset="0"/>
                </a:rPr>
                <a:t>Ze</a:t>
              </a:r>
              <a:endParaRPr lang="en-US" i="1" baseline="-25000" dirty="0">
                <a:latin typeface="Bookman Old Style" panose="02050604050505020204" pitchFamily="18" charset="0"/>
              </a:endParaRPr>
            </a:p>
          </p:txBody>
        </p:sp>
        <p:grpSp>
          <p:nvGrpSpPr>
            <p:cNvPr id="20" name="Group 13">
              <a:extLst>
                <a:ext uri="{FF2B5EF4-FFF2-40B4-BE49-F238E27FC236}">
                  <a16:creationId xmlns:a16="http://schemas.microsoft.com/office/drawing/2014/main" id="{444D590C-02EB-9243-9C60-C37730773C09}"/>
                </a:ext>
              </a:extLst>
            </p:cNvPr>
            <p:cNvGrpSpPr/>
            <p:nvPr/>
          </p:nvGrpSpPr>
          <p:grpSpPr>
            <a:xfrm>
              <a:off x="1646591" y="4568667"/>
              <a:ext cx="685804" cy="108737"/>
              <a:chOff x="1371600" y="1849442"/>
              <a:chExt cx="3662362" cy="392893"/>
            </a:xfrm>
          </p:grpSpPr>
          <p:sp>
            <p:nvSpPr>
              <p:cNvPr id="24" name="Arc 2">
                <a:extLst>
                  <a:ext uri="{FF2B5EF4-FFF2-40B4-BE49-F238E27FC236}">
                    <a16:creationId xmlns:a16="http://schemas.microsoft.com/office/drawing/2014/main" id="{09DA33FE-CBA3-3449-A182-755496B1139D}"/>
                  </a:ext>
                </a:extLst>
              </p:cNvPr>
              <p:cNvSpPr/>
              <p:nvPr/>
            </p:nvSpPr>
            <p:spPr>
              <a:xfrm>
                <a:off x="1371600" y="1850229"/>
                <a:ext cx="457200" cy="381000"/>
              </a:xfrm>
              <a:prstGeom prst="arc">
                <a:avLst>
                  <a:gd name="adj1" fmla="val 11390939"/>
                  <a:gd name="adj2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Arc 3">
                <a:extLst>
                  <a:ext uri="{FF2B5EF4-FFF2-40B4-BE49-F238E27FC236}">
                    <a16:creationId xmlns:a16="http://schemas.microsoft.com/office/drawing/2014/main" id="{73D608DF-7312-0C41-983E-9E5F7DDDBD92}"/>
                  </a:ext>
                </a:extLst>
              </p:cNvPr>
              <p:cNvSpPr/>
              <p:nvPr/>
            </p:nvSpPr>
            <p:spPr>
              <a:xfrm>
                <a:off x="1828800" y="1860548"/>
                <a:ext cx="457200" cy="381000"/>
              </a:xfrm>
              <a:prstGeom prst="arc">
                <a:avLst>
                  <a:gd name="adj1" fmla="val 21303721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c 4">
                <a:extLst>
                  <a:ext uri="{FF2B5EF4-FFF2-40B4-BE49-F238E27FC236}">
                    <a16:creationId xmlns:a16="http://schemas.microsoft.com/office/drawing/2014/main" id="{86DDD5BA-0BF6-1B4B-9840-864AAFDF30B8}"/>
                  </a:ext>
                </a:extLst>
              </p:cNvPr>
              <p:cNvSpPr/>
              <p:nvPr/>
            </p:nvSpPr>
            <p:spPr>
              <a:xfrm>
                <a:off x="2286000" y="1849442"/>
                <a:ext cx="457200" cy="381000"/>
              </a:xfrm>
              <a:prstGeom prst="arc">
                <a:avLst>
                  <a:gd name="adj1" fmla="val 10811567"/>
                  <a:gd name="adj2" fmla="val 2888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Arc 5">
                <a:extLst>
                  <a:ext uri="{FF2B5EF4-FFF2-40B4-BE49-F238E27FC236}">
                    <a16:creationId xmlns:a16="http://schemas.microsoft.com/office/drawing/2014/main" id="{C3F326CE-15F6-C147-BF2C-0D5A4CB54363}"/>
                  </a:ext>
                </a:extLst>
              </p:cNvPr>
              <p:cNvSpPr/>
              <p:nvPr/>
            </p:nvSpPr>
            <p:spPr>
              <a:xfrm>
                <a:off x="2745581" y="1859753"/>
                <a:ext cx="457200" cy="381000"/>
              </a:xfrm>
              <a:prstGeom prst="arc">
                <a:avLst>
                  <a:gd name="adj1" fmla="val 21544419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Arc 37">
                <a:extLst>
                  <a:ext uri="{FF2B5EF4-FFF2-40B4-BE49-F238E27FC236}">
                    <a16:creationId xmlns:a16="http://schemas.microsoft.com/office/drawing/2014/main" id="{6B57EE48-A689-B64E-BF4A-3742B08DEF80}"/>
                  </a:ext>
                </a:extLst>
              </p:cNvPr>
              <p:cNvSpPr/>
              <p:nvPr/>
            </p:nvSpPr>
            <p:spPr>
              <a:xfrm>
                <a:off x="3202781" y="1851016"/>
                <a:ext cx="457200" cy="381000"/>
              </a:xfrm>
              <a:prstGeom prst="arc">
                <a:avLst>
                  <a:gd name="adj1" fmla="val 10775493"/>
                  <a:gd name="adj2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Arc 38">
                <a:extLst>
                  <a:ext uri="{FF2B5EF4-FFF2-40B4-BE49-F238E27FC236}">
                    <a16:creationId xmlns:a16="http://schemas.microsoft.com/office/drawing/2014/main" id="{F6A0334A-C307-F244-98A4-5021DD492B64}"/>
                  </a:ext>
                </a:extLst>
              </p:cNvPr>
              <p:cNvSpPr/>
              <p:nvPr/>
            </p:nvSpPr>
            <p:spPr>
              <a:xfrm>
                <a:off x="3659981" y="1861335"/>
                <a:ext cx="457200" cy="381000"/>
              </a:xfrm>
              <a:prstGeom prst="arc">
                <a:avLst>
                  <a:gd name="adj1" fmla="val 21303721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Arc 39">
                <a:extLst>
                  <a:ext uri="{FF2B5EF4-FFF2-40B4-BE49-F238E27FC236}">
                    <a16:creationId xmlns:a16="http://schemas.microsoft.com/office/drawing/2014/main" id="{ADB84BEA-3A11-6A42-9E06-8E6621C275B3}"/>
                  </a:ext>
                </a:extLst>
              </p:cNvPr>
              <p:cNvSpPr/>
              <p:nvPr/>
            </p:nvSpPr>
            <p:spPr>
              <a:xfrm>
                <a:off x="4117181" y="1850229"/>
                <a:ext cx="457200" cy="381000"/>
              </a:xfrm>
              <a:prstGeom prst="arc">
                <a:avLst>
                  <a:gd name="adj1" fmla="val 10811567"/>
                  <a:gd name="adj2" fmla="val 2888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40">
                <a:extLst>
                  <a:ext uri="{FF2B5EF4-FFF2-40B4-BE49-F238E27FC236}">
                    <a16:creationId xmlns:a16="http://schemas.microsoft.com/office/drawing/2014/main" id="{ECFD7F6C-9FDF-E04A-9CD8-C946552AEEB2}"/>
                  </a:ext>
                </a:extLst>
              </p:cNvPr>
              <p:cNvSpPr/>
              <p:nvPr/>
            </p:nvSpPr>
            <p:spPr>
              <a:xfrm>
                <a:off x="4576762" y="1860540"/>
                <a:ext cx="457200" cy="381000"/>
              </a:xfrm>
              <a:prstGeom prst="arc">
                <a:avLst>
                  <a:gd name="adj1" fmla="val 21544419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30">
              <a:extLst>
                <a:ext uri="{FF2B5EF4-FFF2-40B4-BE49-F238E27FC236}">
                  <a16:creationId xmlns:a16="http://schemas.microsoft.com/office/drawing/2014/main" id="{60444D25-E51E-974E-A7FB-F7001EB45242}"/>
                </a:ext>
              </a:extLst>
            </p:cNvPr>
            <p:cNvSpPr txBox="1"/>
            <p:nvPr/>
          </p:nvSpPr>
          <p:spPr>
            <a:xfrm>
              <a:off x="1494190" y="4263857"/>
              <a:ext cx="312693" cy="397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g</a:t>
              </a:r>
            </a:p>
          </p:txBody>
        </p:sp>
        <p:sp>
          <p:nvSpPr>
            <p:cNvPr id="22" name="TextBox 31">
              <a:extLst>
                <a:ext uri="{FF2B5EF4-FFF2-40B4-BE49-F238E27FC236}">
                  <a16:creationId xmlns:a16="http://schemas.microsoft.com/office/drawing/2014/main" id="{58FB5EFC-34A4-934E-B7A8-8FC72D94B5C9}"/>
                </a:ext>
              </a:extLst>
            </p:cNvPr>
            <p:cNvSpPr txBox="1"/>
            <p:nvPr/>
          </p:nvSpPr>
          <p:spPr>
            <a:xfrm>
              <a:off x="2907125" y="3765522"/>
              <a:ext cx="366543" cy="397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  <a:latin typeface="Bookman Old Style" pitchFamily="18" charset="0"/>
                </a:rPr>
                <a:t>a</a:t>
              </a:r>
            </a:p>
          </p:txBody>
        </p:sp>
        <p:cxnSp>
          <p:nvCxnSpPr>
            <p:cNvPr id="23" name="Straight Arrow Connector 32">
              <a:extLst>
                <a:ext uri="{FF2B5EF4-FFF2-40B4-BE49-F238E27FC236}">
                  <a16:creationId xmlns:a16="http://schemas.microsoft.com/office/drawing/2014/main" id="{930CECCB-6C38-6741-B1E0-B6D7870FAF36}"/>
                </a:ext>
              </a:extLst>
            </p:cNvPr>
            <p:cNvCxnSpPr/>
            <p:nvPr/>
          </p:nvCxnSpPr>
          <p:spPr>
            <a:xfrm flipV="1">
              <a:off x="2591178" y="4307308"/>
              <a:ext cx="238185" cy="1515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Bild 30">
            <a:extLst>
              <a:ext uri="{FF2B5EF4-FFF2-40B4-BE49-F238E27FC236}">
                <a16:creationId xmlns:a16="http://schemas.microsoft.com/office/drawing/2014/main" id="{10B13A77-06FC-7C4B-87D9-7D5A3A55D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1604" y="4267414"/>
            <a:ext cx="1525769" cy="291886"/>
          </a:xfrm>
          <a:prstGeom prst="rect">
            <a:avLst/>
          </a:prstGeom>
        </p:spPr>
      </p:pic>
      <p:sp>
        <p:nvSpPr>
          <p:cNvPr id="41" name="Rechteck 21">
            <a:extLst>
              <a:ext uri="{FF2B5EF4-FFF2-40B4-BE49-F238E27FC236}">
                <a16:creationId xmlns:a16="http://schemas.microsoft.com/office/drawing/2014/main" id="{343820C8-5E8A-4045-8C77-3B06592BF615}"/>
              </a:ext>
            </a:extLst>
          </p:cNvPr>
          <p:cNvSpPr/>
          <p:nvPr/>
        </p:nvSpPr>
        <p:spPr>
          <a:xfrm>
            <a:off x="1553535" y="6237312"/>
            <a:ext cx="54785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Giannotti,Irastorza,Redondo,AR,Saikawa</a:t>
            </a:r>
            <a:r>
              <a:rPr lang="de-DE" sz="1400" dirty="0">
                <a:solidFill>
                  <a:srgbClr val="008000"/>
                </a:solidFill>
              </a:rPr>
              <a:t> 17]</a:t>
            </a:r>
          </a:p>
        </p:txBody>
      </p:sp>
      <p:grpSp>
        <p:nvGrpSpPr>
          <p:cNvPr id="42" name="Group 50">
            <a:extLst>
              <a:ext uri="{FF2B5EF4-FFF2-40B4-BE49-F238E27FC236}">
                <a16:creationId xmlns:a16="http://schemas.microsoft.com/office/drawing/2014/main" id="{9AD34EA0-238C-3448-BF1C-B439683B7834}"/>
              </a:ext>
            </a:extLst>
          </p:cNvPr>
          <p:cNvGrpSpPr/>
          <p:nvPr/>
        </p:nvGrpSpPr>
        <p:grpSpPr>
          <a:xfrm>
            <a:off x="7894544" y="4404014"/>
            <a:ext cx="2562679" cy="1543027"/>
            <a:chOff x="4551889" y="1505821"/>
            <a:chExt cx="3192281" cy="1626836"/>
          </a:xfrm>
        </p:grpSpPr>
        <p:grpSp>
          <p:nvGrpSpPr>
            <p:cNvPr id="43" name="Group 14">
              <a:extLst>
                <a:ext uri="{FF2B5EF4-FFF2-40B4-BE49-F238E27FC236}">
                  <a16:creationId xmlns:a16="http://schemas.microsoft.com/office/drawing/2014/main" id="{819570BB-EB60-B643-8691-A1A9394DF5B3}"/>
                </a:ext>
              </a:extLst>
            </p:cNvPr>
            <p:cNvGrpSpPr/>
            <p:nvPr/>
          </p:nvGrpSpPr>
          <p:grpSpPr>
            <a:xfrm rot="5400000">
              <a:off x="5230267" y="2650730"/>
              <a:ext cx="685804" cy="108737"/>
              <a:chOff x="1371600" y="1849442"/>
              <a:chExt cx="3662362" cy="392893"/>
            </a:xfrm>
          </p:grpSpPr>
          <p:sp>
            <p:nvSpPr>
              <p:cNvPr id="57" name="Arc 65">
                <a:extLst>
                  <a:ext uri="{FF2B5EF4-FFF2-40B4-BE49-F238E27FC236}">
                    <a16:creationId xmlns:a16="http://schemas.microsoft.com/office/drawing/2014/main" id="{89BC6BDB-525C-7543-B827-F9E0BF360BDF}"/>
                  </a:ext>
                </a:extLst>
              </p:cNvPr>
              <p:cNvSpPr/>
              <p:nvPr/>
            </p:nvSpPr>
            <p:spPr>
              <a:xfrm>
                <a:off x="1371600" y="1850229"/>
                <a:ext cx="457200" cy="381000"/>
              </a:xfrm>
              <a:prstGeom prst="arc">
                <a:avLst>
                  <a:gd name="adj1" fmla="val 11390939"/>
                  <a:gd name="adj2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Arc 66">
                <a:extLst>
                  <a:ext uri="{FF2B5EF4-FFF2-40B4-BE49-F238E27FC236}">
                    <a16:creationId xmlns:a16="http://schemas.microsoft.com/office/drawing/2014/main" id="{5B6242B5-C6B7-9D44-9E76-069F8670968F}"/>
                  </a:ext>
                </a:extLst>
              </p:cNvPr>
              <p:cNvSpPr/>
              <p:nvPr/>
            </p:nvSpPr>
            <p:spPr>
              <a:xfrm>
                <a:off x="1828800" y="1860548"/>
                <a:ext cx="457200" cy="381000"/>
              </a:xfrm>
              <a:prstGeom prst="arc">
                <a:avLst>
                  <a:gd name="adj1" fmla="val 21303721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Arc 67">
                <a:extLst>
                  <a:ext uri="{FF2B5EF4-FFF2-40B4-BE49-F238E27FC236}">
                    <a16:creationId xmlns:a16="http://schemas.microsoft.com/office/drawing/2014/main" id="{05A1BEC3-30D5-154C-B354-3F77F1304E78}"/>
                  </a:ext>
                </a:extLst>
              </p:cNvPr>
              <p:cNvSpPr/>
              <p:nvPr/>
            </p:nvSpPr>
            <p:spPr>
              <a:xfrm>
                <a:off x="2286000" y="1849442"/>
                <a:ext cx="457200" cy="381000"/>
              </a:xfrm>
              <a:prstGeom prst="arc">
                <a:avLst>
                  <a:gd name="adj1" fmla="val 10811567"/>
                  <a:gd name="adj2" fmla="val 2888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rc 68">
                <a:extLst>
                  <a:ext uri="{FF2B5EF4-FFF2-40B4-BE49-F238E27FC236}">
                    <a16:creationId xmlns:a16="http://schemas.microsoft.com/office/drawing/2014/main" id="{AA95A031-0838-9744-A72C-FDA10439023A}"/>
                  </a:ext>
                </a:extLst>
              </p:cNvPr>
              <p:cNvSpPr/>
              <p:nvPr/>
            </p:nvSpPr>
            <p:spPr>
              <a:xfrm>
                <a:off x="2745581" y="1859753"/>
                <a:ext cx="457200" cy="381000"/>
              </a:xfrm>
              <a:prstGeom prst="arc">
                <a:avLst>
                  <a:gd name="adj1" fmla="val 21544419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Arc 69">
                <a:extLst>
                  <a:ext uri="{FF2B5EF4-FFF2-40B4-BE49-F238E27FC236}">
                    <a16:creationId xmlns:a16="http://schemas.microsoft.com/office/drawing/2014/main" id="{626BA79B-F147-F04D-BB6E-D76304654193}"/>
                  </a:ext>
                </a:extLst>
              </p:cNvPr>
              <p:cNvSpPr/>
              <p:nvPr/>
            </p:nvSpPr>
            <p:spPr>
              <a:xfrm>
                <a:off x="3202781" y="1851016"/>
                <a:ext cx="457200" cy="381000"/>
              </a:xfrm>
              <a:prstGeom prst="arc">
                <a:avLst>
                  <a:gd name="adj1" fmla="val 10775493"/>
                  <a:gd name="adj2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Arc 70">
                <a:extLst>
                  <a:ext uri="{FF2B5EF4-FFF2-40B4-BE49-F238E27FC236}">
                    <a16:creationId xmlns:a16="http://schemas.microsoft.com/office/drawing/2014/main" id="{03BD5CAA-B7C8-B242-BFFE-3FC2F4123435}"/>
                  </a:ext>
                </a:extLst>
              </p:cNvPr>
              <p:cNvSpPr/>
              <p:nvPr/>
            </p:nvSpPr>
            <p:spPr>
              <a:xfrm>
                <a:off x="3659981" y="1861335"/>
                <a:ext cx="457200" cy="381000"/>
              </a:xfrm>
              <a:prstGeom prst="arc">
                <a:avLst>
                  <a:gd name="adj1" fmla="val 21303721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Arc 71">
                <a:extLst>
                  <a:ext uri="{FF2B5EF4-FFF2-40B4-BE49-F238E27FC236}">
                    <a16:creationId xmlns:a16="http://schemas.microsoft.com/office/drawing/2014/main" id="{8DDFE740-A18F-634A-B1E5-F7944A42B304}"/>
                  </a:ext>
                </a:extLst>
              </p:cNvPr>
              <p:cNvSpPr/>
              <p:nvPr/>
            </p:nvSpPr>
            <p:spPr>
              <a:xfrm>
                <a:off x="4117181" y="1850229"/>
                <a:ext cx="457200" cy="381000"/>
              </a:xfrm>
              <a:prstGeom prst="arc">
                <a:avLst>
                  <a:gd name="adj1" fmla="val 10811567"/>
                  <a:gd name="adj2" fmla="val 2888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Arc 72">
                <a:extLst>
                  <a:ext uri="{FF2B5EF4-FFF2-40B4-BE49-F238E27FC236}">
                    <a16:creationId xmlns:a16="http://schemas.microsoft.com/office/drawing/2014/main" id="{A4981504-27BE-6745-8E03-E2D2295A5BF5}"/>
                  </a:ext>
                </a:extLst>
              </p:cNvPr>
              <p:cNvSpPr/>
              <p:nvPr/>
            </p:nvSpPr>
            <p:spPr>
              <a:xfrm>
                <a:off x="4576762" y="1860540"/>
                <a:ext cx="457200" cy="381000"/>
              </a:xfrm>
              <a:prstGeom prst="arc">
                <a:avLst>
                  <a:gd name="adj1" fmla="val 21544419"/>
                  <a:gd name="adj2" fmla="val 1096621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4" name="Straight Connector 52">
              <a:extLst>
                <a:ext uri="{FF2B5EF4-FFF2-40B4-BE49-F238E27FC236}">
                  <a16:creationId xmlns:a16="http://schemas.microsoft.com/office/drawing/2014/main" id="{6BB97182-44F3-9246-A00E-631359F88895}"/>
                </a:ext>
              </a:extLst>
            </p:cNvPr>
            <p:cNvCxnSpPr/>
            <p:nvPr/>
          </p:nvCxnSpPr>
          <p:spPr>
            <a:xfrm flipV="1">
              <a:off x="6172200" y="1505821"/>
              <a:ext cx="1571970" cy="855715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53">
              <a:extLst>
                <a:ext uri="{FF2B5EF4-FFF2-40B4-BE49-F238E27FC236}">
                  <a16:creationId xmlns:a16="http://schemas.microsoft.com/office/drawing/2014/main" id="{FCB60CD1-00CB-4A4C-A332-5CCE2B890A11}"/>
                </a:ext>
              </a:extLst>
            </p:cNvPr>
            <p:cNvSpPr txBox="1"/>
            <p:nvPr/>
          </p:nvSpPr>
          <p:spPr>
            <a:xfrm>
              <a:off x="5257800" y="2514600"/>
              <a:ext cx="347849" cy="389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g</a:t>
              </a:r>
            </a:p>
          </p:txBody>
        </p:sp>
        <p:sp>
          <p:nvSpPr>
            <p:cNvPr id="46" name="TextBox 54">
              <a:extLst>
                <a:ext uri="{FF2B5EF4-FFF2-40B4-BE49-F238E27FC236}">
                  <a16:creationId xmlns:a16="http://schemas.microsoft.com/office/drawing/2014/main" id="{33404B8F-CBDB-7642-92DD-1895F3D47ED1}"/>
                </a:ext>
              </a:extLst>
            </p:cNvPr>
            <p:cNvSpPr txBox="1"/>
            <p:nvPr/>
          </p:nvSpPr>
          <p:spPr>
            <a:xfrm>
              <a:off x="6330626" y="1761346"/>
              <a:ext cx="407754" cy="389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  <a:latin typeface="Bookman Old Style" pitchFamily="18" charset="0"/>
                </a:rPr>
                <a:t>a</a:t>
              </a:r>
            </a:p>
          </p:txBody>
        </p:sp>
        <p:cxnSp>
          <p:nvCxnSpPr>
            <p:cNvPr id="47" name="Straight Connector 55">
              <a:extLst>
                <a:ext uri="{FF2B5EF4-FFF2-40B4-BE49-F238E27FC236}">
                  <a16:creationId xmlns:a16="http://schemas.microsoft.com/office/drawing/2014/main" id="{0D686F0D-B6CE-364D-AE96-93441E29EEC1}"/>
                </a:ext>
              </a:extLst>
            </p:cNvPr>
            <p:cNvCxnSpPr/>
            <p:nvPr/>
          </p:nvCxnSpPr>
          <p:spPr>
            <a:xfrm>
              <a:off x="4572000" y="3048001"/>
              <a:ext cx="22210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6">
              <a:extLst>
                <a:ext uri="{FF2B5EF4-FFF2-40B4-BE49-F238E27FC236}">
                  <a16:creationId xmlns:a16="http://schemas.microsoft.com/office/drawing/2014/main" id="{E3080B0E-7D03-8A40-8658-98D6A88E7560}"/>
                </a:ext>
              </a:extLst>
            </p:cNvPr>
            <p:cNvCxnSpPr/>
            <p:nvPr/>
          </p:nvCxnSpPr>
          <p:spPr>
            <a:xfrm>
              <a:off x="4572000" y="2362200"/>
              <a:ext cx="1600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7">
              <a:extLst>
                <a:ext uri="{FF2B5EF4-FFF2-40B4-BE49-F238E27FC236}">
                  <a16:creationId xmlns:a16="http://schemas.microsoft.com/office/drawing/2014/main" id="{3D8B6A89-3001-8042-8B9F-3DE9293E888D}"/>
                </a:ext>
              </a:extLst>
            </p:cNvPr>
            <p:cNvCxnSpPr/>
            <p:nvPr/>
          </p:nvCxnSpPr>
          <p:spPr>
            <a:xfrm>
              <a:off x="6172200" y="2361537"/>
              <a:ext cx="620867" cy="86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58">
              <a:extLst>
                <a:ext uri="{FF2B5EF4-FFF2-40B4-BE49-F238E27FC236}">
                  <a16:creationId xmlns:a16="http://schemas.microsoft.com/office/drawing/2014/main" id="{734D7E34-A2CB-054B-8F46-02C8FAE6A2B3}"/>
                </a:ext>
              </a:extLst>
            </p:cNvPr>
            <p:cNvCxnSpPr/>
            <p:nvPr/>
          </p:nvCxnSpPr>
          <p:spPr>
            <a:xfrm>
              <a:off x="6482633" y="2404673"/>
              <a:ext cx="222967" cy="337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9">
              <a:extLst>
                <a:ext uri="{FF2B5EF4-FFF2-40B4-BE49-F238E27FC236}">
                  <a16:creationId xmlns:a16="http://schemas.microsoft.com/office/drawing/2014/main" id="{248006F2-6F5F-154D-832A-0CD96A9C2268}"/>
                </a:ext>
              </a:extLst>
            </p:cNvPr>
            <p:cNvCxnSpPr/>
            <p:nvPr/>
          </p:nvCxnSpPr>
          <p:spPr>
            <a:xfrm flipV="1">
              <a:off x="6411392" y="2133600"/>
              <a:ext cx="165802" cy="939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60">
              <a:extLst>
                <a:ext uri="{FF2B5EF4-FFF2-40B4-BE49-F238E27FC236}">
                  <a16:creationId xmlns:a16="http://schemas.microsoft.com/office/drawing/2014/main" id="{ADA7ADC1-565B-FE46-B7CF-7E60F5CC9943}"/>
                </a:ext>
              </a:extLst>
            </p:cNvPr>
            <p:cNvSpPr txBox="1"/>
            <p:nvPr/>
          </p:nvSpPr>
          <p:spPr>
            <a:xfrm>
              <a:off x="6014478" y="2270760"/>
              <a:ext cx="643482" cy="356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err="1">
                  <a:solidFill>
                    <a:srgbClr val="C00000"/>
                  </a:solidFill>
                  <a:latin typeface="Bookman Old Style" panose="02050604050505020204" pitchFamily="18" charset="0"/>
                </a:rPr>
                <a:t>g</a:t>
              </a:r>
              <a:r>
                <a:rPr lang="en-US" sz="1600" i="1" baseline="-25000" dirty="0" err="1">
                  <a:solidFill>
                    <a:srgbClr val="C00000"/>
                  </a:solidFill>
                  <a:latin typeface="Bookman Old Style" panose="02050604050505020204" pitchFamily="18" charset="0"/>
                </a:rPr>
                <a:t>ae</a:t>
              </a:r>
              <a:endParaRPr lang="en-US" sz="1600" i="1" baseline="-25000" dirty="0">
                <a:solidFill>
                  <a:srgbClr val="C00000"/>
                </a:solidFill>
                <a:latin typeface="Bookman Old Style" panose="02050604050505020204" pitchFamily="18" charset="0"/>
              </a:endParaRPr>
            </a:p>
          </p:txBody>
        </p:sp>
        <p:sp>
          <p:nvSpPr>
            <p:cNvPr id="53" name="TextBox 61">
              <a:extLst>
                <a:ext uri="{FF2B5EF4-FFF2-40B4-BE49-F238E27FC236}">
                  <a16:creationId xmlns:a16="http://schemas.microsoft.com/office/drawing/2014/main" id="{EBD7B038-C434-6749-BCBA-99DC513D42B5}"/>
                </a:ext>
              </a:extLst>
            </p:cNvPr>
            <p:cNvSpPr txBox="1"/>
            <p:nvPr/>
          </p:nvSpPr>
          <p:spPr>
            <a:xfrm>
              <a:off x="4551890" y="2052204"/>
              <a:ext cx="541547" cy="389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Bookman Old Style" panose="02050604050505020204" pitchFamily="18" charset="0"/>
                </a:rPr>
                <a:t>e</a:t>
              </a:r>
              <a:endParaRPr lang="en-US" i="1" baseline="-25000" dirty="0">
                <a:latin typeface="Bookman Old Style" panose="02050604050505020204" pitchFamily="18" charset="0"/>
              </a:endParaRPr>
            </a:p>
          </p:txBody>
        </p:sp>
        <p:sp>
          <p:nvSpPr>
            <p:cNvPr id="54" name="TextBox 62">
              <a:extLst>
                <a:ext uri="{FF2B5EF4-FFF2-40B4-BE49-F238E27FC236}">
                  <a16:creationId xmlns:a16="http://schemas.microsoft.com/office/drawing/2014/main" id="{9839907C-BAFF-4444-87A2-5432988EA3DB}"/>
                </a:ext>
              </a:extLst>
            </p:cNvPr>
            <p:cNvSpPr txBox="1"/>
            <p:nvPr/>
          </p:nvSpPr>
          <p:spPr>
            <a:xfrm>
              <a:off x="6713748" y="2227598"/>
              <a:ext cx="541547" cy="389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Bookman Old Style" panose="02050604050505020204" pitchFamily="18" charset="0"/>
                </a:rPr>
                <a:t>e</a:t>
              </a:r>
              <a:endParaRPr lang="en-US" i="1" baseline="-25000" dirty="0">
                <a:latin typeface="Bookman Old Style" panose="02050604050505020204" pitchFamily="18" charset="0"/>
              </a:endParaRPr>
            </a:p>
          </p:txBody>
        </p:sp>
        <p:sp>
          <p:nvSpPr>
            <p:cNvPr id="55" name="TextBox 63">
              <a:extLst>
                <a:ext uri="{FF2B5EF4-FFF2-40B4-BE49-F238E27FC236}">
                  <a16:creationId xmlns:a16="http://schemas.microsoft.com/office/drawing/2014/main" id="{2504FAE4-6E1A-B848-A0AE-799B3F2372FC}"/>
                </a:ext>
              </a:extLst>
            </p:cNvPr>
            <p:cNvSpPr txBox="1"/>
            <p:nvPr/>
          </p:nvSpPr>
          <p:spPr>
            <a:xfrm>
              <a:off x="4551889" y="2729109"/>
              <a:ext cx="741488" cy="389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Bookman Old Style" panose="02050604050505020204" pitchFamily="18" charset="0"/>
                </a:rPr>
                <a:t>Ze</a:t>
              </a:r>
              <a:endParaRPr lang="en-US" i="1" baseline="-25000" dirty="0">
                <a:latin typeface="Bookman Old Style" panose="02050604050505020204" pitchFamily="18" charset="0"/>
              </a:endParaRPr>
            </a:p>
          </p:txBody>
        </p:sp>
        <p:sp>
          <p:nvSpPr>
            <p:cNvPr id="56" name="TextBox 64">
              <a:extLst>
                <a:ext uri="{FF2B5EF4-FFF2-40B4-BE49-F238E27FC236}">
                  <a16:creationId xmlns:a16="http://schemas.microsoft.com/office/drawing/2014/main" id="{F2AA4BDD-3806-C842-BE43-D4EF58AD3DF9}"/>
                </a:ext>
              </a:extLst>
            </p:cNvPr>
            <p:cNvSpPr txBox="1"/>
            <p:nvPr/>
          </p:nvSpPr>
          <p:spPr>
            <a:xfrm>
              <a:off x="6173902" y="2743265"/>
              <a:ext cx="701710" cy="389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latin typeface="Bookman Old Style" panose="02050604050505020204" pitchFamily="18" charset="0"/>
                </a:rPr>
                <a:t>Ze</a:t>
              </a:r>
              <a:endParaRPr lang="en-US" i="1" baseline="-25000" dirty="0">
                <a:latin typeface="Bookman Old Style" panose="0205060405050502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630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0242F-7ADE-C649-9B99-720CAEA3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Astrophysical</a:t>
            </a:r>
            <a:r>
              <a:rPr lang="de-DE" dirty="0"/>
              <a:t> </a:t>
            </a:r>
            <a:r>
              <a:rPr lang="de-DE" dirty="0" err="1"/>
              <a:t>Hints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Axions</a:t>
            </a:r>
            <a:r>
              <a:rPr lang="de-DE" dirty="0"/>
              <a:t>/ALPs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2488B-D373-C54C-9279-0D062FAA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D1E18-5EEB-424E-9767-B3B9197207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stellar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C23E56-4E7B-3A4F-BD6C-93890692C7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11376024" cy="654421"/>
          </a:xfrm>
        </p:spPr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HBs, RG, WDs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explained</a:t>
            </a:r>
            <a:r>
              <a:rPr lang="de-DE" dirty="0"/>
              <a:t> at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stroke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axion</a:t>
            </a:r>
            <a:r>
              <a:rPr lang="de-DE" dirty="0"/>
              <a:t>/ALP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coupling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photons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electrons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probed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:</a:t>
            </a:r>
          </a:p>
          <a:p>
            <a:endParaRPr lang="de-DE" dirty="0"/>
          </a:p>
        </p:txBody>
      </p:sp>
      <p:pic>
        <p:nvPicPr>
          <p:cNvPr id="65" name="Picture 2" descr="N:\intern\DIB-intern\Projekte\ALPS\ALPS-II\ALPS-II_TDR-final\stuff\alpsIIA10.png">
            <a:extLst>
              <a:ext uri="{FF2B5EF4-FFF2-40B4-BE49-F238E27FC236}">
                <a16:creationId xmlns:a16="http://schemas.microsoft.com/office/drawing/2014/main" id="{561C8925-9C33-964A-BA8F-BC743EEBA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418" y="2225212"/>
            <a:ext cx="3648305" cy="294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feld 14">
            <a:extLst>
              <a:ext uri="{FF2B5EF4-FFF2-40B4-BE49-F238E27FC236}">
                <a16:creationId xmlns:a16="http://schemas.microsoft.com/office/drawing/2014/main" id="{26EB1FCC-861A-7449-B39F-D28D344F63BD}"/>
              </a:ext>
            </a:extLst>
          </p:cNvPr>
          <p:cNvSpPr txBox="1"/>
          <p:nvPr/>
        </p:nvSpPr>
        <p:spPr>
          <a:xfrm>
            <a:off x="2505119" y="431460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FF"/>
                </a:solidFill>
              </a:rPr>
              <a:t>ALPS II</a:t>
            </a:r>
          </a:p>
        </p:txBody>
      </p:sp>
      <p:pic>
        <p:nvPicPr>
          <p:cNvPr id="67" name="Bild 11" descr="Untitled.png">
            <a:extLst>
              <a:ext uri="{FF2B5EF4-FFF2-40B4-BE49-F238E27FC236}">
                <a16:creationId xmlns:a16="http://schemas.microsoft.com/office/drawing/2014/main" id="{056C837C-C052-D241-91EF-7D794FC0E8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704" y="2404943"/>
            <a:ext cx="4170193" cy="2624625"/>
          </a:xfrm>
          <a:prstGeom prst="rect">
            <a:avLst/>
          </a:prstGeom>
        </p:spPr>
      </p:pic>
      <p:sp>
        <p:nvSpPr>
          <p:cNvPr id="68" name="Textfeld 15">
            <a:extLst>
              <a:ext uri="{FF2B5EF4-FFF2-40B4-BE49-F238E27FC236}">
                <a16:creationId xmlns:a16="http://schemas.microsoft.com/office/drawing/2014/main" id="{DB0343FF-426E-BF4A-A22E-25CC66F6E907}"/>
              </a:ext>
            </a:extLst>
          </p:cNvPr>
          <p:cNvSpPr txBox="1"/>
          <p:nvPr/>
        </p:nvSpPr>
        <p:spPr>
          <a:xfrm>
            <a:off x="7975260" y="199303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FF"/>
                </a:solidFill>
              </a:rPr>
              <a:t>IAXO</a:t>
            </a:r>
          </a:p>
        </p:txBody>
      </p:sp>
      <p:pic>
        <p:nvPicPr>
          <p:cNvPr id="69" name="Picture 4">
            <a:extLst>
              <a:ext uri="{FF2B5EF4-FFF2-40B4-BE49-F238E27FC236}">
                <a16:creationId xmlns:a16="http://schemas.microsoft.com/office/drawing/2014/main" id="{2829598F-FA1B-2444-B761-D2A0A58BC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589" y="5257126"/>
            <a:ext cx="2269534" cy="1082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Bild 12" descr="Untitled.pdf">
            <a:extLst>
              <a:ext uri="{FF2B5EF4-FFF2-40B4-BE49-F238E27FC236}">
                <a16:creationId xmlns:a16="http://schemas.microsoft.com/office/drawing/2014/main" id="{E1061542-B8B2-5E42-892F-EC77BD4F94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119" y="5257126"/>
            <a:ext cx="2299401" cy="1079245"/>
          </a:xfrm>
          <a:prstGeom prst="rect">
            <a:avLst/>
          </a:prstGeom>
        </p:spPr>
      </p:pic>
      <p:pic>
        <p:nvPicPr>
          <p:cNvPr id="12" name="Grafik 8">
            <a:extLst>
              <a:ext uri="{FF2B5EF4-FFF2-40B4-BE49-F238E27FC236}">
                <a16:creationId xmlns:a16="http://schemas.microsoft.com/office/drawing/2014/main" id="{41333637-8B41-E34C-B19B-DE38DD9879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60" y="5432030"/>
            <a:ext cx="804833" cy="80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617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0242F-7ADE-C649-9B99-720CAEA3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Astrophysical</a:t>
            </a:r>
            <a:r>
              <a:rPr lang="de-DE" dirty="0"/>
              <a:t> </a:t>
            </a:r>
            <a:r>
              <a:rPr lang="de-DE" dirty="0" err="1"/>
              <a:t>Hints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Axions</a:t>
            </a:r>
            <a:r>
              <a:rPr lang="de-DE" dirty="0"/>
              <a:t>/ALPs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2488B-D373-C54C-9279-0D062FAA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D1E18-5EEB-424E-9767-B3B9197207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stellar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C23E56-4E7B-3A4F-BD6C-93890692C7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11376024" cy="654421"/>
          </a:xfrm>
        </p:spPr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HBs, RG, WDs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explained</a:t>
            </a:r>
            <a:r>
              <a:rPr lang="de-DE" dirty="0"/>
              <a:t> at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stroke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axion</a:t>
            </a:r>
            <a:r>
              <a:rPr lang="de-DE" dirty="0"/>
              <a:t>/ALP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coupling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photons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electrons</a:t>
            </a:r>
            <a:r>
              <a:rPr lang="de-DE" dirty="0"/>
              <a:t>, e.g. KSVZ </a:t>
            </a:r>
            <a:r>
              <a:rPr lang="de-DE" dirty="0" err="1"/>
              <a:t>axion</a:t>
            </a:r>
            <a:r>
              <a:rPr lang="de-DE" dirty="0"/>
              <a:t>/</a:t>
            </a:r>
            <a:r>
              <a:rPr lang="de-DE" dirty="0" err="1"/>
              <a:t>majoron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0867F35-DDF1-D74C-802A-51785BADF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128" y="5877272"/>
            <a:ext cx="736600" cy="252788"/>
          </a:xfrm>
          <a:prstGeom prst="rect">
            <a:avLst/>
          </a:prstGeom>
        </p:spPr>
      </p:pic>
      <p:sp>
        <p:nvSpPr>
          <p:cNvPr id="13" name="Rechteck 9">
            <a:extLst>
              <a:ext uri="{FF2B5EF4-FFF2-40B4-BE49-F238E27FC236}">
                <a16:creationId xmlns:a16="http://schemas.microsoft.com/office/drawing/2014/main" id="{E604B8BD-7651-1E47-8B4C-D1C95518BD3D}"/>
              </a:ext>
            </a:extLst>
          </p:cNvPr>
          <p:cNvSpPr/>
          <p:nvPr/>
        </p:nvSpPr>
        <p:spPr>
          <a:xfrm>
            <a:off x="1092651" y="6217567"/>
            <a:ext cx="53633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Giannotti,Irastorza,Redondo,AR,Saikawa</a:t>
            </a:r>
            <a:r>
              <a:rPr lang="de-DE" sz="1400" dirty="0">
                <a:solidFill>
                  <a:srgbClr val="008000"/>
                </a:solidFill>
              </a:rPr>
              <a:t> 17]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C7CFBB-A0A6-DC4C-9789-A3C18915A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590" y="4780632"/>
            <a:ext cx="1473200" cy="736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863DBF-9A55-3F48-B1A4-F30164DC8B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2157044"/>
            <a:ext cx="4152276" cy="415227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8BF5C4F-D87F-0E45-9343-F31BC7DB6E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6040" y="3789040"/>
            <a:ext cx="3416300" cy="711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45C87F9-B033-7F43-9D71-2927D43281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3206" y="2830605"/>
            <a:ext cx="2013074" cy="526387"/>
          </a:xfrm>
          <a:prstGeom prst="rect">
            <a:avLst/>
          </a:prstGeom>
        </p:spPr>
      </p:pic>
      <p:sp>
        <p:nvSpPr>
          <p:cNvPr id="14" name="Rechteck 7">
            <a:extLst>
              <a:ext uri="{FF2B5EF4-FFF2-40B4-BE49-F238E27FC236}">
                <a16:creationId xmlns:a16="http://schemas.microsoft.com/office/drawing/2014/main" id="{4ACD0243-20EF-7A4C-9787-716A88A339F5}"/>
              </a:ext>
            </a:extLst>
          </p:cNvPr>
          <p:cNvSpPr/>
          <p:nvPr/>
        </p:nvSpPr>
        <p:spPr>
          <a:xfrm>
            <a:off x="7608168" y="1700808"/>
            <a:ext cx="27614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[Shin `88]</a:t>
            </a:r>
          </a:p>
        </p:txBody>
      </p:sp>
    </p:spTree>
    <p:extLst>
      <p:ext uri="{BB962C8B-B14F-4D97-AF65-F5344CB8AC3E}">
        <p14:creationId xmlns:p14="http://schemas.microsoft.com/office/powerpoint/2010/main" val="1916202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0242F-7ADE-C649-9B99-720CAEA3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Astrophysical</a:t>
            </a:r>
            <a:r>
              <a:rPr lang="de-DE" dirty="0"/>
              <a:t> </a:t>
            </a:r>
            <a:r>
              <a:rPr lang="de-DE" dirty="0" err="1"/>
              <a:t>Hints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Axions</a:t>
            </a:r>
            <a:r>
              <a:rPr lang="de-DE" dirty="0"/>
              <a:t>/ALPs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2488B-D373-C54C-9279-0D062FAA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D1E18-5EEB-424E-9767-B3B9197207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stellar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C23E56-4E7B-3A4F-BD6C-93890692C7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11376024" cy="654421"/>
          </a:xfrm>
        </p:spPr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HBs, RG, WDs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explained</a:t>
            </a:r>
            <a:r>
              <a:rPr lang="de-DE" dirty="0"/>
              <a:t> at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stroke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axion</a:t>
            </a:r>
            <a:r>
              <a:rPr lang="de-DE" dirty="0"/>
              <a:t>/ALP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coupling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photons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electrons</a:t>
            </a:r>
            <a:r>
              <a:rPr lang="de-DE" dirty="0"/>
              <a:t>, e.g. DFSZ </a:t>
            </a:r>
            <a:r>
              <a:rPr lang="de-DE" dirty="0" err="1"/>
              <a:t>model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F0D029-AAE8-FC45-9579-127167FB9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182" y="2132856"/>
            <a:ext cx="4216730" cy="42167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867F35-DDF1-D74C-802A-51785BADF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1128" y="5984524"/>
            <a:ext cx="736600" cy="252788"/>
          </a:xfrm>
          <a:prstGeom prst="rect">
            <a:avLst/>
          </a:prstGeom>
        </p:spPr>
      </p:pic>
      <p:sp>
        <p:nvSpPr>
          <p:cNvPr id="13" name="Rechteck 9">
            <a:extLst>
              <a:ext uri="{FF2B5EF4-FFF2-40B4-BE49-F238E27FC236}">
                <a16:creationId xmlns:a16="http://schemas.microsoft.com/office/drawing/2014/main" id="{E604B8BD-7651-1E47-8B4C-D1C95518BD3D}"/>
              </a:ext>
            </a:extLst>
          </p:cNvPr>
          <p:cNvSpPr/>
          <p:nvPr/>
        </p:nvSpPr>
        <p:spPr>
          <a:xfrm>
            <a:off x="1092651" y="6217567"/>
            <a:ext cx="53633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Giannotti,Irastorza,Redondo,AR,Saikawa</a:t>
            </a:r>
            <a:r>
              <a:rPr lang="de-DE" sz="1400" dirty="0">
                <a:solidFill>
                  <a:srgbClr val="008000"/>
                </a:solidFill>
              </a:rPr>
              <a:t> 17]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E89F22D-88A5-F942-9C99-3394114D82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096" y="2380351"/>
            <a:ext cx="3176429" cy="6166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61C4ADC-AD11-8D40-B6AD-5C1810489E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6467" y="3628634"/>
            <a:ext cx="3903345" cy="520446"/>
          </a:xfrm>
          <a:prstGeom prst="rect">
            <a:avLst/>
          </a:prstGeom>
        </p:spPr>
      </p:pic>
      <p:pic>
        <p:nvPicPr>
          <p:cNvPr id="16" name="Bild 10">
            <a:extLst>
              <a:ext uri="{FF2B5EF4-FFF2-40B4-BE49-F238E27FC236}">
                <a16:creationId xmlns:a16="http://schemas.microsoft.com/office/drawing/2014/main" id="{E9C9D40E-D713-D947-9A9A-7B014A0762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1494" y="4509120"/>
            <a:ext cx="1666264" cy="1999517"/>
          </a:xfrm>
          <a:prstGeom prst="rect">
            <a:avLst/>
          </a:prstGeom>
        </p:spPr>
      </p:pic>
      <p:sp>
        <p:nvSpPr>
          <p:cNvPr id="17" name="Textfeld 11">
            <a:extLst>
              <a:ext uri="{FF2B5EF4-FFF2-40B4-BE49-F238E27FC236}">
                <a16:creationId xmlns:a16="http://schemas.microsoft.com/office/drawing/2014/main" id="{C41A5529-6FA8-7648-9CC1-1D6BACA372A2}"/>
              </a:ext>
            </a:extLst>
          </p:cNvPr>
          <p:cNvSpPr txBox="1"/>
          <p:nvPr/>
        </p:nvSpPr>
        <p:spPr>
          <a:xfrm>
            <a:off x="7001676" y="529191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FF"/>
                </a:solidFill>
              </a:rPr>
              <a:t>ARIADNE</a:t>
            </a:r>
          </a:p>
        </p:txBody>
      </p:sp>
      <p:sp>
        <p:nvSpPr>
          <p:cNvPr id="18" name="Rechteck 7">
            <a:extLst>
              <a:ext uri="{FF2B5EF4-FFF2-40B4-BE49-F238E27FC236}">
                <a16:creationId xmlns:a16="http://schemas.microsoft.com/office/drawing/2014/main" id="{106B6607-96C7-444F-B6E2-D1DBB9A1D637}"/>
              </a:ext>
            </a:extLst>
          </p:cNvPr>
          <p:cNvSpPr/>
          <p:nvPr/>
        </p:nvSpPr>
        <p:spPr>
          <a:xfrm>
            <a:off x="6129532" y="1708791"/>
            <a:ext cx="34228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Zhitnitsky</a:t>
            </a:r>
            <a:r>
              <a:rPr lang="de-DE" sz="1400" dirty="0">
                <a:solidFill>
                  <a:srgbClr val="008000"/>
                </a:solidFill>
              </a:rPr>
              <a:t> 80;Dine,Fischler,Srednicki 81]</a:t>
            </a:r>
          </a:p>
        </p:txBody>
      </p:sp>
    </p:spTree>
    <p:extLst>
      <p:ext uri="{BB962C8B-B14F-4D97-AF65-F5344CB8AC3E}">
        <p14:creationId xmlns:p14="http://schemas.microsoft.com/office/powerpoint/2010/main" val="3836439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Exploiting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solve</a:t>
            </a:r>
            <a:r>
              <a:rPr lang="de-DE" dirty="0"/>
              <a:t> </a:t>
            </a:r>
            <a:r>
              <a:rPr lang="de-DE" dirty="0" err="1"/>
              <a:t>horizon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flatness</a:t>
            </a:r>
            <a:r>
              <a:rPr lang="de-DE" dirty="0"/>
              <a:t> puzzle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11376024" cy="5174373"/>
          </a:xfrm>
        </p:spPr>
        <p:txBody>
          <a:bodyPr/>
          <a:lstStyle/>
          <a:p>
            <a:r>
              <a:rPr lang="en-US" dirty="0"/>
              <a:t>Take into account non-minimal coupling of Higgs and PQ field to gravity,</a:t>
            </a:r>
          </a:p>
          <a:p>
            <a:endParaRPr lang="en-US" dirty="0"/>
          </a:p>
          <a:p>
            <a:pPr lvl="1"/>
            <a:r>
              <a:rPr lang="en-US" dirty="0"/>
              <a:t>Generated anyway radiatively even if set to zero at some scale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" name="Bild 13">
            <a:extLst>
              <a:ext uri="{FF2B5EF4-FFF2-40B4-BE49-F238E27FC236}">
                <a16:creationId xmlns:a16="http://schemas.microsoft.com/office/drawing/2014/main" id="{53306B86-E271-6744-A01E-93545ECD9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700808"/>
            <a:ext cx="8470900" cy="635000"/>
          </a:xfrm>
          <a:prstGeom prst="rect">
            <a:avLst/>
          </a:prstGeom>
        </p:spPr>
      </p:pic>
      <p:sp>
        <p:nvSpPr>
          <p:cNvPr id="11" name="Rechteck 7">
            <a:extLst>
              <a:ext uri="{FF2B5EF4-FFF2-40B4-BE49-F238E27FC236}">
                <a16:creationId xmlns:a16="http://schemas.microsoft.com/office/drawing/2014/main" id="{ACFEAA6E-2630-B941-A402-681C211FEA44}"/>
              </a:ext>
            </a:extLst>
          </p:cNvPr>
          <p:cNvSpPr/>
          <p:nvPr/>
        </p:nvSpPr>
        <p:spPr>
          <a:xfrm>
            <a:off x="9239248" y="1412776"/>
            <a:ext cx="27614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Fairbairn,Hogan,Marsh</a:t>
            </a:r>
            <a:r>
              <a:rPr lang="de-DE" sz="1400" dirty="0">
                <a:solidFill>
                  <a:srgbClr val="008000"/>
                </a:solidFill>
              </a:rPr>
              <a:t> `14]</a:t>
            </a:r>
          </a:p>
        </p:txBody>
      </p:sp>
    </p:spTree>
    <p:extLst>
      <p:ext uri="{BB962C8B-B14F-4D97-AF65-F5344CB8AC3E}">
        <p14:creationId xmlns:p14="http://schemas.microsoft.com/office/powerpoint/2010/main" val="348263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Exploiting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solve</a:t>
            </a:r>
            <a:r>
              <a:rPr lang="de-DE" dirty="0"/>
              <a:t> </a:t>
            </a:r>
            <a:r>
              <a:rPr lang="de-DE" dirty="0" err="1"/>
              <a:t>horizon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flatness</a:t>
            </a:r>
            <a:r>
              <a:rPr lang="de-DE" dirty="0"/>
              <a:t> puzzle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11376024" cy="5174373"/>
          </a:xfrm>
        </p:spPr>
        <p:txBody>
          <a:bodyPr/>
          <a:lstStyle/>
          <a:p>
            <a:r>
              <a:rPr lang="en-US" dirty="0"/>
              <a:t>Take into account non-minimal coupling of Higgs and PQ field to gravity,</a:t>
            </a:r>
          </a:p>
          <a:p>
            <a:endParaRPr lang="en-US" dirty="0"/>
          </a:p>
          <a:p>
            <a:pPr lvl="1"/>
            <a:r>
              <a:rPr lang="en-US" dirty="0"/>
              <a:t>Generated anyway radiatively even if set to zero at some scale</a:t>
            </a:r>
          </a:p>
          <a:p>
            <a:r>
              <a:rPr lang="en-US" dirty="0"/>
              <a:t>Non-minimal couplings stretch scalar potential in Einstein frame: makes it convex and asymptotically flat at large field values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" name="Bild 13">
            <a:extLst>
              <a:ext uri="{FF2B5EF4-FFF2-40B4-BE49-F238E27FC236}">
                <a16:creationId xmlns:a16="http://schemas.microsoft.com/office/drawing/2014/main" id="{53306B86-E271-6744-A01E-93545ECD9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700808"/>
            <a:ext cx="8470900" cy="635000"/>
          </a:xfrm>
          <a:prstGeom prst="rect">
            <a:avLst/>
          </a:prstGeom>
        </p:spPr>
      </p:pic>
      <p:sp>
        <p:nvSpPr>
          <p:cNvPr id="11" name="Rechteck 7">
            <a:extLst>
              <a:ext uri="{FF2B5EF4-FFF2-40B4-BE49-F238E27FC236}">
                <a16:creationId xmlns:a16="http://schemas.microsoft.com/office/drawing/2014/main" id="{ACFEAA6E-2630-B941-A402-681C211FEA44}"/>
              </a:ext>
            </a:extLst>
          </p:cNvPr>
          <p:cNvSpPr/>
          <p:nvPr/>
        </p:nvSpPr>
        <p:spPr>
          <a:xfrm>
            <a:off x="9239248" y="1412776"/>
            <a:ext cx="27614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Fairbairn,Hogan,Marsh</a:t>
            </a:r>
            <a:r>
              <a:rPr lang="de-DE" sz="1400" dirty="0">
                <a:solidFill>
                  <a:srgbClr val="008000"/>
                </a:solidFill>
              </a:rPr>
              <a:t> `14]</a:t>
            </a:r>
          </a:p>
        </p:txBody>
      </p:sp>
      <p:pic>
        <p:nvPicPr>
          <p:cNvPr id="12" name="Bild 3">
            <a:extLst>
              <a:ext uri="{FF2B5EF4-FFF2-40B4-BE49-F238E27FC236}">
                <a16:creationId xmlns:a16="http://schemas.microsoft.com/office/drawing/2014/main" id="{8391A493-37BB-1A49-BFA3-38BD5B9AA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781" y="3268340"/>
            <a:ext cx="7467600" cy="520700"/>
          </a:xfrm>
          <a:prstGeom prst="rect">
            <a:avLst/>
          </a:prstGeom>
        </p:spPr>
      </p:pic>
      <p:pic>
        <p:nvPicPr>
          <p:cNvPr id="13" name="Bild 5">
            <a:extLst>
              <a:ext uri="{FF2B5EF4-FFF2-40B4-BE49-F238E27FC236}">
                <a16:creationId xmlns:a16="http://schemas.microsoft.com/office/drawing/2014/main" id="{3ED47DA2-5A54-1649-A236-27468D3D7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688" y="3851477"/>
            <a:ext cx="1868944" cy="297603"/>
          </a:xfrm>
          <a:prstGeom prst="rect">
            <a:avLst/>
          </a:prstGeom>
        </p:spPr>
      </p:pic>
      <p:pic>
        <p:nvPicPr>
          <p:cNvPr id="14" name="Bild 4">
            <a:extLst>
              <a:ext uri="{FF2B5EF4-FFF2-40B4-BE49-F238E27FC236}">
                <a16:creationId xmlns:a16="http://schemas.microsoft.com/office/drawing/2014/main" id="{70523C50-7470-E842-93C6-42ACF0934C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4896" y="3819004"/>
            <a:ext cx="33782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978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Exploiting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solve</a:t>
            </a:r>
            <a:r>
              <a:rPr lang="de-DE" dirty="0"/>
              <a:t> </a:t>
            </a:r>
            <a:r>
              <a:rPr lang="de-DE" dirty="0" err="1"/>
              <a:t>horizon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flatness</a:t>
            </a:r>
            <a:r>
              <a:rPr lang="de-DE" dirty="0"/>
              <a:t> puzzle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11376024" cy="5174373"/>
          </a:xfrm>
        </p:spPr>
        <p:txBody>
          <a:bodyPr/>
          <a:lstStyle/>
          <a:p>
            <a:r>
              <a:rPr lang="en-US" dirty="0"/>
              <a:t>Take into account non-minimal coupling of Higgs and PQ field to gravity,</a:t>
            </a:r>
          </a:p>
          <a:p>
            <a:endParaRPr lang="en-US" dirty="0"/>
          </a:p>
          <a:p>
            <a:pPr lvl="1"/>
            <a:r>
              <a:rPr lang="en-US" dirty="0"/>
              <a:t>Generated anyway radiatively even if set to zero at some scale</a:t>
            </a:r>
          </a:p>
          <a:p>
            <a:r>
              <a:rPr lang="en-US" dirty="0"/>
              <a:t>Non-minimal couplings stretch scalar potential in Einstein frame; makes it convex and asymptotically flat at large field values</a:t>
            </a:r>
          </a:p>
          <a:p>
            <a:r>
              <a:rPr lang="en-US" dirty="0"/>
              <a:t>Potential has valleys = attractors for Higgs Inflation (HI), Saxion Inflation (SI) or mixed Saxion/Higgs Inflation (SHI), depending on relative signs of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" name="Bild 13">
            <a:extLst>
              <a:ext uri="{FF2B5EF4-FFF2-40B4-BE49-F238E27FC236}">
                <a16:creationId xmlns:a16="http://schemas.microsoft.com/office/drawing/2014/main" id="{53306B86-E271-6744-A01E-93545ECD9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700808"/>
            <a:ext cx="8470900" cy="635000"/>
          </a:xfrm>
          <a:prstGeom prst="rect">
            <a:avLst/>
          </a:prstGeom>
        </p:spPr>
      </p:pic>
      <p:sp>
        <p:nvSpPr>
          <p:cNvPr id="11" name="Rechteck 7">
            <a:extLst>
              <a:ext uri="{FF2B5EF4-FFF2-40B4-BE49-F238E27FC236}">
                <a16:creationId xmlns:a16="http://schemas.microsoft.com/office/drawing/2014/main" id="{ACFEAA6E-2630-B941-A402-681C211FEA44}"/>
              </a:ext>
            </a:extLst>
          </p:cNvPr>
          <p:cNvSpPr/>
          <p:nvPr/>
        </p:nvSpPr>
        <p:spPr>
          <a:xfrm>
            <a:off x="9239248" y="1412776"/>
            <a:ext cx="27614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Fairbairn,Hogan,Marsh</a:t>
            </a:r>
            <a:r>
              <a:rPr lang="de-DE" sz="1400" dirty="0">
                <a:solidFill>
                  <a:srgbClr val="008000"/>
                </a:solidFill>
              </a:rPr>
              <a:t> `14]</a:t>
            </a:r>
          </a:p>
        </p:txBody>
      </p:sp>
      <p:pic>
        <p:nvPicPr>
          <p:cNvPr id="15" name="Bild 7">
            <a:extLst>
              <a:ext uri="{FF2B5EF4-FFF2-40B4-BE49-F238E27FC236}">
                <a16:creationId xmlns:a16="http://schemas.microsoft.com/office/drawing/2014/main" id="{3FC5B456-29E9-5947-80D9-23CA6A45F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8604" y="3801864"/>
            <a:ext cx="4203700" cy="203200"/>
          </a:xfrm>
          <a:prstGeom prst="rect">
            <a:avLst/>
          </a:prstGeom>
        </p:spPr>
      </p:pic>
      <p:pic>
        <p:nvPicPr>
          <p:cNvPr id="16" name="Bild 8">
            <a:extLst>
              <a:ext uri="{FF2B5EF4-FFF2-40B4-BE49-F238E27FC236}">
                <a16:creationId xmlns:a16="http://schemas.microsoft.com/office/drawing/2014/main" id="{861059FC-B2C3-9E4C-87E2-1C11AB199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1504" y="4010620"/>
            <a:ext cx="2298700" cy="2298700"/>
          </a:xfrm>
          <a:prstGeom prst="rect">
            <a:avLst/>
          </a:prstGeom>
        </p:spPr>
      </p:pic>
      <p:pic>
        <p:nvPicPr>
          <p:cNvPr id="17" name="Bild 9">
            <a:extLst>
              <a:ext uri="{FF2B5EF4-FFF2-40B4-BE49-F238E27FC236}">
                <a16:creationId xmlns:a16="http://schemas.microsoft.com/office/drawing/2014/main" id="{0B6A99F4-1876-5542-B7A6-836F63434D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768" y="4074120"/>
            <a:ext cx="2235200" cy="2235200"/>
          </a:xfrm>
          <a:prstGeom prst="rect">
            <a:avLst/>
          </a:prstGeom>
        </p:spPr>
      </p:pic>
      <p:pic>
        <p:nvPicPr>
          <p:cNvPr id="18" name="Bild 10">
            <a:extLst>
              <a:ext uri="{FF2B5EF4-FFF2-40B4-BE49-F238E27FC236}">
                <a16:creationId xmlns:a16="http://schemas.microsoft.com/office/drawing/2014/main" id="{700B5C8B-86B4-1A4D-9923-D729FF9DBC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4032" y="4077072"/>
            <a:ext cx="2222500" cy="2222500"/>
          </a:xfrm>
          <a:prstGeom prst="rect">
            <a:avLst/>
          </a:prstGeom>
        </p:spPr>
      </p:pic>
      <p:sp>
        <p:nvSpPr>
          <p:cNvPr id="19" name="TextBox 1">
            <a:extLst>
              <a:ext uri="{FF2B5EF4-FFF2-40B4-BE49-F238E27FC236}">
                <a16:creationId xmlns:a16="http://schemas.microsoft.com/office/drawing/2014/main" id="{457F3793-05F1-B545-BEA9-64146EE503E0}"/>
              </a:ext>
            </a:extLst>
          </p:cNvPr>
          <p:cNvSpPr txBox="1"/>
          <p:nvPr/>
        </p:nvSpPr>
        <p:spPr>
          <a:xfrm>
            <a:off x="3215680" y="6226650"/>
            <a:ext cx="397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, 1610.01639]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F48B00-60FA-0042-B8EB-1FB26D9362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76325" y="4696089"/>
            <a:ext cx="3138351" cy="111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62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Exploiting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solve</a:t>
            </a:r>
            <a:r>
              <a:rPr lang="de-DE" dirty="0"/>
              <a:t> </a:t>
            </a:r>
            <a:r>
              <a:rPr lang="de-DE" dirty="0" err="1"/>
              <a:t>horizon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flatness</a:t>
            </a:r>
            <a:r>
              <a:rPr lang="de-DE" dirty="0"/>
              <a:t> puzzle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255964" cy="5174373"/>
          </a:xfrm>
        </p:spPr>
        <p:txBody>
          <a:bodyPr/>
          <a:lstStyle/>
          <a:p>
            <a:r>
              <a:rPr lang="en-US" dirty="0"/>
              <a:t>Characteristics of primordial density fluctuations inferred from CMB fluctuations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fit by</a:t>
            </a:r>
          </a:p>
          <a:p>
            <a:pPr marL="0" indent="0">
              <a:buNone/>
            </a:pPr>
            <a:r>
              <a:rPr lang="en-US" dirty="0"/>
              <a:t>      where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HI has </a:t>
            </a:r>
            <a:r>
              <a:rPr lang="en-US" dirty="0" err="1"/>
              <a:t>unitarity</a:t>
            </a:r>
            <a:r>
              <a:rPr lang="en-US" dirty="0"/>
              <a:t> problem </a:t>
            </a:r>
          </a:p>
          <a:p>
            <a:pPr lvl="1"/>
            <a:r>
              <a:rPr lang="en-US" dirty="0"/>
              <a:t>SI and SHI have no </a:t>
            </a:r>
            <a:r>
              <a:rPr lang="en-US" dirty="0" err="1"/>
              <a:t>unitarity</a:t>
            </a:r>
            <a:r>
              <a:rPr lang="en-US" dirty="0"/>
              <a:t> problem if   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5" name="Bild 9">
            <a:extLst>
              <a:ext uri="{FF2B5EF4-FFF2-40B4-BE49-F238E27FC236}">
                <a16:creationId xmlns:a16="http://schemas.microsoft.com/office/drawing/2014/main" id="{849CC4B2-F4D9-0548-9630-18B3690D2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2074044"/>
            <a:ext cx="2527300" cy="850900"/>
          </a:xfrm>
          <a:prstGeom prst="rect">
            <a:avLst/>
          </a:prstGeom>
        </p:spPr>
      </p:pic>
      <p:pic>
        <p:nvPicPr>
          <p:cNvPr id="16" name="Bild 7">
            <a:extLst>
              <a:ext uri="{FF2B5EF4-FFF2-40B4-BE49-F238E27FC236}">
                <a16:creationId xmlns:a16="http://schemas.microsoft.com/office/drawing/2014/main" id="{E1E8315B-B4E9-E44C-8F68-4327D8681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488" y="3077592"/>
            <a:ext cx="2222500" cy="279400"/>
          </a:xfrm>
          <a:prstGeom prst="rect">
            <a:avLst/>
          </a:prstGeom>
        </p:spPr>
      </p:pic>
      <p:pic>
        <p:nvPicPr>
          <p:cNvPr id="19" name="Bild 3">
            <a:extLst>
              <a:ext uri="{FF2B5EF4-FFF2-40B4-BE49-F238E27FC236}">
                <a16:creationId xmlns:a16="http://schemas.microsoft.com/office/drawing/2014/main" id="{70194362-418E-4D4C-8520-61D3E7DE7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4416" y="5711987"/>
            <a:ext cx="1265560" cy="237293"/>
          </a:xfrm>
          <a:prstGeom prst="rect">
            <a:avLst/>
          </a:prstGeom>
        </p:spPr>
      </p:pic>
      <p:sp>
        <p:nvSpPr>
          <p:cNvPr id="21" name="TextBox 1">
            <a:extLst>
              <a:ext uri="{FF2B5EF4-FFF2-40B4-BE49-F238E27FC236}">
                <a16:creationId xmlns:a16="http://schemas.microsoft.com/office/drawing/2014/main" id="{8400D00F-D600-D546-9CA6-32E47EF1CCD1}"/>
              </a:ext>
            </a:extLst>
          </p:cNvPr>
          <p:cNvSpPr txBox="1"/>
          <p:nvPr/>
        </p:nvSpPr>
        <p:spPr>
          <a:xfrm>
            <a:off x="7591413" y="6217567"/>
            <a:ext cx="397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, 1610.01639]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FED0FC-36A1-2F44-9DFC-D099F64904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888" y="1362559"/>
            <a:ext cx="4900760" cy="48027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D7C8E7-1CBB-BF4B-9B85-7FA3C3D7B7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5520" y="3475088"/>
            <a:ext cx="2318748" cy="8515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7A72A5-8781-7D43-876F-F03931D6AE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9203" y="4326607"/>
            <a:ext cx="3502701" cy="96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29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inflaton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255964" cy="517437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8400D00F-D600-D546-9CA6-32E47EF1CCD1}"/>
              </a:ext>
            </a:extLst>
          </p:cNvPr>
          <p:cNvSpPr txBox="1"/>
          <p:nvPr/>
        </p:nvSpPr>
        <p:spPr>
          <a:xfrm>
            <a:off x="7591413" y="6217567"/>
            <a:ext cx="397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, 1610.01639]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B63C344D-F52E-F349-A524-9B915FA4D978}"/>
              </a:ext>
            </a:extLst>
          </p:cNvPr>
          <p:cNvSpPr txBox="1">
            <a:spLocks/>
          </p:cNvSpPr>
          <p:nvPr/>
        </p:nvSpPr>
        <p:spPr>
          <a:xfrm>
            <a:off x="407988" y="1406427"/>
            <a:ext cx="5904035" cy="501024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Stability up to Planck scale?</a:t>
            </a:r>
          </a:p>
          <a:p>
            <a:pPr lvl="1"/>
            <a:r>
              <a:rPr lang="en-US" dirty="0"/>
              <a:t>SM-singlet scalar     helps to stabilize scalar potential in Higgs direction through threshold effect associated with Higgs portal</a:t>
            </a:r>
          </a:p>
          <a:p>
            <a:pPr lvl="2"/>
            <a:r>
              <a:rPr lang="en-US" dirty="0"/>
              <a:t>When     integrated out, Higgs portal gives negative contribution to Higgs quartic,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At energies above       , true (and larger!) value of       is revealed by integrating      in</a:t>
            </a:r>
          </a:p>
          <a:p>
            <a:pPr lvl="1"/>
            <a:r>
              <a:rPr lang="en-US" dirty="0"/>
              <a:t>Stability up to Planck scale ensured if                             exceeds a minimum value dependent on top mass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4" name="Bild 3">
            <a:extLst>
              <a:ext uri="{FF2B5EF4-FFF2-40B4-BE49-F238E27FC236}">
                <a16:creationId xmlns:a16="http://schemas.microsoft.com/office/drawing/2014/main" id="{1F7A6323-EFC2-FB4D-AD58-8A1E44463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624" y="2005856"/>
            <a:ext cx="152400" cy="127000"/>
          </a:xfrm>
          <a:prstGeom prst="rect">
            <a:avLst/>
          </a:prstGeom>
        </p:spPr>
      </p:pic>
      <p:pic>
        <p:nvPicPr>
          <p:cNvPr id="20" name="Bild 8">
            <a:extLst>
              <a:ext uri="{FF2B5EF4-FFF2-40B4-BE49-F238E27FC236}">
                <a16:creationId xmlns:a16="http://schemas.microsoft.com/office/drawing/2014/main" id="{E5656095-1360-9342-BFB5-A312D8077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2780928"/>
            <a:ext cx="139700" cy="177800"/>
          </a:xfrm>
          <a:prstGeom prst="rect">
            <a:avLst/>
          </a:prstGeom>
        </p:spPr>
      </p:pic>
      <p:pic>
        <p:nvPicPr>
          <p:cNvPr id="22" name="Bild 11">
            <a:extLst>
              <a:ext uri="{FF2B5EF4-FFF2-40B4-BE49-F238E27FC236}">
                <a16:creationId xmlns:a16="http://schemas.microsoft.com/office/drawing/2014/main" id="{3D2728B5-52B2-A745-A685-18962FF3C8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6770" y="3284984"/>
            <a:ext cx="3086100" cy="342900"/>
          </a:xfrm>
          <a:prstGeom prst="rect">
            <a:avLst/>
          </a:prstGeom>
        </p:spPr>
      </p:pic>
      <p:pic>
        <p:nvPicPr>
          <p:cNvPr id="23" name="Bild 4">
            <a:extLst>
              <a:ext uri="{FF2B5EF4-FFF2-40B4-BE49-F238E27FC236}">
                <a16:creationId xmlns:a16="http://schemas.microsoft.com/office/drawing/2014/main" id="{AD4D761D-462D-F34A-835F-24772CAC32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1504" y="3717032"/>
            <a:ext cx="330200" cy="203200"/>
          </a:xfrm>
          <a:prstGeom prst="rect">
            <a:avLst/>
          </a:prstGeom>
        </p:spPr>
      </p:pic>
      <p:pic>
        <p:nvPicPr>
          <p:cNvPr id="24" name="Bild 5">
            <a:extLst>
              <a:ext uri="{FF2B5EF4-FFF2-40B4-BE49-F238E27FC236}">
                <a16:creationId xmlns:a16="http://schemas.microsoft.com/office/drawing/2014/main" id="{AC27D48E-0892-A24F-957F-719AE97F43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0512" y="3704456"/>
            <a:ext cx="267496" cy="192597"/>
          </a:xfrm>
          <a:prstGeom prst="rect">
            <a:avLst/>
          </a:prstGeom>
        </p:spPr>
      </p:pic>
      <p:pic>
        <p:nvPicPr>
          <p:cNvPr id="25" name="Bild 6">
            <a:extLst>
              <a:ext uri="{FF2B5EF4-FFF2-40B4-BE49-F238E27FC236}">
                <a16:creationId xmlns:a16="http://schemas.microsoft.com/office/drawing/2014/main" id="{A94EEC78-CC56-AF4F-9CCC-785A502A4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736" y="3971280"/>
            <a:ext cx="139700" cy="177800"/>
          </a:xfrm>
          <a:prstGeom prst="rect">
            <a:avLst/>
          </a:prstGeom>
        </p:spPr>
      </p:pic>
      <p:pic>
        <p:nvPicPr>
          <p:cNvPr id="26" name="Bild 13">
            <a:extLst>
              <a:ext uri="{FF2B5EF4-FFF2-40B4-BE49-F238E27FC236}">
                <a16:creationId xmlns:a16="http://schemas.microsoft.com/office/drawing/2014/main" id="{5535BF90-AF94-7543-8C71-1378A6D806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3832" y="4293096"/>
            <a:ext cx="1765300" cy="342900"/>
          </a:xfrm>
          <a:prstGeom prst="rect">
            <a:avLst/>
          </a:prstGeom>
        </p:spPr>
      </p:pic>
      <p:pic>
        <p:nvPicPr>
          <p:cNvPr id="27" name="Bild 9" descr="deltamin_T_2.pdf">
            <a:extLst>
              <a:ext uri="{FF2B5EF4-FFF2-40B4-BE49-F238E27FC236}">
                <a16:creationId xmlns:a16="http://schemas.microsoft.com/office/drawing/2014/main" id="{5D8D7B28-13B6-1740-8A0B-915971E135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198463"/>
            <a:ext cx="4319860" cy="3078840"/>
          </a:xfrm>
          <a:prstGeom prst="rect">
            <a:avLst/>
          </a:prstGeom>
        </p:spPr>
      </p:pic>
      <p:pic>
        <p:nvPicPr>
          <p:cNvPr id="28" name="Bild 10" descr="deltamin_R_2.pdf">
            <a:extLst>
              <a:ext uri="{FF2B5EF4-FFF2-40B4-BE49-F238E27FC236}">
                <a16:creationId xmlns:a16="http://schemas.microsoft.com/office/drawing/2014/main" id="{B928E77B-4127-D64D-853E-D1D3B4F86E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330" y="3352503"/>
            <a:ext cx="4324302" cy="288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7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09623-41AB-734D-9B56-7EA48304A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FE6444-430E-764E-A05F-B72063E58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Several Problems in Particle Physics and Cosmology Solved in One SMASH | Andreas Ringwald, FLASY 2018, Basel, CH, 2-5 July 2018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2167B5-ABD1-F549-8CBA-3356F3B0C5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Strong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beyond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Standard Model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1374A-6FAE-224C-981D-5A1E8EBCA3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4778330"/>
          </a:xfrm>
        </p:spPr>
        <p:txBody>
          <a:bodyPr/>
          <a:lstStyle/>
          <a:p>
            <a:r>
              <a:rPr lang="de-DE" dirty="0"/>
              <a:t>Standard Model (SM) </a:t>
            </a:r>
            <a:r>
              <a:rPr lang="de-DE" dirty="0" err="1"/>
              <a:t>describes</a:t>
            </a:r>
            <a:r>
              <a:rPr lang="de-DE" dirty="0"/>
              <a:t> </a:t>
            </a:r>
            <a:r>
              <a:rPr lang="de-DE" dirty="0" err="1"/>
              <a:t>interactions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known</a:t>
            </a:r>
            <a:r>
              <a:rPr lang="de-DE" dirty="0"/>
              <a:t> </a:t>
            </a:r>
            <a:r>
              <a:rPr lang="de-DE" dirty="0" err="1"/>
              <a:t>particles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remarkable</a:t>
            </a:r>
            <a:r>
              <a:rPr lang="de-DE" dirty="0"/>
              <a:t> </a:t>
            </a:r>
            <a:r>
              <a:rPr lang="de-DE" dirty="0" err="1"/>
              <a:t>accuracy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2E95F3-02ED-D149-87E6-78658CB63C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56" y="2063584"/>
            <a:ext cx="3908440" cy="3741680"/>
          </a:xfrm>
          <a:prstGeom prst="rect">
            <a:avLst/>
          </a:prstGeom>
        </p:spPr>
      </p:pic>
      <p:sp>
        <p:nvSpPr>
          <p:cNvPr id="11" name="TextBox 3">
            <a:extLst>
              <a:ext uri="{FF2B5EF4-FFF2-40B4-BE49-F238E27FC236}">
                <a16:creationId xmlns:a16="http://schemas.microsoft.com/office/drawing/2014/main" id="{9A8AE7CF-BB18-4B43-9C05-FF0DA02F629A}"/>
              </a:ext>
            </a:extLst>
          </p:cNvPr>
          <p:cNvSpPr txBox="1"/>
          <p:nvPr/>
        </p:nvSpPr>
        <p:spPr>
          <a:xfrm>
            <a:off x="2495600" y="6021288"/>
            <a:ext cx="1061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[Wikipedia]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1CEB33-5065-F940-97B2-69EBC128CA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057" y="1368152"/>
            <a:ext cx="6297623" cy="4725144"/>
          </a:xfrm>
          <a:prstGeom prst="rect">
            <a:avLst/>
          </a:prstGeom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id="{7B70B13E-E8AF-4A4B-B2D4-F6D50BFD6CCD}"/>
              </a:ext>
            </a:extLst>
          </p:cNvPr>
          <p:cNvSpPr txBox="1"/>
          <p:nvPr/>
        </p:nvSpPr>
        <p:spPr>
          <a:xfrm>
            <a:off x="8328248" y="6273023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twiki.cern.ch</a:t>
            </a:r>
            <a:r>
              <a:rPr lang="de-DE" sz="1400" dirty="0">
                <a:solidFill>
                  <a:srgbClr val="008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806043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inflaton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255964" cy="5174373"/>
          </a:xfrm>
        </p:spPr>
        <p:txBody>
          <a:bodyPr/>
          <a:lstStyle/>
          <a:p>
            <a:r>
              <a:rPr lang="en-US" dirty="0"/>
              <a:t>Both in </a:t>
            </a:r>
            <a:r>
              <a:rPr lang="en-US" dirty="0">
                <a:solidFill>
                  <a:srgbClr val="0070C0"/>
                </a:solidFill>
              </a:rPr>
              <a:t>SI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SHI</a:t>
            </a:r>
            <a:r>
              <a:rPr lang="en-US" dirty="0"/>
              <a:t> with            , slow-roll </a:t>
            </a:r>
            <a:r>
              <a:rPr lang="en-US" dirty="0" err="1"/>
              <a:t>infla-tion</a:t>
            </a:r>
            <a:r>
              <a:rPr lang="en-US" dirty="0"/>
              <a:t> ends at a value of</a:t>
            </a:r>
          </a:p>
          <a:p>
            <a:r>
              <a:rPr lang="en-US" dirty="0" err="1"/>
              <a:t>Inflaton</a:t>
            </a:r>
            <a:r>
              <a:rPr lang="en-US" dirty="0"/>
              <a:t> starts to undergo Hubble-damped </a:t>
            </a:r>
            <a:r>
              <a:rPr lang="en-US" dirty="0" err="1"/>
              <a:t>oscil-lations</a:t>
            </a:r>
            <a:r>
              <a:rPr lang="en-US" dirty="0"/>
              <a:t> in a quasi-quartic potential, with Universe expanding as in a radiation-dominated era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8400D00F-D600-D546-9CA6-32E47EF1CCD1}"/>
              </a:ext>
            </a:extLst>
          </p:cNvPr>
          <p:cNvSpPr txBox="1"/>
          <p:nvPr/>
        </p:nvSpPr>
        <p:spPr>
          <a:xfrm>
            <a:off x="7591413" y="6309320"/>
            <a:ext cx="397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, 1610.01639]</a:t>
            </a:r>
          </a:p>
        </p:txBody>
      </p:sp>
      <p:pic>
        <p:nvPicPr>
          <p:cNvPr id="13" name="Bild 3">
            <a:extLst>
              <a:ext uri="{FF2B5EF4-FFF2-40B4-BE49-F238E27FC236}">
                <a16:creationId xmlns:a16="http://schemas.microsoft.com/office/drawing/2014/main" id="{86CC276B-2CDD-5841-A8DC-9BFBAA307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352" y="1459508"/>
            <a:ext cx="660400" cy="241300"/>
          </a:xfrm>
          <a:prstGeom prst="rect">
            <a:avLst/>
          </a:prstGeom>
        </p:spPr>
      </p:pic>
      <p:pic>
        <p:nvPicPr>
          <p:cNvPr id="14" name="Bild 5">
            <a:extLst>
              <a:ext uri="{FF2B5EF4-FFF2-40B4-BE49-F238E27FC236}">
                <a16:creationId xmlns:a16="http://schemas.microsoft.com/office/drawing/2014/main" id="{CAE59579-29D2-2444-9E63-2BD959303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664" y="1734840"/>
            <a:ext cx="1193800" cy="254000"/>
          </a:xfrm>
          <a:prstGeom prst="rect">
            <a:avLst/>
          </a:prstGeom>
        </p:spPr>
      </p:pic>
      <p:pic>
        <p:nvPicPr>
          <p:cNvPr id="20" name="Bild 8">
            <a:extLst>
              <a:ext uri="{FF2B5EF4-FFF2-40B4-BE49-F238E27FC236}">
                <a16:creationId xmlns:a16="http://schemas.microsoft.com/office/drawing/2014/main" id="{54089FFA-169F-0A40-8285-9F09BFD96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240" y="260648"/>
            <a:ext cx="3051702" cy="3051702"/>
          </a:xfrm>
          <a:prstGeom prst="rect">
            <a:avLst/>
          </a:prstGeom>
        </p:spPr>
      </p:pic>
      <p:pic>
        <p:nvPicPr>
          <p:cNvPr id="22" name="Bild 9">
            <a:extLst>
              <a:ext uri="{FF2B5EF4-FFF2-40B4-BE49-F238E27FC236}">
                <a16:creationId xmlns:a16="http://schemas.microsoft.com/office/drawing/2014/main" id="{BFDFF98F-2ED8-D841-A9BB-5262089E6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4159" y="3291847"/>
            <a:ext cx="3058425" cy="30584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C1E682-AC43-1E48-8E5F-B5C256B858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4756" y="561504"/>
            <a:ext cx="825500" cy="203200"/>
          </a:xfrm>
          <a:prstGeom prst="rect">
            <a:avLst/>
          </a:prstGeom>
        </p:spPr>
      </p:pic>
      <p:pic>
        <p:nvPicPr>
          <p:cNvPr id="12" name="Bild 10">
            <a:extLst>
              <a:ext uri="{FF2B5EF4-FFF2-40B4-BE49-F238E27FC236}">
                <a16:creationId xmlns:a16="http://schemas.microsoft.com/office/drawing/2014/main" id="{CEA6E701-DD9E-D54D-B74A-6318512985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6160" y="3645024"/>
            <a:ext cx="82550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467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inflaton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255964" cy="5174373"/>
          </a:xfrm>
        </p:spPr>
        <p:txBody>
          <a:bodyPr/>
          <a:lstStyle/>
          <a:p>
            <a:r>
              <a:rPr lang="en-US" dirty="0"/>
              <a:t>Both in </a:t>
            </a:r>
            <a:r>
              <a:rPr lang="en-US" dirty="0">
                <a:solidFill>
                  <a:srgbClr val="0070C0"/>
                </a:solidFill>
              </a:rPr>
              <a:t>SI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SHI</a:t>
            </a:r>
            <a:r>
              <a:rPr lang="en-US" dirty="0"/>
              <a:t> with            , slow-roll </a:t>
            </a:r>
            <a:r>
              <a:rPr lang="en-US" dirty="0" err="1"/>
              <a:t>infla-tion</a:t>
            </a:r>
            <a:r>
              <a:rPr lang="en-US" dirty="0"/>
              <a:t> ends at a value of</a:t>
            </a:r>
          </a:p>
          <a:p>
            <a:r>
              <a:rPr lang="en-US" dirty="0" err="1"/>
              <a:t>Inflaton</a:t>
            </a:r>
            <a:r>
              <a:rPr lang="en-US" dirty="0"/>
              <a:t> starts to undergo Hubble-damped </a:t>
            </a:r>
            <a:r>
              <a:rPr lang="en-US" dirty="0" err="1"/>
              <a:t>oscil-lations</a:t>
            </a:r>
            <a:r>
              <a:rPr lang="en-US" dirty="0"/>
              <a:t> in a quasi-quartic potential, with Universe expanding as in a radiation-dominated era</a:t>
            </a:r>
          </a:p>
          <a:p>
            <a:r>
              <a:rPr lang="en-US" dirty="0"/>
              <a:t>For                       , PQ symmetry restored after few oscillations and then broken again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8400D00F-D600-D546-9CA6-32E47EF1CCD1}"/>
              </a:ext>
            </a:extLst>
          </p:cNvPr>
          <p:cNvSpPr txBox="1"/>
          <p:nvPr/>
        </p:nvSpPr>
        <p:spPr>
          <a:xfrm>
            <a:off x="7591413" y="6309320"/>
            <a:ext cx="397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, 1610.01639]</a:t>
            </a:r>
          </a:p>
        </p:txBody>
      </p:sp>
      <p:pic>
        <p:nvPicPr>
          <p:cNvPr id="13" name="Bild 3">
            <a:extLst>
              <a:ext uri="{FF2B5EF4-FFF2-40B4-BE49-F238E27FC236}">
                <a16:creationId xmlns:a16="http://schemas.microsoft.com/office/drawing/2014/main" id="{86CC276B-2CDD-5841-A8DC-9BFBAA307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352" y="1459508"/>
            <a:ext cx="660400" cy="241300"/>
          </a:xfrm>
          <a:prstGeom prst="rect">
            <a:avLst/>
          </a:prstGeom>
        </p:spPr>
      </p:pic>
      <p:pic>
        <p:nvPicPr>
          <p:cNvPr id="14" name="Bild 5">
            <a:extLst>
              <a:ext uri="{FF2B5EF4-FFF2-40B4-BE49-F238E27FC236}">
                <a16:creationId xmlns:a16="http://schemas.microsoft.com/office/drawing/2014/main" id="{CAE59579-29D2-2444-9E63-2BD959303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664" y="1734840"/>
            <a:ext cx="1193800" cy="25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E42029-2770-1C4E-9AF6-12A07FA95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116" y="3236254"/>
            <a:ext cx="1388492" cy="2414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9C34E8F-FB0F-5B44-903B-CC41E5FBDF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1152128"/>
            <a:ext cx="5157192" cy="51571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4EBC30-D729-F141-AF3D-D17BCE6DB3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861048"/>
            <a:ext cx="4248472" cy="264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749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inflaton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255964" cy="5174373"/>
          </a:xfrm>
        </p:spPr>
        <p:txBody>
          <a:bodyPr/>
          <a:lstStyle/>
          <a:p>
            <a:r>
              <a:rPr lang="en-US" dirty="0"/>
              <a:t>Both in </a:t>
            </a:r>
            <a:r>
              <a:rPr lang="en-US" dirty="0">
                <a:solidFill>
                  <a:srgbClr val="0070C0"/>
                </a:solidFill>
              </a:rPr>
              <a:t>SI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SHI</a:t>
            </a:r>
            <a:r>
              <a:rPr lang="en-US" dirty="0"/>
              <a:t> with            , slow-roll </a:t>
            </a:r>
            <a:r>
              <a:rPr lang="en-US" dirty="0" err="1"/>
              <a:t>infla-tion</a:t>
            </a:r>
            <a:r>
              <a:rPr lang="en-US" dirty="0"/>
              <a:t> ends at a value of</a:t>
            </a:r>
          </a:p>
          <a:p>
            <a:r>
              <a:rPr lang="en-US" dirty="0" err="1"/>
              <a:t>Inflaton</a:t>
            </a:r>
            <a:r>
              <a:rPr lang="en-US" dirty="0"/>
              <a:t> starts to undergo Hubble-damped </a:t>
            </a:r>
            <a:r>
              <a:rPr lang="en-US" dirty="0" err="1"/>
              <a:t>oscil-lations</a:t>
            </a:r>
            <a:r>
              <a:rPr lang="en-US" dirty="0"/>
              <a:t> in a quasi-quartic potential, with Universe expanding as in a radiation-dominated era</a:t>
            </a:r>
          </a:p>
          <a:p>
            <a:r>
              <a:rPr lang="en-US" dirty="0"/>
              <a:t>For                       , PQ symmetry restored after few oscillations and then broken again</a:t>
            </a:r>
          </a:p>
          <a:p>
            <a:r>
              <a:rPr lang="en-US" b="1" dirty="0">
                <a:solidFill>
                  <a:srgbClr val="0070C0"/>
                </a:solidFill>
              </a:rPr>
              <a:t>SI: </a:t>
            </a:r>
            <a:r>
              <a:rPr lang="en-US" dirty="0"/>
              <a:t>Large induced particle masses quench </a:t>
            </a:r>
            <a:r>
              <a:rPr lang="en-US" dirty="0" err="1"/>
              <a:t>infla</a:t>
            </a:r>
            <a:r>
              <a:rPr lang="en-US" dirty="0"/>
              <a:t>-ton decays or annihilations into SM particles</a:t>
            </a:r>
          </a:p>
          <a:p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SHI: </a:t>
            </a:r>
            <a:r>
              <a:rPr lang="en-US" dirty="0"/>
              <a:t>Higgs component of </a:t>
            </a:r>
            <a:r>
              <a:rPr lang="en-US" dirty="0" err="1"/>
              <a:t>inflaton</a:t>
            </a:r>
            <a:r>
              <a:rPr lang="en-US" dirty="0"/>
              <a:t> allows for production of SM gauge bosons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8400D00F-D600-D546-9CA6-32E47EF1CCD1}"/>
              </a:ext>
            </a:extLst>
          </p:cNvPr>
          <p:cNvSpPr txBox="1"/>
          <p:nvPr/>
        </p:nvSpPr>
        <p:spPr>
          <a:xfrm>
            <a:off x="7591413" y="6309320"/>
            <a:ext cx="397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, 1610.01639]</a:t>
            </a:r>
          </a:p>
        </p:txBody>
      </p:sp>
      <p:pic>
        <p:nvPicPr>
          <p:cNvPr id="13" name="Bild 3">
            <a:extLst>
              <a:ext uri="{FF2B5EF4-FFF2-40B4-BE49-F238E27FC236}">
                <a16:creationId xmlns:a16="http://schemas.microsoft.com/office/drawing/2014/main" id="{86CC276B-2CDD-5841-A8DC-9BFBAA307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352" y="1459508"/>
            <a:ext cx="660400" cy="241300"/>
          </a:xfrm>
          <a:prstGeom prst="rect">
            <a:avLst/>
          </a:prstGeom>
        </p:spPr>
      </p:pic>
      <p:pic>
        <p:nvPicPr>
          <p:cNvPr id="14" name="Bild 5">
            <a:extLst>
              <a:ext uri="{FF2B5EF4-FFF2-40B4-BE49-F238E27FC236}">
                <a16:creationId xmlns:a16="http://schemas.microsoft.com/office/drawing/2014/main" id="{CAE59579-29D2-2444-9E63-2BD959303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664" y="1734840"/>
            <a:ext cx="1193800" cy="254000"/>
          </a:xfrm>
          <a:prstGeom prst="rect">
            <a:avLst/>
          </a:prstGeom>
        </p:spPr>
      </p:pic>
      <p:pic>
        <p:nvPicPr>
          <p:cNvPr id="10" name="Bild 3">
            <a:extLst>
              <a:ext uri="{FF2B5EF4-FFF2-40B4-BE49-F238E27FC236}">
                <a16:creationId xmlns:a16="http://schemas.microsoft.com/office/drawing/2014/main" id="{9926A1EC-522D-E847-AC14-5BA07C812C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404" y="4653136"/>
            <a:ext cx="2654300" cy="317500"/>
          </a:xfrm>
          <a:prstGeom prst="rect">
            <a:avLst/>
          </a:prstGeom>
        </p:spPr>
      </p:pic>
      <p:pic>
        <p:nvPicPr>
          <p:cNvPr id="12" name="Bild 5">
            <a:extLst>
              <a:ext uri="{FF2B5EF4-FFF2-40B4-BE49-F238E27FC236}">
                <a16:creationId xmlns:a16="http://schemas.microsoft.com/office/drawing/2014/main" id="{737B7AB8-0CA4-1045-B32B-B9C68C54C2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720" y="4653136"/>
            <a:ext cx="2438400" cy="279400"/>
          </a:xfrm>
          <a:prstGeom prst="rect">
            <a:avLst/>
          </a:prstGeom>
        </p:spPr>
      </p:pic>
      <p:pic>
        <p:nvPicPr>
          <p:cNvPr id="18" name="Bild 4" descr="reheatingcomoving_96.pdf">
            <a:extLst>
              <a:ext uri="{FF2B5EF4-FFF2-40B4-BE49-F238E27FC236}">
                <a16:creationId xmlns:a16="http://schemas.microsoft.com/office/drawing/2014/main" id="{8F22A3B2-4815-0E46-B3D4-DB49A73C9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974" y="349611"/>
            <a:ext cx="3312302" cy="3017876"/>
          </a:xfrm>
          <a:prstGeom prst="rect">
            <a:avLst/>
          </a:prstGeom>
        </p:spPr>
      </p:pic>
      <p:pic>
        <p:nvPicPr>
          <p:cNvPr id="19" name="Bild 6" descr="Tevol_96.pdf">
            <a:extLst>
              <a:ext uri="{FF2B5EF4-FFF2-40B4-BE49-F238E27FC236}">
                <a16:creationId xmlns:a16="http://schemas.microsoft.com/office/drawing/2014/main" id="{B5595BC7-072D-EC4C-A731-7E90DC039A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469" y="3367487"/>
            <a:ext cx="3287139" cy="30132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E42029-2770-1C4E-9AF6-12A07FA955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9116" y="3236254"/>
            <a:ext cx="1388492" cy="2414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32A7E1-BBC6-1E42-9E2D-819AA3EE97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8828" y="5885808"/>
            <a:ext cx="1480747" cy="2394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61431E-D289-9446-9B9F-DFC26BFED5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99656" y="5720845"/>
            <a:ext cx="3019648" cy="58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623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inflaton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1318" y="1442724"/>
            <a:ext cx="11542694" cy="5174373"/>
          </a:xfrm>
        </p:spPr>
        <p:txBody>
          <a:bodyPr/>
          <a:lstStyle/>
          <a:p>
            <a:r>
              <a:rPr lang="en-US" dirty="0"/>
              <a:t>Expansion and thermal history of universe predicted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Number of e-folds          from the time a given comoving scale    leaves horizon until end of inflation predicted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8400D00F-D600-D546-9CA6-32E47EF1CCD1}"/>
              </a:ext>
            </a:extLst>
          </p:cNvPr>
          <p:cNvSpPr txBox="1"/>
          <p:nvPr/>
        </p:nvSpPr>
        <p:spPr>
          <a:xfrm>
            <a:off x="7591413" y="6309320"/>
            <a:ext cx="397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, 1610.01639]</a:t>
            </a:r>
          </a:p>
        </p:txBody>
      </p:sp>
      <p:pic>
        <p:nvPicPr>
          <p:cNvPr id="16" name="Bild 5" descr="SMASHstoryline.pdf">
            <a:extLst>
              <a:ext uri="{FF2B5EF4-FFF2-40B4-BE49-F238E27FC236}">
                <a16:creationId xmlns:a16="http://schemas.microsoft.com/office/drawing/2014/main" id="{D6421215-DB68-254B-84C7-28C497BD2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1720279"/>
            <a:ext cx="7309920" cy="4267165"/>
          </a:xfrm>
          <a:prstGeom prst="rect">
            <a:avLst/>
          </a:prstGeom>
        </p:spPr>
      </p:pic>
      <p:pic>
        <p:nvPicPr>
          <p:cNvPr id="20" name="Bild 3">
            <a:extLst>
              <a:ext uri="{FF2B5EF4-FFF2-40B4-BE49-F238E27FC236}">
                <a16:creationId xmlns:a16="http://schemas.microsoft.com/office/drawing/2014/main" id="{4DD96AA6-C505-8140-B4BE-417435BAF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600" y="6076464"/>
            <a:ext cx="476800" cy="232856"/>
          </a:xfrm>
          <a:prstGeom prst="rect">
            <a:avLst/>
          </a:prstGeom>
        </p:spPr>
      </p:pic>
      <p:pic>
        <p:nvPicPr>
          <p:cNvPr id="22" name="Bild 4">
            <a:extLst>
              <a:ext uri="{FF2B5EF4-FFF2-40B4-BE49-F238E27FC236}">
                <a16:creationId xmlns:a16="http://schemas.microsoft.com/office/drawing/2014/main" id="{20A3E10C-A8DF-574B-9525-423E8F2C3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8088" y="6021288"/>
            <a:ext cx="1270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259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inflaton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11304636" cy="5174373"/>
          </a:xfrm>
        </p:spPr>
        <p:txBody>
          <a:bodyPr/>
          <a:lstStyle/>
          <a:p>
            <a:r>
              <a:rPr lang="de-DE" dirty="0"/>
              <a:t>Sharp </a:t>
            </a:r>
            <a:r>
              <a:rPr lang="de-DE" dirty="0" err="1"/>
              <a:t>prediction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    </a:t>
            </a:r>
            <a:r>
              <a:rPr lang="de-DE" dirty="0" err="1">
                <a:solidFill>
                  <a:srgbClr val="000000"/>
                </a:solidFill>
              </a:rPr>
              <a:t>vs</a:t>
            </a:r>
            <a:r>
              <a:rPr lang="de-DE" dirty="0">
                <a:solidFill>
                  <a:srgbClr val="000000"/>
                </a:solidFill>
              </a:rPr>
              <a:t>      :</a:t>
            </a:r>
            <a:endParaRPr lang="de-DE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8400D00F-D600-D546-9CA6-32E47EF1CCD1}"/>
              </a:ext>
            </a:extLst>
          </p:cNvPr>
          <p:cNvSpPr txBox="1"/>
          <p:nvPr/>
        </p:nvSpPr>
        <p:spPr>
          <a:xfrm>
            <a:off x="7591413" y="6309320"/>
            <a:ext cx="397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, 1610.01639]</a:t>
            </a:r>
          </a:p>
        </p:txBody>
      </p:sp>
      <p:pic>
        <p:nvPicPr>
          <p:cNvPr id="8" name="Bild 3">
            <a:extLst>
              <a:ext uri="{FF2B5EF4-FFF2-40B4-BE49-F238E27FC236}">
                <a16:creationId xmlns:a16="http://schemas.microsoft.com/office/drawing/2014/main" id="{132F8C79-CA9A-8F41-BA68-4C5075222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348" y="1484784"/>
            <a:ext cx="114300" cy="127000"/>
          </a:xfrm>
          <a:prstGeom prst="rect">
            <a:avLst/>
          </a:prstGeom>
        </p:spPr>
      </p:pic>
      <p:pic>
        <p:nvPicPr>
          <p:cNvPr id="10" name="Bild 8">
            <a:extLst>
              <a:ext uri="{FF2B5EF4-FFF2-40B4-BE49-F238E27FC236}">
                <a16:creationId xmlns:a16="http://schemas.microsoft.com/office/drawing/2014/main" id="{8EF78DD4-1EA2-954A-91BF-2607DCC39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6" y="1535708"/>
            <a:ext cx="241300" cy="165100"/>
          </a:xfrm>
          <a:prstGeom prst="rect">
            <a:avLst/>
          </a:prstGeom>
        </p:spPr>
      </p:pic>
      <p:pic>
        <p:nvPicPr>
          <p:cNvPr id="11" name="Bild 11" descr="log_contours_22.pdf">
            <a:extLst>
              <a:ext uri="{FF2B5EF4-FFF2-40B4-BE49-F238E27FC236}">
                <a16:creationId xmlns:a16="http://schemas.microsoft.com/office/drawing/2014/main" id="{42465F23-4222-7949-8011-4B0384A608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936" y="1844824"/>
            <a:ext cx="7080373" cy="447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301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Inflation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modulus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inflaton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11304636" cy="5174373"/>
          </a:xfrm>
        </p:spPr>
        <p:txBody>
          <a:bodyPr/>
          <a:lstStyle/>
          <a:p>
            <a:r>
              <a:rPr lang="de-DE" dirty="0"/>
              <a:t>Sharp </a:t>
            </a:r>
            <a:r>
              <a:rPr lang="de-DE" dirty="0" err="1"/>
              <a:t>prediction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    </a:t>
            </a:r>
            <a:r>
              <a:rPr lang="de-DE" dirty="0" err="1">
                <a:solidFill>
                  <a:srgbClr val="000000"/>
                </a:solidFill>
              </a:rPr>
              <a:t>vs</a:t>
            </a:r>
            <a:r>
              <a:rPr lang="de-DE" dirty="0">
                <a:solidFill>
                  <a:srgbClr val="000000"/>
                </a:solidFill>
              </a:rPr>
              <a:t>       </a:t>
            </a:r>
            <a:r>
              <a:rPr lang="de-DE" dirty="0" err="1">
                <a:solidFill>
                  <a:srgbClr val="000000"/>
                </a:solidFill>
              </a:rPr>
              <a:t>can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be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probed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by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upcoming</a:t>
            </a:r>
            <a:r>
              <a:rPr lang="de-DE" dirty="0">
                <a:solidFill>
                  <a:srgbClr val="000000"/>
                </a:solidFill>
              </a:rPr>
              <a:t> CMB </a:t>
            </a:r>
            <a:r>
              <a:rPr lang="de-DE" dirty="0" err="1">
                <a:solidFill>
                  <a:srgbClr val="000000"/>
                </a:solidFill>
              </a:rPr>
              <a:t>experiments</a:t>
            </a:r>
            <a:r>
              <a:rPr lang="de-DE" dirty="0">
                <a:solidFill>
                  <a:srgbClr val="000000"/>
                </a:solidFill>
              </a:rPr>
              <a:t> (e.g. CMB-S4):   </a:t>
            </a:r>
          </a:p>
          <a:p>
            <a:endParaRPr lang="de-DE" dirty="0">
              <a:solidFill>
                <a:srgbClr val="000000"/>
              </a:solidFill>
            </a:endParaRPr>
          </a:p>
          <a:p>
            <a:endParaRPr lang="de-DE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8400D00F-D600-D546-9CA6-32E47EF1CCD1}"/>
              </a:ext>
            </a:extLst>
          </p:cNvPr>
          <p:cNvSpPr txBox="1"/>
          <p:nvPr/>
        </p:nvSpPr>
        <p:spPr>
          <a:xfrm>
            <a:off x="7591413" y="6309320"/>
            <a:ext cx="397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, 1610.01639]</a:t>
            </a:r>
          </a:p>
        </p:txBody>
      </p:sp>
      <p:pic>
        <p:nvPicPr>
          <p:cNvPr id="8" name="Bild 3">
            <a:extLst>
              <a:ext uri="{FF2B5EF4-FFF2-40B4-BE49-F238E27FC236}">
                <a16:creationId xmlns:a16="http://schemas.microsoft.com/office/drawing/2014/main" id="{132F8C79-CA9A-8F41-BA68-4C5075222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348" y="1484784"/>
            <a:ext cx="114300" cy="127000"/>
          </a:xfrm>
          <a:prstGeom prst="rect">
            <a:avLst/>
          </a:prstGeom>
        </p:spPr>
      </p:pic>
      <p:pic>
        <p:nvPicPr>
          <p:cNvPr id="10" name="Bild 8">
            <a:extLst>
              <a:ext uri="{FF2B5EF4-FFF2-40B4-BE49-F238E27FC236}">
                <a16:creationId xmlns:a16="http://schemas.microsoft.com/office/drawing/2014/main" id="{8EF78DD4-1EA2-954A-91BF-2607DCC39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6" y="1535708"/>
            <a:ext cx="241300" cy="165100"/>
          </a:xfrm>
          <a:prstGeom prst="rect">
            <a:avLst/>
          </a:prstGeom>
        </p:spPr>
      </p:pic>
      <p:pic>
        <p:nvPicPr>
          <p:cNvPr id="12" name="Bild 5" descr="log_contours_S4.pdf">
            <a:extLst>
              <a:ext uri="{FF2B5EF4-FFF2-40B4-BE49-F238E27FC236}">
                <a16:creationId xmlns:a16="http://schemas.microsoft.com/office/drawing/2014/main" id="{6B1DF835-DDAD-3A40-AAE8-7EF7BBFA2E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876" y="1835258"/>
            <a:ext cx="7076324" cy="447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398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Axion</a:t>
            </a:r>
            <a:r>
              <a:rPr lang="de-DE" dirty="0"/>
              <a:t> Dark Matter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post-</a:t>
            </a:r>
            <a:r>
              <a:rPr lang="de-DE" dirty="0" err="1"/>
              <a:t>inflationary</a:t>
            </a:r>
            <a:r>
              <a:rPr lang="de-DE" dirty="0"/>
              <a:t> PQ SB </a:t>
            </a:r>
            <a:r>
              <a:rPr lang="de-DE" dirty="0" err="1"/>
              <a:t>scenario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111948" cy="5174373"/>
          </a:xfrm>
        </p:spPr>
        <p:txBody>
          <a:bodyPr/>
          <a:lstStyle/>
          <a:p>
            <a:r>
              <a:rPr lang="en-US" dirty="0"/>
              <a:t>PQ phase transition takes place at</a:t>
            </a:r>
          </a:p>
          <a:p>
            <a:endParaRPr lang="de-DE" dirty="0"/>
          </a:p>
          <a:p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random</a:t>
            </a:r>
            <a:r>
              <a:rPr lang="de-DE" dirty="0"/>
              <a:t> initial </a:t>
            </a:r>
            <a:r>
              <a:rPr lang="de-DE" dirty="0" err="1"/>
              <a:t>values</a:t>
            </a:r>
            <a:r>
              <a:rPr lang="de-DE" dirty="0"/>
              <a:t> in </a:t>
            </a:r>
            <a:r>
              <a:rPr lang="de-DE" dirty="0" err="1"/>
              <a:t>causally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</a:t>
            </a:r>
            <a:r>
              <a:rPr lang="de-DE" dirty="0" err="1"/>
              <a:t>domains</a:t>
            </a:r>
            <a:r>
              <a:rPr lang="de-DE" dirty="0"/>
              <a:t> </a:t>
            </a:r>
          </a:p>
          <a:p>
            <a:r>
              <a:rPr lang="de-DE" dirty="0" err="1"/>
              <a:t>Later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                         , </a:t>
            </a:r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starts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oscillate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potential; </a:t>
            </a:r>
            <a:r>
              <a:rPr lang="de-DE" dirty="0" err="1"/>
              <a:t>be-haves</a:t>
            </a:r>
            <a:r>
              <a:rPr lang="de-DE" dirty="0"/>
              <a:t> like </a:t>
            </a:r>
            <a:r>
              <a:rPr lang="de-DE" dirty="0" err="1"/>
              <a:t>cold</a:t>
            </a:r>
            <a:r>
              <a:rPr lang="de-DE" dirty="0"/>
              <a:t> </a:t>
            </a:r>
            <a:r>
              <a:rPr lang="de-DE" dirty="0" err="1"/>
              <a:t>dark</a:t>
            </a:r>
            <a:r>
              <a:rPr lang="de-DE" dirty="0"/>
              <a:t> matter:</a:t>
            </a:r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99C67DD3-D52B-CE44-9386-2AC573361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1844824"/>
            <a:ext cx="2349500" cy="279400"/>
          </a:xfrm>
          <a:prstGeom prst="rect">
            <a:avLst/>
          </a:prstGeom>
        </p:spPr>
      </p:pic>
      <p:pic>
        <p:nvPicPr>
          <p:cNvPr id="12" name="Bild 10">
            <a:extLst>
              <a:ext uri="{FF2B5EF4-FFF2-40B4-BE49-F238E27FC236}">
                <a16:creationId xmlns:a16="http://schemas.microsoft.com/office/drawing/2014/main" id="{699349C2-5BA1-DD44-A4D9-F3DF89EBB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236" y="3140968"/>
            <a:ext cx="1552476" cy="246655"/>
          </a:xfrm>
          <a:prstGeom prst="rect">
            <a:avLst/>
          </a:prstGeom>
        </p:spPr>
      </p:pic>
      <p:pic>
        <p:nvPicPr>
          <p:cNvPr id="15" name="Bild 4">
            <a:extLst>
              <a:ext uri="{FF2B5EF4-FFF2-40B4-BE49-F238E27FC236}">
                <a16:creationId xmlns:a16="http://schemas.microsoft.com/office/drawing/2014/main" id="{7CB584AD-17A8-B54A-A419-98FAFFB6C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7512" y="3717032"/>
            <a:ext cx="1676400" cy="241300"/>
          </a:xfrm>
          <a:prstGeom prst="rect">
            <a:avLst/>
          </a:prstGeom>
        </p:spPr>
      </p:pic>
      <p:sp>
        <p:nvSpPr>
          <p:cNvPr id="16" name="Rechteck 9">
            <a:extLst>
              <a:ext uri="{FF2B5EF4-FFF2-40B4-BE49-F238E27FC236}">
                <a16:creationId xmlns:a16="http://schemas.microsoft.com/office/drawing/2014/main" id="{BE47B6F2-AA82-EF47-B68B-4AEB63CD9FA8}"/>
              </a:ext>
            </a:extLst>
          </p:cNvPr>
          <p:cNvSpPr/>
          <p:nvPr/>
        </p:nvSpPr>
        <p:spPr>
          <a:xfrm>
            <a:off x="753286" y="4005064"/>
            <a:ext cx="49106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</a:t>
            </a:r>
            <a:r>
              <a:rPr lang="de-DE" sz="1200" dirty="0" err="1">
                <a:solidFill>
                  <a:srgbClr val="008000"/>
                </a:solidFill>
              </a:rPr>
              <a:t>Preskill,Wise,Wilczek</a:t>
            </a:r>
            <a:r>
              <a:rPr lang="de-DE" sz="1200" dirty="0">
                <a:solidFill>
                  <a:srgbClr val="008000"/>
                </a:solidFill>
              </a:rPr>
              <a:t> 83; </a:t>
            </a:r>
            <a:r>
              <a:rPr lang="de-DE" sz="1200" dirty="0" err="1">
                <a:solidFill>
                  <a:srgbClr val="008000"/>
                </a:solidFill>
              </a:rPr>
              <a:t>Abbott,Sikivie</a:t>
            </a:r>
            <a:r>
              <a:rPr lang="de-DE" sz="1200" dirty="0">
                <a:solidFill>
                  <a:srgbClr val="008000"/>
                </a:solidFill>
              </a:rPr>
              <a:t> 83; </a:t>
            </a:r>
            <a:r>
              <a:rPr lang="de-DE" sz="1200" dirty="0" err="1">
                <a:solidFill>
                  <a:srgbClr val="008000"/>
                </a:solidFill>
              </a:rPr>
              <a:t>Dine,Fischler</a:t>
            </a:r>
            <a:r>
              <a:rPr lang="de-DE" sz="1200" dirty="0">
                <a:solidFill>
                  <a:srgbClr val="008000"/>
                </a:solidFill>
              </a:rPr>
              <a:t> 83,....]</a:t>
            </a:r>
          </a:p>
        </p:txBody>
      </p:sp>
      <p:pic>
        <p:nvPicPr>
          <p:cNvPr id="23" name="Bild 13" descr="Untitled.png">
            <a:extLst>
              <a:ext uri="{FF2B5EF4-FFF2-40B4-BE49-F238E27FC236}">
                <a16:creationId xmlns:a16="http://schemas.microsoft.com/office/drawing/2014/main" id="{722EF523-D37A-7649-AA5A-1E0D416EB4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319019"/>
            <a:ext cx="4589266" cy="5926801"/>
          </a:xfrm>
          <a:prstGeom prst="rect">
            <a:avLst/>
          </a:prstGeom>
        </p:spPr>
      </p:pic>
      <p:sp>
        <p:nvSpPr>
          <p:cNvPr id="24" name="Textfeld 14">
            <a:extLst>
              <a:ext uri="{FF2B5EF4-FFF2-40B4-BE49-F238E27FC236}">
                <a16:creationId xmlns:a16="http://schemas.microsoft.com/office/drawing/2014/main" id="{A2BB59D2-F7AC-E840-9CB2-8C9A96F1E411}"/>
              </a:ext>
            </a:extLst>
          </p:cNvPr>
          <p:cNvSpPr txBox="1"/>
          <p:nvPr/>
        </p:nvSpPr>
        <p:spPr>
          <a:xfrm>
            <a:off x="8040216" y="6237312"/>
            <a:ext cx="1949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Wantz,Shellard</a:t>
            </a:r>
            <a:r>
              <a:rPr lang="de-DE" sz="1400" dirty="0">
                <a:solidFill>
                  <a:srgbClr val="008000"/>
                </a:solidFill>
              </a:rPr>
              <a:t> `09]   </a:t>
            </a:r>
          </a:p>
        </p:txBody>
      </p:sp>
    </p:spTree>
    <p:extLst>
      <p:ext uri="{BB962C8B-B14F-4D97-AF65-F5344CB8AC3E}">
        <p14:creationId xmlns:p14="http://schemas.microsoft.com/office/powerpoint/2010/main" val="27311740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Axion</a:t>
            </a:r>
            <a:r>
              <a:rPr lang="de-DE" dirty="0"/>
              <a:t> Dark Matter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post-</a:t>
            </a:r>
            <a:r>
              <a:rPr lang="de-DE" dirty="0" err="1"/>
              <a:t>inflationary</a:t>
            </a:r>
            <a:r>
              <a:rPr lang="de-DE" dirty="0"/>
              <a:t> PQ SB </a:t>
            </a:r>
            <a:r>
              <a:rPr lang="de-DE" dirty="0" err="1"/>
              <a:t>scenario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111948" cy="5174373"/>
          </a:xfrm>
        </p:spPr>
        <p:txBody>
          <a:bodyPr/>
          <a:lstStyle/>
          <a:p>
            <a:r>
              <a:rPr lang="en-US" dirty="0"/>
              <a:t>PQ phase transition takes place at</a:t>
            </a:r>
          </a:p>
          <a:p>
            <a:endParaRPr lang="de-DE" dirty="0"/>
          </a:p>
          <a:p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random</a:t>
            </a:r>
            <a:r>
              <a:rPr lang="de-DE" dirty="0"/>
              <a:t> initial </a:t>
            </a:r>
            <a:r>
              <a:rPr lang="de-DE" dirty="0" err="1"/>
              <a:t>values</a:t>
            </a:r>
            <a:r>
              <a:rPr lang="de-DE" dirty="0"/>
              <a:t> in </a:t>
            </a:r>
            <a:r>
              <a:rPr lang="de-DE" dirty="0" err="1"/>
              <a:t>causally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</a:t>
            </a:r>
            <a:r>
              <a:rPr lang="de-DE" dirty="0" err="1"/>
              <a:t>domains</a:t>
            </a:r>
            <a:r>
              <a:rPr lang="de-DE" dirty="0"/>
              <a:t> </a:t>
            </a:r>
          </a:p>
          <a:p>
            <a:r>
              <a:rPr lang="de-DE" dirty="0" err="1"/>
              <a:t>Later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                         , </a:t>
            </a:r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starts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oscillate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potential; </a:t>
            </a:r>
            <a:r>
              <a:rPr lang="de-DE" dirty="0" err="1"/>
              <a:t>be-haves</a:t>
            </a:r>
            <a:r>
              <a:rPr lang="de-DE" dirty="0"/>
              <a:t> like </a:t>
            </a:r>
            <a:r>
              <a:rPr lang="de-DE" dirty="0" err="1"/>
              <a:t>cold</a:t>
            </a:r>
            <a:r>
              <a:rPr lang="de-DE" dirty="0"/>
              <a:t> </a:t>
            </a:r>
            <a:r>
              <a:rPr lang="de-DE" dirty="0" err="1"/>
              <a:t>dark</a:t>
            </a:r>
            <a:r>
              <a:rPr lang="de-DE" dirty="0"/>
              <a:t> matter:</a:t>
            </a:r>
          </a:p>
          <a:p>
            <a:endParaRPr lang="de-DE" dirty="0"/>
          </a:p>
          <a:p>
            <a:r>
              <a:rPr lang="de-DE" dirty="0"/>
              <a:t>QCD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lattice</a:t>
            </a:r>
            <a:r>
              <a:rPr lang="de-DE" dirty="0"/>
              <a:t>: </a:t>
            </a:r>
          </a:p>
          <a:p>
            <a:pPr lvl="1"/>
            <a:r>
              <a:rPr lang="de-DE" dirty="0" err="1"/>
              <a:t>Equation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99C67DD3-D52B-CE44-9386-2AC573361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1844824"/>
            <a:ext cx="2349500" cy="279400"/>
          </a:xfrm>
          <a:prstGeom prst="rect">
            <a:avLst/>
          </a:prstGeom>
        </p:spPr>
      </p:pic>
      <p:pic>
        <p:nvPicPr>
          <p:cNvPr id="12" name="Bild 10">
            <a:extLst>
              <a:ext uri="{FF2B5EF4-FFF2-40B4-BE49-F238E27FC236}">
                <a16:creationId xmlns:a16="http://schemas.microsoft.com/office/drawing/2014/main" id="{699349C2-5BA1-DD44-A4D9-F3DF89EBB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236" y="3140968"/>
            <a:ext cx="1552476" cy="246655"/>
          </a:xfrm>
          <a:prstGeom prst="rect">
            <a:avLst/>
          </a:prstGeom>
        </p:spPr>
      </p:pic>
      <p:pic>
        <p:nvPicPr>
          <p:cNvPr id="15" name="Bild 4">
            <a:extLst>
              <a:ext uri="{FF2B5EF4-FFF2-40B4-BE49-F238E27FC236}">
                <a16:creationId xmlns:a16="http://schemas.microsoft.com/office/drawing/2014/main" id="{7CB584AD-17A8-B54A-A419-98FAFFB6C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7512" y="3717032"/>
            <a:ext cx="1676400" cy="241300"/>
          </a:xfrm>
          <a:prstGeom prst="rect">
            <a:avLst/>
          </a:prstGeom>
        </p:spPr>
      </p:pic>
      <p:sp>
        <p:nvSpPr>
          <p:cNvPr id="16" name="Rechteck 9">
            <a:extLst>
              <a:ext uri="{FF2B5EF4-FFF2-40B4-BE49-F238E27FC236}">
                <a16:creationId xmlns:a16="http://schemas.microsoft.com/office/drawing/2014/main" id="{BE47B6F2-AA82-EF47-B68B-4AEB63CD9FA8}"/>
              </a:ext>
            </a:extLst>
          </p:cNvPr>
          <p:cNvSpPr/>
          <p:nvPr/>
        </p:nvSpPr>
        <p:spPr>
          <a:xfrm>
            <a:off x="753286" y="4005064"/>
            <a:ext cx="49106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</a:t>
            </a:r>
            <a:r>
              <a:rPr lang="de-DE" sz="1200" dirty="0" err="1">
                <a:solidFill>
                  <a:srgbClr val="008000"/>
                </a:solidFill>
              </a:rPr>
              <a:t>Preskill,Wise,Wilczek</a:t>
            </a:r>
            <a:r>
              <a:rPr lang="de-DE" sz="1200" dirty="0">
                <a:solidFill>
                  <a:srgbClr val="008000"/>
                </a:solidFill>
              </a:rPr>
              <a:t> 83; </a:t>
            </a:r>
            <a:r>
              <a:rPr lang="de-DE" sz="1200" dirty="0" err="1">
                <a:solidFill>
                  <a:srgbClr val="008000"/>
                </a:solidFill>
              </a:rPr>
              <a:t>Abbott,Sikivie</a:t>
            </a:r>
            <a:r>
              <a:rPr lang="de-DE" sz="1200" dirty="0">
                <a:solidFill>
                  <a:srgbClr val="008000"/>
                </a:solidFill>
              </a:rPr>
              <a:t> 83; </a:t>
            </a:r>
            <a:r>
              <a:rPr lang="de-DE" sz="1200" dirty="0" err="1">
                <a:solidFill>
                  <a:srgbClr val="008000"/>
                </a:solidFill>
              </a:rPr>
              <a:t>Dine,Fischler</a:t>
            </a:r>
            <a:r>
              <a:rPr lang="de-DE" sz="1200" dirty="0">
                <a:solidFill>
                  <a:srgbClr val="008000"/>
                </a:solidFill>
              </a:rPr>
              <a:t> 83,....]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62177D-1141-D04C-B8D9-D811E2F572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1624" y="5087107"/>
            <a:ext cx="740673" cy="214101"/>
          </a:xfrm>
          <a:prstGeom prst="rect">
            <a:avLst/>
          </a:prstGeom>
        </p:spPr>
      </p:pic>
      <p:pic>
        <p:nvPicPr>
          <p:cNvPr id="14" name="Bild 11">
            <a:extLst>
              <a:ext uri="{FF2B5EF4-FFF2-40B4-BE49-F238E27FC236}">
                <a16:creationId xmlns:a16="http://schemas.microsoft.com/office/drawing/2014/main" id="{10CFAB6B-1848-C742-88A4-EC541EA2DC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7200" y="356780"/>
            <a:ext cx="4725719" cy="3211960"/>
          </a:xfrm>
          <a:prstGeom prst="rect">
            <a:avLst/>
          </a:prstGeom>
        </p:spPr>
      </p:pic>
      <p:sp>
        <p:nvSpPr>
          <p:cNvPr id="17" name="TextBox 1">
            <a:extLst>
              <a:ext uri="{FF2B5EF4-FFF2-40B4-BE49-F238E27FC236}">
                <a16:creationId xmlns:a16="http://schemas.microsoft.com/office/drawing/2014/main" id="{8FE1C948-B5CD-1545-AD54-325D5FA71751}"/>
              </a:ext>
            </a:extLst>
          </p:cNvPr>
          <p:cNvSpPr txBox="1"/>
          <p:nvPr/>
        </p:nvSpPr>
        <p:spPr>
          <a:xfrm>
            <a:off x="6960096" y="3501008"/>
            <a:ext cx="3368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Borsanyi</a:t>
            </a:r>
            <a:r>
              <a:rPr lang="de-DE" sz="1400" dirty="0">
                <a:solidFill>
                  <a:srgbClr val="008000"/>
                </a:solidFill>
              </a:rPr>
              <a:t> et al., Nature `16 [1606.0794]]</a:t>
            </a:r>
          </a:p>
        </p:txBody>
      </p:sp>
    </p:spTree>
    <p:extLst>
      <p:ext uri="{BB962C8B-B14F-4D97-AF65-F5344CB8AC3E}">
        <p14:creationId xmlns:p14="http://schemas.microsoft.com/office/powerpoint/2010/main" val="33729313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Axion</a:t>
            </a:r>
            <a:r>
              <a:rPr lang="de-DE" dirty="0"/>
              <a:t> Dark Matter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post-</a:t>
            </a:r>
            <a:r>
              <a:rPr lang="de-DE" dirty="0" err="1"/>
              <a:t>inflationary</a:t>
            </a:r>
            <a:r>
              <a:rPr lang="de-DE" dirty="0"/>
              <a:t> PQ SB </a:t>
            </a:r>
            <a:r>
              <a:rPr lang="de-DE" dirty="0" err="1"/>
              <a:t>scenario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111948" cy="5174373"/>
          </a:xfrm>
        </p:spPr>
        <p:txBody>
          <a:bodyPr/>
          <a:lstStyle/>
          <a:p>
            <a:r>
              <a:rPr lang="en-US" dirty="0"/>
              <a:t>PQ phase transition takes place at</a:t>
            </a:r>
          </a:p>
          <a:p>
            <a:endParaRPr lang="de-DE" dirty="0"/>
          </a:p>
          <a:p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random</a:t>
            </a:r>
            <a:r>
              <a:rPr lang="de-DE" dirty="0"/>
              <a:t> initial </a:t>
            </a:r>
            <a:r>
              <a:rPr lang="de-DE" dirty="0" err="1"/>
              <a:t>values</a:t>
            </a:r>
            <a:r>
              <a:rPr lang="de-DE" dirty="0"/>
              <a:t> in </a:t>
            </a:r>
            <a:r>
              <a:rPr lang="de-DE" dirty="0" err="1"/>
              <a:t>causally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</a:t>
            </a:r>
            <a:r>
              <a:rPr lang="de-DE" dirty="0" err="1"/>
              <a:t>domains</a:t>
            </a:r>
            <a:r>
              <a:rPr lang="de-DE" dirty="0"/>
              <a:t> </a:t>
            </a:r>
          </a:p>
          <a:p>
            <a:r>
              <a:rPr lang="de-DE" dirty="0" err="1"/>
              <a:t>Later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                         , </a:t>
            </a:r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starts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oscillate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potential; </a:t>
            </a:r>
            <a:r>
              <a:rPr lang="de-DE" dirty="0" err="1"/>
              <a:t>be-haves</a:t>
            </a:r>
            <a:r>
              <a:rPr lang="de-DE" dirty="0"/>
              <a:t> like </a:t>
            </a:r>
            <a:r>
              <a:rPr lang="de-DE" dirty="0" err="1"/>
              <a:t>cold</a:t>
            </a:r>
            <a:r>
              <a:rPr lang="de-DE" dirty="0"/>
              <a:t> </a:t>
            </a:r>
            <a:r>
              <a:rPr lang="de-DE" dirty="0" err="1"/>
              <a:t>dark</a:t>
            </a:r>
            <a:r>
              <a:rPr lang="de-DE" dirty="0"/>
              <a:t> matter:</a:t>
            </a:r>
          </a:p>
          <a:p>
            <a:endParaRPr lang="de-DE" dirty="0"/>
          </a:p>
          <a:p>
            <a:r>
              <a:rPr lang="de-DE" dirty="0"/>
              <a:t>QCD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lattice</a:t>
            </a:r>
            <a:r>
              <a:rPr lang="de-DE" dirty="0"/>
              <a:t>: </a:t>
            </a:r>
          </a:p>
          <a:p>
            <a:pPr lvl="1"/>
            <a:r>
              <a:rPr lang="de-DE" dirty="0" err="1"/>
              <a:t>Equation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                    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99C67DD3-D52B-CE44-9386-2AC573361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1844824"/>
            <a:ext cx="2349500" cy="279400"/>
          </a:xfrm>
          <a:prstGeom prst="rect">
            <a:avLst/>
          </a:prstGeom>
        </p:spPr>
      </p:pic>
      <p:pic>
        <p:nvPicPr>
          <p:cNvPr id="12" name="Bild 10">
            <a:extLst>
              <a:ext uri="{FF2B5EF4-FFF2-40B4-BE49-F238E27FC236}">
                <a16:creationId xmlns:a16="http://schemas.microsoft.com/office/drawing/2014/main" id="{699349C2-5BA1-DD44-A4D9-F3DF89EBB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236" y="3140968"/>
            <a:ext cx="1552476" cy="246655"/>
          </a:xfrm>
          <a:prstGeom prst="rect">
            <a:avLst/>
          </a:prstGeom>
        </p:spPr>
      </p:pic>
      <p:pic>
        <p:nvPicPr>
          <p:cNvPr id="15" name="Bild 4">
            <a:extLst>
              <a:ext uri="{FF2B5EF4-FFF2-40B4-BE49-F238E27FC236}">
                <a16:creationId xmlns:a16="http://schemas.microsoft.com/office/drawing/2014/main" id="{7CB584AD-17A8-B54A-A419-98FAFFB6C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7512" y="3717032"/>
            <a:ext cx="1676400" cy="241300"/>
          </a:xfrm>
          <a:prstGeom prst="rect">
            <a:avLst/>
          </a:prstGeom>
        </p:spPr>
      </p:pic>
      <p:sp>
        <p:nvSpPr>
          <p:cNvPr id="16" name="Rechteck 9">
            <a:extLst>
              <a:ext uri="{FF2B5EF4-FFF2-40B4-BE49-F238E27FC236}">
                <a16:creationId xmlns:a16="http://schemas.microsoft.com/office/drawing/2014/main" id="{BE47B6F2-AA82-EF47-B68B-4AEB63CD9FA8}"/>
              </a:ext>
            </a:extLst>
          </p:cNvPr>
          <p:cNvSpPr/>
          <p:nvPr/>
        </p:nvSpPr>
        <p:spPr>
          <a:xfrm>
            <a:off x="753286" y="4005064"/>
            <a:ext cx="49106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</a:t>
            </a:r>
            <a:r>
              <a:rPr lang="de-DE" sz="1200" dirty="0" err="1">
                <a:solidFill>
                  <a:srgbClr val="008000"/>
                </a:solidFill>
              </a:rPr>
              <a:t>Preskill,Wise,Wilczek</a:t>
            </a:r>
            <a:r>
              <a:rPr lang="de-DE" sz="1200" dirty="0">
                <a:solidFill>
                  <a:srgbClr val="008000"/>
                </a:solidFill>
              </a:rPr>
              <a:t> 83; </a:t>
            </a:r>
            <a:r>
              <a:rPr lang="de-DE" sz="1200" dirty="0" err="1">
                <a:solidFill>
                  <a:srgbClr val="008000"/>
                </a:solidFill>
              </a:rPr>
              <a:t>Abbott,Sikivie</a:t>
            </a:r>
            <a:r>
              <a:rPr lang="de-DE" sz="1200" dirty="0">
                <a:solidFill>
                  <a:srgbClr val="008000"/>
                </a:solidFill>
              </a:rPr>
              <a:t> 83; </a:t>
            </a:r>
            <a:r>
              <a:rPr lang="de-DE" sz="1200" dirty="0" err="1">
                <a:solidFill>
                  <a:srgbClr val="008000"/>
                </a:solidFill>
              </a:rPr>
              <a:t>Dine,Fischler</a:t>
            </a:r>
            <a:r>
              <a:rPr lang="de-DE" sz="1200" dirty="0">
                <a:solidFill>
                  <a:srgbClr val="008000"/>
                </a:solidFill>
              </a:rPr>
              <a:t> 83,....]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62177D-1141-D04C-B8D9-D811E2F572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1624" y="5087107"/>
            <a:ext cx="740673" cy="214101"/>
          </a:xfrm>
          <a:prstGeom prst="rect">
            <a:avLst/>
          </a:prstGeom>
        </p:spPr>
      </p:pic>
      <p:pic>
        <p:nvPicPr>
          <p:cNvPr id="14" name="Bild 11">
            <a:extLst>
              <a:ext uri="{FF2B5EF4-FFF2-40B4-BE49-F238E27FC236}">
                <a16:creationId xmlns:a16="http://schemas.microsoft.com/office/drawing/2014/main" id="{10CFAB6B-1848-C742-88A4-EC541EA2DC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7200" y="356780"/>
            <a:ext cx="4725719" cy="3211960"/>
          </a:xfrm>
          <a:prstGeom prst="rect">
            <a:avLst/>
          </a:prstGeom>
        </p:spPr>
      </p:pic>
      <p:sp>
        <p:nvSpPr>
          <p:cNvPr id="17" name="TextBox 1">
            <a:extLst>
              <a:ext uri="{FF2B5EF4-FFF2-40B4-BE49-F238E27FC236}">
                <a16:creationId xmlns:a16="http://schemas.microsoft.com/office/drawing/2014/main" id="{8FE1C948-B5CD-1545-AD54-325D5FA71751}"/>
              </a:ext>
            </a:extLst>
          </p:cNvPr>
          <p:cNvSpPr txBox="1"/>
          <p:nvPr/>
        </p:nvSpPr>
        <p:spPr>
          <a:xfrm>
            <a:off x="6960096" y="3501008"/>
            <a:ext cx="3368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Borsanyi</a:t>
            </a:r>
            <a:r>
              <a:rPr lang="de-DE" sz="1400" dirty="0">
                <a:solidFill>
                  <a:srgbClr val="008000"/>
                </a:solidFill>
              </a:rPr>
              <a:t> et al., Nature `16 [1606.0794]]</a:t>
            </a:r>
          </a:p>
        </p:txBody>
      </p:sp>
      <p:pic>
        <p:nvPicPr>
          <p:cNvPr id="18" name="Bild 12" descr="main_chi.pdf">
            <a:extLst>
              <a:ext uri="{FF2B5EF4-FFF2-40B4-BE49-F238E27FC236}">
                <a16:creationId xmlns:a16="http://schemas.microsoft.com/office/drawing/2014/main" id="{B699BA26-C76C-F844-82A9-AFB5FE4444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261" y="3741250"/>
            <a:ext cx="5306419" cy="30263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CFF9BA-80BC-A042-851A-7712A35087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4978" y="5229200"/>
            <a:ext cx="2084958" cy="59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2708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Axion</a:t>
            </a:r>
            <a:r>
              <a:rPr lang="de-DE" dirty="0"/>
              <a:t> Dark Matter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post-</a:t>
            </a:r>
            <a:r>
              <a:rPr lang="de-DE" dirty="0" err="1"/>
              <a:t>inflationary</a:t>
            </a:r>
            <a:r>
              <a:rPr lang="de-DE" dirty="0"/>
              <a:t> PQ SB </a:t>
            </a:r>
            <a:r>
              <a:rPr lang="de-DE" dirty="0" err="1"/>
              <a:t>scenario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255964" cy="5174373"/>
          </a:xfrm>
        </p:spPr>
        <p:txBody>
          <a:bodyPr/>
          <a:lstStyle/>
          <a:p>
            <a:r>
              <a:rPr lang="en-US" dirty="0"/>
              <a:t>Averaging over random initial axion field values</a:t>
            </a:r>
          </a:p>
          <a:p>
            <a:endParaRPr lang="en-US" dirty="0"/>
          </a:p>
          <a:p>
            <a:r>
              <a:rPr lang="en-US" dirty="0"/>
              <a:t>Does not exceed  observed CDM abundance for</a:t>
            </a:r>
          </a:p>
          <a:p>
            <a:endParaRPr lang="en-US" dirty="0"/>
          </a:p>
          <a:p>
            <a:r>
              <a:rPr lang="en-US" dirty="0"/>
              <a:t>Axions also produced by collapse of network of topological defects – strings and domain-walls –</a:t>
            </a:r>
          </a:p>
          <a:p>
            <a:pPr lvl="1"/>
            <a:r>
              <a:rPr lang="en-US" dirty="0"/>
              <a:t>Need field theoretic simulations to determine their contribution to dark matter </a:t>
            </a:r>
          </a:p>
          <a:p>
            <a:endParaRPr lang="en-US" dirty="0"/>
          </a:p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3A2207-1E41-9540-8F43-75EBEB0ED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772816"/>
            <a:ext cx="4326260" cy="5569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3EB799-E6E9-2A4C-B9F5-443D95BAF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0" y="2751513"/>
            <a:ext cx="1684908" cy="245439"/>
          </a:xfrm>
          <a:prstGeom prst="rect">
            <a:avLst/>
          </a:prstGeom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6DF5ECB4-48EB-544C-A6F0-9970F061C2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2224" y="393645"/>
            <a:ext cx="3557752" cy="283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feld 11">
            <a:extLst>
              <a:ext uri="{FF2B5EF4-FFF2-40B4-BE49-F238E27FC236}">
                <a16:creationId xmlns:a16="http://schemas.microsoft.com/office/drawing/2014/main" id="{47A8B311-8C3D-DF40-A573-37D4F7B98CD9}"/>
              </a:ext>
            </a:extLst>
          </p:cNvPr>
          <p:cNvSpPr txBox="1"/>
          <p:nvPr/>
        </p:nvSpPr>
        <p:spPr>
          <a:xfrm>
            <a:off x="8473507" y="3337247"/>
            <a:ext cx="1591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Hiramatsu</a:t>
            </a:r>
            <a:r>
              <a:rPr lang="de-DE" sz="1400" dirty="0">
                <a:solidFill>
                  <a:srgbClr val="008000"/>
                </a:solidFill>
              </a:rPr>
              <a:t> et al. ]   </a:t>
            </a:r>
          </a:p>
        </p:txBody>
      </p:sp>
      <p:pic>
        <p:nvPicPr>
          <p:cNvPr id="25" name="Bild 9" descr="N1stringwall.eps">
            <a:extLst>
              <a:ext uri="{FF2B5EF4-FFF2-40B4-BE49-F238E27FC236}">
                <a16:creationId xmlns:a16="http://schemas.microsoft.com/office/drawing/2014/main" id="{5E44B8A4-619E-DD48-A475-7827F8DAF4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411" y="3769800"/>
            <a:ext cx="3455197" cy="268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29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09623-41AB-734D-9B56-7EA48304A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FE6444-430E-764E-A05F-B72063E58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2167B5-ABD1-F549-8CBA-3356F3B0C5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Strong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beyond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Standard Model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1374A-6FAE-224C-981D-5A1E8EBCA3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4902892"/>
          </a:xfrm>
        </p:spPr>
        <p:txBody>
          <a:bodyPr/>
          <a:lstStyle/>
          <a:p>
            <a:r>
              <a:rPr lang="de-DE" dirty="0" err="1"/>
              <a:t>Observations</a:t>
            </a:r>
            <a:r>
              <a:rPr lang="de-DE" dirty="0"/>
              <a:t> in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, </a:t>
            </a:r>
            <a:r>
              <a:rPr lang="de-DE" dirty="0" err="1"/>
              <a:t>astrophysics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cosmology</a:t>
            </a:r>
            <a:r>
              <a:rPr lang="de-DE" dirty="0"/>
              <a:t> </a:t>
            </a:r>
            <a:r>
              <a:rPr lang="de-DE" dirty="0" err="1"/>
              <a:t>strongly</a:t>
            </a:r>
            <a:r>
              <a:rPr lang="de-DE" dirty="0"/>
              <a:t> </a:t>
            </a:r>
            <a:r>
              <a:rPr lang="de-DE" dirty="0" err="1"/>
              <a:t>suggest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beyond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SM</a:t>
            </a:r>
          </a:p>
          <a:p>
            <a:pPr lvl="1"/>
            <a:r>
              <a:rPr lang="de-DE" dirty="0"/>
              <a:t>Dark matter </a:t>
            </a:r>
          </a:p>
          <a:p>
            <a:pPr lvl="1"/>
            <a:r>
              <a:rPr lang="de-DE" dirty="0"/>
              <a:t>Neutrino </a:t>
            </a:r>
            <a:r>
              <a:rPr lang="de-DE" dirty="0" err="1"/>
              <a:t>masses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mixing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Baryon </a:t>
            </a:r>
            <a:r>
              <a:rPr lang="de-DE" dirty="0" err="1"/>
              <a:t>asymmetry</a:t>
            </a:r>
            <a:endParaRPr lang="de-DE" dirty="0"/>
          </a:p>
          <a:p>
            <a:pPr lvl="1"/>
            <a:r>
              <a:rPr lang="de-DE" dirty="0"/>
              <a:t>Inflation</a:t>
            </a:r>
          </a:p>
          <a:p>
            <a:pPr lvl="1"/>
            <a:r>
              <a:rPr lang="de-DE" dirty="0"/>
              <a:t>Strong CP </a:t>
            </a:r>
            <a:r>
              <a:rPr lang="de-DE" dirty="0" err="1"/>
              <a:t>problem</a:t>
            </a:r>
            <a:endParaRPr lang="de-DE" dirty="0"/>
          </a:p>
          <a:p>
            <a:pPr lvl="1"/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8" name="Bild 4" descr="Planck-only_Cosmic recipe pie chart.jpg">
            <a:extLst>
              <a:ext uri="{FF2B5EF4-FFF2-40B4-BE49-F238E27FC236}">
                <a16:creationId xmlns:a16="http://schemas.microsoft.com/office/drawing/2014/main" id="{2522EBA8-472C-AC4A-96C6-D0F2B21C8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977" y="442519"/>
            <a:ext cx="2547351" cy="2338409"/>
          </a:xfrm>
          <a:prstGeom prst="rect">
            <a:avLst/>
          </a:prstGeom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id="{72B9B067-A930-A04E-8CC5-041CC74B0ABC}"/>
              </a:ext>
            </a:extLst>
          </p:cNvPr>
          <p:cNvSpPr txBox="1"/>
          <p:nvPr/>
        </p:nvSpPr>
        <p:spPr>
          <a:xfrm>
            <a:off x="7320136" y="2822739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008000"/>
                </a:solidFill>
              </a:rPr>
              <a:t>[PLANCK]</a:t>
            </a:r>
          </a:p>
        </p:txBody>
      </p:sp>
      <p:pic>
        <p:nvPicPr>
          <p:cNvPr id="10" name="Bild 3" descr="mass.png">
            <a:extLst>
              <a:ext uri="{FF2B5EF4-FFF2-40B4-BE49-F238E27FC236}">
                <a16:creationId xmlns:a16="http://schemas.microsoft.com/office/drawing/2014/main" id="{C9BBAA05-0C5A-B94D-ACB2-5A01B83659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554" y="379780"/>
            <a:ext cx="2406072" cy="2492314"/>
          </a:xfrm>
          <a:prstGeom prst="rect">
            <a:avLst/>
          </a:prstGeom>
        </p:spPr>
      </p:pic>
      <p:sp>
        <p:nvSpPr>
          <p:cNvPr id="11" name="TextBox 3">
            <a:extLst>
              <a:ext uri="{FF2B5EF4-FFF2-40B4-BE49-F238E27FC236}">
                <a16:creationId xmlns:a16="http://schemas.microsoft.com/office/drawing/2014/main" id="{C9012519-A813-0642-A0A6-350F982FB6F5}"/>
              </a:ext>
            </a:extLst>
          </p:cNvPr>
          <p:cNvSpPr txBox="1"/>
          <p:nvPr/>
        </p:nvSpPr>
        <p:spPr>
          <a:xfrm>
            <a:off x="10139171" y="2843179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8000"/>
                </a:solidFill>
              </a:rPr>
              <a:t>[King et al. 13]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4ED3A8-134A-CD44-A26A-F8E40BCB9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7851" y="3236848"/>
            <a:ext cx="2599477" cy="2896978"/>
          </a:xfrm>
          <a:prstGeom prst="rect">
            <a:avLst/>
          </a:prstGeom>
        </p:spPr>
      </p:pic>
      <p:sp>
        <p:nvSpPr>
          <p:cNvPr id="13" name="TextBox 3">
            <a:extLst>
              <a:ext uri="{FF2B5EF4-FFF2-40B4-BE49-F238E27FC236}">
                <a16:creationId xmlns:a16="http://schemas.microsoft.com/office/drawing/2014/main" id="{6367A237-5150-2C44-B3E7-244E4CC0CDBE}"/>
              </a:ext>
            </a:extLst>
          </p:cNvPr>
          <p:cNvSpPr txBox="1"/>
          <p:nvPr/>
        </p:nvSpPr>
        <p:spPr>
          <a:xfrm>
            <a:off x="7104112" y="6278966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8000"/>
                </a:solidFill>
              </a:rPr>
              <a:t>[</a:t>
            </a:r>
            <a:r>
              <a:rPr lang="de-DE" sz="1000" dirty="0" err="1">
                <a:solidFill>
                  <a:srgbClr val="008000"/>
                </a:solidFill>
              </a:rPr>
              <a:t>Rev</a:t>
            </a:r>
            <a:r>
              <a:rPr lang="de-DE" sz="1000" dirty="0">
                <a:solidFill>
                  <a:srgbClr val="008000"/>
                </a:solidFill>
              </a:rPr>
              <a:t>. Part. Phys. 18]</a:t>
            </a:r>
          </a:p>
        </p:txBody>
      </p:sp>
      <p:pic>
        <p:nvPicPr>
          <p:cNvPr id="15" name="Bild 3" descr="cosmic-evolution.jpg">
            <a:extLst>
              <a:ext uri="{FF2B5EF4-FFF2-40B4-BE49-F238E27FC236}">
                <a16:creationId xmlns:a16="http://schemas.microsoft.com/office/drawing/2014/main" id="{8D31EC05-8A61-3A4B-A40B-AEDEE421BE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891" y="3501008"/>
            <a:ext cx="2689225" cy="2409686"/>
          </a:xfrm>
          <a:prstGeom prst="rect">
            <a:avLst/>
          </a:prstGeom>
        </p:spPr>
      </p:pic>
      <p:sp>
        <p:nvSpPr>
          <p:cNvPr id="16" name="TextBox 3">
            <a:extLst>
              <a:ext uri="{FF2B5EF4-FFF2-40B4-BE49-F238E27FC236}">
                <a16:creationId xmlns:a16="http://schemas.microsoft.com/office/drawing/2014/main" id="{DBD91734-41BC-0347-BDD1-54CD70D1F102}"/>
              </a:ext>
            </a:extLst>
          </p:cNvPr>
          <p:cNvSpPr txBox="1"/>
          <p:nvPr/>
        </p:nvSpPr>
        <p:spPr>
          <a:xfrm>
            <a:off x="9912424" y="6237312"/>
            <a:ext cx="12650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8000"/>
                </a:solidFill>
              </a:rPr>
              <a:t>[</a:t>
            </a:r>
            <a:r>
              <a:rPr lang="de-DE" sz="1000" dirty="0" err="1">
                <a:solidFill>
                  <a:srgbClr val="008000"/>
                </a:solidFill>
              </a:rPr>
              <a:t>physicsworld.com</a:t>
            </a:r>
            <a:r>
              <a:rPr lang="de-DE" sz="1000" dirty="0">
                <a:solidFill>
                  <a:srgbClr val="008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2048631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Axion</a:t>
            </a:r>
            <a:r>
              <a:rPr lang="de-DE" dirty="0"/>
              <a:t> Dark Matter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post-</a:t>
            </a:r>
            <a:r>
              <a:rPr lang="de-DE" dirty="0" err="1"/>
              <a:t>inflationary</a:t>
            </a:r>
            <a:r>
              <a:rPr lang="de-DE" dirty="0"/>
              <a:t> PQ SB </a:t>
            </a:r>
            <a:r>
              <a:rPr lang="de-DE" dirty="0" err="1"/>
              <a:t>scenario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11232628" cy="5174373"/>
          </a:xfrm>
        </p:spPr>
        <p:txBody>
          <a:bodyPr/>
          <a:lstStyle/>
          <a:p>
            <a:r>
              <a:rPr lang="en-US" dirty="0"/>
              <a:t>For           , exploiting results from field theoretic lattice simulations, updated to latest determination of topological susceptibility, find CDM explained for     </a:t>
            </a:r>
          </a:p>
          <a:p>
            <a:endParaRPr lang="en-US" dirty="0"/>
          </a:p>
          <a:p>
            <a:pPr lvl="1"/>
            <a:r>
              <a:rPr lang="en-US" dirty="0"/>
              <a:t>Still large unknown theoretical error because simulations can be done only at unrealistic values of the string tension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Result from new simulation technique designed to work directly at high string tension: 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0DFB4A-AAA5-BD40-9A5F-2878C4E9C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131069"/>
            <a:ext cx="6552728" cy="289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3F25FD-C84C-B649-BEEE-0AF11C032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159" y="3717032"/>
            <a:ext cx="2457574" cy="257593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C651615E-B8DD-D748-8864-65644E1E7AB6}"/>
              </a:ext>
            </a:extLst>
          </p:cNvPr>
          <p:cNvSpPr/>
          <p:nvPr/>
        </p:nvSpPr>
        <p:spPr>
          <a:xfrm>
            <a:off x="9533517" y="1750187"/>
            <a:ext cx="39072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1200" dirty="0">
                <a:solidFill>
                  <a:srgbClr val="008000"/>
                </a:solidFill>
              </a:rPr>
              <a:t>[</a:t>
            </a:r>
            <a:r>
              <a:rPr lang="de-DE" sz="1200" dirty="0" err="1">
                <a:solidFill>
                  <a:srgbClr val="008000"/>
                </a:solidFill>
              </a:rPr>
              <a:t>Hiramatsu</a:t>
            </a:r>
            <a:r>
              <a:rPr lang="de-DE" sz="1200" dirty="0">
                <a:solidFill>
                  <a:srgbClr val="008000"/>
                </a:solidFill>
              </a:rPr>
              <a:t> et al. 11,12,13; </a:t>
            </a:r>
            <a:r>
              <a:rPr lang="de-DE" sz="1200" dirty="0" err="1">
                <a:solidFill>
                  <a:srgbClr val="008000"/>
                </a:solidFill>
              </a:rPr>
              <a:t>Kawasaki,Saikawa,Segikuchi</a:t>
            </a:r>
            <a:r>
              <a:rPr lang="de-DE" sz="1200" dirty="0">
                <a:solidFill>
                  <a:srgbClr val="008000"/>
                </a:solidFill>
              </a:rPr>
              <a:t> 15;</a:t>
            </a:r>
          </a:p>
          <a:p>
            <a:pPr marL="0" indent="0">
              <a:buNone/>
            </a:pPr>
            <a:r>
              <a:rPr lang="de-DE" sz="1200" dirty="0" err="1">
                <a:solidFill>
                  <a:srgbClr val="008000"/>
                </a:solidFill>
              </a:rPr>
              <a:t>Borsanyi</a:t>
            </a:r>
            <a:r>
              <a:rPr lang="de-DE" sz="1200" dirty="0">
                <a:solidFill>
                  <a:srgbClr val="008000"/>
                </a:solidFill>
              </a:rPr>
              <a:t> et al. 16;</a:t>
            </a:r>
          </a:p>
          <a:p>
            <a:pPr marL="0" indent="0">
              <a:buNone/>
            </a:pPr>
            <a:r>
              <a:rPr lang="de-DE" sz="1200" dirty="0">
                <a:solidFill>
                  <a:srgbClr val="008000"/>
                </a:solidFill>
              </a:rPr>
              <a:t>Ballesteros et al. 16]</a:t>
            </a:r>
            <a:endParaRPr lang="de-DE" sz="1200" dirty="0"/>
          </a:p>
        </p:txBody>
      </p:sp>
      <p:pic>
        <p:nvPicPr>
          <p:cNvPr id="20" name="Bild 5">
            <a:extLst>
              <a:ext uri="{FF2B5EF4-FFF2-40B4-BE49-F238E27FC236}">
                <a16:creationId xmlns:a16="http://schemas.microsoft.com/office/drawing/2014/main" id="{F94D5DCA-EF83-7C4D-85F8-753312CFDF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920" y="1463700"/>
            <a:ext cx="609600" cy="165100"/>
          </a:xfrm>
          <a:prstGeom prst="rect">
            <a:avLst/>
          </a:prstGeom>
        </p:spPr>
      </p:pic>
      <p:sp>
        <p:nvSpPr>
          <p:cNvPr id="11" name="Textfeld 16">
            <a:extLst>
              <a:ext uri="{FF2B5EF4-FFF2-40B4-BE49-F238E27FC236}">
                <a16:creationId xmlns:a16="http://schemas.microsoft.com/office/drawing/2014/main" id="{9E872B2E-89F5-944F-BD99-B39D6A87CC10}"/>
              </a:ext>
            </a:extLst>
          </p:cNvPr>
          <p:cNvSpPr txBox="1"/>
          <p:nvPr/>
        </p:nvSpPr>
        <p:spPr>
          <a:xfrm>
            <a:off x="9589938" y="3656057"/>
            <a:ext cx="1365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</a:t>
            </a:r>
            <a:r>
              <a:rPr lang="de-DE" sz="1200" dirty="0" err="1">
                <a:solidFill>
                  <a:srgbClr val="008000"/>
                </a:solidFill>
              </a:rPr>
              <a:t>Klaer,Moore</a:t>
            </a:r>
            <a:r>
              <a:rPr lang="de-DE" sz="1200" dirty="0">
                <a:solidFill>
                  <a:srgbClr val="008000"/>
                </a:solidFill>
              </a:rPr>
              <a:t> `17]   </a:t>
            </a:r>
          </a:p>
        </p:txBody>
      </p:sp>
      <p:sp>
        <p:nvSpPr>
          <p:cNvPr id="12" name="Textfeld 16">
            <a:extLst>
              <a:ext uri="{FF2B5EF4-FFF2-40B4-BE49-F238E27FC236}">
                <a16:creationId xmlns:a16="http://schemas.microsoft.com/office/drawing/2014/main" id="{5340BE2B-15A6-5540-888C-FD4EC24F51B2}"/>
              </a:ext>
            </a:extLst>
          </p:cNvPr>
          <p:cNvSpPr txBox="1"/>
          <p:nvPr/>
        </p:nvSpPr>
        <p:spPr>
          <a:xfrm>
            <a:off x="9584354" y="2935977"/>
            <a:ext cx="2416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[Gorghetto,,Hardy,Villadoro.18]   </a:t>
            </a:r>
          </a:p>
        </p:txBody>
      </p:sp>
    </p:spTree>
    <p:extLst>
      <p:ext uri="{BB962C8B-B14F-4D97-AF65-F5344CB8AC3E}">
        <p14:creationId xmlns:p14="http://schemas.microsoft.com/office/powerpoint/2010/main" val="39053127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Axion</a:t>
            </a:r>
            <a:r>
              <a:rPr lang="de-DE" dirty="0"/>
              <a:t> Dark Matter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post-</a:t>
            </a:r>
            <a:r>
              <a:rPr lang="de-DE" dirty="0" err="1"/>
              <a:t>inflationary</a:t>
            </a:r>
            <a:r>
              <a:rPr lang="de-DE" dirty="0"/>
              <a:t> PQ SB </a:t>
            </a:r>
            <a:r>
              <a:rPr lang="de-DE" dirty="0" err="1"/>
              <a:t>scenario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11232628" cy="5174373"/>
          </a:xfrm>
        </p:spPr>
        <p:txBody>
          <a:bodyPr/>
          <a:lstStyle/>
          <a:p>
            <a:r>
              <a:rPr lang="en-US" dirty="0"/>
              <a:t>For           , exploiting results from field theoretic lattice simulations, updated to latest determination of topological susceptibility, find CDM explained for     </a:t>
            </a:r>
          </a:p>
          <a:p>
            <a:endParaRPr lang="en-US" dirty="0"/>
          </a:p>
          <a:p>
            <a:pPr lvl="1"/>
            <a:r>
              <a:rPr lang="en-US" dirty="0"/>
              <a:t>Still large unknown theoretical error because simulations can be done only at unrealistic values of the string tension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Result from new simulation technique designed to work directly at high string tension: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           , domain wall problem can be avoided if PQ symmetry </a:t>
            </a:r>
            <a:r>
              <a:rPr lang="en-US" dirty="0" err="1"/>
              <a:t>explicitely</a:t>
            </a:r>
            <a:r>
              <a:rPr lang="en-US" dirty="0"/>
              <a:t> broken, e.g. by Planck suppressed operators,                                     , for                 , </a:t>
            </a:r>
          </a:p>
          <a:p>
            <a:endParaRPr lang="en-US" dirty="0"/>
          </a:p>
          <a:p>
            <a:pPr marL="361950" lvl="1" indent="0">
              <a:buNone/>
            </a:pPr>
            <a:endParaRPr lang="en-US" dirty="0"/>
          </a:p>
          <a:p>
            <a:pPr lvl="1"/>
            <a:r>
              <a:rPr lang="en-US" dirty="0"/>
              <a:t>May postulate discrete symmetry to forbid lower dimensional operators</a:t>
            </a:r>
          </a:p>
          <a:p>
            <a:pPr lvl="1"/>
            <a:r>
              <a:rPr lang="en-US" dirty="0"/>
              <a:t>Axion n this mass range may explain excessive stellar energy losses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0DFB4A-AAA5-BD40-9A5F-2878C4E9C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131069"/>
            <a:ext cx="6552728" cy="289819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C651615E-B8DD-D748-8864-65644E1E7AB6}"/>
              </a:ext>
            </a:extLst>
          </p:cNvPr>
          <p:cNvSpPr/>
          <p:nvPr/>
        </p:nvSpPr>
        <p:spPr>
          <a:xfrm>
            <a:off x="9533517" y="1750187"/>
            <a:ext cx="39072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1200" dirty="0">
                <a:solidFill>
                  <a:srgbClr val="008000"/>
                </a:solidFill>
              </a:rPr>
              <a:t>[</a:t>
            </a:r>
            <a:r>
              <a:rPr lang="de-DE" sz="1200" dirty="0" err="1">
                <a:solidFill>
                  <a:srgbClr val="008000"/>
                </a:solidFill>
              </a:rPr>
              <a:t>Hiramatsu</a:t>
            </a:r>
            <a:r>
              <a:rPr lang="de-DE" sz="1200" dirty="0">
                <a:solidFill>
                  <a:srgbClr val="008000"/>
                </a:solidFill>
              </a:rPr>
              <a:t> et al. 11,12,13; </a:t>
            </a:r>
            <a:r>
              <a:rPr lang="de-DE" sz="1200" dirty="0" err="1">
                <a:solidFill>
                  <a:srgbClr val="008000"/>
                </a:solidFill>
              </a:rPr>
              <a:t>Kawasaki,Saikawa,Segikuchi</a:t>
            </a:r>
            <a:r>
              <a:rPr lang="de-DE" sz="1200" dirty="0">
                <a:solidFill>
                  <a:srgbClr val="008000"/>
                </a:solidFill>
              </a:rPr>
              <a:t> 15;</a:t>
            </a:r>
          </a:p>
          <a:p>
            <a:pPr marL="0" indent="0">
              <a:buNone/>
            </a:pPr>
            <a:r>
              <a:rPr lang="de-DE" sz="1200" dirty="0" err="1">
                <a:solidFill>
                  <a:srgbClr val="008000"/>
                </a:solidFill>
              </a:rPr>
              <a:t>Borsanyi</a:t>
            </a:r>
            <a:r>
              <a:rPr lang="de-DE" sz="1200" dirty="0">
                <a:solidFill>
                  <a:srgbClr val="008000"/>
                </a:solidFill>
              </a:rPr>
              <a:t> et al. 16;</a:t>
            </a:r>
          </a:p>
          <a:p>
            <a:pPr marL="0" indent="0">
              <a:buNone/>
            </a:pPr>
            <a:r>
              <a:rPr lang="de-DE" sz="1200" dirty="0">
                <a:solidFill>
                  <a:srgbClr val="008000"/>
                </a:solidFill>
              </a:rPr>
              <a:t>Ballesteros et al. 16]</a:t>
            </a:r>
            <a:endParaRPr lang="de-DE" sz="1200" dirty="0"/>
          </a:p>
        </p:txBody>
      </p:sp>
      <p:sp>
        <p:nvSpPr>
          <p:cNvPr id="14" name="Textfeld 16">
            <a:extLst>
              <a:ext uri="{FF2B5EF4-FFF2-40B4-BE49-F238E27FC236}">
                <a16:creationId xmlns:a16="http://schemas.microsoft.com/office/drawing/2014/main" id="{3E0A87F8-2C4A-854C-9376-57C33B2D0159}"/>
              </a:ext>
            </a:extLst>
          </p:cNvPr>
          <p:cNvSpPr txBox="1"/>
          <p:nvPr/>
        </p:nvSpPr>
        <p:spPr>
          <a:xfrm>
            <a:off x="9589938" y="3656057"/>
            <a:ext cx="1365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</a:t>
            </a:r>
            <a:r>
              <a:rPr lang="de-DE" sz="1200" dirty="0" err="1">
                <a:solidFill>
                  <a:srgbClr val="008000"/>
                </a:solidFill>
              </a:rPr>
              <a:t>Klaer,Moore</a:t>
            </a:r>
            <a:r>
              <a:rPr lang="de-DE" sz="1200" dirty="0">
                <a:solidFill>
                  <a:srgbClr val="008000"/>
                </a:solidFill>
              </a:rPr>
              <a:t> `17]   </a:t>
            </a:r>
          </a:p>
        </p:txBody>
      </p:sp>
      <p:pic>
        <p:nvPicPr>
          <p:cNvPr id="15" name="Bild 17">
            <a:extLst>
              <a:ext uri="{FF2B5EF4-FFF2-40B4-BE49-F238E27FC236}">
                <a16:creationId xmlns:a16="http://schemas.microsoft.com/office/drawing/2014/main" id="{4DEC7030-6396-4242-9B5B-DFB2AE7B5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664" y="4445744"/>
            <a:ext cx="2260600" cy="279400"/>
          </a:xfrm>
          <a:prstGeom prst="rect">
            <a:avLst/>
          </a:prstGeom>
        </p:spPr>
      </p:pic>
      <p:pic>
        <p:nvPicPr>
          <p:cNvPr id="16" name="Bild 20">
            <a:extLst>
              <a:ext uri="{FF2B5EF4-FFF2-40B4-BE49-F238E27FC236}">
                <a16:creationId xmlns:a16="http://schemas.microsoft.com/office/drawing/2014/main" id="{CC35A90F-AA69-3D41-934B-CDF7039D5F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84" y="4437112"/>
            <a:ext cx="863600" cy="203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8B3112-CDF2-964F-B475-B76FA2E8EB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440" y="4943130"/>
            <a:ext cx="9217024" cy="286070"/>
          </a:xfrm>
          <a:prstGeom prst="rect">
            <a:avLst/>
          </a:prstGeom>
        </p:spPr>
      </p:pic>
      <p:sp>
        <p:nvSpPr>
          <p:cNvPr id="18" name="Textfeld 10">
            <a:extLst>
              <a:ext uri="{FF2B5EF4-FFF2-40B4-BE49-F238E27FC236}">
                <a16:creationId xmlns:a16="http://schemas.microsoft.com/office/drawing/2014/main" id="{E5360B86-D4E1-064C-B543-6D0EF8540931}"/>
              </a:ext>
            </a:extLst>
          </p:cNvPr>
          <p:cNvSpPr txBox="1"/>
          <p:nvPr/>
        </p:nvSpPr>
        <p:spPr>
          <a:xfrm>
            <a:off x="9552422" y="5158933"/>
            <a:ext cx="2520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</a:t>
            </a:r>
            <a:r>
              <a:rPr lang="de-DE" sz="1200" dirty="0" err="1">
                <a:solidFill>
                  <a:srgbClr val="008000"/>
                </a:solidFill>
              </a:rPr>
              <a:t>Kawasaki,Saikawa,Sekiguchi</a:t>
            </a:r>
            <a:r>
              <a:rPr lang="de-DE" sz="1200" dirty="0">
                <a:solidFill>
                  <a:srgbClr val="008000"/>
                </a:solidFill>
              </a:rPr>
              <a:t> `15;</a:t>
            </a:r>
          </a:p>
          <a:p>
            <a:r>
              <a:rPr lang="de-DE" sz="1200" dirty="0" err="1">
                <a:solidFill>
                  <a:srgbClr val="008000"/>
                </a:solidFill>
              </a:rPr>
              <a:t>AR,Saikawa</a:t>
            </a:r>
            <a:r>
              <a:rPr lang="de-DE" sz="1200" dirty="0">
                <a:solidFill>
                  <a:srgbClr val="008000"/>
                </a:solidFill>
              </a:rPr>
              <a:t> `16]       </a:t>
            </a:r>
          </a:p>
        </p:txBody>
      </p:sp>
      <p:sp>
        <p:nvSpPr>
          <p:cNvPr id="19" name="Textfeld 16">
            <a:extLst>
              <a:ext uri="{FF2B5EF4-FFF2-40B4-BE49-F238E27FC236}">
                <a16:creationId xmlns:a16="http://schemas.microsoft.com/office/drawing/2014/main" id="{7182464C-7951-6B47-B4D4-50B4FCB43DC2}"/>
              </a:ext>
            </a:extLst>
          </p:cNvPr>
          <p:cNvSpPr txBox="1"/>
          <p:nvPr/>
        </p:nvSpPr>
        <p:spPr>
          <a:xfrm>
            <a:off x="7472128" y="5661248"/>
            <a:ext cx="1648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e.g. [Dias et al. `14]   </a:t>
            </a:r>
          </a:p>
        </p:txBody>
      </p:sp>
      <p:pic>
        <p:nvPicPr>
          <p:cNvPr id="20" name="Bild 5">
            <a:extLst>
              <a:ext uri="{FF2B5EF4-FFF2-40B4-BE49-F238E27FC236}">
                <a16:creationId xmlns:a16="http://schemas.microsoft.com/office/drawing/2014/main" id="{F94D5DCA-EF83-7C4D-85F8-753312CFDF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5920" y="1463700"/>
            <a:ext cx="609600" cy="165100"/>
          </a:xfrm>
          <a:prstGeom prst="rect">
            <a:avLst/>
          </a:prstGeom>
        </p:spPr>
      </p:pic>
      <p:pic>
        <p:nvPicPr>
          <p:cNvPr id="21" name="Bild 6">
            <a:extLst>
              <a:ext uri="{FF2B5EF4-FFF2-40B4-BE49-F238E27FC236}">
                <a16:creationId xmlns:a16="http://schemas.microsoft.com/office/drawing/2014/main" id="{139FC098-9ACF-A549-BB0D-4AC18F2BFB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5920" y="4149080"/>
            <a:ext cx="609600" cy="177800"/>
          </a:xfrm>
          <a:prstGeom prst="rect">
            <a:avLst/>
          </a:prstGeom>
        </p:spPr>
      </p:pic>
      <p:sp>
        <p:nvSpPr>
          <p:cNvPr id="23" name="Textfeld 10">
            <a:extLst>
              <a:ext uri="{FF2B5EF4-FFF2-40B4-BE49-F238E27FC236}">
                <a16:creationId xmlns:a16="http://schemas.microsoft.com/office/drawing/2014/main" id="{9857A225-175C-D94E-AEA6-B218A0A999B2}"/>
              </a:ext>
            </a:extLst>
          </p:cNvPr>
          <p:cNvSpPr txBox="1"/>
          <p:nvPr/>
        </p:nvSpPr>
        <p:spPr>
          <a:xfrm>
            <a:off x="7464152" y="5949280"/>
            <a:ext cx="3592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[Giannotti,Irastorza,Redondo,AR,Saikawa`17]      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D5785BB-556F-3E4C-846D-4AD2190E9F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0159" y="3717032"/>
            <a:ext cx="2457574" cy="257593"/>
          </a:xfrm>
          <a:prstGeom prst="rect">
            <a:avLst/>
          </a:prstGeom>
        </p:spPr>
      </p:pic>
      <p:sp>
        <p:nvSpPr>
          <p:cNvPr id="25" name="Textfeld 16">
            <a:extLst>
              <a:ext uri="{FF2B5EF4-FFF2-40B4-BE49-F238E27FC236}">
                <a16:creationId xmlns:a16="http://schemas.microsoft.com/office/drawing/2014/main" id="{364C6479-35A7-3442-A40F-E49403243EFA}"/>
              </a:ext>
            </a:extLst>
          </p:cNvPr>
          <p:cNvSpPr txBox="1"/>
          <p:nvPr/>
        </p:nvSpPr>
        <p:spPr>
          <a:xfrm>
            <a:off x="9584354" y="2935977"/>
            <a:ext cx="2416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[Gorghetto,,Hardy,Villadoro.18]   </a:t>
            </a:r>
          </a:p>
        </p:txBody>
      </p:sp>
    </p:spTree>
    <p:extLst>
      <p:ext uri="{BB962C8B-B14F-4D97-AF65-F5344CB8AC3E}">
        <p14:creationId xmlns:p14="http://schemas.microsoft.com/office/powerpoint/2010/main" val="1854417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Axion</a:t>
            </a:r>
            <a:r>
              <a:rPr lang="de-DE" dirty="0"/>
              <a:t> Dark Matter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post-</a:t>
            </a:r>
            <a:r>
              <a:rPr lang="de-DE" dirty="0" err="1"/>
              <a:t>inflationary</a:t>
            </a:r>
            <a:r>
              <a:rPr lang="de-DE" dirty="0"/>
              <a:t> PQ SB </a:t>
            </a:r>
            <a:r>
              <a:rPr lang="de-DE" dirty="0" err="1"/>
              <a:t>scenario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11232628" cy="5174373"/>
          </a:xfrm>
        </p:spPr>
        <p:txBody>
          <a:bodyPr/>
          <a:lstStyle/>
          <a:p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probed</a:t>
            </a:r>
            <a:r>
              <a:rPr lang="de-DE" dirty="0"/>
              <a:t> in </a:t>
            </a:r>
            <a:r>
              <a:rPr lang="de-DE" dirty="0" err="1"/>
              <a:t>near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6A4F70C-0620-C345-A255-B928CA56B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88" y="1857829"/>
            <a:ext cx="5490326" cy="4420303"/>
          </a:xfrm>
          <a:prstGeom prst="rect">
            <a:avLst/>
          </a:prstGeom>
        </p:spPr>
      </p:pic>
      <p:pic>
        <p:nvPicPr>
          <p:cNvPr id="25" name="Picture 4" descr="C:\Documents and Settings\ringwald\My Documents\Downloads\capture.png">
            <a:extLst>
              <a:ext uri="{FF2B5EF4-FFF2-40B4-BE49-F238E27FC236}">
                <a16:creationId xmlns:a16="http://schemas.microsoft.com/office/drawing/2014/main" id="{EFA64134-8CB3-9547-AA53-596A5887E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000" y="620688"/>
            <a:ext cx="2098591" cy="205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D6822CA7-181D-6D44-8CA9-004DB8AF9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360" y="3240891"/>
            <a:ext cx="2622818" cy="1176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Bild 11" descr="Untitled.png">
            <a:extLst>
              <a:ext uri="{FF2B5EF4-FFF2-40B4-BE49-F238E27FC236}">
                <a16:creationId xmlns:a16="http://schemas.microsoft.com/office/drawing/2014/main" id="{5A948237-0A52-584E-8FA6-90CDDC4C1C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472" y="4813780"/>
            <a:ext cx="2571176" cy="1618240"/>
          </a:xfrm>
          <a:prstGeom prst="rect">
            <a:avLst/>
          </a:prstGeom>
        </p:spPr>
      </p:pic>
      <p:sp>
        <p:nvSpPr>
          <p:cNvPr id="28" name="Textfeld 20">
            <a:extLst>
              <a:ext uri="{FF2B5EF4-FFF2-40B4-BE49-F238E27FC236}">
                <a16:creationId xmlns:a16="http://schemas.microsoft.com/office/drawing/2014/main" id="{AC90C30D-B8AD-094F-AA8F-489E7C3FFE5B}"/>
              </a:ext>
            </a:extLst>
          </p:cNvPr>
          <p:cNvSpPr txBox="1"/>
          <p:nvPr/>
        </p:nvSpPr>
        <p:spPr>
          <a:xfrm>
            <a:off x="7536160" y="1037094"/>
            <a:ext cx="126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00FF"/>
                </a:solidFill>
              </a:rPr>
              <a:t>HAYSTAC</a:t>
            </a:r>
          </a:p>
        </p:txBody>
      </p:sp>
      <p:sp>
        <p:nvSpPr>
          <p:cNvPr id="29" name="Textfeld 32">
            <a:extLst>
              <a:ext uri="{FF2B5EF4-FFF2-40B4-BE49-F238E27FC236}">
                <a16:creationId xmlns:a16="http://schemas.microsoft.com/office/drawing/2014/main" id="{D269E730-09A1-CF4B-9670-722EE1250320}"/>
              </a:ext>
            </a:extLst>
          </p:cNvPr>
          <p:cNvSpPr txBox="1"/>
          <p:nvPr/>
        </p:nvSpPr>
        <p:spPr>
          <a:xfrm>
            <a:off x="7536160" y="150213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FF"/>
                </a:solidFill>
              </a:rPr>
              <a:t>CAPP</a:t>
            </a:r>
          </a:p>
        </p:txBody>
      </p:sp>
      <p:sp>
        <p:nvSpPr>
          <p:cNvPr id="30" name="Textfeld 32">
            <a:extLst>
              <a:ext uri="{FF2B5EF4-FFF2-40B4-BE49-F238E27FC236}">
                <a16:creationId xmlns:a16="http://schemas.microsoft.com/office/drawing/2014/main" id="{2BD85ADC-AB16-DD49-B02A-F7D00D2F8F7E}"/>
              </a:ext>
            </a:extLst>
          </p:cNvPr>
          <p:cNvSpPr txBox="1"/>
          <p:nvPr/>
        </p:nvSpPr>
        <p:spPr>
          <a:xfrm>
            <a:off x="7536160" y="208113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FF"/>
                </a:solidFill>
              </a:rPr>
              <a:t>ORGAN</a:t>
            </a:r>
          </a:p>
        </p:txBody>
      </p:sp>
      <p:sp>
        <p:nvSpPr>
          <p:cNvPr id="31" name="Textfeld 22">
            <a:extLst>
              <a:ext uri="{FF2B5EF4-FFF2-40B4-BE49-F238E27FC236}">
                <a16:creationId xmlns:a16="http://schemas.microsoft.com/office/drawing/2014/main" id="{BE4DA0BA-5850-734E-94D6-717446053164}"/>
              </a:ext>
            </a:extLst>
          </p:cNvPr>
          <p:cNvSpPr txBox="1"/>
          <p:nvPr/>
        </p:nvSpPr>
        <p:spPr>
          <a:xfrm>
            <a:off x="7568314" y="362428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FF"/>
                </a:solidFill>
              </a:rPr>
              <a:t>MADMAX</a:t>
            </a:r>
          </a:p>
        </p:txBody>
      </p:sp>
      <p:sp>
        <p:nvSpPr>
          <p:cNvPr id="32" name="Textfeld 15">
            <a:extLst>
              <a:ext uri="{FF2B5EF4-FFF2-40B4-BE49-F238E27FC236}">
                <a16:creationId xmlns:a16="http://schemas.microsoft.com/office/drawing/2014/main" id="{F3E21F89-C0E1-8847-966A-760A28E42C4E}"/>
              </a:ext>
            </a:extLst>
          </p:cNvPr>
          <p:cNvSpPr txBox="1"/>
          <p:nvPr/>
        </p:nvSpPr>
        <p:spPr>
          <a:xfrm>
            <a:off x="7664157" y="550794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FF"/>
                </a:solidFill>
              </a:rPr>
              <a:t>IAXO</a:t>
            </a:r>
          </a:p>
        </p:txBody>
      </p:sp>
      <p:sp>
        <p:nvSpPr>
          <p:cNvPr id="33" name="Rechteck 8">
            <a:extLst>
              <a:ext uri="{FF2B5EF4-FFF2-40B4-BE49-F238E27FC236}">
                <a16:creationId xmlns:a16="http://schemas.microsoft.com/office/drawing/2014/main" id="{A228401F-0871-AA4A-A45D-74AF9DF5EAA7}"/>
              </a:ext>
            </a:extLst>
          </p:cNvPr>
          <p:cNvSpPr/>
          <p:nvPr/>
        </p:nvSpPr>
        <p:spPr>
          <a:xfrm>
            <a:off x="491884" y="6124243"/>
            <a:ext cx="42718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Irastorza,Redondo</a:t>
            </a:r>
            <a:r>
              <a:rPr lang="de-DE" sz="1400" dirty="0">
                <a:solidFill>
                  <a:srgbClr val="008000"/>
                </a:solidFill>
              </a:rPr>
              <a:t> `18]</a:t>
            </a:r>
          </a:p>
        </p:txBody>
      </p:sp>
      <p:pic>
        <p:nvPicPr>
          <p:cNvPr id="16" name="Grafik 8">
            <a:extLst>
              <a:ext uri="{FF2B5EF4-FFF2-40B4-BE49-F238E27FC236}">
                <a16:creationId xmlns:a16="http://schemas.microsoft.com/office/drawing/2014/main" id="{94AB2C1C-117F-6C45-9EAD-81495BB20B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431" y="4279902"/>
            <a:ext cx="804833" cy="80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158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Unifying</a:t>
            </a:r>
            <a:r>
              <a:rPr lang="de-DE" dirty="0"/>
              <a:t> Inflation, Dark Matter,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Seesaw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PQ 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One</a:t>
            </a:r>
            <a:r>
              <a:rPr lang="de-DE" dirty="0"/>
              <a:t> SM*A*S*H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rule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all ...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6192812" cy="5174373"/>
          </a:xfrm>
        </p:spPr>
        <p:txBody>
          <a:bodyPr/>
          <a:lstStyle/>
          <a:p>
            <a:r>
              <a:rPr lang="de-DE" dirty="0"/>
              <a:t>Extension </a:t>
            </a:r>
            <a:r>
              <a:rPr lang="de-DE" dirty="0" err="1"/>
              <a:t>of</a:t>
            </a:r>
            <a:r>
              <a:rPr lang="de-DE" dirty="0"/>
              <a:t> SM </a:t>
            </a:r>
            <a:r>
              <a:rPr lang="de-DE" dirty="0" err="1"/>
              <a:t>to</a:t>
            </a:r>
            <a:r>
              <a:rPr lang="de-DE" dirty="0"/>
              <a:t> PQSM plus  </a:t>
            </a:r>
            <a:r>
              <a:rPr lang="de-DE" dirty="0" err="1"/>
              <a:t>three</a:t>
            </a:r>
            <a:r>
              <a:rPr lang="de-DE" dirty="0"/>
              <a:t> SM </a:t>
            </a:r>
            <a:r>
              <a:rPr lang="de-DE" dirty="0" err="1"/>
              <a:t>singlet</a:t>
            </a:r>
            <a:r>
              <a:rPr lang="de-DE" dirty="0"/>
              <a:t> </a:t>
            </a:r>
            <a:r>
              <a:rPr lang="de-DE" dirty="0" err="1"/>
              <a:t>neutrinos</a:t>
            </a:r>
            <a:r>
              <a:rPr lang="de-DE" dirty="0"/>
              <a:t>, </a:t>
            </a:r>
            <a:r>
              <a:rPr lang="de-DE" dirty="0" err="1"/>
              <a:t>getting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Majorana</a:t>
            </a:r>
            <a:r>
              <a:rPr lang="de-DE" dirty="0"/>
              <a:t> </a:t>
            </a:r>
            <a:r>
              <a:rPr lang="de-DE" dirty="0" err="1"/>
              <a:t>masses</a:t>
            </a:r>
            <a:r>
              <a:rPr lang="de-DE" dirty="0"/>
              <a:t> also </a:t>
            </a:r>
            <a:r>
              <a:rPr lang="de-DE" dirty="0" err="1"/>
              <a:t>through</a:t>
            </a:r>
            <a:r>
              <a:rPr lang="de-DE" dirty="0"/>
              <a:t> PQ </a:t>
            </a:r>
            <a:r>
              <a:rPr lang="de-DE" dirty="0" err="1"/>
              <a:t>vev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no</a:t>
            </a:r>
            <a:r>
              <a:rPr lang="de-DE" dirty="0"/>
              <a:t> strong CP </a:t>
            </a:r>
            <a:r>
              <a:rPr lang="de-DE" dirty="0" err="1"/>
              <a:t>problem</a:t>
            </a:r>
            <a:endParaRPr lang="de-DE" dirty="0"/>
          </a:p>
          <a:p>
            <a:pPr lvl="1"/>
            <a:r>
              <a:rPr lang="de-DE" dirty="0" err="1"/>
              <a:t>dark</a:t>
            </a:r>
            <a:r>
              <a:rPr lang="de-DE" dirty="0"/>
              <a:t> matter</a:t>
            </a:r>
          </a:p>
          <a:p>
            <a:pPr lvl="1"/>
            <a:r>
              <a:rPr lang="de-DE" dirty="0" err="1"/>
              <a:t>inflation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masses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mixing</a:t>
            </a:r>
            <a:endParaRPr lang="de-DE" dirty="0"/>
          </a:p>
          <a:p>
            <a:pPr lvl="1"/>
            <a:r>
              <a:rPr lang="de-DE" dirty="0" err="1"/>
              <a:t>baryogenesis</a:t>
            </a:r>
            <a:r>
              <a:rPr lang="de-DE" dirty="0"/>
              <a:t> via </a:t>
            </a:r>
            <a:r>
              <a:rPr lang="de-DE" dirty="0" err="1"/>
              <a:t>leptogenesis</a:t>
            </a: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72592384-5F8C-2549-9292-F462A42A8C6E}"/>
              </a:ext>
            </a:extLst>
          </p:cNvPr>
          <p:cNvSpPr txBox="1">
            <a:spLocks/>
          </p:cNvSpPr>
          <p:nvPr/>
        </p:nvSpPr>
        <p:spPr bwMode="auto">
          <a:xfrm>
            <a:off x="6919912" y="1406426"/>
            <a:ext cx="4864100" cy="673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>
            <a:lvl1pPr marL="264913" indent="-2649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179" indent="-1840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5737" indent="-228429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3419" indent="-228429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5852" indent="-228429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2716" indent="-228429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69575" indent="-228429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6434" indent="-228429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3289" indent="-228429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b="1" kern="0" dirty="0">
                <a:solidFill>
                  <a:schemeClr val="accent1">
                    <a:lumMod val="50000"/>
                  </a:schemeClr>
                </a:solidFill>
              </a:rPr>
              <a:t>SM</a:t>
            </a:r>
            <a:r>
              <a:rPr lang="de-DE" kern="0" dirty="0"/>
              <a:t>*</a:t>
            </a:r>
            <a:r>
              <a:rPr lang="de-DE" b="1" kern="0" dirty="0" err="1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de-DE" kern="0" dirty="0" err="1"/>
              <a:t>xion</a:t>
            </a:r>
            <a:r>
              <a:rPr lang="de-DE" kern="0" dirty="0"/>
              <a:t>*</a:t>
            </a:r>
            <a:r>
              <a:rPr lang="de-DE" b="1" kern="0" dirty="0" err="1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de-DE" kern="0" dirty="0" err="1"/>
              <a:t>eesaw</a:t>
            </a:r>
            <a:r>
              <a:rPr lang="de-DE" kern="0" dirty="0"/>
              <a:t>*</a:t>
            </a:r>
            <a:r>
              <a:rPr lang="de-DE" b="1" kern="0" dirty="0" err="1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de-DE" kern="0" dirty="0" err="1"/>
              <a:t>iggs</a:t>
            </a:r>
            <a:r>
              <a:rPr lang="de-DE" kern="0" dirty="0"/>
              <a:t> Portal Inflation</a:t>
            </a:r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pPr lvl="1"/>
            <a:endParaRPr lang="de-DE" kern="0" dirty="0"/>
          </a:p>
          <a:p>
            <a:endParaRPr lang="de-DE" kern="0" dirty="0"/>
          </a:p>
          <a:p>
            <a:pPr marL="0" indent="0">
              <a:buNone/>
            </a:pPr>
            <a:r>
              <a:rPr lang="de-DE" kern="0" dirty="0"/>
              <a:t>      </a:t>
            </a:r>
          </a:p>
          <a:p>
            <a:endParaRPr lang="de-DE" kern="0" dirty="0"/>
          </a:p>
        </p:txBody>
      </p:sp>
      <p:sp>
        <p:nvSpPr>
          <p:cNvPr id="18" name="Rechteck 8">
            <a:extLst>
              <a:ext uri="{FF2B5EF4-FFF2-40B4-BE49-F238E27FC236}">
                <a16:creationId xmlns:a16="http://schemas.microsoft.com/office/drawing/2014/main" id="{CD2FFB11-F9A3-ED42-9850-8EC8ABBAC7C9}"/>
              </a:ext>
            </a:extLst>
          </p:cNvPr>
          <p:cNvSpPr/>
          <p:nvPr/>
        </p:nvSpPr>
        <p:spPr>
          <a:xfrm>
            <a:off x="2567608" y="4190611"/>
            <a:ext cx="42718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[Shin `88 ; Dias et al. `14; Ballesteros et al. `16]</a:t>
            </a:r>
          </a:p>
        </p:txBody>
      </p:sp>
      <p:pic>
        <p:nvPicPr>
          <p:cNvPr id="19" name="Bild 9">
            <a:extLst>
              <a:ext uri="{FF2B5EF4-FFF2-40B4-BE49-F238E27FC236}">
                <a16:creationId xmlns:a16="http://schemas.microsoft.com/office/drawing/2014/main" id="{C4464C69-A893-0E46-B615-9AB4A1B95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2060848"/>
            <a:ext cx="1104900" cy="241300"/>
          </a:xfrm>
          <a:prstGeom prst="rect">
            <a:avLst/>
          </a:prstGeom>
        </p:spPr>
      </p:pic>
      <p:pic>
        <p:nvPicPr>
          <p:cNvPr id="20" name="Bild 15" descr="SMASH_nobackground.pdf">
            <a:extLst>
              <a:ext uri="{FF2B5EF4-FFF2-40B4-BE49-F238E27FC236}">
                <a16:creationId xmlns:a16="http://schemas.microsoft.com/office/drawing/2014/main" id="{B4BB3182-3B9C-5B48-B2F0-8936E4F83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816" y="1917666"/>
            <a:ext cx="4704784" cy="35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975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Unifying</a:t>
            </a:r>
            <a:r>
              <a:rPr lang="de-DE" dirty="0"/>
              <a:t> Inflation, Dark Matter,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Seesaw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PQ 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One</a:t>
            </a:r>
            <a:r>
              <a:rPr lang="de-DE" dirty="0"/>
              <a:t> SM*A*S*H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rule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all ...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6192812" cy="5174373"/>
          </a:xfrm>
        </p:spPr>
        <p:txBody>
          <a:bodyPr/>
          <a:lstStyle/>
          <a:p>
            <a:r>
              <a:rPr lang="de-DE" dirty="0"/>
              <a:t>Extension </a:t>
            </a:r>
            <a:r>
              <a:rPr lang="de-DE" dirty="0" err="1"/>
              <a:t>of</a:t>
            </a:r>
            <a:r>
              <a:rPr lang="de-DE" dirty="0"/>
              <a:t> SM </a:t>
            </a:r>
            <a:r>
              <a:rPr lang="de-DE" dirty="0" err="1"/>
              <a:t>to</a:t>
            </a:r>
            <a:r>
              <a:rPr lang="de-DE" dirty="0"/>
              <a:t> PQSM plus  </a:t>
            </a:r>
            <a:r>
              <a:rPr lang="de-DE" dirty="0" err="1"/>
              <a:t>three</a:t>
            </a:r>
            <a:r>
              <a:rPr lang="de-DE" dirty="0"/>
              <a:t> SM </a:t>
            </a:r>
            <a:r>
              <a:rPr lang="de-DE" dirty="0" err="1"/>
              <a:t>singlet</a:t>
            </a:r>
            <a:r>
              <a:rPr lang="de-DE" dirty="0"/>
              <a:t> </a:t>
            </a:r>
            <a:r>
              <a:rPr lang="de-DE" dirty="0" err="1"/>
              <a:t>neutrinos</a:t>
            </a:r>
            <a:r>
              <a:rPr lang="de-DE" dirty="0"/>
              <a:t>, </a:t>
            </a:r>
            <a:r>
              <a:rPr lang="de-DE" dirty="0" err="1"/>
              <a:t>getting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Majorana</a:t>
            </a:r>
            <a:r>
              <a:rPr lang="de-DE" dirty="0"/>
              <a:t> </a:t>
            </a:r>
            <a:r>
              <a:rPr lang="de-DE" dirty="0" err="1"/>
              <a:t>masses</a:t>
            </a:r>
            <a:r>
              <a:rPr lang="de-DE" dirty="0"/>
              <a:t> also </a:t>
            </a:r>
            <a:r>
              <a:rPr lang="de-DE" dirty="0" err="1"/>
              <a:t>through</a:t>
            </a:r>
            <a:r>
              <a:rPr lang="de-DE" dirty="0"/>
              <a:t> PQ </a:t>
            </a:r>
            <a:r>
              <a:rPr lang="de-DE" dirty="0" err="1"/>
              <a:t>vev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no</a:t>
            </a:r>
            <a:r>
              <a:rPr lang="de-DE" dirty="0"/>
              <a:t> strong CP </a:t>
            </a:r>
            <a:r>
              <a:rPr lang="de-DE" dirty="0" err="1"/>
              <a:t>problem</a:t>
            </a:r>
            <a:endParaRPr lang="de-DE" dirty="0"/>
          </a:p>
          <a:p>
            <a:pPr lvl="1"/>
            <a:r>
              <a:rPr lang="de-DE" dirty="0" err="1"/>
              <a:t>dark</a:t>
            </a:r>
            <a:r>
              <a:rPr lang="de-DE" dirty="0"/>
              <a:t> matter</a:t>
            </a:r>
          </a:p>
          <a:p>
            <a:pPr lvl="1"/>
            <a:r>
              <a:rPr lang="de-DE" dirty="0" err="1"/>
              <a:t>inflation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masses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mixing</a:t>
            </a:r>
            <a:endParaRPr lang="de-DE" dirty="0"/>
          </a:p>
          <a:p>
            <a:pPr lvl="1"/>
            <a:r>
              <a:rPr lang="de-DE" dirty="0" err="1"/>
              <a:t>baryogenesis</a:t>
            </a:r>
            <a:r>
              <a:rPr lang="de-DE" dirty="0"/>
              <a:t> via </a:t>
            </a:r>
            <a:r>
              <a:rPr lang="de-DE" dirty="0" err="1"/>
              <a:t>leptogenesis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 err="1"/>
              <a:t>Complete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consistent</a:t>
            </a:r>
            <a:r>
              <a:rPr lang="de-DE" dirty="0"/>
              <a:t> </a:t>
            </a:r>
            <a:r>
              <a:rPr lang="de-DE" dirty="0" err="1"/>
              <a:t>history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universe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inflation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9" name="Bild 9">
            <a:extLst>
              <a:ext uri="{FF2B5EF4-FFF2-40B4-BE49-F238E27FC236}">
                <a16:creationId xmlns:a16="http://schemas.microsoft.com/office/drawing/2014/main" id="{C4464C69-A893-0E46-B615-9AB4A1B95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2060848"/>
            <a:ext cx="1104900" cy="241300"/>
          </a:xfrm>
          <a:prstGeom prst="rect">
            <a:avLst/>
          </a:prstGeom>
        </p:spPr>
      </p:pic>
      <p:pic>
        <p:nvPicPr>
          <p:cNvPr id="10" name="Bild 3" descr="SMASH_history_en.jpg">
            <a:extLst>
              <a:ext uri="{FF2B5EF4-FFF2-40B4-BE49-F238E27FC236}">
                <a16:creationId xmlns:a16="http://schemas.microsoft.com/office/drawing/2014/main" id="{C35C4EA3-9F62-E248-A9EC-5EAE2AB127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00" y="1521649"/>
            <a:ext cx="5220800" cy="4427631"/>
          </a:xfrm>
          <a:prstGeom prst="rect">
            <a:avLst/>
          </a:prstGeom>
        </p:spPr>
      </p:pic>
      <p:sp>
        <p:nvSpPr>
          <p:cNvPr id="11" name="Rechteck 7">
            <a:extLst>
              <a:ext uri="{FF2B5EF4-FFF2-40B4-BE49-F238E27FC236}">
                <a16:creationId xmlns:a16="http://schemas.microsoft.com/office/drawing/2014/main" id="{19BB082A-9E9E-0643-9069-9849308D5AE1}"/>
              </a:ext>
            </a:extLst>
          </p:cNvPr>
          <p:cNvSpPr/>
          <p:nvPr/>
        </p:nvSpPr>
        <p:spPr>
          <a:xfrm>
            <a:off x="9096943" y="6001543"/>
            <a:ext cx="42718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desy.de</a:t>
            </a:r>
            <a:r>
              <a:rPr lang="de-DE" sz="1400" dirty="0">
                <a:solidFill>
                  <a:srgbClr val="008000"/>
                </a:solidFill>
              </a:rPr>
              <a:t>]</a:t>
            </a:r>
          </a:p>
        </p:txBody>
      </p:sp>
      <p:sp>
        <p:nvSpPr>
          <p:cNvPr id="12" name="Rechteck 8">
            <a:extLst>
              <a:ext uri="{FF2B5EF4-FFF2-40B4-BE49-F238E27FC236}">
                <a16:creationId xmlns:a16="http://schemas.microsoft.com/office/drawing/2014/main" id="{8750205B-A784-A341-A4AD-D56A274F2862}"/>
              </a:ext>
            </a:extLst>
          </p:cNvPr>
          <p:cNvSpPr/>
          <p:nvPr/>
        </p:nvSpPr>
        <p:spPr>
          <a:xfrm>
            <a:off x="2567608" y="4190611"/>
            <a:ext cx="42718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[Shin `88 ; Dias et al. `14; Ballesteros et al. `16]</a:t>
            </a:r>
          </a:p>
        </p:txBody>
      </p:sp>
    </p:spTree>
    <p:extLst>
      <p:ext uri="{BB962C8B-B14F-4D97-AF65-F5344CB8AC3E}">
        <p14:creationId xmlns:p14="http://schemas.microsoft.com/office/powerpoint/2010/main" val="26114649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11232628" cy="5174373"/>
          </a:xfrm>
        </p:spPr>
        <p:txBody>
          <a:bodyPr/>
          <a:lstStyle/>
          <a:p>
            <a:r>
              <a:rPr lang="de-DE" dirty="0"/>
              <a:t>PQ </a:t>
            </a:r>
            <a:r>
              <a:rPr lang="de-DE" dirty="0" err="1"/>
              <a:t>extensions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SM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attractive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solves</a:t>
            </a:r>
            <a:r>
              <a:rPr lang="de-DE" dirty="0"/>
              <a:t> strong CP puzzle</a:t>
            </a:r>
          </a:p>
          <a:p>
            <a:pPr lvl="1"/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dark</a:t>
            </a:r>
            <a:r>
              <a:rPr lang="de-DE" dirty="0"/>
              <a:t> matter </a:t>
            </a:r>
            <a:r>
              <a:rPr lang="de-DE" dirty="0" err="1"/>
              <a:t>candidate</a:t>
            </a:r>
            <a:r>
              <a:rPr lang="de-DE" dirty="0"/>
              <a:t> (</a:t>
            </a:r>
            <a:r>
              <a:rPr lang="de-DE" dirty="0" err="1"/>
              <a:t>for</a:t>
            </a:r>
            <a:r>
              <a:rPr lang="de-DE" dirty="0"/>
              <a:t>                                                        )</a:t>
            </a:r>
          </a:p>
          <a:p>
            <a:pPr lvl="1"/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inflaton</a:t>
            </a:r>
            <a:r>
              <a:rPr lang="de-DE" dirty="0"/>
              <a:t> </a:t>
            </a:r>
            <a:r>
              <a:rPr lang="de-DE" dirty="0" err="1"/>
              <a:t>candidate</a:t>
            </a:r>
            <a:r>
              <a:rPr lang="de-DE" dirty="0"/>
              <a:t> (</a:t>
            </a:r>
            <a:r>
              <a:rPr lang="de-DE" dirty="0" err="1"/>
              <a:t>for</a:t>
            </a:r>
            <a:r>
              <a:rPr lang="de-DE" dirty="0"/>
              <a:t>                                                   ) </a:t>
            </a:r>
          </a:p>
          <a:p>
            <a:r>
              <a:rPr lang="de-DE" dirty="0"/>
              <a:t>PQSM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saxion</a:t>
            </a:r>
            <a:r>
              <a:rPr lang="de-DE" dirty="0"/>
              <a:t>/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inflation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predictive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thus</a:t>
            </a:r>
            <a:r>
              <a:rPr lang="de-DE" dirty="0"/>
              <a:t> </a:t>
            </a:r>
            <a:r>
              <a:rPr lang="de-DE" dirty="0" err="1"/>
              <a:t>experimentally</a:t>
            </a:r>
            <a:r>
              <a:rPr lang="de-DE" dirty="0"/>
              <a:t> </a:t>
            </a:r>
            <a:r>
              <a:rPr lang="de-DE" dirty="0" err="1"/>
              <a:t>testable</a:t>
            </a:r>
            <a:r>
              <a:rPr lang="de-DE" dirty="0"/>
              <a:t> in </a:t>
            </a:r>
            <a:r>
              <a:rPr lang="de-DE" dirty="0" err="1"/>
              <a:t>near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: </a:t>
            </a:r>
          </a:p>
          <a:p>
            <a:pPr lvl="1"/>
            <a:r>
              <a:rPr lang="de-DE" dirty="0"/>
              <a:t>CMB </a:t>
            </a:r>
            <a:r>
              <a:rPr lang="de-DE" dirty="0" err="1"/>
              <a:t>observatories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dark</a:t>
            </a:r>
            <a:r>
              <a:rPr lang="de-DE" dirty="0"/>
              <a:t> matter </a:t>
            </a:r>
            <a:r>
              <a:rPr lang="de-DE" dirty="0" err="1"/>
              <a:t>experiments</a:t>
            </a:r>
            <a:r>
              <a:rPr lang="de-DE" dirty="0"/>
              <a:t>:  </a:t>
            </a:r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F76B123-4AD2-1C46-BC45-7C078A03F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336" y="3374680"/>
            <a:ext cx="2514600" cy="228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122050-673F-6148-BC1E-75ECC091E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784" y="3788007"/>
            <a:ext cx="1296144" cy="217057"/>
          </a:xfrm>
          <a:prstGeom prst="rect">
            <a:avLst/>
          </a:prstGeom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CCE368D8-BC27-0049-9D6A-3BFC0C6AD365}"/>
              </a:ext>
            </a:extLst>
          </p:cNvPr>
          <p:cNvSpPr txBox="1"/>
          <p:nvPr/>
        </p:nvSpPr>
        <p:spPr>
          <a:xfrm>
            <a:off x="3838544" y="4581128"/>
            <a:ext cx="3481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rgbClr val="FF0000"/>
                </a:solidFill>
              </a:rPr>
              <a:t>STAY TUNED!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484E83-BF6B-734E-87AE-B5BA14F49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792" y="2204864"/>
            <a:ext cx="3105836" cy="2474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4E0BD8-416C-CD40-85F2-9A2A4597EE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824" y="2564904"/>
            <a:ext cx="2827998" cy="27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1768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Back-Up: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8" y="980728"/>
            <a:ext cx="11232628" cy="5296930"/>
          </a:xfrm>
        </p:spPr>
        <p:txBody>
          <a:bodyPr/>
          <a:lstStyle/>
          <a:p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</a:t>
            </a:r>
            <a:r>
              <a:rPr lang="de-DE" dirty="0" err="1"/>
              <a:t>notoriously</a:t>
            </a:r>
            <a:r>
              <a:rPr lang="de-DE" dirty="0"/>
              <a:t> </a:t>
            </a:r>
            <a:r>
              <a:rPr lang="de-DE" dirty="0" err="1"/>
              <a:t>difficult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calculate</a:t>
            </a:r>
            <a:r>
              <a:rPr lang="de-DE" dirty="0"/>
              <a:t> on </a:t>
            </a:r>
            <a:r>
              <a:rPr lang="de-DE" dirty="0" err="1"/>
              <a:t>lattice</a:t>
            </a:r>
            <a:endParaRPr lang="de-DE" dirty="0"/>
          </a:p>
          <a:p>
            <a:pPr marL="787066" lvl="1" indent="-342900">
              <a:buFont typeface="+mj-lt"/>
              <a:buAutoNum type="arabicPeriod"/>
            </a:pPr>
            <a:r>
              <a:rPr lang="de-DE" dirty="0"/>
              <a:t>Large </a:t>
            </a:r>
            <a:r>
              <a:rPr lang="de-DE" dirty="0" err="1"/>
              <a:t>cutoff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exploiting</a:t>
            </a:r>
            <a:r>
              <a:rPr lang="de-DE" dirty="0"/>
              <a:t> </a:t>
            </a:r>
            <a:r>
              <a:rPr lang="de-DE" dirty="0" err="1"/>
              <a:t>action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non-</a:t>
            </a:r>
            <a:r>
              <a:rPr lang="de-DE" dirty="0" err="1"/>
              <a:t>chiral</a:t>
            </a:r>
            <a:r>
              <a:rPr lang="de-DE" dirty="0"/>
              <a:t> </a:t>
            </a:r>
            <a:r>
              <a:rPr lang="de-DE" dirty="0" err="1"/>
              <a:t>quarks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calculate</a:t>
            </a:r>
            <a:r>
              <a:rPr lang="de-DE" dirty="0"/>
              <a:t> </a:t>
            </a:r>
            <a:r>
              <a:rPr lang="de-DE" dirty="0" err="1"/>
              <a:t>topo</a:t>
            </a:r>
            <a:r>
              <a:rPr lang="de-DE" dirty="0"/>
              <a:t>-logical observables </a:t>
            </a:r>
          </a:p>
          <a:p>
            <a:pPr marL="787066" lvl="1" indent="-342900">
              <a:buFont typeface="+mj-lt"/>
              <a:buAutoNum type="arabicPeriod"/>
            </a:pPr>
            <a:r>
              <a:rPr lang="de-DE" dirty="0" err="1"/>
              <a:t>Tiny</a:t>
            </a:r>
            <a:r>
              <a:rPr lang="de-DE" dirty="0"/>
              <a:t>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</a:t>
            </a:r>
            <a:r>
              <a:rPr lang="de-DE" dirty="0" err="1"/>
              <a:t>needs</a:t>
            </a:r>
            <a:r>
              <a:rPr lang="de-DE" dirty="0"/>
              <a:t> </a:t>
            </a:r>
            <a:r>
              <a:rPr lang="de-DE" dirty="0" err="1"/>
              <a:t>extremely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threads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observe</a:t>
            </a:r>
            <a:r>
              <a:rPr lang="de-DE" dirty="0"/>
              <a:t> </a:t>
            </a:r>
            <a:r>
              <a:rPr lang="de-DE" dirty="0" err="1"/>
              <a:t>enough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sectors</a:t>
            </a:r>
            <a:r>
              <a:rPr lang="de-DE" dirty="0"/>
              <a:t> </a:t>
            </a:r>
          </a:p>
          <a:p>
            <a:r>
              <a:rPr lang="de-DE" dirty="0"/>
              <a:t>Solutions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:</a:t>
            </a:r>
          </a:p>
          <a:p>
            <a:pPr marL="787066" lvl="1" indent="-342900">
              <a:buFont typeface="+mj-lt"/>
              <a:buAutoNum type="arabicPeriod"/>
            </a:pPr>
            <a:r>
              <a:rPr lang="de-DE" dirty="0"/>
              <a:t>Eigenvalue </a:t>
            </a:r>
            <a:r>
              <a:rPr lang="de-DE" dirty="0" err="1"/>
              <a:t>reweighting</a:t>
            </a:r>
            <a:r>
              <a:rPr lang="de-DE" dirty="0"/>
              <a:t> </a:t>
            </a:r>
            <a:r>
              <a:rPr lang="de-DE" dirty="0" err="1"/>
              <a:t>technique</a:t>
            </a:r>
            <a:r>
              <a:rPr lang="de-DE" dirty="0"/>
              <a:t>: Substitute </a:t>
            </a:r>
            <a:r>
              <a:rPr lang="de-DE" dirty="0" err="1"/>
              <a:t>topology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eigenvalues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non-</a:t>
            </a:r>
            <a:r>
              <a:rPr lang="de-DE" dirty="0" err="1"/>
              <a:t>chiral</a:t>
            </a:r>
            <a:r>
              <a:rPr lang="de-DE" dirty="0"/>
              <a:t> </a:t>
            </a:r>
            <a:r>
              <a:rPr lang="de-DE" dirty="0" err="1"/>
              <a:t>quark</a:t>
            </a:r>
            <a:r>
              <a:rPr lang="de-DE" dirty="0"/>
              <a:t> Dirac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eigenvalues</a:t>
            </a:r>
            <a:r>
              <a:rPr lang="de-DE" dirty="0"/>
              <a:t> in </a:t>
            </a:r>
            <a:r>
              <a:rPr lang="de-DE" dirty="0" err="1"/>
              <a:t>continuum</a:t>
            </a:r>
            <a:r>
              <a:rPr lang="de-DE" dirty="0"/>
              <a:t> </a:t>
            </a:r>
          </a:p>
          <a:p>
            <a:pPr marL="787066" lvl="1" indent="-342900">
              <a:buFont typeface="+mj-lt"/>
              <a:buAutoNum type="arabicPeriod"/>
            </a:pPr>
            <a:r>
              <a:rPr lang="de-DE" dirty="0"/>
              <a:t>Fixed </a:t>
            </a:r>
            <a:r>
              <a:rPr lang="de-DE" dirty="0" err="1"/>
              <a:t>sector</a:t>
            </a:r>
            <a:r>
              <a:rPr lang="de-DE" dirty="0"/>
              <a:t> integral </a:t>
            </a:r>
            <a:r>
              <a:rPr lang="de-DE" dirty="0" err="1"/>
              <a:t>technique</a:t>
            </a:r>
            <a:r>
              <a:rPr lang="de-DE" dirty="0"/>
              <a:t>:  </a:t>
            </a:r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logarithmic</a:t>
            </a:r>
            <a:r>
              <a:rPr lang="de-DE" dirty="0"/>
              <a:t> differential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sus-ceptibility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quantities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measured</a:t>
            </a:r>
            <a:r>
              <a:rPr lang="de-DE" dirty="0"/>
              <a:t> in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sectors</a:t>
            </a:r>
            <a:r>
              <a:rPr lang="de-DE" dirty="0"/>
              <a:t>.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integrate</a:t>
            </a:r>
            <a:r>
              <a:rPr lang="de-DE" dirty="0"/>
              <a:t>.   </a:t>
            </a:r>
          </a:p>
          <a:p>
            <a:pPr lvl="1"/>
            <a:endParaRPr lang="de-DE" dirty="0"/>
          </a:p>
        </p:txBody>
      </p:sp>
      <p:sp>
        <p:nvSpPr>
          <p:cNvPr id="4" name="TextBox 1"/>
          <p:cNvSpPr txBox="1"/>
          <p:nvPr/>
        </p:nvSpPr>
        <p:spPr>
          <a:xfrm>
            <a:off x="9324210" y="2411596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8000"/>
                </a:solidFill>
              </a:rPr>
              <a:t>[</a:t>
            </a:r>
            <a:r>
              <a:rPr lang="de-DE" dirty="0" err="1">
                <a:solidFill>
                  <a:srgbClr val="008000"/>
                </a:solidFill>
              </a:rPr>
              <a:t>Borsanyi</a:t>
            </a:r>
            <a:r>
              <a:rPr lang="de-DE" dirty="0">
                <a:solidFill>
                  <a:srgbClr val="008000"/>
                </a:solidFill>
              </a:rPr>
              <a:t> et al. `16]</a:t>
            </a:r>
          </a:p>
        </p:txBody>
      </p:sp>
    </p:spTree>
    <p:extLst>
      <p:ext uri="{BB962C8B-B14F-4D97-AF65-F5344CB8AC3E}">
        <p14:creationId xmlns:p14="http://schemas.microsoft.com/office/powerpoint/2010/main" val="34457992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Back-Up: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8" y="980728"/>
            <a:ext cx="11376024" cy="5296930"/>
          </a:xfrm>
        </p:spPr>
        <p:txBody>
          <a:bodyPr/>
          <a:lstStyle/>
          <a:p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lattice</a:t>
            </a:r>
            <a:r>
              <a:rPr lang="de-DE" dirty="0"/>
              <a:t> </a:t>
            </a:r>
            <a:r>
              <a:rPr lang="de-DE" dirty="0" err="1"/>
              <a:t>spacing</a:t>
            </a:r>
            <a:r>
              <a:rPr lang="de-DE" dirty="0"/>
              <a:t> </a:t>
            </a:r>
            <a:r>
              <a:rPr lang="de-DE" dirty="0" err="1"/>
              <a:t>dependence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</a:t>
            </a:r>
            <a:r>
              <a:rPr lang="de-DE" dirty="0" err="1"/>
              <a:t>determined</a:t>
            </a:r>
            <a:r>
              <a:rPr lang="de-DE" dirty="0"/>
              <a:t> via different </a:t>
            </a:r>
            <a:r>
              <a:rPr lang="de-DE" dirty="0" err="1"/>
              <a:t>methods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r>
              <a:rPr lang="de-DE" dirty="0"/>
              <a:t>At high </a:t>
            </a:r>
            <a:r>
              <a:rPr lang="de-DE" dirty="0" err="1"/>
              <a:t>temperatures</a:t>
            </a:r>
            <a:r>
              <a:rPr lang="de-DE" dirty="0"/>
              <a:t>, </a:t>
            </a:r>
            <a:r>
              <a:rPr lang="de-DE" dirty="0" err="1"/>
              <a:t>brute</a:t>
            </a:r>
            <a:r>
              <a:rPr lang="de-DE" dirty="0"/>
              <a:t> </a:t>
            </a:r>
            <a:r>
              <a:rPr lang="de-DE" dirty="0" err="1"/>
              <a:t>force</a:t>
            </a:r>
            <a:r>
              <a:rPr lang="de-DE" dirty="0"/>
              <a:t> („</a:t>
            </a:r>
            <a:r>
              <a:rPr lang="de-DE" dirty="0" err="1"/>
              <a:t>standard</a:t>
            </a:r>
            <a:r>
              <a:rPr lang="de-DE" dirty="0"/>
              <a:t>“)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ratio</a:t>
            </a:r>
            <a:r>
              <a:rPr lang="de-DE" dirty="0"/>
              <a:t>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suffer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strong </a:t>
            </a:r>
            <a:r>
              <a:rPr lang="de-DE" dirty="0" err="1"/>
              <a:t>cutoff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  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238" y="1968050"/>
            <a:ext cx="4605817" cy="3046046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8118" y="1929970"/>
            <a:ext cx="4569882" cy="3070896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4540" y="2175876"/>
            <a:ext cx="1371600" cy="177800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3077" y="2175878"/>
            <a:ext cx="1371600" cy="177800"/>
          </a:xfrm>
          <a:prstGeom prst="rect">
            <a:avLst/>
          </a:prstGeom>
        </p:spPr>
      </p:pic>
      <p:sp>
        <p:nvSpPr>
          <p:cNvPr id="9" name="TextBox 1"/>
          <p:cNvSpPr txBox="1"/>
          <p:nvPr/>
        </p:nvSpPr>
        <p:spPr>
          <a:xfrm>
            <a:off x="5104593" y="5042087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8000"/>
                </a:solidFill>
              </a:rPr>
              <a:t>[</a:t>
            </a:r>
            <a:r>
              <a:rPr lang="de-DE" dirty="0" err="1">
                <a:solidFill>
                  <a:srgbClr val="008000"/>
                </a:solidFill>
              </a:rPr>
              <a:t>Borsanyi</a:t>
            </a:r>
            <a:r>
              <a:rPr lang="de-DE" dirty="0">
                <a:solidFill>
                  <a:srgbClr val="008000"/>
                </a:solidFill>
              </a:rPr>
              <a:t> et al. `16]</a:t>
            </a:r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6573" y="2190968"/>
            <a:ext cx="1447800" cy="241300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22210" y="2164236"/>
            <a:ext cx="1447800" cy="241300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4873" y="2481222"/>
            <a:ext cx="939800" cy="215900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9236" y="2507682"/>
            <a:ext cx="9398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4025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Back-Up: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8" y="980728"/>
            <a:ext cx="11376024" cy="5267824"/>
          </a:xfrm>
        </p:spPr>
        <p:txBody>
          <a:bodyPr/>
          <a:lstStyle/>
          <a:p>
            <a:r>
              <a:rPr lang="de-DE" dirty="0" err="1"/>
              <a:t>Result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slope</a:t>
            </a:r>
            <a:r>
              <a:rPr lang="de-DE" dirty="0"/>
              <a:t> </a:t>
            </a:r>
            <a:r>
              <a:rPr lang="de-DE" dirty="0" err="1"/>
              <a:t>close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dilute</a:t>
            </a:r>
            <a:r>
              <a:rPr lang="de-DE" dirty="0"/>
              <a:t> </a:t>
            </a:r>
            <a:r>
              <a:rPr lang="de-DE" dirty="0" err="1"/>
              <a:t>instanton</a:t>
            </a:r>
            <a:r>
              <a:rPr lang="de-DE" dirty="0"/>
              <a:t> gas </a:t>
            </a:r>
            <a:r>
              <a:rPr lang="de-DE" dirty="0" err="1"/>
              <a:t>approximation</a:t>
            </a:r>
            <a:r>
              <a:rPr lang="de-DE" dirty="0"/>
              <a:t> (DIGA)</a:t>
            </a:r>
          </a:p>
          <a:p>
            <a:r>
              <a:rPr lang="de-DE" dirty="0"/>
              <a:t>DIGA </a:t>
            </a:r>
            <a:r>
              <a:rPr lang="de-DE" dirty="0" err="1"/>
              <a:t>underestimates</a:t>
            </a:r>
            <a:r>
              <a:rPr lang="de-DE" dirty="0"/>
              <a:t>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overall</a:t>
            </a:r>
            <a:r>
              <a:rPr lang="de-DE" dirty="0"/>
              <a:t> </a:t>
            </a:r>
            <a:r>
              <a:rPr lang="de-DE" dirty="0" err="1"/>
              <a:t>normalization</a:t>
            </a:r>
            <a:r>
              <a:rPr lang="de-DE" dirty="0"/>
              <a:t> „K </a:t>
            </a:r>
            <a:r>
              <a:rPr lang="de-DE" dirty="0" err="1"/>
              <a:t>factor</a:t>
            </a:r>
            <a:r>
              <a:rPr lang="de-DE" dirty="0"/>
              <a:t>“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ten</a:t>
            </a:r>
            <a:r>
              <a:rPr lang="de-DE" dirty="0"/>
              <a:t> (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improved</a:t>
            </a:r>
            <a:r>
              <a:rPr lang="de-DE" dirty="0"/>
              <a:t> in </a:t>
            </a:r>
            <a:r>
              <a:rPr lang="de-DE" dirty="0" err="1"/>
              <a:t>two</a:t>
            </a:r>
            <a:r>
              <a:rPr lang="de-DE" dirty="0"/>
              <a:t>-loop DIGA)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Bild 3" descr="chi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1526984"/>
            <a:ext cx="4758243" cy="3330770"/>
          </a:xfrm>
          <a:prstGeom prst="rect">
            <a:avLst/>
          </a:prstGeom>
        </p:spPr>
      </p:pic>
      <p:pic>
        <p:nvPicPr>
          <p:cNvPr id="5" name="Bild 4" descr="ba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52162"/>
            <a:ext cx="4572000" cy="3200400"/>
          </a:xfrm>
          <a:prstGeom prst="rect">
            <a:avLst/>
          </a:prstGeom>
        </p:spPr>
      </p:pic>
      <p:sp>
        <p:nvSpPr>
          <p:cNvPr id="6" name="TextBox 1"/>
          <p:cNvSpPr txBox="1"/>
          <p:nvPr/>
        </p:nvSpPr>
        <p:spPr>
          <a:xfrm>
            <a:off x="8140169" y="1087876"/>
            <a:ext cx="217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8000"/>
                </a:solidFill>
              </a:rPr>
              <a:t>[</a:t>
            </a:r>
            <a:r>
              <a:rPr lang="de-DE" dirty="0" err="1">
                <a:solidFill>
                  <a:srgbClr val="008000"/>
                </a:solidFill>
              </a:rPr>
              <a:t>Borsanyi</a:t>
            </a:r>
            <a:r>
              <a:rPr lang="de-DE" dirty="0">
                <a:solidFill>
                  <a:srgbClr val="008000"/>
                </a:solidFill>
              </a:rPr>
              <a:t> et al. `16]</a:t>
            </a:r>
          </a:p>
        </p:txBody>
      </p:sp>
    </p:spTree>
    <p:extLst>
      <p:ext uri="{BB962C8B-B14F-4D97-AF65-F5344CB8AC3E}">
        <p14:creationId xmlns:p14="http://schemas.microsoft.com/office/powerpoint/2010/main" val="11959982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06581" y="766248"/>
            <a:ext cx="4176531" cy="5596619"/>
          </a:xfrm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Back-Up: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829" y="766248"/>
            <a:ext cx="4202710" cy="52426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81062" y="1377539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Lattice: </a:t>
            </a:r>
            <a:r>
              <a:rPr lang="en-US" sz="1400" dirty="0" err="1">
                <a:solidFill>
                  <a:srgbClr val="FF0000"/>
                </a:solidFill>
              </a:rPr>
              <a:t>Bonati</a:t>
            </a:r>
            <a:r>
              <a:rPr lang="en-US" sz="1400" dirty="0">
                <a:solidFill>
                  <a:srgbClr val="FF0000"/>
                </a:solidFill>
              </a:rPr>
              <a:t> et al.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07286" y="1042884"/>
            <a:ext cx="1853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Lattice: </a:t>
            </a:r>
            <a:r>
              <a:rPr lang="en-US" sz="1400" dirty="0" err="1"/>
              <a:t>Buchoff</a:t>
            </a:r>
            <a:r>
              <a:rPr lang="en-US" sz="1400" dirty="0"/>
              <a:t> et al.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79180" y="1981989"/>
            <a:ext cx="199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Lattice: </a:t>
            </a:r>
            <a:r>
              <a:rPr lang="en-US" sz="1400" dirty="0" err="1">
                <a:solidFill>
                  <a:srgbClr val="00B050"/>
                </a:solidFill>
              </a:rPr>
              <a:t>Borsanyi</a:t>
            </a:r>
            <a:r>
              <a:rPr lang="en-US" sz="1400" dirty="0">
                <a:solidFill>
                  <a:srgbClr val="00B050"/>
                </a:solidFill>
              </a:rPr>
              <a:t> et al. </a:t>
            </a:r>
            <a:endParaRPr lang="en-US" sz="1400" dirty="0">
              <a:solidFill>
                <a:srgbClr val="1B9B7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24210" y="3016335"/>
            <a:ext cx="1001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</a:rPr>
              <a:t>DIGA x 10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57556" y="1602189"/>
            <a:ext cx="1840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ILM: </a:t>
            </a:r>
            <a:r>
              <a:rPr lang="en-US" sz="1400" dirty="0" err="1"/>
              <a:t>Wantz</a:t>
            </a:r>
            <a:r>
              <a:rPr lang="en-US" sz="1400" dirty="0"/>
              <a:t>, </a:t>
            </a:r>
            <a:r>
              <a:rPr lang="en-US" sz="1400" dirty="0" err="1"/>
              <a:t>Shellard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528209" y="6289575"/>
            <a:ext cx="3238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</a:t>
            </a:r>
            <a:r>
              <a:rPr lang="de-DE" sz="1400" dirty="0">
                <a:solidFill>
                  <a:srgbClr val="008000"/>
                </a:solidFill>
              </a:rPr>
              <a:t>, </a:t>
            </a:r>
            <a:r>
              <a:rPr lang="de-DE" sz="1400" dirty="0" err="1">
                <a:solidFill>
                  <a:srgbClr val="008000"/>
                </a:solidFill>
              </a:rPr>
              <a:t>AR,Tamarit</a:t>
            </a:r>
            <a:r>
              <a:rPr lang="de-DE" sz="1400" dirty="0">
                <a:solidFill>
                  <a:srgbClr val="008000"/>
                </a:solidFill>
              </a:rPr>
              <a:t> `16]</a:t>
            </a:r>
          </a:p>
        </p:txBody>
      </p:sp>
      <p:pic>
        <p:nvPicPr>
          <p:cNvPr id="20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385" y="764403"/>
            <a:ext cx="4819311" cy="511163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037357" y="6237312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Borsanyi</a:t>
            </a:r>
            <a:r>
              <a:rPr lang="de-DE" sz="1400" dirty="0">
                <a:solidFill>
                  <a:srgbClr val="008000"/>
                </a:solidFill>
              </a:rPr>
              <a:t> `16]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21235" y="3540807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FF85FF"/>
                </a:solidFill>
              </a:rPr>
              <a:t>Bonati</a:t>
            </a:r>
            <a:r>
              <a:rPr lang="en-US" sz="1400" dirty="0">
                <a:solidFill>
                  <a:srgbClr val="FF85FF"/>
                </a:solidFill>
              </a:rPr>
              <a:t> et al.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11866" y="4069872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Petreczky</a:t>
            </a:r>
            <a:r>
              <a:rPr lang="en-US" sz="1400" dirty="0"/>
              <a:t> et al.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67595" y="4665181"/>
            <a:ext cx="136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FF7E79"/>
                </a:solidFill>
              </a:rPr>
              <a:t>Borsanyi</a:t>
            </a:r>
            <a:r>
              <a:rPr lang="en-US" sz="1400" dirty="0">
                <a:solidFill>
                  <a:srgbClr val="FF7E79"/>
                </a:solidFill>
              </a:rPr>
              <a:t> et al. </a:t>
            </a:r>
          </a:p>
        </p:txBody>
      </p:sp>
    </p:spTree>
    <p:extLst>
      <p:ext uri="{BB962C8B-B14F-4D97-AF65-F5344CB8AC3E}">
        <p14:creationId xmlns:p14="http://schemas.microsoft.com/office/powerpoint/2010/main" val="2594462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09623-41AB-734D-9B56-7EA48304A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FE6444-430E-764E-A05F-B72063E58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2167B5-ABD1-F549-8CBA-3356F3B0C5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Strong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beyond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Standard Model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1374A-6FAE-224C-981D-5A1E8EBCA3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4902892"/>
          </a:xfrm>
        </p:spPr>
        <p:txBody>
          <a:bodyPr/>
          <a:lstStyle/>
          <a:p>
            <a:r>
              <a:rPr lang="de-DE" dirty="0" err="1"/>
              <a:t>Observations</a:t>
            </a:r>
            <a:r>
              <a:rPr lang="de-DE" dirty="0"/>
              <a:t> in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, </a:t>
            </a:r>
            <a:r>
              <a:rPr lang="de-DE" dirty="0" err="1"/>
              <a:t>astrophysics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cosmology</a:t>
            </a:r>
            <a:r>
              <a:rPr lang="de-DE" dirty="0"/>
              <a:t> </a:t>
            </a:r>
            <a:r>
              <a:rPr lang="de-DE" dirty="0" err="1"/>
              <a:t>strongly</a:t>
            </a:r>
            <a:r>
              <a:rPr lang="de-DE" dirty="0"/>
              <a:t> </a:t>
            </a:r>
            <a:r>
              <a:rPr lang="de-DE" dirty="0" err="1"/>
              <a:t>suggest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beyond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SM</a:t>
            </a:r>
          </a:p>
          <a:p>
            <a:pPr lvl="1"/>
            <a:r>
              <a:rPr lang="de-DE" dirty="0"/>
              <a:t>Dark matter </a:t>
            </a:r>
          </a:p>
          <a:p>
            <a:pPr lvl="1"/>
            <a:r>
              <a:rPr lang="de-DE" dirty="0"/>
              <a:t>Neutrino </a:t>
            </a:r>
            <a:r>
              <a:rPr lang="de-DE" dirty="0" err="1"/>
              <a:t>masses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mixing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Baryon </a:t>
            </a:r>
            <a:r>
              <a:rPr lang="de-DE" dirty="0" err="1"/>
              <a:t>asymmetry</a:t>
            </a:r>
            <a:endParaRPr lang="de-DE" dirty="0"/>
          </a:p>
          <a:p>
            <a:pPr lvl="1"/>
            <a:r>
              <a:rPr lang="de-DE" dirty="0"/>
              <a:t>Inflation</a:t>
            </a:r>
          </a:p>
          <a:p>
            <a:pPr lvl="1"/>
            <a:r>
              <a:rPr lang="de-DE" dirty="0"/>
              <a:t>Strong CP </a:t>
            </a:r>
            <a:r>
              <a:rPr lang="de-DE" dirty="0" err="1"/>
              <a:t>problem</a:t>
            </a:r>
            <a:endParaRPr lang="de-DE" dirty="0"/>
          </a:p>
          <a:p>
            <a:r>
              <a:rPr lang="de-DE" dirty="0"/>
              <a:t>These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intertwined</a:t>
            </a:r>
            <a:r>
              <a:rPr lang="de-DE" dirty="0"/>
              <a:t> in a minimal </a:t>
            </a:r>
            <a:r>
              <a:rPr lang="de-DE" dirty="0" err="1"/>
              <a:t>way</a:t>
            </a:r>
            <a:r>
              <a:rPr lang="de-DE" dirty="0"/>
              <a:t>,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pointing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scale </a:t>
            </a:r>
            <a:r>
              <a:rPr lang="de-DE" dirty="0" err="1"/>
              <a:t>between</a:t>
            </a:r>
            <a:r>
              <a:rPr lang="de-DE" dirty="0"/>
              <a:t>  </a:t>
            </a:r>
          </a:p>
          <a:p>
            <a:pPr lvl="1"/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626B34-53C4-6B48-B5C5-BF428B366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24" y="4509120"/>
            <a:ext cx="1242132" cy="231584"/>
          </a:xfrm>
          <a:prstGeom prst="rect">
            <a:avLst/>
          </a:prstGeom>
        </p:spPr>
      </p:pic>
      <p:pic>
        <p:nvPicPr>
          <p:cNvPr id="17" name="Bild 6" descr="SMASH_nobackground.pdf">
            <a:extLst>
              <a:ext uri="{FF2B5EF4-FFF2-40B4-BE49-F238E27FC236}">
                <a16:creationId xmlns:a16="http://schemas.microsoft.com/office/drawing/2014/main" id="{A2410632-6428-B64E-A8BA-175FE487A9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1438966"/>
            <a:ext cx="5142230" cy="3934250"/>
          </a:xfrm>
          <a:prstGeom prst="rect">
            <a:avLst/>
          </a:prstGeom>
        </p:spPr>
      </p:pic>
      <p:sp>
        <p:nvSpPr>
          <p:cNvPr id="18" name="Rechteck 5">
            <a:extLst>
              <a:ext uri="{FF2B5EF4-FFF2-40B4-BE49-F238E27FC236}">
                <a16:creationId xmlns:a16="http://schemas.microsoft.com/office/drawing/2014/main" id="{2AF98634-18F2-D64D-9E66-7BF3C73F11C0}"/>
              </a:ext>
            </a:extLst>
          </p:cNvPr>
          <p:cNvSpPr/>
          <p:nvPr/>
        </p:nvSpPr>
        <p:spPr>
          <a:xfrm>
            <a:off x="695400" y="4849415"/>
            <a:ext cx="8175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Ballesteros,Redondo,AR,Tamarit</a:t>
            </a:r>
            <a:r>
              <a:rPr lang="de-DE" sz="1400" dirty="0">
                <a:solidFill>
                  <a:srgbClr val="008000"/>
                </a:solidFill>
              </a:rPr>
              <a:t>, 1608.05414; 1610.01639]</a:t>
            </a:r>
          </a:p>
        </p:txBody>
      </p:sp>
    </p:spTree>
    <p:extLst>
      <p:ext uri="{BB962C8B-B14F-4D97-AF65-F5344CB8AC3E}">
        <p14:creationId xmlns:p14="http://schemas.microsoft.com/office/powerpoint/2010/main" val="10224227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Back-Up: DM </a:t>
            </a:r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in Post-</a:t>
            </a:r>
            <a:r>
              <a:rPr lang="de-DE" dirty="0" err="1"/>
              <a:t>Inflationary</a:t>
            </a:r>
            <a:r>
              <a:rPr lang="de-DE" dirty="0"/>
              <a:t> PQ SB Scenario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279" y="836712"/>
            <a:ext cx="5702729" cy="5575288"/>
          </a:xfrm>
        </p:spPr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            , </a:t>
            </a:r>
            <a:r>
              <a:rPr lang="de-DE" dirty="0" err="1"/>
              <a:t>string‘s</a:t>
            </a:r>
            <a:r>
              <a:rPr lang="de-DE" dirty="0"/>
              <a:t> </a:t>
            </a:r>
            <a:r>
              <a:rPr lang="de-DE" dirty="0" err="1"/>
              <a:t>interactions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(         ) </a:t>
            </a:r>
            <a:r>
              <a:rPr lang="de-DE" dirty="0" err="1"/>
              <a:t>become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relative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string</a:t>
            </a:r>
            <a:r>
              <a:rPr lang="de-DE" dirty="0"/>
              <a:t> </a:t>
            </a:r>
            <a:r>
              <a:rPr lang="de-DE" dirty="0" err="1"/>
              <a:t>evolution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tension</a:t>
            </a:r>
            <a:r>
              <a:rPr lang="de-DE" dirty="0"/>
              <a:t> (           )</a:t>
            </a:r>
          </a:p>
          <a:p>
            <a:r>
              <a:rPr lang="de-DE" dirty="0" err="1"/>
              <a:t>For</a:t>
            </a:r>
            <a:r>
              <a:rPr lang="de-DE" dirty="0"/>
              <a:t>            , </a:t>
            </a:r>
            <a:r>
              <a:rPr lang="de-DE" dirty="0" err="1"/>
              <a:t>string</a:t>
            </a:r>
            <a:r>
              <a:rPr lang="de-DE" dirty="0"/>
              <a:t> </a:t>
            </a:r>
            <a:r>
              <a:rPr lang="de-DE" dirty="0" err="1"/>
              <a:t>behavior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infinitely</a:t>
            </a:r>
            <a:r>
              <a:rPr lang="de-DE" dirty="0"/>
              <a:t> </a:t>
            </a:r>
            <a:r>
              <a:rPr lang="de-DE" dirty="0" err="1"/>
              <a:t>thin</a:t>
            </a:r>
            <a:r>
              <a:rPr lang="de-DE" dirty="0"/>
              <a:t>, i.e.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Nambu</a:t>
            </a:r>
            <a:r>
              <a:rPr lang="de-DE" dirty="0"/>
              <a:t>-Goto </a:t>
            </a:r>
            <a:r>
              <a:rPr lang="de-DE" dirty="0" err="1"/>
              <a:t>strings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method</a:t>
            </a:r>
            <a:r>
              <a:rPr lang="de-DE" dirty="0"/>
              <a:t>: </a:t>
            </a:r>
            <a:r>
              <a:rPr lang="de-DE" dirty="0" err="1"/>
              <a:t>exploit</a:t>
            </a:r>
            <a:r>
              <a:rPr lang="de-DE" dirty="0"/>
              <a:t> UV </a:t>
            </a:r>
            <a:r>
              <a:rPr lang="de-DE" dirty="0" err="1"/>
              <a:t>extension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PQ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theory</a:t>
            </a:r>
            <a:r>
              <a:rPr lang="de-DE" dirty="0"/>
              <a:t>, </a:t>
            </a:r>
            <a:r>
              <a:rPr lang="de-DE" dirty="0" err="1"/>
              <a:t>with</a:t>
            </a:r>
            <a:r>
              <a:rPr lang="de-DE" dirty="0"/>
              <a:t> additional </a:t>
            </a:r>
            <a:r>
              <a:rPr lang="de-DE" dirty="0" err="1"/>
              <a:t>comp-lex</a:t>
            </a:r>
            <a:r>
              <a:rPr lang="de-DE" dirty="0"/>
              <a:t> </a:t>
            </a:r>
            <a:r>
              <a:rPr lang="de-DE" dirty="0" err="1"/>
              <a:t>scalar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additional </a:t>
            </a:r>
            <a:r>
              <a:rPr lang="de-DE" dirty="0" err="1"/>
              <a:t>local</a:t>
            </a:r>
            <a:r>
              <a:rPr lang="de-DE" dirty="0"/>
              <a:t> U(1) </a:t>
            </a:r>
            <a:r>
              <a:rPr lang="de-DE" dirty="0" err="1"/>
              <a:t>symmetry</a:t>
            </a:r>
            <a:r>
              <a:rPr lang="de-DE" dirty="0"/>
              <a:t>,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  </a:t>
            </a:r>
          </a:p>
          <a:p>
            <a:pPr lvl="1"/>
            <a:endParaRPr lang="de-DE" dirty="0">
              <a:effectLst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4367808" y="3337247"/>
            <a:ext cx="1561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Klaer,Moore</a:t>
            </a:r>
            <a:r>
              <a:rPr lang="de-DE" sz="1400" dirty="0">
                <a:solidFill>
                  <a:srgbClr val="008000"/>
                </a:solidFill>
              </a:rPr>
              <a:t> `17]</a:t>
            </a:r>
          </a:p>
        </p:txBody>
      </p:sp>
      <p:pic>
        <p:nvPicPr>
          <p:cNvPr id="13" name="Bild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1131877"/>
            <a:ext cx="533400" cy="304800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1484784"/>
            <a:ext cx="698500" cy="304800"/>
          </a:xfrm>
          <a:prstGeom prst="rect">
            <a:avLst/>
          </a:prstGeom>
        </p:spPr>
      </p:pic>
      <p:pic>
        <p:nvPicPr>
          <p:cNvPr id="15" name="Bild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472" y="934244"/>
            <a:ext cx="635000" cy="190500"/>
          </a:xfrm>
          <a:prstGeom prst="rect">
            <a:avLst/>
          </a:prstGeom>
        </p:spPr>
      </p:pic>
      <p:pic>
        <p:nvPicPr>
          <p:cNvPr id="17" name="Bild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472" y="1988840"/>
            <a:ext cx="635000" cy="190500"/>
          </a:xfrm>
          <a:prstGeom prst="rect">
            <a:avLst/>
          </a:prstGeom>
        </p:spPr>
      </p:pic>
      <p:pic>
        <p:nvPicPr>
          <p:cNvPr id="20" name="Bild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400" y="4869160"/>
            <a:ext cx="10795732" cy="1296144"/>
          </a:xfrm>
          <a:prstGeom prst="rect">
            <a:avLst/>
          </a:prstGeom>
        </p:spPr>
      </p:pic>
      <p:pic>
        <p:nvPicPr>
          <p:cNvPr id="21" name="Bild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8088" y="1988840"/>
            <a:ext cx="4577821" cy="2808045"/>
          </a:xfrm>
          <a:prstGeom prst="rect">
            <a:avLst/>
          </a:prstGeom>
        </p:spPr>
      </p:pic>
      <p:pic>
        <p:nvPicPr>
          <p:cNvPr id="11" name="Bild 20">
            <a:extLst>
              <a:ext uri="{FF2B5EF4-FFF2-40B4-BE49-F238E27FC236}">
                <a16:creationId xmlns:a16="http://schemas.microsoft.com/office/drawing/2014/main" id="{EB332A0C-2341-2747-8796-717A3AB235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4230" y="917452"/>
            <a:ext cx="1320800" cy="304800"/>
          </a:xfrm>
          <a:prstGeom prst="rect">
            <a:avLst/>
          </a:prstGeom>
        </p:spPr>
      </p:pic>
      <p:pic>
        <p:nvPicPr>
          <p:cNvPr id="12" name="Bild 21">
            <a:extLst>
              <a:ext uri="{FF2B5EF4-FFF2-40B4-BE49-F238E27FC236}">
                <a16:creationId xmlns:a16="http://schemas.microsoft.com/office/drawing/2014/main" id="{C8E00055-754D-1F4C-8025-4B8F001EBD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9180" y="1279526"/>
            <a:ext cx="21717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2144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Back-Up: DM </a:t>
            </a:r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in Post-</a:t>
            </a:r>
            <a:r>
              <a:rPr lang="de-DE" dirty="0" err="1"/>
              <a:t>Inflationary</a:t>
            </a:r>
            <a:r>
              <a:rPr lang="de-DE" dirty="0"/>
              <a:t> PQ SB Scenario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0471" y="836712"/>
            <a:ext cx="4880950" cy="5575288"/>
          </a:xfrm>
        </p:spPr>
        <p:txBody>
          <a:bodyPr/>
          <a:lstStyle/>
          <a:p>
            <a:r>
              <a:rPr lang="de-DE" dirty="0" err="1"/>
              <a:t>Exploiting</a:t>
            </a:r>
            <a:r>
              <a:rPr lang="de-DE" dirty="0"/>
              <a:t> </a:t>
            </a:r>
            <a:r>
              <a:rPr lang="de-DE" dirty="0" err="1"/>
              <a:t>lattice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on </a:t>
            </a:r>
            <a:r>
              <a:rPr lang="de-DE" dirty="0" err="1"/>
              <a:t>topological</a:t>
            </a:r>
            <a:r>
              <a:rPr lang="de-DE" dirty="0"/>
              <a:t> </a:t>
            </a:r>
            <a:r>
              <a:rPr lang="de-DE" dirty="0" err="1"/>
              <a:t>susceptibility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                          : 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angle-</a:t>
            </a:r>
            <a:r>
              <a:rPr lang="de-DE" dirty="0" err="1"/>
              <a:t>average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``</a:t>
            </a:r>
            <a:r>
              <a:rPr lang="de-DE" dirty="0" err="1"/>
              <a:t>realignment</a:t>
            </a:r>
            <a:r>
              <a:rPr lang="de-DE" dirty="0"/>
              <a:t>'' </a:t>
            </a:r>
            <a:r>
              <a:rPr lang="de-DE" dirty="0" err="1"/>
              <a:t>mechanism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r>
              <a:rPr lang="de-DE" dirty="0"/>
              <a:t>Simple </a:t>
            </a:r>
            <a:r>
              <a:rPr lang="de-DE" dirty="0" err="1"/>
              <a:t>sum</a:t>
            </a:r>
            <a:endParaRPr lang="de-DE" dirty="0"/>
          </a:p>
          <a:p>
            <a:pPr lvl="1"/>
            <a:endParaRPr lang="de-DE" dirty="0"/>
          </a:p>
          <a:p>
            <a:pPr marL="444166" lvl="1" indent="0">
              <a:buNone/>
            </a:pPr>
            <a:r>
              <a:rPr lang="de-DE" dirty="0"/>
              <a:t>   double </a:t>
            </a:r>
            <a:r>
              <a:rPr lang="de-DE" dirty="0" err="1"/>
              <a:t>counts</a:t>
            </a:r>
            <a:endParaRPr lang="de-DE" dirty="0"/>
          </a:p>
          <a:p>
            <a:pPr lvl="2"/>
            <a:r>
              <a:rPr lang="de-DE" dirty="0" err="1"/>
              <a:t>Energy</a:t>
            </a:r>
            <a:r>
              <a:rPr lang="de-DE" dirty="0"/>
              <a:t> in </a:t>
            </a:r>
            <a:r>
              <a:rPr lang="de-DE" dirty="0" err="1"/>
              <a:t>domain</a:t>
            </a:r>
            <a:r>
              <a:rPr lang="de-DE" dirty="0"/>
              <a:t> </a:t>
            </a:r>
            <a:r>
              <a:rPr lang="de-DE" dirty="0" err="1"/>
              <a:t>walls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misalignment</a:t>
            </a:r>
            <a:r>
              <a:rPr lang="de-DE" dirty="0"/>
              <a:t>,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values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  </a:t>
            </a:r>
          </a:p>
          <a:p>
            <a:pPr lvl="1"/>
            <a:endParaRPr lang="de-DE" dirty="0">
              <a:effectLst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3935760" y="1609055"/>
            <a:ext cx="1561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Klaer,Moore</a:t>
            </a:r>
            <a:r>
              <a:rPr lang="de-DE" sz="1400" dirty="0">
                <a:solidFill>
                  <a:srgbClr val="008000"/>
                </a:solidFill>
              </a:rPr>
              <a:t> `17]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328" y="1677488"/>
            <a:ext cx="2311400" cy="241300"/>
          </a:xfrm>
          <a:prstGeom prst="rect">
            <a:avLst/>
          </a:prstGeom>
        </p:spPr>
      </p:pic>
      <p:sp>
        <p:nvSpPr>
          <p:cNvPr id="18" name="TextBox 1"/>
          <p:cNvSpPr txBox="1"/>
          <p:nvPr/>
        </p:nvSpPr>
        <p:spPr>
          <a:xfrm>
            <a:off x="6329938" y="6237312"/>
            <a:ext cx="1561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Klaer,Moore</a:t>
            </a:r>
            <a:r>
              <a:rPr lang="de-DE" sz="1400" dirty="0">
                <a:solidFill>
                  <a:srgbClr val="008000"/>
                </a:solidFill>
              </a:rPr>
              <a:t> `17]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2423592" y="1104999"/>
            <a:ext cx="1731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Borsanyi</a:t>
            </a:r>
            <a:r>
              <a:rPr lang="de-DE" sz="1400" dirty="0">
                <a:solidFill>
                  <a:srgbClr val="008000"/>
                </a:solidFill>
              </a:rPr>
              <a:t> et al. `16]</a:t>
            </a:r>
          </a:p>
        </p:txBody>
      </p:sp>
      <p:pic>
        <p:nvPicPr>
          <p:cNvPr id="4" name="Bild 3" descr="nvar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126" y="-604748"/>
            <a:ext cx="5665886" cy="5358190"/>
          </a:xfrm>
          <a:prstGeom prst="rect">
            <a:avLst/>
          </a:prstGeom>
        </p:spPr>
      </p:pic>
      <p:pic>
        <p:nvPicPr>
          <p:cNvPr id="20" name="Bild 19" descr="qvar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004" y="2437795"/>
            <a:ext cx="5822008" cy="4902200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2932" y="2827908"/>
            <a:ext cx="3390900" cy="673100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9456" y="4005064"/>
            <a:ext cx="2413000" cy="304800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1744" y="5013176"/>
            <a:ext cx="5461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7694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E8A1-DB76-D244-B02F-A5B305B5E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Unifying</a:t>
            </a:r>
            <a:r>
              <a:rPr lang="de-DE" dirty="0"/>
              <a:t> Inflation, Dark Matter,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Seesaw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PQ 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0CEB-CE07-8742-B34D-E49FEDA4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Several Problems in Particle Physics and Cosmology Solved in One SMASH | Andreas Ringwald, FLASY 2018, Basel, CH, 2-5 July 2018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CCD5-B872-6946-9E1B-D273EF305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One</a:t>
            </a:r>
            <a:r>
              <a:rPr lang="de-DE" dirty="0"/>
              <a:t> SM*A*S*H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rule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all ...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40E1325C-053D-D246-A15A-CFF74A91B4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6192812" cy="5174373"/>
          </a:xfrm>
        </p:spPr>
        <p:txBody>
          <a:bodyPr/>
          <a:lstStyle/>
          <a:p>
            <a:r>
              <a:rPr lang="de-DE" dirty="0"/>
              <a:t>Extension </a:t>
            </a:r>
            <a:r>
              <a:rPr lang="de-DE" dirty="0" err="1"/>
              <a:t>of</a:t>
            </a:r>
            <a:r>
              <a:rPr lang="de-DE" dirty="0"/>
              <a:t> SM </a:t>
            </a:r>
            <a:r>
              <a:rPr lang="de-DE" dirty="0" err="1"/>
              <a:t>to</a:t>
            </a:r>
            <a:r>
              <a:rPr lang="de-DE" dirty="0"/>
              <a:t> PQSM plus  </a:t>
            </a:r>
            <a:r>
              <a:rPr lang="de-DE" dirty="0" err="1"/>
              <a:t>three</a:t>
            </a:r>
            <a:r>
              <a:rPr lang="de-DE" dirty="0"/>
              <a:t> SM </a:t>
            </a:r>
            <a:r>
              <a:rPr lang="de-DE" dirty="0" err="1"/>
              <a:t>singlet</a:t>
            </a:r>
            <a:r>
              <a:rPr lang="de-DE" dirty="0"/>
              <a:t> </a:t>
            </a:r>
            <a:r>
              <a:rPr lang="de-DE" dirty="0" err="1"/>
              <a:t>neutrinos</a:t>
            </a:r>
            <a:r>
              <a:rPr lang="de-DE" dirty="0"/>
              <a:t>, </a:t>
            </a:r>
            <a:r>
              <a:rPr lang="de-DE" dirty="0" err="1"/>
              <a:t>getting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Majorana</a:t>
            </a:r>
            <a:r>
              <a:rPr lang="de-DE" dirty="0"/>
              <a:t> </a:t>
            </a:r>
            <a:r>
              <a:rPr lang="de-DE" dirty="0" err="1"/>
              <a:t>masses</a:t>
            </a:r>
            <a:r>
              <a:rPr lang="de-DE" dirty="0"/>
              <a:t> also </a:t>
            </a:r>
            <a:r>
              <a:rPr lang="de-DE" dirty="0" err="1"/>
              <a:t>through</a:t>
            </a:r>
            <a:r>
              <a:rPr lang="de-DE" dirty="0"/>
              <a:t> PQ </a:t>
            </a:r>
            <a:r>
              <a:rPr lang="de-DE" dirty="0" err="1"/>
              <a:t>vev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no</a:t>
            </a:r>
            <a:r>
              <a:rPr lang="de-DE" dirty="0"/>
              <a:t> strong CP </a:t>
            </a:r>
            <a:r>
              <a:rPr lang="de-DE" dirty="0" err="1"/>
              <a:t>problem</a:t>
            </a:r>
            <a:endParaRPr lang="de-DE" dirty="0"/>
          </a:p>
          <a:p>
            <a:pPr lvl="1"/>
            <a:r>
              <a:rPr lang="de-DE" dirty="0" err="1"/>
              <a:t>dark</a:t>
            </a:r>
            <a:r>
              <a:rPr lang="de-DE" dirty="0"/>
              <a:t> matter</a:t>
            </a:r>
          </a:p>
          <a:p>
            <a:pPr lvl="1"/>
            <a:r>
              <a:rPr lang="de-DE" dirty="0" err="1"/>
              <a:t>inflation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masses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mixing</a:t>
            </a:r>
            <a:endParaRPr lang="de-DE" dirty="0"/>
          </a:p>
          <a:p>
            <a:pPr lvl="1"/>
            <a:r>
              <a:rPr lang="de-DE" dirty="0" err="1"/>
              <a:t>baryogenesis</a:t>
            </a:r>
            <a:r>
              <a:rPr lang="de-DE" dirty="0"/>
              <a:t> via </a:t>
            </a:r>
            <a:r>
              <a:rPr lang="de-DE" dirty="0" err="1"/>
              <a:t>leptogenesis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               GUT SMASH?</a:t>
            </a:r>
          </a:p>
          <a:p>
            <a:endParaRPr lang="de-DE" dirty="0"/>
          </a:p>
          <a:p>
            <a:pPr lvl="1"/>
            <a:r>
              <a:rPr lang="de-DE" dirty="0"/>
              <a:t>Minimal </a:t>
            </a:r>
            <a:r>
              <a:rPr lang="de-DE" dirty="0" err="1"/>
              <a:t>scalar</a:t>
            </a:r>
            <a:r>
              <a:rPr lang="de-DE" dirty="0"/>
              <a:t> </a:t>
            </a:r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predicts</a:t>
            </a:r>
            <a:r>
              <a:rPr lang="de-DE" dirty="0"/>
              <a:t> GUT-scale </a:t>
            </a:r>
            <a:r>
              <a:rPr lang="de-DE" dirty="0" err="1"/>
              <a:t>decay</a:t>
            </a:r>
            <a:r>
              <a:rPr lang="de-DE" dirty="0"/>
              <a:t> </a:t>
            </a:r>
            <a:r>
              <a:rPr lang="de-DE" dirty="0" err="1"/>
              <a:t>constant</a:t>
            </a:r>
            <a:endParaRPr lang="de-DE" dirty="0"/>
          </a:p>
          <a:p>
            <a:pPr lvl="1"/>
            <a:r>
              <a:rPr lang="de-DE" dirty="0"/>
              <a:t>Need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extend</a:t>
            </a:r>
            <a:r>
              <a:rPr lang="de-DE" dirty="0"/>
              <a:t> </a:t>
            </a:r>
            <a:r>
              <a:rPr lang="de-DE" dirty="0" err="1"/>
              <a:t>scalar</a:t>
            </a:r>
            <a:r>
              <a:rPr lang="de-DE" dirty="0"/>
              <a:t> </a:t>
            </a:r>
            <a:r>
              <a:rPr lang="de-DE" dirty="0" err="1"/>
              <a:t>sector</a:t>
            </a:r>
            <a:r>
              <a:rPr lang="de-DE" dirty="0"/>
              <a:t> 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accommodate</a:t>
            </a:r>
            <a:r>
              <a:rPr lang="de-DE" dirty="0"/>
              <a:t>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decay</a:t>
            </a:r>
            <a:r>
              <a:rPr lang="de-DE" dirty="0"/>
              <a:t> </a:t>
            </a:r>
            <a:r>
              <a:rPr lang="de-DE" dirty="0" err="1"/>
              <a:t>constant</a:t>
            </a:r>
            <a:r>
              <a:rPr lang="de-DE" dirty="0"/>
              <a:t> </a:t>
            </a:r>
          </a:p>
          <a:p>
            <a:endParaRPr lang="de-DE" dirty="0"/>
          </a:p>
          <a:p>
            <a:pPr lvl="1"/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8" name="Rechteck 8">
            <a:extLst>
              <a:ext uri="{FF2B5EF4-FFF2-40B4-BE49-F238E27FC236}">
                <a16:creationId xmlns:a16="http://schemas.microsoft.com/office/drawing/2014/main" id="{CD2FFB11-F9A3-ED42-9850-8EC8ABBAC7C9}"/>
              </a:ext>
            </a:extLst>
          </p:cNvPr>
          <p:cNvSpPr/>
          <p:nvPr/>
        </p:nvSpPr>
        <p:spPr>
          <a:xfrm>
            <a:off x="2783632" y="4190611"/>
            <a:ext cx="42718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[Dias et al. `14; Ballesteros et al. `16]</a:t>
            </a:r>
          </a:p>
        </p:txBody>
      </p:sp>
      <p:pic>
        <p:nvPicPr>
          <p:cNvPr id="19" name="Bild 9">
            <a:extLst>
              <a:ext uri="{FF2B5EF4-FFF2-40B4-BE49-F238E27FC236}">
                <a16:creationId xmlns:a16="http://schemas.microsoft.com/office/drawing/2014/main" id="{C4464C69-A893-0E46-B615-9AB4A1B95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2060848"/>
            <a:ext cx="1104900" cy="241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B8315A-53C8-8A44-B507-2A50A49A5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4581128"/>
            <a:ext cx="800100" cy="266700"/>
          </a:xfrm>
          <a:prstGeom prst="rect">
            <a:avLst/>
          </a:prstGeom>
        </p:spPr>
      </p:pic>
      <p:sp>
        <p:nvSpPr>
          <p:cNvPr id="11" name="Rechteck 8">
            <a:extLst>
              <a:ext uri="{FF2B5EF4-FFF2-40B4-BE49-F238E27FC236}">
                <a16:creationId xmlns:a16="http://schemas.microsoft.com/office/drawing/2014/main" id="{3DF81437-AAF7-5B47-8D0E-3E15EE482366}"/>
              </a:ext>
            </a:extLst>
          </p:cNvPr>
          <p:cNvSpPr/>
          <p:nvPr/>
        </p:nvSpPr>
        <p:spPr>
          <a:xfrm>
            <a:off x="2783631" y="4838843"/>
            <a:ext cx="42718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Ernst,AR,Tamarit</a:t>
            </a:r>
            <a:r>
              <a:rPr lang="de-DE" sz="1400" dirty="0">
                <a:solidFill>
                  <a:srgbClr val="008000"/>
                </a:solidFill>
              </a:rPr>
              <a:t> `18 </a:t>
            </a:r>
            <a:r>
              <a:rPr lang="de-DE" sz="1400" dirty="0" err="1">
                <a:solidFill>
                  <a:srgbClr val="008000"/>
                </a:solidFill>
              </a:rPr>
              <a:t>and</a:t>
            </a:r>
            <a:r>
              <a:rPr lang="de-DE" sz="1400" dirty="0">
                <a:solidFill>
                  <a:srgbClr val="008000"/>
                </a:solidFill>
              </a:rPr>
              <a:t> in </a:t>
            </a:r>
            <a:r>
              <a:rPr lang="de-DE" sz="1400" dirty="0" err="1">
                <a:solidFill>
                  <a:srgbClr val="008000"/>
                </a:solidFill>
              </a:rPr>
              <a:t>prep</a:t>
            </a:r>
            <a:r>
              <a:rPr lang="de-DE" sz="1400" dirty="0">
                <a:solidFill>
                  <a:srgbClr val="008000"/>
                </a:solidFill>
              </a:rPr>
              <a:t>.]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0202CC6-7ACB-944F-985D-7958E4844D13}"/>
              </a:ext>
            </a:extLst>
          </p:cNvPr>
          <p:cNvSpPr txBox="1">
            <a:spLocks/>
          </p:cNvSpPr>
          <p:nvPr/>
        </p:nvSpPr>
        <p:spPr bwMode="auto">
          <a:xfrm>
            <a:off x="6680559" y="946975"/>
            <a:ext cx="4528009" cy="5703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8" tIns="45684" rIns="91368" bIns="45684" numCol="1" anchor="t" anchorCtr="0" compatLnSpc="1">
            <a:prstTxWarp prst="textNoShape">
              <a:avLst/>
            </a:prstTxWarp>
          </a:bodyPr>
          <a:lstStyle>
            <a:lvl1pPr marL="264913" indent="-2649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179" indent="-1840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5737" indent="-228429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3419" indent="-228429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5852" indent="-228429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2716" indent="-228429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69575" indent="-228429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6434" indent="-228429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3289" indent="-228429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kern="0" dirty="0"/>
              <a:t>Minimal                              </a:t>
            </a:r>
            <a:r>
              <a:rPr lang="de-DE" kern="0" dirty="0" err="1"/>
              <a:t>models</a:t>
            </a:r>
            <a:r>
              <a:rPr lang="de-DE" kern="0" dirty="0"/>
              <a:t>:</a:t>
            </a:r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pPr marL="0" indent="0">
              <a:buNone/>
            </a:pPr>
            <a:r>
              <a:rPr lang="de-DE" kern="0" dirty="0"/>
              <a:t> </a:t>
            </a:r>
          </a:p>
          <a:p>
            <a:pPr lvl="1"/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endParaRPr lang="de-DE" kern="0" dirty="0"/>
          </a:p>
          <a:p>
            <a:pPr marL="0" indent="0">
              <a:buNone/>
            </a:pPr>
            <a:r>
              <a:rPr lang="de-DE" kern="0" dirty="0"/>
              <a:t>   </a:t>
            </a:r>
          </a:p>
          <a:p>
            <a:pPr lvl="1"/>
            <a:endParaRPr lang="de-DE" kern="0" dirty="0"/>
          </a:p>
          <a:p>
            <a:pPr lvl="1"/>
            <a:endParaRPr lang="de-DE" kern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9F2291E-0C58-624F-A153-3CEE1C816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6000" y="1025121"/>
            <a:ext cx="1930400" cy="279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ABBADF5-7ED0-7B49-8837-00372ED42A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6120" y="1315676"/>
            <a:ext cx="3889012" cy="13733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AE4011-EAAD-F74F-9094-8BB0C39837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583" y="2748352"/>
            <a:ext cx="5176081" cy="378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362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Peccei-Quinn Extension of Standard Model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960370" cy="5174373"/>
          </a:xfrm>
        </p:spPr>
        <p:txBody>
          <a:bodyPr/>
          <a:lstStyle/>
          <a:p>
            <a:r>
              <a:rPr lang="en-US" dirty="0"/>
              <a:t>A singlet complex scalar field   , featuring a global            symmetry, is added to SM </a:t>
            </a:r>
          </a:p>
          <a:p>
            <a:r>
              <a:rPr lang="en-US" dirty="0"/>
              <a:t>Symmetry is broken by </a:t>
            </a:r>
            <a:r>
              <a:rPr lang="en-US" dirty="0" err="1"/>
              <a:t>vev</a:t>
            </a: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Excitation of modulus: </a:t>
            </a:r>
          </a:p>
          <a:p>
            <a:pPr lvl="1"/>
            <a:r>
              <a:rPr lang="en-US" dirty="0"/>
              <a:t>Excitation of phase: NGB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86D33F71-B076-024D-818A-C406708CC7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en-US" dirty="0"/>
              <a:t>UV completions yielding axion  </a:t>
            </a:r>
          </a:p>
        </p:txBody>
      </p:sp>
      <p:pic>
        <p:nvPicPr>
          <p:cNvPr id="25" name="Bild 20">
            <a:extLst>
              <a:ext uri="{FF2B5EF4-FFF2-40B4-BE49-F238E27FC236}">
                <a16:creationId xmlns:a16="http://schemas.microsoft.com/office/drawing/2014/main" id="{3340FF0C-C7A4-3444-B43A-973BFBECA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156" y="1459508"/>
            <a:ext cx="723900" cy="241300"/>
          </a:xfrm>
          <a:prstGeom prst="rect">
            <a:avLst/>
          </a:prstGeom>
        </p:spPr>
      </p:pic>
      <p:pic>
        <p:nvPicPr>
          <p:cNvPr id="26" name="Bild 11">
            <a:extLst>
              <a:ext uri="{FF2B5EF4-FFF2-40B4-BE49-F238E27FC236}">
                <a16:creationId xmlns:a16="http://schemas.microsoft.com/office/drawing/2014/main" id="{4D986C7A-38D6-194C-AF1D-E5D869B95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736" y="1501800"/>
            <a:ext cx="152400" cy="127000"/>
          </a:xfrm>
          <a:prstGeom prst="rect">
            <a:avLst/>
          </a:prstGeom>
        </p:spPr>
      </p:pic>
      <p:pic>
        <p:nvPicPr>
          <p:cNvPr id="33" name="Bild 3">
            <a:extLst>
              <a:ext uri="{FF2B5EF4-FFF2-40B4-BE49-F238E27FC236}">
                <a16:creationId xmlns:a16="http://schemas.microsoft.com/office/drawing/2014/main" id="{BFC13249-9291-FF48-924F-F185C0B41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1916" y="3179192"/>
            <a:ext cx="977900" cy="177800"/>
          </a:xfrm>
          <a:prstGeom prst="rect">
            <a:avLst/>
          </a:prstGeom>
        </p:spPr>
      </p:pic>
      <p:pic>
        <p:nvPicPr>
          <p:cNvPr id="34" name="Bild 21">
            <a:extLst>
              <a:ext uri="{FF2B5EF4-FFF2-40B4-BE49-F238E27FC236}">
                <a16:creationId xmlns:a16="http://schemas.microsoft.com/office/drawing/2014/main" id="{116FBF4C-9D51-DA4D-891A-A666C2C57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1792" y="3441824"/>
            <a:ext cx="762000" cy="203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6D29CB-97B6-0A48-9DC1-D86F8A9E89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7728" y="2200796"/>
            <a:ext cx="1428750" cy="292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164870-3ACD-E74B-83AB-C4D4996147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9911" y="2492896"/>
            <a:ext cx="3334806" cy="519304"/>
          </a:xfrm>
          <a:prstGeom prst="rect">
            <a:avLst/>
          </a:prstGeom>
        </p:spPr>
      </p:pic>
      <p:pic>
        <p:nvPicPr>
          <p:cNvPr id="43" name="Picture 15" descr="C:\Users\Georg Raffelt\Desktop\hat1.jpg">
            <a:extLst>
              <a:ext uri="{FF2B5EF4-FFF2-40B4-BE49-F238E27FC236}">
                <a16:creationId xmlns:a16="http://schemas.microsoft.com/office/drawing/2014/main" id="{D4F569E2-3695-324B-8773-F098A862D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232" y="1108537"/>
            <a:ext cx="3625503" cy="271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3">
            <a:extLst>
              <a:ext uri="{FF2B5EF4-FFF2-40B4-BE49-F238E27FC236}">
                <a16:creationId xmlns:a16="http://schemas.microsoft.com/office/drawing/2014/main" id="{7B4D5FCD-C7DF-6C44-B550-B3CEF497302B}"/>
              </a:ext>
            </a:extLst>
          </p:cNvPr>
          <p:cNvSpPr txBox="1"/>
          <p:nvPr/>
        </p:nvSpPr>
        <p:spPr>
          <a:xfrm>
            <a:off x="9463991" y="3912097"/>
            <a:ext cx="887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8000"/>
                </a:solidFill>
              </a:rPr>
              <a:t>[Raffelt]</a:t>
            </a:r>
          </a:p>
        </p:txBody>
      </p:sp>
    </p:spTree>
    <p:extLst>
      <p:ext uri="{BB962C8B-B14F-4D97-AF65-F5344CB8AC3E}">
        <p14:creationId xmlns:p14="http://schemas.microsoft.com/office/powerpoint/2010/main" val="111748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Peccei-Quinn Extension of Standard Model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Several Problems in Particle Physics and Cosmology Solved in One SMASH | Andreas Ringwald, FLASY 2018, Basel, CH, 2-5 July 2018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960370" cy="5174373"/>
          </a:xfrm>
        </p:spPr>
        <p:txBody>
          <a:bodyPr/>
          <a:lstStyle/>
          <a:p>
            <a:r>
              <a:rPr lang="en-US" dirty="0"/>
              <a:t>A singlet complex scalar field   , featuring a global            symmetry, is added to SM </a:t>
            </a:r>
          </a:p>
          <a:p>
            <a:r>
              <a:rPr lang="en-US" dirty="0"/>
              <a:t>Symmetry is broken by </a:t>
            </a:r>
            <a:r>
              <a:rPr lang="en-US" dirty="0" err="1"/>
              <a:t>vev</a:t>
            </a: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Excitation of modulus: </a:t>
            </a:r>
          </a:p>
          <a:p>
            <a:pPr lvl="1"/>
            <a:r>
              <a:rPr lang="en-US" dirty="0"/>
              <a:t>Excitation of phase: NGB</a:t>
            </a:r>
          </a:p>
          <a:p>
            <a:r>
              <a:rPr lang="en-US" dirty="0"/>
              <a:t>Colored fermions (SM or extra) carry PQ charges such that             is broken due to gluonic triangle anomaly: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86D33F71-B076-024D-818A-C406708CC7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en-US" dirty="0"/>
              <a:t>UV completions yielding axion  </a:t>
            </a:r>
          </a:p>
        </p:txBody>
      </p:sp>
      <p:pic>
        <p:nvPicPr>
          <p:cNvPr id="25" name="Bild 20">
            <a:extLst>
              <a:ext uri="{FF2B5EF4-FFF2-40B4-BE49-F238E27FC236}">
                <a16:creationId xmlns:a16="http://schemas.microsoft.com/office/drawing/2014/main" id="{3340FF0C-C7A4-3444-B43A-973BFBECA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156" y="1459508"/>
            <a:ext cx="723900" cy="241300"/>
          </a:xfrm>
          <a:prstGeom prst="rect">
            <a:avLst/>
          </a:prstGeom>
        </p:spPr>
      </p:pic>
      <p:pic>
        <p:nvPicPr>
          <p:cNvPr id="26" name="Bild 11">
            <a:extLst>
              <a:ext uri="{FF2B5EF4-FFF2-40B4-BE49-F238E27FC236}">
                <a16:creationId xmlns:a16="http://schemas.microsoft.com/office/drawing/2014/main" id="{4D986C7A-38D6-194C-AF1D-E5D869B95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736" y="1501800"/>
            <a:ext cx="152400" cy="127000"/>
          </a:xfrm>
          <a:prstGeom prst="rect">
            <a:avLst/>
          </a:prstGeom>
        </p:spPr>
      </p:pic>
      <p:pic>
        <p:nvPicPr>
          <p:cNvPr id="33" name="Bild 3">
            <a:extLst>
              <a:ext uri="{FF2B5EF4-FFF2-40B4-BE49-F238E27FC236}">
                <a16:creationId xmlns:a16="http://schemas.microsoft.com/office/drawing/2014/main" id="{BFC13249-9291-FF48-924F-F185C0B41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1916" y="3179192"/>
            <a:ext cx="977900" cy="177800"/>
          </a:xfrm>
          <a:prstGeom prst="rect">
            <a:avLst/>
          </a:prstGeom>
        </p:spPr>
      </p:pic>
      <p:pic>
        <p:nvPicPr>
          <p:cNvPr id="34" name="Bild 21">
            <a:extLst>
              <a:ext uri="{FF2B5EF4-FFF2-40B4-BE49-F238E27FC236}">
                <a16:creationId xmlns:a16="http://schemas.microsoft.com/office/drawing/2014/main" id="{116FBF4C-9D51-DA4D-891A-A666C2C57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1792" y="3441824"/>
            <a:ext cx="762000" cy="203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6D29CB-97B6-0A48-9DC1-D86F8A9E89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7728" y="2200796"/>
            <a:ext cx="1428750" cy="292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164870-3ACD-E74B-83AB-C4D4996147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9911" y="2492896"/>
            <a:ext cx="3334806" cy="519304"/>
          </a:xfrm>
          <a:prstGeom prst="rect">
            <a:avLst/>
          </a:prstGeom>
        </p:spPr>
      </p:pic>
      <p:pic>
        <p:nvPicPr>
          <p:cNvPr id="36" name="Bild 19">
            <a:extLst>
              <a:ext uri="{FF2B5EF4-FFF2-40B4-BE49-F238E27FC236}">
                <a16:creationId xmlns:a16="http://schemas.microsoft.com/office/drawing/2014/main" id="{8FB8B31B-5624-1B40-A2D9-816E7E4CF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636" y="4123804"/>
            <a:ext cx="723900" cy="2413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1C323AA-5166-D34E-B29E-86A0DF7822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6264" y="4438342"/>
            <a:ext cx="3063592" cy="430818"/>
          </a:xfrm>
          <a:prstGeom prst="rect">
            <a:avLst/>
          </a:prstGeom>
        </p:spPr>
      </p:pic>
      <p:pic>
        <p:nvPicPr>
          <p:cNvPr id="19" name="Bild 4">
            <a:extLst>
              <a:ext uri="{FF2B5EF4-FFF2-40B4-BE49-F238E27FC236}">
                <a16:creationId xmlns:a16="http://schemas.microsoft.com/office/drawing/2014/main" id="{021A667D-03CB-8D4C-93D6-D2A1DFB247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6218" y="1580158"/>
            <a:ext cx="3010340" cy="295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592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Peccei-Quinn Extension of Standard Model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407988" y="1406426"/>
            <a:ext cx="5960370" cy="5174373"/>
          </a:xfrm>
        </p:spPr>
        <p:txBody>
          <a:bodyPr/>
          <a:lstStyle/>
          <a:p>
            <a:r>
              <a:rPr lang="en-US" dirty="0"/>
              <a:t>A singlet complex scalar field   , featuring a global            symmetry, is added to SM </a:t>
            </a:r>
          </a:p>
          <a:p>
            <a:r>
              <a:rPr lang="en-US" dirty="0"/>
              <a:t>Symmetry is broken by </a:t>
            </a:r>
            <a:r>
              <a:rPr lang="en-US" dirty="0" err="1"/>
              <a:t>vev</a:t>
            </a: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Excitation of modulus: </a:t>
            </a:r>
          </a:p>
          <a:p>
            <a:pPr lvl="1"/>
            <a:r>
              <a:rPr lang="en-US" dirty="0"/>
              <a:t>Excitation of phase: NGB</a:t>
            </a:r>
          </a:p>
          <a:p>
            <a:r>
              <a:rPr lang="en-US" dirty="0"/>
              <a:t>Colored fermions (SM or extra) carry PQ charges such that             is broken due to gluonic triangle anomaly:</a:t>
            </a:r>
          </a:p>
          <a:p>
            <a:endParaRPr lang="en-US" dirty="0"/>
          </a:p>
          <a:p>
            <a:r>
              <a:rPr lang="en-US" dirty="0"/>
              <a:t>Low energy effective field theory at energies above                   but below                  :        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361950" lvl="1" indent="0">
              <a:buNone/>
            </a:pPr>
            <a:endParaRPr lang="de-DE" dirty="0"/>
          </a:p>
          <a:p>
            <a:pPr marL="444166" lvl="1" indent="0">
              <a:buNone/>
            </a:pPr>
            <a:endParaRPr lang="de-DE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86D33F71-B076-024D-818A-C406708CC7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en-US" dirty="0"/>
              <a:t>UV completions yielding axion  </a:t>
            </a:r>
          </a:p>
        </p:txBody>
      </p:sp>
      <p:pic>
        <p:nvPicPr>
          <p:cNvPr id="25" name="Bild 20">
            <a:extLst>
              <a:ext uri="{FF2B5EF4-FFF2-40B4-BE49-F238E27FC236}">
                <a16:creationId xmlns:a16="http://schemas.microsoft.com/office/drawing/2014/main" id="{3340FF0C-C7A4-3444-B43A-973BFBECA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156" y="1459508"/>
            <a:ext cx="723900" cy="241300"/>
          </a:xfrm>
          <a:prstGeom prst="rect">
            <a:avLst/>
          </a:prstGeom>
        </p:spPr>
      </p:pic>
      <p:pic>
        <p:nvPicPr>
          <p:cNvPr id="26" name="Bild 11">
            <a:extLst>
              <a:ext uri="{FF2B5EF4-FFF2-40B4-BE49-F238E27FC236}">
                <a16:creationId xmlns:a16="http://schemas.microsoft.com/office/drawing/2014/main" id="{4D986C7A-38D6-194C-AF1D-E5D869B95C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736" y="1501800"/>
            <a:ext cx="152400" cy="127000"/>
          </a:xfrm>
          <a:prstGeom prst="rect">
            <a:avLst/>
          </a:prstGeom>
        </p:spPr>
      </p:pic>
      <p:pic>
        <p:nvPicPr>
          <p:cNvPr id="33" name="Bild 3">
            <a:extLst>
              <a:ext uri="{FF2B5EF4-FFF2-40B4-BE49-F238E27FC236}">
                <a16:creationId xmlns:a16="http://schemas.microsoft.com/office/drawing/2014/main" id="{BFC13249-9291-FF48-924F-F185C0B413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1916" y="3179192"/>
            <a:ext cx="977900" cy="177800"/>
          </a:xfrm>
          <a:prstGeom prst="rect">
            <a:avLst/>
          </a:prstGeom>
        </p:spPr>
      </p:pic>
      <p:pic>
        <p:nvPicPr>
          <p:cNvPr id="34" name="Bild 21">
            <a:extLst>
              <a:ext uri="{FF2B5EF4-FFF2-40B4-BE49-F238E27FC236}">
                <a16:creationId xmlns:a16="http://schemas.microsoft.com/office/drawing/2014/main" id="{116FBF4C-9D51-DA4D-891A-A666C2C57A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1792" y="3441824"/>
            <a:ext cx="762000" cy="203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6D29CB-97B6-0A48-9DC1-D86F8A9E89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7728" y="2200796"/>
            <a:ext cx="1428750" cy="292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164870-3ACD-E74B-83AB-C4D4996147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9911" y="2492896"/>
            <a:ext cx="3334806" cy="519304"/>
          </a:xfrm>
          <a:prstGeom prst="rect">
            <a:avLst/>
          </a:prstGeom>
        </p:spPr>
      </p:pic>
      <p:pic>
        <p:nvPicPr>
          <p:cNvPr id="36" name="Bild 19">
            <a:extLst>
              <a:ext uri="{FF2B5EF4-FFF2-40B4-BE49-F238E27FC236}">
                <a16:creationId xmlns:a16="http://schemas.microsoft.com/office/drawing/2014/main" id="{8FB8B31B-5624-1B40-A2D9-816E7E4CF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636" y="4123804"/>
            <a:ext cx="723900" cy="2413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1C323AA-5166-D34E-B29E-86A0DF7822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6264" y="4438342"/>
            <a:ext cx="3063592" cy="430818"/>
          </a:xfrm>
          <a:prstGeom prst="rect">
            <a:avLst/>
          </a:prstGeom>
        </p:spPr>
      </p:pic>
      <p:pic>
        <p:nvPicPr>
          <p:cNvPr id="38" name="Bild 14">
            <a:extLst>
              <a:ext uri="{FF2B5EF4-FFF2-40B4-BE49-F238E27FC236}">
                <a16:creationId xmlns:a16="http://schemas.microsoft.com/office/drawing/2014/main" id="{77CDAF3E-000D-8A4A-A9DD-86FA365D06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9248" y="5013176"/>
            <a:ext cx="558800" cy="241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98A3F4E-27A1-9542-AA73-5C0834F109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47528" y="5301208"/>
            <a:ext cx="1028700" cy="2413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9880CBC-C3FC-FD4C-9623-2A9D9266D5C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1905" y="5745659"/>
            <a:ext cx="6784255" cy="419645"/>
          </a:xfrm>
          <a:prstGeom prst="rect">
            <a:avLst/>
          </a:prstGeom>
        </p:spPr>
      </p:pic>
      <p:sp>
        <p:nvSpPr>
          <p:cNvPr id="41" name="TextBox 3">
            <a:extLst>
              <a:ext uri="{FF2B5EF4-FFF2-40B4-BE49-F238E27FC236}">
                <a16:creationId xmlns:a16="http://schemas.microsoft.com/office/drawing/2014/main" id="{826CB085-F65A-3F4A-986C-11CC90398EC9}"/>
              </a:ext>
            </a:extLst>
          </p:cNvPr>
          <p:cNvSpPr txBox="1"/>
          <p:nvPr/>
        </p:nvSpPr>
        <p:spPr>
          <a:xfrm>
            <a:off x="3063559" y="5284656"/>
            <a:ext cx="368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Peccei,Quinn</a:t>
            </a:r>
            <a:r>
              <a:rPr lang="de-DE" sz="1400" dirty="0">
                <a:solidFill>
                  <a:srgbClr val="008000"/>
                </a:solidFill>
              </a:rPr>
              <a:t> 77; Weinberg 78; Wilczek 78]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42" name="Rechteck 24">
            <a:extLst>
              <a:ext uri="{FF2B5EF4-FFF2-40B4-BE49-F238E27FC236}">
                <a16:creationId xmlns:a16="http://schemas.microsoft.com/office/drawing/2014/main" id="{D9F30AE8-8939-D34F-9D87-F0A79C043B91}"/>
              </a:ext>
            </a:extLst>
          </p:cNvPr>
          <p:cNvSpPr/>
          <p:nvPr/>
        </p:nvSpPr>
        <p:spPr>
          <a:xfrm>
            <a:off x="3359696" y="6135687"/>
            <a:ext cx="3499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8000"/>
                </a:solidFill>
              </a:rPr>
              <a:t>[Kim 79;Shifman,Vainshtein,Zakharov 80;Zhitnitsky 80;Dine,Fischler,Srednicki 81;...]</a:t>
            </a:r>
            <a:endParaRPr lang="de-DE" sz="1200" dirty="0"/>
          </a:p>
        </p:txBody>
      </p:sp>
      <p:graphicFrame>
        <p:nvGraphicFramePr>
          <p:cNvPr id="20" name="Object 26">
            <a:extLst>
              <a:ext uri="{FF2B5EF4-FFF2-40B4-BE49-F238E27FC236}">
                <a16:creationId xmlns:a16="http://schemas.microsoft.com/office/drawing/2014/main" id="{6EFAF52B-D49D-4F4C-9BC9-917D3ED580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975999"/>
              </p:ext>
            </p:extLst>
          </p:nvPr>
        </p:nvGraphicFramePr>
        <p:xfrm>
          <a:off x="8250532" y="1816964"/>
          <a:ext cx="3390084" cy="199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7" name="PHOTO-PAINT" r:id="rId13" imgW="802434" imgH="471242" progId="CorelPhotoPaint.Image.12">
                  <p:embed/>
                </p:oleObj>
              </mc:Choice>
              <mc:Fallback>
                <p:oleObj name="PHOTO-PAINT" r:id="rId13" imgW="802434" imgH="471242" progId="CorelPhotoPaint.Image.12">
                  <p:embed/>
                  <p:pic>
                    <p:nvPicPr>
                      <p:cNvPr id="23" name="Object 26">
                        <a:extLst>
                          <a:ext uri="{FF2B5EF4-FFF2-40B4-BE49-F238E27FC236}">
                            <a16:creationId xmlns:a16="http://schemas.microsoft.com/office/drawing/2014/main" id="{DFEF15B8-804B-9D4F-9697-497980F919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0532" y="1816964"/>
                        <a:ext cx="3390084" cy="1993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7532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C7601-71C8-F94B-88AD-AB87903A5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Peccei-Quinn Extension of Standard Model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BA1980-E0DE-C24C-A503-B89164516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982B6-927A-CB40-A043-C40A8C39F7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couplings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SM at  </a:t>
            </a:r>
            <a:r>
              <a:rPr lang="de-DE" dirty="0" err="1"/>
              <a:t>energies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 QCD scale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8D09ED-4B5D-904C-8A6D-5FB6BE2755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196752"/>
            <a:ext cx="11376024" cy="4778330"/>
          </a:xfrm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: </a:t>
            </a:r>
          </a:p>
          <a:p>
            <a:r>
              <a:rPr lang="de-DE" dirty="0" err="1"/>
              <a:t>Couplings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axion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SM </a:t>
            </a:r>
            <a:r>
              <a:rPr lang="de-DE" dirty="0" err="1"/>
              <a:t>suppressed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powers</a:t>
            </a:r>
            <a:r>
              <a:rPr lang="de-DE" dirty="0"/>
              <a:t> </a:t>
            </a:r>
            <a:r>
              <a:rPr lang="de-DE" dirty="0" err="1"/>
              <a:t>of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     </a:t>
            </a:r>
            <a:r>
              <a:rPr lang="de-DE" dirty="0" err="1"/>
              <a:t>rendering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axion</a:t>
            </a:r>
            <a:r>
              <a:rPr lang="de-DE" dirty="0"/>
              <a:t> „invisible“    </a:t>
            </a:r>
          </a:p>
          <a:p>
            <a:r>
              <a:rPr lang="de-DE" dirty="0"/>
              <a:t>Photon </a:t>
            </a:r>
            <a:r>
              <a:rPr lang="de-DE" dirty="0" err="1"/>
              <a:t>coupling</a:t>
            </a:r>
            <a:r>
              <a:rPr lang="de-DE" dirty="0"/>
              <a:t>:</a:t>
            </a:r>
          </a:p>
          <a:p>
            <a:r>
              <a:rPr lang="de-DE" dirty="0" err="1"/>
              <a:t>Nucleon</a:t>
            </a:r>
            <a:r>
              <a:rPr lang="de-DE" dirty="0"/>
              <a:t> </a:t>
            </a:r>
            <a:r>
              <a:rPr lang="de-DE" dirty="0" err="1"/>
              <a:t>couplings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coupling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model-</a:t>
            </a:r>
            <a:r>
              <a:rPr lang="de-DE" dirty="0" err="1"/>
              <a:t>dependent</a:t>
            </a:r>
            <a:r>
              <a:rPr lang="de-DE" dirty="0"/>
              <a:t>  </a:t>
            </a:r>
          </a:p>
          <a:p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5043BF-A20B-8C4E-A503-1FB66D2E1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592" y="1340768"/>
            <a:ext cx="7924800" cy="584200"/>
          </a:xfrm>
          <a:prstGeom prst="rect">
            <a:avLst/>
          </a:prstGeom>
        </p:spPr>
      </p:pic>
      <p:pic>
        <p:nvPicPr>
          <p:cNvPr id="10" name="Bild 10">
            <a:extLst>
              <a:ext uri="{FF2B5EF4-FFF2-40B4-BE49-F238E27FC236}">
                <a16:creationId xmlns:a16="http://schemas.microsoft.com/office/drawing/2014/main" id="{B2BEC0C8-690C-074A-AA07-6951C2339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680" y="1929904"/>
            <a:ext cx="3530600" cy="635000"/>
          </a:xfrm>
          <a:prstGeom prst="rect">
            <a:avLst/>
          </a:prstGeom>
        </p:spPr>
      </p:pic>
      <p:sp>
        <p:nvSpPr>
          <p:cNvPr id="11" name="Rechteck 23">
            <a:extLst>
              <a:ext uri="{FF2B5EF4-FFF2-40B4-BE49-F238E27FC236}">
                <a16:creationId xmlns:a16="http://schemas.microsoft.com/office/drawing/2014/main" id="{32532DDA-0641-704D-B00F-AF4843DC3108}"/>
              </a:ext>
            </a:extLst>
          </p:cNvPr>
          <p:cNvSpPr/>
          <p:nvPr/>
        </p:nvSpPr>
        <p:spPr>
          <a:xfrm>
            <a:off x="9552384" y="2041684"/>
            <a:ext cx="4233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Grilli</a:t>
            </a:r>
            <a:r>
              <a:rPr lang="de-DE" sz="1400" dirty="0">
                <a:solidFill>
                  <a:srgbClr val="008000"/>
                </a:solidFill>
              </a:rPr>
              <a:t> di </a:t>
            </a:r>
            <a:r>
              <a:rPr lang="de-DE" sz="1400" dirty="0" err="1">
                <a:solidFill>
                  <a:srgbClr val="008000"/>
                </a:solidFill>
              </a:rPr>
              <a:t>Cortona</a:t>
            </a:r>
            <a:r>
              <a:rPr lang="de-DE" sz="1400" dirty="0">
                <a:solidFill>
                  <a:srgbClr val="008000"/>
                </a:solidFill>
              </a:rPr>
              <a:t> et al.  `16 ;</a:t>
            </a:r>
          </a:p>
          <a:p>
            <a:r>
              <a:rPr lang="de-DE" sz="1400" dirty="0" err="1">
                <a:solidFill>
                  <a:srgbClr val="008000"/>
                </a:solidFill>
              </a:rPr>
              <a:t>Borsanyi</a:t>
            </a:r>
            <a:r>
              <a:rPr lang="de-DE" sz="1400" dirty="0">
                <a:solidFill>
                  <a:srgbClr val="008000"/>
                </a:solidFill>
              </a:rPr>
              <a:t> et al. `16]</a:t>
            </a:r>
            <a:endParaRPr lang="de-DE" sz="1400" dirty="0"/>
          </a:p>
        </p:txBody>
      </p:sp>
      <p:pic>
        <p:nvPicPr>
          <p:cNvPr id="12" name="Bild 8">
            <a:extLst>
              <a:ext uri="{FF2B5EF4-FFF2-40B4-BE49-F238E27FC236}">
                <a16:creationId xmlns:a16="http://schemas.microsoft.com/office/drawing/2014/main" id="{17CFD772-3559-4543-9D47-45F282D56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672" y="3005584"/>
            <a:ext cx="3175000" cy="279400"/>
          </a:xfrm>
          <a:prstGeom prst="rect">
            <a:avLst/>
          </a:prstGeom>
        </p:spPr>
      </p:pic>
      <p:sp>
        <p:nvSpPr>
          <p:cNvPr id="13" name="Rechteck 22">
            <a:extLst>
              <a:ext uri="{FF2B5EF4-FFF2-40B4-BE49-F238E27FC236}">
                <a16:creationId xmlns:a16="http://schemas.microsoft.com/office/drawing/2014/main" id="{F64D9154-3ABF-494D-806E-7A045D35B55C}"/>
              </a:ext>
            </a:extLst>
          </p:cNvPr>
          <p:cNvSpPr/>
          <p:nvPr/>
        </p:nvSpPr>
        <p:spPr>
          <a:xfrm>
            <a:off x="7680176" y="3188957"/>
            <a:ext cx="47197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[Kim 79;Shifman,Vainshtein,Zakharov 80;Zhitnitsky 80;Dine,Fischler,Srednicki 81;...]</a:t>
            </a:r>
            <a:endParaRPr lang="de-DE" sz="1400" dirty="0"/>
          </a:p>
        </p:txBody>
      </p:sp>
      <p:pic>
        <p:nvPicPr>
          <p:cNvPr id="14" name="Bild 11">
            <a:extLst>
              <a:ext uri="{FF2B5EF4-FFF2-40B4-BE49-F238E27FC236}">
                <a16:creationId xmlns:a16="http://schemas.microsoft.com/office/drawing/2014/main" id="{6BBE409F-C481-4546-9F8C-B7B48B055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664" y="3759696"/>
            <a:ext cx="2146300" cy="533400"/>
          </a:xfrm>
          <a:prstGeom prst="rect">
            <a:avLst/>
          </a:prstGeom>
        </p:spPr>
      </p:pic>
      <p:sp>
        <p:nvSpPr>
          <p:cNvPr id="15" name="TextBox 1">
            <a:extLst>
              <a:ext uri="{FF2B5EF4-FFF2-40B4-BE49-F238E27FC236}">
                <a16:creationId xmlns:a16="http://schemas.microsoft.com/office/drawing/2014/main" id="{EAD4248B-0CBC-D942-AB87-56BD9C90736A}"/>
              </a:ext>
            </a:extLst>
          </p:cNvPr>
          <p:cNvSpPr txBox="1"/>
          <p:nvPr/>
        </p:nvSpPr>
        <p:spPr>
          <a:xfrm>
            <a:off x="9552384" y="3828893"/>
            <a:ext cx="2190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[Kaplan 85;Srednicki `85]</a:t>
            </a:r>
          </a:p>
        </p:txBody>
      </p:sp>
      <p:pic>
        <p:nvPicPr>
          <p:cNvPr id="16" name="Bild 18">
            <a:extLst>
              <a:ext uri="{FF2B5EF4-FFF2-40B4-BE49-F238E27FC236}">
                <a16:creationId xmlns:a16="http://schemas.microsoft.com/office/drawing/2014/main" id="{3EEC5ABD-AF5B-AE4A-AC09-353CCB2E14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9616" y="4725144"/>
            <a:ext cx="7162800" cy="1409700"/>
          </a:xfrm>
          <a:prstGeom prst="rect">
            <a:avLst/>
          </a:prstGeom>
        </p:spPr>
      </p:pic>
      <p:sp>
        <p:nvSpPr>
          <p:cNvPr id="17" name="TextBox 1">
            <a:extLst>
              <a:ext uri="{FF2B5EF4-FFF2-40B4-BE49-F238E27FC236}">
                <a16:creationId xmlns:a16="http://schemas.microsoft.com/office/drawing/2014/main" id="{FE26871D-32D6-B64B-935D-82E4CE190DC0}"/>
              </a:ext>
            </a:extLst>
          </p:cNvPr>
          <p:cNvSpPr txBox="1"/>
          <p:nvPr/>
        </p:nvSpPr>
        <p:spPr>
          <a:xfrm>
            <a:off x="9624392" y="4417367"/>
            <a:ext cx="2270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08000"/>
                </a:solidFill>
              </a:rPr>
              <a:t>[</a:t>
            </a:r>
            <a:r>
              <a:rPr lang="de-DE" sz="1400" dirty="0" err="1">
                <a:solidFill>
                  <a:srgbClr val="008000"/>
                </a:solidFill>
              </a:rPr>
              <a:t>Grilli</a:t>
            </a:r>
            <a:r>
              <a:rPr lang="de-DE" sz="1400" dirty="0">
                <a:solidFill>
                  <a:srgbClr val="008000"/>
                </a:solidFill>
              </a:rPr>
              <a:t> di </a:t>
            </a:r>
            <a:r>
              <a:rPr lang="de-DE" sz="1400" dirty="0" err="1">
                <a:solidFill>
                  <a:srgbClr val="008000"/>
                </a:solidFill>
              </a:rPr>
              <a:t>Cortona</a:t>
            </a:r>
            <a:r>
              <a:rPr lang="de-DE" sz="1400" dirty="0">
                <a:solidFill>
                  <a:srgbClr val="008000"/>
                </a:solidFill>
              </a:rPr>
              <a:t> et al. `16]</a:t>
            </a:r>
          </a:p>
        </p:txBody>
      </p:sp>
    </p:spTree>
    <p:extLst>
      <p:ext uri="{BB962C8B-B14F-4D97-AF65-F5344CB8AC3E}">
        <p14:creationId xmlns:p14="http://schemas.microsoft.com/office/powerpoint/2010/main" val="1098601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0242F-7ADE-C649-9B99-720CAEA3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Astrophysical</a:t>
            </a:r>
            <a:r>
              <a:rPr lang="de-DE" dirty="0"/>
              <a:t> </a:t>
            </a:r>
            <a:r>
              <a:rPr lang="de-DE" dirty="0" err="1"/>
              <a:t>Hints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Axions</a:t>
            </a:r>
            <a:r>
              <a:rPr lang="de-DE" dirty="0"/>
              <a:t>/ALPs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2488B-D373-C54C-9279-0D062FAA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Several Problems in Particle Physics and Cosmology Solved in One SMASH | Andreas Ringwald, FLASY 2018, Basel, CH, 2-5 July 2018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D1E18-5EEB-424E-9767-B3B9197207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Excessive</a:t>
            </a:r>
            <a:r>
              <a:rPr lang="de-DE" dirty="0"/>
              <a:t> stellar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C23E56-4E7B-3A4F-BD6C-93890692C7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11376024" cy="654421"/>
          </a:xfrm>
        </p:spPr>
        <p:txBody>
          <a:bodyPr/>
          <a:lstStyle/>
          <a:p>
            <a:r>
              <a:rPr lang="de-DE" dirty="0"/>
              <a:t>Evolution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stars</a:t>
            </a:r>
            <a:r>
              <a:rPr lang="de-DE" dirty="0"/>
              <a:t> (Main </a:t>
            </a:r>
            <a:r>
              <a:rPr lang="de-DE" dirty="0" err="1"/>
              <a:t>Sequence</a:t>
            </a:r>
            <a:r>
              <a:rPr lang="de-DE" dirty="0"/>
              <a:t> – </a:t>
            </a:r>
            <a:r>
              <a:rPr lang="de-DE" dirty="0" err="1"/>
              <a:t>Red</a:t>
            </a:r>
            <a:r>
              <a:rPr lang="de-DE" dirty="0"/>
              <a:t>-Giant (</a:t>
            </a:r>
            <a:r>
              <a:rPr lang="de-DE" dirty="0">
                <a:solidFill>
                  <a:srgbClr val="0000FF"/>
                </a:solidFill>
              </a:rPr>
              <a:t>RG</a:t>
            </a:r>
            <a:r>
              <a:rPr lang="de-DE" dirty="0"/>
              <a:t>) – Helium </a:t>
            </a:r>
            <a:r>
              <a:rPr lang="de-DE" dirty="0" err="1"/>
              <a:t>Burning</a:t>
            </a:r>
            <a:r>
              <a:rPr lang="de-DE" dirty="0"/>
              <a:t> (</a:t>
            </a:r>
            <a:r>
              <a:rPr lang="de-DE" dirty="0">
                <a:solidFill>
                  <a:srgbClr val="0000FF"/>
                </a:solidFill>
              </a:rPr>
              <a:t>HB</a:t>
            </a:r>
            <a:r>
              <a:rPr lang="de-DE" dirty="0"/>
              <a:t>) – White </a:t>
            </a:r>
            <a:r>
              <a:rPr lang="de-DE" dirty="0" err="1"/>
              <a:t>Dwarf</a:t>
            </a:r>
            <a:r>
              <a:rPr lang="de-DE" dirty="0"/>
              <a:t> (</a:t>
            </a:r>
            <a:r>
              <a:rPr lang="de-DE" dirty="0">
                <a:solidFill>
                  <a:srgbClr val="0000FF"/>
                </a:solidFill>
              </a:rPr>
              <a:t>WD</a:t>
            </a:r>
            <a:r>
              <a:rPr lang="de-DE" dirty="0"/>
              <a:t>)) sensitive </a:t>
            </a:r>
            <a:r>
              <a:rPr lang="de-DE" dirty="0" err="1"/>
              <a:t>to</a:t>
            </a:r>
            <a:r>
              <a:rPr lang="de-DE" dirty="0"/>
              <a:t> non-SM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losses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pic>
        <p:nvPicPr>
          <p:cNvPr id="9" name="Bild 7" descr="pic_221354747127435.png">
            <a:extLst>
              <a:ext uri="{FF2B5EF4-FFF2-40B4-BE49-F238E27FC236}">
                <a16:creationId xmlns:a16="http://schemas.microsoft.com/office/drawing/2014/main" id="{286EBDDB-1A98-6149-B081-26F47010C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832" y="2132856"/>
            <a:ext cx="7076693" cy="4233919"/>
          </a:xfrm>
          <a:prstGeom prst="rect">
            <a:avLst/>
          </a:prstGeom>
        </p:spPr>
      </p:pic>
      <p:sp>
        <p:nvSpPr>
          <p:cNvPr id="10" name="Textfeld 8">
            <a:extLst>
              <a:ext uri="{FF2B5EF4-FFF2-40B4-BE49-F238E27FC236}">
                <a16:creationId xmlns:a16="http://schemas.microsoft.com/office/drawing/2014/main" id="{6D3FE494-D6D7-5B42-8DEA-F8622DFC1D49}"/>
              </a:ext>
            </a:extLst>
          </p:cNvPr>
          <p:cNvSpPr txBox="1"/>
          <p:nvPr/>
        </p:nvSpPr>
        <p:spPr>
          <a:xfrm>
            <a:off x="6502192" y="6444044"/>
            <a:ext cx="3194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8000"/>
                </a:solidFill>
              </a:rPr>
              <a:t>[Copyright Addison Wesley]   </a:t>
            </a:r>
          </a:p>
        </p:txBody>
      </p:sp>
    </p:spTree>
    <p:extLst>
      <p:ext uri="{BB962C8B-B14F-4D97-AF65-F5344CB8AC3E}">
        <p14:creationId xmlns:p14="http://schemas.microsoft.com/office/powerpoint/2010/main" val="3481509673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11177</TotalTime>
  <Words>3958</Words>
  <Application>Microsoft Macintosh PowerPoint</Application>
  <PresentationFormat>Widescreen</PresentationFormat>
  <Paragraphs>1363</Paragraphs>
  <Slides>42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Arial Black</vt:lpstr>
      <vt:lpstr>Bookman Old Style</vt:lpstr>
      <vt:lpstr>Symbol</vt:lpstr>
      <vt:lpstr>Wingdings</vt:lpstr>
      <vt:lpstr>DESY</vt:lpstr>
      <vt:lpstr>PHOTO-PAINT</vt:lpstr>
      <vt:lpstr>Several Problems in Particle Physics and Cosmology Solved in One SMASH</vt:lpstr>
      <vt:lpstr>Introduction</vt:lpstr>
      <vt:lpstr>Introduction</vt:lpstr>
      <vt:lpstr>Introduction</vt:lpstr>
      <vt:lpstr>Peccei-Quinn Extension of Standard Model</vt:lpstr>
      <vt:lpstr>Peccei-Quinn Extension of Standard Model</vt:lpstr>
      <vt:lpstr>Peccei-Quinn Extension of Standard Model</vt:lpstr>
      <vt:lpstr>Peccei-Quinn Extension of Standard Model</vt:lpstr>
      <vt:lpstr>Astrophysical Hints for Axions/ALPs</vt:lpstr>
      <vt:lpstr>Astrophysical Hints for Axions/ALPs</vt:lpstr>
      <vt:lpstr>Astrophysical Hints for Axions/ALPs</vt:lpstr>
      <vt:lpstr>Astrophysical Hints for Axions/ALPs</vt:lpstr>
      <vt:lpstr>Astrophysical Hints for Axions/ALPs</vt:lpstr>
      <vt:lpstr>Astrophysical Hints for Axions/ALPs</vt:lpstr>
      <vt:lpstr>Saxion/Higgs Inflation</vt:lpstr>
      <vt:lpstr>Saxion/Higgs Inflation</vt:lpstr>
      <vt:lpstr>Saxion/Higgs Inflation</vt:lpstr>
      <vt:lpstr>Saxion/Higgs Inflation</vt:lpstr>
      <vt:lpstr>Saxion/Higgs Inflation</vt:lpstr>
      <vt:lpstr>Saxion/Higgs Inflation</vt:lpstr>
      <vt:lpstr>Saxion/Higgs Inflation</vt:lpstr>
      <vt:lpstr>Saxion/Higgs Inflation</vt:lpstr>
      <vt:lpstr>Saxion/Higgs Inflation</vt:lpstr>
      <vt:lpstr>Saxion/Higgs Inflation</vt:lpstr>
      <vt:lpstr>Saxion/Higgs Inflation</vt:lpstr>
      <vt:lpstr>Axion Dark Matter</vt:lpstr>
      <vt:lpstr>Axion Dark Matter</vt:lpstr>
      <vt:lpstr>Axion Dark Matter</vt:lpstr>
      <vt:lpstr>Axion Dark Matter</vt:lpstr>
      <vt:lpstr>Axion Dark Matter</vt:lpstr>
      <vt:lpstr>Axion Dark Matter</vt:lpstr>
      <vt:lpstr>Axion Dark Matter</vt:lpstr>
      <vt:lpstr>Unifying Inflation, Dark Matter, and Seesaw with PQ Field</vt:lpstr>
      <vt:lpstr>Unifying Inflation, Dark Matter, and Seesaw with PQ Field</vt:lpstr>
      <vt:lpstr>Summary</vt:lpstr>
      <vt:lpstr>Back-Up: Topological Susceptibility </vt:lpstr>
      <vt:lpstr>Back-Up: Topological Susceptibility </vt:lpstr>
      <vt:lpstr>Back-Up: Topological Susceptibility </vt:lpstr>
      <vt:lpstr>Back-Up: Topological Susceptibility </vt:lpstr>
      <vt:lpstr>Back-Up: DM Axion Mass in Post-Inflationary PQ SB Scenario</vt:lpstr>
      <vt:lpstr>Back-Up: DM Axion Mass in Post-Inflationary PQ SB Scenario</vt:lpstr>
      <vt:lpstr>Unifying Inflation, Dark Matter, and Seesaw with PQ Field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Andreas Ringwald</dc:creator>
  <cp:lastModifiedBy>Andreas Ringwald</cp:lastModifiedBy>
  <cp:revision>191</cp:revision>
  <cp:lastPrinted>2018-07-03T19:54:13Z</cp:lastPrinted>
  <dcterms:created xsi:type="dcterms:W3CDTF">2018-05-02T14:33:14Z</dcterms:created>
  <dcterms:modified xsi:type="dcterms:W3CDTF">2018-07-04T10:28:52Z</dcterms:modified>
</cp:coreProperties>
</file>