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425" r:id="rId2"/>
    <p:sldId id="607" r:id="rId3"/>
    <p:sldId id="655" r:id="rId4"/>
    <p:sldId id="651" r:id="rId5"/>
    <p:sldId id="653" r:id="rId6"/>
    <p:sldId id="654" r:id="rId7"/>
    <p:sldId id="656" r:id="rId8"/>
    <p:sldId id="670" r:id="rId9"/>
    <p:sldId id="669" r:id="rId10"/>
    <p:sldId id="678" r:id="rId11"/>
    <p:sldId id="679" r:id="rId12"/>
    <p:sldId id="680" r:id="rId13"/>
    <p:sldId id="681" r:id="rId14"/>
    <p:sldId id="657" r:id="rId15"/>
    <p:sldId id="671" r:id="rId16"/>
    <p:sldId id="682" r:id="rId17"/>
    <p:sldId id="683" r:id="rId18"/>
    <p:sldId id="684" r:id="rId19"/>
    <p:sldId id="685" r:id="rId20"/>
    <p:sldId id="663" r:id="rId21"/>
    <p:sldId id="673" r:id="rId22"/>
    <p:sldId id="675" r:id="rId23"/>
    <p:sldId id="674" r:id="rId24"/>
    <p:sldId id="677" r:id="rId25"/>
    <p:sldId id="693" r:id="rId26"/>
    <p:sldId id="694" r:id="rId27"/>
    <p:sldId id="695" r:id="rId28"/>
    <p:sldId id="696" r:id="rId29"/>
    <p:sldId id="697" r:id="rId30"/>
    <p:sldId id="700" r:id="rId31"/>
    <p:sldId id="699" r:id="rId32"/>
    <p:sldId id="703" r:id="rId33"/>
    <p:sldId id="704" r:id="rId34"/>
    <p:sldId id="687" r:id="rId35"/>
    <p:sldId id="706" r:id="rId36"/>
    <p:sldId id="705" r:id="rId37"/>
    <p:sldId id="707" r:id="rId38"/>
    <p:sldId id="686" r:id="rId39"/>
    <p:sldId id="698" r:id="rId40"/>
    <p:sldId id="688" r:id="rId41"/>
    <p:sldId id="689" r:id="rId42"/>
    <p:sldId id="690" r:id="rId43"/>
    <p:sldId id="691" r:id="rId44"/>
    <p:sldId id="666" r:id="rId4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174"/>
    <p:restoredTop sz="96703"/>
  </p:normalViewPr>
  <p:slideViewPr>
    <p:cSldViewPr snapToGrid="0" snapToObjects="1">
      <p:cViewPr>
        <p:scale>
          <a:sx n="115" d="100"/>
          <a:sy n="115" d="100"/>
        </p:scale>
        <p:origin x="1808" y="10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384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notesMaster" Target="notesMasters/notesMaster1.xml"/><Relationship Id="rId47" Type="http://schemas.openxmlformats.org/officeDocument/2006/relationships/handoutMaster" Target="handoutMasters/handoutMaster1.xml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A0C2AE-3DFF-A44D-9BB3-CC7ABA3062CD}" type="datetimeFigureOut">
              <a:rPr lang="it-IT" smtClean="0"/>
              <a:t>07/05/24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7E6B43-6B08-E646-ACD4-84BFC0871A2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0863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0F2D9-5415-574F-9AE3-CF8585AFB932}" type="datetimeFigureOut">
              <a:rPr lang="it-IT" smtClean="0"/>
              <a:t>07/05/24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2023B3-9ECD-1E47-A3FB-9E8BF791AF5A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9520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99520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84104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99055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24592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52497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99949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92294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83336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98042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61074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2891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64462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23585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EE030-C56B-524E-A669-7CEDF695A65E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17998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69131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36109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EE030-C56B-524E-A669-7CEDF695A65E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21690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93553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106442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716011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905382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5783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163578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261090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776657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000168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EE030-C56B-524E-A669-7CEDF695A65E}" type="slidenum">
              <a:rPr lang="it-IT" smtClean="0"/>
              <a:t>34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160181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570476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734897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519666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198801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40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011007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41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41719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514831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42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31720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43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97443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3359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08746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44921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66272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301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t="21037" r="9524" b="20578"/>
          <a:stretch/>
        </p:blipFill>
        <p:spPr>
          <a:xfrm>
            <a:off x="10871194" y="2540"/>
            <a:ext cx="1320799" cy="525463"/>
          </a:xfrm>
          <a:prstGeom prst="rect">
            <a:avLst/>
          </a:prstGeom>
        </p:spPr>
      </p:pic>
      <p:sp>
        <p:nvSpPr>
          <p:cNvPr id="11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2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543231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9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880632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9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332292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Fare clic per modificare lo stile del titolo dello schema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685800" indent="-228600">
              <a:buFont typeface="Courier New" charset="0"/>
              <a:buChar char="o"/>
              <a:defRPr/>
            </a:lvl2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t="21037" r="9524" b="20578"/>
          <a:stretch/>
        </p:blipFill>
        <p:spPr>
          <a:xfrm>
            <a:off x="10871194" y="2540"/>
            <a:ext cx="1320799" cy="525463"/>
          </a:xfrm>
          <a:prstGeom prst="rect">
            <a:avLst/>
          </a:prstGeom>
        </p:spPr>
      </p:pic>
      <p:sp>
        <p:nvSpPr>
          <p:cNvPr id="9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1132080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9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175027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13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1783810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12" name="Segnaposto data 3"/>
          <p:cNvSpPr>
            <a:spLocks noGrp="1"/>
          </p:cNvSpPr>
          <p:nvPr>
            <p:ph type="dt" sz="half" idx="13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3" name="Segnaposto piè di pagina 4"/>
          <p:cNvSpPr>
            <a:spLocks noGrp="1"/>
          </p:cNvSpPr>
          <p:nvPr>
            <p:ph type="ftr" sz="quarter" idx="14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1637714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768454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-10477"/>
            <a:ext cx="1883723" cy="648000"/>
          </a:xfrm>
          <a:prstGeom prst="rect">
            <a:avLst/>
          </a:prstGeom>
        </p:spPr>
      </p:pic>
      <p:sp>
        <p:nvSpPr>
          <p:cNvPr id="8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442800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13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1119233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13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1154994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t="21037" r="9524" b="20578"/>
          <a:stretch/>
        </p:blipFill>
        <p:spPr>
          <a:xfrm>
            <a:off x="10871194" y="2540"/>
            <a:ext cx="1320799" cy="525463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145" y="20548"/>
            <a:ext cx="1389600" cy="468000"/>
          </a:xfrm>
          <a:prstGeom prst="rect">
            <a:avLst/>
          </a:prstGeom>
        </p:spPr>
      </p:pic>
      <p:sp>
        <p:nvSpPr>
          <p:cNvPr id="10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942231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4" Type="http://schemas.openxmlformats.org/officeDocument/2006/relationships/image" Target="../media/image230.png"/><Relationship Id="rId5" Type="http://schemas.openxmlformats.org/officeDocument/2006/relationships/image" Target="../media/image240.png"/><Relationship Id="rId6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4" Type="http://schemas.openxmlformats.org/officeDocument/2006/relationships/image" Target="../media/image420.png"/><Relationship Id="rId5" Type="http://schemas.openxmlformats.org/officeDocument/2006/relationships/image" Target="../media/image430.png"/><Relationship Id="rId6" Type="http://schemas.openxmlformats.org/officeDocument/2006/relationships/image" Target="../media/image44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ottotitolo 2"/>
          <p:cNvSpPr>
            <a:spLocks noGrp="1"/>
          </p:cNvSpPr>
          <p:nvPr>
            <p:ph type="subTitle" idx="1"/>
          </p:nvPr>
        </p:nvSpPr>
        <p:spPr>
          <a:xfrm>
            <a:off x="641268" y="2846090"/>
            <a:ext cx="10818420" cy="3138436"/>
          </a:xfrm>
        </p:spPr>
        <p:txBody>
          <a:bodyPr>
            <a:normAutofit/>
          </a:bodyPr>
          <a:lstStyle/>
          <a:p>
            <a:r>
              <a:rPr lang="it-IT" sz="2800" dirty="0" smtClean="0"/>
              <a:t>Sabato Luca</a:t>
            </a:r>
            <a:endParaRPr lang="en-GB" dirty="0" smtClean="0"/>
          </a:p>
          <a:p>
            <a:pPr algn="l"/>
            <a:endParaRPr lang="en-GB" dirty="0" smtClean="0"/>
          </a:p>
          <a:p>
            <a:pPr algn="l"/>
            <a:endParaRPr lang="en-GB" dirty="0"/>
          </a:p>
          <a:p>
            <a:pPr algn="l"/>
            <a:r>
              <a:rPr lang="en-GB" dirty="0" smtClean="0"/>
              <a:t>FCC E-Cloud </a:t>
            </a:r>
            <a:r>
              <a:rPr lang="en-GB" dirty="0"/>
              <a:t>M</a:t>
            </a:r>
            <a:r>
              <a:rPr lang="en-GB" dirty="0" smtClean="0"/>
              <a:t>eeting</a:t>
            </a:r>
            <a:endParaRPr lang="en-GB" dirty="0"/>
          </a:p>
          <a:p>
            <a:pPr algn="r"/>
            <a:r>
              <a:rPr lang="en-GB" sz="1800" dirty="0"/>
              <a:t>7</a:t>
            </a:r>
            <a:r>
              <a:rPr lang="en-GB" sz="1800" baseline="30000" dirty="0" smtClean="0"/>
              <a:t>th</a:t>
            </a:r>
            <a:r>
              <a:rPr lang="en-GB" sz="1800" dirty="0" smtClean="0"/>
              <a:t> May 2024</a:t>
            </a:r>
            <a:endParaRPr lang="en-GB" sz="1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 smtClean="0"/>
              <a:t> </a:t>
            </a:r>
            <a:fld id="{9F7E5C5A-3969-704F-AEA7-11C99A8BC4C7}" type="slidenum">
              <a:rPr lang="it-IT" smtClean="0"/>
              <a:t>1</a:t>
            </a:fld>
            <a:endParaRPr lang="it-IT" dirty="0"/>
          </a:p>
        </p:txBody>
      </p:sp>
      <p:sp>
        <p:nvSpPr>
          <p:cNvPr id="14" name="Titolo 1"/>
          <p:cNvSpPr>
            <a:spLocks noGrp="1"/>
          </p:cNvSpPr>
          <p:nvPr>
            <p:ph type="ctrTitle"/>
          </p:nvPr>
        </p:nvSpPr>
        <p:spPr>
          <a:xfrm>
            <a:off x="1339403" y="351530"/>
            <a:ext cx="9321712" cy="1903985"/>
          </a:xfrm>
        </p:spPr>
        <p:txBody>
          <a:bodyPr>
            <a:normAutofit/>
          </a:bodyPr>
          <a:lstStyle/>
          <a:p>
            <a:r>
              <a:rPr lang="en-GB" sz="5400" dirty="0" smtClean="0"/>
              <a:t>Updates on Electron Cloud Studies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187208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684" y="1027294"/>
            <a:ext cx="3600000" cy="3240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E-Cloud Build-Up </a:t>
            </a:r>
            <a:r>
              <a:rPr lang="en-GB" dirty="0" smtClean="0"/>
              <a:t>Studies: Dipole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10</a:t>
            </a:fld>
            <a:endParaRPr lang="it-IT" dirty="0"/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049" y="978905"/>
            <a:ext cx="3600000" cy="3240000"/>
          </a:xfrm>
          <a:prstGeom prst="rect">
            <a:avLst/>
          </a:prstGeom>
        </p:spPr>
      </p:pic>
      <p:cxnSp>
        <p:nvCxnSpPr>
          <p:cNvPr id="22" name="Connettore 1 21"/>
          <p:cNvCxnSpPr/>
          <p:nvPr/>
        </p:nvCxnSpPr>
        <p:spPr>
          <a:xfrm>
            <a:off x="3297713" y="1428246"/>
            <a:ext cx="0" cy="252127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2"/>
          <p:cNvSpPr txBox="1"/>
          <p:nvPr/>
        </p:nvSpPr>
        <p:spPr>
          <a:xfrm>
            <a:off x="3235964" y="1361297"/>
            <a:ext cx="1377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Multipacting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regime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4" name="Connettore 1 23"/>
          <p:cNvCxnSpPr/>
          <p:nvPr/>
        </p:nvCxnSpPr>
        <p:spPr>
          <a:xfrm>
            <a:off x="7041875" y="1399062"/>
            <a:ext cx="0" cy="252127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/>
          <p:cNvSpPr txBox="1"/>
          <p:nvPr/>
        </p:nvSpPr>
        <p:spPr>
          <a:xfrm>
            <a:off x="7019150" y="1318569"/>
            <a:ext cx="1377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Multipacting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regime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3009029" y="976455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Filling scheme 1</a:t>
            </a:r>
            <a:endParaRPr lang="en-GB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6747052" y="949237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Filling scheme 2</a:t>
            </a:r>
            <a:endParaRPr lang="en-GB" dirty="0"/>
          </a:p>
        </p:txBody>
      </p:sp>
      <p:sp>
        <p:nvSpPr>
          <p:cNvPr id="20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2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  <p:graphicFrame>
        <p:nvGraphicFramePr>
          <p:cNvPr id="30" name="Tabel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21152"/>
              </p:ext>
            </p:extLst>
          </p:nvPr>
        </p:nvGraphicFramePr>
        <p:xfrm>
          <a:off x="2776626" y="4612441"/>
          <a:ext cx="6724845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8695"/>
                <a:gridCol w="1703070"/>
                <a:gridCol w="1783080"/>
              </a:tblGrid>
              <a:tr h="370840"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Filling Scheme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Filling Scheme 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SEY threshold</a:t>
                      </a:r>
                    </a:p>
                    <a:p>
                      <a:r>
                        <a:rPr lang="en-GB" noProof="0" dirty="0" smtClean="0"/>
                        <a:t>(nominal</a:t>
                      </a:r>
                      <a:r>
                        <a:rPr lang="en-GB" baseline="0" noProof="0" dirty="0" smtClean="0"/>
                        <a:t> intensity</a:t>
                      </a:r>
                      <a:r>
                        <a:rPr lang="en-GB" noProof="0" dirty="0" smtClean="0"/>
                        <a:t>)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SEY threshold</a:t>
                      </a:r>
                    </a:p>
                    <a:p>
                      <a:r>
                        <a:rPr lang="en-GB" noProof="0" dirty="0" smtClean="0"/>
                        <a:t>(all </a:t>
                      </a:r>
                      <a:r>
                        <a:rPr lang="en-GB" baseline="0" noProof="0" dirty="0" smtClean="0"/>
                        <a:t>intensity below nominal one</a:t>
                      </a:r>
                      <a:r>
                        <a:rPr lang="en-GB" noProof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1" name="CasellaDiTesto 30"/>
          <p:cNvSpPr txBox="1"/>
          <p:nvPr/>
        </p:nvSpPr>
        <p:spPr>
          <a:xfrm>
            <a:off x="478380" y="4189956"/>
            <a:ext cx="7108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bunch intensities 1.00e11 and 1.50e11 ppb are the most critical cases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089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684" y="1027294"/>
            <a:ext cx="3600000" cy="3240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E-Cloud Build-Up </a:t>
            </a:r>
            <a:r>
              <a:rPr lang="en-GB" dirty="0" smtClean="0"/>
              <a:t>Studies: Quadrupole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11</a:t>
            </a:fld>
            <a:endParaRPr lang="it-IT" dirty="0"/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049" y="978905"/>
            <a:ext cx="3600000" cy="3240000"/>
          </a:xfrm>
          <a:prstGeom prst="rect">
            <a:avLst/>
          </a:prstGeom>
        </p:spPr>
      </p:pic>
      <p:cxnSp>
        <p:nvCxnSpPr>
          <p:cNvPr id="22" name="Connettore 1 21"/>
          <p:cNvCxnSpPr/>
          <p:nvPr/>
        </p:nvCxnSpPr>
        <p:spPr>
          <a:xfrm>
            <a:off x="3297713" y="1428246"/>
            <a:ext cx="0" cy="252127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2"/>
          <p:cNvSpPr txBox="1"/>
          <p:nvPr/>
        </p:nvSpPr>
        <p:spPr>
          <a:xfrm>
            <a:off x="3276366" y="1362752"/>
            <a:ext cx="2089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Multipacting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regime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4" name="Connettore 1 23"/>
          <p:cNvCxnSpPr/>
          <p:nvPr/>
        </p:nvCxnSpPr>
        <p:spPr>
          <a:xfrm>
            <a:off x="7041875" y="1399062"/>
            <a:ext cx="0" cy="252127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/>
          <p:cNvSpPr txBox="1"/>
          <p:nvPr/>
        </p:nvSpPr>
        <p:spPr>
          <a:xfrm>
            <a:off x="7019150" y="1305869"/>
            <a:ext cx="1377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Multipacting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regime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3009029" y="976455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Filling scheme 1</a:t>
            </a:r>
            <a:endParaRPr lang="en-GB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6747052" y="949237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Filling scheme 2</a:t>
            </a:r>
            <a:endParaRPr lang="en-GB" dirty="0"/>
          </a:p>
        </p:txBody>
      </p:sp>
      <p:sp>
        <p:nvSpPr>
          <p:cNvPr id="19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2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  <p:graphicFrame>
        <p:nvGraphicFramePr>
          <p:cNvPr id="29" name="Tabel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364802"/>
              </p:ext>
            </p:extLst>
          </p:nvPr>
        </p:nvGraphicFramePr>
        <p:xfrm>
          <a:off x="2776626" y="4612441"/>
          <a:ext cx="6724845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8695"/>
                <a:gridCol w="1703070"/>
                <a:gridCol w="1783080"/>
              </a:tblGrid>
              <a:tr h="370840"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Filling Scheme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Filling Scheme 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SEY threshold</a:t>
                      </a:r>
                    </a:p>
                    <a:p>
                      <a:r>
                        <a:rPr lang="en-GB" noProof="0" dirty="0" smtClean="0"/>
                        <a:t>(nominal</a:t>
                      </a:r>
                      <a:r>
                        <a:rPr lang="en-GB" baseline="0" noProof="0" dirty="0" smtClean="0"/>
                        <a:t> intensity</a:t>
                      </a:r>
                      <a:r>
                        <a:rPr lang="en-GB" noProof="0" dirty="0" smtClean="0"/>
                        <a:t>)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SEY threshold</a:t>
                      </a:r>
                    </a:p>
                    <a:p>
                      <a:r>
                        <a:rPr lang="en-GB" noProof="0" dirty="0" smtClean="0"/>
                        <a:t>(all </a:t>
                      </a:r>
                      <a:r>
                        <a:rPr lang="en-GB" baseline="0" noProof="0" dirty="0" smtClean="0"/>
                        <a:t>intensity below nominal one</a:t>
                      </a:r>
                      <a:r>
                        <a:rPr lang="en-GB" noProof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0" name="CasellaDiTesto 29"/>
          <p:cNvSpPr txBox="1"/>
          <p:nvPr/>
        </p:nvSpPr>
        <p:spPr>
          <a:xfrm>
            <a:off x="478380" y="4189956"/>
            <a:ext cx="7108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bunch intensities 1.00e11 and 1.50e11 ppb are the most critical cases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073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684" y="1027294"/>
            <a:ext cx="3600000" cy="3240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E-Cloud Build-Up </a:t>
            </a:r>
            <a:r>
              <a:rPr lang="en-GB" dirty="0" smtClean="0"/>
              <a:t>Studies: </a:t>
            </a:r>
            <a:r>
              <a:rPr lang="en-GB" dirty="0" err="1" smtClean="0"/>
              <a:t>Sextupole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12</a:t>
            </a:fld>
            <a:endParaRPr lang="it-IT" dirty="0"/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049" y="978905"/>
            <a:ext cx="3600000" cy="3240000"/>
          </a:xfrm>
          <a:prstGeom prst="rect">
            <a:avLst/>
          </a:prstGeom>
        </p:spPr>
      </p:pic>
      <p:cxnSp>
        <p:nvCxnSpPr>
          <p:cNvPr id="22" name="Connettore 1 21"/>
          <p:cNvCxnSpPr/>
          <p:nvPr/>
        </p:nvCxnSpPr>
        <p:spPr>
          <a:xfrm>
            <a:off x="3297713" y="1428246"/>
            <a:ext cx="0" cy="252127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1 23"/>
          <p:cNvCxnSpPr/>
          <p:nvPr/>
        </p:nvCxnSpPr>
        <p:spPr>
          <a:xfrm>
            <a:off x="7371815" y="1389635"/>
            <a:ext cx="0" cy="252127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/>
          <p:cNvSpPr txBox="1"/>
          <p:nvPr/>
        </p:nvSpPr>
        <p:spPr>
          <a:xfrm>
            <a:off x="7349090" y="1275689"/>
            <a:ext cx="1377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Multipacting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regime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3009029" y="976455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Filling scheme 1</a:t>
            </a:r>
            <a:endParaRPr lang="en-GB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6747052" y="949237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Filling scheme 2</a:t>
            </a:r>
            <a:endParaRPr lang="en-GB" dirty="0"/>
          </a:p>
        </p:txBody>
      </p:sp>
      <p:sp>
        <p:nvSpPr>
          <p:cNvPr id="32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33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  <p:graphicFrame>
        <p:nvGraphicFramePr>
          <p:cNvPr id="34" name="Tabel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833473"/>
              </p:ext>
            </p:extLst>
          </p:nvPr>
        </p:nvGraphicFramePr>
        <p:xfrm>
          <a:off x="2776626" y="4612441"/>
          <a:ext cx="6724845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8695"/>
                <a:gridCol w="1703070"/>
                <a:gridCol w="1783080"/>
              </a:tblGrid>
              <a:tr h="370840"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Filling Scheme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Filling Scheme 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SEY threshold</a:t>
                      </a:r>
                    </a:p>
                    <a:p>
                      <a:r>
                        <a:rPr lang="en-GB" noProof="0" dirty="0" smtClean="0"/>
                        <a:t>(nominal</a:t>
                      </a:r>
                      <a:r>
                        <a:rPr lang="en-GB" baseline="0" noProof="0" dirty="0" smtClean="0"/>
                        <a:t> intensity</a:t>
                      </a:r>
                      <a:r>
                        <a:rPr lang="en-GB" noProof="0" dirty="0" smtClean="0"/>
                        <a:t>)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SEY threshold</a:t>
                      </a:r>
                    </a:p>
                    <a:p>
                      <a:r>
                        <a:rPr lang="en-GB" noProof="0" dirty="0" smtClean="0"/>
                        <a:t>(all </a:t>
                      </a:r>
                      <a:r>
                        <a:rPr lang="en-GB" baseline="0" noProof="0" dirty="0" smtClean="0"/>
                        <a:t>intensity below nominal one</a:t>
                      </a:r>
                      <a:r>
                        <a:rPr lang="en-GB" noProof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5" name="CasellaDiTesto 34"/>
          <p:cNvSpPr txBox="1"/>
          <p:nvPr/>
        </p:nvSpPr>
        <p:spPr>
          <a:xfrm>
            <a:off x="478380" y="4189956"/>
            <a:ext cx="9556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bunch intensities 1.00e11 and 1.50e11 ppb,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r>
              <a:rPr lang="en-GB" dirty="0">
                <a:solidFill>
                  <a:schemeClr val="accent1"/>
                </a:solidFill>
              </a:rPr>
              <a:t>2.00e11</a:t>
            </a:r>
            <a:r>
              <a:rPr lang="en-GB" dirty="0"/>
              <a:t> and </a:t>
            </a:r>
            <a:r>
              <a:rPr lang="en-GB" dirty="0">
                <a:solidFill>
                  <a:schemeClr val="accent1"/>
                </a:solidFill>
              </a:rPr>
              <a:t>2.15e11</a:t>
            </a:r>
            <a:r>
              <a:rPr lang="en-GB" dirty="0"/>
              <a:t> </a:t>
            </a:r>
            <a:r>
              <a:rPr lang="en-GB" dirty="0">
                <a:solidFill>
                  <a:schemeClr val="accent1"/>
                </a:solidFill>
              </a:rPr>
              <a:t>ppb</a:t>
            </a:r>
            <a:r>
              <a:rPr lang="en-GB" dirty="0" smtClean="0"/>
              <a:t> are the most critical cases</a:t>
            </a:r>
            <a:endParaRPr lang="en-GB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3276366" y="1362752"/>
            <a:ext cx="2089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Multipacting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regime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84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Simulation Results: Summary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13</a:t>
            </a:fld>
            <a:endParaRPr lang="it-IT" dirty="0"/>
          </a:p>
        </p:txBody>
      </p:sp>
      <p:graphicFrame>
        <p:nvGraphicFramePr>
          <p:cNvPr id="15" name="Tabel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3696196"/>
              </p:ext>
            </p:extLst>
          </p:nvPr>
        </p:nvGraphicFramePr>
        <p:xfrm>
          <a:off x="2446820" y="2000589"/>
          <a:ext cx="7051736" cy="441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7000"/>
                <a:gridCol w="2103120"/>
                <a:gridCol w="1768536"/>
                <a:gridCol w="178308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Element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SEY </a:t>
                      </a:r>
                      <a:r>
                        <a:rPr lang="it-IT" dirty="0" err="1" smtClean="0"/>
                        <a:t>Threshold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Filling Scheme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Filling Scheme 2</a:t>
                      </a: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GB" noProof="0" dirty="0" smtClean="0"/>
                        <a:t>Drift Space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nominal</a:t>
                      </a:r>
                      <a:r>
                        <a:rPr lang="en-GB" baseline="0" noProof="0" dirty="0" smtClean="0"/>
                        <a:t> intensity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all </a:t>
                      </a:r>
                      <a:r>
                        <a:rPr lang="en-GB" baseline="0" noProof="0" dirty="0" smtClean="0"/>
                        <a:t>intensity below nominal one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GB" noProof="0" dirty="0" smtClean="0"/>
                        <a:t>Dipole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nominal</a:t>
                      </a:r>
                      <a:r>
                        <a:rPr lang="en-GB" baseline="0" noProof="0" dirty="0" smtClean="0"/>
                        <a:t> intensity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all </a:t>
                      </a:r>
                      <a:r>
                        <a:rPr lang="en-GB" baseline="0" noProof="0" dirty="0" smtClean="0"/>
                        <a:t>intensity below nominal one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GB" noProof="0" dirty="0" smtClean="0"/>
                        <a:t>Quadrupole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nominal</a:t>
                      </a:r>
                      <a:r>
                        <a:rPr lang="en-GB" baseline="0" noProof="0" dirty="0" smtClean="0"/>
                        <a:t> intensity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all </a:t>
                      </a:r>
                      <a:r>
                        <a:rPr lang="en-GB" baseline="0" noProof="0" dirty="0" smtClean="0"/>
                        <a:t>intensity below nominal one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GB" noProof="0" dirty="0" err="1" smtClean="0"/>
                        <a:t>Sextupole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nominal</a:t>
                      </a:r>
                      <a:r>
                        <a:rPr lang="en-GB" baseline="0" noProof="0" dirty="0" smtClean="0"/>
                        <a:t> intensity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all </a:t>
                      </a:r>
                      <a:r>
                        <a:rPr lang="en-GB" baseline="0" noProof="0" dirty="0" smtClean="0"/>
                        <a:t>intensity below nominal one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679176" y="931699"/>
            <a:ext cx="1143130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 </a:t>
            </a:r>
            <a:r>
              <a:rPr lang="en-GB" sz="2000" dirty="0" smtClean="0">
                <a:solidFill>
                  <a:schemeClr val="accent1"/>
                </a:solidFill>
              </a:rPr>
              <a:t>Quadrupoles</a:t>
            </a:r>
            <a:r>
              <a:rPr lang="en-GB" sz="2000" dirty="0" smtClean="0"/>
              <a:t> and </a:t>
            </a:r>
            <a:r>
              <a:rPr lang="en-GB" sz="2000" dirty="0" err="1" smtClean="0">
                <a:solidFill>
                  <a:schemeClr val="accent1"/>
                </a:solidFill>
              </a:rPr>
              <a:t>sextupoles</a:t>
            </a:r>
            <a:r>
              <a:rPr lang="en-GB" sz="2000" dirty="0" smtClean="0">
                <a:solidFill>
                  <a:schemeClr val="accent1"/>
                </a:solidFill>
              </a:rPr>
              <a:t> </a:t>
            </a:r>
            <a:r>
              <a:rPr lang="en-GB" sz="2000" dirty="0" smtClean="0"/>
              <a:t>are the </a:t>
            </a:r>
            <a:r>
              <a:rPr lang="en-GB" sz="2000" dirty="0" smtClean="0">
                <a:solidFill>
                  <a:schemeClr val="accent1"/>
                </a:solidFill>
              </a:rPr>
              <a:t>most critical elements </a:t>
            </a:r>
            <a:r>
              <a:rPr lang="en-GB" sz="2000" dirty="0" smtClean="0"/>
              <a:t>from the e-cloud point of view</a:t>
            </a:r>
          </a:p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 Larger </a:t>
            </a:r>
            <a:r>
              <a:rPr lang="en-GB" sz="2000" dirty="0" smtClean="0">
                <a:solidFill>
                  <a:schemeClr val="accent1"/>
                </a:solidFill>
              </a:rPr>
              <a:t>SEY </a:t>
            </a:r>
            <a:r>
              <a:rPr lang="en-GB" sz="2000" dirty="0" err="1" smtClean="0">
                <a:solidFill>
                  <a:schemeClr val="accent1"/>
                </a:solidFill>
              </a:rPr>
              <a:t>multipacting</a:t>
            </a:r>
            <a:r>
              <a:rPr lang="en-GB" sz="2000" dirty="0" smtClean="0">
                <a:solidFill>
                  <a:schemeClr val="accent1"/>
                </a:solidFill>
              </a:rPr>
              <a:t> thresholds </a:t>
            </a:r>
            <a:r>
              <a:rPr lang="en-GB" sz="2000" dirty="0" smtClean="0"/>
              <a:t>considering the filling scheme 2 (</a:t>
            </a:r>
            <a:r>
              <a:rPr lang="en-GB" sz="2000" dirty="0" smtClean="0">
                <a:solidFill>
                  <a:schemeClr val="accent1"/>
                </a:solidFill>
              </a:rPr>
              <a:t>25 ns bunch spacing</a:t>
            </a:r>
            <a:r>
              <a:rPr lang="en-GB" sz="2000" dirty="0" smtClean="0"/>
              <a:t>)</a:t>
            </a:r>
          </a:p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 Bunch </a:t>
            </a:r>
            <a:r>
              <a:rPr lang="en-GB" sz="2000" dirty="0"/>
              <a:t>intensities 1.00e11 and 1.50e11 ppb are the most critical cases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p:sp>
        <p:nvSpPr>
          <p:cNvPr id="12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13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83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14</a:t>
            </a:fld>
            <a:endParaRPr lang="it-IT" dirty="0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838200" y="952500"/>
            <a:ext cx="10515600" cy="5224463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>
                <a:solidFill>
                  <a:schemeClr val="bg2"/>
                </a:solidFill>
              </a:rPr>
              <a:t>Introduction</a:t>
            </a:r>
          </a:p>
          <a:p>
            <a:endParaRPr lang="en-GB" dirty="0" smtClean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E-Cloud Build-Up Studies</a:t>
            </a:r>
            <a:endParaRPr lang="en-GB" dirty="0">
              <a:solidFill>
                <a:schemeClr val="bg2"/>
              </a:solidFill>
            </a:endParaRPr>
          </a:p>
          <a:p>
            <a:endParaRPr lang="en-GB" dirty="0" smtClean="0"/>
          </a:p>
          <a:p>
            <a:r>
              <a:rPr lang="en-GB" b="1" dirty="0" smtClean="0"/>
              <a:t>Heat Loads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chemeClr val="bg2"/>
                </a:solidFill>
              </a:rPr>
              <a:t>Stability Studies</a:t>
            </a:r>
          </a:p>
          <a:p>
            <a:endParaRPr lang="en-GB" dirty="0" smtClean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Conclusions and Outlooks</a:t>
            </a:r>
          </a:p>
        </p:txBody>
      </p:sp>
      <p:sp>
        <p:nvSpPr>
          <p:cNvPr id="1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1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9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magin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277" y="1043923"/>
            <a:ext cx="3240000" cy="3240000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94" y="1071558"/>
            <a:ext cx="3240000" cy="3240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Heat Loads: Drift Space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15</a:t>
            </a:fld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1079548" y="1089488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Filling scheme 1</a:t>
            </a:r>
            <a:endParaRPr lang="en-GB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4776066" y="1052888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Filling scheme 2</a:t>
            </a:r>
            <a:endParaRPr lang="en-GB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341419" y="4202605"/>
            <a:ext cx="117101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If </a:t>
            </a:r>
            <a:r>
              <a:rPr lang="en-GB" dirty="0" err="1" smtClean="0">
                <a:solidFill>
                  <a:schemeClr val="accent1"/>
                </a:solidFill>
              </a:rPr>
              <a:t>multipacting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r>
              <a:rPr lang="en-GB" dirty="0" smtClean="0"/>
              <a:t>(considering nominal bunch intensity and maximum simulated SEY=1.6):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Filling scheme 1</a:t>
            </a:r>
            <a:r>
              <a:rPr lang="en-GB" dirty="0" smtClean="0"/>
              <a:t>: ∼38.7 W/m -&gt; full circumference ∼673 </a:t>
            </a:r>
            <a:r>
              <a:rPr lang="en-GB" dirty="0"/>
              <a:t>kW </a:t>
            </a:r>
            <a:r>
              <a:rPr lang="en-GB" dirty="0" smtClean="0"/>
              <a:t>∼</a:t>
            </a:r>
            <a:r>
              <a:rPr lang="en-GB" dirty="0" smtClean="0">
                <a:solidFill>
                  <a:schemeClr val="accent1"/>
                </a:solidFill>
              </a:rPr>
              <a:t>1.35%</a:t>
            </a:r>
            <a:r>
              <a:rPr lang="en-GB" dirty="0" smtClean="0"/>
              <a:t> of </a:t>
            </a:r>
            <a:r>
              <a:rPr lang="en-GB" dirty="0">
                <a:solidFill>
                  <a:schemeClr val="accent1"/>
                </a:solidFill>
              </a:rPr>
              <a:t>synchrotron radiation </a:t>
            </a:r>
            <a:r>
              <a:rPr lang="en-GB" dirty="0"/>
              <a:t>power</a:t>
            </a:r>
            <a:endParaRPr lang="en-GB" dirty="0" smtClean="0"/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Filling scheme 2</a:t>
            </a:r>
            <a:r>
              <a:rPr lang="en-GB" dirty="0" smtClean="0"/>
              <a:t>: ∼25.3 W/m -&gt; </a:t>
            </a:r>
            <a:r>
              <a:rPr lang="en-GB" dirty="0"/>
              <a:t>full circumference </a:t>
            </a:r>
            <a:r>
              <a:rPr lang="en-GB" dirty="0" smtClean="0"/>
              <a:t>∼439 </a:t>
            </a:r>
            <a:r>
              <a:rPr lang="en-GB" dirty="0"/>
              <a:t>kW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smtClean="0">
                <a:solidFill>
                  <a:schemeClr val="accent1"/>
                </a:solidFill>
              </a:rPr>
              <a:t>∼0.88%</a:t>
            </a:r>
            <a:r>
              <a:rPr lang="en-GB" dirty="0" smtClean="0"/>
              <a:t> of </a:t>
            </a:r>
            <a:r>
              <a:rPr lang="en-GB" dirty="0">
                <a:solidFill>
                  <a:schemeClr val="accent1"/>
                </a:solidFill>
              </a:rPr>
              <a:t>synchrotron radiation </a:t>
            </a:r>
            <a:r>
              <a:rPr lang="en-GB" dirty="0"/>
              <a:t>power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If </a:t>
            </a:r>
            <a:r>
              <a:rPr lang="en-GB" dirty="0" smtClean="0">
                <a:solidFill>
                  <a:schemeClr val="accent1"/>
                </a:solidFill>
              </a:rPr>
              <a:t>no </a:t>
            </a:r>
            <a:r>
              <a:rPr lang="en-GB" dirty="0" err="1" smtClean="0">
                <a:solidFill>
                  <a:schemeClr val="accent1"/>
                </a:solidFill>
              </a:rPr>
              <a:t>multipacting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r>
              <a:rPr lang="en-GB" dirty="0" smtClean="0"/>
              <a:t>(</a:t>
            </a:r>
            <a:r>
              <a:rPr lang="en-GB" dirty="0"/>
              <a:t>considering </a:t>
            </a:r>
            <a:r>
              <a:rPr lang="en-GB" dirty="0" smtClean="0"/>
              <a:t>SEY smaller the SEY </a:t>
            </a:r>
            <a:r>
              <a:rPr lang="en-GB" dirty="0" err="1" smtClean="0"/>
              <a:t>multipacting</a:t>
            </a:r>
            <a:r>
              <a:rPr lang="en-GB" dirty="0" smtClean="0"/>
              <a:t> threshold, all simulated bunch intensities):</a:t>
            </a:r>
            <a:endParaRPr lang="en-GB" dirty="0"/>
          </a:p>
          <a:p>
            <a:pPr lvl="1"/>
            <a:r>
              <a:rPr lang="en-GB" dirty="0"/>
              <a:t>Filling scheme </a:t>
            </a:r>
            <a:r>
              <a:rPr lang="en-GB" dirty="0" smtClean="0"/>
              <a:t>1 (SEY&lt;=1.1) &amp; 2 (SEY&lt;=1.2): smaller than 0.01 W/m </a:t>
            </a:r>
            <a:r>
              <a:rPr lang="en-GB" dirty="0"/>
              <a:t>-&gt; full circumference </a:t>
            </a:r>
            <a:r>
              <a:rPr lang="en-GB" dirty="0" smtClean="0">
                <a:solidFill>
                  <a:schemeClr val="accent1"/>
                </a:solidFill>
              </a:rPr>
              <a:t>smaller than</a:t>
            </a:r>
            <a:r>
              <a:rPr lang="en-GB" dirty="0" smtClean="0"/>
              <a:t> </a:t>
            </a:r>
            <a:r>
              <a:rPr lang="en-GB" dirty="0"/>
              <a:t>200 W </a:t>
            </a:r>
            <a:r>
              <a:rPr lang="en-GB" dirty="0" smtClean="0"/>
              <a:t>∼</a:t>
            </a:r>
            <a:r>
              <a:rPr lang="en-GB" dirty="0" smtClean="0">
                <a:solidFill>
                  <a:schemeClr val="accent1"/>
                </a:solidFill>
              </a:rPr>
              <a:t>0.0004%</a:t>
            </a:r>
            <a:r>
              <a:rPr lang="en-GB" dirty="0" smtClean="0"/>
              <a:t> </a:t>
            </a:r>
            <a:r>
              <a:rPr lang="en-GB" dirty="0"/>
              <a:t>of </a:t>
            </a:r>
            <a:r>
              <a:rPr lang="en-GB" dirty="0">
                <a:solidFill>
                  <a:schemeClr val="accent1"/>
                </a:solidFill>
              </a:rPr>
              <a:t>synchrotron radiation </a:t>
            </a:r>
            <a:r>
              <a:rPr lang="en-GB" dirty="0"/>
              <a:t>power</a:t>
            </a:r>
          </a:p>
        </p:txBody>
      </p:sp>
      <p:sp>
        <p:nvSpPr>
          <p:cNvPr id="23" name="Rettangolo 22"/>
          <p:cNvSpPr/>
          <p:nvPr/>
        </p:nvSpPr>
        <p:spPr>
          <a:xfrm>
            <a:off x="8904176" y="1357064"/>
            <a:ext cx="33874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sz="1600" dirty="0" err="1"/>
              <a:t>L</a:t>
            </a:r>
            <a:r>
              <a:rPr lang="en-GB" sz="1600" baseline="-25000" dirty="0" err="1"/>
              <a:t>drift</a:t>
            </a:r>
            <a:r>
              <a:rPr lang="en-GB" sz="1600" dirty="0"/>
              <a:t> = 17.4  km (</a:t>
            </a:r>
            <a:r>
              <a:rPr lang="en-GB" sz="1600" dirty="0" err="1"/>
              <a:t>L</a:t>
            </a:r>
            <a:r>
              <a:rPr lang="en-GB" sz="1600" baseline="-25000" dirty="0" err="1"/>
              <a:t>drift</a:t>
            </a:r>
            <a:r>
              <a:rPr lang="en-GB" sz="1600" baseline="-25000" dirty="0"/>
              <a:t> </a:t>
            </a:r>
            <a:r>
              <a:rPr lang="en-GB" sz="1600" dirty="0"/>
              <a:t>/L = 19.18%)</a:t>
            </a:r>
            <a:endParaRPr lang="en-GB" sz="1600" baseline="30000" dirty="0"/>
          </a:p>
        </p:txBody>
      </p:sp>
      <p:graphicFrame>
        <p:nvGraphicFramePr>
          <p:cNvPr id="29" name="Tabel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789872"/>
              </p:ext>
            </p:extLst>
          </p:nvPr>
        </p:nvGraphicFramePr>
        <p:xfrm>
          <a:off x="6575198" y="11994"/>
          <a:ext cx="5575982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5401"/>
                <a:gridCol w="1412120"/>
                <a:gridCol w="1478461"/>
              </a:tblGrid>
              <a:tr h="194427">
                <a:tc>
                  <a:txBody>
                    <a:bodyPr/>
                    <a:lstStyle/>
                    <a:p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 smtClean="0"/>
                        <a:t>Filling Scheme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 smtClean="0"/>
                        <a:t>Filling Scheme 2</a:t>
                      </a:r>
                    </a:p>
                  </a:txBody>
                  <a:tcPr/>
                </a:tc>
              </a:tr>
              <a:tr h="463876"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SEY threshold</a:t>
                      </a:r>
                    </a:p>
                    <a:p>
                      <a:r>
                        <a:rPr lang="en-GB" sz="1400" noProof="0" dirty="0" smtClean="0"/>
                        <a:t>(nominal</a:t>
                      </a:r>
                      <a:r>
                        <a:rPr lang="en-GB" sz="1400" baseline="0" noProof="0" dirty="0" smtClean="0"/>
                        <a:t> intensity</a:t>
                      </a:r>
                      <a:r>
                        <a:rPr lang="en-GB" sz="1400" noProof="0" dirty="0" smtClean="0"/>
                        <a:t>)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1.3</a:t>
                      </a:r>
                      <a:endParaRPr lang="en-GB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1.4</a:t>
                      </a:r>
                      <a:endParaRPr lang="en-GB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63876"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SEY threshold</a:t>
                      </a:r>
                    </a:p>
                    <a:p>
                      <a:r>
                        <a:rPr lang="en-GB" sz="1400" noProof="0" dirty="0" smtClean="0"/>
                        <a:t>(all </a:t>
                      </a:r>
                      <a:r>
                        <a:rPr lang="en-GB" sz="1400" baseline="0" noProof="0" dirty="0" smtClean="0"/>
                        <a:t>intensity below nominal one</a:t>
                      </a:r>
                      <a:r>
                        <a:rPr lang="en-GB" sz="1400" noProof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</a:t>
                      </a:r>
                      <a:endParaRPr lang="en-GB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1.2</a:t>
                      </a:r>
                      <a:endParaRPr lang="en-GB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17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7406277" y="2629963"/>
            <a:ext cx="4807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Synchrotron radiation power: ∼50 MW per beam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1779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6976" y="1044340"/>
            <a:ext cx="3240000" cy="32400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57" y="1100975"/>
            <a:ext cx="3240000" cy="3240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Heat Loads: Dipole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16</a:t>
            </a:fld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1133338" y="1071558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Filling</a:t>
            </a:r>
            <a:r>
              <a:rPr lang="it-IT" dirty="0" smtClean="0"/>
              <a:t> </a:t>
            </a:r>
            <a:r>
              <a:rPr lang="it-IT" dirty="0" err="1" smtClean="0"/>
              <a:t>scheme</a:t>
            </a:r>
            <a:r>
              <a:rPr lang="it-IT" dirty="0" smtClean="0"/>
              <a:t> 1</a:t>
            </a:r>
            <a:endParaRPr lang="it-IT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4871361" y="1044340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Filling</a:t>
            </a:r>
            <a:r>
              <a:rPr lang="it-IT" dirty="0" smtClean="0"/>
              <a:t> </a:t>
            </a:r>
            <a:r>
              <a:rPr lang="it-IT" dirty="0" err="1" smtClean="0"/>
              <a:t>scheme</a:t>
            </a:r>
            <a:r>
              <a:rPr lang="it-IT" dirty="0" smtClean="0"/>
              <a:t> 2</a:t>
            </a:r>
            <a:endParaRPr lang="it-IT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341418" y="4232970"/>
            <a:ext cx="116998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If </a:t>
            </a:r>
            <a:r>
              <a:rPr lang="en-GB" dirty="0" err="1" smtClean="0">
                <a:solidFill>
                  <a:schemeClr val="accent1"/>
                </a:solidFill>
              </a:rPr>
              <a:t>multipacting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r>
              <a:rPr lang="en-GB" dirty="0" smtClean="0"/>
              <a:t>(considering nominal bunch intensity and maximum simulated SEY=1.6):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Filling scheme 1</a:t>
            </a:r>
            <a:r>
              <a:rPr lang="en-GB" dirty="0" smtClean="0"/>
              <a:t>: ∼38.7 W/m -&gt; full circumference ∼</a:t>
            </a:r>
            <a:r>
              <a:rPr lang="en-GB" dirty="0"/>
              <a:t>2.43 MW </a:t>
            </a:r>
            <a:r>
              <a:rPr lang="en-GB" dirty="0" smtClean="0">
                <a:solidFill>
                  <a:schemeClr val="accent1"/>
                </a:solidFill>
              </a:rPr>
              <a:t>∼4.87% </a:t>
            </a:r>
            <a:r>
              <a:rPr lang="en-GB" dirty="0"/>
              <a:t>of </a:t>
            </a:r>
            <a:r>
              <a:rPr lang="en-GB" dirty="0">
                <a:solidFill>
                  <a:schemeClr val="accent1"/>
                </a:solidFill>
              </a:rPr>
              <a:t>synchrotron radiation </a:t>
            </a:r>
            <a:r>
              <a:rPr lang="en-GB" dirty="0" smtClean="0"/>
              <a:t>power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Filling scheme 2</a:t>
            </a:r>
            <a:r>
              <a:rPr lang="en-GB" dirty="0" smtClean="0"/>
              <a:t>: ∼30.4 W/m -&gt; </a:t>
            </a:r>
            <a:r>
              <a:rPr lang="en-GB" dirty="0"/>
              <a:t>full circumference </a:t>
            </a:r>
            <a:r>
              <a:rPr lang="en-GB" dirty="0" smtClean="0"/>
              <a:t>∼</a:t>
            </a:r>
            <a:r>
              <a:rPr lang="en-GB" dirty="0"/>
              <a:t>1.91 MW </a:t>
            </a:r>
            <a:r>
              <a:rPr lang="en-GB" dirty="0" smtClean="0">
                <a:solidFill>
                  <a:schemeClr val="accent1"/>
                </a:solidFill>
              </a:rPr>
              <a:t>∼3.82% </a:t>
            </a:r>
            <a:r>
              <a:rPr lang="en-GB" dirty="0"/>
              <a:t>of </a:t>
            </a:r>
            <a:r>
              <a:rPr lang="en-GB" dirty="0">
                <a:solidFill>
                  <a:schemeClr val="accent1"/>
                </a:solidFill>
              </a:rPr>
              <a:t>synchrotron radiation</a:t>
            </a:r>
            <a:r>
              <a:rPr lang="en-GB" dirty="0"/>
              <a:t> </a:t>
            </a:r>
            <a:r>
              <a:rPr lang="en-GB" dirty="0" smtClean="0"/>
              <a:t>power</a:t>
            </a:r>
            <a:endParaRPr lang="en-GB" dirty="0"/>
          </a:p>
          <a:p>
            <a:pPr lvl="1"/>
            <a:endParaRPr lang="en-GB" dirty="0" smtClean="0"/>
          </a:p>
          <a:p>
            <a:r>
              <a:rPr lang="en-GB" dirty="0" smtClean="0"/>
              <a:t>If </a:t>
            </a:r>
            <a:r>
              <a:rPr lang="en-GB" dirty="0" smtClean="0">
                <a:solidFill>
                  <a:schemeClr val="accent1"/>
                </a:solidFill>
              </a:rPr>
              <a:t>no </a:t>
            </a:r>
            <a:r>
              <a:rPr lang="en-GB" dirty="0" err="1" smtClean="0">
                <a:solidFill>
                  <a:schemeClr val="accent1"/>
                </a:solidFill>
              </a:rPr>
              <a:t>multipacting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r>
              <a:rPr lang="en-GB" dirty="0" smtClean="0"/>
              <a:t>(</a:t>
            </a:r>
            <a:r>
              <a:rPr lang="en-GB" dirty="0"/>
              <a:t>considering </a:t>
            </a:r>
            <a:r>
              <a:rPr lang="en-GB" dirty="0" smtClean="0"/>
              <a:t>SEY smaller the SEY </a:t>
            </a:r>
            <a:r>
              <a:rPr lang="en-GB" dirty="0" err="1" smtClean="0"/>
              <a:t>multipacting</a:t>
            </a:r>
            <a:r>
              <a:rPr lang="en-GB" dirty="0" smtClean="0"/>
              <a:t> threshold, all simulated bunch intensities):</a:t>
            </a:r>
            <a:endParaRPr lang="en-GB" dirty="0"/>
          </a:p>
          <a:p>
            <a:pPr lvl="1"/>
            <a:r>
              <a:rPr lang="en-GB" dirty="0"/>
              <a:t>Filling scheme </a:t>
            </a:r>
            <a:r>
              <a:rPr lang="en-GB" dirty="0" smtClean="0"/>
              <a:t>1 (SEY&lt;=1.0) &amp; 2 (SEY&lt;=1.0): smaller than 0.01 W/m </a:t>
            </a:r>
            <a:r>
              <a:rPr lang="en-GB" dirty="0"/>
              <a:t>-&gt; full circumference </a:t>
            </a:r>
            <a:r>
              <a:rPr lang="en-GB" dirty="0" smtClean="0">
                <a:solidFill>
                  <a:schemeClr val="accent1"/>
                </a:solidFill>
              </a:rPr>
              <a:t>smaller than </a:t>
            </a:r>
            <a:r>
              <a:rPr lang="en-GB" dirty="0"/>
              <a:t>700 W </a:t>
            </a:r>
            <a:r>
              <a:rPr lang="en-GB" dirty="0" smtClean="0"/>
              <a:t>∼</a:t>
            </a:r>
            <a:r>
              <a:rPr lang="en-GB" dirty="0" smtClean="0">
                <a:solidFill>
                  <a:schemeClr val="accent1"/>
                </a:solidFill>
              </a:rPr>
              <a:t>0.002%</a:t>
            </a:r>
            <a:r>
              <a:rPr lang="en-GB" dirty="0" smtClean="0"/>
              <a:t> </a:t>
            </a:r>
            <a:r>
              <a:rPr lang="en-GB" dirty="0"/>
              <a:t>of </a:t>
            </a:r>
            <a:r>
              <a:rPr lang="en-GB" dirty="0">
                <a:solidFill>
                  <a:schemeClr val="accent1"/>
                </a:solidFill>
              </a:rPr>
              <a:t>synchrotron radiation </a:t>
            </a:r>
            <a:r>
              <a:rPr lang="en-GB" dirty="0"/>
              <a:t>power</a:t>
            </a:r>
          </a:p>
          <a:p>
            <a:pPr lvl="1"/>
            <a:endParaRPr lang="en-GB" dirty="0"/>
          </a:p>
        </p:txBody>
      </p:sp>
      <p:sp>
        <p:nvSpPr>
          <p:cNvPr id="23" name="Rettangolo 22"/>
          <p:cNvSpPr/>
          <p:nvPr/>
        </p:nvSpPr>
        <p:spPr>
          <a:xfrm>
            <a:off x="8619110" y="1496124"/>
            <a:ext cx="36022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sz="1600" dirty="0" err="1"/>
              <a:t>L</a:t>
            </a:r>
            <a:r>
              <a:rPr lang="en-GB" sz="1600" baseline="-25000" dirty="0" err="1"/>
              <a:t>dipole</a:t>
            </a:r>
            <a:r>
              <a:rPr lang="en-GB" sz="1600" dirty="0"/>
              <a:t> = 62.8  km (</a:t>
            </a:r>
            <a:r>
              <a:rPr lang="en-GB" sz="1600" dirty="0" err="1"/>
              <a:t>L</a:t>
            </a:r>
            <a:r>
              <a:rPr lang="en-GB" sz="1600" baseline="-25000" dirty="0" err="1"/>
              <a:t>dipole</a:t>
            </a:r>
            <a:r>
              <a:rPr lang="en-GB" sz="1600" baseline="-25000" dirty="0"/>
              <a:t> </a:t>
            </a:r>
            <a:r>
              <a:rPr lang="en-GB" sz="1600" dirty="0"/>
              <a:t>/L = 69.24%)</a:t>
            </a:r>
            <a:endParaRPr lang="en-GB" sz="1600" baseline="30000" dirty="0"/>
          </a:p>
        </p:txBody>
      </p:sp>
      <p:graphicFrame>
        <p:nvGraphicFramePr>
          <p:cNvPr id="29" name="Tabel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808258"/>
              </p:ext>
            </p:extLst>
          </p:nvPr>
        </p:nvGraphicFramePr>
        <p:xfrm>
          <a:off x="6575198" y="11994"/>
          <a:ext cx="5575982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5401"/>
                <a:gridCol w="1412120"/>
                <a:gridCol w="1478461"/>
              </a:tblGrid>
              <a:tr h="194427">
                <a:tc>
                  <a:txBody>
                    <a:bodyPr/>
                    <a:lstStyle/>
                    <a:p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 smtClean="0"/>
                        <a:t>Filling Scheme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 smtClean="0"/>
                        <a:t>Filling Scheme 2</a:t>
                      </a:r>
                    </a:p>
                  </a:txBody>
                  <a:tcPr/>
                </a:tc>
              </a:tr>
              <a:tr h="463876"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SEY threshold</a:t>
                      </a:r>
                    </a:p>
                    <a:p>
                      <a:r>
                        <a:rPr lang="en-GB" sz="1400" noProof="0" dirty="0" smtClean="0"/>
                        <a:t>(nominal</a:t>
                      </a:r>
                      <a:r>
                        <a:rPr lang="en-GB" sz="1400" baseline="0" noProof="0" dirty="0" smtClean="0"/>
                        <a:t> intensity</a:t>
                      </a:r>
                      <a:r>
                        <a:rPr lang="en-GB" sz="1400" noProof="0" dirty="0" smtClean="0"/>
                        <a:t>)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1.3</a:t>
                      </a:r>
                      <a:endParaRPr lang="en-GB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1.4</a:t>
                      </a:r>
                      <a:endParaRPr lang="en-GB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63876"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SEY threshold</a:t>
                      </a:r>
                    </a:p>
                    <a:p>
                      <a:r>
                        <a:rPr lang="en-GB" sz="1400" noProof="0" dirty="0" smtClean="0"/>
                        <a:t>(all </a:t>
                      </a:r>
                      <a:r>
                        <a:rPr lang="en-GB" sz="1400" baseline="0" noProof="0" dirty="0" smtClean="0"/>
                        <a:t>intensity below nominal one</a:t>
                      </a:r>
                      <a:r>
                        <a:rPr lang="en-GB" sz="1400" noProof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1.0</a:t>
                      </a:r>
                      <a:endParaRPr lang="en-GB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1.0</a:t>
                      </a:r>
                      <a:endParaRPr lang="en-GB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1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7406277" y="2629963"/>
            <a:ext cx="4807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Synchrotron radiation power: </a:t>
            </a:r>
            <a:r>
              <a:rPr lang="en-GB" dirty="0" smtClean="0"/>
              <a:t>∼50 MW per beam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9707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552" y="1024180"/>
            <a:ext cx="3240000" cy="32400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10" y="1044340"/>
            <a:ext cx="3240000" cy="3240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Heat Loads: Quadrupole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17</a:t>
            </a:fld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1133338" y="1071558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Filling</a:t>
            </a:r>
            <a:r>
              <a:rPr lang="it-IT" dirty="0" smtClean="0"/>
              <a:t> </a:t>
            </a:r>
            <a:r>
              <a:rPr lang="it-IT" dirty="0" err="1" smtClean="0"/>
              <a:t>scheme</a:t>
            </a:r>
            <a:r>
              <a:rPr lang="it-IT" dirty="0" smtClean="0"/>
              <a:t> 1</a:t>
            </a:r>
            <a:endParaRPr lang="it-IT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4871361" y="1044340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Filling</a:t>
            </a:r>
            <a:r>
              <a:rPr lang="it-IT" dirty="0" smtClean="0"/>
              <a:t> </a:t>
            </a:r>
            <a:r>
              <a:rPr lang="it-IT" dirty="0" err="1" smtClean="0"/>
              <a:t>scheme</a:t>
            </a:r>
            <a:r>
              <a:rPr lang="it-IT" dirty="0" smtClean="0"/>
              <a:t> 2</a:t>
            </a:r>
            <a:endParaRPr lang="it-IT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375852" y="4171714"/>
            <a:ext cx="1160988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If </a:t>
            </a:r>
            <a:r>
              <a:rPr lang="en-GB" dirty="0" err="1" smtClean="0">
                <a:solidFill>
                  <a:schemeClr val="accent1"/>
                </a:solidFill>
              </a:rPr>
              <a:t>multipacting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r>
              <a:rPr lang="en-GB" dirty="0" smtClean="0"/>
              <a:t>(considering nominal bunch intensity and maximum simulated SEY=1.6):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Filling scheme 1</a:t>
            </a:r>
            <a:r>
              <a:rPr lang="en-GB" dirty="0" smtClean="0"/>
              <a:t>: ∼47.7 W/m -&gt; full circumference ∼227 </a:t>
            </a:r>
            <a:r>
              <a:rPr lang="en-GB" dirty="0"/>
              <a:t>kW </a:t>
            </a:r>
            <a:r>
              <a:rPr lang="en-GB" dirty="0" smtClean="0"/>
              <a:t>∼</a:t>
            </a:r>
            <a:r>
              <a:rPr lang="en-GB" dirty="0" smtClean="0">
                <a:solidFill>
                  <a:schemeClr val="accent1"/>
                </a:solidFill>
              </a:rPr>
              <a:t>0.45%</a:t>
            </a:r>
            <a:r>
              <a:rPr lang="en-GB" dirty="0" smtClean="0"/>
              <a:t> </a:t>
            </a:r>
            <a:r>
              <a:rPr lang="en-GB" dirty="0"/>
              <a:t>of </a:t>
            </a:r>
            <a:r>
              <a:rPr lang="en-GB" dirty="0">
                <a:solidFill>
                  <a:schemeClr val="accent1"/>
                </a:solidFill>
              </a:rPr>
              <a:t>synchrotron radiation power</a:t>
            </a:r>
            <a:endParaRPr lang="en-GB" dirty="0" smtClean="0">
              <a:solidFill>
                <a:schemeClr val="accent1"/>
              </a:solidFill>
            </a:endParaRP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Filling scheme 2</a:t>
            </a:r>
            <a:r>
              <a:rPr lang="en-GB" dirty="0" smtClean="0"/>
              <a:t>: ∼39.8 W/m -&gt; full circumference ∼</a:t>
            </a:r>
            <a:r>
              <a:rPr lang="en-GB" dirty="0"/>
              <a:t>190 kW </a:t>
            </a:r>
            <a:r>
              <a:rPr lang="en-GB" dirty="0" smtClean="0"/>
              <a:t>∼</a:t>
            </a:r>
            <a:r>
              <a:rPr lang="en-GB" dirty="0">
                <a:solidFill>
                  <a:schemeClr val="accent1"/>
                </a:solidFill>
              </a:rPr>
              <a:t>0</a:t>
            </a:r>
            <a:r>
              <a:rPr lang="en-GB" dirty="0" smtClean="0">
                <a:solidFill>
                  <a:schemeClr val="accent1"/>
                </a:solidFill>
              </a:rPr>
              <a:t>.38%</a:t>
            </a:r>
            <a:r>
              <a:rPr lang="en-GB" dirty="0" smtClean="0"/>
              <a:t> </a:t>
            </a:r>
            <a:r>
              <a:rPr lang="en-GB" dirty="0"/>
              <a:t>of </a:t>
            </a:r>
            <a:r>
              <a:rPr lang="en-GB" dirty="0">
                <a:solidFill>
                  <a:schemeClr val="accent1"/>
                </a:solidFill>
              </a:rPr>
              <a:t>synchrotron radiation power</a:t>
            </a:r>
            <a:endParaRPr lang="en-GB" dirty="0" smtClean="0">
              <a:solidFill>
                <a:schemeClr val="accent1"/>
              </a:solidFill>
            </a:endParaRPr>
          </a:p>
          <a:p>
            <a:pPr lvl="1"/>
            <a:endParaRPr lang="en-GB" dirty="0" smtClean="0"/>
          </a:p>
          <a:p>
            <a:r>
              <a:rPr lang="en-GB" dirty="0" smtClean="0"/>
              <a:t>If </a:t>
            </a:r>
            <a:r>
              <a:rPr lang="en-GB" dirty="0" smtClean="0">
                <a:solidFill>
                  <a:schemeClr val="accent1"/>
                </a:solidFill>
              </a:rPr>
              <a:t>no</a:t>
            </a:r>
            <a:r>
              <a:rPr lang="en-GB" dirty="0" smtClean="0"/>
              <a:t> </a:t>
            </a:r>
            <a:r>
              <a:rPr lang="en-GB" dirty="0" err="1" smtClean="0">
                <a:solidFill>
                  <a:schemeClr val="accent1"/>
                </a:solidFill>
              </a:rPr>
              <a:t>multipacting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r>
              <a:rPr lang="en-GB" dirty="0" smtClean="0"/>
              <a:t>(</a:t>
            </a:r>
            <a:r>
              <a:rPr lang="en-GB" dirty="0"/>
              <a:t>considering </a:t>
            </a:r>
            <a:r>
              <a:rPr lang="en-GB" dirty="0" smtClean="0"/>
              <a:t>SEY smaller the SEY </a:t>
            </a:r>
            <a:r>
              <a:rPr lang="en-GB" dirty="0" err="1" smtClean="0"/>
              <a:t>multipacting</a:t>
            </a:r>
            <a:r>
              <a:rPr lang="en-GB" dirty="0" smtClean="0"/>
              <a:t> threshold, all simulated bunch intensities):</a:t>
            </a:r>
            <a:endParaRPr lang="en-GB" dirty="0"/>
          </a:p>
          <a:p>
            <a:pPr lvl="1"/>
            <a:r>
              <a:rPr lang="en-GB" dirty="0"/>
              <a:t>Filling scheme </a:t>
            </a:r>
            <a:r>
              <a:rPr lang="en-GB" dirty="0" smtClean="0"/>
              <a:t>1 (SEY&lt;=1.0) &amp; 2 (SEY&lt;=1.0): smaller than 0.01 W/m </a:t>
            </a:r>
            <a:r>
              <a:rPr lang="en-GB" dirty="0"/>
              <a:t>-&gt; full circumference </a:t>
            </a:r>
            <a:r>
              <a:rPr lang="en-GB" dirty="0" smtClean="0">
                <a:solidFill>
                  <a:schemeClr val="accent1"/>
                </a:solidFill>
              </a:rPr>
              <a:t>smaller than </a:t>
            </a:r>
            <a:r>
              <a:rPr lang="en-GB" dirty="0"/>
              <a:t>50 W </a:t>
            </a:r>
            <a:r>
              <a:rPr lang="en-GB" dirty="0" smtClean="0"/>
              <a:t>∼</a:t>
            </a:r>
            <a:r>
              <a:rPr lang="en-GB" dirty="0" smtClean="0">
                <a:solidFill>
                  <a:schemeClr val="accent1"/>
                </a:solidFill>
              </a:rPr>
              <a:t>0.0001%</a:t>
            </a:r>
            <a:r>
              <a:rPr lang="en-GB" dirty="0" smtClean="0"/>
              <a:t> </a:t>
            </a:r>
            <a:r>
              <a:rPr lang="en-GB" dirty="0"/>
              <a:t>of </a:t>
            </a:r>
            <a:r>
              <a:rPr lang="en-GB" dirty="0">
                <a:solidFill>
                  <a:schemeClr val="accent1"/>
                </a:solidFill>
              </a:rPr>
              <a:t>synchrotron radiation </a:t>
            </a:r>
            <a:r>
              <a:rPr lang="en-GB" dirty="0"/>
              <a:t>power</a:t>
            </a:r>
          </a:p>
        </p:txBody>
      </p:sp>
      <p:sp>
        <p:nvSpPr>
          <p:cNvPr id="23" name="Rettangolo 22"/>
          <p:cNvSpPr/>
          <p:nvPr/>
        </p:nvSpPr>
        <p:spPr>
          <a:xfrm>
            <a:off x="8619110" y="1496124"/>
            <a:ext cx="33666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sz="1600" dirty="0" err="1" smtClean="0"/>
              <a:t>L</a:t>
            </a:r>
            <a:r>
              <a:rPr lang="en-GB" sz="1600" baseline="-25000" dirty="0" err="1" smtClean="0"/>
              <a:t>quad</a:t>
            </a:r>
            <a:r>
              <a:rPr lang="en-GB" sz="1600" dirty="0" smtClean="0"/>
              <a:t> </a:t>
            </a:r>
            <a:r>
              <a:rPr lang="en-GB" sz="1600" dirty="0"/>
              <a:t>= </a:t>
            </a:r>
            <a:r>
              <a:rPr lang="en-GB" sz="1600" dirty="0" smtClean="0"/>
              <a:t>4.77  </a:t>
            </a:r>
            <a:r>
              <a:rPr lang="en-GB" sz="1600" dirty="0"/>
              <a:t>km (</a:t>
            </a:r>
            <a:r>
              <a:rPr lang="en-GB" sz="1600" dirty="0" err="1" smtClean="0"/>
              <a:t>L</a:t>
            </a:r>
            <a:r>
              <a:rPr lang="en-GB" sz="1600" baseline="-25000" dirty="0" err="1" smtClean="0"/>
              <a:t>quad</a:t>
            </a:r>
            <a:r>
              <a:rPr lang="en-GB" sz="1600" baseline="-25000" dirty="0" smtClean="0"/>
              <a:t> </a:t>
            </a:r>
            <a:r>
              <a:rPr lang="en-GB" sz="1600" dirty="0"/>
              <a:t>/L = </a:t>
            </a:r>
            <a:r>
              <a:rPr lang="en-GB" sz="1600" dirty="0" smtClean="0"/>
              <a:t>5.26%)</a:t>
            </a:r>
            <a:endParaRPr lang="en-GB" sz="1600" baseline="30000" dirty="0"/>
          </a:p>
        </p:txBody>
      </p:sp>
      <p:graphicFrame>
        <p:nvGraphicFramePr>
          <p:cNvPr id="29" name="Tabel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8611834"/>
              </p:ext>
            </p:extLst>
          </p:nvPr>
        </p:nvGraphicFramePr>
        <p:xfrm>
          <a:off x="6575198" y="11994"/>
          <a:ext cx="5575982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5401"/>
                <a:gridCol w="1412120"/>
                <a:gridCol w="1478461"/>
              </a:tblGrid>
              <a:tr h="194427">
                <a:tc>
                  <a:txBody>
                    <a:bodyPr/>
                    <a:lstStyle/>
                    <a:p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 smtClean="0"/>
                        <a:t>Filling Scheme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 smtClean="0"/>
                        <a:t>Filling Scheme 2</a:t>
                      </a:r>
                    </a:p>
                  </a:txBody>
                  <a:tcPr/>
                </a:tc>
              </a:tr>
              <a:tr h="463876"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SEY threshold</a:t>
                      </a:r>
                    </a:p>
                    <a:p>
                      <a:r>
                        <a:rPr lang="en-GB" sz="1400" noProof="0" dirty="0" smtClean="0"/>
                        <a:t>(nominal</a:t>
                      </a:r>
                      <a:r>
                        <a:rPr lang="en-GB" sz="1400" baseline="0" noProof="0" dirty="0" smtClean="0"/>
                        <a:t> intensity</a:t>
                      </a:r>
                      <a:r>
                        <a:rPr lang="en-GB" sz="1400" noProof="0" dirty="0" smtClean="0"/>
                        <a:t>)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  <a:tr h="463876"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SEY threshold</a:t>
                      </a:r>
                    </a:p>
                    <a:p>
                      <a:r>
                        <a:rPr lang="en-GB" sz="1400" noProof="0" dirty="0" smtClean="0"/>
                        <a:t>(all </a:t>
                      </a:r>
                      <a:r>
                        <a:rPr lang="en-GB" sz="1400" baseline="0" noProof="0" dirty="0" smtClean="0"/>
                        <a:t>intensity below nominal one</a:t>
                      </a:r>
                      <a:r>
                        <a:rPr lang="en-GB" sz="1400" noProof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1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7406277" y="2629963"/>
            <a:ext cx="4807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Synchrotron radiation power: </a:t>
            </a:r>
            <a:r>
              <a:rPr lang="en-GB" dirty="0" smtClean="0"/>
              <a:t>∼50 MW per beam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110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Heat Loads: </a:t>
            </a:r>
            <a:r>
              <a:rPr lang="en-GB" dirty="0" err="1" smtClean="0"/>
              <a:t>Sextupole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18</a:t>
            </a:fld>
            <a:endParaRPr lang="it-IT" dirty="0"/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552" y="1024180"/>
            <a:ext cx="3240000" cy="3240000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10" y="1044340"/>
            <a:ext cx="3240000" cy="3240000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1133338" y="1071558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Filling</a:t>
            </a:r>
            <a:r>
              <a:rPr lang="it-IT" dirty="0" smtClean="0"/>
              <a:t> </a:t>
            </a:r>
            <a:r>
              <a:rPr lang="it-IT" dirty="0" err="1" smtClean="0"/>
              <a:t>scheme</a:t>
            </a:r>
            <a:r>
              <a:rPr lang="it-IT" dirty="0" smtClean="0"/>
              <a:t> 1</a:t>
            </a:r>
            <a:endParaRPr lang="it-IT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4871361" y="1044340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Filling</a:t>
            </a:r>
            <a:r>
              <a:rPr lang="it-IT" dirty="0" smtClean="0"/>
              <a:t> </a:t>
            </a:r>
            <a:r>
              <a:rPr lang="it-IT" dirty="0" err="1" smtClean="0"/>
              <a:t>scheme</a:t>
            </a:r>
            <a:r>
              <a:rPr lang="it-IT" dirty="0" smtClean="0"/>
              <a:t> 2</a:t>
            </a:r>
            <a:endParaRPr lang="it-IT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361966" y="4172164"/>
            <a:ext cx="116279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If </a:t>
            </a:r>
            <a:r>
              <a:rPr lang="en-GB" dirty="0" err="1" smtClean="0">
                <a:solidFill>
                  <a:schemeClr val="accent1"/>
                </a:solidFill>
              </a:rPr>
              <a:t>multipacting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r>
              <a:rPr lang="en-GB" dirty="0" smtClean="0"/>
              <a:t>(considering nominal bunch intensity and maximum simulated SEY=1.6):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Filling scheme 1</a:t>
            </a:r>
            <a:r>
              <a:rPr lang="en-GB" dirty="0" smtClean="0"/>
              <a:t>: </a:t>
            </a:r>
            <a:r>
              <a:rPr lang="it-IT" dirty="0" smtClean="0"/>
              <a:t>49.2</a:t>
            </a:r>
            <a:r>
              <a:rPr lang="en-GB" dirty="0" smtClean="0"/>
              <a:t> W/m -&gt; full circumference </a:t>
            </a:r>
            <a:r>
              <a:rPr lang="it-IT" dirty="0" smtClean="0"/>
              <a:t>44.3</a:t>
            </a:r>
            <a:r>
              <a:rPr lang="en-GB" dirty="0"/>
              <a:t> kW ∼</a:t>
            </a:r>
            <a:r>
              <a:rPr lang="en-GB" dirty="0" smtClean="0">
                <a:solidFill>
                  <a:schemeClr val="accent1"/>
                </a:solidFill>
              </a:rPr>
              <a:t>0.09%</a:t>
            </a:r>
            <a:r>
              <a:rPr lang="en-GB" dirty="0" smtClean="0"/>
              <a:t> </a:t>
            </a:r>
            <a:r>
              <a:rPr lang="en-GB" dirty="0"/>
              <a:t>of </a:t>
            </a:r>
            <a:r>
              <a:rPr lang="en-GB" dirty="0">
                <a:solidFill>
                  <a:schemeClr val="accent1"/>
                </a:solidFill>
              </a:rPr>
              <a:t>synchrotron radiation power</a:t>
            </a:r>
            <a:endParaRPr lang="en-GB" dirty="0" smtClean="0">
              <a:solidFill>
                <a:schemeClr val="accent1"/>
              </a:solidFill>
            </a:endParaRP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Filling scheme 2</a:t>
            </a:r>
            <a:r>
              <a:rPr lang="en-GB" dirty="0" smtClean="0"/>
              <a:t>: </a:t>
            </a:r>
            <a:r>
              <a:rPr lang="it-IT" dirty="0" smtClean="0"/>
              <a:t>39.1</a:t>
            </a:r>
            <a:r>
              <a:rPr lang="en-GB" dirty="0" smtClean="0"/>
              <a:t> W/M -&gt; full circumference </a:t>
            </a:r>
            <a:r>
              <a:rPr lang="it-IT" dirty="0" smtClean="0"/>
              <a:t>35.2</a:t>
            </a:r>
            <a:r>
              <a:rPr lang="en-GB" dirty="0"/>
              <a:t> kW ∼</a:t>
            </a:r>
            <a:r>
              <a:rPr lang="en-GB" dirty="0" smtClean="0">
                <a:solidFill>
                  <a:schemeClr val="accent1"/>
                </a:solidFill>
              </a:rPr>
              <a:t>0.07%</a:t>
            </a:r>
            <a:r>
              <a:rPr lang="en-GB" dirty="0" smtClean="0"/>
              <a:t> </a:t>
            </a:r>
            <a:r>
              <a:rPr lang="en-GB" dirty="0"/>
              <a:t>of </a:t>
            </a:r>
            <a:r>
              <a:rPr lang="en-GB" dirty="0">
                <a:solidFill>
                  <a:schemeClr val="accent1"/>
                </a:solidFill>
              </a:rPr>
              <a:t>synchrotron radiation power</a:t>
            </a:r>
            <a:endParaRPr lang="en-GB" dirty="0" smtClean="0">
              <a:solidFill>
                <a:schemeClr val="accent1"/>
              </a:solidFill>
            </a:endParaRPr>
          </a:p>
          <a:p>
            <a:pPr lvl="1"/>
            <a:endParaRPr lang="en-GB" dirty="0" smtClean="0"/>
          </a:p>
          <a:p>
            <a:r>
              <a:rPr lang="en-GB" dirty="0" smtClean="0"/>
              <a:t>If </a:t>
            </a:r>
            <a:r>
              <a:rPr lang="en-GB" dirty="0" smtClean="0">
                <a:solidFill>
                  <a:schemeClr val="accent1"/>
                </a:solidFill>
              </a:rPr>
              <a:t>no </a:t>
            </a:r>
            <a:r>
              <a:rPr lang="en-GB" dirty="0" err="1" smtClean="0">
                <a:solidFill>
                  <a:schemeClr val="accent1"/>
                </a:solidFill>
              </a:rPr>
              <a:t>multipacting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r>
              <a:rPr lang="en-GB" dirty="0" smtClean="0"/>
              <a:t>(</a:t>
            </a:r>
            <a:r>
              <a:rPr lang="en-GB" dirty="0"/>
              <a:t>considering </a:t>
            </a:r>
            <a:r>
              <a:rPr lang="en-GB" dirty="0" smtClean="0"/>
              <a:t>SEY smaller the SEY </a:t>
            </a:r>
            <a:r>
              <a:rPr lang="en-GB" dirty="0" err="1" smtClean="0"/>
              <a:t>multipacting</a:t>
            </a:r>
            <a:r>
              <a:rPr lang="en-GB" dirty="0" smtClean="0"/>
              <a:t> threshold, all simulated bunch intensities):</a:t>
            </a:r>
            <a:endParaRPr lang="en-GB" dirty="0"/>
          </a:p>
          <a:p>
            <a:pPr lvl="1"/>
            <a:r>
              <a:rPr lang="en-GB" dirty="0"/>
              <a:t>Filling scheme </a:t>
            </a:r>
            <a:r>
              <a:rPr lang="en-GB" dirty="0" smtClean="0"/>
              <a:t>1 (SEY&lt;=</a:t>
            </a:r>
            <a:r>
              <a:rPr lang="it-IT" dirty="0" smtClean="0"/>
              <a:t>1.0</a:t>
            </a:r>
            <a:r>
              <a:rPr lang="en-GB" dirty="0" smtClean="0"/>
              <a:t>) &amp; 2 (SEY&lt;=</a:t>
            </a:r>
            <a:r>
              <a:rPr lang="it-IT" dirty="0" smtClean="0"/>
              <a:t>1.0</a:t>
            </a:r>
            <a:r>
              <a:rPr lang="en-GB" dirty="0" smtClean="0"/>
              <a:t>): smaller than </a:t>
            </a:r>
            <a:r>
              <a:rPr lang="it-IT" dirty="0" smtClean="0"/>
              <a:t>0.01</a:t>
            </a:r>
            <a:r>
              <a:rPr lang="en-GB" dirty="0" smtClean="0"/>
              <a:t> W/m </a:t>
            </a:r>
            <a:r>
              <a:rPr lang="en-GB" dirty="0"/>
              <a:t>-&gt; full circumference </a:t>
            </a:r>
            <a:r>
              <a:rPr lang="en-GB" dirty="0" smtClean="0">
                <a:solidFill>
                  <a:schemeClr val="accent1"/>
                </a:solidFill>
              </a:rPr>
              <a:t>smaller than </a:t>
            </a:r>
            <a:r>
              <a:rPr lang="it-IT" dirty="0" smtClean="0"/>
              <a:t>10 </a:t>
            </a:r>
            <a:r>
              <a:rPr lang="en-GB" dirty="0"/>
              <a:t>W ∼</a:t>
            </a:r>
            <a:r>
              <a:rPr lang="en-GB" dirty="0" smtClean="0">
                <a:solidFill>
                  <a:schemeClr val="accent1"/>
                </a:solidFill>
              </a:rPr>
              <a:t>0.00002%</a:t>
            </a:r>
            <a:r>
              <a:rPr lang="en-GB" dirty="0" smtClean="0"/>
              <a:t> </a:t>
            </a:r>
            <a:r>
              <a:rPr lang="en-GB" dirty="0"/>
              <a:t>of </a:t>
            </a:r>
            <a:r>
              <a:rPr lang="en-GB" dirty="0">
                <a:solidFill>
                  <a:schemeClr val="accent1"/>
                </a:solidFill>
              </a:rPr>
              <a:t>synchrotron radiation </a:t>
            </a:r>
            <a:r>
              <a:rPr lang="en-GB" dirty="0"/>
              <a:t>power</a:t>
            </a:r>
          </a:p>
          <a:p>
            <a:pPr lvl="1"/>
            <a:endParaRPr lang="en-GB" dirty="0"/>
          </a:p>
        </p:txBody>
      </p:sp>
      <p:sp>
        <p:nvSpPr>
          <p:cNvPr id="23" name="Rettangolo 22"/>
          <p:cNvSpPr/>
          <p:nvPr/>
        </p:nvSpPr>
        <p:spPr>
          <a:xfrm>
            <a:off x="8619110" y="1496124"/>
            <a:ext cx="32615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sz="1600" dirty="0" err="1" smtClean="0"/>
              <a:t>L</a:t>
            </a:r>
            <a:r>
              <a:rPr lang="en-GB" sz="1600" baseline="-25000" dirty="0" err="1" smtClean="0"/>
              <a:t>sex</a:t>
            </a:r>
            <a:r>
              <a:rPr lang="en-GB" sz="1600" dirty="0" smtClean="0"/>
              <a:t> </a:t>
            </a:r>
            <a:r>
              <a:rPr lang="en-GB" sz="1600" dirty="0"/>
              <a:t>= </a:t>
            </a:r>
            <a:r>
              <a:rPr lang="en-GB" sz="1600" dirty="0" smtClean="0"/>
              <a:t>0.900  </a:t>
            </a:r>
            <a:r>
              <a:rPr lang="en-GB" sz="1600" dirty="0"/>
              <a:t>km (</a:t>
            </a:r>
            <a:r>
              <a:rPr lang="en-GB" sz="1600" dirty="0" err="1" smtClean="0"/>
              <a:t>L</a:t>
            </a:r>
            <a:r>
              <a:rPr lang="en-GB" sz="1600" baseline="-25000" dirty="0" err="1" smtClean="0"/>
              <a:t>sex</a:t>
            </a:r>
            <a:r>
              <a:rPr lang="en-GB" sz="1600" baseline="-25000" dirty="0" smtClean="0"/>
              <a:t> </a:t>
            </a:r>
            <a:r>
              <a:rPr lang="en-GB" sz="1600" dirty="0"/>
              <a:t>/L = </a:t>
            </a:r>
            <a:r>
              <a:rPr lang="en-GB" sz="1600" dirty="0" smtClean="0"/>
              <a:t>0.99%)</a:t>
            </a:r>
            <a:endParaRPr lang="en-GB" sz="1600" baseline="30000" dirty="0"/>
          </a:p>
        </p:txBody>
      </p:sp>
      <p:graphicFrame>
        <p:nvGraphicFramePr>
          <p:cNvPr id="29" name="Tabel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696846"/>
              </p:ext>
            </p:extLst>
          </p:nvPr>
        </p:nvGraphicFramePr>
        <p:xfrm>
          <a:off x="6575198" y="11994"/>
          <a:ext cx="5575982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5401"/>
                <a:gridCol w="1412120"/>
                <a:gridCol w="1478461"/>
              </a:tblGrid>
              <a:tr h="194427">
                <a:tc>
                  <a:txBody>
                    <a:bodyPr/>
                    <a:lstStyle/>
                    <a:p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 smtClean="0"/>
                        <a:t>Filling Scheme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 smtClean="0"/>
                        <a:t>Filling Scheme 2</a:t>
                      </a:r>
                    </a:p>
                  </a:txBody>
                  <a:tcPr/>
                </a:tc>
              </a:tr>
              <a:tr h="463876"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SEY threshold</a:t>
                      </a:r>
                    </a:p>
                    <a:p>
                      <a:r>
                        <a:rPr lang="en-GB" sz="1400" noProof="0" dirty="0" smtClean="0"/>
                        <a:t>(nominal</a:t>
                      </a:r>
                      <a:r>
                        <a:rPr lang="en-GB" sz="1400" baseline="0" noProof="0" dirty="0" smtClean="0"/>
                        <a:t> intensity</a:t>
                      </a:r>
                      <a:r>
                        <a:rPr lang="en-GB" sz="1400" noProof="0" dirty="0" smtClean="0"/>
                        <a:t>)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</a:tr>
              <a:tr h="463876"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SEY threshold</a:t>
                      </a:r>
                    </a:p>
                    <a:p>
                      <a:r>
                        <a:rPr lang="en-GB" sz="1400" noProof="0" dirty="0" smtClean="0"/>
                        <a:t>(all </a:t>
                      </a:r>
                      <a:r>
                        <a:rPr lang="en-GB" sz="1400" baseline="0" noProof="0" dirty="0" smtClean="0"/>
                        <a:t>intensity below nominal one</a:t>
                      </a:r>
                      <a:r>
                        <a:rPr lang="en-GB" sz="1400" noProof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14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7406277" y="2629963"/>
            <a:ext cx="4807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Synchrotron radiation power: </a:t>
            </a:r>
            <a:r>
              <a:rPr lang="en-GB" dirty="0" smtClean="0"/>
              <a:t>∼50 MW per beam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0163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Heat Loads: Summary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19</a:t>
            </a:fld>
            <a:endParaRPr lang="it-IT" dirty="0"/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35654" y="1446222"/>
            <a:ext cx="11803447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In case there is the </a:t>
            </a:r>
            <a:r>
              <a:rPr lang="en-GB" sz="2400" dirty="0" err="1" smtClean="0">
                <a:solidFill>
                  <a:schemeClr val="accent1"/>
                </a:solidFill>
              </a:rPr>
              <a:t>multipacting</a:t>
            </a:r>
            <a:r>
              <a:rPr lang="en-GB" sz="2400" dirty="0" smtClean="0"/>
              <a:t>, the </a:t>
            </a:r>
            <a:r>
              <a:rPr lang="en-GB" sz="2400" dirty="0" smtClean="0">
                <a:solidFill>
                  <a:schemeClr val="accent1"/>
                </a:solidFill>
              </a:rPr>
              <a:t>total</a:t>
            </a:r>
            <a:r>
              <a:rPr lang="en-GB" sz="2400" dirty="0" smtClean="0"/>
              <a:t> </a:t>
            </a:r>
            <a:r>
              <a:rPr lang="en-GB" sz="2400" dirty="0" smtClean="0">
                <a:solidFill>
                  <a:schemeClr val="accent1"/>
                </a:solidFill>
              </a:rPr>
              <a:t>heat loads </a:t>
            </a:r>
            <a:r>
              <a:rPr lang="en-GB" sz="2400" dirty="0" smtClean="0"/>
              <a:t>are in the order of:</a:t>
            </a:r>
          </a:p>
          <a:p>
            <a:pPr marL="800100" lvl="1" indent="-342900">
              <a:buFont typeface="Courier New" charset="0"/>
              <a:buChar char="o"/>
            </a:pPr>
            <a:r>
              <a:rPr lang="it-IT" sz="2000" dirty="0" smtClean="0"/>
              <a:t> </a:t>
            </a:r>
            <a:r>
              <a:rPr lang="it-IT" sz="2000" dirty="0" smtClean="0">
                <a:solidFill>
                  <a:schemeClr val="accent1"/>
                </a:solidFill>
              </a:rPr>
              <a:t>7% </a:t>
            </a:r>
            <a:r>
              <a:rPr lang="en-GB" sz="2000" dirty="0"/>
              <a:t>of </a:t>
            </a:r>
            <a:r>
              <a:rPr lang="en-GB" sz="2000" dirty="0">
                <a:solidFill>
                  <a:schemeClr val="accent1"/>
                </a:solidFill>
              </a:rPr>
              <a:t>synchrotron radiation </a:t>
            </a:r>
            <a:r>
              <a:rPr lang="en-GB" sz="2000" dirty="0" smtClean="0"/>
              <a:t>power for the </a:t>
            </a:r>
            <a:r>
              <a:rPr lang="en-GB" sz="2000" dirty="0" smtClean="0">
                <a:solidFill>
                  <a:schemeClr val="accent1"/>
                </a:solidFill>
              </a:rPr>
              <a:t>filling scheme 1</a:t>
            </a:r>
          </a:p>
          <a:p>
            <a:pPr marL="800100" lvl="1" indent="-342900">
              <a:buFont typeface="Courier New" charset="0"/>
              <a:buChar char="o"/>
            </a:pPr>
            <a:r>
              <a:rPr lang="it-IT" sz="2000" dirty="0" smtClean="0"/>
              <a:t> </a:t>
            </a:r>
            <a:r>
              <a:rPr lang="it-IT" sz="2000" dirty="0">
                <a:solidFill>
                  <a:schemeClr val="accent1"/>
                </a:solidFill>
              </a:rPr>
              <a:t>5</a:t>
            </a:r>
            <a:r>
              <a:rPr lang="it-IT" sz="2000" dirty="0" smtClean="0">
                <a:solidFill>
                  <a:schemeClr val="accent1"/>
                </a:solidFill>
              </a:rPr>
              <a:t>%</a:t>
            </a:r>
            <a:r>
              <a:rPr lang="it-IT" sz="2000" dirty="0" smtClean="0"/>
              <a:t> </a:t>
            </a:r>
            <a:r>
              <a:rPr lang="en-GB" sz="2000" dirty="0"/>
              <a:t>of </a:t>
            </a:r>
            <a:r>
              <a:rPr lang="en-GB" sz="2000" dirty="0">
                <a:solidFill>
                  <a:schemeClr val="accent1"/>
                </a:solidFill>
              </a:rPr>
              <a:t>synchrotron radiation </a:t>
            </a:r>
            <a:r>
              <a:rPr lang="en-GB" sz="2000" dirty="0"/>
              <a:t>power for the </a:t>
            </a:r>
            <a:r>
              <a:rPr lang="en-GB" sz="2000" dirty="0">
                <a:solidFill>
                  <a:schemeClr val="accent1"/>
                </a:solidFill>
              </a:rPr>
              <a:t>filling scheme </a:t>
            </a:r>
            <a:r>
              <a:rPr lang="en-GB" sz="2000" dirty="0" smtClean="0">
                <a:solidFill>
                  <a:schemeClr val="accent1"/>
                </a:solidFill>
              </a:rPr>
              <a:t>2</a:t>
            </a:r>
            <a:endParaRPr lang="en-GB" sz="2400" dirty="0" smtClean="0"/>
          </a:p>
          <a:p>
            <a:pPr marL="342900" indent="-342900">
              <a:buFont typeface="Courier New" charset="0"/>
              <a:buChar char="o"/>
            </a:pPr>
            <a:endParaRPr lang="en-GB" sz="2000" dirty="0" smtClean="0"/>
          </a:p>
          <a:p>
            <a:pPr marL="342900" indent="-342900">
              <a:buFont typeface="Arial" charset="0"/>
              <a:buChar char="•"/>
            </a:pPr>
            <a:r>
              <a:rPr lang="en-GB" sz="2400" dirty="0" smtClean="0"/>
              <a:t> </a:t>
            </a:r>
            <a:r>
              <a:rPr lang="en-GB" sz="2400" dirty="0" smtClean="0">
                <a:solidFill>
                  <a:schemeClr val="accent1"/>
                </a:solidFill>
              </a:rPr>
              <a:t>Heat </a:t>
            </a:r>
            <a:r>
              <a:rPr lang="en-GB" sz="2400" dirty="0">
                <a:solidFill>
                  <a:schemeClr val="accent1"/>
                </a:solidFill>
              </a:rPr>
              <a:t>loads </a:t>
            </a:r>
            <a:r>
              <a:rPr lang="en-GB" sz="2400" dirty="0"/>
              <a:t>are </a:t>
            </a:r>
            <a:r>
              <a:rPr lang="en-GB" sz="2400" dirty="0">
                <a:solidFill>
                  <a:schemeClr val="accent1"/>
                </a:solidFill>
              </a:rPr>
              <a:t>smaller </a:t>
            </a:r>
            <a:r>
              <a:rPr lang="en-GB" sz="2400" dirty="0"/>
              <a:t>considering the filling scheme 2 (</a:t>
            </a:r>
            <a:r>
              <a:rPr lang="en-GB" sz="2400" dirty="0">
                <a:solidFill>
                  <a:schemeClr val="accent1"/>
                </a:solidFill>
              </a:rPr>
              <a:t>25 ns bunch spacing</a:t>
            </a:r>
            <a:r>
              <a:rPr lang="en-GB" sz="2400" dirty="0"/>
              <a:t>)</a:t>
            </a:r>
            <a:endParaRPr lang="en-GB" sz="2400" dirty="0">
              <a:solidFill>
                <a:schemeClr val="accent1"/>
              </a:solidFill>
            </a:endParaRPr>
          </a:p>
          <a:p>
            <a:pPr marL="342900" indent="-342900">
              <a:buFont typeface="Arial" charset="0"/>
              <a:buChar char="•"/>
            </a:pPr>
            <a:endParaRPr lang="en-GB" sz="2400" dirty="0" smtClean="0"/>
          </a:p>
          <a:p>
            <a:pPr marL="342900" indent="-342900">
              <a:buFont typeface="Arial" charset="0"/>
              <a:buChar char="•"/>
            </a:pPr>
            <a:r>
              <a:rPr lang="en-GB" sz="2400" dirty="0" smtClean="0"/>
              <a:t> </a:t>
            </a:r>
            <a:r>
              <a:rPr lang="en-GB" sz="2400" dirty="0" smtClean="0">
                <a:solidFill>
                  <a:schemeClr val="accent1"/>
                </a:solidFill>
              </a:rPr>
              <a:t>Dipoles</a:t>
            </a:r>
            <a:r>
              <a:rPr lang="en-GB" sz="2400" dirty="0" smtClean="0"/>
              <a:t> </a:t>
            </a:r>
            <a:r>
              <a:rPr lang="en-GB" sz="2400" dirty="0"/>
              <a:t>are the </a:t>
            </a:r>
            <a:r>
              <a:rPr lang="en-GB" sz="2400" dirty="0">
                <a:solidFill>
                  <a:schemeClr val="accent1"/>
                </a:solidFill>
              </a:rPr>
              <a:t>main contributors </a:t>
            </a:r>
            <a:r>
              <a:rPr lang="en-GB" sz="2400" dirty="0"/>
              <a:t>to the </a:t>
            </a:r>
            <a:r>
              <a:rPr lang="en-GB" sz="2400" dirty="0" smtClean="0"/>
              <a:t>total </a:t>
            </a:r>
            <a:r>
              <a:rPr lang="en-GB" sz="2400" dirty="0" smtClean="0">
                <a:solidFill>
                  <a:schemeClr val="accent1"/>
                </a:solidFill>
              </a:rPr>
              <a:t>heat loads</a:t>
            </a:r>
            <a:r>
              <a:rPr lang="en-GB" sz="2400" dirty="0" smtClean="0"/>
              <a:t> 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/>
          </a:p>
          <a:p>
            <a:pPr marL="285750" indent="-285750">
              <a:buFont typeface="Arial" charset="0"/>
              <a:buChar char="•"/>
            </a:pPr>
            <a:r>
              <a:rPr lang="en-GB" sz="2400" dirty="0" smtClean="0"/>
              <a:t>If there is </a:t>
            </a:r>
            <a:r>
              <a:rPr lang="en-GB" sz="2400" dirty="0" smtClean="0">
                <a:solidFill>
                  <a:schemeClr val="accent1"/>
                </a:solidFill>
              </a:rPr>
              <a:t>no </a:t>
            </a:r>
            <a:r>
              <a:rPr lang="en-GB" sz="2400" dirty="0" err="1" smtClean="0">
                <a:solidFill>
                  <a:schemeClr val="accent1"/>
                </a:solidFill>
              </a:rPr>
              <a:t>multipacting</a:t>
            </a:r>
            <a:r>
              <a:rPr lang="en-GB" sz="2400" dirty="0" smtClean="0"/>
              <a:t>, the total heat loads are </a:t>
            </a:r>
            <a:r>
              <a:rPr lang="en-GB" sz="2400" dirty="0" smtClean="0">
                <a:solidFill>
                  <a:schemeClr val="accent1"/>
                </a:solidFill>
              </a:rPr>
              <a:t>negligible</a:t>
            </a:r>
            <a:r>
              <a:rPr lang="en-GB" sz="2400" dirty="0" smtClean="0"/>
              <a:t> compared to the synchrotron radiation power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9837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</a:t>
            </a:fld>
            <a:endParaRPr lang="it-IT" dirty="0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838200" y="952500"/>
            <a:ext cx="10515600" cy="5224463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Introduction</a:t>
            </a:r>
          </a:p>
          <a:p>
            <a:endParaRPr lang="en-GB" dirty="0" smtClean="0"/>
          </a:p>
          <a:p>
            <a:r>
              <a:rPr lang="en-GB" dirty="0" smtClean="0"/>
              <a:t>E-Cloud Build-Up Studies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Heat Loads</a:t>
            </a:r>
          </a:p>
          <a:p>
            <a:endParaRPr lang="en-GB" dirty="0" smtClean="0"/>
          </a:p>
          <a:p>
            <a:r>
              <a:rPr lang="en-GB" dirty="0" smtClean="0"/>
              <a:t>Stability Studies</a:t>
            </a:r>
          </a:p>
          <a:p>
            <a:endParaRPr lang="en-GB" dirty="0" smtClean="0"/>
          </a:p>
          <a:p>
            <a:r>
              <a:rPr lang="en-GB" dirty="0" smtClean="0"/>
              <a:t>Conclusions and Outlooks</a:t>
            </a:r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20</a:t>
            </a:fld>
            <a:endParaRPr lang="it-IT" dirty="0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838200" y="952500"/>
            <a:ext cx="10515600" cy="5224463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>
                <a:solidFill>
                  <a:schemeClr val="bg2"/>
                </a:solidFill>
              </a:rPr>
              <a:t>Introduction</a:t>
            </a:r>
          </a:p>
          <a:p>
            <a:endParaRPr lang="en-GB" dirty="0" smtClean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E-Cloud Build-Up Studies</a:t>
            </a:r>
            <a:endParaRPr lang="en-GB" dirty="0">
              <a:solidFill>
                <a:schemeClr val="bg2"/>
              </a:solidFill>
            </a:endParaRPr>
          </a:p>
          <a:p>
            <a:endParaRPr lang="en-GB" dirty="0" smtClean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Heat Loads</a:t>
            </a:r>
          </a:p>
          <a:p>
            <a:endParaRPr lang="en-GB" dirty="0" smtClean="0"/>
          </a:p>
          <a:p>
            <a:r>
              <a:rPr lang="en-GB" b="1" dirty="0" smtClean="0"/>
              <a:t>Stability Studies</a:t>
            </a:r>
          </a:p>
          <a:p>
            <a:endParaRPr lang="en-GB" dirty="0" smtClean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Conclusions and Outlooks</a:t>
            </a:r>
          </a:p>
        </p:txBody>
      </p:sp>
      <p:sp>
        <p:nvSpPr>
          <p:cNvPr id="1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1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79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E-Cloud Stability </a:t>
            </a:r>
            <a:r>
              <a:rPr lang="en-GB" dirty="0" smtClean="0"/>
              <a:t>Threshold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21</a:t>
            </a:fld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44549" y="1021686"/>
            <a:ext cx="1169773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E-cloud could trigger </a:t>
            </a:r>
            <a:r>
              <a:rPr lang="en-GB" sz="2000" dirty="0" smtClean="0">
                <a:solidFill>
                  <a:schemeClr val="accent1"/>
                </a:solidFill>
              </a:rPr>
              <a:t>instabilities</a:t>
            </a:r>
            <a:r>
              <a:rPr lang="en-GB" sz="2000" dirty="0" smtClean="0"/>
              <a:t>, because the beams pass through the e-clouds and they receive transverse kicks</a:t>
            </a:r>
          </a:p>
          <a:p>
            <a:pPr marL="342900" indent="-342900">
              <a:buFont typeface="Arial" charset="0"/>
              <a:buChar char="•"/>
            </a:pPr>
            <a:endParaRPr lang="en-GB" sz="2000" dirty="0"/>
          </a:p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Which is the </a:t>
            </a:r>
            <a:r>
              <a:rPr lang="en-GB" sz="2000" dirty="0" smtClean="0">
                <a:solidFill>
                  <a:schemeClr val="accent1"/>
                </a:solidFill>
              </a:rPr>
              <a:t>e-cloud density stability threshold</a:t>
            </a:r>
            <a:r>
              <a:rPr lang="en-GB" sz="2000" dirty="0" smtClean="0"/>
              <a:t>?</a:t>
            </a:r>
          </a:p>
          <a:p>
            <a:pPr marL="342900" indent="-342900">
              <a:buFont typeface="Arial" charset="0"/>
              <a:buChar char="•"/>
            </a:pPr>
            <a:endParaRPr lang="en-GB" sz="2000" dirty="0" smtClean="0"/>
          </a:p>
          <a:p>
            <a:pPr marL="800100" lvl="1" indent="-342900">
              <a:buAutoNum type="arabicPeriod"/>
            </a:pPr>
            <a:r>
              <a:rPr lang="en-GB" sz="2000" dirty="0"/>
              <a:t> </a:t>
            </a:r>
            <a:r>
              <a:rPr lang="en-GB" sz="2000" dirty="0" smtClean="0">
                <a:solidFill>
                  <a:schemeClr val="accent1"/>
                </a:solidFill>
              </a:rPr>
              <a:t>Theoretical</a:t>
            </a:r>
            <a:r>
              <a:rPr lang="en-GB" sz="2000" dirty="0" smtClean="0"/>
              <a:t> equation:</a:t>
            </a:r>
          </a:p>
          <a:p>
            <a:pPr marL="800100" lvl="1" indent="-342900">
              <a:buAutoNum type="arabicPeriod"/>
            </a:pPr>
            <a:endParaRPr lang="en-GB" sz="2000" dirty="0"/>
          </a:p>
          <a:p>
            <a:pPr marL="800100" lvl="1" indent="-342900">
              <a:buAutoNum type="arabicPeriod"/>
            </a:pPr>
            <a:endParaRPr lang="en-GB" sz="2000" dirty="0" smtClean="0"/>
          </a:p>
          <a:p>
            <a:pPr marL="800100" lvl="1" indent="-342900">
              <a:buAutoNum type="arabicPeriod"/>
            </a:pPr>
            <a:endParaRPr lang="en-GB" sz="2000" dirty="0"/>
          </a:p>
          <a:p>
            <a:pPr marL="800100" lvl="1" indent="-342900">
              <a:buAutoNum type="arabicPeriod"/>
            </a:pPr>
            <a:endParaRPr lang="en-GB" sz="2000" dirty="0" smtClean="0"/>
          </a:p>
          <a:p>
            <a:pPr marL="800100" lvl="1" indent="-342900">
              <a:buAutoNum type="arabicPeriod"/>
            </a:pPr>
            <a:endParaRPr lang="en-GB" sz="2000" dirty="0" smtClean="0"/>
          </a:p>
          <a:p>
            <a:pPr marL="800100" lvl="1" indent="-342900">
              <a:buAutoNum type="arabicPeriod"/>
            </a:pPr>
            <a:r>
              <a:rPr lang="en-GB" sz="2000" dirty="0" smtClean="0"/>
              <a:t> Simulations by means of </a:t>
            </a:r>
            <a:r>
              <a:rPr lang="en-GB" sz="2000" dirty="0" err="1" smtClean="0">
                <a:solidFill>
                  <a:schemeClr val="accent1"/>
                </a:solidFill>
              </a:rPr>
              <a:t>PyECLOUD-PyHEADTAIL</a:t>
            </a:r>
            <a:r>
              <a:rPr lang="en-GB" sz="2000" dirty="0" smtClean="0"/>
              <a:t> suite in order to track the beams through the e-clouds</a:t>
            </a:r>
          </a:p>
          <a:p>
            <a:pPr marL="1257300" lvl="2" indent="-342900">
              <a:buFont typeface="Courier New" charset="0"/>
              <a:buChar char="o"/>
            </a:pPr>
            <a:endParaRPr lang="en-GB" sz="2000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679176" y="3748608"/>
            <a:ext cx="113923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From K</a:t>
            </a:r>
            <a:r>
              <a:rPr lang="en-GB" sz="1400" i="1" dirty="0"/>
              <a:t>. </a:t>
            </a:r>
            <a:r>
              <a:rPr lang="en-GB" sz="1400" i="1" dirty="0" err="1"/>
              <a:t>Ohmi</a:t>
            </a:r>
            <a:r>
              <a:rPr lang="en-GB" sz="1400" i="1" dirty="0"/>
              <a:t> et al., “Study of Electron Cloud Instabilities in FCC-</a:t>
            </a:r>
            <a:r>
              <a:rPr lang="en-GB" sz="1400" i="1" dirty="0" err="1"/>
              <a:t>hh</a:t>
            </a:r>
            <a:r>
              <a:rPr lang="en-GB" sz="1400" i="1" dirty="0"/>
              <a:t>”, Proc. of </a:t>
            </a:r>
            <a:r>
              <a:rPr lang="en-GB" sz="1400" i="1" dirty="0" smtClean="0"/>
              <a:t>IPAC2015</a:t>
            </a:r>
            <a:endParaRPr lang="en-GB" sz="14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25"/>
              <p:cNvSpPr txBox="1"/>
              <p:nvPr/>
            </p:nvSpPr>
            <p:spPr>
              <a:xfrm>
                <a:off x="5694762" y="2873406"/>
                <a:ext cx="1989711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it-IT" b="0" i="1" smtClean="0">
                              <a:latin typeface="Cambria Math" charset="0"/>
                            </a:rPr>
                            <m:t>𝑒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b="0" i="1" smtClean="0">
                              <a:latin typeface="Cambria Math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bg-BG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𝑝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𝑒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is-IS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ra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6" name="CasellaDiTesto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4762" y="2873406"/>
                <a:ext cx="1989711" cy="818366"/>
              </a:xfrm>
              <a:prstGeom prst="rect">
                <a:avLst/>
              </a:prstGeom>
              <a:blipFill rotWithShape="0">
                <a:blip r:embed="rId3"/>
                <a:stretch>
                  <a:fillRect b="-74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asellaDiTesto 26"/>
              <p:cNvSpPr txBox="1"/>
              <p:nvPr/>
            </p:nvSpPr>
            <p:spPr>
              <a:xfrm>
                <a:off x="8298687" y="3025098"/>
                <a:ext cx="1476493" cy="5330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cs-CZ" i="1" smtClean="0">
                              <a:latin typeface="Cambria Math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it-IT" b="0" i="1" smtClean="0">
                                <a:latin typeface="Cambria Math" charset="0"/>
                              </a:rPr>
                              <m:t>𝐾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charset="0"/>
                                  </a:rPr>
                                  <m:t>𝑒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b="0" i="1" smtClean="0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charset="0"/>
                                  </a:rPr>
                                  <m:t>𝑧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it-IT" b="0" i="1" smtClean="0">
                                <a:latin typeface="Cambria Math" charset="0"/>
                              </a:rPr>
                              <m:t>/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𝑐</m:t>
                            </m:r>
                          </m:e>
                        </m:mr>
                        <m:mr>
                          <m:e>
                            <m:r>
                              <a:rPr lang="it-IT" b="0" i="1" smtClean="0">
                                <a:latin typeface="Cambria Math" charset="0"/>
                              </a:rPr>
                              <m:t>𝑄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=</m:t>
                            </m:r>
                            <m:r>
                              <m:rPr>
                                <m:sty m:val="p"/>
                              </m:rPr>
                              <a:rPr lang="it-IT" b="0" i="0" smtClean="0">
                                <a:latin typeface="Cambria Math" charset="0"/>
                              </a:rPr>
                              <m:t>min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⁡</m:t>
                            </m:r>
                            <m:d>
                              <m:dPr>
                                <m:ctrlPr>
                                  <a:rPr lang="is-IS" b="0" i="1" smtClean="0">
                                    <a:latin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it-IT" i="1" smtClean="0">
                                    <a:latin typeface="Cambria Math" charset="0"/>
                                  </a:rPr>
                                  <m:t>𝐾</m:t>
                                </m:r>
                                <m:r>
                                  <a:rPr lang="it-IT" b="0" i="1" smtClean="0">
                                    <a:latin typeface="Cambria Math" charset="0"/>
                                  </a:rPr>
                                  <m:t>,7</m:t>
                                </m:r>
                              </m:e>
                            </m:d>
                          </m:e>
                        </m:mr>
                      </m:m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7" name="CasellaDiTesto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8687" y="3025098"/>
                <a:ext cx="1476493" cy="53309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sellaDiTesto 27"/>
              <p:cNvSpPr txBox="1"/>
              <p:nvPr/>
            </p:nvSpPr>
            <p:spPr>
              <a:xfrm>
                <a:off x="2456175" y="2905506"/>
                <a:ext cx="2624373" cy="8510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𝜌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charset="0"/>
                            </a:rPr>
                            <m:t>𝑒</m:t>
                          </m:r>
                          <m:r>
                            <a:rPr lang="it-IT" sz="2400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lang="it-IT" sz="2400" b="0" i="1" smtClean="0">
                              <a:latin typeface="Cambria Math" charset="0"/>
                            </a:rPr>
                            <m:t>𝑡h</m:t>
                          </m:r>
                        </m:sub>
                      </m:sSub>
                      <m:r>
                        <a:rPr lang="it-IT" sz="2400" b="0" i="0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it-IT" sz="2400" b="0" i="1" smtClean="0">
                              <a:latin typeface="Cambria Math" charset="0"/>
                            </a:rPr>
                            <m:t>2</m:t>
                          </m:r>
                          <m:r>
                            <a:rPr lang="it-IT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it-IT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/</m:t>
                          </m:r>
                          <m:r>
                            <a:rPr lang="it-IT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𝑐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bg-BG" sz="2400" b="0" i="1" smtClean="0">
                                  <a:latin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3</m:t>
                              </m:r>
                            </m:e>
                          </m:rad>
                          <m:r>
                            <a:rPr lang="it-IT" sz="2400" b="0" i="1" smtClean="0">
                              <a:latin typeface="Cambria Math" charset="0"/>
                            </a:rPr>
                            <m:t>𝐾𝑄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it-IT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28" name="CasellaDiTesto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6175" y="2905506"/>
                <a:ext cx="2624373" cy="85100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asellaDiTesto 28"/>
              <p:cNvSpPr txBox="1"/>
              <p:nvPr/>
            </p:nvSpPr>
            <p:spPr>
              <a:xfrm>
                <a:off x="10210295" y="2993390"/>
                <a:ext cx="1286121" cy="5965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𝜆</m:t>
                          </m:r>
                        </m:e>
                        <m:sub>
                          <m:r>
                            <a:rPr lang="it-IT" b="0" i="1" smtClean="0">
                              <a:latin typeface="Cambria Math" charset="0"/>
                            </a:rPr>
                            <m:t>𝑝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ad>
                                <m:radPr>
                                  <m:degHide m:val="on"/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  <m:r>
                                    <a:rPr lang="it-IT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𝜋</m:t>
                                  </m:r>
                                </m:e>
                              </m:rad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r>
                        <a:rPr lang="it-IT" b="0" i="1" smtClean="0">
                          <a:latin typeface="Cambria Math" charset="0"/>
                        </a:rPr>
                        <m:t> 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9" name="CasellaDiTesto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10295" y="2993390"/>
                <a:ext cx="1286121" cy="59651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1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922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27" grpId="0"/>
      <p:bldP spid="28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53" t="4286" b="75104"/>
          <a:stretch/>
        </p:blipFill>
        <p:spPr>
          <a:xfrm>
            <a:off x="8293608" y="1547626"/>
            <a:ext cx="1377065" cy="2880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0039" y="0"/>
            <a:ext cx="11517999" cy="1325563"/>
          </a:xfrm>
        </p:spPr>
        <p:txBody>
          <a:bodyPr/>
          <a:lstStyle/>
          <a:p>
            <a:r>
              <a:rPr lang="en-GB" dirty="0" smtClean="0"/>
              <a:t>E-Cloud </a:t>
            </a:r>
            <a:r>
              <a:rPr lang="en-GB" dirty="0"/>
              <a:t>Stability Simulation </a:t>
            </a:r>
            <a:r>
              <a:rPr lang="en-GB" dirty="0" smtClean="0"/>
              <a:t>Threshold: Drift Space</a:t>
            </a:r>
            <a:endParaRPr lang="en-GB" dirty="0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>
          <a:xfrm>
            <a:off x="8610600" y="6346518"/>
            <a:ext cx="2743200" cy="365125"/>
          </a:xfrm>
        </p:spPr>
        <p:txBody>
          <a:bodyPr/>
          <a:lstStyle/>
          <a:p>
            <a:fld id="{1916B4AC-299F-EA40-A49D-D37F0BA93485}" type="slidenum">
              <a:rPr lang="it-IT" smtClean="0"/>
              <a:t>22</a:t>
            </a:fld>
            <a:endParaRPr lang="it-IT" dirty="0"/>
          </a:p>
        </p:txBody>
      </p:sp>
      <p:sp>
        <p:nvSpPr>
          <p:cNvPr id="13" name="Segnaposto contenuto 2"/>
          <p:cNvSpPr txBox="1">
            <a:spLocks/>
          </p:cNvSpPr>
          <p:nvPr/>
        </p:nvSpPr>
        <p:spPr>
          <a:xfrm>
            <a:off x="320040" y="921808"/>
            <a:ext cx="11603308" cy="414004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charset="2"/>
              <a:buChar char="Ø"/>
            </a:pPr>
            <a:r>
              <a:rPr lang="en-GB" sz="2000" dirty="0" smtClean="0"/>
              <a:t>⍴</a:t>
            </a:r>
            <a:r>
              <a:rPr lang="en-GB" sz="2000" baseline="-25000" dirty="0" err="1" smtClean="0"/>
              <a:t>e,th</a:t>
            </a:r>
            <a:r>
              <a:rPr lang="en-GB" sz="2000" dirty="0"/>
              <a:t> </a:t>
            </a:r>
            <a:r>
              <a:rPr lang="en-GB" sz="2000" dirty="0" smtClean="0"/>
              <a:t>= </a:t>
            </a:r>
            <a:r>
              <a:rPr lang="it-IT" sz="2000" dirty="0" smtClean="0"/>
              <a:t>9.53</a:t>
            </a:r>
            <a:r>
              <a:rPr lang="en-GB" sz="2000" dirty="0" smtClean="0"/>
              <a:t> </a:t>
            </a:r>
            <a:r>
              <a:rPr lang="en-GB" sz="2000" dirty="0"/>
              <a:t>⋅</a:t>
            </a:r>
            <a:r>
              <a:rPr lang="en-GB" sz="2000" dirty="0" smtClean="0"/>
              <a:t>10</a:t>
            </a:r>
            <a:r>
              <a:rPr lang="en-GB" sz="2000" baseline="30000" dirty="0" smtClean="0"/>
              <a:t>10</a:t>
            </a:r>
            <a:r>
              <a:rPr lang="en-GB" sz="2000" dirty="0" smtClean="0"/>
              <a:t> </a:t>
            </a:r>
            <a:r>
              <a:rPr lang="en-GB" sz="2000" dirty="0"/>
              <a:t>e</a:t>
            </a:r>
            <a:r>
              <a:rPr lang="en-GB" sz="2000" baseline="30000" dirty="0"/>
              <a:t>-</a:t>
            </a:r>
            <a:r>
              <a:rPr lang="en-GB" sz="2000" dirty="0"/>
              <a:t>/</a:t>
            </a:r>
            <a:r>
              <a:rPr lang="en-GB" sz="2000" dirty="0" smtClean="0"/>
              <a:t>m</a:t>
            </a:r>
            <a:r>
              <a:rPr lang="en-GB" sz="2000" baseline="30000" dirty="0" smtClean="0"/>
              <a:t>3 </a:t>
            </a:r>
            <a:r>
              <a:rPr lang="en-GB" sz="2000" dirty="0"/>
              <a:t>		</a:t>
            </a:r>
            <a:r>
              <a:rPr lang="en-GB" sz="2000" dirty="0" smtClean="0"/>
              <a:t>considering only the drift length </a:t>
            </a:r>
            <a:r>
              <a:rPr lang="en-GB" sz="2000" dirty="0" err="1" smtClean="0"/>
              <a:t>L</a:t>
            </a:r>
            <a:r>
              <a:rPr lang="en-GB" sz="2000" baseline="-25000" dirty="0" err="1" smtClean="0"/>
              <a:t>drift</a:t>
            </a:r>
            <a:r>
              <a:rPr lang="en-GB" sz="2000" dirty="0" smtClean="0"/>
              <a:t> </a:t>
            </a:r>
            <a:r>
              <a:rPr lang="en-GB" sz="2000" dirty="0"/>
              <a:t>= </a:t>
            </a:r>
            <a:r>
              <a:rPr lang="en-GB" sz="2000" dirty="0" smtClean="0"/>
              <a:t>17.4  km (</a:t>
            </a:r>
            <a:r>
              <a:rPr lang="en-GB" sz="2000" dirty="0" err="1"/>
              <a:t>L</a:t>
            </a:r>
            <a:r>
              <a:rPr lang="en-GB" sz="2000" baseline="-25000" dirty="0" err="1"/>
              <a:t>drift</a:t>
            </a:r>
            <a:r>
              <a:rPr lang="en-GB" sz="2000" baseline="-25000" dirty="0"/>
              <a:t> </a:t>
            </a:r>
            <a:r>
              <a:rPr lang="en-GB" sz="2000" dirty="0" smtClean="0"/>
              <a:t>/L = 19.18%)</a:t>
            </a:r>
            <a:endParaRPr lang="en-GB" sz="2000" baseline="30000" dirty="0"/>
          </a:p>
          <a:p>
            <a:pPr lvl="1">
              <a:buFont typeface="Wingdings" charset="2"/>
              <a:buChar char="Ø"/>
            </a:pPr>
            <a:endParaRPr lang="en-GB" sz="2000" baseline="30000" dirty="0" smtClean="0"/>
          </a:p>
          <a:p>
            <a:pPr lvl="1">
              <a:buFont typeface="Wingdings" charset="2"/>
              <a:buChar char="Ø"/>
            </a:pPr>
            <a:endParaRPr lang="en-GB" sz="1600" dirty="0" smtClean="0"/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</p:txBody>
      </p:sp>
      <p:sp>
        <p:nvSpPr>
          <p:cNvPr id="7" name="Cornice 6"/>
          <p:cNvSpPr/>
          <p:nvPr/>
        </p:nvSpPr>
        <p:spPr>
          <a:xfrm>
            <a:off x="8361043" y="1986404"/>
            <a:ext cx="1237343" cy="1275448"/>
          </a:xfrm>
          <a:prstGeom prst="frame">
            <a:avLst>
              <a:gd name="adj1" fmla="val 22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4" name="Cornice 13"/>
          <p:cNvSpPr/>
          <p:nvPr/>
        </p:nvSpPr>
        <p:spPr>
          <a:xfrm>
            <a:off x="8359879" y="3261852"/>
            <a:ext cx="1237343" cy="239619"/>
          </a:xfrm>
          <a:prstGeom prst="frame">
            <a:avLst>
              <a:gd name="adj1" fmla="val 7832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9" name="Connettore 2 8"/>
          <p:cNvCxnSpPr/>
          <p:nvPr/>
        </p:nvCxnSpPr>
        <p:spPr>
          <a:xfrm>
            <a:off x="9589919" y="2614019"/>
            <a:ext cx="306000" cy="0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9828182" y="2445984"/>
            <a:ext cx="637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</a:rPr>
              <a:t>Stable</a:t>
            </a: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Cornice 16"/>
          <p:cNvSpPr/>
          <p:nvPr/>
        </p:nvSpPr>
        <p:spPr>
          <a:xfrm>
            <a:off x="8363468" y="3516934"/>
            <a:ext cx="1237343" cy="787370"/>
          </a:xfrm>
          <a:prstGeom prst="frame">
            <a:avLst>
              <a:gd name="adj1" fmla="val 2223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18" name="Connettore 2 17"/>
          <p:cNvCxnSpPr/>
          <p:nvPr/>
        </p:nvCxnSpPr>
        <p:spPr>
          <a:xfrm>
            <a:off x="9600811" y="3910619"/>
            <a:ext cx="306527" cy="713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/>
          <p:cNvSpPr txBox="1"/>
          <p:nvPr/>
        </p:nvSpPr>
        <p:spPr>
          <a:xfrm>
            <a:off x="9828182" y="3746550"/>
            <a:ext cx="1182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>
                <a:solidFill>
                  <a:srgbClr val="C00000"/>
                </a:solidFill>
              </a:rPr>
              <a:t>Very</a:t>
            </a:r>
            <a:r>
              <a:rPr lang="it-IT" sz="1400" dirty="0" smtClean="0">
                <a:solidFill>
                  <a:srgbClr val="C00000"/>
                </a:solidFill>
              </a:rPr>
              <a:t> </a:t>
            </a:r>
            <a:r>
              <a:rPr lang="it-IT" sz="1400" dirty="0" err="1" smtClean="0">
                <a:solidFill>
                  <a:srgbClr val="C00000"/>
                </a:solidFill>
              </a:rPr>
              <a:t>unstable</a:t>
            </a:r>
            <a:endParaRPr lang="it-IT" sz="1400" dirty="0">
              <a:solidFill>
                <a:srgbClr val="C00000"/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3453715" y="1257881"/>
            <a:ext cx="1149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Horizontal</a:t>
            </a:r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846" r="13038" b="24314"/>
          <a:stretch/>
        </p:blipFill>
        <p:spPr>
          <a:xfrm>
            <a:off x="2172109" y="3694019"/>
            <a:ext cx="6072231" cy="2160000"/>
          </a:xfrm>
          <a:prstGeom prst="rect">
            <a:avLst/>
          </a:prstGeom>
        </p:spPr>
      </p:pic>
      <p:sp>
        <p:nvSpPr>
          <p:cNvPr id="27" name="CasellaDiTesto 26"/>
          <p:cNvSpPr txBox="1"/>
          <p:nvPr/>
        </p:nvSpPr>
        <p:spPr>
          <a:xfrm>
            <a:off x="6581861" y="1250134"/>
            <a:ext cx="889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Vertical</a:t>
            </a:r>
            <a:endParaRPr lang="it-IT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938562" y="2063476"/>
            <a:ext cx="1082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Centroid</a:t>
            </a:r>
            <a:r>
              <a:rPr lang="it-IT" dirty="0" smtClean="0"/>
              <a:t>/</a:t>
            </a:r>
          </a:p>
          <a:p>
            <a:r>
              <a:rPr lang="it-IT" dirty="0" smtClean="0"/>
              <a:t>Sigma</a:t>
            </a:r>
            <a:endParaRPr lang="it-IT" dirty="0"/>
          </a:p>
        </p:txBody>
      </p:sp>
      <p:cxnSp>
        <p:nvCxnSpPr>
          <p:cNvPr id="31" name="Connettore 2 30"/>
          <p:cNvCxnSpPr/>
          <p:nvPr/>
        </p:nvCxnSpPr>
        <p:spPr>
          <a:xfrm>
            <a:off x="9600811" y="3372986"/>
            <a:ext cx="306000" cy="0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sellaDiTesto 31"/>
          <p:cNvSpPr txBox="1"/>
          <p:nvPr/>
        </p:nvSpPr>
        <p:spPr>
          <a:xfrm>
            <a:off x="9828182" y="3226476"/>
            <a:ext cx="834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>
                <a:solidFill>
                  <a:schemeClr val="accent6">
                    <a:lumMod val="75000"/>
                  </a:schemeClr>
                </a:solidFill>
              </a:rPr>
              <a:t>Unstable</a:t>
            </a:r>
            <a:endParaRPr lang="it-IT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-38321" y="4317259"/>
            <a:ext cx="2476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 smtClean="0"/>
              <a:t>Normalised</a:t>
            </a:r>
            <a:r>
              <a:rPr lang="it-IT" sz="1600" dirty="0" smtClean="0"/>
              <a:t> </a:t>
            </a:r>
            <a:r>
              <a:rPr lang="it-IT" sz="1600" dirty="0" err="1" smtClean="0"/>
              <a:t>emittance</a:t>
            </a:r>
            <a:r>
              <a:rPr lang="it-IT" sz="1600" dirty="0" smtClean="0"/>
              <a:t>/</a:t>
            </a:r>
          </a:p>
          <a:p>
            <a:r>
              <a:rPr lang="it-IT" sz="1600" dirty="0" err="1"/>
              <a:t>Normalised</a:t>
            </a:r>
            <a:r>
              <a:rPr lang="it-IT" sz="1600" dirty="0"/>
              <a:t> </a:t>
            </a:r>
            <a:r>
              <a:rPr lang="it-IT" sz="1600" dirty="0" err="1" smtClean="0"/>
              <a:t>emittance</a:t>
            </a:r>
            <a:r>
              <a:rPr lang="it-IT" sz="1600" dirty="0" smtClean="0"/>
              <a:t> [t=0]</a:t>
            </a:r>
            <a:endParaRPr lang="it-IT" sz="1600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7" r="13648" b="73329"/>
          <a:stretch/>
        </p:blipFill>
        <p:spPr>
          <a:xfrm>
            <a:off x="2179060" y="1534019"/>
            <a:ext cx="6057766" cy="2160000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9832" y="5785195"/>
            <a:ext cx="11343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charset="0"/>
              <a:buChar char="•"/>
            </a:pPr>
            <a:r>
              <a:rPr lang="en-GB" sz="2000" dirty="0" smtClean="0"/>
              <a:t> </a:t>
            </a:r>
            <a:r>
              <a:rPr lang="en-GB" sz="2000" dirty="0" smtClean="0">
                <a:solidFill>
                  <a:schemeClr val="accent1"/>
                </a:solidFill>
              </a:rPr>
              <a:t>Theoretical</a:t>
            </a:r>
            <a:r>
              <a:rPr lang="en-GB" sz="2000" dirty="0" smtClean="0"/>
              <a:t> </a:t>
            </a:r>
            <a:r>
              <a:rPr lang="en-GB" sz="2000" dirty="0"/>
              <a:t>and </a:t>
            </a:r>
            <a:r>
              <a:rPr lang="en-GB" sz="2000" dirty="0">
                <a:solidFill>
                  <a:schemeClr val="accent1"/>
                </a:solidFill>
              </a:rPr>
              <a:t>numerical</a:t>
            </a:r>
            <a:r>
              <a:rPr lang="en-GB" sz="2000" dirty="0"/>
              <a:t> e-cloud density stability </a:t>
            </a:r>
            <a:r>
              <a:rPr lang="en-GB" sz="2000" dirty="0">
                <a:solidFill>
                  <a:schemeClr val="accent1"/>
                </a:solidFill>
              </a:rPr>
              <a:t>threshold</a:t>
            </a:r>
            <a:r>
              <a:rPr lang="en-GB" sz="2000" dirty="0"/>
              <a:t> </a:t>
            </a:r>
            <a:r>
              <a:rPr lang="en-GB" sz="2000" dirty="0" smtClean="0"/>
              <a:t>have the </a:t>
            </a:r>
            <a:r>
              <a:rPr lang="en-GB" sz="2000" dirty="0" smtClean="0">
                <a:solidFill>
                  <a:schemeClr val="accent1"/>
                </a:solidFill>
              </a:rPr>
              <a:t>same </a:t>
            </a:r>
            <a:r>
              <a:rPr lang="en-GB" sz="2000" dirty="0">
                <a:solidFill>
                  <a:schemeClr val="accent1"/>
                </a:solidFill>
              </a:rPr>
              <a:t>order of </a:t>
            </a:r>
            <a:r>
              <a:rPr lang="en-GB" sz="2000" dirty="0" smtClean="0">
                <a:solidFill>
                  <a:schemeClr val="accent1"/>
                </a:solidFill>
              </a:rPr>
              <a:t>magnitude</a:t>
            </a:r>
          </a:p>
          <a:p>
            <a:pPr marL="800100" lvl="1" indent="-342900">
              <a:buFont typeface="Arial" charset="0"/>
              <a:buChar char="•"/>
            </a:pPr>
            <a:r>
              <a:rPr lang="en-GB" sz="2000" dirty="0" smtClean="0"/>
              <a:t> </a:t>
            </a:r>
            <a:r>
              <a:rPr lang="en-GB" sz="2000" dirty="0" smtClean="0">
                <a:solidFill>
                  <a:schemeClr val="accent1"/>
                </a:solidFill>
              </a:rPr>
              <a:t>Vertical plane is unstable </a:t>
            </a:r>
            <a:endParaRPr lang="en-GB" sz="2000" dirty="0">
              <a:solidFill>
                <a:schemeClr val="accent1"/>
              </a:solidFill>
            </a:endParaRPr>
          </a:p>
        </p:txBody>
      </p:sp>
      <p:sp>
        <p:nvSpPr>
          <p:cNvPr id="33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34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80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10" grpId="0"/>
      <p:bldP spid="17" grpId="0" animBg="1"/>
      <p:bldP spid="20" grpId="0"/>
      <p:bldP spid="26" grpId="0"/>
      <p:bldP spid="27" grpId="0"/>
      <p:bldP spid="29" grpId="0"/>
      <p:bldP spid="32" grpId="0"/>
      <p:bldP spid="22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14" descr="https://lh6.googleusercontent.com/pCEqDDsgb4zMfHL4hlUMa39bQR58iuVCwVP-TVeNzAXQ4UMNgeNjNDec6nfHwPiFTqvho_dm_wXSXTvk5bUgd8S56oefCO8p2-8ahzqWRdcKQ9rBJsxXsf5jvjFepDKBN69pRXpmGYXZNwsYqZDBYw=s204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648" b="-917"/>
          <a:stretch/>
        </p:blipFill>
        <p:spPr bwMode="auto">
          <a:xfrm>
            <a:off x="6511927" y="4072597"/>
            <a:ext cx="369769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E-Cloud </a:t>
            </a:r>
            <a:r>
              <a:rPr lang="en-GB" dirty="0" smtClean="0"/>
              <a:t>Central Density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23</a:t>
            </a:fld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44549" y="1021686"/>
            <a:ext cx="116977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E-cloud stability threshold has to be compared with the e-cloud density</a:t>
            </a:r>
          </a:p>
          <a:p>
            <a:pPr marL="342900" indent="-342900">
              <a:buFont typeface="Arial" charset="0"/>
              <a:buChar char="•"/>
            </a:pPr>
            <a:endParaRPr lang="en-GB" sz="2000" dirty="0" smtClean="0"/>
          </a:p>
          <a:p>
            <a:pPr marL="800100" lvl="1" indent="-342900">
              <a:buFont typeface="Courier New" charset="0"/>
              <a:buChar char="o"/>
            </a:pPr>
            <a:r>
              <a:rPr lang="en-GB" sz="2000" dirty="0" smtClean="0"/>
              <a:t> </a:t>
            </a:r>
            <a:r>
              <a:rPr lang="en-GB" sz="2000" dirty="0" smtClean="0">
                <a:solidFill>
                  <a:schemeClr val="accent1"/>
                </a:solidFill>
              </a:rPr>
              <a:t>before</a:t>
            </a:r>
            <a:r>
              <a:rPr lang="en-GB" sz="2000" dirty="0" smtClean="0"/>
              <a:t> the </a:t>
            </a:r>
            <a:r>
              <a:rPr lang="en-GB" sz="2000" dirty="0" smtClean="0">
                <a:solidFill>
                  <a:schemeClr val="accent1"/>
                </a:solidFill>
              </a:rPr>
              <a:t>bunch passage</a:t>
            </a:r>
          </a:p>
          <a:p>
            <a:pPr marL="800100" lvl="1" indent="-342900">
              <a:buFont typeface="Courier New" charset="0"/>
              <a:buChar char="o"/>
            </a:pPr>
            <a:endParaRPr lang="en-GB" sz="2000" dirty="0" smtClean="0"/>
          </a:p>
          <a:p>
            <a:pPr marL="800100" lvl="1" indent="-342900">
              <a:buFont typeface="Courier New" charset="0"/>
              <a:buChar char="o"/>
            </a:pPr>
            <a:endParaRPr lang="en-GB" sz="2000" dirty="0"/>
          </a:p>
          <a:p>
            <a:pPr marL="800100" lvl="1" indent="-342900">
              <a:buFont typeface="Courier New" charset="0"/>
              <a:buChar char="o"/>
            </a:pPr>
            <a:endParaRPr lang="en-GB" sz="2000" dirty="0" smtClean="0"/>
          </a:p>
          <a:p>
            <a:pPr marL="800100" lvl="1" indent="-342900">
              <a:buFont typeface="Courier New" charset="0"/>
              <a:buChar char="o"/>
            </a:pPr>
            <a:endParaRPr lang="en-GB" sz="2000" dirty="0" smtClean="0"/>
          </a:p>
          <a:p>
            <a:pPr marL="800100" lvl="1" indent="-342900">
              <a:buFont typeface="Courier New" charset="0"/>
              <a:buChar char="o"/>
            </a:pPr>
            <a:endParaRPr lang="en-GB" sz="2000" dirty="0"/>
          </a:p>
          <a:p>
            <a:pPr marL="800100" lvl="1" indent="-342900">
              <a:buFont typeface="Courier New" charset="0"/>
              <a:buChar char="o"/>
            </a:pPr>
            <a:endParaRPr lang="en-GB" sz="2000" dirty="0" smtClean="0"/>
          </a:p>
          <a:p>
            <a:pPr marL="800100" lvl="1" indent="-342900">
              <a:buFont typeface="Courier New" charset="0"/>
              <a:buChar char="o"/>
            </a:pPr>
            <a:endParaRPr lang="en-GB" sz="2000" dirty="0" smtClean="0"/>
          </a:p>
          <a:p>
            <a:pPr marL="800100" lvl="1" indent="-342900">
              <a:buFont typeface="Courier New" charset="0"/>
              <a:buChar char="o"/>
            </a:pPr>
            <a:r>
              <a:rPr lang="en-GB" sz="2000" dirty="0" smtClean="0"/>
              <a:t> close to the </a:t>
            </a:r>
            <a:r>
              <a:rPr lang="en-GB" sz="2000" dirty="0" smtClean="0">
                <a:solidFill>
                  <a:schemeClr val="accent1"/>
                </a:solidFill>
              </a:rPr>
              <a:t>vacuum chamber centre</a:t>
            </a:r>
          </a:p>
          <a:p>
            <a:pPr marL="800100" lvl="1" indent="-342900">
              <a:buFont typeface="Arial" charset="0"/>
              <a:buChar char="•"/>
            </a:pPr>
            <a:endParaRPr lang="en-GB" sz="2000" dirty="0" smtClean="0"/>
          </a:p>
          <a:p>
            <a:pPr marL="342900" indent="-342900">
              <a:buFont typeface="Arial" charset="0"/>
              <a:buChar char="•"/>
            </a:pPr>
            <a:endParaRPr lang="en-GB" sz="2000" dirty="0"/>
          </a:p>
          <a:p>
            <a:pPr marL="1257300" lvl="2" indent="-342900">
              <a:buFont typeface="Courier New" charset="0"/>
              <a:buChar char="o"/>
            </a:pPr>
            <a:endParaRPr lang="en-GB" sz="2000" dirty="0"/>
          </a:p>
        </p:txBody>
      </p:sp>
      <p:grpSp>
        <p:nvGrpSpPr>
          <p:cNvPr id="10" name="Gruppo 9"/>
          <p:cNvGrpSpPr/>
          <p:nvPr/>
        </p:nvGrpSpPr>
        <p:grpSpPr>
          <a:xfrm>
            <a:off x="3895434" y="4093054"/>
            <a:ext cx="2321904" cy="2394642"/>
            <a:chOff x="3776684" y="4093054"/>
            <a:chExt cx="2321904" cy="2394642"/>
          </a:xfrm>
        </p:grpSpPr>
        <p:grpSp>
          <p:nvGrpSpPr>
            <p:cNvPr id="9" name="Gruppo 8"/>
            <p:cNvGrpSpPr/>
            <p:nvPr/>
          </p:nvGrpSpPr>
          <p:grpSpPr>
            <a:xfrm>
              <a:off x="3776684" y="4093054"/>
              <a:ext cx="2321904" cy="2394642"/>
              <a:chOff x="3428817" y="4093054"/>
              <a:chExt cx="2321904" cy="2394642"/>
            </a:xfrm>
          </p:grpSpPr>
          <p:cxnSp>
            <p:nvCxnSpPr>
              <p:cNvPr id="18" name="Connettore 2 17"/>
              <p:cNvCxnSpPr/>
              <p:nvPr/>
            </p:nvCxnSpPr>
            <p:spPr>
              <a:xfrm flipV="1">
                <a:off x="4508817" y="4327696"/>
                <a:ext cx="0" cy="21600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ttore 2 18"/>
              <p:cNvCxnSpPr/>
              <p:nvPr/>
            </p:nvCxnSpPr>
            <p:spPr>
              <a:xfrm>
                <a:off x="3428817" y="5417530"/>
                <a:ext cx="216000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CasellaDiTesto 19"/>
              <p:cNvSpPr txBox="1"/>
              <p:nvPr/>
            </p:nvSpPr>
            <p:spPr>
              <a:xfrm>
                <a:off x="5466669" y="5313065"/>
                <a:ext cx="2840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/>
                  <a:t>x</a:t>
                </a:r>
              </a:p>
            </p:txBody>
          </p:sp>
          <p:sp>
            <p:nvSpPr>
              <p:cNvPr id="21" name="CasellaDiTesto 20"/>
              <p:cNvSpPr txBox="1"/>
              <p:nvPr/>
            </p:nvSpPr>
            <p:spPr>
              <a:xfrm>
                <a:off x="4466093" y="4093054"/>
                <a:ext cx="2888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/>
                  <a:t>y</a:t>
                </a:r>
              </a:p>
            </p:txBody>
          </p:sp>
          <p:sp>
            <p:nvSpPr>
              <p:cNvPr id="22" name="Ovale 21"/>
              <p:cNvSpPr>
                <a:spLocks noChangeAspect="1"/>
              </p:cNvSpPr>
              <p:nvPr/>
            </p:nvSpPr>
            <p:spPr>
              <a:xfrm>
                <a:off x="3793334" y="4707060"/>
                <a:ext cx="1440000" cy="1440000"/>
              </a:xfrm>
              <a:prstGeom prst="ellipse">
                <a:avLst/>
              </a:prstGeom>
              <a:solidFill>
                <a:schemeClr val="accent1">
                  <a:alpha val="0"/>
                </a:schemeClr>
              </a:solidFill>
              <a:ln w="2540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25" name="Connettore 1 24"/>
              <p:cNvCxnSpPr/>
              <p:nvPr/>
            </p:nvCxnSpPr>
            <p:spPr>
              <a:xfrm flipV="1">
                <a:off x="4521725" y="5041980"/>
                <a:ext cx="568376" cy="379277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CasellaDiTesto 29"/>
              <p:cNvSpPr txBox="1"/>
              <p:nvPr/>
            </p:nvSpPr>
            <p:spPr>
              <a:xfrm rot="19528184">
                <a:off x="4530735" y="4955044"/>
                <a:ext cx="48122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100" dirty="0" err="1" smtClean="0"/>
                  <a:t>r</a:t>
                </a:r>
                <a:r>
                  <a:rPr lang="it-IT" sz="1100" baseline="-25000" dirty="0" err="1" smtClean="0"/>
                  <a:t>centre</a:t>
                </a:r>
                <a:endParaRPr lang="it-IT" sz="1100" baseline="-25000" dirty="0"/>
              </a:p>
            </p:txBody>
          </p:sp>
        </p:grpSp>
        <p:sp>
          <p:nvSpPr>
            <p:cNvPr id="31" name="Ovale 30"/>
            <p:cNvSpPr>
              <a:spLocks noChangeAspect="1"/>
            </p:cNvSpPr>
            <p:nvPr/>
          </p:nvSpPr>
          <p:spPr>
            <a:xfrm>
              <a:off x="4686723" y="5410023"/>
              <a:ext cx="360000" cy="1641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39" name="Gruppo 38"/>
          <p:cNvGrpSpPr/>
          <p:nvPr/>
        </p:nvGrpSpPr>
        <p:grpSpPr>
          <a:xfrm>
            <a:off x="4688431" y="1544524"/>
            <a:ext cx="4480000" cy="2543962"/>
            <a:chOff x="4688431" y="1544524"/>
            <a:chExt cx="4480000" cy="2543962"/>
          </a:xfrm>
        </p:grpSpPr>
        <p:grpSp>
          <p:nvGrpSpPr>
            <p:cNvPr id="14" name="Gruppo 13"/>
            <p:cNvGrpSpPr/>
            <p:nvPr/>
          </p:nvGrpSpPr>
          <p:grpSpPr>
            <a:xfrm>
              <a:off x="4688431" y="1544524"/>
              <a:ext cx="4480000" cy="2543962"/>
              <a:chOff x="4697140" y="1474852"/>
              <a:chExt cx="4480000" cy="2543962"/>
            </a:xfrm>
          </p:grpSpPr>
          <p:pic>
            <p:nvPicPr>
              <p:cNvPr id="12" name="Immagine 11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1667"/>
              <a:stretch/>
            </p:blipFill>
            <p:spPr>
              <a:xfrm>
                <a:off x="4697140" y="1474852"/>
                <a:ext cx="4480000" cy="2543962"/>
              </a:xfrm>
              <a:prstGeom prst="rect">
                <a:avLst/>
              </a:prstGeom>
            </p:spPr>
          </p:pic>
          <p:sp>
            <p:nvSpPr>
              <p:cNvPr id="13" name="Rettangolo 12"/>
              <p:cNvSpPr/>
              <p:nvPr/>
            </p:nvSpPr>
            <p:spPr>
              <a:xfrm>
                <a:off x="5303518" y="3722146"/>
                <a:ext cx="3410176" cy="10757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Rettangolo 32"/>
              <p:cNvSpPr/>
              <p:nvPr/>
            </p:nvSpPr>
            <p:spPr>
              <a:xfrm>
                <a:off x="4975434" y="1680256"/>
                <a:ext cx="246138" cy="19934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Rettangolo 33"/>
              <p:cNvSpPr/>
              <p:nvPr/>
            </p:nvSpPr>
            <p:spPr>
              <a:xfrm>
                <a:off x="4831597" y="1881050"/>
                <a:ext cx="246138" cy="49814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cxnSp>
          <p:nvCxnSpPr>
            <p:cNvPr id="35" name="Connettore 2 34"/>
            <p:cNvCxnSpPr/>
            <p:nvPr/>
          </p:nvCxnSpPr>
          <p:spPr>
            <a:xfrm>
              <a:off x="6697980" y="3017520"/>
              <a:ext cx="183969" cy="63306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CasellaDiTesto 36"/>
            <p:cNvSpPr txBox="1"/>
            <p:nvPr/>
          </p:nvSpPr>
          <p:spPr>
            <a:xfrm>
              <a:off x="6321508" y="2707007"/>
              <a:ext cx="5565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 smtClean="0"/>
                <a:t>10σ</a:t>
              </a:r>
              <a:r>
                <a:rPr lang="it-IT" sz="1600" baseline="-25000" dirty="0" smtClean="0"/>
                <a:t>z</a:t>
              </a:r>
              <a:endParaRPr lang="it-IT" sz="1200" dirty="0"/>
            </a:p>
          </p:txBody>
        </p:sp>
      </p:grpSp>
      <p:sp>
        <p:nvSpPr>
          <p:cNvPr id="32" name="CasellaDiTesto 31"/>
          <p:cNvSpPr txBox="1"/>
          <p:nvPr/>
        </p:nvSpPr>
        <p:spPr>
          <a:xfrm>
            <a:off x="2825049" y="4894804"/>
            <a:ext cx="1361078" cy="4821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r</a:t>
            </a:r>
            <a:r>
              <a:rPr lang="it-IT" baseline="-25000" dirty="0" err="1" smtClean="0"/>
              <a:t>centre</a:t>
            </a:r>
            <a:r>
              <a:rPr lang="it-IT" dirty="0" smtClean="0"/>
              <a:t> </a:t>
            </a:r>
            <a:r>
              <a:rPr lang="it-IT" dirty="0"/>
              <a:t>≈ 10 </a:t>
            </a:r>
            <a:r>
              <a:rPr lang="it-IT" dirty="0" err="1" smtClean="0"/>
              <a:t>σ</a:t>
            </a:r>
            <a:r>
              <a:rPr lang="it-IT" baseline="-25000" dirty="0" err="1" smtClean="0"/>
              <a:t>x</a:t>
            </a:r>
            <a:endParaRPr lang="it-IT" dirty="0"/>
          </a:p>
          <a:p>
            <a:endParaRPr lang="it-IT" sz="1100" baseline="-25000" dirty="0"/>
          </a:p>
        </p:txBody>
      </p:sp>
      <p:sp>
        <p:nvSpPr>
          <p:cNvPr id="36" name="CasellaDiTesto 35"/>
          <p:cNvSpPr txBox="1"/>
          <p:nvPr/>
        </p:nvSpPr>
        <p:spPr>
          <a:xfrm>
            <a:off x="9522598" y="4925513"/>
            <a:ext cx="1628587" cy="4821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r</a:t>
            </a:r>
            <a:r>
              <a:rPr lang="it-IT" baseline="-25000" dirty="0" err="1" smtClean="0"/>
              <a:t>chambre</a:t>
            </a:r>
            <a:r>
              <a:rPr lang="it-IT" dirty="0" smtClean="0"/>
              <a:t> ≈ 600 </a:t>
            </a:r>
            <a:r>
              <a:rPr lang="it-IT" dirty="0" err="1" smtClean="0"/>
              <a:t>σ</a:t>
            </a:r>
            <a:r>
              <a:rPr lang="it-IT" baseline="-25000" dirty="0" err="1" smtClean="0"/>
              <a:t>x</a:t>
            </a:r>
            <a:endParaRPr lang="it-IT" dirty="0"/>
          </a:p>
          <a:p>
            <a:endParaRPr lang="it-IT" sz="1100" baseline="-25000" dirty="0"/>
          </a:p>
        </p:txBody>
      </p:sp>
      <p:sp>
        <p:nvSpPr>
          <p:cNvPr id="41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42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95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E-Cloud </a:t>
            </a:r>
            <a:r>
              <a:rPr lang="en-GB" dirty="0" smtClean="0"/>
              <a:t>Stability: Drift Space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24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648462"/>
            <a:ext cx="3600000" cy="32400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552" y="1628414"/>
            <a:ext cx="3600000" cy="3240000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196895" y="4847364"/>
            <a:ext cx="117264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Above the </a:t>
            </a:r>
            <a:r>
              <a:rPr lang="en-GB" dirty="0" err="1" smtClean="0"/>
              <a:t>multipacting</a:t>
            </a:r>
            <a:r>
              <a:rPr lang="en-GB" dirty="0" smtClean="0"/>
              <a:t> threshold, the </a:t>
            </a:r>
            <a:r>
              <a:rPr lang="en-GB" dirty="0" smtClean="0">
                <a:solidFill>
                  <a:schemeClr val="accent1"/>
                </a:solidFill>
              </a:rPr>
              <a:t>central e-cloud density before</a:t>
            </a:r>
            <a:r>
              <a:rPr lang="en-GB" dirty="0" smtClean="0"/>
              <a:t> the </a:t>
            </a:r>
            <a:r>
              <a:rPr lang="en-GB" dirty="0" smtClean="0">
                <a:solidFill>
                  <a:schemeClr val="accent1"/>
                </a:solidFill>
              </a:rPr>
              <a:t>bunch passage </a:t>
            </a:r>
            <a:r>
              <a:rPr lang="en-GB" dirty="0" smtClean="0"/>
              <a:t>is </a:t>
            </a:r>
            <a:r>
              <a:rPr lang="en-GB" dirty="0" smtClean="0">
                <a:solidFill>
                  <a:schemeClr val="accent1"/>
                </a:solidFill>
              </a:rPr>
              <a:t>larger</a:t>
            </a:r>
            <a:r>
              <a:rPr lang="en-GB" dirty="0" smtClean="0"/>
              <a:t> than the e-cloud </a:t>
            </a:r>
            <a:r>
              <a:rPr lang="en-GB" dirty="0" smtClean="0">
                <a:solidFill>
                  <a:schemeClr val="accent1"/>
                </a:solidFill>
              </a:rPr>
              <a:t>stability threshold</a:t>
            </a:r>
          </a:p>
          <a:p>
            <a:endParaRPr lang="it-IT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3009029" y="1662058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Filling</a:t>
            </a:r>
            <a:r>
              <a:rPr lang="it-IT" dirty="0" smtClean="0"/>
              <a:t> </a:t>
            </a:r>
            <a:r>
              <a:rPr lang="it-IT" dirty="0" err="1" smtClean="0"/>
              <a:t>scheme</a:t>
            </a:r>
            <a:r>
              <a:rPr lang="it-IT" dirty="0" smtClean="0"/>
              <a:t> 1</a:t>
            </a:r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6747052" y="1634840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Filling</a:t>
            </a:r>
            <a:r>
              <a:rPr lang="it-IT" dirty="0" smtClean="0"/>
              <a:t> </a:t>
            </a:r>
            <a:r>
              <a:rPr lang="it-IT" dirty="0" err="1" smtClean="0"/>
              <a:t>scheme</a:t>
            </a:r>
            <a:r>
              <a:rPr lang="it-IT" dirty="0" smtClean="0"/>
              <a:t> 2</a:t>
            </a:r>
            <a:endParaRPr lang="it-IT" dirty="0"/>
          </a:p>
        </p:txBody>
      </p:sp>
      <p:sp>
        <p:nvSpPr>
          <p:cNvPr id="20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2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04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0040" y="0"/>
            <a:ext cx="10515600" cy="1325563"/>
          </a:xfrm>
        </p:spPr>
        <p:txBody>
          <a:bodyPr/>
          <a:lstStyle/>
          <a:p>
            <a:r>
              <a:rPr lang="en-GB" dirty="0" smtClean="0"/>
              <a:t>E-Cloud </a:t>
            </a:r>
            <a:r>
              <a:rPr lang="en-GB" dirty="0"/>
              <a:t>Stability Simulation </a:t>
            </a:r>
            <a:r>
              <a:rPr lang="en-GB" dirty="0" smtClean="0"/>
              <a:t>Threshold: Dipole</a:t>
            </a:r>
            <a:endParaRPr lang="en-GB" dirty="0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25</a:t>
            </a:fld>
            <a:endParaRPr lang="it-IT" dirty="0"/>
          </a:p>
        </p:txBody>
      </p:sp>
      <p:sp>
        <p:nvSpPr>
          <p:cNvPr id="13" name="Segnaposto contenuto 2"/>
          <p:cNvSpPr txBox="1">
            <a:spLocks/>
          </p:cNvSpPr>
          <p:nvPr/>
        </p:nvSpPr>
        <p:spPr>
          <a:xfrm>
            <a:off x="320040" y="910310"/>
            <a:ext cx="11603308" cy="414004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charset="2"/>
              <a:buChar char="Ø"/>
            </a:pPr>
            <a:r>
              <a:rPr lang="en-GB" sz="2000" dirty="0" smtClean="0"/>
              <a:t>⍴</a:t>
            </a:r>
            <a:r>
              <a:rPr lang="en-GB" sz="2000" baseline="-25000" dirty="0" err="1" smtClean="0"/>
              <a:t>e,th</a:t>
            </a:r>
            <a:r>
              <a:rPr lang="en-GB" sz="2000" dirty="0"/>
              <a:t> </a:t>
            </a:r>
            <a:r>
              <a:rPr lang="en-GB" sz="2000" dirty="0" smtClean="0"/>
              <a:t>=2</a:t>
            </a:r>
            <a:r>
              <a:rPr lang="it-IT" sz="2000" dirty="0" smtClean="0"/>
              <a:t>.42</a:t>
            </a:r>
            <a:r>
              <a:rPr lang="en-GB" sz="2000" dirty="0" smtClean="0"/>
              <a:t> </a:t>
            </a:r>
            <a:r>
              <a:rPr lang="en-GB" sz="2000" dirty="0"/>
              <a:t>⋅</a:t>
            </a:r>
            <a:r>
              <a:rPr lang="en-GB" sz="2000" dirty="0" smtClean="0"/>
              <a:t>10</a:t>
            </a:r>
            <a:r>
              <a:rPr lang="en-GB" sz="2000" baseline="30000" dirty="0" smtClean="0"/>
              <a:t>10</a:t>
            </a:r>
            <a:r>
              <a:rPr lang="en-GB" sz="2000" dirty="0" smtClean="0"/>
              <a:t> </a:t>
            </a:r>
            <a:r>
              <a:rPr lang="en-GB" sz="2000" dirty="0"/>
              <a:t>e</a:t>
            </a:r>
            <a:r>
              <a:rPr lang="en-GB" sz="2000" baseline="30000" dirty="0"/>
              <a:t>-</a:t>
            </a:r>
            <a:r>
              <a:rPr lang="en-GB" sz="2000" dirty="0"/>
              <a:t>/</a:t>
            </a:r>
            <a:r>
              <a:rPr lang="en-GB" sz="2000" dirty="0" smtClean="0"/>
              <a:t>m</a:t>
            </a:r>
            <a:r>
              <a:rPr lang="en-GB" sz="2000" baseline="30000" dirty="0" smtClean="0"/>
              <a:t>3 </a:t>
            </a:r>
            <a:r>
              <a:rPr lang="en-GB" sz="2000" dirty="0"/>
              <a:t>	</a:t>
            </a:r>
            <a:r>
              <a:rPr lang="en-GB" sz="2000" dirty="0" smtClean="0"/>
              <a:t>considering </a:t>
            </a:r>
            <a:r>
              <a:rPr lang="en-GB" sz="2000" dirty="0"/>
              <a:t>only the </a:t>
            </a:r>
            <a:r>
              <a:rPr lang="en-GB" sz="2000" dirty="0" smtClean="0"/>
              <a:t>dipole length </a:t>
            </a:r>
            <a:r>
              <a:rPr lang="en-GB" sz="2000" dirty="0" err="1"/>
              <a:t>L</a:t>
            </a:r>
            <a:r>
              <a:rPr lang="en-GB" sz="2000" baseline="-25000" dirty="0" err="1"/>
              <a:t>dipole</a:t>
            </a:r>
            <a:r>
              <a:rPr lang="en-GB" sz="2000" dirty="0"/>
              <a:t> = 62.8  km (</a:t>
            </a:r>
            <a:r>
              <a:rPr lang="en-GB" sz="2000" dirty="0" err="1"/>
              <a:t>L</a:t>
            </a:r>
            <a:r>
              <a:rPr lang="en-GB" sz="2000" baseline="-25000" dirty="0" err="1"/>
              <a:t>dipole</a:t>
            </a:r>
            <a:r>
              <a:rPr lang="en-GB" sz="2000" baseline="-25000" dirty="0"/>
              <a:t> </a:t>
            </a:r>
            <a:r>
              <a:rPr lang="en-GB" sz="2000" dirty="0"/>
              <a:t>/L = 69.24%)</a:t>
            </a:r>
            <a:endParaRPr lang="en-GB" sz="2000" baseline="30000" dirty="0"/>
          </a:p>
          <a:p>
            <a:pPr lvl="1">
              <a:buFont typeface="Wingdings" charset="2"/>
              <a:buChar char="Ø"/>
            </a:pPr>
            <a:endParaRPr lang="en-GB" sz="2000" baseline="30000" dirty="0"/>
          </a:p>
          <a:p>
            <a:pPr lvl="1">
              <a:buFont typeface="Wingdings" charset="2"/>
              <a:buChar char="Ø"/>
            </a:pPr>
            <a:endParaRPr lang="en-GB" sz="2000" baseline="30000" dirty="0" smtClean="0"/>
          </a:p>
          <a:p>
            <a:pPr lvl="1">
              <a:buFont typeface="Wingdings" charset="2"/>
              <a:buChar char="Ø"/>
            </a:pPr>
            <a:endParaRPr lang="en-GB" sz="1600" dirty="0" smtClean="0"/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</p:txBody>
      </p:sp>
      <p:sp>
        <p:nvSpPr>
          <p:cNvPr id="20" name="CasellaDiTesto 19"/>
          <p:cNvSpPr txBox="1"/>
          <p:nvPr/>
        </p:nvSpPr>
        <p:spPr>
          <a:xfrm>
            <a:off x="3581400" y="1228532"/>
            <a:ext cx="1149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Horizontal</a:t>
            </a:r>
            <a:endParaRPr lang="it-IT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6827927" y="1241155"/>
            <a:ext cx="889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Vertical</a:t>
            </a:r>
            <a:endParaRPr lang="it-IT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938562" y="2053630"/>
            <a:ext cx="1082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Centroid</a:t>
            </a:r>
            <a:r>
              <a:rPr lang="it-IT" dirty="0" smtClean="0"/>
              <a:t>/</a:t>
            </a:r>
          </a:p>
          <a:p>
            <a:r>
              <a:rPr lang="it-IT" dirty="0" smtClean="0"/>
              <a:t>Sigma</a:t>
            </a:r>
            <a:endParaRPr lang="it-IT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-38321" y="4307413"/>
            <a:ext cx="2476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 smtClean="0"/>
              <a:t>Normalised</a:t>
            </a:r>
            <a:r>
              <a:rPr lang="it-IT" sz="1600" dirty="0" smtClean="0"/>
              <a:t> </a:t>
            </a:r>
            <a:r>
              <a:rPr lang="it-IT" sz="1600" dirty="0" err="1" smtClean="0"/>
              <a:t>emittance</a:t>
            </a:r>
            <a:r>
              <a:rPr lang="it-IT" sz="1600" dirty="0" smtClean="0"/>
              <a:t>/</a:t>
            </a:r>
          </a:p>
          <a:p>
            <a:r>
              <a:rPr lang="it-IT" sz="1600" dirty="0" err="1"/>
              <a:t>Normalised</a:t>
            </a:r>
            <a:r>
              <a:rPr lang="it-IT" sz="1600" dirty="0"/>
              <a:t> </a:t>
            </a:r>
            <a:r>
              <a:rPr lang="it-IT" sz="1600" dirty="0" err="1" smtClean="0"/>
              <a:t>emittance</a:t>
            </a:r>
            <a:r>
              <a:rPr lang="it-IT" sz="1600" dirty="0" smtClean="0"/>
              <a:t> [t=0]</a:t>
            </a:r>
            <a:endParaRPr lang="it-IT" sz="1600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2" r="14215" b="73160"/>
          <a:stretch/>
        </p:blipFill>
        <p:spPr>
          <a:xfrm>
            <a:off x="2269647" y="1561279"/>
            <a:ext cx="6068372" cy="21600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846" r="13504" b="25022"/>
          <a:stretch/>
        </p:blipFill>
        <p:spPr>
          <a:xfrm>
            <a:off x="2259693" y="3663253"/>
            <a:ext cx="6175432" cy="216000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32" t="4675" b="74373"/>
          <a:stretch/>
        </p:blipFill>
        <p:spPr>
          <a:xfrm>
            <a:off x="8341608" y="1609620"/>
            <a:ext cx="1334115" cy="2880000"/>
          </a:xfrm>
          <a:prstGeom prst="rect">
            <a:avLst/>
          </a:prstGeom>
        </p:spPr>
      </p:pic>
      <p:sp>
        <p:nvSpPr>
          <p:cNvPr id="30" name="Cornice 29"/>
          <p:cNvSpPr/>
          <p:nvPr/>
        </p:nvSpPr>
        <p:spPr>
          <a:xfrm>
            <a:off x="8361043" y="1976558"/>
            <a:ext cx="1237343" cy="1020742"/>
          </a:xfrm>
          <a:prstGeom prst="frame">
            <a:avLst>
              <a:gd name="adj1" fmla="val 22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1" name="Cornice 30"/>
          <p:cNvSpPr/>
          <p:nvPr/>
        </p:nvSpPr>
        <p:spPr>
          <a:xfrm>
            <a:off x="8359879" y="3004713"/>
            <a:ext cx="1237343" cy="239619"/>
          </a:xfrm>
          <a:prstGeom prst="frame">
            <a:avLst>
              <a:gd name="adj1" fmla="val 7832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32" name="Connettore 2 31"/>
          <p:cNvCxnSpPr/>
          <p:nvPr/>
        </p:nvCxnSpPr>
        <p:spPr>
          <a:xfrm>
            <a:off x="9589919" y="2604173"/>
            <a:ext cx="306000" cy="0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sellaDiTesto 36"/>
          <p:cNvSpPr txBox="1"/>
          <p:nvPr/>
        </p:nvSpPr>
        <p:spPr>
          <a:xfrm>
            <a:off x="9828182" y="2436138"/>
            <a:ext cx="637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</a:rPr>
              <a:t>Stable</a:t>
            </a: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8" name="Cornice 37"/>
          <p:cNvSpPr/>
          <p:nvPr/>
        </p:nvSpPr>
        <p:spPr>
          <a:xfrm>
            <a:off x="8363468" y="3251745"/>
            <a:ext cx="1237343" cy="1042713"/>
          </a:xfrm>
          <a:prstGeom prst="frame">
            <a:avLst>
              <a:gd name="adj1" fmla="val 2223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41" name="Connettore 2 40"/>
          <p:cNvCxnSpPr/>
          <p:nvPr/>
        </p:nvCxnSpPr>
        <p:spPr>
          <a:xfrm>
            <a:off x="9589392" y="3756005"/>
            <a:ext cx="306527" cy="713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asellaDiTesto 41"/>
          <p:cNvSpPr txBox="1"/>
          <p:nvPr/>
        </p:nvSpPr>
        <p:spPr>
          <a:xfrm>
            <a:off x="9828182" y="3612301"/>
            <a:ext cx="1182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>
                <a:solidFill>
                  <a:srgbClr val="C00000"/>
                </a:solidFill>
              </a:rPr>
              <a:t>Very</a:t>
            </a:r>
            <a:r>
              <a:rPr lang="it-IT" sz="1400" dirty="0" smtClean="0">
                <a:solidFill>
                  <a:srgbClr val="C00000"/>
                </a:solidFill>
              </a:rPr>
              <a:t> </a:t>
            </a:r>
            <a:r>
              <a:rPr lang="it-IT" sz="1400" dirty="0" err="1" smtClean="0">
                <a:solidFill>
                  <a:srgbClr val="C00000"/>
                </a:solidFill>
              </a:rPr>
              <a:t>unstable</a:t>
            </a:r>
            <a:endParaRPr lang="it-IT" sz="1400" dirty="0">
              <a:solidFill>
                <a:srgbClr val="C00000"/>
              </a:solidFill>
            </a:endParaRPr>
          </a:p>
        </p:txBody>
      </p:sp>
      <p:cxnSp>
        <p:nvCxnSpPr>
          <p:cNvPr id="43" name="Connettore 2 42"/>
          <p:cNvCxnSpPr/>
          <p:nvPr/>
        </p:nvCxnSpPr>
        <p:spPr>
          <a:xfrm>
            <a:off x="9600811" y="3115847"/>
            <a:ext cx="306000" cy="0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sellaDiTesto 43"/>
          <p:cNvSpPr txBox="1"/>
          <p:nvPr/>
        </p:nvSpPr>
        <p:spPr>
          <a:xfrm>
            <a:off x="9828182" y="2969337"/>
            <a:ext cx="834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>
                <a:solidFill>
                  <a:schemeClr val="accent6">
                    <a:lumMod val="75000"/>
                  </a:schemeClr>
                </a:solidFill>
              </a:rPr>
              <a:t>Unstable</a:t>
            </a:r>
            <a:endParaRPr lang="it-IT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23" name="Rettangolo 22"/>
          <p:cNvSpPr/>
          <p:nvPr/>
        </p:nvSpPr>
        <p:spPr>
          <a:xfrm>
            <a:off x="9832" y="5804859"/>
            <a:ext cx="113439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charset="0"/>
              <a:buChar char="•"/>
            </a:pPr>
            <a:r>
              <a:rPr lang="en-GB" sz="2000" dirty="0" smtClean="0"/>
              <a:t> </a:t>
            </a:r>
            <a:r>
              <a:rPr lang="en-GB" sz="2000" dirty="0" smtClean="0">
                <a:solidFill>
                  <a:schemeClr val="accent1"/>
                </a:solidFill>
              </a:rPr>
              <a:t>Theoretical</a:t>
            </a:r>
            <a:r>
              <a:rPr lang="en-GB" sz="2000" dirty="0" smtClean="0"/>
              <a:t> </a:t>
            </a:r>
            <a:r>
              <a:rPr lang="en-GB" sz="2000" dirty="0"/>
              <a:t>and </a:t>
            </a:r>
            <a:r>
              <a:rPr lang="en-GB" sz="2000" dirty="0">
                <a:solidFill>
                  <a:schemeClr val="accent1"/>
                </a:solidFill>
              </a:rPr>
              <a:t>numerical</a:t>
            </a:r>
            <a:r>
              <a:rPr lang="en-GB" sz="2000" dirty="0"/>
              <a:t> e-cloud density stability </a:t>
            </a:r>
            <a:r>
              <a:rPr lang="en-GB" sz="2000" dirty="0">
                <a:solidFill>
                  <a:schemeClr val="accent1"/>
                </a:solidFill>
              </a:rPr>
              <a:t>threshold</a:t>
            </a:r>
            <a:r>
              <a:rPr lang="en-GB" sz="2000" dirty="0"/>
              <a:t> </a:t>
            </a:r>
            <a:r>
              <a:rPr lang="en-GB" sz="2000" dirty="0" smtClean="0"/>
              <a:t>have the </a:t>
            </a:r>
            <a:r>
              <a:rPr lang="en-GB" sz="2000" dirty="0" smtClean="0">
                <a:solidFill>
                  <a:schemeClr val="accent1"/>
                </a:solidFill>
              </a:rPr>
              <a:t>same </a:t>
            </a:r>
            <a:r>
              <a:rPr lang="en-GB" sz="2000" dirty="0">
                <a:solidFill>
                  <a:schemeClr val="accent1"/>
                </a:solidFill>
              </a:rPr>
              <a:t>order of </a:t>
            </a:r>
            <a:r>
              <a:rPr lang="en-GB" sz="2000" dirty="0" smtClean="0">
                <a:solidFill>
                  <a:schemeClr val="accent1"/>
                </a:solidFill>
              </a:rPr>
              <a:t>magnitude</a:t>
            </a:r>
          </a:p>
          <a:p>
            <a:pPr marL="800100" lvl="1" indent="-342900">
              <a:buFont typeface="Arial" charset="0"/>
              <a:buChar char="•"/>
            </a:pPr>
            <a:r>
              <a:rPr lang="en-GB" sz="2000" dirty="0"/>
              <a:t> </a:t>
            </a:r>
            <a:r>
              <a:rPr lang="en-GB" sz="2000" dirty="0">
                <a:solidFill>
                  <a:schemeClr val="accent1"/>
                </a:solidFill>
              </a:rPr>
              <a:t>Vertical plane is unstable </a:t>
            </a:r>
          </a:p>
          <a:p>
            <a:pPr marL="800100" lvl="1" indent="-342900">
              <a:buFont typeface="Arial" charset="0"/>
              <a:buChar char="•"/>
            </a:pPr>
            <a:endParaRPr lang="en-GB" sz="2000" dirty="0">
              <a:solidFill>
                <a:schemeClr val="accent1"/>
              </a:solidFill>
            </a:endParaRPr>
          </a:p>
        </p:txBody>
      </p:sp>
      <p:sp>
        <p:nvSpPr>
          <p:cNvPr id="24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9928694" y="1566577"/>
            <a:ext cx="15392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B = 14.15 </a:t>
            </a:r>
            <a:r>
              <a:rPr lang="en-GB" sz="2000" dirty="0" err="1"/>
              <a:t>mT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88260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6" grpId="0"/>
      <p:bldP spid="27" grpId="0"/>
      <p:bldP spid="29" grpId="0"/>
      <p:bldP spid="30" grpId="0" animBg="1"/>
      <p:bldP spid="31" grpId="0" animBg="1"/>
      <p:bldP spid="37" grpId="0"/>
      <p:bldP spid="38" grpId="0" animBg="1"/>
      <p:bldP spid="42" grpId="0"/>
      <p:bldP spid="44" grpId="0"/>
      <p:bldP spid="23" grpId="0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E-Cloud </a:t>
            </a:r>
            <a:r>
              <a:rPr lang="en-GB" dirty="0" smtClean="0"/>
              <a:t>Stability: Dipole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26</a:t>
            </a:fld>
            <a:endParaRPr lang="it-IT" dirty="0"/>
          </a:p>
        </p:txBody>
      </p:sp>
      <p:sp>
        <p:nvSpPr>
          <p:cNvPr id="18" name="Segnaposto contenuto 2"/>
          <p:cNvSpPr txBox="1">
            <a:spLocks/>
          </p:cNvSpPr>
          <p:nvPr/>
        </p:nvSpPr>
        <p:spPr>
          <a:xfrm>
            <a:off x="320040" y="1136452"/>
            <a:ext cx="11603308" cy="414004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648462"/>
            <a:ext cx="3600000" cy="32400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552" y="1628414"/>
            <a:ext cx="3600000" cy="3240000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196895" y="4847364"/>
            <a:ext cx="117264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Above the </a:t>
            </a:r>
            <a:r>
              <a:rPr lang="en-GB" dirty="0" err="1" smtClean="0"/>
              <a:t>multipacting</a:t>
            </a:r>
            <a:r>
              <a:rPr lang="en-GB" dirty="0" smtClean="0"/>
              <a:t> threshold, the </a:t>
            </a:r>
            <a:r>
              <a:rPr lang="en-GB" dirty="0" smtClean="0">
                <a:solidFill>
                  <a:schemeClr val="accent1"/>
                </a:solidFill>
              </a:rPr>
              <a:t>central e-cloud density before</a:t>
            </a:r>
            <a:r>
              <a:rPr lang="en-GB" dirty="0" smtClean="0"/>
              <a:t> the </a:t>
            </a:r>
            <a:r>
              <a:rPr lang="en-GB" dirty="0" smtClean="0">
                <a:solidFill>
                  <a:schemeClr val="accent1"/>
                </a:solidFill>
              </a:rPr>
              <a:t>bunch passage </a:t>
            </a:r>
            <a:r>
              <a:rPr lang="en-GB" dirty="0" smtClean="0"/>
              <a:t>is </a:t>
            </a:r>
            <a:r>
              <a:rPr lang="en-GB" dirty="0" smtClean="0">
                <a:solidFill>
                  <a:schemeClr val="accent1"/>
                </a:solidFill>
              </a:rPr>
              <a:t>larger</a:t>
            </a:r>
            <a:r>
              <a:rPr lang="en-GB" dirty="0" smtClean="0"/>
              <a:t> than the e-cloud </a:t>
            </a:r>
            <a:r>
              <a:rPr lang="en-GB" dirty="0" smtClean="0">
                <a:solidFill>
                  <a:schemeClr val="accent1"/>
                </a:solidFill>
              </a:rPr>
              <a:t>stability threshold</a:t>
            </a:r>
          </a:p>
          <a:p>
            <a:endParaRPr lang="it-IT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3009029" y="1662058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Filling</a:t>
            </a:r>
            <a:r>
              <a:rPr lang="it-IT" dirty="0" smtClean="0"/>
              <a:t> </a:t>
            </a:r>
            <a:r>
              <a:rPr lang="it-IT" dirty="0" err="1" smtClean="0"/>
              <a:t>scheme</a:t>
            </a:r>
            <a:r>
              <a:rPr lang="it-IT" dirty="0" smtClean="0"/>
              <a:t> 1</a:t>
            </a:r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6747052" y="1634840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Filling</a:t>
            </a:r>
            <a:r>
              <a:rPr lang="it-IT" dirty="0" smtClean="0"/>
              <a:t> </a:t>
            </a:r>
            <a:r>
              <a:rPr lang="it-IT" dirty="0" err="1" smtClean="0"/>
              <a:t>scheme</a:t>
            </a:r>
            <a:r>
              <a:rPr lang="it-IT" dirty="0" smtClean="0"/>
              <a:t> 2</a:t>
            </a:r>
            <a:endParaRPr lang="it-IT" dirty="0"/>
          </a:p>
        </p:txBody>
      </p:sp>
      <p:sp>
        <p:nvSpPr>
          <p:cNvPr id="15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1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7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E-Cloud </a:t>
            </a:r>
            <a:r>
              <a:rPr lang="en-GB" dirty="0" smtClean="0"/>
              <a:t>Stability: Quadrupole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27</a:t>
            </a:fld>
            <a:endParaRPr lang="it-IT" dirty="0"/>
          </a:p>
        </p:txBody>
      </p:sp>
      <p:sp>
        <p:nvSpPr>
          <p:cNvPr id="18" name="Segnaposto contenuto 2"/>
          <p:cNvSpPr txBox="1">
            <a:spLocks/>
          </p:cNvSpPr>
          <p:nvPr/>
        </p:nvSpPr>
        <p:spPr>
          <a:xfrm>
            <a:off x="320040" y="1136452"/>
            <a:ext cx="11603308" cy="414004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648462"/>
            <a:ext cx="3600000" cy="32400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552" y="1628414"/>
            <a:ext cx="3600000" cy="3240000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196895" y="4847364"/>
            <a:ext cx="117264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Above the </a:t>
            </a:r>
            <a:r>
              <a:rPr lang="en-GB" dirty="0" err="1" smtClean="0"/>
              <a:t>multipacting</a:t>
            </a:r>
            <a:r>
              <a:rPr lang="en-GB" dirty="0" smtClean="0"/>
              <a:t> threshold, the </a:t>
            </a:r>
            <a:r>
              <a:rPr lang="en-GB" dirty="0" smtClean="0">
                <a:solidFill>
                  <a:schemeClr val="accent1"/>
                </a:solidFill>
              </a:rPr>
              <a:t>central e-cloud density before</a:t>
            </a:r>
            <a:r>
              <a:rPr lang="en-GB" dirty="0" smtClean="0"/>
              <a:t> the </a:t>
            </a:r>
            <a:r>
              <a:rPr lang="en-GB" dirty="0" smtClean="0">
                <a:solidFill>
                  <a:schemeClr val="accent1"/>
                </a:solidFill>
              </a:rPr>
              <a:t>bunch passage </a:t>
            </a:r>
            <a:r>
              <a:rPr lang="en-GB" dirty="0" smtClean="0"/>
              <a:t>is </a:t>
            </a:r>
            <a:r>
              <a:rPr lang="en-GB" dirty="0" smtClean="0">
                <a:solidFill>
                  <a:schemeClr val="accent1"/>
                </a:solidFill>
              </a:rPr>
              <a:t>larger</a:t>
            </a:r>
            <a:r>
              <a:rPr lang="en-GB" dirty="0" smtClean="0"/>
              <a:t> than the e-cloud </a:t>
            </a:r>
            <a:r>
              <a:rPr lang="en-GB" dirty="0" smtClean="0">
                <a:solidFill>
                  <a:schemeClr val="accent1"/>
                </a:solidFill>
              </a:rPr>
              <a:t>stability threshold</a:t>
            </a:r>
          </a:p>
          <a:p>
            <a:endParaRPr lang="it-IT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3009029" y="1662058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Filling</a:t>
            </a:r>
            <a:r>
              <a:rPr lang="it-IT" dirty="0" smtClean="0"/>
              <a:t> </a:t>
            </a:r>
            <a:r>
              <a:rPr lang="it-IT" dirty="0" err="1" smtClean="0"/>
              <a:t>scheme</a:t>
            </a:r>
            <a:r>
              <a:rPr lang="it-IT" dirty="0" smtClean="0"/>
              <a:t> 1</a:t>
            </a:r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6747052" y="1634840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Filling</a:t>
            </a:r>
            <a:r>
              <a:rPr lang="it-IT" dirty="0" smtClean="0"/>
              <a:t> </a:t>
            </a:r>
            <a:r>
              <a:rPr lang="it-IT" dirty="0" err="1" smtClean="0"/>
              <a:t>scheme</a:t>
            </a:r>
            <a:r>
              <a:rPr lang="it-IT" dirty="0" smtClean="0"/>
              <a:t> 2</a:t>
            </a:r>
            <a:endParaRPr lang="it-IT" dirty="0"/>
          </a:p>
        </p:txBody>
      </p:sp>
      <p:sp>
        <p:nvSpPr>
          <p:cNvPr id="15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1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42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E-Cloud </a:t>
            </a:r>
            <a:r>
              <a:rPr lang="en-GB" dirty="0" smtClean="0"/>
              <a:t>Stability: </a:t>
            </a:r>
            <a:r>
              <a:rPr lang="en-GB" dirty="0" err="1" smtClean="0"/>
              <a:t>Sextupole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28</a:t>
            </a:fld>
            <a:endParaRPr lang="it-IT" dirty="0"/>
          </a:p>
        </p:txBody>
      </p:sp>
      <p:sp>
        <p:nvSpPr>
          <p:cNvPr id="18" name="Segnaposto contenuto 2"/>
          <p:cNvSpPr txBox="1">
            <a:spLocks/>
          </p:cNvSpPr>
          <p:nvPr/>
        </p:nvSpPr>
        <p:spPr>
          <a:xfrm>
            <a:off x="320040" y="1136452"/>
            <a:ext cx="11603308" cy="414004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648462"/>
            <a:ext cx="3600000" cy="32400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552" y="1628414"/>
            <a:ext cx="3600000" cy="3240000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196895" y="4847364"/>
            <a:ext cx="117264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The </a:t>
            </a:r>
            <a:r>
              <a:rPr lang="en-GB" dirty="0" smtClean="0">
                <a:solidFill>
                  <a:schemeClr val="accent1"/>
                </a:solidFill>
              </a:rPr>
              <a:t>central e-cloud density before</a:t>
            </a:r>
            <a:r>
              <a:rPr lang="en-GB" dirty="0" smtClean="0"/>
              <a:t> the </a:t>
            </a:r>
            <a:r>
              <a:rPr lang="en-GB" dirty="0" smtClean="0">
                <a:solidFill>
                  <a:schemeClr val="accent1"/>
                </a:solidFill>
              </a:rPr>
              <a:t>bunch passage </a:t>
            </a:r>
            <a:r>
              <a:rPr lang="en-GB" dirty="0" smtClean="0"/>
              <a:t>is </a:t>
            </a:r>
            <a:r>
              <a:rPr lang="en-GB" dirty="0" smtClean="0">
                <a:solidFill>
                  <a:schemeClr val="accent1"/>
                </a:solidFill>
              </a:rPr>
              <a:t>smaller </a:t>
            </a:r>
            <a:r>
              <a:rPr lang="en-GB" dirty="0" smtClean="0"/>
              <a:t>than the e-cloud </a:t>
            </a:r>
            <a:r>
              <a:rPr lang="en-GB" dirty="0" smtClean="0">
                <a:solidFill>
                  <a:schemeClr val="accent1"/>
                </a:solidFill>
              </a:rPr>
              <a:t>stability threshold</a:t>
            </a:r>
          </a:p>
          <a:p>
            <a:endParaRPr lang="it-IT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3009029" y="1662058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Filling</a:t>
            </a:r>
            <a:r>
              <a:rPr lang="it-IT" dirty="0" smtClean="0"/>
              <a:t> </a:t>
            </a:r>
            <a:r>
              <a:rPr lang="it-IT" dirty="0" err="1" smtClean="0"/>
              <a:t>scheme</a:t>
            </a:r>
            <a:r>
              <a:rPr lang="it-IT" dirty="0" smtClean="0"/>
              <a:t> 1</a:t>
            </a:r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6747052" y="1634840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Filling</a:t>
            </a:r>
            <a:r>
              <a:rPr lang="it-IT" dirty="0" smtClean="0"/>
              <a:t> </a:t>
            </a:r>
            <a:r>
              <a:rPr lang="it-IT" dirty="0" err="1" smtClean="0"/>
              <a:t>scheme</a:t>
            </a:r>
            <a:r>
              <a:rPr lang="it-IT" dirty="0" smtClean="0"/>
              <a:t> 2</a:t>
            </a:r>
            <a:endParaRPr lang="it-IT" dirty="0"/>
          </a:p>
        </p:txBody>
      </p:sp>
      <p:sp>
        <p:nvSpPr>
          <p:cNvPr id="15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1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34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29</a:t>
            </a:fld>
            <a:endParaRPr lang="it-IT" dirty="0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838200" y="952500"/>
            <a:ext cx="10515600" cy="5224463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>
                <a:solidFill>
                  <a:schemeClr val="bg2"/>
                </a:solidFill>
              </a:rPr>
              <a:t>Introduction</a:t>
            </a:r>
          </a:p>
          <a:p>
            <a:endParaRPr lang="en-GB" dirty="0" smtClean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E-Cloud Build-Up Studies</a:t>
            </a:r>
            <a:endParaRPr lang="en-GB" dirty="0">
              <a:solidFill>
                <a:schemeClr val="bg2"/>
              </a:solidFill>
            </a:endParaRPr>
          </a:p>
          <a:p>
            <a:endParaRPr lang="en-GB" dirty="0" smtClean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Heat Loads</a:t>
            </a:r>
          </a:p>
          <a:p>
            <a:endParaRPr lang="en-GB" dirty="0" smtClean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Stability Studies</a:t>
            </a:r>
          </a:p>
          <a:p>
            <a:endParaRPr lang="en-GB" dirty="0" smtClean="0"/>
          </a:p>
          <a:p>
            <a:r>
              <a:rPr lang="en-GB" b="1" dirty="0" smtClean="0"/>
              <a:t>Conclusions and Outlooks</a:t>
            </a:r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17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</a:t>
            </a:fld>
            <a:endParaRPr lang="it-IT" dirty="0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838200" y="952500"/>
            <a:ext cx="10515600" cy="5224463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b="1" dirty="0" smtClean="0"/>
              <a:t>Introduction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chemeClr val="bg2"/>
                </a:solidFill>
              </a:rPr>
              <a:t>E-Cloud Build-Up Studies</a:t>
            </a:r>
            <a:endParaRPr lang="en-GB" dirty="0">
              <a:solidFill>
                <a:schemeClr val="bg2"/>
              </a:solidFill>
            </a:endParaRPr>
          </a:p>
          <a:p>
            <a:endParaRPr lang="en-GB" dirty="0" smtClean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Heat Loads</a:t>
            </a:r>
          </a:p>
          <a:p>
            <a:endParaRPr lang="en-GB" dirty="0" smtClean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Stability Studies</a:t>
            </a:r>
          </a:p>
          <a:p>
            <a:endParaRPr lang="en-GB" dirty="0" smtClean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Conclusions and Outlooks</a:t>
            </a:r>
          </a:p>
        </p:txBody>
      </p:sp>
      <p:sp>
        <p:nvSpPr>
          <p:cNvPr id="13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14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27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56054" y="992459"/>
            <a:ext cx="11491784" cy="542568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1800" dirty="0" smtClean="0"/>
              <a:t>An extensive study related to the effects of the e-cloud for FCC-</a:t>
            </a:r>
            <a:r>
              <a:rPr lang="en-GB" sz="1800" dirty="0" err="1" smtClean="0"/>
              <a:t>ee</a:t>
            </a:r>
            <a:r>
              <a:rPr lang="en-GB" sz="1800" dirty="0" smtClean="0"/>
              <a:t> with the midterm report parameters has been presented</a:t>
            </a:r>
          </a:p>
          <a:p>
            <a:pPr>
              <a:lnSpc>
                <a:spcPct val="100000"/>
              </a:lnSpc>
            </a:pPr>
            <a:endParaRPr lang="en-GB" sz="1800" dirty="0" smtClean="0"/>
          </a:p>
          <a:p>
            <a:pPr marL="285750" indent="-285750">
              <a:lnSpc>
                <a:spcPct val="100000"/>
              </a:lnSpc>
              <a:buFont typeface="Arial" charset="0"/>
              <a:buChar char="•"/>
            </a:pPr>
            <a:r>
              <a:rPr lang="en-GB" sz="1800" dirty="0" smtClean="0">
                <a:sym typeface="Wingdings"/>
              </a:rPr>
              <a:t> E-cloud </a:t>
            </a:r>
            <a:r>
              <a:rPr lang="en-GB" sz="1800" dirty="0" smtClean="0">
                <a:solidFill>
                  <a:schemeClr val="accent1"/>
                </a:solidFill>
                <a:sym typeface="Wingdings"/>
              </a:rPr>
              <a:t>build-up</a:t>
            </a:r>
            <a:r>
              <a:rPr lang="en-GB" sz="1800" dirty="0" smtClean="0">
                <a:sym typeface="Wingdings"/>
              </a:rPr>
              <a:t> studies</a:t>
            </a:r>
            <a:endParaRPr lang="en-GB" sz="1800" dirty="0" smtClean="0">
              <a:solidFill>
                <a:schemeClr val="accent1"/>
              </a:solidFill>
              <a:sym typeface="Wingdings"/>
            </a:endParaRPr>
          </a:p>
          <a:p>
            <a:pPr lvl="1">
              <a:lnSpc>
                <a:spcPct val="100000"/>
              </a:lnSpc>
            </a:pPr>
            <a:r>
              <a:rPr lang="en-GB" sz="1800" dirty="0" smtClean="0"/>
              <a:t>Table with </a:t>
            </a:r>
            <a:r>
              <a:rPr lang="en-GB" sz="1800" dirty="0" smtClean="0">
                <a:solidFill>
                  <a:schemeClr val="accent1"/>
                </a:solidFill>
              </a:rPr>
              <a:t>material </a:t>
            </a:r>
            <a:r>
              <a:rPr lang="en-GB" sz="1800" dirty="0">
                <a:solidFill>
                  <a:schemeClr val="accent1"/>
                </a:solidFill>
              </a:rPr>
              <a:t>propriety constraints</a:t>
            </a:r>
            <a:r>
              <a:rPr lang="en-GB" sz="1800" dirty="0"/>
              <a:t> </a:t>
            </a:r>
            <a:r>
              <a:rPr lang="en-GB" sz="1800" dirty="0" smtClean="0"/>
              <a:t>per magnetic element (drift spaces, dipoles, quadrupoles, </a:t>
            </a:r>
            <a:r>
              <a:rPr lang="en-GB" sz="1800" dirty="0" err="1" smtClean="0"/>
              <a:t>sextupoles</a:t>
            </a:r>
            <a:r>
              <a:rPr lang="en-GB" sz="1800" dirty="0" smtClean="0"/>
              <a:t>) to </a:t>
            </a:r>
            <a:r>
              <a:rPr lang="en-GB" sz="1800" dirty="0">
                <a:solidFill>
                  <a:schemeClr val="accent1"/>
                </a:solidFill>
              </a:rPr>
              <a:t>avoid</a:t>
            </a:r>
            <a:r>
              <a:rPr lang="en-GB" sz="1800" dirty="0"/>
              <a:t> e-cloud avalanche </a:t>
            </a:r>
            <a:r>
              <a:rPr lang="en-GB" sz="1800" dirty="0" smtClean="0"/>
              <a:t>multiplication in terms of </a:t>
            </a:r>
            <a:r>
              <a:rPr lang="en-GB" sz="1800" dirty="0" smtClean="0">
                <a:solidFill>
                  <a:schemeClr val="accent1"/>
                </a:solidFill>
              </a:rPr>
              <a:t>SEY </a:t>
            </a:r>
            <a:r>
              <a:rPr lang="en-GB" sz="1800" dirty="0" err="1" smtClean="0">
                <a:solidFill>
                  <a:schemeClr val="accent1"/>
                </a:solidFill>
              </a:rPr>
              <a:t>multipacting</a:t>
            </a:r>
            <a:r>
              <a:rPr lang="en-GB" sz="1800" dirty="0" smtClean="0">
                <a:solidFill>
                  <a:schemeClr val="accent1"/>
                </a:solidFill>
              </a:rPr>
              <a:t> thresholds</a:t>
            </a:r>
          </a:p>
          <a:p>
            <a:pPr lvl="1">
              <a:lnSpc>
                <a:spcPct val="100000"/>
              </a:lnSpc>
            </a:pPr>
            <a:r>
              <a:rPr lang="en-GB" sz="1800" dirty="0"/>
              <a:t> </a:t>
            </a:r>
            <a:r>
              <a:rPr lang="en-GB" sz="1800" dirty="0" smtClean="0">
                <a:solidFill>
                  <a:schemeClr val="accent1"/>
                </a:solidFill>
              </a:rPr>
              <a:t>Quadrupoles</a:t>
            </a:r>
            <a:r>
              <a:rPr lang="en-GB" sz="1800" dirty="0" smtClean="0"/>
              <a:t> </a:t>
            </a:r>
            <a:r>
              <a:rPr lang="en-GB" sz="1800" dirty="0"/>
              <a:t>and </a:t>
            </a:r>
            <a:r>
              <a:rPr lang="en-GB" sz="1800" dirty="0" err="1" smtClean="0">
                <a:solidFill>
                  <a:schemeClr val="accent1"/>
                </a:solidFill>
              </a:rPr>
              <a:t>sextupoles</a:t>
            </a:r>
            <a:r>
              <a:rPr lang="en-GB" sz="1800" dirty="0" smtClean="0">
                <a:solidFill>
                  <a:schemeClr val="accent1"/>
                </a:solidFill>
              </a:rPr>
              <a:t> </a:t>
            </a:r>
            <a:r>
              <a:rPr lang="en-GB" sz="1800" dirty="0"/>
              <a:t>are the most critical </a:t>
            </a:r>
            <a:r>
              <a:rPr lang="en-GB" sz="1800" dirty="0" smtClean="0"/>
              <a:t>elements</a:t>
            </a:r>
          </a:p>
          <a:p>
            <a:pPr lvl="1">
              <a:lnSpc>
                <a:spcPct val="100000"/>
              </a:lnSpc>
            </a:pPr>
            <a:r>
              <a:rPr lang="en-GB" sz="1800" dirty="0" smtClean="0"/>
              <a:t> </a:t>
            </a:r>
            <a:r>
              <a:rPr lang="en-GB" sz="1800" dirty="0" smtClean="0">
                <a:solidFill>
                  <a:schemeClr val="accent1"/>
                </a:solidFill>
              </a:rPr>
              <a:t>SEY </a:t>
            </a:r>
            <a:r>
              <a:rPr lang="en-GB" sz="1800" dirty="0" err="1">
                <a:solidFill>
                  <a:schemeClr val="accent1"/>
                </a:solidFill>
              </a:rPr>
              <a:t>multipacting</a:t>
            </a:r>
            <a:r>
              <a:rPr lang="en-GB" sz="1800" dirty="0">
                <a:solidFill>
                  <a:schemeClr val="accent1"/>
                </a:solidFill>
              </a:rPr>
              <a:t> thresholds </a:t>
            </a:r>
            <a:r>
              <a:rPr lang="en-GB" sz="1800" dirty="0"/>
              <a:t>are </a:t>
            </a:r>
            <a:r>
              <a:rPr lang="en-GB" sz="1800" dirty="0">
                <a:solidFill>
                  <a:schemeClr val="accent1"/>
                </a:solidFill>
              </a:rPr>
              <a:t>better</a:t>
            </a:r>
            <a:r>
              <a:rPr lang="en-GB" sz="1800" dirty="0"/>
              <a:t> considering the filling scheme 2 (</a:t>
            </a:r>
            <a:r>
              <a:rPr lang="en-GB" sz="1800" dirty="0">
                <a:solidFill>
                  <a:schemeClr val="accent1"/>
                </a:solidFill>
              </a:rPr>
              <a:t>25 ns bunch spacing</a:t>
            </a:r>
            <a:r>
              <a:rPr lang="en-GB" sz="1800" dirty="0"/>
              <a:t>)</a:t>
            </a:r>
          </a:p>
          <a:p>
            <a:pPr lvl="1">
              <a:lnSpc>
                <a:spcPct val="100000"/>
              </a:lnSpc>
            </a:pPr>
            <a:r>
              <a:rPr lang="en-GB" sz="1800" dirty="0"/>
              <a:t> </a:t>
            </a:r>
            <a:r>
              <a:rPr lang="en-GB" sz="1800" dirty="0">
                <a:solidFill>
                  <a:schemeClr val="accent1"/>
                </a:solidFill>
              </a:rPr>
              <a:t>Bunch intensities </a:t>
            </a:r>
            <a:r>
              <a:rPr lang="en-GB" sz="1800" dirty="0" smtClean="0"/>
              <a:t>in the range of </a:t>
            </a:r>
            <a:r>
              <a:rPr lang="en-GB" sz="1800" dirty="0" smtClean="0">
                <a:solidFill>
                  <a:schemeClr val="accent1"/>
                </a:solidFill>
              </a:rPr>
              <a:t>1/10 of the nominal intensity to</a:t>
            </a:r>
            <a:r>
              <a:rPr lang="en-GB" sz="1800" dirty="0" smtClean="0"/>
              <a:t> the </a:t>
            </a:r>
            <a:r>
              <a:rPr lang="en-GB" sz="1800" dirty="0" smtClean="0">
                <a:solidFill>
                  <a:schemeClr val="accent1"/>
                </a:solidFill>
              </a:rPr>
              <a:t>nominal intensity </a:t>
            </a:r>
            <a:r>
              <a:rPr lang="en-GB" sz="1800" dirty="0" smtClean="0"/>
              <a:t>are </a:t>
            </a:r>
            <a:r>
              <a:rPr lang="en-GB" sz="1800" dirty="0"/>
              <a:t>the </a:t>
            </a:r>
            <a:r>
              <a:rPr lang="en-GB" sz="1800" dirty="0">
                <a:solidFill>
                  <a:schemeClr val="accent1"/>
                </a:solidFill>
              </a:rPr>
              <a:t>most critical cases</a:t>
            </a:r>
          </a:p>
          <a:p>
            <a:pPr lvl="1">
              <a:lnSpc>
                <a:spcPct val="100000"/>
              </a:lnSpc>
            </a:pPr>
            <a:endParaRPr lang="en-GB" sz="1600" dirty="0" smtClean="0"/>
          </a:p>
          <a:p>
            <a:pPr>
              <a:lnSpc>
                <a:spcPct val="100000"/>
              </a:lnSpc>
            </a:pPr>
            <a:r>
              <a:rPr lang="en-GB" sz="2000" dirty="0" smtClean="0"/>
              <a:t> Heat loads</a:t>
            </a:r>
            <a:endParaRPr lang="en-GB" sz="2000" dirty="0"/>
          </a:p>
          <a:p>
            <a:pPr lvl="1">
              <a:lnSpc>
                <a:spcPct val="100000"/>
              </a:lnSpc>
            </a:pPr>
            <a:r>
              <a:rPr lang="en-GB" sz="1600" dirty="0" smtClean="0"/>
              <a:t> </a:t>
            </a:r>
            <a:r>
              <a:rPr lang="en-GB" sz="1800" dirty="0" smtClean="0"/>
              <a:t>In </a:t>
            </a:r>
            <a:r>
              <a:rPr lang="en-GB" sz="1800" dirty="0"/>
              <a:t>case there is the </a:t>
            </a:r>
            <a:r>
              <a:rPr lang="en-GB" sz="1800" dirty="0" err="1">
                <a:solidFill>
                  <a:schemeClr val="accent1"/>
                </a:solidFill>
              </a:rPr>
              <a:t>multipacting</a:t>
            </a:r>
            <a:r>
              <a:rPr lang="en-GB" sz="1800" dirty="0"/>
              <a:t>, the </a:t>
            </a:r>
            <a:r>
              <a:rPr lang="en-GB" sz="1800" dirty="0">
                <a:solidFill>
                  <a:schemeClr val="accent1"/>
                </a:solidFill>
              </a:rPr>
              <a:t>total </a:t>
            </a:r>
            <a:r>
              <a:rPr lang="en-GB" sz="1800" dirty="0" smtClean="0">
                <a:solidFill>
                  <a:schemeClr val="accent1"/>
                </a:solidFill>
              </a:rPr>
              <a:t>heat </a:t>
            </a:r>
            <a:r>
              <a:rPr lang="en-GB" sz="1800" dirty="0">
                <a:solidFill>
                  <a:schemeClr val="accent1"/>
                </a:solidFill>
              </a:rPr>
              <a:t>loads</a:t>
            </a:r>
            <a:r>
              <a:rPr lang="en-GB" sz="1800" dirty="0"/>
              <a:t> are in the order </a:t>
            </a:r>
            <a:r>
              <a:rPr lang="en-GB" sz="1800" dirty="0" smtClean="0"/>
              <a:t>of</a:t>
            </a:r>
            <a:r>
              <a:rPr lang="en-GB" sz="1800" dirty="0"/>
              <a:t> </a:t>
            </a:r>
            <a:r>
              <a:rPr lang="en-GB" sz="1800" dirty="0" smtClean="0">
                <a:solidFill>
                  <a:schemeClr val="accent1"/>
                </a:solidFill>
              </a:rPr>
              <a:t>some percent </a:t>
            </a:r>
            <a:r>
              <a:rPr lang="en-GB" sz="1800" dirty="0" smtClean="0"/>
              <a:t>of </a:t>
            </a:r>
            <a:r>
              <a:rPr lang="en-GB" sz="1800" dirty="0">
                <a:solidFill>
                  <a:schemeClr val="accent1"/>
                </a:solidFill>
              </a:rPr>
              <a:t>synchrotron radiation </a:t>
            </a:r>
            <a:r>
              <a:rPr lang="en-GB" sz="1800" dirty="0" smtClean="0"/>
              <a:t>power</a:t>
            </a:r>
            <a:endParaRPr lang="en-GB" sz="1800" dirty="0"/>
          </a:p>
          <a:p>
            <a:pPr lvl="1">
              <a:lnSpc>
                <a:spcPct val="100000"/>
              </a:lnSpc>
            </a:pPr>
            <a:r>
              <a:rPr lang="en-GB" sz="1800" dirty="0" smtClean="0"/>
              <a:t> Heat </a:t>
            </a:r>
            <a:r>
              <a:rPr lang="en-GB" sz="1800" dirty="0"/>
              <a:t>loads are </a:t>
            </a:r>
            <a:r>
              <a:rPr lang="en-GB" sz="1800" dirty="0">
                <a:solidFill>
                  <a:schemeClr val="accent1"/>
                </a:solidFill>
              </a:rPr>
              <a:t>smaller</a:t>
            </a:r>
            <a:r>
              <a:rPr lang="en-GB" sz="1800" dirty="0"/>
              <a:t> </a:t>
            </a:r>
            <a:r>
              <a:rPr lang="en-GB" sz="1800" dirty="0" smtClean="0"/>
              <a:t>in case of the </a:t>
            </a:r>
            <a:r>
              <a:rPr lang="en-GB" sz="1800" dirty="0"/>
              <a:t>filling scheme 2 (</a:t>
            </a:r>
            <a:r>
              <a:rPr lang="en-GB" sz="1800" dirty="0">
                <a:solidFill>
                  <a:schemeClr val="accent1"/>
                </a:solidFill>
              </a:rPr>
              <a:t>25 ns bunch spacing</a:t>
            </a:r>
            <a:r>
              <a:rPr lang="en-GB" sz="1800" dirty="0" smtClean="0"/>
              <a:t>)</a:t>
            </a:r>
            <a:endParaRPr lang="en-GB" sz="1800" dirty="0"/>
          </a:p>
          <a:p>
            <a:pPr lvl="1">
              <a:lnSpc>
                <a:spcPct val="100000"/>
              </a:lnSpc>
            </a:pPr>
            <a:r>
              <a:rPr lang="en-GB" sz="1800" dirty="0" smtClean="0"/>
              <a:t> </a:t>
            </a:r>
            <a:r>
              <a:rPr lang="en-GB" sz="1800" dirty="0" smtClean="0">
                <a:solidFill>
                  <a:schemeClr val="accent1"/>
                </a:solidFill>
              </a:rPr>
              <a:t>Dipoles</a:t>
            </a:r>
            <a:r>
              <a:rPr lang="en-GB" sz="1800" dirty="0" smtClean="0"/>
              <a:t> </a:t>
            </a:r>
            <a:r>
              <a:rPr lang="en-GB" sz="1800" dirty="0"/>
              <a:t>are the </a:t>
            </a:r>
            <a:r>
              <a:rPr lang="en-GB" sz="1800" dirty="0">
                <a:solidFill>
                  <a:schemeClr val="accent1"/>
                </a:solidFill>
              </a:rPr>
              <a:t>main contributors </a:t>
            </a:r>
            <a:r>
              <a:rPr lang="en-GB" sz="1800" dirty="0"/>
              <a:t>to the </a:t>
            </a:r>
            <a:r>
              <a:rPr lang="en-GB" sz="1800" dirty="0" smtClean="0"/>
              <a:t>heat loads</a:t>
            </a:r>
            <a:endParaRPr lang="en-GB" sz="1800" dirty="0"/>
          </a:p>
          <a:p>
            <a:pPr lvl="1">
              <a:lnSpc>
                <a:spcPct val="100000"/>
              </a:lnSpc>
            </a:pPr>
            <a:r>
              <a:rPr lang="en-GB" sz="1800" dirty="0" smtClean="0"/>
              <a:t> If there </a:t>
            </a:r>
            <a:r>
              <a:rPr lang="en-GB" sz="1800" dirty="0"/>
              <a:t>is </a:t>
            </a:r>
            <a:r>
              <a:rPr lang="en-GB" sz="1800" dirty="0">
                <a:solidFill>
                  <a:schemeClr val="accent1"/>
                </a:solidFill>
              </a:rPr>
              <a:t>no </a:t>
            </a:r>
            <a:r>
              <a:rPr lang="en-GB" sz="1800" dirty="0" err="1">
                <a:solidFill>
                  <a:schemeClr val="accent1"/>
                </a:solidFill>
              </a:rPr>
              <a:t>multipacting</a:t>
            </a:r>
            <a:r>
              <a:rPr lang="en-GB" sz="1800" dirty="0"/>
              <a:t>, the total </a:t>
            </a:r>
            <a:r>
              <a:rPr lang="en-GB" sz="1800" dirty="0" smtClean="0">
                <a:solidFill>
                  <a:schemeClr val="accent1"/>
                </a:solidFill>
              </a:rPr>
              <a:t>heat </a:t>
            </a:r>
            <a:r>
              <a:rPr lang="en-GB" sz="1800" dirty="0">
                <a:solidFill>
                  <a:schemeClr val="accent1"/>
                </a:solidFill>
              </a:rPr>
              <a:t>loads </a:t>
            </a:r>
            <a:r>
              <a:rPr lang="en-GB" sz="1800" dirty="0" smtClean="0"/>
              <a:t>are </a:t>
            </a:r>
            <a:r>
              <a:rPr lang="en-GB" sz="1800" dirty="0" smtClean="0">
                <a:solidFill>
                  <a:schemeClr val="accent1"/>
                </a:solidFill>
              </a:rPr>
              <a:t>negligible</a:t>
            </a:r>
            <a:r>
              <a:rPr lang="en-GB" sz="1800" dirty="0" smtClean="0"/>
              <a:t> </a:t>
            </a:r>
            <a:r>
              <a:rPr lang="en-GB" sz="1800" dirty="0">
                <a:solidFill>
                  <a:schemeClr val="accent1"/>
                </a:solidFill>
              </a:rPr>
              <a:t>compared</a:t>
            </a:r>
            <a:r>
              <a:rPr lang="en-GB" sz="1800" dirty="0"/>
              <a:t> </a:t>
            </a:r>
            <a:r>
              <a:rPr lang="en-GB" sz="1800" dirty="0">
                <a:solidFill>
                  <a:schemeClr val="accent1"/>
                </a:solidFill>
              </a:rPr>
              <a:t>to the synchrotron radiation power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30</a:t>
            </a:fld>
            <a:endParaRPr lang="it-IT" dirty="0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160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56054" y="1014760"/>
            <a:ext cx="11491784" cy="543683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1800" dirty="0" smtClean="0">
                <a:sym typeface="Wingdings"/>
              </a:rPr>
              <a:t>Stability studies</a:t>
            </a:r>
          </a:p>
          <a:p>
            <a:pPr lvl="1">
              <a:lnSpc>
                <a:spcPct val="100000"/>
              </a:lnSpc>
            </a:pPr>
            <a:r>
              <a:rPr lang="en-GB" sz="1800" dirty="0" smtClean="0">
                <a:sym typeface="Wingdings"/>
              </a:rPr>
              <a:t>E-cloud single-bunch stability </a:t>
            </a:r>
            <a:r>
              <a:rPr lang="en-GB" sz="1800" dirty="0" smtClean="0">
                <a:solidFill>
                  <a:schemeClr val="accent1"/>
                </a:solidFill>
                <a:sym typeface="Wingdings"/>
              </a:rPr>
              <a:t>theoretical</a:t>
            </a:r>
            <a:r>
              <a:rPr lang="en-GB" sz="1800" dirty="0" smtClean="0">
                <a:sym typeface="Wingdings"/>
              </a:rPr>
              <a:t> and </a:t>
            </a:r>
            <a:r>
              <a:rPr lang="en-GB" sz="1800" dirty="0" smtClean="0">
                <a:solidFill>
                  <a:schemeClr val="accent1"/>
                </a:solidFill>
                <a:sym typeface="Wingdings"/>
              </a:rPr>
              <a:t>numerical thresholds </a:t>
            </a:r>
            <a:r>
              <a:rPr lang="en-GB" sz="1800" dirty="0" smtClean="0">
                <a:sym typeface="Wingdings"/>
              </a:rPr>
              <a:t>have the same order of magnitude (checked for drift spaces and dipoles)</a:t>
            </a:r>
          </a:p>
          <a:p>
            <a:pPr lvl="1">
              <a:lnSpc>
                <a:spcPct val="100000"/>
              </a:lnSpc>
            </a:pPr>
            <a:r>
              <a:rPr lang="en-GB" sz="1800" dirty="0" smtClean="0"/>
              <a:t>Simulations show that the </a:t>
            </a:r>
            <a:r>
              <a:rPr lang="en-GB" sz="1800" dirty="0" smtClean="0">
                <a:solidFill>
                  <a:schemeClr val="accent1"/>
                </a:solidFill>
              </a:rPr>
              <a:t>vertical </a:t>
            </a:r>
            <a:r>
              <a:rPr lang="en-GB" sz="1800" dirty="0">
                <a:solidFill>
                  <a:schemeClr val="accent1"/>
                </a:solidFill>
              </a:rPr>
              <a:t>plane </a:t>
            </a:r>
            <a:r>
              <a:rPr lang="en-GB" sz="1800" dirty="0"/>
              <a:t>is </a:t>
            </a:r>
            <a:r>
              <a:rPr lang="en-GB" sz="1800" dirty="0">
                <a:solidFill>
                  <a:schemeClr val="accent1"/>
                </a:solidFill>
              </a:rPr>
              <a:t>unstable </a:t>
            </a:r>
          </a:p>
          <a:p>
            <a:pPr lvl="1">
              <a:lnSpc>
                <a:spcPct val="100000"/>
              </a:lnSpc>
            </a:pPr>
            <a:r>
              <a:rPr lang="en-GB" sz="1800" dirty="0" smtClean="0"/>
              <a:t>In all the studied elements (except </a:t>
            </a:r>
            <a:r>
              <a:rPr lang="en-GB" sz="1800" dirty="0" err="1" smtClean="0"/>
              <a:t>sextupoles</a:t>
            </a:r>
            <a:r>
              <a:rPr lang="en-GB" sz="1800" dirty="0" smtClean="0"/>
              <a:t>): above the SEY </a:t>
            </a:r>
            <a:r>
              <a:rPr lang="en-GB" sz="1800" dirty="0" err="1" smtClean="0"/>
              <a:t>multipacting</a:t>
            </a:r>
            <a:r>
              <a:rPr lang="en-GB" sz="1800" dirty="0" smtClean="0"/>
              <a:t> thresholds, </a:t>
            </a:r>
            <a:r>
              <a:rPr lang="en-GB" sz="1800" dirty="0"/>
              <a:t>the </a:t>
            </a:r>
            <a:r>
              <a:rPr lang="en-GB" sz="1800" dirty="0">
                <a:solidFill>
                  <a:schemeClr val="accent1"/>
                </a:solidFill>
              </a:rPr>
              <a:t>central e-cloud density before </a:t>
            </a:r>
            <a:r>
              <a:rPr lang="en-GB" sz="1800" dirty="0"/>
              <a:t>the </a:t>
            </a:r>
            <a:r>
              <a:rPr lang="en-GB" sz="1800" dirty="0">
                <a:solidFill>
                  <a:schemeClr val="accent1"/>
                </a:solidFill>
              </a:rPr>
              <a:t>bunch passage </a:t>
            </a:r>
            <a:r>
              <a:rPr lang="en-GB" sz="1800" dirty="0"/>
              <a:t>is </a:t>
            </a:r>
            <a:r>
              <a:rPr lang="en-GB" sz="1800" dirty="0">
                <a:solidFill>
                  <a:schemeClr val="accent1"/>
                </a:solidFill>
              </a:rPr>
              <a:t>larger</a:t>
            </a:r>
            <a:r>
              <a:rPr lang="en-GB" sz="1800" dirty="0"/>
              <a:t> than the </a:t>
            </a:r>
            <a:r>
              <a:rPr lang="en-GB" sz="1800" dirty="0">
                <a:solidFill>
                  <a:schemeClr val="accent1"/>
                </a:solidFill>
              </a:rPr>
              <a:t>e-cloud stability </a:t>
            </a:r>
            <a:r>
              <a:rPr lang="en-GB" sz="1800" dirty="0" smtClean="0">
                <a:solidFill>
                  <a:schemeClr val="accent1"/>
                </a:solidFill>
              </a:rPr>
              <a:t>threshold: </a:t>
            </a:r>
            <a:r>
              <a:rPr lang="en-GB" sz="1800" dirty="0" err="1"/>
              <a:t>multipacting</a:t>
            </a:r>
            <a:r>
              <a:rPr lang="en-GB" sz="1800" dirty="0"/>
              <a:t> has to be </a:t>
            </a:r>
            <a:r>
              <a:rPr lang="en-GB" sz="1800" dirty="0" smtClean="0"/>
              <a:t>avoided</a:t>
            </a:r>
            <a:endParaRPr lang="en-GB" sz="2200" dirty="0" smtClean="0">
              <a:solidFill>
                <a:schemeClr val="accent1"/>
              </a:solidFill>
              <a:sym typeface="Wingdings"/>
            </a:endParaRPr>
          </a:p>
          <a:p>
            <a:pPr>
              <a:lnSpc>
                <a:spcPct val="120000"/>
              </a:lnSpc>
            </a:pPr>
            <a:endParaRPr lang="en-GB" sz="1800" dirty="0" smtClean="0">
              <a:sym typeface="Wingding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31</a:t>
            </a:fld>
            <a:endParaRPr lang="it-IT" dirty="0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814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Outlooks: Nested Magnets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56054" y="1059366"/>
            <a:ext cx="11491784" cy="539223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GB" sz="1800" dirty="0" smtClean="0">
                <a:sym typeface="Wingdings"/>
              </a:rPr>
              <a:t>The configurations with </a:t>
            </a:r>
            <a:r>
              <a:rPr lang="en-GB" sz="1800" dirty="0" smtClean="0">
                <a:solidFill>
                  <a:schemeClr val="accent1"/>
                </a:solidFill>
                <a:sym typeface="Wingdings"/>
              </a:rPr>
              <a:t>nested magnets </a:t>
            </a:r>
            <a:r>
              <a:rPr lang="en-GB" sz="1800" dirty="0" smtClean="0">
                <a:sym typeface="Wingdings"/>
              </a:rPr>
              <a:t>(dipoles + quadrupole + </a:t>
            </a:r>
            <a:r>
              <a:rPr lang="en-GB" sz="1800" dirty="0" err="1" smtClean="0">
                <a:sym typeface="Wingdings"/>
              </a:rPr>
              <a:t>sextupoles</a:t>
            </a:r>
            <a:r>
              <a:rPr lang="en-GB" sz="1800" dirty="0" smtClean="0">
                <a:sym typeface="Wingdings"/>
              </a:rPr>
              <a:t>) have to be studied from the e-cloud point of view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32</a:t>
            </a:fld>
            <a:endParaRPr lang="it-IT" dirty="0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  <p:grpSp>
        <p:nvGrpSpPr>
          <p:cNvPr id="18" name="Gruppo 17"/>
          <p:cNvGrpSpPr/>
          <p:nvPr/>
        </p:nvGrpSpPr>
        <p:grpSpPr>
          <a:xfrm>
            <a:off x="0" y="2417594"/>
            <a:ext cx="3833141" cy="2520000"/>
            <a:chOff x="0" y="4338000"/>
            <a:chExt cx="3833141" cy="2520000"/>
          </a:xfrm>
        </p:grpSpPr>
        <p:pic>
          <p:nvPicPr>
            <p:cNvPr id="13" name="Immagine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338000"/>
              <a:ext cx="3833141" cy="2520000"/>
            </a:xfrm>
            <a:prstGeom prst="rect">
              <a:avLst/>
            </a:prstGeom>
          </p:spPr>
        </p:pic>
        <p:sp>
          <p:nvSpPr>
            <p:cNvPr id="17" name="Rettangolo 16"/>
            <p:cNvSpPr/>
            <p:nvPr/>
          </p:nvSpPr>
          <p:spPr>
            <a:xfrm>
              <a:off x="374650" y="4702896"/>
              <a:ext cx="2874331" cy="1828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1" name="Gruppo 20"/>
          <p:cNvGrpSpPr/>
          <p:nvPr/>
        </p:nvGrpSpPr>
        <p:grpSpPr>
          <a:xfrm>
            <a:off x="4020405" y="2417594"/>
            <a:ext cx="3833141" cy="2520000"/>
            <a:chOff x="4020405" y="4338000"/>
            <a:chExt cx="3833141" cy="2520000"/>
          </a:xfrm>
        </p:grpSpPr>
        <p:pic>
          <p:nvPicPr>
            <p:cNvPr id="15" name="Immagine 1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0405" y="4338000"/>
              <a:ext cx="3833141" cy="2520000"/>
            </a:xfrm>
            <a:prstGeom prst="rect">
              <a:avLst/>
            </a:prstGeom>
          </p:spPr>
        </p:pic>
        <p:sp>
          <p:nvSpPr>
            <p:cNvPr id="19" name="Rettangolo 18"/>
            <p:cNvSpPr/>
            <p:nvPr/>
          </p:nvSpPr>
          <p:spPr>
            <a:xfrm>
              <a:off x="4165600" y="4702896"/>
              <a:ext cx="3346450" cy="1828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7198632" y="4738237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/>
                <a:t>10</a:t>
              </a:r>
              <a:endParaRPr lang="it-IT" sz="1400" dirty="0"/>
            </a:p>
          </p:txBody>
        </p:sp>
      </p:grpSp>
      <p:grpSp>
        <p:nvGrpSpPr>
          <p:cNvPr id="23" name="Gruppo 22"/>
          <p:cNvGrpSpPr/>
          <p:nvPr/>
        </p:nvGrpSpPr>
        <p:grpSpPr>
          <a:xfrm>
            <a:off x="8034121" y="2417594"/>
            <a:ext cx="3833141" cy="2520000"/>
            <a:chOff x="8034121" y="4338000"/>
            <a:chExt cx="3833141" cy="2520000"/>
          </a:xfrm>
        </p:grpSpPr>
        <p:pic>
          <p:nvPicPr>
            <p:cNvPr id="16" name="Immagine 1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34121" y="4338000"/>
              <a:ext cx="3833141" cy="2520000"/>
            </a:xfrm>
            <a:prstGeom prst="rect">
              <a:avLst/>
            </a:prstGeom>
          </p:spPr>
        </p:pic>
        <p:sp>
          <p:nvSpPr>
            <p:cNvPr id="22" name="Rettangolo 21"/>
            <p:cNvSpPr/>
            <p:nvPr/>
          </p:nvSpPr>
          <p:spPr>
            <a:xfrm>
              <a:off x="8409600" y="4702538"/>
              <a:ext cx="2874331" cy="1828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4" name="CasellaDiTesto 23"/>
          <p:cNvSpPr txBox="1"/>
          <p:nvPr/>
        </p:nvSpPr>
        <p:spPr>
          <a:xfrm>
            <a:off x="1460777" y="2633165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Dipole</a:t>
            </a:r>
            <a:endParaRPr lang="it-IT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5189332" y="2636498"/>
            <a:ext cx="1308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Quadrupole</a:t>
            </a:r>
            <a:endParaRPr lang="it-IT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9012900" y="2633165"/>
            <a:ext cx="2137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Dipole</a:t>
            </a:r>
            <a:r>
              <a:rPr lang="it-IT" dirty="0" smtClean="0"/>
              <a:t> + Quadrupole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0584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Outlooks: Photoemission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56054" y="1059366"/>
            <a:ext cx="11491784" cy="5392234"/>
          </a:xfrm>
        </p:spPr>
        <p:txBody>
          <a:bodyPr>
            <a:noAutofit/>
          </a:bodyPr>
          <a:lstStyle/>
          <a:p>
            <a:r>
              <a:rPr lang="en-GB" sz="1800" dirty="0" smtClean="0"/>
              <a:t>The results presented do </a:t>
            </a:r>
            <a:r>
              <a:rPr lang="en-GB" sz="1800" dirty="0" smtClean="0">
                <a:solidFill>
                  <a:schemeClr val="accent1"/>
                </a:solidFill>
              </a:rPr>
              <a:t>not take into account the photoemission</a:t>
            </a:r>
            <a:endParaRPr lang="en-GB" sz="1800" dirty="0">
              <a:solidFill>
                <a:schemeClr val="accent1"/>
              </a:solidFill>
            </a:endParaRPr>
          </a:p>
          <a:p>
            <a:endParaRPr lang="en-GB" sz="1800" dirty="0" smtClean="0"/>
          </a:p>
          <a:p>
            <a:r>
              <a:rPr lang="en-GB" sz="1800" dirty="0" smtClean="0"/>
              <a:t>From Lucas’ presentation -&gt; </a:t>
            </a:r>
            <a:r>
              <a:rPr lang="en-GB" sz="1800" dirty="0">
                <a:solidFill>
                  <a:schemeClr val="accent1"/>
                </a:solidFill>
              </a:rPr>
              <a:t>the e-cloud density </a:t>
            </a:r>
            <a:r>
              <a:rPr lang="en-GB" sz="1800" dirty="0" smtClean="0">
                <a:solidFill>
                  <a:schemeClr val="accent1"/>
                </a:solidFill>
              </a:rPr>
              <a:t>increases taking </a:t>
            </a:r>
            <a:r>
              <a:rPr lang="en-GB" sz="1800" smtClean="0">
                <a:solidFill>
                  <a:schemeClr val="accent1"/>
                </a:solidFill>
              </a:rPr>
              <a:t>into account photoemission </a:t>
            </a:r>
            <a:r>
              <a:rPr lang="en-GB" sz="1800" smtClean="0"/>
              <a:t>(</a:t>
            </a:r>
            <a:r>
              <a:rPr lang="en-GB" sz="1800" dirty="0" smtClean="0"/>
              <a:t>especially </a:t>
            </a:r>
            <a:r>
              <a:rPr lang="en-GB" sz="1800" dirty="0" smtClean="0"/>
              <a:t>for high values of the photoemission yield)</a:t>
            </a:r>
          </a:p>
          <a:p>
            <a:endParaRPr lang="en-GB" sz="1800" dirty="0"/>
          </a:p>
          <a:p>
            <a:r>
              <a:rPr lang="en-GB" sz="1800" dirty="0" smtClean="0"/>
              <a:t>Lucas’s results are valid for the previous magnetic fields, therefore the effects of the </a:t>
            </a:r>
            <a:r>
              <a:rPr lang="en-GB" sz="1800" dirty="0" smtClean="0">
                <a:solidFill>
                  <a:schemeClr val="accent1"/>
                </a:solidFill>
              </a:rPr>
              <a:t>photoemission</a:t>
            </a:r>
            <a:r>
              <a:rPr lang="en-GB" sz="1800" dirty="0" smtClean="0"/>
              <a:t> have to be analysed for the </a:t>
            </a:r>
            <a:r>
              <a:rPr lang="en-GB" sz="1800" dirty="0" smtClean="0">
                <a:solidFill>
                  <a:schemeClr val="accent1"/>
                </a:solidFill>
              </a:rPr>
              <a:t>updated magnetic fields</a:t>
            </a:r>
          </a:p>
          <a:p>
            <a:endParaRPr lang="en-GB" sz="1800" dirty="0" smtClean="0"/>
          </a:p>
          <a:p>
            <a:r>
              <a:rPr lang="en-GB" sz="1800" dirty="0" smtClean="0"/>
              <a:t>The simulations with photoemission use an approximation: </a:t>
            </a:r>
            <a:r>
              <a:rPr lang="en-GB" sz="1800" dirty="0" smtClean="0">
                <a:solidFill>
                  <a:schemeClr val="accent1"/>
                </a:solidFill>
              </a:rPr>
              <a:t>uniform photon distribution </a:t>
            </a:r>
            <a:r>
              <a:rPr lang="en-GB" sz="1800" dirty="0" smtClean="0"/>
              <a:t>per segment of the perimeter chamber</a:t>
            </a:r>
            <a:endParaRPr lang="en-GB" sz="1400" dirty="0" smtClean="0"/>
          </a:p>
          <a:p>
            <a:endParaRPr lang="en-GB" sz="1800" dirty="0" smtClean="0"/>
          </a:p>
          <a:p>
            <a:r>
              <a:rPr lang="en-GB" sz="1800" dirty="0" smtClean="0"/>
              <a:t>Simulations with </a:t>
            </a:r>
            <a:r>
              <a:rPr lang="en-GB" sz="1800" dirty="0" smtClean="0">
                <a:solidFill>
                  <a:schemeClr val="accent1"/>
                </a:solidFill>
              </a:rPr>
              <a:t>realistic photon distribution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1800" dirty="0" smtClean="0"/>
              <a:t>Import in </a:t>
            </a:r>
            <a:r>
              <a:rPr lang="en-GB" sz="1800" dirty="0" err="1" smtClean="0"/>
              <a:t>PyECLOUD</a:t>
            </a:r>
            <a:r>
              <a:rPr lang="en-GB" sz="1800" dirty="0" smtClean="0"/>
              <a:t> a realistic photon distribution, obtained before using for example a raytracing code </a:t>
            </a:r>
            <a:r>
              <a:rPr lang="en-GB" sz="1800" dirty="0"/>
              <a:t>SYNRAD+ </a:t>
            </a:r>
            <a:endParaRPr lang="en-GB" sz="18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GB" sz="1800" dirty="0" smtClean="0"/>
              <a:t>Simulations with a </a:t>
            </a:r>
            <a:r>
              <a:rPr lang="en-GB" sz="1800" dirty="0" err="1" smtClean="0"/>
              <a:t>PyCLOUD</a:t>
            </a:r>
            <a:r>
              <a:rPr lang="en-GB" sz="1800" dirty="0" smtClean="0"/>
              <a:t> + </a:t>
            </a:r>
            <a:r>
              <a:rPr lang="en-GB" sz="1800" dirty="0"/>
              <a:t>SYNRAD+ </a:t>
            </a:r>
            <a:r>
              <a:rPr lang="en-GB" sz="1800" dirty="0" smtClean="0"/>
              <a:t>code</a:t>
            </a:r>
          </a:p>
          <a:p>
            <a:pPr marL="800100" lvl="1" indent="-342900">
              <a:buFont typeface="+mj-lt"/>
              <a:buAutoNum type="arabicPeriod"/>
            </a:pPr>
            <a:endParaRPr lang="en-GB" sz="1400" dirty="0" smtClean="0"/>
          </a:p>
          <a:p>
            <a:endParaRPr lang="en-GB" sz="18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33</a:t>
            </a:fld>
            <a:endParaRPr lang="it-IT" dirty="0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759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Thanks for your attention</a:t>
            </a:r>
            <a:endParaRPr lang="en-GB" b="1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34</a:t>
            </a:fld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62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35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848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magin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684" y="3951323"/>
            <a:ext cx="3600000" cy="3240000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049" y="3920332"/>
            <a:ext cx="3600000" cy="32400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684" y="1027294"/>
            <a:ext cx="3600000" cy="3240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E-Cloud Build-Up </a:t>
            </a:r>
            <a:r>
              <a:rPr lang="en-GB" dirty="0" smtClean="0"/>
              <a:t>Studies: Quadrupole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36</a:t>
            </a:fld>
            <a:endParaRPr lang="it-IT" dirty="0"/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049" y="978905"/>
            <a:ext cx="3600000" cy="3240000"/>
          </a:xfrm>
          <a:prstGeom prst="rect">
            <a:avLst/>
          </a:prstGeom>
        </p:spPr>
      </p:pic>
      <p:cxnSp>
        <p:nvCxnSpPr>
          <p:cNvPr id="22" name="Connettore 1 21"/>
          <p:cNvCxnSpPr/>
          <p:nvPr/>
        </p:nvCxnSpPr>
        <p:spPr>
          <a:xfrm>
            <a:off x="3297713" y="1428246"/>
            <a:ext cx="0" cy="252127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2"/>
          <p:cNvSpPr txBox="1"/>
          <p:nvPr/>
        </p:nvSpPr>
        <p:spPr>
          <a:xfrm>
            <a:off x="3276366" y="1362752"/>
            <a:ext cx="2089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Multipacting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regime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4" name="Connettore 1 23"/>
          <p:cNvCxnSpPr/>
          <p:nvPr/>
        </p:nvCxnSpPr>
        <p:spPr>
          <a:xfrm>
            <a:off x="7041875" y="1399062"/>
            <a:ext cx="0" cy="252127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/>
          <p:cNvSpPr txBox="1"/>
          <p:nvPr/>
        </p:nvSpPr>
        <p:spPr>
          <a:xfrm>
            <a:off x="7019150" y="1305869"/>
            <a:ext cx="1377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Multipacting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regime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3009029" y="976455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Filling scheme 1</a:t>
            </a:r>
            <a:endParaRPr lang="en-GB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6747052" y="949237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Filling scheme 2</a:t>
            </a:r>
            <a:endParaRPr lang="en-GB" dirty="0"/>
          </a:p>
        </p:txBody>
      </p:sp>
      <p:sp>
        <p:nvSpPr>
          <p:cNvPr id="19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2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  <p:sp>
        <p:nvSpPr>
          <p:cNvPr id="5" name="Rettangolo 4"/>
          <p:cNvSpPr/>
          <p:nvPr/>
        </p:nvSpPr>
        <p:spPr>
          <a:xfrm>
            <a:off x="768422" y="2412788"/>
            <a:ext cx="10735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1.45 T/m </a:t>
            </a:r>
            <a:endParaRPr lang="it-IT" dirty="0"/>
          </a:p>
        </p:txBody>
      </p:sp>
      <p:sp>
        <p:nvSpPr>
          <p:cNvPr id="17" name="Rettangolo 16"/>
          <p:cNvSpPr/>
          <p:nvPr/>
        </p:nvSpPr>
        <p:spPr>
          <a:xfrm>
            <a:off x="774471" y="5386657"/>
            <a:ext cx="10735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5.65 </a:t>
            </a:r>
            <a:r>
              <a:rPr lang="en-GB" dirty="0"/>
              <a:t>T/m </a:t>
            </a:r>
            <a:endParaRPr lang="it-IT" dirty="0"/>
          </a:p>
        </p:txBody>
      </p:sp>
      <p:cxnSp>
        <p:nvCxnSpPr>
          <p:cNvPr id="7" name="Connettore 2 6"/>
          <p:cNvCxnSpPr/>
          <p:nvPr/>
        </p:nvCxnSpPr>
        <p:spPr>
          <a:xfrm flipV="1">
            <a:off x="3297713" y="2107580"/>
            <a:ext cx="393341" cy="28993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/>
          <p:cNvCxnSpPr/>
          <p:nvPr/>
        </p:nvCxnSpPr>
        <p:spPr>
          <a:xfrm flipV="1">
            <a:off x="7390515" y="2107580"/>
            <a:ext cx="359677" cy="28248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429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  <p:pic>
        <p:nvPicPr>
          <p:cNvPr id="19" name="Immagin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134" y="3924657"/>
            <a:ext cx="3600000" cy="3240000"/>
          </a:xfrm>
          <a:prstGeom prst="rect">
            <a:avLst/>
          </a:prstGeom>
        </p:spPr>
      </p:pic>
      <p:pic>
        <p:nvPicPr>
          <p:cNvPr id="21" name="Immagin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684" y="3960533"/>
            <a:ext cx="3600000" cy="32400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684" y="1027294"/>
            <a:ext cx="3600000" cy="3240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E-Cloud Build-Up </a:t>
            </a:r>
            <a:r>
              <a:rPr lang="en-GB" dirty="0" smtClean="0"/>
              <a:t>Studies: Dipole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37</a:t>
            </a:fld>
            <a:endParaRPr lang="it-IT" dirty="0"/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049" y="978905"/>
            <a:ext cx="3600000" cy="3240000"/>
          </a:xfrm>
          <a:prstGeom prst="rect">
            <a:avLst/>
          </a:prstGeom>
        </p:spPr>
      </p:pic>
      <p:sp>
        <p:nvSpPr>
          <p:cNvPr id="26" name="CasellaDiTesto 25"/>
          <p:cNvSpPr txBox="1"/>
          <p:nvPr/>
        </p:nvSpPr>
        <p:spPr>
          <a:xfrm>
            <a:off x="3009029" y="976455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Filling scheme 1</a:t>
            </a:r>
            <a:endParaRPr lang="en-GB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6747052" y="949237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Filling scheme 2</a:t>
            </a:r>
            <a:endParaRPr lang="en-GB" dirty="0"/>
          </a:p>
        </p:txBody>
      </p:sp>
      <p:sp>
        <p:nvSpPr>
          <p:cNvPr id="20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17" name="Rettangolo 16"/>
          <p:cNvSpPr/>
          <p:nvPr/>
        </p:nvSpPr>
        <p:spPr>
          <a:xfrm>
            <a:off x="768422" y="2412788"/>
            <a:ext cx="811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15.2 T </a:t>
            </a:r>
            <a:endParaRPr lang="it-IT" dirty="0"/>
          </a:p>
        </p:txBody>
      </p:sp>
      <p:sp>
        <p:nvSpPr>
          <p:cNvPr id="18" name="Rettangolo 17"/>
          <p:cNvSpPr/>
          <p:nvPr/>
        </p:nvSpPr>
        <p:spPr>
          <a:xfrm>
            <a:off x="774471" y="5386657"/>
            <a:ext cx="92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14.15 T </a:t>
            </a:r>
            <a:endParaRPr lang="it-IT" dirty="0"/>
          </a:p>
        </p:txBody>
      </p:sp>
      <p:cxnSp>
        <p:nvCxnSpPr>
          <p:cNvPr id="28" name="Connettore 2 27"/>
          <p:cNvCxnSpPr/>
          <p:nvPr/>
        </p:nvCxnSpPr>
        <p:spPr>
          <a:xfrm flipV="1">
            <a:off x="6993934" y="2510874"/>
            <a:ext cx="61065" cy="42873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32"/>
          <p:cNvCxnSpPr/>
          <p:nvPr/>
        </p:nvCxnSpPr>
        <p:spPr>
          <a:xfrm flipV="1">
            <a:off x="3297123" y="3131140"/>
            <a:ext cx="52978" cy="36670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48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E-Cloud Stability Theoretical Threshold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38</a:t>
            </a:fld>
            <a:endParaRPr lang="it-IT" dirty="0"/>
          </a:p>
        </p:txBody>
      </p:sp>
      <p:sp>
        <p:nvSpPr>
          <p:cNvPr id="95" name="Rettangolo 94"/>
          <p:cNvSpPr/>
          <p:nvPr/>
        </p:nvSpPr>
        <p:spPr>
          <a:xfrm>
            <a:off x="-829044" y="9349769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8" name="Rettangolo 97"/>
          <p:cNvSpPr/>
          <p:nvPr/>
        </p:nvSpPr>
        <p:spPr>
          <a:xfrm>
            <a:off x="-1096405" y="9927513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156570" y="1904889"/>
            <a:ext cx="118293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From K</a:t>
            </a:r>
            <a:r>
              <a:rPr lang="en-GB" sz="1400" i="1" dirty="0"/>
              <a:t>. </a:t>
            </a:r>
            <a:r>
              <a:rPr lang="en-GB" sz="1400" i="1" dirty="0" err="1"/>
              <a:t>Ohmi</a:t>
            </a:r>
            <a:r>
              <a:rPr lang="en-GB" sz="1400" i="1" dirty="0"/>
              <a:t> et al., “Study of Electron Cloud Instabilities in FCC-</a:t>
            </a:r>
            <a:r>
              <a:rPr lang="en-GB" sz="1400" i="1" dirty="0" err="1"/>
              <a:t>hh</a:t>
            </a:r>
            <a:r>
              <a:rPr lang="en-GB" sz="1400" i="1" dirty="0"/>
              <a:t>”, Proc. of </a:t>
            </a:r>
            <a:r>
              <a:rPr lang="en-GB" sz="1400" i="1" dirty="0" smtClean="0"/>
              <a:t>IPAC2015</a:t>
            </a:r>
            <a:endParaRPr lang="en-GB" sz="1400" i="1" dirty="0"/>
          </a:p>
        </p:txBody>
      </p:sp>
      <p:sp>
        <p:nvSpPr>
          <p:cNvPr id="12" name="Segnaposto contenuto 2"/>
          <p:cNvSpPr txBox="1">
            <a:spLocks/>
          </p:cNvSpPr>
          <p:nvPr/>
        </p:nvSpPr>
        <p:spPr>
          <a:xfrm>
            <a:off x="156570" y="2642716"/>
            <a:ext cx="11603308" cy="3844258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GB" sz="2000" i="1" dirty="0" smtClean="0"/>
              <a:t>𝛾 = E/E</a:t>
            </a:r>
            <a:r>
              <a:rPr lang="en-GB" sz="2000" i="1" baseline="-25000" dirty="0" smtClean="0"/>
              <a:t>0</a:t>
            </a:r>
            <a:r>
              <a:rPr lang="en-GB" sz="2000" i="1" dirty="0" smtClean="0"/>
              <a:t> </a:t>
            </a:r>
            <a:r>
              <a:rPr lang="en-GB" sz="2000" dirty="0" smtClean="0"/>
              <a:t>, where </a:t>
            </a:r>
            <a:r>
              <a:rPr lang="en-GB" sz="2000" i="1" dirty="0" smtClean="0"/>
              <a:t>E</a:t>
            </a:r>
            <a:r>
              <a:rPr lang="en-GB" sz="2000" dirty="0" smtClean="0"/>
              <a:t> is the beam energy, </a:t>
            </a:r>
            <a:r>
              <a:rPr lang="en-GB" sz="2000" i="1" dirty="0" smtClean="0"/>
              <a:t>E</a:t>
            </a:r>
            <a:r>
              <a:rPr lang="en-GB" sz="2000" i="1" baseline="-25000" dirty="0" smtClean="0"/>
              <a:t>0</a:t>
            </a:r>
            <a:r>
              <a:rPr lang="en-GB" sz="2000" dirty="0" smtClean="0"/>
              <a:t> is the particle rest energy.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i="1" dirty="0" smtClean="0"/>
              <a:t>𝜈</a:t>
            </a:r>
            <a:r>
              <a:rPr lang="en-GB" sz="2000" i="1" baseline="-25000" dirty="0" smtClean="0"/>
              <a:t>s</a:t>
            </a:r>
            <a:r>
              <a:rPr lang="en-GB" sz="2000" i="1" dirty="0" smtClean="0"/>
              <a:t> </a:t>
            </a:r>
            <a:r>
              <a:rPr lang="en-GB" sz="2000" dirty="0" smtClean="0"/>
              <a:t>is the synchrotron tune.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i="1" dirty="0" err="1"/>
              <a:t>σ</a:t>
            </a:r>
            <a:r>
              <a:rPr lang="en-GB" sz="2000" i="1" baseline="-25000" dirty="0" err="1"/>
              <a:t>z</a:t>
            </a:r>
            <a:r>
              <a:rPr lang="en-GB" sz="2000" dirty="0"/>
              <a:t> is the bunch length.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i="1" dirty="0"/>
              <a:t>c</a:t>
            </a:r>
            <a:r>
              <a:rPr lang="en-GB" sz="2000" dirty="0"/>
              <a:t> is the light velocity</a:t>
            </a:r>
            <a:r>
              <a:rPr lang="en-GB" sz="2000" dirty="0" smtClean="0"/>
              <a:t>.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i="1" dirty="0"/>
              <a:t>r</a:t>
            </a:r>
            <a:r>
              <a:rPr lang="en-GB" sz="2000" i="1" baseline="-25000" dirty="0"/>
              <a:t>e</a:t>
            </a:r>
            <a:r>
              <a:rPr lang="en-GB" sz="2000" i="1" dirty="0"/>
              <a:t> </a:t>
            </a:r>
            <a:r>
              <a:rPr lang="en-GB" sz="2000" dirty="0"/>
              <a:t>is the classical electron radius.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i="1" dirty="0" err="1"/>
              <a:t>σ</a:t>
            </a:r>
            <a:r>
              <a:rPr lang="en-GB" sz="2000" i="1" baseline="-25000" dirty="0" err="1"/>
              <a:t>x</a:t>
            </a:r>
            <a:r>
              <a:rPr lang="en-GB" sz="2000" i="1" dirty="0"/>
              <a:t> and </a:t>
            </a:r>
            <a:r>
              <a:rPr lang="en-GB" sz="2000" i="1" dirty="0" err="1"/>
              <a:t>σ</a:t>
            </a:r>
            <a:r>
              <a:rPr lang="en-GB" sz="2000" i="1" baseline="-25000" dirty="0" err="1"/>
              <a:t>y</a:t>
            </a:r>
            <a:r>
              <a:rPr lang="en-GB" sz="2000" i="1" dirty="0"/>
              <a:t> </a:t>
            </a:r>
            <a:r>
              <a:rPr lang="en-GB" sz="2000" dirty="0"/>
              <a:t>are the bunch horizontal and vertical dimension, respectively.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i="1" dirty="0" err="1"/>
              <a:t>λ</a:t>
            </a:r>
            <a:r>
              <a:rPr lang="en-GB" sz="2000" i="1" baseline="-25000" dirty="0" err="1"/>
              <a:t>p</a:t>
            </a:r>
            <a:r>
              <a:rPr lang="en-GB" sz="2000" i="1" dirty="0"/>
              <a:t> </a:t>
            </a:r>
            <a:r>
              <a:rPr lang="en-GB" sz="2000" dirty="0"/>
              <a:t>is the line density of the proton bunch</a:t>
            </a:r>
            <a:r>
              <a:rPr lang="en-GB" sz="2000" dirty="0" smtClean="0"/>
              <a:t>.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i="1" dirty="0" err="1" smtClean="0"/>
              <a:t>ω</a:t>
            </a:r>
            <a:r>
              <a:rPr lang="en-GB" sz="2000" i="1" baseline="-25000" dirty="0" err="1" smtClean="0"/>
              <a:t>e</a:t>
            </a:r>
            <a:r>
              <a:rPr lang="en-GB" sz="2000" dirty="0" smtClean="0"/>
              <a:t> is the electron angular oscillation frequency.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i="1" dirty="0" smtClean="0"/>
              <a:t>K</a:t>
            </a:r>
            <a:r>
              <a:rPr lang="en-GB" sz="2000" dirty="0" smtClean="0"/>
              <a:t> characterizes how many electrons contribute to the instability.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i="1" dirty="0" smtClean="0"/>
              <a:t>Q </a:t>
            </a:r>
            <a:r>
              <a:rPr lang="en-GB" sz="2000" dirty="0" smtClean="0"/>
              <a:t>is the quality factor of the wake field.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i="1" dirty="0" smtClean="0"/>
              <a:t>𝛽</a:t>
            </a:r>
            <a:r>
              <a:rPr lang="en-GB" sz="2000" i="1" baseline="-25000" dirty="0" smtClean="0"/>
              <a:t>y</a:t>
            </a:r>
            <a:r>
              <a:rPr lang="en-GB" sz="2000" i="1" dirty="0" smtClean="0"/>
              <a:t> </a:t>
            </a:r>
            <a:r>
              <a:rPr lang="en-GB" sz="2000" dirty="0" smtClean="0"/>
              <a:t> is the vertical beta function.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i="1" dirty="0" smtClean="0"/>
              <a:t>L </a:t>
            </a:r>
            <a:r>
              <a:rPr lang="en-GB" sz="2000" dirty="0" smtClean="0"/>
              <a:t>is the circumference length.</a:t>
            </a:r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/>
              <p:cNvSpPr txBox="1"/>
              <p:nvPr/>
            </p:nvSpPr>
            <p:spPr>
              <a:xfrm>
                <a:off x="5488658" y="1022573"/>
                <a:ext cx="1989711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it-IT" b="0" i="1" smtClean="0">
                              <a:latin typeface="Cambria Math" charset="0"/>
                            </a:rPr>
                            <m:t>𝑒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b="0" i="1" smtClean="0">
                              <a:latin typeface="Cambria Math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bg-BG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𝑝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𝑒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is-IS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ra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3" name="CasellaDiTesto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8658" y="1022573"/>
                <a:ext cx="1989711" cy="818366"/>
              </a:xfrm>
              <a:prstGeom prst="rect">
                <a:avLst/>
              </a:prstGeom>
              <a:blipFill rotWithShape="0">
                <a:blip r:embed="rId3"/>
                <a:stretch>
                  <a:fillRect b="-74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/>
              <p:cNvSpPr txBox="1"/>
              <p:nvPr/>
            </p:nvSpPr>
            <p:spPr>
              <a:xfrm>
                <a:off x="8092583" y="1174265"/>
                <a:ext cx="1476493" cy="5330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cs-CZ" i="1" smtClean="0">
                              <a:latin typeface="Cambria Math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it-IT" b="0" i="1" smtClean="0">
                                <a:latin typeface="Cambria Math" charset="0"/>
                              </a:rPr>
                              <m:t>𝐾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charset="0"/>
                                  </a:rPr>
                                  <m:t>𝑒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b="0" i="1" smtClean="0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charset="0"/>
                                  </a:rPr>
                                  <m:t>𝑧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it-IT" b="0" i="1" smtClean="0">
                                <a:latin typeface="Cambria Math" charset="0"/>
                              </a:rPr>
                              <m:t>/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𝑐</m:t>
                            </m:r>
                          </m:e>
                        </m:mr>
                        <m:mr>
                          <m:e>
                            <m:r>
                              <a:rPr lang="it-IT" b="0" i="1" smtClean="0">
                                <a:latin typeface="Cambria Math" charset="0"/>
                              </a:rPr>
                              <m:t>𝑄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=</m:t>
                            </m:r>
                            <m:r>
                              <m:rPr>
                                <m:sty m:val="p"/>
                              </m:rPr>
                              <a:rPr lang="it-IT" b="0" i="0" smtClean="0">
                                <a:latin typeface="Cambria Math" charset="0"/>
                              </a:rPr>
                              <m:t>min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⁡</m:t>
                            </m:r>
                            <m:d>
                              <m:dPr>
                                <m:ctrlPr>
                                  <a:rPr lang="is-IS" b="0" i="1" smtClean="0">
                                    <a:latin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it-IT" i="1" smtClean="0">
                                    <a:latin typeface="Cambria Math" charset="0"/>
                                  </a:rPr>
                                  <m:t>𝐾</m:t>
                                </m:r>
                                <m:r>
                                  <a:rPr lang="it-IT" b="0" i="1" smtClean="0">
                                    <a:latin typeface="Cambria Math" charset="0"/>
                                  </a:rPr>
                                  <m:t>,7</m:t>
                                </m:r>
                              </m:e>
                            </m:d>
                          </m:e>
                        </m:mr>
                      </m:m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4" name="CasellaDiTes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2583" y="1174265"/>
                <a:ext cx="1476493" cy="533095"/>
              </a:xfrm>
              <a:prstGeom prst="rect">
                <a:avLst/>
              </a:prstGeom>
              <a:blipFill rotWithShape="0">
                <a:blip r:embed="rId4"/>
                <a:stretch>
                  <a:fillRect b="-114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/>
              <p:cNvSpPr txBox="1"/>
              <p:nvPr/>
            </p:nvSpPr>
            <p:spPr>
              <a:xfrm>
                <a:off x="2250071" y="1054673"/>
                <a:ext cx="2624373" cy="8510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𝜌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charset="0"/>
                            </a:rPr>
                            <m:t>𝑒</m:t>
                          </m:r>
                          <m:r>
                            <a:rPr lang="it-IT" sz="2400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lang="it-IT" sz="2400" b="0" i="1" smtClean="0">
                              <a:latin typeface="Cambria Math" charset="0"/>
                            </a:rPr>
                            <m:t>𝑡h</m:t>
                          </m:r>
                        </m:sub>
                      </m:sSub>
                      <m:r>
                        <a:rPr lang="it-IT" sz="2400" b="0" i="0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it-IT" sz="2400" b="0" i="1" smtClean="0">
                              <a:latin typeface="Cambria Math" charset="0"/>
                            </a:rPr>
                            <m:t>2</m:t>
                          </m:r>
                          <m:r>
                            <a:rPr lang="it-IT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it-IT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/</m:t>
                          </m:r>
                          <m:r>
                            <a:rPr lang="it-IT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𝑐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bg-BG" sz="2400" b="0" i="1" smtClean="0">
                                  <a:latin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3</m:t>
                              </m:r>
                            </m:e>
                          </m:rad>
                          <m:r>
                            <a:rPr lang="it-IT" sz="2400" b="0" i="1" smtClean="0">
                              <a:latin typeface="Cambria Math" charset="0"/>
                            </a:rPr>
                            <m:t>𝐾𝑄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it-IT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15" name="CasellaDiTesto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0071" y="1054673"/>
                <a:ext cx="2624373" cy="85100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/>
              <p:cNvSpPr txBox="1"/>
              <p:nvPr/>
            </p:nvSpPr>
            <p:spPr>
              <a:xfrm>
                <a:off x="10004191" y="1142557"/>
                <a:ext cx="1286121" cy="5965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𝜆</m:t>
                          </m:r>
                        </m:e>
                        <m:sub>
                          <m:r>
                            <a:rPr lang="it-IT" b="0" i="1" smtClean="0">
                              <a:latin typeface="Cambria Math" charset="0"/>
                            </a:rPr>
                            <m:t>𝑝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ad>
                                <m:radPr>
                                  <m:degHide m:val="on"/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  <m:r>
                                    <a:rPr lang="it-IT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𝜋</m:t>
                                  </m:r>
                                </m:e>
                              </m:rad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r>
                        <a:rPr lang="it-IT" b="0" i="1" smtClean="0">
                          <a:latin typeface="Cambria Math" charset="0"/>
                        </a:rPr>
                        <m:t> 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0" name="CasellaDiTesto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4191" y="1142557"/>
                <a:ext cx="1286121" cy="59651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Segnaposto contenuto 2"/>
          <p:cNvSpPr txBox="1">
            <a:spLocks/>
          </p:cNvSpPr>
          <p:nvPr/>
        </p:nvSpPr>
        <p:spPr>
          <a:xfrm>
            <a:off x="156570" y="2229764"/>
            <a:ext cx="11603308" cy="63208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charset="2"/>
              <a:buChar char="Ø"/>
            </a:pPr>
            <a:r>
              <a:rPr lang="en-GB" sz="2000" dirty="0" smtClean="0"/>
              <a:t>⍴</a:t>
            </a:r>
            <a:r>
              <a:rPr lang="en-GB" sz="2000" baseline="-25000" dirty="0" err="1" smtClean="0"/>
              <a:t>e,th</a:t>
            </a:r>
            <a:r>
              <a:rPr lang="en-GB" sz="2000" dirty="0"/>
              <a:t> </a:t>
            </a:r>
            <a:r>
              <a:rPr lang="en-GB" sz="2000" dirty="0" smtClean="0"/>
              <a:t>= 1.89⋅10</a:t>
            </a:r>
            <a:r>
              <a:rPr lang="en-GB" sz="2000" baseline="30000" dirty="0" smtClean="0"/>
              <a:t>10</a:t>
            </a:r>
            <a:r>
              <a:rPr lang="en-GB" sz="2000" dirty="0" smtClean="0"/>
              <a:t>  e</a:t>
            </a:r>
            <a:r>
              <a:rPr lang="en-GB" sz="2000" baseline="30000" dirty="0" smtClean="0"/>
              <a:t>-</a:t>
            </a:r>
            <a:r>
              <a:rPr lang="en-GB" sz="2000" dirty="0" smtClean="0"/>
              <a:t>/m</a:t>
            </a:r>
            <a:r>
              <a:rPr lang="en-GB" sz="2000" baseline="30000" dirty="0" smtClean="0"/>
              <a:t>3</a:t>
            </a:r>
            <a:r>
              <a:rPr lang="en-GB" sz="2000" dirty="0" smtClean="0"/>
              <a:t>			</a:t>
            </a:r>
            <a:r>
              <a:rPr lang="en-GB" sz="2000" dirty="0" smtClean="0">
                <a:solidFill>
                  <a:schemeClr val="accent1"/>
                </a:solidFill>
              </a:rPr>
              <a:t>considering the full circumference </a:t>
            </a:r>
            <a:r>
              <a:rPr lang="en-GB" sz="2000" dirty="0" smtClean="0"/>
              <a:t>L = 90.7 km</a:t>
            </a:r>
            <a:endParaRPr lang="en-GB" sz="2000" baseline="30000" dirty="0" smtClean="0"/>
          </a:p>
          <a:p>
            <a:pPr lvl="1">
              <a:buFont typeface="Wingdings" charset="2"/>
              <a:buChar char="Ø"/>
            </a:pPr>
            <a:endParaRPr lang="en-GB" sz="1600" dirty="0" smtClean="0"/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</p:txBody>
      </p:sp>
      <p:sp>
        <p:nvSpPr>
          <p:cNvPr id="1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1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11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E-Cloud </a:t>
            </a:r>
            <a:r>
              <a:rPr lang="en-GB" dirty="0" smtClean="0"/>
              <a:t>Stability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39</a:t>
            </a:fld>
            <a:endParaRPr lang="it-IT" dirty="0"/>
          </a:p>
        </p:txBody>
      </p:sp>
      <p:sp>
        <p:nvSpPr>
          <p:cNvPr id="18" name="Segnaposto contenuto 2"/>
          <p:cNvSpPr txBox="1">
            <a:spLocks/>
          </p:cNvSpPr>
          <p:nvPr/>
        </p:nvSpPr>
        <p:spPr>
          <a:xfrm>
            <a:off x="320040" y="1136452"/>
            <a:ext cx="11603308" cy="414004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Drift Space</a:t>
            </a:r>
            <a:endParaRPr lang="en-GB" sz="1600" dirty="0" smtClean="0"/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7563"/>
            <a:ext cx="3600000" cy="3240000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4" t="51014" r="8510"/>
          <a:stretch/>
        </p:blipFill>
        <p:spPr>
          <a:xfrm>
            <a:off x="4003348" y="2671314"/>
            <a:ext cx="7920000" cy="3057053"/>
          </a:xfrm>
          <a:prstGeom prst="rect">
            <a:avLst/>
          </a:prstGeom>
        </p:spPr>
      </p:pic>
      <p:cxnSp>
        <p:nvCxnSpPr>
          <p:cNvPr id="12" name="Connettore 2 67"/>
          <p:cNvCxnSpPr/>
          <p:nvPr/>
        </p:nvCxnSpPr>
        <p:spPr>
          <a:xfrm flipH="1">
            <a:off x="1046922" y="4129543"/>
            <a:ext cx="2956426" cy="164161"/>
          </a:xfrm>
          <a:prstGeom prst="straightConnector1">
            <a:avLst/>
          </a:prstGeom>
          <a:ln w="28575">
            <a:solidFill>
              <a:srgbClr val="FF0000"/>
            </a:solidFill>
            <a:headEnd type="stealth" w="lg" len="lg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87370" y="5540424"/>
            <a:ext cx="11972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Some simulations do not reach the </a:t>
            </a:r>
            <a:r>
              <a:rPr lang="en-GB" dirty="0" err="1" smtClean="0">
                <a:solidFill>
                  <a:schemeClr val="accent1"/>
                </a:solidFill>
              </a:rPr>
              <a:t>multipacting</a:t>
            </a:r>
            <a:r>
              <a:rPr lang="en-GB" dirty="0" smtClean="0">
                <a:solidFill>
                  <a:schemeClr val="accent1"/>
                </a:solidFill>
              </a:rPr>
              <a:t> saturation value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With </a:t>
            </a:r>
            <a:r>
              <a:rPr lang="en-GB" dirty="0" smtClean="0">
                <a:solidFill>
                  <a:schemeClr val="accent1"/>
                </a:solidFill>
              </a:rPr>
              <a:t>larger</a:t>
            </a:r>
            <a:r>
              <a:rPr lang="en-GB" dirty="0" smtClean="0"/>
              <a:t> values of the </a:t>
            </a:r>
            <a:r>
              <a:rPr lang="en-GB" dirty="0" smtClean="0">
                <a:solidFill>
                  <a:schemeClr val="accent1"/>
                </a:solidFill>
              </a:rPr>
              <a:t>photoemission</a:t>
            </a:r>
            <a:r>
              <a:rPr lang="en-GB" dirty="0" smtClean="0"/>
              <a:t> generation rate, the saturation value can be reached </a:t>
            </a:r>
            <a:r>
              <a:rPr lang="en-GB" dirty="0" smtClean="0">
                <a:solidFill>
                  <a:schemeClr val="accent1"/>
                </a:solidFill>
              </a:rPr>
              <a:t>within less bunch passages</a:t>
            </a:r>
            <a:endParaRPr lang="en-GB" dirty="0"/>
          </a:p>
        </p:txBody>
      </p:sp>
      <p:sp>
        <p:nvSpPr>
          <p:cNvPr id="20" name="Anello 19"/>
          <p:cNvSpPr/>
          <p:nvPr/>
        </p:nvSpPr>
        <p:spPr>
          <a:xfrm>
            <a:off x="712967" y="4112231"/>
            <a:ext cx="360000" cy="360000"/>
          </a:xfrm>
          <a:prstGeom prst="donut">
            <a:avLst>
              <a:gd name="adj" fmla="val 959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6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17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15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FCC-</a:t>
            </a:r>
            <a:r>
              <a:rPr lang="en-GB" dirty="0" err="1" smtClean="0"/>
              <a:t>ee</a:t>
            </a:r>
            <a:r>
              <a:rPr lang="en-GB" dirty="0" smtClean="0"/>
              <a:t> </a:t>
            </a:r>
            <a:r>
              <a:rPr lang="en-GB" dirty="0" err="1" smtClean="0"/>
              <a:t>MidTerm</a:t>
            </a:r>
            <a:r>
              <a:rPr lang="en-GB" dirty="0" smtClean="0"/>
              <a:t> Report Parameters</a:t>
            </a:r>
            <a:endParaRPr lang="en-GB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48"/>
          <a:stretch/>
        </p:blipFill>
        <p:spPr>
          <a:xfrm>
            <a:off x="151142" y="1083925"/>
            <a:ext cx="5165986" cy="3740932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257776" y="4824857"/>
            <a:ext cx="21248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From </a:t>
            </a:r>
            <a:r>
              <a:rPr lang="en-GB" sz="1400" i="1" dirty="0"/>
              <a:t>FCC </a:t>
            </a:r>
            <a:r>
              <a:rPr lang="en-GB" sz="1400" i="1" dirty="0" err="1"/>
              <a:t>MidTerm</a:t>
            </a:r>
            <a:r>
              <a:rPr lang="en-GB" sz="1400" i="1" dirty="0"/>
              <a:t> Report 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3372" y="861812"/>
            <a:ext cx="6678409" cy="5400000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5493372" y="6261812"/>
            <a:ext cx="6417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From </a:t>
            </a:r>
            <a:r>
              <a:rPr lang="en-US" sz="1400" i="1" dirty="0" smtClean="0"/>
              <a:t>K</a:t>
            </a:r>
            <a:r>
              <a:rPr lang="en-US" sz="1400" i="1" dirty="0"/>
              <a:t>. </a:t>
            </a:r>
            <a:r>
              <a:rPr lang="en-US" sz="1400" i="1" dirty="0" err="1" smtClean="0"/>
              <a:t>Oide</a:t>
            </a:r>
            <a:r>
              <a:rPr lang="en-US" sz="1400" i="1" dirty="0" smtClean="0"/>
              <a:t>,</a:t>
            </a:r>
            <a:r>
              <a:rPr lang="en-US" sz="1400" i="1" dirty="0"/>
              <a:t> </a:t>
            </a:r>
            <a:r>
              <a:rPr lang="en-US" sz="1400" i="1" dirty="0" smtClean="0"/>
              <a:t>”Small </a:t>
            </a:r>
            <a:r>
              <a:rPr lang="en-US" sz="1400" i="1" dirty="0"/>
              <a:t>updates on the baseline </a:t>
            </a:r>
            <a:r>
              <a:rPr lang="en-US" sz="1400" i="1" dirty="0" smtClean="0"/>
              <a:t>optics”</a:t>
            </a:r>
            <a:endParaRPr lang="en-US" sz="1400" i="1" dirty="0"/>
          </a:p>
          <a:p>
            <a:r>
              <a:rPr lang="en-US" sz="1400" i="1" dirty="0"/>
              <a:t>July 20, 2023 @ the 170th FCC-</a:t>
            </a:r>
            <a:r>
              <a:rPr lang="en-US" sz="1400" i="1" dirty="0" err="1"/>
              <a:t>ee</a:t>
            </a:r>
            <a:r>
              <a:rPr lang="en-US" sz="1400" i="1" dirty="0"/>
              <a:t> Optics Design Meeting &amp; 41st FCCIS WP2.2 </a:t>
            </a:r>
            <a:r>
              <a:rPr lang="en-US" sz="1400" i="1" dirty="0" err="1" smtClean="0"/>
              <a:t>Meeti</a:t>
            </a:r>
            <a:r>
              <a:rPr lang="en-GB" sz="1400" i="1" dirty="0" smtClean="0"/>
              <a:t>ng</a:t>
            </a:r>
            <a:endParaRPr lang="en-US" sz="1400" i="1" dirty="0"/>
          </a:p>
        </p:txBody>
      </p:sp>
      <p:sp>
        <p:nvSpPr>
          <p:cNvPr id="11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2249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E-Cloud Transverse Distribution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40</a:t>
            </a:fld>
            <a:endParaRPr lang="it-IT" dirty="0"/>
          </a:p>
        </p:txBody>
      </p:sp>
      <p:sp>
        <p:nvSpPr>
          <p:cNvPr id="95" name="Rettangolo 94"/>
          <p:cNvSpPr/>
          <p:nvPr/>
        </p:nvSpPr>
        <p:spPr>
          <a:xfrm>
            <a:off x="-829044" y="9349769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8" name="Rettangolo 97"/>
          <p:cNvSpPr/>
          <p:nvPr/>
        </p:nvSpPr>
        <p:spPr>
          <a:xfrm>
            <a:off x="-1096405" y="9927513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CasellaDiTesto 15"/>
          <p:cNvSpPr txBox="1"/>
          <p:nvPr/>
        </p:nvSpPr>
        <p:spPr>
          <a:xfrm>
            <a:off x="1047085" y="1883298"/>
            <a:ext cx="4380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Drift Space</a:t>
            </a:r>
            <a:endParaRPr lang="en-GB" sz="1600" b="1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5894174" y="1883298"/>
            <a:ext cx="4380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Dipole</a:t>
            </a:r>
            <a:endParaRPr lang="en-GB" sz="1600" b="1" dirty="0"/>
          </a:p>
        </p:txBody>
      </p:sp>
      <p:grpSp>
        <p:nvGrpSpPr>
          <p:cNvPr id="8" name="Gruppo 7"/>
          <p:cNvGrpSpPr/>
          <p:nvPr/>
        </p:nvGrpSpPr>
        <p:grpSpPr>
          <a:xfrm>
            <a:off x="1047084" y="2242239"/>
            <a:ext cx="4380733" cy="2880000"/>
            <a:chOff x="1493897" y="2242239"/>
            <a:chExt cx="4380733" cy="2880000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93897" y="2242239"/>
              <a:ext cx="4380733" cy="2880000"/>
            </a:xfrm>
            <a:prstGeom prst="rect">
              <a:avLst/>
            </a:prstGeom>
          </p:spPr>
        </p:pic>
        <p:sp>
          <p:nvSpPr>
            <p:cNvPr id="7" name="Rettangolo 6"/>
            <p:cNvSpPr/>
            <p:nvPr/>
          </p:nvSpPr>
          <p:spPr>
            <a:xfrm>
              <a:off x="2299680" y="2514600"/>
              <a:ext cx="2584222" cy="3408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1" name="Gruppo 10"/>
          <p:cNvGrpSpPr/>
          <p:nvPr/>
        </p:nvGrpSpPr>
        <p:grpSpPr>
          <a:xfrm>
            <a:off x="5894173" y="2252630"/>
            <a:ext cx="4380733" cy="2880000"/>
            <a:chOff x="5894173" y="2252630"/>
            <a:chExt cx="4380733" cy="2880000"/>
          </a:xfrm>
        </p:grpSpPr>
        <p:pic>
          <p:nvPicPr>
            <p:cNvPr id="10" name="Immagin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4173" y="2252630"/>
              <a:ext cx="4380733" cy="2880000"/>
            </a:xfrm>
            <a:prstGeom prst="rect">
              <a:avLst/>
            </a:prstGeom>
          </p:spPr>
        </p:pic>
        <p:sp>
          <p:nvSpPr>
            <p:cNvPr id="21" name="Rettangolo 20"/>
            <p:cNvSpPr/>
            <p:nvPr/>
          </p:nvSpPr>
          <p:spPr>
            <a:xfrm>
              <a:off x="6650003" y="2534041"/>
              <a:ext cx="2712206" cy="3408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8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22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43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37507" y="1067403"/>
            <a:ext cx="11326307" cy="518130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GB" dirty="0"/>
              <a:t>A </a:t>
            </a:r>
            <a:r>
              <a:rPr lang="en-GB" dirty="0">
                <a:solidFill>
                  <a:schemeClr val="accent1"/>
                </a:solidFill>
              </a:rPr>
              <a:t>complex problem </a:t>
            </a:r>
            <a:r>
              <a:rPr lang="en-GB" dirty="0"/>
              <a:t>involving </a:t>
            </a:r>
            <a:r>
              <a:rPr lang="en-GB" dirty="0">
                <a:solidFill>
                  <a:schemeClr val="accent1"/>
                </a:solidFill>
              </a:rPr>
              <a:t>two sets of particles mutually </a:t>
            </a:r>
            <a:r>
              <a:rPr lang="en-GB" dirty="0" smtClean="0">
                <a:solidFill>
                  <a:schemeClr val="accent1"/>
                </a:solidFill>
              </a:rPr>
              <a:t>interacting</a:t>
            </a:r>
          </a:p>
          <a:p>
            <a:pPr>
              <a:lnSpc>
                <a:spcPct val="120000"/>
              </a:lnSpc>
            </a:pPr>
            <a:endParaRPr lang="en-GB" dirty="0" smtClean="0"/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41</a:t>
            </a:fld>
            <a:endParaRPr lang="it-IT"/>
          </a:p>
        </p:txBody>
      </p:sp>
      <p:sp>
        <p:nvSpPr>
          <p:cNvPr id="9" name="Rectangle 61">
            <a:extLst>
              <a:ext uri="{FF2B5EF4-FFF2-40B4-BE49-F238E27FC236}">
                <a16:creationId xmlns="" xmlns:a16="http://schemas.microsoft.com/office/drawing/2014/main" id="{49A7E830-C102-EE9B-5FDB-BDD968A11C39}"/>
              </a:ext>
            </a:extLst>
          </p:cNvPr>
          <p:cNvSpPr/>
          <p:nvPr/>
        </p:nvSpPr>
        <p:spPr>
          <a:xfrm>
            <a:off x="6046301" y="2671355"/>
            <a:ext cx="3835400" cy="2311400"/>
          </a:xfrm>
          <a:prstGeom prst="rect">
            <a:avLst/>
          </a:prstGeom>
          <a:solidFill>
            <a:srgbClr val="70AD47">
              <a:alpha val="17000"/>
            </a:srgbClr>
          </a:solidFill>
          <a:ln w="19050" cap="flat" cmpd="sng" algn="ctr">
            <a:noFill/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62">
            <a:extLst>
              <a:ext uri="{FF2B5EF4-FFF2-40B4-BE49-F238E27FC236}">
                <a16:creationId xmlns="" xmlns:a16="http://schemas.microsoft.com/office/drawing/2014/main" id="{6827FE56-3D7F-D91D-C95F-46C6A054AB4F}"/>
              </a:ext>
            </a:extLst>
          </p:cNvPr>
          <p:cNvSpPr/>
          <p:nvPr/>
        </p:nvSpPr>
        <p:spPr>
          <a:xfrm>
            <a:off x="3283341" y="2730624"/>
            <a:ext cx="2534359" cy="2243667"/>
          </a:xfrm>
          <a:prstGeom prst="rect">
            <a:avLst/>
          </a:prstGeom>
          <a:solidFill>
            <a:srgbClr val="ED7D31">
              <a:alpha val="17000"/>
            </a:srgbClr>
          </a:solidFill>
          <a:ln w="19050" cap="flat" cmpd="sng" algn="ctr">
            <a:noFill/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63">
            <a:extLst>
              <a:ext uri="{FF2B5EF4-FFF2-40B4-BE49-F238E27FC236}">
                <a16:creationId xmlns="" xmlns:a16="http://schemas.microsoft.com/office/drawing/2014/main" id="{92704873-C6BE-7D5A-8457-142833FD8FC9}"/>
              </a:ext>
            </a:extLst>
          </p:cNvPr>
          <p:cNvSpPr/>
          <p:nvPr/>
        </p:nvSpPr>
        <p:spPr>
          <a:xfrm>
            <a:off x="1815787" y="3748058"/>
            <a:ext cx="1292577" cy="720000"/>
          </a:xfrm>
          <a:prstGeom prst="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Beam charge distribution</a:t>
            </a:r>
          </a:p>
        </p:txBody>
      </p:sp>
      <p:sp>
        <p:nvSpPr>
          <p:cNvPr id="12" name="Rectangle 64">
            <a:extLst>
              <a:ext uri="{FF2B5EF4-FFF2-40B4-BE49-F238E27FC236}">
                <a16:creationId xmlns="" xmlns:a16="http://schemas.microsoft.com/office/drawing/2014/main" id="{95A39680-BD2F-CDC5-6043-7B9B88AC5092}"/>
              </a:ext>
            </a:extLst>
          </p:cNvPr>
          <p:cNvSpPr/>
          <p:nvPr/>
        </p:nvSpPr>
        <p:spPr>
          <a:xfrm>
            <a:off x="5217691" y="3748058"/>
            <a:ext cx="720000" cy="684000"/>
          </a:xfrm>
          <a:prstGeom prst="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E.M.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forces</a:t>
            </a:r>
          </a:p>
        </p:txBody>
      </p:sp>
      <p:sp>
        <p:nvSpPr>
          <p:cNvPr id="15" name="Rectangle 65">
            <a:extLst>
              <a:ext uri="{FF2B5EF4-FFF2-40B4-BE49-F238E27FC236}">
                <a16:creationId xmlns="" xmlns:a16="http://schemas.microsoft.com/office/drawing/2014/main" id="{2F7D05AB-FA26-1A55-2C72-9018AEB503FA}"/>
              </a:ext>
            </a:extLst>
          </p:cNvPr>
          <p:cNvSpPr/>
          <p:nvPr/>
        </p:nvSpPr>
        <p:spPr>
          <a:xfrm>
            <a:off x="3608463" y="3748058"/>
            <a:ext cx="1109129" cy="720000"/>
          </a:xfrm>
          <a:prstGeom prst="rect">
            <a:avLst/>
          </a:prstGeom>
          <a:gradFill rotWithShape="1">
            <a:gsLst>
              <a:gs pos="0">
                <a:srgbClr val="ED7D31">
                  <a:satMod val="103000"/>
                  <a:lumMod val="102000"/>
                  <a:tint val="94000"/>
                </a:srgbClr>
              </a:gs>
              <a:gs pos="50000">
                <a:srgbClr val="ED7D31">
                  <a:satMod val="110000"/>
                  <a:lumMod val="100000"/>
                  <a:shade val="100000"/>
                </a:srgbClr>
              </a:gs>
              <a:gs pos="100000">
                <a:srgbClr val="ED7D31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Maxwell’s equations</a:t>
            </a:r>
          </a:p>
        </p:txBody>
      </p:sp>
      <p:sp>
        <p:nvSpPr>
          <p:cNvPr id="16" name="Down Arrow 66">
            <a:extLst>
              <a:ext uri="{FF2B5EF4-FFF2-40B4-BE49-F238E27FC236}">
                <a16:creationId xmlns="" xmlns:a16="http://schemas.microsoft.com/office/drawing/2014/main" id="{F9587483-AE2B-D941-B661-271477DF953B}"/>
              </a:ext>
            </a:extLst>
          </p:cNvPr>
          <p:cNvSpPr/>
          <p:nvPr/>
        </p:nvSpPr>
        <p:spPr>
          <a:xfrm rot="16200000">
            <a:off x="3183436" y="3899214"/>
            <a:ext cx="349955" cy="417689"/>
          </a:xfrm>
          <a:prstGeom prst="downArrow">
            <a:avLst/>
          </a:prstGeom>
          <a:solidFill>
            <a:srgbClr val="4472C4">
              <a:lumMod val="20000"/>
              <a:lumOff val="80000"/>
            </a:srgbClr>
          </a:solidFill>
          <a:ln w="6350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67">
            <a:extLst>
              <a:ext uri="{FF2B5EF4-FFF2-40B4-BE49-F238E27FC236}">
                <a16:creationId xmlns="" xmlns:a16="http://schemas.microsoft.com/office/drawing/2014/main" id="{CBB366B8-731D-0104-8BE9-0E61582C76AB}"/>
              </a:ext>
            </a:extLst>
          </p:cNvPr>
          <p:cNvSpPr/>
          <p:nvPr/>
        </p:nvSpPr>
        <p:spPr>
          <a:xfrm>
            <a:off x="6474144" y="3748058"/>
            <a:ext cx="1168397" cy="720000"/>
          </a:xfrm>
          <a:prstGeom prst="rect">
            <a:avLst/>
          </a:prstGeom>
          <a:gradFill rotWithShape="1">
            <a:gsLst>
              <a:gs pos="0">
                <a:srgbClr val="70AD47">
                  <a:satMod val="103000"/>
                  <a:lumMod val="102000"/>
                  <a:tint val="94000"/>
                </a:srgbClr>
              </a:gs>
              <a:gs pos="50000">
                <a:srgbClr val="70AD47">
                  <a:satMod val="110000"/>
                  <a:lumMod val="100000"/>
                  <a:shade val="100000"/>
                </a:srgbClr>
              </a:gs>
              <a:gs pos="100000">
                <a:srgbClr val="70AD47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1500" b="0" i="0" u="none" strike="noStrike" kern="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equations of motion</a:t>
            </a:r>
          </a:p>
        </p:txBody>
      </p:sp>
      <p:sp>
        <p:nvSpPr>
          <p:cNvPr id="18" name="Down Arrow 68">
            <a:extLst>
              <a:ext uri="{FF2B5EF4-FFF2-40B4-BE49-F238E27FC236}">
                <a16:creationId xmlns="" xmlns:a16="http://schemas.microsoft.com/office/drawing/2014/main" id="{C07AC036-E569-1D4A-3076-14D57A0DEF4D}"/>
              </a:ext>
            </a:extLst>
          </p:cNvPr>
          <p:cNvSpPr/>
          <p:nvPr/>
        </p:nvSpPr>
        <p:spPr>
          <a:xfrm rot="16200000">
            <a:off x="4792664" y="3899214"/>
            <a:ext cx="349955" cy="417689"/>
          </a:xfrm>
          <a:prstGeom prst="downArrow">
            <a:avLst/>
          </a:prstGeom>
          <a:solidFill>
            <a:srgbClr val="ED7D31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69">
            <a:extLst>
              <a:ext uri="{FF2B5EF4-FFF2-40B4-BE49-F238E27FC236}">
                <a16:creationId xmlns="" xmlns:a16="http://schemas.microsoft.com/office/drawing/2014/main" id="{C5330169-E8B2-560D-7264-6D1CBA6518DF}"/>
              </a:ext>
            </a:extLst>
          </p:cNvPr>
          <p:cNvSpPr txBox="1"/>
          <p:nvPr/>
        </p:nvSpPr>
        <p:spPr>
          <a:xfrm>
            <a:off x="3283340" y="2408890"/>
            <a:ext cx="2533500" cy="323165"/>
          </a:xfrm>
          <a:prstGeom prst="rect">
            <a:avLst/>
          </a:prstGeom>
          <a:solidFill>
            <a:srgbClr val="ED7D3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Vacuum chamber</a:t>
            </a:r>
          </a:p>
        </p:txBody>
      </p:sp>
      <p:sp>
        <p:nvSpPr>
          <p:cNvPr id="20" name="TextBox 70">
            <a:extLst>
              <a:ext uri="{FF2B5EF4-FFF2-40B4-BE49-F238E27FC236}">
                <a16:creationId xmlns="" xmlns:a16="http://schemas.microsoft.com/office/drawing/2014/main" id="{E96121EE-023B-93B4-5EDA-D6F6A86EB031}"/>
              </a:ext>
            </a:extLst>
          </p:cNvPr>
          <p:cNvSpPr txBox="1"/>
          <p:nvPr/>
        </p:nvSpPr>
        <p:spPr>
          <a:xfrm>
            <a:off x="3204317" y="2820936"/>
            <a:ext cx="19078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i="1" kern="0" dirty="0">
                <a:solidFill>
                  <a:srgbClr val="ED7D31"/>
                </a:solidFill>
              </a:rPr>
              <a:t>Shape, PEC b</a:t>
            </a:r>
            <a:r>
              <a:rPr kumimoji="0" lang="en-US" sz="1300" b="0" i="1" u="none" strike="noStrike" kern="0" cap="none" spc="0" normalizeH="0" baseline="0" noProof="0" dirty="0" err="1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</a:rPr>
              <a:t>oundary</a:t>
            </a: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</a:rPr>
              <a:t> conditions</a:t>
            </a:r>
          </a:p>
        </p:txBody>
      </p:sp>
      <p:sp>
        <p:nvSpPr>
          <p:cNvPr id="21" name="Down Arrow 71">
            <a:extLst>
              <a:ext uri="{FF2B5EF4-FFF2-40B4-BE49-F238E27FC236}">
                <a16:creationId xmlns="" xmlns:a16="http://schemas.microsoft.com/office/drawing/2014/main" id="{A53ED898-3E71-D104-8853-6F4590DE5BA8}"/>
              </a:ext>
            </a:extLst>
          </p:cNvPr>
          <p:cNvSpPr/>
          <p:nvPr/>
        </p:nvSpPr>
        <p:spPr>
          <a:xfrm>
            <a:off x="3966322" y="3376962"/>
            <a:ext cx="349955" cy="310445"/>
          </a:xfrm>
          <a:prstGeom prst="downArrow">
            <a:avLst/>
          </a:prstGeom>
          <a:solidFill>
            <a:srgbClr val="ED7D31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Down Arrow 72">
            <a:extLst>
              <a:ext uri="{FF2B5EF4-FFF2-40B4-BE49-F238E27FC236}">
                <a16:creationId xmlns="" xmlns:a16="http://schemas.microsoft.com/office/drawing/2014/main" id="{4BA99738-0723-B6EE-1FC1-77949043D8F6}"/>
              </a:ext>
            </a:extLst>
          </p:cNvPr>
          <p:cNvSpPr/>
          <p:nvPr/>
        </p:nvSpPr>
        <p:spPr>
          <a:xfrm>
            <a:off x="6633321" y="3376962"/>
            <a:ext cx="349955" cy="310445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 73">
            <a:extLst>
              <a:ext uri="{FF2B5EF4-FFF2-40B4-BE49-F238E27FC236}">
                <a16:creationId xmlns="" xmlns:a16="http://schemas.microsoft.com/office/drawing/2014/main" id="{FF3D0DDA-3FA6-2E1A-C5BD-3BD0295ED121}"/>
              </a:ext>
            </a:extLst>
          </p:cNvPr>
          <p:cNvSpPr/>
          <p:nvPr/>
        </p:nvSpPr>
        <p:spPr>
          <a:xfrm>
            <a:off x="8142640" y="3748058"/>
            <a:ext cx="968021" cy="720000"/>
          </a:xfrm>
          <a:prstGeom prst="rect">
            <a:avLst/>
          </a:prstGeom>
          <a:gradFill rotWithShape="1">
            <a:gsLst>
              <a:gs pos="0">
                <a:srgbClr val="70AD47">
                  <a:satMod val="103000"/>
                  <a:lumMod val="102000"/>
                  <a:tint val="94000"/>
                </a:srgbClr>
              </a:gs>
              <a:gs pos="50000">
                <a:srgbClr val="70AD47">
                  <a:satMod val="110000"/>
                  <a:lumMod val="100000"/>
                  <a:shade val="100000"/>
                </a:srgbClr>
              </a:gs>
              <a:gs pos="100000">
                <a:srgbClr val="70AD47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Maxwell’s equations</a:t>
            </a:r>
          </a:p>
        </p:txBody>
      </p:sp>
      <p:sp>
        <p:nvSpPr>
          <p:cNvPr id="24" name="Rectangle 74">
            <a:extLst>
              <a:ext uri="{FF2B5EF4-FFF2-40B4-BE49-F238E27FC236}">
                <a16:creationId xmlns="" xmlns:a16="http://schemas.microsoft.com/office/drawing/2014/main" id="{060A626F-B5E1-828E-CAE6-30853D7E35E2}"/>
              </a:ext>
            </a:extLst>
          </p:cNvPr>
          <p:cNvSpPr/>
          <p:nvPr/>
        </p:nvSpPr>
        <p:spPr>
          <a:xfrm>
            <a:off x="9610763" y="3748058"/>
            <a:ext cx="720000" cy="684000"/>
          </a:xfrm>
          <a:prstGeom prst="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E.M.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forces</a:t>
            </a:r>
          </a:p>
        </p:txBody>
      </p:sp>
      <p:sp>
        <p:nvSpPr>
          <p:cNvPr id="25" name="Down Arrow 75">
            <a:extLst>
              <a:ext uri="{FF2B5EF4-FFF2-40B4-BE49-F238E27FC236}">
                <a16:creationId xmlns="" xmlns:a16="http://schemas.microsoft.com/office/drawing/2014/main" id="{935B8A13-1B2F-A62B-EE51-0988B23FB528}"/>
              </a:ext>
            </a:extLst>
          </p:cNvPr>
          <p:cNvSpPr/>
          <p:nvPr/>
        </p:nvSpPr>
        <p:spPr>
          <a:xfrm rot="16200000">
            <a:off x="6033619" y="3899214"/>
            <a:ext cx="349955" cy="417689"/>
          </a:xfrm>
          <a:prstGeom prst="downArrow">
            <a:avLst/>
          </a:prstGeom>
          <a:solidFill>
            <a:srgbClr val="4472C4">
              <a:lumMod val="20000"/>
              <a:lumOff val="80000"/>
            </a:srgbClr>
          </a:solidFill>
          <a:ln w="6350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Down Arrow 76">
            <a:extLst>
              <a:ext uri="{FF2B5EF4-FFF2-40B4-BE49-F238E27FC236}">
                <a16:creationId xmlns="" xmlns:a16="http://schemas.microsoft.com/office/drawing/2014/main" id="{743D6793-9871-EA1D-0F47-0CD564D5E913}"/>
              </a:ext>
            </a:extLst>
          </p:cNvPr>
          <p:cNvSpPr/>
          <p:nvPr/>
        </p:nvSpPr>
        <p:spPr>
          <a:xfrm rot="16200000">
            <a:off x="7717613" y="3899214"/>
            <a:ext cx="349955" cy="417689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Down Arrow 77">
            <a:extLst>
              <a:ext uri="{FF2B5EF4-FFF2-40B4-BE49-F238E27FC236}">
                <a16:creationId xmlns="" xmlns:a16="http://schemas.microsoft.com/office/drawing/2014/main" id="{D3A75F87-8A83-D469-DBFA-44E12A2DC4AB}"/>
              </a:ext>
            </a:extLst>
          </p:cNvPr>
          <p:cNvSpPr/>
          <p:nvPr/>
        </p:nvSpPr>
        <p:spPr>
          <a:xfrm rot="16200000">
            <a:off x="9216729" y="3899214"/>
            <a:ext cx="349955" cy="417689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78">
            <a:extLst>
              <a:ext uri="{FF2B5EF4-FFF2-40B4-BE49-F238E27FC236}">
                <a16:creationId xmlns="" xmlns:a16="http://schemas.microsoft.com/office/drawing/2014/main" id="{353EB584-2D2F-0285-60E2-016EC0053A9B}"/>
              </a:ext>
            </a:extLst>
          </p:cNvPr>
          <p:cNvSpPr txBox="1"/>
          <p:nvPr/>
        </p:nvSpPr>
        <p:spPr>
          <a:xfrm>
            <a:off x="6050422" y="2820936"/>
            <a:ext cx="196560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e</a:t>
            </a:r>
            <a:r>
              <a:rPr kumimoji="0" lang="en-US" sz="1300" b="0" i="1" u="none" strike="noStrike" kern="0" cap="none" spc="0" normalizeH="0" baseline="3000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- </a:t>
            </a: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production mechanisms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(e.g. secondary emission) </a:t>
            </a:r>
          </a:p>
        </p:txBody>
      </p:sp>
      <p:sp>
        <p:nvSpPr>
          <p:cNvPr id="29" name="Down Arrow 80">
            <a:extLst>
              <a:ext uri="{FF2B5EF4-FFF2-40B4-BE49-F238E27FC236}">
                <a16:creationId xmlns="" xmlns:a16="http://schemas.microsoft.com/office/drawing/2014/main" id="{2F0BDB62-755A-C407-45A6-EDCF40038F0F}"/>
              </a:ext>
            </a:extLst>
          </p:cNvPr>
          <p:cNvSpPr/>
          <p:nvPr/>
        </p:nvSpPr>
        <p:spPr>
          <a:xfrm flipV="1">
            <a:off x="7149788" y="3376962"/>
            <a:ext cx="349955" cy="310445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TextBox 81">
            <a:extLst>
              <a:ext uri="{FF2B5EF4-FFF2-40B4-BE49-F238E27FC236}">
                <a16:creationId xmlns="" xmlns:a16="http://schemas.microsoft.com/office/drawing/2014/main" id="{97E6DCE4-E0CB-8B97-7700-5F57D25BF786}"/>
              </a:ext>
            </a:extLst>
          </p:cNvPr>
          <p:cNvSpPr txBox="1"/>
          <p:nvPr/>
        </p:nvSpPr>
        <p:spPr>
          <a:xfrm>
            <a:off x="6046593" y="2408890"/>
            <a:ext cx="3832434" cy="323165"/>
          </a:xfrm>
          <a:prstGeom prst="rect">
            <a:avLst/>
          </a:prstGeom>
          <a:solidFill>
            <a:srgbClr val="70AD4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Electron </a:t>
            </a:r>
            <a:r>
              <a:rPr kumimoji="0" lang="en-US" sz="15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cloud effects</a:t>
            </a:r>
            <a:endParaRPr kumimoji="0" lang="en-US" sz="15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31" name="Group 82">
            <a:extLst>
              <a:ext uri="{FF2B5EF4-FFF2-40B4-BE49-F238E27FC236}">
                <a16:creationId xmlns="" xmlns:a16="http://schemas.microsoft.com/office/drawing/2014/main" id="{ED7FCC5C-593A-9A41-8680-5F0B089BBC9B}"/>
              </a:ext>
            </a:extLst>
          </p:cNvPr>
          <p:cNvGrpSpPr/>
          <p:nvPr/>
        </p:nvGrpSpPr>
        <p:grpSpPr>
          <a:xfrm>
            <a:off x="2058500" y="4495284"/>
            <a:ext cx="8043333" cy="1859930"/>
            <a:chOff x="1793460" y="3889709"/>
            <a:chExt cx="8043333" cy="1859930"/>
          </a:xfrm>
        </p:grpSpPr>
        <p:sp>
          <p:nvSpPr>
            <p:cNvPr id="32" name="Rectangle 83">
              <a:extLst>
                <a:ext uri="{FF2B5EF4-FFF2-40B4-BE49-F238E27FC236}">
                  <a16:creationId xmlns="" xmlns:a16="http://schemas.microsoft.com/office/drawing/2014/main" id="{0C0A5E3F-C026-7EE6-298C-EA84A6EB5A2F}"/>
                </a:ext>
              </a:extLst>
            </p:cNvPr>
            <p:cNvSpPr/>
            <p:nvPr/>
          </p:nvSpPr>
          <p:spPr>
            <a:xfrm>
              <a:off x="3210217" y="4924699"/>
              <a:ext cx="2494843" cy="360000"/>
            </a:xfrm>
            <a:prstGeom prst="rect">
              <a:avLst/>
            </a:prstGeom>
            <a:gradFill rotWithShape="1">
              <a:gsLst>
                <a:gs pos="0">
                  <a:srgbClr val="5B9BD5">
                    <a:satMod val="103000"/>
                    <a:lumMod val="102000"/>
                    <a:tint val="94000"/>
                  </a:srgbClr>
                </a:gs>
                <a:gs pos="50000">
                  <a:srgbClr val="5B9BD5">
                    <a:satMod val="110000"/>
                    <a:lumMod val="100000"/>
                    <a:shade val="100000"/>
                  </a:srgbClr>
                </a:gs>
                <a:gs pos="100000">
                  <a:srgbClr val="5B9BD5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Beam equations of motion</a:t>
              </a: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Bent Arrow 84">
              <a:extLst>
                <a:ext uri="{FF2B5EF4-FFF2-40B4-BE49-F238E27FC236}">
                  <a16:creationId xmlns="" xmlns:a16="http://schemas.microsoft.com/office/drawing/2014/main" id="{90204C98-8282-793E-F552-B04A72CAFB27}"/>
                </a:ext>
              </a:extLst>
            </p:cNvPr>
            <p:cNvSpPr/>
            <p:nvPr/>
          </p:nvSpPr>
          <p:spPr>
            <a:xfrm rot="16200000">
              <a:off x="1818864" y="3962315"/>
              <a:ext cx="1236127" cy="1286935"/>
            </a:xfrm>
            <a:prstGeom prst="bentArrow">
              <a:avLst>
                <a:gd name="adj1" fmla="val 12849"/>
                <a:gd name="adj2" fmla="val 15868"/>
                <a:gd name="adj3" fmla="val 18608"/>
                <a:gd name="adj4" fmla="val 43750"/>
              </a:avLst>
            </a:prstGeom>
            <a:solidFill>
              <a:srgbClr val="4472C4">
                <a:lumMod val="20000"/>
                <a:lumOff val="80000"/>
              </a:srgbClr>
            </a:solidFill>
            <a:ln w="635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TextBox 85">
              <a:extLst>
                <a:ext uri="{FF2B5EF4-FFF2-40B4-BE49-F238E27FC236}">
                  <a16:creationId xmlns="" xmlns:a16="http://schemas.microsoft.com/office/drawing/2014/main" id="{1CE63ECB-D695-F66E-EE74-6725C742C26C}"/>
                </a:ext>
              </a:extLst>
            </p:cNvPr>
            <p:cNvSpPr txBox="1"/>
            <p:nvPr/>
          </p:nvSpPr>
          <p:spPr>
            <a:xfrm>
              <a:off x="3472298" y="5257196"/>
              <a:ext cx="154516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300" i="1">
                  <a:solidFill>
                    <a:schemeClr val="accent2"/>
                  </a:solidFill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kern="0" dirty="0">
                  <a:solidFill>
                    <a:srgbClr val="44546A"/>
                  </a:solidFill>
                </a:rPr>
                <a:t>External f</a:t>
              </a:r>
              <a:r>
                <a:rPr kumimoji="0" lang="en-US" sz="1300" b="0" i="1" u="none" strike="noStrike" kern="0" cap="none" spc="0" normalizeH="0" baseline="0" noProof="0" dirty="0" err="1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orces</a:t>
              </a: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 from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Magnets</a:t>
              </a:r>
              <a:r>
                <a:rPr lang="en-US" kern="0" dirty="0">
                  <a:solidFill>
                    <a:srgbClr val="44546A"/>
                  </a:solidFill>
                </a:rPr>
                <a:t> &amp;</a:t>
              </a: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 RF</a:t>
              </a:r>
            </a:p>
          </p:txBody>
        </p:sp>
        <p:sp>
          <p:nvSpPr>
            <p:cNvPr id="35" name="Bent Arrow 86">
              <a:extLst>
                <a:ext uri="{FF2B5EF4-FFF2-40B4-BE49-F238E27FC236}">
                  <a16:creationId xmlns="" xmlns:a16="http://schemas.microsoft.com/office/drawing/2014/main" id="{D6E7C8DA-9649-6163-4178-425FBDF8E86A}"/>
                </a:ext>
              </a:extLst>
            </p:cNvPr>
            <p:cNvSpPr/>
            <p:nvPr/>
          </p:nvSpPr>
          <p:spPr>
            <a:xfrm rot="16200000" flipV="1">
              <a:off x="4942004" y="5171466"/>
              <a:ext cx="287289" cy="601025"/>
            </a:xfrm>
            <a:prstGeom prst="bentArrow">
              <a:avLst>
                <a:gd name="adj1" fmla="val 30737"/>
                <a:gd name="adj2" fmla="val 25000"/>
                <a:gd name="adj3" fmla="val 43756"/>
                <a:gd name="adj4" fmla="val 38004"/>
              </a:avLst>
            </a:prstGeom>
            <a:solidFill>
              <a:srgbClr val="4472C4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Bent Arrow 87">
              <a:extLst>
                <a:ext uri="{FF2B5EF4-FFF2-40B4-BE49-F238E27FC236}">
                  <a16:creationId xmlns="" xmlns:a16="http://schemas.microsoft.com/office/drawing/2014/main" id="{D8DD4389-5EBA-DA6F-0936-77EF2B9EED19}"/>
                </a:ext>
              </a:extLst>
            </p:cNvPr>
            <p:cNvSpPr/>
            <p:nvPr/>
          </p:nvSpPr>
          <p:spPr>
            <a:xfrm rot="10800000">
              <a:off x="5784083" y="4035690"/>
              <a:ext cx="4052710" cy="1286935"/>
            </a:xfrm>
            <a:prstGeom prst="bentArrow">
              <a:avLst>
                <a:gd name="adj1" fmla="val 12849"/>
                <a:gd name="adj2" fmla="val 15868"/>
                <a:gd name="adj3" fmla="val 18608"/>
                <a:gd name="adj4" fmla="val 43750"/>
              </a:avLst>
            </a:prstGeom>
            <a:solidFill>
              <a:srgbClr val="4472C4">
                <a:lumMod val="20000"/>
                <a:lumOff val="80000"/>
              </a:srgbClr>
            </a:solidFill>
            <a:ln w="635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Down Arrow 88">
              <a:extLst>
                <a:ext uri="{FF2B5EF4-FFF2-40B4-BE49-F238E27FC236}">
                  <a16:creationId xmlns="" xmlns:a16="http://schemas.microsoft.com/office/drawing/2014/main" id="{2C565854-1384-1FCC-6572-FBE944965A46}"/>
                </a:ext>
              </a:extLst>
            </p:cNvPr>
            <p:cNvSpPr/>
            <p:nvPr/>
          </p:nvSpPr>
          <p:spPr>
            <a:xfrm>
              <a:off x="5159163" y="3889709"/>
              <a:ext cx="299158" cy="965198"/>
            </a:xfrm>
            <a:prstGeom prst="downArrow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solidFill>
                <a:srgbClr val="44546A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8" name="U-Turn Arrow 5">
            <a:extLst>
              <a:ext uri="{FF2B5EF4-FFF2-40B4-BE49-F238E27FC236}">
                <a16:creationId xmlns="" xmlns:a16="http://schemas.microsoft.com/office/drawing/2014/main" id="{01EFBE05-9EDF-E7D4-925C-777426442374}"/>
              </a:ext>
            </a:extLst>
          </p:cNvPr>
          <p:cNvSpPr/>
          <p:nvPr/>
        </p:nvSpPr>
        <p:spPr>
          <a:xfrm flipH="1" flipV="1">
            <a:off x="7459579" y="4548136"/>
            <a:ext cx="2292300" cy="338666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Down Arrow 7">
            <a:extLst>
              <a:ext uri="{FF2B5EF4-FFF2-40B4-BE49-F238E27FC236}">
                <a16:creationId xmlns="" xmlns:a16="http://schemas.microsoft.com/office/drawing/2014/main" id="{3BE912B5-8E4C-16F8-2D65-9C64C3D8701B}"/>
              </a:ext>
            </a:extLst>
          </p:cNvPr>
          <p:cNvSpPr/>
          <p:nvPr/>
        </p:nvSpPr>
        <p:spPr>
          <a:xfrm flipV="1">
            <a:off x="6458343" y="4535725"/>
            <a:ext cx="349955" cy="194798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TextBox 8">
            <a:extLst>
              <a:ext uri="{FF2B5EF4-FFF2-40B4-BE49-F238E27FC236}">
                <a16:creationId xmlns="" xmlns:a16="http://schemas.microsoft.com/office/drawing/2014/main" id="{BBE90852-8879-F240-707F-8C96785DB05A}"/>
              </a:ext>
            </a:extLst>
          </p:cNvPr>
          <p:cNvSpPr txBox="1"/>
          <p:nvPr/>
        </p:nvSpPr>
        <p:spPr>
          <a:xfrm>
            <a:off x="6025184" y="4689587"/>
            <a:ext cx="120257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External</a:t>
            </a:r>
            <a:r>
              <a:rPr kumimoji="0" lang="en-US" sz="1300" b="0" i="1" u="none" strike="noStrike" kern="0" cap="none" spc="0" normalizeH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 B field</a:t>
            </a:r>
            <a:endParaRPr kumimoji="0" lang="en-US" sz="1300" b="0" i="1" u="none" strike="noStrike" kern="0" cap="none" spc="0" normalizeH="0" baseline="0" noProof="0" dirty="0">
              <a:ln>
                <a:noFill/>
              </a:ln>
              <a:solidFill>
                <a:srgbClr val="70AD47"/>
              </a:solidFill>
              <a:effectLst/>
              <a:uLnTx/>
              <a:uFillTx/>
            </a:endParaRPr>
          </a:p>
        </p:txBody>
      </p:sp>
      <p:sp>
        <p:nvSpPr>
          <p:cNvPr id="41" name="CasellaDiTesto 40"/>
          <p:cNvSpPr txBox="1"/>
          <p:nvPr/>
        </p:nvSpPr>
        <p:spPr>
          <a:xfrm>
            <a:off x="9850558" y="2397739"/>
            <a:ext cx="1019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Courtesy</a:t>
            </a:r>
            <a:r>
              <a:rPr lang="it-IT" sz="1400" dirty="0" smtClean="0"/>
              <a:t> of</a:t>
            </a:r>
          </a:p>
          <a:p>
            <a:r>
              <a:rPr lang="it-IT" sz="1400" dirty="0"/>
              <a:t>G</a:t>
            </a:r>
            <a:r>
              <a:rPr lang="it-IT" sz="1400" dirty="0" smtClean="0"/>
              <a:t>. </a:t>
            </a:r>
            <a:r>
              <a:rPr lang="it-IT" sz="1400" dirty="0" err="1" smtClean="0"/>
              <a:t>Rumolo</a:t>
            </a:r>
            <a:endParaRPr lang="it-IT" sz="1400" dirty="0" smtClean="0"/>
          </a:p>
        </p:txBody>
      </p:sp>
      <p:sp>
        <p:nvSpPr>
          <p:cNvPr id="42" name="Titolo 1"/>
          <p:cNvSpPr txBox="1">
            <a:spLocks/>
          </p:cNvSpPr>
          <p:nvPr/>
        </p:nvSpPr>
        <p:spPr>
          <a:xfrm>
            <a:off x="679176" y="197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Stability Simulations</a:t>
            </a:r>
            <a:endParaRPr lang="en-GB" dirty="0"/>
          </a:p>
        </p:txBody>
      </p:sp>
      <p:sp>
        <p:nvSpPr>
          <p:cNvPr id="4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4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23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37507" y="1067403"/>
            <a:ext cx="11326307" cy="518130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Beam dynamics simulations </a:t>
            </a:r>
            <a:r>
              <a:rPr lang="en-US" dirty="0">
                <a:sym typeface="Wingdings" pitchFamily="2" charset="2"/>
              </a:rPr>
              <a:t> Model</a:t>
            </a:r>
            <a:r>
              <a:rPr lang="en-US" dirty="0"/>
              <a:t> the </a:t>
            </a:r>
            <a:r>
              <a:rPr lang="en-US" dirty="0">
                <a:solidFill>
                  <a:schemeClr val="accent1"/>
                </a:solidFill>
              </a:rPr>
              <a:t>interaction</a:t>
            </a:r>
            <a:r>
              <a:rPr lang="en-US" dirty="0"/>
              <a:t> of the </a:t>
            </a:r>
            <a:r>
              <a:rPr lang="en-US" dirty="0">
                <a:solidFill>
                  <a:schemeClr val="accent1"/>
                </a:solidFill>
              </a:rPr>
              <a:t>beam</a:t>
            </a:r>
            <a:r>
              <a:rPr lang="en-US" dirty="0"/>
              <a:t> (typically a single bunch) with a </a:t>
            </a:r>
            <a:r>
              <a:rPr lang="en-US" dirty="0">
                <a:solidFill>
                  <a:schemeClr val="accent1"/>
                </a:solidFill>
              </a:rPr>
              <a:t>given initial electron distribution</a:t>
            </a:r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42</a:t>
            </a:fld>
            <a:endParaRPr lang="it-IT"/>
          </a:p>
        </p:txBody>
      </p:sp>
      <p:sp>
        <p:nvSpPr>
          <p:cNvPr id="75" name="Rectangle 61">
            <a:extLst>
              <a:ext uri="{FF2B5EF4-FFF2-40B4-BE49-F238E27FC236}">
                <a16:creationId xmlns="" xmlns:a16="http://schemas.microsoft.com/office/drawing/2014/main" id="{49A7E830-C102-EE9B-5FDB-BDD968A11C39}"/>
              </a:ext>
            </a:extLst>
          </p:cNvPr>
          <p:cNvSpPr/>
          <p:nvPr/>
        </p:nvSpPr>
        <p:spPr>
          <a:xfrm>
            <a:off x="6046301" y="2674726"/>
            <a:ext cx="3835400" cy="2311400"/>
          </a:xfrm>
          <a:prstGeom prst="rect">
            <a:avLst/>
          </a:prstGeom>
          <a:solidFill>
            <a:srgbClr val="70AD47">
              <a:alpha val="17000"/>
            </a:srgbClr>
          </a:solidFill>
          <a:ln w="19050" cap="flat" cmpd="sng" algn="ctr">
            <a:noFill/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Rectangle 62">
            <a:extLst>
              <a:ext uri="{FF2B5EF4-FFF2-40B4-BE49-F238E27FC236}">
                <a16:creationId xmlns="" xmlns:a16="http://schemas.microsoft.com/office/drawing/2014/main" id="{6827FE56-3D7F-D91D-C95F-46C6A054AB4F}"/>
              </a:ext>
            </a:extLst>
          </p:cNvPr>
          <p:cNvSpPr/>
          <p:nvPr/>
        </p:nvSpPr>
        <p:spPr>
          <a:xfrm>
            <a:off x="3283341" y="2733995"/>
            <a:ext cx="2534359" cy="2243667"/>
          </a:xfrm>
          <a:prstGeom prst="rect">
            <a:avLst/>
          </a:prstGeom>
          <a:solidFill>
            <a:srgbClr val="ED7D31">
              <a:alpha val="17000"/>
            </a:srgbClr>
          </a:solidFill>
          <a:ln w="19050" cap="flat" cmpd="sng" algn="ctr">
            <a:noFill/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Rectangle 63">
            <a:extLst>
              <a:ext uri="{FF2B5EF4-FFF2-40B4-BE49-F238E27FC236}">
                <a16:creationId xmlns="" xmlns:a16="http://schemas.microsoft.com/office/drawing/2014/main" id="{92704873-C6BE-7D5A-8457-142833FD8FC9}"/>
              </a:ext>
            </a:extLst>
          </p:cNvPr>
          <p:cNvSpPr/>
          <p:nvPr/>
        </p:nvSpPr>
        <p:spPr>
          <a:xfrm>
            <a:off x="1815787" y="3751429"/>
            <a:ext cx="1292577" cy="720000"/>
          </a:xfrm>
          <a:prstGeom prst="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Beam charge distribution</a:t>
            </a:r>
          </a:p>
        </p:txBody>
      </p:sp>
      <p:sp>
        <p:nvSpPr>
          <p:cNvPr id="78" name="Rectangle 64">
            <a:extLst>
              <a:ext uri="{FF2B5EF4-FFF2-40B4-BE49-F238E27FC236}">
                <a16:creationId xmlns="" xmlns:a16="http://schemas.microsoft.com/office/drawing/2014/main" id="{95A39680-BD2F-CDC5-6043-7B9B88AC5092}"/>
              </a:ext>
            </a:extLst>
          </p:cNvPr>
          <p:cNvSpPr/>
          <p:nvPr/>
        </p:nvSpPr>
        <p:spPr>
          <a:xfrm>
            <a:off x="5217691" y="3751429"/>
            <a:ext cx="720000" cy="684000"/>
          </a:xfrm>
          <a:prstGeom prst="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E.M.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forces</a:t>
            </a:r>
          </a:p>
        </p:txBody>
      </p:sp>
      <p:sp>
        <p:nvSpPr>
          <p:cNvPr id="79" name="Rectangle 65">
            <a:extLst>
              <a:ext uri="{FF2B5EF4-FFF2-40B4-BE49-F238E27FC236}">
                <a16:creationId xmlns="" xmlns:a16="http://schemas.microsoft.com/office/drawing/2014/main" id="{2F7D05AB-FA26-1A55-2C72-9018AEB503FA}"/>
              </a:ext>
            </a:extLst>
          </p:cNvPr>
          <p:cNvSpPr/>
          <p:nvPr/>
        </p:nvSpPr>
        <p:spPr>
          <a:xfrm>
            <a:off x="3608463" y="3751429"/>
            <a:ext cx="1109129" cy="720000"/>
          </a:xfrm>
          <a:prstGeom prst="rect">
            <a:avLst/>
          </a:prstGeom>
          <a:gradFill rotWithShape="1">
            <a:gsLst>
              <a:gs pos="0">
                <a:srgbClr val="ED7D31">
                  <a:satMod val="103000"/>
                  <a:lumMod val="102000"/>
                  <a:tint val="94000"/>
                </a:srgbClr>
              </a:gs>
              <a:gs pos="50000">
                <a:srgbClr val="ED7D31">
                  <a:satMod val="110000"/>
                  <a:lumMod val="100000"/>
                  <a:shade val="100000"/>
                </a:srgbClr>
              </a:gs>
              <a:gs pos="100000">
                <a:srgbClr val="ED7D31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Maxwell’s equations</a:t>
            </a:r>
          </a:p>
        </p:txBody>
      </p:sp>
      <p:sp>
        <p:nvSpPr>
          <p:cNvPr id="80" name="Down Arrow 66">
            <a:extLst>
              <a:ext uri="{FF2B5EF4-FFF2-40B4-BE49-F238E27FC236}">
                <a16:creationId xmlns="" xmlns:a16="http://schemas.microsoft.com/office/drawing/2014/main" id="{F9587483-AE2B-D941-B661-271477DF953B}"/>
              </a:ext>
            </a:extLst>
          </p:cNvPr>
          <p:cNvSpPr/>
          <p:nvPr/>
        </p:nvSpPr>
        <p:spPr>
          <a:xfrm rot="16200000">
            <a:off x="3183436" y="3902585"/>
            <a:ext cx="349955" cy="417689"/>
          </a:xfrm>
          <a:prstGeom prst="downArrow">
            <a:avLst/>
          </a:prstGeom>
          <a:solidFill>
            <a:srgbClr val="4472C4">
              <a:lumMod val="20000"/>
              <a:lumOff val="80000"/>
            </a:srgbClr>
          </a:solidFill>
          <a:ln w="6350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1" name="Rectangle 67">
            <a:extLst>
              <a:ext uri="{FF2B5EF4-FFF2-40B4-BE49-F238E27FC236}">
                <a16:creationId xmlns="" xmlns:a16="http://schemas.microsoft.com/office/drawing/2014/main" id="{CBB366B8-731D-0104-8BE9-0E61582C76AB}"/>
              </a:ext>
            </a:extLst>
          </p:cNvPr>
          <p:cNvSpPr/>
          <p:nvPr/>
        </p:nvSpPr>
        <p:spPr>
          <a:xfrm>
            <a:off x="6474144" y="3751429"/>
            <a:ext cx="1168397" cy="720000"/>
          </a:xfrm>
          <a:prstGeom prst="rect">
            <a:avLst/>
          </a:prstGeom>
          <a:gradFill rotWithShape="1">
            <a:gsLst>
              <a:gs pos="0">
                <a:srgbClr val="70AD47">
                  <a:satMod val="103000"/>
                  <a:lumMod val="102000"/>
                  <a:tint val="94000"/>
                </a:srgbClr>
              </a:gs>
              <a:gs pos="50000">
                <a:srgbClr val="70AD47">
                  <a:satMod val="110000"/>
                  <a:lumMod val="100000"/>
                  <a:shade val="100000"/>
                </a:srgbClr>
              </a:gs>
              <a:gs pos="100000">
                <a:srgbClr val="70AD47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1500" b="0" i="0" u="none" strike="noStrike" kern="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equations of motion</a:t>
            </a:r>
          </a:p>
        </p:txBody>
      </p:sp>
      <p:sp>
        <p:nvSpPr>
          <p:cNvPr id="82" name="Down Arrow 68">
            <a:extLst>
              <a:ext uri="{FF2B5EF4-FFF2-40B4-BE49-F238E27FC236}">
                <a16:creationId xmlns="" xmlns:a16="http://schemas.microsoft.com/office/drawing/2014/main" id="{C07AC036-E569-1D4A-3076-14D57A0DEF4D}"/>
              </a:ext>
            </a:extLst>
          </p:cNvPr>
          <p:cNvSpPr/>
          <p:nvPr/>
        </p:nvSpPr>
        <p:spPr>
          <a:xfrm rot="16200000">
            <a:off x="4792664" y="3902585"/>
            <a:ext cx="349955" cy="417689"/>
          </a:xfrm>
          <a:prstGeom prst="downArrow">
            <a:avLst/>
          </a:prstGeom>
          <a:solidFill>
            <a:srgbClr val="ED7D31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3" name="TextBox 69">
            <a:extLst>
              <a:ext uri="{FF2B5EF4-FFF2-40B4-BE49-F238E27FC236}">
                <a16:creationId xmlns="" xmlns:a16="http://schemas.microsoft.com/office/drawing/2014/main" id="{C5330169-E8B2-560D-7264-6D1CBA6518DF}"/>
              </a:ext>
            </a:extLst>
          </p:cNvPr>
          <p:cNvSpPr txBox="1"/>
          <p:nvPr/>
        </p:nvSpPr>
        <p:spPr>
          <a:xfrm>
            <a:off x="3283340" y="2412261"/>
            <a:ext cx="2533500" cy="323165"/>
          </a:xfrm>
          <a:prstGeom prst="rect">
            <a:avLst/>
          </a:prstGeom>
          <a:solidFill>
            <a:srgbClr val="ED7D3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Vacuum chamber</a:t>
            </a:r>
          </a:p>
        </p:txBody>
      </p:sp>
      <p:sp>
        <p:nvSpPr>
          <p:cNvPr id="84" name="TextBox 70">
            <a:extLst>
              <a:ext uri="{FF2B5EF4-FFF2-40B4-BE49-F238E27FC236}">
                <a16:creationId xmlns="" xmlns:a16="http://schemas.microsoft.com/office/drawing/2014/main" id="{E96121EE-023B-93B4-5EDA-D6F6A86EB031}"/>
              </a:ext>
            </a:extLst>
          </p:cNvPr>
          <p:cNvSpPr txBox="1"/>
          <p:nvPr/>
        </p:nvSpPr>
        <p:spPr>
          <a:xfrm>
            <a:off x="3204317" y="2824307"/>
            <a:ext cx="19078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i="1" kern="0" dirty="0">
                <a:solidFill>
                  <a:srgbClr val="ED7D31"/>
                </a:solidFill>
              </a:rPr>
              <a:t>Shape, PEC b</a:t>
            </a:r>
            <a:r>
              <a:rPr kumimoji="0" lang="en-US" sz="1300" b="0" i="1" u="none" strike="noStrike" kern="0" cap="none" spc="0" normalizeH="0" baseline="0" noProof="0" dirty="0" err="1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</a:rPr>
              <a:t>oundary</a:t>
            </a: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</a:rPr>
              <a:t> conditions</a:t>
            </a:r>
          </a:p>
        </p:txBody>
      </p:sp>
      <p:sp>
        <p:nvSpPr>
          <p:cNvPr id="85" name="Down Arrow 71">
            <a:extLst>
              <a:ext uri="{FF2B5EF4-FFF2-40B4-BE49-F238E27FC236}">
                <a16:creationId xmlns="" xmlns:a16="http://schemas.microsoft.com/office/drawing/2014/main" id="{A53ED898-3E71-D104-8853-6F4590DE5BA8}"/>
              </a:ext>
            </a:extLst>
          </p:cNvPr>
          <p:cNvSpPr/>
          <p:nvPr/>
        </p:nvSpPr>
        <p:spPr>
          <a:xfrm>
            <a:off x="3966322" y="3380333"/>
            <a:ext cx="349955" cy="310445"/>
          </a:xfrm>
          <a:prstGeom prst="downArrow">
            <a:avLst/>
          </a:prstGeom>
          <a:solidFill>
            <a:srgbClr val="ED7D31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Down Arrow 72">
            <a:extLst>
              <a:ext uri="{FF2B5EF4-FFF2-40B4-BE49-F238E27FC236}">
                <a16:creationId xmlns="" xmlns:a16="http://schemas.microsoft.com/office/drawing/2014/main" id="{4BA99738-0723-B6EE-1FC1-77949043D8F6}"/>
              </a:ext>
            </a:extLst>
          </p:cNvPr>
          <p:cNvSpPr/>
          <p:nvPr/>
        </p:nvSpPr>
        <p:spPr>
          <a:xfrm>
            <a:off x="6633321" y="3380333"/>
            <a:ext cx="349955" cy="310445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Rectangle 73">
            <a:extLst>
              <a:ext uri="{FF2B5EF4-FFF2-40B4-BE49-F238E27FC236}">
                <a16:creationId xmlns="" xmlns:a16="http://schemas.microsoft.com/office/drawing/2014/main" id="{FF3D0DDA-3FA6-2E1A-C5BD-3BD0295ED121}"/>
              </a:ext>
            </a:extLst>
          </p:cNvPr>
          <p:cNvSpPr/>
          <p:nvPr/>
        </p:nvSpPr>
        <p:spPr>
          <a:xfrm>
            <a:off x="8142640" y="3751429"/>
            <a:ext cx="968021" cy="720000"/>
          </a:xfrm>
          <a:prstGeom prst="rect">
            <a:avLst/>
          </a:prstGeom>
          <a:gradFill rotWithShape="1">
            <a:gsLst>
              <a:gs pos="0">
                <a:srgbClr val="70AD47">
                  <a:satMod val="103000"/>
                  <a:lumMod val="102000"/>
                  <a:tint val="94000"/>
                </a:srgbClr>
              </a:gs>
              <a:gs pos="50000">
                <a:srgbClr val="70AD47">
                  <a:satMod val="110000"/>
                  <a:lumMod val="100000"/>
                  <a:shade val="100000"/>
                </a:srgbClr>
              </a:gs>
              <a:gs pos="100000">
                <a:srgbClr val="70AD47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Maxwell’s equations</a:t>
            </a:r>
          </a:p>
        </p:txBody>
      </p:sp>
      <p:sp>
        <p:nvSpPr>
          <p:cNvPr id="88" name="Rectangle 74">
            <a:extLst>
              <a:ext uri="{FF2B5EF4-FFF2-40B4-BE49-F238E27FC236}">
                <a16:creationId xmlns="" xmlns:a16="http://schemas.microsoft.com/office/drawing/2014/main" id="{060A626F-B5E1-828E-CAE6-30853D7E35E2}"/>
              </a:ext>
            </a:extLst>
          </p:cNvPr>
          <p:cNvSpPr/>
          <p:nvPr/>
        </p:nvSpPr>
        <p:spPr>
          <a:xfrm>
            <a:off x="9610763" y="3751429"/>
            <a:ext cx="720000" cy="684000"/>
          </a:xfrm>
          <a:prstGeom prst="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E.M.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forces</a:t>
            </a:r>
          </a:p>
        </p:txBody>
      </p:sp>
      <p:sp>
        <p:nvSpPr>
          <p:cNvPr id="89" name="Down Arrow 75">
            <a:extLst>
              <a:ext uri="{FF2B5EF4-FFF2-40B4-BE49-F238E27FC236}">
                <a16:creationId xmlns="" xmlns:a16="http://schemas.microsoft.com/office/drawing/2014/main" id="{935B8A13-1B2F-A62B-EE51-0988B23FB528}"/>
              </a:ext>
            </a:extLst>
          </p:cNvPr>
          <p:cNvSpPr/>
          <p:nvPr/>
        </p:nvSpPr>
        <p:spPr>
          <a:xfrm rot="16200000">
            <a:off x="6033619" y="3902585"/>
            <a:ext cx="349955" cy="417689"/>
          </a:xfrm>
          <a:prstGeom prst="downArrow">
            <a:avLst/>
          </a:prstGeom>
          <a:solidFill>
            <a:srgbClr val="4472C4">
              <a:lumMod val="20000"/>
              <a:lumOff val="80000"/>
            </a:srgbClr>
          </a:solidFill>
          <a:ln w="6350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Down Arrow 76">
            <a:extLst>
              <a:ext uri="{FF2B5EF4-FFF2-40B4-BE49-F238E27FC236}">
                <a16:creationId xmlns="" xmlns:a16="http://schemas.microsoft.com/office/drawing/2014/main" id="{743D6793-9871-EA1D-0F47-0CD564D5E913}"/>
              </a:ext>
            </a:extLst>
          </p:cNvPr>
          <p:cNvSpPr/>
          <p:nvPr/>
        </p:nvSpPr>
        <p:spPr>
          <a:xfrm rot="16200000">
            <a:off x="7717613" y="3902585"/>
            <a:ext cx="349955" cy="417689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Down Arrow 77">
            <a:extLst>
              <a:ext uri="{FF2B5EF4-FFF2-40B4-BE49-F238E27FC236}">
                <a16:creationId xmlns="" xmlns:a16="http://schemas.microsoft.com/office/drawing/2014/main" id="{D3A75F87-8A83-D469-DBFA-44E12A2DC4AB}"/>
              </a:ext>
            </a:extLst>
          </p:cNvPr>
          <p:cNvSpPr/>
          <p:nvPr/>
        </p:nvSpPr>
        <p:spPr>
          <a:xfrm rot="16200000">
            <a:off x="9216729" y="3902585"/>
            <a:ext cx="349955" cy="417689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TextBox 78">
            <a:extLst>
              <a:ext uri="{FF2B5EF4-FFF2-40B4-BE49-F238E27FC236}">
                <a16:creationId xmlns="" xmlns:a16="http://schemas.microsoft.com/office/drawing/2014/main" id="{353EB584-2D2F-0285-60E2-016EC0053A9B}"/>
              </a:ext>
            </a:extLst>
          </p:cNvPr>
          <p:cNvSpPr txBox="1"/>
          <p:nvPr/>
        </p:nvSpPr>
        <p:spPr>
          <a:xfrm>
            <a:off x="6050422" y="2824307"/>
            <a:ext cx="196560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</a:rPr>
              <a:t>e</a:t>
            </a:r>
            <a:r>
              <a:rPr kumimoji="0" lang="en-US" sz="1300" b="0" i="1" u="none" strike="noStrike" kern="0" cap="none" spc="0" normalizeH="0" baseline="30000" noProof="0" dirty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</a:rPr>
              <a:t>- </a:t>
            </a: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</a:rPr>
              <a:t>production mechanisms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</a:rPr>
              <a:t>(e.g. secondary emission) </a:t>
            </a:r>
          </a:p>
        </p:txBody>
      </p:sp>
      <p:sp>
        <p:nvSpPr>
          <p:cNvPr id="93" name="Down Arrow 80">
            <a:extLst>
              <a:ext uri="{FF2B5EF4-FFF2-40B4-BE49-F238E27FC236}">
                <a16:creationId xmlns="" xmlns:a16="http://schemas.microsoft.com/office/drawing/2014/main" id="{2F0BDB62-755A-C407-45A6-EDCF40038F0F}"/>
              </a:ext>
            </a:extLst>
          </p:cNvPr>
          <p:cNvSpPr/>
          <p:nvPr/>
        </p:nvSpPr>
        <p:spPr>
          <a:xfrm flipV="1">
            <a:off x="7149788" y="3380333"/>
            <a:ext cx="349955" cy="310445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4" name="TextBox 81">
            <a:extLst>
              <a:ext uri="{FF2B5EF4-FFF2-40B4-BE49-F238E27FC236}">
                <a16:creationId xmlns="" xmlns:a16="http://schemas.microsoft.com/office/drawing/2014/main" id="{97E6DCE4-E0CB-8B97-7700-5F57D25BF786}"/>
              </a:ext>
            </a:extLst>
          </p:cNvPr>
          <p:cNvSpPr txBox="1"/>
          <p:nvPr/>
        </p:nvSpPr>
        <p:spPr>
          <a:xfrm>
            <a:off x="6046593" y="2412261"/>
            <a:ext cx="3832434" cy="323165"/>
          </a:xfrm>
          <a:prstGeom prst="rect">
            <a:avLst/>
          </a:prstGeom>
          <a:solidFill>
            <a:srgbClr val="70AD4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Electron cloud effects</a:t>
            </a:r>
          </a:p>
        </p:txBody>
      </p:sp>
      <p:grpSp>
        <p:nvGrpSpPr>
          <p:cNvPr id="95" name="Group 82">
            <a:extLst>
              <a:ext uri="{FF2B5EF4-FFF2-40B4-BE49-F238E27FC236}">
                <a16:creationId xmlns="" xmlns:a16="http://schemas.microsoft.com/office/drawing/2014/main" id="{ED7FCC5C-593A-9A41-8680-5F0B089BBC9B}"/>
              </a:ext>
            </a:extLst>
          </p:cNvPr>
          <p:cNvGrpSpPr/>
          <p:nvPr/>
        </p:nvGrpSpPr>
        <p:grpSpPr>
          <a:xfrm>
            <a:off x="2058500" y="4498655"/>
            <a:ext cx="8043333" cy="1859930"/>
            <a:chOff x="1793460" y="3889709"/>
            <a:chExt cx="8043333" cy="1859930"/>
          </a:xfrm>
        </p:grpSpPr>
        <p:sp>
          <p:nvSpPr>
            <p:cNvPr id="96" name="Rectangle 83">
              <a:extLst>
                <a:ext uri="{FF2B5EF4-FFF2-40B4-BE49-F238E27FC236}">
                  <a16:creationId xmlns="" xmlns:a16="http://schemas.microsoft.com/office/drawing/2014/main" id="{0C0A5E3F-C026-7EE6-298C-EA84A6EB5A2F}"/>
                </a:ext>
              </a:extLst>
            </p:cNvPr>
            <p:cNvSpPr/>
            <p:nvPr/>
          </p:nvSpPr>
          <p:spPr>
            <a:xfrm>
              <a:off x="3210217" y="4924699"/>
              <a:ext cx="2494843" cy="360000"/>
            </a:xfrm>
            <a:prstGeom prst="rect">
              <a:avLst/>
            </a:prstGeom>
            <a:gradFill rotWithShape="1">
              <a:gsLst>
                <a:gs pos="0">
                  <a:srgbClr val="5B9BD5">
                    <a:satMod val="103000"/>
                    <a:lumMod val="102000"/>
                    <a:tint val="94000"/>
                  </a:srgbClr>
                </a:gs>
                <a:gs pos="50000">
                  <a:srgbClr val="5B9BD5">
                    <a:satMod val="110000"/>
                    <a:lumMod val="100000"/>
                    <a:shade val="100000"/>
                  </a:srgbClr>
                </a:gs>
                <a:gs pos="100000">
                  <a:srgbClr val="5B9BD5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Beam equations of motion</a:t>
              </a: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Bent Arrow 84">
              <a:extLst>
                <a:ext uri="{FF2B5EF4-FFF2-40B4-BE49-F238E27FC236}">
                  <a16:creationId xmlns="" xmlns:a16="http://schemas.microsoft.com/office/drawing/2014/main" id="{90204C98-8282-793E-F552-B04A72CAFB27}"/>
                </a:ext>
              </a:extLst>
            </p:cNvPr>
            <p:cNvSpPr/>
            <p:nvPr/>
          </p:nvSpPr>
          <p:spPr>
            <a:xfrm rot="16200000">
              <a:off x="1818864" y="3962315"/>
              <a:ext cx="1236127" cy="1286935"/>
            </a:xfrm>
            <a:prstGeom prst="bentArrow">
              <a:avLst>
                <a:gd name="adj1" fmla="val 12849"/>
                <a:gd name="adj2" fmla="val 15868"/>
                <a:gd name="adj3" fmla="val 18608"/>
                <a:gd name="adj4" fmla="val 43750"/>
              </a:avLst>
            </a:prstGeom>
            <a:solidFill>
              <a:srgbClr val="4472C4">
                <a:lumMod val="20000"/>
                <a:lumOff val="80000"/>
              </a:srgbClr>
            </a:solidFill>
            <a:ln w="635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TextBox 85">
              <a:extLst>
                <a:ext uri="{FF2B5EF4-FFF2-40B4-BE49-F238E27FC236}">
                  <a16:creationId xmlns="" xmlns:a16="http://schemas.microsoft.com/office/drawing/2014/main" id="{1CE63ECB-D695-F66E-EE74-6725C742C26C}"/>
                </a:ext>
              </a:extLst>
            </p:cNvPr>
            <p:cNvSpPr txBox="1"/>
            <p:nvPr/>
          </p:nvSpPr>
          <p:spPr>
            <a:xfrm>
              <a:off x="3472298" y="5257196"/>
              <a:ext cx="154516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300" i="1">
                  <a:solidFill>
                    <a:schemeClr val="accent2"/>
                  </a:solidFill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kern="0" dirty="0">
                  <a:solidFill>
                    <a:srgbClr val="44546A"/>
                  </a:solidFill>
                </a:rPr>
                <a:t>External f</a:t>
              </a:r>
              <a:r>
                <a:rPr kumimoji="0" lang="en-US" sz="1300" b="0" i="1" u="none" strike="noStrike" kern="0" cap="none" spc="0" normalizeH="0" baseline="0" noProof="0" dirty="0" err="1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orces</a:t>
              </a: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 from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Magnets</a:t>
              </a:r>
              <a:r>
                <a:rPr lang="en-US" kern="0" dirty="0">
                  <a:solidFill>
                    <a:srgbClr val="44546A"/>
                  </a:solidFill>
                </a:rPr>
                <a:t> &amp;</a:t>
              </a: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 RF</a:t>
              </a:r>
            </a:p>
          </p:txBody>
        </p:sp>
        <p:sp>
          <p:nvSpPr>
            <p:cNvPr id="99" name="Bent Arrow 86">
              <a:extLst>
                <a:ext uri="{FF2B5EF4-FFF2-40B4-BE49-F238E27FC236}">
                  <a16:creationId xmlns="" xmlns:a16="http://schemas.microsoft.com/office/drawing/2014/main" id="{D6E7C8DA-9649-6163-4178-425FBDF8E86A}"/>
                </a:ext>
              </a:extLst>
            </p:cNvPr>
            <p:cNvSpPr/>
            <p:nvPr/>
          </p:nvSpPr>
          <p:spPr>
            <a:xfrm rot="16200000" flipV="1">
              <a:off x="4942004" y="5171466"/>
              <a:ext cx="287289" cy="601025"/>
            </a:xfrm>
            <a:prstGeom prst="bentArrow">
              <a:avLst>
                <a:gd name="adj1" fmla="val 30737"/>
                <a:gd name="adj2" fmla="val 25000"/>
                <a:gd name="adj3" fmla="val 43756"/>
                <a:gd name="adj4" fmla="val 38004"/>
              </a:avLst>
            </a:prstGeom>
            <a:solidFill>
              <a:srgbClr val="4472C4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Bent Arrow 87">
              <a:extLst>
                <a:ext uri="{FF2B5EF4-FFF2-40B4-BE49-F238E27FC236}">
                  <a16:creationId xmlns="" xmlns:a16="http://schemas.microsoft.com/office/drawing/2014/main" id="{D8DD4389-5EBA-DA6F-0936-77EF2B9EED19}"/>
                </a:ext>
              </a:extLst>
            </p:cNvPr>
            <p:cNvSpPr/>
            <p:nvPr/>
          </p:nvSpPr>
          <p:spPr>
            <a:xfrm rot="10800000">
              <a:off x="5784083" y="4035690"/>
              <a:ext cx="4052710" cy="1286935"/>
            </a:xfrm>
            <a:prstGeom prst="bentArrow">
              <a:avLst>
                <a:gd name="adj1" fmla="val 12849"/>
                <a:gd name="adj2" fmla="val 15868"/>
                <a:gd name="adj3" fmla="val 18608"/>
                <a:gd name="adj4" fmla="val 43750"/>
              </a:avLst>
            </a:prstGeom>
            <a:solidFill>
              <a:srgbClr val="4472C4">
                <a:lumMod val="20000"/>
                <a:lumOff val="80000"/>
              </a:srgbClr>
            </a:solidFill>
            <a:ln w="635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Down Arrow 88">
              <a:extLst>
                <a:ext uri="{FF2B5EF4-FFF2-40B4-BE49-F238E27FC236}">
                  <a16:creationId xmlns="" xmlns:a16="http://schemas.microsoft.com/office/drawing/2014/main" id="{2C565854-1384-1FCC-6572-FBE944965A46}"/>
                </a:ext>
              </a:extLst>
            </p:cNvPr>
            <p:cNvSpPr/>
            <p:nvPr/>
          </p:nvSpPr>
          <p:spPr>
            <a:xfrm>
              <a:off x="5159163" y="3889709"/>
              <a:ext cx="299158" cy="965198"/>
            </a:xfrm>
            <a:prstGeom prst="downArrow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solidFill>
                <a:srgbClr val="44546A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2" name="Rectangle 6">
            <a:extLst>
              <a:ext uri="{FF2B5EF4-FFF2-40B4-BE49-F238E27FC236}">
                <a16:creationId xmlns="" xmlns:a16="http://schemas.microsoft.com/office/drawing/2014/main" id="{AAD00AD3-23D4-16B8-2A94-D9F6EB76E141}"/>
              </a:ext>
            </a:extLst>
          </p:cNvPr>
          <p:cNvSpPr/>
          <p:nvPr/>
        </p:nvSpPr>
        <p:spPr>
          <a:xfrm>
            <a:off x="6193933" y="2793311"/>
            <a:ext cx="1787237" cy="52647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Pre-calculated initial electron distribution</a:t>
            </a:r>
            <a:endParaRPr lang="en-US" sz="1500" b="1" dirty="0"/>
          </a:p>
        </p:txBody>
      </p:sp>
      <p:sp>
        <p:nvSpPr>
          <p:cNvPr id="103" name="Down Arrow 7">
            <a:extLst>
              <a:ext uri="{FF2B5EF4-FFF2-40B4-BE49-F238E27FC236}">
                <a16:creationId xmlns="" xmlns:a16="http://schemas.microsoft.com/office/drawing/2014/main" id="{D1022130-C956-0C04-EA85-A959547BF3E8}"/>
              </a:ext>
            </a:extLst>
          </p:cNvPr>
          <p:cNvSpPr>
            <a:spLocks noChangeAspect="1"/>
          </p:cNvSpPr>
          <p:nvPr/>
        </p:nvSpPr>
        <p:spPr>
          <a:xfrm>
            <a:off x="6895046" y="3347494"/>
            <a:ext cx="385011" cy="369762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04" name="U-Turn Arrow 5">
            <a:extLst>
              <a:ext uri="{FF2B5EF4-FFF2-40B4-BE49-F238E27FC236}">
                <a16:creationId xmlns="" xmlns:a16="http://schemas.microsoft.com/office/drawing/2014/main" id="{47D04436-4406-793E-EF50-9A141CE666A3}"/>
              </a:ext>
            </a:extLst>
          </p:cNvPr>
          <p:cNvSpPr/>
          <p:nvPr/>
        </p:nvSpPr>
        <p:spPr>
          <a:xfrm flipH="1" flipV="1">
            <a:off x="7459579" y="4551507"/>
            <a:ext cx="2292300" cy="338666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5" name="Down Arrow 10">
            <a:extLst>
              <a:ext uri="{FF2B5EF4-FFF2-40B4-BE49-F238E27FC236}">
                <a16:creationId xmlns="" xmlns:a16="http://schemas.microsoft.com/office/drawing/2014/main" id="{8FC33DAC-7FBC-1567-52EC-9AC8BDD2B865}"/>
              </a:ext>
            </a:extLst>
          </p:cNvPr>
          <p:cNvSpPr/>
          <p:nvPr/>
        </p:nvSpPr>
        <p:spPr>
          <a:xfrm flipV="1">
            <a:off x="6458343" y="4539096"/>
            <a:ext cx="349955" cy="194798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6" name="TextBox 11">
            <a:extLst>
              <a:ext uri="{FF2B5EF4-FFF2-40B4-BE49-F238E27FC236}">
                <a16:creationId xmlns="" xmlns:a16="http://schemas.microsoft.com/office/drawing/2014/main" id="{4327CC6D-8215-76E6-2BDC-B622D4577DC6}"/>
              </a:ext>
            </a:extLst>
          </p:cNvPr>
          <p:cNvSpPr txBox="1"/>
          <p:nvPr/>
        </p:nvSpPr>
        <p:spPr>
          <a:xfrm>
            <a:off x="6025184" y="4692958"/>
            <a:ext cx="120257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External</a:t>
            </a:r>
            <a:r>
              <a:rPr kumimoji="0" lang="en-US" sz="1300" b="0" i="1" u="none" strike="noStrike" kern="0" cap="none" spc="0" normalizeH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 B field</a:t>
            </a:r>
            <a:endParaRPr kumimoji="0" lang="en-US" sz="1300" b="0" i="1" u="none" strike="noStrike" kern="0" cap="none" spc="0" normalizeH="0" baseline="0" noProof="0" dirty="0">
              <a:ln>
                <a:noFill/>
              </a:ln>
              <a:solidFill>
                <a:srgbClr val="70AD47"/>
              </a:solidFill>
              <a:effectLst/>
              <a:uLnTx/>
              <a:uFillTx/>
            </a:endParaRPr>
          </a:p>
        </p:txBody>
      </p:sp>
      <p:sp>
        <p:nvSpPr>
          <p:cNvPr id="108" name="CasellaDiTesto 107"/>
          <p:cNvSpPr txBox="1"/>
          <p:nvPr/>
        </p:nvSpPr>
        <p:spPr>
          <a:xfrm>
            <a:off x="9850558" y="2397739"/>
            <a:ext cx="1019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Courtesy</a:t>
            </a:r>
            <a:r>
              <a:rPr lang="it-IT" sz="1400" dirty="0" smtClean="0"/>
              <a:t> of</a:t>
            </a:r>
          </a:p>
          <a:p>
            <a:r>
              <a:rPr lang="it-IT" sz="1400" dirty="0"/>
              <a:t>G</a:t>
            </a:r>
            <a:r>
              <a:rPr lang="it-IT" sz="1400" dirty="0" smtClean="0"/>
              <a:t>. </a:t>
            </a:r>
            <a:r>
              <a:rPr lang="it-IT" sz="1400" dirty="0" err="1" smtClean="0"/>
              <a:t>Rumolo</a:t>
            </a:r>
            <a:endParaRPr lang="it-IT" sz="1400" dirty="0" smtClean="0"/>
          </a:p>
        </p:txBody>
      </p:sp>
      <p:sp>
        <p:nvSpPr>
          <p:cNvPr id="40" name="Titolo 1"/>
          <p:cNvSpPr txBox="1">
            <a:spLocks/>
          </p:cNvSpPr>
          <p:nvPr/>
        </p:nvSpPr>
        <p:spPr>
          <a:xfrm>
            <a:off x="679176" y="197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Stability Simulations</a:t>
            </a:r>
            <a:endParaRPr lang="en-GB" dirty="0"/>
          </a:p>
        </p:txBody>
      </p:sp>
      <p:sp>
        <p:nvSpPr>
          <p:cNvPr id="41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42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5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1871" y="1067403"/>
            <a:ext cx="11764536" cy="5181305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accent1"/>
                </a:solidFill>
              </a:rPr>
              <a:t>E-cloud </a:t>
            </a:r>
            <a:r>
              <a:rPr lang="en-US" dirty="0">
                <a:solidFill>
                  <a:schemeClr val="accent1"/>
                </a:solidFill>
              </a:rPr>
              <a:t>build-up </a:t>
            </a:r>
            <a:r>
              <a:rPr lang="en-US" dirty="0">
                <a:sym typeface="Wingdings" pitchFamily="2" charset="2"/>
              </a:rPr>
              <a:t> S</a:t>
            </a:r>
            <a:r>
              <a:rPr lang="en-US" dirty="0"/>
              <a:t>olely focuses on </a:t>
            </a:r>
            <a:r>
              <a:rPr lang="en-US" dirty="0">
                <a:solidFill>
                  <a:schemeClr val="accent1"/>
                </a:solidFill>
              </a:rPr>
              <a:t>electron dynamics </a:t>
            </a:r>
            <a:r>
              <a:rPr lang="en-US" dirty="0"/>
              <a:t>with an </a:t>
            </a:r>
            <a:r>
              <a:rPr lang="en-US" dirty="0">
                <a:solidFill>
                  <a:schemeClr val="accent1"/>
                </a:solidFill>
              </a:rPr>
              <a:t>unperturbed beam distribution </a:t>
            </a:r>
            <a:r>
              <a:rPr lang="en-US" dirty="0"/>
              <a:t>to determine how the e-cloud forms and where it saturates</a:t>
            </a:r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43</a:t>
            </a:fld>
            <a:endParaRPr lang="it-IT"/>
          </a:p>
        </p:txBody>
      </p:sp>
      <p:sp>
        <p:nvSpPr>
          <p:cNvPr id="108" name="CasellaDiTesto 107"/>
          <p:cNvSpPr txBox="1"/>
          <p:nvPr/>
        </p:nvSpPr>
        <p:spPr>
          <a:xfrm>
            <a:off x="9850558" y="2397739"/>
            <a:ext cx="1019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Courtesy</a:t>
            </a:r>
            <a:r>
              <a:rPr lang="it-IT" sz="1400" dirty="0" smtClean="0"/>
              <a:t> of</a:t>
            </a:r>
          </a:p>
          <a:p>
            <a:r>
              <a:rPr lang="it-IT" sz="1400" dirty="0"/>
              <a:t>G</a:t>
            </a:r>
            <a:r>
              <a:rPr lang="it-IT" sz="1400" dirty="0" smtClean="0"/>
              <a:t>. </a:t>
            </a:r>
            <a:r>
              <a:rPr lang="it-IT" sz="1400" dirty="0" err="1" smtClean="0"/>
              <a:t>Rumolo</a:t>
            </a:r>
            <a:endParaRPr lang="it-IT" sz="1400" dirty="0" smtClean="0"/>
          </a:p>
        </p:txBody>
      </p:sp>
      <p:sp>
        <p:nvSpPr>
          <p:cNvPr id="39" name="Rectangle 33">
            <a:extLst>
              <a:ext uri="{FF2B5EF4-FFF2-40B4-BE49-F238E27FC236}">
                <a16:creationId xmlns="" xmlns:a16="http://schemas.microsoft.com/office/drawing/2014/main" id="{113B3B76-37E0-2ACA-8D8D-544D16CC364B}"/>
              </a:ext>
            </a:extLst>
          </p:cNvPr>
          <p:cNvSpPr/>
          <p:nvPr/>
        </p:nvSpPr>
        <p:spPr>
          <a:xfrm>
            <a:off x="6046301" y="2673434"/>
            <a:ext cx="3835400" cy="2311400"/>
          </a:xfrm>
          <a:prstGeom prst="rect">
            <a:avLst/>
          </a:prstGeom>
          <a:solidFill>
            <a:srgbClr val="70AD47">
              <a:alpha val="17000"/>
            </a:srgbClr>
          </a:solidFill>
          <a:ln w="19050" cap="flat" cmpd="sng" algn="ctr">
            <a:noFill/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ectangle 34">
            <a:extLst>
              <a:ext uri="{FF2B5EF4-FFF2-40B4-BE49-F238E27FC236}">
                <a16:creationId xmlns="" xmlns:a16="http://schemas.microsoft.com/office/drawing/2014/main" id="{8EED1983-338D-C598-D02F-2AC6E21A47DB}"/>
              </a:ext>
            </a:extLst>
          </p:cNvPr>
          <p:cNvSpPr/>
          <p:nvPr/>
        </p:nvSpPr>
        <p:spPr>
          <a:xfrm>
            <a:off x="3283341" y="2732703"/>
            <a:ext cx="2534359" cy="2243667"/>
          </a:xfrm>
          <a:prstGeom prst="rect">
            <a:avLst/>
          </a:prstGeom>
          <a:solidFill>
            <a:srgbClr val="ED7D31">
              <a:alpha val="17000"/>
            </a:srgbClr>
          </a:solidFill>
          <a:ln w="19050" cap="flat" cmpd="sng" algn="ctr">
            <a:noFill/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ectangle 35">
            <a:extLst>
              <a:ext uri="{FF2B5EF4-FFF2-40B4-BE49-F238E27FC236}">
                <a16:creationId xmlns="" xmlns:a16="http://schemas.microsoft.com/office/drawing/2014/main" id="{88704045-FC8C-A6E2-62C8-01BD414E1DCF}"/>
              </a:ext>
            </a:extLst>
          </p:cNvPr>
          <p:cNvSpPr/>
          <p:nvPr/>
        </p:nvSpPr>
        <p:spPr>
          <a:xfrm>
            <a:off x="1815787" y="3750137"/>
            <a:ext cx="1292577" cy="720000"/>
          </a:xfrm>
          <a:prstGeom prst="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Beam charge distribution</a:t>
            </a:r>
          </a:p>
        </p:txBody>
      </p:sp>
      <p:sp>
        <p:nvSpPr>
          <p:cNvPr id="42" name="Rectangle 36">
            <a:extLst>
              <a:ext uri="{FF2B5EF4-FFF2-40B4-BE49-F238E27FC236}">
                <a16:creationId xmlns="" xmlns:a16="http://schemas.microsoft.com/office/drawing/2014/main" id="{C7300D97-5CB8-CB56-8366-02AE36A84BB9}"/>
              </a:ext>
            </a:extLst>
          </p:cNvPr>
          <p:cNvSpPr/>
          <p:nvPr/>
        </p:nvSpPr>
        <p:spPr>
          <a:xfrm>
            <a:off x="5217691" y="3750137"/>
            <a:ext cx="720000" cy="684000"/>
          </a:xfrm>
          <a:prstGeom prst="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E.M.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forces</a:t>
            </a:r>
          </a:p>
        </p:txBody>
      </p:sp>
      <p:sp>
        <p:nvSpPr>
          <p:cNvPr id="43" name="Rectangle 37">
            <a:extLst>
              <a:ext uri="{FF2B5EF4-FFF2-40B4-BE49-F238E27FC236}">
                <a16:creationId xmlns="" xmlns:a16="http://schemas.microsoft.com/office/drawing/2014/main" id="{8F80F758-FFEE-501E-113C-C8A5B4D6F371}"/>
              </a:ext>
            </a:extLst>
          </p:cNvPr>
          <p:cNvSpPr/>
          <p:nvPr/>
        </p:nvSpPr>
        <p:spPr>
          <a:xfrm>
            <a:off x="3608463" y="3750137"/>
            <a:ext cx="1109129" cy="720000"/>
          </a:xfrm>
          <a:prstGeom prst="rect">
            <a:avLst/>
          </a:prstGeom>
          <a:gradFill rotWithShape="1">
            <a:gsLst>
              <a:gs pos="0">
                <a:srgbClr val="ED7D31">
                  <a:satMod val="103000"/>
                  <a:lumMod val="102000"/>
                  <a:tint val="94000"/>
                </a:srgbClr>
              </a:gs>
              <a:gs pos="50000">
                <a:srgbClr val="ED7D31">
                  <a:satMod val="110000"/>
                  <a:lumMod val="100000"/>
                  <a:shade val="100000"/>
                </a:srgbClr>
              </a:gs>
              <a:gs pos="100000">
                <a:srgbClr val="ED7D31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Maxwell’s equations</a:t>
            </a:r>
          </a:p>
        </p:txBody>
      </p:sp>
      <p:sp>
        <p:nvSpPr>
          <p:cNvPr id="44" name="Down Arrow 38">
            <a:extLst>
              <a:ext uri="{FF2B5EF4-FFF2-40B4-BE49-F238E27FC236}">
                <a16:creationId xmlns="" xmlns:a16="http://schemas.microsoft.com/office/drawing/2014/main" id="{D1C9400F-2925-DD57-4FF2-904ED0427578}"/>
              </a:ext>
            </a:extLst>
          </p:cNvPr>
          <p:cNvSpPr/>
          <p:nvPr/>
        </p:nvSpPr>
        <p:spPr>
          <a:xfrm rot="16200000">
            <a:off x="3183436" y="3901293"/>
            <a:ext cx="349955" cy="417689"/>
          </a:xfrm>
          <a:prstGeom prst="downArrow">
            <a:avLst/>
          </a:prstGeom>
          <a:solidFill>
            <a:srgbClr val="4472C4">
              <a:lumMod val="20000"/>
              <a:lumOff val="80000"/>
            </a:srgbClr>
          </a:solidFill>
          <a:ln w="6350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Rectangle 43">
            <a:extLst>
              <a:ext uri="{FF2B5EF4-FFF2-40B4-BE49-F238E27FC236}">
                <a16:creationId xmlns="" xmlns:a16="http://schemas.microsoft.com/office/drawing/2014/main" id="{5CC5D1C2-DF8E-044B-3159-E1DDDD5CCBF3}"/>
              </a:ext>
            </a:extLst>
          </p:cNvPr>
          <p:cNvSpPr/>
          <p:nvPr/>
        </p:nvSpPr>
        <p:spPr>
          <a:xfrm>
            <a:off x="6474144" y="3750137"/>
            <a:ext cx="1168397" cy="720000"/>
          </a:xfrm>
          <a:prstGeom prst="rect">
            <a:avLst/>
          </a:prstGeom>
          <a:gradFill rotWithShape="1">
            <a:gsLst>
              <a:gs pos="0">
                <a:srgbClr val="70AD47">
                  <a:satMod val="103000"/>
                  <a:lumMod val="102000"/>
                  <a:tint val="94000"/>
                </a:srgbClr>
              </a:gs>
              <a:gs pos="50000">
                <a:srgbClr val="70AD47">
                  <a:satMod val="110000"/>
                  <a:lumMod val="100000"/>
                  <a:shade val="100000"/>
                </a:srgbClr>
              </a:gs>
              <a:gs pos="100000">
                <a:srgbClr val="70AD47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1500" b="0" i="0" u="none" strike="noStrike" kern="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equations of motion</a:t>
            </a:r>
          </a:p>
        </p:txBody>
      </p:sp>
      <p:sp>
        <p:nvSpPr>
          <p:cNvPr id="46" name="Down Arrow 44">
            <a:extLst>
              <a:ext uri="{FF2B5EF4-FFF2-40B4-BE49-F238E27FC236}">
                <a16:creationId xmlns="" xmlns:a16="http://schemas.microsoft.com/office/drawing/2014/main" id="{DD50FA68-A165-DDD5-8B5C-ABC4CF7AE8E1}"/>
              </a:ext>
            </a:extLst>
          </p:cNvPr>
          <p:cNvSpPr/>
          <p:nvPr/>
        </p:nvSpPr>
        <p:spPr>
          <a:xfrm rot="16200000">
            <a:off x="4792664" y="3901293"/>
            <a:ext cx="349955" cy="417689"/>
          </a:xfrm>
          <a:prstGeom prst="downArrow">
            <a:avLst/>
          </a:prstGeom>
          <a:solidFill>
            <a:srgbClr val="ED7D31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5">
            <a:extLst>
              <a:ext uri="{FF2B5EF4-FFF2-40B4-BE49-F238E27FC236}">
                <a16:creationId xmlns="" xmlns:a16="http://schemas.microsoft.com/office/drawing/2014/main" id="{C96C6309-7B68-D6FB-CA69-D86BE219FE19}"/>
              </a:ext>
            </a:extLst>
          </p:cNvPr>
          <p:cNvSpPr txBox="1"/>
          <p:nvPr/>
        </p:nvSpPr>
        <p:spPr>
          <a:xfrm>
            <a:off x="3283340" y="2410969"/>
            <a:ext cx="2533500" cy="323165"/>
          </a:xfrm>
          <a:prstGeom prst="rect">
            <a:avLst/>
          </a:prstGeom>
          <a:solidFill>
            <a:srgbClr val="ED7D3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Vacuum chamber</a:t>
            </a:r>
          </a:p>
        </p:txBody>
      </p:sp>
      <p:sp>
        <p:nvSpPr>
          <p:cNvPr id="48" name="TextBox 46">
            <a:extLst>
              <a:ext uri="{FF2B5EF4-FFF2-40B4-BE49-F238E27FC236}">
                <a16:creationId xmlns="" xmlns:a16="http://schemas.microsoft.com/office/drawing/2014/main" id="{C49C2FE3-D27B-B6C0-448C-A5D806CE6905}"/>
              </a:ext>
            </a:extLst>
          </p:cNvPr>
          <p:cNvSpPr txBox="1"/>
          <p:nvPr/>
        </p:nvSpPr>
        <p:spPr>
          <a:xfrm>
            <a:off x="3204317" y="2823015"/>
            <a:ext cx="19078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i="1" kern="0" dirty="0">
                <a:solidFill>
                  <a:srgbClr val="ED7D31"/>
                </a:solidFill>
              </a:rPr>
              <a:t>Shape, PEC b</a:t>
            </a:r>
            <a:r>
              <a:rPr kumimoji="0" lang="en-US" sz="1300" b="0" i="1" u="none" strike="noStrike" kern="0" cap="none" spc="0" normalizeH="0" baseline="0" noProof="0" dirty="0" err="1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</a:rPr>
              <a:t>oundary</a:t>
            </a: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</a:rPr>
              <a:t> conditions</a:t>
            </a:r>
          </a:p>
        </p:txBody>
      </p:sp>
      <p:sp>
        <p:nvSpPr>
          <p:cNvPr id="49" name="Down Arrow 47">
            <a:extLst>
              <a:ext uri="{FF2B5EF4-FFF2-40B4-BE49-F238E27FC236}">
                <a16:creationId xmlns="" xmlns:a16="http://schemas.microsoft.com/office/drawing/2014/main" id="{F74ED73D-7535-86B5-E70A-07D3AC424A98}"/>
              </a:ext>
            </a:extLst>
          </p:cNvPr>
          <p:cNvSpPr/>
          <p:nvPr/>
        </p:nvSpPr>
        <p:spPr>
          <a:xfrm>
            <a:off x="3966322" y="3379041"/>
            <a:ext cx="349955" cy="310445"/>
          </a:xfrm>
          <a:prstGeom prst="downArrow">
            <a:avLst/>
          </a:prstGeom>
          <a:solidFill>
            <a:srgbClr val="ED7D31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Down Arrow 48">
            <a:extLst>
              <a:ext uri="{FF2B5EF4-FFF2-40B4-BE49-F238E27FC236}">
                <a16:creationId xmlns="" xmlns:a16="http://schemas.microsoft.com/office/drawing/2014/main" id="{C0DD56F5-CEF3-D9A6-5B70-9DFEFDCDD333}"/>
              </a:ext>
            </a:extLst>
          </p:cNvPr>
          <p:cNvSpPr/>
          <p:nvPr/>
        </p:nvSpPr>
        <p:spPr>
          <a:xfrm>
            <a:off x="6633321" y="3379041"/>
            <a:ext cx="349955" cy="310445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Rectangle 49">
            <a:extLst>
              <a:ext uri="{FF2B5EF4-FFF2-40B4-BE49-F238E27FC236}">
                <a16:creationId xmlns="" xmlns:a16="http://schemas.microsoft.com/office/drawing/2014/main" id="{67AAE8BC-89E5-292B-6746-977F16572D74}"/>
              </a:ext>
            </a:extLst>
          </p:cNvPr>
          <p:cNvSpPr/>
          <p:nvPr/>
        </p:nvSpPr>
        <p:spPr>
          <a:xfrm>
            <a:off x="8142640" y="3750137"/>
            <a:ext cx="968021" cy="720000"/>
          </a:xfrm>
          <a:prstGeom prst="rect">
            <a:avLst/>
          </a:prstGeom>
          <a:gradFill rotWithShape="1">
            <a:gsLst>
              <a:gs pos="0">
                <a:srgbClr val="70AD47">
                  <a:satMod val="103000"/>
                  <a:lumMod val="102000"/>
                  <a:tint val="94000"/>
                </a:srgbClr>
              </a:gs>
              <a:gs pos="50000">
                <a:srgbClr val="70AD47">
                  <a:satMod val="110000"/>
                  <a:lumMod val="100000"/>
                  <a:shade val="100000"/>
                </a:srgbClr>
              </a:gs>
              <a:gs pos="100000">
                <a:srgbClr val="70AD47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Maxwell’s equations</a:t>
            </a:r>
          </a:p>
        </p:txBody>
      </p:sp>
      <p:sp>
        <p:nvSpPr>
          <p:cNvPr id="52" name="Rectangle 50">
            <a:extLst>
              <a:ext uri="{FF2B5EF4-FFF2-40B4-BE49-F238E27FC236}">
                <a16:creationId xmlns="" xmlns:a16="http://schemas.microsoft.com/office/drawing/2014/main" id="{05767801-2DC6-340A-75F9-DECA371DCB38}"/>
              </a:ext>
            </a:extLst>
          </p:cNvPr>
          <p:cNvSpPr/>
          <p:nvPr/>
        </p:nvSpPr>
        <p:spPr>
          <a:xfrm>
            <a:off x="9610763" y="3750137"/>
            <a:ext cx="720000" cy="684000"/>
          </a:xfrm>
          <a:prstGeom prst="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E.M.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forces</a:t>
            </a:r>
          </a:p>
        </p:txBody>
      </p:sp>
      <p:sp>
        <p:nvSpPr>
          <p:cNvPr id="53" name="Down Arrow 51">
            <a:extLst>
              <a:ext uri="{FF2B5EF4-FFF2-40B4-BE49-F238E27FC236}">
                <a16:creationId xmlns="" xmlns:a16="http://schemas.microsoft.com/office/drawing/2014/main" id="{95CC5361-A536-3C10-C986-D6FD31A115FF}"/>
              </a:ext>
            </a:extLst>
          </p:cNvPr>
          <p:cNvSpPr/>
          <p:nvPr/>
        </p:nvSpPr>
        <p:spPr>
          <a:xfrm rot="16200000">
            <a:off x="6033619" y="3901293"/>
            <a:ext cx="349955" cy="417689"/>
          </a:xfrm>
          <a:prstGeom prst="downArrow">
            <a:avLst/>
          </a:prstGeom>
          <a:solidFill>
            <a:srgbClr val="4472C4">
              <a:lumMod val="20000"/>
              <a:lumOff val="80000"/>
            </a:srgbClr>
          </a:solidFill>
          <a:ln w="6350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Down Arrow 52">
            <a:extLst>
              <a:ext uri="{FF2B5EF4-FFF2-40B4-BE49-F238E27FC236}">
                <a16:creationId xmlns="" xmlns:a16="http://schemas.microsoft.com/office/drawing/2014/main" id="{C6F614E1-76B5-C15E-EFFE-A82BA9874B49}"/>
              </a:ext>
            </a:extLst>
          </p:cNvPr>
          <p:cNvSpPr/>
          <p:nvPr/>
        </p:nvSpPr>
        <p:spPr>
          <a:xfrm rot="16200000">
            <a:off x="7717613" y="3901293"/>
            <a:ext cx="349955" cy="417689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Down Arrow 53">
            <a:extLst>
              <a:ext uri="{FF2B5EF4-FFF2-40B4-BE49-F238E27FC236}">
                <a16:creationId xmlns="" xmlns:a16="http://schemas.microsoft.com/office/drawing/2014/main" id="{BD9CAED1-2D6A-0091-3748-21ED4CEF6350}"/>
              </a:ext>
            </a:extLst>
          </p:cNvPr>
          <p:cNvSpPr/>
          <p:nvPr/>
        </p:nvSpPr>
        <p:spPr>
          <a:xfrm rot="16200000">
            <a:off x="9216729" y="3901293"/>
            <a:ext cx="349955" cy="417689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TextBox 54">
            <a:extLst>
              <a:ext uri="{FF2B5EF4-FFF2-40B4-BE49-F238E27FC236}">
                <a16:creationId xmlns="" xmlns:a16="http://schemas.microsoft.com/office/drawing/2014/main" id="{7A030A13-30D3-EB88-3233-FFB31FF7F8FC}"/>
              </a:ext>
            </a:extLst>
          </p:cNvPr>
          <p:cNvSpPr txBox="1"/>
          <p:nvPr/>
        </p:nvSpPr>
        <p:spPr>
          <a:xfrm>
            <a:off x="6050422" y="2823015"/>
            <a:ext cx="196560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e</a:t>
            </a:r>
            <a:r>
              <a:rPr kumimoji="0" lang="en-US" sz="1300" b="0" i="1" u="none" strike="noStrike" kern="0" cap="none" spc="0" normalizeH="0" baseline="3000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- </a:t>
            </a: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production mechanisms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(e.g. secondary emission) </a:t>
            </a:r>
          </a:p>
        </p:txBody>
      </p:sp>
      <p:sp>
        <p:nvSpPr>
          <p:cNvPr id="57" name="Down Arrow 57">
            <a:extLst>
              <a:ext uri="{FF2B5EF4-FFF2-40B4-BE49-F238E27FC236}">
                <a16:creationId xmlns="" xmlns:a16="http://schemas.microsoft.com/office/drawing/2014/main" id="{298AABD3-4B23-547D-9B74-8B9C6C049DCC}"/>
              </a:ext>
            </a:extLst>
          </p:cNvPr>
          <p:cNvSpPr/>
          <p:nvPr/>
        </p:nvSpPr>
        <p:spPr>
          <a:xfrm flipV="1">
            <a:off x="7149788" y="3379041"/>
            <a:ext cx="349955" cy="310445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TextBox 58">
            <a:extLst>
              <a:ext uri="{FF2B5EF4-FFF2-40B4-BE49-F238E27FC236}">
                <a16:creationId xmlns="" xmlns:a16="http://schemas.microsoft.com/office/drawing/2014/main" id="{44DCD43F-3E2C-5D3A-F50D-3F02B2448BB0}"/>
              </a:ext>
            </a:extLst>
          </p:cNvPr>
          <p:cNvSpPr txBox="1"/>
          <p:nvPr/>
        </p:nvSpPr>
        <p:spPr>
          <a:xfrm>
            <a:off x="6046593" y="2410969"/>
            <a:ext cx="3832434" cy="323165"/>
          </a:xfrm>
          <a:prstGeom prst="rect">
            <a:avLst/>
          </a:prstGeom>
          <a:solidFill>
            <a:srgbClr val="70AD4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Electron </a:t>
            </a:r>
            <a:r>
              <a:rPr kumimoji="0" lang="en-US" sz="15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cloud effects</a:t>
            </a:r>
            <a:endParaRPr kumimoji="0" lang="en-US" sz="15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59" name="Group 60">
            <a:extLst>
              <a:ext uri="{FF2B5EF4-FFF2-40B4-BE49-F238E27FC236}">
                <a16:creationId xmlns="" xmlns:a16="http://schemas.microsoft.com/office/drawing/2014/main" id="{065C6008-71EC-F9F3-7B1A-AEF717BE93EB}"/>
              </a:ext>
            </a:extLst>
          </p:cNvPr>
          <p:cNvGrpSpPr/>
          <p:nvPr/>
        </p:nvGrpSpPr>
        <p:grpSpPr>
          <a:xfrm>
            <a:off x="2058500" y="4497363"/>
            <a:ext cx="8043333" cy="1859930"/>
            <a:chOff x="1793460" y="3889709"/>
            <a:chExt cx="8043333" cy="1859930"/>
          </a:xfrm>
        </p:grpSpPr>
        <p:sp>
          <p:nvSpPr>
            <p:cNvPr id="60" name="Rectangle 39">
              <a:extLst>
                <a:ext uri="{FF2B5EF4-FFF2-40B4-BE49-F238E27FC236}">
                  <a16:creationId xmlns="" xmlns:a16="http://schemas.microsoft.com/office/drawing/2014/main" id="{6C22E82C-CADA-5DF7-9115-6C378948E79D}"/>
                </a:ext>
              </a:extLst>
            </p:cNvPr>
            <p:cNvSpPr/>
            <p:nvPr/>
          </p:nvSpPr>
          <p:spPr>
            <a:xfrm>
              <a:off x="3210217" y="4924699"/>
              <a:ext cx="2494843" cy="360000"/>
            </a:xfrm>
            <a:prstGeom prst="rect">
              <a:avLst/>
            </a:prstGeom>
            <a:gradFill rotWithShape="1">
              <a:gsLst>
                <a:gs pos="0">
                  <a:srgbClr val="5B9BD5">
                    <a:satMod val="103000"/>
                    <a:lumMod val="102000"/>
                    <a:tint val="94000"/>
                  </a:srgbClr>
                </a:gs>
                <a:gs pos="50000">
                  <a:srgbClr val="5B9BD5">
                    <a:satMod val="110000"/>
                    <a:lumMod val="100000"/>
                    <a:shade val="100000"/>
                  </a:srgbClr>
                </a:gs>
                <a:gs pos="100000">
                  <a:srgbClr val="5B9BD5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Beam equations of motion</a:t>
              </a: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Bent Arrow 40">
              <a:extLst>
                <a:ext uri="{FF2B5EF4-FFF2-40B4-BE49-F238E27FC236}">
                  <a16:creationId xmlns="" xmlns:a16="http://schemas.microsoft.com/office/drawing/2014/main" id="{37E579A6-CAC7-FF0D-3937-EADC045D0E8C}"/>
                </a:ext>
              </a:extLst>
            </p:cNvPr>
            <p:cNvSpPr/>
            <p:nvPr/>
          </p:nvSpPr>
          <p:spPr>
            <a:xfrm rot="16200000">
              <a:off x="1818864" y="3962315"/>
              <a:ext cx="1236127" cy="1286935"/>
            </a:xfrm>
            <a:prstGeom prst="bentArrow">
              <a:avLst>
                <a:gd name="adj1" fmla="val 12849"/>
                <a:gd name="adj2" fmla="val 15868"/>
                <a:gd name="adj3" fmla="val 18608"/>
                <a:gd name="adj4" fmla="val 43750"/>
              </a:avLst>
            </a:prstGeom>
            <a:solidFill>
              <a:srgbClr val="4472C4">
                <a:lumMod val="20000"/>
                <a:lumOff val="80000"/>
              </a:srgbClr>
            </a:solidFill>
            <a:ln w="635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TextBox 41">
              <a:extLst>
                <a:ext uri="{FF2B5EF4-FFF2-40B4-BE49-F238E27FC236}">
                  <a16:creationId xmlns="" xmlns:a16="http://schemas.microsoft.com/office/drawing/2014/main" id="{D12BB036-2D0C-1CD3-056D-26A46EAF52AF}"/>
                </a:ext>
              </a:extLst>
            </p:cNvPr>
            <p:cNvSpPr txBox="1"/>
            <p:nvPr/>
          </p:nvSpPr>
          <p:spPr>
            <a:xfrm>
              <a:off x="3472298" y="5257196"/>
              <a:ext cx="154516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300" i="1">
                  <a:solidFill>
                    <a:schemeClr val="accent2"/>
                  </a:solidFill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kern="0" dirty="0">
                  <a:solidFill>
                    <a:srgbClr val="44546A"/>
                  </a:solidFill>
                </a:rPr>
                <a:t>External f</a:t>
              </a:r>
              <a:r>
                <a:rPr kumimoji="0" lang="en-US" sz="1300" b="0" i="1" u="none" strike="noStrike" kern="0" cap="none" spc="0" normalizeH="0" baseline="0" noProof="0" dirty="0" err="1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orces</a:t>
              </a: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 from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Magnets</a:t>
              </a:r>
              <a:r>
                <a:rPr lang="en-US" kern="0" dirty="0">
                  <a:solidFill>
                    <a:srgbClr val="44546A"/>
                  </a:solidFill>
                </a:rPr>
                <a:t> &amp;</a:t>
              </a: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 RF</a:t>
              </a:r>
            </a:p>
          </p:txBody>
        </p:sp>
        <p:sp>
          <p:nvSpPr>
            <p:cNvPr id="63" name="Bent Arrow 42">
              <a:extLst>
                <a:ext uri="{FF2B5EF4-FFF2-40B4-BE49-F238E27FC236}">
                  <a16:creationId xmlns="" xmlns:a16="http://schemas.microsoft.com/office/drawing/2014/main" id="{8E4EAB99-712B-0BBA-FD81-FAE4CF3DEABF}"/>
                </a:ext>
              </a:extLst>
            </p:cNvPr>
            <p:cNvSpPr/>
            <p:nvPr/>
          </p:nvSpPr>
          <p:spPr>
            <a:xfrm rot="16200000" flipV="1">
              <a:off x="4942004" y="5171466"/>
              <a:ext cx="287289" cy="601025"/>
            </a:xfrm>
            <a:prstGeom prst="bentArrow">
              <a:avLst>
                <a:gd name="adj1" fmla="val 30737"/>
                <a:gd name="adj2" fmla="val 25000"/>
                <a:gd name="adj3" fmla="val 43756"/>
                <a:gd name="adj4" fmla="val 38004"/>
              </a:avLst>
            </a:prstGeom>
            <a:solidFill>
              <a:srgbClr val="4472C4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Bent Arrow 55">
              <a:extLst>
                <a:ext uri="{FF2B5EF4-FFF2-40B4-BE49-F238E27FC236}">
                  <a16:creationId xmlns="" xmlns:a16="http://schemas.microsoft.com/office/drawing/2014/main" id="{796DBC61-AA84-9C2D-E57E-2BA670ECA275}"/>
                </a:ext>
              </a:extLst>
            </p:cNvPr>
            <p:cNvSpPr/>
            <p:nvPr/>
          </p:nvSpPr>
          <p:spPr>
            <a:xfrm rot="10800000">
              <a:off x="5784083" y="4035690"/>
              <a:ext cx="4052710" cy="1286935"/>
            </a:xfrm>
            <a:prstGeom prst="bentArrow">
              <a:avLst>
                <a:gd name="adj1" fmla="val 12849"/>
                <a:gd name="adj2" fmla="val 15868"/>
                <a:gd name="adj3" fmla="val 18608"/>
                <a:gd name="adj4" fmla="val 43750"/>
              </a:avLst>
            </a:prstGeom>
            <a:solidFill>
              <a:srgbClr val="4472C4">
                <a:lumMod val="20000"/>
                <a:lumOff val="80000"/>
              </a:srgbClr>
            </a:solidFill>
            <a:ln w="635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Down Arrow 59">
              <a:extLst>
                <a:ext uri="{FF2B5EF4-FFF2-40B4-BE49-F238E27FC236}">
                  <a16:creationId xmlns="" xmlns:a16="http://schemas.microsoft.com/office/drawing/2014/main" id="{2DE05B38-C042-4CE3-EE7F-4699FC930DF2}"/>
                </a:ext>
              </a:extLst>
            </p:cNvPr>
            <p:cNvSpPr/>
            <p:nvPr/>
          </p:nvSpPr>
          <p:spPr>
            <a:xfrm>
              <a:off x="5159163" y="3889709"/>
              <a:ext cx="299158" cy="965198"/>
            </a:xfrm>
            <a:prstGeom prst="downArrow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solidFill>
                <a:srgbClr val="44546A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6" name="Rectangle 6">
            <a:extLst>
              <a:ext uri="{FF2B5EF4-FFF2-40B4-BE49-F238E27FC236}">
                <a16:creationId xmlns="" xmlns:a16="http://schemas.microsoft.com/office/drawing/2014/main" id="{221B4234-343B-6DFF-DF38-FCD303A00A98}"/>
              </a:ext>
            </a:extLst>
          </p:cNvPr>
          <p:cNvSpPr/>
          <p:nvPr/>
        </p:nvSpPr>
        <p:spPr>
          <a:xfrm>
            <a:off x="1533911" y="2173544"/>
            <a:ext cx="4429125" cy="423950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Rectangle 7">
            <a:extLst>
              <a:ext uri="{FF2B5EF4-FFF2-40B4-BE49-F238E27FC236}">
                <a16:creationId xmlns="" xmlns:a16="http://schemas.microsoft.com/office/drawing/2014/main" id="{5EC84D8F-9115-CD79-BBF3-85ED10896E02}"/>
              </a:ext>
            </a:extLst>
          </p:cNvPr>
          <p:cNvSpPr/>
          <p:nvPr/>
        </p:nvSpPr>
        <p:spPr>
          <a:xfrm>
            <a:off x="5965313" y="5062088"/>
            <a:ext cx="4429125" cy="116118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Rectangle 9">
            <a:extLst>
              <a:ext uri="{FF2B5EF4-FFF2-40B4-BE49-F238E27FC236}">
                <a16:creationId xmlns="" xmlns:a16="http://schemas.microsoft.com/office/drawing/2014/main" id="{431A83C3-4544-82AF-E758-5BD35736815A}"/>
              </a:ext>
            </a:extLst>
          </p:cNvPr>
          <p:cNvSpPr/>
          <p:nvPr/>
        </p:nvSpPr>
        <p:spPr>
          <a:xfrm>
            <a:off x="3686695" y="3580582"/>
            <a:ext cx="2239735" cy="102523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lt1"/>
                </a:solidFill>
              </a:rPr>
              <a:t>Pre-calculated forces from </a:t>
            </a:r>
            <a:r>
              <a:rPr lang="en-US" sz="1500" b="1" dirty="0">
                <a:solidFill>
                  <a:schemeClr val="lt1"/>
                </a:solidFill>
              </a:rPr>
              <a:t>unperturbed beam distribution </a:t>
            </a:r>
          </a:p>
        </p:txBody>
      </p:sp>
      <p:sp>
        <p:nvSpPr>
          <p:cNvPr id="69" name="Down Arrow 10">
            <a:extLst>
              <a:ext uri="{FF2B5EF4-FFF2-40B4-BE49-F238E27FC236}">
                <a16:creationId xmlns="" xmlns:a16="http://schemas.microsoft.com/office/drawing/2014/main" id="{38DA064F-4AF6-A74F-F091-11981FEE579B}"/>
              </a:ext>
            </a:extLst>
          </p:cNvPr>
          <p:cNvSpPr>
            <a:spLocks noChangeAspect="1"/>
          </p:cNvSpPr>
          <p:nvPr/>
        </p:nvSpPr>
        <p:spPr>
          <a:xfrm rot="16200000">
            <a:off x="6004439" y="3870271"/>
            <a:ext cx="385011" cy="46800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grpSp>
        <p:nvGrpSpPr>
          <p:cNvPr id="70" name="Group 13">
            <a:extLst>
              <a:ext uri="{FF2B5EF4-FFF2-40B4-BE49-F238E27FC236}">
                <a16:creationId xmlns="" xmlns:a16="http://schemas.microsoft.com/office/drawing/2014/main" id="{33D62791-3D2E-A3C2-5A9A-F98B8C1488F0}"/>
              </a:ext>
            </a:extLst>
          </p:cNvPr>
          <p:cNvGrpSpPr/>
          <p:nvPr/>
        </p:nvGrpSpPr>
        <p:grpSpPr>
          <a:xfrm>
            <a:off x="7650281" y="2621029"/>
            <a:ext cx="990514" cy="1399742"/>
            <a:chOff x="7650281" y="2689227"/>
            <a:chExt cx="990514" cy="1399742"/>
          </a:xfrm>
        </p:grpSpPr>
        <p:sp>
          <p:nvSpPr>
            <p:cNvPr id="71" name="Down Arrow 11">
              <a:extLst>
                <a:ext uri="{FF2B5EF4-FFF2-40B4-BE49-F238E27FC236}">
                  <a16:creationId xmlns="" xmlns:a16="http://schemas.microsoft.com/office/drawing/2014/main" id="{026630C2-EF0B-0A09-DC22-E09C33D62D5E}"/>
                </a:ext>
              </a:extLst>
            </p:cNvPr>
            <p:cNvSpPr/>
            <p:nvPr/>
          </p:nvSpPr>
          <p:spPr>
            <a:xfrm rot="2908471">
              <a:off x="7726519" y="3384136"/>
              <a:ext cx="349955" cy="502432"/>
            </a:xfrm>
            <a:prstGeom prst="downArrow">
              <a:avLst/>
            </a:prstGeom>
            <a:solidFill>
              <a:srgbClr val="70AD47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" name="TextBox 12">
              <a:extLst>
                <a:ext uri="{FF2B5EF4-FFF2-40B4-BE49-F238E27FC236}">
                  <a16:creationId xmlns="" xmlns:a16="http://schemas.microsoft.com/office/drawing/2014/main" id="{71AA99D7-23A0-D216-070E-4110667DCF3E}"/>
                </a:ext>
              </a:extLst>
            </p:cNvPr>
            <p:cNvSpPr txBox="1"/>
            <p:nvPr/>
          </p:nvSpPr>
          <p:spPr>
            <a:xfrm rot="2975772">
              <a:off x="7694703" y="3142876"/>
              <a:ext cx="139974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70AD47"/>
                  </a:solidFill>
                  <a:effectLst/>
                  <a:uLnTx/>
                  <a:uFillTx/>
                </a:rPr>
                <a:t>External EM fields</a:t>
              </a:r>
              <a:b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70AD47"/>
                  </a:solidFill>
                  <a:effectLst/>
                  <a:uLnTx/>
                  <a:uFillTx/>
                </a:rPr>
              </a:b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70AD47"/>
                  </a:solidFill>
                  <a:effectLst/>
                  <a:uLnTx/>
                  <a:uFillTx/>
                </a:rPr>
                <a:t>in RF cavity</a:t>
              </a:r>
            </a:p>
          </p:txBody>
        </p:sp>
      </p:grpSp>
      <p:sp>
        <p:nvSpPr>
          <p:cNvPr id="73" name="U-Turn Arrow 5">
            <a:extLst>
              <a:ext uri="{FF2B5EF4-FFF2-40B4-BE49-F238E27FC236}">
                <a16:creationId xmlns="" xmlns:a16="http://schemas.microsoft.com/office/drawing/2014/main" id="{C31992F5-3991-FC0B-1140-C7B2CF532238}"/>
              </a:ext>
            </a:extLst>
          </p:cNvPr>
          <p:cNvSpPr/>
          <p:nvPr/>
        </p:nvSpPr>
        <p:spPr>
          <a:xfrm flipH="1" flipV="1">
            <a:off x="7459579" y="4550215"/>
            <a:ext cx="2292300" cy="338666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4" name="Down Arrow 15">
            <a:extLst>
              <a:ext uri="{FF2B5EF4-FFF2-40B4-BE49-F238E27FC236}">
                <a16:creationId xmlns="" xmlns:a16="http://schemas.microsoft.com/office/drawing/2014/main" id="{F97DACEF-1B68-7893-26E2-B86C8CA4E839}"/>
              </a:ext>
            </a:extLst>
          </p:cNvPr>
          <p:cNvSpPr/>
          <p:nvPr/>
        </p:nvSpPr>
        <p:spPr>
          <a:xfrm flipV="1">
            <a:off x="6458343" y="4537804"/>
            <a:ext cx="349955" cy="194798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7" name="TextBox 16">
            <a:extLst>
              <a:ext uri="{FF2B5EF4-FFF2-40B4-BE49-F238E27FC236}">
                <a16:creationId xmlns="" xmlns:a16="http://schemas.microsoft.com/office/drawing/2014/main" id="{007D1D3E-DE3D-052A-2545-DD613C26326C}"/>
              </a:ext>
            </a:extLst>
          </p:cNvPr>
          <p:cNvSpPr txBox="1"/>
          <p:nvPr/>
        </p:nvSpPr>
        <p:spPr>
          <a:xfrm>
            <a:off x="6025184" y="4691666"/>
            <a:ext cx="120257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External</a:t>
            </a:r>
            <a:r>
              <a:rPr kumimoji="0" lang="en-US" sz="1300" b="0" i="1" u="none" strike="noStrike" kern="0" cap="none" spc="0" normalizeH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 B field</a:t>
            </a:r>
            <a:endParaRPr kumimoji="0" lang="en-US" sz="1300" b="0" i="1" u="none" strike="noStrike" kern="0" cap="none" spc="0" normalizeH="0" baseline="0" noProof="0" dirty="0">
              <a:ln>
                <a:noFill/>
              </a:ln>
              <a:solidFill>
                <a:srgbClr val="70AD47"/>
              </a:solidFill>
              <a:effectLst/>
              <a:uLnTx/>
              <a:uFillTx/>
            </a:endParaRPr>
          </a:p>
        </p:txBody>
      </p:sp>
      <p:sp>
        <p:nvSpPr>
          <p:cNvPr id="109" name="Rectangle 8">
            <a:extLst>
              <a:ext uri="{FF2B5EF4-FFF2-40B4-BE49-F238E27FC236}">
                <a16:creationId xmlns="" xmlns:a16="http://schemas.microsoft.com/office/drawing/2014/main" id="{1320C0A5-4AA3-1486-DF20-AEFB79631BC8}"/>
              </a:ext>
            </a:extLst>
          </p:cNvPr>
          <p:cNvSpPr/>
          <p:nvPr/>
        </p:nvSpPr>
        <p:spPr>
          <a:xfrm>
            <a:off x="9898443" y="4618745"/>
            <a:ext cx="1212096" cy="51187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Titolo 1"/>
          <p:cNvSpPr txBox="1">
            <a:spLocks/>
          </p:cNvSpPr>
          <p:nvPr/>
        </p:nvSpPr>
        <p:spPr>
          <a:xfrm>
            <a:off x="679176" y="197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Stability Simulations</a:t>
            </a:r>
            <a:endParaRPr lang="en-GB" dirty="0"/>
          </a:p>
        </p:txBody>
      </p:sp>
      <p:sp>
        <p:nvSpPr>
          <p:cNvPr id="7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7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37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44</a:t>
            </a:fld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26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Possible Filling Schemes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5</a:t>
            </a:fld>
            <a:endParaRPr lang="it-IT" dirty="0"/>
          </a:p>
        </p:txBody>
      </p:sp>
      <p:sp>
        <p:nvSpPr>
          <p:cNvPr id="19" name="Segnaposto contenuto 2"/>
          <p:cNvSpPr>
            <a:spLocks noGrp="1"/>
          </p:cNvSpPr>
          <p:nvPr>
            <p:ph idx="1"/>
          </p:nvPr>
        </p:nvSpPr>
        <p:spPr>
          <a:xfrm>
            <a:off x="232770" y="1104026"/>
            <a:ext cx="11527430" cy="2835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Filling schemes (with constant total number of particles per beam)</a:t>
            </a: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</p:txBody>
      </p:sp>
      <p:graphicFrame>
        <p:nvGraphicFramePr>
          <p:cNvPr id="20" name="Tabel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485283"/>
              </p:ext>
            </p:extLst>
          </p:nvPr>
        </p:nvGraphicFramePr>
        <p:xfrm>
          <a:off x="1263534" y="1778368"/>
          <a:ext cx="9956642" cy="19154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6"/>
                <a:gridCol w="1695711"/>
                <a:gridCol w="1586108"/>
                <a:gridCol w="1766170"/>
                <a:gridCol w="1039660"/>
                <a:gridCol w="2154477"/>
              </a:tblGrid>
              <a:tr h="1173773"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Filling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Scheme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Number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Bunch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Intensity</a:t>
                      </a:r>
                      <a:endParaRPr lang="it-IT" dirty="0" smtClean="0"/>
                    </a:p>
                    <a:p>
                      <a:r>
                        <a:rPr lang="it-IT" dirty="0" smtClean="0"/>
                        <a:t>[x10</a:t>
                      </a:r>
                      <a:r>
                        <a:rPr lang="it-IT" baseline="30000" dirty="0" smtClean="0"/>
                        <a:t>11 </a:t>
                      </a:r>
                      <a:r>
                        <a:rPr lang="it-IT" baseline="0" dirty="0" err="1" smtClean="0"/>
                        <a:t>ppb</a:t>
                      </a:r>
                      <a:r>
                        <a:rPr lang="it-IT" dirty="0" smtClean="0"/>
                        <a:t>]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Bunch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Spacing</a:t>
                      </a:r>
                      <a:endParaRPr lang="it-IT" dirty="0" smtClean="0"/>
                    </a:p>
                    <a:p>
                      <a:r>
                        <a:rPr lang="it-IT" dirty="0" smtClean="0"/>
                        <a:t>[ns]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Number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bunches</a:t>
                      </a:r>
                      <a:r>
                        <a:rPr lang="it-IT" dirty="0" smtClean="0"/>
                        <a:t> /</a:t>
                      </a:r>
                      <a:r>
                        <a:rPr lang="it-IT" baseline="0" dirty="0" smtClean="0"/>
                        <a:t> Train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Number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Trains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Gap </a:t>
                      </a:r>
                      <a:r>
                        <a:rPr lang="it-IT" dirty="0" err="1" smtClean="0"/>
                        <a:t>Length</a:t>
                      </a:r>
                      <a:r>
                        <a:rPr lang="it-IT" baseline="0" dirty="0" smtClean="0"/>
                        <a:t> </a:t>
                      </a:r>
                      <a:r>
                        <a:rPr lang="it-IT" dirty="0" smtClean="0"/>
                        <a:t>[ns]</a:t>
                      </a:r>
                    </a:p>
                    <a:p>
                      <a:r>
                        <a:rPr lang="it-IT" dirty="0" smtClean="0"/>
                        <a:t>(gap/</a:t>
                      </a:r>
                      <a:r>
                        <a:rPr lang="it-IT" dirty="0" err="1" smtClean="0"/>
                        <a:t>bunch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spacing</a:t>
                      </a:r>
                      <a:r>
                        <a:rPr lang="it-IT" dirty="0" smtClean="0"/>
                        <a:t>)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1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2.15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280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40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1980 (99)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2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2.15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560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1175 (47)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9032050" y="1439814"/>
            <a:ext cx="21796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smtClean="0"/>
              <a:t>From Tor </a:t>
            </a:r>
            <a:r>
              <a:rPr lang="it-IT" sz="1600" i="1" dirty="0" err="1" smtClean="0"/>
              <a:t>Raubenheimer</a:t>
            </a:r>
            <a:endParaRPr lang="it-IT" sz="1600" i="1" dirty="0"/>
          </a:p>
        </p:txBody>
      </p:sp>
      <p:sp>
        <p:nvSpPr>
          <p:cNvPr id="21" name="Segnaposto contenuto 2"/>
          <p:cNvSpPr txBox="1">
            <a:spLocks/>
          </p:cNvSpPr>
          <p:nvPr/>
        </p:nvSpPr>
        <p:spPr>
          <a:xfrm>
            <a:off x="232770" y="4082184"/>
            <a:ext cx="11527430" cy="1553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Important to understand the impact of </a:t>
            </a:r>
            <a:r>
              <a:rPr lang="en-US" sz="2400" dirty="0" smtClean="0">
                <a:solidFill>
                  <a:schemeClr val="accent1"/>
                </a:solidFill>
              </a:rPr>
              <a:t>lower bunch intensity</a:t>
            </a:r>
            <a:r>
              <a:rPr lang="en-US" sz="2400" dirty="0" smtClean="0"/>
              <a:t> (we will need to </a:t>
            </a:r>
            <a:r>
              <a:rPr lang="en-US" sz="2400" dirty="0" smtClean="0">
                <a:solidFill>
                  <a:schemeClr val="accent1"/>
                </a:solidFill>
              </a:rPr>
              <a:t>fill the ring</a:t>
            </a:r>
            <a:r>
              <a:rPr lang="en-US" sz="2400" dirty="0" smtClean="0"/>
              <a:t>)</a:t>
            </a:r>
            <a:endParaRPr lang="en-US" dirty="0" smtClean="0">
              <a:solidFill>
                <a:schemeClr val="accent1"/>
              </a:solidFill>
            </a:endParaRPr>
          </a:p>
          <a:p>
            <a:endParaRPr lang="en-US" dirty="0" smtClean="0">
              <a:solidFill>
                <a:schemeClr val="accent1"/>
              </a:solidFill>
            </a:endParaRPr>
          </a:p>
        </p:txBody>
      </p:sp>
      <p:sp>
        <p:nvSpPr>
          <p:cNvPr id="1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1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82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Magnetic Field Elements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6</a:t>
            </a:fld>
            <a:endParaRPr lang="it-IT" dirty="0"/>
          </a:p>
        </p:txBody>
      </p:sp>
      <p:sp>
        <p:nvSpPr>
          <p:cNvPr id="19" name="Segnaposto contenuto 2"/>
          <p:cNvSpPr>
            <a:spLocks noGrp="1"/>
          </p:cNvSpPr>
          <p:nvPr>
            <p:ph idx="1"/>
          </p:nvPr>
        </p:nvSpPr>
        <p:spPr>
          <a:xfrm>
            <a:off x="232770" y="956930"/>
            <a:ext cx="11758934" cy="54895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>
                <a:solidFill>
                  <a:schemeClr val="accent1"/>
                </a:solidFill>
              </a:rPr>
              <a:t>Update values</a:t>
            </a:r>
            <a:r>
              <a:rPr lang="en-GB" sz="2400" dirty="0" smtClean="0"/>
              <a:t> from FCC-</a:t>
            </a:r>
            <a:r>
              <a:rPr lang="en-GB" sz="2400" dirty="0" err="1" smtClean="0"/>
              <a:t>ee</a:t>
            </a:r>
            <a:r>
              <a:rPr lang="en-GB" sz="2400" dirty="0" smtClean="0"/>
              <a:t> optics team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r>
              <a:rPr lang="en-GB" sz="2400" dirty="0" smtClean="0"/>
              <a:t> </a:t>
            </a:r>
            <a:r>
              <a:rPr lang="en-GB" sz="2400" dirty="0" smtClean="0">
                <a:solidFill>
                  <a:schemeClr val="accent1"/>
                </a:solidFill>
              </a:rPr>
              <a:t>Dipoles</a:t>
            </a:r>
            <a:r>
              <a:rPr lang="en-GB" sz="2400" dirty="0" smtClean="0"/>
              <a:t> 15.2 </a:t>
            </a:r>
            <a:r>
              <a:rPr lang="en-GB" sz="2400" dirty="0" err="1" smtClean="0"/>
              <a:t>mT</a:t>
            </a:r>
            <a:r>
              <a:rPr lang="en-GB" sz="2400" dirty="0"/>
              <a:t> </a:t>
            </a:r>
            <a:r>
              <a:rPr lang="en-GB" sz="2400" dirty="0" smtClean="0"/>
              <a:t>(previous value used for e-cloud simulations 14.15 </a:t>
            </a:r>
            <a:r>
              <a:rPr lang="en-GB" sz="2400" dirty="0" err="1" smtClean="0"/>
              <a:t>mT</a:t>
            </a:r>
            <a:r>
              <a:rPr lang="en-GB" sz="2400" dirty="0" smtClean="0"/>
              <a:t> </a:t>
            </a:r>
            <a:r>
              <a:rPr lang="en-GB" sz="2400" i="1" dirty="0" smtClean="0"/>
              <a:t>[1]</a:t>
            </a:r>
            <a:r>
              <a:rPr lang="en-GB" sz="2400" dirty="0" smtClean="0"/>
              <a:t>)</a:t>
            </a:r>
            <a:endParaRPr lang="en-GB" sz="2400" dirty="0"/>
          </a:p>
          <a:p>
            <a:r>
              <a:rPr lang="en-GB" sz="2400" dirty="0" smtClean="0"/>
              <a:t> </a:t>
            </a:r>
            <a:r>
              <a:rPr lang="en-GB" sz="2400" dirty="0" smtClean="0">
                <a:solidFill>
                  <a:schemeClr val="accent1"/>
                </a:solidFill>
              </a:rPr>
              <a:t>Quadrupoles</a:t>
            </a:r>
            <a:r>
              <a:rPr lang="en-GB" sz="2400" dirty="0" smtClean="0"/>
              <a:t> 1.45 </a:t>
            </a:r>
            <a:r>
              <a:rPr lang="en-GB" sz="2400" dirty="0"/>
              <a:t>T/m (previous value used </a:t>
            </a:r>
            <a:r>
              <a:rPr lang="en-GB" sz="2400" dirty="0" smtClean="0"/>
              <a:t>for e-cloud </a:t>
            </a:r>
            <a:r>
              <a:rPr lang="en-GB" sz="2400" dirty="0"/>
              <a:t>simulations </a:t>
            </a:r>
            <a:r>
              <a:rPr lang="en-GB" sz="2400" dirty="0" smtClean="0"/>
              <a:t>5.65 </a:t>
            </a:r>
            <a:r>
              <a:rPr lang="en-GB" sz="2400" dirty="0"/>
              <a:t>T/m</a:t>
            </a:r>
            <a:r>
              <a:rPr lang="en-GB" sz="2400" dirty="0" smtClean="0"/>
              <a:t> </a:t>
            </a:r>
            <a:r>
              <a:rPr lang="en-GB" sz="2400" i="1" dirty="0" smtClean="0"/>
              <a:t>[2]</a:t>
            </a:r>
            <a:r>
              <a:rPr lang="en-GB" sz="2400" dirty="0" smtClean="0"/>
              <a:t>)</a:t>
            </a:r>
            <a:endParaRPr lang="en-GB" sz="2400" dirty="0"/>
          </a:p>
          <a:p>
            <a:r>
              <a:rPr lang="en-GB" sz="2400" dirty="0" smtClean="0"/>
              <a:t> </a:t>
            </a:r>
            <a:r>
              <a:rPr lang="en-GB" sz="2400" dirty="0" err="1" smtClean="0">
                <a:solidFill>
                  <a:schemeClr val="accent1"/>
                </a:solidFill>
              </a:rPr>
              <a:t>Sextupoles</a:t>
            </a:r>
            <a:r>
              <a:rPr lang="en-GB" sz="2400" dirty="0" smtClean="0">
                <a:solidFill>
                  <a:schemeClr val="accent1"/>
                </a:solidFill>
              </a:rPr>
              <a:t> </a:t>
            </a:r>
            <a:r>
              <a:rPr lang="en-GB" sz="2400" dirty="0" smtClean="0"/>
              <a:t>72.5 T/m</a:t>
            </a:r>
            <a:r>
              <a:rPr lang="en-GB" sz="2400" baseline="30000" dirty="0" smtClean="0"/>
              <a:t>2</a:t>
            </a:r>
            <a:r>
              <a:rPr lang="en-GB" sz="2400" dirty="0"/>
              <a:t> (previous value used </a:t>
            </a:r>
            <a:r>
              <a:rPr lang="en-GB" sz="2400" dirty="0" smtClean="0"/>
              <a:t>for e-cloud simulations </a:t>
            </a:r>
            <a:r>
              <a:rPr lang="it-IT" sz="2400" dirty="0" smtClean="0"/>
              <a:t>200-800 </a:t>
            </a:r>
            <a:r>
              <a:rPr lang="en-GB" sz="2400" dirty="0" smtClean="0"/>
              <a:t>T/m</a:t>
            </a:r>
            <a:r>
              <a:rPr lang="en-GB" sz="2400" baseline="30000" dirty="0"/>
              <a:t>2</a:t>
            </a:r>
            <a:r>
              <a:rPr lang="en-GB" sz="2400" dirty="0" smtClean="0"/>
              <a:t> </a:t>
            </a:r>
            <a:r>
              <a:rPr lang="en-GB" sz="2400" i="1" dirty="0" smtClean="0"/>
              <a:t>[3]</a:t>
            </a:r>
            <a:r>
              <a:rPr lang="it-IT" sz="2400" dirty="0" smtClean="0"/>
              <a:t>)</a:t>
            </a:r>
            <a:endParaRPr lang="en-GB" sz="2400" dirty="0" smtClean="0"/>
          </a:p>
        </p:txBody>
      </p:sp>
      <p:pic>
        <p:nvPicPr>
          <p:cNvPr id="1030" name="Picture 6" descr="https://lh7-us.googleusercontent.com/fBiSdL2i5vVMABlBb7qAyQCqmGJxUyKktW8F_I0nNd-cmyorfHTJkB54qD7tv1ejK0IrWlhiQE9nTP2JM2hzA4oGvEU06xcjDbmw00Vw0fRdCt9sKslLUXnq85XBiP0JlfFsPdXNm4Imx0FIejs=s20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573" y="949758"/>
            <a:ext cx="5127121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0" y="5903893"/>
            <a:ext cx="116346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[1] </a:t>
            </a:r>
            <a:r>
              <a:rPr lang="en-GB" sz="1400" i="1" dirty="0" err="1" smtClean="0"/>
              <a:t>Fatih</a:t>
            </a:r>
            <a:r>
              <a:rPr lang="en-GB" sz="1400" i="1" dirty="0" smtClean="0"/>
              <a:t> </a:t>
            </a:r>
            <a:r>
              <a:rPr lang="en-GB" sz="1400" i="1" dirty="0" err="1" smtClean="0"/>
              <a:t>Yaman</a:t>
            </a:r>
            <a:r>
              <a:rPr lang="en-GB" sz="1400" i="1" dirty="0" smtClean="0"/>
              <a:t>, “Electron Cloud Simulations for the FCC-</a:t>
            </a:r>
            <a:r>
              <a:rPr lang="en-GB" sz="1400" i="1" dirty="0" err="1" smtClean="0"/>
              <a:t>ee</a:t>
            </a:r>
            <a:r>
              <a:rPr lang="en-GB" sz="1400" i="1" dirty="0" smtClean="0"/>
              <a:t>”, June 30, 2021 @ FCC week</a:t>
            </a:r>
          </a:p>
          <a:p>
            <a:r>
              <a:rPr lang="en-GB" sz="1400" i="1" dirty="0" smtClean="0"/>
              <a:t>[2] Jaime Rocha, Humberto </a:t>
            </a:r>
            <a:r>
              <a:rPr lang="en-GB" sz="1400" i="1" dirty="0" err="1" smtClean="0"/>
              <a:t>Maury</a:t>
            </a:r>
            <a:r>
              <a:rPr lang="en-GB" sz="1400" i="1" dirty="0" smtClean="0"/>
              <a:t>, Karla </a:t>
            </a:r>
            <a:r>
              <a:rPr lang="en-GB" sz="1400" i="1" dirty="0" err="1" smtClean="0"/>
              <a:t>Cantún</a:t>
            </a:r>
            <a:r>
              <a:rPr lang="en-GB" sz="1400" i="1" dirty="0" smtClean="0"/>
              <a:t>, “ELECTRON CLOUD IN THE ARC  QUADRUPOLES”, December 8,2021 @ FCCIS WP2 Workshop 2021 </a:t>
            </a:r>
          </a:p>
          <a:p>
            <a:r>
              <a:rPr lang="it-IT" sz="1400" i="1" dirty="0" smtClean="0"/>
              <a:t>[3] </a:t>
            </a:r>
            <a:r>
              <a:rPr lang="en-GB" sz="1400" i="1" dirty="0"/>
              <a:t>Humberto </a:t>
            </a:r>
            <a:r>
              <a:rPr lang="en-GB" sz="1400" i="1" dirty="0" err="1"/>
              <a:t>Maury</a:t>
            </a:r>
            <a:r>
              <a:rPr lang="en-GB" sz="1400" i="1" dirty="0"/>
              <a:t>, Karla </a:t>
            </a:r>
            <a:r>
              <a:rPr lang="en-GB" sz="1400" i="1" dirty="0" err="1"/>
              <a:t>Cantún</a:t>
            </a:r>
            <a:r>
              <a:rPr lang="en-GB" sz="1400" i="1" dirty="0"/>
              <a:t>, </a:t>
            </a:r>
            <a:r>
              <a:rPr lang="en-GB" sz="1400" i="1" dirty="0" smtClean="0"/>
              <a:t>“STUDIES </a:t>
            </a:r>
            <a:r>
              <a:rPr lang="en-GB" sz="1400" i="1" dirty="0"/>
              <a:t>ON THE ELECTRON CLOUD BUILD-UP FORTHE FCC-</a:t>
            </a:r>
            <a:r>
              <a:rPr lang="en-GB" sz="1400" i="1" dirty="0" err="1"/>
              <a:t>ee</a:t>
            </a:r>
            <a:r>
              <a:rPr lang="en-GB" sz="1400" i="1" dirty="0"/>
              <a:t> MAIN SEXTUPOLES UNDER DIFFERENT SCENARIOS”, November 2nd, 2023 @ 174th FCC-</a:t>
            </a:r>
            <a:r>
              <a:rPr lang="en-GB" sz="1400" i="1" dirty="0" err="1"/>
              <a:t>ee</a:t>
            </a:r>
            <a:r>
              <a:rPr lang="en-GB" sz="1400" i="1" dirty="0"/>
              <a:t> Optics Design Meeting &amp; 45th FCCIS WP2.2 Meeting </a:t>
            </a:r>
            <a:endParaRPr lang="it-IT" sz="1400" i="1" dirty="0"/>
          </a:p>
        </p:txBody>
      </p:sp>
      <p:pic>
        <p:nvPicPr>
          <p:cNvPr id="1026" name="Picture 2" descr="https://lh7-us.googleusercontent.com/QwVXPPx3EOs5puZRGWDpP3UujMH5Ybw3uVJkf6UJupJAmvzHwX8frKfCs-6omGFD0YBEpP4IUPUyvlmC9g65zSI2rzaP7VhU_n7f513pfdiIrmuaRSqEiZCdIgV7SI64AwmoxuwOdMu75id70QI=s204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396" y="1419683"/>
            <a:ext cx="3898536" cy="30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4962932" y="4247675"/>
            <a:ext cx="48715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Courtesy of Cristobal Garcia and Leon Van </a:t>
            </a:r>
            <a:r>
              <a:rPr lang="en-GB" sz="1600" i="1" dirty="0" err="1" smtClean="0"/>
              <a:t>Riesen-Haupt</a:t>
            </a:r>
            <a:r>
              <a:rPr lang="en-GB" sz="1600" i="1" dirty="0" smtClean="0"/>
              <a:t> </a:t>
            </a:r>
            <a:endParaRPr lang="en-GB" sz="1600" i="1" dirty="0"/>
          </a:p>
        </p:txBody>
      </p:sp>
      <p:sp>
        <p:nvSpPr>
          <p:cNvPr id="6" name="Rettangolo 5"/>
          <p:cNvSpPr/>
          <p:nvPr/>
        </p:nvSpPr>
        <p:spPr>
          <a:xfrm>
            <a:off x="9971567" y="1329216"/>
            <a:ext cx="220980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b="1" dirty="0">
                <a:solidFill>
                  <a:srgbClr val="000000"/>
                </a:solidFill>
                <a:latin typeface="Arial" charset="0"/>
              </a:rPr>
              <a:t>Largest number: </a:t>
            </a:r>
            <a:endParaRPr lang="en-US" sz="1200" dirty="0"/>
          </a:p>
          <a:p>
            <a:pPr>
              <a:spcAft>
                <a:spcPts val="1200"/>
              </a:spcAft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149.503 T/m2</a:t>
            </a:r>
            <a:endParaRPr lang="en-US" sz="1200" dirty="0"/>
          </a:p>
          <a:p>
            <a:pPr>
              <a:spcAft>
                <a:spcPts val="1200"/>
              </a:spcAft>
            </a:pPr>
            <a:r>
              <a:rPr lang="en-US" sz="1200" b="1" dirty="0">
                <a:solidFill>
                  <a:srgbClr val="000000"/>
                </a:solidFill>
                <a:latin typeface="Arial" charset="0"/>
              </a:rPr>
              <a:t>Average:</a:t>
            </a:r>
            <a:r>
              <a:rPr lang="en-US" sz="1200" dirty="0">
                <a:solidFill>
                  <a:srgbClr val="000000"/>
                </a:solidFill>
                <a:latin typeface="Arial" charset="0"/>
              </a:rPr>
              <a:t> </a:t>
            </a:r>
            <a:endParaRPr lang="en-US" sz="1200" dirty="0"/>
          </a:p>
          <a:p>
            <a:pPr>
              <a:spcAft>
                <a:spcPts val="1200"/>
              </a:spcAft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27.714   T/m2</a:t>
            </a:r>
            <a:endParaRPr lang="en-US" sz="1200" dirty="0"/>
          </a:p>
          <a:p>
            <a:pPr>
              <a:spcAft>
                <a:spcPts val="1200"/>
              </a:spcAft>
            </a:pPr>
            <a:r>
              <a:rPr lang="en-US" sz="1200" b="1" dirty="0">
                <a:solidFill>
                  <a:srgbClr val="000000"/>
                </a:solidFill>
                <a:latin typeface="Arial" charset="0"/>
              </a:rPr>
              <a:t>Smallest number: </a:t>
            </a:r>
            <a:endParaRPr lang="en-US" sz="1200" dirty="0"/>
          </a:p>
          <a:p>
            <a:pPr>
              <a:spcAft>
                <a:spcPts val="1200"/>
              </a:spcAft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-216.550 T/m2</a:t>
            </a:r>
            <a:endParaRPr lang="en-US" sz="1200" dirty="0"/>
          </a:p>
          <a:p>
            <a:pPr>
              <a:spcAft>
                <a:spcPts val="1200"/>
              </a:spcAft>
            </a:pP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>
                <a:solidFill>
                  <a:srgbClr val="000000"/>
                </a:solidFill>
                <a:latin typeface="Arial" charset="0"/>
              </a:rPr>
              <a:t>RMS for k2sf: 63.316 T/m2</a:t>
            </a:r>
            <a:endParaRPr lang="en-US" sz="1200" dirty="0"/>
          </a:p>
          <a:p>
            <a:pPr>
              <a:spcAft>
                <a:spcPts val="1200"/>
              </a:spcAft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RMS for k2sd: 81.560 </a:t>
            </a:r>
            <a:r>
              <a:rPr lang="en-US" sz="1200" dirty="0" smtClean="0">
                <a:solidFill>
                  <a:srgbClr val="000000"/>
                </a:solidFill>
                <a:latin typeface="Arial" charset="0"/>
              </a:rPr>
              <a:t>T/m2</a:t>
            </a:r>
            <a:endParaRPr lang="en-US" sz="1200" dirty="0" smtClean="0"/>
          </a:p>
        </p:txBody>
      </p:sp>
      <p:sp>
        <p:nvSpPr>
          <p:cNvPr id="7" name="Cornice 6"/>
          <p:cNvSpPr/>
          <p:nvPr/>
        </p:nvSpPr>
        <p:spPr>
          <a:xfrm>
            <a:off x="954155" y="2451652"/>
            <a:ext cx="2213113" cy="557305"/>
          </a:xfrm>
          <a:prstGeom prst="frame">
            <a:avLst>
              <a:gd name="adj1" fmla="val 57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1" name="Cornice 10"/>
          <p:cNvSpPr/>
          <p:nvPr/>
        </p:nvSpPr>
        <p:spPr>
          <a:xfrm>
            <a:off x="954155" y="3972618"/>
            <a:ext cx="2650436" cy="487053"/>
          </a:xfrm>
          <a:prstGeom prst="frame">
            <a:avLst>
              <a:gd name="adj1" fmla="val 57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098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7</a:t>
            </a:fld>
            <a:endParaRPr lang="it-IT" dirty="0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838200" y="952500"/>
            <a:ext cx="10515600" cy="5224463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>
                <a:solidFill>
                  <a:schemeClr val="bg2"/>
                </a:solidFill>
              </a:rPr>
              <a:t>Introduction</a:t>
            </a:r>
          </a:p>
          <a:p>
            <a:endParaRPr lang="en-GB" dirty="0" smtClean="0"/>
          </a:p>
          <a:p>
            <a:r>
              <a:rPr lang="en-GB" b="1" dirty="0" smtClean="0"/>
              <a:t>E-Cloud Build-Up Studies</a:t>
            </a:r>
            <a:endParaRPr lang="en-GB" b="1" dirty="0"/>
          </a:p>
          <a:p>
            <a:endParaRPr lang="en-GB" dirty="0" smtClean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Heat Loads</a:t>
            </a:r>
          </a:p>
          <a:p>
            <a:endParaRPr lang="en-GB" dirty="0" smtClean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Stability Studies</a:t>
            </a:r>
          </a:p>
          <a:p>
            <a:endParaRPr lang="en-GB" dirty="0" smtClean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Conclusions and Outlooks</a:t>
            </a:r>
          </a:p>
        </p:txBody>
      </p:sp>
      <p:sp>
        <p:nvSpPr>
          <p:cNvPr id="13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14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85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E-Cloud Build-Up Studies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833" y="1464108"/>
            <a:ext cx="11153553" cy="4777203"/>
          </a:xfrm>
        </p:spPr>
        <p:txBody>
          <a:bodyPr>
            <a:normAutofit/>
          </a:bodyPr>
          <a:lstStyle/>
          <a:p>
            <a:r>
              <a:rPr lang="en-GB" sz="2200" dirty="0" smtClean="0"/>
              <a:t>Find the </a:t>
            </a:r>
            <a:r>
              <a:rPr lang="en-GB" sz="2200" dirty="0" smtClean="0">
                <a:solidFill>
                  <a:schemeClr val="accent1"/>
                </a:solidFill>
              </a:rPr>
              <a:t>material propriety constraints</a:t>
            </a:r>
            <a:r>
              <a:rPr lang="en-GB" sz="2200" dirty="0" smtClean="0"/>
              <a:t> to </a:t>
            </a:r>
            <a:r>
              <a:rPr lang="en-GB" sz="2200" dirty="0" smtClean="0">
                <a:solidFill>
                  <a:schemeClr val="accent1"/>
                </a:solidFill>
              </a:rPr>
              <a:t>avoid</a:t>
            </a:r>
            <a:r>
              <a:rPr lang="en-GB" sz="2200" dirty="0" smtClean="0"/>
              <a:t> e-cloud avalanche multiplication (</a:t>
            </a:r>
            <a:r>
              <a:rPr lang="en-GB" sz="2200" dirty="0" err="1" smtClean="0">
                <a:solidFill>
                  <a:schemeClr val="accent1"/>
                </a:solidFill>
              </a:rPr>
              <a:t>multipacting</a:t>
            </a:r>
            <a:r>
              <a:rPr lang="en-GB" sz="2200" dirty="0" smtClean="0"/>
              <a:t>)</a:t>
            </a:r>
            <a:endParaRPr lang="en-GB" sz="2200" dirty="0" smtClean="0">
              <a:solidFill>
                <a:schemeClr val="accent1"/>
              </a:solidFill>
            </a:endParaRPr>
          </a:p>
          <a:p>
            <a:endParaRPr lang="en-GB" sz="2200" dirty="0" smtClean="0"/>
          </a:p>
          <a:p>
            <a:r>
              <a:rPr lang="en-GB" sz="2200" dirty="0" smtClean="0"/>
              <a:t>To find the SEY </a:t>
            </a:r>
            <a:r>
              <a:rPr lang="en-GB" sz="2200" dirty="0" err="1" smtClean="0"/>
              <a:t>multipacting</a:t>
            </a:r>
            <a:r>
              <a:rPr lang="en-GB" sz="2200" dirty="0" smtClean="0"/>
              <a:t> threshold, we considered the </a:t>
            </a:r>
            <a:r>
              <a:rPr lang="en-GB" sz="2200" dirty="0" smtClean="0">
                <a:solidFill>
                  <a:schemeClr val="accent1"/>
                </a:solidFill>
              </a:rPr>
              <a:t>e-cloud density </a:t>
            </a:r>
            <a:r>
              <a:rPr lang="en-GB" sz="2200" dirty="0" smtClean="0"/>
              <a:t>in the </a:t>
            </a:r>
            <a:r>
              <a:rPr lang="en-GB" sz="2200" dirty="0" smtClean="0">
                <a:solidFill>
                  <a:schemeClr val="accent1"/>
                </a:solidFill>
              </a:rPr>
              <a:t>full chamber </a:t>
            </a:r>
            <a:r>
              <a:rPr lang="en-GB" sz="2200" dirty="0" smtClean="0"/>
              <a:t>(less noisy than the central e-cloud density)</a:t>
            </a:r>
          </a:p>
          <a:p>
            <a:endParaRPr lang="en-GB" sz="2200" dirty="0" smtClean="0"/>
          </a:p>
          <a:p>
            <a:endParaRPr lang="en-GB" sz="2200" dirty="0" smtClean="0"/>
          </a:p>
          <a:p>
            <a:endParaRPr lang="en-GB" sz="2200" dirty="0"/>
          </a:p>
          <a:p>
            <a:endParaRPr lang="en-GB" sz="2200" dirty="0" smtClean="0"/>
          </a:p>
          <a:p>
            <a:endParaRPr lang="en-GB" sz="2200" dirty="0" smtClean="0"/>
          </a:p>
          <a:p>
            <a:r>
              <a:rPr lang="en-GB" sz="2200" dirty="0" smtClean="0"/>
              <a:t>The analysed parameter in the next plots is the </a:t>
            </a:r>
            <a:r>
              <a:rPr lang="en-GB" sz="2200" dirty="0" smtClean="0">
                <a:solidFill>
                  <a:schemeClr val="accent1"/>
                </a:solidFill>
              </a:rPr>
              <a:t>average e-cloud density</a:t>
            </a:r>
            <a:r>
              <a:rPr lang="en-GB" sz="2200" dirty="0" smtClean="0"/>
              <a:t> when the </a:t>
            </a:r>
            <a:r>
              <a:rPr lang="en-GB" sz="2200" dirty="0" smtClean="0">
                <a:solidFill>
                  <a:schemeClr val="accent1"/>
                </a:solidFill>
              </a:rPr>
              <a:t>saturation value</a:t>
            </a:r>
            <a:r>
              <a:rPr lang="en-GB" sz="2200" dirty="0" smtClean="0"/>
              <a:t> is reached</a:t>
            </a:r>
            <a:endParaRPr lang="en-GB" sz="22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8</a:t>
            </a:fld>
            <a:endParaRPr lang="it-IT"/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314"/>
          <a:stretch/>
        </p:blipFill>
        <p:spPr>
          <a:xfrm>
            <a:off x="1925882" y="3272325"/>
            <a:ext cx="3774722" cy="1800000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101"/>
          <a:stretch/>
        </p:blipFill>
        <p:spPr>
          <a:xfrm>
            <a:off x="6487154" y="3336123"/>
            <a:ext cx="3681022" cy="1800000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2237106" y="2977284"/>
            <a:ext cx="315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Total electrons in the chamber</a:t>
            </a:r>
            <a:endParaRPr lang="en-GB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6583822" y="2998688"/>
            <a:ext cx="3487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Electrons close the chamber centre</a:t>
            </a:r>
            <a:endParaRPr lang="en-GB" dirty="0"/>
          </a:p>
        </p:txBody>
      </p:sp>
      <p:cxnSp>
        <p:nvCxnSpPr>
          <p:cNvPr id="14" name="Connettore 2 13"/>
          <p:cNvCxnSpPr/>
          <p:nvPr/>
        </p:nvCxnSpPr>
        <p:spPr>
          <a:xfrm flipV="1">
            <a:off x="1423816" y="3561149"/>
            <a:ext cx="959172" cy="725984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ttangolo 14"/>
          <p:cNvSpPr/>
          <p:nvPr/>
        </p:nvSpPr>
        <p:spPr>
          <a:xfrm>
            <a:off x="321375" y="4102467"/>
            <a:ext cx="12249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parameter </a:t>
            </a:r>
            <a:endParaRPr lang="it-IT" dirty="0">
              <a:solidFill>
                <a:srgbClr val="FF0000"/>
              </a:solidFill>
            </a:endParaRPr>
          </a:p>
        </p:txBody>
      </p:sp>
      <p:cxnSp>
        <p:nvCxnSpPr>
          <p:cNvPr id="16" name="Connettore 1 15"/>
          <p:cNvCxnSpPr/>
          <p:nvPr/>
        </p:nvCxnSpPr>
        <p:spPr>
          <a:xfrm flipH="1">
            <a:off x="2867063" y="3331333"/>
            <a:ext cx="0" cy="13281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 flipH="1" flipV="1">
            <a:off x="2412487" y="3388311"/>
            <a:ext cx="2893160" cy="0"/>
          </a:xfrm>
          <a:prstGeom prst="line">
            <a:avLst/>
          </a:prstGeom>
          <a:ln w="317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1 17"/>
          <p:cNvCxnSpPr/>
          <p:nvPr/>
        </p:nvCxnSpPr>
        <p:spPr>
          <a:xfrm flipH="1" flipV="1">
            <a:off x="2401512" y="3730057"/>
            <a:ext cx="2904135" cy="404"/>
          </a:xfrm>
          <a:prstGeom prst="line">
            <a:avLst/>
          </a:prstGeom>
          <a:ln w="317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1 18"/>
          <p:cNvCxnSpPr/>
          <p:nvPr/>
        </p:nvCxnSpPr>
        <p:spPr>
          <a:xfrm flipH="1">
            <a:off x="2354486" y="3554225"/>
            <a:ext cx="2951161" cy="0"/>
          </a:xfrm>
          <a:prstGeom prst="line">
            <a:avLst/>
          </a:prstGeom>
          <a:ln w="317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5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E-Cloud Build-Up </a:t>
            </a:r>
            <a:r>
              <a:rPr lang="en-GB" dirty="0" smtClean="0"/>
              <a:t>Studies: Drift Space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9</a:t>
            </a:fld>
            <a:endParaRPr lang="it-IT" dirty="0"/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049" y="978905"/>
            <a:ext cx="3600000" cy="3240000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3923" y="992234"/>
            <a:ext cx="3600000" cy="3240000"/>
          </a:xfrm>
          <a:prstGeom prst="rect">
            <a:avLst/>
          </a:prstGeom>
        </p:spPr>
      </p:pic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098888"/>
              </p:ext>
            </p:extLst>
          </p:nvPr>
        </p:nvGraphicFramePr>
        <p:xfrm>
          <a:off x="2776626" y="4612441"/>
          <a:ext cx="6724845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8695"/>
                <a:gridCol w="1703070"/>
                <a:gridCol w="1783080"/>
              </a:tblGrid>
              <a:tr h="370840"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Filling Scheme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Filling Scheme 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SEY threshold</a:t>
                      </a:r>
                    </a:p>
                    <a:p>
                      <a:r>
                        <a:rPr lang="en-GB" noProof="0" dirty="0" smtClean="0"/>
                        <a:t>(nominal</a:t>
                      </a:r>
                      <a:r>
                        <a:rPr lang="en-GB" baseline="0" noProof="0" dirty="0" smtClean="0"/>
                        <a:t> intensity</a:t>
                      </a:r>
                      <a:r>
                        <a:rPr lang="en-GB" noProof="0" dirty="0" smtClean="0"/>
                        <a:t>)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SEY threshold</a:t>
                      </a:r>
                    </a:p>
                    <a:p>
                      <a:r>
                        <a:rPr lang="en-GB" noProof="0" dirty="0" smtClean="0"/>
                        <a:t>(all </a:t>
                      </a:r>
                      <a:r>
                        <a:rPr lang="en-GB" baseline="0" noProof="0" dirty="0" smtClean="0"/>
                        <a:t>intensity below nominal one</a:t>
                      </a:r>
                      <a:r>
                        <a:rPr lang="en-GB" noProof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22" name="Connettore 1 21"/>
          <p:cNvCxnSpPr/>
          <p:nvPr/>
        </p:nvCxnSpPr>
        <p:spPr>
          <a:xfrm>
            <a:off x="3536715" y="1377446"/>
            <a:ext cx="0" cy="252127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2"/>
          <p:cNvSpPr txBox="1"/>
          <p:nvPr/>
        </p:nvSpPr>
        <p:spPr>
          <a:xfrm>
            <a:off x="3474966" y="1361297"/>
            <a:ext cx="1377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Multipacting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regime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4" name="Connettore 1 23"/>
          <p:cNvCxnSpPr/>
          <p:nvPr/>
        </p:nvCxnSpPr>
        <p:spPr>
          <a:xfrm>
            <a:off x="7722098" y="1367312"/>
            <a:ext cx="0" cy="252127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/>
          <p:cNvSpPr txBox="1"/>
          <p:nvPr/>
        </p:nvSpPr>
        <p:spPr>
          <a:xfrm>
            <a:off x="7710478" y="1354429"/>
            <a:ext cx="1377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Multipacting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regime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3009029" y="976455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Filling scheme 1</a:t>
            </a:r>
            <a:endParaRPr lang="en-GB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6747052" y="949237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Filling scheme 2</a:t>
            </a:r>
            <a:endParaRPr lang="en-GB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478380" y="4189956"/>
            <a:ext cx="7108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bunch intensities 1.00e11 and 1.50e11 ppb are the most critical cases</a:t>
            </a:r>
            <a:endParaRPr lang="en-GB" dirty="0"/>
          </a:p>
        </p:txBody>
      </p:sp>
      <p:sp>
        <p:nvSpPr>
          <p:cNvPr id="29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07/05/2024</a:t>
            </a:r>
            <a:endParaRPr lang="it-IT" dirty="0"/>
          </a:p>
        </p:txBody>
      </p:sp>
      <p:sp>
        <p:nvSpPr>
          <p:cNvPr id="3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Updates on Electron Cloud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59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174731</TotalTime>
  <Words>3135</Words>
  <Application>Microsoft Macintosh PowerPoint</Application>
  <PresentationFormat>Widescreen</PresentationFormat>
  <Paragraphs>751</Paragraphs>
  <Slides>44</Slides>
  <Notes>41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44</vt:i4>
      </vt:variant>
    </vt:vector>
  </HeadingPairs>
  <TitlesOfParts>
    <vt:vector size="51" baseType="lpstr">
      <vt:lpstr>Calibri</vt:lpstr>
      <vt:lpstr>Calibri Light</vt:lpstr>
      <vt:lpstr>Cambria Math</vt:lpstr>
      <vt:lpstr>Courier New</vt:lpstr>
      <vt:lpstr>Wingdings</vt:lpstr>
      <vt:lpstr>Arial</vt:lpstr>
      <vt:lpstr>Tema di Office</vt:lpstr>
      <vt:lpstr>Updates on Electron Cloud Studies</vt:lpstr>
      <vt:lpstr>Outline</vt:lpstr>
      <vt:lpstr>Outline</vt:lpstr>
      <vt:lpstr>FCC-ee MidTerm Report Parameters</vt:lpstr>
      <vt:lpstr>Possible Filling Schemes</vt:lpstr>
      <vt:lpstr>Magnetic Field Elements</vt:lpstr>
      <vt:lpstr>Outline</vt:lpstr>
      <vt:lpstr>E-Cloud Build-Up Studies</vt:lpstr>
      <vt:lpstr>E-Cloud Build-Up Studies: Drift Space</vt:lpstr>
      <vt:lpstr>E-Cloud Build-Up Studies: Dipole</vt:lpstr>
      <vt:lpstr>E-Cloud Build-Up Studies: Quadrupole</vt:lpstr>
      <vt:lpstr>E-Cloud Build-Up Studies: Sextupole</vt:lpstr>
      <vt:lpstr>Simulation Results: Summary</vt:lpstr>
      <vt:lpstr>Outline</vt:lpstr>
      <vt:lpstr>Heat Loads: Drift Space</vt:lpstr>
      <vt:lpstr>Heat Loads: Dipole</vt:lpstr>
      <vt:lpstr>Heat Loads: Quadrupole</vt:lpstr>
      <vt:lpstr>Heat Loads: Sextupole</vt:lpstr>
      <vt:lpstr>Heat Loads: Summary</vt:lpstr>
      <vt:lpstr>Outline</vt:lpstr>
      <vt:lpstr>E-Cloud Stability Threshold</vt:lpstr>
      <vt:lpstr>E-Cloud Stability Simulation Threshold: Drift Space</vt:lpstr>
      <vt:lpstr>E-Cloud Central Density</vt:lpstr>
      <vt:lpstr>E-Cloud Stability: Drift Space</vt:lpstr>
      <vt:lpstr>E-Cloud Stability Simulation Threshold: Dipole</vt:lpstr>
      <vt:lpstr>E-Cloud Stability: Dipole</vt:lpstr>
      <vt:lpstr>E-Cloud Stability: Quadrupole</vt:lpstr>
      <vt:lpstr>E-Cloud Stability: Sextupole</vt:lpstr>
      <vt:lpstr>Outline</vt:lpstr>
      <vt:lpstr>Conclusions</vt:lpstr>
      <vt:lpstr>Conclusions</vt:lpstr>
      <vt:lpstr>Outlooks: Nested Magnets</vt:lpstr>
      <vt:lpstr>Outlooks: Photoemission</vt:lpstr>
      <vt:lpstr>Thanks for your attention</vt:lpstr>
      <vt:lpstr>Presentazione di PowerPoint</vt:lpstr>
      <vt:lpstr>E-Cloud Build-Up Studies: Quadrupole</vt:lpstr>
      <vt:lpstr>E-Cloud Build-Up Studies: Dipole</vt:lpstr>
      <vt:lpstr>E-Cloud Stability Theoretical Threshold</vt:lpstr>
      <vt:lpstr>E-Cloud Stability</vt:lpstr>
      <vt:lpstr>E-Cloud Transverse Distribution</vt:lpstr>
      <vt:lpstr>Presentazione di PowerPoint</vt:lpstr>
      <vt:lpstr>Presentazione di PowerPoint</vt:lpstr>
      <vt:lpstr>Presentazione di PowerPoint</vt:lpstr>
      <vt:lpstr>Presentazione di PowerPoint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Luca Sabato</dc:creator>
  <cp:lastModifiedBy>Luca Sabato</cp:lastModifiedBy>
  <cp:revision>1429</cp:revision>
  <dcterms:created xsi:type="dcterms:W3CDTF">2022-05-13T12:49:25Z</dcterms:created>
  <dcterms:modified xsi:type="dcterms:W3CDTF">2024-05-08T14:15:36Z</dcterms:modified>
</cp:coreProperties>
</file>