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73" r:id="rId2"/>
    <p:sldId id="257" r:id="rId3"/>
    <p:sldId id="266" r:id="rId4"/>
    <p:sldId id="263" r:id="rId5"/>
    <p:sldId id="258" r:id="rId6"/>
    <p:sldId id="259" r:id="rId7"/>
    <p:sldId id="264" r:id="rId8"/>
    <p:sldId id="268" r:id="rId9"/>
    <p:sldId id="270" r:id="rId10"/>
    <p:sldId id="271" r:id="rId11"/>
    <p:sldId id="269" r:id="rId12"/>
    <p:sldId id="272" r:id="rId1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3E8"/>
    <a:srgbClr val="E73FD2"/>
    <a:srgbClr val="E64735"/>
    <a:srgbClr val="00F1DF"/>
    <a:srgbClr val="00FFEC"/>
    <a:srgbClr val="00EF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739"/>
    <p:restoredTop sz="94696"/>
  </p:normalViewPr>
  <p:slideViewPr>
    <p:cSldViewPr snapToGrid="0">
      <p:cViewPr varScale="1">
        <p:scale>
          <a:sx n="59" d="100"/>
          <a:sy n="59" d="100"/>
        </p:scale>
        <p:origin x="216" y="1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21FDB-A5F4-1846-8DCF-D937853D5FA6}" type="datetimeFigureOut">
              <a:rPr lang="en-CH" smtClean="0"/>
              <a:t>01.09.2024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88E37-DD19-6440-B3CA-397B38E7777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49242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F88E37-DD19-6440-B3CA-397B38E7777A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21770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F88E37-DD19-6440-B3CA-397B38E7777A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50458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F88E37-DD19-6440-B3CA-397B38E7777A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35099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F88E37-DD19-6440-B3CA-397B38E7777A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94552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0E768-5B9B-C024-F004-943E70F761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D83CEA-8D55-3851-2F79-3458288493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442E7-07C4-5F5A-5A05-22FD46C65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F49CB-BA45-0A41-B681-862BD57A6F04}" type="datetimeFigureOut">
              <a:rPr lang="en-CH" smtClean="0"/>
              <a:t>01.09.2024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30EA6-07CD-54BB-9750-B693ED7E9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8B9D0-DEDD-5E49-BB00-4585DDE2F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46D1-D4A0-BE40-8AE8-920F55678FF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74452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394E6-3B39-2ECA-F62F-4883E2F08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4A21A0-C60D-AD3D-D5E9-07CBCF9772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47DC5-E686-9A61-7ADF-CBF8177B0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F49CB-BA45-0A41-B681-862BD57A6F04}" type="datetimeFigureOut">
              <a:rPr lang="en-CH" smtClean="0"/>
              <a:t>01.09.2024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1D96F4-4E87-7A1D-E87C-5F7206EBF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405D7-55C2-D44D-4027-B603BF9E5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46D1-D4A0-BE40-8AE8-920F55678FF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92748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2484AF-D078-93C4-7510-F445DDA5C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5D097-36A4-226C-5831-E9DDB46839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47FF8B-238A-E7B6-A5EB-E64592E87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F49CB-BA45-0A41-B681-862BD57A6F04}" type="datetimeFigureOut">
              <a:rPr lang="en-CH" smtClean="0"/>
              <a:t>01.09.2024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E35E47-109C-E55D-C5E9-EA2D766C8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A2942-58E9-DA80-BC94-8BC7F5958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46D1-D4A0-BE40-8AE8-920F55678FF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7623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41745-D910-2E29-12DA-4FA883D92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371D80-0CA6-5C71-C5F6-EAB99C34FA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B40C4-E890-3142-3AD4-116565A48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F49CB-BA45-0A41-B681-862BD57A6F04}" type="datetimeFigureOut">
              <a:rPr lang="en-CH" smtClean="0"/>
              <a:t>01.09.2024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2F96C4-ACF6-9640-60BA-C2B22668C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D2FB1-5182-768C-065A-87933340D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46D1-D4A0-BE40-8AE8-920F55678FF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57809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58A3C-E389-ABF3-01B1-2EAAB461B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55B1D2-91C9-F723-AD3B-655DFE0256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FF6D2-6F98-9F2F-71A5-5E2316A31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F49CB-BA45-0A41-B681-862BD57A6F04}" type="datetimeFigureOut">
              <a:rPr lang="en-CH" smtClean="0"/>
              <a:t>01.09.2024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BF6B98-F776-9BE8-55C0-2593A4E90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088A3-3B92-F381-8D03-0BDB057F5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46D1-D4A0-BE40-8AE8-920F55678FF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83659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88D5D-770E-B159-4EA6-56574258B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251CDD-9EE1-1583-0A2E-CA71D66BB0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694223-5DD5-6389-394E-759461F0AA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EBCA89-536F-3717-B1DC-56D98A2EC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F49CB-BA45-0A41-B681-862BD57A6F04}" type="datetimeFigureOut">
              <a:rPr lang="en-CH" smtClean="0"/>
              <a:t>01.09.2024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313CF4-055F-2E5D-1056-66A5A4E7A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7ADAC7-37C0-5FC0-206B-E218184BA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46D1-D4A0-BE40-8AE8-920F55678FF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45995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273CF-883B-6BFC-E643-77D4ACB3B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90164-1B07-0C44-750B-A2B14959C1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EA0CA2-9AB6-160E-B7AD-FED1DFE3F4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BC0815-B754-41A8-C9D6-56FD3B2841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2BD2CE-4D75-883C-AFC0-F1089724CE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8C75C4-3D59-7759-CDC8-835F18285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F49CB-BA45-0A41-B681-862BD57A6F04}" type="datetimeFigureOut">
              <a:rPr lang="en-CH" smtClean="0"/>
              <a:t>01.09.2024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76D3DA-E416-D6E6-2080-EBA368168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8F08CF-5735-3977-6510-F93674392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46D1-D4A0-BE40-8AE8-920F55678FF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1799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97287-EAEC-4072-3669-A61D0D193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5F5652-7086-2410-D656-5F1EEEBE8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F49CB-BA45-0A41-B681-862BD57A6F04}" type="datetimeFigureOut">
              <a:rPr lang="en-CH" smtClean="0"/>
              <a:t>01.09.2024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AE66DA-6C9F-D383-E778-4230E9672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8D2F11-8906-4AB1-90E9-0ABF2F037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46D1-D4A0-BE40-8AE8-920F55678FF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75816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9FB2E2-A0CF-25A3-3966-1DDDBCB0E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F49CB-BA45-0A41-B681-862BD57A6F04}" type="datetimeFigureOut">
              <a:rPr lang="en-CH" smtClean="0"/>
              <a:t>01.09.2024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6CD60E-35AE-6C37-F3E1-B8D57B482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640E42-57B4-FCDC-B844-CF01609F0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46D1-D4A0-BE40-8AE8-920F55678FF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93104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5ADED-1964-9AB9-C2D0-10FA5F05A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1C0070-CB1E-1584-3B77-4659E9EAAA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92A297-806F-1C8A-5A84-057EC70200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D81FB0-7DE7-C098-5BD7-9B94F4050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F49CB-BA45-0A41-B681-862BD57A6F04}" type="datetimeFigureOut">
              <a:rPr lang="en-CH" smtClean="0"/>
              <a:t>01.09.2024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B832E4-EE90-4B0C-A499-AC7A8764C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B923A9-0CD4-D5F7-ADB4-66E6F6305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46D1-D4A0-BE40-8AE8-920F55678FF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48890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FBD4A-A744-8EBE-6E6D-EB6265F03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2F6E67-CCB0-8346-B32B-29C37F8513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089D65-42BE-95D0-F1B1-6AE445C232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DF8B20-8A4B-2CF1-4A80-EE25CD67E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F49CB-BA45-0A41-B681-862BD57A6F04}" type="datetimeFigureOut">
              <a:rPr lang="en-CH" smtClean="0"/>
              <a:t>01.09.2024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9F1A47-18C5-30C2-CE5C-C58BD5B63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8E9EA6-5256-6C8B-C2B8-834ED483A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46D1-D4A0-BE40-8AE8-920F55678FF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87863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87E420-134A-FEDB-CA8D-1DCEB6E36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CB1FC9-DA70-402C-F2F4-4DA7CEA67E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79FE7-4D04-A46A-21EB-E92F2615AE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10F49CB-BA45-0A41-B681-862BD57A6F04}" type="datetimeFigureOut">
              <a:rPr lang="en-CH" smtClean="0"/>
              <a:t>01.09.2024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85054F-B6D1-535C-7F12-57056DFDB6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CA06C-8A0F-E982-469A-AE37CFF0D1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CD46D1-D4A0-BE40-8AE8-920F55678FF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0402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yswitzerland.com/en-ch/experiences/lavaux-vineyards/" TargetMode="External"/><Relationship Id="rId5" Type="http://schemas.openxmlformats.org/officeDocument/2006/relationships/image" Target="../media/image18.png"/><Relationship Id="rId4" Type="http://schemas.openxmlformats.org/officeDocument/2006/relationships/hyperlink" Target="https://www.levaudois-sa.ch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bb24@epfl.ch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https://www.epfl.ch/labs/lpap/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tbrut.ch/en_GB/art-brut/what-is-art-brut" TargetMode="External"/><Relationship Id="rId2" Type="http://schemas.openxmlformats.org/officeDocument/2006/relationships/hyperlink" Target="https://olympics.com/museu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75D63-7E37-A875-D9BE-6020B2452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3330" y="365125"/>
            <a:ext cx="7849457" cy="1217095"/>
          </a:xfrm>
        </p:spPr>
        <p:txBody>
          <a:bodyPr>
            <a:normAutofit/>
          </a:bodyPr>
          <a:lstStyle/>
          <a:p>
            <a:pPr algn="ctr"/>
            <a:r>
              <a:rPr lang="en-CH" sz="3400" dirty="0"/>
              <a:t>Welcome to the ICFA mini workshop on Beam-Beam effects in Circular Colliders!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C7263EA-843F-A332-3E15-DE64D1613F69}"/>
              </a:ext>
            </a:extLst>
          </p:cNvPr>
          <p:cNvSpPr txBox="1">
            <a:spLocks/>
          </p:cNvSpPr>
          <p:nvPr/>
        </p:nvSpPr>
        <p:spPr>
          <a:xfrm>
            <a:off x="989704" y="531813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H" dirty="0"/>
              <a:t>Welcome to EPFL!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157E88-AF8A-8F29-6CFD-8690E5D53428}"/>
              </a:ext>
            </a:extLst>
          </p:cNvPr>
          <p:cNvSpPr txBox="1"/>
          <p:nvPr/>
        </p:nvSpPr>
        <p:spPr>
          <a:xfrm>
            <a:off x="406686" y="2661646"/>
            <a:ext cx="6097712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dirty="0">
                <a:solidFill>
                  <a:srgbClr val="CB6D0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International Organizing Committee IOC</a:t>
            </a:r>
          </a:p>
          <a:p>
            <a:pPr algn="l"/>
            <a:r>
              <a:rPr lang="en-GB" sz="1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Chair of the International Organising Committee: </a:t>
            </a:r>
            <a:endParaRPr lang="en-GB" sz="1400" b="0" i="0" u="none" strike="noStrik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D. Schulte, CERN, Switzerland</a:t>
            </a:r>
            <a:endParaRPr lang="en-GB" sz="1400" b="0" i="0" u="none" strike="noStrik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Members:</a:t>
            </a:r>
            <a:endParaRPr lang="en-GB" sz="1400" b="0" i="0" u="none" strike="noStrik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J. </a:t>
            </a:r>
            <a:r>
              <a:rPr lang="en-GB" sz="1400" b="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Qiang</a:t>
            </a:r>
            <a:r>
              <a:rPr lang="en-GB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LBNL, USA</a:t>
            </a:r>
          </a:p>
          <a:p>
            <a:pPr algn="l"/>
            <a:r>
              <a:rPr lang="en-GB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D. Zhou, KEK, Japan</a:t>
            </a:r>
          </a:p>
          <a:p>
            <a:pPr algn="l"/>
            <a:r>
              <a:rPr lang="en-GB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GB" sz="1400" b="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Valishev</a:t>
            </a:r>
            <a:r>
              <a:rPr lang="en-GB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Fermilab, USA</a:t>
            </a:r>
          </a:p>
          <a:p>
            <a:pPr algn="l"/>
            <a:r>
              <a:rPr lang="en-GB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F. </a:t>
            </a:r>
            <a:r>
              <a:rPr lang="en-GB" sz="1400" b="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Willeke</a:t>
            </a:r>
            <a:r>
              <a:rPr lang="en-GB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BNL, USA</a:t>
            </a:r>
          </a:p>
          <a:p>
            <a:pPr algn="l"/>
            <a:r>
              <a:rPr lang="en-GB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Y. Zhang,  IHEP, China</a:t>
            </a:r>
          </a:p>
          <a:p>
            <a:pPr algn="l"/>
            <a:r>
              <a:rPr lang="en-GB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F. Zimmermann, CERN, Switzerland</a:t>
            </a:r>
          </a:p>
          <a:p>
            <a:pPr algn="l"/>
            <a:r>
              <a:rPr lang="en-GB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T. </a:t>
            </a:r>
            <a:r>
              <a:rPr lang="en-GB" sz="1400" b="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Pieloni</a:t>
            </a:r>
            <a:r>
              <a:rPr lang="en-GB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EPFL, Switzerland</a:t>
            </a:r>
          </a:p>
          <a:p>
            <a:pPr algn="l"/>
            <a:r>
              <a:rPr lang="en-GB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en-GB" sz="1400" b="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Boscolo</a:t>
            </a:r>
            <a:r>
              <a:rPr lang="en-GB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INFN, Italy</a:t>
            </a:r>
          </a:p>
          <a:p>
            <a:pPr algn="l"/>
            <a:r>
              <a:rPr lang="en-GB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Y. </a:t>
            </a:r>
            <a:r>
              <a:rPr lang="en-GB" sz="1400" b="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Jiancheng</a:t>
            </a:r>
            <a:r>
              <a:rPr lang="en-GB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Inst. Modern Phys, China</a:t>
            </a:r>
          </a:p>
          <a:p>
            <a:pPr algn="l"/>
            <a:r>
              <a:rPr lang="en-GB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H. </a:t>
            </a:r>
            <a:r>
              <a:rPr lang="en-GB" sz="1400" b="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Bartosik</a:t>
            </a:r>
            <a:r>
              <a:rPr lang="en-GB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CERN, Switzerland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5CB4F3-7AE2-52D9-D32A-DA7A897DD145}"/>
              </a:ext>
            </a:extLst>
          </p:cNvPr>
          <p:cNvSpPr txBox="1"/>
          <p:nvPr/>
        </p:nvSpPr>
        <p:spPr>
          <a:xfrm>
            <a:off x="3119294" y="1853388"/>
            <a:ext cx="5627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T. Pieloni (EPFL), L. Rivkin (CHART-PSI), X. Buffat(CERN)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0994FC-70FB-F8D2-854B-C476BADE4CF6}"/>
              </a:ext>
            </a:extLst>
          </p:cNvPr>
          <p:cNvSpPr txBox="1"/>
          <p:nvPr/>
        </p:nvSpPr>
        <p:spPr>
          <a:xfrm>
            <a:off x="5708150" y="2661645"/>
            <a:ext cx="609771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dirty="0">
                <a:solidFill>
                  <a:srgbClr val="CB6D0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Local Organizing Committee IOC</a:t>
            </a:r>
          </a:p>
          <a:p>
            <a:pPr algn="l"/>
            <a:endParaRPr lang="en-GB" sz="1400" b="0" i="0" u="none" strike="noStrik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en-GB" sz="1400" b="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Craman</a:t>
            </a:r>
            <a:endParaRPr lang="en-GB" sz="1400" b="0" i="0" u="none" strike="noStrik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E. Hoffmann</a:t>
            </a:r>
          </a:p>
          <a:p>
            <a:pPr algn="l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L. Van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Riesen-Hapt</a:t>
            </a:r>
            <a:endParaRPr lang="en-GB" sz="1400" b="0" i="0" u="none" strike="noStrik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sz="1400" b="0" i="0" u="none" strike="noStrik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B480E1-EBFD-024F-5EC4-1AD13E89FC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69" y="151606"/>
            <a:ext cx="2327393" cy="15390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FC0A7FF-8B81-3663-51D5-1FE34334AE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7578" y="365124"/>
            <a:ext cx="2164422" cy="88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401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AE34D-07F4-7EC4-791E-197695A28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Workshop: social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26E1BB-7AFD-2A50-7DD7-496F826AB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032" y="1690688"/>
            <a:ext cx="7253550" cy="4351338"/>
          </a:xfrm>
        </p:spPr>
        <p:txBody>
          <a:bodyPr>
            <a:normAutofit/>
          </a:bodyPr>
          <a:lstStyle/>
          <a:p>
            <a:r>
              <a:rPr lang="en-CH" sz="2200" dirty="0"/>
              <a:t>Event Dinner at 19:00 directly at the location (city center)</a:t>
            </a:r>
          </a:p>
          <a:p>
            <a:r>
              <a:rPr lang="en-CH" sz="2200" dirty="0"/>
              <a:t>Outing by Bus Wednesday afternoon 14:00 – 18:00</a:t>
            </a:r>
          </a:p>
          <a:p>
            <a:pPr marL="0" indent="0">
              <a:buNone/>
            </a:pPr>
            <a:r>
              <a:rPr lang="en-CH" sz="2200" dirty="0"/>
              <a:t>Walk in the wineyards + Wine experience and tasting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5A3C9D-CF42-BF4F-B0F6-7D6D961C2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7754" y="4165689"/>
            <a:ext cx="3751994" cy="23271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83AEF4-3024-FA54-2DD3-07B1A7200C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9582" y="1728647"/>
            <a:ext cx="4389411" cy="22565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A05F8DB-C7AD-E90E-E91A-02254776D851}"/>
              </a:ext>
            </a:extLst>
          </p:cNvPr>
          <p:cNvSpPr txBox="1"/>
          <p:nvPr/>
        </p:nvSpPr>
        <p:spPr>
          <a:xfrm>
            <a:off x="8003565" y="1247279"/>
            <a:ext cx="2293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hlinkClick r:id="rId4"/>
              </a:rPr>
              <a:t>Le Vaudois Lausanne</a:t>
            </a:r>
            <a:endParaRPr lang="en-CH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7E54D7D-7F09-0635-6F33-BE37B782E0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160" y="3755033"/>
            <a:ext cx="5503526" cy="275960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7A3F2E1-AA82-C9BE-5941-3606A384E2A2}"/>
              </a:ext>
            </a:extLst>
          </p:cNvPr>
          <p:cNvSpPr txBox="1"/>
          <p:nvPr/>
        </p:nvSpPr>
        <p:spPr>
          <a:xfrm>
            <a:off x="1208069" y="3304195"/>
            <a:ext cx="3889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hlinkClick r:id="rId6"/>
              </a:rPr>
              <a:t>Lavaux Vineyards UNESCO heritage</a:t>
            </a:r>
            <a:endParaRPr lang="en-CH" b="1" dirty="0"/>
          </a:p>
        </p:txBody>
      </p:sp>
    </p:spTree>
    <p:extLst>
      <p:ext uri="{BB962C8B-B14F-4D97-AF65-F5344CB8AC3E}">
        <p14:creationId xmlns:p14="http://schemas.microsoft.com/office/powerpoint/2010/main" val="2135396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1A441-3A02-DABB-91A7-1901A5B97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Contact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759052-53A2-0CF5-006A-7B8E3A7722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Xavier +41227663591 and Tatiana +41216934861 in case of problems.</a:t>
            </a:r>
          </a:p>
          <a:p>
            <a:r>
              <a:rPr lang="en-CH" dirty="0"/>
              <a:t>Adm </a:t>
            </a:r>
            <a:r>
              <a:rPr lang="en-CH" dirty="0">
                <a:hlinkClick r:id="rId2"/>
              </a:rPr>
              <a:t>bb24@epfl.ch</a:t>
            </a:r>
            <a:r>
              <a:rPr lang="en-CH" dirty="0"/>
              <a:t> Esther Hofmann and Corinne Cramer</a:t>
            </a:r>
          </a:p>
        </p:txBody>
      </p:sp>
    </p:spTree>
    <p:extLst>
      <p:ext uri="{BB962C8B-B14F-4D97-AF65-F5344CB8AC3E}">
        <p14:creationId xmlns:p14="http://schemas.microsoft.com/office/powerpoint/2010/main" val="2128882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F225C-7968-E34F-295C-C25E8F77B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65844"/>
            <a:ext cx="10515600" cy="1325563"/>
          </a:xfrm>
        </p:spPr>
        <p:txBody>
          <a:bodyPr/>
          <a:lstStyle/>
          <a:p>
            <a:pPr algn="ctr"/>
            <a:r>
              <a:rPr lang="en-CH" dirty="0"/>
              <a:t>We wish you a productive workshop full of discussions and quality time at EPFL!</a:t>
            </a:r>
          </a:p>
        </p:txBody>
      </p:sp>
    </p:spTree>
    <p:extLst>
      <p:ext uri="{BB962C8B-B14F-4D97-AF65-F5344CB8AC3E}">
        <p14:creationId xmlns:p14="http://schemas.microsoft.com/office/powerpoint/2010/main" val="1495635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37FFDC-7A90-58BA-013F-B1C23F94D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CH" sz="5000" dirty="0"/>
              <a:t>A bit about EPFL</a:t>
            </a:r>
          </a:p>
        </p:txBody>
      </p:sp>
      <p:sp>
        <p:nvSpPr>
          <p:cNvPr id="24" name="sketch line">
            <a:extLst>
              <a:ext uri="{FF2B5EF4-FFF2-40B4-BE49-F238E27FC236}">
                <a16:creationId xmlns:a16="http://schemas.microsoft.com/office/drawing/2014/main" id="{650D18FE-0824-4A46-B22C-A86B52E57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729B0C-DDFE-785D-DF4B-D78D21F20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 fontScale="92500"/>
          </a:bodyPr>
          <a:lstStyle/>
          <a:p>
            <a:r>
              <a:rPr lang="en-CH" sz="2200" dirty="0"/>
              <a:t>Founded in 1969 with the mission to “train talented engineers in Switzerland”</a:t>
            </a:r>
          </a:p>
          <a:p>
            <a:r>
              <a:rPr lang="en-CH" sz="2200" dirty="0"/>
              <a:t>A yearly increasing population of 18’000, including 13’400 students </a:t>
            </a:r>
          </a:p>
          <a:p>
            <a:r>
              <a:rPr lang="en-GB" sz="2200" dirty="0"/>
              <a:t>M</a:t>
            </a:r>
            <a:r>
              <a:rPr lang="en-CH" sz="2200" dirty="0"/>
              <a:t>ore than 130 nationalities (57% of foreign students)</a:t>
            </a:r>
          </a:p>
          <a:p>
            <a:r>
              <a:rPr lang="en-CH" sz="2200" dirty="0"/>
              <a:t>29 Masters’ and 22 PhD degrees available </a:t>
            </a:r>
          </a:p>
          <a:p>
            <a:r>
              <a:rPr lang="en-CH" sz="2200" dirty="0"/>
              <a:t>428 laboratories and chairs</a:t>
            </a:r>
          </a:p>
          <a:p>
            <a:r>
              <a:rPr lang="fr-FR" sz="2200" dirty="0"/>
              <a:t>4’260 </a:t>
            </a:r>
            <a:r>
              <a:rPr lang="fr-FR" sz="2200" dirty="0" err="1"/>
              <a:t>scientific</a:t>
            </a:r>
            <a:r>
              <a:rPr lang="fr-FR" sz="2200" dirty="0"/>
              <a:t> publications in 2023</a:t>
            </a:r>
          </a:p>
          <a:p>
            <a:endParaRPr lang="en-CH" sz="2200" dirty="0"/>
          </a:p>
          <a:p>
            <a:endParaRPr lang="en-CH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B76442-6654-7D46-281E-D76ABC52F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3557" y="1419272"/>
            <a:ext cx="6144874" cy="407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172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B2BAF43-5AFE-90AE-7817-A63E0055BF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0978" y="4818580"/>
            <a:ext cx="3704802" cy="1919843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BD1D98B-A115-8B68-7080-90765FC10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016" y="2195493"/>
            <a:ext cx="7212458" cy="4351338"/>
          </a:xfrm>
        </p:spPr>
        <p:txBody>
          <a:bodyPr>
            <a:normAutofit/>
          </a:bodyPr>
          <a:lstStyle/>
          <a:p>
            <a:r>
              <a:rPr lang="en-CH" sz="2200" dirty="0"/>
              <a:t>Small team mainly involved in beam dynamics studies for the FCC: simulation models and experimental studies. But also LHC, HL-LHC, SLS2, Plasma Acceleration and much more.</a:t>
            </a:r>
          </a:p>
          <a:p>
            <a:r>
              <a:rPr lang="en-CH" sz="2200" dirty="0"/>
              <a:t>New laboratory with 2MeV H</a:t>
            </a:r>
            <a:r>
              <a:rPr lang="en-CH" sz="2200" baseline="30000" dirty="0"/>
              <a:t>-</a:t>
            </a:r>
            <a:r>
              <a:rPr lang="en-CH" sz="2200" dirty="0"/>
              <a:t> RFQ + FODO cell under development to train students during lab work for High Energy and Accelerator Physics classes</a:t>
            </a:r>
          </a:p>
          <a:p>
            <a:r>
              <a:rPr lang="en-CH" sz="2200" dirty="0"/>
              <a:t>2 Courses Introduction and Adavanced Accelerator Physics, Laboratory experiments and Master Thesis</a:t>
            </a:r>
          </a:p>
          <a:p>
            <a:r>
              <a:rPr lang="en-CH" sz="2200" dirty="0"/>
              <a:t>1 Professor, 1 Senior Sientist, 3 post-docs, ~15 PhD Students and ~2-3/year Master Students, ~2-4/year laboratory students</a:t>
            </a:r>
          </a:p>
          <a:p>
            <a:endParaRPr lang="en-CH" sz="2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3BE5CF-B1CB-0D6A-4C9B-DD5C14D041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196" y="1627230"/>
            <a:ext cx="4733984" cy="2915330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C278F4BE-CC47-918B-20F1-11702EAF8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588" y="233362"/>
            <a:ext cx="5069440" cy="1325563"/>
          </a:xfrm>
        </p:spPr>
        <p:txBody>
          <a:bodyPr>
            <a:normAutofit/>
          </a:bodyPr>
          <a:lstStyle/>
          <a:p>
            <a:r>
              <a:rPr lang="en-CH" sz="40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Laboratory of Particle Accelerator Physics</a:t>
            </a:r>
            <a:endParaRPr lang="en-CH" sz="4000" dirty="0"/>
          </a:p>
        </p:txBody>
      </p:sp>
      <p:pic>
        <p:nvPicPr>
          <p:cNvPr id="2" name="Picture 1" descr="A close-up of a baseball bat&#10;&#10;Description automatically generated">
            <a:extLst>
              <a:ext uri="{FF2B5EF4-FFF2-40B4-BE49-F238E27FC236}">
                <a16:creationId xmlns:a16="http://schemas.microsoft.com/office/drawing/2014/main" id="{8ED02518-443C-343C-2AB0-881039623A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270" y="1487431"/>
            <a:ext cx="3924300" cy="533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A93031F-4BAD-843F-54A3-1DDCC29A87A4}"/>
              </a:ext>
            </a:extLst>
          </p:cNvPr>
          <p:cNvSpPr txBox="1"/>
          <p:nvPr/>
        </p:nvSpPr>
        <p:spPr>
          <a:xfrm>
            <a:off x="8490859" y="1328058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Summer 2024 Outing</a:t>
            </a:r>
          </a:p>
        </p:txBody>
      </p:sp>
    </p:spTree>
    <p:extLst>
      <p:ext uri="{BB962C8B-B14F-4D97-AF65-F5344CB8AC3E}">
        <p14:creationId xmlns:p14="http://schemas.microsoft.com/office/powerpoint/2010/main" val="2890865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7FFDC-7A90-58BA-013F-B1C23F94D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016" y="979216"/>
            <a:ext cx="3770512" cy="1401183"/>
          </a:xfrm>
        </p:spPr>
        <p:txBody>
          <a:bodyPr anchor="t">
            <a:normAutofit/>
          </a:bodyPr>
          <a:lstStyle/>
          <a:p>
            <a:r>
              <a:rPr lang="en-CH" dirty="0"/>
              <a:t>Campus life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C23E3B9-5ABF-58B3-E2B0-E9A5DAA90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729B0C-DDFE-785D-DF4B-D78D21F20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416" y="2380399"/>
            <a:ext cx="4431850" cy="2179852"/>
          </a:xfrm>
        </p:spPr>
        <p:txBody>
          <a:bodyPr>
            <a:noAutofit/>
          </a:bodyPr>
          <a:lstStyle/>
          <a:p>
            <a:r>
              <a:rPr lang="en-CH" sz="2400" dirty="0"/>
              <a:t>125 buildings</a:t>
            </a:r>
          </a:p>
          <a:p>
            <a:r>
              <a:rPr lang="en-CH" sz="2400" dirty="0"/>
              <a:t>34 catering points</a:t>
            </a:r>
          </a:p>
          <a:p>
            <a:r>
              <a:rPr lang="en-CH" sz="2400" dirty="0"/>
              <a:t>EPFL Innovation Park :  152 companies </a:t>
            </a:r>
            <a:r>
              <a:rPr lang="en-CH" sz="2000" dirty="0"/>
              <a:t>present</a:t>
            </a:r>
            <a:r>
              <a:rPr lang="en-CH" sz="2400" dirty="0"/>
              <a:t> including 107 startups</a:t>
            </a:r>
          </a:p>
          <a:p>
            <a:r>
              <a:rPr lang="fr-FR" sz="2400" dirty="0"/>
              <a:t>Host of the </a:t>
            </a:r>
            <a:r>
              <a:rPr lang="fr-FR" sz="2400" dirty="0" err="1"/>
              <a:t>biggest</a:t>
            </a:r>
            <a:r>
              <a:rPr lang="fr-FR" sz="2400" dirty="0"/>
              <a:t> </a:t>
            </a:r>
            <a:r>
              <a:rPr lang="fr-FR" sz="2400" dirty="0" err="1"/>
              <a:t>student</a:t>
            </a:r>
            <a:r>
              <a:rPr lang="fr-FR" sz="2400" dirty="0"/>
              <a:t> festival in Europe: </a:t>
            </a:r>
            <a:r>
              <a:rPr lang="fr-FR" sz="2400" dirty="0" err="1"/>
              <a:t>Balélec</a:t>
            </a:r>
            <a:endParaRPr lang="en-CH" sz="2400" dirty="0"/>
          </a:p>
          <a:p>
            <a:endParaRPr lang="en-CH" sz="2200" dirty="0"/>
          </a:p>
          <a:p>
            <a:endParaRPr lang="en-CH" sz="2200" dirty="0"/>
          </a:p>
        </p:txBody>
      </p:sp>
      <p:pic>
        <p:nvPicPr>
          <p:cNvPr id="6" name="Picture 5" descr="A close-up of a baseball bat&#10;&#10;Description automatically generated">
            <a:extLst>
              <a:ext uri="{FF2B5EF4-FFF2-40B4-BE49-F238E27FC236}">
                <a16:creationId xmlns:a16="http://schemas.microsoft.com/office/drawing/2014/main" id="{E3BD5242-BBE4-FA55-1F97-46872BD5C5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16" y="1738930"/>
            <a:ext cx="3924300" cy="533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7B9FF0-6C9D-0C71-31BD-95CE4C20BD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1739" y="1220285"/>
            <a:ext cx="6218035" cy="406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840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B5626-31DF-F8E1-1693-F291354D5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361952"/>
            <a:ext cx="10515600" cy="1325563"/>
          </a:xfrm>
        </p:spPr>
        <p:txBody>
          <a:bodyPr/>
          <a:lstStyle/>
          <a:p>
            <a:r>
              <a:rPr lang="en-CH" dirty="0"/>
              <a:t>A guide to get around…</a:t>
            </a:r>
          </a:p>
        </p:txBody>
      </p:sp>
      <p:pic>
        <p:nvPicPr>
          <p:cNvPr id="10" name="Picture 9" descr="A qr code and a qr code&#10;&#10;Description automatically generated">
            <a:extLst>
              <a:ext uri="{FF2B5EF4-FFF2-40B4-BE49-F238E27FC236}">
                <a16:creationId xmlns:a16="http://schemas.microsoft.com/office/drawing/2014/main" id="{4E7D5E12-FB51-A9BA-3D22-7A75CB9031B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679" t="15073" r="32026" b="50007"/>
          <a:stretch/>
        </p:blipFill>
        <p:spPr>
          <a:xfrm>
            <a:off x="4889502" y="1965117"/>
            <a:ext cx="2578100" cy="2267366"/>
          </a:xfrm>
          <a:prstGeom prst="rect">
            <a:avLst/>
          </a:prstGeom>
        </p:spPr>
      </p:pic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44AAB495-CDB0-ADF6-925C-E81F4FB249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886200" cy="3000375"/>
          </a:xfrm>
        </p:spPr>
        <p:txBody>
          <a:bodyPr>
            <a:normAutofit/>
          </a:bodyPr>
          <a:lstStyle/>
          <a:p>
            <a:r>
              <a:rPr lang="en-CH" dirty="0"/>
              <a:t>EPFL Campus app</a:t>
            </a:r>
          </a:p>
          <a:p>
            <a:pPr lvl="1"/>
            <a:r>
              <a:rPr lang="en-GB" dirty="0"/>
              <a:t>F</a:t>
            </a:r>
            <a:r>
              <a:rPr lang="en-CH" dirty="0"/>
              <a:t>ind out about food options and access to the differents restaurants / food trucks on campus</a:t>
            </a:r>
          </a:p>
          <a:p>
            <a:pPr lvl="1"/>
            <a:r>
              <a:rPr lang="en-CH" dirty="0"/>
              <a:t>Use the map to find your way</a:t>
            </a:r>
          </a:p>
        </p:txBody>
      </p:sp>
      <p:pic>
        <p:nvPicPr>
          <p:cNvPr id="17" name="Picture 16" descr="A screenshot of a phone&#10;&#10;Description automatically generated">
            <a:extLst>
              <a:ext uri="{FF2B5EF4-FFF2-40B4-BE49-F238E27FC236}">
                <a16:creationId xmlns:a16="http://schemas.microsoft.com/office/drawing/2014/main" id="{FE991524-2180-501B-A5F8-765F3B7675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100" y="1024733"/>
            <a:ext cx="2819400" cy="493395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pic>
        <p:nvPicPr>
          <p:cNvPr id="3" name="Picture 2" descr="A close-up of a baseball bat&#10;&#10;Description automatically generated">
            <a:extLst>
              <a:ext uri="{FF2B5EF4-FFF2-40B4-BE49-F238E27FC236}">
                <a16:creationId xmlns:a16="http://schemas.microsoft.com/office/drawing/2014/main" id="{4CAAC954-1D74-3392-0978-74B654D88B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0" y="1292225"/>
            <a:ext cx="39243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07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07BB53-299A-5059-6B77-101709E58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CH" sz="5400"/>
              <a:t>Things to do around EPFL</a:t>
            </a:r>
          </a:p>
        </p:txBody>
      </p:sp>
      <p:sp>
        <p:nvSpPr>
          <p:cNvPr id="14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5D592AE-C0DE-81ED-A721-D8F2836FC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dirty="0"/>
              <a:t>Go to Agora to have lunch with a view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dirty="0"/>
              <a:t>Go for a walk and swim to the Lac Léman </a:t>
            </a:r>
          </a:p>
          <a:p>
            <a:pPr lvl="1">
              <a:lnSpc>
                <a:spcPct val="100000"/>
              </a:lnSpc>
              <a:spcBef>
                <a:spcPts val="400"/>
              </a:spcBef>
            </a:pPr>
            <a:r>
              <a:rPr lang="en-US" dirty="0"/>
              <a:t>plage du </a:t>
            </a:r>
            <a:r>
              <a:rPr lang="en-US" dirty="0" err="1"/>
              <a:t>Pélican</a:t>
            </a:r>
            <a:r>
              <a:rPr lang="en-US" dirty="0"/>
              <a:t> </a:t>
            </a:r>
          </a:p>
          <a:p>
            <a:pPr lvl="1">
              <a:lnSpc>
                <a:spcPct val="100000"/>
              </a:lnSpc>
              <a:spcBef>
                <a:spcPts val="400"/>
              </a:spcBef>
            </a:pPr>
            <a:r>
              <a:rPr lang="en-US" dirty="0"/>
              <a:t>plage de </a:t>
            </a:r>
            <a:r>
              <a:rPr lang="en-US" dirty="0" err="1"/>
              <a:t>Vidy</a:t>
            </a:r>
            <a:endParaRPr lang="en-US" dirty="0"/>
          </a:p>
        </p:txBody>
      </p:sp>
      <p:pic>
        <p:nvPicPr>
          <p:cNvPr id="5" name="Content Placeholder 4" descr="A map of a city&#10;&#10;Description automatically generated">
            <a:extLst>
              <a:ext uri="{FF2B5EF4-FFF2-40B4-BE49-F238E27FC236}">
                <a16:creationId xmlns:a16="http://schemas.microsoft.com/office/drawing/2014/main" id="{6154F747-88F9-91A6-BB90-20B6AB6108B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rcRect t="7434" r="-1" b="17044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87E1260C-91B2-5249-5149-CC9039C95625}"/>
              </a:ext>
            </a:extLst>
          </p:cNvPr>
          <p:cNvSpPr/>
          <p:nvPr/>
        </p:nvSpPr>
        <p:spPr>
          <a:xfrm>
            <a:off x="7391400" y="1625600"/>
            <a:ext cx="1092200" cy="1092200"/>
          </a:xfrm>
          <a:prstGeom prst="ellipse">
            <a:avLst/>
          </a:prstGeom>
          <a:noFill/>
          <a:ln w="57150">
            <a:solidFill>
              <a:srgbClr val="2D33E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BDC057-C0EC-430E-69D6-0E48A85FAD3A}"/>
              </a:ext>
            </a:extLst>
          </p:cNvPr>
          <p:cNvSpPr txBox="1"/>
          <p:nvPr/>
        </p:nvSpPr>
        <p:spPr>
          <a:xfrm>
            <a:off x="8640823" y="1393745"/>
            <a:ext cx="1812484" cy="646331"/>
          </a:xfrm>
          <a:prstGeom prst="rect">
            <a:avLst/>
          </a:prstGeom>
          <a:solidFill>
            <a:schemeClr val="bg1"/>
          </a:solidFill>
          <a:ln>
            <a:solidFill>
              <a:srgbClr val="2D33E8"/>
            </a:solidFill>
          </a:ln>
        </p:spPr>
        <p:txBody>
          <a:bodyPr wrap="none" rtlCol="0">
            <a:spAutoFit/>
          </a:bodyPr>
          <a:lstStyle/>
          <a:p>
            <a:r>
              <a:rPr lang="en-CH" dirty="0"/>
              <a:t>Swisstech hotel</a:t>
            </a:r>
          </a:p>
          <a:p>
            <a:r>
              <a:rPr lang="en-CH" dirty="0"/>
              <a:t>EPFL metro stop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840704D-ACAE-E8D7-5EA0-9467624CC7C6}"/>
              </a:ext>
            </a:extLst>
          </p:cNvPr>
          <p:cNvSpPr/>
          <p:nvPr/>
        </p:nvSpPr>
        <p:spPr>
          <a:xfrm>
            <a:off x="7378700" y="3898890"/>
            <a:ext cx="444500" cy="444510"/>
          </a:xfrm>
          <a:prstGeom prst="ellipse">
            <a:avLst/>
          </a:prstGeom>
          <a:noFill/>
          <a:ln w="57150">
            <a:solidFill>
              <a:srgbClr val="2D33E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757FCC-1F3D-1B22-638E-6F9A91181C65}"/>
              </a:ext>
            </a:extLst>
          </p:cNvPr>
          <p:cNvSpPr txBox="1"/>
          <p:nvPr/>
        </p:nvSpPr>
        <p:spPr>
          <a:xfrm>
            <a:off x="5818215" y="3974068"/>
            <a:ext cx="1408975" cy="369332"/>
          </a:xfrm>
          <a:prstGeom prst="rect">
            <a:avLst/>
          </a:prstGeom>
          <a:solidFill>
            <a:schemeClr val="bg1"/>
          </a:solidFill>
          <a:ln>
            <a:solidFill>
              <a:srgbClr val="2D33E8"/>
            </a:solidFill>
          </a:ln>
        </p:spPr>
        <p:txBody>
          <a:bodyPr wrap="none" rtlCol="0">
            <a:spAutoFit/>
          </a:bodyPr>
          <a:lstStyle/>
          <a:p>
            <a:r>
              <a:rPr lang="en-CH" dirty="0"/>
              <a:t>ELA building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B31765-48A7-7C4C-B4A3-9049160D5691}"/>
              </a:ext>
            </a:extLst>
          </p:cNvPr>
          <p:cNvSpPr txBox="1"/>
          <p:nvPr/>
        </p:nvSpPr>
        <p:spPr>
          <a:xfrm>
            <a:off x="8722960" y="3697069"/>
            <a:ext cx="2363917" cy="646331"/>
          </a:xfrm>
          <a:prstGeom prst="rect">
            <a:avLst/>
          </a:prstGeom>
          <a:solidFill>
            <a:schemeClr val="bg1"/>
          </a:solidFill>
          <a:ln>
            <a:solidFill>
              <a:srgbClr val="2D33E8"/>
            </a:solidFill>
          </a:ln>
        </p:spPr>
        <p:txBody>
          <a:bodyPr wrap="none" rtlCol="0">
            <a:spAutoFit/>
          </a:bodyPr>
          <a:lstStyle/>
          <a:p>
            <a:r>
              <a:rPr lang="en-CH" dirty="0"/>
              <a:t>Rolex Learning Center</a:t>
            </a:r>
          </a:p>
          <a:p>
            <a:r>
              <a:rPr lang="en-CH" dirty="0"/>
              <a:t>Agora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5478F22-5281-BA71-ECEB-73EE1E5F1029}"/>
              </a:ext>
            </a:extLst>
          </p:cNvPr>
          <p:cNvSpPr/>
          <p:nvPr/>
        </p:nvSpPr>
        <p:spPr>
          <a:xfrm>
            <a:off x="8096214" y="4462680"/>
            <a:ext cx="1092200" cy="1092200"/>
          </a:xfrm>
          <a:prstGeom prst="ellipse">
            <a:avLst/>
          </a:prstGeom>
          <a:noFill/>
          <a:ln w="57150">
            <a:solidFill>
              <a:srgbClr val="2D33E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3FAD644-7925-B73F-49F8-7DF93B80B15D}"/>
              </a:ext>
            </a:extLst>
          </p:cNvPr>
          <p:cNvCxnSpPr/>
          <p:nvPr/>
        </p:nvCxnSpPr>
        <p:spPr>
          <a:xfrm>
            <a:off x="9575800" y="5554880"/>
            <a:ext cx="329118" cy="1112620"/>
          </a:xfrm>
          <a:prstGeom prst="straightConnector1">
            <a:avLst/>
          </a:prstGeom>
          <a:ln w="38100">
            <a:solidFill>
              <a:srgbClr val="2D33E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123C87D-30C5-C97A-C3CB-50B69FF43292}"/>
              </a:ext>
            </a:extLst>
          </p:cNvPr>
          <p:cNvSpPr txBox="1"/>
          <p:nvPr/>
        </p:nvSpPr>
        <p:spPr>
          <a:xfrm>
            <a:off x="8469818" y="6323558"/>
            <a:ext cx="1231491" cy="369332"/>
          </a:xfrm>
          <a:prstGeom prst="rect">
            <a:avLst/>
          </a:prstGeom>
          <a:solidFill>
            <a:schemeClr val="bg1"/>
          </a:solidFill>
          <a:ln>
            <a:solidFill>
              <a:srgbClr val="2D33E8"/>
            </a:solidFill>
          </a:ln>
        </p:spPr>
        <p:txBody>
          <a:bodyPr wrap="none" rtlCol="0">
            <a:spAutoFit/>
          </a:bodyPr>
          <a:lstStyle/>
          <a:p>
            <a:r>
              <a:rPr lang="en-CH" dirty="0"/>
              <a:t>To the lake</a:t>
            </a:r>
          </a:p>
        </p:txBody>
      </p:sp>
    </p:spTree>
    <p:extLst>
      <p:ext uri="{BB962C8B-B14F-4D97-AF65-F5344CB8AC3E}">
        <p14:creationId xmlns:p14="http://schemas.microsoft.com/office/powerpoint/2010/main" val="1656652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7" name="Rectangle 2056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07BB53-299A-5059-6B77-101709E58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CH" sz="5400" dirty="0"/>
              <a:t>Visiting Lausanne</a:t>
            </a:r>
          </a:p>
        </p:txBody>
      </p:sp>
      <p:sp>
        <p:nvSpPr>
          <p:cNvPr id="2059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5D592AE-C0DE-81ED-A721-D8F2836FC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029" y="2872899"/>
            <a:ext cx="5028673" cy="332066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Take the metro from EPFL (15 minutes to </a:t>
            </a:r>
            <a:r>
              <a:rPr lang="en-US" sz="2100" b="1" dirty="0" err="1">
                <a:latin typeface="Arial" panose="020B0604020202020204" pitchFamily="34" charset="0"/>
                <a:cs typeface="Arial" panose="020B0604020202020204" pitchFamily="34" charset="0"/>
              </a:rPr>
              <a:t>Flon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lively part of the city!)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Cathedral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Esplanade de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Montbenon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(parc with a view)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Olympic museum</a:t>
            </a: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Vidy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-Ouchy lakeside walk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L’Art Brut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when art is unfettered</a:t>
            </a:r>
            <a:r>
              <a:rPr lang="en-GB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cultural and/or societal conditioning</a:t>
            </a: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 descr="The inside guide to Lausanne, Switzerland's newest cultural centre">
            <a:extLst>
              <a:ext uri="{FF2B5EF4-FFF2-40B4-BE49-F238E27FC236}">
                <a16:creationId xmlns:a16="http://schemas.microsoft.com/office/drawing/2014/main" id="{6A282916-A8A4-513A-CF56-15EB021D1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0" r="22797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708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AE34D-07F4-7EC4-791E-197695A28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Workshop overview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C6F46B8-5B37-C5EC-00D0-0A536A41B8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962" y="1690688"/>
            <a:ext cx="10515600" cy="4523567"/>
          </a:xfrm>
        </p:spPr>
        <p:txBody>
          <a:bodyPr>
            <a:normAutofit/>
          </a:bodyPr>
          <a:lstStyle/>
          <a:p>
            <a:r>
              <a:rPr lang="en-CH" sz="2800" dirty="0"/>
              <a:t>Important moment to gather experts on colliders: in operation, under construction or under desing. Also in view of the very special moment of CERN and the European Strategy for High Energy Physics</a:t>
            </a:r>
            <a:endParaRPr lang="en-CH" dirty="0"/>
          </a:p>
          <a:p>
            <a:endParaRPr lang="en-CH" dirty="0"/>
          </a:p>
          <a:p>
            <a:r>
              <a:rPr lang="en-CH" dirty="0"/>
              <a:t>Sponsors</a:t>
            </a:r>
          </a:p>
          <a:p>
            <a:pPr marL="0" indent="0">
              <a:buNone/>
            </a:pPr>
            <a:endParaRPr lang="en-CH" dirty="0"/>
          </a:p>
          <a:p>
            <a:endParaRPr lang="en-CH" dirty="0"/>
          </a:p>
          <a:p>
            <a:r>
              <a:rPr lang="en-CH" dirty="0"/>
              <a:t>Photo on Wednesday at 12:35 at the EPFL Agora’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1B9571-C3AA-14C3-686E-F8A2231EA8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7768" y="92535"/>
            <a:ext cx="2842794" cy="18707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563E9EE-AB68-C207-EB6D-D697E32C91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1164" y="3079812"/>
            <a:ext cx="6655950" cy="15348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CFD71C0-5CC8-B119-F8BD-BD3AED605A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7443" y="4815361"/>
            <a:ext cx="2595094" cy="1870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644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AE34D-07F4-7EC4-791E-197695A28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Workshop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26E1BB-7AFD-2A50-7DD7-496F826AB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032" y="1690688"/>
            <a:ext cx="8188503" cy="4351338"/>
          </a:xfrm>
        </p:spPr>
        <p:txBody>
          <a:bodyPr>
            <a:normAutofit lnSpcReduction="10000"/>
          </a:bodyPr>
          <a:lstStyle/>
          <a:p>
            <a:r>
              <a:rPr lang="en-CH" sz="2200" dirty="0"/>
              <a:t>Timetable very dense organized in sessions with several discussion breaks:</a:t>
            </a:r>
          </a:p>
          <a:p>
            <a:pPr lvl="1"/>
            <a:r>
              <a:rPr lang="en-CH" sz="1800" dirty="0"/>
              <a:t>Overviews and Collider projects: operational, under design</a:t>
            </a:r>
          </a:p>
          <a:p>
            <a:pPr lvl="1"/>
            <a:r>
              <a:rPr lang="en-CH" sz="1800" dirty="0"/>
              <a:t>Single Particle Effects</a:t>
            </a:r>
          </a:p>
          <a:p>
            <a:pPr lvl="1"/>
            <a:r>
              <a:rPr lang="en-CH" sz="1800" dirty="0"/>
              <a:t>Coherent Effects</a:t>
            </a:r>
          </a:p>
          <a:p>
            <a:pPr lvl="1"/>
            <a:r>
              <a:rPr lang="en-CH" sz="1800" dirty="0"/>
              <a:t>Luminosity and beam distribution</a:t>
            </a:r>
          </a:p>
          <a:p>
            <a:pPr lvl="1"/>
            <a:r>
              <a:rPr lang="en-CH" sz="1800" dirty="0"/>
              <a:t>Codes </a:t>
            </a:r>
          </a:p>
          <a:p>
            <a:pPr lvl="1"/>
            <a:r>
              <a:rPr lang="en-CH" sz="1800" dirty="0"/>
              <a:t>Accelerator design</a:t>
            </a:r>
          </a:p>
          <a:p>
            <a:pPr lvl="1"/>
            <a:r>
              <a:rPr lang="en-CH" sz="1800" dirty="0"/>
              <a:t>General Summary and Outlook (ends Thursday at 16:30)</a:t>
            </a:r>
          </a:p>
          <a:p>
            <a:r>
              <a:rPr lang="en-CH" sz="2200" dirty="0"/>
              <a:t>Closing session by K. Oide and J. Wenninger: highlight advances, open questions and inspire future developments</a:t>
            </a:r>
          </a:p>
          <a:p>
            <a:r>
              <a:rPr lang="en-CH" sz="2200" dirty="0"/>
              <a:t>Please, draft version of talks should be uploaded ahead of time to organize discussions.</a:t>
            </a:r>
          </a:p>
          <a:p>
            <a:r>
              <a:rPr lang="en-CH" sz="2200" dirty="0"/>
              <a:t>Proceedings details at the closing. Deadline 15th Nov 2024.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A9B9E4-D254-BD15-FEC7-830EAE368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0906" y="636714"/>
            <a:ext cx="4722687" cy="3142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175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</TotalTime>
  <Words>677</Words>
  <Application>Microsoft Macintosh PowerPoint</Application>
  <PresentationFormat>Widescreen</PresentationFormat>
  <Paragraphs>95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Aptos</vt:lpstr>
      <vt:lpstr>Aptos Display</vt:lpstr>
      <vt:lpstr>Arial</vt:lpstr>
      <vt:lpstr>Office Theme</vt:lpstr>
      <vt:lpstr>Welcome to the ICFA mini workshop on Beam-Beam effects in Circular Colliders!</vt:lpstr>
      <vt:lpstr>A bit about EPFL</vt:lpstr>
      <vt:lpstr>Laboratory of Particle Accelerator Physics</vt:lpstr>
      <vt:lpstr>Campus life</vt:lpstr>
      <vt:lpstr>A guide to get around…</vt:lpstr>
      <vt:lpstr>Things to do around EPFL</vt:lpstr>
      <vt:lpstr>Visiting Lausanne</vt:lpstr>
      <vt:lpstr>Workshop overview</vt:lpstr>
      <vt:lpstr>Workshop program</vt:lpstr>
      <vt:lpstr>Workshop: social events</vt:lpstr>
      <vt:lpstr>Contact details</vt:lpstr>
      <vt:lpstr>We wish you a productive workshop full of discussions and quality time at EPFL!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little bit about EPFL</dc:title>
  <dc:creator>Lia Lammert</dc:creator>
  <cp:lastModifiedBy>Microsoft Office User</cp:lastModifiedBy>
  <cp:revision>73</cp:revision>
  <dcterms:created xsi:type="dcterms:W3CDTF">2024-08-30T08:21:13Z</dcterms:created>
  <dcterms:modified xsi:type="dcterms:W3CDTF">2024-09-01T20:24:11Z</dcterms:modified>
</cp:coreProperties>
</file>