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094" r:id="rId2"/>
    <p:sldId id="3095" r:id="rId3"/>
    <p:sldId id="3098" r:id="rId4"/>
    <p:sldId id="3101" r:id="rId5"/>
    <p:sldId id="3088" r:id="rId6"/>
    <p:sldId id="3089" r:id="rId7"/>
    <p:sldId id="3087" r:id="rId8"/>
    <p:sldId id="3100" r:id="rId9"/>
    <p:sldId id="3104" r:id="rId10"/>
    <p:sldId id="3109" r:id="rId11"/>
    <p:sldId id="3107" r:id="rId12"/>
    <p:sldId id="3102" r:id="rId13"/>
    <p:sldId id="3103" r:id="rId14"/>
    <p:sldId id="3110" r:id="rId15"/>
    <p:sldId id="310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E40"/>
    <a:srgbClr val="0000FF"/>
    <a:srgbClr val="F21AD3"/>
    <a:srgbClr val="B55355"/>
    <a:srgbClr val="669900"/>
    <a:srgbClr val="640000"/>
    <a:srgbClr val="FF9933"/>
    <a:srgbClr val="FFCC99"/>
    <a:srgbClr val="FFE8D1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4" autoAdjust="0"/>
    <p:restoredTop sz="95173" autoAdjust="0"/>
  </p:normalViewPr>
  <p:slideViewPr>
    <p:cSldViewPr snapToGrid="0" snapToObjects="1">
      <p:cViewPr varScale="1">
        <p:scale>
          <a:sx n="86" d="100"/>
          <a:sy n="86" d="100"/>
        </p:scale>
        <p:origin x="702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9/5/2024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9/5/2024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239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510" y="2083340"/>
            <a:ext cx="3360000" cy="303926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097" y="2703285"/>
            <a:ext cx="1730477" cy="16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155" y="2517059"/>
            <a:ext cx="2012444" cy="189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Beam-beam effects in circular colliders – ICFA mini-workshop EPFL 2024 - Jorg 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5078628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Beam-beam effects in circular colliders – ICFA mini-workshop EPFL 2024 - Jorg Wenninger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A8978-7BC9-49C8-B586-96973DEA89AD}" type="datetime1">
              <a:rPr lang="en-US" smtClean="0"/>
              <a:t>9/5/2024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Beam-beam effects in circular colliders – ICFA mini-workshop EPFL 2024 - Jorg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703285"/>
            <a:ext cx="1505062" cy="172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4"/>
          <a:stretch/>
        </p:blipFill>
        <p:spPr>
          <a:xfrm>
            <a:off x="1" y="6243485"/>
            <a:ext cx="12192000" cy="6294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3409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Beam-beam effects in circular colliders – ICFA mini-workshop EPFL 2024 - Jorg Wenninger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41731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8" t="11393" r="92556"/>
          <a:stretch/>
        </p:blipFill>
        <p:spPr>
          <a:xfrm>
            <a:off x="-82973" y="6243485"/>
            <a:ext cx="836988" cy="624676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FD356-E59F-44A4-88BD-27D2AC41D440}" type="datetime1">
              <a:rPr lang="en-US" smtClean="0"/>
              <a:t>9/5/2024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0" r:id="rId8"/>
    <p:sldLayoutId id="2147483673" r:id="rId9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FCD15FAE-0669-D9BE-2D78-31332FCB40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31" y="-2942703"/>
            <a:ext cx="12192000" cy="121920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923291A-1ECC-933E-1660-B37C92DF4350}"/>
              </a:ext>
            </a:extLst>
          </p:cNvPr>
          <p:cNvSpPr txBox="1"/>
          <p:nvPr/>
        </p:nvSpPr>
        <p:spPr>
          <a:xfrm>
            <a:off x="1227959" y="1770668"/>
            <a:ext cx="8725466" cy="1200329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Beam-beam from the control room</a:t>
            </a:r>
          </a:p>
          <a:p>
            <a:r>
              <a:rPr lang="en-US" sz="3600" dirty="0">
                <a:solidFill>
                  <a:schemeClr val="bg1">
                    <a:lumMod val="50000"/>
                  </a:schemeClr>
                </a:solidFill>
              </a:rPr>
              <a:t>LEP1, LEP2, LHC – 3 beam-beam stories</a:t>
            </a:r>
            <a:endParaRPr lang="en-GB" sz="3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B84933-1B9E-1246-6B79-099B25DA295F}"/>
              </a:ext>
            </a:extLst>
          </p:cNvPr>
          <p:cNvSpPr txBox="1"/>
          <p:nvPr/>
        </p:nvSpPr>
        <p:spPr>
          <a:xfrm>
            <a:off x="1548993" y="4844768"/>
            <a:ext cx="5434373" cy="461665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J. Wenninger, (ex-LEP) LHC operation</a:t>
            </a:r>
            <a:endParaRPr lang="en-GB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3" descr="A logo with red and blue lines&#10;&#10;Description automatically generated">
            <a:extLst>
              <a:ext uri="{FF2B5EF4-FFF2-40B4-BE49-F238E27FC236}">
                <a16:creationId xmlns:a16="http://schemas.microsoft.com/office/drawing/2014/main" id="{B709EB16-B9E8-2BF0-A3FB-BCEAFAC52E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6549" y="133814"/>
            <a:ext cx="1990725" cy="132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686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AB0E1-D15B-6B76-03D3-4754C41EB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Luminosity levelling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7B1C2-942F-A31B-8E35-79F601023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6579869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From the start, </a:t>
            </a:r>
            <a:r>
              <a:rPr lang="en-US" b="1" dirty="0"/>
              <a:t>different luminosity targets </a:t>
            </a:r>
            <a:r>
              <a:rPr lang="en-US" dirty="0"/>
              <a:t>of the LHC experiments called for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levelling of luminosity</a:t>
            </a:r>
            <a:r>
              <a:rPr lang="en-US" dirty="0"/>
              <a:t>.</a:t>
            </a:r>
          </a:p>
          <a:p>
            <a:pPr>
              <a:spcBef>
                <a:spcPts val="800"/>
              </a:spcBef>
            </a:pPr>
            <a:r>
              <a:rPr lang="en-US" b="1" dirty="0"/>
              <a:t>2011</a:t>
            </a:r>
            <a:r>
              <a:rPr lang="en-US" dirty="0"/>
              <a:t>: levelling ALICE &amp; LHCb by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transverse offsets</a:t>
            </a:r>
            <a:r>
              <a:rPr lang="en-US" dirty="0"/>
              <a:t>.</a:t>
            </a:r>
          </a:p>
          <a:p>
            <a:pPr>
              <a:spcBef>
                <a:spcPts val="800"/>
              </a:spcBef>
            </a:pPr>
            <a:r>
              <a:rPr lang="en-US" b="1" dirty="0"/>
              <a:t>2017</a:t>
            </a:r>
            <a:r>
              <a:rPr lang="en-US" dirty="0"/>
              <a:t>: levelling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crossing angle </a:t>
            </a:r>
            <a:r>
              <a:rPr lang="en-US" dirty="0"/>
              <a:t>down to enhance luminosity at end of fills and</a:t>
            </a:r>
            <a:r>
              <a:rPr lang="en-US" b="1" dirty="0"/>
              <a:t> prepare experiments “psychologically” </a:t>
            </a:r>
            <a:r>
              <a:rPr lang="en-US" dirty="0"/>
              <a:t>for more complex manipulations.</a:t>
            </a:r>
          </a:p>
          <a:p>
            <a:pPr>
              <a:spcBef>
                <a:spcPts val="800"/>
              </a:spcBef>
            </a:pPr>
            <a:r>
              <a:rPr lang="en-US" b="1" dirty="0"/>
              <a:t>2018</a:t>
            </a:r>
            <a:r>
              <a:rPr lang="en-US" dirty="0"/>
              <a:t>: first levelling by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*</a:t>
            </a:r>
            <a:r>
              <a:rPr lang="en-US" dirty="0"/>
              <a:t>.</a:t>
            </a:r>
          </a:p>
          <a:p>
            <a:pPr>
              <a:spcBef>
                <a:spcPts val="800"/>
              </a:spcBef>
            </a:pPr>
            <a:r>
              <a:rPr lang="en-US" dirty="0"/>
              <a:t>Since </a:t>
            </a:r>
            <a:r>
              <a:rPr lang="en-US" b="1" dirty="0"/>
              <a:t>2022</a:t>
            </a:r>
            <a:r>
              <a:rPr lang="en-US" dirty="0"/>
              <a:t>: combined levelling of all experiments (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*, offset) –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* range: 120 cm to 30 cm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Complex manipulations with 2 x 420 MJ 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1FA816-A941-1E66-B507-392DCEDF2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BF11F-0CB2-1FEE-9408-6BE918D85B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Beam-beam effects in circular colliders – ICFA mini-workshop EPFL 2024 -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8EEBF65-DE8A-5238-FD39-288A9F4DDC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9/5/2024</a:t>
            </a:fld>
            <a:endParaRPr lang="en-GB" dirty="0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5AEB917B-CD18-849B-D583-9469BFF84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311" y="770429"/>
            <a:ext cx="4439587" cy="15149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364133F-5C10-52F2-A9AE-50BD413A95F7}"/>
              </a:ext>
            </a:extLst>
          </p:cNvPr>
          <p:cNvSpPr txBox="1"/>
          <p:nvPr/>
        </p:nvSpPr>
        <p:spPr>
          <a:xfrm>
            <a:off x="7432308" y="437942"/>
            <a:ext cx="8609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solidFill>
                  <a:schemeClr val="accent4"/>
                </a:solidFill>
              </a:rPr>
              <a:t>T. Pieloni</a:t>
            </a:r>
            <a:endParaRPr lang="en-GB" sz="1200" b="1" i="1" dirty="0">
              <a:solidFill>
                <a:schemeClr val="accent4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6D0D71D-5458-3233-8D6B-3C72E5A89D4E}"/>
              </a:ext>
            </a:extLst>
          </p:cNvPr>
          <p:cNvGrpSpPr/>
          <p:nvPr/>
        </p:nvGrpSpPr>
        <p:grpSpPr>
          <a:xfrm>
            <a:off x="7223908" y="2551832"/>
            <a:ext cx="4717770" cy="3441196"/>
            <a:chOff x="7223908" y="2551832"/>
            <a:chExt cx="4717770" cy="344119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6794D13-8402-62EA-6332-F90CE6B386E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23908" y="2551832"/>
              <a:ext cx="4717770" cy="3441196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A523679-5EF0-730B-1CD0-2F9E7F8F913A}"/>
                </a:ext>
              </a:extLst>
            </p:cNvPr>
            <p:cNvSpPr txBox="1"/>
            <p:nvPr/>
          </p:nvSpPr>
          <p:spPr>
            <a:xfrm>
              <a:off x="8681988" y="5256461"/>
              <a:ext cx="12863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chemeClr val="accent6">
                      <a:lumMod val="50000"/>
                    </a:schemeClr>
                  </a:solidFill>
                </a:rPr>
                <a:t>Offset levelling</a:t>
              </a:r>
              <a:endParaRPr lang="en-GB" sz="12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BAC2834-B2D2-D2B5-C9E1-2C3FFD179E57}"/>
                </a:ext>
              </a:extLst>
            </p:cNvPr>
            <p:cNvSpPr txBox="1"/>
            <p:nvPr/>
          </p:nvSpPr>
          <p:spPr>
            <a:xfrm>
              <a:off x="8428722" y="2822295"/>
              <a:ext cx="9989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chemeClr val="accent6">
                      <a:lumMod val="50000"/>
                    </a:schemeClr>
                  </a:solidFill>
                  <a:latin typeface="Symbol" panose="05050102010706020507" pitchFamily="18" charset="2"/>
                </a:rPr>
                <a:t>b</a:t>
              </a:r>
              <a:r>
                <a:rPr lang="en-US" sz="1200" b="1" i="1" dirty="0">
                  <a:solidFill>
                    <a:schemeClr val="accent6">
                      <a:lumMod val="50000"/>
                    </a:schemeClr>
                  </a:solidFill>
                </a:rPr>
                <a:t>* levelling</a:t>
              </a:r>
              <a:endParaRPr lang="en-GB" sz="12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6000F66-C179-7F4F-952D-0F017289E411}"/>
                </a:ext>
              </a:extLst>
            </p:cNvPr>
            <p:cNvSpPr txBox="1"/>
            <p:nvPr/>
          </p:nvSpPr>
          <p:spPr>
            <a:xfrm>
              <a:off x="10206693" y="3907550"/>
              <a:ext cx="9261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Intensity decay</a:t>
              </a:r>
              <a:endParaRPr lang="en-GB" sz="1200" b="1" i="1" dirty="0">
                <a:solidFill>
                  <a:schemeClr val="accent6">
                    <a:lumMod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5DA091F-3BC1-F11A-ADBF-498581DEE30B}"/>
              </a:ext>
            </a:extLst>
          </p:cNvPr>
          <p:cNvGrpSpPr/>
          <p:nvPr/>
        </p:nvGrpSpPr>
        <p:grpSpPr>
          <a:xfrm>
            <a:off x="9846527" y="2173074"/>
            <a:ext cx="2426400" cy="1038477"/>
            <a:chOff x="9846527" y="2173074"/>
            <a:chExt cx="2426400" cy="103847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C520959-F292-7DC4-29E6-C2E645999342}"/>
                </a:ext>
              </a:extLst>
            </p:cNvPr>
            <p:cNvSpPr txBox="1"/>
            <p:nvPr/>
          </p:nvSpPr>
          <p:spPr>
            <a:xfrm>
              <a:off x="10206693" y="2173074"/>
              <a:ext cx="20662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i="1" dirty="0">
                  <a:solidFill>
                    <a:srgbClr val="008E40"/>
                  </a:solidFill>
                  <a:latin typeface="+mj-lt"/>
                </a:rPr>
                <a:t>Limited by pile-up (exp) and </a:t>
              </a:r>
              <a:r>
                <a:rPr lang="en-US" sz="1200" b="1" i="1" dirty="0" err="1">
                  <a:solidFill>
                    <a:srgbClr val="008E40"/>
                  </a:solidFill>
                  <a:latin typeface="+mj-lt"/>
                </a:rPr>
                <a:t>cryo</a:t>
              </a:r>
              <a:r>
                <a:rPr lang="en-US" sz="1200" b="1" i="1" dirty="0">
                  <a:solidFill>
                    <a:srgbClr val="008E40"/>
                  </a:solidFill>
                  <a:latin typeface="+mj-lt"/>
                </a:rPr>
                <a:t> heat load</a:t>
              </a:r>
              <a:endParaRPr lang="en-GB" sz="1200" b="1" i="1" dirty="0">
                <a:solidFill>
                  <a:srgbClr val="008E40"/>
                </a:solidFill>
                <a:latin typeface="+mj-lt"/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54029517-A7CA-FB67-8C5E-234BB1BB9A31}"/>
                </a:ext>
              </a:extLst>
            </p:cNvPr>
            <p:cNvCxnSpPr/>
            <p:nvPr/>
          </p:nvCxnSpPr>
          <p:spPr>
            <a:xfrm flipH="1">
              <a:off x="9846527" y="2634739"/>
              <a:ext cx="914400" cy="576812"/>
            </a:xfrm>
            <a:prstGeom prst="straightConnector1">
              <a:avLst/>
            </a:prstGeom>
            <a:ln>
              <a:solidFill>
                <a:srgbClr val="008E4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48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5EE72-B8F2-C232-6F5D-C25B7FF4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Beam-beam is not the limit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51D5E2-D692-A7AD-66AD-325CF24CA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261" y="2896006"/>
            <a:ext cx="10969139" cy="28216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LHC operation confirms: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Two performance </a:t>
            </a:r>
            <a:r>
              <a:rPr lang="en-US" b="1" dirty="0"/>
              <a:t>jokers – you always gain</a:t>
            </a:r>
            <a:r>
              <a:rPr lang="en-US" dirty="0"/>
              <a:t>:</a:t>
            </a:r>
            <a:endParaRPr lang="en-GB" dirty="0"/>
          </a:p>
          <a:p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Lower emittances </a:t>
            </a:r>
            <a:r>
              <a:rPr lang="en-GB" dirty="0"/>
              <a:t>: never HO BB issue, tune shift &gt; 2x design ~0.007/IP.</a:t>
            </a:r>
          </a:p>
          <a:p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Smaller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* </a:t>
            </a:r>
            <a:r>
              <a:rPr lang="en-GB" dirty="0"/>
              <a:t>always gave full benefits (limited by aperture margins).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Coupled with improved optics corrections, linear and non-linear.</a:t>
            </a:r>
            <a:endParaRPr lang="en-GB" dirty="0"/>
          </a:p>
          <a:p>
            <a:pPr lvl="1"/>
            <a:r>
              <a:rPr lang="en-GB" dirty="0"/>
              <a:t>Luminosity reduction from crossing angle, enhanced LRBB effects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BB wire tests</a:t>
            </a:r>
            <a:r>
              <a:rPr lang="en-GB" dirty="0">
                <a:sym typeface="Wingdings" panose="05000000000000000000" pitchFamily="2" charset="2"/>
              </a:rPr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66FA85-5C94-4654-0261-EFF8B5789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EE22BA-B48F-2068-7C12-C532E6B0EA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Beam-beam effects in circular colliders – ICFA mini-workshop EPFL 2024 -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E75B45C-7376-FE21-1C65-02BBDE4B7BD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9/5/2024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2B1998-A970-FA71-1747-612F7DCCB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6141" y="3042503"/>
            <a:ext cx="6678028" cy="674597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653B6C-789D-C990-BAFE-936848973078}"/>
              </a:ext>
            </a:extLst>
          </p:cNvPr>
          <p:cNvSpPr txBox="1"/>
          <p:nvPr/>
        </p:nvSpPr>
        <p:spPr>
          <a:xfrm>
            <a:off x="816144" y="3282738"/>
            <a:ext cx="2730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But must collide ~ HO !</a:t>
            </a:r>
            <a:endParaRPr lang="en-GB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74086E-CDB0-0AED-7AF2-9844E82157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6377" y="4233235"/>
            <a:ext cx="2386023" cy="186363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1ADBCF7-700E-F0B5-B872-C8E81BA6F17B}"/>
              </a:ext>
            </a:extLst>
          </p:cNvPr>
          <p:cNvSpPr txBox="1"/>
          <p:nvPr/>
        </p:nvSpPr>
        <p:spPr>
          <a:xfrm>
            <a:off x="9700275" y="3956061"/>
            <a:ext cx="1878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solidFill>
                  <a:schemeClr val="accent4"/>
                </a:solidFill>
              </a:rPr>
              <a:t>G. Sterbini, P. Belanger</a:t>
            </a:r>
            <a:endParaRPr lang="en-GB" sz="1200" b="1" i="1" dirty="0">
              <a:solidFill>
                <a:schemeClr val="accent4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5B9F83-F63B-624B-A7AB-01B602743B26}"/>
              </a:ext>
            </a:extLst>
          </p:cNvPr>
          <p:cNvSpPr txBox="1"/>
          <p:nvPr/>
        </p:nvSpPr>
        <p:spPr>
          <a:xfrm>
            <a:off x="11171191" y="2784531"/>
            <a:ext cx="815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solidFill>
                  <a:schemeClr val="accent4"/>
                </a:solidFill>
              </a:rPr>
              <a:t>X. Buffat</a:t>
            </a:r>
            <a:endParaRPr lang="en-GB" sz="1200" b="1" i="1" dirty="0">
              <a:solidFill>
                <a:schemeClr val="accent4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B054750-6178-3C06-0CD6-D752846EF312}"/>
              </a:ext>
            </a:extLst>
          </p:cNvPr>
          <p:cNvSpPr txBox="1">
            <a:spLocks/>
          </p:cNvSpPr>
          <p:nvPr/>
        </p:nvSpPr>
        <p:spPr>
          <a:xfrm>
            <a:off x="609600" y="938641"/>
            <a:ext cx="7578702" cy="154129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n-US" b="1" dirty="0"/>
              <a:t>Beam-beam never stopped (progress of) operation</a:t>
            </a:r>
            <a:r>
              <a:rPr lang="en-US" dirty="0"/>
              <a:t>. LHC was pushed progressively in number of bunches and bunch intensity.</a:t>
            </a:r>
          </a:p>
          <a:p>
            <a:pPr defTabSz="914400"/>
            <a:r>
              <a:rPr lang="en-US" sz="1600" dirty="0"/>
              <a:t>Instabilities during collisions were encountered, lifetimes have been lower than desired… Overcome with octupoles, damper, chromaticity, change of procedures.</a:t>
            </a:r>
          </a:p>
          <a:p>
            <a:pPr marL="0" indent="0" defTabSz="914400">
              <a:buFont typeface="Arial"/>
              <a:buNone/>
            </a:pP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71CD50A-0B81-239C-03CB-937D30AE69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4516" y="293335"/>
            <a:ext cx="3499306" cy="2542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113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A6A61-A7BE-2324-48D1-78479C144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Beam-beam observables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A0C06-5EFA-B465-7EDA-DB5491E62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72335"/>
            <a:ext cx="7471410" cy="24156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Measurement of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beam-beam impact on observables </a:t>
            </a:r>
            <a:r>
              <a:rPr lang="en-US" dirty="0"/>
              <a:t>and associated simulation show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(very) good agreement</a:t>
            </a:r>
            <a:r>
              <a:rPr lang="en-US" dirty="0"/>
              <a:t>.</a:t>
            </a:r>
          </a:p>
          <a:p>
            <a:r>
              <a:rPr lang="en-US" dirty="0"/>
              <a:t>Beam-beam correction for precise </a:t>
            </a:r>
            <a:r>
              <a:rPr lang="en-US" b="1" dirty="0"/>
              <a:t>luminosity normalization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Initial LHC estimate ~5%, now ~1% syst. error on luminosity.</a:t>
            </a:r>
          </a:p>
          <a:p>
            <a:r>
              <a:rPr lang="en-US" dirty="0"/>
              <a:t>LRBB induced </a:t>
            </a:r>
            <a:r>
              <a:rPr lang="en-US" b="1" dirty="0"/>
              <a:t>orbit differences</a:t>
            </a:r>
            <a:r>
              <a:rPr lang="en-US" dirty="0"/>
              <a:t>.</a:t>
            </a:r>
          </a:p>
          <a:p>
            <a:r>
              <a:rPr lang="en-US" dirty="0"/>
              <a:t>Beam-beam impact on </a:t>
            </a:r>
            <a:r>
              <a:rPr lang="en-US" b="1" dirty="0"/>
              <a:t>beam optics</a:t>
            </a:r>
            <a:r>
              <a:rPr lang="en-US" dirty="0"/>
              <a:t>.</a:t>
            </a:r>
          </a:p>
          <a:p>
            <a:r>
              <a:rPr lang="en-US" dirty="0"/>
              <a:t>Measurement and possibly correction of </a:t>
            </a:r>
            <a:r>
              <a:rPr lang="en-US" b="1" dirty="0"/>
              <a:t>BB driven RDT</a:t>
            </a:r>
            <a:r>
              <a:rPr lang="en-US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C02F13-0A1F-4435-46D5-9A1B1C7EB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77A57-1441-9BE0-2FB1-027C3365C9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Beam-beam effects in circular colliders – ICFA mini-workshop EPFL 2024 -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6240104-B11E-003D-CD83-897B610805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9/5/2024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4518D9-4DA7-09F2-7C36-BBDAB69228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0229" y="647191"/>
            <a:ext cx="3088888" cy="2564360"/>
          </a:xfrm>
          <a:prstGeom prst="rect">
            <a:avLst/>
          </a:prstGeom>
        </p:spPr>
      </p:pic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E1FD1C95-A78E-C92D-8367-61A35CABDA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3944" y="3646449"/>
            <a:ext cx="3424408" cy="25683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C79F825-CBC6-4E4F-89AF-D5D28BC6A9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3659" y="3720406"/>
            <a:ext cx="3229957" cy="24203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2C4E6D-74F4-98AC-0F2B-CB22D653C004}"/>
              </a:ext>
            </a:extLst>
          </p:cNvPr>
          <p:cNvSpPr txBox="1"/>
          <p:nvPr/>
        </p:nvSpPr>
        <p:spPr>
          <a:xfrm>
            <a:off x="10408504" y="370192"/>
            <a:ext cx="10106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solidFill>
                  <a:schemeClr val="accent4"/>
                </a:solidFill>
              </a:rPr>
              <a:t>J. </a:t>
            </a:r>
            <a:r>
              <a:rPr lang="en-US" sz="1200" b="1" i="1" dirty="0" err="1">
                <a:solidFill>
                  <a:schemeClr val="accent4"/>
                </a:solidFill>
              </a:rPr>
              <a:t>Wanzcyk</a:t>
            </a:r>
            <a:endParaRPr lang="en-GB" sz="1200" b="1" i="1" dirty="0">
              <a:solidFill>
                <a:schemeClr val="accent4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CAFE62-A3F5-CE54-5896-3339374D94C7}"/>
              </a:ext>
            </a:extLst>
          </p:cNvPr>
          <p:cNvSpPr txBox="1"/>
          <p:nvPr/>
        </p:nvSpPr>
        <p:spPr>
          <a:xfrm>
            <a:off x="10767953" y="3450641"/>
            <a:ext cx="9603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solidFill>
                  <a:schemeClr val="accent4"/>
                </a:solidFill>
              </a:rPr>
              <a:t>T. Persson</a:t>
            </a:r>
            <a:endParaRPr lang="en-GB" sz="1200" b="1" i="1" dirty="0">
              <a:solidFill>
                <a:schemeClr val="accent4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7FA625-6120-6495-1623-F92558D60539}"/>
              </a:ext>
            </a:extLst>
          </p:cNvPr>
          <p:cNvSpPr txBox="1"/>
          <p:nvPr/>
        </p:nvSpPr>
        <p:spPr>
          <a:xfrm>
            <a:off x="7031479" y="3450642"/>
            <a:ext cx="979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solidFill>
                  <a:schemeClr val="accent4"/>
                </a:solidFill>
              </a:rPr>
              <a:t>E. Maclean</a:t>
            </a:r>
            <a:endParaRPr lang="en-GB" sz="1200" b="1" i="1" dirty="0">
              <a:solidFill>
                <a:schemeClr val="accent4"/>
              </a:solidFill>
            </a:endParaRPr>
          </a:p>
        </p:txBody>
      </p:sp>
      <p:pic>
        <p:nvPicPr>
          <p:cNvPr id="13" name="Google Shape;185;p20">
            <a:extLst>
              <a:ext uri="{FF2B5EF4-FFF2-40B4-BE49-F238E27FC236}">
                <a16:creationId xmlns:a16="http://schemas.microsoft.com/office/drawing/2014/main" id="{EC78CECE-DF28-9D8A-3B9A-98147580E083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5464"/>
          <a:stretch/>
        </p:blipFill>
        <p:spPr>
          <a:xfrm>
            <a:off x="347106" y="3870002"/>
            <a:ext cx="4386389" cy="2121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88C1FAB-5F0F-3A81-B4C1-7CEA77BACF77}"/>
              </a:ext>
            </a:extLst>
          </p:cNvPr>
          <p:cNvSpPr txBox="1"/>
          <p:nvPr/>
        </p:nvSpPr>
        <p:spPr>
          <a:xfrm>
            <a:off x="508243" y="3603042"/>
            <a:ext cx="1116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solidFill>
                  <a:schemeClr val="accent4"/>
                </a:solidFill>
              </a:rPr>
              <a:t>M. Hostettler</a:t>
            </a:r>
            <a:endParaRPr lang="en-GB" sz="1200" b="1" i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765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D3AC4-CDDA-BB85-AAFC-271C99312B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Beam-beam and machine protection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231D0-1342-6C4C-290A-A63504CE68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17354"/>
            <a:ext cx="10969139" cy="177156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Beam-beam becomes relevant for </a:t>
            </a:r>
            <a:r>
              <a:rPr lang="en-US" b="1" dirty="0">
                <a:solidFill>
                  <a:srgbClr val="FF0000"/>
                </a:solidFill>
              </a:rPr>
              <a:t>machine protection </a:t>
            </a:r>
            <a:r>
              <a:rPr lang="en-US" dirty="0"/>
              <a:t>at HL-LHC.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sz="1600" dirty="0">
                <a:sym typeface="Wingdings" panose="05000000000000000000" pitchFamily="2" charset="2"/>
              </a:rPr>
              <a:t>Sudden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missing beam-beam kick </a:t>
            </a:r>
            <a:r>
              <a:rPr lang="en-US" sz="1600" dirty="0">
                <a:sym typeface="Wingdings" panose="05000000000000000000" pitchFamily="2" charset="2"/>
              </a:rPr>
              <a:t>during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beam dump</a:t>
            </a:r>
            <a:r>
              <a:rPr lang="en-US" sz="1600" dirty="0">
                <a:sym typeface="Wingdings" panose="05000000000000000000" pitchFamily="2" charset="2"/>
              </a:rPr>
              <a:t>: kicks the opposing beam to 1 sigma amplitudes – a fast beam-beam kicker.</a:t>
            </a:r>
          </a:p>
          <a:p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Fast crab-cavity failures </a:t>
            </a:r>
            <a:r>
              <a:rPr lang="en-US" sz="1600" dirty="0">
                <a:sym typeface="Wingdings" panose="05000000000000000000" pitchFamily="2" charset="2"/>
              </a:rPr>
              <a:t>can kick parts of a bunch at large amplitudes  HL-LHC.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ED1E63-66B8-12A1-3EDC-92C4C583D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7C681-E60C-D074-BB4E-7C7D576DE4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Beam-beam effects in circular colliders – ICFA mini-workshop EPFL 2024 -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99EEF65-7FDE-4355-6B40-CA138D7BD21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9/5/2024</a:t>
            </a:fld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09F4097-57BB-FC67-AEA6-87CA11851BD3}"/>
              </a:ext>
            </a:extLst>
          </p:cNvPr>
          <p:cNvSpPr txBox="1">
            <a:spLocks/>
          </p:cNvSpPr>
          <p:nvPr/>
        </p:nvSpPr>
        <p:spPr>
          <a:xfrm>
            <a:off x="613262" y="2510573"/>
            <a:ext cx="7482524" cy="155850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/>
              <a:buNone/>
            </a:pPr>
            <a:r>
              <a:rPr lang="en-US" dirty="0">
                <a:sym typeface="Wingdings" panose="05000000000000000000" pitchFamily="2" charset="2"/>
              </a:rPr>
              <a:t>With a densely populated tail, </a:t>
            </a:r>
            <a:r>
              <a:rPr lang="en-US" b="1" dirty="0">
                <a:sym typeface="Wingdings" panose="05000000000000000000" pitchFamily="2" charset="2"/>
              </a:rPr>
              <a:t>1-10 MJ </a:t>
            </a:r>
            <a:r>
              <a:rPr lang="en-US" dirty="0">
                <a:sym typeface="Wingdings" panose="05000000000000000000" pitchFamily="2" charset="2"/>
              </a:rPr>
              <a:t>can impact and potentially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damage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collimators</a:t>
            </a:r>
            <a:r>
              <a:rPr lang="en-US" dirty="0">
                <a:sym typeface="Wingdings" panose="05000000000000000000" pitchFamily="2" charset="2"/>
              </a:rPr>
              <a:t> during such fast failures.</a:t>
            </a:r>
          </a:p>
          <a:p>
            <a:pPr defTabSz="914400"/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Importance of beam tails </a:t>
            </a:r>
            <a:r>
              <a:rPr lang="en-US" sz="1600" dirty="0">
                <a:sym typeface="Wingdings" panose="05000000000000000000" pitchFamily="2" charset="2"/>
              </a:rPr>
              <a:t>beyond background to experiments and lifetimes.</a:t>
            </a:r>
          </a:p>
          <a:p>
            <a:pPr defTabSz="914400"/>
            <a:r>
              <a:rPr lang="en-US" sz="1600" dirty="0">
                <a:sym typeface="Wingdings" panose="05000000000000000000" pitchFamily="2" charset="2"/>
              </a:rPr>
              <a:t>Understanding tails from injectors and tail evolution is an important study item.</a:t>
            </a:r>
            <a:endParaRPr lang="en-US" sz="16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696F011-A53C-62D3-7F61-F4B23BC8CCC6}"/>
              </a:ext>
            </a:extLst>
          </p:cNvPr>
          <p:cNvGrpSpPr/>
          <p:nvPr/>
        </p:nvGrpSpPr>
        <p:grpSpPr>
          <a:xfrm>
            <a:off x="8263630" y="1852156"/>
            <a:ext cx="3975659" cy="3146630"/>
            <a:chOff x="8216341" y="2821952"/>
            <a:chExt cx="3975659" cy="3146630"/>
          </a:xfrm>
        </p:grpSpPr>
        <p:pic>
          <p:nvPicPr>
            <p:cNvPr id="7" name="Picture 6" descr="A graph with red lines and numbers&#10;&#10;Description automatically generated">
              <a:extLst>
                <a:ext uri="{FF2B5EF4-FFF2-40B4-BE49-F238E27FC236}">
                  <a16:creationId xmlns:a16="http://schemas.microsoft.com/office/drawing/2014/main" id="{551ECE97-414D-B8BF-AB7E-3DD6042C38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16341" y="3237648"/>
              <a:ext cx="3975659" cy="273093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1B08490-4EEE-4834-CC71-F54F64565E05}"/>
                </a:ext>
              </a:extLst>
            </p:cNvPr>
            <p:cNvSpPr txBox="1"/>
            <p:nvPr/>
          </p:nvSpPr>
          <p:spPr>
            <a:xfrm>
              <a:off x="10689310" y="2821952"/>
              <a:ext cx="11176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>
                  <a:solidFill>
                    <a:schemeClr val="accent4"/>
                  </a:solidFill>
                </a:rPr>
                <a:t>C. </a:t>
              </a:r>
              <a:r>
                <a:rPr lang="en-US" sz="1200" b="1" i="1" dirty="0" err="1">
                  <a:solidFill>
                    <a:schemeClr val="accent4"/>
                  </a:solidFill>
                </a:rPr>
                <a:t>Montanari</a:t>
              </a:r>
              <a:endParaRPr lang="en-GB" sz="1200" b="1" i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A8F7D01-425D-8B14-C5EF-FF1207FA1956}"/>
              </a:ext>
            </a:extLst>
          </p:cNvPr>
          <p:cNvSpPr txBox="1">
            <a:spLocks/>
          </p:cNvSpPr>
          <p:nvPr/>
        </p:nvSpPr>
        <p:spPr>
          <a:xfrm>
            <a:off x="613262" y="4064250"/>
            <a:ext cx="6969567" cy="75307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/>
              <a:buNone/>
            </a:pPr>
            <a:r>
              <a:rPr lang="en-US" dirty="0">
                <a:sym typeface="Wingdings" panose="05000000000000000000" pitchFamily="2" charset="2"/>
              </a:rPr>
              <a:t>Interplay with non-linearities breaking collimation hierarchies.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D3EB30-F8FC-AA37-AFD2-D036C2AA01A3}"/>
              </a:ext>
            </a:extLst>
          </p:cNvPr>
          <p:cNvSpPr txBox="1"/>
          <p:nvPr/>
        </p:nvSpPr>
        <p:spPr>
          <a:xfrm>
            <a:off x="5966198" y="4540328"/>
            <a:ext cx="14385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solidFill>
                  <a:schemeClr val="accent4"/>
                </a:solidFill>
              </a:rPr>
              <a:t>F. Van Dee </a:t>
            </a:r>
            <a:r>
              <a:rPr lang="en-US" sz="1200" b="1" i="1" dirty="0" err="1">
                <a:solidFill>
                  <a:schemeClr val="accent4"/>
                </a:solidFill>
              </a:rPr>
              <a:t>Veken</a:t>
            </a:r>
            <a:endParaRPr lang="en-GB" sz="1200" b="1" i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69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1DA44-63C5-5E20-BABD-AEC5049BA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Over 10 years of LHC operation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261F9-85ED-5FCD-51F6-256D3F113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272" y="1101039"/>
            <a:ext cx="4464205" cy="3969834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Peak L pushed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&gt; 2 x design</a:t>
            </a:r>
          </a:p>
          <a:p>
            <a:r>
              <a:rPr lang="en-US" sz="1600" dirty="0"/>
              <a:t>Limited by experiments and </a:t>
            </a:r>
            <a:r>
              <a:rPr lang="en-US" sz="1600" dirty="0" err="1"/>
              <a:t>cryo</a:t>
            </a:r>
            <a:r>
              <a:rPr lang="en-US" sz="1600" dirty="0"/>
              <a:t> system!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Ingredients:</a:t>
            </a:r>
          </a:p>
          <a:p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Higher bunch currents </a:t>
            </a:r>
            <a:r>
              <a:rPr lang="en-US" sz="1600" dirty="0"/>
              <a:t>(HL upgrades)</a:t>
            </a:r>
          </a:p>
          <a:p>
            <a:r>
              <a:rPr lang="en-US" sz="1600" dirty="0"/>
              <a:t>Much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smaller beam emittances </a:t>
            </a:r>
            <a:r>
              <a:rPr lang="en-US" sz="1600" dirty="0"/>
              <a:t>(injectors).</a:t>
            </a:r>
          </a:p>
          <a:p>
            <a:r>
              <a:rPr lang="en-US" sz="1600" dirty="0"/>
              <a:t>Much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smaller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* </a:t>
            </a:r>
            <a:r>
              <a:rPr lang="en-US" sz="1600" dirty="0"/>
              <a:t>(use of aperture).</a:t>
            </a:r>
          </a:p>
          <a:p>
            <a:r>
              <a:rPr lang="en-US" sz="1600" dirty="0"/>
              <a:t>Complex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optics manipulations with colliding beams – beam control</a:t>
            </a:r>
            <a:r>
              <a:rPr lang="en-US" sz="1600" dirty="0"/>
              <a:t>.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GB" sz="1600" b="1" dirty="0">
                <a:solidFill>
                  <a:srgbClr val="008E40"/>
                </a:solidFill>
              </a:rPr>
              <a:t>But also thanks to excellent understanding of the machine with efficient exchange between operation and modelling.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3E1864-50EB-F351-2283-6688EF0C3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428EA8-28BE-72D8-631E-48F4CA0983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Beam-beam effects in circular colliders – ICFA mini-workshop EPFL 2024 -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B974041-E6D6-5498-604E-5AF346BAE20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9/5/2024</a:t>
            </a:fld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4FEDDBB-A1E5-3110-2589-9F0589D750E2}"/>
              </a:ext>
            </a:extLst>
          </p:cNvPr>
          <p:cNvGrpSpPr/>
          <p:nvPr/>
        </p:nvGrpSpPr>
        <p:grpSpPr>
          <a:xfrm>
            <a:off x="4973444" y="914400"/>
            <a:ext cx="7522281" cy="4164696"/>
            <a:chOff x="4669719" y="1806497"/>
            <a:chExt cx="7522281" cy="4164696"/>
          </a:xfrm>
        </p:grpSpPr>
        <p:pic>
          <p:nvPicPr>
            <p:cNvPr id="8" name="Picture 7" descr="A graph of a running schedule&#10;&#10;Description automatically generated with medium confidence">
              <a:extLst>
                <a:ext uri="{FF2B5EF4-FFF2-40B4-BE49-F238E27FC236}">
                  <a16:creationId xmlns:a16="http://schemas.microsoft.com/office/drawing/2014/main" id="{AF5A3478-23D7-3252-D7EE-D1DF25C8BB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69719" y="1806497"/>
              <a:ext cx="7522281" cy="416469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9106B3B-A980-9A93-2511-F64EED2AB48F}"/>
                </a:ext>
              </a:extLst>
            </p:cNvPr>
            <p:cNvSpPr txBox="1"/>
            <p:nvPr/>
          </p:nvSpPr>
          <p:spPr>
            <a:xfrm>
              <a:off x="5586761" y="4103649"/>
              <a:ext cx="7809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8E40"/>
                  </a:solidFill>
                </a:rPr>
                <a:t>Design</a:t>
              </a:r>
              <a:endParaRPr lang="en-GB" sz="1400" b="1" dirty="0">
                <a:solidFill>
                  <a:srgbClr val="008E4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94952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EBEB3-0C4B-8084-8100-F973B0AE5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C7469C-BBDF-BB29-A8B4-BC393D78E1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1014761"/>
          </a:xfrm>
        </p:spPr>
        <p:txBody>
          <a:bodyPr/>
          <a:lstStyle/>
          <a:p>
            <a:r>
              <a:rPr lang="en-US" dirty="0"/>
              <a:t>ss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D543C9-6E6C-2687-5C3E-0855F8EB0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0061D1-114E-089C-E21D-459329D87D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Beam-beam effects in circular colliders – ICFA mini-workshop EPFL 2024 -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652A6F1-73CB-13CD-8C62-15962C8C8E5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9/5/2024</a:t>
            </a:fld>
            <a:endParaRPr lang="en-GB" dirty="0"/>
          </a:p>
        </p:txBody>
      </p:sp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9BCAA4F1-BDF2-DE13-44E9-33E4F2EC2D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3"/>
            <a:ext cx="12192000" cy="9144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A23EE0-A802-1A3C-3EFB-57632D503C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64405">
            <a:off x="3508473" y="2285012"/>
            <a:ext cx="5601799" cy="245988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04B7612-ACC3-F3AE-A781-1723CCB93EA3}"/>
              </a:ext>
            </a:extLst>
          </p:cNvPr>
          <p:cNvSpPr txBox="1"/>
          <p:nvPr/>
        </p:nvSpPr>
        <p:spPr>
          <a:xfrm>
            <a:off x="5597912" y="4120375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4EBF06-CB0F-E452-56FC-D0F9BFB51AD4}"/>
              </a:ext>
            </a:extLst>
          </p:cNvPr>
          <p:cNvSpPr txBox="1"/>
          <p:nvPr/>
        </p:nvSpPr>
        <p:spPr>
          <a:xfrm>
            <a:off x="2352396" y="1193852"/>
            <a:ext cx="5378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Thank you for your attention ! 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D5157F-34C7-EB34-66A8-59C499BE3777}"/>
              </a:ext>
            </a:extLst>
          </p:cNvPr>
          <p:cNvSpPr txBox="1"/>
          <p:nvPr/>
        </p:nvSpPr>
        <p:spPr>
          <a:xfrm>
            <a:off x="538201" y="6350451"/>
            <a:ext cx="3852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LHC event on your 200 CHF banknote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571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C798F-3273-31C8-E14E-4B8D44096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 CRs full interplay of effects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F03EF9-F52B-8BDC-696D-4F5E63307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914400"/>
            <a:ext cx="10798098" cy="1175565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Beam-beam (BB) is an important aspect of collider physics and operation, but in a control room, BB is never alone – many factors conspire and couple to degrade machine performance.</a:t>
            </a:r>
          </a:p>
          <a:p>
            <a:pPr lvl="1"/>
            <a:r>
              <a:rPr lang="en-US" sz="1800" dirty="0"/>
              <a:t>Importance of </a:t>
            </a:r>
            <a:r>
              <a:rPr lang="en-US" sz="18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close contact between operation and modelling</a:t>
            </a:r>
            <a:r>
              <a:rPr lang="en-US" sz="1800" dirty="0"/>
              <a:t>.</a:t>
            </a:r>
          </a:p>
          <a:p>
            <a:pPr lvl="1"/>
            <a:r>
              <a:rPr lang="en-US" sz="1800" dirty="0"/>
              <a:t>“Tuning parameters” are not always orthogonal.</a:t>
            </a:r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084C2F-AE3D-2965-7C11-829B49EF4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9D9DC-8CA4-3DFD-C47C-B41438CDAC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Beam-beam effects in circular colliders – ICFA mini-workshop EPFL 2024 -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CBA4F21-8CD5-B463-41B2-5E764E9407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9/5/2024</a:t>
            </a:fld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88B5EA9-4EC9-FCA7-4928-DEF072DC0BAA}"/>
              </a:ext>
            </a:extLst>
          </p:cNvPr>
          <p:cNvGrpSpPr/>
          <p:nvPr/>
        </p:nvGrpSpPr>
        <p:grpSpPr>
          <a:xfrm>
            <a:off x="147719" y="2207956"/>
            <a:ext cx="8266029" cy="3815090"/>
            <a:chOff x="2372233" y="1938916"/>
            <a:chExt cx="8266029" cy="3815090"/>
          </a:xfrm>
        </p:grpSpPr>
        <p:pic>
          <p:nvPicPr>
            <p:cNvPr id="16" name="Picture 15" descr="A room with many computers&#10;&#10;Description automatically generated">
              <a:extLst>
                <a:ext uri="{FF2B5EF4-FFF2-40B4-BE49-F238E27FC236}">
                  <a16:creationId xmlns:a16="http://schemas.microsoft.com/office/drawing/2014/main" id="{E8B6D3FA-592B-49D9-460C-D37A1DB452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72233" y="1938916"/>
              <a:ext cx="8266029" cy="381509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28B1C12-834C-2142-5D31-267BBC55BC1B}"/>
                </a:ext>
              </a:extLst>
            </p:cNvPr>
            <p:cNvSpPr txBox="1"/>
            <p:nvPr/>
          </p:nvSpPr>
          <p:spPr>
            <a:xfrm>
              <a:off x="3315895" y="3120934"/>
              <a:ext cx="1492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C000"/>
                  </a:solidFill>
                </a:rPr>
                <a:t>Beam-beam</a:t>
              </a:r>
              <a:endParaRPr lang="en-GB" b="1" dirty="0">
                <a:solidFill>
                  <a:srgbClr val="FFC000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C07296D-D47C-4E08-A68E-AFE3C6B71BEE}"/>
                </a:ext>
              </a:extLst>
            </p:cNvPr>
            <p:cNvSpPr txBox="1"/>
            <p:nvPr/>
          </p:nvSpPr>
          <p:spPr>
            <a:xfrm rot="723783">
              <a:off x="6719745" y="2295387"/>
              <a:ext cx="18896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FF00"/>
                  </a:solidFill>
                </a:rPr>
                <a:t>Linear optics (imperfections)</a:t>
              </a:r>
              <a:endParaRPr lang="en-GB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B4293BE-AA94-205D-613A-4E1986636EE8}"/>
                </a:ext>
              </a:extLst>
            </p:cNvPr>
            <p:cNvSpPr txBox="1"/>
            <p:nvPr/>
          </p:nvSpPr>
          <p:spPr>
            <a:xfrm rot="862286">
              <a:off x="5895196" y="4848996"/>
              <a:ext cx="214583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FF00"/>
                  </a:solidFill>
                </a:rPr>
                <a:t>Non-linear optics (imperfections)</a:t>
              </a:r>
              <a:endParaRPr lang="en-GB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50894F2-68C4-331D-7DDC-22D2A020A057}"/>
                </a:ext>
              </a:extLst>
            </p:cNvPr>
            <p:cNvSpPr txBox="1"/>
            <p:nvPr/>
          </p:nvSpPr>
          <p:spPr>
            <a:xfrm rot="20171481">
              <a:off x="4749105" y="2439975"/>
              <a:ext cx="18742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FF00"/>
                  </a:solidFill>
                </a:rPr>
                <a:t>Collective effects</a:t>
              </a:r>
              <a:endParaRPr lang="en-GB" sz="1600" b="1" dirty="0">
                <a:solidFill>
                  <a:srgbClr val="FFFF0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7C42D09-6806-2662-4516-04B2C8FD3188}"/>
                </a:ext>
              </a:extLst>
            </p:cNvPr>
            <p:cNvSpPr txBox="1"/>
            <p:nvPr/>
          </p:nvSpPr>
          <p:spPr>
            <a:xfrm>
              <a:off x="7814853" y="4106127"/>
              <a:ext cx="101691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0000"/>
                  </a:solidFill>
                </a:rPr>
                <a:t>Electron clouds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57D7DDF-5D73-1226-A0A9-CBF78D362AAE}"/>
                </a:ext>
              </a:extLst>
            </p:cNvPr>
            <p:cNvSpPr txBox="1"/>
            <p:nvPr/>
          </p:nvSpPr>
          <p:spPr>
            <a:xfrm>
              <a:off x="3016477" y="5148037"/>
              <a:ext cx="29033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What is our problem?</a:t>
              </a:r>
              <a:endParaRPr lang="en-GB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DB2FFDD-6599-5FD4-C439-F1E69C006095}"/>
                </a:ext>
              </a:extLst>
            </p:cNvPr>
            <p:cNvSpPr txBox="1"/>
            <p:nvPr/>
          </p:nvSpPr>
          <p:spPr>
            <a:xfrm rot="510263">
              <a:off x="6135312" y="2911670"/>
              <a:ext cx="12254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FF00"/>
                  </a:solidFill>
                </a:rPr>
                <a:t>Tails</a:t>
              </a:r>
              <a:endParaRPr lang="en-GB" sz="14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931EC4F-CD0E-2258-33F8-84401F20E13D}"/>
              </a:ext>
            </a:extLst>
          </p:cNvPr>
          <p:cNvGrpSpPr/>
          <p:nvPr/>
        </p:nvGrpSpPr>
        <p:grpSpPr>
          <a:xfrm>
            <a:off x="6992730" y="2129899"/>
            <a:ext cx="5144749" cy="1921888"/>
            <a:chOff x="6992730" y="2129899"/>
            <a:chExt cx="5144749" cy="192188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F48B855-5911-6169-EA1B-F37D6526DC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92730" y="2129899"/>
              <a:ext cx="5144749" cy="1921888"/>
            </a:xfrm>
            <a:prstGeom prst="rect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0E04145-C967-5EDB-BC6E-F80630AAF3B4}"/>
                </a:ext>
              </a:extLst>
            </p:cNvPr>
            <p:cNvSpPr txBox="1"/>
            <p:nvPr/>
          </p:nvSpPr>
          <p:spPr>
            <a:xfrm>
              <a:off x="6992730" y="3654353"/>
              <a:ext cx="10175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>
                  <a:solidFill>
                    <a:schemeClr val="accent4"/>
                  </a:solidFill>
                </a:rPr>
                <a:t>P. </a:t>
              </a:r>
              <a:r>
                <a:rPr lang="en-US" sz="1400" b="1" i="1" dirty="0" err="1">
                  <a:solidFill>
                    <a:schemeClr val="accent4"/>
                  </a:solidFill>
                </a:rPr>
                <a:t>Kicsiny</a:t>
              </a:r>
              <a:endParaRPr lang="en-GB" sz="1400" b="1" i="1" dirty="0">
                <a:solidFill>
                  <a:schemeClr val="accent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97749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B37D75C-56AC-1846-BA9B-0625276BD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0852" y="123792"/>
            <a:ext cx="5028506" cy="37441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D35DD4-7979-EAA8-71F4-3CE2EA8A4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C03628-230F-EE49-FDA6-07DB3215C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914400"/>
            <a:ext cx="6540411" cy="46054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The 26.7 km LEP ring was designed before the emergence of the “factory” concept (PEPII, KEKB – second half of the 1990’s): </a:t>
            </a:r>
          </a:p>
          <a:p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Single ring</a:t>
            </a:r>
            <a:r>
              <a:rPr lang="en-US" dirty="0"/>
              <a:t>, 4-12 bunches, beams separated with electrostatic elements.</a:t>
            </a:r>
            <a:endParaRPr lang="en-US" sz="1600" dirty="0"/>
          </a:p>
          <a:p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No crossing angle, no crab waist, no hour-glass</a:t>
            </a:r>
            <a:r>
              <a:rPr lang="en-US" dirty="0"/>
              <a:t>.</a:t>
            </a:r>
          </a:p>
          <a:p>
            <a:r>
              <a:rPr lang="en-US" dirty="0"/>
              <a:t>Injection at 20 GeV, later 22 GeV, followed by ramp, squeeze, collisions at 43 – 104.5 GeV.</a:t>
            </a:r>
          </a:p>
          <a:p>
            <a:r>
              <a:rPr lang="en-US" dirty="0"/>
              <a:t>H. Shopper (former CERN DG): “final choice of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circumference </a:t>
            </a:r>
            <a:r>
              <a:rPr lang="en-US" dirty="0"/>
              <a:t>selected in view of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LHC</a:t>
            </a:r>
            <a:r>
              <a:rPr lang="en-US" dirty="0"/>
              <a:t>”.</a:t>
            </a:r>
          </a:p>
          <a:p>
            <a:pPr lvl="1"/>
            <a:endParaRPr lang="en-US" sz="1800" dirty="0"/>
          </a:p>
          <a:p>
            <a:pPr marL="0" indent="0">
              <a:buNone/>
            </a:pPr>
            <a:r>
              <a:rPr lang="en-US" sz="2000" dirty="0"/>
              <a:t>Gentle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competition</a:t>
            </a:r>
            <a:r>
              <a:rPr lang="en-US" sz="2000" dirty="0"/>
              <a:t> between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SLC</a:t>
            </a:r>
            <a:r>
              <a:rPr lang="en-US" sz="2000" dirty="0"/>
              <a:t>* and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LEP</a:t>
            </a:r>
            <a:r>
              <a:rPr lang="en-US" sz="2000" dirty="0"/>
              <a:t> at 45 GeV.</a:t>
            </a:r>
          </a:p>
          <a:p>
            <a:r>
              <a:rPr lang="en-US" dirty="0"/>
              <a:t>LEP : statistics &amp; energy calibration (Z mass and width)</a:t>
            </a:r>
          </a:p>
          <a:p>
            <a:r>
              <a:rPr lang="en-US" dirty="0"/>
              <a:t>SLC : longitudinal polarization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A7424B-1931-1365-A07A-0D8AE9759A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76D54D-3FF9-0EBB-B97B-E3B352A17D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Beam-beam effects in circular colliders – ICFA mini-workshop EPFL 2024 -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962632-3BBD-9A70-87CB-D37FBA52D35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9/5/2024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03BD91-78FB-3C7C-34CA-609C3E3FBB4A}"/>
              </a:ext>
            </a:extLst>
          </p:cNvPr>
          <p:cNvSpPr txBox="1"/>
          <p:nvPr/>
        </p:nvSpPr>
        <p:spPr>
          <a:xfrm>
            <a:off x="178419" y="5944077"/>
            <a:ext cx="1999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(*) Stanford Linear Collider</a:t>
            </a:r>
            <a:endParaRPr lang="en-GB" sz="1200" i="1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191A246-4E5C-5029-6CA8-2AECFEC2676D}"/>
              </a:ext>
            </a:extLst>
          </p:cNvPr>
          <p:cNvGrpSpPr/>
          <p:nvPr/>
        </p:nvGrpSpPr>
        <p:grpSpPr>
          <a:xfrm>
            <a:off x="9704880" y="4056773"/>
            <a:ext cx="2417909" cy="2033606"/>
            <a:chOff x="9565104" y="4101706"/>
            <a:chExt cx="2417909" cy="203360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8CD026E-61CC-3645-694F-5100F331B4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65104" y="4101706"/>
              <a:ext cx="2417909" cy="203360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8B6B63F-A0EA-832E-749E-D605A01CF7A0}"/>
                </a:ext>
              </a:extLst>
            </p:cNvPr>
            <p:cNvSpPr txBox="1"/>
            <p:nvPr/>
          </p:nvSpPr>
          <p:spPr>
            <a:xfrm>
              <a:off x="10316613" y="4943998"/>
              <a:ext cx="13520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Pretzel scheme @ LEP1</a:t>
              </a:r>
              <a:endParaRPr lang="en-GB" sz="1200" b="1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99403327-69E0-F756-4059-BADD44056E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50010" y="4435432"/>
            <a:ext cx="2591677" cy="179378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4BB6D44-255F-2FD8-AA1F-11B086615FEF}"/>
              </a:ext>
            </a:extLst>
          </p:cNvPr>
          <p:cNvSpPr txBox="1"/>
          <p:nvPr/>
        </p:nvSpPr>
        <p:spPr>
          <a:xfrm>
            <a:off x="7861325" y="4055674"/>
            <a:ext cx="1169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Bunch train @ LEP1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71270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40A06-4126-E5AF-9896-A134F8AD2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Standard Model of particle physics in the 1990s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B78501-8775-BB3D-082B-64B93F1DB6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36487"/>
            <a:ext cx="6984380" cy="45637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When LEP operation started, </a:t>
            </a:r>
            <a:r>
              <a:rPr lang="en-US" b="1" dirty="0">
                <a:solidFill>
                  <a:srgbClr val="0000FF"/>
                </a:solidFill>
              </a:rPr>
              <a:t>the Standard Model (SM) had holes</a:t>
            </a:r>
            <a:r>
              <a:rPr lang="en-US" b="1" dirty="0"/>
              <a:t> – missing particles – </a:t>
            </a:r>
            <a:r>
              <a:rPr lang="en-US" dirty="0"/>
              <a:t>and was </a:t>
            </a:r>
            <a:r>
              <a:rPr lang="en-US" b="1" dirty="0">
                <a:solidFill>
                  <a:srgbClr val="0000FF"/>
                </a:solidFill>
              </a:rPr>
              <a:t>not much constrained.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Many physicists hoped to discover top quark and Higgs at LEP.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By ~1993, the Z mass and width measurements at LEP pointed to a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heavy top (~180 GeV)</a:t>
            </a:r>
            <a:r>
              <a:rPr lang="en-US" dirty="0"/>
              <a:t>, out of reach of LEP. </a:t>
            </a:r>
          </a:p>
          <a:p>
            <a:pPr marL="0" indent="0">
              <a:buNone/>
            </a:pPr>
            <a:r>
              <a:rPr lang="en-US" dirty="0"/>
              <a:t>The top quark was </a:t>
            </a:r>
            <a:r>
              <a:rPr lang="en-US" b="1" dirty="0">
                <a:solidFill>
                  <a:srgbClr val="008E40"/>
                </a:solidFill>
              </a:rPr>
              <a:t>discovered at the TEVATRON in 1995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The SM constraints on the Higgs boson mass were weak, in the last two years, 1999-2000,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LEP was in Higgs hunting mode</a:t>
            </a:r>
            <a:r>
              <a:rPr lang="en-US" dirty="0"/>
              <a:t>, focus was on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highest beam energy </a:t>
            </a:r>
            <a:r>
              <a:rPr lang="en-US" dirty="0"/>
              <a:t>and no longer on highest luminosity.</a:t>
            </a:r>
          </a:p>
          <a:p>
            <a:endParaRPr lang="en-US" dirty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sz="2400" b="1" dirty="0"/>
              <a:t>Exiting times, discovery years !</a:t>
            </a:r>
            <a:endParaRPr lang="en-GB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3564D4-2325-E4F9-82A4-708A17C5F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F6564-1555-72CF-77F1-0D2B7FA305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Beam-beam effects in circular colliders – ICFA mini-workshop EPFL 2024 -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E5B7A41-EA8C-4169-4808-47E9E7E4CD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9/5/2024</a:t>
            </a:fld>
            <a:endParaRPr lang="en-GB" dirty="0"/>
          </a:p>
        </p:txBody>
      </p:sp>
      <p:pic>
        <p:nvPicPr>
          <p:cNvPr id="8" name="Picture 7" descr="A graph of a nuclear energy&#10;&#10;Description automatically generated">
            <a:extLst>
              <a:ext uri="{FF2B5EF4-FFF2-40B4-BE49-F238E27FC236}">
                <a16:creationId xmlns:a16="http://schemas.microsoft.com/office/drawing/2014/main" id="{CA6CCE55-E052-FB58-F803-73F07A805F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2468" y="1102940"/>
            <a:ext cx="4876800" cy="353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070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92F0C-4FA3-7C11-F2D4-F112F56C0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LEP 1 – E ~ 45 GeV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DD69E-5128-FDE2-EE85-ED3AAD440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914400"/>
            <a:ext cx="6861716" cy="45698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Beam-beam limited </a:t>
            </a:r>
            <a:r>
              <a:rPr lang="en-US" dirty="0"/>
              <a:t>at </a:t>
            </a:r>
            <a:r>
              <a:rPr lang="en-US" dirty="0" err="1">
                <a:latin typeface="Symbol" panose="05050102010706020507" pitchFamily="18" charset="2"/>
              </a:rPr>
              <a:t>x</a:t>
            </a:r>
            <a:r>
              <a:rPr lang="en-US" baseline="-25000" dirty="0" err="1"/>
              <a:t>y</a:t>
            </a:r>
            <a:r>
              <a:rPr lang="en-US" dirty="0"/>
              <a:t> ~ 0.04.</a:t>
            </a:r>
          </a:p>
          <a:p>
            <a:pPr marL="0" indent="0">
              <a:buNone/>
            </a:pPr>
            <a:r>
              <a:rPr lang="en-US" dirty="0"/>
              <a:t>Beam-beam controlled with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emittance wigglers </a:t>
            </a:r>
            <a:r>
              <a:rPr lang="en-US" dirty="0"/>
              <a:t>(in D</a:t>
            </a:r>
            <a:r>
              <a:rPr lang="en-US" baseline="30000" dirty="0"/>
              <a:t>x</a:t>
            </a:r>
            <a:r>
              <a:rPr lang="en-US" dirty="0"/>
              <a:t> != 0 areas). Performance optimization versus flip-flop…</a:t>
            </a:r>
          </a:p>
          <a:p>
            <a:r>
              <a:rPr lang="en-US" sz="1600" dirty="0"/>
              <a:t>Wigglers at full steam at start of collisions, lowered with intensity.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Peak performance depended on orbit and uncontrolled factors.</a:t>
            </a:r>
          </a:p>
          <a:p>
            <a:r>
              <a:rPr lang="en-US" sz="1600" dirty="0"/>
              <a:t>Favorite OP game was to </a:t>
            </a:r>
            <a:r>
              <a:rPr lang="en-US" sz="16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re-seed the orbit </a:t>
            </a:r>
            <a:r>
              <a:rPr lang="en-US" sz="1600" dirty="0"/>
              <a:t>(‘bare’ correction) and hope for an increase in luminosity…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Fighting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experimental backgrounds </a:t>
            </a:r>
            <a:r>
              <a:rPr lang="en-US" dirty="0"/>
              <a:t>– sometimes difficult, tense interactions with experiments </a:t>
            </a:r>
            <a:r>
              <a:rPr lang="en-US" dirty="0">
                <a:sym typeface="Wingdings" panose="05000000000000000000" pitchFamily="2" charset="2"/>
              </a:rPr>
              <a:t> also for LEP2</a:t>
            </a:r>
            <a:endParaRPr lang="en-US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/>
              <a:t>Following the needs of the energy calibration program, begin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systematic logging of beam observables </a:t>
            </a:r>
            <a:r>
              <a:rPr lang="en-US" dirty="0"/>
              <a:t>(ORACLE DB).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425C71-E2DB-FFAA-6ED3-5D4627C3C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5C25DF-DE94-6151-7679-C881F4D54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Beam-beam effects in circular colliders – ICFA mini-workshop EPFL 2024 -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763EE92-A334-23C7-318E-85C3F6801F7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9/5/2024</a:t>
            </a:fld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ACCF1-8366-B12E-A068-7B1FB9B22565}"/>
              </a:ext>
            </a:extLst>
          </p:cNvPr>
          <p:cNvSpPr/>
          <p:nvPr/>
        </p:nvSpPr>
        <p:spPr>
          <a:xfrm>
            <a:off x="444191" y="4491618"/>
            <a:ext cx="6592230" cy="862723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5861718-D4F7-6829-1C3D-EF5EC376D62F}"/>
              </a:ext>
            </a:extLst>
          </p:cNvPr>
          <p:cNvGrpSpPr/>
          <p:nvPr/>
        </p:nvGrpSpPr>
        <p:grpSpPr>
          <a:xfrm>
            <a:off x="7670689" y="123792"/>
            <a:ext cx="4197594" cy="2678530"/>
            <a:chOff x="7346854" y="244469"/>
            <a:chExt cx="4772691" cy="269638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95F703B3-E1FC-BA2E-7934-B3C7CA94BA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46854" y="244469"/>
              <a:ext cx="4772691" cy="220058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F15C18E-D9C0-7C2F-FD8E-EA41A15CD6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22412" y="2381870"/>
              <a:ext cx="4017138" cy="558988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51391068-37EE-DC27-8F0E-8C2765F712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7772" y="2990209"/>
            <a:ext cx="3084175" cy="30028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5623AE5-7574-D793-67D0-61FB4F75CF67}"/>
              </a:ext>
            </a:extLst>
          </p:cNvPr>
          <p:cNvSpPr txBox="1"/>
          <p:nvPr/>
        </p:nvSpPr>
        <p:spPr>
          <a:xfrm>
            <a:off x="1393904" y="5484237"/>
            <a:ext cx="5557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Don’t save on instrumentation and data logging !</a:t>
            </a:r>
            <a:endParaRPr lang="en-GB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14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792F0C-4FA3-7C11-F2D4-F112F56C0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LEP 2 – E &gt; 80 GeV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DD69E-5128-FDE2-EE85-ED3AAD440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7330068" cy="507862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Beam-beam is no longer an “issue”, the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strong radiation damping</a:t>
            </a:r>
            <a:r>
              <a:rPr lang="en-US" dirty="0"/>
              <a:t> at LEP2 (E &gt;= 80 GeV) lifts the beam-beam limit. </a:t>
            </a:r>
          </a:p>
          <a:p>
            <a:pPr marL="0" indent="0">
              <a:buNone/>
            </a:pPr>
            <a:r>
              <a:rPr lang="en-US" dirty="0"/>
              <a:t>Concurrent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change of the lattice </a:t>
            </a:r>
            <a:r>
              <a:rPr lang="en-US" dirty="0"/>
              <a:t>(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) to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lower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e</a:t>
            </a:r>
            <a:r>
              <a:rPr lang="en-US" b="1" baseline="-25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x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Fast coherent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beam-beam deflection scans </a:t>
            </a:r>
            <a:r>
              <a:rPr lang="en-US" dirty="0"/>
              <a:t>used every fill to optimize beam overlap (pioneered at SLC).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Orbit remained critical, more deterministic approach with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combined vertical </a:t>
            </a:r>
            <a:r>
              <a:rPr lang="en-US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dispersion+orbit</a:t>
            </a:r>
            <a:r>
              <a:rPr lang="en-US" dirty="0"/>
              <a:t> correction –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lattice error corrections</a:t>
            </a:r>
            <a:r>
              <a:rPr lang="en-US" dirty="0"/>
              <a:t>.</a:t>
            </a:r>
          </a:p>
          <a:p>
            <a:r>
              <a:rPr lang="en-US" sz="1600" dirty="0"/>
              <a:t>First optics measurements with beam excitation and turn-by-turn BPM acquisition. But no corrections yet.</a:t>
            </a:r>
          </a:p>
          <a:p>
            <a:r>
              <a:rPr lang="en-US" sz="1600" dirty="0"/>
              <a:t>Optimal tune WP was found by … accident.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From beam-beam limit surfers at LEP1, OP team becomes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expert RF cavity tuners &amp; fixers</a:t>
            </a:r>
            <a:r>
              <a:rPr lang="en-US" dirty="0"/>
              <a:t> (“only“ </a:t>
            </a:r>
            <a:r>
              <a:rPr lang="en-US" b="1" dirty="0"/>
              <a:t>3 GV RF system</a:t>
            </a:r>
            <a:r>
              <a:rPr lang="en-US" dirty="0"/>
              <a:t>).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425C71-E2DB-FFAA-6ED3-5D4627C3C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5C25DF-DE94-6151-7679-C881F4D54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Beam-beam effects in circular colliders – ICFA mini-workshop EPFL 2024 -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763EE92-A334-23C7-318E-85C3F6801F7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9/5/2024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76F4E8-FDAF-FC5F-7402-7881E6292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8450" y="36319"/>
            <a:ext cx="3714700" cy="30472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6A1403-3C8F-9282-B427-6CCBB75DA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0805" y="3207742"/>
            <a:ext cx="3417934" cy="298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70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3E0D4-4933-6AE3-865B-AE4BEDA5B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 end of LEP – transition to LHC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63D57C-EBC3-5756-28F5-3C248A942C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914400"/>
            <a:ext cx="11088029" cy="2514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LEP2 operation was stopped in November 2000.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Many physicists in the LEP community wanted to continue LEP, but CERN resources were needed to build on the LHC.</a:t>
            </a:r>
          </a:p>
          <a:p>
            <a:r>
              <a:rPr lang="en-US" dirty="0"/>
              <a:t>At the time,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the lower limit on the mass was 114.4 GeV/c</a:t>
            </a:r>
            <a:r>
              <a:rPr lang="en-US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 </a:t>
            </a:r>
            <a:r>
              <a:rPr lang="en-US" dirty="0"/>
              <a:t>(HZ production), CM energy ~209 GeV. </a:t>
            </a:r>
          </a:p>
          <a:p>
            <a:r>
              <a:rPr lang="en-US" dirty="0"/>
              <a:t>The Higgs boson was eventually discovered in 2012 at LHC with a mass of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125 GeV/c</a:t>
            </a:r>
            <a:r>
              <a:rPr lang="en-US" b="1" baseline="30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</a:t>
            </a:r>
            <a:r>
              <a:rPr lang="en-US" dirty="0"/>
              <a:t>.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65B471-DC6A-DDFE-68E1-BB46E00759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33B22-FB76-B91A-5A07-00C79EB94A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Beam-beam effects in circular colliders – ICFA mini-workshop EPFL 2024 -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0D273D9-E0AE-415E-B988-8B356A87A88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9/5/2024</a:t>
            </a:fld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645D191-BA96-F718-9BBD-77876A667A4C}"/>
              </a:ext>
            </a:extLst>
          </p:cNvPr>
          <p:cNvSpPr txBox="1">
            <a:spLocks/>
          </p:cNvSpPr>
          <p:nvPr/>
        </p:nvSpPr>
        <p:spPr>
          <a:xfrm>
            <a:off x="609599" y="3590084"/>
            <a:ext cx="6076336" cy="207473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n-US" sz="2000" dirty="0"/>
              <a:t>A difficult and heavily debated decision – emotional.</a:t>
            </a:r>
          </a:p>
          <a:p>
            <a:r>
              <a:rPr lang="en-US" dirty="0"/>
              <a:t>Fortunately, social networks did not exist...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sz="2000" dirty="0"/>
              <a:t>Next transition: HL-LHC </a:t>
            </a:r>
            <a:r>
              <a:rPr lang="en-US" sz="2000" dirty="0">
                <a:sym typeface="Wingdings" panose="05000000000000000000" pitchFamily="2" charset="2"/>
              </a:rPr>
              <a:t> FCC-</a:t>
            </a:r>
            <a:r>
              <a:rPr lang="en-US" sz="2000" dirty="0" err="1">
                <a:sym typeface="Wingdings" panose="05000000000000000000" pitchFamily="2" charset="2"/>
              </a:rPr>
              <a:t>ee</a:t>
            </a:r>
            <a:endParaRPr lang="en-GB" sz="20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1ADA7CA-CE58-6FF0-C409-EF234B8BFA7A}"/>
              </a:ext>
            </a:extLst>
          </p:cNvPr>
          <p:cNvGrpSpPr/>
          <p:nvPr/>
        </p:nvGrpSpPr>
        <p:grpSpPr>
          <a:xfrm>
            <a:off x="6685935" y="3418738"/>
            <a:ext cx="5408341" cy="2524862"/>
            <a:chOff x="6685935" y="3418738"/>
            <a:chExt cx="5408341" cy="2524862"/>
          </a:xfrm>
        </p:grpSpPr>
        <p:pic>
          <p:nvPicPr>
            <p:cNvPr id="8" name="Picture 7" descr="A cartoon of a group of people&#10;&#10;Description automatically generated">
              <a:extLst>
                <a:ext uri="{FF2B5EF4-FFF2-40B4-BE49-F238E27FC236}">
                  <a16:creationId xmlns:a16="http://schemas.microsoft.com/office/drawing/2014/main" id="{8AF14248-3B19-0B9A-F1F6-A146ECAADC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85935" y="3418738"/>
              <a:ext cx="5408341" cy="252486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1087CE0-C2D9-2552-82E1-96F63C9AE4F8}"/>
                </a:ext>
              </a:extLst>
            </p:cNvPr>
            <p:cNvSpPr txBox="1"/>
            <p:nvPr/>
          </p:nvSpPr>
          <p:spPr>
            <a:xfrm>
              <a:off x="6685935" y="3452749"/>
              <a:ext cx="122028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  <a:latin typeface="Cooper Black" panose="020F0502020204030204" pitchFamily="18" charset="0"/>
                </a:rPr>
                <a:t>He is right to stop LEP</a:t>
              </a:r>
              <a:endParaRPr lang="en-GB" dirty="0">
                <a:solidFill>
                  <a:schemeClr val="accent6">
                    <a:lumMod val="50000"/>
                  </a:schemeClr>
                </a:solidFill>
                <a:latin typeface="Cooper Black" panose="020F0502020204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1791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FAE96-96B1-376F-C6DE-886D6DED9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LHC – machine protection dominated regime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E08FA9-FCD3-E7D3-0045-D80067EEF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914399"/>
            <a:ext cx="6828262" cy="5151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How to handle </a:t>
            </a:r>
            <a:r>
              <a:rPr lang="en-US" b="1" dirty="0">
                <a:solidFill>
                  <a:srgbClr val="FF0000"/>
                </a:solidFill>
              </a:rPr>
              <a:t>100x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more stored beam energy than at SPS and TEVATRON</a:t>
            </a:r>
            <a:r>
              <a:rPr lang="en-US" dirty="0"/>
              <a:t> was from the </a:t>
            </a:r>
            <a:r>
              <a:rPr lang="en-US" b="1" dirty="0"/>
              <a:t>key challenge of LHC operation</a:t>
            </a:r>
            <a:r>
              <a:rPr lang="en-US" dirty="0"/>
              <a:t>.</a:t>
            </a:r>
          </a:p>
          <a:p>
            <a:r>
              <a:rPr lang="en-US" sz="1600" dirty="0"/>
              <a:t>Reached 420 MJ @ 6.8 </a:t>
            </a:r>
            <a:r>
              <a:rPr lang="en-US" sz="1600" dirty="0" err="1"/>
              <a:t>TeV</a:t>
            </a:r>
            <a:r>
              <a:rPr lang="en-US" sz="1600" dirty="0"/>
              <a:t> (per beam).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Operation at LHC is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dominated by machine protection </a:t>
            </a:r>
            <a:r>
              <a:rPr lang="en-US" b="1" dirty="0"/>
              <a:t>rather than beam-beam </a:t>
            </a:r>
            <a:r>
              <a:rPr lang="en-US" dirty="0"/>
              <a:t>– even nowadays.</a:t>
            </a:r>
          </a:p>
          <a:p>
            <a:r>
              <a:rPr lang="en-US" sz="1600" b="1" dirty="0">
                <a:solidFill>
                  <a:srgbClr val="F21AD3"/>
                </a:solidFill>
              </a:rPr>
              <a:t>Machine setup with &lt;0.1% of the nominal intensity</a:t>
            </a:r>
            <a:r>
              <a:rPr lang="en-US" sz="1600" dirty="0"/>
              <a:t>.</a:t>
            </a:r>
          </a:p>
          <a:p>
            <a:r>
              <a:rPr lang="en-US" sz="1600" dirty="0"/>
              <a:t>Validation of protection (collimation, absorbers, loss points).</a:t>
            </a:r>
          </a:p>
          <a:p>
            <a:r>
              <a:rPr lang="en-US" sz="1600" dirty="0"/>
              <a:t>Intensity ramp up in ~6 steps with checkpoints.</a:t>
            </a:r>
          </a:p>
          <a:p>
            <a:pPr lvl="1"/>
            <a:endParaRPr lang="en-US" b="1" dirty="0"/>
          </a:p>
          <a:p>
            <a:pPr marL="0" indent="0">
              <a:buNone/>
            </a:pP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Limited flexibility during high intensity operation</a:t>
            </a:r>
            <a:r>
              <a:rPr lang="en-US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/>
              <a:t>(by procedure and/or interlocks) –</a:t>
            </a:r>
            <a:r>
              <a:rPr lang="en-US" b="1" dirty="0">
                <a:solidFill>
                  <a:srgbClr val="FF0000"/>
                </a:solidFill>
              </a:rPr>
              <a:t> some tuning done at </a:t>
            </a:r>
            <a:r>
              <a:rPr lang="en-US" b="1" dirty="0" err="1">
                <a:solidFill>
                  <a:srgbClr val="FF0000"/>
                </a:solidFill>
              </a:rPr>
              <a:t>SuperKEKB</a:t>
            </a:r>
            <a:r>
              <a:rPr lang="en-US" b="1" dirty="0">
                <a:solidFill>
                  <a:srgbClr val="FF0000"/>
                </a:solidFill>
              </a:rPr>
              <a:t> / proposed for FCC-</a:t>
            </a:r>
            <a:r>
              <a:rPr lang="en-US" b="1" dirty="0" err="1">
                <a:solidFill>
                  <a:srgbClr val="FF0000"/>
                </a:solidFill>
              </a:rPr>
              <a:t>ee</a:t>
            </a:r>
            <a:r>
              <a:rPr lang="en-US" b="1" dirty="0">
                <a:solidFill>
                  <a:srgbClr val="FF0000"/>
                </a:solidFill>
              </a:rPr>
              <a:t> is “beyond limits”</a:t>
            </a:r>
            <a:r>
              <a:rPr lang="en-US" dirty="0"/>
              <a:t>.</a:t>
            </a:r>
          </a:p>
          <a:p>
            <a:r>
              <a:rPr lang="en-US" sz="1600" dirty="0"/>
              <a:t>Complicates diagnostics and cure of issues: beta* waist shifts, luminosity asymmetries </a:t>
            </a:r>
            <a:r>
              <a:rPr lang="en-US" sz="1600" dirty="0" err="1"/>
              <a:t>etc</a:t>
            </a:r>
            <a:r>
              <a:rPr lang="en-US" sz="1600" dirty="0"/>
              <a:t> to be studied at &lt;&lt; lower intensity.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5294C6-AFC9-4C31-27D7-4C17305DB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0264E-6E41-44DA-7A71-2395A964DF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Beam-beam effects in circular colliders – ICFA mini-workshop EPFL 2024 -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9788E01-4DFA-8127-599A-9A9E56CF37A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9/5/2024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96BEA5B-2E0B-1C42-0626-49DD501F80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1833" y="792481"/>
            <a:ext cx="5121574" cy="31768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DE962BB-4C9B-CD56-74C4-6ED66A630614}"/>
              </a:ext>
            </a:extLst>
          </p:cNvPr>
          <p:cNvSpPr txBox="1"/>
          <p:nvPr/>
        </p:nvSpPr>
        <p:spPr>
          <a:xfrm>
            <a:off x="7331833" y="4650889"/>
            <a:ext cx="4146546" cy="9233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With 20 MJ stored beam energy,</a:t>
            </a:r>
          </a:p>
          <a:p>
            <a:pPr algn="ctr"/>
            <a:r>
              <a:rPr lang="en-US" dirty="0" err="1"/>
              <a:t>FCCee</a:t>
            </a:r>
            <a:r>
              <a:rPr lang="en-US" dirty="0"/>
              <a:t> @ Z may also be limited in “freedom of tuning” during operation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083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BF4E9-4197-7A48-34AC-19CD62848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Beam-beam and tails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ABA486-BCE4-D652-0EC3-43B83E3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6B151-E17F-A89D-A51E-D17958CAB8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Beam-beam effects in circular colliders – ICFA mini-workshop EPFL 2024 -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CFE79C9-35AB-4358-BDB0-77664FB4BBD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3EA8978-7BC9-49C8-B586-96973DEA89AD}" type="datetime1">
              <a:rPr lang="en-US" smtClean="0"/>
              <a:t>9/5/2024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0E7ED52-4FB2-0770-3B2B-2FDB5C621C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60167" y="2517837"/>
            <a:ext cx="4481820" cy="23549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19B279E-AAA1-7F0F-5A26-C98777B8C46F}"/>
              </a:ext>
            </a:extLst>
          </p:cNvPr>
          <p:cNvSpPr txBox="1"/>
          <p:nvPr/>
        </p:nvSpPr>
        <p:spPr>
          <a:xfrm>
            <a:off x="7809496" y="4915217"/>
            <a:ext cx="1136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>
                <a:solidFill>
                  <a:schemeClr val="accent4"/>
                </a:solidFill>
              </a:rPr>
              <a:t>S. </a:t>
            </a:r>
            <a:r>
              <a:rPr lang="en-US" sz="1200" b="1" i="1" dirty="0" err="1">
                <a:solidFill>
                  <a:schemeClr val="accent4"/>
                </a:solidFill>
              </a:rPr>
              <a:t>Kostoglou</a:t>
            </a:r>
            <a:endParaRPr lang="en-GB" sz="1200" b="1" i="1" dirty="0">
              <a:solidFill>
                <a:schemeClr val="accent4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C4C0F4F-1C68-7464-993F-BB7891082A56}"/>
              </a:ext>
            </a:extLst>
          </p:cNvPr>
          <p:cNvGrpSpPr/>
          <p:nvPr/>
        </p:nvGrpSpPr>
        <p:grpSpPr>
          <a:xfrm>
            <a:off x="-280458" y="1985230"/>
            <a:ext cx="7865338" cy="3932669"/>
            <a:chOff x="-405171" y="1749564"/>
            <a:chExt cx="7865338" cy="3932669"/>
          </a:xfrm>
        </p:grpSpPr>
        <p:pic>
          <p:nvPicPr>
            <p:cNvPr id="8" name="Picture 7" descr="A graph with red and blue lines&#10;&#10;Description automatically generated">
              <a:extLst>
                <a:ext uri="{FF2B5EF4-FFF2-40B4-BE49-F238E27FC236}">
                  <a16:creationId xmlns:a16="http://schemas.microsoft.com/office/drawing/2014/main" id="{CE22B78C-1732-7252-F70E-4D8C71524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405171" y="1749564"/>
              <a:ext cx="7865338" cy="3932669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CA0176C-08D9-5FBC-959D-988413C0BDAB}"/>
                </a:ext>
              </a:extLst>
            </p:cNvPr>
            <p:cNvSpPr txBox="1"/>
            <p:nvPr/>
          </p:nvSpPr>
          <p:spPr>
            <a:xfrm>
              <a:off x="1258894" y="4956922"/>
              <a:ext cx="23567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7030A0"/>
                  </a:solidFill>
                </a:rPr>
                <a:t>Combined ramp &amp; </a:t>
              </a:r>
              <a:r>
                <a:rPr lang="en-US" sz="1200" b="1" dirty="0">
                  <a:solidFill>
                    <a:srgbClr val="7030A0"/>
                  </a:solidFill>
                  <a:latin typeface="Symbol" panose="05050102010706020507" pitchFamily="18" charset="2"/>
                </a:rPr>
                <a:t>b</a:t>
              </a:r>
              <a:r>
                <a:rPr lang="en-US" sz="1200" b="1" dirty="0">
                  <a:solidFill>
                    <a:srgbClr val="7030A0"/>
                  </a:solidFill>
                </a:rPr>
                <a:t>* squeeze</a:t>
              </a:r>
              <a:endParaRPr lang="en-GB" sz="1200" b="1" dirty="0">
                <a:solidFill>
                  <a:srgbClr val="7030A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D02B6FE-7049-49CA-7CFB-7D87A6CDAC6B}"/>
                </a:ext>
              </a:extLst>
            </p:cNvPr>
            <p:cNvSpPr txBox="1"/>
            <p:nvPr/>
          </p:nvSpPr>
          <p:spPr>
            <a:xfrm>
              <a:off x="4519838" y="3777770"/>
              <a:ext cx="9444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7030A0"/>
                  </a:solidFill>
                  <a:latin typeface="Symbol" panose="05050102010706020507" pitchFamily="18" charset="2"/>
                </a:rPr>
                <a:t>b</a:t>
              </a:r>
              <a:r>
                <a:rPr lang="en-US" sz="1200" b="1" dirty="0">
                  <a:solidFill>
                    <a:srgbClr val="7030A0"/>
                  </a:solidFill>
                </a:rPr>
                <a:t>*squeeze</a:t>
              </a:r>
              <a:endParaRPr lang="en-GB" sz="1200" b="1" dirty="0">
                <a:solidFill>
                  <a:srgbClr val="7030A0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D37F80E-4F3F-4D33-B5B1-14F48A713035}"/>
                </a:ext>
              </a:extLst>
            </p:cNvPr>
            <p:cNvSpPr txBox="1"/>
            <p:nvPr/>
          </p:nvSpPr>
          <p:spPr>
            <a:xfrm>
              <a:off x="5763888" y="3160539"/>
              <a:ext cx="9220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7030A0"/>
                  </a:solidFill>
                </a:rPr>
                <a:t>Collisions</a:t>
              </a:r>
              <a:endParaRPr lang="en-GB" sz="1200" b="1" dirty="0">
                <a:solidFill>
                  <a:srgbClr val="7030A0"/>
                </a:solidFill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D1A6861-D618-37B5-69A4-5B7EDE3DE0C3}"/>
                </a:ext>
              </a:extLst>
            </p:cNvPr>
            <p:cNvCxnSpPr>
              <a:cxnSpLocks/>
            </p:cNvCxnSpPr>
            <p:nvPr/>
          </p:nvCxnSpPr>
          <p:spPr>
            <a:xfrm>
              <a:off x="5704131" y="2228829"/>
              <a:ext cx="0" cy="3023541"/>
            </a:xfrm>
            <a:prstGeom prst="line">
              <a:avLst/>
            </a:prstGeom>
            <a:ln>
              <a:solidFill>
                <a:srgbClr val="7030A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1FAA04E-9820-6EF1-031D-3EAE29518C3F}"/>
                </a:ext>
              </a:extLst>
            </p:cNvPr>
            <p:cNvCxnSpPr>
              <a:cxnSpLocks/>
            </p:cNvCxnSpPr>
            <p:nvPr/>
          </p:nvCxnSpPr>
          <p:spPr>
            <a:xfrm>
              <a:off x="4351116" y="2228829"/>
              <a:ext cx="0" cy="3097883"/>
            </a:xfrm>
            <a:prstGeom prst="line">
              <a:avLst/>
            </a:prstGeom>
            <a:ln>
              <a:solidFill>
                <a:srgbClr val="7030A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5C35B83-D51F-4C81-1383-14E9A68AF509}"/>
                </a:ext>
              </a:extLst>
            </p:cNvPr>
            <p:cNvCxnSpPr>
              <a:cxnSpLocks/>
            </p:cNvCxnSpPr>
            <p:nvPr/>
          </p:nvCxnSpPr>
          <p:spPr>
            <a:xfrm>
              <a:off x="857067" y="2228829"/>
              <a:ext cx="0" cy="3027259"/>
            </a:xfrm>
            <a:prstGeom prst="line">
              <a:avLst/>
            </a:prstGeom>
            <a:ln>
              <a:solidFill>
                <a:srgbClr val="7030A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E73DFF-2A53-D634-5051-C5EBB5768F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399"/>
            <a:ext cx="10969139" cy="10708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most critical moment </a:t>
            </a:r>
            <a:r>
              <a:rPr lang="en-US" dirty="0"/>
              <a:t>of the cycle: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collapsing the beam separation for collisions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switch on HO beam-beam – has triggered </a:t>
            </a:r>
            <a:r>
              <a:rPr lang="en-US" b="1" dirty="0">
                <a:solidFill>
                  <a:srgbClr val="FF0000"/>
                </a:solidFill>
              </a:rPr>
              <a:t>beam dumps </a:t>
            </a:r>
            <a:r>
              <a:rPr lang="en-US" dirty="0"/>
              <a:t>due to excessive losses for lifetime drops below ~1 hour.</a:t>
            </a:r>
          </a:p>
          <a:p>
            <a:r>
              <a:rPr lang="en-US" dirty="0"/>
              <a:t>Tails expelled; phase prone to trigger instabilities (most of them </a:t>
            </a:r>
            <a:r>
              <a:rPr lang="en-US" dirty="0">
                <a:sym typeface="Wingdings" panose="05000000000000000000" pitchFamily="2" charset="2"/>
              </a:rPr>
              <a:t> emittance growth)</a:t>
            </a:r>
            <a:r>
              <a:rPr lang="en-US" dirty="0"/>
              <a:t>.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7FA1ABF7-016A-9E8D-8058-A5E662AB8BEA}"/>
              </a:ext>
            </a:extLst>
          </p:cNvPr>
          <p:cNvSpPr txBox="1">
            <a:spLocks/>
          </p:cNvSpPr>
          <p:nvPr/>
        </p:nvSpPr>
        <p:spPr>
          <a:xfrm>
            <a:off x="8865728" y="3146760"/>
            <a:ext cx="2227382" cy="67326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None/>
            </a:pPr>
            <a:r>
              <a:rPr lang="en-US" sz="1200" b="1" dirty="0"/>
              <a:t>Loss of tails when HO beam-beam is switched on</a:t>
            </a:r>
          </a:p>
        </p:txBody>
      </p:sp>
    </p:spTree>
    <p:extLst>
      <p:ext uri="{BB962C8B-B14F-4D97-AF65-F5344CB8AC3E}">
        <p14:creationId xmlns:p14="http://schemas.microsoft.com/office/powerpoint/2010/main" val="165350654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75338</TotalTime>
  <Words>1683</Words>
  <Application>Microsoft Office PowerPoint</Application>
  <PresentationFormat>Widescreen</PresentationFormat>
  <Paragraphs>199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Cooper Black</vt:lpstr>
      <vt:lpstr>Symbol</vt:lpstr>
      <vt:lpstr>Wingdings</vt:lpstr>
      <vt:lpstr>CERNCorporate4-3</vt:lpstr>
      <vt:lpstr>PowerPoint Presentation</vt:lpstr>
      <vt:lpstr>In CRs full interplay of effects</vt:lpstr>
      <vt:lpstr>LEP</vt:lpstr>
      <vt:lpstr>The Standard Model of particle physics in the 1990s </vt:lpstr>
      <vt:lpstr>LEP 1 – E ~ 45 GeV</vt:lpstr>
      <vt:lpstr>LEP 2 – E &gt; 80 GeV</vt:lpstr>
      <vt:lpstr>The end of LEP – transition to LHC</vt:lpstr>
      <vt:lpstr>LHC – machine protection dominated regime</vt:lpstr>
      <vt:lpstr>Beam-beam and tails</vt:lpstr>
      <vt:lpstr>Luminosity levelling</vt:lpstr>
      <vt:lpstr>Beam-beam is not the limit</vt:lpstr>
      <vt:lpstr>Beam-beam observables</vt:lpstr>
      <vt:lpstr>Beam-beam and machine protection</vt:lpstr>
      <vt:lpstr>Over 10 years of LHC operation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Jorg Wenninger</cp:lastModifiedBy>
  <cp:revision>4549</cp:revision>
  <dcterms:created xsi:type="dcterms:W3CDTF">2013-08-27T13:15:14Z</dcterms:created>
  <dcterms:modified xsi:type="dcterms:W3CDTF">2024-09-05T10:53:54Z</dcterms:modified>
</cp:coreProperties>
</file>