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8" r:id="rId12"/>
    <p:sldId id="267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AB83C-5DF4-DD78-09DE-D8B1DD4943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FBF0CF-3A2C-BB6D-8B6F-24596C076F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85315-B3BB-D5CE-6ACB-13337BB5D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A10F91-5BBB-1365-D2D0-64AF5377F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05429-7894-0940-F24B-23131816A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17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2EE31-99D8-6EE5-22A1-17BC19D06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F8C9CF-A530-9798-44D7-39E6FCC50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DFBEE-40C2-551D-1831-1B08F225F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93C06-E33B-FC05-ADFE-2972EFC15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11A59-E0E0-C327-8EC5-B47002BC6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64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4AF13F-64B3-61FC-D04A-1F3A0A24B2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295E3F-4D60-C83E-239C-C223E50D4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5DEC7-FFAF-6348-1581-56E369F6E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81165-F78C-4E0E-62BD-24EA1BB99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D67E-D76B-79A1-0AB8-F9AFC92F1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1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087B7-AC0E-B790-B407-B7A112C24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0EA13-E47F-B203-32F5-95C399F5E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054BB-B0C3-38E7-A362-D5EA1D8B7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A576F-7671-F5B0-0FB0-BCCE42184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CE430-6B2E-8E6D-DB5E-32B4F8D61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13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7507A-7E4E-812E-000C-EC8E943ED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ABE2CF-AFF3-96AB-C747-E02C11827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6CF55-0ACC-E767-E235-7CC48A472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C218F-7992-BEE3-FA44-324F35ECE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15FC6-89E3-FB8F-B5EE-A45FD5C9D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57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20AE1-84B7-E036-B368-B04359C75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A8698-B9CE-A817-DC8A-BC685A094A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DAA503-8EF6-F835-B2C1-C087284F9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67D829-A9F4-0821-32B1-8AFC4DEB4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D0A8EA-F56C-C709-0F33-EC9DA7008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8F243C-690C-FBFE-67D2-1E0CAFD4F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527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1DD54-8327-288C-0DBE-D1EF96E6F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803087-B75F-0B7E-B49B-20373EA1E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626A16-8DC9-4565-BD41-4AEE16CAE5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8C3233-481F-3E39-E22A-09EC9AC7E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25550A-DD62-DC3A-6E49-28A95BDC56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E49F5-D6DB-5DAE-791F-BF3E5E277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F40F0-817E-464A-24A7-116DF337D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6D7CF6-ABAA-0857-2F09-EAE6E364D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27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04C85-62AE-E560-3BF8-7C51C393A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AEAB38-874A-007A-B90B-6DE9730BD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A95E10-2AD6-CA21-B90C-587A5FF1A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A282D2-47A5-BF64-F188-0ACF6134C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7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988C43-A0B1-A1B5-146E-CAC0E3EA5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FCA2B-3515-FC41-14D0-F36920840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A68C8-D06C-370F-AFB9-C3685E9B4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2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6DC33-EEDB-E20C-8E79-BBE1FD5F4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823B8-9391-7D48-B431-CADB9FA90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96C019-A74C-B22F-722F-C8A9ECE5BD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411800-3CCE-BF50-C8B4-F0D04CDA1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BB1185-240D-094D-0724-50262C717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8AFB4-2A7A-B409-1A5D-AABBA14C0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5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061B7-1D54-4EA0-0847-3C5D3C869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0F55A4-DF7B-4AF2-2272-F8BDF67F8C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052D1F-FA26-F4E6-CF03-BE0AE3FF94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29D78A-6166-6AAC-75ED-8C2624954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FD65E8-3291-5FB9-B6B5-052A07EB2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F382B-BAC5-8744-21AA-D32056126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74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D3D098-7AA1-C581-5623-94C2FD6F4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4CF81F-74E5-BC71-90FD-2497508C1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7C337-F99E-2ECD-01C2-5CC73578B7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D9295D-9E48-4035-8155-2F79367B93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3384B-43CE-4112-A768-10122C257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AC4A0-6F22-CA01-1A4B-3F71E1CB03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2D2562-EBFD-43CC-9D8A-7BAD696FF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52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8.png"/><Relationship Id="rId7" Type="http://schemas.openxmlformats.org/officeDocument/2006/relationships/image" Target="../media/image5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0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3E36F-A909-2144-E78F-EAC42C8753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Beam-beam effects in EIC electron coolers</a:t>
            </a:r>
            <a:b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41E396-77F7-1A76-E87A-4B4856B779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0177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S. Seletskiy (for C-AD cooling group)</a:t>
            </a:r>
          </a:p>
          <a:p>
            <a:r>
              <a:rPr lang="en-US" dirty="0"/>
              <a:t>Brookhaven National Laboratory</a:t>
            </a:r>
          </a:p>
          <a:p>
            <a:endParaRPr lang="en-US" dirty="0"/>
          </a:p>
          <a:p>
            <a:r>
              <a:rPr lang="en-US" dirty="0"/>
              <a:t>Presented at ICFA workshop: Beam-Beam Effects in Circular Colliders BB24</a:t>
            </a:r>
          </a:p>
          <a:p>
            <a:r>
              <a:rPr lang="en-US" dirty="0"/>
              <a:t>September 2-5, 2024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756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C4F5E-0068-47B4-31DE-8C86B0ACA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744"/>
            <a:ext cx="10515600" cy="769562"/>
          </a:xfrm>
        </p:spPr>
        <p:txBody>
          <a:bodyPr/>
          <a:lstStyle/>
          <a:p>
            <a:r>
              <a:rPr lang="en-US" dirty="0"/>
              <a:t>Tracking electrons in REC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C08D25-8D0E-092F-58BF-1681E977E6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885306"/>
                <a:ext cx="12117169" cy="3333910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Considering the central slice of a p-bunch (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dirty="0"/>
                  <a:t>):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;    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𝑞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𝑞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𝑑𝑞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;   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𝑞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𝑞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𝑑𝑞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C08D25-8D0E-092F-58BF-1681E977E6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85306"/>
                <a:ext cx="12117169" cy="3333910"/>
              </a:xfrm>
              <a:blipFill>
                <a:blip r:embed="rId2"/>
                <a:stretch>
                  <a:fillRect l="-654" t="-2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5DF02B-804C-D081-5AA5-4DB0842B4679}"/>
                  </a:ext>
                </a:extLst>
              </p:cNvPr>
              <p:cNvSpPr txBox="1"/>
              <p:nvPr/>
            </p:nvSpPr>
            <p:spPr>
              <a:xfrm>
                <a:off x="621506" y="4855092"/>
                <a:ext cx="5083969" cy="7512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sub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5DF02B-804C-D081-5AA5-4DB0842B46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506" y="4855092"/>
                <a:ext cx="5083969" cy="7512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AFEA1D2-CFD4-4533-AF5C-B3CF4A5C36C2}"/>
                  </a:ext>
                </a:extLst>
              </p:cNvPr>
              <p:cNvSpPr txBox="1"/>
              <p:nvPr/>
            </p:nvSpPr>
            <p:spPr>
              <a:xfrm>
                <a:off x="6058584" y="4834412"/>
                <a:ext cx="5083969" cy="7925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sub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AFEA1D2-CFD4-4533-AF5C-B3CF4A5C36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8584" y="4834412"/>
                <a:ext cx="5083969" cy="79258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85573F9-1274-3440-F034-BB6420DA3FFC}"/>
              </a:ext>
            </a:extLst>
          </p:cNvPr>
          <p:cNvSpPr txBox="1"/>
          <p:nvPr/>
        </p:nvSpPr>
        <p:spPr>
          <a:xfrm>
            <a:off x="10382250" y="1752600"/>
            <a:ext cx="529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(1)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6D4032-0ACB-3DB8-B4DE-470232D7AAD7}"/>
              </a:ext>
            </a:extLst>
          </p:cNvPr>
          <p:cNvSpPr txBox="1"/>
          <p:nvPr/>
        </p:nvSpPr>
        <p:spPr>
          <a:xfrm>
            <a:off x="11692642" y="642025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80586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E3E7CC70-F240-B46E-773B-FC635141CB93}"/>
              </a:ext>
            </a:extLst>
          </p:cNvPr>
          <p:cNvGrpSpPr/>
          <p:nvPr/>
        </p:nvGrpSpPr>
        <p:grpSpPr>
          <a:xfrm>
            <a:off x="3804711" y="984861"/>
            <a:ext cx="3924064" cy="5730899"/>
            <a:chOff x="3804711" y="1005181"/>
            <a:chExt cx="3924064" cy="5730899"/>
          </a:xfrm>
        </p:grpSpPr>
        <p:pic>
          <p:nvPicPr>
            <p:cNvPr id="24" name="Picture 23" descr="A graph with blue and orange lines&#10;&#10;Description automatically generated">
              <a:extLst>
                <a:ext uri="{FF2B5EF4-FFF2-40B4-BE49-F238E27FC236}">
                  <a16:creationId xmlns:a16="http://schemas.microsoft.com/office/drawing/2014/main" id="{F817C24E-8A28-E278-863D-47AF22786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0779" y="4148871"/>
              <a:ext cx="3251704" cy="2587209"/>
            </a:xfrm>
            <a:prstGeom prst="rect">
              <a:avLst/>
            </a:prstGeom>
          </p:spPr>
        </p:pic>
        <p:pic>
          <p:nvPicPr>
            <p:cNvPr id="22" name="Picture 21" descr="A graph with a number of dots&#10;&#10;Description automatically generated with medium confidence">
              <a:extLst>
                <a:ext uri="{FF2B5EF4-FFF2-40B4-BE49-F238E27FC236}">
                  <a16:creationId xmlns:a16="http://schemas.microsoft.com/office/drawing/2014/main" id="{B09F7A42-3790-CBCC-C7B5-120B79AAAF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4711" y="1005181"/>
              <a:ext cx="3924064" cy="3432573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434013F-8CD4-DAF9-D5AD-0FE49242CB6C}"/>
              </a:ext>
            </a:extLst>
          </p:cNvPr>
          <p:cNvGrpSpPr/>
          <p:nvPr/>
        </p:nvGrpSpPr>
        <p:grpSpPr>
          <a:xfrm>
            <a:off x="111760" y="1055982"/>
            <a:ext cx="3867920" cy="5680098"/>
            <a:chOff x="101600" y="1177902"/>
            <a:chExt cx="3867920" cy="5680098"/>
          </a:xfrm>
        </p:grpSpPr>
        <p:pic>
          <p:nvPicPr>
            <p:cNvPr id="19" name="Picture 18" descr="A graph of a function&#10;&#10;Description automatically generated">
              <a:extLst>
                <a:ext uri="{FF2B5EF4-FFF2-40B4-BE49-F238E27FC236}">
                  <a16:creationId xmlns:a16="http://schemas.microsoft.com/office/drawing/2014/main" id="{74C5D6A8-AF8E-782B-2D73-5DFEEB76D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638" y="4146341"/>
              <a:ext cx="3415291" cy="2711659"/>
            </a:xfrm>
            <a:prstGeom prst="rect">
              <a:avLst/>
            </a:prstGeom>
          </p:spPr>
        </p:pic>
        <p:pic>
          <p:nvPicPr>
            <p:cNvPr id="14" name="Picture 13" descr="A graph with a number of dots&#10;&#10;Description automatically generated with medium confidence">
              <a:extLst>
                <a:ext uri="{FF2B5EF4-FFF2-40B4-BE49-F238E27FC236}">
                  <a16:creationId xmlns:a16="http://schemas.microsoft.com/office/drawing/2014/main" id="{AADB64BF-06D3-AB79-CD46-F61E1E0EB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00" y="1177902"/>
              <a:ext cx="3867920" cy="3250698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7FC4F5E-0068-47B4-31DE-8C86B0ACA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132"/>
            <a:ext cx="10515600" cy="769562"/>
          </a:xfrm>
        </p:spPr>
        <p:txBody>
          <a:bodyPr/>
          <a:lstStyle/>
          <a:p>
            <a:r>
              <a:rPr lang="en-US" dirty="0"/>
              <a:t>REC working point choice (I)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9FA2521-05B8-B0CD-3359-F8D15FE48FF0}"/>
                  </a:ext>
                </a:extLst>
              </p:cNvPr>
              <p:cNvSpPr txBox="1"/>
              <p:nvPr/>
            </p:nvSpPr>
            <p:spPr>
              <a:xfrm>
                <a:off x="214459" y="729282"/>
                <a:ext cx="5881541" cy="490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We started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=0.23, 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=0.21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9FA2521-05B8-B0CD-3359-F8D15FE48F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459" y="729282"/>
                <a:ext cx="5881541" cy="490840"/>
              </a:xfrm>
              <a:prstGeom prst="rect">
                <a:avLst/>
              </a:prstGeom>
              <a:blipFill>
                <a:blip r:embed="rId6"/>
                <a:stretch>
                  <a:fillRect l="-1554" t="-750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DACE4E94-2FA7-EED3-A619-232957991E2B}"/>
              </a:ext>
            </a:extLst>
          </p:cNvPr>
          <p:cNvGrpSpPr/>
          <p:nvPr/>
        </p:nvGrpSpPr>
        <p:grpSpPr>
          <a:xfrm>
            <a:off x="7583618" y="241940"/>
            <a:ext cx="4445822" cy="6354458"/>
            <a:chOff x="7583618" y="241940"/>
            <a:chExt cx="4445822" cy="635445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2FB44B4-1226-421B-0FED-09CEBD905090}"/>
                </a:ext>
              </a:extLst>
            </p:cNvPr>
            <p:cNvGrpSpPr/>
            <p:nvPr/>
          </p:nvGrpSpPr>
          <p:grpSpPr>
            <a:xfrm>
              <a:off x="7583618" y="261602"/>
              <a:ext cx="4445822" cy="6334796"/>
              <a:chOff x="3227605" y="877188"/>
              <a:chExt cx="4445822" cy="6334796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2B4C324-73AC-E858-B629-0122986848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227605" y="877188"/>
                <a:ext cx="4445822" cy="3263819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34FCCC26-AD5A-3026-3B1D-FBFED14421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232635" y="3931061"/>
                <a:ext cx="4440792" cy="3280923"/>
              </a:xfrm>
              <a:prstGeom prst="rect">
                <a:avLst/>
              </a:prstGeom>
            </p:spPr>
          </p:pic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6C02654-E00A-F144-FCC8-3C8AB99F8B39}"/>
                </a:ext>
              </a:extLst>
            </p:cNvPr>
            <p:cNvSpPr txBox="1"/>
            <p:nvPr/>
          </p:nvSpPr>
          <p:spPr>
            <a:xfrm>
              <a:off x="8590715" y="241940"/>
              <a:ext cx="2431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tracking 100k particles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7AEC5D6-DE64-4C24-BD76-A81B1CBEC6C7}"/>
              </a:ext>
            </a:extLst>
          </p:cNvPr>
          <p:cNvSpPr txBox="1"/>
          <p:nvPr/>
        </p:nvSpPr>
        <p:spPr>
          <a:xfrm>
            <a:off x="11712098" y="642025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588806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5A2C6828-3820-B40D-D793-70960D1098D6}"/>
              </a:ext>
            </a:extLst>
          </p:cNvPr>
          <p:cNvGrpSpPr/>
          <p:nvPr/>
        </p:nvGrpSpPr>
        <p:grpSpPr>
          <a:xfrm>
            <a:off x="3720354" y="1190943"/>
            <a:ext cx="3314341" cy="5559260"/>
            <a:chOff x="3517154" y="1282383"/>
            <a:chExt cx="3314341" cy="5559260"/>
          </a:xfrm>
        </p:grpSpPr>
        <p:pic>
          <p:nvPicPr>
            <p:cNvPr id="29" name="Picture 28" descr="A graph of a function&#10;&#10;Description automatically generated">
              <a:extLst>
                <a:ext uri="{FF2B5EF4-FFF2-40B4-BE49-F238E27FC236}">
                  <a16:creationId xmlns:a16="http://schemas.microsoft.com/office/drawing/2014/main" id="{A379C68E-348B-36EF-77AD-5D9E95487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9320" y="4406774"/>
              <a:ext cx="3210648" cy="2434869"/>
            </a:xfrm>
            <a:prstGeom prst="rect">
              <a:avLst/>
            </a:prstGeom>
          </p:spPr>
        </p:pic>
        <p:pic>
          <p:nvPicPr>
            <p:cNvPr id="27" name="Picture 26" descr="A graph with a number of dots&#10;&#10;Description automatically generated with medium confidence">
              <a:extLst>
                <a:ext uri="{FF2B5EF4-FFF2-40B4-BE49-F238E27FC236}">
                  <a16:creationId xmlns:a16="http://schemas.microsoft.com/office/drawing/2014/main" id="{10A05BAA-8084-BAE7-5ECC-7731101875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7154" y="1282383"/>
              <a:ext cx="3314341" cy="341035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7FC4F5E-0068-47B4-31DE-8C86B0ACA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132"/>
            <a:ext cx="10515600" cy="769562"/>
          </a:xfrm>
        </p:spPr>
        <p:txBody>
          <a:bodyPr/>
          <a:lstStyle/>
          <a:p>
            <a:r>
              <a:rPr lang="en-US" dirty="0"/>
              <a:t>REC working point choice (II)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C0C263-F806-C785-70CB-EB3C1812A321}"/>
              </a:ext>
            </a:extLst>
          </p:cNvPr>
          <p:cNvGrpSpPr/>
          <p:nvPr/>
        </p:nvGrpSpPr>
        <p:grpSpPr>
          <a:xfrm>
            <a:off x="7622353" y="399624"/>
            <a:ext cx="4445822" cy="6325451"/>
            <a:chOff x="7622353" y="399624"/>
            <a:chExt cx="4445822" cy="632545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2FB44B4-1226-421B-0FED-09CEBD905090}"/>
                </a:ext>
              </a:extLst>
            </p:cNvPr>
            <p:cNvGrpSpPr/>
            <p:nvPr/>
          </p:nvGrpSpPr>
          <p:grpSpPr>
            <a:xfrm>
              <a:off x="7622353" y="399624"/>
              <a:ext cx="4445822" cy="6325451"/>
              <a:chOff x="3168824" y="529868"/>
              <a:chExt cx="4445822" cy="6325451"/>
            </a:xfrm>
          </p:grpSpPr>
          <p:pic>
            <p:nvPicPr>
              <p:cNvPr id="5" name="Picture 4" descr="A graph with a line&#10;&#10;Description automatically generated">
                <a:extLst>
                  <a:ext uri="{FF2B5EF4-FFF2-40B4-BE49-F238E27FC236}">
                    <a16:creationId xmlns:a16="http://schemas.microsoft.com/office/drawing/2014/main" id="{34FCCC26-AD5A-3026-3B1D-FBFED14421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68824" y="3505865"/>
                <a:ext cx="4440792" cy="3349454"/>
              </a:xfrm>
              <a:prstGeom prst="rect">
                <a:avLst/>
              </a:prstGeom>
            </p:spPr>
          </p:pic>
          <p:pic>
            <p:nvPicPr>
              <p:cNvPr id="7" name="Picture 6" descr="A graph with blue lines&#10;&#10;Description automatically generated">
                <a:extLst>
                  <a:ext uri="{FF2B5EF4-FFF2-40B4-BE49-F238E27FC236}">
                    <a16:creationId xmlns:a16="http://schemas.microsoft.com/office/drawing/2014/main" id="{D2B4C324-73AC-E858-B629-0122986848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68824" y="529868"/>
                <a:ext cx="4445822" cy="3354483"/>
              </a:xfrm>
              <a:prstGeom prst="rect">
                <a:avLst/>
              </a:prstGeom>
            </p:spPr>
          </p:pic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23FE9DC-5CB9-BE9C-E134-207D67850206}"/>
                </a:ext>
              </a:extLst>
            </p:cNvPr>
            <p:cNvSpPr txBox="1"/>
            <p:nvPr/>
          </p:nvSpPr>
          <p:spPr>
            <a:xfrm>
              <a:off x="8777921" y="399624"/>
              <a:ext cx="2431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tracking 100k particles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5BC2E75-80D3-9CB4-963C-0550C01F6F8E}"/>
              </a:ext>
            </a:extLst>
          </p:cNvPr>
          <p:cNvGrpSpPr/>
          <p:nvPr/>
        </p:nvGrpSpPr>
        <p:grpSpPr>
          <a:xfrm>
            <a:off x="325120" y="1167088"/>
            <a:ext cx="3145542" cy="5547827"/>
            <a:chOff x="40640" y="1278848"/>
            <a:chExt cx="3145542" cy="5547827"/>
          </a:xfrm>
        </p:grpSpPr>
        <p:pic>
          <p:nvPicPr>
            <p:cNvPr id="24" name="Picture 23" descr="A graph of a function&#10;&#10;Description automatically generated">
              <a:extLst>
                <a:ext uri="{FF2B5EF4-FFF2-40B4-BE49-F238E27FC236}">
                  <a16:creationId xmlns:a16="http://schemas.microsoft.com/office/drawing/2014/main" id="{1EC0DECF-9CDA-861F-F665-AA83BEC7F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60" y="4500437"/>
              <a:ext cx="3050444" cy="2326238"/>
            </a:xfrm>
            <a:prstGeom prst="rect">
              <a:avLst/>
            </a:prstGeom>
          </p:spPr>
        </p:pic>
        <p:pic>
          <p:nvPicPr>
            <p:cNvPr id="22" name="Picture 21" descr="A graph with a circle of orange and blue dots&#10;&#10;Description automatically generated">
              <a:extLst>
                <a:ext uri="{FF2B5EF4-FFF2-40B4-BE49-F238E27FC236}">
                  <a16:creationId xmlns:a16="http://schemas.microsoft.com/office/drawing/2014/main" id="{29F59953-3F79-8097-EE43-2071B08AE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40" y="1278848"/>
              <a:ext cx="3145542" cy="3478384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9FA2521-05B8-B0CD-3359-F8D15FE48FF0}"/>
                  </a:ext>
                </a:extLst>
              </p:cNvPr>
              <p:cNvSpPr txBox="1"/>
              <p:nvPr/>
            </p:nvSpPr>
            <p:spPr>
              <a:xfrm>
                <a:off x="123825" y="766387"/>
                <a:ext cx="7642748" cy="736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Adjusting the working point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𝟏𝟑</m:t>
                    </m:r>
                    <m:r>
                      <a:rPr lang="en-US" sz="20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𝟎𝟗</m:t>
                    </m:r>
                  </m:oMath>
                </a14:m>
                <a:r>
                  <a:rPr lang="en-US" sz="2000" dirty="0"/>
                  <a:t>, allowed us to keep good emittance, and we got a halo under control.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9FA2521-05B8-B0CD-3359-F8D15FE48F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825" y="766387"/>
                <a:ext cx="7642748" cy="736035"/>
              </a:xfrm>
              <a:prstGeom prst="rect">
                <a:avLst/>
              </a:prstGeom>
              <a:blipFill>
                <a:blip r:embed="rId8"/>
                <a:stretch>
                  <a:fillRect l="-797" t="-3333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6378880-F852-F9D6-A621-D00B0BA5FD1A}"/>
              </a:ext>
            </a:extLst>
          </p:cNvPr>
          <p:cNvSpPr txBox="1"/>
          <p:nvPr/>
        </p:nvSpPr>
        <p:spPr>
          <a:xfrm>
            <a:off x="11682914" y="642025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571823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5892B-BCAB-C9C9-A739-DB32CCF55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9237"/>
            <a:ext cx="10515600" cy="863600"/>
          </a:xfrm>
        </p:spPr>
        <p:txBody>
          <a:bodyPr/>
          <a:lstStyle/>
          <a:p>
            <a:r>
              <a:rPr lang="en-US" dirty="0"/>
              <a:t>Relative trajectory stability (I)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3B2C1F-E842-7BCB-B1BF-CBE8E812AD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</p:spPr>
            <p:txBody>
              <a:bodyPr/>
              <a:lstStyle/>
              <a:p>
                <a:r>
                  <a:rPr lang="en-US" dirty="0"/>
                  <a:t>To estimate requirements to a stability of e- and p- trajectories in the CS with respect to each other we simulate kicks in Eq. (1) 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where displacements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are varying on each turn and are randomly distributed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A quick estimate (overestimate) for the resulting emittance growth  can be obtained from a “random walk-emittance dilution” model assuming a linear p-e kick: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3B2C1F-E842-7BCB-B1BF-CBE8E812AD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  <a:blipFill>
                <a:blip r:embed="rId2"/>
                <a:stretch>
                  <a:fillRect l="-1217" t="-2525" r="-2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99C25A3-B59F-0740-8CC7-C5444E0F032E}"/>
                  </a:ext>
                </a:extLst>
              </p:cNvPr>
              <p:cNvSpPr txBox="1"/>
              <p:nvPr/>
            </p:nvSpPr>
            <p:spPr>
              <a:xfrm>
                <a:off x="3765290" y="4843006"/>
                <a:ext cx="5797807" cy="8272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</m:e>
                          </m:d>
                        </m:sub>
                      </m:sSub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𝑛𝑜𝑖𝑠𝑒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𝑡𝑢𝑟𝑛𝑠</m:t>
                          </m:r>
                        </m:sub>
                      </m:sSub>
                    </m:oMath>
                  </m:oMathPara>
                </a14:m>
                <a:endParaRPr lang="en-US" sz="2800" b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99C25A3-B59F-0740-8CC7-C5444E0F03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5290" y="4843006"/>
                <a:ext cx="5797807" cy="8272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EE5D073-9E95-1477-A670-766517F8A5CF}"/>
                  </a:ext>
                </a:extLst>
              </p:cNvPr>
              <p:cNvSpPr txBox="1"/>
              <p:nvPr/>
            </p:nvSpPr>
            <p:spPr>
              <a:xfrm>
                <a:off x="4329769" y="5670284"/>
                <a:ext cx="4668851" cy="9861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𝑛𝑜𝑖𝑠𝑒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𝑝𝑒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𝑒𝐶𝑆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𝑛𝑜𝑖𝑠𝑒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EE5D073-9E95-1477-A670-766517F8A5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9769" y="5670284"/>
                <a:ext cx="4668851" cy="9861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DE8BAC5-AB1B-E6B8-1DFF-6F474F308B81}"/>
              </a:ext>
            </a:extLst>
          </p:cNvPr>
          <p:cNvSpPr txBox="1"/>
          <p:nvPr/>
        </p:nvSpPr>
        <p:spPr>
          <a:xfrm>
            <a:off x="11692642" y="642025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577601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B8D701-646B-54A8-070F-5C03E2D88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3777" y="447675"/>
            <a:ext cx="7276247" cy="63368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75892B-BCAB-C9C9-A739-DB32CCF55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520"/>
            <a:ext cx="10515600" cy="863600"/>
          </a:xfrm>
        </p:spPr>
        <p:txBody>
          <a:bodyPr/>
          <a:lstStyle/>
          <a:p>
            <a:r>
              <a:rPr lang="en-US" dirty="0"/>
              <a:t>Relative trajectory stability (II)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F98B61-E4EA-D353-E46C-261475668B1C}"/>
              </a:ext>
            </a:extLst>
          </p:cNvPr>
          <p:cNvGrpSpPr/>
          <p:nvPr/>
        </p:nvGrpSpPr>
        <p:grpSpPr>
          <a:xfrm>
            <a:off x="6908397" y="967103"/>
            <a:ext cx="4849826" cy="3446045"/>
            <a:chOff x="6908397" y="967103"/>
            <a:chExt cx="4849826" cy="34460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FEE5D073-9E95-1477-A670-766517F8A5CF}"/>
                    </a:ext>
                  </a:extLst>
                </p:cNvPr>
                <p:cNvSpPr txBox="1"/>
                <p:nvPr/>
              </p:nvSpPr>
              <p:spPr>
                <a:xfrm>
                  <a:off x="6908397" y="2035921"/>
                  <a:ext cx="4668851" cy="100168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𝑛𝑜𝑖𝑠𝑒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𝑟𝑒𝑣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𝑝𝑒</m:t>
                                    </m:r>
                                  </m:sub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den>
                            </m:f>
                          </m:e>
                        </m:rad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FEE5D073-9E95-1477-A670-766517F8A5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8397" y="2035921"/>
                  <a:ext cx="4668851" cy="100168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1B3DC9-1FA9-BFF4-CCE9-E3E25189121A}"/>
                </a:ext>
              </a:extLst>
            </p:cNvPr>
            <p:cNvSpPr txBox="1"/>
            <p:nvPr/>
          </p:nvSpPr>
          <p:spPr>
            <a:xfrm>
              <a:off x="7312587" y="967103"/>
              <a:ext cx="443865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An analytic formula (with a fudge-factor n=0.4) is a good match for heating times obtained from tracking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C1B589F-B964-65AE-44C9-5403FE9A9BBE}"/>
                    </a:ext>
                  </a:extLst>
                </p:cNvPr>
                <p:cNvSpPr txBox="1"/>
                <p:nvPr/>
              </p:nvSpPr>
              <p:spPr>
                <a:xfrm>
                  <a:off x="7319573" y="3089709"/>
                  <a:ext cx="4438650" cy="13234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a14:m>
                  <a:r>
                    <a:rPr lang="en-US" sz="2000" dirty="0"/>
                    <a:t> accounts for the difference between an actual  non-linear space charge and a model linear SC  and depends on parameters of both bunches.</a:t>
                  </a: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C1B589F-B964-65AE-44C9-5403FE9A9B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19573" y="3089709"/>
                  <a:ext cx="4438650" cy="1323439"/>
                </a:xfrm>
                <a:prstGeom prst="rect">
                  <a:avLst/>
                </a:prstGeom>
                <a:blipFill>
                  <a:blip r:embed="rId4"/>
                  <a:stretch>
                    <a:fillRect l="-1511" t="-2304" r="-2198" b="-737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F89838D-4C76-C137-51FC-DF2BA274BB3E}"/>
                  </a:ext>
                </a:extLst>
              </p:cNvPr>
              <p:cNvSpPr txBox="1"/>
              <p:nvPr/>
            </p:nvSpPr>
            <p:spPr>
              <a:xfrm>
                <a:off x="7312587" y="4787303"/>
                <a:ext cx="4438650" cy="1660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If we want the noise driven heating time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to be an order of magnitude smaller than  the transverse damping time, then the requirement to noise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𝒏𝒐𝒊𝒔𝒆</m:t>
                        </m:r>
                        <m: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000" b="1" dirty="0">
                    <a:solidFill>
                      <a:srgbClr val="0000FF"/>
                    </a:solidFill>
                  </a:rPr>
                  <a:t>m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F89838D-4C76-C137-51FC-DF2BA274BB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2587" y="4787303"/>
                <a:ext cx="4438650" cy="1660776"/>
              </a:xfrm>
              <a:prstGeom prst="rect">
                <a:avLst/>
              </a:prstGeom>
              <a:blipFill>
                <a:blip r:embed="rId5"/>
                <a:stretch>
                  <a:fillRect l="-1511" t="-1832" b="-4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E02C05E-16B3-4BA1-BB5E-BC9BF52201CE}"/>
              </a:ext>
            </a:extLst>
          </p:cNvPr>
          <p:cNvSpPr txBox="1"/>
          <p:nvPr/>
        </p:nvSpPr>
        <p:spPr>
          <a:xfrm>
            <a:off x="11682914" y="642025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92022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52E97-634D-F33D-5BF0-ABC750343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049"/>
            <a:ext cx="10515600" cy="815975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0170716-8F0D-B7BA-B8EF-5CB925ED2C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7650" y="996155"/>
                <a:ext cx="11544300" cy="5690395"/>
              </a:xfrm>
            </p:spPr>
            <p:txBody>
              <a:bodyPr/>
              <a:lstStyle/>
              <a:p>
                <a:r>
                  <a:rPr lang="en-US" dirty="0"/>
                  <a:t>It is proposed to use electron coolers at EIC both at the injection and at the top energy to achieve and maintain the required hadron parameters.</a:t>
                </a:r>
              </a:p>
              <a:p>
                <a:r>
                  <a:rPr lang="en-US" dirty="0"/>
                  <a:t>In electron coolers the electron and hadron beams are co-traveling in the common section with the same velocity. Although the beam-beam effect is suppressed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, the cooling section can be long, and the resulting effect can be substantial.</a:t>
                </a:r>
              </a:p>
              <a:p>
                <a:r>
                  <a:rPr lang="en-US" dirty="0"/>
                  <a:t>We started considering the effect of proton focusing on electron’s dynamics in the EIC Ring Electron Cooler</a:t>
                </a:r>
              </a:p>
              <a:p>
                <a:pPr lvl="1"/>
                <a:r>
                  <a:rPr lang="en-US" dirty="0"/>
                  <a:t>A “single slice” p-e focusing  was included into simulations</a:t>
                </a:r>
              </a:p>
              <a:p>
                <a:pPr lvl="1"/>
                <a:r>
                  <a:rPr lang="en-US" dirty="0"/>
                  <a:t>Requirements to stability of beam trajectories with respect to each other were derived</a:t>
                </a:r>
              </a:p>
              <a:p>
                <a:pPr lvl="1"/>
                <a:r>
                  <a:rPr lang="en-US" dirty="0"/>
                  <a:t>We are working on including longitudinal dynamics into the simulations</a:t>
                </a:r>
              </a:p>
              <a:p>
                <a:pPr lvl="1"/>
                <a:r>
                  <a:rPr lang="en-US" dirty="0"/>
                  <a:t>Studying of beam-beam in combination with the self-SC, IBS and radiation damping effects is planned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0170716-8F0D-B7BA-B8EF-5CB925ED2C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650" y="996155"/>
                <a:ext cx="11544300" cy="5690395"/>
              </a:xfrm>
              <a:blipFill>
                <a:blip r:embed="rId2"/>
                <a:stretch>
                  <a:fillRect l="-951" t="-1820" r="-1321" b="-17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853C560-ADDF-4F68-2E13-751D4527D7E7}"/>
              </a:ext>
            </a:extLst>
          </p:cNvPr>
          <p:cNvSpPr txBox="1"/>
          <p:nvPr/>
        </p:nvSpPr>
        <p:spPr>
          <a:xfrm>
            <a:off x="11682914" y="642025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270726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411F4-27E7-7FB7-3B3E-9C43C2BF5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Beam-beam in Electron Ion Collider (EIC)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3042E-69FE-82D8-4ED6-E36555D30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the </a:t>
            </a:r>
            <a:r>
              <a:rPr lang="en-US" b="1" dirty="0"/>
              <a:t>beam-beam effect from the colliding beams</a:t>
            </a:r>
          </a:p>
          <a:p>
            <a:r>
              <a:rPr lang="en-US" dirty="0"/>
              <a:t>Also, EIC employs cooling of hadrons, both at the injection energy (pre-cooler) and at the top energy (high energy cooler).</a:t>
            </a:r>
          </a:p>
          <a:p>
            <a:r>
              <a:rPr lang="en-US" dirty="0"/>
              <a:t>In the coolers bunches of electrons co-travel with hadrons. The focusing effect from electrons on hadrons (and vice-versa for a proposed ring cooler) is non-negligible.</a:t>
            </a:r>
          </a:p>
          <a:p>
            <a:r>
              <a:rPr lang="en-US" dirty="0"/>
              <a:t>There is the </a:t>
            </a:r>
            <a:r>
              <a:rPr lang="en-US" b="1" dirty="0">
                <a:solidFill>
                  <a:srgbClr val="0000FF"/>
                </a:solidFill>
              </a:rPr>
              <a:t>beam-beam effect in the pre-cooler</a:t>
            </a:r>
          </a:p>
          <a:p>
            <a:r>
              <a:rPr lang="en-US" dirty="0"/>
              <a:t>There is the </a:t>
            </a:r>
            <a:r>
              <a:rPr lang="en-US" b="1" dirty="0">
                <a:solidFill>
                  <a:srgbClr val="0000FF"/>
                </a:solidFill>
              </a:rPr>
              <a:t>beam-beam effect in the high energy cooler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1156CD-8901-E0D2-02A9-0340C4E7D896}"/>
              </a:ext>
            </a:extLst>
          </p:cNvPr>
          <p:cNvSpPr txBox="1"/>
          <p:nvPr/>
        </p:nvSpPr>
        <p:spPr>
          <a:xfrm>
            <a:off x="11809378" y="64202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13468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8D572-7F54-05AA-929E-BCEB9B16A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30275"/>
          </a:xfrm>
        </p:spPr>
        <p:txBody>
          <a:bodyPr/>
          <a:lstStyle/>
          <a:p>
            <a:r>
              <a:rPr lang="en-US" dirty="0"/>
              <a:t>Why does Electron Ion Collider need coolers?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2EFE9-B463-6DAE-1E85-2CF249EAF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4" y="977897"/>
            <a:ext cx="11820525" cy="7651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need to achieve and maintain optimal hadron emittances at the collision energy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0B01D2A-61FE-7162-2B68-E53606FFFD5A}"/>
              </a:ext>
            </a:extLst>
          </p:cNvPr>
          <p:cNvGrpSpPr/>
          <p:nvPr/>
        </p:nvGrpSpPr>
        <p:grpSpPr>
          <a:xfrm>
            <a:off x="2752311" y="1457284"/>
            <a:ext cx="7281062" cy="4143174"/>
            <a:chOff x="256761" y="1771609"/>
            <a:chExt cx="7281062" cy="41431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23D8F4F-91C5-8124-C5CE-54FEF2346D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761" y="1771609"/>
              <a:ext cx="7264773" cy="158758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531840C-B931-D7BB-25C3-C72B9C34A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0349" y="3359191"/>
              <a:ext cx="7277474" cy="88269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0DAC937-C08F-F0AC-4F3C-0821FDB8D3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8512" y="4231947"/>
              <a:ext cx="7239372" cy="101605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3C0930C-68E9-43B5-5BAF-92FF523BE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9525" y="5247999"/>
              <a:ext cx="7220321" cy="666784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BED6E977-2088-D5E2-4397-204A294DA9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7175" y="5724280"/>
                <a:ext cx="11715750" cy="108609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We must cool a hadron bunch at injection energy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≈25)</m:t>
                    </m:r>
                  </m:oMath>
                </a14:m>
                <a:r>
                  <a:rPr lang="en-US" dirty="0"/>
                  <a:t> to obtain the required emittances</a:t>
                </a:r>
              </a:p>
              <a:p>
                <a:r>
                  <a:rPr lang="en-US" dirty="0"/>
                  <a:t>We must cool hadrons at top energy to counteract an IBS-driven heating</a:t>
                </a:r>
              </a:p>
            </p:txBody>
          </p:sp>
        </mc:Choice>
        <mc:Fallback xmlns="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BED6E977-2088-D5E2-4397-204A294DA9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75" y="5724280"/>
                <a:ext cx="11715750" cy="1086095"/>
              </a:xfrm>
              <a:prstGeom prst="rect">
                <a:avLst/>
              </a:prstGeom>
              <a:blipFill>
                <a:blip r:embed="rId6"/>
                <a:stretch>
                  <a:fillRect l="-676" t="-12360" b="-5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BD3431F-A29C-3D70-0281-1D0ED14E871B}"/>
              </a:ext>
            </a:extLst>
          </p:cNvPr>
          <p:cNvSpPr txBox="1"/>
          <p:nvPr/>
        </p:nvSpPr>
        <p:spPr>
          <a:xfrm>
            <a:off x="11809378" y="64202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62110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8DB54-5A0B-2AA4-ED0B-A27B3038E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layout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4E299D-EF3A-B814-E4C5-CFB28A729E0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57363"/>
                <a:ext cx="5705475" cy="4351338"/>
              </a:xfrm>
            </p:spPr>
            <p:txBody>
              <a:bodyPr/>
              <a:lstStyle/>
              <a:p>
                <a:r>
                  <a:rPr lang="en-US" dirty="0"/>
                  <a:t>Two coolers are needed:</a:t>
                </a:r>
              </a:p>
              <a:p>
                <a:pPr lvl="1"/>
                <a:r>
                  <a:rPr lang="en-US" dirty="0"/>
                  <a:t>The pre-cooler (injection energy cooler) – a single pass electron cooler </a:t>
                </a:r>
              </a:p>
              <a:p>
                <a:pPr lvl="1"/>
                <a:r>
                  <a:rPr lang="en-US" dirty="0"/>
                  <a:t>The high energy cooler  - one of the possible options for it is to use a ring electron cooler (multi-pass electron cooler)</a:t>
                </a:r>
              </a:p>
              <a:p>
                <a:r>
                  <a:rPr lang="en-US" dirty="0"/>
                  <a:t>Both coolers must share the same cooling section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≈170</m:t>
                    </m:r>
                  </m:oMath>
                </a14:m>
                <a:r>
                  <a:rPr lang="en-US" dirty="0"/>
                  <a:t> m)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4E299D-EF3A-B814-E4C5-CFB28A729E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57363"/>
                <a:ext cx="5705475" cy="4351338"/>
              </a:xfrm>
              <a:blipFill>
                <a:blip r:embed="rId2"/>
                <a:stretch>
                  <a:fillRect l="-1925" t="-2381" r="-24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map of a train track&#10;&#10;Description automatically generated with medium confidence">
            <a:extLst>
              <a:ext uri="{FF2B5EF4-FFF2-40B4-BE49-F238E27FC236}">
                <a16:creationId xmlns:a16="http://schemas.microsoft.com/office/drawing/2014/main" id="{D3F5A8B5-0561-A09E-3DA3-DD1D4DCF3A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625" y="0"/>
            <a:ext cx="530805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1BAFA5-C8CF-30C4-E9E4-1A1E1A7782C6}"/>
              </a:ext>
            </a:extLst>
          </p:cNvPr>
          <p:cNvSpPr txBox="1"/>
          <p:nvPr/>
        </p:nvSpPr>
        <p:spPr>
          <a:xfrm>
            <a:off x="11809378" y="64202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68188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9E486-89A1-6E12-B447-29B7DABA5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850"/>
            <a:ext cx="10515600" cy="873125"/>
          </a:xfrm>
        </p:spPr>
        <p:txBody>
          <a:bodyPr/>
          <a:lstStyle/>
          <a:p>
            <a:r>
              <a:rPr lang="en-US" dirty="0"/>
              <a:t>How electron cooling works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79B4C4-A9A4-D3E9-F5DC-9CFF0D964A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0975" y="828675"/>
                <a:ext cx="11858625" cy="276225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Mix a hadron bunch with an electron bunch traveling with the same velocity and let the two bunches travel together over some length (for us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=170</m:t>
                    </m:r>
                  </m:oMath>
                </a14:m>
                <a:r>
                  <a:rPr lang="en-US" dirty="0"/>
                  <a:t> m).  You will notice that the emittances of hadrons get reduced. Why?</a:t>
                </a:r>
              </a:p>
              <a:p>
                <a:r>
                  <a:rPr lang="en-US" dirty="0"/>
                  <a:t>In the co-moving frame, the mixture of two bunches looks like a mixture of two gases – a gas of ions and a gas of electrons</a:t>
                </a:r>
              </a:p>
              <a:p>
                <a:r>
                  <a:rPr lang="en-US" dirty="0"/>
                  <a:t>Electrons are much lighter; hence, the gas of electrons is much colder than the gas of ions.        Heat transfer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dirty="0"/>
                  <a:t> Electron Cooling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79B4C4-A9A4-D3E9-F5DC-9CFF0D964A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0975" y="828675"/>
                <a:ext cx="11858625" cy="2762250"/>
              </a:xfrm>
              <a:blipFill>
                <a:blip r:embed="rId2"/>
                <a:stretch>
                  <a:fillRect l="-823" t="-4415" r="-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7A71696-72B7-D72E-B49F-ABCF62760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13" y="3784465"/>
            <a:ext cx="8108383" cy="303424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D286E900-3065-9E4E-09E5-1B85B818083F}"/>
              </a:ext>
            </a:extLst>
          </p:cNvPr>
          <p:cNvGrpSpPr/>
          <p:nvPr/>
        </p:nvGrpSpPr>
        <p:grpSpPr>
          <a:xfrm>
            <a:off x="9136329" y="3888855"/>
            <a:ext cx="2344553" cy="2675106"/>
            <a:chOff x="9136329" y="3479280"/>
            <a:chExt cx="2344553" cy="267510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BA44732-AF18-F697-7408-5E0B3B8F5D70}"/>
                </a:ext>
              </a:extLst>
            </p:cNvPr>
            <p:cNvGrpSpPr/>
            <p:nvPr/>
          </p:nvGrpSpPr>
          <p:grpSpPr>
            <a:xfrm>
              <a:off x="9136329" y="3479280"/>
              <a:ext cx="2344553" cy="2675106"/>
              <a:chOff x="9223039" y="3110195"/>
              <a:chExt cx="2344553" cy="267510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698583E6-E2FB-D362-7A0E-418A29F89470}"/>
                      </a:ext>
                    </a:extLst>
                  </p:cNvPr>
                  <p:cNvSpPr txBox="1"/>
                  <p:nvPr/>
                </p:nvSpPr>
                <p:spPr>
                  <a:xfrm>
                    <a:off x="9431527" y="5077415"/>
                    <a:ext cx="1927579" cy="70788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≪</m:t>
                          </m:r>
                          <m:sSub>
                            <m:sSubPr>
                              <m:ctrlPr>
                                <a:rPr lang="en-US" sz="4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4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en-US" sz="4000" dirty="0"/>
                  </a:p>
                </p:txBody>
              </p:sp>
            </mc:Choice>
            <mc:Fallback xmlns="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9BC7A2AE-54BE-D636-9EEE-F748B36A78F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431527" y="5077415"/>
                    <a:ext cx="1927579" cy="70788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E3799898-E3A8-D5BB-6C7A-7102D37CB8C0}"/>
                      </a:ext>
                    </a:extLst>
                  </p:cNvPr>
                  <p:cNvSpPr txBox="1"/>
                  <p:nvPr/>
                </p:nvSpPr>
                <p:spPr>
                  <a:xfrm>
                    <a:off x="9223039" y="3110195"/>
                    <a:ext cx="2344553" cy="70788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4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≪</m:t>
                          </m:r>
                          <m:sSub>
                            <m:sSubPr>
                              <m:ctrlPr>
                                <a:rPr lang="en-US" sz="4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4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en-US" sz="4000" dirty="0"/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F354C71A-4A2D-17F8-6C08-329165424D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23039" y="3110195"/>
                    <a:ext cx="2344553" cy="70788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Arrow: Down 9">
                <a:extLst>
                  <a:ext uri="{FF2B5EF4-FFF2-40B4-BE49-F238E27FC236}">
                    <a16:creationId xmlns:a16="http://schemas.microsoft.com/office/drawing/2014/main" id="{8501F202-55E6-EDAA-6C50-AC84104158DC}"/>
                  </a:ext>
                </a:extLst>
              </p:cNvPr>
              <p:cNvSpPr/>
              <p:nvPr/>
            </p:nvSpPr>
            <p:spPr>
              <a:xfrm>
                <a:off x="9925540" y="4556908"/>
                <a:ext cx="1011315" cy="452138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8203E11C-9C9E-519D-0745-3E5DF50A5937}"/>
                    </a:ext>
                  </a:extLst>
                </p:cNvPr>
                <p:cNvSpPr txBox="1"/>
                <p:nvPr/>
              </p:nvSpPr>
              <p:spPr>
                <a:xfrm>
                  <a:off x="9415988" y="4232533"/>
                  <a:ext cx="1785234" cy="69346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acc>
                              </m:e>
                              <m:sup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F92BDD6-C399-2691-6DFC-A6EE4A5D93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15988" y="4232533"/>
                  <a:ext cx="1785234" cy="69346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7321D35-63F3-9451-8D7D-99B5130E732A}"/>
              </a:ext>
            </a:extLst>
          </p:cNvPr>
          <p:cNvSpPr/>
          <p:nvPr/>
        </p:nvSpPr>
        <p:spPr>
          <a:xfrm>
            <a:off x="2143125" y="3067050"/>
            <a:ext cx="476250" cy="1905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6AE0D0-E33A-5568-AF75-A4F441D717E1}"/>
              </a:ext>
            </a:extLst>
          </p:cNvPr>
          <p:cNvSpPr txBox="1"/>
          <p:nvPr/>
        </p:nvSpPr>
        <p:spPr>
          <a:xfrm>
            <a:off x="11809378" y="64202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28047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756B-322A-79F1-E26A-D1CBE83B0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9800"/>
          </a:xfrm>
        </p:spPr>
        <p:txBody>
          <a:bodyPr/>
          <a:lstStyle/>
          <a:p>
            <a:r>
              <a:rPr lang="en-US" dirty="0"/>
              <a:t>Beam-beam effect in electron coolers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DA7698-0646-5FC3-919E-B01653512C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129" y="1419225"/>
                <a:ext cx="10602288" cy="523927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Consider two co-traveling bunches  of type 1 and type 2 particles. Assume that the bunches are oppositely charged and assume that both bunches are circularly symmetric. Then the space charge effect from bunch 1 on a particle of bunch 2 is: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1(</m:t>
                              </m:r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𝑠𝑙𝑖𝑐𝑒</m:t>
                              </m:r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</m:sup>
                              </m:s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In linear approximation: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1(</m:t>
                              </m:r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𝑠𝑙𝑖𝑐𝑒</m:t>
                              </m:r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/>
                  <a:t>The maximum tune shift: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effectLst/>
                          <a:latin typeface="Cambria Math" panose="02040503050406030204" pitchFamily="18" charset="0"/>
                        </a:rPr>
                        <m:t>max</m:t>
                      </m:r>
                      <m:d>
                        <m:d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effectLst/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1(</m:t>
                              </m:r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𝑝𝑒𝑎𝑘</m:t>
                              </m:r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</m:sub>
                          </m:sSub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</a:rPr>
                            <m:t>⟨</m:t>
                          </m:r>
                          <m:sSub>
                            <m:sSub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𝐶𝑆</m:t>
                                  </m:r>
                                </m:e>
                              </m:d>
                            </m:sub>
                          </m:sSub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</a:rPr>
                            <m:t>⟩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i="0" dirty="0">
                    <a:latin typeface="+mj-lt"/>
                  </a:rPr>
                  <a:t>The bunches are co-traveling; hence, the space charge effect is reduced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i="0" dirty="0">
                    <a:latin typeface="+mj-lt"/>
                  </a:rPr>
                  <a:t>, yet the cooling section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𝐶𝑆</m:t>
                        </m:r>
                      </m:sub>
                    </m:sSub>
                  </m:oMath>
                </a14:m>
                <a:r>
                  <a:rPr lang="en-US" i="0" dirty="0">
                    <a:latin typeface="+mj-lt"/>
                  </a:rPr>
                  <a:t> is 170 m.</a:t>
                </a:r>
              </a:p>
              <a:p>
                <a:r>
                  <a:rPr lang="en-US" i="0" dirty="0">
                    <a:latin typeface="+mj-lt"/>
                  </a:rPr>
                  <a:t>On a single pass through the CS each particle interacts with a slice of the other bunch. A nonuniform longitudinal distribution will cause periodic modulation of the turn-by-turn focusing kick.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DA7698-0646-5FC3-919E-B01653512C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129" y="1419225"/>
                <a:ext cx="10602288" cy="5239270"/>
              </a:xfrm>
              <a:blipFill>
                <a:blip r:embed="rId2"/>
                <a:stretch>
                  <a:fillRect l="-518" t="-2095" r="-805" b="-2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01A6CD7C-F0C4-9F80-A285-C22FA33836D9}"/>
              </a:ext>
            </a:extLst>
          </p:cNvPr>
          <p:cNvGrpSpPr/>
          <p:nvPr/>
        </p:nvGrpSpPr>
        <p:grpSpPr>
          <a:xfrm>
            <a:off x="10386767" y="1182931"/>
            <a:ext cx="1530913" cy="1550121"/>
            <a:chOff x="10297885" y="1288873"/>
            <a:chExt cx="1530913" cy="155012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9EF2F86-1EA8-37E4-562D-B9E6C0FF94DA}"/>
                </a:ext>
              </a:extLst>
            </p:cNvPr>
            <p:cNvGrpSpPr/>
            <p:nvPr/>
          </p:nvGrpSpPr>
          <p:grpSpPr>
            <a:xfrm>
              <a:off x="10297885" y="1454331"/>
              <a:ext cx="1384663" cy="1384663"/>
              <a:chOff x="10297885" y="1454331"/>
              <a:chExt cx="1384663" cy="138466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9DC49129-3112-59AD-86F4-7D9A305EE9AB}"/>
                  </a:ext>
                </a:extLst>
              </p:cNvPr>
              <p:cNvGrpSpPr/>
              <p:nvPr/>
            </p:nvGrpSpPr>
            <p:grpSpPr>
              <a:xfrm>
                <a:off x="10505803" y="1739176"/>
                <a:ext cx="949234" cy="962297"/>
                <a:chOff x="10544992" y="1665153"/>
                <a:chExt cx="949234" cy="962297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4F8E61F7-C95B-6968-D52A-BBE1CD789F45}"/>
                    </a:ext>
                  </a:extLst>
                </p:cNvPr>
                <p:cNvSpPr/>
                <p:nvPr/>
              </p:nvSpPr>
              <p:spPr>
                <a:xfrm>
                  <a:off x="10544992" y="1665153"/>
                  <a:ext cx="949234" cy="962297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3FE96B10-0A0F-6DB0-96C6-AD23140CA187}"/>
                    </a:ext>
                  </a:extLst>
                </p:cNvPr>
                <p:cNvSpPr/>
                <p:nvPr/>
              </p:nvSpPr>
              <p:spPr>
                <a:xfrm>
                  <a:off x="10656818" y="1801731"/>
                  <a:ext cx="725582" cy="697405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9E780A9-E511-1A0B-2078-817731A30E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90217" y="1454331"/>
                <a:ext cx="0" cy="13846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D17EADAE-87E7-0A49-3F95-AA38EF59E88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10990217" y="1536702"/>
                <a:ext cx="0" cy="13846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3EAC311-F4DD-0CAE-86DE-755CB2FEDC71}"/>
                    </a:ext>
                  </a:extLst>
                </p:cNvPr>
                <p:cNvSpPr txBox="1"/>
                <p:nvPr/>
              </p:nvSpPr>
              <p:spPr>
                <a:xfrm>
                  <a:off x="11467224" y="2214351"/>
                  <a:ext cx="3615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3EAC311-F4DD-0CAE-86DE-755CB2FEDC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67224" y="2214351"/>
                  <a:ext cx="361574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D6E841C-CF60-E701-5FBF-9859D1402281}"/>
                    </a:ext>
                  </a:extLst>
                </p:cNvPr>
                <p:cNvSpPr txBox="1"/>
                <p:nvPr/>
              </p:nvSpPr>
              <p:spPr>
                <a:xfrm>
                  <a:off x="10655331" y="1288873"/>
                  <a:ext cx="3649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D6E841C-CF60-E701-5FBF-9859D14022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55331" y="1288873"/>
                  <a:ext cx="364972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19AA606-D4C1-DF22-0642-B2610D23B8E7}"/>
              </a:ext>
            </a:extLst>
          </p:cNvPr>
          <p:cNvGrpSpPr/>
          <p:nvPr/>
        </p:nvGrpSpPr>
        <p:grpSpPr>
          <a:xfrm>
            <a:off x="8058577" y="2833748"/>
            <a:ext cx="3859103" cy="2364575"/>
            <a:chOff x="8058577" y="2833748"/>
            <a:chExt cx="3859103" cy="236457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F7E8A0A-4DEB-5E62-BB14-EFE8EE1EC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58577" y="2881642"/>
              <a:ext cx="3859103" cy="2316681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F4284D9-A237-662E-2BC0-742391196806}"/>
                </a:ext>
              </a:extLst>
            </p:cNvPr>
            <p:cNvSpPr/>
            <p:nvPr/>
          </p:nvSpPr>
          <p:spPr>
            <a:xfrm>
              <a:off x="10258699" y="3117669"/>
              <a:ext cx="106298" cy="1672046"/>
            </a:xfrm>
            <a:prstGeom prst="rect">
              <a:avLst/>
            </a:prstGeom>
            <a:noFill/>
            <a:ln>
              <a:prstDash val="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BB6E64A-8DF6-6A01-4995-80A5FC1EE271}"/>
                    </a:ext>
                  </a:extLst>
                </p:cNvPr>
                <p:cNvSpPr txBox="1"/>
                <p:nvPr/>
              </p:nvSpPr>
              <p:spPr>
                <a:xfrm>
                  <a:off x="10221741" y="2833748"/>
                  <a:ext cx="989502" cy="3888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𝑠𝑙𝑖𝑐𝑒</m:t>
                              </m:r>
                            </m:e>
                          </m:d>
                        </m:sub>
                      </m:sSub>
                    </m:oMath>
                  </a14:m>
                  <a:r>
                    <a:rPr lang="en-US" i="1" dirty="0"/>
                    <a:t>  </a:t>
                  </a: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BB6E64A-8DF6-6A01-4995-80A5FC1EE2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21741" y="2833748"/>
                  <a:ext cx="989502" cy="38888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1A97410-87F7-6D21-042F-2B08EEC7FA7D}"/>
                </a:ext>
              </a:extLst>
            </p:cNvPr>
            <p:cNvSpPr/>
            <p:nvPr/>
          </p:nvSpPr>
          <p:spPr>
            <a:xfrm>
              <a:off x="10281558" y="3478255"/>
              <a:ext cx="45719" cy="457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AF5FB25A-A9F7-CC42-9DB5-A08FFB44A623}"/>
              </a:ext>
            </a:extLst>
          </p:cNvPr>
          <p:cNvSpPr/>
          <p:nvPr/>
        </p:nvSpPr>
        <p:spPr>
          <a:xfrm>
            <a:off x="2548648" y="4288140"/>
            <a:ext cx="5651770" cy="117880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E3098F-2F04-EB68-DCC9-9D52B7CE8F51}"/>
              </a:ext>
            </a:extLst>
          </p:cNvPr>
          <p:cNvSpPr txBox="1"/>
          <p:nvPr/>
        </p:nvSpPr>
        <p:spPr>
          <a:xfrm>
            <a:off x="11809378" y="64202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12133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DCBDD-2667-A7FA-A5A3-40184BDDD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475"/>
            <a:ext cx="10515600" cy="732155"/>
          </a:xfrm>
        </p:spPr>
        <p:txBody>
          <a:bodyPr>
            <a:normAutofit/>
          </a:bodyPr>
          <a:lstStyle/>
          <a:p>
            <a:r>
              <a:rPr lang="en-US" dirty="0"/>
              <a:t>Beam-beam effect in EIC pre-cooler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F0860BF1-7737-8DB3-79E4-CFB55784D4CA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99529255"/>
                  </p:ext>
                </p:extLst>
              </p:nvPr>
            </p:nvGraphicFramePr>
            <p:xfrm>
              <a:off x="3765781" y="2576015"/>
              <a:ext cx="4423950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4650">
                      <a:extLst>
                        <a:ext uri="{9D8B030D-6E8A-4147-A177-3AD203B41FA5}">
                          <a16:colId xmlns:a16="http://schemas.microsoft.com/office/drawing/2014/main" val="548809818"/>
                        </a:ext>
                      </a:extLst>
                    </a:gridCol>
                    <a:gridCol w="1474650">
                      <a:extLst>
                        <a:ext uri="{9D8B030D-6E8A-4147-A177-3AD203B41FA5}">
                          <a16:colId xmlns:a16="http://schemas.microsoft.com/office/drawing/2014/main" val="2812583766"/>
                        </a:ext>
                      </a:extLst>
                    </a:gridCol>
                    <a:gridCol w="1474650">
                      <a:extLst>
                        <a:ext uri="{9D8B030D-6E8A-4147-A177-3AD203B41FA5}">
                          <a16:colId xmlns:a16="http://schemas.microsoft.com/office/drawing/2014/main" val="6624448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electrons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protons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82333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25.4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5374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𝐶𝑆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[m]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99070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dirty="0"/>
                            <a:t>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00143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𝐶𝑆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8247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</a:t>
                          </a:r>
                          <a:r>
                            <a:rPr lang="en-US" dirty="0" err="1"/>
                            <a:t>nC</a:t>
                          </a:r>
                          <a:r>
                            <a:rPr lang="en-US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1.2×3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0536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[cm]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18587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F0860BF1-7737-8DB3-79E4-CFB55784D4CA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99529255"/>
                  </p:ext>
                </p:extLst>
              </p:nvPr>
            </p:nvGraphicFramePr>
            <p:xfrm>
              <a:off x="3765781" y="2576015"/>
              <a:ext cx="4423950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4650">
                      <a:extLst>
                        <a:ext uri="{9D8B030D-6E8A-4147-A177-3AD203B41FA5}">
                          <a16:colId xmlns:a16="http://schemas.microsoft.com/office/drawing/2014/main" val="548809818"/>
                        </a:ext>
                      </a:extLst>
                    </a:gridCol>
                    <a:gridCol w="1474650">
                      <a:extLst>
                        <a:ext uri="{9D8B030D-6E8A-4147-A177-3AD203B41FA5}">
                          <a16:colId xmlns:a16="http://schemas.microsoft.com/office/drawing/2014/main" val="2812583766"/>
                        </a:ext>
                      </a:extLst>
                    </a:gridCol>
                    <a:gridCol w="1474650">
                      <a:extLst>
                        <a:ext uri="{9D8B030D-6E8A-4147-A177-3AD203B41FA5}">
                          <a16:colId xmlns:a16="http://schemas.microsoft.com/office/drawing/2014/main" val="6624448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electrons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protons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82333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13" t="-106557" r="-202066" b="-526230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25.4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5374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13" t="-206557" r="-202066" b="-426230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99070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13" t="-306557" r="-202066" b="-3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00143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13" t="-406557" r="-202066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8247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13" t="-506557" r="-202066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06557" r="-101235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0536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13" t="-606557" r="-202066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1858762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F4B9864E-7770-5BB8-FD66-AB5AA0BE6DFE}"/>
              </a:ext>
            </a:extLst>
          </p:cNvPr>
          <p:cNvGrpSpPr/>
          <p:nvPr/>
        </p:nvGrpSpPr>
        <p:grpSpPr>
          <a:xfrm>
            <a:off x="256895" y="748389"/>
            <a:ext cx="11679174" cy="1645024"/>
            <a:chOff x="217709" y="626477"/>
            <a:chExt cx="11679174" cy="164502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095B238-0D42-56DA-518A-68EDB248E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7709" y="894567"/>
              <a:ext cx="11679174" cy="137693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BFAB59C-BC7E-F6DC-5A5D-CA71A5C6C96B}"/>
                </a:ext>
              </a:extLst>
            </p:cNvPr>
            <p:cNvSpPr txBox="1"/>
            <p:nvPr/>
          </p:nvSpPr>
          <p:spPr>
            <a:xfrm>
              <a:off x="2256680" y="1841864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e-Gun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E92230-526E-3BD0-7DC7-6B20B2F0805A}"/>
                </a:ext>
              </a:extLst>
            </p:cNvPr>
            <p:cNvSpPr txBox="1"/>
            <p:nvPr/>
          </p:nvSpPr>
          <p:spPr>
            <a:xfrm>
              <a:off x="4053839" y="1800107"/>
              <a:ext cx="726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Linac</a:t>
              </a:r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5EB16F-347B-1281-1945-3F1385E2D835}"/>
                </a:ext>
              </a:extLst>
            </p:cNvPr>
            <p:cNvSpPr txBox="1"/>
            <p:nvPr/>
          </p:nvSpPr>
          <p:spPr>
            <a:xfrm>
              <a:off x="5223454" y="750661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Cooling section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41B10FA-297D-C056-B354-0B5A82F24D81}"/>
                </a:ext>
              </a:extLst>
            </p:cNvPr>
            <p:cNvGrpSpPr/>
            <p:nvPr/>
          </p:nvGrpSpPr>
          <p:grpSpPr>
            <a:xfrm>
              <a:off x="6498267" y="1223554"/>
              <a:ext cx="461560" cy="291737"/>
              <a:chOff x="6498267" y="1223554"/>
              <a:chExt cx="461560" cy="291737"/>
            </a:xfrm>
          </p:grpSpPr>
          <p:sp>
            <p:nvSpPr>
              <p:cNvPr id="12" name="Arrow: Left 11">
                <a:extLst>
                  <a:ext uri="{FF2B5EF4-FFF2-40B4-BE49-F238E27FC236}">
                    <a16:creationId xmlns:a16="http://schemas.microsoft.com/office/drawing/2014/main" id="{34FF71CE-B60A-8DB4-7697-69AC98E0EBDE}"/>
                  </a:ext>
                </a:extLst>
              </p:cNvPr>
              <p:cNvSpPr/>
              <p:nvPr/>
            </p:nvSpPr>
            <p:spPr>
              <a:xfrm>
                <a:off x="6498267" y="1223554"/>
                <a:ext cx="461560" cy="291737"/>
              </a:xfrm>
              <a:prstGeom prst="leftArrow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Arrow: Left 12">
                <a:extLst>
                  <a:ext uri="{FF2B5EF4-FFF2-40B4-BE49-F238E27FC236}">
                    <a16:creationId xmlns:a16="http://schemas.microsoft.com/office/drawing/2014/main" id="{840A33AC-219B-2169-DC6C-B35D8BD809A0}"/>
                  </a:ext>
                </a:extLst>
              </p:cNvPr>
              <p:cNvSpPr/>
              <p:nvPr/>
            </p:nvSpPr>
            <p:spPr>
              <a:xfrm>
                <a:off x="6579326" y="1328059"/>
                <a:ext cx="283029" cy="78376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238C994-798D-6A64-26B6-D790123A9B3A}"/>
                </a:ext>
              </a:extLst>
            </p:cNvPr>
            <p:cNvGrpSpPr/>
            <p:nvPr/>
          </p:nvGrpSpPr>
          <p:grpSpPr>
            <a:xfrm>
              <a:off x="5650849" y="1732208"/>
              <a:ext cx="461560" cy="369332"/>
              <a:chOff x="5650849" y="1732208"/>
              <a:chExt cx="461560" cy="369332"/>
            </a:xfrm>
          </p:grpSpPr>
          <p:sp>
            <p:nvSpPr>
              <p:cNvPr id="14" name="Arrow: Left 13">
                <a:extLst>
                  <a:ext uri="{FF2B5EF4-FFF2-40B4-BE49-F238E27FC236}">
                    <a16:creationId xmlns:a16="http://schemas.microsoft.com/office/drawing/2014/main" id="{F027A902-78F7-2637-4E73-D468FF9C0453}"/>
                  </a:ext>
                </a:extLst>
              </p:cNvPr>
              <p:cNvSpPr/>
              <p:nvPr/>
            </p:nvSpPr>
            <p:spPr>
              <a:xfrm rot="10800000">
                <a:off x="5650849" y="1786261"/>
                <a:ext cx="461560" cy="291737"/>
              </a:xfrm>
              <a:prstGeom prst="leftArrow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CB80CFF8-5A17-623E-B5F8-11E324B8DBC3}"/>
                      </a:ext>
                    </a:extLst>
                  </p:cNvPr>
                  <p:cNvSpPr txBox="1"/>
                  <p:nvPr/>
                </p:nvSpPr>
                <p:spPr>
                  <a:xfrm>
                    <a:off x="5650849" y="1732208"/>
                    <a:ext cx="35003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CB80CFF8-5A17-623E-B5F8-11E324B8DBC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50849" y="1732208"/>
                    <a:ext cx="350031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42EEEE5-97F6-A569-446F-BE6E3055E472}"/>
                </a:ext>
              </a:extLst>
            </p:cNvPr>
            <p:cNvSpPr txBox="1"/>
            <p:nvPr/>
          </p:nvSpPr>
          <p:spPr>
            <a:xfrm>
              <a:off x="381796" y="1525224"/>
              <a:ext cx="12446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e-beam dump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0FC541-D56F-CDBD-B6D5-EB2FA20849B6}"/>
                </a:ext>
              </a:extLst>
            </p:cNvPr>
            <p:cNvGrpSpPr/>
            <p:nvPr/>
          </p:nvGrpSpPr>
          <p:grpSpPr>
            <a:xfrm>
              <a:off x="10519954" y="1345474"/>
              <a:ext cx="388341" cy="369332"/>
              <a:chOff x="10519954" y="1345474"/>
              <a:chExt cx="388341" cy="369332"/>
            </a:xfrm>
          </p:grpSpPr>
          <p:sp>
            <p:nvSpPr>
              <p:cNvPr id="17" name="Arrow: Left 16">
                <a:extLst>
                  <a:ext uri="{FF2B5EF4-FFF2-40B4-BE49-F238E27FC236}">
                    <a16:creationId xmlns:a16="http://schemas.microsoft.com/office/drawing/2014/main" id="{0C2CA4E6-7A90-323F-AD54-E1EFC8F7ABFF}"/>
                  </a:ext>
                </a:extLst>
              </p:cNvPr>
              <p:cNvSpPr/>
              <p:nvPr/>
            </p:nvSpPr>
            <p:spPr>
              <a:xfrm>
                <a:off x="10519954" y="1345474"/>
                <a:ext cx="283029" cy="117566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ED4A7822-6D7B-D78B-3E42-C0D56923BCF2}"/>
                      </a:ext>
                    </a:extLst>
                  </p:cNvPr>
                  <p:cNvSpPr txBox="1"/>
                  <p:nvPr/>
                </p:nvSpPr>
                <p:spPr>
                  <a:xfrm>
                    <a:off x="10546081" y="1345474"/>
                    <a:ext cx="36221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ED4A7822-6D7B-D78B-3E42-C0D56923BCF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46081" y="1345474"/>
                    <a:ext cx="362214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0DE517B-A46D-1F87-898E-3378A15C82A3}"/>
                </a:ext>
              </a:extLst>
            </p:cNvPr>
            <p:cNvSpPr txBox="1"/>
            <p:nvPr/>
          </p:nvSpPr>
          <p:spPr>
            <a:xfrm>
              <a:off x="10142348" y="626477"/>
              <a:ext cx="1531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HSR magnets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AD02F60-7ED4-194E-0381-2D6EA36692AB}"/>
                </a:ext>
              </a:extLst>
            </p:cNvPr>
            <p:cNvSpPr txBox="1"/>
            <p:nvPr/>
          </p:nvSpPr>
          <p:spPr>
            <a:xfrm>
              <a:off x="217709" y="637948"/>
              <a:ext cx="1531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HSR magnets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B391C24-773B-A8C0-C0FF-B6B0CA368361}"/>
                </a:ext>
              </a:extLst>
            </p:cNvPr>
            <p:cNvGrpSpPr/>
            <p:nvPr/>
          </p:nvGrpSpPr>
          <p:grpSpPr>
            <a:xfrm>
              <a:off x="1799057" y="645591"/>
              <a:ext cx="595844" cy="369332"/>
              <a:chOff x="1799057" y="645591"/>
              <a:chExt cx="595844" cy="369332"/>
            </a:xfrm>
          </p:grpSpPr>
          <p:sp>
            <p:nvSpPr>
              <p:cNvPr id="21" name="Arrow: Left 20">
                <a:extLst>
                  <a:ext uri="{FF2B5EF4-FFF2-40B4-BE49-F238E27FC236}">
                    <a16:creationId xmlns:a16="http://schemas.microsoft.com/office/drawing/2014/main" id="{99C54ABC-8769-6CC2-50D3-76CC0B4D9203}"/>
                  </a:ext>
                </a:extLst>
              </p:cNvPr>
              <p:cNvSpPr/>
              <p:nvPr/>
            </p:nvSpPr>
            <p:spPr>
              <a:xfrm>
                <a:off x="1799057" y="906785"/>
                <a:ext cx="283029" cy="78376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8A0B592B-1E24-AF59-5EE1-5DE28F873720}"/>
                      </a:ext>
                    </a:extLst>
                  </p:cNvPr>
                  <p:cNvSpPr txBox="1"/>
                  <p:nvPr/>
                </p:nvSpPr>
                <p:spPr>
                  <a:xfrm>
                    <a:off x="2032687" y="645591"/>
                    <a:ext cx="36221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8A0B592B-1E24-AF59-5EE1-5DE28F87372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32687" y="645591"/>
                    <a:ext cx="362214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DD89EE3-434A-53B5-24F4-FF4B56B63826}"/>
                </a:ext>
              </a:extLst>
            </p:cNvPr>
            <p:cNvGrpSpPr/>
            <p:nvPr/>
          </p:nvGrpSpPr>
          <p:grpSpPr>
            <a:xfrm>
              <a:off x="1375530" y="1433837"/>
              <a:ext cx="461560" cy="369332"/>
              <a:chOff x="1375530" y="1433837"/>
              <a:chExt cx="461560" cy="369332"/>
            </a:xfrm>
          </p:grpSpPr>
          <p:sp>
            <p:nvSpPr>
              <p:cNvPr id="22" name="Arrow: Left 21">
                <a:extLst>
                  <a:ext uri="{FF2B5EF4-FFF2-40B4-BE49-F238E27FC236}">
                    <a16:creationId xmlns:a16="http://schemas.microsoft.com/office/drawing/2014/main" id="{21D639FE-5972-9C87-F086-79C5648E87DA}"/>
                  </a:ext>
                </a:extLst>
              </p:cNvPr>
              <p:cNvSpPr/>
              <p:nvPr/>
            </p:nvSpPr>
            <p:spPr>
              <a:xfrm>
                <a:off x="1375530" y="1489982"/>
                <a:ext cx="461560" cy="291737"/>
              </a:xfrm>
              <a:prstGeom prst="leftArrow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171E5BDB-130F-5B2B-A345-CDB52E459D63}"/>
                      </a:ext>
                    </a:extLst>
                  </p:cNvPr>
                  <p:cNvSpPr txBox="1"/>
                  <p:nvPr/>
                </p:nvSpPr>
                <p:spPr>
                  <a:xfrm>
                    <a:off x="1447758" y="1433837"/>
                    <a:ext cx="35003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171E5BDB-130F-5B2B-A345-CDB52E459D6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47758" y="1433837"/>
                    <a:ext cx="350031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07BF88B-B00B-6881-750A-C02C088876D6}"/>
                  </a:ext>
                </a:extLst>
              </p:cNvPr>
              <p:cNvSpPr txBox="1"/>
              <p:nvPr/>
            </p:nvSpPr>
            <p:spPr>
              <a:xfrm>
                <a:off x="4493176" y="5585713"/>
                <a:ext cx="2969159" cy="511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𝒆𝒑</m:t>
                          </m:r>
                        </m:sub>
                      </m:sSub>
                      <m:r>
                        <a:rPr lang="en-GB" sz="2400" b="1" i="1">
                          <a:solidFill>
                            <a:srgbClr val="0033CC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33CC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rgbClr val="0033CC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0033CC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𝟑</m:t>
                      </m:r>
                      <m:r>
                        <a:rPr lang="en-US" sz="2400" b="1" i="1" smtClean="0">
                          <a:solidFill>
                            <a:srgbClr val="0033CC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33CC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0033CC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0033CC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0033CC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07BF88B-B00B-6881-750A-C02C088876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3176" y="5585713"/>
                <a:ext cx="2969159" cy="51161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6">
            <a:extLst>
              <a:ext uri="{FF2B5EF4-FFF2-40B4-BE49-F238E27FC236}">
                <a16:creationId xmlns:a16="http://schemas.microsoft.com/office/drawing/2014/main" id="{BEB6B14A-35E6-12B6-6260-A3C955980B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617" y="2692883"/>
            <a:ext cx="3525317" cy="2775445"/>
          </a:xfrm>
          <a:prstGeom prst="rect">
            <a:avLst/>
          </a:prstGeom>
        </p:spPr>
      </p:pic>
      <p:pic>
        <p:nvPicPr>
          <p:cNvPr id="39" name="Picture 38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2C0D3BEF-4C5B-2484-5F97-1B3F65F35C7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881" y="2437719"/>
            <a:ext cx="3570739" cy="28940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79E2440-E8E4-3944-1906-39976B9DCBA0}"/>
                  </a:ext>
                </a:extLst>
              </p:cNvPr>
              <p:cNvSpPr txBox="1"/>
              <p:nvPr/>
            </p:nvSpPr>
            <p:spPr>
              <a:xfrm>
                <a:off x="1043327" y="2760530"/>
                <a:ext cx="16282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𝑐𝑜𝑜𝑙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≈30</m:t>
                    </m:r>
                  </m:oMath>
                </a14:m>
                <a:r>
                  <a:rPr lang="en-US" dirty="0"/>
                  <a:t> min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79E2440-E8E4-3944-1906-39976B9DCB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327" y="2760530"/>
                <a:ext cx="1628266" cy="369332"/>
              </a:xfrm>
              <a:prstGeom prst="rect">
                <a:avLst/>
              </a:prstGeom>
              <a:blipFill>
                <a:blip r:embed="rId11"/>
                <a:stretch>
                  <a:fillRect t="-8333" r="-2996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EDFF8EE-A210-C074-3DEE-726147DAF874}"/>
              </a:ext>
            </a:extLst>
          </p:cNvPr>
          <p:cNvSpPr txBox="1"/>
          <p:nvPr/>
        </p:nvSpPr>
        <p:spPr>
          <a:xfrm>
            <a:off x="11809378" y="64202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42533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E1AC6-8FB2-C579-7DAA-6D161EE1B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3676"/>
            <a:ext cx="10515600" cy="958850"/>
          </a:xfrm>
        </p:spPr>
        <p:txBody>
          <a:bodyPr/>
          <a:lstStyle/>
          <a:p>
            <a:r>
              <a:rPr lang="en-US" dirty="0"/>
              <a:t>Ring Electron Cooler layout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2E31084-6F06-C5EA-4F1D-3F8257C33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2" y="852806"/>
            <a:ext cx="8646097" cy="35847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Table 24">
                <a:extLst>
                  <a:ext uri="{FF2B5EF4-FFF2-40B4-BE49-F238E27FC236}">
                    <a16:creationId xmlns:a16="http://schemas.microsoft.com/office/drawing/2014/main" id="{652AC648-63CE-CD62-CD1C-2729CCCB43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0277529"/>
                  </p:ext>
                </p:extLst>
              </p:nvPr>
            </p:nvGraphicFramePr>
            <p:xfrm>
              <a:off x="7594664" y="2557901"/>
              <a:ext cx="4500354" cy="16676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17773">
                      <a:extLst>
                        <a:ext uri="{9D8B030D-6E8A-4147-A177-3AD203B41FA5}">
                          <a16:colId xmlns:a16="http://schemas.microsoft.com/office/drawing/2014/main" val="2082143112"/>
                        </a:ext>
                      </a:extLst>
                    </a:gridCol>
                    <a:gridCol w="1567240">
                      <a:extLst>
                        <a:ext uri="{9D8B030D-6E8A-4147-A177-3AD203B41FA5}">
                          <a16:colId xmlns:a16="http://schemas.microsoft.com/office/drawing/2014/main" val="698802839"/>
                        </a:ext>
                      </a:extLst>
                    </a:gridCol>
                    <a:gridCol w="1615341">
                      <a:extLst>
                        <a:ext uri="{9D8B030D-6E8A-4147-A177-3AD203B41FA5}">
                          <a16:colId xmlns:a16="http://schemas.microsoft.com/office/drawing/2014/main" val="4257123347"/>
                        </a:ext>
                      </a:extLst>
                    </a:gridCol>
                  </a:tblGrid>
                  <a:tr h="275775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electrons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protons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215715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Store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 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24 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92683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Cooling times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=0.033</m:t>
                              </m:r>
                            </m:oMath>
                          </a14:m>
                          <a:r>
                            <a:rPr lang="en-US" b="0" dirty="0"/>
                            <a:t> 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dirty="0"/>
                            <a:t>0.017 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=2</m:t>
                              </m:r>
                            </m:oMath>
                          </a14:m>
                          <a:r>
                            <a:rPr lang="en-US" b="0" dirty="0"/>
                            <a:t> h</a:t>
                          </a:r>
                        </a:p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dirty="0"/>
                            <a:t> 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21699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Table 24">
                <a:extLst>
                  <a:ext uri="{FF2B5EF4-FFF2-40B4-BE49-F238E27FC236}">
                    <a16:creationId xmlns:a16="http://schemas.microsoft.com/office/drawing/2014/main" id="{652AC648-63CE-CD62-CD1C-2729CCCB43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0277529"/>
                  </p:ext>
                </p:extLst>
              </p:nvPr>
            </p:nvGraphicFramePr>
            <p:xfrm>
              <a:off x="7594664" y="2557901"/>
              <a:ext cx="4500354" cy="16676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17773">
                      <a:extLst>
                        <a:ext uri="{9D8B030D-6E8A-4147-A177-3AD203B41FA5}">
                          <a16:colId xmlns:a16="http://schemas.microsoft.com/office/drawing/2014/main" val="2082143112"/>
                        </a:ext>
                      </a:extLst>
                    </a:gridCol>
                    <a:gridCol w="1567240">
                      <a:extLst>
                        <a:ext uri="{9D8B030D-6E8A-4147-A177-3AD203B41FA5}">
                          <a16:colId xmlns:a16="http://schemas.microsoft.com/office/drawing/2014/main" val="698802839"/>
                        </a:ext>
                      </a:extLst>
                    </a:gridCol>
                    <a:gridCol w="1615341">
                      <a:extLst>
                        <a:ext uri="{9D8B030D-6E8A-4147-A177-3AD203B41FA5}">
                          <a16:colId xmlns:a16="http://schemas.microsoft.com/office/drawing/2014/main" val="4257123347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electrons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protons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21571555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Store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 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24 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9268379"/>
                      </a:ext>
                    </a:extLst>
                  </a:tr>
                  <a:tr h="661797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Cooling times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4825" t="-155963" r="-105058" b="-146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71" t="-155963" r="-1504" b="-146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216995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2AEA8C2-5965-E0EC-7FA4-EEFFD99CF7AB}"/>
                  </a:ext>
                </a:extLst>
              </p:cNvPr>
              <p:cNvSpPr txBox="1"/>
              <p:nvPr/>
            </p:nvSpPr>
            <p:spPr>
              <a:xfrm>
                <a:off x="328442" y="4417555"/>
                <a:ext cx="11686813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Ring Electron Cooler (REC) must counteract IBS-driven heating of protons at the collision energy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=293</m:t>
                    </m:r>
                  </m:oMath>
                </a14:m>
                <a:r>
                  <a:rPr lang="en-US" sz="2000" dirty="0"/>
                  <a:t>). The required cooling times for 275 GeV protons are 2 </a:t>
                </a:r>
                <a:r>
                  <a:rPr lang="en-US" sz="2000" dirty="0" err="1"/>
                  <a:t>hrs</a:t>
                </a:r>
                <a:r>
                  <a:rPr lang="en-US" sz="2000" dirty="0"/>
                  <a:t> horizontal and 3 </a:t>
                </a:r>
                <a:r>
                  <a:rPr lang="en-US" sz="2000" dirty="0" err="1"/>
                  <a:t>hrs</a:t>
                </a:r>
                <a:r>
                  <a:rPr lang="en-US" sz="2000" dirty="0"/>
                  <a:t> longitudinal.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REC reutilizes electron bunches for several million turns. Damping wigglers are used in the REC to counteract electrons’ emittance growth from IBS, BBS and quantum excitations.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rgbClr val="0000FF"/>
                    </a:solidFill>
                  </a:rPr>
                  <a:t>Since there are two rings to consider (HSR and REC), both the electron-proton and proton-electron beam-beam effects become important.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2AEA8C2-5965-E0EC-7FA4-EEFFD99CF7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42" y="4417555"/>
                <a:ext cx="11686813" cy="2246769"/>
              </a:xfrm>
              <a:prstGeom prst="rect">
                <a:avLst/>
              </a:prstGeom>
              <a:blipFill>
                <a:blip r:embed="rId4"/>
                <a:stretch>
                  <a:fillRect l="-469" t="-1630" b="-40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F0F377E-D18C-94C1-DDE7-DDDA38949C90}"/>
              </a:ext>
            </a:extLst>
          </p:cNvPr>
          <p:cNvSpPr txBox="1"/>
          <p:nvPr/>
        </p:nvSpPr>
        <p:spPr>
          <a:xfrm>
            <a:off x="11809378" y="64202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11128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B751999E-D9DF-3068-29BE-1A8FD1967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470" y="456501"/>
            <a:ext cx="4937351" cy="32915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671872F-CD74-CACC-D1C9-5B977C0AC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996"/>
            <a:ext cx="10515600" cy="720725"/>
          </a:xfrm>
        </p:spPr>
        <p:txBody>
          <a:bodyPr/>
          <a:lstStyle/>
          <a:p>
            <a:r>
              <a:rPr lang="en-US" dirty="0"/>
              <a:t>Beam-beam effects in REC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A6DC143F-4605-7FA3-BA5F-F8B24C56E4FA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9360710"/>
                  </p:ext>
                </p:extLst>
              </p:nvPr>
            </p:nvGraphicFramePr>
            <p:xfrm>
              <a:off x="593608" y="901558"/>
              <a:ext cx="4530321" cy="376770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8810">
                      <a:extLst>
                        <a:ext uri="{9D8B030D-6E8A-4147-A177-3AD203B41FA5}">
                          <a16:colId xmlns:a16="http://schemas.microsoft.com/office/drawing/2014/main" val="548809818"/>
                        </a:ext>
                      </a:extLst>
                    </a:gridCol>
                    <a:gridCol w="1333287">
                      <a:extLst>
                        <a:ext uri="{9D8B030D-6E8A-4147-A177-3AD203B41FA5}">
                          <a16:colId xmlns:a16="http://schemas.microsoft.com/office/drawing/2014/main" val="2812583766"/>
                        </a:ext>
                      </a:extLst>
                    </a:gridCol>
                    <a:gridCol w="1388224">
                      <a:extLst>
                        <a:ext uri="{9D8B030D-6E8A-4147-A177-3AD203B41FA5}">
                          <a16:colId xmlns:a16="http://schemas.microsoft.com/office/drawing/2014/main" val="377228238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electrons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protons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82333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293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5374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𝐶𝑆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[m]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99070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[nm]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11.3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00143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[nm]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49900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𝐶𝑆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350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8247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𝐶𝑆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650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3332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</a:t>
                          </a:r>
                          <a:r>
                            <a:rPr lang="en-US" dirty="0" err="1"/>
                            <a:t>nC</a:t>
                          </a:r>
                          <a:r>
                            <a:rPr lang="en-US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0536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[cm]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6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18587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(FWHM) [cm]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40774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A6DC143F-4605-7FA3-BA5F-F8B24C56E4FA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9360710"/>
                  </p:ext>
                </p:extLst>
              </p:nvPr>
            </p:nvGraphicFramePr>
            <p:xfrm>
              <a:off x="593608" y="901558"/>
              <a:ext cx="4530321" cy="376770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8810">
                      <a:extLst>
                        <a:ext uri="{9D8B030D-6E8A-4147-A177-3AD203B41FA5}">
                          <a16:colId xmlns:a16="http://schemas.microsoft.com/office/drawing/2014/main" val="548809818"/>
                        </a:ext>
                      </a:extLst>
                    </a:gridCol>
                    <a:gridCol w="1333287">
                      <a:extLst>
                        <a:ext uri="{9D8B030D-6E8A-4147-A177-3AD203B41FA5}">
                          <a16:colId xmlns:a16="http://schemas.microsoft.com/office/drawing/2014/main" val="2812583766"/>
                        </a:ext>
                      </a:extLst>
                    </a:gridCol>
                    <a:gridCol w="1388224">
                      <a:extLst>
                        <a:ext uri="{9D8B030D-6E8A-4147-A177-3AD203B41FA5}">
                          <a16:colId xmlns:a16="http://schemas.microsoft.com/office/drawing/2014/main" val="377228238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electrons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protons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82333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7" t="-106557" r="-151852" b="-840984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293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5374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7" t="-206557" r="-151852" b="-740984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99070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7" t="-306557" r="-151852" b="-6409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11.3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0014383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7" t="-393651" r="-151852" b="-5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4990061"/>
                      </a:ext>
                    </a:extLst>
                  </a:tr>
                  <a:tr h="39217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7" t="-478462" r="-151852" b="-4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350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8247008"/>
                      </a:ext>
                    </a:extLst>
                  </a:tr>
                  <a:tr h="39217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7" t="-587500" r="-151852" b="-3109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650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3332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7" t="-721311" r="-151852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0536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7" t="-821311" r="-151852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6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18587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7" t="-921311" r="-151852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407745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1A90020D-8C09-2A9A-70DA-285565FEC572}"/>
              </a:ext>
            </a:extLst>
          </p:cNvPr>
          <p:cNvGrpSpPr/>
          <p:nvPr/>
        </p:nvGrpSpPr>
        <p:grpSpPr>
          <a:xfrm>
            <a:off x="1518637" y="5518804"/>
            <a:ext cx="8275665" cy="882695"/>
            <a:chOff x="1441913" y="5700095"/>
            <a:chExt cx="8275665" cy="88269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EEF685C-D7D2-66EA-962F-348FC29C3D83}"/>
                </a:ext>
              </a:extLst>
            </p:cNvPr>
            <p:cNvGrpSpPr/>
            <p:nvPr/>
          </p:nvGrpSpPr>
          <p:grpSpPr>
            <a:xfrm>
              <a:off x="1441913" y="5700095"/>
              <a:ext cx="8212339" cy="882695"/>
              <a:chOff x="315538" y="5704251"/>
              <a:chExt cx="8212339" cy="88269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8BAB45E-F1CC-85CC-FAAD-5F999EB790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5538" y="5704251"/>
                <a:ext cx="5416828" cy="882695"/>
              </a:xfrm>
              <a:prstGeom prst="rect">
                <a:avLst/>
              </a:prstGeom>
            </p:spPr>
          </p:pic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EA6345F6-DC44-8C7C-8600-1D1C82BD4D6E}"/>
                  </a:ext>
                </a:extLst>
              </p:cNvPr>
              <p:cNvGrpSpPr/>
              <p:nvPr/>
            </p:nvGrpSpPr>
            <p:grpSpPr>
              <a:xfrm>
                <a:off x="6348231" y="5734744"/>
                <a:ext cx="2179646" cy="821707"/>
                <a:chOff x="6294198" y="5853320"/>
                <a:chExt cx="2179646" cy="821707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" name="TextBox 10">
                      <a:extLst>
                        <a:ext uri="{FF2B5EF4-FFF2-40B4-BE49-F238E27FC236}">
                          <a16:creationId xmlns:a16="http://schemas.microsoft.com/office/drawing/2014/main" id="{4B75884C-9017-9877-D58F-C833CD2305F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343703" y="5853320"/>
                      <a:ext cx="2130141" cy="40491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400" b="1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𝒑𝒆</m:t>
                                </m:r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b>
                            </m:sSub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𝟎𝟒</m:t>
                            </m:r>
                          </m:oMath>
                        </m:oMathPara>
                      </a14:m>
                      <a:endParaRPr lang="en-US" sz="2400" b="1" dirty="0"/>
                    </a:p>
                  </p:txBody>
                </p:sp>
              </mc:Choice>
              <mc:Fallback xmlns="">
                <p:sp>
                  <p:nvSpPr>
                    <p:cNvPr id="11" name="TextBox 10">
                      <a:extLst>
                        <a:ext uri="{FF2B5EF4-FFF2-40B4-BE49-F238E27FC236}">
                          <a16:creationId xmlns:a16="http://schemas.microsoft.com/office/drawing/2014/main" id="{4B75884C-9017-9877-D58F-C833CD2305F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343703" y="5853320"/>
                      <a:ext cx="2130141" cy="404919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2292" r="-2292" b="-2537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" name="TextBox 12">
                      <a:extLst>
                        <a:ext uri="{FF2B5EF4-FFF2-40B4-BE49-F238E27FC236}">
                          <a16:creationId xmlns:a16="http://schemas.microsoft.com/office/drawing/2014/main" id="{E74438AE-52CB-8AA7-8BE0-CA2E4D70AA2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94198" y="6177775"/>
                      <a:ext cx="2051780" cy="49725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400" b="1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𝒑𝒆</m:t>
                                </m:r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b>
                            </m:sSub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oMath>
                        </m:oMathPara>
                      </a14:m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3" name="TextBox 12">
                      <a:extLst>
                        <a:ext uri="{FF2B5EF4-FFF2-40B4-BE49-F238E27FC236}">
                          <a16:creationId xmlns:a16="http://schemas.microsoft.com/office/drawing/2014/main" id="{E74438AE-52CB-8AA7-8BE0-CA2E4D70AA2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94198" y="6177775"/>
                      <a:ext cx="2051780" cy="497252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b="-1234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5" name="Arrow: Right 14">
                <a:extLst>
                  <a:ext uri="{FF2B5EF4-FFF2-40B4-BE49-F238E27FC236}">
                    <a16:creationId xmlns:a16="http://schemas.microsoft.com/office/drawing/2014/main" id="{EA4F7291-B454-53C8-275D-25FC7C130CE2}"/>
                  </a:ext>
                </a:extLst>
              </p:cNvPr>
              <p:cNvSpPr/>
              <p:nvPr/>
            </p:nvSpPr>
            <p:spPr>
              <a:xfrm>
                <a:off x="5732366" y="5950548"/>
                <a:ext cx="481398" cy="3782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C51BCA6-260A-424D-61FE-C6AC1554626E}"/>
                </a:ext>
              </a:extLst>
            </p:cNvPr>
            <p:cNvSpPr/>
            <p:nvPr/>
          </p:nvSpPr>
          <p:spPr>
            <a:xfrm>
              <a:off x="7487075" y="5720875"/>
              <a:ext cx="2230503" cy="852200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1E92C3-E509-C09F-D7CA-12F898B4BD7B}"/>
              </a:ext>
            </a:extLst>
          </p:cNvPr>
          <p:cNvGrpSpPr/>
          <p:nvPr/>
        </p:nvGrpSpPr>
        <p:grpSpPr>
          <a:xfrm>
            <a:off x="5385880" y="4038145"/>
            <a:ext cx="3114616" cy="911820"/>
            <a:chOff x="5637526" y="4072758"/>
            <a:chExt cx="3114616" cy="9118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73CD1BF-3A43-A3DF-2C4A-551EE6BD423E}"/>
                    </a:ext>
                  </a:extLst>
                </p:cNvPr>
                <p:cNvSpPr txBox="1"/>
                <p:nvPr/>
              </p:nvSpPr>
              <p:spPr>
                <a:xfrm>
                  <a:off x="5637526" y="4072758"/>
                  <a:ext cx="2969159" cy="51161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𝒆𝒑</m:t>
                            </m:r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b>
                        </m:sSub>
                        <m:r>
                          <a:rPr lang="en-GB" sz="2400" b="1" i="1">
                            <a:solidFill>
                              <a:srgbClr val="0033CC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2400" b="1" i="1" smtClean="0">
                            <a:solidFill>
                              <a:srgbClr val="0033CC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sz="2400" b="1" i="1" smtClean="0">
                            <a:solidFill>
                              <a:srgbClr val="0033CC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⋅</m:t>
                        </m:r>
                        <m:sSup>
                          <m:sSupPr>
                            <m:ctrlPr>
                              <a:rPr lang="en-US" sz="2400" b="1" i="1" smtClean="0">
                                <a:solidFill>
                                  <a:srgbClr val="0033CC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73CD1BF-3A43-A3DF-2C4A-551EE6BD42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7526" y="4072758"/>
                  <a:ext cx="2969159" cy="51161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64A52305-3949-E2D7-033B-94F6F10018F0}"/>
                    </a:ext>
                  </a:extLst>
                </p:cNvPr>
                <p:cNvSpPr txBox="1"/>
                <p:nvPr/>
              </p:nvSpPr>
              <p:spPr>
                <a:xfrm>
                  <a:off x="5782983" y="4472963"/>
                  <a:ext cx="2969159" cy="51161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𝒆𝒑</m:t>
                            </m:r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b>
                        </m:sSub>
                        <m:r>
                          <a:rPr lang="en-GB" sz="2400" b="1" i="1">
                            <a:solidFill>
                              <a:srgbClr val="0033CC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2400" b="1" i="1" smtClean="0">
                            <a:solidFill>
                              <a:srgbClr val="0033CC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sz="2400" b="1" i="1" smtClean="0">
                            <a:solidFill>
                              <a:srgbClr val="0033CC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400" b="1" i="1" smtClean="0">
                            <a:solidFill>
                              <a:srgbClr val="0033CC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  <m:r>
                          <a:rPr lang="en-US" sz="2400" b="1" i="1" smtClean="0">
                            <a:solidFill>
                              <a:srgbClr val="0033CC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⋅</m:t>
                        </m:r>
                        <m:sSup>
                          <m:sSupPr>
                            <m:ctrlPr>
                              <a:rPr lang="en-US" sz="2400" b="1" i="1" smtClean="0">
                                <a:solidFill>
                                  <a:srgbClr val="0033CC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400" b="1" i="1" smtClean="0">
                                <a:solidFill>
                                  <a:srgbClr val="0033CC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64A52305-3949-E2D7-033B-94F6F10018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2983" y="4472963"/>
                  <a:ext cx="2969159" cy="51161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1F9B94B-D796-09B6-DDDD-CF2A516BEA59}"/>
                  </a:ext>
                </a:extLst>
              </p:cNvPr>
              <p:cNvSpPr txBox="1"/>
              <p:nvPr/>
            </p:nvSpPr>
            <p:spPr>
              <a:xfrm>
                <a:off x="8907904" y="3941364"/>
                <a:ext cx="2395399" cy="8669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For comparison: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=12⋅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1F9B94B-D796-09B6-DDDD-CF2A516BEA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7904" y="3941364"/>
                <a:ext cx="2395399" cy="866969"/>
              </a:xfrm>
              <a:prstGeom prst="rect">
                <a:avLst/>
              </a:prstGeom>
              <a:blipFill>
                <a:blip r:embed="rId9"/>
                <a:stretch>
                  <a:fillRect l="-3817" t="-5634" r="-2036" b="-6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39EF675-7E3C-1D63-D844-FD7DBE238DDD}"/>
              </a:ext>
            </a:extLst>
          </p:cNvPr>
          <p:cNvSpPr txBox="1"/>
          <p:nvPr/>
        </p:nvSpPr>
        <p:spPr>
          <a:xfrm>
            <a:off x="11809378" y="64202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500410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2722</TotalTime>
  <Words>1255</Words>
  <Application>Microsoft Office PowerPoint</Application>
  <PresentationFormat>Widescreen</PresentationFormat>
  <Paragraphs>171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Aptos Display</vt:lpstr>
      <vt:lpstr>Arial</vt:lpstr>
      <vt:lpstr>Cambria Math</vt:lpstr>
      <vt:lpstr>Times New Roman</vt:lpstr>
      <vt:lpstr>Office Theme</vt:lpstr>
      <vt:lpstr>Beam-beam effects in EIC electron coolers </vt:lpstr>
      <vt:lpstr>Beam-beam in Electron Ion Collider (EIC)</vt:lpstr>
      <vt:lpstr>Why does Electron Ion Collider need coolers?</vt:lpstr>
      <vt:lpstr>EIC layout</vt:lpstr>
      <vt:lpstr>How electron cooling works</vt:lpstr>
      <vt:lpstr>Beam-beam effect in electron coolers</vt:lpstr>
      <vt:lpstr>Beam-beam effect in EIC pre-cooler</vt:lpstr>
      <vt:lpstr>Ring Electron Cooler layout</vt:lpstr>
      <vt:lpstr>Beam-beam effects in REC</vt:lpstr>
      <vt:lpstr>Tracking electrons in REC</vt:lpstr>
      <vt:lpstr>REC working point choice (I)</vt:lpstr>
      <vt:lpstr>REC working point choice (II)</vt:lpstr>
      <vt:lpstr>Relative trajectory stability (I)</vt:lpstr>
      <vt:lpstr>Relative trajectory stability (II)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Seletskiy, Sergei</dc:creator>
  <cp:lastModifiedBy>Seletskiy, Sergei</cp:lastModifiedBy>
  <cp:revision>39</cp:revision>
  <dcterms:created xsi:type="dcterms:W3CDTF">2024-08-06T15:26:17Z</dcterms:created>
  <dcterms:modified xsi:type="dcterms:W3CDTF">2024-09-03T12:06:30Z</dcterms:modified>
</cp:coreProperties>
</file>