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78" r:id="rId3"/>
    <p:sldId id="297" r:id="rId4"/>
    <p:sldId id="258" r:id="rId5"/>
    <p:sldId id="259" r:id="rId6"/>
    <p:sldId id="283" r:id="rId7"/>
    <p:sldId id="272" r:id="rId8"/>
    <p:sldId id="298" r:id="rId9"/>
    <p:sldId id="262" r:id="rId10"/>
    <p:sldId id="299" r:id="rId11"/>
    <p:sldId id="273" r:id="rId12"/>
    <p:sldId id="291" r:id="rId13"/>
    <p:sldId id="274" r:id="rId14"/>
    <p:sldId id="275" r:id="rId15"/>
    <p:sldId id="300" r:id="rId16"/>
    <p:sldId id="292" r:id="rId17"/>
    <p:sldId id="294" r:id="rId18"/>
    <p:sldId id="301" r:id="rId19"/>
    <p:sldId id="296" r:id="rId20"/>
    <p:sldId id="271" r:id="rId21"/>
    <p:sldId id="282" r:id="rId22"/>
    <p:sldId id="293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A0"/>
    <a:srgbClr val="7B83FF"/>
    <a:srgbClr val="F68BD9"/>
    <a:srgbClr val="F67D78"/>
    <a:srgbClr val="FF0D0D"/>
    <a:srgbClr val="00008B"/>
    <a:srgbClr val="A3B6EC"/>
    <a:srgbClr val="FF00FF"/>
    <a:srgbClr val="670154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8AF6E7C-334E-4B7D-AA91-6D0B3C421927}" v="59" dt="2023-11-14T11:30:46.28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Stile chiaro 1 - Color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Stile chiaro 1 - Colore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9012ECD-51FC-41F1-AA8D-1B2483CD663E}" styleName="Stile chiaro 2 - Colore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Stile chiaro 3 - Colore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Stile medio 1 - Color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Stile medio 3 - Colore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essuno stile, griglia tabel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essuno stile, nessuna grigli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435" autoAdjust="0"/>
    <p:restoredTop sz="77749" autoAdjust="0"/>
  </p:normalViewPr>
  <p:slideViewPr>
    <p:cSldViewPr snapToGrid="0">
      <p:cViewPr varScale="1">
        <p:scale>
          <a:sx n="113" d="100"/>
          <a:sy n="113" d="100"/>
        </p:scale>
        <p:origin x="1392" y="10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iacomo Broggi" clId="Web-{A8AF6E7C-334E-4B7D-AA91-6D0B3C421927}"/>
    <pc:docChg chg="modSld">
      <pc:chgData name="Giacomo Broggi" userId="" providerId="" clId="Web-{A8AF6E7C-334E-4B7D-AA91-6D0B3C421927}" dt="2023-11-14T11:30:43.892" v="25" actId="20577"/>
      <pc:docMkLst>
        <pc:docMk/>
      </pc:docMkLst>
      <pc:sldChg chg="modSp">
        <pc:chgData name="Giacomo Broggi" userId="" providerId="" clId="Web-{A8AF6E7C-334E-4B7D-AA91-6D0B3C421927}" dt="2023-11-14T11:29:39.313" v="0" actId="20577"/>
        <pc:sldMkLst>
          <pc:docMk/>
          <pc:sldMk cId="1100090246" sldId="261"/>
        </pc:sldMkLst>
        <pc:spChg chg="mod">
          <ac:chgData name="Giacomo Broggi" userId="" providerId="" clId="Web-{A8AF6E7C-334E-4B7D-AA91-6D0B3C421927}" dt="2023-11-14T11:29:39.313" v="0" actId="20577"/>
          <ac:spMkLst>
            <pc:docMk/>
            <pc:sldMk cId="1100090246" sldId="261"/>
            <ac:spMk id="12" creationId="{6D8A2479-8C5B-DF90-4C55-3DD851467A6D}"/>
          </ac:spMkLst>
        </pc:spChg>
      </pc:sldChg>
      <pc:sldChg chg="modSp">
        <pc:chgData name="Giacomo Broggi" userId="" providerId="" clId="Web-{A8AF6E7C-334E-4B7D-AA91-6D0B3C421927}" dt="2023-11-14T11:30:43.892" v="25" actId="20577"/>
        <pc:sldMkLst>
          <pc:docMk/>
          <pc:sldMk cId="972447510" sldId="266"/>
        </pc:sldMkLst>
        <pc:spChg chg="mod">
          <ac:chgData name="Giacomo Broggi" userId="" providerId="" clId="Web-{A8AF6E7C-334E-4B7D-AA91-6D0B3C421927}" dt="2023-11-14T11:30:43.892" v="25" actId="20577"/>
          <ac:spMkLst>
            <pc:docMk/>
            <pc:sldMk cId="972447510" sldId="266"/>
            <ac:spMk id="12" creationId="{6D8A2479-8C5B-DF90-4C55-3DD851467A6D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14FA01-0D7A-45FF-9C78-68D522016A06}" type="datetimeFigureOut">
              <a:rPr lang="en-US" smtClean="0"/>
              <a:t>04-Sep-24</a:t>
            </a:fld>
            <a:endParaRPr lang="en-US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72C99B-06DF-46D4-BA4C-95057DDE6D4C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6031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72C99B-06DF-46D4-BA4C-95057DDE6D4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2593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The leakage to the SR </a:t>
            </a:r>
            <a:r>
              <a:rPr lang="it-IT" dirty="0" err="1"/>
              <a:t>collimators</a:t>
            </a:r>
            <a:r>
              <a:rPr lang="it-IT" dirty="0"/>
              <a:t> </a:t>
            </a:r>
            <a:r>
              <a:rPr lang="it-IT" dirty="0" err="1"/>
              <a:t>could</a:t>
            </a:r>
            <a:r>
              <a:rPr lang="it-IT" dirty="0"/>
              <a:t> </a:t>
            </a:r>
            <a:r>
              <a:rPr lang="it-IT" dirty="0" err="1"/>
              <a:t>potentially</a:t>
            </a:r>
            <a:r>
              <a:rPr lang="it-IT" dirty="0"/>
              <a:t> be </a:t>
            </a:r>
            <a:r>
              <a:rPr lang="it-IT" dirty="0" err="1"/>
              <a:t>reduced</a:t>
            </a:r>
            <a:r>
              <a:rPr lang="it-IT" dirty="0"/>
              <a:t> </a:t>
            </a:r>
            <a:r>
              <a:rPr lang="it-IT" dirty="0" err="1"/>
              <a:t>further</a:t>
            </a:r>
            <a:r>
              <a:rPr lang="it-IT" dirty="0"/>
              <a:t> in the future by </a:t>
            </a:r>
            <a:r>
              <a:rPr lang="it-IT" dirty="0" err="1"/>
              <a:t>optimizing</a:t>
            </a:r>
            <a:r>
              <a:rPr lang="it-IT" dirty="0"/>
              <a:t> the </a:t>
            </a:r>
            <a:r>
              <a:rPr lang="it-IT" dirty="0" err="1"/>
              <a:t>length</a:t>
            </a:r>
            <a:r>
              <a:rPr lang="it-IT" dirty="0"/>
              <a:t> and </a:t>
            </a:r>
            <a:r>
              <a:rPr lang="it-IT" dirty="0" err="1"/>
              <a:t>material</a:t>
            </a:r>
            <a:r>
              <a:rPr lang="it-IT" dirty="0"/>
              <a:t> of the </a:t>
            </a:r>
            <a:r>
              <a:rPr lang="it-IT" dirty="0" err="1"/>
              <a:t>TCTs</a:t>
            </a:r>
            <a:r>
              <a:rPr lang="it-IT" dirty="0"/>
              <a:t>, and </a:t>
            </a:r>
            <a:r>
              <a:rPr lang="it-IT" dirty="0" err="1"/>
              <a:t>maybe</a:t>
            </a:r>
            <a:r>
              <a:rPr lang="it-IT" dirty="0"/>
              <a:t> </a:t>
            </a:r>
            <a:r>
              <a:rPr lang="it-IT" dirty="0" err="1"/>
              <a:t>adding</a:t>
            </a:r>
            <a:r>
              <a:rPr lang="it-IT" dirty="0"/>
              <a:t> </a:t>
            </a:r>
            <a:r>
              <a:rPr lang="it-IT" dirty="0" err="1"/>
              <a:t>additional</a:t>
            </a:r>
            <a:r>
              <a:rPr lang="it-IT" dirty="0"/>
              <a:t> </a:t>
            </a:r>
            <a:r>
              <a:rPr lang="it-IT" dirty="0" err="1"/>
              <a:t>absorbers</a:t>
            </a:r>
            <a:r>
              <a:rPr lang="it-IT" dirty="0"/>
              <a:t>/</a:t>
            </a:r>
            <a:r>
              <a:rPr lang="it-IT" dirty="0" err="1"/>
              <a:t>masks</a:t>
            </a:r>
            <a:r>
              <a:rPr lang="it-IT" dirty="0"/>
              <a:t> after </a:t>
            </a:r>
            <a:r>
              <a:rPr lang="it-IT" dirty="0" err="1"/>
              <a:t>them</a:t>
            </a:r>
            <a:r>
              <a:rPr lang="it-IT" dirty="0"/>
              <a:t>.</a:t>
            </a:r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72C99B-06DF-46D4-BA4C-95057DDE6D4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26485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72C99B-06DF-46D4-BA4C-95057DDE6D4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8817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72C99B-06DF-46D4-BA4C-95057DDE6D4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6599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72C99B-06DF-46D4-BA4C-95057DDE6D4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6451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72C99B-06DF-46D4-BA4C-95057DDE6D4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8479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72C99B-06DF-46D4-BA4C-95057DDE6D4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4253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72C99B-06DF-46D4-BA4C-95057DDE6D4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8359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72C99B-06DF-46D4-BA4C-95057DDE6D4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01400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72C99B-06DF-46D4-BA4C-95057DDE6D4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7711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72C99B-06DF-46D4-BA4C-95057DDE6D4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8085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0A5A531-47B9-C201-F084-A0D693BA5D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0F62A596-9603-6534-3344-DD4369B698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4DF6816-75E2-E52A-C857-E419BF017B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7A1E6-28F1-47D0-A25F-2FCF1332C287}" type="datetime1">
              <a:rPr lang="en-US" smtClean="0"/>
              <a:t>04-Sep-24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0BED50B-5766-B582-1FF2-88C5B38DB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18FFC2B-9916-DA37-4A73-38D7C78F1F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0580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6CA02D2-9466-5367-C219-43982ACFF3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8BBB1FE-1FCA-201F-6BD2-0B9EC2DDF4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2EFEFAE-B0EF-D4D8-4A66-F612E955E6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C1872-CB51-4415-891C-D13AB6C8A80C}" type="datetime1">
              <a:rPr lang="en-US" smtClean="0"/>
              <a:t>04-Sep-24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C07B7A2-A1A1-A2A1-1913-3FEA603620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892BD15-E363-00FF-1C36-0E17122606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4079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8A86A962-4EC1-B7CD-48EE-FE3671B2D2E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42EA8BE0-3122-A396-B1B9-7657245866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018C98D-2CBB-DA1D-07E1-9CD5A04E97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1AEB3-58DF-4D67-8EC0-BA53DE9E33D5}" type="datetime1">
              <a:rPr lang="en-US" smtClean="0"/>
              <a:t>04-Sep-24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B2F622F-015A-98B6-5227-D5E2D76900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2479F58-8F75-69EB-359C-67C0C38C81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42667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465418C-8AC0-303D-F1CE-0458D99DC1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B66CE1E-A3CD-9037-6D5C-D2AB3F9E7D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46EB899-6044-4021-C400-C65ED3FB5E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3B8D4-5851-4E7B-A46C-FDA4601437C4}" type="datetime1">
              <a:rPr lang="en-US" smtClean="0"/>
              <a:t>04-Sep-24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BA3CD24-DB90-0528-0785-B118B23685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A066A6-D922-92BC-854A-E1396E35A8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64005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57AE790-C681-FF35-73E2-2587E54E13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4398CF17-6A4D-BC81-14DA-75126728B0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A975EDD-DDC7-37FC-E05F-94138FF02A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21F48-911F-45B4-BF52-045F0E20383C}" type="datetime1">
              <a:rPr lang="en-US" smtClean="0"/>
              <a:t>04-Sep-24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C4B9591-E7B0-6809-73AF-BAE05333B1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ADFD3E9-B1BF-FFDC-7D00-6578D8BA93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5186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4F5650D-0139-EC1C-D967-45B2D88282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46C3D9A-302F-AD92-348F-CA8E71EE9FF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153949FB-0D2E-3175-8917-F5A9915A2D6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4EF46CE-8445-1A96-D6EA-15A0869B3C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EFCFB-2371-4C75-ADAE-A1B114745864}" type="datetime1">
              <a:rPr lang="en-US" smtClean="0"/>
              <a:t>04-Sep-24</a:t>
            </a:fld>
            <a:endParaRPr 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01D80F3B-0762-8398-3594-2C1AE957F1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8599BFF-7B96-30CD-62D8-689358AC1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378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3267AB3-DA7A-45EF-66CD-69102DF3A1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3E617C22-EB31-6FC7-0E24-2A7E30D509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3C0F0E95-5E39-5759-815A-E5B2C5C28E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FF230136-B1E2-5B21-A06D-CD1F67AAB8C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7BD6AD8B-4721-47EF-032D-48CBA380945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0FC286E2-4899-9E26-693D-E6699C587A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559E7-D7D8-4131-877C-E0A7AE93E4B8}" type="datetime1">
              <a:rPr lang="en-US" smtClean="0"/>
              <a:t>04-Sep-24</a:t>
            </a:fld>
            <a:endParaRPr lang="en-US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32B76B7A-F067-04EB-5686-8EFB5A83F8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6CD09D4D-42A7-D8FF-0609-B4B213FB80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702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F2FD16-52DD-241B-AD54-2033776B0D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70DFACB5-0380-91AF-1EE2-310BF97AA4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D7C07-D71B-481D-9F6E-FE9D0973B5BA}" type="datetime1">
              <a:rPr lang="en-US" smtClean="0"/>
              <a:t>04-Sep-24</a:t>
            </a:fld>
            <a:endParaRPr lang="en-US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77CE3501-628F-8EFE-6EF5-BBCC8713F7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0AE8A023-29B8-217A-268A-2D313DD8F7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73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15F84CA7-7CB6-3F68-0B6F-282A533EB2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DC96B-297C-4225-AF64-C0FA75D0F944}" type="datetime1">
              <a:rPr lang="en-US" smtClean="0"/>
              <a:t>04-Sep-24</a:t>
            </a:fld>
            <a:endParaRPr lang="en-US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55A3E563-2877-4CA0-2F3F-DA8D024214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C991A541-0E8A-9E94-3BC1-361F2B494D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1080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B88FA09-CE7A-7524-C5F1-294043D945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D151CF7-04B8-EA24-BC43-D0E306F076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8CA48042-C060-0577-F679-7A507E61E3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A6E50F92-A428-C37A-6BFE-71FC0D8DBC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6D201-FB45-4A1B-8FB9-E9C460BB7D99}" type="datetime1">
              <a:rPr lang="en-US" smtClean="0"/>
              <a:t>04-Sep-24</a:t>
            </a:fld>
            <a:endParaRPr 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36CE06CC-7E65-B847-6C6B-2437B97C48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C8032B3F-10DB-7B6F-5690-D455EDE68A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677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4464196-3308-4BA3-0A30-3142B5FC5E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826F4655-2741-16DD-6662-DD5D1A2C511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106B908B-A3CC-F98F-92A3-4D9E517B2F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259DBB63-CACF-30B7-4D9F-E6361E2D80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4CB21-4D22-46B4-AA31-E51F7EC5E2AB}" type="datetime1">
              <a:rPr lang="en-US" smtClean="0"/>
              <a:t>04-Sep-24</a:t>
            </a:fld>
            <a:endParaRPr 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E66D26B8-24D0-A5B6-9A07-2EA23B5601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95FEE0A4-5272-3DE6-7CC9-0E05C9528A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2359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2DB5C88A-32F4-5C98-4439-6D4614D709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985CB7B4-2232-866F-8632-F777FD2EC2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0A364E0-6EE9-74A8-DFFC-E83AFB62AD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41480B-87BB-43EA-B023-02A114715AE3}" type="datetime1">
              <a:rPr lang="en-US" smtClean="0"/>
              <a:t>04-Sep-24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03CE399-5267-6BF9-9494-9F1DA38174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D66DE5A-01E3-3494-DC75-AFE7F209C7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A01DD1-B74E-4CBD-A4FB-FFC0F6727A0E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6239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5.png"/><Relationship Id="rId7" Type="http://schemas.openxmlformats.org/officeDocument/2006/relationships/image" Target="../media/image27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dico.cern.ch/event/1306350/contributions/5505116/attachments/2687459/4662898/Optics_Oide_230720.pdf" TargetMode="External"/><Relationship Id="rId5" Type="http://schemas.openxmlformats.org/officeDocument/2006/relationships/image" Target="../media/image26.png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33.pn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34.png"/><Relationship Id="rId4" Type="http://schemas.openxmlformats.org/officeDocument/2006/relationships/image" Target="../media/image25.png"/><Relationship Id="rId9" Type="http://schemas.openxmlformats.org/officeDocument/2006/relationships/image" Target="../media/image3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hyperlink" Target="https://indico.cern.ch/event/1186798/contributions/5062618/attachments/2531252/4355488/skb_col.pdf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hyperlink" Target="https://www.jacow.org/ipac2024/pdf/TUPC76.pdf" TargetMode="Externa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hyperlink" Target="https://indico.cern.ch/event/1298458/contributions/5977816/attachments/2877568/5039739/FCC%20week%202024.pdf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326738/timetable/#30-beam-beam-simulation-top-up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hyperlink" Target="https://hb2023.vrws.de/papers/thbp13.pdf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opscience.iop.org/article/10.1088/1748-0221/19/02/T02004" TargetMode="External"/><Relationship Id="rId5" Type="http://schemas.openxmlformats.org/officeDocument/2006/relationships/hyperlink" Target="https://cds.cern.ch/record/2806400/files/IPAC2022-proceedings.pdf" TargetMode="Externa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rafik 9">
            <a:extLst>
              <a:ext uri="{FF2B5EF4-FFF2-40B4-BE49-F238E27FC236}">
                <a16:creationId xmlns:a16="http://schemas.microsoft.com/office/drawing/2014/main" id="{8881064D-EB03-856C-28A4-A5B29404A68D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19736" y="1382255"/>
            <a:ext cx="3537393" cy="3540098"/>
          </a:xfrm>
          <a:prstGeom prst="rect">
            <a:avLst/>
          </a:prstGeom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C8DD82B8-2874-248A-14E6-EC73DD8F4E30}"/>
              </a:ext>
            </a:extLst>
          </p:cNvPr>
          <p:cNvSpPr txBox="1">
            <a:spLocks/>
          </p:cNvSpPr>
          <p:nvPr/>
        </p:nvSpPr>
        <p:spPr>
          <a:xfrm>
            <a:off x="247930" y="2241356"/>
            <a:ext cx="11325454" cy="903744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4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Including beam-beam effects in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5400" dirty="0">
                <a:solidFill>
                  <a:srgbClr val="0033A0"/>
                </a:solidFill>
                <a:latin typeface="Arial"/>
              </a:rPr>
              <a:t>collimation studies for the FCC-ee</a:t>
            </a:r>
            <a:endParaRPr kumimoji="0" lang="en-GB" sz="540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pic>
        <p:nvPicPr>
          <p:cNvPr id="17" name="Picture 2">
            <a:extLst>
              <a:ext uri="{FF2B5EF4-FFF2-40B4-BE49-F238E27FC236}">
                <a16:creationId xmlns:a16="http://schemas.microsoft.com/office/drawing/2014/main" id="{286C6724-D3D8-93E9-2BDC-6A976FA81A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0248" y="403131"/>
            <a:ext cx="3051975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 descr="CERN Logo, symbol, meaning, history, PNG, brand">
            <a:extLst>
              <a:ext uri="{FF2B5EF4-FFF2-40B4-BE49-F238E27FC236}">
                <a16:creationId xmlns:a16="http://schemas.microsoft.com/office/drawing/2014/main" id="{085E0835-F6AC-C1EC-CC9B-BF30A56BCB5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67" r="17567"/>
          <a:stretch/>
        </p:blipFill>
        <p:spPr bwMode="auto">
          <a:xfrm>
            <a:off x="6950184" y="399399"/>
            <a:ext cx="1318095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6" descr="logo_infn">
            <a:extLst>
              <a:ext uri="{FF2B5EF4-FFF2-40B4-BE49-F238E27FC236}">
                <a16:creationId xmlns:a16="http://schemas.microsoft.com/office/drawing/2014/main" id="{99AB15C6-5356-C15D-A406-54C6E07A86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8687" y="403131"/>
            <a:ext cx="1801446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Subtitle 2">
            <a:extLst>
              <a:ext uri="{FF2B5EF4-FFF2-40B4-BE49-F238E27FC236}">
                <a16:creationId xmlns:a16="http://schemas.microsoft.com/office/drawing/2014/main" id="{FF84D2C2-3F65-E9F4-5CCF-0C9612BBB4D0}"/>
              </a:ext>
            </a:extLst>
          </p:cNvPr>
          <p:cNvSpPr txBox="1">
            <a:spLocks/>
          </p:cNvSpPr>
          <p:nvPr/>
        </p:nvSpPr>
        <p:spPr>
          <a:xfrm>
            <a:off x="339082" y="3206982"/>
            <a:ext cx="11549287" cy="385362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0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rtl="0" eaLnBrk="1" fontAlgn="auto" latinLnBrk="0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G. Broggi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1,2,3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A. Abramov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K. Andr</a:t>
            </a: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é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 M. Boscolo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R. Bruce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</a:t>
            </a:r>
            <a:r>
              <a:rPr kumimoji="0" lang="en-US" sz="1800" b="0" i="0" u="none" strike="noStrike" kern="1200" cap="none" spc="0" normalizeH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X. Buffat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</a:t>
            </a:r>
            <a:r>
              <a:rPr kumimoji="0" lang="en-US" sz="1800" b="0" i="0" u="none" strike="noStrike" kern="1200" cap="none" spc="0" normalizeH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M. Hofer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</a:t>
            </a:r>
            <a:r>
              <a:rPr kumimoji="0" lang="en-US" sz="1800" b="0" i="0" u="none" strike="noStrike" kern="1200" cap="none" spc="0" normalizeH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P. Kicsiny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2,4</a:t>
            </a:r>
            <a:r>
              <a:rPr kumimoji="0" lang="en-US" sz="1800" b="0" i="0" u="none" strike="noStrike" kern="1200" cap="none" spc="0" normalizeH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S. Redaelli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</a:t>
            </a:r>
            <a:r>
              <a:rPr kumimoji="0" lang="en-US" sz="1800" b="0" i="0" u="none" strike="noStrike" kern="1200" cap="none" spc="0" normalizeH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         </a:t>
            </a:r>
            <a:r>
              <a:rPr kumimoji="0" lang="en-US" sz="1800" b="0" i="0" u="none" strike="noStrike" kern="1200" cap="none" spc="0" normalizeH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T. Pieloni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4</a:t>
            </a:r>
            <a:endParaRPr kumimoji="0" lang="en-US" sz="2000" b="0" i="0" u="none" strike="noStrike" kern="1200" cap="none" spc="0" normalizeH="0" baseline="3000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22" name="Connettore diritto 21">
            <a:extLst>
              <a:ext uri="{FF2B5EF4-FFF2-40B4-BE49-F238E27FC236}">
                <a16:creationId xmlns:a16="http://schemas.microsoft.com/office/drawing/2014/main" id="{2DC4EFEF-620C-2DCC-E07A-5C82FE13BEE1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LogoDesign &lt; FCC &lt; TWiki">
            <a:extLst>
              <a:ext uri="{FF2B5EF4-FFF2-40B4-BE49-F238E27FC236}">
                <a16:creationId xmlns:a16="http://schemas.microsoft.com/office/drawing/2014/main" id="{95F656D0-CFEB-D435-3863-9AE83006D5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0023376E-5F03-F96E-0F32-B0A602F42D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1</a:t>
            </a:fld>
            <a:endParaRPr lang="en-US" dirty="0">
              <a:solidFill>
                <a:srgbClr val="0033A0"/>
              </a:solidFill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719A57B8-19DA-B4DF-45BB-61813D77FA4B}"/>
              </a:ext>
            </a:extLst>
          </p:cNvPr>
          <p:cNvSpPr txBox="1"/>
          <p:nvPr/>
        </p:nvSpPr>
        <p:spPr>
          <a:xfrm>
            <a:off x="6328539" y="3927429"/>
            <a:ext cx="4020302" cy="7059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b="0" i="0" u="none" strike="noStrike" kern="1200" cap="none" spc="0" normalizeH="0" baseline="3000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 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CERN,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Meyrin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Switzerland</a:t>
            </a:r>
          </a:p>
          <a:p>
            <a:pPr>
              <a:lnSpc>
                <a:spcPts val="2500"/>
              </a:lnSpc>
              <a:defRPr/>
            </a:pPr>
            <a:r>
              <a:rPr lang="en-US" b="0" baseline="30000" dirty="0">
                <a:solidFill>
                  <a:srgbClr val="2F2F2F">
                    <a:lumMod val="50000"/>
                  </a:srgbClr>
                </a:solidFill>
                <a:latin typeface="Arial"/>
              </a:rPr>
              <a:t>4</a:t>
            </a:r>
            <a:r>
              <a:rPr lang="en-US" b="0" dirty="0">
                <a:solidFill>
                  <a:srgbClr val="2F2F2F">
                    <a:lumMod val="50000"/>
                  </a:srgbClr>
                </a:solidFill>
                <a:latin typeface="Arial"/>
              </a:rPr>
              <a:t> LPAP, EPFL, Lausanne, Switzerland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rgbClr val="2F2F2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2F0143BF-DD4C-A25D-7966-DABA0AF80048}"/>
              </a:ext>
            </a:extLst>
          </p:cNvPr>
          <p:cNvSpPr txBox="1"/>
          <p:nvPr/>
        </p:nvSpPr>
        <p:spPr>
          <a:xfrm>
            <a:off x="1589462" y="3927429"/>
            <a:ext cx="4668353" cy="7059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Sapienza University of Rome, Italy</a:t>
            </a:r>
          </a:p>
          <a:p>
            <a:pPr>
              <a:lnSpc>
                <a:spcPts val="2500"/>
              </a:lnSpc>
              <a:defRPr/>
            </a:pP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INFN-LNF, Frascati, Italy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B1B3F7A6-AE73-E57F-A827-CF9DB54F77B0}"/>
              </a:ext>
            </a:extLst>
          </p:cNvPr>
          <p:cNvSpPr txBox="1"/>
          <p:nvPr/>
        </p:nvSpPr>
        <p:spPr>
          <a:xfrm>
            <a:off x="182880" y="4705590"/>
            <a:ext cx="11823192" cy="14757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25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>
                <a:solidFill>
                  <a:srgbClr val="0033A0"/>
                </a:solidFill>
                <a:latin typeface="Arial"/>
              </a:rPr>
              <a:t>ICFA mini workshop on Beam-Beam Effects in Circular Colliders 2024 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– Lausanne, Switzerland, </a:t>
            </a:r>
            <a:r>
              <a:rPr lang="en-US" dirty="0">
                <a:solidFill>
                  <a:srgbClr val="0033A0"/>
                </a:solidFill>
                <a:latin typeface="Arial"/>
              </a:rPr>
              <a:t>05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/09/2024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Many thanks to: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>
                <a:solidFill>
                  <a:srgbClr val="2F2F2F">
                    <a:lumMod val="50000"/>
                  </a:srgbClr>
                </a:solidFill>
                <a:latin typeface="Arial"/>
              </a:rPr>
              <a:t>A. Lechner, S. Marin, M. Migliorati, L. </a:t>
            </a:r>
            <a:r>
              <a:rPr lang="en-US" dirty="0" err="1">
                <a:solidFill>
                  <a:srgbClr val="2F2F2F">
                    <a:lumMod val="50000"/>
                  </a:srgbClr>
                </a:solidFill>
                <a:latin typeface="Arial"/>
              </a:rPr>
              <a:t>Nevay</a:t>
            </a:r>
            <a:r>
              <a:rPr lang="en-US" dirty="0">
                <a:solidFill>
                  <a:srgbClr val="2F2F2F">
                    <a:lumMod val="50000"/>
                  </a:srgbClr>
                </a:solidFill>
                <a:latin typeface="Arial"/>
              </a:rPr>
              <a:t>, G. </a:t>
            </a:r>
            <a:r>
              <a:rPr lang="en-US" dirty="0" err="1">
                <a:solidFill>
                  <a:srgbClr val="2F2F2F">
                    <a:lumMod val="50000"/>
                  </a:srgbClr>
                </a:solidFill>
                <a:latin typeface="Arial"/>
              </a:rPr>
              <a:t>Iadarola</a:t>
            </a:r>
            <a:r>
              <a:rPr lang="en-US" dirty="0">
                <a:solidFill>
                  <a:srgbClr val="2F2F2F">
                    <a:lumMod val="50000"/>
                  </a:srgbClr>
                </a:solidFill>
                <a:latin typeface="Arial"/>
              </a:rPr>
              <a:t>, A. Perillo-Marcone, L. van Riesen-Haupt, F. Zimmermann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rgbClr val="2F2F2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3" name="Picture 2" descr="Identity ‒ Overview ‐ EPFL">
            <a:extLst>
              <a:ext uri="{FF2B5EF4-FFF2-40B4-BE49-F238E27FC236}">
                <a16:creationId xmlns:a16="http://schemas.microsoft.com/office/drawing/2014/main" id="{8649FD4F-3C15-91D7-5FC1-2785D3E53FE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55" t="25311" r="10926" b="23831"/>
          <a:stretch/>
        </p:blipFill>
        <p:spPr bwMode="auto">
          <a:xfrm>
            <a:off x="8553558" y="516193"/>
            <a:ext cx="1824273" cy="65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1918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9">
            <a:extLst>
              <a:ext uri="{FF2B5EF4-FFF2-40B4-BE49-F238E27FC236}">
                <a16:creationId xmlns:a16="http://schemas.microsoft.com/office/drawing/2014/main" id="{97A776C7-E90B-6ACB-DB1D-CBD7D2F6A0C7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19736" y="1382255"/>
            <a:ext cx="3537393" cy="3540098"/>
          </a:xfrm>
          <a:prstGeom prst="rect">
            <a:avLst/>
          </a:prstGeom>
        </p:spPr>
      </p:pic>
      <p:cxnSp>
        <p:nvCxnSpPr>
          <p:cNvPr id="4" name="Connettore diritto 3">
            <a:extLst>
              <a:ext uri="{FF2B5EF4-FFF2-40B4-BE49-F238E27FC236}">
                <a16:creationId xmlns:a16="http://schemas.microsoft.com/office/drawing/2014/main" id="{58436E0C-8399-36BB-2BAA-8F236833E01D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2" descr="LogoDesign &lt; FCC &lt; TWiki">
            <a:extLst>
              <a:ext uri="{FF2B5EF4-FFF2-40B4-BE49-F238E27FC236}">
                <a16:creationId xmlns:a16="http://schemas.microsoft.com/office/drawing/2014/main" id="{F6877A3D-5279-2F80-BE33-370DBC4996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BC71041A-2387-AE4D-1356-3FB1DCF412EA}"/>
              </a:ext>
            </a:extLst>
          </p:cNvPr>
          <p:cNvSpPr txBox="1">
            <a:spLocks/>
          </p:cNvSpPr>
          <p:nvPr/>
        </p:nvSpPr>
        <p:spPr>
          <a:xfrm>
            <a:off x="4264131" y="6439281"/>
            <a:ext cx="657222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rgbClr val="0033A0"/>
                </a:solidFill>
                <a:latin typeface="Arial"/>
              </a:rPr>
              <a:t>G. Broggi | Including beam-beam effects in collimation studies for the FCC-ee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7D697DD4-48F0-5DFD-13C1-F3E238A53600}"/>
              </a:ext>
            </a:extLst>
          </p:cNvPr>
          <p:cNvSpPr txBox="1">
            <a:spLocks/>
          </p:cNvSpPr>
          <p:nvPr/>
        </p:nvSpPr>
        <p:spPr>
          <a:xfrm>
            <a:off x="25296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05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/09</a:t>
            </a: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/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2024</a:t>
            </a:r>
          </a:p>
        </p:txBody>
      </p:sp>
      <p:sp>
        <p:nvSpPr>
          <p:cNvPr id="13" name="Title 2">
            <a:extLst>
              <a:ext uri="{FF2B5EF4-FFF2-40B4-BE49-F238E27FC236}">
                <a16:creationId xmlns:a16="http://schemas.microsoft.com/office/drawing/2014/main" id="{1D904485-4694-78C4-591E-BD137490B7A9}"/>
              </a:ext>
            </a:extLst>
          </p:cNvPr>
          <p:cNvSpPr txBox="1">
            <a:spLocks/>
          </p:cNvSpPr>
          <p:nvPr/>
        </p:nvSpPr>
        <p:spPr>
          <a:xfrm>
            <a:off x="182880" y="182880"/>
            <a:ext cx="11376025" cy="53512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>
                <a:solidFill>
                  <a:srgbClr val="0033A0"/>
                </a:solidFill>
                <a:latin typeface="Arial"/>
              </a:rPr>
              <a:t>Outline</a:t>
            </a:r>
          </a:p>
        </p:txBody>
      </p:sp>
      <p:sp>
        <p:nvSpPr>
          <p:cNvPr id="18" name="Segnaposto numero diapositiva 17">
            <a:extLst>
              <a:ext uri="{FF2B5EF4-FFF2-40B4-BE49-F238E27FC236}">
                <a16:creationId xmlns:a16="http://schemas.microsoft.com/office/drawing/2014/main" id="{1993088A-8CBB-7ECE-C31B-CCCC2A8266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10</a:t>
            </a:fld>
            <a:endParaRPr lang="en-US" dirty="0">
              <a:solidFill>
                <a:srgbClr val="0033A0"/>
              </a:solidFill>
            </a:endParaRP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483F899C-11D2-66C6-A8F5-6984B62473C7}"/>
              </a:ext>
            </a:extLst>
          </p:cNvPr>
          <p:cNvSpPr txBox="1"/>
          <p:nvPr/>
        </p:nvSpPr>
        <p:spPr>
          <a:xfrm>
            <a:off x="525379" y="1136701"/>
            <a:ext cx="1082842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b="1" dirty="0">
                <a:solidFill>
                  <a:srgbClr val="0033A0">
                    <a:alpha val="50000"/>
                  </a:srgbClr>
                </a:solidFill>
              </a:rPr>
              <a:t>Introduction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33A0">
                    <a:alpha val="50000"/>
                  </a:srgbClr>
                </a:solidFill>
              </a:rPr>
              <a:t>Collimation for the FCC-ee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33A0">
                    <a:alpha val="50000"/>
                  </a:srgbClr>
                </a:solidFill>
              </a:rPr>
              <a:t>FCC-ee collimation system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33A0">
                    <a:alpha val="50000"/>
                  </a:srgbClr>
                </a:solidFill>
              </a:rPr>
              <a:t>Collimation and beam-beam effects</a:t>
            </a:r>
          </a:p>
          <a:p>
            <a:pPr lvl="1"/>
            <a:endParaRPr lang="en-US" sz="2000" dirty="0">
              <a:solidFill>
                <a:srgbClr val="0033A0">
                  <a:alpha val="50000"/>
                </a:srgb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33A0">
                    <a:alpha val="50000"/>
                  </a:srgbClr>
                </a:solidFill>
              </a:rPr>
              <a:t>FCC-ee collimation simulations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b="1" dirty="0">
              <a:solidFill>
                <a:srgbClr val="0033A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33A0"/>
                </a:solidFill>
              </a:rPr>
              <a:t>FCC-ee Z mode spent beam losses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b="1" dirty="0">
              <a:solidFill>
                <a:srgbClr val="0033A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33A0">
                    <a:alpha val="50000"/>
                  </a:srgbClr>
                </a:solidFill>
              </a:rPr>
              <a:t>Addition of tertiary collimators for local protection</a:t>
            </a:r>
            <a:endParaRPr lang="en-US" sz="2000" dirty="0">
              <a:solidFill>
                <a:srgbClr val="0033A0">
                  <a:alpha val="50000"/>
                </a:srgbClr>
              </a:solidFill>
            </a:endParaRPr>
          </a:p>
          <a:p>
            <a:pPr lvl="1"/>
            <a:endParaRPr lang="en-US" sz="2000" dirty="0">
              <a:solidFill>
                <a:srgbClr val="0033A0">
                  <a:alpha val="50000"/>
                </a:srgb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33A0">
                    <a:alpha val="50000"/>
                  </a:srgbClr>
                </a:solidFill>
              </a:rPr>
              <a:t>Summary and next steps</a:t>
            </a:r>
          </a:p>
        </p:txBody>
      </p:sp>
    </p:spTree>
    <p:extLst>
      <p:ext uri="{BB962C8B-B14F-4D97-AF65-F5344CB8AC3E}">
        <p14:creationId xmlns:p14="http://schemas.microsoft.com/office/powerpoint/2010/main" val="21357293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asellaDiTesto 11">
                <a:extLst>
                  <a:ext uri="{FF2B5EF4-FFF2-40B4-BE49-F238E27FC236}">
                    <a16:creationId xmlns:a16="http://schemas.microsoft.com/office/drawing/2014/main" id="{6D8A2479-8C5B-DF90-4C55-3DD851467A6D}"/>
                  </a:ext>
                </a:extLst>
              </p:cNvPr>
              <p:cNvSpPr txBox="1"/>
              <p:nvPr/>
            </p:nvSpPr>
            <p:spPr>
              <a:xfrm>
                <a:off x="-2" y="846718"/>
                <a:ext cx="8046722" cy="55040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 defTabSz="685727">
                  <a:lnSpc>
                    <a:spcPts val="1700"/>
                  </a:lnSpc>
                  <a:spcBef>
                    <a:spcPts val="400"/>
                  </a:spcBef>
                  <a:spcAft>
                    <a:spcPts val="400"/>
                  </a:spcAft>
                  <a:buFont typeface="Arial" panose="020B0604020202020204" pitchFamily="34" charset="0"/>
                  <a:buChar char="•"/>
                  <a:defRPr/>
                </a:pPr>
                <a:r>
                  <a:rPr lang="it-IT" b="1" kern="0" dirty="0">
                    <a:solidFill>
                      <a:srgbClr val="2F2F2F"/>
                    </a:solidFill>
                    <a:latin typeface="Arial"/>
                  </a:rPr>
                  <a:t>Goal: study </a:t>
                </a:r>
                <a:r>
                  <a:rPr lang="it-IT" b="1" kern="0" dirty="0" err="1">
                    <a:solidFill>
                      <a:srgbClr val="2F2F2F"/>
                    </a:solidFill>
                    <a:latin typeface="Arial"/>
                  </a:rPr>
                  <a:t>collimation</a:t>
                </a:r>
                <a:r>
                  <a:rPr lang="it-IT" b="1" kern="0" dirty="0">
                    <a:solidFill>
                      <a:srgbClr val="2F2F2F"/>
                    </a:solidFill>
                    <a:latin typeface="Arial"/>
                  </a:rPr>
                  <a:t> with </a:t>
                </a:r>
                <a:r>
                  <a:rPr lang="it-IT" b="1" kern="0" dirty="0" err="1">
                    <a:solidFill>
                      <a:srgbClr val="2F2F2F"/>
                    </a:solidFill>
                    <a:latin typeface="Arial"/>
                  </a:rPr>
                  <a:t>beam-beam</a:t>
                </a:r>
                <a:r>
                  <a:rPr lang="it-IT" b="1" kern="0" dirty="0">
                    <a:solidFill>
                      <a:srgbClr val="2F2F2F"/>
                    </a:solidFill>
                    <a:latin typeface="Arial"/>
                  </a:rPr>
                  <a:t> </a:t>
                </a:r>
                <a:r>
                  <a:rPr lang="it-IT" b="1" kern="0" dirty="0" err="1">
                    <a:solidFill>
                      <a:srgbClr val="2F2F2F"/>
                    </a:solidFill>
                    <a:latin typeface="Arial"/>
                  </a:rPr>
                  <a:t>integrated</a:t>
                </a:r>
                <a:endParaRPr lang="it-IT" b="1" kern="0" dirty="0">
                  <a:solidFill>
                    <a:srgbClr val="2F2F2F"/>
                  </a:solidFill>
                  <a:latin typeface="Arial"/>
                </a:endParaRPr>
              </a:p>
              <a:p>
                <a:pPr marL="800100" lvl="1" indent="-342900" defTabSz="685727">
                  <a:lnSpc>
                    <a:spcPts val="17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Ø"/>
                  <a:defRPr/>
                </a:pPr>
                <a:r>
                  <a:rPr lang="it-IT" kern="0" dirty="0">
                    <a:solidFill>
                      <a:srgbClr val="0033A0"/>
                    </a:solidFill>
                    <a:latin typeface="Arial"/>
                  </a:rPr>
                  <a:t>Full non-linear lattice</a:t>
                </a:r>
              </a:p>
              <a:p>
                <a:pPr marL="800100" lvl="1" indent="-342900" defTabSz="685727">
                  <a:lnSpc>
                    <a:spcPts val="17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Ø"/>
                  <a:defRPr/>
                </a:pPr>
                <a:r>
                  <a:rPr lang="it-IT" kern="0" dirty="0" err="1">
                    <a:solidFill>
                      <a:srgbClr val="0033A0"/>
                    </a:solidFill>
                    <a:latin typeface="Arial"/>
                  </a:rPr>
                  <a:t>Crab-waist</a:t>
                </a:r>
                <a:endParaRPr lang="it-IT" kern="0" dirty="0">
                  <a:solidFill>
                    <a:srgbClr val="0033A0"/>
                  </a:solidFill>
                  <a:latin typeface="Arial"/>
                </a:endParaRPr>
              </a:p>
              <a:p>
                <a:pPr marL="800100" lvl="1" indent="-342900" defTabSz="685727">
                  <a:lnSpc>
                    <a:spcPts val="17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Ø"/>
                  <a:defRPr/>
                </a:pPr>
                <a:r>
                  <a:rPr lang="it-IT" kern="0" dirty="0" err="1">
                    <a:solidFill>
                      <a:srgbClr val="0033A0"/>
                    </a:solidFill>
                    <a:latin typeface="Arial"/>
                  </a:rPr>
                  <a:t>Detailed</a:t>
                </a:r>
                <a:r>
                  <a:rPr lang="it-IT" kern="0" dirty="0">
                    <a:solidFill>
                      <a:srgbClr val="0033A0"/>
                    </a:solidFill>
                    <a:latin typeface="Arial"/>
                  </a:rPr>
                  <a:t> aperture and </a:t>
                </a:r>
                <a:r>
                  <a:rPr lang="it-IT" kern="0" dirty="0" err="1">
                    <a:solidFill>
                      <a:srgbClr val="0033A0"/>
                    </a:solidFill>
                    <a:latin typeface="Arial"/>
                  </a:rPr>
                  <a:t>collimator</a:t>
                </a:r>
                <a:r>
                  <a:rPr lang="it-IT" kern="0" dirty="0">
                    <a:solidFill>
                      <a:srgbClr val="0033A0"/>
                    </a:solidFill>
                    <a:latin typeface="Arial"/>
                  </a:rPr>
                  <a:t> models</a:t>
                </a:r>
              </a:p>
              <a:p>
                <a:pPr marL="800100" lvl="1" indent="-342900" defTabSz="685727">
                  <a:lnSpc>
                    <a:spcPts val="17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Ø"/>
                  <a:defRPr/>
                </a:pPr>
                <a:r>
                  <a:rPr lang="it-IT" kern="0" dirty="0" err="1">
                    <a:solidFill>
                      <a:srgbClr val="0033A0"/>
                    </a:solidFill>
                    <a:latin typeface="Arial"/>
                  </a:rPr>
                  <a:t>Radiation</a:t>
                </a:r>
                <a:r>
                  <a:rPr lang="it-IT" kern="0" dirty="0">
                    <a:solidFill>
                      <a:srgbClr val="0033A0"/>
                    </a:solidFill>
                    <a:latin typeface="Arial"/>
                  </a:rPr>
                  <a:t> (quantum) and tapering</a:t>
                </a:r>
              </a:p>
              <a:p>
                <a:pPr marL="800100" lvl="1" indent="-342900" defTabSz="685727">
                  <a:lnSpc>
                    <a:spcPts val="17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Ø"/>
                  <a:defRPr/>
                </a:pPr>
                <a:r>
                  <a:rPr lang="it-IT" kern="0" dirty="0">
                    <a:solidFill>
                      <a:srgbClr val="0033A0"/>
                    </a:solidFill>
                    <a:latin typeface="Arial"/>
                  </a:rPr>
                  <a:t>Vertical </a:t>
                </a:r>
                <a:r>
                  <a:rPr lang="it-IT" kern="0" dirty="0" err="1">
                    <a:solidFill>
                      <a:srgbClr val="0033A0"/>
                    </a:solidFill>
                    <a:latin typeface="Arial"/>
                  </a:rPr>
                  <a:t>emittance</a:t>
                </a:r>
                <a:r>
                  <a:rPr lang="it-IT" kern="0" dirty="0">
                    <a:solidFill>
                      <a:srgbClr val="0033A0"/>
                    </a:solidFill>
                    <a:latin typeface="Arial"/>
                  </a:rPr>
                  <a:t> generation (</a:t>
                </a:r>
                <a:r>
                  <a:rPr lang="it-IT" kern="0" dirty="0" err="1">
                    <a:solidFill>
                      <a:srgbClr val="0033A0"/>
                    </a:solidFill>
                    <a:latin typeface="Arial"/>
                  </a:rPr>
                  <a:t>wiggler</a:t>
                </a:r>
                <a:r>
                  <a:rPr lang="it-IT" kern="0" dirty="0">
                    <a:solidFill>
                      <a:srgbClr val="0033A0"/>
                    </a:solidFill>
                    <a:latin typeface="Arial"/>
                  </a:rPr>
                  <a:t>)</a:t>
                </a:r>
              </a:p>
              <a:p>
                <a:pPr marL="800100" lvl="1" indent="-342900" defTabSz="685727">
                  <a:lnSpc>
                    <a:spcPts val="17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Ø"/>
                  <a:defRPr/>
                </a:pPr>
                <a:r>
                  <a:rPr lang="it-IT" kern="0" dirty="0" err="1">
                    <a:solidFill>
                      <a:srgbClr val="0033A0"/>
                    </a:solidFill>
                    <a:latin typeface="Arial"/>
                  </a:rPr>
                  <a:t>Weak</a:t>
                </a:r>
                <a:r>
                  <a:rPr lang="it-IT" kern="0" dirty="0">
                    <a:solidFill>
                      <a:srgbClr val="0033A0"/>
                    </a:solidFill>
                    <a:latin typeface="Arial"/>
                  </a:rPr>
                  <a:t>-strong </a:t>
                </a:r>
                <a:r>
                  <a:rPr lang="it-IT" kern="0" dirty="0" err="1">
                    <a:solidFill>
                      <a:srgbClr val="0033A0"/>
                    </a:solidFill>
                    <a:latin typeface="Arial"/>
                  </a:rPr>
                  <a:t>beam-beam</a:t>
                </a:r>
                <a:r>
                  <a:rPr lang="it-IT" kern="0" dirty="0">
                    <a:solidFill>
                      <a:srgbClr val="0033A0"/>
                    </a:solidFill>
                    <a:latin typeface="Arial"/>
                  </a:rPr>
                  <a:t>, </a:t>
                </a:r>
                <a:r>
                  <a:rPr lang="it-IT" kern="0" dirty="0" err="1">
                    <a:solidFill>
                      <a:srgbClr val="0033A0"/>
                    </a:solidFill>
                    <a:latin typeface="Arial"/>
                  </a:rPr>
                  <a:t>Beamstrahlung</a:t>
                </a:r>
                <a:r>
                  <a:rPr lang="it-IT" kern="0" dirty="0">
                    <a:solidFill>
                      <a:srgbClr val="0033A0"/>
                    </a:solidFill>
                    <a:latin typeface="Arial"/>
                  </a:rPr>
                  <a:t>, </a:t>
                </a:r>
                <a:r>
                  <a:rPr lang="it-IT" kern="0" dirty="0" err="1">
                    <a:solidFill>
                      <a:srgbClr val="0033A0"/>
                    </a:solidFill>
                    <a:latin typeface="Arial"/>
                  </a:rPr>
                  <a:t>Bhabha</a:t>
                </a:r>
                <a:r>
                  <a:rPr lang="it-IT" kern="0" dirty="0">
                    <a:solidFill>
                      <a:srgbClr val="0033A0"/>
                    </a:solidFill>
                    <a:latin typeface="Arial"/>
                  </a:rPr>
                  <a:t> scattering in 4 Ips</a:t>
                </a:r>
              </a:p>
              <a:p>
                <a:pPr marL="800100" lvl="1" indent="-342900" defTabSz="685727">
                  <a:lnSpc>
                    <a:spcPts val="17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Ø"/>
                  <a:defRPr/>
                </a:pPr>
                <a:endParaRPr lang="it-IT" kern="0" dirty="0">
                  <a:solidFill>
                    <a:srgbClr val="2F2F2F"/>
                  </a:solidFill>
                  <a:latin typeface="Arial"/>
                </a:endParaRPr>
              </a:p>
              <a:p>
                <a:pPr marL="800100" lvl="1" indent="-342900" defTabSz="685727">
                  <a:lnSpc>
                    <a:spcPts val="17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Ø"/>
                  <a:defRPr/>
                </a:pPr>
                <a:r>
                  <a:rPr lang="it-IT" kern="0" dirty="0" err="1">
                    <a:solidFill>
                      <a:srgbClr val="2F2F2F"/>
                    </a:solidFill>
                    <a:latin typeface="Arial"/>
                  </a:rPr>
                  <a:t>Clockwise</a:t>
                </a:r>
                <a:r>
                  <a:rPr lang="it-IT" kern="0" dirty="0">
                    <a:solidFill>
                      <a:srgbClr val="2F2F2F"/>
                    </a:solidFill>
                    <a:latin typeface="Arial"/>
                  </a:rPr>
                  <a:t> </a:t>
                </a:r>
                <a:r>
                  <a:rPr lang="it-IT" kern="0" dirty="0" err="1">
                    <a:solidFill>
                      <a:srgbClr val="2F2F2F"/>
                    </a:solidFill>
                    <a:latin typeface="Arial"/>
                  </a:rPr>
                  <a:t>beam</a:t>
                </a:r>
                <a:r>
                  <a:rPr lang="it-IT" kern="0" dirty="0">
                    <a:solidFill>
                      <a:srgbClr val="2F2F2F"/>
                    </a:solidFill>
                    <a:latin typeface="Arial"/>
                  </a:rPr>
                  <a:t> 1 (</a:t>
                </a:r>
                <a:r>
                  <a:rPr lang="it-IT" kern="0" dirty="0" err="1">
                    <a:latin typeface="Arial"/>
                  </a:rPr>
                  <a:t>positrons</a:t>
                </a:r>
                <a:r>
                  <a:rPr lang="it-IT" kern="0" dirty="0">
                    <a:solidFill>
                      <a:srgbClr val="2F2F2F"/>
                    </a:solidFill>
                    <a:latin typeface="Arial"/>
                  </a:rPr>
                  <a:t>), 45.6 GeV</a:t>
                </a:r>
              </a:p>
              <a:p>
                <a:pPr marL="800100" lvl="1" indent="-342900" defTabSz="685727">
                  <a:lnSpc>
                    <a:spcPts val="17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Ø"/>
                  <a:defRPr/>
                </a:pPr>
                <a:r>
                  <a:rPr lang="it-IT" kern="0" dirty="0">
                    <a:solidFill>
                      <a:srgbClr val="2F2F2F"/>
                    </a:solidFill>
                    <a:latin typeface="Arial"/>
                  </a:rPr>
                  <a:t>Track a </a:t>
                </a:r>
                <a:r>
                  <a:rPr lang="it-IT" kern="0" dirty="0" err="1">
                    <a:solidFill>
                      <a:srgbClr val="2F2F2F"/>
                    </a:solidFill>
                    <a:latin typeface="Arial"/>
                  </a:rPr>
                  <a:t>matched</a:t>
                </a:r>
                <a:r>
                  <a:rPr lang="it-IT" kern="0" dirty="0">
                    <a:solidFill>
                      <a:srgbClr val="2F2F2F"/>
                    </a:solidFill>
                    <a:latin typeface="Arial"/>
                  </a:rPr>
                  <a:t> </a:t>
                </a:r>
                <a:r>
                  <a:rPr lang="it-IT" kern="0" dirty="0" err="1">
                    <a:solidFill>
                      <a:srgbClr val="2F2F2F"/>
                    </a:solidFill>
                    <a:latin typeface="Arial"/>
                  </a:rPr>
                  <a:t>Gaussian</a:t>
                </a:r>
                <a:r>
                  <a:rPr lang="it-IT" kern="0" dirty="0">
                    <a:solidFill>
                      <a:srgbClr val="2F2F2F"/>
                    </a:solidFill>
                    <a:latin typeface="Arial"/>
                  </a:rPr>
                  <a:t> </a:t>
                </a:r>
                <a:r>
                  <a:rPr lang="it-IT" kern="0" dirty="0" err="1">
                    <a:solidFill>
                      <a:srgbClr val="2F2F2F"/>
                    </a:solidFill>
                    <a:latin typeface="Arial"/>
                  </a:rPr>
                  <a:t>beam</a:t>
                </a:r>
                <a:r>
                  <a:rPr lang="it-IT" kern="0" dirty="0">
                    <a:solidFill>
                      <a:srgbClr val="2F2F2F"/>
                    </a:solidFill>
                    <a:latin typeface="Arial"/>
                  </a:rPr>
                  <a:t> of </a:t>
                </a:r>
                <a:r>
                  <a:rPr lang="it-IT" kern="0" dirty="0">
                    <a:solidFill>
                      <a:srgbClr val="0033A0"/>
                    </a:solidFill>
                    <a:latin typeface="Arial"/>
                  </a:rPr>
                  <a:t>10</a:t>
                </a:r>
                <a:r>
                  <a:rPr lang="it-IT" kern="0" baseline="30000" dirty="0">
                    <a:solidFill>
                      <a:srgbClr val="0033A0"/>
                    </a:solidFill>
                    <a:latin typeface="Arial"/>
                  </a:rPr>
                  <a:t>7</a:t>
                </a:r>
                <a:r>
                  <a:rPr lang="it-IT" kern="0" dirty="0">
                    <a:solidFill>
                      <a:srgbClr val="0033A0"/>
                    </a:solidFill>
                    <a:latin typeface="Arial"/>
                  </a:rPr>
                  <a:t> </a:t>
                </a:r>
                <a:r>
                  <a:rPr lang="it-IT" kern="0" dirty="0" err="1">
                    <a:solidFill>
                      <a:srgbClr val="0033A0"/>
                    </a:solidFill>
                    <a:latin typeface="Arial"/>
                  </a:rPr>
                  <a:t>macroparticles</a:t>
                </a:r>
                <a:r>
                  <a:rPr lang="it-IT" kern="0" dirty="0">
                    <a:solidFill>
                      <a:srgbClr val="0033A0"/>
                    </a:solidFill>
                    <a:latin typeface="Arial"/>
                  </a:rPr>
                  <a:t> </a:t>
                </a:r>
                <a:r>
                  <a:rPr lang="it-IT" kern="0" dirty="0">
                    <a:solidFill>
                      <a:srgbClr val="2F2F2F"/>
                    </a:solidFill>
                    <a:latin typeface="Arial"/>
                  </a:rPr>
                  <a:t>from first </a:t>
                </a:r>
                <a:r>
                  <a:rPr lang="it-IT" kern="0" dirty="0" err="1">
                    <a:solidFill>
                      <a:srgbClr val="2F2F2F"/>
                    </a:solidFill>
                    <a:latin typeface="Arial"/>
                  </a:rPr>
                  <a:t>arc</a:t>
                </a:r>
                <a:r>
                  <a:rPr lang="it-IT" kern="0" dirty="0">
                    <a:solidFill>
                      <a:srgbClr val="2F2F2F"/>
                    </a:solidFill>
                    <a:latin typeface="Arial"/>
                  </a:rPr>
                  <a:t> </a:t>
                </a:r>
                <a:r>
                  <a:rPr lang="it-IT" kern="0" dirty="0" err="1">
                    <a:solidFill>
                      <a:srgbClr val="2F2F2F"/>
                    </a:solidFill>
                    <a:latin typeface="Arial"/>
                  </a:rPr>
                  <a:t>dipole</a:t>
                </a:r>
                <a:r>
                  <a:rPr lang="it-IT" kern="0" dirty="0">
                    <a:solidFill>
                      <a:srgbClr val="2F2F2F"/>
                    </a:solidFill>
                    <a:latin typeface="Arial"/>
                  </a:rPr>
                  <a:t> after IPA </a:t>
                </a:r>
                <a:r>
                  <a:rPr lang="it-IT" kern="0" dirty="0">
                    <a:latin typeface="Arial"/>
                  </a:rPr>
                  <a:t>for</a:t>
                </a:r>
                <a:r>
                  <a:rPr lang="it-IT" kern="0" dirty="0">
                    <a:solidFill>
                      <a:srgbClr val="0033A0"/>
                    </a:solidFill>
                    <a:latin typeface="Arial"/>
                  </a:rPr>
                  <a:t> 500 turns</a:t>
                </a:r>
              </a:p>
              <a:p>
                <a:pPr marL="800100" lvl="1" indent="-342900" defTabSz="685727">
                  <a:lnSpc>
                    <a:spcPts val="17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Ø"/>
                  <a:defRPr/>
                </a:pPr>
                <a:r>
                  <a:rPr lang="it-IT" kern="0" dirty="0">
                    <a:solidFill>
                      <a:srgbClr val="2F2F2F"/>
                    </a:solidFill>
                    <a:latin typeface="Arial"/>
                  </a:rPr>
                  <a:t>Equilibrium </a:t>
                </a:r>
                <a:r>
                  <a:rPr lang="it-IT" kern="0" dirty="0" err="1">
                    <a:solidFill>
                      <a:srgbClr val="2F2F2F"/>
                    </a:solidFill>
                    <a:latin typeface="Arial"/>
                  </a:rPr>
                  <a:t>beam-beam</a:t>
                </a:r>
                <a:r>
                  <a:rPr lang="it-IT" kern="0" dirty="0">
                    <a:solidFill>
                      <a:srgbClr val="2F2F2F"/>
                    </a:solidFill>
                    <a:latin typeface="Arial"/>
                  </a:rPr>
                  <a:t> </a:t>
                </a:r>
                <a:r>
                  <a:rPr lang="it-IT" kern="0" dirty="0" err="1">
                    <a:solidFill>
                      <a:srgbClr val="2F2F2F"/>
                    </a:solidFill>
                    <a:latin typeface="Arial"/>
                  </a:rPr>
                  <a:t>emittance</a:t>
                </a:r>
                <a:r>
                  <a:rPr lang="it-IT" kern="0" dirty="0">
                    <a:solidFill>
                      <a:srgbClr val="2F2F2F"/>
                    </a:solidFill>
                    <a:latin typeface="Arial"/>
                  </a:rPr>
                  <a:t> and </a:t>
                </a:r>
                <a:r>
                  <a:rPr lang="it-IT" kern="0" dirty="0" err="1">
                    <a:solidFill>
                      <a:srgbClr val="2F2F2F"/>
                    </a:solidFill>
                    <a:latin typeface="Arial"/>
                  </a:rPr>
                  <a:t>bunch</a:t>
                </a:r>
                <a:r>
                  <a:rPr lang="it-IT" kern="0" dirty="0">
                    <a:solidFill>
                      <a:srgbClr val="2F2F2F"/>
                    </a:solidFill>
                    <a:latin typeface="Arial"/>
                  </a:rPr>
                  <a:t> </a:t>
                </a:r>
                <a:r>
                  <a:rPr lang="it-IT" kern="0" dirty="0" err="1">
                    <a:solidFill>
                      <a:srgbClr val="2F2F2F"/>
                    </a:solidFill>
                    <a:latin typeface="Arial"/>
                  </a:rPr>
                  <a:t>length</a:t>
                </a:r>
                <a:r>
                  <a:rPr lang="it-IT" kern="0" dirty="0">
                    <a:solidFill>
                      <a:srgbClr val="2F2F2F"/>
                    </a:solidFill>
                    <a:latin typeface="Arial"/>
                  </a:rPr>
                  <a:t>:</a:t>
                </a:r>
              </a:p>
              <a:p>
                <a:pPr marL="1257300" lvl="2" indent="-342900" defTabSz="685727">
                  <a:lnSpc>
                    <a:spcPts val="17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Ø"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i="1" kern="0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i="1" kern="0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it-IT" b="0" i="1" kern="0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it-IT" b="0" i="1" kern="0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=0.71 </m:t>
                    </m:r>
                    <m:r>
                      <a:rPr lang="it-IT" b="0" i="1" kern="0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𝑛𝑚</m:t>
                    </m:r>
                  </m:oMath>
                </a14:m>
                <a:r>
                  <a:rPr lang="it-IT" kern="0" dirty="0">
                    <a:solidFill>
                      <a:srgbClr val="2F2F2F"/>
                    </a:solidFill>
                    <a:latin typeface="Arial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i="1" ker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i="1" ker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it-IT" b="0" i="1" kern="0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it-IT" i="1" ker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it-IT" b="0" i="1" kern="0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1</m:t>
                    </m:r>
                    <m:r>
                      <a:rPr lang="it-IT" i="1" ker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it-IT" b="0" i="1" kern="0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9</m:t>
                    </m:r>
                    <m:r>
                      <a:rPr lang="it-IT" i="1" ker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it-IT" b="0" i="1" kern="0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r>
                      <a:rPr lang="it-IT" i="1" ker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it-IT" kern="0" dirty="0">
                    <a:solidFill>
                      <a:srgbClr val="2F2F2F"/>
                    </a:solidFill>
                    <a:latin typeface="Arial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i="1" ker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i="1" kern="0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it-IT" b="0" i="1" kern="0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𝑧</m:t>
                        </m:r>
                      </m:sub>
                    </m:sSub>
                    <m:r>
                      <a:rPr lang="it-IT" i="1" ker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it-IT" b="0" i="1" kern="0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15.5</m:t>
                    </m:r>
                    <m:r>
                      <a:rPr lang="it-IT" i="1" ker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it-IT" b="0" i="1" kern="0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𝑚</m:t>
                    </m:r>
                    <m:r>
                      <a:rPr lang="it-IT" i="1" ker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endParaRPr lang="it-IT" kern="0" dirty="0">
                  <a:solidFill>
                    <a:srgbClr val="2F2F2F"/>
                  </a:solidFill>
                  <a:latin typeface="Arial"/>
                </a:endParaRPr>
              </a:p>
              <a:p>
                <a:pPr marL="1257300" lvl="2" indent="-342900" defTabSz="685727">
                  <a:lnSpc>
                    <a:spcPts val="17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Ø"/>
                  <a:defRPr/>
                </a:pPr>
                <a:endParaRPr lang="it-IT" kern="0" dirty="0">
                  <a:solidFill>
                    <a:srgbClr val="2F2F2F"/>
                  </a:solidFill>
                  <a:latin typeface="Arial"/>
                </a:endParaRPr>
              </a:p>
              <a:p>
                <a:pPr marL="800100" lvl="1" indent="-342900" defTabSz="685727">
                  <a:lnSpc>
                    <a:spcPts val="17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Ø"/>
                  <a:defRPr/>
                </a:pPr>
                <a:r>
                  <a:rPr lang="it-IT" kern="0" dirty="0">
                    <a:solidFill>
                      <a:srgbClr val="FF0000"/>
                    </a:solidFill>
                    <a:latin typeface="Arial"/>
                  </a:rPr>
                  <a:t>Cumulative </a:t>
                </a:r>
                <a:r>
                  <a:rPr lang="it-IT" kern="0" dirty="0" err="1">
                    <a:solidFill>
                      <a:srgbClr val="FF0000"/>
                    </a:solidFill>
                    <a:latin typeface="Arial"/>
                  </a:rPr>
                  <a:t>loss</a:t>
                </a:r>
                <a:r>
                  <a:rPr lang="it-IT" kern="0" dirty="0">
                    <a:solidFill>
                      <a:srgbClr val="FF0000"/>
                    </a:solidFill>
                    <a:latin typeface="Arial"/>
                  </a:rPr>
                  <a:t> over 500 turns </a:t>
                </a:r>
                <a:r>
                  <a:rPr lang="it-IT" kern="0" dirty="0" err="1">
                    <a:solidFill>
                      <a:srgbClr val="FF0000"/>
                    </a:solidFill>
                    <a:latin typeface="Arial"/>
                  </a:rPr>
                  <a:t>is</a:t>
                </a:r>
                <a:r>
                  <a:rPr lang="it-IT" kern="0" dirty="0">
                    <a:solidFill>
                      <a:srgbClr val="FF0000"/>
                    </a:solidFill>
                    <a:latin typeface="Arial"/>
                  </a:rPr>
                  <a:t> </a:t>
                </a:r>
                <a:r>
                  <a:rPr lang="it-IT" kern="0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∼</a:t>
                </a:r>
                <a:r>
                  <a:rPr lang="it-IT" kern="0" dirty="0">
                    <a:solidFill>
                      <a:srgbClr val="FF0000"/>
                    </a:solidFill>
                    <a:latin typeface="Arial"/>
                  </a:rPr>
                  <a:t>1%, </a:t>
                </a:r>
                <a:r>
                  <a:rPr lang="it-IT" u="sng" kern="0" dirty="0">
                    <a:solidFill>
                      <a:srgbClr val="2F2F2F"/>
                    </a:solidFill>
                    <a:latin typeface="Arial"/>
                  </a:rPr>
                  <a:t>check in </a:t>
                </a:r>
                <a:r>
                  <a:rPr lang="it-IT" u="sng" kern="0" dirty="0" err="1">
                    <a:solidFill>
                      <a:srgbClr val="2F2F2F"/>
                    </a:solidFill>
                    <a:latin typeface="Arial"/>
                  </a:rPr>
                  <a:t>detail</a:t>
                </a:r>
                <a:r>
                  <a:rPr lang="it-IT" kern="0" dirty="0">
                    <a:solidFill>
                      <a:srgbClr val="2F2F2F"/>
                    </a:solidFill>
                    <a:latin typeface="Arial"/>
                  </a:rPr>
                  <a:t>:</a:t>
                </a:r>
              </a:p>
              <a:p>
                <a:pPr marL="1257300" lvl="2" indent="-342900" defTabSz="685727">
                  <a:lnSpc>
                    <a:spcPts val="17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Ø"/>
                  <a:defRPr/>
                </a:pPr>
                <a:r>
                  <a:rPr lang="it-IT" kern="0" dirty="0">
                    <a:solidFill>
                      <a:srgbClr val="2F2F2F"/>
                    </a:solidFill>
                    <a:latin typeface="Arial"/>
                  </a:rPr>
                  <a:t>The full aperture and </a:t>
                </a:r>
                <a:r>
                  <a:rPr lang="it-IT" kern="0" dirty="0" err="1">
                    <a:solidFill>
                      <a:srgbClr val="2F2F2F"/>
                    </a:solidFill>
                    <a:latin typeface="Arial"/>
                  </a:rPr>
                  <a:t>collimator</a:t>
                </a:r>
                <a:r>
                  <a:rPr lang="it-IT" kern="0" dirty="0">
                    <a:solidFill>
                      <a:srgbClr val="2F2F2F"/>
                    </a:solidFill>
                    <a:latin typeface="Arial"/>
                  </a:rPr>
                  <a:t> model, </a:t>
                </a:r>
                <a:r>
                  <a:rPr lang="it-IT" kern="0" dirty="0" err="1">
                    <a:solidFill>
                      <a:srgbClr val="2F2F2F"/>
                    </a:solidFill>
                    <a:latin typeface="Arial"/>
                  </a:rPr>
                  <a:t>worse</a:t>
                </a:r>
                <a:r>
                  <a:rPr lang="it-IT" kern="0" dirty="0">
                    <a:solidFill>
                      <a:srgbClr val="2F2F2F"/>
                    </a:solidFill>
                    <a:latin typeface="Arial"/>
                  </a:rPr>
                  <a:t> DA and MA due to </a:t>
                </a:r>
                <a:r>
                  <a:rPr lang="it-IT" kern="0" dirty="0" err="1">
                    <a:solidFill>
                      <a:srgbClr val="2F2F2F"/>
                    </a:solidFill>
                    <a:latin typeface="Arial"/>
                  </a:rPr>
                  <a:t>inclusion</a:t>
                </a:r>
                <a:r>
                  <a:rPr lang="it-IT" kern="0" dirty="0">
                    <a:solidFill>
                      <a:srgbClr val="2F2F2F"/>
                    </a:solidFill>
                    <a:latin typeface="Arial"/>
                  </a:rPr>
                  <a:t> of the </a:t>
                </a:r>
                <a:r>
                  <a:rPr lang="it-IT" kern="0" dirty="0" err="1">
                    <a:solidFill>
                      <a:srgbClr val="2F2F2F"/>
                    </a:solidFill>
                    <a:latin typeface="Arial"/>
                  </a:rPr>
                  <a:t>collimation</a:t>
                </a:r>
                <a:r>
                  <a:rPr lang="it-IT" kern="0" dirty="0">
                    <a:solidFill>
                      <a:srgbClr val="2F2F2F"/>
                    </a:solidFill>
                    <a:latin typeface="Arial"/>
                  </a:rPr>
                  <a:t> </a:t>
                </a:r>
                <a:r>
                  <a:rPr lang="it-IT" kern="0" dirty="0" err="1">
                    <a:solidFill>
                      <a:srgbClr val="2F2F2F"/>
                    </a:solidFill>
                    <a:latin typeface="Arial"/>
                  </a:rPr>
                  <a:t>insertion</a:t>
                </a:r>
                <a:r>
                  <a:rPr lang="it-IT" kern="0" dirty="0">
                    <a:solidFill>
                      <a:srgbClr val="2F2F2F"/>
                    </a:solidFill>
                    <a:latin typeface="Arial"/>
                  </a:rPr>
                  <a:t> </a:t>
                </a:r>
                <a:r>
                  <a:rPr lang="it-IT" kern="0" dirty="0" err="1">
                    <a:solidFill>
                      <a:srgbClr val="2F2F2F"/>
                    </a:solidFill>
                    <a:latin typeface="Arial"/>
                  </a:rPr>
                  <a:t>optics</a:t>
                </a:r>
                <a:r>
                  <a:rPr lang="it-IT" kern="0" dirty="0">
                    <a:solidFill>
                      <a:srgbClr val="2F2F2F"/>
                    </a:solidFill>
                    <a:latin typeface="Arial"/>
                  </a:rPr>
                  <a:t> </a:t>
                </a:r>
                <a:r>
                  <a:rPr lang="it-IT" kern="0" dirty="0" err="1">
                    <a:solidFill>
                      <a:srgbClr val="2F2F2F"/>
                    </a:solidFill>
                    <a:latin typeface="Arial"/>
                  </a:rPr>
                  <a:t>likely</a:t>
                </a:r>
                <a:r>
                  <a:rPr lang="it-IT" kern="0" dirty="0">
                    <a:solidFill>
                      <a:srgbClr val="2F2F2F"/>
                    </a:solidFill>
                    <a:latin typeface="Arial"/>
                  </a:rPr>
                  <a:t> play a </a:t>
                </a:r>
                <a:r>
                  <a:rPr lang="it-IT" kern="0" dirty="0" err="1">
                    <a:solidFill>
                      <a:srgbClr val="2F2F2F"/>
                    </a:solidFill>
                    <a:latin typeface="Arial"/>
                  </a:rPr>
                  <a:t>role</a:t>
                </a:r>
                <a:endParaRPr lang="it-IT" kern="0" dirty="0">
                  <a:solidFill>
                    <a:srgbClr val="2F2F2F"/>
                  </a:solidFill>
                  <a:latin typeface="Arial"/>
                </a:endParaRPr>
              </a:p>
              <a:p>
                <a:pPr marL="342900" indent="-342900" defTabSz="685727">
                  <a:lnSpc>
                    <a:spcPts val="1700"/>
                  </a:lnSpc>
                  <a:buFont typeface="Wingdings" panose="05000000000000000000" pitchFamily="2" charset="2"/>
                  <a:buChar char="Ø"/>
                  <a:defRPr/>
                </a:pPr>
                <a:endParaRPr lang="it-IT" b="1" kern="0" dirty="0">
                  <a:solidFill>
                    <a:srgbClr val="2F2F2F"/>
                  </a:solidFill>
                  <a:latin typeface="Arial"/>
                </a:endParaRPr>
              </a:p>
            </p:txBody>
          </p:sp>
        </mc:Choice>
        <mc:Fallback xmlns="">
          <p:sp>
            <p:nvSpPr>
              <p:cNvPr id="12" name="CasellaDiTesto 11">
                <a:extLst>
                  <a:ext uri="{FF2B5EF4-FFF2-40B4-BE49-F238E27FC236}">
                    <a16:creationId xmlns:a16="http://schemas.microsoft.com/office/drawing/2014/main" id="{6D8A2479-8C5B-DF90-4C55-3DD851467A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" y="846718"/>
                <a:ext cx="8046722" cy="5504071"/>
              </a:xfrm>
              <a:prstGeom prst="rect">
                <a:avLst/>
              </a:prstGeom>
              <a:blipFill>
                <a:blip r:embed="rId2"/>
                <a:stretch>
                  <a:fillRect l="-455" t="-1661" r="-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Connettore diritto 3">
            <a:extLst>
              <a:ext uri="{FF2B5EF4-FFF2-40B4-BE49-F238E27FC236}">
                <a16:creationId xmlns:a16="http://schemas.microsoft.com/office/drawing/2014/main" id="{58436E0C-8399-36BB-2BAA-8F236833E01D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2" descr="LogoDesign &lt; FCC &lt; TWiki">
            <a:extLst>
              <a:ext uri="{FF2B5EF4-FFF2-40B4-BE49-F238E27FC236}">
                <a16:creationId xmlns:a16="http://schemas.microsoft.com/office/drawing/2014/main" id="{F6877A3D-5279-2F80-BE33-370DBC4996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itle 2">
            <a:extLst>
              <a:ext uri="{FF2B5EF4-FFF2-40B4-BE49-F238E27FC236}">
                <a16:creationId xmlns:a16="http://schemas.microsoft.com/office/drawing/2014/main" id="{1D904485-4694-78C4-591E-BD137490B7A9}"/>
              </a:ext>
            </a:extLst>
          </p:cNvPr>
          <p:cNvSpPr txBox="1">
            <a:spLocks/>
          </p:cNvSpPr>
          <p:nvPr/>
        </p:nvSpPr>
        <p:spPr>
          <a:xfrm>
            <a:off x="182880" y="182880"/>
            <a:ext cx="11376025" cy="53512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>
                <a:solidFill>
                  <a:srgbClr val="0033A0"/>
                </a:solidFill>
                <a:latin typeface="Arial"/>
              </a:rPr>
              <a:t>FCC-</a:t>
            </a:r>
            <a:r>
              <a:rPr lang="en-US" sz="3600" dirty="0" err="1">
                <a:solidFill>
                  <a:srgbClr val="0033A0"/>
                </a:solidFill>
                <a:latin typeface="Arial"/>
              </a:rPr>
              <a:t>ee</a:t>
            </a:r>
            <a:r>
              <a:rPr lang="en-US" sz="3600" dirty="0">
                <a:solidFill>
                  <a:srgbClr val="0033A0"/>
                </a:solidFill>
                <a:latin typeface="Arial"/>
              </a:rPr>
              <a:t> </a:t>
            </a:r>
            <a:r>
              <a:rPr lang="en-US" sz="3600" i="1" dirty="0">
                <a:solidFill>
                  <a:srgbClr val="0033A0"/>
                </a:solidFill>
                <a:latin typeface="Arial"/>
              </a:rPr>
              <a:t>Z</a:t>
            </a:r>
            <a:r>
              <a:rPr lang="en-US" sz="3600" dirty="0">
                <a:solidFill>
                  <a:srgbClr val="0033A0"/>
                </a:solidFill>
                <a:latin typeface="Arial"/>
              </a:rPr>
              <a:t>-mode spent beam losses</a:t>
            </a:r>
          </a:p>
        </p:txBody>
      </p:sp>
      <p:sp>
        <p:nvSpPr>
          <p:cNvPr id="2" name="Segnaposto numero diapositiva 27">
            <a:extLst>
              <a:ext uri="{FF2B5EF4-FFF2-40B4-BE49-F238E27FC236}">
                <a16:creationId xmlns:a16="http://schemas.microsoft.com/office/drawing/2014/main" id="{68D9B623-380A-E982-0F8D-D63C105C0A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11</a:t>
            </a:fld>
            <a:endParaRPr lang="en-US" dirty="0">
              <a:solidFill>
                <a:srgbClr val="0033A0"/>
              </a:solidFill>
            </a:endParaRP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B96CB545-25EE-2C46-D37A-7CABC34C5DEE}"/>
              </a:ext>
            </a:extLst>
          </p:cNvPr>
          <p:cNvSpPr txBox="1">
            <a:spLocks/>
          </p:cNvSpPr>
          <p:nvPr/>
        </p:nvSpPr>
        <p:spPr>
          <a:xfrm>
            <a:off x="4264131" y="6439281"/>
            <a:ext cx="657222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rgbClr val="0033A0"/>
                </a:solidFill>
                <a:latin typeface="Arial"/>
              </a:rPr>
              <a:t>G. Broggi | Including beam-beam effects in collimation studies for the FCC-ee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97BEE5C6-507F-47D8-60C7-EE46A7322F4A}"/>
              </a:ext>
            </a:extLst>
          </p:cNvPr>
          <p:cNvSpPr txBox="1">
            <a:spLocks/>
          </p:cNvSpPr>
          <p:nvPr/>
        </p:nvSpPr>
        <p:spPr>
          <a:xfrm>
            <a:off x="25296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05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/09</a:t>
            </a: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/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2024</a:t>
            </a:r>
          </a:p>
        </p:txBody>
      </p:sp>
      <p:sp>
        <p:nvSpPr>
          <p:cNvPr id="7" name="Rettangolo con angoli arrotondati 6">
            <a:extLst>
              <a:ext uri="{FF2B5EF4-FFF2-40B4-BE49-F238E27FC236}">
                <a16:creationId xmlns:a16="http://schemas.microsoft.com/office/drawing/2014/main" id="{DFD92E9B-135F-26F3-7F91-664D93455B6F}"/>
              </a:ext>
            </a:extLst>
          </p:cNvPr>
          <p:cNvSpPr/>
          <p:nvPr/>
        </p:nvSpPr>
        <p:spPr>
          <a:xfrm>
            <a:off x="356135" y="5111015"/>
            <a:ext cx="7690585" cy="991396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50CBF787-B796-D480-539A-9B2D2266444E}"/>
              </a:ext>
            </a:extLst>
          </p:cNvPr>
          <p:cNvSpPr txBox="1"/>
          <p:nvPr/>
        </p:nvSpPr>
        <p:spPr>
          <a:xfrm>
            <a:off x="8610600" y="5493807"/>
            <a:ext cx="3400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>
                <a:solidFill>
                  <a:srgbClr val="FF0000"/>
                </a:solidFill>
              </a:rPr>
              <a:t>Needs</a:t>
            </a:r>
            <a:r>
              <a:rPr lang="it-IT" dirty="0">
                <a:solidFill>
                  <a:srgbClr val="FF0000"/>
                </a:solidFill>
              </a:rPr>
              <a:t> to be </a:t>
            </a:r>
            <a:r>
              <a:rPr lang="it-IT" dirty="0" err="1">
                <a:solidFill>
                  <a:srgbClr val="FF0000"/>
                </a:solidFill>
              </a:rPr>
              <a:t>understood</a:t>
            </a:r>
            <a:r>
              <a:rPr lang="it-IT" dirty="0">
                <a:solidFill>
                  <a:srgbClr val="FF0000"/>
                </a:solidFill>
              </a:rPr>
              <a:t> and </a:t>
            </a:r>
            <a:r>
              <a:rPr lang="it-IT" dirty="0" err="1">
                <a:solidFill>
                  <a:srgbClr val="FF0000"/>
                </a:solidFill>
              </a:rPr>
              <a:t>corrected</a:t>
            </a:r>
            <a:r>
              <a:rPr lang="it-IT" dirty="0">
                <a:solidFill>
                  <a:srgbClr val="FF0000"/>
                </a:solidFill>
              </a:rPr>
              <a:t> in the future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5" name="Connettore 2 14">
            <a:extLst>
              <a:ext uri="{FF2B5EF4-FFF2-40B4-BE49-F238E27FC236}">
                <a16:creationId xmlns:a16="http://schemas.microsoft.com/office/drawing/2014/main" id="{A99576DE-BA09-F8FD-FF72-50B1BE76B2BB}"/>
              </a:ext>
            </a:extLst>
          </p:cNvPr>
          <p:cNvCxnSpPr>
            <a:cxnSpLocks/>
          </p:cNvCxnSpPr>
          <p:nvPr/>
        </p:nvCxnSpPr>
        <p:spPr>
          <a:xfrm>
            <a:off x="8182039" y="5702967"/>
            <a:ext cx="390601" cy="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Immagine 10" descr="Immagine che contiene testo, schermata, Diagramma, diagramma&#10;&#10;Descrizione generata automaticamente">
            <a:extLst>
              <a:ext uri="{FF2B5EF4-FFF2-40B4-BE49-F238E27FC236}">
                <a16:creationId xmlns:a16="http://schemas.microsoft.com/office/drawing/2014/main" id="{F0AA3E48-EFCD-AA5E-DB84-C128AE42603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8840" y="2758802"/>
            <a:ext cx="3657607" cy="2743206"/>
          </a:xfrm>
          <a:prstGeom prst="rect">
            <a:avLst/>
          </a:prstGeom>
        </p:spPr>
      </p:pic>
      <p:pic>
        <p:nvPicPr>
          <p:cNvPr id="19" name="Immagine 18" descr="Immagine che contiene testo, schermata, linea, Diagramma&#10;&#10;Descrizione generata automaticamente">
            <a:extLst>
              <a:ext uri="{FF2B5EF4-FFF2-40B4-BE49-F238E27FC236}">
                <a16:creationId xmlns:a16="http://schemas.microsoft.com/office/drawing/2014/main" id="{69D13EEF-7866-AA52-92C2-B111C057A6A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1089" y="147859"/>
            <a:ext cx="3657607" cy="2743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311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ttore diritto 3">
            <a:extLst>
              <a:ext uri="{FF2B5EF4-FFF2-40B4-BE49-F238E27FC236}">
                <a16:creationId xmlns:a16="http://schemas.microsoft.com/office/drawing/2014/main" id="{58436E0C-8399-36BB-2BAA-8F236833E01D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2" descr="LogoDesign &lt; FCC &lt; TWiki">
            <a:extLst>
              <a:ext uri="{FF2B5EF4-FFF2-40B4-BE49-F238E27FC236}">
                <a16:creationId xmlns:a16="http://schemas.microsoft.com/office/drawing/2014/main" id="{F6877A3D-5279-2F80-BE33-370DBC4996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itle 2">
            <a:extLst>
              <a:ext uri="{FF2B5EF4-FFF2-40B4-BE49-F238E27FC236}">
                <a16:creationId xmlns:a16="http://schemas.microsoft.com/office/drawing/2014/main" id="{1D904485-4694-78C4-591E-BD137490B7A9}"/>
              </a:ext>
            </a:extLst>
          </p:cNvPr>
          <p:cNvSpPr txBox="1">
            <a:spLocks/>
          </p:cNvSpPr>
          <p:nvPr/>
        </p:nvSpPr>
        <p:spPr>
          <a:xfrm>
            <a:off x="182880" y="182880"/>
            <a:ext cx="11376025" cy="53512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>
                <a:solidFill>
                  <a:srgbClr val="0033A0"/>
                </a:solidFill>
                <a:latin typeface="Arial"/>
              </a:rPr>
              <a:t>DA and MA with collimation insertion optics</a:t>
            </a:r>
          </a:p>
        </p:txBody>
      </p:sp>
      <p:sp>
        <p:nvSpPr>
          <p:cNvPr id="2" name="Segnaposto numero diapositiva 27">
            <a:extLst>
              <a:ext uri="{FF2B5EF4-FFF2-40B4-BE49-F238E27FC236}">
                <a16:creationId xmlns:a16="http://schemas.microsoft.com/office/drawing/2014/main" id="{68D9B623-380A-E982-0F8D-D63C105C0A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12</a:t>
            </a:fld>
            <a:endParaRPr lang="en-US" dirty="0">
              <a:solidFill>
                <a:srgbClr val="0033A0"/>
              </a:solidFill>
            </a:endParaRP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3B13B686-813D-6606-FB24-7F3CE83595F2}"/>
              </a:ext>
            </a:extLst>
          </p:cNvPr>
          <p:cNvSpPr txBox="1"/>
          <p:nvPr/>
        </p:nvSpPr>
        <p:spPr>
          <a:xfrm>
            <a:off x="6674981" y="5198996"/>
            <a:ext cx="5642571" cy="9643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 defTabSz="685727">
              <a:lnSpc>
                <a:spcPts val="1700"/>
              </a:lnSpc>
              <a:spcBef>
                <a:spcPts val="400"/>
              </a:spcBef>
              <a:spcAft>
                <a:spcPts val="400"/>
              </a:spcAft>
              <a:defRPr/>
            </a:pPr>
            <a:r>
              <a:rPr lang="it-IT" kern="0" dirty="0" err="1">
                <a:solidFill>
                  <a:srgbClr val="0033A0"/>
                </a:solidFill>
                <a:latin typeface="Arial"/>
              </a:rPr>
              <a:t>Only</a:t>
            </a:r>
            <a:r>
              <a:rPr lang="it-IT" kern="0" dirty="0">
                <a:solidFill>
                  <a:srgbClr val="0033A0"/>
                </a:solidFill>
                <a:latin typeface="Arial"/>
              </a:rPr>
              <a:t> the </a:t>
            </a:r>
            <a:r>
              <a:rPr lang="it-IT" kern="0" dirty="0" err="1">
                <a:solidFill>
                  <a:srgbClr val="0033A0"/>
                </a:solidFill>
                <a:latin typeface="Arial"/>
              </a:rPr>
              <a:t>loss</a:t>
            </a:r>
            <a:r>
              <a:rPr lang="it-IT" kern="0" dirty="0">
                <a:solidFill>
                  <a:srgbClr val="0033A0"/>
                </a:solidFill>
                <a:latin typeface="Arial"/>
              </a:rPr>
              <a:t> </a:t>
            </a:r>
            <a:r>
              <a:rPr lang="it-IT" kern="0" dirty="0" err="1">
                <a:solidFill>
                  <a:srgbClr val="0033A0"/>
                </a:solidFill>
                <a:latin typeface="Arial"/>
              </a:rPr>
              <a:t>distribution</a:t>
            </a:r>
            <a:r>
              <a:rPr lang="it-IT" kern="0" dirty="0">
                <a:solidFill>
                  <a:srgbClr val="0033A0"/>
                </a:solidFill>
                <a:latin typeface="Arial"/>
              </a:rPr>
              <a:t> </a:t>
            </a:r>
            <a:r>
              <a:rPr lang="it-IT" kern="0" dirty="0" err="1">
                <a:solidFill>
                  <a:srgbClr val="0033A0"/>
                </a:solidFill>
                <a:latin typeface="Arial"/>
              </a:rPr>
              <a:t>along</a:t>
            </a:r>
            <a:r>
              <a:rPr lang="it-IT" kern="0" dirty="0">
                <a:solidFill>
                  <a:srgbClr val="0033A0"/>
                </a:solidFill>
                <a:latin typeface="Arial"/>
              </a:rPr>
              <a:t> the ring </a:t>
            </a:r>
            <a:r>
              <a:rPr lang="it-IT" kern="0" dirty="0" err="1">
                <a:solidFill>
                  <a:srgbClr val="0033A0"/>
                </a:solidFill>
                <a:latin typeface="Arial"/>
              </a:rPr>
              <a:t>is</a:t>
            </a:r>
            <a:r>
              <a:rPr lang="it-IT" kern="0" dirty="0">
                <a:solidFill>
                  <a:srgbClr val="0033A0"/>
                </a:solidFill>
                <a:latin typeface="Arial"/>
              </a:rPr>
              <a:t> </a:t>
            </a:r>
            <a:r>
              <a:rPr lang="it-IT" kern="0" dirty="0" err="1">
                <a:solidFill>
                  <a:srgbClr val="0033A0"/>
                </a:solidFill>
                <a:latin typeface="Arial"/>
              </a:rPr>
              <a:t>considered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, the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lifetime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from the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simulation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is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not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used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: </a:t>
            </a:r>
            <a:r>
              <a:rPr lang="it-IT" b="1" kern="0" dirty="0" err="1">
                <a:solidFill>
                  <a:srgbClr val="FF0000"/>
                </a:solidFill>
                <a:latin typeface="Arial"/>
              </a:rPr>
              <a:t>we</a:t>
            </a:r>
            <a:r>
              <a:rPr lang="it-IT" b="1" kern="0" dirty="0">
                <a:solidFill>
                  <a:srgbClr val="FF0000"/>
                </a:solidFill>
                <a:latin typeface="Arial"/>
              </a:rPr>
              <a:t> </a:t>
            </a:r>
            <a:r>
              <a:rPr lang="it-IT" b="1" kern="0" dirty="0" err="1">
                <a:solidFill>
                  <a:srgbClr val="FF0000"/>
                </a:solidFill>
                <a:latin typeface="Arial"/>
              </a:rPr>
              <a:t>cannot</a:t>
            </a:r>
            <a:r>
              <a:rPr lang="it-IT" b="1" kern="0" dirty="0">
                <a:solidFill>
                  <a:srgbClr val="FF0000"/>
                </a:solidFill>
                <a:latin typeface="Arial"/>
              </a:rPr>
              <a:t> estimate the </a:t>
            </a:r>
            <a:r>
              <a:rPr lang="it-IT" b="1" kern="0" dirty="0" err="1">
                <a:solidFill>
                  <a:srgbClr val="FF0000"/>
                </a:solidFill>
                <a:latin typeface="Arial"/>
              </a:rPr>
              <a:t>lifetime</a:t>
            </a:r>
            <a:r>
              <a:rPr lang="it-IT" b="1" kern="0" dirty="0">
                <a:solidFill>
                  <a:srgbClr val="FF0000"/>
                </a:solidFill>
                <a:latin typeface="Arial"/>
              </a:rPr>
              <a:t> from </a:t>
            </a:r>
            <a:r>
              <a:rPr lang="it-IT" b="1" kern="0" dirty="0" err="1">
                <a:solidFill>
                  <a:srgbClr val="FF0000"/>
                </a:solidFill>
                <a:latin typeface="Arial"/>
              </a:rPr>
              <a:t>this</a:t>
            </a:r>
            <a:r>
              <a:rPr lang="it-IT" b="1" kern="0" dirty="0">
                <a:solidFill>
                  <a:srgbClr val="FF0000"/>
                </a:solidFill>
                <a:latin typeface="Arial"/>
              </a:rPr>
              <a:t> </a:t>
            </a:r>
            <a:r>
              <a:rPr lang="it-IT" b="1" kern="0" dirty="0" err="1">
                <a:solidFill>
                  <a:srgbClr val="FF0000"/>
                </a:solidFill>
                <a:latin typeface="Arial"/>
              </a:rPr>
              <a:t>simulation</a:t>
            </a:r>
            <a:endParaRPr lang="it-IT" b="1" kern="0" dirty="0">
              <a:solidFill>
                <a:srgbClr val="FF0000"/>
              </a:solidFill>
              <a:latin typeface="Arial"/>
            </a:endParaRPr>
          </a:p>
        </p:txBody>
      </p:sp>
      <p:pic>
        <p:nvPicPr>
          <p:cNvPr id="19" name="Immagine 18">
            <a:extLst>
              <a:ext uri="{FF2B5EF4-FFF2-40B4-BE49-F238E27FC236}">
                <a16:creationId xmlns:a16="http://schemas.microsoft.com/office/drawing/2014/main" id="{4AC2CCF8-877C-01E6-D899-B39231E65B6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439" t="1227" r="824" b="49387"/>
          <a:stretch/>
        </p:blipFill>
        <p:spPr>
          <a:xfrm>
            <a:off x="684593" y="925926"/>
            <a:ext cx="3202654" cy="2440628"/>
          </a:xfrm>
          <a:prstGeom prst="rect">
            <a:avLst/>
          </a:prstGeom>
        </p:spPr>
      </p:pic>
      <p:pic>
        <p:nvPicPr>
          <p:cNvPr id="21" name="Immagine 20">
            <a:extLst>
              <a:ext uri="{FF2B5EF4-FFF2-40B4-BE49-F238E27FC236}">
                <a16:creationId xmlns:a16="http://schemas.microsoft.com/office/drawing/2014/main" id="{B059F92E-2026-D71D-461E-48361EB2FCA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9236" y="3579373"/>
            <a:ext cx="3286111" cy="2509305"/>
          </a:xfrm>
          <a:prstGeom prst="rect">
            <a:avLst/>
          </a:prstGeom>
        </p:spPr>
      </p:pic>
      <p:pic>
        <p:nvPicPr>
          <p:cNvPr id="23" name="Immagine 22">
            <a:extLst>
              <a:ext uri="{FF2B5EF4-FFF2-40B4-BE49-F238E27FC236}">
                <a16:creationId xmlns:a16="http://schemas.microsoft.com/office/drawing/2014/main" id="{2BB435F4-D13F-5A7E-824D-D8008CCE8E6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593" y="3577649"/>
            <a:ext cx="3202654" cy="2452032"/>
          </a:xfrm>
          <a:prstGeom prst="rect">
            <a:avLst/>
          </a:prstGeom>
        </p:spPr>
      </p:pic>
      <p:pic>
        <p:nvPicPr>
          <p:cNvPr id="24" name="Immagine 23">
            <a:extLst>
              <a:ext uri="{FF2B5EF4-FFF2-40B4-BE49-F238E27FC236}">
                <a16:creationId xmlns:a16="http://schemas.microsoft.com/office/drawing/2014/main" id="{4A47A691-606B-A8B1-6F4A-0B2B3DC5C40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439" t="49480" r="824" b="1133"/>
          <a:stretch/>
        </p:blipFill>
        <p:spPr>
          <a:xfrm>
            <a:off x="4132693" y="928974"/>
            <a:ext cx="3202654" cy="2440627"/>
          </a:xfrm>
          <a:prstGeom prst="rect">
            <a:avLst/>
          </a:prstGeom>
        </p:spPr>
      </p:pic>
      <p:sp>
        <p:nvSpPr>
          <p:cNvPr id="26" name="Rettangolo con angoli arrotondati 25">
            <a:extLst>
              <a:ext uri="{FF2B5EF4-FFF2-40B4-BE49-F238E27FC236}">
                <a16:creationId xmlns:a16="http://schemas.microsoft.com/office/drawing/2014/main" id="{BDAAC196-04DE-583A-F705-90248EA91502}"/>
              </a:ext>
            </a:extLst>
          </p:cNvPr>
          <p:cNvSpPr/>
          <p:nvPr/>
        </p:nvSpPr>
        <p:spPr>
          <a:xfrm>
            <a:off x="606056" y="765542"/>
            <a:ext cx="6729291" cy="2632299"/>
          </a:xfrm>
          <a:prstGeom prst="round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9882C2BF-71AC-143F-B549-7FDC574CE680}"/>
              </a:ext>
            </a:extLst>
          </p:cNvPr>
          <p:cNvSpPr txBox="1"/>
          <p:nvPr/>
        </p:nvSpPr>
        <p:spPr>
          <a:xfrm>
            <a:off x="7335347" y="1262201"/>
            <a:ext cx="47781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b="1" kern="0" dirty="0" err="1">
                <a:solidFill>
                  <a:srgbClr val="00B050"/>
                </a:solidFill>
                <a:latin typeface="Arial"/>
              </a:rPr>
              <a:t>Collimation</a:t>
            </a:r>
            <a:r>
              <a:rPr lang="it-IT" b="1" kern="0" dirty="0">
                <a:solidFill>
                  <a:srgbClr val="00B050"/>
                </a:solidFill>
                <a:latin typeface="Arial"/>
              </a:rPr>
              <a:t> </a:t>
            </a:r>
            <a:r>
              <a:rPr lang="it-IT" b="1" kern="0" dirty="0" err="1">
                <a:solidFill>
                  <a:srgbClr val="00B050"/>
                </a:solidFill>
                <a:latin typeface="Arial"/>
              </a:rPr>
              <a:t>insertion</a:t>
            </a:r>
            <a:r>
              <a:rPr lang="it-IT" b="1" kern="0" dirty="0">
                <a:solidFill>
                  <a:srgbClr val="00B050"/>
                </a:solidFill>
                <a:latin typeface="Arial"/>
              </a:rPr>
              <a:t> </a:t>
            </a:r>
            <a:r>
              <a:rPr lang="it-IT" b="1" kern="0" dirty="0" err="1">
                <a:solidFill>
                  <a:srgbClr val="00B050"/>
                </a:solidFill>
                <a:latin typeface="Arial"/>
              </a:rPr>
              <a:t>optics</a:t>
            </a:r>
            <a:r>
              <a:rPr lang="it-IT" b="1" kern="0" dirty="0">
                <a:solidFill>
                  <a:srgbClr val="00B050"/>
                </a:solidFill>
                <a:latin typeface="Arial"/>
              </a:rPr>
              <a:t> </a:t>
            </a:r>
            <a:r>
              <a:rPr lang="it-IT" b="1" kern="0" dirty="0" err="1">
                <a:solidFill>
                  <a:srgbClr val="00B050"/>
                </a:solidFill>
                <a:latin typeface="Arial"/>
              </a:rPr>
              <a:t>not</a:t>
            </a:r>
            <a:r>
              <a:rPr lang="it-IT" b="1" kern="0" dirty="0">
                <a:solidFill>
                  <a:srgbClr val="00B050"/>
                </a:solidFill>
                <a:latin typeface="Arial"/>
              </a:rPr>
              <a:t> </a:t>
            </a:r>
            <a:r>
              <a:rPr lang="it-IT" b="1" kern="0" dirty="0" err="1">
                <a:solidFill>
                  <a:srgbClr val="00B050"/>
                </a:solidFill>
                <a:latin typeface="Arial"/>
              </a:rPr>
              <a:t>included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29" name="Rettangolo con angoli arrotondati 28">
            <a:extLst>
              <a:ext uri="{FF2B5EF4-FFF2-40B4-BE49-F238E27FC236}">
                <a16:creationId xmlns:a16="http://schemas.microsoft.com/office/drawing/2014/main" id="{9AB4B8FE-04CB-7E8C-0A0C-EE07E0EAB754}"/>
              </a:ext>
            </a:extLst>
          </p:cNvPr>
          <p:cNvSpPr/>
          <p:nvPr/>
        </p:nvSpPr>
        <p:spPr>
          <a:xfrm>
            <a:off x="606056" y="3489599"/>
            <a:ext cx="6729291" cy="2632299"/>
          </a:xfrm>
          <a:prstGeom prst="roundRect">
            <a:avLst/>
          </a:prstGeom>
          <a:noFill/>
          <a:ln w="28575">
            <a:solidFill>
              <a:srgbClr val="FF0D0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D0D"/>
              </a:solidFill>
            </a:endParaRPr>
          </a:p>
        </p:txBody>
      </p:sp>
      <p:sp>
        <p:nvSpPr>
          <p:cNvPr id="30" name="CasellaDiTesto 29">
            <a:extLst>
              <a:ext uri="{FF2B5EF4-FFF2-40B4-BE49-F238E27FC236}">
                <a16:creationId xmlns:a16="http://schemas.microsoft.com/office/drawing/2014/main" id="{B6D1D165-FB3B-2A98-1F2B-4F577E04350F}"/>
              </a:ext>
            </a:extLst>
          </p:cNvPr>
          <p:cNvSpPr txBox="1"/>
          <p:nvPr/>
        </p:nvSpPr>
        <p:spPr>
          <a:xfrm>
            <a:off x="7413884" y="4054070"/>
            <a:ext cx="47781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b="1" kern="0" dirty="0" err="1">
                <a:solidFill>
                  <a:srgbClr val="FF0D0D"/>
                </a:solidFill>
                <a:latin typeface="Arial"/>
              </a:rPr>
              <a:t>Collimation</a:t>
            </a:r>
            <a:r>
              <a:rPr lang="it-IT" b="1" kern="0" dirty="0">
                <a:solidFill>
                  <a:srgbClr val="FF0D0D"/>
                </a:solidFill>
                <a:latin typeface="Arial"/>
              </a:rPr>
              <a:t> </a:t>
            </a:r>
            <a:r>
              <a:rPr lang="it-IT" b="1" kern="0" dirty="0" err="1">
                <a:solidFill>
                  <a:srgbClr val="FF0D0D"/>
                </a:solidFill>
                <a:latin typeface="Arial"/>
              </a:rPr>
              <a:t>insertion</a:t>
            </a:r>
            <a:r>
              <a:rPr lang="it-IT" b="1" kern="0" dirty="0">
                <a:solidFill>
                  <a:srgbClr val="FF0D0D"/>
                </a:solidFill>
                <a:latin typeface="Arial"/>
              </a:rPr>
              <a:t> </a:t>
            </a:r>
            <a:r>
              <a:rPr lang="it-IT" b="1" kern="0" dirty="0" err="1">
                <a:solidFill>
                  <a:srgbClr val="FF0D0D"/>
                </a:solidFill>
                <a:latin typeface="Arial"/>
              </a:rPr>
              <a:t>optics</a:t>
            </a:r>
            <a:r>
              <a:rPr lang="it-IT" b="1" kern="0" dirty="0">
                <a:solidFill>
                  <a:srgbClr val="FF0D0D"/>
                </a:solidFill>
                <a:latin typeface="Arial"/>
              </a:rPr>
              <a:t> </a:t>
            </a:r>
            <a:r>
              <a:rPr lang="it-IT" b="1" kern="0" dirty="0" err="1">
                <a:solidFill>
                  <a:srgbClr val="FF0D0D"/>
                </a:solidFill>
                <a:latin typeface="Arial"/>
              </a:rPr>
              <a:t>included</a:t>
            </a:r>
            <a:endParaRPr lang="en-US" dirty="0">
              <a:solidFill>
                <a:srgbClr val="FF0D0D"/>
              </a:solidFill>
            </a:endParaRPr>
          </a:p>
        </p:txBody>
      </p:sp>
      <p:sp>
        <p:nvSpPr>
          <p:cNvPr id="32" name="CasellaDiTesto 31">
            <a:extLst>
              <a:ext uri="{FF2B5EF4-FFF2-40B4-BE49-F238E27FC236}">
                <a16:creationId xmlns:a16="http://schemas.microsoft.com/office/drawing/2014/main" id="{B05B1571-31F4-529C-CFF1-20ED9C2E459B}"/>
              </a:ext>
            </a:extLst>
          </p:cNvPr>
          <p:cNvSpPr txBox="1"/>
          <p:nvPr/>
        </p:nvSpPr>
        <p:spPr>
          <a:xfrm>
            <a:off x="1266590" y="5073646"/>
            <a:ext cx="2072034" cy="3702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kern="0" dirty="0" err="1">
                <a:solidFill>
                  <a:schemeClr val="bg1"/>
                </a:solidFill>
                <a:latin typeface="Arial"/>
              </a:rPr>
              <a:t>Courtesy</a:t>
            </a:r>
            <a:r>
              <a:rPr lang="it-IT" kern="0" dirty="0">
                <a:solidFill>
                  <a:schemeClr val="bg1"/>
                </a:solidFill>
                <a:latin typeface="Arial"/>
              </a:rPr>
              <a:t> K. Andre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3" name="CasellaDiTesto 32">
            <a:extLst>
              <a:ext uri="{FF2B5EF4-FFF2-40B4-BE49-F238E27FC236}">
                <a16:creationId xmlns:a16="http://schemas.microsoft.com/office/drawing/2014/main" id="{95118AE1-9AA3-6C77-F6F4-33B85E0F01EE}"/>
              </a:ext>
            </a:extLst>
          </p:cNvPr>
          <p:cNvSpPr txBox="1"/>
          <p:nvPr/>
        </p:nvSpPr>
        <p:spPr>
          <a:xfrm>
            <a:off x="1249903" y="2459427"/>
            <a:ext cx="2072034" cy="3702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kern="0" dirty="0" err="1">
                <a:solidFill>
                  <a:schemeClr val="bg1"/>
                </a:solidFill>
                <a:latin typeface="Arial"/>
              </a:rPr>
              <a:t>Courtesy</a:t>
            </a:r>
            <a:r>
              <a:rPr lang="it-IT" kern="0" dirty="0">
                <a:solidFill>
                  <a:schemeClr val="bg1"/>
                </a:solidFill>
                <a:latin typeface="Arial"/>
              </a:rPr>
              <a:t> K. Andre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Freccia circolare a sinistra 2">
            <a:extLst>
              <a:ext uri="{FF2B5EF4-FFF2-40B4-BE49-F238E27FC236}">
                <a16:creationId xmlns:a16="http://schemas.microsoft.com/office/drawing/2014/main" id="{838D4955-F623-7661-0A0E-5B9823000D7B}"/>
              </a:ext>
            </a:extLst>
          </p:cNvPr>
          <p:cNvSpPr/>
          <p:nvPr/>
        </p:nvSpPr>
        <p:spPr>
          <a:xfrm>
            <a:off x="7497336" y="2620001"/>
            <a:ext cx="490888" cy="1392603"/>
          </a:xfrm>
          <a:prstGeom prst="curvedLeftArrow">
            <a:avLst/>
          </a:prstGeom>
          <a:solidFill>
            <a:srgbClr val="0033A0"/>
          </a:solidFill>
          <a:ln>
            <a:solidFill>
              <a:srgbClr val="0033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70A1C5E7-3E0F-86F9-664D-B0DB01AB8AA0}"/>
              </a:ext>
            </a:extLst>
          </p:cNvPr>
          <p:cNvSpPr txBox="1"/>
          <p:nvPr/>
        </p:nvSpPr>
        <p:spPr>
          <a:xfrm>
            <a:off x="7988224" y="2993136"/>
            <a:ext cx="420377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kern="0" dirty="0" err="1">
                <a:solidFill>
                  <a:srgbClr val="0033A0"/>
                </a:solidFill>
                <a:latin typeface="Arial"/>
              </a:rPr>
              <a:t>Including</a:t>
            </a:r>
            <a:r>
              <a:rPr lang="it-IT" kern="0" dirty="0">
                <a:solidFill>
                  <a:srgbClr val="0033A0"/>
                </a:solidFill>
                <a:latin typeface="Arial"/>
              </a:rPr>
              <a:t> </a:t>
            </a:r>
            <a:r>
              <a:rPr lang="it-IT" kern="0" dirty="0" err="1">
                <a:solidFill>
                  <a:srgbClr val="0033A0"/>
                </a:solidFill>
                <a:latin typeface="Arial"/>
              </a:rPr>
              <a:t>collimation</a:t>
            </a:r>
            <a:r>
              <a:rPr lang="it-IT" kern="0" dirty="0">
                <a:solidFill>
                  <a:srgbClr val="0033A0"/>
                </a:solidFill>
                <a:latin typeface="Arial"/>
              </a:rPr>
              <a:t> </a:t>
            </a:r>
            <a:r>
              <a:rPr lang="it-IT" kern="0" dirty="0" err="1">
                <a:solidFill>
                  <a:srgbClr val="0033A0"/>
                </a:solidFill>
                <a:latin typeface="Arial"/>
              </a:rPr>
              <a:t>insertion</a:t>
            </a:r>
            <a:r>
              <a:rPr lang="it-IT" kern="0" dirty="0">
                <a:solidFill>
                  <a:srgbClr val="0033A0"/>
                </a:solidFill>
                <a:latin typeface="Arial"/>
              </a:rPr>
              <a:t> </a:t>
            </a:r>
            <a:r>
              <a:rPr lang="it-IT" kern="0" dirty="0" err="1">
                <a:solidFill>
                  <a:srgbClr val="0033A0"/>
                </a:solidFill>
                <a:latin typeface="Arial"/>
              </a:rPr>
              <a:t>optics</a:t>
            </a:r>
            <a:r>
              <a:rPr lang="it-IT" kern="0" dirty="0">
                <a:solidFill>
                  <a:srgbClr val="0033A0"/>
                </a:solidFill>
                <a:latin typeface="Arial"/>
              </a:rPr>
              <a:t> and full aperture and </a:t>
            </a:r>
            <a:r>
              <a:rPr lang="it-IT" kern="0" dirty="0" err="1">
                <a:solidFill>
                  <a:srgbClr val="0033A0"/>
                </a:solidFill>
                <a:latin typeface="Arial"/>
              </a:rPr>
              <a:t>collimator</a:t>
            </a:r>
            <a:r>
              <a:rPr lang="it-IT" kern="0" dirty="0">
                <a:solidFill>
                  <a:srgbClr val="0033A0"/>
                </a:solidFill>
                <a:latin typeface="Arial"/>
              </a:rPr>
              <a:t> model</a:t>
            </a:r>
            <a:endParaRPr lang="en-US" dirty="0">
              <a:solidFill>
                <a:srgbClr val="0033A0"/>
              </a:solidFill>
            </a:endParaRP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939E65C2-396A-A6BC-413B-527666ECB99A}"/>
              </a:ext>
            </a:extLst>
          </p:cNvPr>
          <p:cNvSpPr txBox="1">
            <a:spLocks/>
          </p:cNvSpPr>
          <p:nvPr/>
        </p:nvSpPr>
        <p:spPr>
          <a:xfrm>
            <a:off x="4264131" y="6439281"/>
            <a:ext cx="657222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rgbClr val="0033A0"/>
                </a:solidFill>
                <a:latin typeface="Arial"/>
              </a:rPr>
              <a:t>G. Broggi | Including beam-beam effects in collimation studies for the FCC-ee</a:t>
            </a: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9113055E-83E8-2320-827D-6D359FD0872D}"/>
              </a:ext>
            </a:extLst>
          </p:cNvPr>
          <p:cNvSpPr txBox="1">
            <a:spLocks/>
          </p:cNvSpPr>
          <p:nvPr/>
        </p:nvSpPr>
        <p:spPr>
          <a:xfrm>
            <a:off x="25296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05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/09</a:t>
            </a: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/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2024</a:t>
            </a:r>
          </a:p>
        </p:txBody>
      </p:sp>
    </p:spTree>
    <p:extLst>
      <p:ext uri="{BB962C8B-B14F-4D97-AF65-F5344CB8AC3E}">
        <p14:creationId xmlns:p14="http://schemas.microsoft.com/office/powerpoint/2010/main" val="9520891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magine 16" descr="Immagine che contiene testo, schermata, diagramma, Diagramma&#10;&#10;Descrizione generata automaticamente">
            <a:extLst>
              <a:ext uri="{FF2B5EF4-FFF2-40B4-BE49-F238E27FC236}">
                <a16:creationId xmlns:a16="http://schemas.microsoft.com/office/drawing/2014/main" id="{DB61466D-EE21-51FD-F6BE-8578CCA857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9" y="3175904"/>
            <a:ext cx="3657607" cy="2926086"/>
          </a:xfrm>
          <a:prstGeom prst="rect">
            <a:avLst/>
          </a:prstGeom>
        </p:spPr>
      </p:pic>
      <p:pic>
        <p:nvPicPr>
          <p:cNvPr id="11" name="Immagine 10" descr="Immagine che contiene testo, schermata, Diagramma, diagramma&#10;&#10;Descrizione generata automaticamente">
            <a:extLst>
              <a:ext uri="{FF2B5EF4-FFF2-40B4-BE49-F238E27FC236}">
                <a16:creationId xmlns:a16="http://schemas.microsoft.com/office/drawing/2014/main" id="{5214B1DB-64EA-F012-3B06-09AFCEE1283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9116" y="3175904"/>
            <a:ext cx="3657607" cy="2926086"/>
          </a:xfrm>
          <a:prstGeom prst="rect">
            <a:avLst/>
          </a:prstGeom>
        </p:spPr>
      </p:pic>
      <p:cxnSp>
        <p:nvCxnSpPr>
          <p:cNvPr id="4" name="Connettore diritto 3">
            <a:extLst>
              <a:ext uri="{FF2B5EF4-FFF2-40B4-BE49-F238E27FC236}">
                <a16:creationId xmlns:a16="http://schemas.microsoft.com/office/drawing/2014/main" id="{58436E0C-8399-36BB-2BAA-8F236833E01D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2" descr="LogoDesign &lt; FCC &lt; TWiki">
            <a:extLst>
              <a:ext uri="{FF2B5EF4-FFF2-40B4-BE49-F238E27FC236}">
                <a16:creationId xmlns:a16="http://schemas.microsoft.com/office/drawing/2014/main" id="{F6877A3D-5279-2F80-BE33-370DBC4996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6D8A2479-8C5B-DF90-4C55-3DD851467A6D}"/>
              </a:ext>
            </a:extLst>
          </p:cNvPr>
          <p:cNvSpPr txBox="1"/>
          <p:nvPr/>
        </p:nvSpPr>
        <p:spPr>
          <a:xfrm>
            <a:off x="182880" y="942909"/>
            <a:ext cx="10048775" cy="213135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 defTabSz="685727">
              <a:lnSpc>
                <a:spcPts val="1700"/>
              </a:lnSpc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/>
            </a:pPr>
            <a:r>
              <a:rPr lang="it-IT" kern="0" dirty="0">
                <a:solidFill>
                  <a:srgbClr val="2F2F2F"/>
                </a:solidFill>
                <a:latin typeface="Arial"/>
              </a:rPr>
              <a:t>Lost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particles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accumulated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to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obtain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b="1" kern="0" dirty="0" err="1">
                <a:solidFill>
                  <a:srgbClr val="2F2F2F"/>
                </a:solidFill>
                <a:latin typeface="Arial"/>
              </a:rPr>
              <a:t>loss</a:t>
            </a:r>
            <a:r>
              <a:rPr lang="it-IT" b="1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b="1" kern="0" dirty="0" err="1">
                <a:solidFill>
                  <a:srgbClr val="2F2F2F"/>
                </a:solidFill>
                <a:latin typeface="Arial"/>
              </a:rPr>
              <a:t>maps</a:t>
            </a:r>
            <a:endParaRPr lang="it-IT" b="1" kern="0" dirty="0">
              <a:solidFill>
                <a:srgbClr val="2F2F2F"/>
              </a:solidFill>
              <a:latin typeface="Arial"/>
            </a:endParaRPr>
          </a:p>
          <a:p>
            <a:pPr marL="342900" indent="-342900" defTabSz="685727">
              <a:lnSpc>
                <a:spcPts val="17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r>
              <a:rPr lang="it-IT" kern="0" dirty="0">
                <a:solidFill>
                  <a:srgbClr val="2F2F2F"/>
                </a:solidFill>
                <a:latin typeface="Arial"/>
              </a:rPr>
              <a:t>The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loss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maps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are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scaled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to the </a:t>
            </a:r>
            <a:r>
              <a:rPr lang="it-IT" b="1" kern="0" dirty="0" err="1">
                <a:solidFill>
                  <a:srgbClr val="0033A0"/>
                </a:solidFill>
                <a:latin typeface="Arial"/>
              </a:rPr>
              <a:t>combined</a:t>
            </a:r>
            <a:r>
              <a:rPr lang="it-IT" b="1" kern="0" dirty="0">
                <a:solidFill>
                  <a:srgbClr val="0033A0"/>
                </a:solidFill>
                <a:latin typeface="Arial"/>
              </a:rPr>
              <a:t> </a:t>
            </a:r>
            <a:r>
              <a:rPr lang="it-IT" b="1" kern="0" dirty="0" err="1">
                <a:solidFill>
                  <a:srgbClr val="0033A0"/>
                </a:solidFill>
                <a:latin typeface="Arial"/>
              </a:rPr>
              <a:t>nominal</a:t>
            </a:r>
            <a:r>
              <a:rPr lang="it-IT" b="1" kern="0" dirty="0">
                <a:solidFill>
                  <a:srgbClr val="0033A0"/>
                </a:solidFill>
                <a:latin typeface="Arial"/>
              </a:rPr>
              <a:t> </a:t>
            </a:r>
            <a:r>
              <a:rPr lang="it-IT" b="1" kern="0" dirty="0" err="1">
                <a:solidFill>
                  <a:srgbClr val="0033A0"/>
                </a:solidFill>
                <a:latin typeface="Arial"/>
              </a:rPr>
              <a:t>beam</a:t>
            </a:r>
            <a:r>
              <a:rPr lang="it-IT" b="1" kern="0" dirty="0">
                <a:solidFill>
                  <a:srgbClr val="0033A0"/>
                </a:solidFill>
                <a:latin typeface="Arial"/>
              </a:rPr>
              <a:t> </a:t>
            </a:r>
            <a:r>
              <a:rPr lang="it-IT" b="1" kern="0" dirty="0" err="1">
                <a:solidFill>
                  <a:srgbClr val="0033A0"/>
                </a:solidFill>
                <a:latin typeface="Arial"/>
              </a:rPr>
              <a:t>lifetime</a:t>
            </a:r>
            <a:r>
              <a:rPr lang="it-IT" b="1" kern="0" dirty="0">
                <a:solidFill>
                  <a:srgbClr val="0033A0"/>
                </a:solidFill>
                <a:latin typeface="Arial"/>
              </a:rPr>
              <a:t>                             </a:t>
            </a:r>
            <a:r>
              <a:rPr lang="it-IT" kern="0" dirty="0">
                <a:solidFill>
                  <a:srgbClr val="0033A0"/>
                </a:solidFill>
                <a:latin typeface="Arial"/>
              </a:rPr>
              <a:t>      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from lattice, SR,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beamstrahlung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and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luminosity</a:t>
            </a:r>
            <a:endParaRPr lang="it-IT" kern="0" dirty="0">
              <a:solidFill>
                <a:srgbClr val="2F2F2F"/>
              </a:solidFill>
              <a:latin typeface="Arial"/>
            </a:endParaRPr>
          </a:p>
          <a:p>
            <a:pPr marL="342900" indent="-342900" defTabSz="685727">
              <a:lnSpc>
                <a:spcPts val="17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r>
              <a:rPr lang="it-IT" kern="0" dirty="0" err="1">
                <a:solidFill>
                  <a:srgbClr val="2F2F2F"/>
                </a:solidFill>
                <a:latin typeface="Arial"/>
              </a:rPr>
              <a:t>Losses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intercepted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by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betatron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collimators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in </a:t>
            </a:r>
            <a:r>
              <a:rPr lang="it-IT" kern="0" dirty="0">
                <a:solidFill>
                  <a:srgbClr val="0033A0"/>
                </a:solidFill>
                <a:latin typeface="Arial"/>
              </a:rPr>
              <a:t>PF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(</a:t>
            </a:r>
            <a:r>
              <a:rPr lang="it-IT" kern="0" dirty="0">
                <a:solidFill>
                  <a:srgbClr val="0033A0"/>
                </a:solidFill>
                <a:latin typeface="Arial"/>
              </a:rPr>
              <a:t>43%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)</a:t>
            </a:r>
          </a:p>
          <a:p>
            <a:pPr marL="342900" indent="-342900" defTabSz="685727">
              <a:lnSpc>
                <a:spcPts val="17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r>
              <a:rPr lang="it-IT" kern="0" dirty="0">
                <a:solidFill>
                  <a:srgbClr val="2F2F2F"/>
                </a:solidFill>
                <a:latin typeface="Arial"/>
              </a:rPr>
              <a:t>Large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losses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on the TCR.V.C0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collimators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in IPD, IPA and IPJ with no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losses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in IPG</a:t>
            </a:r>
          </a:p>
          <a:p>
            <a:pPr marL="800100" lvl="1" indent="-342900" defTabSz="685727">
              <a:lnSpc>
                <a:spcPts val="17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Wingdings" panose="05000000000000000000" pitchFamily="2" charset="2"/>
              <a:buChar char="Ø"/>
              <a:defRPr/>
            </a:pPr>
            <a:r>
              <a:rPr lang="it-IT" kern="0" dirty="0">
                <a:solidFill>
                  <a:srgbClr val="FF0000"/>
                </a:solidFill>
                <a:latin typeface="Arial"/>
              </a:rPr>
              <a:t>Up to 3.1 kW 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on a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vertical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SR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collimator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(TCR.V.C0)</a:t>
            </a:r>
          </a:p>
          <a:p>
            <a:pPr marL="800100" lvl="1" indent="-342900" defTabSz="685727">
              <a:lnSpc>
                <a:spcPts val="17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Wingdings" panose="05000000000000000000" pitchFamily="2" charset="2"/>
              <a:buChar char="Ø"/>
              <a:defRPr/>
            </a:pPr>
            <a:r>
              <a:rPr lang="it-IT" kern="0" dirty="0" err="1">
                <a:solidFill>
                  <a:srgbClr val="2F2F2F"/>
                </a:solidFill>
                <a:latin typeface="Arial"/>
              </a:rPr>
              <a:t>Likely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single-pass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losses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that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cannot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be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intercepted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by the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halo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collimation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system in PF</a:t>
            </a:r>
          </a:p>
        </p:txBody>
      </p:sp>
      <p:sp>
        <p:nvSpPr>
          <p:cNvPr id="13" name="Title 2">
            <a:extLst>
              <a:ext uri="{FF2B5EF4-FFF2-40B4-BE49-F238E27FC236}">
                <a16:creationId xmlns:a16="http://schemas.microsoft.com/office/drawing/2014/main" id="{1D904485-4694-78C4-591E-BD137490B7A9}"/>
              </a:ext>
            </a:extLst>
          </p:cNvPr>
          <p:cNvSpPr txBox="1">
            <a:spLocks/>
          </p:cNvSpPr>
          <p:nvPr/>
        </p:nvSpPr>
        <p:spPr>
          <a:xfrm>
            <a:off x="182880" y="182880"/>
            <a:ext cx="11376025" cy="53512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>
                <a:solidFill>
                  <a:srgbClr val="0033A0"/>
                </a:solidFill>
                <a:latin typeface="Arial"/>
              </a:rPr>
              <a:t>FCC-</a:t>
            </a:r>
            <a:r>
              <a:rPr lang="en-US" sz="3600" dirty="0" err="1">
                <a:solidFill>
                  <a:srgbClr val="0033A0"/>
                </a:solidFill>
                <a:latin typeface="Arial"/>
              </a:rPr>
              <a:t>ee</a:t>
            </a:r>
            <a:r>
              <a:rPr lang="en-US" sz="3600" dirty="0">
                <a:solidFill>
                  <a:srgbClr val="0033A0"/>
                </a:solidFill>
                <a:latin typeface="Arial"/>
              </a:rPr>
              <a:t> </a:t>
            </a:r>
            <a:r>
              <a:rPr lang="en-US" sz="3600" i="1" dirty="0">
                <a:solidFill>
                  <a:srgbClr val="0033A0"/>
                </a:solidFill>
                <a:latin typeface="Arial"/>
              </a:rPr>
              <a:t>Z</a:t>
            </a:r>
            <a:r>
              <a:rPr lang="en-US" sz="3600" dirty="0">
                <a:solidFill>
                  <a:srgbClr val="0033A0"/>
                </a:solidFill>
                <a:latin typeface="Arial"/>
              </a:rPr>
              <a:t>-mode spent beam losses</a:t>
            </a: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5D373A31-A92E-853C-6C2B-A2142534839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7204" y="534070"/>
            <a:ext cx="3788903" cy="307778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43DE7EBA-FD34-CBE8-C831-97CD80B41218}"/>
              </a:ext>
            </a:extLst>
          </p:cNvPr>
          <p:cNvSpPr txBox="1"/>
          <p:nvPr/>
        </p:nvSpPr>
        <p:spPr>
          <a:xfrm>
            <a:off x="8581144" y="197609"/>
            <a:ext cx="28903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Lifetime for  the </a:t>
            </a:r>
            <a:r>
              <a:rPr lang="en-US" sz="1400" i="1" dirty="0"/>
              <a:t>Z</a:t>
            </a:r>
            <a:r>
              <a:rPr lang="en-US" sz="1400" dirty="0"/>
              <a:t> mode,  </a:t>
            </a:r>
            <a:r>
              <a:rPr lang="en-US" sz="1400" dirty="0">
                <a:hlinkClick r:id="rId6"/>
              </a:rPr>
              <a:t>K. </a:t>
            </a:r>
            <a:r>
              <a:rPr lang="en-US" sz="1400" dirty="0" err="1">
                <a:hlinkClick r:id="rId6"/>
              </a:rPr>
              <a:t>Oide</a:t>
            </a:r>
            <a:r>
              <a:rPr lang="en-US" sz="1400" dirty="0">
                <a:hlinkClick r:id="rId6"/>
              </a:rPr>
              <a:t> talk</a:t>
            </a:r>
            <a:endParaRPr lang="en-US" sz="1400" dirty="0"/>
          </a:p>
        </p:txBody>
      </p:sp>
      <p:sp>
        <p:nvSpPr>
          <p:cNvPr id="2" name="Segnaposto numero diapositiva 27">
            <a:extLst>
              <a:ext uri="{FF2B5EF4-FFF2-40B4-BE49-F238E27FC236}">
                <a16:creationId xmlns:a16="http://schemas.microsoft.com/office/drawing/2014/main" id="{851084B3-7068-4AD6-0F4B-30A5D43336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13</a:t>
            </a:fld>
            <a:endParaRPr lang="en-US" dirty="0">
              <a:solidFill>
                <a:srgbClr val="0033A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asellaDiTesto 2">
                <a:extLst>
                  <a:ext uri="{FF2B5EF4-FFF2-40B4-BE49-F238E27FC236}">
                    <a16:creationId xmlns:a16="http://schemas.microsoft.com/office/drawing/2014/main" id="{64C38277-62A7-F8EB-A2CE-1FEC01867960}"/>
                  </a:ext>
                </a:extLst>
              </p:cNvPr>
              <p:cNvSpPr txBox="1"/>
              <p:nvPr/>
            </p:nvSpPr>
            <p:spPr>
              <a:xfrm>
                <a:off x="8403097" y="989544"/>
                <a:ext cx="3502177" cy="605807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𝜏</m:t>
                      </m:r>
                      <m:r>
                        <a:rPr lang="it-IT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it-IT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it-IT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it-IT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it-IT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it-IT" sz="1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1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𝜏</m:t>
                                      </m:r>
                                    </m:e>
                                    <m:sub>
                                      <m:r>
                                        <a:rPr lang="it-IT" sz="1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𝑞</m:t>
                                      </m:r>
                                      <m:r>
                                        <a:rPr lang="it-IT" sz="1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+</m:t>
                                      </m:r>
                                      <m:r>
                                        <a:rPr lang="it-IT" sz="1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𝐵𝑆</m:t>
                                      </m:r>
                                      <m:r>
                                        <a:rPr lang="it-IT" sz="1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+</m:t>
                                      </m:r>
                                      <m:r>
                                        <a:rPr lang="it-IT" sz="1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𝑙𝑎𝑡𝑡𝑖𝑐𝑒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it-IT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it-IT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it-IT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it-IT" sz="1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1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𝜏</m:t>
                                      </m:r>
                                    </m:e>
                                    <m:sub>
                                      <m:r>
                                        <a:rPr lang="it-IT" sz="1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𝑙𝑢𝑚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it-IT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r>
                        <a:rPr lang="it-IT" sz="16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≅</m:t>
                      </m:r>
                      <m:r>
                        <a:rPr lang="it-IT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1174 </m:t>
                      </m:r>
                      <m:r>
                        <a:rPr lang="it-IT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𝑠</m:t>
                      </m:r>
                    </m:oMath>
                  </m:oMathPara>
                </a14:m>
                <a:endParaRPr lang="en-US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CasellaDiTesto 2">
                <a:extLst>
                  <a:ext uri="{FF2B5EF4-FFF2-40B4-BE49-F238E27FC236}">
                    <a16:creationId xmlns:a16="http://schemas.microsoft.com/office/drawing/2014/main" id="{64C38277-62A7-F8EB-A2CE-1FEC018679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03097" y="989544"/>
                <a:ext cx="3502177" cy="60580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 w="12700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Connettore 2 14">
            <a:extLst>
              <a:ext uri="{FF2B5EF4-FFF2-40B4-BE49-F238E27FC236}">
                <a16:creationId xmlns:a16="http://schemas.microsoft.com/office/drawing/2014/main" id="{81655229-50CA-D04B-1AED-94998FD36C36}"/>
              </a:ext>
            </a:extLst>
          </p:cNvPr>
          <p:cNvCxnSpPr>
            <a:cxnSpLocks/>
          </p:cNvCxnSpPr>
          <p:nvPr/>
        </p:nvCxnSpPr>
        <p:spPr>
          <a:xfrm flipH="1" flipV="1">
            <a:off x="7315200" y="5727028"/>
            <a:ext cx="548640" cy="433137"/>
          </a:xfrm>
          <a:prstGeom prst="straightConnector1">
            <a:avLst/>
          </a:prstGeom>
          <a:ln w="28575">
            <a:solidFill>
              <a:srgbClr val="0033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01AE57BF-D8BF-03EB-DB38-A08B9A9CB62D}"/>
              </a:ext>
            </a:extLst>
          </p:cNvPr>
          <p:cNvSpPr txBox="1"/>
          <p:nvPr/>
        </p:nvSpPr>
        <p:spPr>
          <a:xfrm>
            <a:off x="7860632" y="5975499"/>
            <a:ext cx="4331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rgbClr val="0033A0"/>
                </a:solidFill>
              </a:rPr>
              <a:t>NO </a:t>
            </a:r>
            <a:r>
              <a:rPr lang="it-IT" dirty="0" err="1">
                <a:solidFill>
                  <a:srgbClr val="0033A0"/>
                </a:solidFill>
              </a:rPr>
              <a:t>losses</a:t>
            </a:r>
            <a:r>
              <a:rPr lang="it-IT" dirty="0">
                <a:solidFill>
                  <a:srgbClr val="0033A0"/>
                </a:solidFill>
              </a:rPr>
              <a:t> on off-</a:t>
            </a:r>
            <a:r>
              <a:rPr lang="it-IT" dirty="0" err="1">
                <a:solidFill>
                  <a:srgbClr val="0033A0"/>
                </a:solidFill>
              </a:rPr>
              <a:t>momentum</a:t>
            </a:r>
            <a:r>
              <a:rPr lang="it-IT" dirty="0">
                <a:solidFill>
                  <a:srgbClr val="0033A0"/>
                </a:solidFill>
              </a:rPr>
              <a:t> </a:t>
            </a:r>
            <a:r>
              <a:rPr lang="it-IT" dirty="0" err="1">
                <a:solidFill>
                  <a:srgbClr val="0033A0"/>
                </a:solidFill>
              </a:rPr>
              <a:t>collimators</a:t>
            </a:r>
            <a:endParaRPr lang="en-US" dirty="0">
              <a:solidFill>
                <a:srgbClr val="0033A0"/>
              </a:solidFill>
            </a:endParaRPr>
          </a:p>
        </p:txBody>
      </p:sp>
      <p:cxnSp>
        <p:nvCxnSpPr>
          <p:cNvPr id="24" name="Connettore 2 23">
            <a:extLst>
              <a:ext uri="{FF2B5EF4-FFF2-40B4-BE49-F238E27FC236}">
                <a16:creationId xmlns:a16="http://schemas.microsoft.com/office/drawing/2014/main" id="{3CBE12FE-FE42-2FE7-53D7-2A3E1177F5AE}"/>
              </a:ext>
            </a:extLst>
          </p:cNvPr>
          <p:cNvCxnSpPr>
            <a:cxnSpLocks/>
          </p:cNvCxnSpPr>
          <p:nvPr/>
        </p:nvCxnSpPr>
        <p:spPr>
          <a:xfrm>
            <a:off x="9529011" y="3394479"/>
            <a:ext cx="702645" cy="568945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97E9EE11-DD67-CE9D-B770-63B5F01DF9E9}"/>
              </a:ext>
            </a:extLst>
          </p:cNvPr>
          <p:cNvSpPr txBox="1"/>
          <p:nvPr/>
        </p:nvSpPr>
        <p:spPr>
          <a:xfrm>
            <a:off x="8971053" y="3067043"/>
            <a:ext cx="11159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dirty="0"/>
              <a:t>TCR.V.C0</a:t>
            </a:r>
            <a:endParaRPr lang="en-US" sz="1400" dirty="0"/>
          </a:p>
        </p:txBody>
      </p:sp>
      <p:sp>
        <p:nvSpPr>
          <p:cNvPr id="30" name="Rettangolo con angoli arrotondati 29">
            <a:extLst>
              <a:ext uri="{FF2B5EF4-FFF2-40B4-BE49-F238E27FC236}">
                <a16:creationId xmlns:a16="http://schemas.microsoft.com/office/drawing/2014/main" id="{C57CD38A-A5E7-4E8F-AA5B-5AC781481B25}"/>
              </a:ext>
            </a:extLst>
          </p:cNvPr>
          <p:cNvSpPr/>
          <p:nvPr/>
        </p:nvSpPr>
        <p:spPr>
          <a:xfrm>
            <a:off x="8348465" y="932176"/>
            <a:ext cx="3657607" cy="761869"/>
          </a:xfrm>
          <a:prstGeom prst="roundRect">
            <a:avLst/>
          </a:prstGeom>
          <a:noFill/>
          <a:ln w="28575">
            <a:solidFill>
              <a:srgbClr val="0033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Connettore 2 31">
            <a:extLst>
              <a:ext uri="{FF2B5EF4-FFF2-40B4-BE49-F238E27FC236}">
                <a16:creationId xmlns:a16="http://schemas.microsoft.com/office/drawing/2014/main" id="{541F533D-502A-FAA3-6884-2EBE09A8681A}"/>
              </a:ext>
            </a:extLst>
          </p:cNvPr>
          <p:cNvCxnSpPr>
            <a:cxnSpLocks/>
          </p:cNvCxnSpPr>
          <p:nvPr/>
        </p:nvCxnSpPr>
        <p:spPr>
          <a:xfrm flipV="1">
            <a:off x="7569684" y="1356692"/>
            <a:ext cx="677983" cy="34514"/>
          </a:xfrm>
          <a:prstGeom prst="straightConnector1">
            <a:avLst/>
          </a:prstGeom>
          <a:ln w="19050">
            <a:solidFill>
              <a:srgbClr val="0033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Footer Placeholder 4">
            <a:extLst>
              <a:ext uri="{FF2B5EF4-FFF2-40B4-BE49-F238E27FC236}">
                <a16:creationId xmlns:a16="http://schemas.microsoft.com/office/drawing/2014/main" id="{2C3DAE60-C4A8-C728-F468-59B9C6E1D81E}"/>
              </a:ext>
            </a:extLst>
          </p:cNvPr>
          <p:cNvSpPr txBox="1">
            <a:spLocks/>
          </p:cNvSpPr>
          <p:nvPr/>
        </p:nvSpPr>
        <p:spPr>
          <a:xfrm>
            <a:off x="4264131" y="6439281"/>
            <a:ext cx="657222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rgbClr val="0033A0"/>
                </a:solidFill>
                <a:latin typeface="Arial"/>
              </a:rPr>
              <a:t>G. Broggi | Including beam-beam effects in collimation studies for the FCC-ee</a:t>
            </a:r>
          </a:p>
        </p:txBody>
      </p:sp>
      <p:sp>
        <p:nvSpPr>
          <p:cNvPr id="35" name="Footer Placeholder 4">
            <a:extLst>
              <a:ext uri="{FF2B5EF4-FFF2-40B4-BE49-F238E27FC236}">
                <a16:creationId xmlns:a16="http://schemas.microsoft.com/office/drawing/2014/main" id="{B6F099EF-843E-5BAF-C665-D0F72B29ECA3}"/>
              </a:ext>
            </a:extLst>
          </p:cNvPr>
          <p:cNvSpPr txBox="1">
            <a:spLocks/>
          </p:cNvSpPr>
          <p:nvPr/>
        </p:nvSpPr>
        <p:spPr>
          <a:xfrm>
            <a:off x="25296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05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/09</a:t>
            </a: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/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2024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D7E0A714-6EB1-85D5-23A8-71AF3188F546}"/>
              </a:ext>
            </a:extLst>
          </p:cNvPr>
          <p:cNvSpPr txBox="1"/>
          <p:nvPr/>
        </p:nvSpPr>
        <p:spPr>
          <a:xfrm>
            <a:off x="9426250" y="1794741"/>
            <a:ext cx="28202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rgbClr val="0033A0"/>
                </a:solidFill>
              </a:rPr>
              <a:t>Total </a:t>
            </a:r>
            <a:r>
              <a:rPr lang="it-IT" dirty="0" err="1">
                <a:solidFill>
                  <a:srgbClr val="0033A0"/>
                </a:solidFill>
              </a:rPr>
              <a:t>loss</a:t>
            </a:r>
            <a:r>
              <a:rPr lang="it-IT" dirty="0">
                <a:solidFill>
                  <a:srgbClr val="0033A0"/>
                </a:solidFill>
              </a:rPr>
              <a:t> power</a:t>
            </a:r>
            <a:r>
              <a:rPr lang="it-IT" dirty="0"/>
              <a:t>: </a:t>
            </a:r>
            <a:r>
              <a:rPr lang="it-IT" b="1" dirty="0">
                <a:solidFill>
                  <a:srgbClr val="FF0000"/>
                </a:solidFill>
              </a:rPr>
              <a:t>15 kW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9" name="Immagine 8" descr="Immagine che contiene testo, schermata, linea, diagramma&#10;&#10;Descrizione generata automaticamente">
            <a:extLst>
              <a:ext uri="{FF2B5EF4-FFF2-40B4-BE49-F238E27FC236}">
                <a16:creationId xmlns:a16="http://schemas.microsoft.com/office/drawing/2014/main" id="{4F48710F-A1D9-30F4-EEDD-4EF6AFC00CF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75904"/>
            <a:ext cx="4572009" cy="2926086"/>
          </a:xfrm>
          <a:prstGeom prst="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EDFD4F87-9E86-8D93-7630-C1D2B6C33D0F}"/>
              </a:ext>
            </a:extLst>
          </p:cNvPr>
          <p:cNvSpPr txBox="1"/>
          <p:nvPr/>
        </p:nvSpPr>
        <p:spPr>
          <a:xfrm>
            <a:off x="6784357" y="4280224"/>
            <a:ext cx="10752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33A0"/>
                </a:solidFill>
              </a:rPr>
              <a:t>collimation insertion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77CEFDF3-EEED-CB08-9327-E94444DD3910}"/>
              </a:ext>
            </a:extLst>
          </p:cNvPr>
          <p:cNvSpPr txBox="1"/>
          <p:nvPr/>
        </p:nvSpPr>
        <p:spPr>
          <a:xfrm>
            <a:off x="10329334" y="4280224"/>
            <a:ext cx="14080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33A0"/>
                </a:solidFill>
              </a:rPr>
              <a:t>Exp. interaction region</a:t>
            </a:r>
          </a:p>
        </p:txBody>
      </p:sp>
    </p:spTree>
    <p:extLst>
      <p:ext uri="{BB962C8B-B14F-4D97-AF65-F5344CB8AC3E}">
        <p14:creationId xmlns:p14="http://schemas.microsoft.com/office/powerpoint/2010/main" val="3981799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ttore diritto 3">
            <a:extLst>
              <a:ext uri="{FF2B5EF4-FFF2-40B4-BE49-F238E27FC236}">
                <a16:creationId xmlns:a16="http://schemas.microsoft.com/office/drawing/2014/main" id="{58436E0C-8399-36BB-2BAA-8F236833E01D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2" descr="LogoDesign &lt; FCC &lt; TWiki">
            <a:extLst>
              <a:ext uri="{FF2B5EF4-FFF2-40B4-BE49-F238E27FC236}">
                <a16:creationId xmlns:a16="http://schemas.microsoft.com/office/drawing/2014/main" id="{F6877A3D-5279-2F80-BE33-370DBC4996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6D8A2479-8C5B-DF90-4C55-3DD851467A6D}"/>
              </a:ext>
            </a:extLst>
          </p:cNvPr>
          <p:cNvSpPr txBox="1"/>
          <p:nvPr/>
        </p:nvSpPr>
        <p:spPr>
          <a:xfrm>
            <a:off x="182880" y="377439"/>
            <a:ext cx="8089449" cy="5927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727">
              <a:lnSpc>
                <a:spcPts val="1700"/>
              </a:lnSpc>
              <a:defRPr/>
            </a:pPr>
            <a:endParaRPr lang="it-IT" sz="2000" b="1" kern="0" dirty="0">
              <a:solidFill>
                <a:srgbClr val="2F2F2F"/>
              </a:solidFill>
              <a:latin typeface="Arial"/>
            </a:endParaRPr>
          </a:p>
          <a:p>
            <a:pPr lvl="1" defTabSz="685727">
              <a:lnSpc>
                <a:spcPts val="1700"/>
              </a:lnSpc>
              <a:defRPr/>
            </a:pPr>
            <a:endParaRPr lang="it-IT" b="1" kern="0" dirty="0">
              <a:solidFill>
                <a:srgbClr val="2F2F2F"/>
              </a:solidFill>
              <a:latin typeface="Arial"/>
            </a:endParaRPr>
          </a:p>
          <a:p>
            <a:pPr marL="342900" indent="-342900" defTabSz="685727">
              <a:lnSpc>
                <a:spcPts val="1700"/>
              </a:lnSpc>
              <a:spcBef>
                <a:spcPts val="400"/>
              </a:spcBef>
              <a:spcAft>
                <a:spcPts val="400"/>
              </a:spcAft>
              <a:buFont typeface="Wingdings" panose="05000000000000000000" pitchFamily="2" charset="2"/>
              <a:buChar char="Ø"/>
              <a:defRPr/>
            </a:pPr>
            <a:r>
              <a:rPr lang="it-IT" kern="0" dirty="0">
                <a:solidFill>
                  <a:srgbClr val="2F2F2F"/>
                </a:solidFill>
                <a:latin typeface="Arial"/>
              </a:rPr>
              <a:t>The high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losses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on SR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collimators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are in the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vertical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plane</a:t>
            </a:r>
            <a:endParaRPr lang="it-IT" kern="0" dirty="0">
              <a:solidFill>
                <a:srgbClr val="2F2F2F"/>
              </a:solidFill>
              <a:latin typeface="Arial"/>
            </a:endParaRPr>
          </a:p>
          <a:p>
            <a:pPr marL="342900" indent="-342900" defTabSz="685727">
              <a:lnSpc>
                <a:spcPts val="1700"/>
              </a:lnSpc>
              <a:spcBef>
                <a:spcPts val="400"/>
              </a:spcBef>
              <a:spcAft>
                <a:spcPts val="400"/>
              </a:spcAft>
              <a:buFont typeface="Wingdings" panose="05000000000000000000" pitchFamily="2" charset="2"/>
              <a:buChar char="Ø"/>
              <a:defRPr/>
            </a:pPr>
            <a:r>
              <a:rPr lang="it-IT" kern="0" dirty="0">
                <a:solidFill>
                  <a:srgbClr val="2F2F2F"/>
                </a:solidFill>
                <a:latin typeface="Arial"/>
              </a:rPr>
              <a:t>The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losses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are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driven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by a </a:t>
            </a:r>
            <a:r>
              <a:rPr lang="it-IT" kern="0" dirty="0">
                <a:solidFill>
                  <a:srgbClr val="FF0000"/>
                </a:solidFill>
                <a:latin typeface="Arial"/>
              </a:rPr>
              <a:t>strong blow-up in the V </a:t>
            </a:r>
            <a:r>
              <a:rPr lang="it-IT" kern="0" dirty="0" err="1">
                <a:solidFill>
                  <a:srgbClr val="FF0000"/>
                </a:solidFill>
                <a:latin typeface="Arial"/>
              </a:rPr>
              <a:t>plane</a:t>
            </a:r>
            <a:endParaRPr lang="it-IT" kern="0" dirty="0">
              <a:solidFill>
                <a:srgbClr val="FF0000"/>
              </a:solidFill>
              <a:latin typeface="Arial"/>
            </a:endParaRPr>
          </a:p>
          <a:p>
            <a:pPr marL="342900" indent="-342900" defTabSz="685727">
              <a:lnSpc>
                <a:spcPts val="1700"/>
              </a:lnSpc>
              <a:spcBef>
                <a:spcPts val="400"/>
              </a:spcBef>
              <a:spcAft>
                <a:spcPts val="400"/>
              </a:spcAft>
              <a:buFont typeface="Wingdings" panose="05000000000000000000" pitchFamily="2" charset="2"/>
              <a:buChar char="Ø"/>
              <a:defRPr/>
            </a:pPr>
            <a:endParaRPr lang="it-IT" kern="0" dirty="0">
              <a:solidFill>
                <a:srgbClr val="2F2F2F"/>
              </a:solidFill>
              <a:latin typeface="Arial"/>
            </a:endParaRPr>
          </a:p>
          <a:p>
            <a:pPr marL="342900" indent="-342900" defTabSz="685727">
              <a:lnSpc>
                <a:spcPts val="1700"/>
              </a:lnSpc>
              <a:spcBef>
                <a:spcPts val="400"/>
              </a:spcBef>
              <a:spcAft>
                <a:spcPts val="400"/>
              </a:spcAft>
              <a:buFont typeface="Wingdings" panose="05000000000000000000" pitchFamily="2" charset="2"/>
              <a:buChar char="Ø"/>
              <a:defRPr/>
            </a:pPr>
            <a:endParaRPr lang="it-IT" kern="0" dirty="0">
              <a:solidFill>
                <a:srgbClr val="2F2F2F"/>
              </a:solidFill>
              <a:latin typeface="Arial"/>
            </a:endParaRPr>
          </a:p>
          <a:p>
            <a:pPr marL="342900" indent="-342900" defTabSz="685727">
              <a:lnSpc>
                <a:spcPts val="1700"/>
              </a:lnSpc>
              <a:spcBef>
                <a:spcPts val="400"/>
              </a:spcBef>
              <a:spcAft>
                <a:spcPts val="400"/>
              </a:spcAft>
              <a:buFont typeface="Wingdings" panose="05000000000000000000" pitchFamily="2" charset="2"/>
              <a:buChar char="Ø"/>
              <a:defRPr/>
            </a:pPr>
            <a:endParaRPr lang="it-IT" kern="0" dirty="0">
              <a:solidFill>
                <a:srgbClr val="2F2F2F"/>
              </a:solidFill>
              <a:latin typeface="Arial"/>
            </a:endParaRPr>
          </a:p>
          <a:p>
            <a:pPr marL="342900" indent="-342900" defTabSz="685727">
              <a:lnSpc>
                <a:spcPts val="1700"/>
              </a:lnSpc>
              <a:spcBef>
                <a:spcPts val="400"/>
              </a:spcBef>
              <a:spcAft>
                <a:spcPts val="400"/>
              </a:spcAft>
              <a:buFont typeface="Wingdings" panose="05000000000000000000" pitchFamily="2" charset="2"/>
              <a:buChar char="Ø"/>
              <a:defRPr/>
            </a:pPr>
            <a:endParaRPr lang="it-IT" kern="0" dirty="0">
              <a:solidFill>
                <a:srgbClr val="2F2F2F"/>
              </a:solidFill>
              <a:latin typeface="Arial"/>
            </a:endParaRPr>
          </a:p>
          <a:p>
            <a:pPr marL="342900" indent="-342900" defTabSz="685727">
              <a:lnSpc>
                <a:spcPts val="1700"/>
              </a:lnSpc>
              <a:spcBef>
                <a:spcPts val="400"/>
              </a:spcBef>
              <a:spcAft>
                <a:spcPts val="400"/>
              </a:spcAft>
              <a:buFont typeface="Wingdings" panose="05000000000000000000" pitchFamily="2" charset="2"/>
              <a:buChar char="Ø"/>
              <a:defRPr/>
            </a:pPr>
            <a:endParaRPr lang="it-IT" kern="0" dirty="0">
              <a:solidFill>
                <a:srgbClr val="2F2F2F"/>
              </a:solidFill>
              <a:latin typeface="Arial"/>
            </a:endParaRPr>
          </a:p>
          <a:p>
            <a:pPr marL="342900" indent="-342900" defTabSz="685727">
              <a:lnSpc>
                <a:spcPts val="1700"/>
              </a:lnSpc>
              <a:spcBef>
                <a:spcPts val="400"/>
              </a:spcBef>
              <a:spcAft>
                <a:spcPts val="400"/>
              </a:spcAft>
              <a:buFont typeface="Wingdings" panose="05000000000000000000" pitchFamily="2" charset="2"/>
              <a:buChar char="Ø"/>
              <a:defRPr/>
            </a:pPr>
            <a:endParaRPr lang="it-IT" kern="0" dirty="0">
              <a:solidFill>
                <a:srgbClr val="2F2F2F"/>
              </a:solidFill>
              <a:latin typeface="Arial"/>
            </a:endParaRPr>
          </a:p>
          <a:p>
            <a:pPr marL="342900" indent="-342900" defTabSz="685727">
              <a:lnSpc>
                <a:spcPts val="1700"/>
              </a:lnSpc>
              <a:spcBef>
                <a:spcPts val="400"/>
              </a:spcBef>
              <a:spcAft>
                <a:spcPts val="400"/>
              </a:spcAft>
              <a:buFont typeface="Wingdings" panose="05000000000000000000" pitchFamily="2" charset="2"/>
              <a:buChar char="Ø"/>
              <a:defRPr/>
            </a:pPr>
            <a:endParaRPr lang="it-IT" kern="0" dirty="0">
              <a:solidFill>
                <a:srgbClr val="2F2F2F"/>
              </a:solidFill>
              <a:latin typeface="Arial"/>
            </a:endParaRPr>
          </a:p>
          <a:p>
            <a:pPr marL="342900" indent="-342900" defTabSz="685727">
              <a:lnSpc>
                <a:spcPts val="1700"/>
              </a:lnSpc>
              <a:spcBef>
                <a:spcPts val="400"/>
              </a:spcBef>
              <a:spcAft>
                <a:spcPts val="400"/>
              </a:spcAft>
              <a:buFont typeface="Wingdings" panose="05000000000000000000" pitchFamily="2" charset="2"/>
              <a:buChar char="Ø"/>
              <a:defRPr/>
            </a:pPr>
            <a:endParaRPr lang="it-IT" kern="0" dirty="0">
              <a:solidFill>
                <a:srgbClr val="2F2F2F"/>
              </a:solidFill>
              <a:latin typeface="Arial"/>
            </a:endParaRPr>
          </a:p>
          <a:p>
            <a:pPr marL="342900" indent="-342900" defTabSz="685727">
              <a:lnSpc>
                <a:spcPts val="1700"/>
              </a:lnSpc>
              <a:spcBef>
                <a:spcPts val="400"/>
              </a:spcBef>
              <a:spcAft>
                <a:spcPts val="400"/>
              </a:spcAft>
              <a:buFont typeface="Wingdings" panose="05000000000000000000" pitchFamily="2" charset="2"/>
              <a:buChar char="Ø"/>
              <a:defRPr/>
            </a:pPr>
            <a:endParaRPr lang="it-IT" kern="0" dirty="0">
              <a:solidFill>
                <a:srgbClr val="2F2F2F"/>
              </a:solidFill>
              <a:latin typeface="Arial"/>
            </a:endParaRPr>
          </a:p>
          <a:p>
            <a:pPr marL="342900" indent="-342900" defTabSz="685727">
              <a:lnSpc>
                <a:spcPts val="1700"/>
              </a:lnSpc>
              <a:spcBef>
                <a:spcPts val="400"/>
              </a:spcBef>
              <a:spcAft>
                <a:spcPts val="400"/>
              </a:spcAft>
              <a:buFont typeface="Wingdings" panose="05000000000000000000" pitchFamily="2" charset="2"/>
              <a:buChar char="Ø"/>
              <a:defRPr/>
            </a:pPr>
            <a:endParaRPr lang="it-IT" kern="0" dirty="0">
              <a:solidFill>
                <a:srgbClr val="2F2F2F"/>
              </a:solidFill>
              <a:latin typeface="Arial"/>
            </a:endParaRPr>
          </a:p>
          <a:p>
            <a:pPr marL="342900" indent="-342900" defTabSz="685727">
              <a:lnSpc>
                <a:spcPts val="1700"/>
              </a:lnSpc>
              <a:spcBef>
                <a:spcPts val="400"/>
              </a:spcBef>
              <a:spcAft>
                <a:spcPts val="400"/>
              </a:spcAft>
              <a:buFont typeface="Wingdings" panose="05000000000000000000" pitchFamily="2" charset="2"/>
              <a:buChar char="Ø"/>
              <a:defRPr/>
            </a:pPr>
            <a:r>
              <a:rPr lang="it-IT" kern="0" dirty="0">
                <a:solidFill>
                  <a:srgbClr val="2F2F2F"/>
                </a:solidFill>
                <a:latin typeface="Arial"/>
              </a:rPr>
              <a:t>SR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collimators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are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not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primarily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designed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for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intercepting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beam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losses</a:t>
            </a:r>
            <a:endParaRPr lang="it-IT" kern="0" dirty="0">
              <a:solidFill>
                <a:srgbClr val="2F2F2F"/>
              </a:solidFill>
              <a:latin typeface="Arial"/>
            </a:endParaRPr>
          </a:p>
          <a:p>
            <a:pPr marL="800100" lvl="1" indent="-342900" defTabSz="685727">
              <a:lnSpc>
                <a:spcPts val="1700"/>
              </a:lnSpc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/>
            </a:pPr>
            <a:r>
              <a:rPr lang="it-IT" kern="0" dirty="0" err="1">
                <a:solidFill>
                  <a:srgbClr val="2F2F2F"/>
                </a:solidFill>
                <a:latin typeface="Arial"/>
              </a:rPr>
              <a:t>They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might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be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damaged</a:t>
            </a:r>
            <a:endParaRPr lang="it-IT" kern="0" dirty="0">
              <a:solidFill>
                <a:srgbClr val="2F2F2F"/>
              </a:solidFill>
              <a:latin typeface="Arial"/>
            </a:endParaRPr>
          </a:p>
          <a:p>
            <a:pPr marL="800100" lvl="1" indent="-342900" defTabSz="685727">
              <a:lnSpc>
                <a:spcPts val="1700"/>
              </a:lnSpc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/>
            </a:pPr>
            <a:r>
              <a:rPr lang="it-IT" kern="0" dirty="0" err="1">
                <a:solidFill>
                  <a:srgbClr val="2F2F2F"/>
                </a:solidFill>
                <a:latin typeface="Arial"/>
              </a:rPr>
              <a:t>Being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close to the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IPs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,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they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might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induce backgrounds</a:t>
            </a:r>
          </a:p>
          <a:p>
            <a:pPr marL="800100" lvl="1" indent="-342900" defTabSz="685727">
              <a:lnSpc>
                <a:spcPts val="1700"/>
              </a:lnSpc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/>
            </a:pPr>
            <a:endParaRPr lang="it-IT" kern="0" dirty="0">
              <a:solidFill>
                <a:srgbClr val="2F2F2F"/>
              </a:solidFill>
              <a:latin typeface="Arial"/>
            </a:endParaRPr>
          </a:p>
          <a:p>
            <a:pPr marL="342900" indent="-342900" defTabSz="685727">
              <a:lnSpc>
                <a:spcPts val="1700"/>
              </a:lnSpc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/>
            </a:pPr>
            <a:r>
              <a:rPr lang="it-IT" kern="0" dirty="0" err="1">
                <a:solidFill>
                  <a:srgbClr val="2F2F2F"/>
                </a:solidFill>
                <a:latin typeface="Arial"/>
              </a:rPr>
              <a:t>Tertiary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collimators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(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TCTs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) for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local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protection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?</a:t>
            </a:r>
            <a:endParaRPr lang="it-IT" kern="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13" name="Title 2">
            <a:extLst>
              <a:ext uri="{FF2B5EF4-FFF2-40B4-BE49-F238E27FC236}">
                <a16:creationId xmlns:a16="http://schemas.microsoft.com/office/drawing/2014/main" id="{1D904485-4694-78C4-591E-BD137490B7A9}"/>
              </a:ext>
            </a:extLst>
          </p:cNvPr>
          <p:cNvSpPr txBox="1">
            <a:spLocks/>
          </p:cNvSpPr>
          <p:nvPr/>
        </p:nvSpPr>
        <p:spPr>
          <a:xfrm>
            <a:off x="182880" y="182880"/>
            <a:ext cx="11376025" cy="53512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>
                <a:solidFill>
                  <a:srgbClr val="0033A0"/>
                </a:solidFill>
                <a:latin typeface="Arial"/>
              </a:rPr>
              <a:t>FCC-</a:t>
            </a:r>
            <a:r>
              <a:rPr lang="en-US" sz="3600" dirty="0" err="1">
                <a:solidFill>
                  <a:srgbClr val="0033A0"/>
                </a:solidFill>
                <a:latin typeface="Arial"/>
              </a:rPr>
              <a:t>ee</a:t>
            </a:r>
            <a:r>
              <a:rPr lang="en-US" sz="3600" dirty="0">
                <a:solidFill>
                  <a:srgbClr val="0033A0"/>
                </a:solidFill>
                <a:latin typeface="Arial"/>
              </a:rPr>
              <a:t> </a:t>
            </a:r>
            <a:r>
              <a:rPr lang="en-US" sz="3600" i="1" dirty="0">
                <a:solidFill>
                  <a:srgbClr val="0033A0"/>
                </a:solidFill>
                <a:latin typeface="Arial"/>
              </a:rPr>
              <a:t>Z</a:t>
            </a:r>
            <a:r>
              <a:rPr lang="en-US" sz="3600" dirty="0">
                <a:solidFill>
                  <a:srgbClr val="0033A0"/>
                </a:solidFill>
                <a:latin typeface="Arial"/>
              </a:rPr>
              <a:t>-mode spent beam losses</a:t>
            </a:r>
          </a:p>
        </p:txBody>
      </p:sp>
      <p:sp>
        <p:nvSpPr>
          <p:cNvPr id="2" name="Segnaposto numero diapositiva 27">
            <a:extLst>
              <a:ext uri="{FF2B5EF4-FFF2-40B4-BE49-F238E27FC236}">
                <a16:creationId xmlns:a16="http://schemas.microsoft.com/office/drawing/2014/main" id="{851084B3-7068-4AD6-0F4B-30A5D43336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14</a:t>
            </a:fld>
            <a:endParaRPr lang="en-US" dirty="0">
              <a:solidFill>
                <a:srgbClr val="0033A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00FE520-F8ED-CB2A-37AF-1054090575DE}"/>
              </a:ext>
            </a:extLst>
          </p:cNvPr>
          <p:cNvSpPr txBox="1"/>
          <p:nvPr/>
        </p:nvSpPr>
        <p:spPr>
          <a:xfrm>
            <a:off x="8504721" y="82469"/>
            <a:ext cx="36347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rgbClr val="0033A0"/>
                </a:solidFill>
              </a:rPr>
              <a:t>Transverse distribution after 500 turns</a:t>
            </a:r>
          </a:p>
        </p:txBody>
      </p:sp>
      <p:pic>
        <p:nvPicPr>
          <p:cNvPr id="10" name="Immagine 9" descr="Immagine che contiene testo, schermata, diagramma, Diagramma&#10;&#10;Descrizione generata automaticamente">
            <a:extLst>
              <a:ext uri="{FF2B5EF4-FFF2-40B4-BE49-F238E27FC236}">
                <a16:creationId xmlns:a16="http://schemas.microsoft.com/office/drawing/2014/main" id="{8047288A-EE07-4F7E-374E-28BB6427A9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5013" y="377439"/>
            <a:ext cx="3657607" cy="2743206"/>
          </a:xfrm>
          <a:prstGeom prst="rect">
            <a:avLst/>
          </a:prstGeom>
        </p:spPr>
      </p:pic>
      <p:pic>
        <p:nvPicPr>
          <p:cNvPr id="15" name="Immagine 14" descr="Immagine che contiene testo, schermata, diagramma, Diagramma&#10;&#10;Descrizione generata automaticamente">
            <a:extLst>
              <a:ext uri="{FF2B5EF4-FFF2-40B4-BE49-F238E27FC236}">
                <a16:creationId xmlns:a16="http://schemas.microsoft.com/office/drawing/2014/main" id="{40716B58-09A3-C2AC-8E53-AB3E8BAB310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5012" y="3016064"/>
            <a:ext cx="3657607" cy="2743206"/>
          </a:xfrm>
          <a:prstGeom prst="rect">
            <a:avLst/>
          </a:prstGeom>
        </p:spPr>
      </p:pic>
      <p:cxnSp>
        <p:nvCxnSpPr>
          <p:cNvPr id="17" name="Connettore 2 16">
            <a:extLst>
              <a:ext uri="{FF2B5EF4-FFF2-40B4-BE49-F238E27FC236}">
                <a16:creationId xmlns:a16="http://schemas.microsoft.com/office/drawing/2014/main" id="{7C8B9E27-A260-4268-1D94-BBFA3F75EA41}"/>
              </a:ext>
            </a:extLst>
          </p:cNvPr>
          <p:cNvCxnSpPr>
            <a:cxnSpLocks/>
          </p:cNvCxnSpPr>
          <p:nvPr/>
        </p:nvCxnSpPr>
        <p:spPr>
          <a:xfrm>
            <a:off x="6391175" y="1414914"/>
            <a:ext cx="3311090" cy="228826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0C422919-6B0A-7481-75F0-5E7E4D7ED544}"/>
              </a:ext>
            </a:extLst>
          </p:cNvPr>
          <p:cNvSpPr txBox="1">
            <a:spLocks/>
          </p:cNvSpPr>
          <p:nvPr/>
        </p:nvSpPr>
        <p:spPr>
          <a:xfrm>
            <a:off x="4264131" y="6439281"/>
            <a:ext cx="657222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rgbClr val="0033A0"/>
                </a:solidFill>
                <a:latin typeface="Arial"/>
              </a:rPr>
              <a:t>G. Broggi | Including beam-beam effects in collimation studies for the FCC-ee</a:t>
            </a:r>
          </a:p>
        </p:txBody>
      </p:sp>
      <p:sp>
        <p:nvSpPr>
          <p:cNvPr id="21" name="Footer Placeholder 4">
            <a:extLst>
              <a:ext uri="{FF2B5EF4-FFF2-40B4-BE49-F238E27FC236}">
                <a16:creationId xmlns:a16="http://schemas.microsoft.com/office/drawing/2014/main" id="{A674A711-20D7-55B5-3931-0214296B14BC}"/>
              </a:ext>
            </a:extLst>
          </p:cNvPr>
          <p:cNvSpPr txBox="1">
            <a:spLocks/>
          </p:cNvSpPr>
          <p:nvPr/>
        </p:nvSpPr>
        <p:spPr>
          <a:xfrm>
            <a:off x="25296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05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/09</a:t>
            </a: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/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2024</a:t>
            </a:r>
          </a:p>
        </p:txBody>
      </p:sp>
      <p:pic>
        <p:nvPicPr>
          <p:cNvPr id="7" name="Immagine 6" descr="Immagine che contiene testo, linea, diagramma, Diagramma&#10;&#10;Descrizione generata automaticamente">
            <a:extLst>
              <a:ext uri="{FF2B5EF4-FFF2-40B4-BE49-F238E27FC236}">
                <a16:creationId xmlns:a16="http://schemas.microsoft.com/office/drawing/2014/main" id="{DD37934C-FB74-8292-1166-F97D6625230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8883" y="1649238"/>
            <a:ext cx="4572009" cy="2926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99603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9">
            <a:extLst>
              <a:ext uri="{FF2B5EF4-FFF2-40B4-BE49-F238E27FC236}">
                <a16:creationId xmlns:a16="http://schemas.microsoft.com/office/drawing/2014/main" id="{97A776C7-E90B-6ACB-DB1D-CBD7D2F6A0C7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19736" y="1382255"/>
            <a:ext cx="3537393" cy="3540098"/>
          </a:xfrm>
          <a:prstGeom prst="rect">
            <a:avLst/>
          </a:prstGeom>
        </p:spPr>
      </p:pic>
      <p:cxnSp>
        <p:nvCxnSpPr>
          <p:cNvPr id="4" name="Connettore diritto 3">
            <a:extLst>
              <a:ext uri="{FF2B5EF4-FFF2-40B4-BE49-F238E27FC236}">
                <a16:creationId xmlns:a16="http://schemas.microsoft.com/office/drawing/2014/main" id="{58436E0C-8399-36BB-2BAA-8F236833E01D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2" descr="LogoDesign &lt; FCC &lt; TWiki">
            <a:extLst>
              <a:ext uri="{FF2B5EF4-FFF2-40B4-BE49-F238E27FC236}">
                <a16:creationId xmlns:a16="http://schemas.microsoft.com/office/drawing/2014/main" id="{F6877A3D-5279-2F80-BE33-370DBC4996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BC71041A-2387-AE4D-1356-3FB1DCF412EA}"/>
              </a:ext>
            </a:extLst>
          </p:cNvPr>
          <p:cNvSpPr txBox="1">
            <a:spLocks/>
          </p:cNvSpPr>
          <p:nvPr/>
        </p:nvSpPr>
        <p:spPr>
          <a:xfrm>
            <a:off x="4264131" y="6439281"/>
            <a:ext cx="657222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rgbClr val="0033A0"/>
                </a:solidFill>
                <a:latin typeface="Arial"/>
              </a:rPr>
              <a:t>G. Broggi | Including beam-beam effects in collimation studies for the FCC-ee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7D697DD4-48F0-5DFD-13C1-F3E238A53600}"/>
              </a:ext>
            </a:extLst>
          </p:cNvPr>
          <p:cNvSpPr txBox="1">
            <a:spLocks/>
          </p:cNvSpPr>
          <p:nvPr/>
        </p:nvSpPr>
        <p:spPr>
          <a:xfrm>
            <a:off x="25296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05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/09</a:t>
            </a: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/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2024</a:t>
            </a:r>
          </a:p>
        </p:txBody>
      </p:sp>
      <p:sp>
        <p:nvSpPr>
          <p:cNvPr id="13" name="Title 2">
            <a:extLst>
              <a:ext uri="{FF2B5EF4-FFF2-40B4-BE49-F238E27FC236}">
                <a16:creationId xmlns:a16="http://schemas.microsoft.com/office/drawing/2014/main" id="{1D904485-4694-78C4-591E-BD137490B7A9}"/>
              </a:ext>
            </a:extLst>
          </p:cNvPr>
          <p:cNvSpPr txBox="1">
            <a:spLocks/>
          </p:cNvSpPr>
          <p:nvPr/>
        </p:nvSpPr>
        <p:spPr>
          <a:xfrm>
            <a:off x="182880" y="182880"/>
            <a:ext cx="11376025" cy="53512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>
                <a:solidFill>
                  <a:srgbClr val="0033A0"/>
                </a:solidFill>
                <a:latin typeface="Arial"/>
              </a:rPr>
              <a:t>Outline</a:t>
            </a:r>
          </a:p>
        </p:txBody>
      </p:sp>
      <p:sp>
        <p:nvSpPr>
          <p:cNvPr id="18" name="Segnaposto numero diapositiva 17">
            <a:extLst>
              <a:ext uri="{FF2B5EF4-FFF2-40B4-BE49-F238E27FC236}">
                <a16:creationId xmlns:a16="http://schemas.microsoft.com/office/drawing/2014/main" id="{1993088A-8CBB-7ECE-C31B-CCCC2A8266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15</a:t>
            </a:fld>
            <a:endParaRPr lang="en-US" dirty="0">
              <a:solidFill>
                <a:srgbClr val="0033A0"/>
              </a:solidFill>
            </a:endParaRP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483F899C-11D2-66C6-A8F5-6984B62473C7}"/>
              </a:ext>
            </a:extLst>
          </p:cNvPr>
          <p:cNvSpPr txBox="1"/>
          <p:nvPr/>
        </p:nvSpPr>
        <p:spPr>
          <a:xfrm>
            <a:off x="525379" y="1136701"/>
            <a:ext cx="1082842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b="1" dirty="0">
                <a:solidFill>
                  <a:srgbClr val="0033A0">
                    <a:alpha val="50000"/>
                  </a:srgbClr>
                </a:solidFill>
              </a:rPr>
              <a:t>Introduction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33A0">
                    <a:alpha val="50000"/>
                  </a:srgbClr>
                </a:solidFill>
              </a:rPr>
              <a:t>Collimation for the FCC-ee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33A0">
                    <a:alpha val="50000"/>
                  </a:srgbClr>
                </a:solidFill>
              </a:rPr>
              <a:t>FCC-ee collimation system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33A0">
                    <a:alpha val="50000"/>
                  </a:srgbClr>
                </a:solidFill>
              </a:rPr>
              <a:t>Collimation and beam-beam effects</a:t>
            </a:r>
          </a:p>
          <a:p>
            <a:pPr lvl="1"/>
            <a:endParaRPr lang="en-US" sz="2000" dirty="0">
              <a:solidFill>
                <a:srgbClr val="0033A0">
                  <a:alpha val="50000"/>
                </a:srgb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33A0">
                    <a:alpha val="50000"/>
                  </a:srgbClr>
                </a:solidFill>
              </a:rPr>
              <a:t>FCC-ee collimation simulations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b="1" dirty="0">
              <a:solidFill>
                <a:srgbClr val="0033A0">
                  <a:alpha val="50000"/>
                </a:srgb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33A0">
                    <a:alpha val="50000"/>
                  </a:srgbClr>
                </a:solidFill>
              </a:rPr>
              <a:t>FCC-ee Z mode spent beam losses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b="1" dirty="0">
              <a:solidFill>
                <a:srgbClr val="0033A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33A0"/>
                </a:solidFill>
              </a:rPr>
              <a:t>Addition of tertiary collimators for local protection</a:t>
            </a:r>
            <a:endParaRPr lang="en-US" sz="2000" dirty="0">
              <a:solidFill>
                <a:srgbClr val="0033A0"/>
              </a:solidFill>
            </a:endParaRPr>
          </a:p>
          <a:p>
            <a:pPr lvl="1"/>
            <a:endParaRPr lang="en-US" sz="2000" dirty="0">
              <a:solidFill>
                <a:srgbClr val="0033A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33A0">
                    <a:alpha val="50000"/>
                  </a:srgbClr>
                </a:solidFill>
              </a:rPr>
              <a:t>Summary and next steps</a:t>
            </a:r>
          </a:p>
        </p:txBody>
      </p:sp>
    </p:spTree>
    <p:extLst>
      <p:ext uri="{BB962C8B-B14F-4D97-AF65-F5344CB8AC3E}">
        <p14:creationId xmlns:p14="http://schemas.microsoft.com/office/powerpoint/2010/main" val="5494589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ttore diritto 3">
            <a:extLst>
              <a:ext uri="{FF2B5EF4-FFF2-40B4-BE49-F238E27FC236}">
                <a16:creationId xmlns:a16="http://schemas.microsoft.com/office/drawing/2014/main" id="{58436E0C-8399-36BB-2BAA-8F236833E01D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2" descr="LogoDesign &lt; FCC &lt; TWiki">
            <a:extLst>
              <a:ext uri="{FF2B5EF4-FFF2-40B4-BE49-F238E27FC236}">
                <a16:creationId xmlns:a16="http://schemas.microsoft.com/office/drawing/2014/main" id="{F6877A3D-5279-2F80-BE33-370DBC4996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itle 2">
            <a:extLst>
              <a:ext uri="{FF2B5EF4-FFF2-40B4-BE49-F238E27FC236}">
                <a16:creationId xmlns:a16="http://schemas.microsoft.com/office/drawing/2014/main" id="{1D904485-4694-78C4-591E-BD137490B7A9}"/>
              </a:ext>
            </a:extLst>
          </p:cNvPr>
          <p:cNvSpPr txBox="1">
            <a:spLocks/>
          </p:cNvSpPr>
          <p:nvPr/>
        </p:nvSpPr>
        <p:spPr>
          <a:xfrm>
            <a:off x="182880" y="182880"/>
            <a:ext cx="11376025" cy="53512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>
                <a:solidFill>
                  <a:srgbClr val="0033A0"/>
                </a:solidFill>
                <a:latin typeface="Arial"/>
              </a:rPr>
              <a:t>Tertiary collimators for local protection</a:t>
            </a:r>
          </a:p>
        </p:txBody>
      </p:sp>
      <p:sp>
        <p:nvSpPr>
          <p:cNvPr id="2" name="Segnaposto numero diapositiva 27">
            <a:extLst>
              <a:ext uri="{FF2B5EF4-FFF2-40B4-BE49-F238E27FC236}">
                <a16:creationId xmlns:a16="http://schemas.microsoft.com/office/drawing/2014/main" id="{851084B3-7068-4AD6-0F4B-30A5D43336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16</a:t>
            </a:fld>
            <a:endParaRPr lang="en-US" dirty="0">
              <a:solidFill>
                <a:srgbClr val="0033A0"/>
              </a:solidFill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D053CDDD-32E4-4AAC-3F98-49B3161FBC4B}"/>
              </a:ext>
            </a:extLst>
          </p:cNvPr>
          <p:cNvSpPr txBox="1"/>
          <p:nvPr/>
        </p:nvSpPr>
        <p:spPr>
          <a:xfrm>
            <a:off x="182880" y="783321"/>
            <a:ext cx="1150442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/>
              <a:t>Spent-beam</a:t>
            </a:r>
            <a:r>
              <a:rPr lang="it-IT" dirty="0"/>
              <a:t> </a:t>
            </a:r>
            <a:r>
              <a:rPr lang="it-IT" dirty="0" err="1"/>
              <a:t>losses</a:t>
            </a:r>
            <a:r>
              <a:rPr lang="it-IT" dirty="0"/>
              <a:t> shows the </a:t>
            </a:r>
            <a:r>
              <a:rPr lang="it-IT" dirty="0" err="1"/>
              <a:t>highest</a:t>
            </a:r>
            <a:r>
              <a:rPr lang="it-IT" dirty="0"/>
              <a:t> </a:t>
            </a:r>
            <a:r>
              <a:rPr lang="it-IT" dirty="0" err="1"/>
              <a:t>beam</a:t>
            </a:r>
            <a:r>
              <a:rPr lang="it-IT" dirty="0"/>
              <a:t> </a:t>
            </a:r>
            <a:r>
              <a:rPr lang="it-IT" dirty="0" err="1"/>
              <a:t>losses</a:t>
            </a:r>
            <a:r>
              <a:rPr lang="it-IT" dirty="0"/>
              <a:t> on SR </a:t>
            </a:r>
            <a:r>
              <a:rPr lang="it-IT" dirty="0" err="1"/>
              <a:t>collimators</a:t>
            </a:r>
            <a:r>
              <a:rPr lang="it-IT" dirty="0"/>
              <a:t> upstream of the </a:t>
            </a:r>
            <a:r>
              <a:rPr lang="it-IT" dirty="0" err="1"/>
              <a:t>IPs</a:t>
            </a: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/>
              <a:t>Addition</a:t>
            </a:r>
            <a:r>
              <a:rPr lang="it-IT" dirty="0"/>
              <a:t> of </a:t>
            </a:r>
            <a:r>
              <a:rPr lang="it-IT" b="1" dirty="0" err="1">
                <a:solidFill>
                  <a:srgbClr val="0033A0"/>
                </a:solidFill>
              </a:rPr>
              <a:t>two</a:t>
            </a:r>
            <a:r>
              <a:rPr lang="it-IT" dirty="0"/>
              <a:t> (</a:t>
            </a:r>
            <a:r>
              <a:rPr lang="it-IT" b="1" dirty="0">
                <a:solidFill>
                  <a:srgbClr val="0033A0"/>
                </a:solidFill>
              </a:rPr>
              <a:t>H+V</a:t>
            </a:r>
            <a:r>
              <a:rPr lang="it-IT" dirty="0"/>
              <a:t>) </a:t>
            </a:r>
            <a:r>
              <a:rPr lang="it-IT" b="1" dirty="0" err="1">
                <a:solidFill>
                  <a:srgbClr val="0033A0"/>
                </a:solidFill>
              </a:rPr>
              <a:t>tertiary</a:t>
            </a:r>
            <a:r>
              <a:rPr lang="it-IT" b="1" dirty="0">
                <a:solidFill>
                  <a:srgbClr val="0033A0"/>
                </a:solidFill>
              </a:rPr>
              <a:t> </a:t>
            </a:r>
            <a:r>
              <a:rPr lang="it-IT" b="1" dirty="0" err="1">
                <a:solidFill>
                  <a:srgbClr val="0033A0"/>
                </a:solidFill>
              </a:rPr>
              <a:t>collimators</a:t>
            </a:r>
            <a:r>
              <a:rPr lang="it-IT" b="1" dirty="0">
                <a:solidFill>
                  <a:srgbClr val="0033A0"/>
                </a:solidFill>
              </a:rPr>
              <a:t> </a:t>
            </a:r>
            <a:r>
              <a:rPr lang="it-IT" dirty="0"/>
              <a:t>(</a:t>
            </a:r>
            <a:r>
              <a:rPr lang="it-IT" b="1" dirty="0" err="1">
                <a:solidFill>
                  <a:srgbClr val="0033A0"/>
                </a:solidFill>
              </a:rPr>
              <a:t>TCTs</a:t>
            </a:r>
            <a:r>
              <a:rPr lang="it-IT" dirty="0"/>
              <a:t>) for </a:t>
            </a:r>
            <a:r>
              <a:rPr lang="it-IT" dirty="0" err="1"/>
              <a:t>local</a:t>
            </a:r>
            <a:r>
              <a:rPr lang="it-IT" dirty="0"/>
              <a:t> </a:t>
            </a:r>
            <a:r>
              <a:rPr lang="it-IT" dirty="0" err="1"/>
              <a:t>protection</a:t>
            </a:r>
            <a:r>
              <a:rPr lang="it-IT" dirty="0"/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 err="1"/>
              <a:t>Placed</a:t>
            </a:r>
            <a:r>
              <a:rPr lang="it-IT" dirty="0"/>
              <a:t> </a:t>
            </a:r>
            <a:r>
              <a:rPr lang="en-US" dirty="0">
                <a:solidFill>
                  <a:srgbClr val="0033A0"/>
                </a:solidFill>
              </a:rPr>
              <a:t>~690 m </a:t>
            </a:r>
            <a:r>
              <a:rPr lang="it-IT" dirty="0"/>
              <a:t>(</a:t>
            </a:r>
            <a:r>
              <a:rPr lang="it-IT" dirty="0">
                <a:solidFill>
                  <a:srgbClr val="0033A0"/>
                </a:solidFill>
              </a:rPr>
              <a:t>H</a:t>
            </a:r>
            <a:r>
              <a:rPr lang="it-IT" dirty="0"/>
              <a:t>)</a:t>
            </a:r>
            <a:r>
              <a:rPr lang="en-US" dirty="0"/>
              <a:t> </a:t>
            </a:r>
            <a:r>
              <a:rPr lang="en-US" dirty="0">
                <a:solidFill>
                  <a:srgbClr val="0033A0"/>
                </a:solidFill>
              </a:rPr>
              <a:t>~420 m </a:t>
            </a:r>
            <a:r>
              <a:rPr lang="en-US" dirty="0"/>
              <a:t>(</a:t>
            </a:r>
            <a:r>
              <a:rPr lang="en-US" dirty="0">
                <a:solidFill>
                  <a:srgbClr val="0033A0"/>
                </a:solidFill>
              </a:rPr>
              <a:t>V</a:t>
            </a:r>
            <a:r>
              <a:rPr lang="en-US" dirty="0"/>
              <a:t>) </a:t>
            </a:r>
            <a:r>
              <a:rPr lang="en-US" dirty="0">
                <a:solidFill>
                  <a:srgbClr val="0033A0"/>
                </a:solidFill>
              </a:rPr>
              <a:t>upstream of each IP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s-location optimized to have optimal phase-advance (multiple of </a:t>
            </a:r>
            <a:r>
              <a:rPr lang="el-GR" dirty="0"/>
              <a:t>π</a:t>
            </a:r>
            <a:r>
              <a:rPr lang="en-US" dirty="0"/>
              <a:t>) between TCTs and </a:t>
            </a: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/>
              <a:t>Collimator</a:t>
            </a:r>
            <a:r>
              <a:rPr lang="it-IT" dirty="0"/>
              <a:t> settings </a:t>
            </a:r>
            <a:r>
              <a:rPr lang="it-IT" dirty="0" err="1"/>
              <a:t>adjusted</a:t>
            </a:r>
            <a:r>
              <a:rPr lang="it-IT" dirty="0"/>
              <a:t> to </a:t>
            </a:r>
            <a:r>
              <a:rPr lang="it-IT" dirty="0" err="1"/>
              <a:t>fit</a:t>
            </a:r>
            <a:r>
              <a:rPr lang="it-IT" dirty="0"/>
              <a:t> the </a:t>
            </a:r>
            <a:r>
              <a:rPr lang="it-IT" dirty="0" err="1"/>
              <a:t>TCTs</a:t>
            </a:r>
            <a:r>
              <a:rPr lang="it-IT" dirty="0"/>
              <a:t> in the </a:t>
            </a:r>
            <a:r>
              <a:rPr lang="it-IT" dirty="0" err="1">
                <a:solidFill>
                  <a:srgbClr val="FF0000"/>
                </a:solidFill>
              </a:rPr>
              <a:t>collimation</a:t>
            </a:r>
            <a:r>
              <a:rPr lang="it-IT" dirty="0">
                <a:solidFill>
                  <a:srgbClr val="FF0000"/>
                </a:solidFill>
              </a:rPr>
              <a:t> </a:t>
            </a:r>
            <a:r>
              <a:rPr lang="it-IT" dirty="0" err="1">
                <a:solidFill>
                  <a:srgbClr val="FF0000"/>
                </a:solidFill>
              </a:rPr>
              <a:t>hierarchy</a:t>
            </a:r>
            <a:r>
              <a:rPr lang="it-IT" dirty="0"/>
              <a:t>:</a:t>
            </a:r>
          </a:p>
        </p:txBody>
      </p:sp>
      <p:graphicFrame>
        <p:nvGraphicFramePr>
          <p:cNvPr id="17" name="Tabella 16">
            <a:extLst>
              <a:ext uri="{FF2B5EF4-FFF2-40B4-BE49-F238E27FC236}">
                <a16:creationId xmlns:a16="http://schemas.microsoft.com/office/drawing/2014/main" id="{23C0A341-9206-63E7-2CD8-03C6100473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0485318"/>
              </p:ext>
            </p:extLst>
          </p:nvPr>
        </p:nvGraphicFramePr>
        <p:xfrm>
          <a:off x="957986" y="5471991"/>
          <a:ext cx="4707951" cy="79232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81197">
                  <a:extLst>
                    <a:ext uri="{9D8B030D-6E8A-4147-A177-3AD203B41FA5}">
                      <a16:colId xmlns:a16="http://schemas.microsoft.com/office/drawing/2014/main" val="1941008430"/>
                    </a:ext>
                  </a:extLst>
                </a:gridCol>
                <a:gridCol w="561258">
                  <a:extLst>
                    <a:ext uri="{9D8B030D-6E8A-4147-A177-3AD203B41FA5}">
                      <a16:colId xmlns:a16="http://schemas.microsoft.com/office/drawing/2014/main" val="3627025766"/>
                    </a:ext>
                  </a:extLst>
                </a:gridCol>
                <a:gridCol w="729636">
                  <a:extLst>
                    <a:ext uri="{9D8B030D-6E8A-4147-A177-3AD203B41FA5}">
                      <a16:colId xmlns:a16="http://schemas.microsoft.com/office/drawing/2014/main" val="647569496"/>
                    </a:ext>
                  </a:extLst>
                </a:gridCol>
                <a:gridCol w="954139">
                  <a:extLst>
                    <a:ext uri="{9D8B030D-6E8A-4147-A177-3AD203B41FA5}">
                      <a16:colId xmlns:a16="http://schemas.microsoft.com/office/drawing/2014/main" val="2680065699"/>
                    </a:ext>
                  </a:extLst>
                </a:gridCol>
                <a:gridCol w="673509">
                  <a:extLst>
                    <a:ext uri="{9D8B030D-6E8A-4147-A177-3AD203B41FA5}">
                      <a16:colId xmlns:a16="http://schemas.microsoft.com/office/drawing/2014/main" val="1106686315"/>
                    </a:ext>
                  </a:extLst>
                </a:gridCol>
                <a:gridCol w="808212">
                  <a:extLst>
                    <a:ext uri="{9D8B030D-6E8A-4147-A177-3AD203B41FA5}">
                      <a16:colId xmlns:a16="http://schemas.microsoft.com/office/drawing/2014/main" val="240625952"/>
                    </a:ext>
                  </a:extLst>
                </a:gridCol>
              </a:tblGrid>
              <a:tr h="264109"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Name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Plane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Material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Length [cm]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Gap [</a:t>
                      </a:r>
                      <a:r>
                        <a:rPr lang="el-GR" sz="1000" b="1" dirty="0">
                          <a:solidFill>
                            <a:srgbClr val="0033A0"/>
                          </a:solidFill>
                        </a:rPr>
                        <a:t>σ</a:t>
                      </a:r>
                      <a:r>
                        <a:rPr lang="en-US" sz="1000" b="1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]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Gap [mm]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93802986"/>
                  </a:ext>
                </a:extLst>
              </a:tr>
              <a:tr h="264109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TCT.H.B1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err="1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MoGr</a:t>
                      </a:r>
                      <a:endParaRPr lang="en-US" sz="1000" dirty="0">
                        <a:solidFill>
                          <a:srgbClr val="0033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FF0D0D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3.4</a:t>
                      </a:r>
                      <a:endParaRPr lang="en-US" sz="1000" dirty="0">
                        <a:solidFill>
                          <a:srgbClr val="0033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5226150"/>
                  </a:ext>
                </a:extLst>
              </a:tr>
              <a:tr h="264109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TCT.V.B1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err="1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MoGr</a:t>
                      </a:r>
                      <a:endParaRPr lang="en-US" sz="1000" dirty="0">
                        <a:solidFill>
                          <a:srgbClr val="0033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solidFill>
                            <a:srgbClr val="FF0D0D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r>
                        <a:rPr lang="en-US" sz="1000" dirty="0">
                          <a:solidFill>
                            <a:srgbClr val="FF0D0D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6.1</a:t>
                      </a:r>
                      <a:endParaRPr lang="en-US" sz="1000" dirty="0">
                        <a:solidFill>
                          <a:srgbClr val="0033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26095845"/>
                  </a:ext>
                </a:extLst>
              </a:tr>
            </a:tbl>
          </a:graphicData>
        </a:graphic>
      </p:graphicFrame>
      <p:pic>
        <p:nvPicPr>
          <p:cNvPr id="27" name="Immagine 26">
            <a:extLst>
              <a:ext uri="{FF2B5EF4-FFF2-40B4-BE49-F238E27FC236}">
                <a16:creationId xmlns:a16="http://schemas.microsoft.com/office/drawing/2014/main" id="{FD512BC9-AF44-3D3B-2DF4-D4C8EB5453F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53" t="6688" r="1925"/>
          <a:stretch/>
        </p:blipFill>
        <p:spPr>
          <a:xfrm>
            <a:off x="1397000" y="2369718"/>
            <a:ext cx="7962887" cy="3055073"/>
          </a:xfrm>
          <a:prstGeom prst="rect">
            <a:avLst/>
          </a:prstGeom>
        </p:spPr>
      </p:pic>
      <p:sp>
        <p:nvSpPr>
          <p:cNvPr id="28" name="Parentesi graffa aperta 27">
            <a:extLst>
              <a:ext uri="{FF2B5EF4-FFF2-40B4-BE49-F238E27FC236}">
                <a16:creationId xmlns:a16="http://schemas.microsoft.com/office/drawing/2014/main" id="{D8037FEA-A1D1-2313-359D-73A4FFF4AC84}"/>
              </a:ext>
            </a:extLst>
          </p:cNvPr>
          <p:cNvSpPr/>
          <p:nvPr/>
        </p:nvSpPr>
        <p:spPr>
          <a:xfrm>
            <a:off x="9786874" y="1365138"/>
            <a:ext cx="271526" cy="873300"/>
          </a:xfrm>
          <a:prstGeom prst="lef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CasellaDiTesto 29">
            <a:extLst>
              <a:ext uri="{FF2B5EF4-FFF2-40B4-BE49-F238E27FC236}">
                <a16:creationId xmlns:a16="http://schemas.microsoft.com/office/drawing/2014/main" id="{067F6496-C965-7167-2D2D-0ADB423692AD}"/>
              </a:ext>
            </a:extLst>
          </p:cNvPr>
          <p:cNvSpPr txBox="1"/>
          <p:nvPr/>
        </p:nvSpPr>
        <p:spPr>
          <a:xfrm>
            <a:off x="9945624" y="1440458"/>
            <a:ext cx="231648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/>
              <a:t>SR </a:t>
            </a:r>
            <a:r>
              <a:rPr lang="it-IT" dirty="0" err="1"/>
              <a:t>collimators</a:t>
            </a:r>
            <a:endParaRPr lang="it-IT" dirty="0"/>
          </a:p>
          <a:p>
            <a:r>
              <a:rPr lang="it-IT" dirty="0"/>
              <a:t>aperture </a:t>
            </a:r>
            <a:r>
              <a:rPr lang="it-IT" dirty="0" err="1"/>
              <a:t>bottlenecks</a:t>
            </a:r>
            <a:endParaRPr lang="en-US" dirty="0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AD12D478-4544-C260-812F-D933B16CADCC}"/>
              </a:ext>
            </a:extLst>
          </p:cNvPr>
          <p:cNvSpPr txBox="1"/>
          <p:nvPr/>
        </p:nvSpPr>
        <p:spPr>
          <a:xfrm>
            <a:off x="5704176" y="5992568"/>
            <a:ext cx="626345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b="1" kern="0" dirty="0">
                <a:solidFill>
                  <a:srgbClr val="0033A0"/>
                </a:solidFill>
                <a:latin typeface="Arial"/>
              </a:rPr>
              <a:t>FCC-ee </a:t>
            </a:r>
            <a:r>
              <a:rPr lang="it-IT" sz="1400" b="1" kern="0" dirty="0" err="1">
                <a:solidFill>
                  <a:srgbClr val="0033A0"/>
                </a:solidFill>
                <a:latin typeface="Arial"/>
              </a:rPr>
              <a:t>tertiary</a:t>
            </a:r>
            <a:r>
              <a:rPr lang="it-IT" sz="1400" b="1" kern="0" dirty="0">
                <a:solidFill>
                  <a:srgbClr val="0033A0"/>
                </a:solidFill>
                <a:latin typeface="Arial"/>
              </a:rPr>
              <a:t> </a:t>
            </a:r>
            <a:r>
              <a:rPr lang="it-IT" sz="1400" b="1" kern="0" dirty="0" err="1">
                <a:solidFill>
                  <a:srgbClr val="0033A0"/>
                </a:solidFill>
                <a:latin typeface="Arial"/>
              </a:rPr>
              <a:t>beam</a:t>
            </a:r>
            <a:r>
              <a:rPr lang="it-IT" sz="1400" b="1" kern="0" dirty="0">
                <a:solidFill>
                  <a:srgbClr val="0033A0"/>
                </a:solidFill>
                <a:latin typeface="Arial"/>
              </a:rPr>
              <a:t> </a:t>
            </a:r>
            <a:r>
              <a:rPr lang="it-IT" sz="1400" b="1" kern="0" dirty="0" err="1">
                <a:solidFill>
                  <a:srgbClr val="0033A0"/>
                </a:solidFill>
                <a:latin typeface="Arial"/>
              </a:rPr>
              <a:t>halo</a:t>
            </a:r>
            <a:r>
              <a:rPr lang="it-IT" sz="1400" b="1" kern="0" dirty="0">
                <a:solidFill>
                  <a:srgbClr val="0033A0"/>
                </a:solidFill>
                <a:latin typeface="Arial"/>
              </a:rPr>
              <a:t> </a:t>
            </a:r>
            <a:r>
              <a:rPr lang="it-IT" sz="1400" b="1" kern="0" dirty="0" err="1">
                <a:solidFill>
                  <a:srgbClr val="0033A0"/>
                </a:solidFill>
                <a:latin typeface="Arial"/>
              </a:rPr>
              <a:t>collimator</a:t>
            </a:r>
            <a:r>
              <a:rPr lang="it-IT" sz="1400" b="1" kern="0" dirty="0">
                <a:solidFill>
                  <a:srgbClr val="0033A0"/>
                </a:solidFill>
                <a:latin typeface="Arial"/>
              </a:rPr>
              <a:t> </a:t>
            </a:r>
            <a:r>
              <a:rPr lang="it-IT" sz="1400" b="1" kern="0" dirty="0" err="1">
                <a:solidFill>
                  <a:srgbClr val="0033A0"/>
                </a:solidFill>
                <a:latin typeface="Arial"/>
              </a:rPr>
              <a:t>parameters</a:t>
            </a:r>
            <a:r>
              <a:rPr lang="it-IT" sz="1400" b="1" kern="0" dirty="0">
                <a:solidFill>
                  <a:srgbClr val="0033A0"/>
                </a:solidFill>
                <a:latin typeface="Arial"/>
              </a:rPr>
              <a:t> and settings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E45231B4-B3D4-B2F6-17EA-1BDC49B9F283}"/>
              </a:ext>
            </a:extLst>
          </p:cNvPr>
          <p:cNvSpPr txBox="1">
            <a:spLocks/>
          </p:cNvSpPr>
          <p:nvPr/>
        </p:nvSpPr>
        <p:spPr>
          <a:xfrm>
            <a:off x="4264131" y="6439281"/>
            <a:ext cx="657222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rgbClr val="0033A0"/>
                </a:solidFill>
                <a:latin typeface="Arial"/>
              </a:rPr>
              <a:t>G. Broggi | Including beam-beam effects in collimation studies for the FCC-ee</a:t>
            </a: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5EB572A3-8E11-9855-1F1B-8F93E2D2B361}"/>
              </a:ext>
            </a:extLst>
          </p:cNvPr>
          <p:cNvSpPr txBox="1">
            <a:spLocks/>
          </p:cNvSpPr>
          <p:nvPr/>
        </p:nvSpPr>
        <p:spPr>
          <a:xfrm>
            <a:off x="25296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05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/09</a:t>
            </a: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/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2024</a:t>
            </a:r>
          </a:p>
        </p:txBody>
      </p:sp>
    </p:spTree>
    <p:extLst>
      <p:ext uri="{BB962C8B-B14F-4D97-AF65-F5344CB8AC3E}">
        <p14:creationId xmlns:p14="http://schemas.microsoft.com/office/powerpoint/2010/main" val="210191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30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Immagine 26" descr="Immagine che contiene testo, linea, Carattere, diagramma&#10;&#10;Descrizione generata automaticamente">
            <a:extLst>
              <a:ext uri="{FF2B5EF4-FFF2-40B4-BE49-F238E27FC236}">
                <a16:creationId xmlns:a16="http://schemas.microsoft.com/office/drawing/2014/main" id="{0EAA2014-7A47-8C29-4435-759BB5DD672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5622" y="3468731"/>
            <a:ext cx="4114808" cy="2286005"/>
          </a:xfrm>
          <a:prstGeom prst="rect">
            <a:avLst/>
          </a:prstGeom>
        </p:spPr>
      </p:pic>
      <p:pic>
        <p:nvPicPr>
          <p:cNvPr id="19" name="Immagine 18" descr="Immagine che contiene testo, schermata, Diagramma, diagramma&#10;&#10;Descrizione generata automaticamente">
            <a:extLst>
              <a:ext uri="{FF2B5EF4-FFF2-40B4-BE49-F238E27FC236}">
                <a16:creationId xmlns:a16="http://schemas.microsoft.com/office/drawing/2014/main" id="{15A584CD-6911-A011-6919-EFDA9AEEB25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04" b="10407"/>
          <a:stretch/>
        </p:blipFill>
        <p:spPr>
          <a:xfrm>
            <a:off x="4444681" y="632477"/>
            <a:ext cx="3317310" cy="2621577"/>
          </a:xfrm>
          <a:prstGeom prst="rect">
            <a:avLst/>
          </a:prstGeom>
        </p:spPr>
      </p:pic>
      <p:pic>
        <p:nvPicPr>
          <p:cNvPr id="9" name="Immagine 8" descr="Immagine che contiene testo, schermata, Diagramma, diagramma&#10;&#10;Descrizione generata automaticamente">
            <a:extLst>
              <a:ext uri="{FF2B5EF4-FFF2-40B4-BE49-F238E27FC236}">
                <a16:creationId xmlns:a16="http://schemas.microsoft.com/office/drawing/2014/main" id="{642E2FDD-7C7B-9AFE-0B7E-FC5B6D1DD22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04" t="10566"/>
          <a:stretch/>
        </p:blipFill>
        <p:spPr>
          <a:xfrm>
            <a:off x="4444681" y="3288356"/>
            <a:ext cx="3317310" cy="2616914"/>
          </a:xfrm>
          <a:prstGeom prst="rect">
            <a:avLst/>
          </a:prstGeom>
        </p:spPr>
      </p:pic>
      <p:cxnSp>
        <p:nvCxnSpPr>
          <p:cNvPr id="4" name="Connettore diritto 3">
            <a:extLst>
              <a:ext uri="{FF2B5EF4-FFF2-40B4-BE49-F238E27FC236}">
                <a16:creationId xmlns:a16="http://schemas.microsoft.com/office/drawing/2014/main" id="{58436E0C-8399-36BB-2BAA-8F236833E01D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2" descr="LogoDesign &lt; FCC &lt; TWiki">
            <a:extLst>
              <a:ext uri="{FF2B5EF4-FFF2-40B4-BE49-F238E27FC236}">
                <a16:creationId xmlns:a16="http://schemas.microsoft.com/office/drawing/2014/main" id="{F6877A3D-5279-2F80-BE33-370DBC4996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egnaposto numero diapositiva 27">
            <a:extLst>
              <a:ext uri="{FF2B5EF4-FFF2-40B4-BE49-F238E27FC236}">
                <a16:creationId xmlns:a16="http://schemas.microsoft.com/office/drawing/2014/main" id="{851084B3-7068-4AD6-0F4B-30A5D43336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17</a:t>
            </a:fld>
            <a:endParaRPr lang="en-US" dirty="0">
              <a:solidFill>
                <a:srgbClr val="0033A0"/>
              </a:solidFill>
            </a:endParaRP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5706F708-A995-9667-26DE-04866425A01D}"/>
              </a:ext>
            </a:extLst>
          </p:cNvPr>
          <p:cNvSpPr txBox="1"/>
          <p:nvPr/>
        </p:nvSpPr>
        <p:spPr>
          <a:xfrm>
            <a:off x="356135" y="5823284"/>
            <a:ext cx="10797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/>
              <a:t>Addition</a:t>
            </a:r>
            <a:r>
              <a:rPr lang="it-IT" dirty="0"/>
              <a:t> of </a:t>
            </a:r>
            <a:r>
              <a:rPr lang="it-IT" dirty="0" err="1"/>
              <a:t>TCTs</a:t>
            </a:r>
            <a:r>
              <a:rPr lang="it-IT" dirty="0"/>
              <a:t> </a:t>
            </a:r>
            <a:r>
              <a:rPr lang="it-IT" dirty="0" err="1"/>
              <a:t>suppresses</a:t>
            </a:r>
            <a:r>
              <a:rPr lang="it-IT" dirty="0"/>
              <a:t> by </a:t>
            </a:r>
            <a:r>
              <a:rPr lang="it-IT" u="sng" dirty="0">
                <a:solidFill>
                  <a:srgbClr val="FF0000"/>
                </a:solidFill>
              </a:rPr>
              <a:t>one </a:t>
            </a:r>
            <a:r>
              <a:rPr lang="it-IT" u="sng" dirty="0" err="1">
                <a:solidFill>
                  <a:srgbClr val="FF0000"/>
                </a:solidFill>
              </a:rPr>
              <a:t>order</a:t>
            </a:r>
            <a:r>
              <a:rPr lang="it-IT" u="sng" dirty="0">
                <a:solidFill>
                  <a:srgbClr val="FF0000"/>
                </a:solidFill>
              </a:rPr>
              <a:t> of </a:t>
            </a:r>
            <a:r>
              <a:rPr lang="it-IT" u="sng" dirty="0" err="1">
                <a:solidFill>
                  <a:srgbClr val="FF0000"/>
                </a:solidFill>
              </a:rPr>
              <a:t>magnitude</a:t>
            </a:r>
            <a:r>
              <a:rPr lang="it-IT" u="sng" dirty="0">
                <a:solidFill>
                  <a:srgbClr val="FF0000"/>
                </a:solidFill>
              </a:rPr>
              <a:t> </a:t>
            </a:r>
            <a:r>
              <a:rPr lang="it-IT" dirty="0"/>
              <a:t>the power loads on the SR </a:t>
            </a:r>
            <a:r>
              <a:rPr lang="it-IT" dirty="0" err="1"/>
              <a:t>collimators</a:t>
            </a:r>
            <a:endParaRPr lang="en-US" dirty="0"/>
          </a:p>
        </p:txBody>
      </p:sp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AC713B65-DBC5-6D58-88DC-848CD6895A89}"/>
              </a:ext>
            </a:extLst>
          </p:cNvPr>
          <p:cNvSpPr txBox="1">
            <a:spLocks/>
          </p:cNvSpPr>
          <p:nvPr/>
        </p:nvSpPr>
        <p:spPr>
          <a:xfrm>
            <a:off x="4264131" y="6439281"/>
            <a:ext cx="657222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rgbClr val="0033A0"/>
                </a:solidFill>
                <a:latin typeface="Arial"/>
              </a:rPr>
              <a:t>G. Broggi | Including beam-beam effects in collimation studies for the FCC-ee</a:t>
            </a:r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6F0551C4-6479-751A-9F76-2BDF82C52710}"/>
              </a:ext>
            </a:extLst>
          </p:cNvPr>
          <p:cNvSpPr txBox="1">
            <a:spLocks/>
          </p:cNvSpPr>
          <p:nvPr/>
        </p:nvSpPr>
        <p:spPr>
          <a:xfrm>
            <a:off x="25296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05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/09</a:t>
            </a: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/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2024</a:t>
            </a:r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C8F621F5-2514-18F8-63FA-BD359B728A35}"/>
              </a:ext>
            </a:extLst>
          </p:cNvPr>
          <p:cNvSpPr txBox="1"/>
          <p:nvPr/>
        </p:nvSpPr>
        <p:spPr>
          <a:xfrm>
            <a:off x="5649181" y="3875570"/>
            <a:ext cx="11159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dirty="0"/>
              <a:t>TCR.V.C0</a:t>
            </a:r>
            <a:endParaRPr lang="en-US" sz="1400" dirty="0"/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D778C58D-433E-9B09-EC85-768A1C82BFBE}"/>
              </a:ext>
            </a:extLst>
          </p:cNvPr>
          <p:cNvSpPr txBox="1"/>
          <p:nvPr/>
        </p:nvSpPr>
        <p:spPr>
          <a:xfrm>
            <a:off x="4805309" y="3626724"/>
            <a:ext cx="11159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dirty="0"/>
              <a:t>TCT.V</a:t>
            </a:r>
            <a:endParaRPr lang="en-US" sz="1400" dirty="0"/>
          </a:p>
        </p:txBody>
      </p: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6F2DA183-AB71-DBCC-36F5-6CC56B2A356A}"/>
              </a:ext>
            </a:extLst>
          </p:cNvPr>
          <p:cNvSpPr txBox="1"/>
          <p:nvPr/>
        </p:nvSpPr>
        <p:spPr>
          <a:xfrm>
            <a:off x="5556105" y="1257889"/>
            <a:ext cx="11159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dirty="0"/>
              <a:t>TCR.V.C0</a:t>
            </a:r>
            <a:endParaRPr lang="en-US" sz="1400" dirty="0"/>
          </a:p>
        </p:txBody>
      </p:sp>
      <p:sp>
        <p:nvSpPr>
          <p:cNvPr id="13" name="Title 2">
            <a:extLst>
              <a:ext uri="{FF2B5EF4-FFF2-40B4-BE49-F238E27FC236}">
                <a16:creationId xmlns:a16="http://schemas.microsoft.com/office/drawing/2014/main" id="{1D904485-4694-78C4-591E-BD137490B7A9}"/>
              </a:ext>
            </a:extLst>
          </p:cNvPr>
          <p:cNvSpPr txBox="1">
            <a:spLocks/>
          </p:cNvSpPr>
          <p:nvPr/>
        </p:nvSpPr>
        <p:spPr>
          <a:xfrm>
            <a:off x="182880" y="182880"/>
            <a:ext cx="11376025" cy="53512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it-IT" sz="3600" dirty="0">
                <a:solidFill>
                  <a:srgbClr val="0033A0"/>
                </a:solidFill>
                <a:latin typeface="Arial"/>
              </a:rPr>
              <a:t>C</a:t>
            </a:r>
            <a:r>
              <a:rPr lang="en-US" sz="3600" dirty="0" err="1">
                <a:solidFill>
                  <a:srgbClr val="0033A0"/>
                </a:solidFill>
                <a:latin typeface="Arial"/>
              </a:rPr>
              <a:t>ollimation</a:t>
            </a:r>
            <a:r>
              <a:rPr lang="en-US" sz="3600" dirty="0">
                <a:solidFill>
                  <a:srgbClr val="0033A0"/>
                </a:solidFill>
                <a:latin typeface="Arial"/>
              </a:rPr>
              <a:t> performance with beam-beam and TCTs</a:t>
            </a:r>
          </a:p>
        </p:txBody>
      </p:sp>
      <p:sp>
        <p:nvSpPr>
          <p:cNvPr id="33" name="Freccia circolare a sinistra 32">
            <a:extLst>
              <a:ext uri="{FF2B5EF4-FFF2-40B4-BE49-F238E27FC236}">
                <a16:creationId xmlns:a16="http://schemas.microsoft.com/office/drawing/2014/main" id="{3DBE80D5-0A71-2D6D-1658-598F521F4336}"/>
              </a:ext>
            </a:extLst>
          </p:cNvPr>
          <p:cNvSpPr/>
          <p:nvPr/>
        </p:nvSpPr>
        <p:spPr>
          <a:xfrm>
            <a:off x="11753379" y="1877746"/>
            <a:ext cx="386849" cy="2614913"/>
          </a:xfrm>
          <a:prstGeom prst="curvedLeftArrow">
            <a:avLst/>
          </a:prstGeom>
          <a:solidFill>
            <a:srgbClr val="0033A0"/>
          </a:solidFill>
          <a:ln>
            <a:solidFill>
              <a:srgbClr val="0033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CasellaDiTesto 34">
            <a:extLst>
              <a:ext uri="{FF2B5EF4-FFF2-40B4-BE49-F238E27FC236}">
                <a16:creationId xmlns:a16="http://schemas.microsoft.com/office/drawing/2014/main" id="{47EBD620-C58A-B9E8-DFA8-9EC528648080}"/>
              </a:ext>
            </a:extLst>
          </p:cNvPr>
          <p:cNvSpPr txBox="1"/>
          <p:nvPr/>
        </p:nvSpPr>
        <p:spPr>
          <a:xfrm rot="16200000">
            <a:off x="11192545" y="4998003"/>
            <a:ext cx="15992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dirty="0" err="1">
                <a:solidFill>
                  <a:srgbClr val="0033A0"/>
                </a:solidFill>
              </a:rPr>
              <a:t>Adding</a:t>
            </a:r>
            <a:r>
              <a:rPr lang="it-IT" dirty="0">
                <a:solidFill>
                  <a:srgbClr val="0033A0"/>
                </a:solidFill>
              </a:rPr>
              <a:t> </a:t>
            </a:r>
            <a:r>
              <a:rPr lang="it-IT" dirty="0" err="1">
                <a:solidFill>
                  <a:srgbClr val="0033A0"/>
                </a:solidFill>
              </a:rPr>
              <a:t>TCTs</a:t>
            </a:r>
            <a:endParaRPr lang="en-US" dirty="0">
              <a:solidFill>
                <a:srgbClr val="0033A0"/>
              </a:solidFill>
            </a:endParaRPr>
          </a:p>
        </p:txBody>
      </p:sp>
      <p:pic>
        <p:nvPicPr>
          <p:cNvPr id="7" name="Immagine 6" descr="Immagine che contiene testo, schermata, linea, diagramma&#10;&#10;Descrizione generata automaticamente">
            <a:extLst>
              <a:ext uri="{FF2B5EF4-FFF2-40B4-BE49-F238E27FC236}">
                <a16:creationId xmlns:a16="http://schemas.microsoft.com/office/drawing/2014/main" id="{BFB892C1-DCB1-F2BB-AEDB-E72F28EFBFC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4" t="10336"/>
          <a:stretch/>
        </p:blipFill>
        <p:spPr>
          <a:xfrm>
            <a:off x="0" y="3277614"/>
            <a:ext cx="4478557" cy="2623618"/>
          </a:xfrm>
          <a:prstGeom prst="rect">
            <a:avLst/>
          </a:prstGeom>
        </p:spPr>
      </p:pic>
      <p:pic>
        <p:nvPicPr>
          <p:cNvPr id="12" name="Immagine 11" descr="Immagine che contiene testo, schermata, linea, diagramma&#10;&#10;Descrizione generata automaticamente">
            <a:extLst>
              <a:ext uri="{FF2B5EF4-FFF2-40B4-BE49-F238E27FC236}">
                <a16:creationId xmlns:a16="http://schemas.microsoft.com/office/drawing/2014/main" id="{DBDE7ABD-DD6F-4784-F5E7-4FB802D8AB4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4" b="10407"/>
          <a:stretch/>
        </p:blipFill>
        <p:spPr>
          <a:xfrm>
            <a:off x="0" y="681214"/>
            <a:ext cx="4478557" cy="2621577"/>
          </a:xfrm>
          <a:prstGeom prst="rect">
            <a:avLst/>
          </a:prstGeom>
        </p:spPr>
      </p:pic>
      <p:pic>
        <p:nvPicPr>
          <p:cNvPr id="22" name="Immagine 21" descr="Immagine che contiene testo, linea, Carattere, diagramma&#10;&#10;Descrizione generata automaticamente">
            <a:extLst>
              <a:ext uri="{FF2B5EF4-FFF2-40B4-BE49-F238E27FC236}">
                <a16:creationId xmlns:a16="http://schemas.microsoft.com/office/drawing/2014/main" id="{F0C8B9D6-1010-3017-A63C-14951DFF490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8571" y="987808"/>
            <a:ext cx="4114808" cy="2286005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915B227F-6047-9843-1F38-703DDBC8BCF4}"/>
              </a:ext>
            </a:extLst>
          </p:cNvPr>
          <p:cNvSpPr txBox="1"/>
          <p:nvPr/>
        </p:nvSpPr>
        <p:spPr>
          <a:xfrm>
            <a:off x="6230549" y="1992533"/>
            <a:ext cx="14080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33A0"/>
                </a:solidFill>
              </a:rPr>
              <a:t>Exp. interaction region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B86E44A1-859C-1E4D-FE8A-67F121F535AF}"/>
              </a:ext>
            </a:extLst>
          </p:cNvPr>
          <p:cNvSpPr txBox="1"/>
          <p:nvPr/>
        </p:nvSpPr>
        <p:spPr>
          <a:xfrm>
            <a:off x="6240023" y="4332090"/>
            <a:ext cx="14080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33A0"/>
                </a:solidFill>
              </a:rPr>
              <a:t>Exp. interaction region</a:t>
            </a:r>
          </a:p>
        </p:txBody>
      </p:sp>
    </p:spTree>
    <p:extLst>
      <p:ext uri="{BB962C8B-B14F-4D97-AF65-F5344CB8AC3E}">
        <p14:creationId xmlns:p14="http://schemas.microsoft.com/office/powerpoint/2010/main" val="28294553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9">
            <a:extLst>
              <a:ext uri="{FF2B5EF4-FFF2-40B4-BE49-F238E27FC236}">
                <a16:creationId xmlns:a16="http://schemas.microsoft.com/office/drawing/2014/main" id="{97A776C7-E90B-6ACB-DB1D-CBD7D2F6A0C7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19736" y="1382255"/>
            <a:ext cx="3537393" cy="3540098"/>
          </a:xfrm>
          <a:prstGeom prst="rect">
            <a:avLst/>
          </a:prstGeom>
        </p:spPr>
      </p:pic>
      <p:cxnSp>
        <p:nvCxnSpPr>
          <p:cNvPr id="4" name="Connettore diritto 3">
            <a:extLst>
              <a:ext uri="{FF2B5EF4-FFF2-40B4-BE49-F238E27FC236}">
                <a16:creationId xmlns:a16="http://schemas.microsoft.com/office/drawing/2014/main" id="{58436E0C-8399-36BB-2BAA-8F236833E01D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2" descr="LogoDesign &lt; FCC &lt; TWiki">
            <a:extLst>
              <a:ext uri="{FF2B5EF4-FFF2-40B4-BE49-F238E27FC236}">
                <a16:creationId xmlns:a16="http://schemas.microsoft.com/office/drawing/2014/main" id="{F6877A3D-5279-2F80-BE33-370DBC4996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BC71041A-2387-AE4D-1356-3FB1DCF412EA}"/>
              </a:ext>
            </a:extLst>
          </p:cNvPr>
          <p:cNvSpPr txBox="1">
            <a:spLocks/>
          </p:cNvSpPr>
          <p:nvPr/>
        </p:nvSpPr>
        <p:spPr>
          <a:xfrm>
            <a:off x="4264131" y="6439281"/>
            <a:ext cx="657222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rgbClr val="0033A0"/>
                </a:solidFill>
                <a:latin typeface="Arial"/>
              </a:rPr>
              <a:t>G. Broggi | Including beam-beam effects in collimation studies for the FCC-ee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7D697DD4-48F0-5DFD-13C1-F3E238A53600}"/>
              </a:ext>
            </a:extLst>
          </p:cNvPr>
          <p:cNvSpPr txBox="1">
            <a:spLocks/>
          </p:cNvSpPr>
          <p:nvPr/>
        </p:nvSpPr>
        <p:spPr>
          <a:xfrm>
            <a:off x="25296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05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/09</a:t>
            </a: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/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2024</a:t>
            </a:r>
          </a:p>
        </p:txBody>
      </p:sp>
      <p:sp>
        <p:nvSpPr>
          <p:cNvPr id="13" name="Title 2">
            <a:extLst>
              <a:ext uri="{FF2B5EF4-FFF2-40B4-BE49-F238E27FC236}">
                <a16:creationId xmlns:a16="http://schemas.microsoft.com/office/drawing/2014/main" id="{1D904485-4694-78C4-591E-BD137490B7A9}"/>
              </a:ext>
            </a:extLst>
          </p:cNvPr>
          <p:cNvSpPr txBox="1">
            <a:spLocks/>
          </p:cNvSpPr>
          <p:nvPr/>
        </p:nvSpPr>
        <p:spPr>
          <a:xfrm>
            <a:off x="182880" y="182880"/>
            <a:ext cx="11376025" cy="53512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>
                <a:solidFill>
                  <a:srgbClr val="0033A0"/>
                </a:solidFill>
                <a:latin typeface="Arial"/>
              </a:rPr>
              <a:t>Outline</a:t>
            </a:r>
          </a:p>
        </p:txBody>
      </p:sp>
      <p:sp>
        <p:nvSpPr>
          <p:cNvPr id="18" name="Segnaposto numero diapositiva 17">
            <a:extLst>
              <a:ext uri="{FF2B5EF4-FFF2-40B4-BE49-F238E27FC236}">
                <a16:creationId xmlns:a16="http://schemas.microsoft.com/office/drawing/2014/main" id="{1993088A-8CBB-7ECE-C31B-CCCC2A8266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18</a:t>
            </a:fld>
            <a:endParaRPr lang="en-US" dirty="0">
              <a:solidFill>
                <a:srgbClr val="0033A0"/>
              </a:solidFill>
            </a:endParaRP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483F899C-11D2-66C6-A8F5-6984B62473C7}"/>
              </a:ext>
            </a:extLst>
          </p:cNvPr>
          <p:cNvSpPr txBox="1"/>
          <p:nvPr/>
        </p:nvSpPr>
        <p:spPr>
          <a:xfrm>
            <a:off x="525379" y="1136701"/>
            <a:ext cx="1082842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b="1" dirty="0">
                <a:solidFill>
                  <a:srgbClr val="0033A0">
                    <a:alpha val="50000"/>
                  </a:srgbClr>
                </a:solidFill>
              </a:rPr>
              <a:t>Introduction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33A0">
                    <a:alpha val="50000"/>
                  </a:srgbClr>
                </a:solidFill>
              </a:rPr>
              <a:t>Collimation for the FCC-ee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33A0">
                    <a:alpha val="50000"/>
                  </a:srgbClr>
                </a:solidFill>
              </a:rPr>
              <a:t>FCC-ee collimation system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33A0">
                    <a:alpha val="50000"/>
                  </a:srgbClr>
                </a:solidFill>
              </a:rPr>
              <a:t>Collimation and beam-beam effects</a:t>
            </a:r>
          </a:p>
          <a:p>
            <a:pPr lvl="1"/>
            <a:endParaRPr lang="en-US" sz="2000" dirty="0">
              <a:solidFill>
                <a:srgbClr val="0033A0">
                  <a:alpha val="50000"/>
                </a:srgb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33A0">
                    <a:alpha val="50000"/>
                  </a:srgbClr>
                </a:solidFill>
              </a:rPr>
              <a:t>FCC-ee collimation simulations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b="1" dirty="0">
              <a:solidFill>
                <a:srgbClr val="0033A0">
                  <a:alpha val="50000"/>
                </a:srgb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33A0">
                    <a:alpha val="50000"/>
                  </a:srgbClr>
                </a:solidFill>
              </a:rPr>
              <a:t>FCC-ee Z mode spent beam losses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b="1" dirty="0">
              <a:solidFill>
                <a:srgbClr val="0033A0">
                  <a:alpha val="50000"/>
                </a:srgb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33A0">
                    <a:alpha val="50000"/>
                  </a:srgbClr>
                </a:solidFill>
              </a:rPr>
              <a:t>Addition of tertiary collimators for local protection</a:t>
            </a:r>
            <a:endParaRPr lang="en-US" sz="2000" dirty="0">
              <a:solidFill>
                <a:srgbClr val="0033A0">
                  <a:alpha val="50000"/>
                </a:srgbClr>
              </a:solidFill>
            </a:endParaRPr>
          </a:p>
          <a:p>
            <a:pPr lvl="1"/>
            <a:endParaRPr lang="en-US" sz="2000" dirty="0">
              <a:solidFill>
                <a:srgbClr val="0033A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33A0"/>
                </a:solidFill>
              </a:rPr>
              <a:t>Summary and next steps</a:t>
            </a:r>
          </a:p>
        </p:txBody>
      </p:sp>
    </p:spTree>
    <p:extLst>
      <p:ext uri="{BB962C8B-B14F-4D97-AF65-F5344CB8AC3E}">
        <p14:creationId xmlns:p14="http://schemas.microsoft.com/office/powerpoint/2010/main" val="41989689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ttore diritto 3">
            <a:extLst>
              <a:ext uri="{FF2B5EF4-FFF2-40B4-BE49-F238E27FC236}">
                <a16:creationId xmlns:a16="http://schemas.microsoft.com/office/drawing/2014/main" id="{58436E0C-8399-36BB-2BAA-8F236833E01D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2" descr="LogoDesign &lt; FCC &lt; TWiki">
            <a:extLst>
              <a:ext uri="{FF2B5EF4-FFF2-40B4-BE49-F238E27FC236}">
                <a16:creationId xmlns:a16="http://schemas.microsoft.com/office/drawing/2014/main" id="{F6877A3D-5279-2F80-BE33-370DBC4996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itle 2">
            <a:extLst>
              <a:ext uri="{FF2B5EF4-FFF2-40B4-BE49-F238E27FC236}">
                <a16:creationId xmlns:a16="http://schemas.microsoft.com/office/drawing/2014/main" id="{1D904485-4694-78C4-591E-BD137490B7A9}"/>
              </a:ext>
            </a:extLst>
          </p:cNvPr>
          <p:cNvSpPr txBox="1">
            <a:spLocks/>
          </p:cNvSpPr>
          <p:nvPr/>
        </p:nvSpPr>
        <p:spPr>
          <a:xfrm>
            <a:off x="182880" y="64342"/>
            <a:ext cx="11376025" cy="53512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it-IT" sz="3600" dirty="0" err="1">
                <a:solidFill>
                  <a:srgbClr val="0033A0"/>
                </a:solidFill>
                <a:latin typeface="Arial"/>
              </a:rPr>
              <a:t>Summary</a:t>
            </a:r>
            <a:endParaRPr lang="en-US" sz="3600" dirty="0">
              <a:solidFill>
                <a:srgbClr val="0033A0"/>
              </a:solidFill>
              <a:latin typeface="Arial"/>
            </a:endParaRPr>
          </a:p>
        </p:txBody>
      </p:sp>
      <p:sp>
        <p:nvSpPr>
          <p:cNvPr id="2" name="Segnaposto numero diapositiva 27">
            <a:extLst>
              <a:ext uri="{FF2B5EF4-FFF2-40B4-BE49-F238E27FC236}">
                <a16:creationId xmlns:a16="http://schemas.microsoft.com/office/drawing/2014/main" id="{851084B3-7068-4AD6-0F4B-30A5D43336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19</a:t>
            </a:fld>
            <a:endParaRPr lang="en-US" dirty="0">
              <a:solidFill>
                <a:srgbClr val="0033A0"/>
              </a:solidFill>
            </a:endParaRP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2BA32F8-A343-35D2-8C42-4C7785685706}"/>
              </a:ext>
            </a:extLst>
          </p:cNvPr>
          <p:cNvSpPr txBox="1">
            <a:spLocks/>
          </p:cNvSpPr>
          <p:nvPr/>
        </p:nvSpPr>
        <p:spPr>
          <a:xfrm>
            <a:off x="4264131" y="6439281"/>
            <a:ext cx="657222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rgbClr val="0033A0"/>
                </a:solidFill>
                <a:latin typeface="Arial"/>
              </a:rPr>
              <a:t>G. Broggi | Including beam-beam effects in collimation studies for the FCC-ee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1F473ED9-12C8-747F-1EDF-DCEA6BE31FF0}"/>
              </a:ext>
            </a:extLst>
          </p:cNvPr>
          <p:cNvSpPr txBox="1">
            <a:spLocks/>
          </p:cNvSpPr>
          <p:nvPr/>
        </p:nvSpPr>
        <p:spPr>
          <a:xfrm>
            <a:off x="25296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05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/09</a:t>
            </a: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/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2024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7A64D716-BD65-4DB3-1DBD-D8AF254E8D61}"/>
              </a:ext>
            </a:extLst>
          </p:cNvPr>
          <p:cNvSpPr txBox="1"/>
          <p:nvPr/>
        </p:nvSpPr>
        <p:spPr>
          <a:xfrm>
            <a:off x="96337" y="670734"/>
            <a:ext cx="1200252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dirty="0"/>
              <a:t>First </a:t>
            </a:r>
            <a:r>
              <a:rPr lang="it-IT" b="1" dirty="0" err="1"/>
              <a:t>integrated</a:t>
            </a:r>
            <a:r>
              <a:rPr lang="it-IT" b="1" dirty="0"/>
              <a:t> </a:t>
            </a:r>
            <a:r>
              <a:rPr lang="it-IT" b="1" dirty="0" err="1"/>
              <a:t>beam-beam</a:t>
            </a:r>
            <a:r>
              <a:rPr lang="it-IT" b="1" dirty="0"/>
              <a:t> and </a:t>
            </a:r>
            <a:r>
              <a:rPr lang="it-IT" b="1" dirty="0" err="1"/>
              <a:t>collimation</a:t>
            </a:r>
            <a:r>
              <a:rPr lang="it-IT" b="1" dirty="0"/>
              <a:t> studies </a:t>
            </a:r>
            <a:r>
              <a:rPr lang="it-IT" b="1" dirty="0" err="1"/>
              <a:t>performed</a:t>
            </a:r>
            <a:endParaRPr lang="it-IT" b="1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it-IT" dirty="0" err="1"/>
              <a:t>Spent</a:t>
            </a:r>
            <a:r>
              <a:rPr lang="it-IT" dirty="0"/>
              <a:t> </a:t>
            </a:r>
            <a:r>
              <a:rPr lang="it-IT" dirty="0" err="1"/>
              <a:t>beam</a:t>
            </a:r>
            <a:r>
              <a:rPr lang="it-IT" dirty="0"/>
              <a:t> </a:t>
            </a:r>
            <a:r>
              <a:rPr lang="it-IT" dirty="0" err="1"/>
              <a:t>losses</a:t>
            </a:r>
            <a:r>
              <a:rPr lang="it-IT" dirty="0"/>
              <a:t> for the FCC-ee </a:t>
            </a:r>
            <a:r>
              <a:rPr lang="it-IT" i="1" dirty="0"/>
              <a:t>Z</a:t>
            </a:r>
            <a:r>
              <a:rPr lang="it-IT" dirty="0"/>
              <a:t>-mode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it-IT" kern="0" dirty="0" err="1">
                <a:solidFill>
                  <a:srgbClr val="2F2F2F"/>
                </a:solidFill>
                <a:latin typeface="Arial"/>
              </a:rPr>
              <a:t>Demonstrate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the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feasibility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of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combining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collimation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and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beam-beam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studies in the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same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model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it-IT" kern="0" dirty="0" err="1">
                <a:solidFill>
                  <a:srgbClr val="2F2F2F"/>
                </a:solidFill>
                <a:latin typeface="Arial"/>
              </a:rPr>
              <a:t>Important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input for the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optimization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of the FCC-ee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collimation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system design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it-IT" b="1" kern="0" dirty="0">
              <a:solidFill>
                <a:srgbClr val="2F2F2F"/>
              </a:solidFill>
              <a:latin typeface="Arial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kern="0" dirty="0" err="1">
                <a:solidFill>
                  <a:srgbClr val="2F2F2F"/>
                </a:solidFill>
                <a:latin typeface="Arial"/>
              </a:rPr>
              <a:t>Spent</a:t>
            </a:r>
            <a:r>
              <a:rPr lang="it-IT" b="1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b="1" kern="0" dirty="0" err="1">
                <a:solidFill>
                  <a:srgbClr val="2F2F2F"/>
                </a:solidFill>
                <a:latin typeface="Arial"/>
              </a:rPr>
              <a:t>beam</a:t>
            </a:r>
            <a:r>
              <a:rPr lang="it-IT" b="1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b="1" kern="0" dirty="0" err="1">
                <a:solidFill>
                  <a:srgbClr val="2F2F2F"/>
                </a:solidFill>
                <a:latin typeface="Arial"/>
              </a:rPr>
              <a:t>losses</a:t>
            </a:r>
            <a:r>
              <a:rPr lang="it-IT" b="1" kern="0" dirty="0">
                <a:solidFill>
                  <a:srgbClr val="2F2F2F"/>
                </a:solidFill>
                <a:latin typeface="Arial"/>
              </a:rPr>
              <a:t> show the </a:t>
            </a:r>
            <a:r>
              <a:rPr lang="it-IT" b="1" kern="0" dirty="0" err="1">
                <a:solidFill>
                  <a:srgbClr val="2F2F2F"/>
                </a:solidFill>
                <a:latin typeface="Arial"/>
              </a:rPr>
              <a:t>highest</a:t>
            </a:r>
            <a:r>
              <a:rPr lang="it-IT" b="1" kern="0" dirty="0">
                <a:solidFill>
                  <a:srgbClr val="2F2F2F"/>
                </a:solidFill>
                <a:latin typeface="Arial"/>
              </a:rPr>
              <a:t> power loads on the SR </a:t>
            </a:r>
            <a:r>
              <a:rPr lang="it-IT" b="1" kern="0" dirty="0" err="1">
                <a:solidFill>
                  <a:srgbClr val="2F2F2F"/>
                </a:solidFill>
                <a:latin typeface="Arial"/>
              </a:rPr>
              <a:t>collimators</a:t>
            </a:r>
            <a:r>
              <a:rPr lang="it-IT" b="1" kern="0" dirty="0">
                <a:solidFill>
                  <a:srgbClr val="2F2F2F"/>
                </a:solidFill>
                <a:latin typeface="Arial"/>
              </a:rPr>
              <a:t> upstream of the </a:t>
            </a:r>
            <a:r>
              <a:rPr lang="it-IT" b="1" kern="0" dirty="0" err="1">
                <a:solidFill>
                  <a:srgbClr val="2F2F2F"/>
                </a:solidFill>
                <a:latin typeface="Arial"/>
              </a:rPr>
              <a:t>IPs</a:t>
            </a:r>
            <a:endParaRPr lang="it-IT" b="1" kern="0" dirty="0">
              <a:solidFill>
                <a:srgbClr val="2F2F2F"/>
              </a:solidFill>
              <a:latin typeface="Arial"/>
            </a:endParaRP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it-IT" kern="0" dirty="0" err="1">
                <a:solidFill>
                  <a:srgbClr val="2F2F2F"/>
                </a:solidFill>
                <a:latin typeface="Arial"/>
              </a:rPr>
              <a:t>Tertiary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beam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halo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collimators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(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TCTs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) for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local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protection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included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in the FCC-ee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collimation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system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it-IT" kern="0" dirty="0" err="1">
                <a:solidFill>
                  <a:srgbClr val="2F2F2F"/>
                </a:solidFill>
                <a:latin typeface="Arial"/>
              </a:rPr>
              <a:t>Integrated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beam-beam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and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collimation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simulations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show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their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effectiveness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in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suppressing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the power loads on the SR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collimators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: </a:t>
            </a:r>
            <a:r>
              <a:rPr lang="it-IT" u="sng" kern="0" dirty="0" err="1">
                <a:solidFill>
                  <a:srgbClr val="FF0000"/>
                </a:solidFill>
                <a:latin typeface="Arial"/>
              </a:rPr>
              <a:t>suppression</a:t>
            </a:r>
            <a:r>
              <a:rPr lang="it-IT" u="sng" kern="0" dirty="0">
                <a:solidFill>
                  <a:srgbClr val="FF0000"/>
                </a:solidFill>
                <a:latin typeface="Arial"/>
              </a:rPr>
              <a:t> of up to one </a:t>
            </a:r>
            <a:r>
              <a:rPr lang="it-IT" u="sng" kern="0" dirty="0" err="1">
                <a:solidFill>
                  <a:srgbClr val="FF0000"/>
                </a:solidFill>
                <a:latin typeface="Arial"/>
              </a:rPr>
              <a:t>order</a:t>
            </a:r>
            <a:r>
              <a:rPr lang="it-IT" u="sng" kern="0" dirty="0">
                <a:solidFill>
                  <a:srgbClr val="FF0000"/>
                </a:solidFill>
                <a:latin typeface="Arial"/>
              </a:rPr>
              <a:t> of </a:t>
            </a:r>
            <a:r>
              <a:rPr lang="it-IT" u="sng" kern="0" dirty="0" err="1">
                <a:solidFill>
                  <a:srgbClr val="FF0000"/>
                </a:solidFill>
                <a:latin typeface="Arial"/>
              </a:rPr>
              <a:t>magnitude</a:t>
            </a:r>
            <a:endParaRPr lang="it-IT" u="sng" kern="0" dirty="0">
              <a:solidFill>
                <a:srgbClr val="FF0000"/>
              </a:solidFill>
              <a:latin typeface="Arial"/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14" name="Title 2">
            <a:extLst>
              <a:ext uri="{FF2B5EF4-FFF2-40B4-BE49-F238E27FC236}">
                <a16:creationId xmlns:a16="http://schemas.microsoft.com/office/drawing/2014/main" id="{F0221853-B35A-AF18-CA9E-6C207393568E}"/>
              </a:ext>
            </a:extLst>
          </p:cNvPr>
          <p:cNvSpPr txBox="1">
            <a:spLocks/>
          </p:cNvSpPr>
          <p:nvPr/>
        </p:nvSpPr>
        <p:spPr>
          <a:xfrm>
            <a:off x="182880" y="3324409"/>
            <a:ext cx="11376025" cy="53512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it-IT" sz="3600" dirty="0">
                <a:solidFill>
                  <a:srgbClr val="0033A0"/>
                </a:solidFill>
                <a:latin typeface="Arial"/>
              </a:rPr>
              <a:t>Next steps</a:t>
            </a:r>
            <a:endParaRPr lang="en-US" sz="3600" dirty="0">
              <a:solidFill>
                <a:srgbClr val="0033A0"/>
              </a:solidFill>
              <a:latin typeface="Arial"/>
            </a:endParaRP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11533C62-074E-72AC-E4E8-46C23D2A332F}"/>
              </a:ext>
            </a:extLst>
          </p:cNvPr>
          <p:cNvSpPr txBox="1"/>
          <p:nvPr/>
        </p:nvSpPr>
        <p:spPr>
          <a:xfrm>
            <a:off x="65697" y="3955781"/>
            <a:ext cx="1219403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b="1" dirty="0"/>
              <a:t>Lifetime from </a:t>
            </a:r>
            <a:r>
              <a:rPr lang="it-IT" b="1" dirty="0" err="1"/>
              <a:t>integrated</a:t>
            </a:r>
            <a:r>
              <a:rPr lang="it-IT" b="1" dirty="0"/>
              <a:t> </a:t>
            </a:r>
            <a:r>
              <a:rPr lang="it-IT" b="1" dirty="0" err="1"/>
              <a:t>beam-beam</a:t>
            </a:r>
            <a:r>
              <a:rPr lang="it-IT" b="1" dirty="0"/>
              <a:t> and </a:t>
            </a:r>
            <a:r>
              <a:rPr lang="it-IT" b="1" dirty="0" err="1"/>
              <a:t>collimation</a:t>
            </a:r>
            <a:r>
              <a:rPr lang="it-IT" b="1" dirty="0"/>
              <a:t> </a:t>
            </a:r>
            <a:r>
              <a:rPr lang="it-IT" b="1" dirty="0" err="1"/>
              <a:t>simulations</a:t>
            </a:r>
            <a:r>
              <a:rPr lang="it-IT" b="1" dirty="0"/>
              <a:t> </a:t>
            </a:r>
            <a:r>
              <a:rPr lang="it-IT" b="1" dirty="0" err="1"/>
              <a:t>cannot</a:t>
            </a:r>
            <a:r>
              <a:rPr lang="it-IT" b="1" dirty="0"/>
              <a:t> be </a:t>
            </a:r>
            <a:r>
              <a:rPr lang="it-IT" b="1" dirty="0" err="1"/>
              <a:t>estimated</a:t>
            </a:r>
            <a:r>
              <a:rPr lang="it-IT" b="1" dirty="0"/>
              <a:t> </a:t>
            </a:r>
            <a:r>
              <a:rPr lang="it-IT" b="1" dirty="0" err="1"/>
              <a:t>yet</a:t>
            </a:r>
            <a:endParaRPr lang="it-IT" b="1" dirty="0"/>
          </a:p>
          <a:p>
            <a:pPr marL="742950" lvl="1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it-IT" dirty="0" err="1"/>
              <a:t>Need</a:t>
            </a:r>
            <a:r>
              <a:rPr lang="it-IT" dirty="0"/>
              <a:t> to </a:t>
            </a:r>
            <a:r>
              <a:rPr lang="it-IT" dirty="0" err="1"/>
              <a:t>optimize</a:t>
            </a:r>
            <a:r>
              <a:rPr lang="it-IT" dirty="0"/>
              <a:t> DA and MA with </a:t>
            </a:r>
            <a:r>
              <a:rPr lang="it-IT" dirty="0" err="1"/>
              <a:t>collimation</a:t>
            </a:r>
            <a:r>
              <a:rPr lang="it-IT" dirty="0"/>
              <a:t> </a:t>
            </a:r>
            <a:r>
              <a:rPr lang="it-IT" dirty="0" err="1"/>
              <a:t>insertion</a:t>
            </a:r>
            <a:r>
              <a:rPr lang="it-IT" dirty="0"/>
              <a:t> </a:t>
            </a:r>
            <a:r>
              <a:rPr lang="it-IT" dirty="0" err="1"/>
              <a:t>optics</a:t>
            </a:r>
            <a:r>
              <a:rPr lang="it-IT" dirty="0"/>
              <a:t> and full aperture and </a:t>
            </a:r>
            <a:r>
              <a:rPr lang="it-IT" dirty="0" err="1"/>
              <a:t>collimator</a:t>
            </a:r>
            <a:r>
              <a:rPr lang="it-IT" dirty="0"/>
              <a:t> model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dirty="0"/>
              <a:t>The </a:t>
            </a:r>
            <a:r>
              <a:rPr lang="it-IT" dirty="0" err="1"/>
              <a:t>need</a:t>
            </a:r>
            <a:r>
              <a:rPr lang="it-IT" dirty="0"/>
              <a:t> for </a:t>
            </a:r>
            <a:r>
              <a:rPr lang="it-IT" b="1" dirty="0" err="1"/>
              <a:t>shower</a:t>
            </a:r>
            <a:r>
              <a:rPr lang="it-IT" b="1" dirty="0"/>
              <a:t> </a:t>
            </a:r>
            <a:r>
              <a:rPr lang="it-IT" b="1" dirty="0" err="1"/>
              <a:t>absorbers</a:t>
            </a:r>
            <a:r>
              <a:rPr lang="it-IT" b="1" dirty="0"/>
              <a:t> downstream of the </a:t>
            </a:r>
            <a:r>
              <a:rPr lang="it-IT" b="1" dirty="0" err="1"/>
              <a:t>TCTs</a:t>
            </a:r>
            <a:r>
              <a:rPr lang="it-IT" b="1" dirty="0"/>
              <a:t> </a:t>
            </a:r>
            <a:r>
              <a:rPr lang="it-IT" dirty="0" err="1"/>
              <a:t>needs</a:t>
            </a:r>
            <a:r>
              <a:rPr lang="it-IT" dirty="0"/>
              <a:t> to be </a:t>
            </a:r>
            <a:r>
              <a:rPr lang="it-IT" dirty="0" err="1"/>
              <a:t>assessed</a:t>
            </a:r>
            <a:endParaRPr lang="it-IT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dirty="0"/>
              <a:t>Investigate </a:t>
            </a:r>
            <a:r>
              <a:rPr lang="it-IT" dirty="0" err="1"/>
              <a:t>further</a:t>
            </a:r>
            <a:r>
              <a:rPr lang="it-IT" dirty="0"/>
              <a:t> </a:t>
            </a:r>
            <a:r>
              <a:rPr lang="it-IT" dirty="0" err="1"/>
              <a:t>particle</a:t>
            </a:r>
            <a:r>
              <a:rPr lang="it-IT" dirty="0"/>
              <a:t> </a:t>
            </a:r>
            <a:r>
              <a:rPr lang="it-IT" dirty="0" err="1"/>
              <a:t>distr</a:t>
            </a:r>
            <a:r>
              <a:rPr lang="it-IT" dirty="0"/>
              <a:t>. after </a:t>
            </a:r>
            <a:r>
              <a:rPr lang="it-IT" dirty="0" err="1"/>
              <a:t>beam-beam</a:t>
            </a:r>
            <a:r>
              <a:rPr lang="it-IT" dirty="0"/>
              <a:t> interactions - </a:t>
            </a:r>
            <a:r>
              <a:rPr lang="it-IT" b="1" dirty="0" err="1"/>
              <a:t>physics</a:t>
            </a:r>
            <a:r>
              <a:rPr lang="it-IT" b="1" dirty="0"/>
              <a:t> </a:t>
            </a:r>
            <a:r>
              <a:rPr lang="it-IT" b="1" dirty="0" err="1"/>
              <a:t>debris</a:t>
            </a:r>
            <a:r>
              <a:rPr lang="it-IT" b="1" dirty="0"/>
              <a:t> </a:t>
            </a:r>
            <a:r>
              <a:rPr lang="it-IT" b="1" dirty="0" err="1"/>
              <a:t>collimators</a:t>
            </a:r>
            <a:r>
              <a:rPr lang="it-IT" b="1" dirty="0"/>
              <a:t> </a:t>
            </a:r>
            <a:r>
              <a:rPr lang="it-IT" dirty="0"/>
              <a:t>like in the LHC ?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b="1" dirty="0"/>
              <a:t>Iterate the </a:t>
            </a:r>
            <a:r>
              <a:rPr lang="it-IT" b="1" dirty="0" err="1"/>
              <a:t>collimation</a:t>
            </a:r>
            <a:r>
              <a:rPr lang="it-IT" b="1" dirty="0"/>
              <a:t> system design </a:t>
            </a:r>
            <a:r>
              <a:rPr lang="it-IT" dirty="0"/>
              <a:t>with </a:t>
            </a:r>
            <a:r>
              <a:rPr lang="it-IT" dirty="0" err="1"/>
              <a:t>other</a:t>
            </a:r>
            <a:r>
              <a:rPr lang="it-IT" dirty="0"/>
              <a:t> studies (SR backgrounds, </a:t>
            </a:r>
            <a:r>
              <a:rPr lang="it-IT" dirty="0" err="1"/>
              <a:t>impedance</a:t>
            </a:r>
            <a:r>
              <a:rPr lang="it-IT" dirty="0"/>
              <a:t>, energy </a:t>
            </a:r>
            <a:r>
              <a:rPr lang="it-IT" dirty="0" err="1"/>
              <a:t>deposition</a:t>
            </a:r>
            <a:r>
              <a:rPr lang="it-IT" dirty="0"/>
              <a:t>, </a:t>
            </a:r>
            <a:r>
              <a:rPr lang="it-IT" dirty="0" err="1"/>
              <a:t>radiation</a:t>
            </a:r>
            <a:r>
              <a:rPr lang="it-IT" dirty="0"/>
              <a:t> studies, </a:t>
            </a:r>
            <a:r>
              <a:rPr lang="it-IT" dirty="0" err="1"/>
              <a:t>mechanical</a:t>
            </a:r>
            <a:r>
              <a:rPr lang="it-IT" dirty="0"/>
              <a:t> design, …)</a:t>
            </a:r>
          </a:p>
        </p:txBody>
      </p:sp>
    </p:spTree>
    <p:extLst>
      <p:ext uri="{BB962C8B-B14F-4D97-AF65-F5344CB8AC3E}">
        <p14:creationId xmlns:p14="http://schemas.microsoft.com/office/powerpoint/2010/main" val="2802796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ttore diritto 3">
            <a:extLst>
              <a:ext uri="{FF2B5EF4-FFF2-40B4-BE49-F238E27FC236}">
                <a16:creationId xmlns:a16="http://schemas.microsoft.com/office/drawing/2014/main" id="{58436E0C-8399-36BB-2BAA-8F236833E01D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2" descr="LogoDesign &lt; FCC &lt; TWiki">
            <a:extLst>
              <a:ext uri="{FF2B5EF4-FFF2-40B4-BE49-F238E27FC236}">
                <a16:creationId xmlns:a16="http://schemas.microsoft.com/office/drawing/2014/main" id="{F6877A3D-5279-2F80-BE33-370DBC4996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BC71041A-2387-AE4D-1356-3FB1DCF412EA}"/>
              </a:ext>
            </a:extLst>
          </p:cNvPr>
          <p:cNvSpPr txBox="1">
            <a:spLocks/>
          </p:cNvSpPr>
          <p:nvPr/>
        </p:nvSpPr>
        <p:spPr>
          <a:xfrm>
            <a:off x="4264131" y="6439281"/>
            <a:ext cx="657222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rgbClr val="0033A0"/>
                </a:solidFill>
                <a:latin typeface="Arial"/>
              </a:rPr>
              <a:t>G. Broggi | Including beam-beam effects in collimation studies for the FCC-ee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7D697DD4-48F0-5DFD-13C1-F3E238A53600}"/>
              </a:ext>
            </a:extLst>
          </p:cNvPr>
          <p:cNvSpPr txBox="1">
            <a:spLocks/>
          </p:cNvSpPr>
          <p:nvPr/>
        </p:nvSpPr>
        <p:spPr>
          <a:xfrm>
            <a:off x="25296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05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/09</a:t>
            </a: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/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2024</a:t>
            </a:r>
          </a:p>
        </p:txBody>
      </p:sp>
      <p:sp>
        <p:nvSpPr>
          <p:cNvPr id="13" name="Title 2">
            <a:extLst>
              <a:ext uri="{FF2B5EF4-FFF2-40B4-BE49-F238E27FC236}">
                <a16:creationId xmlns:a16="http://schemas.microsoft.com/office/drawing/2014/main" id="{1D904485-4694-78C4-591E-BD137490B7A9}"/>
              </a:ext>
            </a:extLst>
          </p:cNvPr>
          <p:cNvSpPr txBox="1">
            <a:spLocks/>
          </p:cNvSpPr>
          <p:nvPr/>
        </p:nvSpPr>
        <p:spPr>
          <a:xfrm>
            <a:off x="182880" y="182880"/>
            <a:ext cx="11376025" cy="53512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>
                <a:solidFill>
                  <a:srgbClr val="0033A0"/>
                </a:solidFill>
                <a:latin typeface="Arial"/>
              </a:rPr>
              <a:t>Outline</a:t>
            </a:r>
          </a:p>
        </p:txBody>
      </p:sp>
      <p:sp>
        <p:nvSpPr>
          <p:cNvPr id="18" name="Segnaposto numero diapositiva 17">
            <a:extLst>
              <a:ext uri="{FF2B5EF4-FFF2-40B4-BE49-F238E27FC236}">
                <a16:creationId xmlns:a16="http://schemas.microsoft.com/office/drawing/2014/main" id="{1993088A-8CBB-7ECE-C31B-CCCC2A8266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2</a:t>
            </a:fld>
            <a:endParaRPr lang="en-US" dirty="0">
              <a:solidFill>
                <a:srgbClr val="0033A0"/>
              </a:solidFill>
            </a:endParaRP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483F899C-11D2-66C6-A8F5-6984B62473C7}"/>
              </a:ext>
            </a:extLst>
          </p:cNvPr>
          <p:cNvSpPr txBox="1"/>
          <p:nvPr/>
        </p:nvSpPr>
        <p:spPr>
          <a:xfrm>
            <a:off x="525379" y="1136701"/>
            <a:ext cx="1082842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b="1" dirty="0">
                <a:solidFill>
                  <a:srgbClr val="0033A0"/>
                </a:solidFill>
              </a:rPr>
              <a:t>Introduction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33A0"/>
                </a:solidFill>
              </a:rPr>
              <a:t>Collimation for the FCC-ee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33A0"/>
                </a:solidFill>
              </a:rPr>
              <a:t>FCC-ee collimation system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33A0"/>
                </a:solidFill>
              </a:rPr>
              <a:t>Collimation and beam-beam effects</a:t>
            </a:r>
          </a:p>
          <a:p>
            <a:pPr lvl="1"/>
            <a:endParaRPr lang="en-US" sz="2000" dirty="0">
              <a:solidFill>
                <a:srgbClr val="0033A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33A0"/>
                </a:solidFill>
              </a:rPr>
              <a:t>FCC-ee collimation simulations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b="1" dirty="0">
              <a:solidFill>
                <a:srgbClr val="0033A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33A0"/>
                </a:solidFill>
              </a:rPr>
              <a:t>FCC-ee Z mode spent beam losses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b="1" dirty="0">
              <a:solidFill>
                <a:srgbClr val="0033A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33A0"/>
                </a:solidFill>
              </a:rPr>
              <a:t>Addition of tertiary collimators for local protection</a:t>
            </a:r>
            <a:endParaRPr lang="en-US" sz="2000" dirty="0">
              <a:solidFill>
                <a:srgbClr val="0033A0"/>
              </a:solidFill>
            </a:endParaRPr>
          </a:p>
          <a:p>
            <a:pPr lvl="1"/>
            <a:endParaRPr lang="en-US" sz="2000" dirty="0">
              <a:solidFill>
                <a:srgbClr val="0033A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33A0"/>
                </a:solidFill>
              </a:rPr>
              <a:t>Summary and next steps</a:t>
            </a:r>
          </a:p>
        </p:txBody>
      </p:sp>
      <p:pic>
        <p:nvPicPr>
          <p:cNvPr id="3" name="Grafik 9">
            <a:extLst>
              <a:ext uri="{FF2B5EF4-FFF2-40B4-BE49-F238E27FC236}">
                <a16:creationId xmlns:a16="http://schemas.microsoft.com/office/drawing/2014/main" id="{97A776C7-E90B-6ACB-DB1D-CBD7D2F6A0C7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19736" y="1382255"/>
            <a:ext cx="3537393" cy="3540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920768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ttore diritto 3">
            <a:extLst>
              <a:ext uri="{FF2B5EF4-FFF2-40B4-BE49-F238E27FC236}">
                <a16:creationId xmlns:a16="http://schemas.microsoft.com/office/drawing/2014/main" id="{58436E0C-8399-36BB-2BAA-8F236833E01D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2" descr="LogoDesign &lt; FCC &lt; TWiki">
            <a:extLst>
              <a:ext uri="{FF2B5EF4-FFF2-40B4-BE49-F238E27FC236}">
                <a16:creationId xmlns:a16="http://schemas.microsoft.com/office/drawing/2014/main" id="{F6877A3D-5279-2F80-BE33-370DBC4996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Grafik 9">
            <a:extLst>
              <a:ext uri="{FF2B5EF4-FFF2-40B4-BE49-F238E27FC236}">
                <a16:creationId xmlns:a16="http://schemas.microsoft.com/office/drawing/2014/main" id="{89DF5C55-AED3-8F4B-2D79-484F86A78935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19736" y="1382255"/>
            <a:ext cx="3537393" cy="3540098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E0CCF690-F894-C930-D194-BAE87484FB58}"/>
              </a:ext>
            </a:extLst>
          </p:cNvPr>
          <p:cNvSpPr txBox="1">
            <a:spLocks/>
          </p:cNvSpPr>
          <p:nvPr/>
        </p:nvSpPr>
        <p:spPr>
          <a:xfrm>
            <a:off x="865022" y="2248560"/>
            <a:ext cx="10458908" cy="903744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2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Thank you!</a:t>
            </a:r>
            <a:endParaRPr kumimoji="0" lang="en-GB" sz="520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7978849-1AD0-1C01-9514-5D4311B716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20</a:t>
            </a:fld>
            <a:endParaRPr lang="en-US" dirty="0">
              <a:solidFill>
                <a:srgbClr val="0033A0"/>
              </a:solidFill>
            </a:endParaRP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6FAD99F1-5E7C-F174-BAB9-D60BA5D6AF8C}"/>
              </a:ext>
            </a:extLst>
          </p:cNvPr>
          <p:cNvSpPr txBox="1">
            <a:spLocks/>
          </p:cNvSpPr>
          <p:nvPr/>
        </p:nvSpPr>
        <p:spPr>
          <a:xfrm>
            <a:off x="4264131" y="6439281"/>
            <a:ext cx="657222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rgbClr val="0033A0"/>
                </a:solidFill>
                <a:latin typeface="Arial"/>
              </a:rPr>
              <a:t>G. Broggi | Including beam-beam effects in collimation studies for the FCC-ee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C9F0D04D-4C21-A342-D146-7669C744B50A}"/>
              </a:ext>
            </a:extLst>
          </p:cNvPr>
          <p:cNvSpPr txBox="1">
            <a:spLocks/>
          </p:cNvSpPr>
          <p:nvPr/>
        </p:nvSpPr>
        <p:spPr>
          <a:xfrm>
            <a:off x="25296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05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/09</a:t>
            </a: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/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2024</a:t>
            </a:r>
          </a:p>
        </p:txBody>
      </p:sp>
    </p:spTree>
    <p:extLst>
      <p:ext uri="{BB962C8B-B14F-4D97-AF65-F5344CB8AC3E}">
        <p14:creationId xmlns:p14="http://schemas.microsoft.com/office/powerpoint/2010/main" val="365546870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o 4">
            <a:extLst>
              <a:ext uri="{FF2B5EF4-FFF2-40B4-BE49-F238E27FC236}">
                <a16:creationId xmlns:a16="http://schemas.microsoft.com/office/drawing/2014/main" id="{4F23A498-9C35-CA86-9B93-56A3A6A880F2}"/>
              </a:ext>
            </a:extLst>
          </p:cNvPr>
          <p:cNvGrpSpPr/>
          <p:nvPr/>
        </p:nvGrpSpPr>
        <p:grpSpPr>
          <a:xfrm>
            <a:off x="7591566" y="414167"/>
            <a:ext cx="4343025" cy="5670800"/>
            <a:chOff x="7591566" y="414167"/>
            <a:chExt cx="4343025" cy="5670800"/>
          </a:xfrm>
        </p:grpSpPr>
        <p:pic>
          <p:nvPicPr>
            <p:cNvPr id="6" name="Immagine 5" descr="Immagine che contiene testo, schermata, diagramma, Carattere&#10;&#10;Descrizione generata automaticamente">
              <a:extLst>
                <a:ext uri="{FF2B5EF4-FFF2-40B4-BE49-F238E27FC236}">
                  <a16:creationId xmlns:a16="http://schemas.microsoft.com/office/drawing/2014/main" id="{65F052CB-4082-AE62-AFCC-72A5AE5EC41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91566" y="786529"/>
              <a:ext cx="4075721" cy="5298438"/>
            </a:xfrm>
            <a:prstGeom prst="rect">
              <a:avLst/>
            </a:prstGeom>
          </p:spPr>
        </p:pic>
        <p:sp>
          <p:nvSpPr>
            <p:cNvPr id="7" name="CasellaDiTesto 6">
              <a:extLst>
                <a:ext uri="{FF2B5EF4-FFF2-40B4-BE49-F238E27FC236}">
                  <a16:creationId xmlns:a16="http://schemas.microsoft.com/office/drawing/2014/main" id="{B0A13D7E-CB6B-9D45-495F-3264D52CD3BA}"/>
                </a:ext>
              </a:extLst>
            </p:cNvPr>
            <p:cNvSpPr txBox="1"/>
            <p:nvPr/>
          </p:nvSpPr>
          <p:spPr>
            <a:xfrm>
              <a:off x="7960840" y="414167"/>
              <a:ext cx="3973751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it-IT" sz="1600" kern="0" dirty="0">
                  <a:solidFill>
                    <a:srgbClr val="0033A0"/>
                  </a:solidFill>
                  <a:latin typeface="Arial"/>
                </a:rPr>
                <a:t>Aperture </a:t>
              </a:r>
              <a:r>
                <a:rPr lang="it-IT" sz="1600" kern="0" dirty="0" err="1">
                  <a:solidFill>
                    <a:srgbClr val="0033A0"/>
                  </a:solidFill>
                  <a:latin typeface="Arial"/>
                </a:rPr>
                <a:t>bottleneck</a:t>
              </a:r>
              <a:r>
                <a:rPr lang="it-IT" sz="1600" kern="0" dirty="0">
                  <a:solidFill>
                    <a:srgbClr val="0033A0"/>
                  </a:solidFill>
                  <a:latin typeface="Arial"/>
                </a:rPr>
                <a:t> for Z </a:t>
              </a:r>
              <a:r>
                <a:rPr lang="it-IT" sz="1600" kern="0" dirty="0" err="1">
                  <a:solidFill>
                    <a:srgbClr val="0033A0"/>
                  </a:solidFill>
                  <a:latin typeface="Arial"/>
                </a:rPr>
                <a:t>operation</a:t>
              </a:r>
              <a:r>
                <a:rPr lang="it-IT" sz="1600" kern="0" dirty="0">
                  <a:solidFill>
                    <a:srgbClr val="0033A0"/>
                  </a:solidFill>
                  <a:latin typeface="Arial"/>
                </a:rPr>
                <a:t> mode</a:t>
              </a:r>
              <a:endParaRPr lang="en-US" sz="1600" dirty="0">
                <a:solidFill>
                  <a:srgbClr val="0033A0"/>
                </a:solidFill>
              </a:endParaRPr>
            </a:p>
          </p:txBody>
        </p:sp>
        <p:sp>
          <p:nvSpPr>
            <p:cNvPr id="8" name="CasellaDiTesto 7">
              <a:extLst>
                <a:ext uri="{FF2B5EF4-FFF2-40B4-BE49-F238E27FC236}">
                  <a16:creationId xmlns:a16="http://schemas.microsoft.com/office/drawing/2014/main" id="{0D1851BD-45AC-F48D-BAC3-B2BE20BA4AF5}"/>
                </a:ext>
              </a:extLst>
            </p:cNvPr>
            <p:cNvSpPr txBox="1"/>
            <p:nvPr/>
          </p:nvSpPr>
          <p:spPr>
            <a:xfrm>
              <a:off x="8416312" y="1963477"/>
              <a:ext cx="3062809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t-IT" sz="1200" kern="0" dirty="0">
                  <a:solidFill>
                    <a:srgbClr val="00008B"/>
                  </a:solidFill>
                </a:rPr>
                <a:t>The </a:t>
              </a:r>
              <a:r>
                <a:rPr lang="it-IT" sz="1200" kern="0" dirty="0" err="1">
                  <a:solidFill>
                    <a:srgbClr val="00008B"/>
                  </a:solidFill>
                </a:rPr>
                <a:t>momentum</a:t>
              </a:r>
              <a:r>
                <a:rPr lang="it-IT" sz="1200" kern="0" dirty="0">
                  <a:solidFill>
                    <a:srgbClr val="00008B"/>
                  </a:solidFill>
                </a:rPr>
                <a:t> </a:t>
              </a:r>
              <a:r>
                <a:rPr lang="it-IT" sz="1200" kern="0" dirty="0" err="1">
                  <a:solidFill>
                    <a:srgbClr val="00008B"/>
                  </a:solidFill>
                </a:rPr>
                <a:t>acceptance</a:t>
              </a:r>
              <a:r>
                <a:rPr lang="it-IT" sz="1200" kern="0" dirty="0">
                  <a:solidFill>
                    <a:srgbClr val="00008B"/>
                  </a:solidFill>
                </a:rPr>
                <a:t> </a:t>
              </a:r>
              <a:r>
                <a:rPr lang="it-IT" sz="1200" kern="0" dirty="0" err="1">
                  <a:solidFill>
                    <a:srgbClr val="00008B"/>
                  </a:solidFill>
                </a:rPr>
                <a:t>is</a:t>
              </a:r>
              <a:r>
                <a:rPr lang="it-IT" sz="1200" kern="0" dirty="0">
                  <a:solidFill>
                    <a:srgbClr val="00008B"/>
                  </a:solidFill>
                </a:rPr>
                <a:t> the </a:t>
              </a:r>
              <a:r>
                <a:rPr lang="el-GR" sz="1200" b="1" kern="0" dirty="0">
                  <a:solidFill>
                    <a:srgbClr val="00008B"/>
                  </a:solidFill>
                  <a:cs typeface="Calibri" panose="020F0502020204030204" pitchFamily="34" charset="0"/>
                </a:rPr>
                <a:t>δ</a:t>
              </a:r>
              <a:r>
                <a:rPr lang="en-US" sz="1200" b="1" kern="0" dirty="0">
                  <a:solidFill>
                    <a:srgbClr val="00008B"/>
                  </a:solidFill>
                  <a:cs typeface="Calibri" panose="020F0502020204030204" pitchFamily="34" charset="0"/>
                </a:rPr>
                <a:t>=A/D</a:t>
              </a:r>
              <a:r>
                <a:rPr lang="en-US" sz="1200" b="1" kern="0" baseline="-25000" dirty="0">
                  <a:solidFill>
                    <a:srgbClr val="00008B"/>
                  </a:solidFill>
                  <a:cs typeface="Calibri" panose="020F0502020204030204" pitchFamily="34" charset="0"/>
                </a:rPr>
                <a:t>x</a:t>
              </a:r>
              <a:r>
                <a:rPr lang="en-US" sz="1200" kern="0" dirty="0">
                  <a:solidFill>
                    <a:srgbClr val="00008B"/>
                  </a:solidFill>
                  <a:cs typeface="Calibri" panose="020F0502020204030204" pitchFamily="34" charset="0"/>
                </a:rPr>
                <a:t>, where </a:t>
              </a:r>
              <a:r>
                <a:rPr lang="en-US" sz="1200" b="1" kern="0" dirty="0">
                  <a:solidFill>
                    <a:srgbClr val="00008B"/>
                  </a:solidFill>
                  <a:cs typeface="Calibri" panose="020F0502020204030204" pitchFamily="34" charset="0"/>
                </a:rPr>
                <a:t>A</a:t>
              </a:r>
              <a:r>
                <a:rPr lang="en-US" sz="1200" kern="0" dirty="0">
                  <a:solidFill>
                    <a:srgbClr val="00008B"/>
                  </a:solidFill>
                  <a:cs typeface="Calibri" panose="020F0502020204030204" pitchFamily="34" charset="0"/>
                </a:rPr>
                <a:t> is the mechanical aperture      and </a:t>
              </a:r>
              <a:r>
                <a:rPr lang="en-US" sz="1200" b="1" kern="0" dirty="0">
                  <a:solidFill>
                    <a:srgbClr val="00008B"/>
                  </a:solidFill>
                  <a:cs typeface="Calibri" panose="020F0502020204030204" pitchFamily="34" charset="0"/>
                </a:rPr>
                <a:t>D</a:t>
              </a:r>
              <a:r>
                <a:rPr lang="en-US" sz="1200" b="1" kern="0" baseline="-25000" dirty="0">
                  <a:solidFill>
                    <a:srgbClr val="00008B"/>
                  </a:solidFill>
                  <a:cs typeface="Calibri" panose="020F0502020204030204" pitchFamily="34" charset="0"/>
                </a:rPr>
                <a:t>x</a:t>
              </a:r>
              <a:r>
                <a:rPr lang="en-US" sz="1200" kern="0" dirty="0">
                  <a:solidFill>
                    <a:srgbClr val="00008B"/>
                  </a:solidFill>
                  <a:cs typeface="Calibri" panose="020F0502020204030204" pitchFamily="34" charset="0"/>
                </a:rPr>
                <a:t> is the dispersion</a:t>
              </a:r>
              <a:endParaRPr lang="en-US" sz="1200" dirty="0">
                <a:solidFill>
                  <a:srgbClr val="00008B"/>
                </a:solidFill>
              </a:endParaRPr>
            </a:p>
          </p:txBody>
        </p:sp>
        <p:sp>
          <p:nvSpPr>
            <p:cNvPr id="9" name="CasellaDiTesto 8">
              <a:extLst>
                <a:ext uri="{FF2B5EF4-FFF2-40B4-BE49-F238E27FC236}">
                  <a16:creationId xmlns:a16="http://schemas.microsoft.com/office/drawing/2014/main" id="{AFE461E9-24FF-B7EF-069C-3F3CB568B605}"/>
                </a:ext>
              </a:extLst>
            </p:cNvPr>
            <p:cNvSpPr txBox="1"/>
            <p:nvPr/>
          </p:nvSpPr>
          <p:spPr>
            <a:xfrm>
              <a:off x="10590412" y="2731074"/>
              <a:ext cx="1076875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dirty="0">
                  <a:solidFill>
                    <a:srgbClr val="0033A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M. Hofer</a:t>
              </a:r>
              <a:endParaRPr lang="en-US" dirty="0"/>
            </a:p>
          </p:txBody>
        </p:sp>
      </p:grpSp>
      <p:cxnSp>
        <p:nvCxnSpPr>
          <p:cNvPr id="10" name="Connettore diritto 9">
            <a:extLst>
              <a:ext uri="{FF2B5EF4-FFF2-40B4-BE49-F238E27FC236}">
                <a16:creationId xmlns:a16="http://schemas.microsoft.com/office/drawing/2014/main" id="{062AB255-3E57-0792-E4A8-C39AE78A7146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2" descr="LogoDesign &lt; FCC &lt; TWiki">
            <a:extLst>
              <a:ext uri="{FF2B5EF4-FFF2-40B4-BE49-F238E27FC236}">
                <a16:creationId xmlns:a16="http://schemas.microsoft.com/office/drawing/2014/main" id="{4EB2A69F-10E0-C267-49D5-66B0B32881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Segnaposto numero diapositiva 5">
            <a:extLst>
              <a:ext uri="{FF2B5EF4-FFF2-40B4-BE49-F238E27FC236}">
                <a16:creationId xmlns:a16="http://schemas.microsoft.com/office/drawing/2014/main" id="{2C833089-F47C-C82A-F9FD-13CDDA27FC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21</a:t>
            </a:fld>
            <a:endParaRPr lang="en-US" dirty="0">
              <a:solidFill>
                <a:srgbClr val="0033A0"/>
              </a:solidFill>
            </a:endParaRPr>
          </a:p>
        </p:txBody>
      </p:sp>
      <p:sp>
        <p:nvSpPr>
          <p:cNvPr id="15" name="Title 2">
            <a:extLst>
              <a:ext uri="{FF2B5EF4-FFF2-40B4-BE49-F238E27FC236}">
                <a16:creationId xmlns:a16="http://schemas.microsoft.com/office/drawing/2014/main" id="{38D259B9-BBA9-A4C7-40D2-512C4DB3BA46}"/>
              </a:ext>
            </a:extLst>
          </p:cNvPr>
          <p:cNvSpPr txBox="1">
            <a:spLocks/>
          </p:cNvSpPr>
          <p:nvPr/>
        </p:nvSpPr>
        <p:spPr>
          <a:xfrm>
            <a:off x="182880" y="182880"/>
            <a:ext cx="11376025" cy="53512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>
                <a:solidFill>
                  <a:srgbClr val="0033A0"/>
                </a:solidFill>
                <a:latin typeface="Arial"/>
              </a:rPr>
              <a:t>FCC-ee aperture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3F96B944-EBAB-C666-D62E-A25252E549C4}"/>
              </a:ext>
            </a:extLst>
          </p:cNvPr>
          <p:cNvSpPr txBox="1"/>
          <p:nvPr/>
        </p:nvSpPr>
        <p:spPr>
          <a:xfrm>
            <a:off x="524713" y="1146402"/>
            <a:ext cx="39776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 err="1"/>
              <a:t>Closed</a:t>
            </a:r>
            <a:r>
              <a:rPr lang="it-IT" sz="2000" dirty="0"/>
              <a:t> </a:t>
            </a:r>
            <a:r>
              <a:rPr lang="it-IT" sz="2000" dirty="0" err="1"/>
              <a:t>orbit</a:t>
            </a:r>
            <a:r>
              <a:rPr lang="it-IT" sz="2000" dirty="0"/>
              <a:t> </a:t>
            </a:r>
            <a:r>
              <a:rPr lang="it-IT" sz="2000" dirty="0" err="1"/>
              <a:t>tolerance</a:t>
            </a:r>
            <a:r>
              <a:rPr lang="it-IT" sz="2000" dirty="0"/>
              <a:t>: 250 </a:t>
            </a:r>
            <a:r>
              <a:rPr lang="el-GR" sz="2000" dirty="0"/>
              <a:t>μ</a:t>
            </a:r>
            <a:r>
              <a:rPr lang="it-IT" sz="2000" dirty="0"/>
              <a:t>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/>
              <a:t>Maximum beta-</a:t>
            </a:r>
            <a:r>
              <a:rPr lang="it-IT" sz="2000" dirty="0" err="1"/>
              <a:t>beating</a:t>
            </a:r>
            <a:r>
              <a:rPr lang="it-IT" sz="2000" dirty="0"/>
              <a:t>: 10%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879EC8C8-D0A6-B3F9-72DD-F29EE98A7AED}"/>
              </a:ext>
            </a:extLst>
          </p:cNvPr>
          <p:cNvSpPr txBox="1"/>
          <p:nvPr/>
        </p:nvSpPr>
        <p:spPr>
          <a:xfrm>
            <a:off x="8416313" y="4457440"/>
            <a:ext cx="253381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200" kern="0" dirty="0">
                <a:solidFill>
                  <a:srgbClr val="FF0D0D"/>
                </a:solidFill>
                <a:latin typeface="Arial"/>
              </a:rPr>
              <a:t>The Beam-Stay-Clear (</a:t>
            </a:r>
            <a:r>
              <a:rPr lang="it-IT" sz="1200" b="1" kern="0" dirty="0">
                <a:solidFill>
                  <a:srgbClr val="FF0D0D"/>
                </a:solidFill>
                <a:latin typeface="Arial"/>
              </a:rPr>
              <a:t>BSC</a:t>
            </a:r>
            <a:r>
              <a:rPr lang="it-IT" sz="1200" kern="0" dirty="0">
                <a:solidFill>
                  <a:srgbClr val="FF0D0D"/>
                </a:solidFill>
                <a:latin typeface="Arial"/>
              </a:rPr>
              <a:t>) </a:t>
            </a:r>
            <a:r>
              <a:rPr lang="it-IT" sz="1200" kern="0" dirty="0" err="1">
                <a:solidFill>
                  <a:srgbClr val="FF0D0D"/>
                </a:solidFill>
                <a:latin typeface="Arial"/>
              </a:rPr>
              <a:t>is</a:t>
            </a:r>
            <a:r>
              <a:rPr lang="it-IT" sz="1200" kern="0" dirty="0">
                <a:solidFill>
                  <a:srgbClr val="FF0D0D"/>
                </a:solidFill>
                <a:latin typeface="Arial"/>
              </a:rPr>
              <a:t> the </a:t>
            </a:r>
            <a:r>
              <a:rPr lang="it-IT" sz="1200" kern="0" dirty="0" err="1">
                <a:solidFill>
                  <a:srgbClr val="FF0D0D"/>
                </a:solidFill>
                <a:latin typeface="Arial"/>
              </a:rPr>
              <a:t>beam</a:t>
            </a:r>
            <a:r>
              <a:rPr lang="it-IT" sz="1200" kern="0" dirty="0">
                <a:solidFill>
                  <a:srgbClr val="FF0D0D"/>
                </a:solidFill>
                <a:latin typeface="Arial"/>
              </a:rPr>
              <a:t>-to-aperture </a:t>
            </a:r>
            <a:r>
              <a:rPr lang="it-IT" sz="1200" kern="0" dirty="0" err="1">
                <a:solidFill>
                  <a:srgbClr val="FF0D0D"/>
                </a:solidFill>
                <a:latin typeface="Arial"/>
              </a:rPr>
              <a:t>distance</a:t>
            </a:r>
            <a:r>
              <a:rPr lang="it-IT" sz="1200" kern="0" dirty="0">
                <a:solidFill>
                  <a:srgbClr val="FF0D0D"/>
                </a:solidFill>
                <a:latin typeface="Arial"/>
              </a:rPr>
              <a:t> in    </a:t>
            </a:r>
            <a:r>
              <a:rPr lang="it-IT" sz="1200" kern="0" dirty="0" err="1">
                <a:solidFill>
                  <a:srgbClr val="FF0D0D"/>
                </a:solidFill>
                <a:latin typeface="Arial"/>
              </a:rPr>
              <a:t>units</a:t>
            </a:r>
            <a:r>
              <a:rPr lang="it-IT" sz="1200" kern="0" dirty="0">
                <a:solidFill>
                  <a:srgbClr val="FF0D0D"/>
                </a:solidFill>
                <a:latin typeface="Arial"/>
              </a:rPr>
              <a:t> of </a:t>
            </a:r>
            <a:r>
              <a:rPr lang="it-IT" sz="1200" kern="0" dirty="0" err="1">
                <a:solidFill>
                  <a:srgbClr val="FF0D0D"/>
                </a:solidFill>
                <a:latin typeface="Arial"/>
              </a:rPr>
              <a:t>beam</a:t>
            </a:r>
            <a:r>
              <a:rPr lang="it-IT" sz="1200" kern="0" dirty="0">
                <a:solidFill>
                  <a:srgbClr val="FF0D0D"/>
                </a:solidFill>
                <a:latin typeface="Arial"/>
              </a:rPr>
              <a:t> size</a:t>
            </a:r>
            <a:endParaRPr lang="en-US" sz="1200" dirty="0">
              <a:solidFill>
                <a:srgbClr val="FF0D0D"/>
              </a:solidFill>
            </a:endParaRPr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EDBCF034-7109-F6C2-8162-3C3DF4BD2948}"/>
              </a:ext>
            </a:extLst>
          </p:cNvPr>
          <p:cNvSpPr txBox="1">
            <a:spLocks/>
          </p:cNvSpPr>
          <p:nvPr/>
        </p:nvSpPr>
        <p:spPr>
          <a:xfrm>
            <a:off x="4264131" y="6439281"/>
            <a:ext cx="657222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rgbClr val="0033A0"/>
                </a:solidFill>
                <a:latin typeface="Arial"/>
              </a:rPr>
              <a:t>G. Broggi | Including beam-beam effects in collimation studies for the FCC-ee</a:t>
            </a: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045FC2DF-F774-C859-AEDD-226BF4923483}"/>
              </a:ext>
            </a:extLst>
          </p:cNvPr>
          <p:cNvSpPr txBox="1">
            <a:spLocks/>
          </p:cNvSpPr>
          <p:nvPr/>
        </p:nvSpPr>
        <p:spPr>
          <a:xfrm>
            <a:off x="25296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05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/09</a:t>
            </a: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/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2024</a:t>
            </a:r>
          </a:p>
        </p:txBody>
      </p:sp>
    </p:spTree>
    <p:extLst>
      <p:ext uri="{BB962C8B-B14F-4D97-AF65-F5344CB8AC3E}">
        <p14:creationId xmlns:p14="http://schemas.microsoft.com/office/powerpoint/2010/main" val="78841958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CasellaDiTesto 56">
            <a:extLst>
              <a:ext uri="{FF2B5EF4-FFF2-40B4-BE49-F238E27FC236}">
                <a16:creationId xmlns:a16="http://schemas.microsoft.com/office/drawing/2014/main" id="{E8FB392F-EBB1-90C1-6DBC-78C342CDE605}"/>
              </a:ext>
            </a:extLst>
          </p:cNvPr>
          <p:cNvSpPr txBox="1"/>
          <p:nvPr/>
        </p:nvSpPr>
        <p:spPr>
          <a:xfrm>
            <a:off x="934849" y="4180389"/>
            <a:ext cx="12414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>
                <a:solidFill>
                  <a:srgbClr val="0033A0"/>
                </a:solidFill>
              </a:rPr>
              <a:t>collimator</a:t>
            </a:r>
            <a:r>
              <a:rPr lang="it-IT" dirty="0">
                <a:solidFill>
                  <a:srgbClr val="0033A0"/>
                </a:solidFill>
              </a:rPr>
              <a:t> settings</a:t>
            </a:r>
            <a:endParaRPr lang="en-US" dirty="0">
              <a:solidFill>
                <a:srgbClr val="0033A0"/>
              </a:solidFill>
            </a:endParaRPr>
          </a:p>
        </p:txBody>
      </p:sp>
      <p:sp>
        <p:nvSpPr>
          <p:cNvPr id="6" name="Freccia a gallone 5">
            <a:extLst>
              <a:ext uri="{FF2B5EF4-FFF2-40B4-BE49-F238E27FC236}">
                <a16:creationId xmlns:a16="http://schemas.microsoft.com/office/drawing/2014/main" id="{B1C64E5C-BE9D-D196-E78C-C109521B633B}"/>
              </a:ext>
            </a:extLst>
          </p:cNvPr>
          <p:cNvSpPr/>
          <p:nvPr/>
        </p:nvSpPr>
        <p:spPr>
          <a:xfrm>
            <a:off x="2319337" y="4529044"/>
            <a:ext cx="7061436" cy="499731"/>
          </a:xfrm>
          <a:prstGeom prst="chevron">
            <a:avLst/>
          </a:prstGeom>
          <a:solidFill>
            <a:schemeClr val="accent1">
              <a:lumMod val="60000"/>
              <a:lumOff val="4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221CDB2B-6081-6A97-74B3-A2F90A2E8AE1}"/>
              </a:ext>
            </a:extLst>
          </p:cNvPr>
          <p:cNvSpPr txBox="1"/>
          <p:nvPr/>
        </p:nvSpPr>
        <p:spPr>
          <a:xfrm>
            <a:off x="5771848" y="4566998"/>
            <a:ext cx="9675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err="1">
                <a:solidFill>
                  <a:srgbClr val="0033A0"/>
                </a:solidFill>
              </a:rPr>
              <a:t>Beam</a:t>
            </a:r>
            <a:endParaRPr lang="en-US" b="1" dirty="0">
              <a:solidFill>
                <a:srgbClr val="0033A0"/>
              </a:solidFill>
            </a:endParaRPr>
          </a:p>
        </p:txBody>
      </p:sp>
      <p:cxnSp>
        <p:nvCxnSpPr>
          <p:cNvPr id="9" name="Connettore diritto 8">
            <a:extLst>
              <a:ext uri="{FF2B5EF4-FFF2-40B4-BE49-F238E27FC236}">
                <a16:creationId xmlns:a16="http://schemas.microsoft.com/office/drawing/2014/main" id="{D1077FF7-889E-67C2-83CF-86B755460271}"/>
              </a:ext>
            </a:extLst>
          </p:cNvPr>
          <p:cNvCxnSpPr>
            <a:cxnSpLocks/>
          </p:cNvCxnSpPr>
          <p:nvPr/>
        </p:nvCxnSpPr>
        <p:spPr>
          <a:xfrm>
            <a:off x="2068785" y="4226021"/>
            <a:ext cx="763667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diritto 9">
            <a:extLst>
              <a:ext uri="{FF2B5EF4-FFF2-40B4-BE49-F238E27FC236}">
                <a16:creationId xmlns:a16="http://schemas.microsoft.com/office/drawing/2014/main" id="{09FB775C-80D0-2092-7310-AE8244A5098B}"/>
              </a:ext>
            </a:extLst>
          </p:cNvPr>
          <p:cNvCxnSpPr>
            <a:cxnSpLocks/>
          </p:cNvCxnSpPr>
          <p:nvPr/>
        </p:nvCxnSpPr>
        <p:spPr>
          <a:xfrm>
            <a:off x="2239854" y="3999924"/>
            <a:ext cx="744941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diritto 10">
            <a:extLst>
              <a:ext uri="{FF2B5EF4-FFF2-40B4-BE49-F238E27FC236}">
                <a16:creationId xmlns:a16="http://schemas.microsoft.com/office/drawing/2014/main" id="{C963B6C2-03DC-9125-9E14-2F354F35AE62}"/>
              </a:ext>
            </a:extLst>
          </p:cNvPr>
          <p:cNvCxnSpPr>
            <a:cxnSpLocks/>
          </p:cNvCxnSpPr>
          <p:nvPr/>
        </p:nvCxnSpPr>
        <p:spPr>
          <a:xfrm flipV="1">
            <a:off x="2472211" y="3772438"/>
            <a:ext cx="7217061" cy="105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diritto 11">
            <a:extLst>
              <a:ext uri="{FF2B5EF4-FFF2-40B4-BE49-F238E27FC236}">
                <a16:creationId xmlns:a16="http://schemas.microsoft.com/office/drawing/2014/main" id="{7D2F91C3-1EA0-3D97-4443-779D23AAA1C8}"/>
              </a:ext>
            </a:extLst>
          </p:cNvPr>
          <p:cNvCxnSpPr>
            <a:cxnSpLocks/>
          </p:cNvCxnSpPr>
          <p:nvPr/>
        </p:nvCxnSpPr>
        <p:spPr>
          <a:xfrm>
            <a:off x="2472211" y="3570344"/>
            <a:ext cx="72332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diritto 12">
            <a:extLst>
              <a:ext uri="{FF2B5EF4-FFF2-40B4-BE49-F238E27FC236}">
                <a16:creationId xmlns:a16="http://schemas.microsoft.com/office/drawing/2014/main" id="{EE7D2EDC-721F-7AEA-D58C-4FF956296783}"/>
              </a:ext>
            </a:extLst>
          </p:cNvPr>
          <p:cNvCxnSpPr>
            <a:cxnSpLocks/>
          </p:cNvCxnSpPr>
          <p:nvPr/>
        </p:nvCxnSpPr>
        <p:spPr>
          <a:xfrm>
            <a:off x="2472211" y="3357697"/>
            <a:ext cx="724757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ttore diritto 24">
            <a:extLst>
              <a:ext uri="{FF2B5EF4-FFF2-40B4-BE49-F238E27FC236}">
                <a16:creationId xmlns:a16="http://schemas.microsoft.com/office/drawing/2014/main" id="{E4E083FB-A91C-B639-C9CF-196A73F8592D}"/>
              </a:ext>
            </a:extLst>
          </p:cNvPr>
          <p:cNvCxnSpPr>
            <a:cxnSpLocks/>
            <a:stCxn id="6" idx="3"/>
          </p:cNvCxnSpPr>
          <p:nvPr/>
        </p:nvCxnSpPr>
        <p:spPr>
          <a:xfrm flipV="1">
            <a:off x="9380773" y="4778909"/>
            <a:ext cx="324690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ttangolo 27">
            <a:extLst>
              <a:ext uri="{FF2B5EF4-FFF2-40B4-BE49-F238E27FC236}">
                <a16:creationId xmlns:a16="http://schemas.microsoft.com/office/drawing/2014/main" id="{F00D7616-BB59-90D4-F019-C2B4130455E1}"/>
              </a:ext>
            </a:extLst>
          </p:cNvPr>
          <p:cNvSpPr/>
          <p:nvPr/>
        </p:nvSpPr>
        <p:spPr>
          <a:xfrm>
            <a:off x="2840807" y="1747636"/>
            <a:ext cx="818707" cy="2478385"/>
          </a:xfrm>
          <a:prstGeom prst="rect">
            <a:avLst/>
          </a:prstGeom>
          <a:solidFill>
            <a:srgbClr val="F67D7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CasellaDiTesto 28">
            <a:extLst>
              <a:ext uri="{FF2B5EF4-FFF2-40B4-BE49-F238E27FC236}">
                <a16:creationId xmlns:a16="http://schemas.microsoft.com/office/drawing/2014/main" id="{78B18D6E-0CAF-6DE3-F8F1-55819A827C61}"/>
              </a:ext>
            </a:extLst>
          </p:cNvPr>
          <p:cNvSpPr txBox="1"/>
          <p:nvPr/>
        </p:nvSpPr>
        <p:spPr>
          <a:xfrm rot="16200000">
            <a:off x="2393740" y="2580967"/>
            <a:ext cx="17128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/>
              <a:t>Primary</a:t>
            </a:r>
            <a:r>
              <a:rPr lang="it-IT" b="1" dirty="0"/>
              <a:t> </a:t>
            </a:r>
            <a:r>
              <a:rPr lang="it-IT" b="1" dirty="0" err="1"/>
              <a:t>collimators</a:t>
            </a:r>
            <a:endParaRPr lang="en-US" b="1" dirty="0"/>
          </a:p>
        </p:txBody>
      </p:sp>
      <p:sp>
        <p:nvSpPr>
          <p:cNvPr id="30" name="Rettangolo 29">
            <a:extLst>
              <a:ext uri="{FF2B5EF4-FFF2-40B4-BE49-F238E27FC236}">
                <a16:creationId xmlns:a16="http://schemas.microsoft.com/office/drawing/2014/main" id="{64BFAC55-3A3A-DDFA-1C8C-D7A44E24BBB6}"/>
              </a:ext>
            </a:extLst>
          </p:cNvPr>
          <p:cNvSpPr/>
          <p:nvPr/>
        </p:nvSpPr>
        <p:spPr>
          <a:xfrm>
            <a:off x="3896974" y="1747636"/>
            <a:ext cx="818707" cy="2258647"/>
          </a:xfrm>
          <a:prstGeom prst="rect">
            <a:avLst/>
          </a:prstGeom>
          <a:solidFill>
            <a:srgbClr val="F67D7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092C1063-268C-EB45-06BE-7E94627615E8}"/>
              </a:ext>
            </a:extLst>
          </p:cNvPr>
          <p:cNvSpPr txBox="1"/>
          <p:nvPr/>
        </p:nvSpPr>
        <p:spPr>
          <a:xfrm rot="16200000">
            <a:off x="3449907" y="2551729"/>
            <a:ext cx="17128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/>
              <a:t>Secondary</a:t>
            </a:r>
            <a:r>
              <a:rPr lang="it-IT" b="1" dirty="0"/>
              <a:t> </a:t>
            </a:r>
            <a:r>
              <a:rPr lang="it-IT" b="1" dirty="0" err="1"/>
              <a:t>collimators</a:t>
            </a:r>
            <a:endParaRPr lang="en-US" b="1" dirty="0"/>
          </a:p>
        </p:txBody>
      </p:sp>
      <p:sp>
        <p:nvSpPr>
          <p:cNvPr id="32" name="Rettangolo 31">
            <a:extLst>
              <a:ext uri="{FF2B5EF4-FFF2-40B4-BE49-F238E27FC236}">
                <a16:creationId xmlns:a16="http://schemas.microsoft.com/office/drawing/2014/main" id="{09A285BC-78BF-BA55-E677-9CF1CB565DF8}"/>
              </a:ext>
            </a:extLst>
          </p:cNvPr>
          <p:cNvSpPr/>
          <p:nvPr/>
        </p:nvSpPr>
        <p:spPr>
          <a:xfrm>
            <a:off x="4953141" y="1747636"/>
            <a:ext cx="818707" cy="2035365"/>
          </a:xfrm>
          <a:prstGeom prst="rect">
            <a:avLst/>
          </a:prstGeom>
          <a:solidFill>
            <a:srgbClr val="F67D7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CasellaDiTesto 32">
            <a:extLst>
              <a:ext uri="{FF2B5EF4-FFF2-40B4-BE49-F238E27FC236}">
                <a16:creationId xmlns:a16="http://schemas.microsoft.com/office/drawing/2014/main" id="{31B32523-1D00-5F4C-D7E8-E1AAD8F71FD3}"/>
              </a:ext>
            </a:extLst>
          </p:cNvPr>
          <p:cNvSpPr txBox="1"/>
          <p:nvPr/>
        </p:nvSpPr>
        <p:spPr>
          <a:xfrm rot="16200000">
            <a:off x="4506074" y="2493547"/>
            <a:ext cx="17128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/>
              <a:t>Tertiary</a:t>
            </a:r>
            <a:r>
              <a:rPr lang="it-IT" b="1" dirty="0"/>
              <a:t> </a:t>
            </a:r>
            <a:r>
              <a:rPr lang="it-IT" b="1" dirty="0" err="1"/>
              <a:t>collimators</a:t>
            </a:r>
            <a:endParaRPr lang="en-US" b="1" dirty="0"/>
          </a:p>
        </p:txBody>
      </p:sp>
      <p:sp>
        <p:nvSpPr>
          <p:cNvPr id="34" name="Rettangolo 33">
            <a:extLst>
              <a:ext uri="{FF2B5EF4-FFF2-40B4-BE49-F238E27FC236}">
                <a16:creationId xmlns:a16="http://schemas.microsoft.com/office/drawing/2014/main" id="{A1FBA4C2-CB2A-5E9C-D5C0-9C7F07CE7D37}"/>
              </a:ext>
            </a:extLst>
          </p:cNvPr>
          <p:cNvSpPr/>
          <p:nvPr/>
        </p:nvSpPr>
        <p:spPr>
          <a:xfrm>
            <a:off x="6679158" y="1747636"/>
            <a:ext cx="818707" cy="1822708"/>
          </a:xfrm>
          <a:prstGeom prst="rect">
            <a:avLst/>
          </a:prstGeom>
          <a:solidFill>
            <a:srgbClr val="F68BD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CasellaDiTesto 34">
            <a:extLst>
              <a:ext uri="{FF2B5EF4-FFF2-40B4-BE49-F238E27FC236}">
                <a16:creationId xmlns:a16="http://schemas.microsoft.com/office/drawing/2014/main" id="{C761AA01-2944-5206-A6BC-F8B6DBB90656}"/>
              </a:ext>
            </a:extLst>
          </p:cNvPr>
          <p:cNvSpPr txBox="1"/>
          <p:nvPr/>
        </p:nvSpPr>
        <p:spPr>
          <a:xfrm rot="16200000">
            <a:off x="6274982" y="2335276"/>
            <a:ext cx="16270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/>
              <a:t>SR </a:t>
            </a:r>
            <a:r>
              <a:rPr lang="it-IT" b="1" dirty="0" err="1"/>
              <a:t>masks</a:t>
            </a:r>
            <a:r>
              <a:rPr lang="it-IT" b="1" dirty="0"/>
              <a:t>, </a:t>
            </a:r>
            <a:r>
              <a:rPr lang="it-IT" b="1" dirty="0" err="1"/>
              <a:t>collimators</a:t>
            </a:r>
            <a:endParaRPr lang="en-US" b="1" dirty="0"/>
          </a:p>
        </p:txBody>
      </p:sp>
      <p:sp>
        <p:nvSpPr>
          <p:cNvPr id="36" name="Rettangolo 35">
            <a:extLst>
              <a:ext uri="{FF2B5EF4-FFF2-40B4-BE49-F238E27FC236}">
                <a16:creationId xmlns:a16="http://schemas.microsoft.com/office/drawing/2014/main" id="{8BF5780B-E88F-81D2-71F2-1F36609091CB}"/>
              </a:ext>
            </a:extLst>
          </p:cNvPr>
          <p:cNvSpPr/>
          <p:nvPr/>
        </p:nvSpPr>
        <p:spPr>
          <a:xfrm>
            <a:off x="8167716" y="1747636"/>
            <a:ext cx="818707" cy="1610052"/>
          </a:xfrm>
          <a:prstGeom prst="rect">
            <a:avLst/>
          </a:prstGeom>
          <a:solidFill>
            <a:srgbClr val="7B83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CasellaDiTesto 36">
            <a:extLst>
              <a:ext uri="{FF2B5EF4-FFF2-40B4-BE49-F238E27FC236}">
                <a16:creationId xmlns:a16="http://schemas.microsoft.com/office/drawing/2014/main" id="{E96A5E78-D583-D498-909E-FB943D887D37}"/>
              </a:ext>
            </a:extLst>
          </p:cNvPr>
          <p:cNvSpPr txBox="1"/>
          <p:nvPr/>
        </p:nvSpPr>
        <p:spPr>
          <a:xfrm rot="16200000">
            <a:off x="7826978" y="2236860"/>
            <a:ext cx="15001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/>
              <a:t>Aperture</a:t>
            </a:r>
          </a:p>
          <a:p>
            <a:r>
              <a:rPr lang="it-IT" b="1" dirty="0" err="1"/>
              <a:t>bottlenecks</a:t>
            </a:r>
            <a:endParaRPr lang="en-US" b="1" dirty="0"/>
          </a:p>
        </p:txBody>
      </p:sp>
      <p:cxnSp>
        <p:nvCxnSpPr>
          <p:cNvPr id="40" name="Connettore 2 39">
            <a:extLst>
              <a:ext uri="{FF2B5EF4-FFF2-40B4-BE49-F238E27FC236}">
                <a16:creationId xmlns:a16="http://schemas.microsoft.com/office/drawing/2014/main" id="{221CEB45-FF01-F50F-A835-3F9708099076}"/>
              </a:ext>
            </a:extLst>
          </p:cNvPr>
          <p:cNvCxnSpPr>
            <a:cxnSpLocks/>
          </p:cNvCxnSpPr>
          <p:nvPr/>
        </p:nvCxnSpPr>
        <p:spPr>
          <a:xfrm flipV="1">
            <a:off x="9689272" y="2765318"/>
            <a:ext cx="0" cy="2017533"/>
          </a:xfrm>
          <a:prstGeom prst="straightConnector1">
            <a:avLst/>
          </a:prstGeom>
          <a:ln w="57150">
            <a:solidFill>
              <a:srgbClr val="0033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CasellaDiTesto 48">
            <a:extLst>
              <a:ext uri="{FF2B5EF4-FFF2-40B4-BE49-F238E27FC236}">
                <a16:creationId xmlns:a16="http://schemas.microsoft.com/office/drawing/2014/main" id="{2D1EC382-9940-7493-71F2-CE527E0F5CA3}"/>
              </a:ext>
            </a:extLst>
          </p:cNvPr>
          <p:cNvSpPr txBox="1"/>
          <p:nvPr/>
        </p:nvSpPr>
        <p:spPr>
          <a:xfrm>
            <a:off x="9568529" y="3570344"/>
            <a:ext cx="7493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3200" b="1" dirty="0">
                <a:solidFill>
                  <a:srgbClr val="0033A0"/>
                </a:solidFill>
              </a:rPr>
              <a:t>σ</a:t>
            </a:r>
            <a:endParaRPr lang="en-US" sz="3200" b="1" dirty="0">
              <a:solidFill>
                <a:srgbClr val="0033A0"/>
              </a:solidFill>
            </a:endParaRPr>
          </a:p>
        </p:txBody>
      </p:sp>
      <p:cxnSp>
        <p:nvCxnSpPr>
          <p:cNvPr id="56" name="Connettore 2 55">
            <a:extLst>
              <a:ext uri="{FF2B5EF4-FFF2-40B4-BE49-F238E27FC236}">
                <a16:creationId xmlns:a16="http://schemas.microsoft.com/office/drawing/2014/main" id="{DCF99F43-4B4B-C1DB-2714-ABC67F0FCE97}"/>
              </a:ext>
            </a:extLst>
          </p:cNvPr>
          <p:cNvCxnSpPr/>
          <p:nvPr/>
        </p:nvCxnSpPr>
        <p:spPr>
          <a:xfrm>
            <a:off x="2068785" y="4226021"/>
            <a:ext cx="0" cy="555068"/>
          </a:xfrm>
          <a:prstGeom prst="straightConnector1">
            <a:avLst/>
          </a:prstGeom>
          <a:ln>
            <a:solidFill>
              <a:srgbClr val="0033A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nettore 2 57">
            <a:extLst>
              <a:ext uri="{FF2B5EF4-FFF2-40B4-BE49-F238E27FC236}">
                <a16:creationId xmlns:a16="http://schemas.microsoft.com/office/drawing/2014/main" id="{57784570-A21F-3983-74A2-D94E911FB192}"/>
              </a:ext>
            </a:extLst>
          </p:cNvPr>
          <p:cNvCxnSpPr>
            <a:cxnSpLocks/>
          </p:cNvCxnSpPr>
          <p:nvPr/>
        </p:nvCxnSpPr>
        <p:spPr>
          <a:xfrm>
            <a:off x="2472211" y="4006283"/>
            <a:ext cx="0" cy="219738"/>
          </a:xfrm>
          <a:prstGeom prst="straightConnector1">
            <a:avLst/>
          </a:prstGeom>
          <a:ln>
            <a:solidFill>
              <a:srgbClr val="0033A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onnettore 2 59">
            <a:extLst>
              <a:ext uri="{FF2B5EF4-FFF2-40B4-BE49-F238E27FC236}">
                <a16:creationId xmlns:a16="http://schemas.microsoft.com/office/drawing/2014/main" id="{D5F91CF1-72A2-A8CB-A437-4D91A05048B2}"/>
              </a:ext>
            </a:extLst>
          </p:cNvPr>
          <p:cNvCxnSpPr>
            <a:cxnSpLocks/>
          </p:cNvCxnSpPr>
          <p:nvPr/>
        </p:nvCxnSpPr>
        <p:spPr>
          <a:xfrm>
            <a:off x="2473947" y="3786545"/>
            <a:ext cx="0" cy="219738"/>
          </a:xfrm>
          <a:prstGeom prst="straightConnector1">
            <a:avLst/>
          </a:prstGeom>
          <a:ln>
            <a:solidFill>
              <a:srgbClr val="0033A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Connettore 2 60">
            <a:extLst>
              <a:ext uri="{FF2B5EF4-FFF2-40B4-BE49-F238E27FC236}">
                <a16:creationId xmlns:a16="http://schemas.microsoft.com/office/drawing/2014/main" id="{CB89ADD9-E7D9-7327-FA14-205CDC0E93C1}"/>
              </a:ext>
            </a:extLst>
          </p:cNvPr>
          <p:cNvCxnSpPr>
            <a:cxnSpLocks/>
          </p:cNvCxnSpPr>
          <p:nvPr/>
        </p:nvCxnSpPr>
        <p:spPr>
          <a:xfrm>
            <a:off x="2472211" y="3563263"/>
            <a:ext cx="0" cy="219738"/>
          </a:xfrm>
          <a:prstGeom prst="straightConnector1">
            <a:avLst/>
          </a:prstGeom>
          <a:ln>
            <a:solidFill>
              <a:srgbClr val="0033A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Connettore 2 61">
            <a:extLst>
              <a:ext uri="{FF2B5EF4-FFF2-40B4-BE49-F238E27FC236}">
                <a16:creationId xmlns:a16="http://schemas.microsoft.com/office/drawing/2014/main" id="{BC247390-2348-82D1-14C0-1001F71D198A}"/>
              </a:ext>
            </a:extLst>
          </p:cNvPr>
          <p:cNvCxnSpPr>
            <a:cxnSpLocks/>
          </p:cNvCxnSpPr>
          <p:nvPr/>
        </p:nvCxnSpPr>
        <p:spPr>
          <a:xfrm>
            <a:off x="2472211" y="3350606"/>
            <a:ext cx="0" cy="219738"/>
          </a:xfrm>
          <a:prstGeom prst="straightConnector1">
            <a:avLst/>
          </a:prstGeom>
          <a:ln>
            <a:solidFill>
              <a:srgbClr val="0033A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CasellaDiTesto 62">
            <a:extLst>
              <a:ext uri="{FF2B5EF4-FFF2-40B4-BE49-F238E27FC236}">
                <a16:creationId xmlns:a16="http://schemas.microsoft.com/office/drawing/2014/main" id="{6B595DAC-FB2D-60C1-6E84-9C5F4707900D}"/>
              </a:ext>
            </a:extLst>
          </p:cNvPr>
          <p:cNvSpPr txBox="1"/>
          <p:nvPr/>
        </p:nvSpPr>
        <p:spPr>
          <a:xfrm>
            <a:off x="1310012" y="3410341"/>
            <a:ext cx="12414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>
                <a:solidFill>
                  <a:srgbClr val="0033A0"/>
                </a:solidFill>
              </a:rPr>
              <a:t>hierarchy</a:t>
            </a:r>
            <a:r>
              <a:rPr lang="it-IT" dirty="0">
                <a:solidFill>
                  <a:srgbClr val="0033A0"/>
                </a:solidFill>
              </a:rPr>
              <a:t> </a:t>
            </a:r>
            <a:r>
              <a:rPr lang="it-IT" dirty="0" err="1">
                <a:solidFill>
                  <a:srgbClr val="0033A0"/>
                </a:solidFill>
              </a:rPr>
              <a:t>margins</a:t>
            </a:r>
            <a:endParaRPr lang="en-US" dirty="0">
              <a:solidFill>
                <a:srgbClr val="0033A0"/>
              </a:solidFill>
            </a:endParaRPr>
          </a:p>
        </p:txBody>
      </p:sp>
      <p:cxnSp>
        <p:nvCxnSpPr>
          <p:cNvPr id="72" name="Connettore 2 71">
            <a:extLst>
              <a:ext uri="{FF2B5EF4-FFF2-40B4-BE49-F238E27FC236}">
                <a16:creationId xmlns:a16="http://schemas.microsoft.com/office/drawing/2014/main" id="{5719AE86-3758-A843-7621-92BADA7AEB0B}"/>
              </a:ext>
            </a:extLst>
          </p:cNvPr>
          <p:cNvCxnSpPr>
            <a:cxnSpLocks/>
          </p:cNvCxnSpPr>
          <p:nvPr/>
        </p:nvCxnSpPr>
        <p:spPr>
          <a:xfrm flipV="1">
            <a:off x="8577068" y="3357688"/>
            <a:ext cx="0" cy="1421221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Connettore 2 75">
            <a:extLst>
              <a:ext uri="{FF2B5EF4-FFF2-40B4-BE49-F238E27FC236}">
                <a16:creationId xmlns:a16="http://schemas.microsoft.com/office/drawing/2014/main" id="{F63BF3B0-47F7-A840-A4EB-274BBD08BAFC}"/>
              </a:ext>
            </a:extLst>
          </p:cNvPr>
          <p:cNvCxnSpPr>
            <a:cxnSpLocks/>
          </p:cNvCxnSpPr>
          <p:nvPr/>
        </p:nvCxnSpPr>
        <p:spPr>
          <a:xfrm flipV="1">
            <a:off x="7111594" y="3589642"/>
            <a:ext cx="0" cy="1189267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Connettore 2 79">
            <a:extLst>
              <a:ext uri="{FF2B5EF4-FFF2-40B4-BE49-F238E27FC236}">
                <a16:creationId xmlns:a16="http://schemas.microsoft.com/office/drawing/2014/main" id="{61E33BB9-5839-CBFA-8015-323FBE77CD6B}"/>
              </a:ext>
            </a:extLst>
          </p:cNvPr>
          <p:cNvCxnSpPr>
            <a:cxnSpLocks/>
          </p:cNvCxnSpPr>
          <p:nvPr/>
        </p:nvCxnSpPr>
        <p:spPr>
          <a:xfrm flipV="1">
            <a:off x="5380988" y="3816357"/>
            <a:ext cx="0" cy="962552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Connettore 2 82">
            <a:extLst>
              <a:ext uri="{FF2B5EF4-FFF2-40B4-BE49-F238E27FC236}">
                <a16:creationId xmlns:a16="http://schemas.microsoft.com/office/drawing/2014/main" id="{FB0DA662-0E68-D431-01B4-7618D0CE89C9}"/>
              </a:ext>
            </a:extLst>
          </p:cNvPr>
          <p:cNvCxnSpPr>
            <a:cxnSpLocks/>
          </p:cNvCxnSpPr>
          <p:nvPr/>
        </p:nvCxnSpPr>
        <p:spPr>
          <a:xfrm flipV="1">
            <a:off x="4344256" y="4013210"/>
            <a:ext cx="0" cy="765699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Connettore 2 84">
            <a:extLst>
              <a:ext uri="{FF2B5EF4-FFF2-40B4-BE49-F238E27FC236}">
                <a16:creationId xmlns:a16="http://schemas.microsoft.com/office/drawing/2014/main" id="{03C54BD1-E649-AC40-262E-5AEA63D8DB58}"/>
              </a:ext>
            </a:extLst>
          </p:cNvPr>
          <p:cNvCxnSpPr>
            <a:cxnSpLocks/>
          </p:cNvCxnSpPr>
          <p:nvPr/>
        </p:nvCxnSpPr>
        <p:spPr>
          <a:xfrm flipV="1">
            <a:off x="3244700" y="4226021"/>
            <a:ext cx="0" cy="552888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CasellaDiTesto 93">
            <a:extLst>
              <a:ext uri="{FF2B5EF4-FFF2-40B4-BE49-F238E27FC236}">
                <a16:creationId xmlns:a16="http://schemas.microsoft.com/office/drawing/2014/main" id="{A4B828FC-EEA2-B6B6-9EC2-B5894AF965BE}"/>
              </a:ext>
            </a:extLst>
          </p:cNvPr>
          <p:cNvSpPr txBox="1"/>
          <p:nvPr/>
        </p:nvSpPr>
        <p:spPr>
          <a:xfrm>
            <a:off x="2476649" y="4762535"/>
            <a:ext cx="1121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>
                <a:solidFill>
                  <a:srgbClr val="FF0000"/>
                </a:solidFill>
              </a:rPr>
              <a:t>(H,V): (11,65)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98" name="CasellaDiTesto 97">
            <a:extLst>
              <a:ext uri="{FF2B5EF4-FFF2-40B4-BE49-F238E27FC236}">
                <a16:creationId xmlns:a16="http://schemas.microsoft.com/office/drawing/2014/main" id="{B442D968-136C-E2B3-05F1-9092137F9E99}"/>
              </a:ext>
            </a:extLst>
          </p:cNvPr>
          <p:cNvSpPr txBox="1"/>
          <p:nvPr/>
        </p:nvSpPr>
        <p:spPr>
          <a:xfrm>
            <a:off x="4007120" y="4754158"/>
            <a:ext cx="68474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200" b="1" dirty="0">
                <a:solidFill>
                  <a:srgbClr val="FF0000"/>
                </a:solidFill>
              </a:rPr>
              <a:t>(12,75)</a:t>
            </a:r>
            <a:endParaRPr lang="en-US" sz="1200" dirty="0"/>
          </a:p>
        </p:txBody>
      </p:sp>
      <p:sp>
        <p:nvSpPr>
          <p:cNvPr id="99" name="CasellaDiTesto 98">
            <a:extLst>
              <a:ext uri="{FF2B5EF4-FFF2-40B4-BE49-F238E27FC236}">
                <a16:creationId xmlns:a16="http://schemas.microsoft.com/office/drawing/2014/main" id="{448C6DAF-258D-CB0C-BAC3-2EC650C7CA27}"/>
              </a:ext>
            </a:extLst>
          </p:cNvPr>
          <p:cNvSpPr txBox="1"/>
          <p:nvPr/>
        </p:nvSpPr>
        <p:spPr>
          <a:xfrm>
            <a:off x="5043960" y="4768106"/>
            <a:ext cx="68474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200" b="1" dirty="0">
                <a:solidFill>
                  <a:srgbClr val="FF0000"/>
                </a:solidFill>
              </a:rPr>
              <a:t>(13,80)</a:t>
            </a:r>
            <a:endParaRPr lang="en-US" sz="1200" dirty="0"/>
          </a:p>
        </p:txBody>
      </p:sp>
      <p:sp>
        <p:nvSpPr>
          <p:cNvPr id="100" name="CasellaDiTesto 99">
            <a:extLst>
              <a:ext uri="{FF2B5EF4-FFF2-40B4-BE49-F238E27FC236}">
                <a16:creationId xmlns:a16="http://schemas.microsoft.com/office/drawing/2014/main" id="{76F9F331-C300-0081-87A4-7C260E81CEEB}"/>
              </a:ext>
            </a:extLst>
          </p:cNvPr>
          <p:cNvSpPr txBox="1"/>
          <p:nvPr/>
        </p:nvSpPr>
        <p:spPr>
          <a:xfrm>
            <a:off x="6719673" y="4757155"/>
            <a:ext cx="83789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200" b="1" dirty="0">
                <a:solidFill>
                  <a:srgbClr val="FF0000"/>
                </a:solidFill>
              </a:rPr>
              <a:t>(14,84.2)</a:t>
            </a:r>
            <a:endParaRPr lang="en-US" sz="1200" dirty="0"/>
          </a:p>
        </p:txBody>
      </p:sp>
      <p:sp>
        <p:nvSpPr>
          <p:cNvPr id="101" name="CasellaDiTesto 100">
            <a:extLst>
              <a:ext uri="{FF2B5EF4-FFF2-40B4-BE49-F238E27FC236}">
                <a16:creationId xmlns:a16="http://schemas.microsoft.com/office/drawing/2014/main" id="{C262EC11-3964-B85C-7135-151AB226EF39}"/>
              </a:ext>
            </a:extLst>
          </p:cNvPr>
          <p:cNvSpPr txBox="1"/>
          <p:nvPr/>
        </p:nvSpPr>
        <p:spPr>
          <a:xfrm>
            <a:off x="8124615" y="4766591"/>
            <a:ext cx="92788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200" b="1" dirty="0">
                <a:solidFill>
                  <a:srgbClr val="FF0000"/>
                </a:solidFill>
              </a:rPr>
              <a:t>(14.6,84.2)</a:t>
            </a:r>
            <a:endParaRPr lang="en-US" sz="1200" dirty="0"/>
          </a:p>
        </p:txBody>
      </p:sp>
      <p:cxnSp>
        <p:nvCxnSpPr>
          <p:cNvPr id="109" name="Connettore diritto 108">
            <a:extLst>
              <a:ext uri="{FF2B5EF4-FFF2-40B4-BE49-F238E27FC236}">
                <a16:creationId xmlns:a16="http://schemas.microsoft.com/office/drawing/2014/main" id="{FF0E666C-89DC-E0A5-1EB2-E2EEDA4B8C87}"/>
              </a:ext>
            </a:extLst>
          </p:cNvPr>
          <p:cNvCxnSpPr>
            <a:cxnSpLocks/>
          </p:cNvCxnSpPr>
          <p:nvPr/>
        </p:nvCxnSpPr>
        <p:spPr>
          <a:xfrm>
            <a:off x="2067295" y="4778909"/>
            <a:ext cx="50291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60078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9">
            <a:extLst>
              <a:ext uri="{FF2B5EF4-FFF2-40B4-BE49-F238E27FC236}">
                <a16:creationId xmlns:a16="http://schemas.microsoft.com/office/drawing/2014/main" id="{97A776C7-E90B-6ACB-DB1D-CBD7D2F6A0C7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19736" y="1382255"/>
            <a:ext cx="3537393" cy="3540098"/>
          </a:xfrm>
          <a:prstGeom prst="rect">
            <a:avLst/>
          </a:prstGeom>
        </p:spPr>
      </p:pic>
      <p:cxnSp>
        <p:nvCxnSpPr>
          <p:cNvPr id="4" name="Connettore diritto 3">
            <a:extLst>
              <a:ext uri="{FF2B5EF4-FFF2-40B4-BE49-F238E27FC236}">
                <a16:creationId xmlns:a16="http://schemas.microsoft.com/office/drawing/2014/main" id="{58436E0C-8399-36BB-2BAA-8F236833E01D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2" descr="LogoDesign &lt; FCC &lt; TWiki">
            <a:extLst>
              <a:ext uri="{FF2B5EF4-FFF2-40B4-BE49-F238E27FC236}">
                <a16:creationId xmlns:a16="http://schemas.microsoft.com/office/drawing/2014/main" id="{F6877A3D-5279-2F80-BE33-370DBC4996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itle 2">
            <a:extLst>
              <a:ext uri="{FF2B5EF4-FFF2-40B4-BE49-F238E27FC236}">
                <a16:creationId xmlns:a16="http://schemas.microsoft.com/office/drawing/2014/main" id="{1D904485-4694-78C4-591E-BD137490B7A9}"/>
              </a:ext>
            </a:extLst>
          </p:cNvPr>
          <p:cNvSpPr txBox="1">
            <a:spLocks/>
          </p:cNvSpPr>
          <p:nvPr/>
        </p:nvSpPr>
        <p:spPr>
          <a:xfrm>
            <a:off x="182880" y="182880"/>
            <a:ext cx="11376025" cy="53512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>
                <a:solidFill>
                  <a:srgbClr val="0033A0"/>
                </a:solidFill>
                <a:latin typeface="Arial"/>
              </a:rPr>
              <a:t>Outline</a:t>
            </a:r>
          </a:p>
        </p:txBody>
      </p:sp>
      <p:sp>
        <p:nvSpPr>
          <p:cNvPr id="18" name="Segnaposto numero diapositiva 17">
            <a:extLst>
              <a:ext uri="{FF2B5EF4-FFF2-40B4-BE49-F238E27FC236}">
                <a16:creationId xmlns:a16="http://schemas.microsoft.com/office/drawing/2014/main" id="{1993088A-8CBB-7ECE-C31B-CCCC2A8266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3</a:t>
            </a:fld>
            <a:endParaRPr lang="en-US" dirty="0">
              <a:solidFill>
                <a:srgbClr val="0033A0"/>
              </a:solidFill>
            </a:endParaRP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483F899C-11D2-66C6-A8F5-6984B62473C7}"/>
              </a:ext>
            </a:extLst>
          </p:cNvPr>
          <p:cNvSpPr txBox="1"/>
          <p:nvPr/>
        </p:nvSpPr>
        <p:spPr>
          <a:xfrm>
            <a:off x="525379" y="1136701"/>
            <a:ext cx="1082842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b="1" dirty="0">
                <a:solidFill>
                  <a:srgbClr val="0033A0"/>
                </a:solidFill>
              </a:rPr>
              <a:t>Introduction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33A0"/>
                </a:solidFill>
              </a:rPr>
              <a:t>Collimation for the FCC-ee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33A0"/>
                </a:solidFill>
              </a:rPr>
              <a:t>FCC-ee collimation system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33A0"/>
                </a:solidFill>
              </a:rPr>
              <a:t>Collimation and beam-beam effects</a:t>
            </a:r>
          </a:p>
          <a:p>
            <a:pPr lvl="1"/>
            <a:endParaRPr lang="en-US" sz="2000" dirty="0">
              <a:solidFill>
                <a:srgbClr val="0033A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33A0">
                    <a:alpha val="50000"/>
                  </a:srgbClr>
                </a:solidFill>
              </a:rPr>
              <a:t>FCC-ee collimation simulations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b="1" dirty="0">
              <a:solidFill>
                <a:srgbClr val="0033A0">
                  <a:alpha val="50000"/>
                </a:srgb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33A0">
                    <a:alpha val="50000"/>
                  </a:srgbClr>
                </a:solidFill>
              </a:rPr>
              <a:t>FCC-ee Z mode spent beam losses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b="1" dirty="0">
              <a:solidFill>
                <a:srgbClr val="0033A0">
                  <a:alpha val="50000"/>
                </a:srgb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33A0">
                    <a:alpha val="50000"/>
                  </a:srgbClr>
                </a:solidFill>
              </a:rPr>
              <a:t>Addition of tertiary collimators for local protection</a:t>
            </a:r>
            <a:endParaRPr lang="en-US" sz="2000" dirty="0">
              <a:solidFill>
                <a:srgbClr val="0033A0">
                  <a:alpha val="50000"/>
                </a:srgbClr>
              </a:solidFill>
            </a:endParaRPr>
          </a:p>
          <a:p>
            <a:pPr lvl="1"/>
            <a:endParaRPr lang="en-US" sz="2000" dirty="0">
              <a:solidFill>
                <a:srgbClr val="0033A0">
                  <a:alpha val="50000"/>
                </a:srgb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33A0">
                    <a:alpha val="50000"/>
                  </a:srgbClr>
                </a:solidFill>
              </a:rPr>
              <a:t>Summary and next steps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CE2703C6-8573-D2F0-7381-7AD3B37F8BC1}"/>
              </a:ext>
            </a:extLst>
          </p:cNvPr>
          <p:cNvSpPr txBox="1">
            <a:spLocks/>
          </p:cNvSpPr>
          <p:nvPr/>
        </p:nvSpPr>
        <p:spPr>
          <a:xfrm>
            <a:off x="4264131" y="6439281"/>
            <a:ext cx="657222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rgbClr val="0033A0"/>
                </a:solidFill>
                <a:latin typeface="Arial"/>
              </a:rPr>
              <a:t>G. Broggi | Including beam-beam effects in collimation studies for the FCC-ee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BC6198A-7BD4-37C8-3A52-99778AE67D18}"/>
              </a:ext>
            </a:extLst>
          </p:cNvPr>
          <p:cNvSpPr txBox="1">
            <a:spLocks/>
          </p:cNvSpPr>
          <p:nvPr/>
        </p:nvSpPr>
        <p:spPr>
          <a:xfrm>
            <a:off x="25296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05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/09</a:t>
            </a: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/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2024</a:t>
            </a:r>
          </a:p>
        </p:txBody>
      </p:sp>
    </p:spTree>
    <p:extLst>
      <p:ext uri="{BB962C8B-B14F-4D97-AF65-F5344CB8AC3E}">
        <p14:creationId xmlns:p14="http://schemas.microsoft.com/office/powerpoint/2010/main" val="23762637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ttore diritto 3">
            <a:extLst>
              <a:ext uri="{FF2B5EF4-FFF2-40B4-BE49-F238E27FC236}">
                <a16:creationId xmlns:a16="http://schemas.microsoft.com/office/drawing/2014/main" id="{58436E0C-8399-36BB-2BAA-8F236833E01D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2" descr="LogoDesign &lt; FCC &lt; TWiki">
            <a:extLst>
              <a:ext uri="{FF2B5EF4-FFF2-40B4-BE49-F238E27FC236}">
                <a16:creationId xmlns:a16="http://schemas.microsoft.com/office/drawing/2014/main" id="{F6877A3D-5279-2F80-BE33-370DBC4996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itle 2">
            <a:extLst>
              <a:ext uri="{FF2B5EF4-FFF2-40B4-BE49-F238E27FC236}">
                <a16:creationId xmlns:a16="http://schemas.microsoft.com/office/drawing/2014/main" id="{1D904485-4694-78C4-591E-BD137490B7A9}"/>
              </a:ext>
            </a:extLst>
          </p:cNvPr>
          <p:cNvSpPr txBox="1">
            <a:spLocks/>
          </p:cNvSpPr>
          <p:nvPr/>
        </p:nvSpPr>
        <p:spPr>
          <a:xfrm>
            <a:off x="182880" y="182880"/>
            <a:ext cx="11376025" cy="53512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>
                <a:solidFill>
                  <a:srgbClr val="0033A0"/>
                </a:solidFill>
                <a:latin typeface="Arial"/>
              </a:rPr>
              <a:t>Collimation for the FCC-ee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1CA86120-E7B7-5FED-AC93-A143D0A6BCAB}"/>
              </a:ext>
            </a:extLst>
          </p:cNvPr>
          <p:cNvSpPr txBox="1"/>
          <p:nvPr/>
        </p:nvSpPr>
        <p:spPr>
          <a:xfrm>
            <a:off x="91440" y="1005840"/>
            <a:ext cx="11823192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FCC-ee is the FCC first stage e</a:t>
            </a:r>
            <a:r>
              <a:rPr lang="en-US" sz="20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20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collider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90.7 km circumference, tunnel compatible with FCC-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hh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4 beam operation modes, optimized for production of different particles:</a:t>
            </a:r>
          </a:p>
          <a:p>
            <a:pPr lvl="1"/>
            <a:r>
              <a:rPr lang="en-US" b="1" i="1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Z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(45.6 GeV), </a:t>
            </a:r>
            <a:r>
              <a:rPr lang="en-US" b="1" i="1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(80 GeV), </a:t>
            </a:r>
            <a:r>
              <a:rPr lang="en-US" b="1" i="1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(120 GeV), </a:t>
            </a:r>
            <a:r>
              <a:rPr lang="en-US" b="1" i="1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ttbar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(182.5 GeV)</a:t>
            </a:r>
          </a:p>
          <a:p>
            <a:pPr lvl="1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F6CF964F-9319-055E-7568-7E72E0F72FB9}"/>
              </a:ext>
            </a:extLst>
          </p:cNvPr>
          <p:cNvSpPr txBox="1"/>
          <p:nvPr/>
        </p:nvSpPr>
        <p:spPr>
          <a:xfrm>
            <a:off x="88285" y="2565002"/>
            <a:ext cx="10447910" cy="35785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FCC-ee presents unique challenges</a:t>
            </a:r>
          </a:p>
          <a:p>
            <a:pPr marL="800100" lvl="1" indent="-342900">
              <a:lnSpc>
                <a:spcPts val="2500"/>
              </a:lnSpc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Unprecedented stored beam energy for a lepton collider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: up to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17.5 MJ                                  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in the </a:t>
            </a:r>
            <a:r>
              <a:rPr lang="en-US" b="1" i="1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operation mode (</a:t>
            </a:r>
            <a:r>
              <a:rPr lang="en-US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45.6 GeV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800100" lvl="1" indent="-342900">
              <a:lnSpc>
                <a:spcPts val="2500"/>
              </a:lnSpc>
              <a:buFont typeface="Wingdings" panose="05000000000000000000" pitchFamily="2" charset="2"/>
              <a:buChar char="Ø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Highly destructive beams: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collimation system indispensable</a:t>
            </a:r>
          </a:p>
          <a:p>
            <a:pPr marL="800100" lvl="1" indent="-342900">
              <a:lnSpc>
                <a:spcPts val="2500"/>
              </a:lnSpc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main roles of the collimation system are:</a:t>
            </a:r>
          </a:p>
          <a:p>
            <a:pPr marL="1257300" lvl="2" indent="-342900">
              <a:lnSpc>
                <a:spcPts val="25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Reduce background in the experiments</a:t>
            </a:r>
          </a:p>
          <a:p>
            <a:pPr marL="1257300" lvl="2" indent="-342900">
              <a:lnSpc>
                <a:spcPts val="25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Protect the machine from unavoidable losses</a:t>
            </a:r>
          </a:p>
          <a:p>
            <a:pPr marL="800100" lvl="1" indent="-342900">
              <a:lnSpc>
                <a:spcPts val="2500"/>
              </a:lnSpc>
              <a:buFont typeface="Wingdings" panose="05000000000000000000" pitchFamily="2" charset="2"/>
              <a:buChar char="Ø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Two types of collimation currently foreseen for the FCC-ee:</a:t>
            </a:r>
          </a:p>
          <a:p>
            <a:pPr marL="1257300" lvl="2" indent="-342900">
              <a:lnSpc>
                <a:spcPts val="25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8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 halo (global) collimation</a:t>
            </a:r>
          </a:p>
          <a:p>
            <a:pPr marL="1257300" lvl="2" indent="-342900">
              <a:lnSpc>
                <a:spcPts val="25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8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Synchrotron Radiation (SR) collimation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– around the IPs</a:t>
            </a:r>
          </a:p>
          <a:p>
            <a:pPr marL="1257300" lvl="2" indent="-342900">
              <a:lnSpc>
                <a:spcPts val="25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Secondary particle shower absorbers: under study (</a:t>
            </a:r>
            <a:r>
              <a:rPr lang="en-US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S. Marin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A. Lechner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grpSp>
        <p:nvGrpSpPr>
          <p:cNvPr id="3" name="Gruppo 2">
            <a:extLst>
              <a:ext uri="{FF2B5EF4-FFF2-40B4-BE49-F238E27FC236}">
                <a16:creationId xmlns:a16="http://schemas.microsoft.com/office/drawing/2014/main" id="{6E75352B-127F-D6C3-D99E-0B412F1B0CA6}"/>
              </a:ext>
            </a:extLst>
          </p:cNvPr>
          <p:cNvGrpSpPr/>
          <p:nvPr/>
        </p:nvGrpSpPr>
        <p:grpSpPr>
          <a:xfrm>
            <a:off x="8335939" y="265775"/>
            <a:ext cx="3847109" cy="2856927"/>
            <a:chOff x="8335939" y="265775"/>
            <a:chExt cx="3847109" cy="2856927"/>
          </a:xfrm>
        </p:grpSpPr>
        <p:pic>
          <p:nvPicPr>
            <p:cNvPr id="18" name="Immagine 17">
              <a:extLst>
                <a:ext uri="{FF2B5EF4-FFF2-40B4-BE49-F238E27FC236}">
                  <a16:creationId xmlns:a16="http://schemas.microsoft.com/office/drawing/2014/main" id="{8422F799-6959-5600-C2C2-52C9BEEAA86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335939" y="568347"/>
              <a:ext cx="3847109" cy="2554355"/>
            </a:xfrm>
            <a:prstGeom prst="rect">
              <a:avLst/>
            </a:prstGeom>
          </p:spPr>
        </p:pic>
        <p:sp>
          <p:nvSpPr>
            <p:cNvPr id="20" name="CasellaDiTesto 19">
              <a:extLst>
                <a:ext uri="{FF2B5EF4-FFF2-40B4-BE49-F238E27FC236}">
                  <a16:creationId xmlns:a16="http://schemas.microsoft.com/office/drawing/2014/main" id="{FFA1C015-074C-BECD-531C-4E710E96FC3A}"/>
                </a:ext>
              </a:extLst>
            </p:cNvPr>
            <p:cNvSpPr txBox="1"/>
            <p:nvPr/>
          </p:nvSpPr>
          <p:spPr>
            <a:xfrm>
              <a:off x="8836251" y="265775"/>
              <a:ext cx="3267464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dirty="0">
                  <a:solidFill>
                    <a:srgbClr val="0033A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Comparison of lepton colliders</a:t>
              </a:r>
              <a:endParaRPr lang="en-US" dirty="0">
                <a:solidFill>
                  <a:srgbClr val="0033A0"/>
                </a:solidFill>
              </a:endParaRPr>
            </a:p>
          </p:txBody>
        </p:sp>
      </p:grpSp>
      <p:grpSp>
        <p:nvGrpSpPr>
          <p:cNvPr id="6" name="Gruppo 5">
            <a:extLst>
              <a:ext uri="{FF2B5EF4-FFF2-40B4-BE49-F238E27FC236}">
                <a16:creationId xmlns:a16="http://schemas.microsoft.com/office/drawing/2014/main" id="{C9A288EC-7E61-EE62-D966-5EF473A77651}"/>
              </a:ext>
            </a:extLst>
          </p:cNvPr>
          <p:cNvGrpSpPr/>
          <p:nvPr/>
        </p:nvGrpSpPr>
        <p:grpSpPr>
          <a:xfrm>
            <a:off x="7734042" y="3382975"/>
            <a:ext cx="4369673" cy="2205248"/>
            <a:chOff x="7734042" y="3473593"/>
            <a:chExt cx="4369673" cy="2205248"/>
          </a:xfrm>
        </p:grpSpPr>
        <p:pic>
          <p:nvPicPr>
            <p:cNvPr id="8" name="Immagine 7">
              <a:extLst>
                <a:ext uri="{FF2B5EF4-FFF2-40B4-BE49-F238E27FC236}">
                  <a16:creationId xmlns:a16="http://schemas.microsoft.com/office/drawing/2014/main" id="{DA5053B5-0F05-4F5A-7BEB-83631D55DC4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812571" y="3473593"/>
              <a:ext cx="2047359" cy="1542283"/>
            </a:xfrm>
            <a:prstGeom prst="rect">
              <a:avLst/>
            </a:prstGeom>
          </p:spPr>
        </p:pic>
        <p:pic>
          <p:nvPicPr>
            <p:cNvPr id="11" name="Immagine 10">
              <a:extLst>
                <a:ext uri="{FF2B5EF4-FFF2-40B4-BE49-F238E27FC236}">
                  <a16:creationId xmlns:a16="http://schemas.microsoft.com/office/drawing/2014/main" id="{CB40B918-A2DA-C022-93DE-E59DDAD48F8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0039845" y="3473594"/>
              <a:ext cx="2063870" cy="1542282"/>
            </a:xfrm>
            <a:prstGeom prst="rect">
              <a:avLst/>
            </a:prstGeom>
          </p:spPr>
        </p:pic>
        <p:sp>
          <p:nvSpPr>
            <p:cNvPr id="14" name="CasellaDiTesto 13">
              <a:extLst>
                <a:ext uri="{FF2B5EF4-FFF2-40B4-BE49-F238E27FC236}">
                  <a16:creationId xmlns:a16="http://schemas.microsoft.com/office/drawing/2014/main" id="{CB6E7FD1-0167-6AE0-C820-CEF2A3876B84}"/>
                </a:ext>
              </a:extLst>
            </p:cNvPr>
            <p:cNvSpPr txBox="1"/>
            <p:nvPr/>
          </p:nvSpPr>
          <p:spPr>
            <a:xfrm>
              <a:off x="7734042" y="5155621"/>
              <a:ext cx="427203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0033A0"/>
                  </a:solidFill>
                </a:rPr>
                <a:t>Damage to coated collimator jaw due to accidental beam loss in the </a:t>
              </a:r>
              <a:r>
                <a:rPr lang="en-US" sz="1400" dirty="0" err="1">
                  <a:solidFill>
                    <a:srgbClr val="0033A0"/>
                  </a:solidFill>
                </a:rPr>
                <a:t>SuperKEKB</a:t>
              </a:r>
              <a:r>
                <a:rPr lang="en-US" sz="1400" dirty="0">
                  <a:solidFill>
                    <a:srgbClr val="0033A0"/>
                  </a:solidFill>
                </a:rPr>
                <a:t> – T. Ishibashi (</a:t>
              </a:r>
              <a:r>
                <a:rPr lang="en-US" sz="1400" u="sng" dirty="0">
                  <a:solidFill>
                    <a:srgbClr val="0033A0"/>
                  </a:solidFill>
                  <a:cs typeface="Arial" panose="020B0604020202020204" pitchFamily="34" charset="0"/>
                  <a:hlinkClick r:id="rId7"/>
                </a:rPr>
                <a:t>talk</a:t>
              </a:r>
              <a:r>
                <a:rPr lang="en-US" sz="1400" dirty="0">
                  <a:solidFill>
                    <a:srgbClr val="0033A0"/>
                  </a:solidFill>
                </a:rPr>
                <a:t>)</a:t>
              </a:r>
            </a:p>
          </p:txBody>
        </p:sp>
      </p:grpSp>
      <p:sp>
        <p:nvSpPr>
          <p:cNvPr id="15" name="Segnaposto numero diapositiva 14">
            <a:extLst>
              <a:ext uri="{FF2B5EF4-FFF2-40B4-BE49-F238E27FC236}">
                <a16:creationId xmlns:a16="http://schemas.microsoft.com/office/drawing/2014/main" id="{553B54A1-AA2A-B0DC-5C69-A5260DDBC7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4</a:t>
            </a:fld>
            <a:endParaRPr lang="en-US" dirty="0">
              <a:solidFill>
                <a:srgbClr val="0033A0"/>
              </a:solidFill>
            </a:endParaRP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6D8BFEFB-D541-2D13-8EE1-848CD2AE0621}"/>
              </a:ext>
            </a:extLst>
          </p:cNvPr>
          <p:cNvSpPr txBox="1">
            <a:spLocks/>
          </p:cNvSpPr>
          <p:nvPr/>
        </p:nvSpPr>
        <p:spPr>
          <a:xfrm>
            <a:off x="4264131" y="6439281"/>
            <a:ext cx="657222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rgbClr val="0033A0"/>
                </a:solidFill>
                <a:latin typeface="Arial"/>
              </a:rPr>
              <a:t>G. Broggi | Including beam-beam effects in collimation studies for the FCC-ee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2F7F0543-25E3-DEE1-70E0-2BEF0416BFEC}"/>
              </a:ext>
            </a:extLst>
          </p:cNvPr>
          <p:cNvSpPr txBox="1">
            <a:spLocks/>
          </p:cNvSpPr>
          <p:nvPr/>
        </p:nvSpPr>
        <p:spPr>
          <a:xfrm>
            <a:off x="25296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05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/09</a:t>
            </a: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/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2024</a:t>
            </a:r>
          </a:p>
        </p:txBody>
      </p:sp>
    </p:spTree>
    <p:extLst>
      <p:ext uri="{BB962C8B-B14F-4D97-AF65-F5344CB8AC3E}">
        <p14:creationId xmlns:p14="http://schemas.microsoft.com/office/powerpoint/2010/main" val="4028184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A0AE441A-FC4B-9ECF-B120-27E71F3EC6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53319" y="205740"/>
            <a:ext cx="2953162" cy="2667372"/>
          </a:xfrm>
          <a:prstGeom prst="rect">
            <a:avLst/>
          </a:prstGeom>
        </p:spPr>
      </p:pic>
      <p:cxnSp>
        <p:nvCxnSpPr>
          <p:cNvPr id="4" name="Connettore diritto 3">
            <a:extLst>
              <a:ext uri="{FF2B5EF4-FFF2-40B4-BE49-F238E27FC236}">
                <a16:creationId xmlns:a16="http://schemas.microsoft.com/office/drawing/2014/main" id="{58436E0C-8399-36BB-2BAA-8F236833E01D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2" descr="LogoDesign &lt; FCC &lt; TWiki">
            <a:extLst>
              <a:ext uri="{FF2B5EF4-FFF2-40B4-BE49-F238E27FC236}">
                <a16:creationId xmlns:a16="http://schemas.microsoft.com/office/drawing/2014/main" id="{F6877A3D-5279-2F80-BE33-370DBC4996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itle 2">
            <a:extLst>
              <a:ext uri="{FF2B5EF4-FFF2-40B4-BE49-F238E27FC236}">
                <a16:creationId xmlns:a16="http://schemas.microsoft.com/office/drawing/2014/main" id="{1D904485-4694-78C4-591E-BD137490B7A9}"/>
              </a:ext>
            </a:extLst>
          </p:cNvPr>
          <p:cNvSpPr txBox="1">
            <a:spLocks/>
          </p:cNvSpPr>
          <p:nvPr/>
        </p:nvSpPr>
        <p:spPr>
          <a:xfrm>
            <a:off x="182880" y="182880"/>
            <a:ext cx="11376025" cy="53512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>
                <a:solidFill>
                  <a:srgbClr val="0033A0"/>
                </a:solidFill>
                <a:latin typeface="Arial"/>
              </a:rPr>
              <a:t>FCC-ee halo collimation system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FE45B0DE-4FD7-5D7F-98AE-B098BF94E532}"/>
              </a:ext>
            </a:extLst>
          </p:cNvPr>
          <p:cNvSpPr txBox="1"/>
          <p:nvPr/>
        </p:nvSpPr>
        <p:spPr>
          <a:xfrm>
            <a:off x="9629" y="777240"/>
            <a:ext cx="963721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Dedicated halo collimation system in PF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Dedicated collimation optics (</a:t>
            </a:r>
            <a:r>
              <a:rPr lang="en-US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M. Hofer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Two-stage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betatron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and off-momentum collimation system in one insertion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Ensure protection of the aperture bottlenecks in different conditions</a:t>
            </a:r>
          </a:p>
          <a:p>
            <a:pPr marL="1257300" lvl="2" indent="-342900"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Aperture bottleneck at </a:t>
            </a:r>
            <a:r>
              <a:rPr lang="en-US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14.6</a:t>
            </a:r>
            <a:r>
              <a:rPr lang="el-G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σ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dirty="0">
                <a:solidFill>
                  <a:srgbClr val="00008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 plane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),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84.2</a:t>
            </a:r>
            <a:r>
              <a:rPr lang="el-G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σ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dirty="0">
                <a:solidFill>
                  <a:srgbClr val="00008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 plane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it-IT" dirty="0"/>
              <a:t>First </a:t>
            </a:r>
            <a:r>
              <a:rPr lang="it-IT" dirty="0" err="1"/>
              <a:t>collimator</a:t>
            </a:r>
            <a:r>
              <a:rPr lang="it-IT" dirty="0"/>
              <a:t> design for </a:t>
            </a:r>
            <a:r>
              <a:rPr lang="it-IT" dirty="0" err="1"/>
              <a:t>cleaning</a:t>
            </a:r>
            <a:r>
              <a:rPr lang="it-IT" dirty="0"/>
              <a:t> performance</a:t>
            </a: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it-IT" dirty="0" err="1"/>
              <a:t>Ongoing</a:t>
            </a:r>
            <a:r>
              <a:rPr lang="it-IT" dirty="0"/>
              <a:t> studies for </a:t>
            </a:r>
            <a:r>
              <a:rPr lang="it-IT" dirty="0" err="1"/>
              <a:t>optimizing</a:t>
            </a:r>
            <a:r>
              <a:rPr lang="it-IT" dirty="0"/>
              <a:t> the </a:t>
            </a:r>
            <a:r>
              <a:rPr lang="it-IT" dirty="0" err="1"/>
              <a:t>collimator</a:t>
            </a:r>
            <a:r>
              <a:rPr lang="it-IT" dirty="0"/>
              <a:t> design (</a:t>
            </a:r>
            <a:r>
              <a:rPr lang="it-IT" dirty="0">
                <a:solidFill>
                  <a:srgbClr val="00008B"/>
                </a:solidFill>
              </a:rPr>
              <a:t>G. Broggi – </a:t>
            </a:r>
            <a:r>
              <a:rPr lang="it-IT" dirty="0">
                <a:solidFill>
                  <a:srgbClr val="00008B"/>
                </a:solidFill>
                <a:hlinkClick r:id="rId5"/>
              </a:rPr>
              <a:t>IPAC’24 paper</a:t>
            </a:r>
            <a:r>
              <a:rPr lang="it-IT" dirty="0"/>
              <a:t>)</a:t>
            </a:r>
            <a:endParaRPr lang="en-US" dirty="0"/>
          </a:p>
        </p:txBody>
      </p:sp>
      <p:sp>
        <p:nvSpPr>
          <p:cNvPr id="20" name="Segnaposto numero diapositiva 19">
            <a:extLst>
              <a:ext uri="{FF2B5EF4-FFF2-40B4-BE49-F238E27FC236}">
                <a16:creationId xmlns:a16="http://schemas.microsoft.com/office/drawing/2014/main" id="{F75FCCCB-A294-62B9-B7A5-B135244CA5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5</a:t>
            </a:fld>
            <a:endParaRPr lang="en-US" dirty="0">
              <a:solidFill>
                <a:srgbClr val="0033A0"/>
              </a:solidFill>
            </a:endParaRPr>
          </a:p>
        </p:txBody>
      </p:sp>
      <p:graphicFrame>
        <p:nvGraphicFramePr>
          <p:cNvPr id="16" name="Tabella 15">
            <a:extLst>
              <a:ext uri="{FF2B5EF4-FFF2-40B4-BE49-F238E27FC236}">
                <a16:creationId xmlns:a16="http://schemas.microsoft.com/office/drawing/2014/main" id="{A67E49CC-5B1D-A0E1-3CAC-5488799879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1411347"/>
              </p:ext>
            </p:extLst>
          </p:nvPr>
        </p:nvGraphicFramePr>
        <p:xfrm>
          <a:off x="6281208" y="3161875"/>
          <a:ext cx="5277697" cy="248293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62277">
                  <a:extLst>
                    <a:ext uri="{9D8B030D-6E8A-4147-A177-3AD203B41FA5}">
                      <a16:colId xmlns:a16="http://schemas.microsoft.com/office/drawing/2014/main" val="1941008430"/>
                    </a:ext>
                  </a:extLst>
                </a:gridCol>
                <a:gridCol w="550436">
                  <a:extLst>
                    <a:ext uri="{9D8B030D-6E8A-4147-A177-3AD203B41FA5}">
                      <a16:colId xmlns:a16="http://schemas.microsoft.com/office/drawing/2014/main" val="3627025766"/>
                    </a:ext>
                  </a:extLst>
                </a:gridCol>
                <a:gridCol w="715567">
                  <a:extLst>
                    <a:ext uri="{9D8B030D-6E8A-4147-A177-3AD203B41FA5}">
                      <a16:colId xmlns:a16="http://schemas.microsoft.com/office/drawing/2014/main" val="647569496"/>
                    </a:ext>
                  </a:extLst>
                </a:gridCol>
                <a:gridCol w="935742">
                  <a:extLst>
                    <a:ext uri="{9D8B030D-6E8A-4147-A177-3AD203B41FA5}">
                      <a16:colId xmlns:a16="http://schemas.microsoft.com/office/drawing/2014/main" val="2680065699"/>
                    </a:ext>
                  </a:extLst>
                </a:gridCol>
                <a:gridCol w="660523">
                  <a:extLst>
                    <a:ext uri="{9D8B030D-6E8A-4147-A177-3AD203B41FA5}">
                      <a16:colId xmlns:a16="http://schemas.microsoft.com/office/drawing/2014/main" val="1106686315"/>
                    </a:ext>
                  </a:extLst>
                </a:gridCol>
                <a:gridCol w="792629">
                  <a:extLst>
                    <a:ext uri="{9D8B030D-6E8A-4147-A177-3AD203B41FA5}">
                      <a16:colId xmlns:a16="http://schemas.microsoft.com/office/drawing/2014/main" val="240625952"/>
                    </a:ext>
                  </a:extLst>
                </a:gridCol>
                <a:gridCol w="660523">
                  <a:extLst>
                    <a:ext uri="{9D8B030D-6E8A-4147-A177-3AD203B41FA5}">
                      <a16:colId xmlns:a16="http://schemas.microsoft.com/office/drawing/2014/main" val="2261617235"/>
                    </a:ext>
                  </a:extLst>
                </a:gridCol>
              </a:tblGrid>
              <a:tr h="248293"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Name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Plane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Material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Length [cm]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Gap [</a:t>
                      </a:r>
                      <a:r>
                        <a:rPr lang="el-GR" sz="1000" b="1" dirty="0">
                          <a:solidFill>
                            <a:srgbClr val="0033A0"/>
                          </a:solidFill>
                        </a:rPr>
                        <a:t>σ</a:t>
                      </a:r>
                      <a:r>
                        <a:rPr lang="en-US" sz="1000" b="1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]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Gap [mm]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δ</a:t>
                      </a:r>
                      <a:r>
                        <a:rPr lang="en-US" sz="1000" b="1" baseline="-25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cut</a:t>
                      </a:r>
                      <a:r>
                        <a:rPr lang="en-US" sz="1000" b="1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[%]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93802986"/>
                  </a:ext>
                </a:extLst>
              </a:tr>
              <a:tr h="248293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TCP.H.B1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err="1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MoGr</a:t>
                      </a:r>
                      <a:endParaRPr lang="en-US" sz="1000" dirty="0">
                        <a:solidFill>
                          <a:srgbClr val="0033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6.7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8.9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5226150"/>
                  </a:ext>
                </a:extLst>
              </a:tr>
              <a:tr h="248293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TCP.V.B1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err="1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MoGr</a:t>
                      </a:r>
                      <a:endParaRPr lang="en-US" sz="1000" dirty="0">
                        <a:solidFill>
                          <a:srgbClr val="0033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65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2.4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26095845"/>
                  </a:ext>
                </a:extLst>
              </a:tr>
              <a:tr h="248293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TCS.H1.B1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3.8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6.7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450590"/>
                  </a:ext>
                </a:extLst>
              </a:tr>
              <a:tr h="248293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TCS.V1.B1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75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2.5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93235185"/>
                  </a:ext>
                </a:extLst>
              </a:tr>
              <a:tr h="24829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TCS.H2.B1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5.1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90.6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8382317"/>
                  </a:ext>
                </a:extLst>
              </a:tr>
              <a:tr h="248293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TCS.V2.B1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75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.0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19082866"/>
                  </a:ext>
                </a:extLst>
              </a:tr>
              <a:tr h="248293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TCP.HP.B1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err="1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MoGr</a:t>
                      </a:r>
                      <a:endParaRPr lang="en-US" sz="1000" dirty="0">
                        <a:solidFill>
                          <a:srgbClr val="0033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18.5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4.2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1.3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2156787"/>
                  </a:ext>
                </a:extLst>
              </a:tr>
              <a:tr h="248293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TCS.HP1.B1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21.5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4.6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2.1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34472311"/>
                  </a:ext>
                </a:extLst>
              </a:tr>
              <a:tr h="248293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TCS.HP2.B1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21.5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16.8</a:t>
                      </a:r>
                      <a:endParaRPr lang="en-US" sz="1000" dirty="0">
                        <a:solidFill>
                          <a:srgbClr val="0033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1.6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07283717"/>
                  </a:ext>
                </a:extLst>
              </a:tr>
            </a:tbl>
          </a:graphicData>
        </a:graphic>
      </p:graphicFrame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6C421C54-BA00-4BAD-57E1-545A2AC11D2C}"/>
              </a:ext>
            </a:extLst>
          </p:cNvPr>
          <p:cNvSpPr txBox="1"/>
          <p:nvPr/>
        </p:nvSpPr>
        <p:spPr>
          <a:xfrm>
            <a:off x="6189412" y="2839555"/>
            <a:ext cx="626345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b="1" kern="0" dirty="0">
                <a:solidFill>
                  <a:srgbClr val="0033A0"/>
                </a:solidFill>
                <a:latin typeface="Arial"/>
              </a:rPr>
              <a:t>FCC-ee </a:t>
            </a:r>
            <a:r>
              <a:rPr lang="it-IT" sz="1400" b="1" kern="0" dirty="0" err="1">
                <a:solidFill>
                  <a:srgbClr val="0033A0"/>
                </a:solidFill>
                <a:latin typeface="Arial"/>
              </a:rPr>
              <a:t>beam</a:t>
            </a:r>
            <a:r>
              <a:rPr lang="it-IT" sz="1400" b="1" kern="0" dirty="0">
                <a:solidFill>
                  <a:srgbClr val="0033A0"/>
                </a:solidFill>
                <a:latin typeface="Arial"/>
              </a:rPr>
              <a:t> </a:t>
            </a:r>
            <a:r>
              <a:rPr lang="it-IT" sz="1400" b="1" kern="0" dirty="0" err="1">
                <a:solidFill>
                  <a:srgbClr val="0033A0"/>
                </a:solidFill>
                <a:latin typeface="Arial"/>
              </a:rPr>
              <a:t>halo</a:t>
            </a:r>
            <a:r>
              <a:rPr lang="it-IT" sz="1400" b="1" kern="0" dirty="0">
                <a:solidFill>
                  <a:srgbClr val="0033A0"/>
                </a:solidFill>
                <a:latin typeface="Arial"/>
              </a:rPr>
              <a:t> </a:t>
            </a:r>
            <a:r>
              <a:rPr lang="it-IT" sz="1400" b="1" kern="0" dirty="0" err="1">
                <a:solidFill>
                  <a:srgbClr val="0033A0"/>
                </a:solidFill>
                <a:latin typeface="Arial"/>
              </a:rPr>
              <a:t>collimator</a:t>
            </a:r>
            <a:r>
              <a:rPr lang="it-IT" sz="1400" b="1" kern="0" dirty="0">
                <a:solidFill>
                  <a:srgbClr val="0033A0"/>
                </a:solidFill>
                <a:latin typeface="Arial"/>
              </a:rPr>
              <a:t> </a:t>
            </a:r>
            <a:r>
              <a:rPr lang="it-IT" sz="1400" b="1" kern="0" dirty="0" err="1">
                <a:solidFill>
                  <a:srgbClr val="0033A0"/>
                </a:solidFill>
                <a:latin typeface="Arial"/>
              </a:rPr>
              <a:t>parameters</a:t>
            </a:r>
            <a:r>
              <a:rPr lang="it-IT" sz="1400" b="1" kern="0" dirty="0">
                <a:solidFill>
                  <a:srgbClr val="0033A0"/>
                </a:solidFill>
                <a:latin typeface="Arial"/>
              </a:rPr>
              <a:t> and settings</a:t>
            </a:r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96B3BA92-0EBA-D50D-61E6-C05FB0803B04}"/>
              </a:ext>
            </a:extLst>
          </p:cNvPr>
          <p:cNvSpPr txBox="1"/>
          <p:nvPr/>
        </p:nvSpPr>
        <p:spPr>
          <a:xfrm>
            <a:off x="746639" y="5844059"/>
            <a:ext cx="4673783" cy="3488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it-IT" kern="0" dirty="0">
                <a:solidFill>
                  <a:srgbClr val="0033A0"/>
                </a:solidFill>
                <a:latin typeface="Arial"/>
              </a:rPr>
              <a:t>FCC-ee V23, tridodo_572 </a:t>
            </a:r>
            <a:r>
              <a:rPr lang="it-IT" kern="0" dirty="0" err="1">
                <a:solidFill>
                  <a:srgbClr val="0033A0"/>
                </a:solidFill>
                <a:latin typeface="Arial"/>
              </a:rPr>
              <a:t>collimation</a:t>
            </a:r>
            <a:r>
              <a:rPr lang="it-IT" kern="0" dirty="0">
                <a:solidFill>
                  <a:srgbClr val="0033A0"/>
                </a:solidFill>
                <a:latin typeface="Arial"/>
              </a:rPr>
              <a:t> </a:t>
            </a:r>
            <a:r>
              <a:rPr lang="it-IT" kern="0" dirty="0" err="1">
                <a:solidFill>
                  <a:srgbClr val="0033A0"/>
                </a:solidFill>
                <a:latin typeface="Arial"/>
              </a:rPr>
              <a:t>optics</a:t>
            </a:r>
            <a:endParaRPr lang="en-US" sz="1400" u="sng" dirty="0">
              <a:solidFill>
                <a:srgbClr val="0033A0"/>
              </a:solidFill>
            </a:endParaRPr>
          </a:p>
        </p:txBody>
      </p:sp>
      <p:pic>
        <p:nvPicPr>
          <p:cNvPr id="19" name="Immagine 18" descr="Immagine che contiene testo, diagramma, Diagramma, linea&#10;&#10;Descrizione generata automaticamente">
            <a:extLst>
              <a:ext uri="{FF2B5EF4-FFF2-40B4-BE49-F238E27FC236}">
                <a16:creationId xmlns:a16="http://schemas.microsoft.com/office/drawing/2014/main" id="{9986842F-A13C-6FCB-DC47-47171C96002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682" y="3320905"/>
            <a:ext cx="5277696" cy="2504487"/>
          </a:xfrm>
          <a:prstGeom prst="rect">
            <a:avLst/>
          </a:prstGeom>
        </p:spPr>
      </p:pic>
      <p:sp>
        <p:nvSpPr>
          <p:cNvPr id="23" name="Parentesi graffa chiusa 22">
            <a:extLst>
              <a:ext uri="{FF2B5EF4-FFF2-40B4-BE49-F238E27FC236}">
                <a16:creationId xmlns:a16="http://schemas.microsoft.com/office/drawing/2014/main" id="{17CAD1CC-4664-E528-03B0-188E276C3F29}"/>
              </a:ext>
            </a:extLst>
          </p:cNvPr>
          <p:cNvSpPr/>
          <p:nvPr/>
        </p:nvSpPr>
        <p:spPr>
          <a:xfrm rot="16200000">
            <a:off x="1941545" y="2485451"/>
            <a:ext cx="210213" cy="1431605"/>
          </a:xfrm>
          <a:prstGeom prst="rightBrace">
            <a:avLst/>
          </a:prstGeom>
          <a:ln w="19050">
            <a:solidFill>
              <a:srgbClr val="00008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Parentesi graffa chiusa 23">
            <a:extLst>
              <a:ext uri="{FF2B5EF4-FFF2-40B4-BE49-F238E27FC236}">
                <a16:creationId xmlns:a16="http://schemas.microsoft.com/office/drawing/2014/main" id="{DD1C01A5-DEDC-3675-6D08-3BBD66A0D8FA}"/>
              </a:ext>
            </a:extLst>
          </p:cNvPr>
          <p:cNvSpPr/>
          <p:nvPr/>
        </p:nvSpPr>
        <p:spPr>
          <a:xfrm rot="16200000">
            <a:off x="4173002" y="2493661"/>
            <a:ext cx="210213" cy="1431605"/>
          </a:xfrm>
          <a:prstGeom prst="rightBrace">
            <a:avLst/>
          </a:prstGeom>
          <a:ln w="19050">
            <a:solidFill>
              <a:srgbClr val="00008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3CEB998F-8856-1446-7F5C-E1AAFC3ED12B}"/>
              </a:ext>
            </a:extLst>
          </p:cNvPr>
          <p:cNvSpPr txBox="1"/>
          <p:nvPr/>
        </p:nvSpPr>
        <p:spPr>
          <a:xfrm>
            <a:off x="1518788" y="2748478"/>
            <a:ext cx="1095728" cy="371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err="1">
                <a:solidFill>
                  <a:srgbClr val="00008B"/>
                </a:solidFill>
              </a:rPr>
              <a:t>betatron</a:t>
            </a:r>
            <a:endParaRPr lang="en-US" dirty="0">
              <a:solidFill>
                <a:srgbClr val="00008B"/>
              </a:solidFill>
            </a:endParaRPr>
          </a:p>
        </p:txBody>
      </p: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28C71FD6-F691-1040-5902-30CF2EE5B61E}"/>
              </a:ext>
            </a:extLst>
          </p:cNvPr>
          <p:cNvSpPr txBox="1"/>
          <p:nvPr/>
        </p:nvSpPr>
        <p:spPr>
          <a:xfrm>
            <a:off x="3442617" y="2746739"/>
            <a:ext cx="17259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rgbClr val="00008B"/>
                </a:solidFill>
              </a:rPr>
              <a:t>off-</a:t>
            </a:r>
            <a:r>
              <a:rPr lang="it-IT" dirty="0" err="1">
                <a:solidFill>
                  <a:srgbClr val="00008B"/>
                </a:solidFill>
              </a:rPr>
              <a:t>momentum</a:t>
            </a:r>
            <a:endParaRPr lang="en-US" dirty="0">
              <a:solidFill>
                <a:srgbClr val="00008B"/>
              </a:solidFill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67718C6D-1479-C8B7-D020-6C0ABE8AF02B}"/>
              </a:ext>
            </a:extLst>
          </p:cNvPr>
          <p:cNvSpPr txBox="1"/>
          <p:nvPr/>
        </p:nvSpPr>
        <p:spPr>
          <a:xfrm>
            <a:off x="6987540" y="5838675"/>
            <a:ext cx="401678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400" b="1" kern="0" dirty="0" err="1">
                <a:solidFill>
                  <a:srgbClr val="FF0000"/>
                </a:solidFill>
                <a:latin typeface="Arial"/>
              </a:rPr>
              <a:t>Further</a:t>
            </a:r>
            <a:r>
              <a:rPr lang="it-IT" sz="1400" b="1" kern="0" dirty="0">
                <a:solidFill>
                  <a:srgbClr val="FF0000"/>
                </a:solidFill>
                <a:latin typeface="Arial"/>
              </a:rPr>
              <a:t> </a:t>
            </a:r>
            <a:r>
              <a:rPr lang="it-IT" sz="1400" b="1" kern="0" dirty="0" err="1">
                <a:solidFill>
                  <a:srgbClr val="FF0000"/>
                </a:solidFill>
                <a:latin typeface="Arial"/>
              </a:rPr>
              <a:t>materials</a:t>
            </a:r>
            <a:r>
              <a:rPr lang="it-IT" sz="1400" b="1" kern="0" dirty="0">
                <a:solidFill>
                  <a:srgbClr val="FF0000"/>
                </a:solidFill>
                <a:latin typeface="Arial"/>
              </a:rPr>
              <a:t> </a:t>
            </a:r>
            <a:r>
              <a:rPr lang="it-IT" sz="1400" b="1" kern="0" dirty="0" err="1">
                <a:solidFill>
                  <a:srgbClr val="FF0000"/>
                </a:solidFill>
                <a:latin typeface="Arial"/>
              </a:rPr>
              <a:t>will</a:t>
            </a:r>
            <a:r>
              <a:rPr lang="it-IT" sz="1400" b="1" kern="0" dirty="0">
                <a:solidFill>
                  <a:srgbClr val="FF0000"/>
                </a:solidFill>
                <a:latin typeface="Arial"/>
              </a:rPr>
              <a:t> be </a:t>
            </a:r>
            <a:r>
              <a:rPr lang="it-IT" sz="1400" b="1" kern="0" dirty="0" err="1">
                <a:solidFill>
                  <a:srgbClr val="FF0000"/>
                </a:solidFill>
                <a:latin typeface="Arial"/>
              </a:rPr>
              <a:t>studied</a:t>
            </a:r>
            <a:endParaRPr lang="it-IT" sz="1400" b="1" kern="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5692074C-EC5E-8836-4F40-0116C5FB0D9D}"/>
              </a:ext>
            </a:extLst>
          </p:cNvPr>
          <p:cNvSpPr txBox="1"/>
          <p:nvPr/>
        </p:nvSpPr>
        <p:spPr>
          <a:xfrm>
            <a:off x="11004321" y="150408"/>
            <a:ext cx="100175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M. Hofer</a:t>
            </a:r>
            <a:endParaRPr lang="en-US" sz="1600" dirty="0"/>
          </a:p>
        </p:txBody>
      </p:sp>
      <p:sp>
        <p:nvSpPr>
          <p:cNvPr id="17" name="Nastro perforato 16">
            <a:extLst>
              <a:ext uri="{FF2B5EF4-FFF2-40B4-BE49-F238E27FC236}">
                <a16:creationId xmlns:a16="http://schemas.microsoft.com/office/drawing/2014/main" id="{7D41B22F-14E6-5FC4-71A3-3156507CC32F}"/>
              </a:ext>
            </a:extLst>
          </p:cNvPr>
          <p:cNvSpPr/>
          <p:nvPr/>
        </p:nvSpPr>
        <p:spPr>
          <a:xfrm>
            <a:off x="7289496" y="5727736"/>
            <a:ext cx="3250168" cy="532544"/>
          </a:xfrm>
          <a:prstGeom prst="flowChartPunchedTape">
            <a:avLst/>
          </a:prstGeom>
          <a:noFill/>
          <a:ln w="28575">
            <a:solidFill>
              <a:srgbClr val="FF0D0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793CBB6-50DF-6F06-3696-7EC2F04A02E5}"/>
              </a:ext>
            </a:extLst>
          </p:cNvPr>
          <p:cNvSpPr txBox="1">
            <a:spLocks/>
          </p:cNvSpPr>
          <p:nvPr/>
        </p:nvSpPr>
        <p:spPr>
          <a:xfrm>
            <a:off x="4264131" y="6439281"/>
            <a:ext cx="657222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rgbClr val="0033A0"/>
                </a:solidFill>
                <a:latin typeface="Arial"/>
              </a:rPr>
              <a:t>G. Broggi | Including beam-beam effects in collimation studies for the FCC-ee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E13BB0D7-C047-E72E-BA13-C0316765D61E}"/>
              </a:ext>
            </a:extLst>
          </p:cNvPr>
          <p:cNvSpPr txBox="1">
            <a:spLocks/>
          </p:cNvSpPr>
          <p:nvPr/>
        </p:nvSpPr>
        <p:spPr>
          <a:xfrm>
            <a:off x="25296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05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/09</a:t>
            </a: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/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2024</a:t>
            </a:r>
          </a:p>
        </p:txBody>
      </p:sp>
    </p:spTree>
    <p:extLst>
      <p:ext uri="{BB962C8B-B14F-4D97-AF65-F5344CB8AC3E}">
        <p14:creationId xmlns:p14="http://schemas.microsoft.com/office/powerpoint/2010/main" val="3127052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3" grpId="0"/>
      <p:bldP spid="1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0EC52E40-CB48-36D7-8240-87C94DC30D40}"/>
              </a:ext>
            </a:extLst>
          </p:cNvPr>
          <p:cNvSpPr txBox="1"/>
          <p:nvPr/>
        </p:nvSpPr>
        <p:spPr>
          <a:xfrm>
            <a:off x="76920" y="732545"/>
            <a:ext cx="1200912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Synchrotron radiation collimators around the IPs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6 movable collimators and 2 fixed masks upstream of the IPs 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Designed to reduce detector backgrounds and power loads in the inner beampipe due to photon losses</a:t>
            </a:r>
          </a:p>
        </p:txBody>
      </p:sp>
      <p:cxnSp>
        <p:nvCxnSpPr>
          <p:cNvPr id="4" name="Connettore diritto 3">
            <a:extLst>
              <a:ext uri="{FF2B5EF4-FFF2-40B4-BE49-F238E27FC236}">
                <a16:creationId xmlns:a16="http://schemas.microsoft.com/office/drawing/2014/main" id="{58436E0C-8399-36BB-2BAA-8F236833E01D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2" descr="LogoDesign &lt; FCC &lt; TWiki">
            <a:extLst>
              <a:ext uri="{FF2B5EF4-FFF2-40B4-BE49-F238E27FC236}">
                <a16:creationId xmlns:a16="http://schemas.microsoft.com/office/drawing/2014/main" id="{F6877A3D-5279-2F80-BE33-370DBC4996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itle 2">
            <a:extLst>
              <a:ext uri="{FF2B5EF4-FFF2-40B4-BE49-F238E27FC236}">
                <a16:creationId xmlns:a16="http://schemas.microsoft.com/office/drawing/2014/main" id="{1D904485-4694-78C4-591E-BD137490B7A9}"/>
              </a:ext>
            </a:extLst>
          </p:cNvPr>
          <p:cNvSpPr txBox="1">
            <a:spLocks/>
          </p:cNvSpPr>
          <p:nvPr/>
        </p:nvSpPr>
        <p:spPr>
          <a:xfrm>
            <a:off x="182880" y="182880"/>
            <a:ext cx="11376025" cy="53512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>
                <a:solidFill>
                  <a:srgbClr val="0033A0"/>
                </a:solidFill>
                <a:latin typeface="Arial"/>
              </a:rPr>
              <a:t>FCC-ee SR collimation system</a:t>
            </a:r>
          </a:p>
        </p:txBody>
      </p:sp>
      <p:sp>
        <p:nvSpPr>
          <p:cNvPr id="20" name="Segnaposto numero diapositiva 19">
            <a:extLst>
              <a:ext uri="{FF2B5EF4-FFF2-40B4-BE49-F238E27FC236}">
                <a16:creationId xmlns:a16="http://schemas.microsoft.com/office/drawing/2014/main" id="{F75FCCCB-A294-62B9-B7A5-B135244CA5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6</a:t>
            </a:fld>
            <a:endParaRPr lang="en-US" dirty="0">
              <a:solidFill>
                <a:srgbClr val="0033A0"/>
              </a:solidFill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32BEC196-A0B3-D08F-E173-BED661774EAB}"/>
              </a:ext>
            </a:extLst>
          </p:cNvPr>
          <p:cNvSpPr txBox="1"/>
          <p:nvPr/>
        </p:nvSpPr>
        <p:spPr>
          <a:xfrm>
            <a:off x="76920" y="5830784"/>
            <a:ext cx="120091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More details in </a:t>
            </a:r>
            <a:r>
              <a:rPr lang="en-US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K. André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FCC week 2024 talk</a:t>
            </a:r>
            <a:endParaRPr lang="en-US" dirty="0"/>
          </a:p>
        </p:txBody>
      </p:sp>
      <p:graphicFrame>
        <p:nvGraphicFramePr>
          <p:cNvPr id="7" name="Tabella 6">
            <a:extLst>
              <a:ext uri="{FF2B5EF4-FFF2-40B4-BE49-F238E27FC236}">
                <a16:creationId xmlns:a16="http://schemas.microsoft.com/office/drawing/2014/main" id="{D7D8F577-4120-1EB2-7969-12DBCAB05B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8506460"/>
              </p:ext>
            </p:extLst>
          </p:nvPr>
        </p:nvGraphicFramePr>
        <p:xfrm>
          <a:off x="6422794" y="2664539"/>
          <a:ext cx="4744902" cy="173805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88897">
                  <a:extLst>
                    <a:ext uri="{9D8B030D-6E8A-4147-A177-3AD203B41FA5}">
                      <a16:colId xmlns:a16="http://schemas.microsoft.com/office/drawing/2014/main" val="1941008430"/>
                    </a:ext>
                  </a:extLst>
                </a:gridCol>
                <a:gridCol w="565663">
                  <a:extLst>
                    <a:ext uri="{9D8B030D-6E8A-4147-A177-3AD203B41FA5}">
                      <a16:colId xmlns:a16="http://schemas.microsoft.com/office/drawing/2014/main" val="3627025766"/>
                    </a:ext>
                  </a:extLst>
                </a:gridCol>
                <a:gridCol w="735362">
                  <a:extLst>
                    <a:ext uri="{9D8B030D-6E8A-4147-A177-3AD203B41FA5}">
                      <a16:colId xmlns:a16="http://schemas.microsoft.com/office/drawing/2014/main" val="647569496"/>
                    </a:ext>
                  </a:extLst>
                </a:gridCol>
                <a:gridCol w="961628">
                  <a:extLst>
                    <a:ext uri="{9D8B030D-6E8A-4147-A177-3AD203B41FA5}">
                      <a16:colId xmlns:a16="http://schemas.microsoft.com/office/drawing/2014/main" val="2680065699"/>
                    </a:ext>
                  </a:extLst>
                </a:gridCol>
                <a:gridCol w="678796">
                  <a:extLst>
                    <a:ext uri="{9D8B030D-6E8A-4147-A177-3AD203B41FA5}">
                      <a16:colId xmlns:a16="http://schemas.microsoft.com/office/drawing/2014/main" val="1106686315"/>
                    </a:ext>
                  </a:extLst>
                </a:gridCol>
                <a:gridCol w="814556">
                  <a:extLst>
                    <a:ext uri="{9D8B030D-6E8A-4147-A177-3AD203B41FA5}">
                      <a16:colId xmlns:a16="http://schemas.microsoft.com/office/drawing/2014/main" val="240625952"/>
                    </a:ext>
                  </a:extLst>
                </a:gridCol>
              </a:tblGrid>
              <a:tr h="248293"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Name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Plane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Material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Length [cm]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Gap [</a:t>
                      </a:r>
                      <a:r>
                        <a:rPr lang="el-GR" sz="1000" b="1" dirty="0">
                          <a:solidFill>
                            <a:srgbClr val="0033A0"/>
                          </a:solidFill>
                        </a:rPr>
                        <a:t>σ</a:t>
                      </a:r>
                      <a:r>
                        <a:rPr lang="en-US" sz="1000" b="1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]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Gap [mm]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93802986"/>
                  </a:ext>
                </a:extLst>
              </a:tr>
              <a:tr h="248293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TCR.H.WL.B1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14.1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17.0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5226150"/>
                  </a:ext>
                </a:extLst>
              </a:tr>
              <a:tr h="248293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TCR.H.C3.B1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13.5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16.5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26095845"/>
                  </a:ext>
                </a:extLst>
              </a:tr>
              <a:tr h="248293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TCR.V.C0.B1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80.1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8.0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450590"/>
                  </a:ext>
                </a:extLst>
              </a:tr>
              <a:tr h="248293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TCR.H.C0.B1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13.0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16.2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93235185"/>
                  </a:ext>
                </a:extLst>
              </a:tr>
              <a:tr h="24829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TCR.V.C2.B1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82.0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8.0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8382317"/>
                  </a:ext>
                </a:extLst>
              </a:tr>
              <a:tr h="248293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TCR.H.C2.B1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13.1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16.0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19082866"/>
                  </a:ext>
                </a:extLst>
              </a:tr>
            </a:tbl>
          </a:graphicData>
        </a:graphic>
      </p:graphicFrame>
      <p:sp>
        <p:nvSpPr>
          <p:cNvPr id="9" name="CasellaDiTesto 8">
            <a:extLst>
              <a:ext uri="{FF2B5EF4-FFF2-40B4-BE49-F238E27FC236}">
                <a16:creationId xmlns:a16="http://schemas.microsoft.com/office/drawing/2014/main" id="{582A3D3E-9D65-0E6E-2437-CA60F9F23EAC}"/>
              </a:ext>
            </a:extLst>
          </p:cNvPr>
          <p:cNvSpPr txBox="1"/>
          <p:nvPr/>
        </p:nvSpPr>
        <p:spPr>
          <a:xfrm>
            <a:off x="6338974" y="2315296"/>
            <a:ext cx="626345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b="1" kern="0" dirty="0">
                <a:solidFill>
                  <a:srgbClr val="0033A0"/>
                </a:solidFill>
                <a:latin typeface="Arial"/>
              </a:rPr>
              <a:t>FCC-ee SR </a:t>
            </a:r>
            <a:r>
              <a:rPr lang="it-IT" sz="1400" b="1" kern="0" dirty="0" err="1">
                <a:solidFill>
                  <a:srgbClr val="0033A0"/>
                </a:solidFill>
                <a:latin typeface="Arial"/>
              </a:rPr>
              <a:t>collimators</a:t>
            </a:r>
            <a:r>
              <a:rPr lang="it-IT" sz="1400" b="1" kern="0" dirty="0">
                <a:solidFill>
                  <a:srgbClr val="0033A0"/>
                </a:solidFill>
                <a:latin typeface="Arial"/>
              </a:rPr>
              <a:t> </a:t>
            </a:r>
            <a:r>
              <a:rPr lang="it-IT" sz="1400" b="1" kern="0" dirty="0" err="1">
                <a:solidFill>
                  <a:srgbClr val="0033A0"/>
                </a:solidFill>
                <a:latin typeface="Arial"/>
              </a:rPr>
              <a:t>parameters</a:t>
            </a:r>
            <a:r>
              <a:rPr lang="it-IT" sz="1400" b="1" kern="0" dirty="0">
                <a:solidFill>
                  <a:srgbClr val="0033A0"/>
                </a:solidFill>
                <a:latin typeface="Arial"/>
              </a:rPr>
              <a:t> and settings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05E32B39-CBFF-5001-1687-4E67BEF49F02}"/>
              </a:ext>
            </a:extLst>
          </p:cNvPr>
          <p:cNvSpPr txBox="1">
            <a:spLocks/>
          </p:cNvSpPr>
          <p:nvPr/>
        </p:nvSpPr>
        <p:spPr>
          <a:xfrm>
            <a:off x="4264131" y="6439281"/>
            <a:ext cx="657222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rgbClr val="0033A0"/>
                </a:solidFill>
                <a:latin typeface="Arial"/>
              </a:rPr>
              <a:t>G. Broggi | Including beam-beam effects in collimation studies for the FCC-ee</a:t>
            </a: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30BB9A3D-A315-307F-0C1B-3C223BDF05BE}"/>
              </a:ext>
            </a:extLst>
          </p:cNvPr>
          <p:cNvSpPr txBox="1">
            <a:spLocks/>
          </p:cNvSpPr>
          <p:nvPr/>
        </p:nvSpPr>
        <p:spPr>
          <a:xfrm>
            <a:off x="25296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05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/09</a:t>
            </a: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/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2024</a:t>
            </a:r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id="{5FEFDBA7-5B0D-CDFA-DF2D-D1182CEC72B8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" r="-349"/>
          <a:stretch/>
        </p:blipFill>
        <p:spPr>
          <a:xfrm>
            <a:off x="1263652" y="1757611"/>
            <a:ext cx="4505555" cy="389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83385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ttore diritto 3">
            <a:extLst>
              <a:ext uri="{FF2B5EF4-FFF2-40B4-BE49-F238E27FC236}">
                <a16:creationId xmlns:a16="http://schemas.microsoft.com/office/drawing/2014/main" id="{58436E0C-8399-36BB-2BAA-8F236833E01D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2" descr="LogoDesign &lt; FCC &lt; TWiki">
            <a:extLst>
              <a:ext uri="{FF2B5EF4-FFF2-40B4-BE49-F238E27FC236}">
                <a16:creationId xmlns:a16="http://schemas.microsoft.com/office/drawing/2014/main" id="{F6877A3D-5279-2F80-BE33-370DBC4996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itle 2">
            <a:extLst>
              <a:ext uri="{FF2B5EF4-FFF2-40B4-BE49-F238E27FC236}">
                <a16:creationId xmlns:a16="http://schemas.microsoft.com/office/drawing/2014/main" id="{1D904485-4694-78C4-591E-BD137490B7A9}"/>
              </a:ext>
            </a:extLst>
          </p:cNvPr>
          <p:cNvSpPr txBox="1">
            <a:spLocks/>
          </p:cNvSpPr>
          <p:nvPr/>
        </p:nvSpPr>
        <p:spPr>
          <a:xfrm>
            <a:off x="182880" y="182880"/>
            <a:ext cx="11376025" cy="53512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>
                <a:solidFill>
                  <a:srgbClr val="0033A0"/>
                </a:solidFill>
                <a:latin typeface="Arial"/>
              </a:rPr>
              <a:t>Collimation and beam-beam effects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6D8A2479-8C5B-DF90-4C55-3DD851467A6D}"/>
              </a:ext>
            </a:extLst>
          </p:cNvPr>
          <p:cNvSpPr txBox="1"/>
          <p:nvPr/>
        </p:nvSpPr>
        <p:spPr>
          <a:xfrm>
            <a:off x="182880" y="711909"/>
            <a:ext cx="11823192" cy="55040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727">
              <a:lnSpc>
                <a:spcPts val="1700"/>
              </a:lnSpc>
              <a:spcBef>
                <a:spcPts val="400"/>
              </a:spcBef>
              <a:spcAft>
                <a:spcPts val="400"/>
              </a:spcAft>
              <a:defRPr/>
            </a:pPr>
            <a:endParaRPr lang="it-IT" sz="2000" b="1" kern="0" dirty="0">
              <a:solidFill>
                <a:srgbClr val="2F2F2F"/>
              </a:solidFill>
              <a:latin typeface="Arial"/>
            </a:endParaRPr>
          </a:p>
          <a:p>
            <a:pPr marL="285750" indent="-285750" defTabSz="685727">
              <a:lnSpc>
                <a:spcPts val="1700"/>
              </a:lnSpc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/>
            </a:pPr>
            <a:r>
              <a:rPr lang="it-IT" sz="2000" b="1" kern="0" dirty="0">
                <a:solidFill>
                  <a:srgbClr val="2F2F2F"/>
                </a:solidFill>
                <a:latin typeface="Arial"/>
              </a:rPr>
              <a:t>Interactions </a:t>
            </a:r>
            <a:r>
              <a:rPr lang="it-IT" sz="2000" b="1" kern="0" dirty="0" err="1">
                <a:solidFill>
                  <a:srgbClr val="2F2F2F"/>
                </a:solidFill>
                <a:latin typeface="Arial"/>
              </a:rPr>
              <a:t>at</a:t>
            </a:r>
            <a:r>
              <a:rPr lang="it-IT" sz="2000" b="1" kern="0" dirty="0">
                <a:solidFill>
                  <a:srgbClr val="2F2F2F"/>
                </a:solidFill>
                <a:latin typeface="Arial"/>
              </a:rPr>
              <a:t> the </a:t>
            </a:r>
            <a:r>
              <a:rPr lang="it-IT" sz="2000" b="1" kern="0" dirty="0" err="1">
                <a:solidFill>
                  <a:srgbClr val="2F2F2F"/>
                </a:solidFill>
                <a:latin typeface="Arial"/>
              </a:rPr>
              <a:t>IPs</a:t>
            </a:r>
            <a:r>
              <a:rPr lang="it-IT" sz="2000" b="1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sz="2000" b="1" kern="0" dirty="0" err="1">
                <a:solidFill>
                  <a:srgbClr val="2F2F2F"/>
                </a:solidFill>
                <a:latin typeface="Arial"/>
              </a:rPr>
              <a:t>have</a:t>
            </a:r>
            <a:r>
              <a:rPr lang="it-IT" sz="2000" b="1" kern="0" dirty="0">
                <a:solidFill>
                  <a:srgbClr val="2F2F2F"/>
                </a:solidFill>
                <a:latin typeface="Arial"/>
              </a:rPr>
              <a:t> a </a:t>
            </a:r>
            <a:r>
              <a:rPr lang="it-IT" sz="2000" b="1" kern="0" dirty="0" err="1">
                <a:solidFill>
                  <a:srgbClr val="2F2F2F"/>
                </a:solidFill>
                <a:latin typeface="Arial"/>
              </a:rPr>
              <a:t>crucial</a:t>
            </a:r>
            <a:r>
              <a:rPr lang="it-IT" sz="2000" b="1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sz="2000" b="1" kern="0" dirty="0" err="1">
                <a:solidFill>
                  <a:srgbClr val="2F2F2F"/>
                </a:solidFill>
                <a:latin typeface="Arial"/>
              </a:rPr>
              <a:t>role</a:t>
            </a:r>
            <a:r>
              <a:rPr lang="it-IT" sz="2000" b="1" kern="0" dirty="0">
                <a:solidFill>
                  <a:srgbClr val="2F2F2F"/>
                </a:solidFill>
                <a:latin typeface="Arial"/>
              </a:rPr>
              <a:t> in FCC-ee </a:t>
            </a:r>
            <a:r>
              <a:rPr lang="it-IT" sz="2000" b="1" kern="0" dirty="0" err="1">
                <a:solidFill>
                  <a:srgbClr val="2F2F2F"/>
                </a:solidFill>
                <a:latin typeface="Arial"/>
              </a:rPr>
              <a:t>beam</a:t>
            </a:r>
            <a:r>
              <a:rPr lang="it-IT" sz="2000" b="1" kern="0" dirty="0">
                <a:solidFill>
                  <a:srgbClr val="2F2F2F"/>
                </a:solidFill>
                <a:latin typeface="Arial"/>
              </a:rPr>
              <a:t> dynamics</a:t>
            </a:r>
          </a:p>
          <a:p>
            <a:pPr marL="800100" lvl="1" indent="-342900" defTabSz="685727">
              <a:lnSpc>
                <a:spcPts val="1700"/>
              </a:lnSpc>
              <a:spcBef>
                <a:spcPts val="400"/>
              </a:spcBef>
              <a:spcAft>
                <a:spcPts val="400"/>
              </a:spcAft>
              <a:buFont typeface="Wingdings" panose="05000000000000000000" pitchFamily="2" charset="2"/>
              <a:buChar char="Ø"/>
              <a:defRPr/>
            </a:pPr>
            <a:r>
              <a:rPr lang="it-IT" kern="0" dirty="0" err="1">
                <a:solidFill>
                  <a:srgbClr val="2F2F2F"/>
                </a:solidFill>
                <a:latin typeface="Arial"/>
              </a:rPr>
              <a:t>Beamstrahlung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, radiative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Bhabha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scattering,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beam-beam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kicks</a:t>
            </a:r>
          </a:p>
          <a:p>
            <a:pPr marL="800100" lvl="1" indent="-342900" defTabSz="685727">
              <a:lnSpc>
                <a:spcPts val="1700"/>
              </a:lnSpc>
              <a:spcBef>
                <a:spcPts val="400"/>
              </a:spcBef>
              <a:spcAft>
                <a:spcPts val="400"/>
              </a:spcAft>
              <a:buFont typeface="Wingdings" panose="05000000000000000000" pitchFamily="2" charset="2"/>
              <a:buChar char="Ø"/>
              <a:defRPr/>
            </a:pPr>
            <a:r>
              <a:rPr lang="it-IT" kern="0" dirty="0" err="1">
                <a:solidFill>
                  <a:srgbClr val="2F2F2F"/>
                </a:solidFill>
                <a:latin typeface="Arial"/>
              </a:rPr>
              <a:t>Main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contribution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to the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beam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lifetime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in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nominal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operation</a:t>
            </a:r>
            <a:endParaRPr lang="it-IT" kern="0" dirty="0">
              <a:solidFill>
                <a:srgbClr val="2F2F2F"/>
              </a:solidFill>
              <a:latin typeface="Arial"/>
            </a:endParaRPr>
          </a:p>
          <a:p>
            <a:pPr marL="800100" lvl="1" indent="-342900" defTabSz="685727">
              <a:lnSpc>
                <a:spcPts val="1700"/>
              </a:lnSpc>
              <a:spcBef>
                <a:spcPts val="400"/>
              </a:spcBef>
              <a:spcAft>
                <a:spcPts val="400"/>
              </a:spcAft>
              <a:buFont typeface="Wingdings" panose="05000000000000000000" pitchFamily="2" charset="2"/>
              <a:buChar char="Ø"/>
              <a:defRPr/>
            </a:pPr>
            <a:r>
              <a:rPr lang="it-IT" kern="0" dirty="0">
                <a:solidFill>
                  <a:srgbClr val="2F2F2F"/>
                </a:solidFill>
                <a:latin typeface="Arial"/>
              </a:rPr>
              <a:t>Can produce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distinct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beam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loss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distributions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around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the ring</a:t>
            </a:r>
            <a:endParaRPr lang="it-IT" kern="0" dirty="0">
              <a:solidFill>
                <a:srgbClr val="FF0000"/>
              </a:solidFill>
              <a:latin typeface="Arial"/>
            </a:endParaRPr>
          </a:p>
          <a:p>
            <a:pPr lvl="1" defTabSz="685727">
              <a:lnSpc>
                <a:spcPts val="1700"/>
              </a:lnSpc>
              <a:spcBef>
                <a:spcPts val="400"/>
              </a:spcBef>
              <a:spcAft>
                <a:spcPts val="400"/>
              </a:spcAft>
              <a:defRPr/>
            </a:pPr>
            <a:endParaRPr lang="it-IT" b="1" kern="0" dirty="0">
              <a:solidFill>
                <a:srgbClr val="2F2F2F"/>
              </a:solidFill>
              <a:latin typeface="Arial"/>
            </a:endParaRPr>
          </a:p>
          <a:p>
            <a:pPr marL="342900" indent="-342900" defTabSz="685727">
              <a:lnSpc>
                <a:spcPts val="1700"/>
              </a:lnSpc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/>
            </a:pPr>
            <a:r>
              <a:rPr lang="it-IT" b="1" kern="0" dirty="0">
                <a:solidFill>
                  <a:srgbClr val="2F2F2F"/>
                </a:solidFill>
                <a:latin typeface="Arial"/>
              </a:rPr>
              <a:t>Large </a:t>
            </a:r>
            <a:r>
              <a:rPr lang="it-IT" b="1" kern="0" dirty="0" err="1">
                <a:solidFill>
                  <a:srgbClr val="2F2F2F"/>
                </a:solidFill>
                <a:latin typeface="Arial"/>
              </a:rPr>
              <a:t>effort</a:t>
            </a:r>
            <a:r>
              <a:rPr lang="it-IT" b="1" kern="0" dirty="0">
                <a:solidFill>
                  <a:srgbClr val="2F2F2F"/>
                </a:solidFill>
                <a:latin typeface="Arial"/>
              </a:rPr>
              <a:t> to model </a:t>
            </a:r>
            <a:r>
              <a:rPr lang="it-IT" b="1" kern="0" dirty="0" err="1">
                <a:solidFill>
                  <a:srgbClr val="2F2F2F"/>
                </a:solidFill>
                <a:latin typeface="Arial"/>
              </a:rPr>
              <a:t>these</a:t>
            </a:r>
            <a:r>
              <a:rPr lang="it-IT" b="1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b="1" kern="0" dirty="0" err="1">
                <a:solidFill>
                  <a:srgbClr val="2F2F2F"/>
                </a:solidFill>
                <a:latin typeface="Arial"/>
              </a:rPr>
              <a:t>effects</a:t>
            </a:r>
            <a:r>
              <a:rPr lang="it-IT" b="1" kern="0" dirty="0">
                <a:solidFill>
                  <a:srgbClr val="2F2F2F"/>
                </a:solidFill>
                <a:latin typeface="Arial"/>
              </a:rPr>
              <a:t> in </a:t>
            </a:r>
            <a:r>
              <a:rPr lang="it-IT" b="1" kern="0" dirty="0" err="1">
                <a:solidFill>
                  <a:srgbClr val="2F2F2F"/>
                </a:solidFill>
                <a:latin typeface="Arial"/>
              </a:rPr>
              <a:t>Xsuite</a:t>
            </a:r>
            <a:r>
              <a:rPr lang="it-IT" b="1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(</a:t>
            </a:r>
            <a:r>
              <a:rPr lang="it-IT" kern="0" dirty="0">
                <a:solidFill>
                  <a:srgbClr val="0033A0"/>
                </a:solidFill>
                <a:latin typeface="Arial"/>
              </a:rPr>
              <a:t>P. </a:t>
            </a:r>
            <a:r>
              <a:rPr lang="it-IT" kern="0" dirty="0" err="1">
                <a:solidFill>
                  <a:srgbClr val="0033A0"/>
                </a:solidFill>
                <a:latin typeface="Arial"/>
              </a:rPr>
              <a:t>Kicsiny</a:t>
            </a:r>
            <a:r>
              <a:rPr lang="it-IT" kern="0" dirty="0">
                <a:solidFill>
                  <a:srgbClr val="0033A0"/>
                </a:solidFill>
                <a:latin typeface="Arial"/>
              </a:rPr>
              <a:t>, X. </a:t>
            </a:r>
            <a:r>
              <a:rPr lang="it-IT" kern="0" dirty="0" err="1">
                <a:solidFill>
                  <a:srgbClr val="0033A0"/>
                </a:solidFill>
                <a:latin typeface="Arial"/>
              </a:rPr>
              <a:t>Buffat</a:t>
            </a:r>
            <a:r>
              <a:rPr lang="it-IT" kern="0" dirty="0">
                <a:solidFill>
                  <a:srgbClr val="0033A0"/>
                </a:solidFill>
                <a:latin typeface="Arial"/>
              </a:rPr>
              <a:t>, T. </a:t>
            </a:r>
            <a:r>
              <a:rPr lang="it-IT" kern="0" dirty="0" err="1">
                <a:solidFill>
                  <a:srgbClr val="0033A0"/>
                </a:solidFill>
                <a:latin typeface="Arial"/>
              </a:rPr>
              <a:t>Pieloni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)</a:t>
            </a:r>
          </a:p>
          <a:p>
            <a:pPr marL="800100" lvl="1" indent="-342900" defTabSz="685727">
              <a:lnSpc>
                <a:spcPts val="1700"/>
              </a:lnSpc>
              <a:spcBef>
                <a:spcPts val="400"/>
              </a:spcBef>
              <a:spcAft>
                <a:spcPts val="400"/>
              </a:spcAft>
              <a:buFont typeface="Wingdings" panose="05000000000000000000" pitchFamily="2" charset="2"/>
              <a:buChar char="Ø"/>
              <a:defRPr/>
            </a:pPr>
            <a:r>
              <a:rPr lang="it-IT" kern="0" dirty="0">
                <a:solidFill>
                  <a:srgbClr val="2F2F2F"/>
                </a:solidFill>
                <a:latin typeface="Arial"/>
              </a:rPr>
              <a:t>See talk by </a:t>
            </a:r>
            <a:r>
              <a:rPr lang="it-IT" kern="0" dirty="0">
                <a:solidFill>
                  <a:srgbClr val="0033A0"/>
                </a:solidFill>
                <a:latin typeface="Arial"/>
              </a:rPr>
              <a:t>P. </a:t>
            </a:r>
            <a:r>
              <a:rPr lang="it-IT" kern="0" dirty="0" err="1">
                <a:solidFill>
                  <a:srgbClr val="0033A0"/>
                </a:solidFill>
                <a:latin typeface="Arial"/>
              </a:rPr>
              <a:t>Kicsiny</a:t>
            </a:r>
            <a:r>
              <a:rPr lang="it-IT" kern="0" dirty="0">
                <a:solidFill>
                  <a:srgbClr val="0033A0"/>
                </a:solidFill>
                <a:latin typeface="Arial"/>
              </a:rPr>
              <a:t> 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(</a:t>
            </a:r>
            <a:r>
              <a:rPr lang="it-IT" kern="0" dirty="0">
                <a:solidFill>
                  <a:srgbClr val="2F2F2F"/>
                </a:solidFill>
                <a:latin typeface="Arial"/>
                <a:hlinkClick r:id="rId3"/>
              </a:rPr>
              <a:t>FCCIS 23 talk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)</a:t>
            </a:r>
          </a:p>
          <a:p>
            <a:pPr marL="800100" lvl="1" indent="-342900" defTabSz="685727">
              <a:lnSpc>
                <a:spcPts val="1700"/>
              </a:lnSpc>
              <a:spcBef>
                <a:spcPts val="400"/>
              </a:spcBef>
              <a:spcAft>
                <a:spcPts val="400"/>
              </a:spcAft>
              <a:buFont typeface="Wingdings" panose="05000000000000000000" pitchFamily="2" charset="2"/>
              <a:buChar char="Ø"/>
              <a:defRPr/>
            </a:pPr>
            <a:r>
              <a:rPr lang="it-IT" kern="0" dirty="0">
                <a:solidFill>
                  <a:srgbClr val="2F2F2F"/>
                </a:solidFill>
                <a:latin typeface="Arial"/>
              </a:rPr>
              <a:t>EPFL-led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effort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, part of a CHART-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funded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FCC software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collaboration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project</a:t>
            </a:r>
          </a:p>
          <a:p>
            <a:pPr marL="800100" lvl="1" indent="-342900" defTabSz="685727">
              <a:lnSpc>
                <a:spcPts val="1700"/>
              </a:lnSpc>
              <a:spcBef>
                <a:spcPts val="400"/>
              </a:spcBef>
              <a:spcAft>
                <a:spcPts val="400"/>
              </a:spcAft>
              <a:buFont typeface="Wingdings" panose="05000000000000000000" pitchFamily="2" charset="2"/>
              <a:buChar char="Ø"/>
              <a:defRPr/>
            </a:pPr>
            <a:r>
              <a:rPr lang="it-IT" kern="0" dirty="0" err="1">
                <a:solidFill>
                  <a:srgbClr val="2F2F2F"/>
                </a:solidFill>
                <a:latin typeface="Arial"/>
              </a:rPr>
              <a:t>Benchmarks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show good agreement with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established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tools</a:t>
            </a:r>
          </a:p>
          <a:p>
            <a:pPr marL="800100" lvl="1" indent="-342900" defTabSz="685727">
              <a:lnSpc>
                <a:spcPts val="1700"/>
              </a:lnSpc>
              <a:spcBef>
                <a:spcPts val="400"/>
              </a:spcBef>
              <a:spcAft>
                <a:spcPts val="400"/>
              </a:spcAft>
              <a:buFont typeface="Wingdings" panose="05000000000000000000" pitchFamily="2" charset="2"/>
              <a:buChar char="Ø"/>
              <a:defRPr/>
            </a:pPr>
            <a:r>
              <a:rPr lang="it-IT" kern="0" dirty="0">
                <a:solidFill>
                  <a:srgbClr val="2F2F2F"/>
                </a:solidFill>
                <a:latin typeface="Arial"/>
              </a:rPr>
              <a:t>The models are modular and can be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combined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with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other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studies</a:t>
            </a:r>
          </a:p>
          <a:p>
            <a:pPr marL="800100" lvl="1" indent="-342900" defTabSz="685727">
              <a:lnSpc>
                <a:spcPts val="1700"/>
              </a:lnSpc>
              <a:spcBef>
                <a:spcPts val="400"/>
              </a:spcBef>
              <a:spcAft>
                <a:spcPts val="400"/>
              </a:spcAft>
              <a:buFont typeface="Wingdings" panose="05000000000000000000" pitchFamily="2" charset="2"/>
              <a:buChar char="Ø"/>
              <a:defRPr/>
            </a:pPr>
            <a:endParaRPr lang="it-IT" b="1" kern="0" dirty="0">
              <a:solidFill>
                <a:srgbClr val="2F2F2F"/>
              </a:solidFill>
              <a:latin typeface="Arial"/>
            </a:endParaRPr>
          </a:p>
          <a:p>
            <a:pPr marL="342900" indent="-342900" defTabSz="685727">
              <a:lnSpc>
                <a:spcPts val="1700"/>
              </a:lnSpc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/>
            </a:pPr>
            <a:r>
              <a:rPr lang="it-IT" b="1" kern="0" dirty="0">
                <a:solidFill>
                  <a:srgbClr val="2F2F2F"/>
                </a:solidFill>
                <a:latin typeface="Arial"/>
              </a:rPr>
              <a:t>Goal: </a:t>
            </a:r>
            <a:r>
              <a:rPr lang="it-IT" b="1" kern="0" dirty="0">
                <a:solidFill>
                  <a:srgbClr val="FF0000"/>
                </a:solidFill>
                <a:latin typeface="Arial"/>
              </a:rPr>
              <a:t>integrate </a:t>
            </a:r>
            <a:r>
              <a:rPr lang="it-IT" b="1" kern="0" dirty="0" err="1">
                <a:solidFill>
                  <a:srgbClr val="FF0000"/>
                </a:solidFill>
                <a:latin typeface="Arial"/>
              </a:rPr>
              <a:t>beam-beam</a:t>
            </a:r>
            <a:r>
              <a:rPr lang="it-IT" b="1" kern="0" dirty="0">
                <a:solidFill>
                  <a:srgbClr val="FF0000"/>
                </a:solidFill>
                <a:latin typeface="Arial"/>
              </a:rPr>
              <a:t> </a:t>
            </a:r>
            <a:r>
              <a:rPr lang="it-IT" b="1" kern="0" dirty="0" err="1">
                <a:solidFill>
                  <a:srgbClr val="FF0000"/>
                </a:solidFill>
                <a:latin typeface="Arial"/>
              </a:rPr>
              <a:t>effects</a:t>
            </a:r>
            <a:r>
              <a:rPr lang="it-IT" b="1" kern="0" dirty="0">
                <a:solidFill>
                  <a:srgbClr val="FF0000"/>
                </a:solidFill>
                <a:latin typeface="Arial"/>
              </a:rPr>
              <a:t> in </a:t>
            </a:r>
            <a:r>
              <a:rPr lang="it-IT" b="1" kern="0" dirty="0" err="1">
                <a:solidFill>
                  <a:srgbClr val="FF0000"/>
                </a:solidFill>
                <a:latin typeface="Arial"/>
              </a:rPr>
              <a:t>collimation</a:t>
            </a:r>
            <a:r>
              <a:rPr lang="it-IT" b="1" kern="0" dirty="0">
                <a:solidFill>
                  <a:srgbClr val="FF0000"/>
                </a:solidFill>
                <a:latin typeface="Arial"/>
              </a:rPr>
              <a:t> tracking studies</a:t>
            </a:r>
          </a:p>
          <a:p>
            <a:pPr marL="800100" lvl="1" indent="-342900" defTabSz="685727">
              <a:lnSpc>
                <a:spcPts val="1700"/>
              </a:lnSpc>
              <a:spcBef>
                <a:spcPts val="400"/>
              </a:spcBef>
              <a:spcAft>
                <a:spcPts val="400"/>
              </a:spcAft>
              <a:buFont typeface="Wingdings" panose="05000000000000000000" pitchFamily="2" charset="2"/>
              <a:buChar char="Ø"/>
              <a:defRPr/>
            </a:pPr>
            <a:r>
              <a:rPr lang="it-IT" kern="0" dirty="0">
                <a:solidFill>
                  <a:srgbClr val="2F2F2F"/>
                </a:solidFill>
                <a:latin typeface="Arial"/>
              </a:rPr>
              <a:t>Multi-turn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beam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dynamics and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beam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losses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of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spent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beam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particles</a:t>
            </a:r>
            <a:endParaRPr lang="it-IT" kern="0" dirty="0">
              <a:solidFill>
                <a:srgbClr val="2F2F2F"/>
              </a:solidFill>
              <a:latin typeface="Arial"/>
            </a:endParaRPr>
          </a:p>
          <a:p>
            <a:pPr marL="800100" lvl="1" indent="-342900" defTabSz="685727">
              <a:lnSpc>
                <a:spcPts val="1700"/>
              </a:lnSpc>
              <a:spcBef>
                <a:spcPts val="400"/>
              </a:spcBef>
              <a:spcAft>
                <a:spcPts val="400"/>
              </a:spcAft>
              <a:buFont typeface="Wingdings" panose="05000000000000000000" pitchFamily="2" charset="2"/>
              <a:buChar char="Ø"/>
              <a:defRPr/>
            </a:pPr>
            <a:r>
              <a:rPr lang="it-IT" kern="0" dirty="0" err="1">
                <a:solidFill>
                  <a:srgbClr val="2F2F2F"/>
                </a:solidFill>
              </a:rPr>
              <a:t>Effect</a:t>
            </a:r>
            <a:r>
              <a:rPr lang="it-IT" kern="0" dirty="0">
                <a:solidFill>
                  <a:srgbClr val="2F2F2F"/>
                </a:solidFill>
              </a:rPr>
              <a:t> of </a:t>
            </a:r>
            <a:r>
              <a:rPr lang="it-IT" kern="0" dirty="0" err="1">
                <a:solidFill>
                  <a:srgbClr val="2F2F2F"/>
                </a:solidFill>
              </a:rPr>
              <a:t>beam-beam</a:t>
            </a:r>
            <a:r>
              <a:rPr lang="it-IT" kern="0" dirty="0">
                <a:solidFill>
                  <a:srgbClr val="2F2F2F"/>
                </a:solidFill>
              </a:rPr>
              <a:t> interaction on </a:t>
            </a:r>
            <a:r>
              <a:rPr lang="it-IT" kern="0" dirty="0" err="1">
                <a:solidFill>
                  <a:srgbClr val="2F2F2F"/>
                </a:solidFill>
              </a:rPr>
              <a:t>collimation</a:t>
            </a:r>
            <a:r>
              <a:rPr lang="it-IT" kern="0" dirty="0">
                <a:solidFill>
                  <a:srgbClr val="2F2F2F"/>
                </a:solidFill>
              </a:rPr>
              <a:t> </a:t>
            </a:r>
            <a:r>
              <a:rPr lang="it-IT" kern="0" dirty="0" err="1">
                <a:solidFill>
                  <a:srgbClr val="2F2F2F"/>
                </a:solidFill>
              </a:rPr>
              <a:t>losses</a:t>
            </a:r>
            <a:r>
              <a:rPr lang="it-IT" kern="0" dirty="0">
                <a:solidFill>
                  <a:srgbClr val="2F2F2F"/>
                </a:solidFill>
              </a:rPr>
              <a:t> and </a:t>
            </a:r>
            <a:r>
              <a:rPr lang="it-IT" kern="0" dirty="0" err="1">
                <a:solidFill>
                  <a:srgbClr val="2F2F2F"/>
                </a:solidFill>
              </a:rPr>
              <a:t>distributions</a:t>
            </a:r>
            <a:r>
              <a:rPr lang="it-IT" kern="0" dirty="0">
                <a:solidFill>
                  <a:srgbClr val="2F2F2F"/>
                </a:solidFill>
              </a:rPr>
              <a:t> </a:t>
            </a:r>
            <a:r>
              <a:rPr lang="it-IT" kern="0" dirty="0" err="1">
                <a:solidFill>
                  <a:srgbClr val="2F2F2F"/>
                </a:solidFill>
              </a:rPr>
              <a:t>during</a:t>
            </a:r>
            <a:r>
              <a:rPr lang="it-IT" kern="0" dirty="0">
                <a:solidFill>
                  <a:srgbClr val="2F2F2F"/>
                </a:solidFill>
              </a:rPr>
              <a:t>                                </a:t>
            </a:r>
            <a:r>
              <a:rPr lang="it-IT" kern="0" dirty="0" err="1">
                <a:solidFill>
                  <a:srgbClr val="2F2F2F"/>
                </a:solidFill>
              </a:rPr>
              <a:t>collimation</a:t>
            </a:r>
            <a:r>
              <a:rPr lang="it-IT" kern="0" dirty="0">
                <a:solidFill>
                  <a:srgbClr val="2F2F2F"/>
                </a:solidFill>
              </a:rPr>
              <a:t> tracking</a:t>
            </a:r>
          </a:p>
          <a:p>
            <a:pPr marL="800100" lvl="1" indent="-342900" defTabSz="685727">
              <a:lnSpc>
                <a:spcPts val="1700"/>
              </a:lnSpc>
              <a:buFont typeface="Wingdings" panose="05000000000000000000" pitchFamily="2" charset="2"/>
              <a:buChar char="Ø"/>
              <a:defRPr/>
            </a:pPr>
            <a:endParaRPr lang="it-IT" b="1" kern="0" dirty="0">
              <a:solidFill>
                <a:srgbClr val="2F2F2F"/>
              </a:solidFill>
              <a:latin typeface="Arial"/>
            </a:endParaRPr>
          </a:p>
          <a:p>
            <a:pPr marL="342900" indent="-342900" defTabSz="685727">
              <a:lnSpc>
                <a:spcPts val="1700"/>
              </a:lnSpc>
              <a:buFont typeface="Wingdings" panose="05000000000000000000" pitchFamily="2" charset="2"/>
              <a:buChar char="Ø"/>
              <a:defRPr/>
            </a:pPr>
            <a:endParaRPr lang="it-IT" b="1" kern="0" dirty="0">
              <a:solidFill>
                <a:srgbClr val="2F2F2F"/>
              </a:solidFill>
              <a:latin typeface="Arial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3D8F3CC-72CE-9218-1BCB-EF74389DF2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63764" y="3842041"/>
            <a:ext cx="1552960" cy="1538028"/>
          </a:xfrm>
          <a:prstGeom prst="rect">
            <a:avLst/>
          </a:prstGeom>
        </p:spPr>
      </p:pic>
      <p:pic>
        <p:nvPicPr>
          <p:cNvPr id="6" name="Picture 5" descr="A red and white logo&#10;&#10;Description automatically generated">
            <a:extLst>
              <a:ext uri="{FF2B5EF4-FFF2-40B4-BE49-F238E27FC236}">
                <a16:creationId xmlns:a16="http://schemas.microsoft.com/office/drawing/2014/main" id="{8E2330E1-9558-82B9-17A5-2D3D3DB933C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6079" y="888102"/>
            <a:ext cx="2349439" cy="1031097"/>
          </a:xfrm>
          <a:prstGeom prst="rect">
            <a:avLst/>
          </a:prstGeom>
        </p:spPr>
      </p:pic>
      <p:pic>
        <p:nvPicPr>
          <p:cNvPr id="10" name="Picture 9" descr="A blue logo with text&#10;&#10;Description automatically generated">
            <a:extLst>
              <a:ext uri="{FF2B5EF4-FFF2-40B4-BE49-F238E27FC236}">
                <a16:creationId xmlns:a16="http://schemas.microsoft.com/office/drawing/2014/main" id="{FB253459-EEEC-16C5-11B7-EF9CFE845FB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1940" y="2152822"/>
            <a:ext cx="1552960" cy="1516420"/>
          </a:xfrm>
          <a:prstGeom prst="rect">
            <a:avLst/>
          </a:prstGeom>
        </p:spPr>
      </p:pic>
      <p:sp>
        <p:nvSpPr>
          <p:cNvPr id="3" name="Segnaposto numero diapositiva 27">
            <a:extLst>
              <a:ext uri="{FF2B5EF4-FFF2-40B4-BE49-F238E27FC236}">
                <a16:creationId xmlns:a16="http://schemas.microsoft.com/office/drawing/2014/main" id="{EF014AA8-4B62-1F2D-E41F-95A7F3B044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7</a:t>
            </a:fld>
            <a:endParaRPr lang="en-US" dirty="0">
              <a:solidFill>
                <a:srgbClr val="0033A0"/>
              </a:solidFill>
            </a:endParaRP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FBBF016-600C-EFC8-9546-64E9EB8775AA}"/>
              </a:ext>
            </a:extLst>
          </p:cNvPr>
          <p:cNvSpPr txBox="1">
            <a:spLocks/>
          </p:cNvSpPr>
          <p:nvPr/>
        </p:nvSpPr>
        <p:spPr>
          <a:xfrm>
            <a:off x="4264131" y="6439281"/>
            <a:ext cx="657222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rgbClr val="0033A0"/>
                </a:solidFill>
                <a:latin typeface="Arial"/>
              </a:rPr>
              <a:t>G. Broggi | Including beam-beam effects in collimation studies for the FCC-ee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EC4AA40D-6AFB-04CB-F56D-761604DA7F9B}"/>
              </a:ext>
            </a:extLst>
          </p:cNvPr>
          <p:cNvSpPr txBox="1">
            <a:spLocks/>
          </p:cNvSpPr>
          <p:nvPr/>
        </p:nvSpPr>
        <p:spPr>
          <a:xfrm>
            <a:off x="25296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05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/09</a:t>
            </a: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/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2024</a:t>
            </a:r>
          </a:p>
        </p:txBody>
      </p:sp>
    </p:spTree>
    <p:extLst>
      <p:ext uri="{BB962C8B-B14F-4D97-AF65-F5344CB8AC3E}">
        <p14:creationId xmlns:p14="http://schemas.microsoft.com/office/powerpoint/2010/main" val="188787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9">
            <a:extLst>
              <a:ext uri="{FF2B5EF4-FFF2-40B4-BE49-F238E27FC236}">
                <a16:creationId xmlns:a16="http://schemas.microsoft.com/office/drawing/2014/main" id="{97A776C7-E90B-6ACB-DB1D-CBD7D2F6A0C7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19736" y="1382255"/>
            <a:ext cx="3537393" cy="3540098"/>
          </a:xfrm>
          <a:prstGeom prst="rect">
            <a:avLst/>
          </a:prstGeom>
        </p:spPr>
      </p:pic>
      <p:cxnSp>
        <p:nvCxnSpPr>
          <p:cNvPr id="4" name="Connettore diritto 3">
            <a:extLst>
              <a:ext uri="{FF2B5EF4-FFF2-40B4-BE49-F238E27FC236}">
                <a16:creationId xmlns:a16="http://schemas.microsoft.com/office/drawing/2014/main" id="{58436E0C-8399-36BB-2BAA-8F236833E01D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2" descr="LogoDesign &lt; FCC &lt; TWiki">
            <a:extLst>
              <a:ext uri="{FF2B5EF4-FFF2-40B4-BE49-F238E27FC236}">
                <a16:creationId xmlns:a16="http://schemas.microsoft.com/office/drawing/2014/main" id="{F6877A3D-5279-2F80-BE33-370DBC4996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BC71041A-2387-AE4D-1356-3FB1DCF412EA}"/>
              </a:ext>
            </a:extLst>
          </p:cNvPr>
          <p:cNvSpPr txBox="1">
            <a:spLocks/>
          </p:cNvSpPr>
          <p:nvPr/>
        </p:nvSpPr>
        <p:spPr>
          <a:xfrm>
            <a:off x="4264131" y="6439281"/>
            <a:ext cx="657222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rgbClr val="0033A0"/>
                </a:solidFill>
                <a:latin typeface="Arial"/>
              </a:rPr>
              <a:t>G. Broggi | Including beam-beam effects in collimation studies for the FCC-ee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7D697DD4-48F0-5DFD-13C1-F3E238A53600}"/>
              </a:ext>
            </a:extLst>
          </p:cNvPr>
          <p:cNvSpPr txBox="1">
            <a:spLocks/>
          </p:cNvSpPr>
          <p:nvPr/>
        </p:nvSpPr>
        <p:spPr>
          <a:xfrm>
            <a:off x="25296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05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/09</a:t>
            </a: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/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2024</a:t>
            </a:r>
          </a:p>
        </p:txBody>
      </p:sp>
      <p:sp>
        <p:nvSpPr>
          <p:cNvPr id="13" name="Title 2">
            <a:extLst>
              <a:ext uri="{FF2B5EF4-FFF2-40B4-BE49-F238E27FC236}">
                <a16:creationId xmlns:a16="http://schemas.microsoft.com/office/drawing/2014/main" id="{1D904485-4694-78C4-591E-BD137490B7A9}"/>
              </a:ext>
            </a:extLst>
          </p:cNvPr>
          <p:cNvSpPr txBox="1">
            <a:spLocks/>
          </p:cNvSpPr>
          <p:nvPr/>
        </p:nvSpPr>
        <p:spPr>
          <a:xfrm>
            <a:off x="182880" y="182880"/>
            <a:ext cx="11376025" cy="53512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>
                <a:solidFill>
                  <a:srgbClr val="0033A0"/>
                </a:solidFill>
                <a:latin typeface="Arial"/>
              </a:rPr>
              <a:t>Outline</a:t>
            </a:r>
          </a:p>
        </p:txBody>
      </p:sp>
      <p:sp>
        <p:nvSpPr>
          <p:cNvPr id="18" name="Segnaposto numero diapositiva 17">
            <a:extLst>
              <a:ext uri="{FF2B5EF4-FFF2-40B4-BE49-F238E27FC236}">
                <a16:creationId xmlns:a16="http://schemas.microsoft.com/office/drawing/2014/main" id="{1993088A-8CBB-7ECE-C31B-CCCC2A8266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8</a:t>
            </a:fld>
            <a:endParaRPr lang="en-US" dirty="0">
              <a:solidFill>
                <a:srgbClr val="0033A0"/>
              </a:solidFill>
            </a:endParaRP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483F899C-11D2-66C6-A8F5-6984B62473C7}"/>
              </a:ext>
            </a:extLst>
          </p:cNvPr>
          <p:cNvSpPr txBox="1"/>
          <p:nvPr/>
        </p:nvSpPr>
        <p:spPr>
          <a:xfrm>
            <a:off x="525379" y="1136701"/>
            <a:ext cx="1082842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b="1" dirty="0">
                <a:solidFill>
                  <a:srgbClr val="0033A0">
                    <a:alpha val="50000"/>
                  </a:srgbClr>
                </a:solidFill>
              </a:rPr>
              <a:t>Introduction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33A0">
                    <a:alpha val="50000"/>
                  </a:srgbClr>
                </a:solidFill>
              </a:rPr>
              <a:t>Collimation for the FCC-ee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33A0">
                    <a:alpha val="50000"/>
                  </a:srgbClr>
                </a:solidFill>
              </a:rPr>
              <a:t>FCC-ee collimation system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33A0">
                    <a:alpha val="50000"/>
                  </a:srgbClr>
                </a:solidFill>
              </a:rPr>
              <a:t>Collimation and beam-beam effects</a:t>
            </a:r>
          </a:p>
          <a:p>
            <a:pPr lvl="1"/>
            <a:endParaRPr lang="en-US" sz="2000" dirty="0">
              <a:solidFill>
                <a:srgbClr val="0033A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33A0"/>
                </a:solidFill>
              </a:rPr>
              <a:t>FCC-ee collimation simulations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b="1" dirty="0">
              <a:solidFill>
                <a:srgbClr val="0033A0">
                  <a:alpha val="50000"/>
                </a:srgb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33A0">
                    <a:alpha val="50000"/>
                  </a:srgbClr>
                </a:solidFill>
              </a:rPr>
              <a:t>FCC-ee Z mode spent beam losses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b="1" dirty="0">
              <a:solidFill>
                <a:srgbClr val="0033A0">
                  <a:alpha val="50000"/>
                </a:srgb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33A0">
                    <a:alpha val="50000"/>
                  </a:srgbClr>
                </a:solidFill>
              </a:rPr>
              <a:t>Addition of tertiary collimators for local protection</a:t>
            </a:r>
            <a:endParaRPr lang="en-US" sz="2000" dirty="0">
              <a:solidFill>
                <a:srgbClr val="0033A0">
                  <a:alpha val="50000"/>
                </a:srgbClr>
              </a:solidFill>
            </a:endParaRPr>
          </a:p>
          <a:p>
            <a:pPr lvl="1"/>
            <a:endParaRPr lang="en-US" sz="2000" dirty="0">
              <a:solidFill>
                <a:srgbClr val="0033A0">
                  <a:alpha val="50000"/>
                </a:srgb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33A0">
                    <a:alpha val="50000"/>
                  </a:srgbClr>
                </a:solidFill>
              </a:rPr>
              <a:t>Summary and next steps</a:t>
            </a:r>
          </a:p>
        </p:txBody>
      </p:sp>
    </p:spTree>
    <p:extLst>
      <p:ext uri="{BB962C8B-B14F-4D97-AF65-F5344CB8AC3E}">
        <p14:creationId xmlns:p14="http://schemas.microsoft.com/office/powerpoint/2010/main" val="1338885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ttore diritto 3">
            <a:extLst>
              <a:ext uri="{FF2B5EF4-FFF2-40B4-BE49-F238E27FC236}">
                <a16:creationId xmlns:a16="http://schemas.microsoft.com/office/drawing/2014/main" id="{58436E0C-8399-36BB-2BAA-8F236833E01D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2" descr="LogoDesign &lt; FCC &lt; TWiki">
            <a:extLst>
              <a:ext uri="{FF2B5EF4-FFF2-40B4-BE49-F238E27FC236}">
                <a16:creationId xmlns:a16="http://schemas.microsoft.com/office/drawing/2014/main" id="{F6877A3D-5279-2F80-BE33-370DBC4996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itle 2">
            <a:extLst>
              <a:ext uri="{FF2B5EF4-FFF2-40B4-BE49-F238E27FC236}">
                <a16:creationId xmlns:a16="http://schemas.microsoft.com/office/drawing/2014/main" id="{1D904485-4694-78C4-591E-BD137490B7A9}"/>
              </a:ext>
            </a:extLst>
          </p:cNvPr>
          <p:cNvSpPr txBox="1">
            <a:spLocks/>
          </p:cNvSpPr>
          <p:nvPr/>
        </p:nvSpPr>
        <p:spPr>
          <a:xfrm>
            <a:off x="182880" y="182880"/>
            <a:ext cx="11376025" cy="53512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>
                <a:solidFill>
                  <a:srgbClr val="0033A0"/>
                </a:solidFill>
                <a:latin typeface="Arial"/>
              </a:rPr>
              <a:t>FCC-ee collimation simulations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6D8A2479-8C5B-DF90-4C55-3DD851467A6D}"/>
              </a:ext>
            </a:extLst>
          </p:cNvPr>
          <p:cNvSpPr txBox="1"/>
          <p:nvPr/>
        </p:nvSpPr>
        <p:spPr>
          <a:xfrm>
            <a:off x="118531" y="762865"/>
            <a:ext cx="11951549" cy="19274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defTabSz="685727">
              <a:lnSpc>
                <a:spcPts val="2500"/>
              </a:lnSpc>
              <a:buFont typeface="Arial" panose="020B0604020202020204" pitchFamily="34" charset="0"/>
              <a:buChar char="•"/>
              <a:defRPr/>
            </a:pPr>
            <a:r>
              <a:rPr lang="it-IT" sz="2000" b="1" kern="0" dirty="0">
                <a:solidFill>
                  <a:srgbClr val="2F2F2F"/>
                </a:solidFill>
                <a:latin typeface="Arial"/>
              </a:rPr>
              <a:t>FCC-ee </a:t>
            </a:r>
            <a:r>
              <a:rPr lang="it-IT" sz="2000" b="1" kern="0" dirty="0" err="1">
                <a:solidFill>
                  <a:srgbClr val="2F2F2F"/>
                </a:solidFill>
                <a:latin typeface="Arial"/>
              </a:rPr>
              <a:t>presents</a:t>
            </a:r>
            <a:r>
              <a:rPr lang="it-IT" sz="2000" b="1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sz="2000" b="1" kern="0" dirty="0" err="1">
                <a:solidFill>
                  <a:srgbClr val="2F2F2F"/>
                </a:solidFill>
                <a:latin typeface="Arial"/>
              </a:rPr>
              <a:t>unique</a:t>
            </a:r>
            <a:r>
              <a:rPr lang="it-IT" sz="2000" b="1" kern="0" dirty="0">
                <a:solidFill>
                  <a:srgbClr val="2F2F2F"/>
                </a:solidFill>
                <a:latin typeface="Arial"/>
              </a:rPr>
              <a:t> challenges for </a:t>
            </a:r>
            <a:r>
              <a:rPr lang="it-IT" sz="2000" b="1" kern="0" dirty="0" err="1">
                <a:solidFill>
                  <a:srgbClr val="2F2F2F"/>
                </a:solidFill>
                <a:latin typeface="Arial"/>
              </a:rPr>
              <a:t>collimation</a:t>
            </a:r>
            <a:r>
              <a:rPr lang="it-IT" sz="2000" b="1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sz="2000" b="1" kern="0" dirty="0" err="1">
                <a:solidFill>
                  <a:srgbClr val="2F2F2F"/>
                </a:solidFill>
                <a:latin typeface="Arial"/>
              </a:rPr>
              <a:t>simulations</a:t>
            </a:r>
            <a:endParaRPr lang="it-IT" b="1" kern="0" dirty="0">
              <a:solidFill>
                <a:srgbClr val="2F2F2F"/>
              </a:solidFill>
              <a:latin typeface="Arial"/>
            </a:endParaRPr>
          </a:p>
          <a:p>
            <a:pPr marL="800100" lvl="1" indent="-342900" defTabSz="685727">
              <a:lnSpc>
                <a:spcPts val="2400"/>
              </a:lnSpc>
              <a:buFont typeface="Wingdings" panose="05000000000000000000" pitchFamily="2" charset="2"/>
              <a:buChar char="Ø"/>
              <a:defRPr/>
            </a:pPr>
            <a:r>
              <a:rPr lang="it-IT" kern="0" dirty="0">
                <a:solidFill>
                  <a:srgbClr val="2F2F2F"/>
                </a:solidFill>
                <a:latin typeface="Arial"/>
              </a:rPr>
              <a:t>Synchrotron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radiation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and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magnet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strength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adjustment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(tapering) to compensate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it</a:t>
            </a:r>
            <a:endParaRPr lang="it-IT" kern="0" dirty="0">
              <a:solidFill>
                <a:srgbClr val="2F2F2F"/>
              </a:solidFill>
              <a:latin typeface="Arial"/>
            </a:endParaRPr>
          </a:p>
          <a:p>
            <a:pPr marL="800100" lvl="1" indent="-342900" defTabSz="685727">
              <a:lnSpc>
                <a:spcPts val="2400"/>
              </a:lnSpc>
              <a:buFont typeface="Wingdings" panose="05000000000000000000" pitchFamily="2" charset="2"/>
              <a:buChar char="Ø"/>
              <a:defRPr/>
            </a:pPr>
            <a:r>
              <a:rPr lang="it-IT" kern="0" dirty="0" err="1">
                <a:solidFill>
                  <a:srgbClr val="2F2F2F"/>
                </a:solidFill>
                <a:latin typeface="Arial"/>
              </a:rPr>
              <a:t>Complex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beam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dynamics – strong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sextupoles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in the lattice, strong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beam-beam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effects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</a:t>
            </a:r>
          </a:p>
          <a:p>
            <a:pPr marL="800100" lvl="1" indent="-342900" defTabSz="685727">
              <a:lnSpc>
                <a:spcPts val="2400"/>
              </a:lnSpc>
              <a:buFont typeface="Wingdings" panose="05000000000000000000" pitchFamily="2" charset="2"/>
              <a:buChar char="Ø"/>
              <a:defRPr/>
            </a:pPr>
            <a:r>
              <a:rPr lang="it-IT" kern="0" dirty="0" err="1">
                <a:solidFill>
                  <a:srgbClr val="2F2F2F"/>
                </a:solidFill>
                <a:latin typeface="Arial"/>
              </a:rPr>
              <a:t>Detailed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aperture and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collimator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geometry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modelling</a:t>
            </a:r>
            <a:endParaRPr lang="it-IT" kern="0" dirty="0">
              <a:solidFill>
                <a:srgbClr val="2F2F2F"/>
              </a:solidFill>
              <a:latin typeface="Arial"/>
            </a:endParaRPr>
          </a:p>
          <a:p>
            <a:pPr marL="800100" lvl="1" indent="-342900" defTabSz="685727">
              <a:lnSpc>
                <a:spcPts val="2400"/>
              </a:lnSpc>
              <a:buFont typeface="Wingdings" panose="05000000000000000000" pitchFamily="2" charset="2"/>
              <a:buChar char="Ø"/>
              <a:defRPr/>
            </a:pPr>
            <a:r>
              <a:rPr lang="it-IT" kern="0" dirty="0">
                <a:solidFill>
                  <a:srgbClr val="2F2F2F"/>
                </a:solidFill>
                <a:latin typeface="Arial"/>
              </a:rPr>
              <a:t>Electron/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positron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beam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particle-matter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interactions</a:t>
            </a:r>
          </a:p>
          <a:p>
            <a:pPr marL="800100" lvl="1" indent="-342900" defTabSz="685727">
              <a:lnSpc>
                <a:spcPts val="2400"/>
              </a:lnSpc>
              <a:buFont typeface="Wingdings" panose="05000000000000000000" pitchFamily="2" charset="2"/>
              <a:buChar char="Ø"/>
              <a:defRPr/>
            </a:pPr>
            <a:r>
              <a:rPr lang="it-IT" kern="0" dirty="0">
                <a:solidFill>
                  <a:srgbClr val="2F2F2F"/>
                </a:solidFill>
                <a:latin typeface="Arial"/>
              </a:rPr>
              <a:t>Large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accelerator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system – 90+ km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beamline</a:t>
            </a:r>
            <a:endParaRPr lang="it-IT" kern="0" dirty="0">
              <a:solidFill>
                <a:srgbClr val="2F2F2F"/>
              </a:solidFill>
              <a:latin typeface="Arial"/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67ED3D0F-137F-2171-B468-54FE0C44D7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949" y="5056735"/>
            <a:ext cx="5732441" cy="1187597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864C06B8-701E-D989-EFD7-9CCAF7DDE6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41110" y="4667867"/>
            <a:ext cx="4976307" cy="1622983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45633F51-ABB3-61F8-546C-A278E1614EC5}"/>
              </a:ext>
            </a:extLst>
          </p:cNvPr>
          <p:cNvSpPr txBox="1"/>
          <p:nvPr/>
        </p:nvSpPr>
        <p:spPr>
          <a:xfrm>
            <a:off x="118530" y="2686998"/>
            <a:ext cx="10861643" cy="19274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defTabSz="685727">
              <a:lnSpc>
                <a:spcPts val="2500"/>
              </a:lnSpc>
              <a:buFont typeface="Arial" panose="020B0604020202020204" pitchFamily="34" charset="0"/>
              <a:buChar char="•"/>
              <a:defRPr/>
            </a:pPr>
            <a:r>
              <a:rPr lang="it-IT" sz="2000" b="1" kern="0" dirty="0" err="1">
                <a:solidFill>
                  <a:srgbClr val="2F2F2F"/>
                </a:solidFill>
                <a:latin typeface="Arial"/>
              </a:rPr>
              <a:t>Xsuite</a:t>
            </a:r>
            <a:r>
              <a:rPr lang="it-IT" sz="2000" b="1" kern="0" dirty="0">
                <a:solidFill>
                  <a:srgbClr val="2F2F2F"/>
                </a:solidFill>
                <a:latin typeface="Arial"/>
              </a:rPr>
              <a:t> + BDSIM (Geant4) </a:t>
            </a:r>
            <a:r>
              <a:rPr lang="it-IT" sz="2000" b="1" kern="0" dirty="0" err="1">
                <a:solidFill>
                  <a:srgbClr val="2F2F2F"/>
                </a:solidFill>
                <a:latin typeface="Arial"/>
              </a:rPr>
              <a:t>coupling</a:t>
            </a:r>
            <a:endParaRPr lang="it-IT" sz="2000" b="1" kern="0" dirty="0">
              <a:solidFill>
                <a:srgbClr val="2F2F2F"/>
              </a:solidFill>
              <a:latin typeface="Arial"/>
            </a:endParaRPr>
          </a:p>
          <a:p>
            <a:pPr marL="800100" lvl="1" indent="-342900" defTabSz="685727">
              <a:lnSpc>
                <a:spcPts val="2400"/>
              </a:lnSpc>
              <a:buFont typeface="Wingdings" panose="05000000000000000000" pitchFamily="2" charset="2"/>
              <a:buChar char="Ø"/>
              <a:defRPr/>
            </a:pPr>
            <a:r>
              <a:rPr lang="it-IT" kern="0" dirty="0" err="1">
                <a:solidFill>
                  <a:srgbClr val="2F2F2F"/>
                </a:solidFill>
                <a:latin typeface="Arial"/>
              </a:rPr>
              <a:t>Developed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for FCC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collimation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simulations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(</a:t>
            </a:r>
            <a:r>
              <a:rPr lang="it-IT" kern="0" dirty="0">
                <a:solidFill>
                  <a:srgbClr val="0033A0"/>
                </a:solidFill>
                <a:latin typeface="Arial"/>
              </a:rPr>
              <a:t>A. Abramov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, </a:t>
            </a:r>
            <a:r>
              <a:rPr lang="it-IT" u="sng" kern="0" dirty="0">
                <a:solidFill>
                  <a:srgbClr val="0033A0"/>
                </a:solidFill>
                <a:latin typeface="Arial"/>
                <a:hlinkClick r:id="rId5"/>
              </a:rPr>
              <a:t>IPAC’22 paper</a:t>
            </a:r>
            <a:r>
              <a:rPr lang="it-IT" kern="0" dirty="0">
                <a:solidFill>
                  <a:srgbClr val="0033A0"/>
                </a:solidFill>
                <a:latin typeface="Arial"/>
              </a:rPr>
              <a:t>, </a:t>
            </a:r>
            <a:r>
              <a:rPr lang="it-IT" kern="0" dirty="0">
                <a:solidFill>
                  <a:srgbClr val="0033A0"/>
                </a:solidFill>
                <a:latin typeface="Arial"/>
                <a:hlinkClick r:id="rId6"/>
              </a:rPr>
              <a:t>JINST paper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)</a:t>
            </a:r>
          </a:p>
          <a:p>
            <a:pPr marL="800100" lvl="1" indent="-342900" defTabSz="685727">
              <a:lnSpc>
                <a:spcPts val="2400"/>
              </a:lnSpc>
              <a:buFont typeface="Wingdings" panose="05000000000000000000" pitchFamily="2" charset="2"/>
              <a:buChar char="Ø"/>
              <a:defRPr/>
            </a:pPr>
            <a:endParaRPr lang="it-IT" kern="0" dirty="0">
              <a:solidFill>
                <a:srgbClr val="2F2F2F"/>
              </a:solidFill>
              <a:latin typeface="Arial"/>
            </a:endParaRPr>
          </a:p>
          <a:p>
            <a:pPr marL="800100" lvl="1" indent="-342900" defTabSz="685727">
              <a:lnSpc>
                <a:spcPts val="2400"/>
              </a:lnSpc>
              <a:buFont typeface="Wingdings" panose="05000000000000000000" pitchFamily="2" charset="2"/>
              <a:buChar char="Ø"/>
              <a:defRPr/>
            </a:pPr>
            <a:r>
              <a:rPr lang="it-IT" kern="0" dirty="0" err="1">
                <a:solidFill>
                  <a:srgbClr val="2F2F2F"/>
                </a:solidFill>
                <a:latin typeface="Arial"/>
              </a:rPr>
              <a:t>Benchmarked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against</a:t>
            </a:r>
            <a:endParaRPr lang="it-IT" kern="0" dirty="0">
              <a:solidFill>
                <a:srgbClr val="2F2F2F"/>
              </a:solidFill>
              <a:latin typeface="Arial"/>
            </a:endParaRPr>
          </a:p>
          <a:p>
            <a:pPr marL="800100" lvl="1" indent="-342900" defTabSz="685727">
              <a:lnSpc>
                <a:spcPts val="2400"/>
              </a:lnSpc>
              <a:buFont typeface="Wingdings" panose="05000000000000000000" pitchFamily="2" charset="2"/>
              <a:buChar char="Ø"/>
              <a:defRPr/>
            </a:pPr>
            <a:endParaRPr lang="it-IT" kern="0" dirty="0">
              <a:solidFill>
                <a:srgbClr val="2F2F2F"/>
              </a:solidFill>
              <a:latin typeface="Arial"/>
            </a:endParaRPr>
          </a:p>
          <a:p>
            <a:pPr marL="800100" lvl="1" indent="-342900" defTabSz="685727">
              <a:lnSpc>
                <a:spcPts val="2400"/>
              </a:lnSpc>
              <a:buFont typeface="Wingdings" panose="05000000000000000000" pitchFamily="2" charset="2"/>
              <a:buChar char="Ø"/>
              <a:defRPr/>
            </a:pPr>
            <a:r>
              <a:rPr lang="it-IT" kern="0" dirty="0" err="1">
                <a:solidFill>
                  <a:srgbClr val="2F2F2F"/>
                </a:solidFill>
                <a:latin typeface="Arial"/>
              </a:rPr>
              <a:t>Xsuite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-FLUKA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coupling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being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set up (</a:t>
            </a:r>
            <a:r>
              <a:rPr lang="it-IT" kern="0" dirty="0">
                <a:solidFill>
                  <a:srgbClr val="0033A0"/>
                </a:solidFill>
                <a:latin typeface="Arial"/>
              </a:rPr>
              <a:t>F. Van </a:t>
            </a:r>
            <a:r>
              <a:rPr lang="it-IT" kern="0" dirty="0" err="1">
                <a:solidFill>
                  <a:srgbClr val="0033A0"/>
                </a:solidFill>
                <a:latin typeface="Arial"/>
              </a:rPr>
              <a:t>der</a:t>
            </a:r>
            <a:r>
              <a:rPr lang="it-IT" kern="0" dirty="0">
                <a:solidFill>
                  <a:srgbClr val="0033A0"/>
                </a:solidFill>
                <a:latin typeface="Arial"/>
              </a:rPr>
              <a:t> </a:t>
            </a:r>
            <a:r>
              <a:rPr lang="it-IT" kern="0" dirty="0" err="1">
                <a:solidFill>
                  <a:srgbClr val="0033A0"/>
                </a:solidFill>
                <a:latin typeface="Arial"/>
              </a:rPr>
              <a:t>Veken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, </a:t>
            </a:r>
            <a:r>
              <a:rPr lang="it-IT" u="sng" kern="0" dirty="0">
                <a:solidFill>
                  <a:srgbClr val="0033A0"/>
                </a:solidFill>
                <a:latin typeface="Arial"/>
                <a:hlinkClick r:id="rId7"/>
              </a:rPr>
              <a:t>HB’23 paper</a:t>
            </a:r>
            <a:r>
              <a:rPr lang="it-IT" kern="0" dirty="0">
                <a:latin typeface="Arial"/>
              </a:rPr>
              <a:t>,</a:t>
            </a:r>
            <a:r>
              <a:rPr lang="it-IT" kern="0" dirty="0">
                <a:solidFill>
                  <a:srgbClr val="0033A0"/>
                </a:solidFill>
                <a:latin typeface="Arial"/>
              </a:rPr>
              <a:t> K. </a:t>
            </a:r>
            <a:r>
              <a:rPr lang="it-IT" kern="0" dirty="0" err="1">
                <a:solidFill>
                  <a:srgbClr val="0033A0"/>
                </a:solidFill>
                <a:latin typeface="Arial"/>
              </a:rPr>
              <a:t>Skoufaris</a:t>
            </a:r>
            <a:r>
              <a:rPr lang="it-IT" kern="0" dirty="0">
                <a:latin typeface="Arial"/>
              </a:rPr>
              <a:t>,</a:t>
            </a:r>
            <a:r>
              <a:rPr lang="it-IT" kern="0" dirty="0">
                <a:solidFill>
                  <a:srgbClr val="0033A0"/>
                </a:solidFill>
                <a:latin typeface="Arial"/>
              </a:rPr>
              <a:t> FLUKA team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)</a:t>
            </a:r>
          </a:p>
        </p:txBody>
      </p:sp>
      <p:sp>
        <p:nvSpPr>
          <p:cNvPr id="10" name="Parentesi graffa chiusa 9">
            <a:extLst>
              <a:ext uri="{FF2B5EF4-FFF2-40B4-BE49-F238E27FC236}">
                <a16:creationId xmlns:a16="http://schemas.microsoft.com/office/drawing/2014/main" id="{C888C2D4-DDF0-91C8-8F5D-869EDCB118B7}"/>
              </a:ext>
            </a:extLst>
          </p:cNvPr>
          <p:cNvSpPr/>
          <p:nvPr/>
        </p:nvSpPr>
        <p:spPr>
          <a:xfrm rot="10800000">
            <a:off x="3316169" y="3457118"/>
            <a:ext cx="275926" cy="705962"/>
          </a:xfrm>
          <a:prstGeom prst="rightBrac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33A0"/>
              </a:solidFill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9E74B090-87D7-2605-65B6-5914AA0DD34E}"/>
              </a:ext>
            </a:extLst>
          </p:cNvPr>
          <p:cNvSpPr txBox="1"/>
          <p:nvPr/>
        </p:nvSpPr>
        <p:spPr>
          <a:xfrm>
            <a:off x="3542188" y="3457118"/>
            <a:ext cx="8254854" cy="7059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727">
              <a:lnSpc>
                <a:spcPts val="2400"/>
              </a:lnSpc>
              <a:defRPr/>
            </a:pPr>
            <a:r>
              <a:rPr lang="it-IT" kern="0" dirty="0">
                <a:solidFill>
                  <a:srgbClr val="2F2F2F"/>
                </a:solidFill>
                <a:latin typeface="Arial"/>
              </a:rPr>
              <a:t>other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simulation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codes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: </a:t>
            </a:r>
            <a:r>
              <a:rPr lang="it-IT" kern="0" dirty="0">
                <a:solidFill>
                  <a:srgbClr val="0033A0"/>
                </a:solidFill>
                <a:latin typeface="Arial"/>
              </a:rPr>
              <a:t>MAD-X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, </a:t>
            </a:r>
            <a:r>
              <a:rPr lang="it-IT" kern="0" dirty="0" err="1">
                <a:solidFill>
                  <a:srgbClr val="0033A0"/>
                </a:solidFill>
                <a:latin typeface="Arial"/>
              </a:rPr>
              <a:t>pyAT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, </a:t>
            </a:r>
            <a:r>
              <a:rPr lang="it-IT" kern="0" dirty="0" err="1">
                <a:solidFill>
                  <a:srgbClr val="0033A0"/>
                </a:solidFill>
                <a:latin typeface="Arial"/>
              </a:rPr>
              <a:t>Sixtrack</a:t>
            </a:r>
            <a:r>
              <a:rPr lang="it-IT" kern="0" dirty="0">
                <a:solidFill>
                  <a:srgbClr val="0033A0"/>
                </a:solidFill>
                <a:latin typeface="Arial"/>
              </a:rPr>
              <a:t>-FLUKA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(</a:t>
            </a:r>
            <a:r>
              <a:rPr lang="it-IT" kern="0" dirty="0">
                <a:solidFill>
                  <a:srgbClr val="0033A0"/>
                </a:solidFill>
                <a:latin typeface="Arial"/>
              </a:rPr>
              <a:t>A. Abramov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)</a:t>
            </a:r>
          </a:p>
          <a:p>
            <a:pPr defTabSz="685727">
              <a:lnSpc>
                <a:spcPts val="2400"/>
              </a:lnSpc>
              <a:defRPr/>
            </a:pPr>
            <a:r>
              <a:rPr lang="it-IT" kern="0" dirty="0" err="1">
                <a:solidFill>
                  <a:srgbClr val="2F2F2F"/>
                </a:solidFill>
                <a:latin typeface="Arial"/>
              </a:rPr>
              <a:t>measured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data from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proton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machines: </a:t>
            </a:r>
            <a:r>
              <a:rPr lang="it-IT" kern="0" dirty="0">
                <a:solidFill>
                  <a:srgbClr val="0033A0"/>
                </a:solidFill>
                <a:latin typeface="Arial"/>
              </a:rPr>
              <a:t>SPS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(</a:t>
            </a:r>
            <a:r>
              <a:rPr lang="it-IT" kern="0" dirty="0">
                <a:solidFill>
                  <a:srgbClr val="0033A0"/>
                </a:solidFill>
                <a:latin typeface="Arial"/>
              </a:rPr>
              <a:t>T. </a:t>
            </a:r>
            <a:r>
              <a:rPr lang="it-IT" kern="0" dirty="0" err="1">
                <a:solidFill>
                  <a:srgbClr val="0033A0"/>
                </a:solidFill>
                <a:latin typeface="Arial"/>
              </a:rPr>
              <a:t>Pugnat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), </a:t>
            </a:r>
            <a:r>
              <a:rPr lang="it-IT" kern="0" dirty="0">
                <a:solidFill>
                  <a:srgbClr val="0033A0"/>
                </a:solidFill>
                <a:latin typeface="Arial"/>
              </a:rPr>
              <a:t>LHC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(</a:t>
            </a:r>
            <a:r>
              <a:rPr lang="it-IT" kern="0" dirty="0">
                <a:solidFill>
                  <a:srgbClr val="0033A0"/>
                </a:solidFill>
                <a:latin typeface="Arial"/>
              </a:rPr>
              <a:t>G. Broggi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)</a:t>
            </a:r>
          </a:p>
        </p:txBody>
      </p:sp>
      <p:sp>
        <p:nvSpPr>
          <p:cNvPr id="14" name="Segnaposto numero diapositiva 13">
            <a:extLst>
              <a:ext uri="{FF2B5EF4-FFF2-40B4-BE49-F238E27FC236}">
                <a16:creationId xmlns:a16="http://schemas.microsoft.com/office/drawing/2014/main" id="{693BBF74-C7F0-FD0C-3091-42524290E3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9</a:t>
            </a:fld>
            <a:endParaRPr lang="en-US">
              <a:solidFill>
                <a:srgbClr val="0033A0"/>
              </a:solidFill>
            </a:endParaRP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A6D9C64B-5961-4D6C-CDE6-FA6635AA8B17}"/>
              </a:ext>
            </a:extLst>
          </p:cNvPr>
          <p:cNvSpPr txBox="1"/>
          <p:nvPr/>
        </p:nvSpPr>
        <p:spPr>
          <a:xfrm>
            <a:off x="7190071" y="1997250"/>
            <a:ext cx="50211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err="1">
                <a:solidFill>
                  <a:srgbClr val="FF0000"/>
                </a:solidFill>
              </a:rPr>
              <a:t>Ongoing</a:t>
            </a:r>
            <a:r>
              <a:rPr lang="it-IT" sz="1600" dirty="0">
                <a:solidFill>
                  <a:srgbClr val="FF0000"/>
                </a:solidFill>
              </a:rPr>
              <a:t> </a:t>
            </a:r>
            <a:r>
              <a:rPr lang="it-IT" sz="1600" dirty="0" err="1">
                <a:solidFill>
                  <a:srgbClr val="FF0000"/>
                </a:solidFill>
              </a:rPr>
              <a:t>effort</a:t>
            </a:r>
            <a:r>
              <a:rPr lang="it-IT" sz="1600" dirty="0">
                <a:solidFill>
                  <a:srgbClr val="FF0000"/>
                </a:solidFill>
              </a:rPr>
              <a:t> for benchmarking </a:t>
            </a:r>
            <a:r>
              <a:rPr lang="it-IT" sz="1600" dirty="0" err="1">
                <a:solidFill>
                  <a:srgbClr val="FF0000"/>
                </a:solidFill>
              </a:rPr>
              <a:t>Xsuite</a:t>
            </a:r>
            <a:r>
              <a:rPr lang="it-IT" sz="1600" dirty="0">
                <a:solidFill>
                  <a:srgbClr val="FF0000"/>
                </a:solidFill>
              </a:rPr>
              <a:t>-BDSIM with data from </a:t>
            </a:r>
            <a:r>
              <a:rPr lang="it-IT" sz="1600" dirty="0" err="1">
                <a:solidFill>
                  <a:srgbClr val="FF0000"/>
                </a:solidFill>
              </a:rPr>
              <a:t>lepton</a:t>
            </a:r>
            <a:r>
              <a:rPr lang="it-IT" sz="1600" dirty="0">
                <a:solidFill>
                  <a:srgbClr val="FF0000"/>
                </a:solidFill>
              </a:rPr>
              <a:t> machines </a:t>
            </a:r>
            <a:r>
              <a:rPr lang="it-IT" sz="1600" dirty="0"/>
              <a:t>(</a:t>
            </a:r>
            <a:r>
              <a:rPr lang="it-IT" sz="1600" dirty="0">
                <a:solidFill>
                  <a:srgbClr val="0033A0"/>
                </a:solidFill>
              </a:rPr>
              <a:t>SuperKEKB</a:t>
            </a:r>
            <a:r>
              <a:rPr lang="it-IT" sz="1600" dirty="0"/>
              <a:t>, </a:t>
            </a:r>
            <a:r>
              <a:rPr lang="it-IT" sz="1600" dirty="0">
                <a:solidFill>
                  <a:srgbClr val="0033A0"/>
                </a:solidFill>
              </a:rPr>
              <a:t>DA</a:t>
            </a:r>
            <a:r>
              <a:rPr lang="el-GR" sz="1600" dirty="0">
                <a:solidFill>
                  <a:srgbClr val="0033A0"/>
                </a:solidFill>
              </a:rPr>
              <a:t>Φ</a:t>
            </a:r>
            <a:r>
              <a:rPr lang="en-US" sz="1600" dirty="0">
                <a:solidFill>
                  <a:srgbClr val="0033A0"/>
                </a:solidFill>
              </a:rPr>
              <a:t>NE</a:t>
            </a:r>
            <a:r>
              <a:rPr lang="it-IT" sz="1600" dirty="0"/>
              <a:t>)</a:t>
            </a:r>
            <a:endParaRPr lang="en-US" sz="1600" dirty="0"/>
          </a:p>
        </p:txBody>
      </p:sp>
      <p:sp>
        <p:nvSpPr>
          <p:cNvPr id="15" name="Fumetto: rettangolo 14">
            <a:extLst>
              <a:ext uri="{FF2B5EF4-FFF2-40B4-BE49-F238E27FC236}">
                <a16:creationId xmlns:a16="http://schemas.microsoft.com/office/drawing/2014/main" id="{26F57247-4267-D58B-BEC1-0B5289C842E8}"/>
              </a:ext>
            </a:extLst>
          </p:cNvPr>
          <p:cNvSpPr/>
          <p:nvPr/>
        </p:nvSpPr>
        <p:spPr>
          <a:xfrm>
            <a:off x="7190071" y="1953743"/>
            <a:ext cx="4947384" cy="733255"/>
          </a:xfrm>
          <a:prstGeom prst="wedgeRectCallout">
            <a:avLst>
              <a:gd name="adj1" fmla="val 5605"/>
              <a:gd name="adj2" fmla="val 156355"/>
            </a:avLst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010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3" grpId="0"/>
      <p:bldP spid="2" grpId="0"/>
      <p:bldP spid="15" grpId="0" animBg="1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ersonalizzato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7445</TotalTime>
  <Words>2318</Words>
  <Application>Microsoft Office PowerPoint</Application>
  <PresentationFormat>Widescreen</PresentationFormat>
  <Paragraphs>473</Paragraphs>
  <Slides>22</Slides>
  <Notes>11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22</vt:i4>
      </vt:variant>
    </vt:vector>
  </HeadingPairs>
  <TitlesOfParts>
    <vt:vector size="27" baseType="lpstr">
      <vt:lpstr>Arial</vt:lpstr>
      <vt:lpstr>Calibri</vt:lpstr>
      <vt:lpstr>Cambria Math</vt:lpstr>
      <vt:lpstr>Wingdings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Giacomo Broggi</dc:creator>
  <cp:lastModifiedBy>Giacomo Broggi</cp:lastModifiedBy>
  <cp:revision>92</cp:revision>
  <dcterms:created xsi:type="dcterms:W3CDTF">2023-11-07T10:09:22Z</dcterms:created>
  <dcterms:modified xsi:type="dcterms:W3CDTF">2024-09-04T20:08:43Z</dcterms:modified>
</cp:coreProperties>
</file>