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  <p:sldMasterId id="2147483691" r:id="rId2"/>
  </p:sldMasterIdLst>
  <p:notesMasterIdLst>
    <p:notesMasterId r:id="rId37"/>
  </p:notesMasterIdLst>
  <p:handoutMasterIdLst>
    <p:handoutMasterId r:id="rId38"/>
  </p:handoutMasterIdLst>
  <p:sldIdLst>
    <p:sldId id="256" r:id="rId3"/>
    <p:sldId id="2075" r:id="rId4"/>
    <p:sldId id="2097" r:id="rId5"/>
    <p:sldId id="2098" r:id="rId6"/>
    <p:sldId id="2099" r:id="rId7"/>
    <p:sldId id="2100" r:id="rId8"/>
    <p:sldId id="2101" r:id="rId9"/>
    <p:sldId id="2102" r:id="rId10"/>
    <p:sldId id="2103" r:id="rId11"/>
    <p:sldId id="2110" r:id="rId12"/>
    <p:sldId id="2126" r:id="rId13"/>
    <p:sldId id="2107" r:id="rId14"/>
    <p:sldId id="2109" r:id="rId15"/>
    <p:sldId id="2117" r:id="rId16"/>
    <p:sldId id="2108" r:id="rId17"/>
    <p:sldId id="2114" r:id="rId18"/>
    <p:sldId id="2115" r:id="rId19"/>
    <p:sldId id="2116" r:id="rId20"/>
    <p:sldId id="281" r:id="rId21"/>
    <p:sldId id="2120" r:id="rId22"/>
    <p:sldId id="2121" r:id="rId23"/>
    <p:sldId id="2118" r:id="rId24"/>
    <p:sldId id="2122" r:id="rId25"/>
    <p:sldId id="2123" r:id="rId26"/>
    <p:sldId id="2091" r:id="rId27"/>
    <p:sldId id="2052" r:id="rId28"/>
    <p:sldId id="2090" r:id="rId29"/>
    <p:sldId id="343" r:id="rId30"/>
    <p:sldId id="2119" r:id="rId31"/>
    <p:sldId id="2124" r:id="rId32"/>
    <p:sldId id="2089" r:id="rId33"/>
    <p:sldId id="278" r:id="rId34"/>
    <p:sldId id="2057" r:id="rId35"/>
    <p:sldId id="2125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256"/>
            <p14:sldId id="2075"/>
            <p14:sldId id="2097"/>
            <p14:sldId id="2098"/>
            <p14:sldId id="2099"/>
            <p14:sldId id="2100"/>
            <p14:sldId id="2101"/>
            <p14:sldId id="2102"/>
            <p14:sldId id="2103"/>
            <p14:sldId id="2110"/>
            <p14:sldId id="2126"/>
            <p14:sldId id="2107"/>
            <p14:sldId id="2109"/>
            <p14:sldId id="2117"/>
            <p14:sldId id="2108"/>
            <p14:sldId id="2114"/>
            <p14:sldId id="2115"/>
            <p14:sldId id="2116"/>
            <p14:sldId id="281"/>
            <p14:sldId id="2120"/>
            <p14:sldId id="2121"/>
            <p14:sldId id="2118"/>
            <p14:sldId id="2122"/>
            <p14:sldId id="2123"/>
            <p14:sldId id="2091"/>
            <p14:sldId id="2052"/>
            <p14:sldId id="2090"/>
            <p14:sldId id="343"/>
            <p14:sldId id="2119"/>
            <p14:sldId id="2124"/>
            <p14:sldId id="2089"/>
            <p14:sldId id="278"/>
            <p14:sldId id="2057"/>
            <p14:sldId id="2125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577"/>
    <a:srgbClr val="FFFFCC"/>
    <a:srgbClr val="AF007C"/>
    <a:srgbClr val="51A026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47" autoAdjust="0"/>
    <p:restoredTop sz="96670" autoAdjust="0"/>
  </p:normalViewPr>
  <p:slideViewPr>
    <p:cSldViewPr showGuides="1">
      <p:cViewPr varScale="1">
        <p:scale>
          <a:sx n="79" d="100"/>
          <a:sy n="79" d="100"/>
        </p:scale>
        <p:origin x="53" y="161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9/5/2024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05/09/2024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E0EC1-4B70-431F-850A-C32C4EAACCE8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144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087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912" y="6196868"/>
            <a:ext cx="3034088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2631445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D7F7-3068-48BD-91DC-5EAE7FAB3A69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C92C8-B567-4B86-BD4D-8016C7B56B5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53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6F7D0-B381-4E3A-9FDD-C831B5B319E0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711F-A99A-4BA1-BBA2-34E497E638C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208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1999B-28E1-4A85-8C6B-8515EFB985E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C17EB-D561-4E39-A7E5-7E8EC4C07DAE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82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83F20-6B4F-4591-9CDB-4A2BD43EE5AA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B1C9E-C580-4408-83E0-066E0C4A3E7C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117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FD5D0-A32A-453A-89E6-51EC70E5EF2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6AA43-C7B9-458E-ABD3-3BA032CE05A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4279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77311-FE44-49E3-98D7-1224EC2F02D6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B7479-FA48-497B-AC3F-5080E0B2D30C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31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0EC05-AD33-4300-AE0F-E6416E6CF7D5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9B5E8-0206-4DB1-A882-EBBA1A2CC26F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195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82B6C-BE5B-4AD8-92E5-039353428B35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4E78-A262-489D-A494-39A029924919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2702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CB80C-3A6E-49AD-91C0-DEFF489F1C93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C353-B219-454B-B71E-D5C80277ABD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53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059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FD5D0-A32A-453A-89E6-51EC70E5EF28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6AA43-C7B9-458E-ABD3-3BA032CE05A6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593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B8064-314D-42C4-BFE5-40657CCF6DE5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F28EF-B376-46CB-A7B6-3145205B986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9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8655-DEEF-4286-ADDB-5C011B089277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3AB7A-1511-490B-BBD2-214E20933198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70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5E726F-4204-4B35-92F0-B464056A86AB}" type="datetimeFigureOut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05/09/2024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22F118-034F-4744-A6EF-2BE1C52C542B}" type="slidenum">
              <a:rPr lang="it-IT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09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764208"/>
            <a:ext cx="9649072" cy="432544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rgbClr val="132577"/>
                </a:solidFill>
              </a:rPr>
              <a:t>Crab waist history and prospects</a:t>
            </a:r>
            <a:endParaRPr lang="en-CA" sz="2800" dirty="0">
              <a:solidFill>
                <a:srgbClr val="132577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69408" y="3112214"/>
            <a:ext cx="10653183" cy="1008112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Fermilab National Accelerator Laboratory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763334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rgbClr val="C00000"/>
                </a:solidFill>
              </a:rPr>
              <a:t>BB2024 Workshop</a:t>
            </a:r>
          </a:p>
          <a:p>
            <a:pPr algn="ctr"/>
            <a:r>
              <a:rPr lang="en-CA" sz="2400" dirty="0">
                <a:solidFill>
                  <a:srgbClr val="C00000"/>
                </a:solidFill>
              </a:rPr>
              <a:t>Lausanne, September 5</a:t>
            </a:r>
            <a:r>
              <a:rPr lang="en-CA" sz="2400" baseline="30000" dirty="0">
                <a:solidFill>
                  <a:srgbClr val="C00000"/>
                </a:solidFill>
              </a:rPr>
              <a:t>th</a:t>
            </a:r>
            <a:r>
              <a:rPr lang="en-CA" sz="2400" dirty="0">
                <a:solidFill>
                  <a:srgbClr val="C00000"/>
                </a:solidFill>
              </a:rPr>
              <a:t> , 2024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035601-0CD7-2984-55B6-08A8DD6BDE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154" b="11984"/>
          <a:stretch/>
        </p:blipFill>
        <p:spPr>
          <a:xfrm>
            <a:off x="8760296" y="5804747"/>
            <a:ext cx="2952328" cy="94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F154F08-0AF0-F2E7-CEDE-EAB9100963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8ECDCC-A2BB-284C-A499-8C8C4162D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DE7E5D-6BE3-A501-752F-99CB232C6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688" y="0"/>
            <a:ext cx="95406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6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8ECDCC-A2BB-284C-A499-8C8C4162D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116632"/>
            <a:ext cx="10804760" cy="405452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LPW &amp; CW inception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5DA10F-0910-DD12-65C4-9629B2700950}"/>
              </a:ext>
            </a:extLst>
          </p:cNvPr>
          <p:cNvSpPr txBox="1"/>
          <p:nvPr/>
        </p:nvSpPr>
        <p:spPr>
          <a:xfrm>
            <a:off x="551384" y="487865"/>
            <a:ext cx="9969396" cy="65864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 the quest for the Next Linear Collider A </a:t>
            </a:r>
            <a:r>
              <a:rPr lang="en-US" sz="1600" dirty="0" err="1"/>
              <a:t>Seryi</a:t>
            </a:r>
            <a:r>
              <a:rPr lang="en-US" sz="1600" dirty="0"/>
              <a:t> and me had developed a new scheme</a:t>
            </a:r>
          </a:p>
          <a:p>
            <a:r>
              <a:rPr lang="en-US" sz="1600" dirty="0"/>
              <a:t>for efficient demagnification of  the beams at the IP. </a:t>
            </a:r>
          </a:p>
          <a:p>
            <a:endParaRPr lang="en-US" sz="1600" dirty="0"/>
          </a:p>
          <a:p>
            <a:r>
              <a:rPr lang="en-US" sz="1600" dirty="0"/>
              <a:t>A </a:t>
            </a:r>
            <a:r>
              <a:rPr lang="en-US" sz="1600" dirty="0" err="1"/>
              <a:t>Seryi</a:t>
            </a:r>
            <a:r>
              <a:rPr lang="en-US" sz="1600" dirty="0"/>
              <a:t> demonstrated that it can be </a:t>
            </a:r>
            <a:r>
              <a:rPr lang="en-US" sz="1600" dirty="0" err="1"/>
              <a:t>succesfully</a:t>
            </a:r>
            <a:r>
              <a:rPr lang="en-US" sz="1600" dirty="0"/>
              <a:t> applied to low </a:t>
            </a:r>
            <a:r>
              <a:rPr lang="en-US" sz="1600" dirty="0" err="1"/>
              <a:t>energeis</a:t>
            </a:r>
            <a:r>
              <a:rPr lang="en-US" sz="1600" dirty="0"/>
              <a:t> as well (at ATF)</a:t>
            </a:r>
          </a:p>
          <a:p>
            <a:endParaRPr lang="en-US" sz="1600" dirty="0"/>
          </a:p>
          <a:p>
            <a:r>
              <a:rPr lang="en-US" sz="1600" dirty="0"/>
              <a:t>Myself I’ve got intrigued with the possibility of using this capability for circular colliders.</a:t>
            </a:r>
          </a:p>
          <a:p>
            <a:endParaRPr lang="en-US" sz="1600" dirty="0"/>
          </a:p>
          <a:p>
            <a:r>
              <a:rPr lang="en-US" sz="1600" dirty="0"/>
              <a:t>Using Guinea-Pig (D </a:t>
            </a:r>
            <a:r>
              <a:rPr lang="en-US" sz="1600" dirty="0" err="1"/>
              <a:t>Shultze</a:t>
            </a:r>
            <a:r>
              <a:rPr lang="en-US" sz="1600" dirty="0"/>
              <a:t> code) it did seem that a making </a:t>
            </a:r>
            <a:r>
              <a:rPr lang="en-US" sz="1600" dirty="0" err="1"/>
              <a:t>making</a:t>
            </a:r>
            <a:r>
              <a:rPr lang="en-US" sz="1600" dirty="0"/>
              <a:t> a few passes</a:t>
            </a:r>
          </a:p>
          <a:p>
            <a:r>
              <a:rPr lang="en-US" sz="1600" dirty="0"/>
              <a:t>in a ring, this beam can produce a significant luminosity before blowing up.</a:t>
            </a:r>
          </a:p>
          <a:p>
            <a:endParaRPr lang="en-US" sz="1600" dirty="0"/>
          </a:p>
          <a:p>
            <a:r>
              <a:rPr lang="en-US" sz="1600" dirty="0"/>
              <a:t>To mitigate the hour-glass effect, two RF-quadrupoles at the side of the IP are used to</a:t>
            </a:r>
          </a:p>
          <a:p>
            <a:r>
              <a:rPr lang="en-US" sz="1600" dirty="0"/>
              <a:t>to generate a traveling focusing: </a:t>
            </a:r>
          </a:p>
          <a:p>
            <a:r>
              <a:rPr lang="en-US" sz="1600" dirty="0"/>
              <a:t>        the head of the bunch is focused earlier (in Z), e.g. at the center of its colliding region</a:t>
            </a:r>
          </a:p>
          <a:p>
            <a:r>
              <a:rPr lang="en-US" sz="1600" dirty="0"/>
              <a:t>This greatly reduce the beam blowup, and improve somewhat the geometric overlap.</a:t>
            </a:r>
          </a:p>
          <a:p>
            <a:endParaRPr lang="en-US" sz="1600" dirty="0"/>
          </a:p>
          <a:p>
            <a:r>
              <a:rPr lang="en-US" sz="1600" dirty="0"/>
              <a:t>Subsequently I realized that the beam components with large betas do not generate</a:t>
            </a:r>
          </a:p>
          <a:p>
            <a:r>
              <a:rPr lang="en-US" sz="1600" dirty="0"/>
              <a:t>much luminosity but a lot of beam blowup =&gt; a crossing angle is very beneficial to remove</a:t>
            </a:r>
          </a:p>
          <a:p>
            <a:r>
              <a:rPr lang="en-US" sz="1600" dirty="0"/>
              <a:t>this blowup with little loss of luminosity</a:t>
            </a:r>
          </a:p>
          <a:p>
            <a:endParaRPr lang="en-US" sz="1600" dirty="0"/>
          </a:p>
          <a:p>
            <a:r>
              <a:rPr lang="en-US" sz="1600" dirty="0"/>
              <a:t>But with the crossing angle the traveling focus becomes ineffective! </a:t>
            </a:r>
          </a:p>
          <a:p>
            <a:r>
              <a:rPr lang="en-US" sz="1600" dirty="0"/>
              <a:t>After a lot of thinking I realized that since the crossing angle swaps the Z coordinate with the X coordinate, </a:t>
            </a:r>
          </a:p>
          <a:p>
            <a:r>
              <a:rPr lang="en-US" sz="1600" dirty="0"/>
              <a:t>the “traveling focus” had to be done in the horizontal plane =&gt; </a:t>
            </a:r>
            <a:r>
              <a:rPr lang="en-US" sz="1600" b="1" dirty="0">
                <a:solidFill>
                  <a:srgbClr val="132577"/>
                </a:solidFill>
              </a:rPr>
              <a:t>The Crab Waist</a:t>
            </a:r>
          </a:p>
          <a:p>
            <a:endParaRPr lang="en-US" dirty="0"/>
          </a:p>
          <a:p>
            <a:r>
              <a:rPr lang="en-US" b="1" dirty="0">
                <a:solidFill>
                  <a:srgbClr val="132577"/>
                </a:solidFill>
              </a:rPr>
              <a:t>It took one single pass with Guinea-Pig to see that the emittance dilution with this set-up </a:t>
            </a:r>
          </a:p>
          <a:p>
            <a:r>
              <a:rPr lang="en-US" b="1" dirty="0">
                <a:solidFill>
                  <a:srgbClr val="132577"/>
                </a:solidFill>
              </a:rPr>
              <a:t>is negligible</a:t>
            </a:r>
          </a:p>
        </p:txBody>
      </p:sp>
    </p:spTree>
    <p:extLst>
      <p:ext uri="{BB962C8B-B14F-4D97-AF65-F5344CB8AC3E}">
        <p14:creationId xmlns:p14="http://schemas.microsoft.com/office/powerpoint/2010/main" val="42692908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491FEFC-3221-8EF9-4495-0A5AF14E3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ADB6D2-EB22-4055-3FDC-9040E986C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36921F-2871-5302-0115-2D8652274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16632"/>
            <a:ext cx="8962166" cy="651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471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44397E6-26F1-5538-7E90-54496574A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32614"/>
            <a:ext cx="8806193" cy="66253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8D46C03-F100-7DA5-220F-3C5DE09E8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3323" y="44624"/>
            <a:ext cx="6319301" cy="511801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Crab waist collisions at Daphne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D38302-17A9-BFE3-D8D9-70A076C29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1844824"/>
            <a:ext cx="3342172" cy="21328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9296B3-00AD-7FD8-84CA-9050F50F5DB4}"/>
              </a:ext>
            </a:extLst>
          </p:cNvPr>
          <p:cNvSpPr txBox="1"/>
          <p:nvPr/>
        </p:nvSpPr>
        <p:spPr>
          <a:xfrm>
            <a:off x="9408626" y="4437112"/>
            <a:ext cx="2441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luminosity</a:t>
            </a:r>
          </a:p>
          <a:p>
            <a:r>
              <a:rPr lang="en-US" dirty="0"/>
              <a:t>drop consistent with</a:t>
            </a:r>
          </a:p>
          <a:p>
            <a:r>
              <a:rPr lang="en-US" dirty="0"/>
              <a:t>single beam collective</a:t>
            </a:r>
          </a:p>
          <a:p>
            <a:r>
              <a:rPr lang="en-US" dirty="0"/>
              <a:t>effects </a:t>
            </a:r>
          </a:p>
        </p:txBody>
      </p:sp>
    </p:spTree>
    <p:extLst>
      <p:ext uri="{BB962C8B-B14F-4D97-AF65-F5344CB8AC3E}">
        <p14:creationId xmlns:p14="http://schemas.microsoft.com/office/powerpoint/2010/main" val="1378918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4E2A8C2-B434-D265-BBB9-67AFD9014A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4465E2-F1CE-235E-93D5-525F8517D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69A545-A7CF-1EC6-DAD1-D9EB0C758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181365"/>
            <a:ext cx="8999524" cy="649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110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FE7E0E7-046D-2872-BD25-6C801916BC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D68731-F7A5-3CBC-4FCE-B7D59AEFB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A7D760-7017-8AC6-DBF1-75E5B8EB7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268070"/>
            <a:ext cx="8654878" cy="632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78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082FE71-FC33-3175-573F-30775ADCE6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03ADBE-6F62-CE6E-CB02-78679A374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568" y="209534"/>
            <a:ext cx="7221763" cy="477460"/>
          </a:xfrm>
        </p:spPr>
        <p:txBody>
          <a:bodyPr/>
          <a:lstStyle/>
          <a:p>
            <a:r>
              <a:rPr lang="en-US" dirty="0"/>
              <a:t>Implementation of LPW and CW at </a:t>
            </a:r>
            <a:r>
              <a:rPr lang="en-US" dirty="0" err="1"/>
              <a:t>SuperKEKB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40816A-3178-AB5A-0369-EF4C4A2BE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6540"/>
            <a:ext cx="12192000" cy="502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39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DF983F3-75DA-426C-A0D8-DDE8588AEB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66B7F7-2CC6-1D38-CD1B-F641159A6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044" y="129091"/>
            <a:ext cx="8619812" cy="625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32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212E0C-8263-5E0C-57D9-71FBA0824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Lessons learned from CW operations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2D905A-59ED-D7E6-BD18-157866AC66A3}"/>
              </a:ext>
            </a:extLst>
          </p:cNvPr>
          <p:cNvSpPr txBox="1"/>
          <p:nvPr/>
        </p:nvSpPr>
        <p:spPr>
          <a:xfrm>
            <a:off x="602429" y="1196752"/>
            <a:ext cx="1391850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Dafne performances ultimately limited by:</a:t>
            </a:r>
          </a:p>
          <a:p>
            <a:r>
              <a:rPr lang="en-US" sz="2000" dirty="0"/>
              <a:t>       - poor lifetime due to </a:t>
            </a:r>
            <a:r>
              <a:rPr lang="en-US" sz="2000" dirty="0" err="1"/>
              <a:t>tousheck</a:t>
            </a:r>
            <a:r>
              <a:rPr lang="en-US" sz="2000" dirty="0"/>
              <a:t> effect, small </a:t>
            </a:r>
            <a:r>
              <a:rPr lang="en-US" sz="2000" dirty="0" err="1"/>
              <a:t>Momentun</a:t>
            </a:r>
            <a:r>
              <a:rPr lang="en-US" sz="2000" dirty="0"/>
              <a:t> Acceptance (~+/-1.5%)</a:t>
            </a:r>
          </a:p>
          <a:p>
            <a:r>
              <a:rPr lang="en-US" sz="2000" dirty="0"/>
              <a:t>       - beam sizes enlargement due to collective effects:</a:t>
            </a:r>
          </a:p>
          <a:p>
            <a:r>
              <a:rPr lang="en-US" sz="2000" dirty="0"/>
              <a:t>           ion trapping, </a:t>
            </a:r>
            <a:r>
              <a:rPr lang="en-US" sz="2000" dirty="0" err="1"/>
              <a:t>ecloud</a:t>
            </a:r>
            <a:r>
              <a:rPr lang="en-US" sz="2000" dirty="0"/>
              <a:t>, microwave instability, instabilities etc.</a:t>
            </a:r>
          </a:p>
          <a:p>
            <a:r>
              <a:rPr lang="en-US" sz="2000" dirty="0"/>
              <a:t>       - strong e+ horizontal instability due to </a:t>
            </a:r>
            <a:r>
              <a:rPr lang="en-US" sz="2000" dirty="0" err="1"/>
              <a:t>ecloud</a:t>
            </a:r>
            <a:r>
              <a:rPr lang="en-US" sz="2000" dirty="0"/>
              <a:t> limiting the maximum e+ current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SuperKEKB</a:t>
            </a:r>
            <a:r>
              <a:rPr lang="en-US" sz="2000" dirty="0"/>
              <a:t> performances affected by:</a:t>
            </a:r>
          </a:p>
          <a:p>
            <a:r>
              <a:rPr lang="en-US" sz="2000" dirty="0"/>
              <a:t>       - High detector background</a:t>
            </a:r>
          </a:p>
          <a:p>
            <a:r>
              <a:rPr lang="en-US" sz="2000" dirty="0"/>
              <a:t>       - poor lifetime </a:t>
            </a:r>
          </a:p>
          <a:p>
            <a:r>
              <a:rPr lang="en-US" sz="2000" dirty="0"/>
              <a:t>       - low injection efficiency =&gt; small transverse Dynamic Aperture (DA)</a:t>
            </a:r>
          </a:p>
          <a:p>
            <a:r>
              <a:rPr lang="en-US" sz="2000" dirty="0"/>
              <a:t>       - poor lifetime in collision =&gt; small MA (&lt;1%)</a:t>
            </a:r>
          </a:p>
          <a:p>
            <a:r>
              <a:rPr lang="en-US" sz="2000" dirty="0"/>
              <a:t>       - fast instabilities ~one turn</a:t>
            </a:r>
          </a:p>
          <a:p>
            <a:r>
              <a:rPr lang="en-US" sz="2000" dirty="0"/>
              <a:t>       - All of the above worsen by lowering </a:t>
            </a:r>
            <a:r>
              <a:rPr lang="en-US" sz="2000" dirty="0" err="1"/>
              <a:t>Betay</a:t>
            </a:r>
            <a:r>
              <a:rPr lang="en-US" sz="20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637578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52" name="Group 40"/>
          <p:cNvGraphicFramePr>
            <a:graphicFrameLocks noGrp="1"/>
          </p:cNvGraphicFramePr>
          <p:nvPr/>
        </p:nvGraphicFramePr>
        <p:xfrm>
          <a:off x="1703389" y="765175"/>
          <a:ext cx="8713787" cy="5914662"/>
        </p:xfrm>
        <a:graphic>
          <a:graphicData uri="http://schemas.openxmlformats.org/drawingml/2006/table">
            <a:tbl>
              <a:tblPr/>
              <a:tblGrid>
                <a:gridCol w="2905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5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3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Colliders</a:t>
                      </a:r>
                      <a:endParaRPr kumimoji="0" lang="en-US" altLang="it-IT" sz="3600" b="0" i="0" u="none" strike="noStrike" cap="none" normalizeH="0" baseline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Location</a:t>
                      </a:r>
                      <a:endParaRPr kumimoji="0" lang="en-US" altLang="it-IT" sz="3600" b="0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100000"/>
                        </a:spcBef>
                        <a:spcAft>
                          <a:spcPct val="10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 charset="0"/>
                        </a:rPr>
                        <a:t>Status</a:t>
                      </a:r>
                      <a:endParaRPr kumimoji="0" lang="en-US" altLang="it-IT" sz="3600" b="0" i="0" u="none" strike="noStrike" cap="none" normalizeH="0" baseline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DA</a:t>
                      </a: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Symbol" pitchFamily="18" charset="2"/>
                        </a:rPr>
                        <a:t>F</a:t>
                      </a: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NE</a:t>
                      </a:r>
                      <a:endParaRPr kumimoji="0" lang="en-US" altLang="it-IT" sz="2800" b="0" i="0" u="none" strike="noStrike" cap="none" normalizeH="0" baseline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Symbol" pitchFamily="18" charset="2"/>
                        </a:rPr>
                        <a:t>F</a:t>
                      </a: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-Factory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Frascati, Italy</a:t>
                      </a:r>
                      <a:endParaRPr kumimoji="0" lang="en-US" alt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 operation     </a:t>
                      </a:r>
                      <a:r>
                        <a:rPr kumimoji="0" lang="it-IT" altLang="it-IT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(SIDDHARTA, KLOE-2, SIDDHARTA-2)  </a:t>
                      </a:r>
                      <a:r>
                        <a:rPr kumimoji="0" lang="it-IT" altLang="it-IT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</a:t>
                      </a:r>
                      <a:endParaRPr kumimoji="0" lang="en-US" altLang="it-IT" sz="16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SuperKEKB</a:t>
                      </a:r>
                      <a:endParaRPr kumimoji="0" lang="en-US" altLang="it-IT" sz="2000" b="0" i="0" u="none" strike="noStrike" cap="none" normalizeH="0" baseline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B-Factory</a:t>
                      </a: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Tsukuba, Japan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 operation,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world record luminosity has been achieved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SuperC-Tau</a:t>
                      </a:r>
                      <a:endParaRPr kumimoji="0" lang="en-US" alt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C-Tau-Factory</a:t>
                      </a:r>
                      <a:r>
                        <a:rPr kumimoji="0" lang="it-IT" altLang="it-IT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Sarov, Russia</a:t>
                      </a:r>
                      <a:endParaRPr kumimoji="0" lang="en-US" alt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Russian mega-science project</a:t>
                      </a:r>
                      <a:endParaRPr kumimoji="0" lang="en-US" altLang="it-IT" sz="20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FCC-ee</a:t>
                      </a:r>
                      <a:endParaRPr kumimoji="0" lang="en-US" alt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Z,W,H,tt-Factory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CERN,Switzerland</a:t>
                      </a:r>
                      <a:endParaRPr kumimoji="0" lang="en-US" alt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km, CDR released in December 2018</a:t>
                      </a:r>
                      <a:endParaRPr kumimoji="0" lang="en-US" altLang="it-IT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CEPC</a:t>
                      </a:r>
                      <a:endParaRPr kumimoji="0" lang="en-US" altLang="it-IT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Z,W,H,tt-Factory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China</a:t>
                      </a:r>
                      <a:endParaRPr kumimoji="0" lang="en-US" altLang="it-IT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km, CDR released in September 2018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HIEPA</a:t>
                      </a:r>
                      <a:endParaRPr kumimoji="0" lang="en-US" altLang="it-IT" sz="2800" b="0" i="0" u="none" strike="noStrike" cap="none" normalizeH="0" baseline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</a:rPr>
                        <a:t>2-7 GeV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China</a:t>
                      </a:r>
                      <a:endParaRPr kumimoji="0" lang="en-US" altLang="it-IT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Considered base line option</a:t>
                      </a:r>
                      <a:endParaRPr kumimoji="0" lang="en-US" altLang="it-IT" sz="2000" b="0" i="0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347" name="Text Box 37"/>
          <p:cNvSpPr txBox="1">
            <a:spLocks noChangeArrowheads="1"/>
          </p:cNvSpPr>
          <p:nvPr/>
        </p:nvSpPr>
        <p:spPr bwMode="auto">
          <a:xfrm>
            <a:off x="1524000" y="115889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3200" dirty="0">
                <a:solidFill>
                  <a:srgbClr val="CC0066"/>
                </a:solidFill>
              </a:rPr>
              <a:t>Colliders based on Crab Waist concept</a:t>
            </a:r>
            <a:endParaRPr lang="en-US" altLang="it-IT" sz="3200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Crab waist collisions rationale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Implementation on Daphne and </a:t>
            </a:r>
            <a:r>
              <a:rPr lang="en-US" sz="2600" dirty="0" err="1">
                <a:solidFill>
                  <a:srgbClr val="132577"/>
                </a:solidFill>
              </a:rPr>
              <a:t>SuperKEKB</a:t>
            </a:r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Lessons learned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Projects based on CW</a:t>
            </a:r>
            <a:endParaRPr lang="en-US" sz="26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Challenges of CW based colliders</a:t>
            </a:r>
            <a:endParaRPr lang="en-US" sz="26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Design of CW based colliders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Conclusions</a:t>
            </a: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37214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212E0C-8263-5E0C-57D9-71FBA0824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-99392"/>
            <a:ext cx="10804760" cy="549468"/>
          </a:xfrm>
        </p:spPr>
        <p:txBody>
          <a:bodyPr/>
          <a:lstStyle/>
          <a:p>
            <a:r>
              <a:rPr lang="en-US" sz="3200" dirty="0">
                <a:solidFill>
                  <a:srgbClr val="132577"/>
                </a:solidFill>
              </a:rPr>
              <a:t>Challenges of CW based colliders</a:t>
            </a:r>
            <a:endParaRPr lang="en-US" sz="3200" b="0" dirty="0">
              <a:solidFill>
                <a:srgbClr val="132577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2D905A-59ED-D7E6-BD18-157866AC66A3}"/>
              </a:ext>
            </a:extLst>
          </p:cNvPr>
          <p:cNvSpPr txBox="1"/>
          <p:nvPr/>
        </p:nvSpPr>
        <p:spPr>
          <a:xfrm>
            <a:off x="623392" y="404664"/>
            <a:ext cx="986509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Luminosity in LPA&amp;CW collision roughly scales with the </a:t>
            </a:r>
            <a:r>
              <a:rPr lang="en-US" sz="2000" dirty="0" err="1"/>
              <a:t>Piwinsky</a:t>
            </a:r>
            <a:r>
              <a:rPr lang="en-US" sz="2000" dirty="0"/>
              <a:t> Angle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Luminosity scales with 1/emix^1.5 if the optic &amp; ring support:</a:t>
            </a:r>
          </a:p>
          <a:p>
            <a:r>
              <a:rPr lang="en-US" sz="2000" dirty="0"/>
              <a:t>     - scaling of </a:t>
            </a:r>
            <a:r>
              <a:rPr lang="en-US" sz="2000" dirty="0" err="1"/>
              <a:t>betax</a:t>
            </a:r>
            <a:r>
              <a:rPr lang="en-US" sz="2000" dirty="0"/>
              <a:t> with sqrt(</a:t>
            </a:r>
            <a:r>
              <a:rPr lang="en-US" sz="2000" dirty="0" err="1"/>
              <a:t>emix</a:t>
            </a:r>
            <a:r>
              <a:rPr lang="en-US" sz="2000" dirty="0"/>
              <a:t>)</a:t>
            </a:r>
          </a:p>
          <a:p>
            <a:r>
              <a:rPr lang="en-US" sz="2000" dirty="0"/>
              <a:t>     - scaling of </a:t>
            </a:r>
            <a:r>
              <a:rPr lang="en-US" sz="2000" dirty="0" err="1"/>
              <a:t>betay</a:t>
            </a:r>
            <a:r>
              <a:rPr lang="en-US" sz="2000" dirty="0"/>
              <a:t> with </a:t>
            </a:r>
            <a:r>
              <a:rPr lang="en-US" sz="2000" dirty="0" err="1"/>
              <a:t>emix</a:t>
            </a:r>
            <a:endParaRPr lang="en-US" sz="2000" dirty="0"/>
          </a:p>
          <a:p>
            <a:r>
              <a:rPr lang="en-US" sz="2000" dirty="0"/>
              <a:t>     - maintaining a constant </a:t>
            </a:r>
            <a:r>
              <a:rPr lang="en-US" sz="2000" dirty="0" err="1"/>
              <a:t>k_coupling</a:t>
            </a:r>
            <a:r>
              <a:rPr lang="en-US" sz="2000" dirty="0"/>
              <a:t>=</a:t>
            </a:r>
            <a:r>
              <a:rPr lang="en-US" sz="2000" dirty="0" err="1"/>
              <a:t>emiy</a:t>
            </a:r>
            <a:r>
              <a:rPr lang="en-US" sz="2000" dirty="0"/>
              <a:t>/</a:t>
            </a:r>
            <a:r>
              <a:rPr lang="en-US" sz="2000" dirty="0" err="1"/>
              <a:t>emix</a:t>
            </a:r>
            <a:endParaRPr lang="en-US" sz="2000" dirty="0"/>
          </a:p>
          <a:p>
            <a:r>
              <a:rPr lang="en-US" sz="2000" dirty="0"/>
              <a:t>     - increase the current with 1/emix^0.5</a:t>
            </a:r>
          </a:p>
          <a:p>
            <a:r>
              <a:rPr lang="en-US" sz="2000" dirty="0"/>
              <a:t>     - maintaining the DA&amp;MA at a level that affects minimally:</a:t>
            </a:r>
          </a:p>
          <a:p>
            <a:r>
              <a:rPr lang="en-US" sz="2000" dirty="0"/>
              <a:t>              - lifetime and lifetime in collision</a:t>
            </a:r>
          </a:p>
          <a:p>
            <a:r>
              <a:rPr lang="en-US" sz="2000" dirty="0"/>
              <a:t>              - Injection efficiency </a:t>
            </a:r>
          </a:p>
          <a:p>
            <a:r>
              <a:rPr lang="en-US" sz="2000" dirty="0"/>
              <a:t>              - </a:t>
            </a:r>
            <a:r>
              <a:rPr lang="en-US" sz="2000" dirty="0" err="1"/>
              <a:t>topup</a:t>
            </a:r>
            <a:r>
              <a:rPr lang="en-US" sz="2000" dirty="0"/>
              <a:t> operations</a:t>
            </a:r>
          </a:p>
          <a:p>
            <a:r>
              <a:rPr lang="en-US" sz="2000" dirty="0"/>
              <a:t>              - Detector Background and radiation budget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ARC lattice should provide the smallest possible emittance while ensuring</a:t>
            </a:r>
          </a:p>
          <a:p>
            <a:r>
              <a:rPr lang="en-US" sz="2000" dirty="0"/>
              <a:t>     the largest possible DA&amp;MA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Extremely low beta insertion(s) should:</a:t>
            </a:r>
          </a:p>
          <a:p>
            <a:r>
              <a:rPr lang="en-US" sz="2000" dirty="0"/>
              <a:t>             - preserve DA&amp;MA</a:t>
            </a:r>
          </a:p>
          <a:p>
            <a:r>
              <a:rPr lang="en-US" sz="2000" dirty="0"/>
              <a:t>             - allow “transparent” rescale of betas*</a:t>
            </a:r>
          </a:p>
          <a:p>
            <a:r>
              <a:rPr lang="en-US" sz="2000" dirty="0"/>
              <a:t>             - include all necessary tuning knobs, knobs should be orthogonal</a:t>
            </a:r>
          </a:p>
          <a:p>
            <a:r>
              <a:rPr lang="en-US" sz="2000" dirty="0"/>
              <a:t>             - be Crab </a:t>
            </a:r>
            <a:r>
              <a:rPr lang="en-US" sz="2000" dirty="0" err="1"/>
              <a:t>Sextupoles</a:t>
            </a:r>
            <a:r>
              <a:rPr lang="en-US" sz="2000" dirty="0"/>
              <a:t> transparent</a:t>
            </a:r>
          </a:p>
          <a:p>
            <a:r>
              <a:rPr lang="en-US" sz="2000" dirty="0"/>
              <a:t>             - etc.</a:t>
            </a:r>
          </a:p>
        </p:txBody>
      </p:sp>
    </p:spTree>
    <p:extLst>
      <p:ext uri="{BB962C8B-B14F-4D97-AF65-F5344CB8AC3E}">
        <p14:creationId xmlns:p14="http://schemas.microsoft.com/office/powerpoint/2010/main" val="488067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775520" y="1484743"/>
          <a:ext cx="8568000" cy="28611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644992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Parameters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Unit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MAX-IV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ESRF-EBS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SIRIUS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SuperKEKB (LER/HER)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FCC-ee (at Z)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CEPC  (at Z)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Energy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GeV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6.0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7.0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45.6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45.5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Circumference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km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0.528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0.844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0.518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90.66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Beam current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1.27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014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Horizontal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emittance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nm</a:t>
                      </a:r>
                      <a:r>
                        <a:rPr lang="it-IT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rad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0.328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0.133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3.2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4.6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4399" name="Object 63"/>
          <p:cNvGraphicFramePr>
            <a:graphicFrameLocks noChangeAspect="1"/>
          </p:cNvGraphicFramePr>
          <p:nvPr/>
        </p:nvGraphicFramePr>
        <p:xfrm>
          <a:off x="2855640" y="332656"/>
          <a:ext cx="57150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715000" imgH="850680" progId="Equation.3">
                  <p:embed/>
                </p:oleObj>
              </mc:Choice>
              <mc:Fallback>
                <p:oleObj name="Equation" r:id="rId3" imgW="5715000" imgH="850680" progId="Equation.3">
                  <p:embed/>
                  <p:pic>
                    <p:nvPicPr>
                      <p:cNvPr id="14399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640" y="332656"/>
                        <a:ext cx="5715000" cy="85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385524" y="4484905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600" dirty="0">
                <a:solidFill>
                  <a:srgbClr val="FF3399"/>
                </a:solidFill>
                <a:latin typeface="Arial" charset="0"/>
              </a:rPr>
              <a:t>Operating 4th generation light sources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04768" y="4494065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600" dirty="0">
                <a:solidFill>
                  <a:srgbClr val="0000CC"/>
                </a:solidFill>
                <a:latin typeface="Arial" charset="0"/>
              </a:rPr>
              <a:t>Biggest future lepton circular colliders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663952" y="4160112"/>
            <a:ext cx="0" cy="288032"/>
          </a:xfrm>
          <a:prstGeom prst="straightConnector1">
            <a:avLst/>
          </a:prstGeom>
          <a:ln>
            <a:solidFill>
              <a:srgbClr val="FF3399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104112" y="4280127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400" dirty="0">
                <a:solidFill>
                  <a:prstClr val="black"/>
                </a:solidFill>
                <a:latin typeface="Arial" charset="0"/>
              </a:rPr>
              <a:t>Design values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372800" y="4173816"/>
            <a:ext cx="0" cy="313489"/>
          </a:xfrm>
          <a:prstGeom prst="straightConnector1">
            <a:avLst/>
          </a:prstGeom>
          <a:ln>
            <a:solidFill>
              <a:srgbClr val="0000CC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83632" y="5360616"/>
            <a:ext cx="6120680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ts val="800"/>
              </a:spcAft>
              <a:buFontTx/>
              <a:buAutoNum type="arabicPeriod"/>
            </a:pPr>
            <a:r>
              <a:rPr lang="it-IT" sz="1600" dirty="0">
                <a:solidFill>
                  <a:prstClr val="black"/>
                </a:solidFill>
                <a:latin typeface="Arial" charset="0"/>
              </a:rPr>
              <a:t>Both modern light sources and future lepton colliders based on the crab waist collision concept require smaller emittances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it-IT" sz="1600" dirty="0">
                <a:solidFill>
                  <a:prstClr val="black"/>
                </a:solidFill>
                <a:latin typeface="Arial" charset="0"/>
              </a:rPr>
              <a:t>The future colliders beam currents should be close to the best values achieved in the factory-class lepton colliders</a:t>
            </a:r>
          </a:p>
        </p:txBody>
      </p:sp>
      <p:cxnSp>
        <p:nvCxnSpPr>
          <p:cNvPr id="24" name="Straight Arrow Connector 23"/>
          <p:cNvCxnSpPr>
            <a:endCxn id="17" idx="0"/>
          </p:cNvCxnSpPr>
          <p:nvPr/>
        </p:nvCxnSpPr>
        <p:spPr>
          <a:xfrm>
            <a:off x="7788188" y="4173816"/>
            <a:ext cx="0" cy="106311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343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36871F-7A3F-A635-212A-131C5C5EF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 for ARC low emittance lattice for colliders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6E87F6-44F0-262F-1FCA-9975D6C3A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14" y="3429000"/>
            <a:ext cx="11101589" cy="19318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10761E-4CE9-5FE5-D3B2-6055D7B3F58C}"/>
              </a:ext>
            </a:extLst>
          </p:cNvPr>
          <p:cNvSpPr txBox="1"/>
          <p:nvPr/>
        </p:nvSpPr>
        <p:spPr>
          <a:xfrm>
            <a:off x="602429" y="5445224"/>
            <a:ext cx="107343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MR9"/>
              </a:rPr>
              <a:t>Detuning with amplitude and momentum for two version of a FODO ARC lattice with </a:t>
            </a:r>
            <a:r>
              <a:rPr lang="en-US" sz="1800" b="0" i="0" u="none" strike="noStrike" baseline="0" dirty="0" err="1">
                <a:latin typeface="CMR9"/>
              </a:rPr>
              <a:t>sextupoles</a:t>
            </a:r>
            <a:r>
              <a:rPr lang="en-US" sz="1800" b="0" i="0" u="none" strike="noStrike" baseline="0" dirty="0">
                <a:latin typeface="CMR9"/>
              </a:rPr>
              <a:t> at -I locations or</a:t>
            </a:r>
          </a:p>
          <a:p>
            <a:pPr algn="l"/>
            <a:r>
              <a:rPr lang="en-US" sz="1800" b="0" i="0" u="none" strike="noStrike" baseline="0" dirty="0">
                <a:latin typeface="CMR9"/>
              </a:rPr>
              <a:t>at all quadrupoles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246FEE-FF57-ACC3-048A-5FBD9FA25BD1}"/>
              </a:ext>
            </a:extLst>
          </p:cNvPr>
          <p:cNvSpPr txBox="1"/>
          <p:nvPr/>
        </p:nvSpPr>
        <p:spPr>
          <a:xfrm>
            <a:off x="619026" y="966517"/>
            <a:ext cx="1123324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MR10"/>
              </a:rPr>
              <a:t>In general, multiplying the number of cells of a FODO lattice by a factor 2:</a:t>
            </a:r>
          </a:p>
          <a:p>
            <a:pPr algn="l"/>
            <a:endParaRPr lang="en-US" sz="1800" b="0" i="0" u="none" strike="noStrike" baseline="0" dirty="0">
              <a:latin typeface="CMR10"/>
            </a:endParaRPr>
          </a:p>
          <a:p>
            <a:pPr algn="l"/>
            <a:r>
              <a:rPr lang="en-US" sz="1800" b="0" i="0" u="none" strike="noStrike" baseline="0" dirty="0">
                <a:latin typeface="SFRM1000"/>
              </a:rPr>
              <a:t>• </a:t>
            </a:r>
            <a:r>
              <a:rPr lang="en-US" sz="1800" b="0" i="0" u="none" strike="noStrike" baseline="0" dirty="0">
                <a:latin typeface="CMR10"/>
              </a:rPr>
              <a:t>Emittance decreases by 2^3 (8)</a:t>
            </a:r>
          </a:p>
          <a:p>
            <a:pPr algn="l"/>
            <a:r>
              <a:rPr lang="en-US" sz="1800" b="0" i="0" u="none" strike="noStrike" baseline="0" dirty="0">
                <a:latin typeface="SFRM1000"/>
              </a:rPr>
              <a:t>• </a:t>
            </a:r>
            <a:r>
              <a:rPr lang="en-US" sz="1800" b="0" i="0" u="none" strike="noStrike" baseline="0" dirty="0">
                <a:latin typeface="CMR10"/>
              </a:rPr>
              <a:t>Quadrupoles gradient and number doubles</a:t>
            </a:r>
          </a:p>
          <a:p>
            <a:pPr algn="l"/>
            <a:r>
              <a:rPr lang="en-US" sz="1800" b="0" i="0" u="none" strike="noStrike" baseline="0" dirty="0">
                <a:latin typeface="SFRM1000"/>
              </a:rPr>
              <a:t>• </a:t>
            </a:r>
            <a:r>
              <a:rPr lang="en-US" sz="1800" b="0" i="0" u="none" strike="noStrike" baseline="0" dirty="0" err="1">
                <a:latin typeface="CMR10"/>
              </a:rPr>
              <a:t>Sextupole</a:t>
            </a:r>
            <a:r>
              <a:rPr lang="en-US" sz="1800" b="0" i="0" u="none" strike="noStrike" baseline="0" dirty="0">
                <a:latin typeface="CMR10"/>
              </a:rPr>
              <a:t> gradients increase by 2^3 and number of </a:t>
            </a:r>
            <a:r>
              <a:rPr lang="en-US" sz="1800" b="0" i="0" u="none" strike="noStrike" baseline="0" dirty="0" err="1">
                <a:latin typeface="CMR10"/>
              </a:rPr>
              <a:t>sextupoles</a:t>
            </a:r>
            <a:r>
              <a:rPr lang="en-US" sz="1800" b="0" i="0" u="none" strike="noStrike" baseline="0" dirty="0">
                <a:latin typeface="CMR10"/>
              </a:rPr>
              <a:t> doubles</a:t>
            </a:r>
          </a:p>
          <a:p>
            <a:pPr algn="l"/>
            <a:r>
              <a:rPr lang="en-US" sz="1800" b="0" i="0" u="none" strike="noStrike" baseline="0" dirty="0">
                <a:latin typeface="SFRM1000"/>
              </a:rPr>
              <a:t>• </a:t>
            </a:r>
            <a:r>
              <a:rPr lang="en-US" sz="1800" b="0" i="0" u="none" strike="noStrike" baseline="0" dirty="0">
                <a:latin typeface="CMR10"/>
              </a:rPr>
              <a:t>MA decreases by a factor 2 and DA decreases by a factor </a:t>
            </a:r>
            <a:r>
              <a:rPr lang="en-US" sz="1800" b="0" i="0" u="none" strike="noStrike" baseline="0" dirty="0">
                <a:latin typeface="CMMI10"/>
              </a:rPr>
              <a:t>&gt; </a:t>
            </a:r>
            <a:r>
              <a:rPr lang="en-US" dirty="0">
                <a:latin typeface="CMR10"/>
              </a:rPr>
              <a:t>2^3</a:t>
            </a:r>
            <a:endParaRPr lang="en-US" sz="1800" b="0" i="0" u="none" strike="noStrike" baseline="0" dirty="0">
              <a:latin typeface="CMR10"/>
            </a:endParaRPr>
          </a:p>
          <a:p>
            <a:pPr algn="l"/>
            <a:endParaRPr lang="en-US" dirty="0">
              <a:latin typeface="CMR10"/>
            </a:endParaRPr>
          </a:p>
          <a:p>
            <a:pPr algn="l"/>
            <a:r>
              <a:rPr lang="en-US" sz="1800" b="0" i="0" u="none" strike="noStrike" baseline="0" dirty="0">
                <a:latin typeface="CMR10"/>
              </a:rPr>
              <a:t>Anharmonicity and achromaticity become more severe with more cells </a:t>
            </a:r>
          </a:p>
        </p:txBody>
      </p:sp>
    </p:spTree>
    <p:extLst>
      <p:ext uri="{BB962C8B-B14F-4D97-AF65-F5344CB8AC3E}">
        <p14:creationId xmlns:p14="http://schemas.microsoft.com/office/powerpoint/2010/main" val="2281153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36871F-7A3F-A635-212A-131C5C5EF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16632"/>
            <a:ext cx="8373891" cy="753033"/>
          </a:xfrm>
        </p:spPr>
        <p:txBody>
          <a:bodyPr/>
          <a:lstStyle/>
          <a:p>
            <a:r>
              <a:rPr lang="en-US" dirty="0"/>
              <a:t>It is possible to obtain detuning-free FODOs by proper </a:t>
            </a:r>
            <a:br>
              <a:rPr lang="en-US" dirty="0"/>
            </a:br>
            <a:r>
              <a:rPr lang="en-US" dirty="0"/>
              <a:t>placing and tuning of the </a:t>
            </a:r>
            <a:r>
              <a:rPr lang="en-US" dirty="0" err="1"/>
              <a:t>sextupoles</a:t>
            </a:r>
            <a:r>
              <a:rPr lang="en-US" dirty="0"/>
              <a:t> in the sequence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0761E-4CE9-5FE5-D3B2-6055D7B3F58C}"/>
              </a:ext>
            </a:extLst>
          </p:cNvPr>
          <p:cNvSpPr txBox="1"/>
          <p:nvPr/>
        </p:nvSpPr>
        <p:spPr>
          <a:xfrm>
            <a:off x="152101" y="5380672"/>
            <a:ext cx="120398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CMR9"/>
              </a:rPr>
              <a:t>Coordinates at each of five turns </a:t>
            </a:r>
            <a:r>
              <a:rPr lang="en-US" sz="1800" b="0" i="0" u="none" strike="noStrike" baseline="0" dirty="0" err="1">
                <a:latin typeface="CMR9"/>
              </a:rPr>
              <a:t>turns</a:t>
            </a:r>
            <a:r>
              <a:rPr lang="en-US" sz="1800" b="0" i="0" u="none" strike="noStrike" baseline="0" dirty="0">
                <a:latin typeface="CMR9"/>
              </a:rPr>
              <a:t> tracking particles starting on the horizontal axis (first plot on the left), vertical</a:t>
            </a:r>
          </a:p>
          <a:p>
            <a:pPr algn="l"/>
            <a:r>
              <a:rPr lang="en-US" sz="1800" b="0" i="0" u="none" strike="noStrike" baseline="0" dirty="0">
                <a:latin typeface="CMR9"/>
              </a:rPr>
              <a:t>axis (second plot from the left) and for particle with identical horizontal and vertical coordinates (third plot from left). The</a:t>
            </a:r>
          </a:p>
          <a:p>
            <a:pPr algn="l"/>
            <a:r>
              <a:rPr lang="en-US" sz="1800" b="0" i="0" u="none" strike="noStrike" baseline="0" dirty="0">
                <a:latin typeface="CMR9"/>
              </a:rPr>
              <a:t>fourth and fifth plot are horizontal and vertical detuning with momentum. The curves refer to four ARC lattice options: GHC</a:t>
            </a:r>
          </a:p>
          <a:p>
            <a:pPr algn="l"/>
            <a:r>
              <a:rPr lang="en-US" sz="1800" b="0" i="0" u="none" strike="noStrike" baseline="0" dirty="0">
                <a:latin typeface="CMR9"/>
              </a:rPr>
              <a:t>148 cells (</a:t>
            </a:r>
            <a:r>
              <a:rPr lang="en-US" sz="1800" b="0" i="0" u="none" strike="noStrike" baseline="0" dirty="0">
                <a:latin typeface="CMMI9"/>
              </a:rPr>
              <a:t>Z</a:t>
            </a:r>
            <a:r>
              <a:rPr lang="en-US" sz="1800" b="0" i="0" u="none" strike="noStrike" baseline="0" dirty="0">
                <a:latin typeface="CMR9"/>
              </a:rPr>
              <a:t>), GHC 296 cells (</a:t>
            </a:r>
            <a:r>
              <a:rPr lang="en-US" sz="1800" b="0" i="0" u="none" strike="noStrike" baseline="0" dirty="0">
                <a:latin typeface="CMMI9"/>
              </a:rPr>
              <a:t>t</a:t>
            </a:r>
            <a:r>
              <a:rPr lang="en-US" dirty="0">
                <a:latin typeface="CMR9"/>
              </a:rPr>
              <a:t>tbar</a:t>
            </a:r>
            <a:r>
              <a:rPr lang="en-US" sz="1800" b="0" i="0" u="none" strike="noStrike" baseline="0" dirty="0">
                <a:latin typeface="CMR9"/>
              </a:rPr>
              <a:t>), HFD with low phase advance ( </a:t>
            </a:r>
            <a:r>
              <a:rPr lang="en-US" sz="1800" b="0" i="0" u="none" strike="noStrike" baseline="0" dirty="0">
                <a:latin typeface="CMMI9"/>
              </a:rPr>
              <a:t>Z</a:t>
            </a:r>
            <a:r>
              <a:rPr lang="en-US" sz="1800" b="0" i="0" u="none" strike="noStrike" baseline="0" dirty="0">
                <a:latin typeface="CMR9"/>
              </a:rPr>
              <a:t>) and large phase advance (</a:t>
            </a:r>
            <a:r>
              <a:rPr lang="en-US" sz="1800" b="0" i="0" u="none" strike="noStrike" baseline="0" dirty="0">
                <a:latin typeface="CMMI9"/>
              </a:rPr>
              <a:t>t</a:t>
            </a:r>
            <a:r>
              <a:rPr lang="en-US" dirty="0">
                <a:latin typeface="CMR9"/>
              </a:rPr>
              <a:t>tbar</a:t>
            </a:r>
            <a:r>
              <a:rPr lang="en-US" sz="1800" b="0" i="0" u="none" strike="noStrike" baseline="0" dirty="0">
                <a:latin typeface="CMR9"/>
              </a:rPr>
              <a:t>). HFD optics are the most</a:t>
            </a:r>
          </a:p>
          <a:p>
            <a:pPr algn="l"/>
            <a:r>
              <a:rPr lang="en-US" sz="1800" b="0" i="0" u="none" strike="noStrike" baseline="0" dirty="0">
                <a:latin typeface="CMR9"/>
              </a:rPr>
              <a:t>anharmonic and achromatic options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9C14CC-95F7-1B52-460B-2E4C170D7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00" y="3411547"/>
            <a:ext cx="11101589" cy="19318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67F1BC-A917-9241-C9E5-07D0B67FDB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84" y="1052736"/>
            <a:ext cx="11233249" cy="20704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8463FB7-A269-D3B9-0887-4E991A3C28C0}"/>
              </a:ext>
            </a:extLst>
          </p:cNvPr>
          <p:cNvSpPr/>
          <p:nvPr/>
        </p:nvSpPr>
        <p:spPr>
          <a:xfrm>
            <a:off x="767408" y="1556792"/>
            <a:ext cx="943304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5ADDC1-5F45-5649-B4CF-A809BAA41F73}"/>
              </a:ext>
            </a:extLst>
          </p:cNvPr>
          <p:cNvSpPr txBox="1"/>
          <p:nvPr/>
        </p:nvSpPr>
        <p:spPr>
          <a:xfrm>
            <a:off x="4511824" y="20612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Missing </a:t>
            </a:r>
            <a:r>
              <a:rPr lang="en-US" dirty="0" err="1"/>
              <a:t>sextupoles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20373E-0399-10E9-81F1-0DB209A1690D}"/>
              </a:ext>
            </a:extLst>
          </p:cNvPr>
          <p:cNvCxnSpPr>
            <a:cxnSpLocks/>
          </p:cNvCxnSpPr>
          <p:nvPr/>
        </p:nvCxnSpPr>
        <p:spPr>
          <a:xfrm flipH="1" flipV="1">
            <a:off x="839416" y="1606797"/>
            <a:ext cx="3672408" cy="600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C95DBDB-04BC-7A12-021F-8B96C8DDC860}"/>
              </a:ext>
            </a:extLst>
          </p:cNvPr>
          <p:cNvCxnSpPr>
            <a:cxnSpLocks/>
            <a:endCxn id="10" idx="0"/>
          </p:cNvCxnSpPr>
          <p:nvPr/>
        </p:nvCxnSpPr>
        <p:spPr>
          <a:xfrm flipV="1">
            <a:off x="5483932" y="1556792"/>
            <a:ext cx="0" cy="350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5AA1926-98A3-1812-A483-4696AC9DF4F2}"/>
              </a:ext>
            </a:extLst>
          </p:cNvPr>
          <p:cNvCxnSpPr>
            <a:cxnSpLocks/>
          </p:cNvCxnSpPr>
          <p:nvPr/>
        </p:nvCxnSpPr>
        <p:spPr>
          <a:xfrm flipV="1">
            <a:off x="6645742" y="1569503"/>
            <a:ext cx="3482706" cy="676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2020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36871F-7A3F-A635-212A-131C5C5EF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80" y="620688"/>
            <a:ext cx="8373891" cy="753033"/>
          </a:xfrm>
        </p:spPr>
        <p:txBody>
          <a:bodyPr/>
          <a:lstStyle/>
          <a:p>
            <a:r>
              <a:rPr lang="en-US" dirty="0"/>
              <a:t>It is possible to design highly achromatic and anharmonic low beta insertions =&gt;  LCC optic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D23CF3-9178-7673-E222-7A4C52BF9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38" y="1988840"/>
            <a:ext cx="11631899" cy="422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067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577" y="28147"/>
            <a:ext cx="6285659" cy="753033"/>
          </a:xfrm>
        </p:spPr>
        <p:txBody>
          <a:bodyPr/>
          <a:lstStyle/>
          <a:p>
            <a:r>
              <a:rPr lang="en-US" dirty="0"/>
              <a:t>Final Focus chromaticity compensation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4E893A-0B61-70BA-7DD9-13038EE60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116632"/>
            <a:ext cx="3883934" cy="66887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D83E1C-656D-50BE-5748-111E44B6C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792" y="1556792"/>
            <a:ext cx="3946314" cy="422108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1ADD5DE-A4F1-1983-FB20-7B4177033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248" y="1628800"/>
            <a:ext cx="3672939" cy="321297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FE2A0043-2778-26D4-8AB1-E0C8E6921B62}"/>
              </a:ext>
            </a:extLst>
          </p:cNvPr>
          <p:cNvSpPr txBox="1"/>
          <p:nvPr/>
        </p:nvSpPr>
        <p:spPr>
          <a:xfrm>
            <a:off x="8340688" y="5123589"/>
            <a:ext cx="3634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Higher order effects are</a:t>
            </a:r>
          </a:p>
          <a:p>
            <a:r>
              <a:rPr lang="en-US" dirty="0"/>
              <a:t>optimized by proper dimensioning</a:t>
            </a:r>
          </a:p>
          <a:p>
            <a:r>
              <a:rPr lang="en-US" dirty="0"/>
              <a:t>of dipoles and beta functions </a:t>
            </a:r>
          </a:p>
        </p:txBody>
      </p:sp>
    </p:spTree>
    <p:extLst>
      <p:ext uri="{BB962C8B-B14F-4D97-AF65-F5344CB8AC3E}">
        <p14:creationId xmlns:p14="http://schemas.microsoft.com/office/powerpoint/2010/main" val="4113294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ring transverse DA                                                    LCC ttbar optic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8393794" y="1988840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energy dynamic is linear.</a:t>
            </a:r>
          </a:p>
          <a:p>
            <a:r>
              <a:rPr lang="en-US" dirty="0"/>
              <a:t>“Resonances” are virtually not existing.</a:t>
            </a:r>
          </a:p>
          <a:p>
            <a:r>
              <a:rPr lang="en-US" dirty="0"/>
              <a:t>Extremely </a:t>
            </a:r>
            <a:r>
              <a:rPr lang="en-US" dirty="0" err="1"/>
              <a:t>favourable</a:t>
            </a:r>
            <a:r>
              <a:rPr lang="en-US" dirty="0"/>
              <a:t> dynamics to minimize </a:t>
            </a:r>
            <a:r>
              <a:rPr lang="en-US" dirty="0" err="1"/>
              <a:t>BeamBeam</a:t>
            </a:r>
            <a:r>
              <a:rPr lang="en-US" dirty="0"/>
              <a:t> degradation (DS)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F4B0E8-8F80-5459-C47E-7CE070F05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379691"/>
            <a:ext cx="2540485" cy="49727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C89EE4-9156-E9DE-915D-C440E5709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624" y="1340768"/>
            <a:ext cx="2808312" cy="51259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6FF934-0194-D07D-C1ED-E270A353A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900" y="1412776"/>
            <a:ext cx="2725997" cy="49727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DF25DB7-B905-46F5-D296-73ECC3695D72}"/>
              </a:ext>
            </a:extLst>
          </p:cNvPr>
          <p:cNvSpPr txBox="1"/>
          <p:nvPr/>
        </p:nvSpPr>
        <p:spPr>
          <a:xfrm>
            <a:off x="8393794" y="4388217"/>
            <a:ext cx="3288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The quest/dream for a “quasi” </a:t>
            </a:r>
          </a:p>
          <a:p>
            <a:r>
              <a:rPr lang="en-US" dirty="0">
                <a:solidFill>
                  <a:srgbClr val="132577"/>
                </a:solidFill>
              </a:rPr>
              <a:t>time-independent trajectory is</a:t>
            </a:r>
          </a:p>
          <a:p>
            <a:r>
              <a:rPr lang="en-US" dirty="0">
                <a:solidFill>
                  <a:srgbClr val="132577"/>
                </a:solidFill>
              </a:rPr>
              <a:t>at reach!</a:t>
            </a:r>
          </a:p>
        </p:txBody>
      </p:sp>
    </p:spTree>
    <p:extLst>
      <p:ext uri="{BB962C8B-B14F-4D97-AF65-F5344CB8AC3E}">
        <p14:creationId xmlns:p14="http://schemas.microsoft.com/office/powerpoint/2010/main" val="1759611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3B8F3-212A-6F4D-9306-428F68E56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476672"/>
            <a:ext cx="10804760" cy="405452"/>
          </a:xfrm>
        </p:spPr>
        <p:txBody>
          <a:bodyPr/>
          <a:lstStyle/>
          <a:p>
            <a:r>
              <a:rPr lang="en-US" dirty="0" err="1"/>
              <a:t>Sextupoles</a:t>
            </a:r>
            <a:r>
              <a:rPr lang="en-US" dirty="0"/>
              <a:t> gradients (1 octant)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550C2-8F91-C940-BEF5-AB12549B73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B948E-AD74-2D45-9ADE-3F547D98FBB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956A32-DE3B-B740-A5CA-BEC69404B724}"/>
              </a:ext>
            </a:extLst>
          </p:cNvPr>
          <p:cNvSpPr txBox="1"/>
          <p:nvPr/>
        </p:nvSpPr>
        <p:spPr>
          <a:xfrm>
            <a:off x="2248121" y="5849101"/>
            <a:ext cx="7305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Smaller </a:t>
            </a:r>
            <a:r>
              <a:rPr lang="en-US" dirty="0" err="1"/>
              <a:t>sextupole</a:t>
            </a:r>
            <a:r>
              <a:rPr lang="en-US" dirty="0"/>
              <a:t> gradients </a:t>
            </a:r>
            <a:r>
              <a:rPr lang="en-US" dirty="0">
                <a:sym typeface="Wingdings" pitchFamily="2" charset="2"/>
              </a:rPr>
              <a:t> Relaxed requirements and tolerances.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9ADA48-D0F4-4F40-9EE7-F33ECAF1F812}"/>
              </a:ext>
            </a:extLst>
          </p:cNvPr>
          <p:cNvSpPr txBox="1"/>
          <p:nvPr/>
        </p:nvSpPr>
        <p:spPr>
          <a:xfrm>
            <a:off x="10632504" y="1456252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904 m </a:t>
            </a:r>
          </a:p>
          <a:p>
            <a:r>
              <a:rPr lang="en-US" dirty="0"/>
              <a:t>773 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ED321B-D624-904A-B33C-F4B134346B93}"/>
              </a:ext>
            </a:extLst>
          </p:cNvPr>
          <p:cNvSpPr txBox="1"/>
          <p:nvPr/>
        </p:nvSpPr>
        <p:spPr>
          <a:xfrm>
            <a:off x="10632503" y="3501008"/>
            <a:ext cx="1018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3506 m </a:t>
            </a:r>
          </a:p>
          <a:p>
            <a:r>
              <a:rPr lang="en-US" dirty="0"/>
              <a:t>773 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85C1EB-C3CA-7E48-B898-0F46826BB3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37" y="1358059"/>
            <a:ext cx="9607575" cy="437519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E94D2A1-ED7C-2716-F31D-33F7781CFA7C}"/>
              </a:ext>
            </a:extLst>
          </p:cNvPr>
          <p:cNvCxnSpPr>
            <a:cxnSpLocks/>
          </p:cNvCxnSpPr>
          <p:nvPr/>
        </p:nvCxnSpPr>
        <p:spPr>
          <a:xfrm flipH="1" flipV="1">
            <a:off x="1919536" y="3068960"/>
            <a:ext cx="360040" cy="3600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12A90E-B1C4-3C74-D8E5-9FD52C870284}"/>
              </a:ext>
            </a:extLst>
          </p:cNvPr>
          <p:cNvCxnSpPr>
            <a:cxnSpLocks/>
          </p:cNvCxnSpPr>
          <p:nvPr/>
        </p:nvCxnSpPr>
        <p:spPr>
          <a:xfrm flipH="1" flipV="1">
            <a:off x="2135560" y="3068960"/>
            <a:ext cx="144016" cy="36004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358B204-4297-9B9B-F95F-2C492719AE73}"/>
              </a:ext>
            </a:extLst>
          </p:cNvPr>
          <p:cNvSpPr txBox="1"/>
          <p:nvPr/>
        </p:nvSpPr>
        <p:spPr>
          <a:xfrm>
            <a:off x="1775520" y="3408630"/>
            <a:ext cx="22589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Outgoing FF </a:t>
            </a:r>
            <a:r>
              <a:rPr lang="en-US" sz="1200" dirty="0" err="1">
                <a:solidFill>
                  <a:srgbClr val="C00000"/>
                </a:solidFill>
              </a:rPr>
              <a:t>CCSy</a:t>
            </a:r>
            <a:r>
              <a:rPr lang="en-US" sz="1200" dirty="0">
                <a:solidFill>
                  <a:srgbClr val="C00000"/>
                </a:solidFill>
              </a:rPr>
              <a:t> </a:t>
            </a:r>
            <a:r>
              <a:rPr lang="en-US" sz="1200" dirty="0" err="1">
                <a:solidFill>
                  <a:srgbClr val="C00000"/>
                </a:solidFill>
              </a:rPr>
              <a:t>sextupoles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78F672-2921-9423-5862-505F0B61D5D1}"/>
              </a:ext>
            </a:extLst>
          </p:cNvPr>
          <p:cNvCxnSpPr>
            <a:cxnSpLocks/>
          </p:cNvCxnSpPr>
          <p:nvPr/>
        </p:nvCxnSpPr>
        <p:spPr>
          <a:xfrm flipH="1" flipV="1">
            <a:off x="2783632" y="3068960"/>
            <a:ext cx="216024" cy="2320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E3560A6-D33D-0E5F-4D70-54F38696EA80}"/>
              </a:ext>
            </a:extLst>
          </p:cNvPr>
          <p:cNvSpPr txBox="1"/>
          <p:nvPr/>
        </p:nvSpPr>
        <p:spPr>
          <a:xfrm>
            <a:off x="2923718" y="3216339"/>
            <a:ext cx="1241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Crab </a:t>
            </a:r>
            <a:r>
              <a:rPr lang="en-US" sz="1200" dirty="0" err="1">
                <a:solidFill>
                  <a:srgbClr val="C00000"/>
                </a:solidFill>
              </a:rPr>
              <a:t>Sextupole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E8C1F5-3E1C-97F9-0019-4EFF1EEA3A82}"/>
              </a:ext>
            </a:extLst>
          </p:cNvPr>
          <p:cNvSpPr txBox="1"/>
          <p:nvPr/>
        </p:nvSpPr>
        <p:spPr>
          <a:xfrm>
            <a:off x="5123496" y="1537628"/>
            <a:ext cx="14045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Z mode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A21A23-364B-19CC-CF9D-BCA601BCB063}"/>
              </a:ext>
            </a:extLst>
          </p:cNvPr>
          <p:cNvSpPr txBox="1"/>
          <p:nvPr/>
        </p:nvSpPr>
        <p:spPr>
          <a:xfrm>
            <a:off x="5195504" y="3697868"/>
            <a:ext cx="1904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ttbar mode</a:t>
            </a:r>
          </a:p>
        </p:txBody>
      </p:sp>
    </p:spTree>
    <p:extLst>
      <p:ext uri="{BB962C8B-B14F-4D97-AF65-F5344CB8AC3E}">
        <p14:creationId xmlns:p14="http://schemas.microsoft.com/office/powerpoint/2010/main" val="3185526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AE20-16DC-1143-A150-A706A3B56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evolution over 5 turns on and off energy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95C9E-72D5-9541-9B22-311A07B490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1E685-0A4F-DD4F-B7AB-551DF81A8F5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A33076-5BFD-3341-B2CF-541A9F905294}"/>
              </a:ext>
            </a:extLst>
          </p:cNvPr>
          <p:cNvSpPr txBox="1"/>
          <p:nvPr/>
        </p:nvSpPr>
        <p:spPr>
          <a:xfrm>
            <a:off x="9054380" y="584283"/>
            <a:ext cx="298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No SR in dipoles (no effect)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E29DF22-1F82-8441-9BCB-1789E9ACFDCC}"/>
              </a:ext>
            </a:extLst>
          </p:cNvPr>
          <p:cNvGrpSpPr/>
          <p:nvPr/>
        </p:nvGrpSpPr>
        <p:grpSpPr>
          <a:xfrm>
            <a:off x="551384" y="1400654"/>
            <a:ext cx="5392532" cy="4173979"/>
            <a:chOff x="343428" y="699115"/>
            <a:chExt cx="6246173" cy="483472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4DEDDD-DC78-2E40-8875-80CF51919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2"/>
            <a:stretch/>
          </p:blipFill>
          <p:spPr>
            <a:xfrm>
              <a:off x="343428" y="699115"/>
              <a:ext cx="6240016" cy="161908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2EED722-ECB1-9B4D-857B-8EB4E16FB1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2"/>
            <a:stretch/>
          </p:blipFill>
          <p:spPr>
            <a:xfrm>
              <a:off x="343428" y="2295664"/>
              <a:ext cx="6246173" cy="162068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856EF6-435D-F047-B23A-BE8DD8C64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2"/>
            <a:stretch/>
          </p:blipFill>
          <p:spPr>
            <a:xfrm>
              <a:off x="343429" y="3914750"/>
              <a:ext cx="6240016" cy="1619087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2E5944F-2BC0-AA4E-8007-3A9D156E86D8}"/>
              </a:ext>
            </a:extLst>
          </p:cNvPr>
          <p:cNvGrpSpPr/>
          <p:nvPr/>
        </p:nvGrpSpPr>
        <p:grpSpPr>
          <a:xfrm>
            <a:off x="6412479" y="1400654"/>
            <a:ext cx="5300145" cy="4173979"/>
            <a:chOff x="6583444" y="699115"/>
            <a:chExt cx="6222599" cy="484963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AC40BDB-8E1C-AF40-9679-55C364EF52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839"/>
            <a:stretch/>
          </p:blipFill>
          <p:spPr>
            <a:xfrm>
              <a:off x="6583444" y="699115"/>
              <a:ext cx="6222599" cy="1619088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FA404B6-5B57-6A43-87D3-AD876B72AE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>
            <a:xfrm>
              <a:off x="6613453" y="3974042"/>
              <a:ext cx="6192589" cy="157470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FC22DC47-2AFF-CB49-A1A6-E61DBD0925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7677"/>
            <a:stretch/>
          </p:blipFill>
          <p:spPr>
            <a:xfrm>
              <a:off x="6583444" y="2318203"/>
              <a:ext cx="6222599" cy="1655840"/>
            </a:xfrm>
            <a:prstGeom prst="rect">
              <a:avLst/>
            </a:prstGeom>
          </p:spPr>
        </p:pic>
      </p:grpSp>
      <p:sp>
        <p:nvSpPr>
          <p:cNvPr id="30" name="Content Placeholder 7">
            <a:extLst>
              <a:ext uri="{FF2B5EF4-FFF2-40B4-BE49-F238E27FC236}">
                <a16:creationId xmlns:a16="http://schemas.microsoft.com/office/drawing/2014/main" id="{D221D0EA-E5FE-5048-B9C3-D5DD37545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182084"/>
            <a:ext cx="5687981" cy="4623180"/>
          </a:xfrm>
          <a:ln>
            <a:solidFill>
              <a:schemeClr val="tx2"/>
            </a:solidFill>
          </a:ln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31" name="Content Placeholder 7">
            <a:extLst>
              <a:ext uri="{FF2B5EF4-FFF2-40B4-BE49-F238E27FC236}">
                <a16:creationId xmlns:a16="http://schemas.microsoft.com/office/drawing/2014/main" id="{7945F876-68D1-0A4F-A898-47A527620260}"/>
              </a:ext>
            </a:extLst>
          </p:cNvPr>
          <p:cNvSpPr txBox="1">
            <a:spLocks/>
          </p:cNvSpPr>
          <p:nvPr/>
        </p:nvSpPr>
        <p:spPr bwMode="gray">
          <a:xfrm>
            <a:off x="6212361" y="1182085"/>
            <a:ext cx="5739639" cy="462318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F96A8C-BF6D-544C-8292-7BB90650C883}"/>
              </a:ext>
            </a:extLst>
          </p:cNvPr>
          <p:cNvSpPr txBox="1"/>
          <p:nvPr/>
        </p:nvSpPr>
        <p:spPr>
          <a:xfrm>
            <a:off x="515056" y="5940442"/>
            <a:ext cx="6553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SYNCHROTRON RADIATION AND CRAB SEXTUPOLES 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44ECFC-72C4-26B9-2791-4235DCDFC228}"/>
              </a:ext>
            </a:extLst>
          </p:cNvPr>
          <p:cNvSpPr txBox="1"/>
          <p:nvPr/>
        </p:nvSpPr>
        <p:spPr>
          <a:xfrm>
            <a:off x="5582719" y="1842682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 energy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EE6FCB-0316-5DAE-8B84-1AEF2AB68653}"/>
              </a:ext>
            </a:extLst>
          </p:cNvPr>
          <p:cNvSpPr txBox="1"/>
          <p:nvPr/>
        </p:nvSpPr>
        <p:spPr>
          <a:xfrm>
            <a:off x="5549490" y="3236198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De = 0.002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1354AE-16F9-2E82-9932-0DB4B84EC981}"/>
              </a:ext>
            </a:extLst>
          </p:cNvPr>
          <p:cNvSpPr txBox="1"/>
          <p:nvPr/>
        </p:nvSpPr>
        <p:spPr>
          <a:xfrm>
            <a:off x="5582719" y="4530439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De = -0.002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E751A6-31F8-3C86-C687-327D4B43F0C8}"/>
              </a:ext>
            </a:extLst>
          </p:cNvPr>
          <p:cNvSpPr txBox="1"/>
          <p:nvPr/>
        </p:nvSpPr>
        <p:spPr>
          <a:xfrm>
            <a:off x="7069030" y="5885377"/>
            <a:ext cx="4671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Starfish plots provide a “quick” overview of the combined</a:t>
            </a:r>
          </a:p>
          <a:p>
            <a:r>
              <a:rPr lang="en-US" sz="1400" dirty="0">
                <a:solidFill>
                  <a:srgbClr val="C00000"/>
                </a:solidFill>
              </a:rPr>
              <a:t>effect of all the resonant driving terms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382BEB-F7C8-BDD9-297D-1BBB8360631B}"/>
              </a:ext>
            </a:extLst>
          </p:cNvPr>
          <p:cNvSpPr txBox="1"/>
          <p:nvPr/>
        </p:nvSpPr>
        <p:spPr>
          <a:xfrm>
            <a:off x="2941002" y="980728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GHC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DAA564-D561-9E0D-ACDC-C67F4ECC0C57}"/>
              </a:ext>
            </a:extLst>
          </p:cNvPr>
          <p:cNvSpPr txBox="1"/>
          <p:nvPr/>
        </p:nvSpPr>
        <p:spPr>
          <a:xfrm>
            <a:off x="8785447" y="980728"/>
            <a:ext cx="9044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LCC</a:t>
            </a:r>
          </a:p>
        </p:txBody>
      </p:sp>
    </p:spTree>
    <p:extLst>
      <p:ext uri="{BB962C8B-B14F-4D97-AF65-F5344CB8AC3E}">
        <p14:creationId xmlns:p14="http://schemas.microsoft.com/office/powerpoint/2010/main" val="38299062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36F1CE6-D303-5F76-1DB5-84E76F615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504" y="332656"/>
            <a:ext cx="7344816" cy="477460"/>
          </a:xfrm>
        </p:spPr>
        <p:txBody>
          <a:bodyPr/>
          <a:lstStyle/>
          <a:p>
            <a:r>
              <a:rPr lang="en-US" dirty="0"/>
              <a:t>DA with </a:t>
            </a:r>
            <a:r>
              <a:rPr lang="en-US" dirty="0" err="1"/>
              <a:t>BeamBeam</a:t>
            </a:r>
            <a:r>
              <a:rPr lang="en-US" dirty="0"/>
              <a:t> for GHC and LCC optics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B5CB656-A3B6-1F30-426A-428AC0390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1077412"/>
            <a:ext cx="4043773" cy="3384376"/>
          </a:xfrm>
          <a:prstGeom prst="rect">
            <a:avLst/>
          </a:prstGeom>
        </p:spPr>
      </p:pic>
      <p:pic>
        <p:nvPicPr>
          <p:cNvPr id="5" name="Рисунок 15">
            <a:extLst>
              <a:ext uri="{FF2B5EF4-FFF2-40B4-BE49-F238E27FC236}">
                <a16:creationId xmlns:a16="http://schemas.microsoft.com/office/drawing/2014/main" id="{31671403-35E8-9920-6245-66D7ADC8D7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978383"/>
            <a:ext cx="3960440" cy="33146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D48218-07AA-2FFB-59C6-AD7623F6DF8F}"/>
              </a:ext>
            </a:extLst>
          </p:cNvPr>
          <p:cNvSpPr txBox="1"/>
          <p:nvPr/>
        </p:nvSpPr>
        <p:spPr>
          <a:xfrm>
            <a:off x="9552384" y="6021288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 </a:t>
            </a:r>
            <a:r>
              <a:rPr lang="en-US" sz="2400" b="1" dirty="0" err="1"/>
              <a:t>Shatilov</a:t>
            </a:r>
            <a:endParaRPr lang="en-US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FB67DB-12C9-6448-30D3-016933786E1E}"/>
              </a:ext>
            </a:extLst>
          </p:cNvPr>
          <p:cNvSpPr txBox="1"/>
          <p:nvPr/>
        </p:nvSpPr>
        <p:spPr>
          <a:xfrm>
            <a:off x="2423592" y="4437112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GHC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FD110A-A5F9-3163-C095-E83D16CEC027}"/>
              </a:ext>
            </a:extLst>
          </p:cNvPr>
          <p:cNvSpPr txBox="1"/>
          <p:nvPr/>
        </p:nvSpPr>
        <p:spPr>
          <a:xfrm>
            <a:off x="6545670" y="4424498"/>
            <a:ext cx="3438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LCC (preliminary optic)</a:t>
            </a:r>
          </a:p>
        </p:txBody>
      </p:sp>
    </p:spTree>
    <p:extLst>
      <p:ext uri="{BB962C8B-B14F-4D97-AF65-F5344CB8AC3E}">
        <p14:creationId xmlns:p14="http://schemas.microsoft.com/office/powerpoint/2010/main" val="1352716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12BD40-A30C-8086-3BC9-117DC3375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D6AC23-2572-1906-FCC2-46CC98386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369" y="505607"/>
            <a:ext cx="9879261" cy="625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9486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5573885-5427-D840-8A3E-12F1E9905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773" y="387070"/>
            <a:ext cx="7495451" cy="481913"/>
          </a:xfrm>
        </p:spPr>
        <p:txBody>
          <a:bodyPr/>
          <a:lstStyle/>
          <a:p>
            <a:r>
              <a:rPr lang="en-US" sz="3200" dirty="0">
                <a:solidFill>
                  <a:srgbClr val="002060"/>
                </a:solidFill>
              </a:rPr>
              <a:t>Crab waist concept applied to 6D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201F632-222B-1E43-8048-6CBA84C4E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340769"/>
            <a:ext cx="5687981" cy="4854343"/>
          </a:xfrm>
          <a:ln>
            <a:solidFill>
              <a:schemeClr val="tx2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27C40D-C0F1-014C-9A32-B12201F8D4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896289-535B-7041-9512-B459BFA262A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l 7th FCC-</a:t>
            </a:r>
            <a:r>
              <a:rPr lang="en-US" dirty="0" err="1"/>
              <a:t>ee</a:t>
            </a:r>
            <a:r>
              <a:rPr lang="en-US" dirty="0"/>
              <a:t> physics workshop l 29Jan-2Feb 2024 l </a:t>
            </a:r>
            <a:r>
              <a:rPr lang="en-US" dirty="0" err="1"/>
              <a:t>S.M.Liuzzo</a:t>
            </a:r>
            <a:r>
              <a:rPr lang="en-US" dirty="0"/>
              <a:t>, </a:t>
            </a:r>
            <a:r>
              <a:rPr lang="en-US" dirty="0" err="1"/>
              <a:t>P.Raimondi</a:t>
            </a:r>
            <a:r>
              <a:rPr lang="en-US" dirty="0"/>
              <a:t>, </a:t>
            </a:r>
            <a:r>
              <a:rPr lang="en-US" dirty="0" err="1"/>
              <a:t>M.Hofer</a:t>
            </a:r>
            <a:endParaRPr lang="fr-FR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3FC3DFA0-2011-9148-808E-82640D9B33C3}"/>
              </a:ext>
            </a:extLst>
          </p:cNvPr>
          <p:cNvSpPr txBox="1">
            <a:spLocks/>
          </p:cNvSpPr>
          <p:nvPr/>
        </p:nvSpPr>
        <p:spPr bwMode="gray">
          <a:xfrm>
            <a:off x="6212361" y="1340768"/>
            <a:ext cx="5739639" cy="4854343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F57C2B9-E6DB-1C4E-8279-D20A395B14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97" y="1586600"/>
            <a:ext cx="5363689" cy="160351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371A2B-DCF5-A04F-95E1-1C77479DC5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7" t="53213" r="48161"/>
          <a:stretch/>
        </p:blipFill>
        <p:spPr>
          <a:xfrm>
            <a:off x="8976320" y="3386800"/>
            <a:ext cx="2808312" cy="212996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C23E92F-387C-D84F-B591-A8E91D3F16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1" r="49338" b="48836"/>
          <a:stretch/>
        </p:blipFill>
        <p:spPr>
          <a:xfrm>
            <a:off x="6287604" y="3390332"/>
            <a:ext cx="2688716" cy="21250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D9B2E0-992E-F24E-BBB1-4F19EDF513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8" r="49850" b="48089"/>
          <a:stretch/>
        </p:blipFill>
        <p:spPr>
          <a:xfrm>
            <a:off x="377365" y="3416684"/>
            <a:ext cx="2627129" cy="20917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5944449-8C59-1B46-B30A-AF00AF36ECD4}"/>
              </a:ext>
            </a:extLst>
          </p:cNvPr>
          <p:cNvSpPr txBox="1"/>
          <p:nvPr/>
        </p:nvSpPr>
        <p:spPr>
          <a:xfrm>
            <a:off x="997273" y="5610161"/>
            <a:ext cx="424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Missing line = Optics computation failed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64D48D7-0498-CE45-917F-E4AC7B5ED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604" y="1442584"/>
            <a:ext cx="5585592" cy="172819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405F43B-DA42-8C46-9E0C-EA25FA84921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49471"/>
          <a:stretch/>
        </p:blipFill>
        <p:spPr>
          <a:xfrm>
            <a:off x="3143672" y="3314792"/>
            <a:ext cx="2672690" cy="21831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028A7F-189B-6228-533A-B927FFF04CAD}"/>
              </a:ext>
            </a:extLst>
          </p:cNvPr>
          <p:cNvSpPr txBox="1"/>
          <p:nvPr/>
        </p:nvSpPr>
        <p:spPr>
          <a:xfrm>
            <a:off x="230529" y="1370981"/>
            <a:ext cx="11896643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C00000"/>
                </a:solidFill>
              </a:rPr>
              <a:t>Beambeam</a:t>
            </a:r>
            <a:r>
              <a:rPr lang="en-US" dirty="0">
                <a:solidFill>
                  <a:srgbClr val="C00000"/>
                </a:solidFill>
              </a:rPr>
              <a:t> is minimized when all colliding particle have the same betas independently from their position </a:t>
            </a:r>
          </a:p>
          <a:p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C00000"/>
                </a:solidFill>
              </a:rPr>
              <a:t>Beambeam</a:t>
            </a:r>
            <a:r>
              <a:rPr lang="en-US" dirty="0">
                <a:solidFill>
                  <a:srgbClr val="C00000"/>
                </a:solidFill>
              </a:rPr>
              <a:t> could improve when all colliding particle have the same betas independently from their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Due to </a:t>
            </a:r>
            <a:r>
              <a:rPr lang="en-US" dirty="0" err="1">
                <a:solidFill>
                  <a:srgbClr val="C00000"/>
                </a:solidFill>
              </a:rPr>
              <a:t>beamstralung</a:t>
            </a:r>
            <a:r>
              <a:rPr lang="en-US" dirty="0">
                <a:solidFill>
                  <a:srgbClr val="C00000"/>
                </a:solidFill>
              </a:rPr>
              <a:t>, particles lose energy at the IP =&gt; a large DA and MA at the IP is desirable</a:t>
            </a:r>
          </a:p>
          <a:p>
            <a:r>
              <a:rPr lang="en-US" dirty="0">
                <a:solidFill>
                  <a:srgbClr val="C00000"/>
                </a:solidFill>
              </a:rPr>
              <a:t>     moreover if the BW is not flat, they will also exercise </a:t>
            </a:r>
            <a:r>
              <a:rPr lang="en-US" dirty="0" err="1">
                <a:solidFill>
                  <a:srgbClr val="C00000"/>
                </a:solidFill>
              </a:rPr>
              <a:t>betabeating</a:t>
            </a:r>
            <a:r>
              <a:rPr lang="en-US" dirty="0">
                <a:solidFill>
                  <a:srgbClr val="C00000"/>
                </a:solidFill>
              </a:rPr>
              <a:t> further reducing the effective IP MA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69803B-0995-9AB2-E8DC-38E6A81048E4}"/>
              </a:ext>
            </a:extLst>
          </p:cNvPr>
          <p:cNvSpPr txBox="1"/>
          <p:nvPr/>
        </p:nvSpPr>
        <p:spPr>
          <a:xfrm>
            <a:off x="5070826" y="532378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GHC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004D1-3C6D-4DAC-1BFD-997E46006B9E}"/>
              </a:ext>
            </a:extLst>
          </p:cNvPr>
          <p:cNvSpPr txBox="1"/>
          <p:nvPr/>
        </p:nvSpPr>
        <p:spPr>
          <a:xfrm>
            <a:off x="10870981" y="530120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248861-512E-3D73-BC95-1538A816A6A1}"/>
              </a:ext>
            </a:extLst>
          </p:cNvPr>
          <p:cNvCxnSpPr>
            <a:cxnSpLocks/>
          </p:cNvCxnSpPr>
          <p:nvPr/>
        </p:nvCxnSpPr>
        <p:spPr>
          <a:xfrm flipH="1">
            <a:off x="1487488" y="2246524"/>
            <a:ext cx="5472608" cy="2478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FF712E-B440-7234-D393-A75C0A9D7B81}"/>
              </a:ext>
            </a:extLst>
          </p:cNvPr>
          <p:cNvCxnSpPr/>
          <p:nvPr/>
        </p:nvCxnSpPr>
        <p:spPr>
          <a:xfrm flipH="1">
            <a:off x="1559496" y="3119653"/>
            <a:ext cx="1607143" cy="1524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87408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8" y="129091"/>
            <a:ext cx="10966179" cy="753033"/>
          </a:xfrm>
        </p:spPr>
        <p:txBody>
          <a:bodyPr/>
          <a:lstStyle/>
          <a:p>
            <a:r>
              <a:rPr lang="en-US" dirty="0"/>
              <a:t>Dynamic aperture without and with Synchrotron Radiation for FCC Z-mode</a:t>
            </a:r>
          </a:p>
        </p:txBody>
      </p:sp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CC2AA317-F263-F39C-8C05-FCE0ADF442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39" y="1389645"/>
            <a:ext cx="5055281" cy="3830149"/>
          </a:xfrm>
          <a:prstGeom prst="rect">
            <a:avLst/>
          </a:prstGeom>
        </p:spPr>
      </p:pic>
      <p:pic>
        <p:nvPicPr>
          <p:cNvPr id="7" name="Picture 6" descr="A graph of a graph showing different types of data&#10;&#10;Description automatically generated with medium confidence">
            <a:extLst>
              <a:ext uri="{FF2B5EF4-FFF2-40B4-BE49-F238E27FC236}">
                <a16:creationId xmlns:a16="http://schemas.microsoft.com/office/drawing/2014/main" id="{0AE43769-D023-0B49-B344-2FA6B29A61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950" y="1418671"/>
            <a:ext cx="5055281" cy="38497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DF099E-4028-9B40-7F5E-C1672075139D}"/>
              </a:ext>
            </a:extLst>
          </p:cNvPr>
          <p:cNvSpPr txBox="1"/>
          <p:nvPr/>
        </p:nvSpPr>
        <p:spPr>
          <a:xfrm>
            <a:off x="1464519" y="242088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v_87 no </a:t>
            </a:r>
            <a:r>
              <a:rPr lang="en-US" dirty="0" err="1"/>
              <a:t>decapoles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554BCA-5E47-67C1-326C-C19299EDB671}"/>
              </a:ext>
            </a:extLst>
          </p:cNvPr>
          <p:cNvSpPr txBox="1"/>
          <p:nvPr/>
        </p:nvSpPr>
        <p:spPr>
          <a:xfrm>
            <a:off x="7295162" y="249289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v_89 with </a:t>
            </a:r>
            <a:r>
              <a:rPr lang="en-US" dirty="0" err="1"/>
              <a:t>decapoles</a:t>
            </a:r>
            <a:r>
              <a:rPr lang="en-US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B64613-2DF9-8598-5188-1D3C341C6B82}"/>
              </a:ext>
            </a:extLst>
          </p:cNvPr>
          <p:cNvSpPr txBox="1"/>
          <p:nvPr/>
        </p:nvSpPr>
        <p:spPr>
          <a:xfrm>
            <a:off x="839416" y="5301208"/>
            <a:ext cx="9405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DA and MA are the ultimate limit (optically) to the achievable </a:t>
            </a:r>
            <a:r>
              <a:rPr lang="en-US" dirty="0" err="1"/>
              <a:t>betay</a:t>
            </a:r>
            <a:r>
              <a:rPr lang="en-US" dirty="0"/>
              <a:t>* and luminosity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CFF589-44D2-9E1C-BEF4-13898A32C5DB}"/>
              </a:ext>
            </a:extLst>
          </p:cNvPr>
          <p:cNvSpPr txBox="1"/>
          <p:nvPr/>
        </p:nvSpPr>
        <p:spPr>
          <a:xfrm>
            <a:off x="9756787" y="5805009"/>
            <a:ext cx="1640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132577"/>
                </a:solidFill>
              </a:rPr>
              <a:t>S Liuzzo</a:t>
            </a:r>
          </a:p>
        </p:txBody>
      </p:sp>
    </p:spTree>
    <p:extLst>
      <p:ext uri="{BB962C8B-B14F-4D97-AF65-F5344CB8AC3E}">
        <p14:creationId xmlns:p14="http://schemas.microsoft.com/office/powerpoint/2010/main" val="35390203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DA91F-7091-624D-AAC8-37BE1A07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Momentum Acceptance no synchrotron Radiation (OPTIMISTIC)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8E8E2-FB45-F74C-B23A-E26635AFD1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F2B84-723D-7145-ABAD-1E14C6FF34D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FCC tuning studies l Nov-Dec 2023 l S.Liuzzo, P.Raimondi, M.Hofer</a:t>
            </a:r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7115DD-9735-3B42-8DA8-31898BFE4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315" y="1305225"/>
            <a:ext cx="5874685" cy="31239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614038-663A-DA41-85B4-53A9DB595127}"/>
              </a:ext>
            </a:extLst>
          </p:cNvPr>
          <p:cNvSpPr txBox="1"/>
          <p:nvPr/>
        </p:nvSpPr>
        <p:spPr>
          <a:xfrm>
            <a:off x="551384" y="4471592"/>
            <a:ext cx="11416908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Small momentum acceptance locations have large impact on final Vacuum and </a:t>
            </a:r>
          </a:p>
          <a:p>
            <a:r>
              <a:rPr lang="en-US" sz="2400" dirty="0" err="1"/>
              <a:t>Touschek</a:t>
            </a:r>
            <a:r>
              <a:rPr lang="en-US" sz="2400" dirty="0"/>
              <a:t> Lifetime, LMA with errors further shrinks</a:t>
            </a:r>
          </a:p>
          <a:p>
            <a:endParaRPr lang="en-US" dirty="0"/>
          </a:p>
          <a:p>
            <a:r>
              <a:rPr lang="en-US" sz="2400" dirty="0"/>
              <a:t>It is also worrisome the local angular acceptance (not shown) that due to non </a:t>
            </a:r>
          </a:p>
          <a:p>
            <a:r>
              <a:rPr lang="en-US" sz="2400" dirty="0"/>
              <a:t>linearities and errors can be extremely small, enhancing sensitivity to instabilities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108AD72-221A-314D-A790-3BA5045C28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178744"/>
            <a:ext cx="5297339" cy="31674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9AC896-FD66-E44E-B74A-33BA5D879127}"/>
              </a:ext>
            </a:extLst>
          </p:cNvPr>
          <p:cNvSpPr txBox="1"/>
          <p:nvPr/>
        </p:nvSpPr>
        <p:spPr>
          <a:xfrm>
            <a:off x="10805532" y="93589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LCCO 76</a:t>
            </a:r>
          </a:p>
        </p:txBody>
      </p:sp>
    </p:spTree>
    <p:extLst>
      <p:ext uri="{BB962C8B-B14F-4D97-AF65-F5344CB8AC3E}">
        <p14:creationId xmlns:p14="http://schemas.microsoft.com/office/powerpoint/2010/main" val="4265740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33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3446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LPA&amp;CW are very </a:t>
            </a:r>
            <a:r>
              <a:rPr lang="en-US" sz="2400" dirty="0" err="1">
                <a:solidFill>
                  <a:srgbClr val="132577"/>
                </a:solidFill>
              </a:rPr>
              <a:t>powferful</a:t>
            </a:r>
            <a:r>
              <a:rPr lang="en-US" sz="2400" dirty="0">
                <a:solidFill>
                  <a:srgbClr val="132577"/>
                </a:solidFill>
              </a:rPr>
              <a:t> tools to minimize and linearize BB forces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LPA&amp;CW have the potential of delivering high luminosity, but very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challenging optics-related beam parameters are required, in particular low 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emittances and small IP-betas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These parameters </a:t>
            </a:r>
            <a:r>
              <a:rPr lang="en-US" sz="2400" dirty="0">
                <a:solidFill>
                  <a:srgbClr val="C00000"/>
                </a:solidFill>
              </a:rPr>
              <a:t>should not come with a reintroduction of nonlinearities </a:t>
            </a:r>
            <a:r>
              <a:rPr lang="en-US" sz="2400" dirty="0">
                <a:solidFill>
                  <a:srgbClr val="132577"/>
                </a:solidFill>
              </a:rPr>
              <a:t>that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might diminish or negate the LPA&amp;CW benefits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We can build optics up to the challenge. We have tools and knowhow to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develop solutions up to the task.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  LPA&amp;CW has moved the optimum cross-over point between Circular Colliders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and Linear Colliders by about 50-100GeV/CM. It cannot be excluded that novel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solutions developed for the LCs can shift the balance again.</a:t>
            </a:r>
          </a:p>
          <a:p>
            <a:endParaRPr lang="en-US" sz="2400" dirty="0">
              <a:solidFill>
                <a:srgbClr val="132577"/>
              </a:solidFill>
            </a:endParaRP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0606844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34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3446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LPA&amp;CW concept has been developed based on analytical considerations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 very small emittance, anharmonic and achromatic FODO has been developed by building the minimum periodic sequence with enough degrees of freedom to cancel the transverse </a:t>
            </a:r>
            <a:r>
              <a:rPr lang="en-US" sz="2400" dirty="0" err="1">
                <a:solidFill>
                  <a:srgbClr val="132577"/>
                </a:solidFill>
              </a:rPr>
              <a:t>detunings</a:t>
            </a:r>
            <a:r>
              <a:rPr lang="en-US" sz="2400" dirty="0">
                <a:solidFill>
                  <a:srgbClr val="132577"/>
                </a:solidFill>
              </a:rPr>
              <a:t> and second order chromaticity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Final focus systems can be developed from concepts applied for design of SLC/NLC/SUPERB/etc. The methods to mitigate high order aberrations are determined and optimized analytically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Optimizations based on computer algorithms are very effective for fine optimization of DA&amp;MA, they are less effective in cases where they are used to optimize systems that have very large aberrations as starting with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Conclusions: personal remarks</a:t>
            </a:r>
          </a:p>
        </p:txBody>
      </p:sp>
    </p:spTree>
    <p:extLst>
      <p:ext uri="{BB962C8B-B14F-4D97-AF65-F5344CB8AC3E}">
        <p14:creationId xmlns:p14="http://schemas.microsoft.com/office/powerpoint/2010/main" val="105166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A1704B6-C19C-F2EB-21CF-4FB0FE3DC3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FF1A4F-E8DC-2C9D-34F4-7BEFF527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A40C9E-A9F8-0D10-F8A2-082DFEA20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188640"/>
            <a:ext cx="8764000" cy="655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632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1808337-6897-5829-EFD8-B6B028E740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4280A2-4E98-07A5-59C6-AFD5EEDDC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5E58A8-CE90-A11E-B5AF-27C78D245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188640"/>
            <a:ext cx="8824924" cy="650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07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426639F-93FA-27E4-1535-082B36E2F9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836285-E256-8F80-C70B-06370B247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58AAA7-D1A9-201A-D08B-F37DA8B8D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88640"/>
            <a:ext cx="10035041" cy="651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870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903E64-52AA-BAB1-7D81-124FFF342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E0FBCD-9FFD-3E95-32D1-FAC1FA13F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83" y="1386962"/>
            <a:ext cx="5328592" cy="40840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D5E27C-DC63-4189-3FB8-8F451F6466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1380655"/>
            <a:ext cx="6042417" cy="4428406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6D6A6B01-CF7F-676A-26CD-AF5EC7E22993}"/>
              </a:ext>
            </a:extLst>
          </p:cNvPr>
          <p:cNvSpPr/>
          <p:nvPr/>
        </p:nvSpPr>
        <p:spPr>
          <a:xfrm>
            <a:off x="4871864" y="32849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67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A172617-FFAF-F5C5-C07B-A486FBC34A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53F3AF-A9D0-E962-C765-6C6833268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C8F06B-BDEC-B997-4AB4-02428DACE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928" y="288032"/>
            <a:ext cx="8105463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50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E457C72-38A2-34A2-0CB6-9A8DB63665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575CCC-55FD-923A-E85B-F6FA8883F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3F0560-248A-3034-7724-114C4F116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694" y="0"/>
            <a:ext cx="91686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70054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5570</TotalTime>
  <Words>1752</Words>
  <Application>Microsoft Office PowerPoint</Application>
  <PresentationFormat>Widescreen</PresentationFormat>
  <Paragraphs>269</Paragraphs>
  <Slides>34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6" baseType="lpstr">
      <vt:lpstr>Arial</vt:lpstr>
      <vt:lpstr>Calibri</vt:lpstr>
      <vt:lpstr>CMMI10</vt:lpstr>
      <vt:lpstr>CMMI9</vt:lpstr>
      <vt:lpstr>CMR10</vt:lpstr>
      <vt:lpstr>CMR9</vt:lpstr>
      <vt:lpstr>SFRM1000</vt:lpstr>
      <vt:lpstr>Symbol</vt:lpstr>
      <vt:lpstr>Wingdings</vt:lpstr>
      <vt:lpstr>SLAC_Template_PowerPoint</vt:lpstr>
      <vt:lpstr>2_Office Theme</vt:lpstr>
      <vt:lpstr>Equation</vt:lpstr>
      <vt:lpstr>Crab waist history and prospects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LPW &amp; CW inception</vt:lpstr>
      <vt:lpstr>PowerPoint Presentation</vt:lpstr>
      <vt:lpstr>Crab waist collisions at Daphne</vt:lpstr>
      <vt:lpstr>PowerPoint Presentation</vt:lpstr>
      <vt:lpstr>PowerPoint Presentation</vt:lpstr>
      <vt:lpstr>Implementation of LPW and CW at SuperKEKB</vt:lpstr>
      <vt:lpstr>PowerPoint Presentation</vt:lpstr>
      <vt:lpstr>Lessons learned from CW operations</vt:lpstr>
      <vt:lpstr>PowerPoint Presentation</vt:lpstr>
      <vt:lpstr>Challenges of CW based colliders</vt:lpstr>
      <vt:lpstr>PowerPoint Presentation</vt:lpstr>
      <vt:lpstr>The quest for ARC low emittance lattice for colliders</vt:lpstr>
      <vt:lpstr>It is possible to obtain detuning-free FODOs by proper  placing and tuning of the sextupoles in the sequence</vt:lpstr>
      <vt:lpstr>It is possible to design highly achromatic and anharmonic low beta insertions =&gt;  LCC optic</vt:lpstr>
      <vt:lpstr>Final Focus chromaticity compensation</vt:lpstr>
      <vt:lpstr>Full ring transverse DA                                                    LCC ttbar optic</vt:lpstr>
      <vt:lpstr>Sextupoles gradients (1 octant) </vt:lpstr>
      <vt:lpstr>Phase space evolution over 5 turns on and off energy</vt:lpstr>
      <vt:lpstr>DA with BeamBeam for GHC and LCC optics </vt:lpstr>
      <vt:lpstr>Crab waist concept applied to 6D</vt:lpstr>
      <vt:lpstr>Dynamic aperture without and with Synchrotron Radiation for FCC Z-mode</vt:lpstr>
      <vt:lpstr>Local Momentum Acceptance no synchrotron Radiation (OPTIMISTIC)</vt:lpstr>
      <vt:lpstr>Conclusions</vt:lpstr>
      <vt:lpstr>Conclusions: personal remarks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Pantaleo Raimondi</cp:lastModifiedBy>
  <cp:revision>2130</cp:revision>
  <cp:lastPrinted>2020-03-29T14:00:08Z</cp:lastPrinted>
  <dcterms:created xsi:type="dcterms:W3CDTF">2015-04-08T05:55:09Z</dcterms:created>
  <dcterms:modified xsi:type="dcterms:W3CDTF">2024-09-05T05:53:46Z</dcterms:modified>
</cp:coreProperties>
</file>