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6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embeddedFontLst>
    <p:embeddedFont>
      <p:font typeface="Helvetica Neue" panose="020B0604020202020204" charset="0"/>
      <p:regular r:id="rId22"/>
      <p:bold r:id="rId23"/>
      <p:italic r:id="rId24"/>
      <p:boldItalic r:id="rId25"/>
    </p:embeddedFont>
    <p:embeddedFont>
      <p:font typeface="Helvetica Neue Light" panose="020B060402020202020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0" d="100"/>
          <a:sy n="130" d="100"/>
        </p:scale>
        <p:origin x="19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2f62a36d1d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Google Shape;42;g2f62a36d1d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f62a36d1da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f62a36d1da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f6b8f96679_9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f6b8f96679_9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f62a36d1da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2f62a36d1da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f6b8f96679_9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2f6b8f96679_9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2f62a36d1da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2f62a36d1da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f6b8f96679_9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2f6b8f96679_9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f62a36d1da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f62a36d1da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f62a36d1da_0_2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2f62a36d1da_0_2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2f62a36d1da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2f62a36d1da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2f62a36d1da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2f62a36d1da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2f62a36d1da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Google Shape;48;g2f62a36d1da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f62a36d1da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f62a36d1da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f62a36d1da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f62a36d1da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f62a36d1da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f62a36d1da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f62a36d1da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2f62a36d1da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f62a36d1da_0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f62a36d1da_0_1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f62a36d1da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2f62a36d1da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f62a36d1da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f62a36d1da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Font typeface="Helvetica Neue"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Font typeface="Helvetica Neue"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Font typeface="Helvetica Neue"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Font typeface="Helvetica Neue"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Font typeface="Helvetica Neue"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Font typeface="Helvetica Neue"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Font typeface="Helvetica Neue"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Font typeface="Helvetica Neue"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Font typeface="Helvetica Neue"/>
              <a:buNone/>
              <a:defRPr sz="52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elvetica Neue Light"/>
              <a:buNone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elvetica Neue Light"/>
              <a:buNone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elvetica Neue Light"/>
              <a:buNone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elvetica Neue Light"/>
              <a:buNone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elvetica Neue Light"/>
              <a:buNone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elvetica Neue Light"/>
              <a:buNone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elvetica Neue Light"/>
              <a:buNone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elvetica Neue Light"/>
              <a:buNone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Helvetica Neue Light"/>
              <a:buNone/>
              <a:defRPr sz="2800"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200"/>
              <a:buFont typeface="Helvetica Neue"/>
              <a:buNone/>
              <a:defRPr sz="3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Font typeface="Helvetica Neue"/>
              <a:buNone/>
              <a:defRPr sz="36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Font typeface="Helvetica Neue"/>
              <a:buNone/>
              <a:defRPr sz="36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Font typeface="Helvetica Neue"/>
              <a:buNone/>
              <a:defRPr sz="36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Font typeface="Helvetica Neue"/>
              <a:buNone/>
              <a:defRPr sz="36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Font typeface="Helvetica Neue"/>
              <a:buNone/>
              <a:defRPr sz="36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Font typeface="Helvetica Neue"/>
              <a:buNone/>
              <a:defRPr sz="36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Font typeface="Helvetica Neue"/>
              <a:buNone/>
              <a:defRPr sz="36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Font typeface="Helvetica Neue"/>
              <a:buNone/>
              <a:defRPr sz="36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body" idx="1"/>
          </p:nvPr>
        </p:nvSpPr>
        <p:spPr>
          <a:xfrm>
            <a:off x="309300" y="771475"/>
            <a:ext cx="8523000" cy="389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Helvetica Neue"/>
              <a:buChar char="○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309300" y="771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Helvetica Neue"/>
              <a:buChar char="○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021300" cy="6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200"/>
              <a:buFont typeface="Helvetica Neue"/>
              <a:buNone/>
              <a:defRPr sz="3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200"/>
              <a:buFont typeface="Helvetica Neue"/>
              <a:buNone/>
              <a:defRPr sz="3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200"/>
              <a:buFont typeface="Helvetica Neue"/>
              <a:buNone/>
              <a:defRPr sz="3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200"/>
              <a:buFont typeface="Helvetica Neue"/>
              <a:buNone/>
              <a:defRPr sz="3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200"/>
              <a:buFont typeface="Helvetica Neue"/>
              <a:buNone/>
              <a:defRPr sz="3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200"/>
              <a:buFont typeface="Helvetica Neue"/>
              <a:buNone/>
              <a:defRPr sz="3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200"/>
              <a:buFont typeface="Helvetica Neue"/>
              <a:buNone/>
              <a:defRPr sz="3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200"/>
              <a:buFont typeface="Helvetica Neue"/>
              <a:buNone/>
              <a:defRPr sz="3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200"/>
              <a:buFont typeface="Helvetica Neue"/>
              <a:buNone/>
              <a:defRPr sz="32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2"/>
          </p:nvPr>
        </p:nvSpPr>
        <p:spPr>
          <a:xfrm>
            <a:off x="4832400" y="771475"/>
            <a:ext cx="3999900" cy="379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Helvetica Neue"/>
              <a:buChar char="○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8595300" y="4846550"/>
            <a:ext cx="548700" cy="29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sldNum" idx="12"/>
          </p:nvPr>
        </p:nvSpPr>
        <p:spPr>
          <a:xfrm>
            <a:off x="8595300" y="4846549"/>
            <a:ext cx="548700" cy="29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-column text - Image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6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Font typeface="Helvetica Neue"/>
              <a:buNone/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body" idx="1"/>
          </p:nvPr>
        </p:nvSpPr>
        <p:spPr>
          <a:xfrm>
            <a:off x="0" y="771475"/>
            <a:ext cx="3943800" cy="394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Helvetica Neue"/>
              <a:buChar char="○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lvl="8" indent="-3302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600"/>
              <a:buFont typeface="Helvetica Neue"/>
              <a:buChar char="■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ldNum" idx="12"/>
          </p:nvPr>
        </p:nvSpPr>
        <p:spPr>
          <a:xfrm>
            <a:off x="8595300" y="4846552"/>
            <a:ext cx="548700" cy="29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rtl="0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rtl="0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rtl="0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rtl="0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rtl="0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rtl="0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rtl="0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rtl="0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sldNum" idx="12"/>
          </p:nvPr>
        </p:nvSpPr>
        <p:spPr>
          <a:xfrm>
            <a:off x="8595300" y="4845873"/>
            <a:ext cx="548700" cy="30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8595300" y="4845873"/>
            <a:ext cx="548700" cy="30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None/>
              <a:defRPr sz="3600">
                <a:solidFill>
                  <a:srgbClr val="0053A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None/>
              <a:defRPr sz="3600">
                <a:solidFill>
                  <a:srgbClr val="0053A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None/>
              <a:defRPr sz="3600">
                <a:solidFill>
                  <a:srgbClr val="0053A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None/>
              <a:defRPr sz="3600">
                <a:solidFill>
                  <a:srgbClr val="0053A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None/>
              <a:defRPr sz="3600">
                <a:solidFill>
                  <a:srgbClr val="0053A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None/>
              <a:defRPr sz="3600">
                <a:solidFill>
                  <a:srgbClr val="0053A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None/>
              <a:defRPr sz="3600">
                <a:solidFill>
                  <a:srgbClr val="0053A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None/>
              <a:defRPr sz="3600">
                <a:solidFill>
                  <a:srgbClr val="0053A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None/>
              <a:defRPr sz="3600">
                <a:solidFill>
                  <a:srgbClr val="0053A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771475"/>
            <a:ext cx="8520600" cy="389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/>
          <p:nvPr/>
        </p:nvSpPr>
        <p:spPr>
          <a:xfrm>
            <a:off x="0" y="4845875"/>
            <a:ext cx="9144000" cy="301200"/>
          </a:xfrm>
          <a:prstGeom prst="rect">
            <a:avLst/>
          </a:prstGeom>
          <a:solidFill>
            <a:srgbClr val="0053A1"/>
          </a:solidFill>
          <a:ln w="9525" cap="flat" cmpd="sng">
            <a:solidFill>
              <a:srgbClr val="0053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sldNum" idx="12"/>
          </p:nvPr>
        </p:nvSpPr>
        <p:spPr>
          <a:xfrm>
            <a:off x="8595300" y="4845873"/>
            <a:ext cx="548700" cy="3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algn="r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algn="r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algn="r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algn="r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algn="r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algn="r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algn="r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algn="r">
              <a:buNone/>
              <a:defRPr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" name="Google Shape;10;p1"/>
          <p:cNvSpPr txBox="1"/>
          <p:nvPr/>
        </p:nvSpPr>
        <p:spPr>
          <a:xfrm>
            <a:off x="304800" y="4845225"/>
            <a:ext cx="3818400" cy="3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ICFA mini workshop BB24: pyTRAIN</a:t>
            </a:r>
            <a:endParaRPr sz="800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11" name="Google Shape;11;p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2250" y="4860201"/>
            <a:ext cx="272550" cy="2725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/>
          <p:nvPr/>
        </p:nvSpPr>
        <p:spPr>
          <a:xfrm>
            <a:off x="4359000" y="4845225"/>
            <a:ext cx="2985900" cy="3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Michi Hostettler</a:t>
            </a:r>
            <a:endParaRPr sz="800">
              <a:solidFill>
                <a:srgbClr val="FFFFFF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aps.org/doi/10.1103/PhysRevAccelBeams.21.102801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104.02595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gitlab.cern.ch/mihostet/pytrain/-/tree/pure-python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mihostet/pytrain/-/tree/pure-python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pyTRAIN</a:t>
            </a:r>
            <a:br>
              <a:rPr lang="en-GB"/>
            </a:br>
            <a:r>
              <a:rPr lang="en-GB" sz="3100"/>
              <a:t>a modern TRAIN implementation</a:t>
            </a:r>
            <a:endParaRPr sz="3100"/>
          </a:p>
        </p:txBody>
      </p:sp>
      <p:sp>
        <p:nvSpPr>
          <p:cNvPr id="45" name="Google Shape;45;p10"/>
          <p:cNvSpPr txBox="1">
            <a:spLocks noGrp="1"/>
          </p:cNvSpPr>
          <p:nvPr>
            <p:ph type="subTitle" idx="1"/>
          </p:nvPr>
        </p:nvSpPr>
        <p:spPr>
          <a:xfrm>
            <a:off x="311700" y="3062725"/>
            <a:ext cx="8520600" cy="111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/>
              <a:t>Michi Hostettler, Xavier Buffat, Tobias Persson, </a:t>
            </a:r>
            <a:br>
              <a:rPr lang="en-GB" sz="2600"/>
            </a:br>
            <a:r>
              <a:rPr lang="en-GB" sz="2600"/>
              <a:t>Tatiana Pieloni, Jorg Wenninger</a:t>
            </a:r>
            <a:endParaRPr sz="2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9"/>
          <p:cNvSpPr txBox="1">
            <a:spLocks noGrp="1"/>
          </p:cNvSpPr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luminous centroid position at experiments</a:t>
            </a:r>
            <a:endParaRPr/>
          </a:p>
        </p:txBody>
      </p:sp>
      <p:sp>
        <p:nvSpPr>
          <p:cNvPr id="175" name="Google Shape;175;p19"/>
          <p:cNvSpPr txBox="1">
            <a:spLocks noGrp="1"/>
          </p:cNvSpPr>
          <p:nvPr>
            <p:ph type="sldNum" idx="12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  <p:sp>
        <p:nvSpPr>
          <p:cNvPr id="176" name="Google Shape;176;p19"/>
          <p:cNvSpPr txBox="1">
            <a:spLocks noGrp="1"/>
          </p:cNvSpPr>
          <p:nvPr>
            <p:ph type="body" idx="1"/>
          </p:nvPr>
        </p:nvSpPr>
        <p:spPr>
          <a:xfrm>
            <a:off x="309300" y="771475"/>
            <a:ext cx="8347800" cy="350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 dirty="0">
                <a:solidFill>
                  <a:srgbClr val="0053A1"/>
                </a:solidFill>
              </a:rPr>
              <a:t>experiments measure the primary vertex positions ("beam spot")</a:t>
            </a:r>
            <a:endParaRPr b="1" dirty="0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offline reconstructed from tracker data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"luminous region" size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"luminous centroid" position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high-statistics data collected </a:t>
            </a:r>
            <a:br>
              <a:rPr lang="en-GB" dirty="0"/>
            </a:br>
            <a:r>
              <a:rPr lang="en-GB" dirty="0"/>
              <a:t>during calibration sessions</a:t>
            </a:r>
            <a:endParaRPr dirty="0"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 dirty="0"/>
              <a:t>interferes with physics data taking</a:t>
            </a:r>
            <a:endParaRPr dirty="0"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 dirty="0">
                <a:solidFill>
                  <a:srgbClr val="0053A1"/>
                </a:solidFill>
              </a:rPr>
              <a:t>"luminous centroid": </a:t>
            </a:r>
            <a:br>
              <a:rPr lang="en-GB" b="1" dirty="0">
                <a:solidFill>
                  <a:srgbClr val="0053A1"/>
                </a:solidFill>
              </a:rPr>
            </a:br>
            <a:r>
              <a:rPr lang="en-GB" b="1" dirty="0" err="1">
                <a:solidFill>
                  <a:srgbClr val="0053A1"/>
                </a:solidFill>
              </a:rPr>
              <a:t>center</a:t>
            </a:r>
            <a:r>
              <a:rPr lang="en-GB" b="1" dirty="0">
                <a:solidFill>
                  <a:srgbClr val="0053A1"/>
                </a:solidFill>
              </a:rPr>
              <a:t> of the overlap region</a:t>
            </a:r>
            <a:endParaRPr b="1" dirty="0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average position of the two beams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measured bunch-by-bunch</a:t>
            </a:r>
            <a:endParaRPr dirty="0"/>
          </a:p>
        </p:txBody>
      </p:sp>
      <p:pic>
        <p:nvPicPr>
          <p:cNvPr id="177" name="Google Shape;17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4475" y="1819300"/>
            <a:ext cx="4280725" cy="290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612575"/>
            <a:ext cx="4640150" cy="212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04225"/>
            <a:ext cx="4640150" cy="2121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0"/>
          <p:cNvPicPr preferRelativeResize="0"/>
          <p:nvPr/>
        </p:nvPicPr>
        <p:blipFill rotWithShape="1">
          <a:blip r:embed="rId5">
            <a:alphaModFix/>
          </a:blip>
          <a:srcRect l="5908"/>
          <a:stretch/>
        </p:blipFill>
        <p:spPr>
          <a:xfrm>
            <a:off x="4668800" y="601475"/>
            <a:ext cx="4386400" cy="21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0"/>
          <p:cNvPicPr preferRelativeResize="0"/>
          <p:nvPr/>
        </p:nvPicPr>
        <p:blipFill rotWithShape="1">
          <a:blip r:embed="rId6">
            <a:alphaModFix/>
          </a:blip>
          <a:srcRect l="5464"/>
          <a:stretch/>
        </p:blipFill>
        <p:spPr>
          <a:xfrm>
            <a:off x="4668812" y="2612575"/>
            <a:ext cx="4386389" cy="212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0"/>
          <p:cNvSpPr txBox="1">
            <a:spLocks noGrp="1"/>
          </p:cNvSpPr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ATLAS luminous centroid position</a:t>
            </a:r>
            <a:endParaRPr/>
          </a:p>
        </p:txBody>
      </p:sp>
      <p:sp>
        <p:nvSpPr>
          <p:cNvPr id="187" name="Google Shape;187;p20"/>
          <p:cNvSpPr txBox="1">
            <a:spLocks noGrp="1"/>
          </p:cNvSpPr>
          <p:nvPr>
            <p:ph type="sldNum" idx="12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  <p:sp>
        <p:nvSpPr>
          <p:cNvPr id="188" name="Google Shape;188;p20"/>
          <p:cNvSpPr txBox="1"/>
          <p:nvPr/>
        </p:nvSpPr>
        <p:spPr>
          <a:xfrm>
            <a:off x="3195225" y="4577900"/>
            <a:ext cx="59373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900" i="1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Preliminary BeamSpot data courtesy of the ATLAS collaboration. LHC fill 9653 / ATLAS run 476033, 2024-05-28</a:t>
            </a:r>
            <a:endParaRPr sz="900" i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emittance scans - beam separations</a:t>
            </a:r>
            <a:endParaRPr/>
          </a:p>
        </p:txBody>
      </p:sp>
      <p:sp>
        <p:nvSpPr>
          <p:cNvPr id="194" name="Google Shape;194;p21"/>
          <p:cNvSpPr txBox="1">
            <a:spLocks noGrp="1"/>
          </p:cNvSpPr>
          <p:nvPr>
            <p:ph type="sldNum" idx="12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  <p:sp>
        <p:nvSpPr>
          <p:cNvPr id="195" name="Google Shape;195;p21"/>
          <p:cNvSpPr txBox="1">
            <a:spLocks noGrp="1"/>
          </p:cNvSpPr>
          <p:nvPr>
            <p:ph type="body" idx="1"/>
          </p:nvPr>
        </p:nvSpPr>
        <p:spPr>
          <a:xfrm>
            <a:off x="309300" y="619075"/>
            <a:ext cx="5488800" cy="262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 dirty="0">
                <a:solidFill>
                  <a:srgbClr val="0053A1"/>
                </a:solidFill>
              </a:rPr>
              <a:t>beam separation scans ("mini-</a:t>
            </a:r>
            <a:r>
              <a:rPr lang="en-GB" b="1" dirty="0" err="1">
                <a:solidFill>
                  <a:srgbClr val="0053A1"/>
                </a:solidFill>
              </a:rPr>
              <a:t>VdM</a:t>
            </a:r>
            <a:r>
              <a:rPr lang="en-GB" b="1" dirty="0">
                <a:solidFill>
                  <a:srgbClr val="0053A1"/>
                </a:solidFill>
              </a:rPr>
              <a:t>")</a:t>
            </a:r>
            <a:endParaRPr b="1" dirty="0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luminosity vs. separation fitted with Gaussian</a:t>
            </a:r>
            <a:br>
              <a:rPr lang="en-GB" dirty="0"/>
            </a:br>
            <a:r>
              <a:rPr lang="en-GB" dirty="0"/>
              <a:t>bunch-by-bunch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done regularly in LHC for emittances and tracking of luminosity monitor degradation </a:t>
            </a:r>
            <a:endParaRPr dirty="0"/>
          </a:p>
          <a:p>
            <a:pPr marL="457200" lvl="0" indent="-330200" algn="l" rtl="0">
              <a:spcBef>
                <a:spcPts val="1000"/>
              </a:spcBef>
              <a:spcAft>
                <a:spcPts val="1600"/>
              </a:spcAft>
              <a:buClr>
                <a:srgbClr val="0053A1"/>
              </a:buClr>
              <a:buSzPts val="1600"/>
              <a:buChar char="●"/>
            </a:pPr>
            <a:r>
              <a:rPr lang="en-GB" sz="1600" b="1" dirty="0">
                <a:solidFill>
                  <a:srgbClr val="0053A1"/>
                </a:solidFill>
              </a:rPr>
              <a:t>fit centre gives bunch-by-bunch beam separation</a:t>
            </a:r>
            <a:endParaRPr b="1" dirty="0">
              <a:solidFill>
                <a:srgbClr val="0053A1"/>
              </a:solidFill>
            </a:endParaRPr>
          </a:p>
        </p:txBody>
      </p:sp>
      <p:sp>
        <p:nvSpPr>
          <p:cNvPr id="196" name="Google Shape;196;p21"/>
          <p:cNvSpPr txBox="1"/>
          <p:nvPr/>
        </p:nvSpPr>
        <p:spPr>
          <a:xfrm>
            <a:off x="234375" y="4529478"/>
            <a:ext cx="8856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000" dirty="0">
                <a:solidFill>
                  <a:schemeClr val="dk2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details in: </a:t>
            </a:r>
            <a:r>
              <a:rPr lang="en-GB" sz="1000" dirty="0">
                <a:solidFill>
                  <a:srgbClr val="0053A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M. Hostettler et al., "</a:t>
            </a:r>
            <a:r>
              <a:rPr lang="en-GB" sz="1000" u="sng" dirty="0">
                <a:solidFill>
                  <a:srgbClr val="0053A1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Luminosity scans for beam diagnostics</a:t>
            </a:r>
            <a:r>
              <a:rPr lang="en-GB" sz="1000" dirty="0">
                <a:solidFill>
                  <a:srgbClr val="0053A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", PRAB 21, 2018 </a:t>
            </a:r>
            <a:endParaRPr sz="1000" dirty="0">
              <a:solidFill>
                <a:srgbClr val="0053A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197" name="Google Shape;19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40588" y="2647772"/>
            <a:ext cx="2581050" cy="183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28975" y="695275"/>
            <a:ext cx="2404275" cy="174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5413" y="2601824"/>
            <a:ext cx="5676175" cy="18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uiExpand="1" build="p"/>
      <p:bldP spid="19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2"/>
          <p:cNvSpPr txBox="1">
            <a:spLocks noGrp="1"/>
          </p:cNvSpPr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emittance scans - beam separations</a:t>
            </a:r>
            <a:endParaRPr/>
          </a:p>
        </p:txBody>
      </p:sp>
      <p:sp>
        <p:nvSpPr>
          <p:cNvPr id="205" name="Google Shape;205;p22"/>
          <p:cNvSpPr txBox="1">
            <a:spLocks noGrp="1"/>
          </p:cNvSpPr>
          <p:nvPr>
            <p:ph type="sldNum" idx="12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  <p:pic>
        <p:nvPicPr>
          <p:cNvPr id="206" name="Google Shape;20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540" y="718300"/>
            <a:ext cx="3976048" cy="1912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2225" y="2678944"/>
            <a:ext cx="4075373" cy="1959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41183" y="753768"/>
            <a:ext cx="3747341" cy="1840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41182" y="2764646"/>
            <a:ext cx="3747331" cy="1840898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22"/>
          <p:cNvSpPr txBox="1"/>
          <p:nvPr/>
        </p:nvSpPr>
        <p:spPr>
          <a:xfrm>
            <a:off x="2658400" y="4577900"/>
            <a:ext cx="64740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900" i="1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emittance scans in CMS, at beta*=1.2m. Luminosity data courtesy of the CMS collaboration. LHC fill 10066, 2024-08-28</a:t>
            </a:r>
            <a:endParaRPr sz="900" i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3"/>
          <p:cNvSpPr txBox="1">
            <a:spLocks noGrp="1"/>
          </p:cNvSpPr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beam positions at wire scanners</a:t>
            </a:r>
            <a:endParaRPr/>
          </a:p>
        </p:txBody>
      </p:sp>
      <p:sp>
        <p:nvSpPr>
          <p:cNvPr id="216" name="Google Shape;216;p23"/>
          <p:cNvSpPr txBox="1">
            <a:spLocks noGrp="1"/>
          </p:cNvSpPr>
          <p:nvPr>
            <p:ph type="body" idx="1"/>
          </p:nvPr>
        </p:nvSpPr>
        <p:spPr>
          <a:xfrm>
            <a:off x="309300" y="771475"/>
            <a:ext cx="8523000" cy="389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 dirty="0">
                <a:solidFill>
                  <a:srgbClr val="0053A1"/>
                </a:solidFill>
              </a:rPr>
              <a:t>wire scans regularly taken during LHC injection</a:t>
            </a:r>
            <a:endParaRPr b="1" dirty="0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first 108 bunches only (scanner intensity limit)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bunch positions from centre of Gaussian fit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per-beam, per-plane, per-bunch data</a:t>
            </a:r>
            <a:endParaRPr dirty="0"/>
          </a:p>
          <a:p>
            <a:pPr marL="457200" lvl="0" indent="-342900" algn="l" rtl="0">
              <a:spcBef>
                <a:spcPts val="1000"/>
              </a:spcBef>
              <a:spcAft>
                <a:spcPts val="1600"/>
              </a:spcAft>
              <a:buClr>
                <a:srgbClr val="0053A1"/>
              </a:buClr>
              <a:buSzPts val="1800"/>
              <a:buChar char="●"/>
            </a:pPr>
            <a:r>
              <a:rPr lang="en-GB" b="1" dirty="0">
                <a:solidFill>
                  <a:srgbClr val="0053A1"/>
                </a:solidFill>
              </a:rPr>
              <a:t>no head-on collisions, but long-range encounters present!</a:t>
            </a:r>
            <a:endParaRPr b="1" dirty="0">
              <a:solidFill>
                <a:srgbClr val="0053A1"/>
              </a:solidFill>
            </a:endParaRPr>
          </a:p>
        </p:txBody>
      </p:sp>
      <p:sp>
        <p:nvSpPr>
          <p:cNvPr id="217" name="Google Shape;217;p23"/>
          <p:cNvSpPr txBox="1">
            <a:spLocks noGrp="1"/>
          </p:cNvSpPr>
          <p:nvPr>
            <p:ph type="sldNum" idx="12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  <p:pic>
        <p:nvPicPr>
          <p:cNvPr id="218" name="Google Shape;218;p23"/>
          <p:cNvPicPr preferRelativeResize="0"/>
          <p:nvPr/>
        </p:nvPicPr>
        <p:blipFill rotWithShape="1">
          <a:blip r:embed="rId3">
            <a:alphaModFix/>
          </a:blip>
          <a:srcRect l="56378" t="9022" r="22091" b="52055"/>
          <a:stretch/>
        </p:blipFill>
        <p:spPr>
          <a:xfrm>
            <a:off x="763400" y="2614200"/>
            <a:ext cx="2528051" cy="2195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23"/>
          <p:cNvPicPr preferRelativeResize="0"/>
          <p:nvPr/>
        </p:nvPicPr>
        <p:blipFill rotWithShape="1">
          <a:blip r:embed="rId3">
            <a:alphaModFix/>
          </a:blip>
          <a:srcRect l="56351" t="47738" r="780" b="13760"/>
          <a:stretch/>
        </p:blipFill>
        <p:spPr>
          <a:xfrm>
            <a:off x="3970975" y="2570591"/>
            <a:ext cx="4937523" cy="213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4"/>
          <p:cNvSpPr txBox="1">
            <a:spLocks noGrp="1"/>
          </p:cNvSpPr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beam positions at wire scanners</a:t>
            </a:r>
            <a:endParaRPr/>
          </a:p>
        </p:txBody>
      </p:sp>
      <p:sp>
        <p:nvSpPr>
          <p:cNvPr id="225" name="Google Shape;225;p24"/>
          <p:cNvSpPr txBox="1">
            <a:spLocks noGrp="1"/>
          </p:cNvSpPr>
          <p:nvPr>
            <p:ph type="sldNum" idx="12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  <p:pic>
        <p:nvPicPr>
          <p:cNvPr id="226" name="Google Shape;22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631442"/>
            <a:ext cx="8797244" cy="406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from orbits to optics parameters</a:t>
            </a:r>
            <a:endParaRPr/>
          </a:p>
        </p:txBody>
      </p:sp>
      <p:sp>
        <p:nvSpPr>
          <p:cNvPr id="232" name="Google Shape;232;p25"/>
          <p:cNvSpPr txBox="1">
            <a:spLocks noGrp="1"/>
          </p:cNvSpPr>
          <p:nvPr>
            <p:ph type="body" idx="1"/>
          </p:nvPr>
        </p:nvSpPr>
        <p:spPr>
          <a:xfrm>
            <a:off x="309300" y="695275"/>
            <a:ext cx="8523000" cy="20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 dirty="0">
                <a:solidFill>
                  <a:srgbClr val="0053A1"/>
                </a:solidFill>
              </a:rPr>
              <a:t>classic TRAIN output: orbits, tunes, </a:t>
            </a:r>
            <a:r>
              <a:rPr lang="en-GB" b="1" dirty="0" err="1">
                <a:solidFill>
                  <a:srgbClr val="0053A1"/>
                </a:solidFill>
              </a:rPr>
              <a:t>chromaticities</a:t>
            </a:r>
            <a:r>
              <a:rPr lang="en-GB" b="1" dirty="0">
                <a:solidFill>
                  <a:srgbClr val="0053A1"/>
                </a:solidFill>
              </a:rPr>
              <a:t> per bunch</a:t>
            </a:r>
            <a:endParaRPr b="1" dirty="0">
              <a:solidFill>
                <a:srgbClr val="0053A1"/>
              </a:solidFill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 dirty="0">
                <a:solidFill>
                  <a:srgbClr val="0053A1"/>
                </a:solidFill>
              </a:rPr>
              <a:t>internal calculation based on second-order maps (per bunch)</a:t>
            </a:r>
            <a:endParaRPr b="1" dirty="0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the maps contain all optics information up to second order!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➜"/>
            </a:pPr>
            <a:r>
              <a:rPr lang="en-GB" dirty="0"/>
              <a:t>calculate </a:t>
            </a:r>
            <a:r>
              <a:rPr lang="en-GB" b="1" dirty="0" err="1"/>
              <a:t>twiss</a:t>
            </a:r>
            <a:r>
              <a:rPr lang="en-GB" b="1" dirty="0"/>
              <a:t> parameters &amp; dispersion</a:t>
            </a:r>
            <a:r>
              <a:rPr lang="en-GB" dirty="0"/>
              <a:t> - for any bunch, at any location</a:t>
            </a:r>
            <a:endParaRPr dirty="0"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 dirty="0"/>
              <a:t>based on MAD-X code translated to python</a:t>
            </a:r>
            <a:endParaRPr dirty="0"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 dirty="0"/>
              <a:t>coupling not yet treated - future improvement</a:t>
            </a:r>
            <a:endParaRPr dirty="0"/>
          </a:p>
        </p:txBody>
      </p:sp>
      <p:sp>
        <p:nvSpPr>
          <p:cNvPr id="233" name="Google Shape;233;p25"/>
          <p:cNvSpPr txBox="1">
            <a:spLocks noGrp="1"/>
          </p:cNvSpPr>
          <p:nvPr>
            <p:ph type="sldNum" idx="12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  <p:pic>
        <p:nvPicPr>
          <p:cNvPr id="234" name="Google Shape;23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7725" y="2710500"/>
            <a:ext cx="4022400" cy="20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88350" y="2724550"/>
            <a:ext cx="4022400" cy="201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6"/>
          <p:cNvSpPr txBox="1">
            <a:spLocks noGrp="1"/>
          </p:cNvSpPr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iteration processors</a:t>
            </a:r>
            <a:endParaRPr/>
          </a:p>
        </p:txBody>
      </p:sp>
      <p:sp>
        <p:nvSpPr>
          <p:cNvPr id="241" name="Google Shape;241;p26"/>
          <p:cNvSpPr txBox="1">
            <a:spLocks noGrp="1"/>
          </p:cNvSpPr>
          <p:nvPr>
            <p:ph type="sldNum" idx="12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  <p:grpSp>
        <p:nvGrpSpPr>
          <p:cNvPr id="242" name="Google Shape;242;p26"/>
          <p:cNvGrpSpPr/>
          <p:nvPr/>
        </p:nvGrpSpPr>
        <p:grpSpPr>
          <a:xfrm>
            <a:off x="5855311" y="745825"/>
            <a:ext cx="3432262" cy="3879600"/>
            <a:chOff x="5855311" y="745825"/>
            <a:chExt cx="3432262" cy="3879600"/>
          </a:xfrm>
        </p:grpSpPr>
        <p:sp>
          <p:nvSpPr>
            <p:cNvPr id="243" name="Google Shape;243;p26"/>
            <p:cNvSpPr/>
            <p:nvPr/>
          </p:nvSpPr>
          <p:spPr>
            <a:xfrm>
              <a:off x="6044375" y="745825"/>
              <a:ext cx="2705100" cy="3879600"/>
            </a:xfrm>
            <a:prstGeom prst="rect">
              <a:avLst/>
            </a:prstGeom>
            <a:solidFill>
              <a:srgbClr val="FFF2CC"/>
            </a:solidFill>
            <a:ln w="9525" cap="flat" cmpd="sng">
              <a:solidFill>
                <a:srgbClr val="BF9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4" name="Google Shape;244;p26"/>
            <p:cNvGrpSpPr/>
            <p:nvPr/>
          </p:nvGrpSpPr>
          <p:grpSpPr>
            <a:xfrm>
              <a:off x="6289711" y="1331900"/>
              <a:ext cx="2203794" cy="735542"/>
              <a:chOff x="3762825" y="1331900"/>
              <a:chExt cx="2203794" cy="735542"/>
            </a:xfrm>
          </p:grpSpPr>
          <p:sp>
            <p:nvSpPr>
              <p:cNvPr id="245" name="Google Shape;245;p26"/>
              <p:cNvSpPr/>
              <p:nvPr/>
            </p:nvSpPr>
            <p:spPr>
              <a:xfrm>
                <a:off x="3762825" y="1331900"/>
                <a:ext cx="2105400" cy="6381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46" name="Google Shape;246;p26"/>
              <p:cNvSpPr/>
              <p:nvPr/>
            </p:nvSpPr>
            <p:spPr>
              <a:xfrm>
                <a:off x="3810416" y="1384267"/>
                <a:ext cx="2105400" cy="6381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47" name="Google Shape;247;p26"/>
              <p:cNvSpPr/>
              <p:nvPr/>
            </p:nvSpPr>
            <p:spPr>
              <a:xfrm>
                <a:off x="3861219" y="1429342"/>
                <a:ext cx="2105400" cy="6381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latin typeface="Helvetica Neue"/>
                    <a:ea typeface="Helvetica Neue"/>
                    <a:cs typeface="Helvetica Neue"/>
                    <a:sym typeface="Helvetica Neue"/>
                  </a:rPr>
                  <a:t>insert beam-beam kick maps for all bunches</a:t>
                </a:r>
                <a:br>
                  <a:rPr lang="en-GB" sz="1200">
                    <a:latin typeface="Helvetica Neue"/>
                    <a:ea typeface="Helvetica Neue"/>
                    <a:cs typeface="Helvetica Neue"/>
                    <a:sym typeface="Helvetica Neue"/>
                  </a:rPr>
                </a:br>
                <a:r>
                  <a:rPr lang="en-GB" sz="1000" i="1">
                    <a:latin typeface="Helvetica Neue"/>
                    <a:ea typeface="Helvetica Neue"/>
                    <a:cs typeface="Helvetica Neue"/>
                    <a:sym typeface="Helvetica Neue"/>
                  </a:rPr>
                  <a:t>(based on current closed orbits)</a:t>
                </a:r>
                <a:endParaRPr sz="1000" i="1"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248" name="Google Shape;248;p26"/>
            <p:cNvGrpSpPr/>
            <p:nvPr/>
          </p:nvGrpSpPr>
          <p:grpSpPr>
            <a:xfrm>
              <a:off x="6310750" y="2424000"/>
              <a:ext cx="2170313" cy="581399"/>
              <a:chOff x="3796150" y="2424000"/>
              <a:chExt cx="2170313" cy="581399"/>
            </a:xfrm>
          </p:grpSpPr>
          <p:sp>
            <p:nvSpPr>
              <p:cNvPr id="249" name="Google Shape;249;p26"/>
              <p:cNvSpPr/>
              <p:nvPr/>
            </p:nvSpPr>
            <p:spPr>
              <a:xfrm>
                <a:off x="3796150" y="2424000"/>
                <a:ext cx="2078400" cy="4989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50" name="Google Shape;250;p26"/>
              <p:cNvSpPr/>
              <p:nvPr/>
            </p:nvSpPr>
            <p:spPr>
              <a:xfrm>
                <a:off x="3843131" y="2464952"/>
                <a:ext cx="2078400" cy="4989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51" name="Google Shape;251;p26"/>
              <p:cNvSpPr/>
              <p:nvPr/>
            </p:nvSpPr>
            <p:spPr>
              <a:xfrm>
                <a:off x="3888063" y="2506499"/>
                <a:ext cx="2078400" cy="4989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latin typeface="Helvetica Neue"/>
                    <a:ea typeface="Helvetica Neue"/>
                    <a:cs typeface="Helvetica Neue"/>
                    <a:sym typeface="Helvetica Neue"/>
                  </a:rPr>
                  <a:t>find new closed orbits</a:t>
                </a:r>
                <a:endParaRPr sz="1200"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latin typeface="Helvetica Neue"/>
                    <a:ea typeface="Helvetica Neue"/>
                    <a:cs typeface="Helvetica Neue"/>
                    <a:sym typeface="Helvetica Neue"/>
                  </a:rPr>
                  <a:t>for all bunches</a:t>
                </a:r>
                <a:endParaRPr sz="1200"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sp>
          <p:nvSpPr>
            <p:cNvPr id="252" name="Google Shape;252;p26"/>
            <p:cNvSpPr/>
            <p:nvPr/>
          </p:nvSpPr>
          <p:spPr>
            <a:xfrm>
              <a:off x="6268148" y="3444288"/>
              <a:ext cx="2346525" cy="831325"/>
            </a:xfrm>
            <a:prstGeom prst="flowChartDecision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0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53" name="Google Shape;253;p26"/>
            <p:cNvSpPr txBox="1"/>
            <p:nvPr/>
          </p:nvSpPr>
          <p:spPr>
            <a:xfrm>
              <a:off x="6043363" y="745834"/>
              <a:ext cx="2705100" cy="31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500" b="1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main iteration loop</a:t>
              </a:r>
              <a:endParaRPr sz="15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254" name="Google Shape;254;p26"/>
            <p:cNvCxnSpPr>
              <a:stCxn id="252" idx="2"/>
              <a:endCxn id="245" idx="0"/>
            </p:cNvCxnSpPr>
            <p:nvPr/>
          </p:nvCxnSpPr>
          <p:spPr>
            <a:xfrm rot="5400000" flipH="1">
              <a:off x="5920110" y="2754313"/>
              <a:ext cx="2943600" cy="99000"/>
            </a:xfrm>
            <a:prstGeom prst="bentConnector5">
              <a:avLst>
                <a:gd name="adj1" fmla="val -8090"/>
                <a:gd name="adj2" fmla="val 1295566"/>
                <a:gd name="adj3" fmla="val 108093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55" name="Google Shape;255;p26"/>
            <p:cNvCxnSpPr>
              <a:stCxn id="251" idx="2"/>
              <a:endCxn id="252" idx="0"/>
            </p:cNvCxnSpPr>
            <p:nvPr/>
          </p:nvCxnSpPr>
          <p:spPr>
            <a:xfrm rot="-5400000" flipH="1">
              <a:off x="7222713" y="3224549"/>
              <a:ext cx="438900" cy="600"/>
            </a:xfrm>
            <a:prstGeom prst="bentConnector3">
              <a:avLst>
                <a:gd name="adj1" fmla="val 49999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56" name="Google Shape;256;p26"/>
            <p:cNvCxnSpPr>
              <a:stCxn id="252" idx="3"/>
            </p:cNvCxnSpPr>
            <p:nvPr/>
          </p:nvCxnSpPr>
          <p:spPr>
            <a:xfrm>
              <a:off x="8614673" y="3859950"/>
              <a:ext cx="672900" cy="6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57" name="Google Shape;257;p26"/>
            <p:cNvSpPr txBox="1"/>
            <p:nvPr/>
          </p:nvSpPr>
          <p:spPr>
            <a:xfrm>
              <a:off x="6433175" y="4166550"/>
              <a:ext cx="632400" cy="31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b="1">
                  <a:solidFill>
                    <a:schemeClr val="dk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NO</a:t>
              </a:r>
              <a:endParaRPr b="1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58" name="Google Shape;258;p26"/>
            <p:cNvSpPr txBox="1"/>
            <p:nvPr/>
          </p:nvSpPr>
          <p:spPr>
            <a:xfrm>
              <a:off x="8493500" y="3789825"/>
              <a:ext cx="632400" cy="31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b="1">
                  <a:solidFill>
                    <a:schemeClr val="dk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YES</a:t>
              </a:r>
              <a:endParaRPr b="1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59" name="Google Shape;259;p26"/>
            <p:cNvSpPr txBox="1"/>
            <p:nvPr/>
          </p:nvSpPr>
          <p:spPr>
            <a:xfrm>
              <a:off x="6289700" y="3484250"/>
              <a:ext cx="2302200" cy="728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convergence?</a:t>
              </a:r>
              <a:endParaRPr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(|co</a:t>
              </a:r>
              <a:r>
                <a:rPr lang="en-GB" sz="1000" baseline="-250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N-1</a:t>
              </a:r>
              <a:r>
                <a:rPr lang="en-GB" sz="10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 - co</a:t>
              </a:r>
              <a:r>
                <a:rPr lang="en-GB" sz="1000" baseline="-250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N</a:t>
              </a:r>
              <a:r>
                <a:rPr lang="en-GB" sz="10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| &lt; ε </a:t>
              </a:r>
              <a:br>
                <a:rPr lang="en-GB" sz="10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</a:br>
              <a:r>
                <a:rPr lang="en-GB" sz="10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for all bunches)</a:t>
              </a:r>
              <a:endParaRPr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260" name="Google Shape;260;p26"/>
            <p:cNvCxnSpPr>
              <a:endCxn id="245" idx="0"/>
            </p:cNvCxnSpPr>
            <p:nvPr/>
          </p:nvCxnSpPr>
          <p:spPr>
            <a:xfrm>
              <a:off x="5855311" y="1093700"/>
              <a:ext cx="1487100" cy="238200"/>
            </a:xfrm>
            <a:prstGeom prst="bentConnector2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261" name="Google Shape;261;p26"/>
          <p:cNvGrpSpPr/>
          <p:nvPr/>
        </p:nvGrpSpPr>
        <p:grpSpPr>
          <a:xfrm>
            <a:off x="4125120" y="1949846"/>
            <a:ext cx="3316743" cy="581399"/>
            <a:chOff x="4125120" y="1949846"/>
            <a:chExt cx="3316743" cy="581399"/>
          </a:xfrm>
        </p:grpSpPr>
        <p:cxnSp>
          <p:nvCxnSpPr>
            <p:cNvPr id="262" name="Google Shape;262;p26"/>
            <p:cNvCxnSpPr>
              <a:endCxn id="251" idx="0"/>
            </p:cNvCxnSpPr>
            <p:nvPr/>
          </p:nvCxnSpPr>
          <p:spPr>
            <a:xfrm>
              <a:off x="5935263" y="2324099"/>
              <a:ext cx="1506600" cy="182400"/>
            </a:xfrm>
            <a:prstGeom prst="bentConnector2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63" name="Google Shape;263;p26"/>
            <p:cNvCxnSpPr>
              <a:stCxn id="247" idx="2"/>
            </p:cNvCxnSpPr>
            <p:nvPr/>
          </p:nvCxnSpPr>
          <p:spPr>
            <a:xfrm rot="5400000">
              <a:off x="6641605" y="1332442"/>
              <a:ext cx="64200" cy="1534200"/>
            </a:xfrm>
            <a:prstGeom prst="bentConnector2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64" name="Google Shape;264;p26"/>
            <p:cNvSpPr/>
            <p:nvPr/>
          </p:nvSpPr>
          <p:spPr>
            <a:xfrm>
              <a:off x="4125120" y="1949846"/>
              <a:ext cx="1716600" cy="498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65" name="Google Shape;265;p26"/>
            <p:cNvSpPr/>
            <p:nvPr/>
          </p:nvSpPr>
          <p:spPr>
            <a:xfrm>
              <a:off x="4163922" y="1990797"/>
              <a:ext cx="1716600" cy="498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66" name="Google Shape;266;p26"/>
            <p:cNvSpPr/>
            <p:nvPr/>
          </p:nvSpPr>
          <p:spPr>
            <a:xfrm>
              <a:off x="4201031" y="2032345"/>
              <a:ext cx="1716600" cy="498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Helvetica Neue"/>
                  <a:ea typeface="Helvetica Neue"/>
                  <a:cs typeface="Helvetica Neue"/>
                  <a:sym typeface="Helvetica Neue"/>
                </a:rPr>
                <a:t>iteration processor</a:t>
              </a:r>
              <a:endParaRPr sz="1200"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latin typeface="Courier New"/>
                  <a:ea typeface="Courier New"/>
                  <a:cs typeface="Courier New"/>
                  <a:sym typeface="Courier New"/>
                </a:rPr>
                <a:t>Callable[BunchMaps]</a:t>
              </a:r>
              <a:endParaRPr sz="1000"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</p:grpSp>
      <p:sp>
        <p:nvSpPr>
          <p:cNvPr id="267" name="Google Shape;267;p26"/>
          <p:cNvSpPr txBox="1">
            <a:spLocks noGrp="1"/>
          </p:cNvSpPr>
          <p:nvPr>
            <p:ph type="body" idx="1"/>
          </p:nvPr>
        </p:nvSpPr>
        <p:spPr>
          <a:xfrm>
            <a:off x="309300" y="771475"/>
            <a:ext cx="5599500" cy="389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>
                <a:solidFill>
                  <a:srgbClr val="0053A1"/>
                </a:solidFill>
              </a:rPr>
              <a:t>beam-beam effects can interplay with other machine systems</a:t>
            </a:r>
            <a:endParaRPr b="1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e.g. feedback corrections</a:t>
            </a:r>
            <a:endParaRPr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self-consistent treatment</a:t>
            </a:r>
            <a:br>
              <a:rPr lang="en-GB"/>
            </a:br>
            <a:r>
              <a:rPr lang="en-GB"/>
              <a:t>needs to hook into TRAIN</a:t>
            </a:r>
            <a:br>
              <a:rPr lang="en-GB"/>
            </a:br>
            <a:r>
              <a:rPr lang="en-GB"/>
              <a:t>iteration loop</a:t>
            </a:r>
            <a:endParaRPr/>
          </a:p>
        </p:txBody>
      </p:sp>
      <p:sp>
        <p:nvSpPr>
          <p:cNvPr id="268" name="Google Shape;268;p26"/>
          <p:cNvSpPr txBox="1">
            <a:spLocks noGrp="1"/>
          </p:cNvSpPr>
          <p:nvPr>
            <p:ph type="body" idx="1"/>
          </p:nvPr>
        </p:nvSpPr>
        <p:spPr>
          <a:xfrm>
            <a:off x="309300" y="2506500"/>
            <a:ext cx="5599500" cy="144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>
                <a:solidFill>
                  <a:srgbClr val="0053A1"/>
                </a:solidFill>
              </a:rPr>
              <a:t>iteration processors</a:t>
            </a:r>
            <a:endParaRPr b="1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callback per iteration after new beam-beam maps are established</a:t>
            </a:r>
            <a:endParaRPr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can insert / mutate bunch maps</a:t>
            </a:r>
            <a:endParaRPr/>
          </a:p>
        </p:txBody>
      </p:sp>
      <p:cxnSp>
        <p:nvCxnSpPr>
          <p:cNvPr id="269" name="Google Shape;269;p26"/>
          <p:cNvCxnSpPr>
            <a:stCxn id="247" idx="2"/>
            <a:endCxn id="251" idx="0"/>
          </p:cNvCxnSpPr>
          <p:nvPr/>
        </p:nvCxnSpPr>
        <p:spPr>
          <a:xfrm rot="-5400000" flipH="1">
            <a:off x="7221805" y="2286442"/>
            <a:ext cx="439200" cy="1200"/>
          </a:xfrm>
          <a:prstGeom prst="bentConnector3">
            <a:avLst>
              <a:gd name="adj1" fmla="val 49984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70" name="Google Shape;270;p26"/>
          <p:cNvSpPr txBox="1">
            <a:spLocks noGrp="1"/>
          </p:cNvSpPr>
          <p:nvPr>
            <p:ph type="body" idx="1"/>
          </p:nvPr>
        </p:nvSpPr>
        <p:spPr>
          <a:xfrm>
            <a:off x="309300" y="3773444"/>
            <a:ext cx="5599500" cy="84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>
                <a:solidFill>
                  <a:srgbClr val="0053A1"/>
                </a:solidFill>
              </a:rPr>
              <a:t>pre-defined: mean orbit correction (SVD)</a:t>
            </a:r>
            <a:endParaRPr b="1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simulates the effect of a bunch-average feedback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7"/>
          <p:cNvSpPr txBox="1">
            <a:spLocks noGrp="1"/>
          </p:cNvSpPr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conclusions</a:t>
            </a:r>
            <a:endParaRPr/>
          </a:p>
        </p:txBody>
      </p:sp>
      <p:sp>
        <p:nvSpPr>
          <p:cNvPr id="276" name="Google Shape;276;p27"/>
          <p:cNvSpPr txBox="1">
            <a:spLocks noGrp="1"/>
          </p:cNvSpPr>
          <p:nvPr>
            <p:ph type="body" idx="1"/>
          </p:nvPr>
        </p:nvSpPr>
        <p:spPr>
          <a:xfrm>
            <a:off x="309300" y="771475"/>
            <a:ext cx="8523000" cy="389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 dirty="0" err="1">
                <a:solidFill>
                  <a:srgbClr val="0053A1"/>
                </a:solidFill>
              </a:rPr>
              <a:t>pyTRAIN</a:t>
            </a:r>
            <a:r>
              <a:rPr lang="en-GB" b="1" dirty="0">
                <a:solidFill>
                  <a:srgbClr val="0053A1"/>
                </a:solidFill>
              </a:rPr>
              <a:t>: a reimplementation of TRAIN in modern python</a:t>
            </a:r>
            <a:endParaRPr b="1" dirty="0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using </a:t>
            </a:r>
            <a:r>
              <a:rPr lang="en-GB" dirty="0" err="1"/>
              <a:t>numpy</a:t>
            </a:r>
            <a:r>
              <a:rPr lang="en-GB" dirty="0"/>
              <a:t> / </a:t>
            </a:r>
            <a:r>
              <a:rPr lang="en-GB" dirty="0" err="1"/>
              <a:t>scipy</a:t>
            </a:r>
            <a:r>
              <a:rPr lang="en-GB" dirty="0"/>
              <a:t> primitives where possible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interface to MAD-X via </a:t>
            </a:r>
            <a:r>
              <a:rPr lang="en-GB" dirty="0" err="1"/>
              <a:t>cpymad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scriptable from python</a:t>
            </a:r>
            <a:endParaRPr dirty="0"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 dirty="0">
                <a:solidFill>
                  <a:srgbClr val="0053A1"/>
                </a:solidFill>
              </a:rPr>
              <a:t>results look promising</a:t>
            </a:r>
            <a:endParaRPr b="1" dirty="0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reproduces well the BBLR patterns observed in LHC</a:t>
            </a:r>
            <a:endParaRPr dirty="0"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 dirty="0">
                <a:solidFill>
                  <a:srgbClr val="0053A1"/>
                </a:solidFill>
              </a:rPr>
              <a:t>allows for novel features</a:t>
            </a:r>
            <a:endParaRPr b="1" dirty="0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orbit anywhere in the ring (not just BB interaction points)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 err="1"/>
              <a:t>twiss</a:t>
            </a:r>
            <a:r>
              <a:rPr lang="en-GB" dirty="0"/>
              <a:t> parameters anywhere in the ring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iteration processors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extensible in the future!</a:t>
            </a:r>
            <a:endParaRPr dirty="0"/>
          </a:p>
        </p:txBody>
      </p:sp>
      <p:sp>
        <p:nvSpPr>
          <p:cNvPr id="277" name="Google Shape;277;p27"/>
          <p:cNvSpPr txBox="1">
            <a:spLocks noGrp="1"/>
          </p:cNvSpPr>
          <p:nvPr>
            <p:ph type="sldNum" idx="12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8"/>
          <p:cNvSpPr txBox="1">
            <a:spLocks noGrp="1"/>
          </p:cNvSpPr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future improvements</a:t>
            </a:r>
            <a:endParaRPr/>
          </a:p>
        </p:txBody>
      </p:sp>
      <p:sp>
        <p:nvSpPr>
          <p:cNvPr id="283" name="Google Shape;283;p28"/>
          <p:cNvSpPr txBox="1">
            <a:spLocks noGrp="1"/>
          </p:cNvSpPr>
          <p:nvPr>
            <p:ph type="body" idx="1"/>
          </p:nvPr>
        </p:nvSpPr>
        <p:spPr>
          <a:xfrm>
            <a:off x="309300" y="601681"/>
            <a:ext cx="8523000" cy="420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 dirty="0">
                <a:solidFill>
                  <a:srgbClr val="0053A1"/>
                </a:solidFill>
              </a:rPr>
              <a:t>physics improvements</a:t>
            </a:r>
            <a:endParaRPr b="1" dirty="0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finite bunch length effect on the effective beam size due to beam angles</a:t>
            </a:r>
            <a:endParaRPr dirty="0"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 dirty="0"/>
              <a:t>A. </a:t>
            </a:r>
            <a:r>
              <a:rPr lang="en-GB" dirty="0" err="1"/>
              <a:t>Babaev</a:t>
            </a:r>
            <a:r>
              <a:rPr lang="en-GB" dirty="0"/>
              <a:t>, </a:t>
            </a:r>
            <a:r>
              <a:rPr lang="en-GB" u="sng" dirty="0">
                <a:solidFill>
                  <a:schemeClr val="hlink"/>
                </a:solidFill>
                <a:hlinkClick r:id="rId3"/>
              </a:rPr>
              <a:t>https://arxiv.org/abs/2104.02595</a:t>
            </a:r>
            <a:r>
              <a:rPr lang="en-GB" dirty="0"/>
              <a:t> 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fully self-consistent beam sizes, iterating on perturbed </a:t>
            </a:r>
            <a:r>
              <a:rPr lang="en-GB" dirty="0" err="1"/>
              <a:t>twiss</a:t>
            </a:r>
            <a:r>
              <a:rPr lang="en-GB" dirty="0"/>
              <a:t> parameters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treatment of beam-beam introduced coupling</a:t>
            </a:r>
            <a:endParaRPr dirty="0"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 dirty="0">
                <a:solidFill>
                  <a:srgbClr val="0053A1"/>
                </a:solidFill>
              </a:rPr>
              <a:t>validation &amp; application to other machines</a:t>
            </a:r>
            <a:endParaRPr b="1" dirty="0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currently only tested on LHC - any collaborators welcome!</a:t>
            </a:r>
            <a:endParaRPr dirty="0"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 dirty="0">
                <a:solidFill>
                  <a:srgbClr val="0053A1"/>
                </a:solidFill>
              </a:rPr>
              <a:t>integration with Xsuite</a:t>
            </a:r>
            <a:endParaRPr b="1" dirty="0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at least for input map generation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install beam-beam elements at final separation for tracking?</a:t>
            </a:r>
            <a:endParaRPr dirty="0"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 dirty="0">
                <a:solidFill>
                  <a:srgbClr val="0053A1"/>
                </a:solidFill>
              </a:rPr>
              <a:t>performance</a:t>
            </a:r>
            <a:endParaRPr b="1" dirty="0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nice to have: clean and readable code has higher priority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possible synergy with Xsuite integration (fast primitives and data structures)</a:t>
            </a:r>
            <a:endParaRPr dirty="0"/>
          </a:p>
        </p:txBody>
      </p:sp>
      <p:sp>
        <p:nvSpPr>
          <p:cNvPr id="284" name="Google Shape;284;p28"/>
          <p:cNvSpPr txBox="1">
            <a:spLocks noGrp="1"/>
          </p:cNvSpPr>
          <p:nvPr>
            <p:ph type="sldNum" idx="12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 brief history TRAIN</a:t>
            </a:r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09300" y="771475"/>
            <a:ext cx="5476800" cy="13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 dirty="0">
                <a:solidFill>
                  <a:srgbClr val="0053A1"/>
                </a:solidFill>
              </a:rPr>
              <a:t>iteratively find self-consistent closed orbits</a:t>
            </a:r>
            <a:endParaRPr b="1" dirty="0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under the presence of beam-beam effects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in the many-bunch case ("trains")</a:t>
            </a:r>
            <a:endParaRPr dirty="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using second-order </a:t>
            </a:r>
            <a:r>
              <a:rPr lang="en-GB" dirty="0" err="1"/>
              <a:t>sectormaps</a:t>
            </a:r>
            <a:r>
              <a:rPr lang="en-GB" dirty="0"/>
              <a:t> from MAD-X</a:t>
            </a: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“soft-Gaussian” approach</a:t>
            </a:r>
            <a:endParaRPr dirty="0"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  <p:pic>
        <p:nvPicPr>
          <p:cNvPr id="53" name="Google Shape;53;p11"/>
          <p:cNvPicPr preferRelativeResize="0"/>
          <p:nvPr/>
        </p:nvPicPr>
        <p:blipFill rotWithShape="1">
          <a:blip r:embed="rId3">
            <a:alphaModFix/>
          </a:blip>
          <a:srcRect l="2219" t="4278"/>
          <a:stretch/>
        </p:blipFill>
        <p:spPr>
          <a:xfrm>
            <a:off x="6038087" y="803950"/>
            <a:ext cx="2826400" cy="1828925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grpSp>
        <p:nvGrpSpPr>
          <p:cNvPr id="54" name="Google Shape;54;p11"/>
          <p:cNvGrpSpPr/>
          <p:nvPr/>
        </p:nvGrpSpPr>
        <p:grpSpPr>
          <a:xfrm>
            <a:off x="5804988" y="2881375"/>
            <a:ext cx="3226388" cy="1821369"/>
            <a:chOff x="5804988" y="2881375"/>
            <a:chExt cx="3226388" cy="1821369"/>
          </a:xfrm>
        </p:grpSpPr>
        <p:pic>
          <p:nvPicPr>
            <p:cNvPr id="55" name="Google Shape;55;p1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804988" y="2881375"/>
              <a:ext cx="3140175" cy="14958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6" name="Google Shape;56;p11"/>
            <p:cNvSpPr txBox="1"/>
            <p:nvPr/>
          </p:nvSpPr>
          <p:spPr>
            <a:xfrm>
              <a:off x="6019375" y="4253344"/>
              <a:ext cx="3012000" cy="44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-GB" sz="800" b="1">
                  <a:solidFill>
                    <a:srgbClr val="0053A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W. Herr</a:t>
              </a:r>
              <a:r>
                <a:rPr lang="en-GB" sz="800">
                  <a:solidFill>
                    <a:srgbClr val="0053A1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, "Features and implications of different LHC crossing schemes", LHC project report 628, 2003.</a:t>
              </a:r>
              <a:endParaRPr sz="800">
                <a:solidFill>
                  <a:srgbClr val="0053A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</p:txBody>
        </p:sp>
      </p:grpSp>
      <p:sp>
        <p:nvSpPr>
          <p:cNvPr id="57" name="Google Shape;57;p11"/>
          <p:cNvSpPr txBox="1">
            <a:spLocks noGrp="1"/>
          </p:cNvSpPr>
          <p:nvPr>
            <p:ph type="body" idx="1"/>
          </p:nvPr>
        </p:nvSpPr>
        <p:spPr>
          <a:xfrm>
            <a:off x="309300" y="2110120"/>
            <a:ext cx="5476800" cy="6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 dirty="0">
                <a:solidFill>
                  <a:srgbClr val="0053A1"/>
                </a:solidFill>
              </a:rPr>
              <a:t>pioneered by E. Keil, F.C. Iselin for LEP</a:t>
            </a:r>
            <a:endParaRPr dirty="0"/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309300" y="2547798"/>
            <a:ext cx="5476800" cy="236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>
                <a:solidFill>
                  <a:srgbClr val="0053A1"/>
                </a:solidFill>
              </a:rPr>
              <a:t>applied to LHC design by W. Herr, H. Grote</a:t>
            </a:r>
            <a:endParaRPr b="1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showed clear advantage of V-H alternating crossing scheme over H-H crossing</a:t>
            </a:r>
            <a:endParaRPr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showed "PACMAN" effects (bunches missing long-range encounters due to kicker gaps)</a:t>
            </a:r>
            <a:endParaRPr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later further extended by T. Pieloni, </a:t>
            </a:r>
            <a:br>
              <a:rPr lang="en-GB"/>
            </a:br>
            <a:r>
              <a:rPr lang="en-GB"/>
              <a:t>A. Gorzawski, M. Hostettler, X. Buffat, A. Ribes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>
            <a:spLocks noGrp="1"/>
          </p:cNvSpPr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TRAIN in a nutshell</a:t>
            </a:r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ldNum" idx="12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  <p:grpSp>
        <p:nvGrpSpPr>
          <p:cNvPr id="65" name="Google Shape;65;p12"/>
          <p:cNvGrpSpPr/>
          <p:nvPr/>
        </p:nvGrpSpPr>
        <p:grpSpPr>
          <a:xfrm>
            <a:off x="193600" y="745825"/>
            <a:ext cx="2705375" cy="2106900"/>
            <a:chOff x="193600" y="745825"/>
            <a:chExt cx="2705375" cy="2106900"/>
          </a:xfrm>
        </p:grpSpPr>
        <p:sp>
          <p:nvSpPr>
            <p:cNvPr id="66" name="Google Shape;66;p12"/>
            <p:cNvSpPr/>
            <p:nvPr/>
          </p:nvSpPr>
          <p:spPr>
            <a:xfrm>
              <a:off x="193600" y="745825"/>
              <a:ext cx="2705100" cy="2106900"/>
            </a:xfrm>
            <a:prstGeom prst="rect">
              <a:avLst/>
            </a:prstGeom>
            <a:solidFill>
              <a:srgbClr val="EAD1DC"/>
            </a:solidFill>
            <a:ln w="9525" cap="flat" cmpd="sng">
              <a:solidFill>
                <a:srgbClr val="99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9900FF"/>
                </a:solidFill>
              </a:endParaRPr>
            </a:p>
          </p:txBody>
        </p:sp>
        <p:sp>
          <p:nvSpPr>
            <p:cNvPr id="67" name="Google Shape;67;p12"/>
            <p:cNvSpPr/>
            <p:nvPr/>
          </p:nvSpPr>
          <p:spPr>
            <a:xfrm>
              <a:off x="290275" y="1619650"/>
              <a:ext cx="2490000" cy="498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Helvetica Neue"/>
                  <a:ea typeface="Helvetica Neue"/>
                  <a:cs typeface="Helvetica Neue"/>
                  <a:sym typeface="Helvetica Neue"/>
                </a:rPr>
                <a:t>twiss output </a:t>
              </a:r>
              <a:br>
                <a:rPr lang="en-GB" sz="1200">
                  <a:latin typeface="Helvetica Neue"/>
                  <a:ea typeface="Helvetica Neue"/>
                  <a:cs typeface="Helvetica Neue"/>
                  <a:sym typeface="Helvetica Neue"/>
                </a:rPr>
              </a:br>
              <a:r>
                <a:rPr lang="en-GB" sz="1200">
                  <a:latin typeface="Helvetica Neue"/>
                  <a:ea typeface="Helvetica Neue"/>
                  <a:cs typeface="Helvetica Neue"/>
                  <a:sym typeface="Helvetica Neue"/>
                </a:rPr>
                <a:t>with beam-beam markers</a:t>
              </a:r>
              <a:endParaRPr sz="120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8" name="Google Shape;68;p12"/>
            <p:cNvSpPr/>
            <p:nvPr/>
          </p:nvSpPr>
          <p:spPr>
            <a:xfrm>
              <a:off x="290275" y="2178175"/>
              <a:ext cx="2490000" cy="575100"/>
            </a:xfrm>
            <a:prstGeom prst="cube">
              <a:avLst>
                <a:gd name="adj" fmla="val 9019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Helvetica Neue"/>
                  <a:ea typeface="Helvetica Neue"/>
                  <a:cs typeface="Helvetica Neue"/>
                  <a:sym typeface="Helvetica Neue"/>
                </a:rPr>
                <a:t>second-order maps K</a:t>
              </a:r>
              <a:r>
                <a:rPr lang="en-GB" sz="1200" baseline="-25000">
                  <a:latin typeface="Helvetica Neue"/>
                  <a:ea typeface="Helvetica Neue"/>
                  <a:cs typeface="Helvetica Neue"/>
                  <a:sym typeface="Helvetica Neue"/>
                </a:rPr>
                <a:t>i</a:t>
              </a:r>
              <a:r>
                <a:rPr lang="en-GB" sz="1200">
                  <a:latin typeface="Helvetica Neue"/>
                  <a:ea typeface="Helvetica Neue"/>
                  <a:cs typeface="Helvetica Neue"/>
                  <a:sym typeface="Helvetica Neue"/>
                </a:rPr>
                <a:t>, R</a:t>
              </a:r>
              <a:r>
                <a:rPr lang="en-GB" sz="1200" baseline="-25000">
                  <a:latin typeface="Helvetica Neue"/>
                  <a:ea typeface="Helvetica Neue"/>
                  <a:cs typeface="Helvetica Neue"/>
                  <a:sym typeface="Helvetica Neue"/>
                </a:rPr>
                <a:t>ij</a:t>
              </a:r>
              <a:r>
                <a:rPr lang="en-GB" sz="1200">
                  <a:latin typeface="Helvetica Neue"/>
                  <a:ea typeface="Helvetica Neue"/>
                  <a:cs typeface="Helvetica Neue"/>
                  <a:sym typeface="Helvetica Neue"/>
                </a:rPr>
                <a:t>, T</a:t>
              </a:r>
              <a:r>
                <a:rPr lang="en-GB" sz="1200" baseline="-25000">
                  <a:latin typeface="Helvetica Neue"/>
                  <a:ea typeface="Helvetica Neue"/>
                  <a:cs typeface="Helvetica Neue"/>
                  <a:sym typeface="Helvetica Neue"/>
                </a:rPr>
                <a:t>ijk</a:t>
              </a:r>
              <a:r>
                <a:rPr lang="en-GB" sz="12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 </a:t>
              </a:r>
              <a:br>
                <a:rPr lang="en-GB" sz="12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</a:br>
              <a:r>
                <a:rPr lang="en-GB" sz="12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between beam-beam markers</a:t>
              </a:r>
              <a:endParaRPr sz="120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69" name="Google Shape;69;p12"/>
            <p:cNvSpPr/>
            <p:nvPr/>
          </p:nvSpPr>
          <p:spPr>
            <a:xfrm>
              <a:off x="290275" y="1061125"/>
              <a:ext cx="2490000" cy="498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Helvetica Neue"/>
                  <a:ea typeface="Helvetica Neue"/>
                  <a:cs typeface="Helvetica Neue"/>
                  <a:sym typeface="Helvetica Neue"/>
                </a:rPr>
                <a:t>survey</a:t>
              </a:r>
              <a:endParaRPr sz="1200"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Helvetica Neue"/>
                  <a:ea typeface="Helvetica Neue"/>
                  <a:cs typeface="Helvetica Neue"/>
                  <a:sym typeface="Helvetica Neue"/>
                </a:rPr>
                <a:t>(design separation)</a:t>
              </a:r>
              <a:endParaRPr sz="120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0" name="Google Shape;70;p12"/>
            <p:cNvSpPr txBox="1"/>
            <p:nvPr/>
          </p:nvSpPr>
          <p:spPr>
            <a:xfrm>
              <a:off x="193875" y="745834"/>
              <a:ext cx="2705100" cy="31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500" b="1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input (from MAD-X)</a:t>
              </a:r>
              <a:endParaRPr sz="15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71" name="Google Shape;71;p12"/>
          <p:cNvGrpSpPr/>
          <p:nvPr/>
        </p:nvGrpSpPr>
        <p:grpSpPr>
          <a:xfrm>
            <a:off x="193600" y="2852725"/>
            <a:ext cx="2705375" cy="1772650"/>
            <a:chOff x="193600" y="2852725"/>
            <a:chExt cx="2705375" cy="1772650"/>
          </a:xfrm>
        </p:grpSpPr>
        <p:sp>
          <p:nvSpPr>
            <p:cNvPr id="72" name="Google Shape;72;p12"/>
            <p:cNvSpPr/>
            <p:nvPr/>
          </p:nvSpPr>
          <p:spPr>
            <a:xfrm>
              <a:off x="193600" y="3061175"/>
              <a:ext cx="2705100" cy="1564200"/>
            </a:xfrm>
            <a:prstGeom prst="rect">
              <a:avLst/>
            </a:prstGeom>
            <a:solidFill>
              <a:srgbClr val="CFE2F3"/>
            </a:solidFill>
            <a:ln w="9525" cap="flat" cmpd="sng">
              <a:solidFill>
                <a:srgbClr val="3C78D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2"/>
            <p:cNvSpPr/>
            <p:nvPr/>
          </p:nvSpPr>
          <p:spPr>
            <a:xfrm>
              <a:off x="268925" y="3983050"/>
              <a:ext cx="2490000" cy="498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Helvetica Neue"/>
                  <a:ea typeface="Helvetica Neue"/>
                  <a:cs typeface="Helvetica Neue"/>
                  <a:sym typeface="Helvetica Neue"/>
                </a:rPr>
                <a:t>find initial closed orbit</a:t>
              </a:r>
              <a:endParaRPr sz="1200"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Helvetica Neue"/>
                  <a:ea typeface="Helvetica Neue"/>
                  <a:cs typeface="Helvetica Neue"/>
                  <a:sym typeface="Helvetica Neue"/>
                </a:rPr>
                <a:t>(no beam-beam)</a:t>
              </a:r>
              <a:endParaRPr sz="120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4" name="Google Shape;74;p12"/>
            <p:cNvSpPr/>
            <p:nvPr/>
          </p:nvSpPr>
          <p:spPr>
            <a:xfrm>
              <a:off x="279800" y="3376475"/>
              <a:ext cx="2490000" cy="498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Helvetica Neue"/>
                  <a:ea typeface="Helvetica Neue"/>
                  <a:cs typeface="Helvetica Neue"/>
                  <a:sym typeface="Helvetica Neue"/>
                </a:rPr>
                <a:t>establish collision schedule </a:t>
              </a:r>
              <a:br>
                <a:rPr lang="en-GB" sz="1200">
                  <a:latin typeface="Helvetica Neue"/>
                  <a:ea typeface="Helvetica Neue"/>
                  <a:cs typeface="Helvetica Neue"/>
                  <a:sym typeface="Helvetica Neue"/>
                </a:rPr>
              </a:br>
              <a:r>
                <a:rPr lang="en-GB" sz="1000" i="1">
                  <a:latin typeface="Helvetica Neue"/>
                  <a:ea typeface="Helvetica Neue"/>
                  <a:cs typeface="Helvetica Neue"/>
                  <a:sym typeface="Helvetica Neue"/>
                </a:rPr>
                <a:t>(which bunches encounter where?)</a:t>
              </a:r>
              <a:endParaRPr sz="1000" i="1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75" name="Google Shape;75;p12"/>
            <p:cNvSpPr txBox="1"/>
            <p:nvPr/>
          </p:nvSpPr>
          <p:spPr>
            <a:xfrm>
              <a:off x="193875" y="3061184"/>
              <a:ext cx="2705100" cy="31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500" b="1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preparation</a:t>
              </a:r>
              <a:endParaRPr sz="15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76" name="Google Shape;76;p12"/>
            <p:cNvCxnSpPr>
              <a:stCxn id="66" idx="2"/>
              <a:endCxn id="75" idx="0"/>
            </p:cNvCxnSpPr>
            <p:nvPr/>
          </p:nvCxnSpPr>
          <p:spPr>
            <a:xfrm rot="-5400000" flipH="1">
              <a:off x="1442200" y="2956675"/>
              <a:ext cx="208500" cy="600"/>
            </a:xfrm>
            <a:prstGeom prst="bentConnector3">
              <a:avLst>
                <a:gd name="adj1" fmla="val 49990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77" name="Google Shape;77;p12"/>
          <p:cNvGrpSpPr/>
          <p:nvPr/>
        </p:nvGrpSpPr>
        <p:grpSpPr>
          <a:xfrm>
            <a:off x="2758925" y="745825"/>
            <a:ext cx="3475950" cy="3879600"/>
            <a:chOff x="2758925" y="745825"/>
            <a:chExt cx="3475950" cy="3879600"/>
          </a:xfrm>
        </p:grpSpPr>
        <p:sp>
          <p:nvSpPr>
            <p:cNvPr id="78" name="Google Shape;78;p12"/>
            <p:cNvSpPr/>
            <p:nvPr/>
          </p:nvSpPr>
          <p:spPr>
            <a:xfrm>
              <a:off x="3529775" y="745825"/>
              <a:ext cx="2705100" cy="3879600"/>
            </a:xfrm>
            <a:prstGeom prst="rect">
              <a:avLst/>
            </a:prstGeom>
            <a:solidFill>
              <a:srgbClr val="FFF2CC"/>
            </a:solidFill>
            <a:ln w="9525" cap="flat" cmpd="sng">
              <a:solidFill>
                <a:srgbClr val="BF9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9" name="Google Shape;79;p12"/>
            <p:cNvGrpSpPr/>
            <p:nvPr/>
          </p:nvGrpSpPr>
          <p:grpSpPr>
            <a:xfrm>
              <a:off x="3775111" y="1331900"/>
              <a:ext cx="2203794" cy="735542"/>
              <a:chOff x="3762825" y="1331900"/>
              <a:chExt cx="2203794" cy="735542"/>
            </a:xfrm>
          </p:grpSpPr>
          <p:sp>
            <p:nvSpPr>
              <p:cNvPr id="80" name="Google Shape;80;p12"/>
              <p:cNvSpPr/>
              <p:nvPr/>
            </p:nvSpPr>
            <p:spPr>
              <a:xfrm>
                <a:off x="3762825" y="1331900"/>
                <a:ext cx="2105400" cy="6381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81" name="Google Shape;81;p12"/>
              <p:cNvSpPr/>
              <p:nvPr/>
            </p:nvSpPr>
            <p:spPr>
              <a:xfrm>
                <a:off x="3810416" y="1384267"/>
                <a:ext cx="2105400" cy="6381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82" name="Google Shape;82;p12"/>
              <p:cNvSpPr/>
              <p:nvPr/>
            </p:nvSpPr>
            <p:spPr>
              <a:xfrm>
                <a:off x="3861219" y="1429342"/>
                <a:ext cx="2105400" cy="6381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latin typeface="Helvetica Neue"/>
                    <a:ea typeface="Helvetica Neue"/>
                    <a:cs typeface="Helvetica Neue"/>
                    <a:sym typeface="Helvetica Neue"/>
                  </a:rPr>
                  <a:t>insert beam-beam kick maps for all bunches</a:t>
                </a:r>
                <a:br>
                  <a:rPr lang="en-GB" sz="1200">
                    <a:latin typeface="Helvetica Neue"/>
                    <a:ea typeface="Helvetica Neue"/>
                    <a:cs typeface="Helvetica Neue"/>
                    <a:sym typeface="Helvetica Neue"/>
                  </a:rPr>
                </a:br>
                <a:r>
                  <a:rPr lang="en-GB" sz="1000" i="1">
                    <a:latin typeface="Helvetica Neue"/>
                    <a:ea typeface="Helvetica Neue"/>
                    <a:cs typeface="Helvetica Neue"/>
                    <a:sym typeface="Helvetica Neue"/>
                  </a:rPr>
                  <a:t>(based on current closed orbits)</a:t>
                </a:r>
                <a:endParaRPr sz="1000" i="1"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83" name="Google Shape;83;p12"/>
            <p:cNvGrpSpPr/>
            <p:nvPr/>
          </p:nvGrpSpPr>
          <p:grpSpPr>
            <a:xfrm>
              <a:off x="3796150" y="2424000"/>
              <a:ext cx="2170313" cy="581399"/>
              <a:chOff x="3796150" y="2424000"/>
              <a:chExt cx="2170313" cy="581399"/>
            </a:xfrm>
          </p:grpSpPr>
          <p:sp>
            <p:nvSpPr>
              <p:cNvPr id="84" name="Google Shape;84;p12"/>
              <p:cNvSpPr/>
              <p:nvPr/>
            </p:nvSpPr>
            <p:spPr>
              <a:xfrm>
                <a:off x="3796150" y="2424000"/>
                <a:ext cx="2078400" cy="4989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85" name="Google Shape;85;p12"/>
              <p:cNvSpPr/>
              <p:nvPr/>
            </p:nvSpPr>
            <p:spPr>
              <a:xfrm>
                <a:off x="3843131" y="2464952"/>
                <a:ext cx="2078400" cy="4989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86" name="Google Shape;86;p12"/>
              <p:cNvSpPr/>
              <p:nvPr/>
            </p:nvSpPr>
            <p:spPr>
              <a:xfrm>
                <a:off x="3888063" y="2506499"/>
                <a:ext cx="2078400" cy="4989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latin typeface="Helvetica Neue"/>
                    <a:ea typeface="Helvetica Neue"/>
                    <a:cs typeface="Helvetica Neue"/>
                    <a:sym typeface="Helvetica Neue"/>
                  </a:rPr>
                  <a:t>find new closed orbits</a:t>
                </a:r>
                <a:endParaRPr sz="1200"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>
                    <a:latin typeface="Helvetica Neue"/>
                    <a:ea typeface="Helvetica Neue"/>
                    <a:cs typeface="Helvetica Neue"/>
                    <a:sym typeface="Helvetica Neue"/>
                  </a:rPr>
                  <a:t>for all bunches</a:t>
                </a:r>
                <a:endParaRPr sz="1200"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sp>
          <p:nvSpPr>
            <p:cNvPr id="87" name="Google Shape;87;p12"/>
            <p:cNvSpPr/>
            <p:nvPr/>
          </p:nvSpPr>
          <p:spPr>
            <a:xfrm>
              <a:off x="3753548" y="3444288"/>
              <a:ext cx="2346525" cy="831325"/>
            </a:xfrm>
            <a:prstGeom prst="flowChartDecision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0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88" name="Google Shape;88;p12"/>
            <p:cNvSpPr txBox="1"/>
            <p:nvPr/>
          </p:nvSpPr>
          <p:spPr>
            <a:xfrm>
              <a:off x="3528763" y="745834"/>
              <a:ext cx="2705100" cy="31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500" b="1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main iteration loop</a:t>
              </a:r>
              <a:endParaRPr sz="15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89" name="Google Shape;89;p12"/>
            <p:cNvCxnSpPr>
              <a:stCxn id="73" idx="3"/>
              <a:endCxn id="80" idx="0"/>
            </p:cNvCxnSpPr>
            <p:nvPr/>
          </p:nvCxnSpPr>
          <p:spPr>
            <a:xfrm rot="10800000" flipH="1">
              <a:off x="2758925" y="1331800"/>
              <a:ext cx="2068800" cy="2900700"/>
            </a:xfrm>
            <a:prstGeom prst="bentConnector4">
              <a:avLst>
                <a:gd name="adj1" fmla="val 24560"/>
                <a:gd name="adj2" fmla="val 108206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90" name="Google Shape;90;p12"/>
            <p:cNvCxnSpPr>
              <a:stCxn id="87" idx="2"/>
              <a:endCxn id="80" idx="0"/>
            </p:cNvCxnSpPr>
            <p:nvPr/>
          </p:nvCxnSpPr>
          <p:spPr>
            <a:xfrm rot="5400000" flipH="1">
              <a:off x="3405510" y="2754313"/>
              <a:ext cx="2943600" cy="99000"/>
            </a:xfrm>
            <a:prstGeom prst="bentConnector5">
              <a:avLst>
                <a:gd name="adj1" fmla="val -8090"/>
                <a:gd name="adj2" fmla="val 1303849"/>
                <a:gd name="adj3" fmla="val 108093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91" name="Google Shape;91;p12"/>
            <p:cNvCxnSpPr>
              <a:stCxn id="82" idx="2"/>
              <a:endCxn id="86" idx="0"/>
            </p:cNvCxnSpPr>
            <p:nvPr/>
          </p:nvCxnSpPr>
          <p:spPr>
            <a:xfrm rot="-5400000" flipH="1">
              <a:off x="4707205" y="2286442"/>
              <a:ext cx="439200" cy="1200"/>
            </a:xfrm>
            <a:prstGeom prst="bentConnector3">
              <a:avLst>
                <a:gd name="adj1" fmla="val 49984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92" name="Google Shape;92;p12"/>
            <p:cNvCxnSpPr>
              <a:stCxn id="86" idx="2"/>
              <a:endCxn id="87" idx="0"/>
            </p:cNvCxnSpPr>
            <p:nvPr/>
          </p:nvCxnSpPr>
          <p:spPr>
            <a:xfrm rot="-5400000" flipH="1">
              <a:off x="4708113" y="3224549"/>
              <a:ext cx="438900" cy="600"/>
            </a:xfrm>
            <a:prstGeom prst="bentConnector3">
              <a:avLst>
                <a:gd name="adj1" fmla="val 49999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93" name="Google Shape;93;p12"/>
            <p:cNvSpPr txBox="1"/>
            <p:nvPr/>
          </p:nvSpPr>
          <p:spPr>
            <a:xfrm>
              <a:off x="3918575" y="4166550"/>
              <a:ext cx="632400" cy="31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b="1">
                  <a:solidFill>
                    <a:schemeClr val="dk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NO</a:t>
              </a:r>
              <a:endParaRPr b="1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4" name="Google Shape;94;p12"/>
            <p:cNvSpPr txBox="1"/>
            <p:nvPr/>
          </p:nvSpPr>
          <p:spPr>
            <a:xfrm>
              <a:off x="3775100" y="3484250"/>
              <a:ext cx="2302200" cy="728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convergence?</a:t>
              </a:r>
              <a:endParaRPr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(|co</a:t>
              </a:r>
              <a:r>
                <a:rPr lang="en-GB" sz="1000" baseline="-250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N-1</a:t>
              </a:r>
              <a:r>
                <a:rPr lang="en-GB" sz="10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 - co</a:t>
              </a:r>
              <a:r>
                <a:rPr lang="en-GB" sz="1000" baseline="-250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N</a:t>
              </a:r>
              <a:r>
                <a:rPr lang="en-GB" sz="10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| &lt; ε </a:t>
              </a:r>
              <a:br>
                <a:rPr lang="en-GB" sz="10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</a:br>
              <a:r>
                <a:rPr lang="en-GB" sz="100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for all bunches)</a:t>
              </a:r>
              <a:endParaRPr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95" name="Google Shape;95;p12"/>
          <p:cNvGrpSpPr/>
          <p:nvPr/>
        </p:nvGrpSpPr>
        <p:grpSpPr>
          <a:xfrm>
            <a:off x="5978900" y="1331900"/>
            <a:ext cx="3000100" cy="2773225"/>
            <a:chOff x="5978900" y="1331900"/>
            <a:chExt cx="3000100" cy="2773225"/>
          </a:xfrm>
        </p:grpSpPr>
        <p:sp>
          <p:nvSpPr>
            <p:cNvPr id="96" name="Google Shape;96;p12"/>
            <p:cNvSpPr/>
            <p:nvPr/>
          </p:nvSpPr>
          <p:spPr>
            <a:xfrm>
              <a:off x="6632400" y="1331900"/>
              <a:ext cx="2346600" cy="1983300"/>
            </a:xfrm>
            <a:prstGeom prst="rect">
              <a:avLst/>
            </a:prstGeom>
            <a:solidFill>
              <a:srgbClr val="FCE5CD"/>
            </a:solidFill>
            <a:ln w="9525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2"/>
            <p:cNvSpPr/>
            <p:nvPr/>
          </p:nvSpPr>
          <p:spPr>
            <a:xfrm>
              <a:off x="6732500" y="1686450"/>
              <a:ext cx="2078400" cy="498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8" name="Google Shape;98;p12"/>
            <p:cNvSpPr/>
            <p:nvPr/>
          </p:nvSpPr>
          <p:spPr>
            <a:xfrm>
              <a:off x="6779481" y="1727402"/>
              <a:ext cx="2078400" cy="498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99" name="Google Shape;99;p12"/>
            <p:cNvSpPr/>
            <p:nvPr/>
          </p:nvSpPr>
          <p:spPr>
            <a:xfrm>
              <a:off x="6824413" y="1768949"/>
              <a:ext cx="2078400" cy="498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Helvetica Neue"/>
                  <a:ea typeface="Helvetica Neue"/>
                  <a:cs typeface="Helvetica Neue"/>
                  <a:sym typeface="Helvetica Neue"/>
                </a:rPr>
                <a:t>analyze final second-order maps: tunes, chromaticities</a:t>
              </a:r>
              <a:endParaRPr sz="120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0" name="Google Shape;100;p12"/>
            <p:cNvSpPr/>
            <p:nvPr/>
          </p:nvSpPr>
          <p:spPr>
            <a:xfrm>
              <a:off x="6733513" y="2544100"/>
              <a:ext cx="2078400" cy="498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1" name="Google Shape;101;p12"/>
            <p:cNvSpPr/>
            <p:nvPr/>
          </p:nvSpPr>
          <p:spPr>
            <a:xfrm>
              <a:off x="6780494" y="2585052"/>
              <a:ext cx="2078400" cy="498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20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2" name="Google Shape;102;p12"/>
            <p:cNvSpPr/>
            <p:nvPr/>
          </p:nvSpPr>
          <p:spPr>
            <a:xfrm>
              <a:off x="6825426" y="2626599"/>
              <a:ext cx="2078400" cy="498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Helvetica Neue"/>
                  <a:ea typeface="Helvetica Neue"/>
                  <a:cs typeface="Helvetica Neue"/>
                  <a:sym typeface="Helvetica Neue"/>
                </a:rPr>
                <a:t>write output</a:t>
              </a:r>
              <a:endParaRPr sz="120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103" name="Google Shape;103;p12"/>
            <p:cNvCxnSpPr>
              <a:stCxn id="87" idx="3"/>
              <a:endCxn id="97" idx="1"/>
            </p:cNvCxnSpPr>
            <p:nvPr/>
          </p:nvCxnSpPr>
          <p:spPr>
            <a:xfrm rot="10800000" flipH="1">
              <a:off x="6100073" y="1936050"/>
              <a:ext cx="632400" cy="1923900"/>
            </a:xfrm>
            <a:prstGeom prst="bentConnector3">
              <a:avLst>
                <a:gd name="adj1" fmla="val 50002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04" name="Google Shape;104;p12"/>
            <p:cNvCxnSpPr>
              <a:stCxn id="99" idx="2"/>
              <a:endCxn id="102" idx="0"/>
            </p:cNvCxnSpPr>
            <p:nvPr/>
          </p:nvCxnSpPr>
          <p:spPr>
            <a:xfrm rot="-5400000" flipH="1">
              <a:off x="7684663" y="2446799"/>
              <a:ext cx="358800" cy="900"/>
            </a:xfrm>
            <a:prstGeom prst="bentConnector3">
              <a:avLst>
                <a:gd name="adj1" fmla="val 49993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05" name="Google Shape;105;p12"/>
            <p:cNvSpPr txBox="1"/>
            <p:nvPr/>
          </p:nvSpPr>
          <p:spPr>
            <a:xfrm>
              <a:off x="6632398" y="1331900"/>
              <a:ext cx="2346600" cy="31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500" b="1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post-processing</a:t>
              </a:r>
              <a:endParaRPr sz="15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6" name="Google Shape;106;p12"/>
            <p:cNvSpPr txBox="1"/>
            <p:nvPr/>
          </p:nvSpPr>
          <p:spPr>
            <a:xfrm>
              <a:off x="5978900" y="3789825"/>
              <a:ext cx="632400" cy="31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b="1">
                  <a:solidFill>
                    <a:schemeClr val="dk2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YES</a:t>
              </a:r>
              <a:endParaRPr b="1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3"/>
          <p:cNvSpPr txBox="1">
            <a:spLocks noGrp="1"/>
          </p:cNvSpPr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historic TRAIN limitations</a:t>
            </a:r>
            <a:endParaRPr/>
          </a:p>
        </p:txBody>
      </p:sp>
      <p:sp>
        <p:nvSpPr>
          <p:cNvPr id="112" name="Google Shape;112;p13"/>
          <p:cNvSpPr txBox="1">
            <a:spLocks noGrp="1"/>
          </p:cNvSpPr>
          <p:nvPr>
            <p:ph type="body" idx="1"/>
          </p:nvPr>
        </p:nvSpPr>
        <p:spPr>
          <a:xfrm>
            <a:off x="309300" y="714001"/>
            <a:ext cx="8523000" cy="160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>
                <a:solidFill>
                  <a:srgbClr val="0053A1"/>
                </a:solidFill>
                <a:latin typeface="Courier New"/>
                <a:ea typeface="Courier New"/>
                <a:cs typeface="Courier New"/>
                <a:sym typeface="Courier New"/>
              </a:rPr>
              <a:t>ltrain.f</a:t>
            </a:r>
            <a:r>
              <a:rPr lang="en-GB" b="1">
                <a:solidFill>
                  <a:srgbClr val="0053A1"/>
                </a:solidFill>
              </a:rPr>
              <a:t>, one flat file, </a:t>
            </a:r>
            <a:r>
              <a:rPr lang="en-GB" b="1">
                <a:solidFill>
                  <a:srgbClr val="980000"/>
                </a:solidFill>
              </a:rPr>
              <a:t>12145 lines of FORTAN-77</a:t>
            </a:r>
            <a:endParaRPr b="1">
              <a:solidFill>
                <a:srgbClr val="980000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local implementation of all numeric primitives (linear algebra, …)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/>
              <a:t>partially copied from historic MAD-8 or MAD-X code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/>
              <a:t>not always numerically stable or the most efficient</a:t>
            </a:r>
            <a:endParaRPr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no version control, no changelog (ktrain, ltrain, mtrain, …)</a:t>
            </a:r>
            <a:endParaRPr/>
          </a:p>
        </p:txBody>
      </p:sp>
      <p:sp>
        <p:nvSpPr>
          <p:cNvPr id="113" name="Google Shape;113;p13"/>
          <p:cNvSpPr txBox="1">
            <a:spLocks noGrp="1"/>
          </p:cNvSpPr>
          <p:nvPr>
            <p:ph type="sldNum" idx="12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  <p:pic>
        <p:nvPicPr>
          <p:cNvPr id="114" name="Google Shape;114;p13"/>
          <p:cNvPicPr preferRelativeResize="0"/>
          <p:nvPr/>
        </p:nvPicPr>
        <p:blipFill rotWithShape="1">
          <a:blip r:embed="rId3">
            <a:alphaModFix/>
          </a:blip>
          <a:srcRect t="41224"/>
          <a:stretch/>
        </p:blipFill>
        <p:spPr>
          <a:xfrm>
            <a:off x="4291025" y="2423769"/>
            <a:ext cx="4798050" cy="1063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5" name="Google Shape;115;p13"/>
          <p:cNvSpPr txBox="1">
            <a:spLocks noGrp="1"/>
          </p:cNvSpPr>
          <p:nvPr>
            <p:ph type="body" idx="1"/>
          </p:nvPr>
        </p:nvSpPr>
        <p:spPr>
          <a:xfrm>
            <a:off x="309300" y="2078419"/>
            <a:ext cx="8523000" cy="267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>
                <a:solidFill>
                  <a:srgbClr val="0053A1"/>
                </a:solidFill>
              </a:rPr>
              <a:t>historic input formats</a:t>
            </a:r>
            <a:endParaRPr b="1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flat files of records/numbers</a:t>
            </a:r>
            <a:br>
              <a:rPr lang="en-GB"/>
            </a:br>
            <a:r>
              <a:rPr lang="en-GB">
                <a:latin typeface="Courier New"/>
                <a:ea typeface="Courier New"/>
                <a:cs typeface="Courier New"/>
                <a:sym typeface="Courier New"/>
              </a:rPr>
              <a:t>read(..., *) in</a:t>
            </a:r>
            <a:endParaRPr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MAD-X maps: historic scripts</a:t>
            </a:r>
            <a:endParaRPr/>
          </a:p>
        </p:txBody>
      </p:sp>
      <p:sp>
        <p:nvSpPr>
          <p:cNvPr id="116" name="Google Shape;116;p13"/>
          <p:cNvSpPr txBox="1">
            <a:spLocks noGrp="1"/>
          </p:cNvSpPr>
          <p:nvPr>
            <p:ph type="body" idx="1"/>
          </p:nvPr>
        </p:nvSpPr>
        <p:spPr>
          <a:xfrm>
            <a:off x="309300" y="3343820"/>
            <a:ext cx="8523000" cy="139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>
                <a:solidFill>
                  <a:srgbClr val="0053A1"/>
                </a:solidFill>
              </a:rPr>
              <a:t>limited extensibility &amp; scriptability</a:t>
            </a:r>
            <a:endParaRPr b="1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today most analysis is done in python / Jupyter</a:t>
            </a:r>
            <a:endParaRPr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first version of pyTRAIN: TRAIN python interface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-GB"/>
              <a:t>limited to running TRAIN in full, no control over the process, output only for BB points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14"/>
          <p:cNvPicPr preferRelativeResize="0"/>
          <p:nvPr/>
        </p:nvPicPr>
        <p:blipFill rotWithShape="1">
          <a:blip r:embed="rId3">
            <a:alphaModFix/>
          </a:blip>
          <a:srcRect t="6627" b="13045"/>
          <a:stretch/>
        </p:blipFill>
        <p:spPr>
          <a:xfrm>
            <a:off x="-12484" y="-71567"/>
            <a:ext cx="9174354" cy="4911874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4"/>
          <p:cNvSpPr txBox="1">
            <a:spLocks noGrp="1"/>
          </p:cNvSpPr>
          <p:nvPr>
            <p:ph type="sldNum" idx="12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  <p:sp>
        <p:nvSpPr>
          <p:cNvPr id="123" name="Google Shape;123;p14"/>
          <p:cNvSpPr txBox="1">
            <a:spLocks noGrp="1"/>
          </p:cNvSpPr>
          <p:nvPr>
            <p:ph type="title"/>
          </p:nvPr>
        </p:nvSpPr>
        <p:spPr>
          <a:xfrm>
            <a:off x="106150" y="-69300"/>
            <a:ext cx="5838300" cy="130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100" b="1">
                <a:solidFill>
                  <a:schemeClr val="lt1"/>
                </a:solidFill>
              </a:rPr>
              <a:t>the FORTRAN TRAIN code served us well for many years</a:t>
            </a:r>
            <a:endParaRPr sz="3100" b="1">
              <a:solidFill>
                <a:srgbClr val="FFD966"/>
              </a:solidFill>
            </a:endParaRPr>
          </a:p>
        </p:txBody>
      </p:sp>
      <p:sp>
        <p:nvSpPr>
          <p:cNvPr id="124" name="Google Shape;124;p14"/>
          <p:cNvSpPr txBox="1"/>
          <p:nvPr/>
        </p:nvSpPr>
        <p:spPr>
          <a:xfrm>
            <a:off x="3913075" y="4178500"/>
            <a:ext cx="5230800" cy="6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100" b="1">
                <a:solidFill>
                  <a:srgbClr val="FFD9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it is time to move on</a:t>
            </a:r>
            <a:endParaRPr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pyTRAIN: a modern re-implementation</a:t>
            </a:r>
            <a:endParaRPr/>
          </a:p>
        </p:txBody>
      </p:sp>
      <p:sp>
        <p:nvSpPr>
          <p:cNvPr id="130" name="Google Shape;130;p15"/>
          <p:cNvSpPr txBox="1">
            <a:spLocks noGrp="1"/>
          </p:cNvSpPr>
          <p:nvPr>
            <p:ph type="body" idx="1"/>
          </p:nvPr>
        </p:nvSpPr>
        <p:spPr>
          <a:xfrm>
            <a:off x="309300" y="695275"/>
            <a:ext cx="6437700" cy="192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 dirty="0">
                <a:solidFill>
                  <a:srgbClr val="0053A1"/>
                </a:solidFill>
              </a:rPr>
              <a:t>complete re-implementation in python</a:t>
            </a:r>
            <a:endParaRPr b="1" dirty="0">
              <a:solidFill>
                <a:srgbClr val="0053A1"/>
              </a:solidFill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 dirty="0">
                <a:solidFill>
                  <a:srgbClr val="0053A1"/>
                </a:solidFill>
              </a:rPr>
              <a:t>using </a:t>
            </a:r>
            <a:r>
              <a:rPr lang="en-GB" b="1" dirty="0" err="1">
                <a:solidFill>
                  <a:srgbClr val="0053A1"/>
                </a:solidFill>
              </a:rPr>
              <a:t>numpy</a:t>
            </a:r>
            <a:r>
              <a:rPr lang="en-GB" b="1" dirty="0">
                <a:solidFill>
                  <a:srgbClr val="0053A1"/>
                </a:solidFill>
              </a:rPr>
              <a:t> and </a:t>
            </a:r>
            <a:r>
              <a:rPr lang="en-GB" b="1" dirty="0" err="1">
                <a:solidFill>
                  <a:srgbClr val="0053A1"/>
                </a:solidFill>
              </a:rPr>
              <a:t>scipy</a:t>
            </a:r>
            <a:r>
              <a:rPr lang="en-GB" b="1" dirty="0">
                <a:solidFill>
                  <a:srgbClr val="0053A1"/>
                </a:solidFill>
              </a:rPr>
              <a:t> primitives</a:t>
            </a:r>
            <a:endParaRPr b="1" dirty="0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linear algebra, </a:t>
            </a:r>
            <a:r>
              <a:rPr lang="en-GB" dirty="0" err="1"/>
              <a:t>Faddeeva</a:t>
            </a:r>
            <a:r>
              <a:rPr lang="en-GB" dirty="0"/>
              <a:t> function, …</a:t>
            </a:r>
            <a:endParaRPr dirty="0"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 dirty="0">
                <a:solidFill>
                  <a:srgbClr val="0053A1"/>
                </a:solidFill>
              </a:rPr>
              <a:t>interface to MAD-X via </a:t>
            </a:r>
            <a:r>
              <a:rPr lang="en-GB" b="1" dirty="0" err="1">
                <a:solidFill>
                  <a:srgbClr val="0053A1"/>
                </a:solidFill>
              </a:rPr>
              <a:t>cpymad</a:t>
            </a:r>
            <a:endParaRPr b="1" dirty="0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dirty="0"/>
              <a:t>reading MAD-X output from files also possible</a:t>
            </a:r>
            <a:endParaRPr dirty="0"/>
          </a:p>
        </p:txBody>
      </p:sp>
      <p:sp>
        <p:nvSpPr>
          <p:cNvPr id="131" name="Google Shape;131;p15"/>
          <p:cNvSpPr txBox="1">
            <a:spLocks noGrp="1"/>
          </p:cNvSpPr>
          <p:nvPr>
            <p:ph type="sldNum" idx="12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  <p:pic>
        <p:nvPicPr>
          <p:cNvPr id="132" name="Google Shape;13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8550" y="2457550"/>
            <a:ext cx="1846575" cy="204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49313" y="588775"/>
            <a:ext cx="1805051" cy="1805051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5"/>
          <p:cNvSpPr txBox="1"/>
          <p:nvPr/>
        </p:nvSpPr>
        <p:spPr>
          <a:xfrm>
            <a:off x="5391304" y="4549882"/>
            <a:ext cx="38511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u="sng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5"/>
              </a:rPr>
              <a:t>https://gitlab.cern.ch/mihostet/pytrain/-/tree/pure-python</a:t>
            </a:r>
            <a:r>
              <a:rPr lang="en-GB" sz="1100"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11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5" name="Google Shape;135;p15"/>
          <p:cNvSpPr txBox="1">
            <a:spLocks noGrp="1"/>
          </p:cNvSpPr>
          <p:nvPr>
            <p:ph type="body" idx="1"/>
          </p:nvPr>
        </p:nvSpPr>
        <p:spPr>
          <a:xfrm>
            <a:off x="310129" y="2440078"/>
            <a:ext cx="6437700" cy="244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>
                <a:solidFill>
                  <a:srgbClr val="0053A1"/>
                </a:solidFill>
              </a:rPr>
              <a:t>total 1050 lines of python code</a:t>
            </a:r>
            <a:endParaRPr b="1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44 lines of Cython: concatenation of second-order maps</a:t>
            </a:r>
            <a:endParaRPr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>
                <a:solidFill>
                  <a:srgbClr val="0053A1"/>
                </a:solidFill>
              </a:rPr>
              <a:t>performance similar to FORTAN-77 code</a:t>
            </a:r>
            <a:endParaRPr b="1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slightly slower - not the first priority</a:t>
            </a:r>
            <a:endParaRPr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few minutes to solve full LHC with ~2400 bunches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6"/>
          <p:cNvSpPr txBox="1">
            <a:spLocks noGrp="1"/>
          </p:cNvSpPr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pyTRAIN - basic usage</a:t>
            </a:r>
            <a:endParaRPr/>
          </a:p>
        </p:txBody>
      </p:sp>
      <p:sp>
        <p:nvSpPr>
          <p:cNvPr id="141" name="Google Shape;141;p16"/>
          <p:cNvSpPr txBox="1">
            <a:spLocks noGrp="1"/>
          </p:cNvSpPr>
          <p:nvPr>
            <p:ph type="sldNum" idx="12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  <p:sp>
        <p:nvSpPr>
          <p:cNvPr id="142" name="Google Shape;142;p16"/>
          <p:cNvSpPr txBox="1"/>
          <p:nvPr/>
        </p:nvSpPr>
        <p:spPr>
          <a:xfrm>
            <a:off x="5391304" y="4549882"/>
            <a:ext cx="38511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u="sng">
                <a:solidFill>
                  <a:schemeClr val="hlink"/>
                </a:solidFill>
                <a:latin typeface="Helvetica Neue"/>
                <a:ea typeface="Helvetica Neue"/>
                <a:cs typeface="Helvetica Neue"/>
                <a:sym typeface="Helvetica Neue"/>
                <a:hlinkClick r:id="rId3"/>
              </a:rPr>
              <a:t>https://gitlab.cern.ch/mihostet/pytrain/-/tree/pure-python</a:t>
            </a:r>
            <a:r>
              <a:rPr lang="en-GB" sz="1100"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11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3" name="Google Shape;143;p16"/>
          <p:cNvSpPr txBox="1"/>
          <p:nvPr/>
        </p:nvSpPr>
        <p:spPr>
          <a:xfrm>
            <a:off x="189700" y="829125"/>
            <a:ext cx="8931000" cy="363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from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pytrain.fileio </a:t>
            </a:r>
            <a:r>
              <a:rPr lang="en-GB" sz="105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import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read_train_files</a:t>
            </a:r>
            <a:endParaRPr sz="1050">
              <a:solidFill>
                <a:srgbClr val="3B3B3B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from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pytrain.machine </a:t>
            </a:r>
            <a:r>
              <a:rPr lang="en-GB" sz="105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import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FillingScheme</a:t>
            </a:r>
            <a:endParaRPr sz="105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from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pytrain.solver </a:t>
            </a:r>
            <a:r>
              <a:rPr lang="en-GB" sz="1050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import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solve_train</a:t>
            </a:r>
            <a:endParaRPr sz="1050">
              <a:solidFill>
                <a:srgbClr val="3B3B3B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3B3B3B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read survey, twiss &amp; sector map input files (alternatively use included cpymad utils)</a:t>
            </a:r>
            <a:endParaRPr sz="105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machine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-GB" sz="105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twiss_b1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-GB" sz="105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twiss_b2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-GB" sz="105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maps_b1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-GB" sz="105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maps_b2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GB" sz="105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read_train_files(</a:t>
            </a:r>
            <a:r>
              <a:rPr lang="en-GB" sz="1050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'train-output'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050">
              <a:solidFill>
                <a:srgbClr val="3B3B3B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3B3B3B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construct a "filling scheme": bunch intensities &amp; normalized emittances</a:t>
            </a:r>
            <a:endParaRPr sz="105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filling_scheme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GB" sz="105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FillingScheme(int_b1, int_b2, emit_b1x, emit_b1y, emit_b2x, emit_b2y)</a:t>
            </a:r>
            <a:endParaRPr sz="1050">
              <a:solidFill>
                <a:srgbClr val="3B3B3B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3B3B3B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solve self-consistent orbits with BBLR interactions</a:t>
            </a:r>
            <a:endParaRPr sz="105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result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GB" sz="105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solve_train(</a:t>
            </a:r>
            <a:r>
              <a:rPr lang="en-GB" sz="105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machine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-GB" sz="105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filling_scheme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-GB" sz="105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twiss_b1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-GB" sz="105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maps_b1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-GB" sz="105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twiss_b2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-GB" sz="105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maps_b2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050">
              <a:solidFill>
                <a:srgbClr val="3B3B3B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3B3B3B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bunch-by-bunch closed orbit at any element</a:t>
            </a:r>
            <a:endParaRPr sz="1050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co_b1_x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-GB" sz="105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co_b1_y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GB" sz="105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GB" sz="105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result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.bunch_positions_b1(</a:t>
            </a:r>
            <a:r>
              <a:rPr lang="en-GB" sz="1050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'MKIP5'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050">
              <a:solidFill>
                <a:srgbClr val="3B3B3B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co_b2_x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-GB" sz="105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co_b2_y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GB" sz="105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GB" sz="1050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result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.bunch_positions_b2(</a:t>
            </a:r>
            <a:r>
              <a:rPr lang="en-GB" sz="1050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'MKIP5'</a:t>
            </a:r>
            <a:r>
              <a:rPr lang="en-GB" sz="1050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050">
              <a:solidFill>
                <a:srgbClr val="3B3B3B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7"/>
          <p:cNvSpPr txBox="1">
            <a:spLocks noGrp="1"/>
          </p:cNvSpPr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benchmarking: TRAIN vs pyTRAIN</a:t>
            </a:r>
            <a:endParaRPr/>
          </a:p>
        </p:txBody>
      </p:sp>
      <p:sp>
        <p:nvSpPr>
          <p:cNvPr id="149" name="Google Shape;149;p17"/>
          <p:cNvSpPr txBox="1">
            <a:spLocks noGrp="1"/>
          </p:cNvSpPr>
          <p:nvPr>
            <p:ph type="sldNum" idx="12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  <p:pic>
        <p:nvPicPr>
          <p:cNvPr id="150" name="Google Shape;15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500" y="701400"/>
            <a:ext cx="4084838" cy="204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5263" y="701400"/>
            <a:ext cx="4084838" cy="204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3500" y="2741475"/>
            <a:ext cx="4084826" cy="20424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55525" y="2741475"/>
            <a:ext cx="4084850" cy="2042425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17"/>
          <p:cNvSpPr txBox="1"/>
          <p:nvPr/>
        </p:nvSpPr>
        <p:spPr>
          <a:xfrm>
            <a:off x="1789475" y="707389"/>
            <a:ext cx="1467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0000FF"/>
                </a:solidFill>
              </a:rPr>
              <a:t>Beam 1 H</a:t>
            </a:r>
            <a:endParaRPr sz="1800" b="1">
              <a:solidFill>
                <a:srgbClr val="0000FF"/>
              </a:solidFill>
            </a:endParaRPr>
          </a:p>
        </p:txBody>
      </p:sp>
      <p:sp>
        <p:nvSpPr>
          <p:cNvPr id="155" name="Google Shape;155;p17"/>
          <p:cNvSpPr txBox="1"/>
          <p:nvPr/>
        </p:nvSpPr>
        <p:spPr>
          <a:xfrm>
            <a:off x="1789475" y="2727337"/>
            <a:ext cx="1467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FF0000"/>
                </a:solidFill>
              </a:rPr>
              <a:t>Beam 2 H</a:t>
            </a:r>
            <a:endParaRPr sz="1800" b="1">
              <a:solidFill>
                <a:srgbClr val="FF0000"/>
              </a:solidFill>
            </a:endParaRPr>
          </a:p>
        </p:txBody>
      </p:sp>
      <p:sp>
        <p:nvSpPr>
          <p:cNvPr id="156" name="Google Shape;156;p17"/>
          <p:cNvSpPr txBox="1"/>
          <p:nvPr/>
        </p:nvSpPr>
        <p:spPr>
          <a:xfrm>
            <a:off x="6285275" y="713632"/>
            <a:ext cx="1467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0000FF"/>
                </a:solidFill>
              </a:rPr>
              <a:t>Beam 1 V</a:t>
            </a:r>
            <a:endParaRPr sz="1800" b="1">
              <a:solidFill>
                <a:srgbClr val="0000FF"/>
              </a:solidFill>
            </a:endParaRPr>
          </a:p>
        </p:txBody>
      </p:sp>
      <p:sp>
        <p:nvSpPr>
          <p:cNvPr id="157" name="Google Shape;157;p17"/>
          <p:cNvSpPr txBox="1"/>
          <p:nvPr/>
        </p:nvSpPr>
        <p:spPr>
          <a:xfrm>
            <a:off x="6285275" y="2739821"/>
            <a:ext cx="14670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>
                <a:solidFill>
                  <a:srgbClr val="FF0000"/>
                </a:solidFill>
              </a:rPr>
              <a:t>Beam 2 V</a:t>
            </a:r>
            <a:endParaRPr sz="1800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8"/>
          <p:cNvSpPr txBox="1">
            <a:spLocks noGrp="1"/>
          </p:cNvSpPr>
          <p:nvPr>
            <p:ph type="title"/>
          </p:nvPr>
        </p:nvSpPr>
        <p:spPr>
          <a:xfrm>
            <a:off x="0" y="0"/>
            <a:ext cx="9055200" cy="62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beam-beam long-range effects in LHC</a:t>
            </a:r>
            <a:endParaRPr/>
          </a:p>
        </p:txBody>
      </p:sp>
      <p:sp>
        <p:nvSpPr>
          <p:cNvPr id="163" name="Google Shape;163;p18"/>
          <p:cNvSpPr txBox="1">
            <a:spLocks noGrp="1"/>
          </p:cNvSpPr>
          <p:nvPr>
            <p:ph type="body" idx="1"/>
          </p:nvPr>
        </p:nvSpPr>
        <p:spPr>
          <a:xfrm>
            <a:off x="309300" y="771475"/>
            <a:ext cx="4383300" cy="389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>
                <a:solidFill>
                  <a:srgbClr val="0053A1"/>
                </a:solidFill>
              </a:rPr>
              <a:t>~2400 bunches spaced by 25ns</a:t>
            </a:r>
            <a:endParaRPr b="1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longer gaps for kicker rise times</a:t>
            </a:r>
            <a:endParaRPr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rgbClr val="0053A1"/>
              </a:buClr>
              <a:buSzPts val="1800"/>
              <a:buChar char="●"/>
            </a:pPr>
            <a:r>
              <a:rPr lang="en-GB" b="1">
                <a:solidFill>
                  <a:srgbClr val="0053A1"/>
                </a:solidFill>
              </a:rPr>
              <a:t>4 interaction regions with common vacuum chamber</a:t>
            </a:r>
            <a:endParaRPr b="1">
              <a:solidFill>
                <a:srgbClr val="0053A1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long-range beam-beam encounters</a:t>
            </a:r>
            <a:endParaRPr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"pacman" effects due to kicker gaps (missing LR encounters)</a:t>
            </a:r>
            <a:endParaRPr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"super-pacman" effects as IRs not symmetric (missing head-on colls.)</a:t>
            </a:r>
            <a:endParaRPr/>
          </a:p>
          <a:p>
            <a:pPr marL="457200" lvl="0" indent="-342900" algn="l" rtl="0">
              <a:spcBef>
                <a:spcPts val="1000"/>
              </a:spcBef>
              <a:spcAft>
                <a:spcPts val="1600"/>
              </a:spcAft>
              <a:buClr>
                <a:srgbClr val="0053A1"/>
              </a:buClr>
              <a:buSzPts val="1800"/>
              <a:buChar char="●"/>
            </a:pPr>
            <a:r>
              <a:rPr lang="en-GB" b="1">
                <a:solidFill>
                  <a:srgbClr val="0053A1"/>
                </a:solidFill>
              </a:rPr>
              <a:t>luminosity levelling by beta* and separation: changing optics</a:t>
            </a:r>
            <a:endParaRPr b="1">
              <a:solidFill>
                <a:srgbClr val="0053A1"/>
              </a:solidFill>
            </a:endParaRPr>
          </a:p>
        </p:txBody>
      </p:sp>
      <p:sp>
        <p:nvSpPr>
          <p:cNvPr id="164" name="Google Shape;164;p18"/>
          <p:cNvSpPr txBox="1">
            <a:spLocks noGrp="1"/>
          </p:cNvSpPr>
          <p:nvPr>
            <p:ph type="sldNum" idx="12"/>
          </p:nvPr>
        </p:nvSpPr>
        <p:spPr>
          <a:xfrm>
            <a:off x="8595300" y="4846551"/>
            <a:ext cx="548700" cy="29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  <p:grpSp>
        <p:nvGrpSpPr>
          <p:cNvPr id="165" name="Google Shape;165;p18"/>
          <p:cNvGrpSpPr/>
          <p:nvPr/>
        </p:nvGrpSpPr>
        <p:grpSpPr>
          <a:xfrm>
            <a:off x="4743721" y="933488"/>
            <a:ext cx="4346280" cy="3080887"/>
            <a:chOff x="4667521" y="1162088"/>
            <a:chExt cx="4346280" cy="3080887"/>
          </a:xfrm>
        </p:grpSpPr>
        <p:pic>
          <p:nvPicPr>
            <p:cNvPr id="166" name="Google Shape;166;p1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918675" y="1162088"/>
              <a:ext cx="4095126" cy="28427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7" name="Google Shape;167;p18"/>
            <p:cNvSpPr txBox="1"/>
            <p:nvPr/>
          </p:nvSpPr>
          <p:spPr>
            <a:xfrm>
              <a:off x="5045625" y="3927675"/>
              <a:ext cx="3939000" cy="31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rgbClr val="0053A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25ns bunch slot</a:t>
              </a:r>
              <a:endParaRPr sz="10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68" name="Google Shape;168;p18"/>
            <p:cNvSpPr txBox="1"/>
            <p:nvPr/>
          </p:nvSpPr>
          <p:spPr>
            <a:xfrm rot="-5400000">
              <a:off x="3454471" y="2496150"/>
              <a:ext cx="2741400" cy="315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000">
                  <a:solidFill>
                    <a:srgbClr val="0053A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bunch intensity [protons per bunch]</a:t>
              </a:r>
              <a:endParaRPr sz="10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69" name="Google Shape;169;p18"/>
          <p:cNvSpPr txBox="1"/>
          <p:nvPr/>
        </p:nvSpPr>
        <p:spPr>
          <a:xfrm>
            <a:off x="5888500" y="4323275"/>
            <a:ext cx="3132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b="1">
                <a:solidFill>
                  <a:srgbClr val="A3151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more details in talk of T. Pieloni</a:t>
            </a:r>
            <a:endParaRPr b="1">
              <a:solidFill>
                <a:srgbClr val="A31515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1527</TotalTime>
  <Words>1350</Words>
  <Application>Microsoft Office PowerPoint</Application>
  <PresentationFormat>On-screen Show (16:9)</PresentationFormat>
  <Paragraphs>193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Helvetica Neue</vt:lpstr>
      <vt:lpstr>Helvetica Neue Light</vt:lpstr>
      <vt:lpstr>Courier New</vt:lpstr>
      <vt:lpstr>Simple Light</vt:lpstr>
      <vt:lpstr>pyTRAIN a modern TRAIN implementation</vt:lpstr>
      <vt:lpstr>a brief history TRAIN</vt:lpstr>
      <vt:lpstr>TRAIN in a nutshell</vt:lpstr>
      <vt:lpstr>historic TRAIN limitations</vt:lpstr>
      <vt:lpstr>the FORTRAN TRAIN code served us well for many years</vt:lpstr>
      <vt:lpstr>pyTRAIN: a modern re-implementation</vt:lpstr>
      <vt:lpstr>pyTRAIN - basic usage</vt:lpstr>
      <vt:lpstr>benchmarking: TRAIN vs pyTRAIN</vt:lpstr>
      <vt:lpstr>beam-beam long-range effects in LHC</vt:lpstr>
      <vt:lpstr>luminous centroid position at experiments</vt:lpstr>
      <vt:lpstr>ATLAS luminous centroid position</vt:lpstr>
      <vt:lpstr>emittance scans - beam separations</vt:lpstr>
      <vt:lpstr>emittance scans - beam separations</vt:lpstr>
      <vt:lpstr>beam positions at wire scanners</vt:lpstr>
      <vt:lpstr>beam positions at wire scanners</vt:lpstr>
      <vt:lpstr>from orbits to optics parameters</vt:lpstr>
      <vt:lpstr>iteration processors</vt:lpstr>
      <vt:lpstr>conclusions</vt:lpstr>
      <vt:lpstr>future improvements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Michi Hostettler</cp:lastModifiedBy>
  <cp:revision>3</cp:revision>
  <dcterms:modified xsi:type="dcterms:W3CDTF">2024-09-03T08:39:05Z</dcterms:modified>
</cp:coreProperties>
</file>