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9"/>
  </p:notesMasterIdLst>
  <p:sldIdLst>
    <p:sldId id="379" r:id="rId2"/>
    <p:sldId id="743" r:id="rId3"/>
    <p:sldId id="393" r:id="rId4"/>
    <p:sldId id="273" r:id="rId5"/>
    <p:sldId id="262" r:id="rId6"/>
    <p:sldId id="763" r:id="rId7"/>
    <p:sldId id="782" r:id="rId8"/>
    <p:sldId id="696" r:id="rId9"/>
    <p:sldId id="398" r:id="rId10"/>
    <p:sldId id="760" r:id="rId11"/>
    <p:sldId id="399" r:id="rId12"/>
    <p:sldId id="402" r:id="rId13"/>
    <p:sldId id="404" r:id="rId14"/>
    <p:sldId id="406" r:id="rId15"/>
    <p:sldId id="755" r:id="rId16"/>
    <p:sldId id="761" r:id="rId17"/>
    <p:sldId id="697" r:id="rId18"/>
    <p:sldId id="781" r:id="rId19"/>
    <p:sldId id="757" r:id="rId20"/>
    <p:sldId id="783" r:id="rId21"/>
    <p:sldId id="764" r:id="rId22"/>
    <p:sldId id="765" r:id="rId23"/>
    <p:sldId id="779" r:id="rId24"/>
    <p:sldId id="766" r:id="rId25"/>
    <p:sldId id="784" r:id="rId26"/>
    <p:sldId id="769" r:id="rId27"/>
    <p:sldId id="780" r:id="rId28"/>
    <p:sldId id="785" r:id="rId29"/>
    <p:sldId id="384" r:id="rId30"/>
    <p:sldId id="385" r:id="rId31"/>
    <p:sldId id="771" r:id="rId32"/>
    <p:sldId id="772" r:id="rId33"/>
    <p:sldId id="773" r:id="rId34"/>
    <p:sldId id="774" r:id="rId35"/>
    <p:sldId id="776" r:id="rId36"/>
    <p:sldId id="777" r:id="rId37"/>
    <p:sldId id="778" r:id="rId38"/>
    <p:sldId id="786" r:id="rId39"/>
    <p:sldId id="770" r:id="rId40"/>
    <p:sldId id="746" r:id="rId41"/>
    <p:sldId id="750" r:id="rId42"/>
    <p:sldId id="409" r:id="rId43"/>
    <p:sldId id="412" r:id="rId44"/>
    <p:sldId id="403" r:id="rId45"/>
    <p:sldId id="410" r:id="rId46"/>
    <p:sldId id="401" r:id="rId47"/>
    <p:sldId id="751" r:id="rId4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FFDCAB"/>
    <a:srgbClr val="F5F5F5"/>
    <a:srgbClr val="4F6128"/>
    <a:srgbClr val="D7E5BE"/>
    <a:srgbClr val="2880B9"/>
    <a:srgbClr val="2963AE"/>
    <a:srgbClr val="E2F0D9"/>
    <a:srgbClr val="2A64AC"/>
    <a:srgbClr val="2B62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630"/>
    <p:restoredTop sz="90205"/>
  </p:normalViewPr>
  <p:slideViewPr>
    <p:cSldViewPr snapToGrid="0" snapToObjects="1">
      <p:cViewPr>
        <p:scale>
          <a:sx n="90" d="100"/>
          <a:sy n="90" d="100"/>
        </p:scale>
        <p:origin x="384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29.08.24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8927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400483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16216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2" name="Google Shape;17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69282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63712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CPU Time 162.37 us/part/turn</a:t>
            </a:r>
          </a:p>
          <a:p>
            <a:r>
              <a:rPr lang="en-GB" dirty="0"/>
              <a:t>GPU Time 0.65 us/part/turn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9645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29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705414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27" name="Google Shape;327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5186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71F9D79-F310-7A4B-8916-069FBD08E9CE}" type="slidenum">
              <a:rPr lang="en-CH" smtClean="0"/>
              <a:t>47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741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29.08.24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29.08.24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29.08.24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29.08.24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29.08.24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29.08.24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29.08.24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29.08.24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29.08.24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29.08.24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29.08.24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29.08.24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xsuite.web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445924/files/CERN-ATS-2012-066.pdf" TargetMode="External"/><Relationship Id="rId2" Type="http://schemas.openxmlformats.org/officeDocument/2006/relationships/hyperlink" Target="https://journals.aps.org/prab/pdf/10.1103/PhysRevSTAB.8.064403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hyperlink" Target="https://www.sciencedirect.com/science/article/abs/pii/S0168900206000465" TargetMode="External"/><Relationship Id="rId4" Type="http://schemas.openxmlformats.org/officeDocument/2006/relationships/hyperlink" Target="https://journals.aps.org/prab/abstract/10.1103/PhysRevSTAB.13.091001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4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s://cds.cern.ch/record/2886033/" TargetMode="External"/><Relationship Id="rId4" Type="http://schemas.openxmlformats.org/officeDocument/2006/relationships/hyperlink" Target="https://indico.cern.ch/event/1160125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xsuite.web.cern.ch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jpg"/><Relationship Id="rId18" Type="http://schemas.openxmlformats.org/officeDocument/2006/relationships/image" Target="../media/image20.png"/><Relationship Id="rId26" Type="http://schemas.openxmlformats.org/officeDocument/2006/relationships/image" Target="../media/image28.jpg"/><Relationship Id="rId39" Type="http://schemas.openxmlformats.org/officeDocument/2006/relationships/image" Target="../media/image41.jpg"/><Relationship Id="rId21" Type="http://schemas.openxmlformats.org/officeDocument/2006/relationships/image" Target="../media/image23.jpg"/><Relationship Id="rId34" Type="http://schemas.openxmlformats.org/officeDocument/2006/relationships/image" Target="../media/image36.png"/><Relationship Id="rId42" Type="http://schemas.openxmlformats.org/officeDocument/2006/relationships/image" Target="../media/image44.jpe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jpg"/><Relationship Id="rId20" Type="http://schemas.openxmlformats.org/officeDocument/2006/relationships/image" Target="../media/image22.jpg"/><Relationship Id="rId29" Type="http://schemas.openxmlformats.org/officeDocument/2006/relationships/image" Target="../media/image31.jpg"/><Relationship Id="rId41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24" Type="http://schemas.openxmlformats.org/officeDocument/2006/relationships/image" Target="../media/image26.jpg"/><Relationship Id="rId32" Type="http://schemas.openxmlformats.org/officeDocument/2006/relationships/image" Target="../media/image34.jpg"/><Relationship Id="rId37" Type="http://schemas.openxmlformats.org/officeDocument/2006/relationships/image" Target="../media/image39.jpg"/><Relationship Id="rId40" Type="http://schemas.openxmlformats.org/officeDocument/2006/relationships/image" Target="../media/image42.png"/><Relationship Id="rId5" Type="http://schemas.openxmlformats.org/officeDocument/2006/relationships/image" Target="../media/image7.jpg"/><Relationship Id="rId15" Type="http://schemas.openxmlformats.org/officeDocument/2006/relationships/image" Target="../media/image17.jpg"/><Relationship Id="rId23" Type="http://schemas.openxmlformats.org/officeDocument/2006/relationships/image" Target="../media/image25.jpg"/><Relationship Id="rId28" Type="http://schemas.openxmlformats.org/officeDocument/2006/relationships/image" Target="../media/image30.jpg"/><Relationship Id="rId36" Type="http://schemas.openxmlformats.org/officeDocument/2006/relationships/image" Target="../media/image38.jpg"/><Relationship Id="rId10" Type="http://schemas.openxmlformats.org/officeDocument/2006/relationships/image" Target="../media/image12.jp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4" Type="http://schemas.openxmlformats.org/officeDocument/2006/relationships/image" Target="../media/image46.jpg"/><Relationship Id="rId4" Type="http://schemas.openxmlformats.org/officeDocument/2006/relationships/image" Target="../media/image6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Relationship Id="rId22" Type="http://schemas.openxmlformats.org/officeDocument/2006/relationships/image" Target="../media/image24.png"/><Relationship Id="rId27" Type="http://schemas.openxmlformats.org/officeDocument/2006/relationships/image" Target="../media/image29.jpg"/><Relationship Id="rId30" Type="http://schemas.openxmlformats.org/officeDocument/2006/relationships/image" Target="../media/image32.jpg"/><Relationship Id="rId35" Type="http://schemas.openxmlformats.org/officeDocument/2006/relationships/image" Target="../media/image37.jpg"/><Relationship Id="rId43" Type="http://schemas.openxmlformats.org/officeDocument/2006/relationships/image" Target="../media/image45.jpg"/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12" Type="http://schemas.openxmlformats.org/officeDocument/2006/relationships/image" Target="../media/image14.jpg"/><Relationship Id="rId17" Type="http://schemas.openxmlformats.org/officeDocument/2006/relationships/image" Target="../media/image19.jpg"/><Relationship Id="rId25" Type="http://schemas.openxmlformats.org/officeDocument/2006/relationships/image" Target="../media/image27.jpg"/><Relationship Id="rId33" Type="http://schemas.openxmlformats.org/officeDocument/2006/relationships/image" Target="../media/image35.jpg"/><Relationship Id="rId38" Type="http://schemas.openxmlformats.org/officeDocument/2006/relationships/image" Target="../media/image4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5.jpg"/><Relationship Id="rId18" Type="http://schemas.openxmlformats.org/officeDocument/2006/relationships/image" Target="../media/image20.png"/><Relationship Id="rId26" Type="http://schemas.openxmlformats.org/officeDocument/2006/relationships/image" Target="../media/image28.jpg"/><Relationship Id="rId39" Type="http://schemas.openxmlformats.org/officeDocument/2006/relationships/image" Target="../media/image41.jpg"/><Relationship Id="rId21" Type="http://schemas.openxmlformats.org/officeDocument/2006/relationships/image" Target="../media/image23.jpg"/><Relationship Id="rId34" Type="http://schemas.openxmlformats.org/officeDocument/2006/relationships/image" Target="../media/image36.png"/><Relationship Id="rId42" Type="http://schemas.openxmlformats.org/officeDocument/2006/relationships/image" Target="../media/image44.jpe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8.jpg"/><Relationship Id="rId20" Type="http://schemas.openxmlformats.org/officeDocument/2006/relationships/image" Target="../media/image22.jpg"/><Relationship Id="rId29" Type="http://schemas.openxmlformats.org/officeDocument/2006/relationships/image" Target="../media/image31.jpg"/><Relationship Id="rId41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11" Type="http://schemas.openxmlformats.org/officeDocument/2006/relationships/image" Target="../media/image13.jpg"/><Relationship Id="rId24" Type="http://schemas.openxmlformats.org/officeDocument/2006/relationships/image" Target="../media/image26.jpg"/><Relationship Id="rId32" Type="http://schemas.openxmlformats.org/officeDocument/2006/relationships/image" Target="../media/image34.jpg"/><Relationship Id="rId37" Type="http://schemas.openxmlformats.org/officeDocument/2006/relationships/image" Target="../media/image39.jpg"/><Relationship Id="rId40" Type="http://schemas.openxmlformats.org/officeDocument/2006/relationships/image" Target="../media/image42.png"/><Relationship Id="rId5" Type="http://schemas.openxmlformats.org/officeDocument/2006/relationships/image" Target="../media/image7.jpg"/><Relationship Id="rId15" Type="http://schemas.openxmlformats.org/officeDocument/2006/relationships/image" Target="../media/image17.jpg"/><Relationship Id="rId23" Type="http://schemas.openxmlformats.org/officeDocument/2006/relationships/image" Target="../media/image25.jpg"/><Relationship Id="rId28" Type="http://schemas.openxmlformats.org/officeDocument/2006/relationships/image" Target="../media/image30.jpg"/><Relationship Id="rId36" Type="http://schemas.openxmlformats.org/officeDocument/2006/relationships/image" Target="../media/image38.jpg"/><Relationship Id="rId10" Type="http://schemas.openxmlformats.org/officeDocument/2006/relationships/image" Target="../media/image12.jpg"/><Relationship Id="rId19" Type="http://schemas.openxmlformats.org/officeDocument/2006/relationships/image" Target="../media/image21.png"/><Relationship Id="rId31" Type="http://schemas.openxmlformats.org/officeDocument/2006/relationships/image" Target="../media/image33.png"/><Relationship Id="rId44" Type="http://schemas.openxmlformats.org/officeDocument/2006/relationships/image" Target="../media/image46.jpg"/><Relationship Id="rId4" Type="http://schemas.openxmlformats.org/officeDocument/2006/relationships/image" Target="../media/image6.png"/><Relationship Id="rId9" Type="http://schemas.openxmlformats.org/officeDocument/2006/relationships/image" Target="../media/image11.jpg"/><Relationship Id="rId14" Type="http://schemas.openxmlformats.org/officeDocument/2006/relationships/image" Target="../media/image16.jpg"/><Relationship Id="rId22" Type="http://schemas.openxmlformats.org/officeDocument/2006/relationships/image" Target="../media/image24.png"/><Relationship Id="rId27" Type="http://schemas.openxmlformats.org/officeDocument/2006/relationships/image" Target="../media/image29.jpg"/><Relationship Id="rId30" Type="http://schemas.openxmlformats.org/officeDocument/2006/relationships/image" Target="../media/image32.jpg"/><Relationship Id="rId35" Type="http://schemas.openxmlformats.org/officeDocument/2006/relationships/image" Target="../media/image37.jpg"/><Relationship Id="rId43" Type="http://schemas.openxmlformats.org/officeDocument/2006/relationships/image" Target="../media/image45.jpg"/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12" Type="http://schemas.openxmlformats.org/officeDocument/2006/relationships/image" Target="../media/image14.jpg"/><Relationship Id="rId17" Type="http://schemas.openxmlformats.org/officeDocument/2006/relationships/image" Target="../media/image19.jpg"/><Relationship Id="rId25" Type="http://schemas.openxmlformats.org/officeDocument/2006/relationships/image" Target="../media/image27.jpg"/><Relationship Id="rId33" Type="http://schemas.openxmlformats.org/officeDocument/2006/relationships/image" Target="../media/image35.jpg"/><Relationship Id="rId38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ltos.github.io/xplt/" TargetMode="Externa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21920" y="2646868"/>
            <a:ext cx="8843257" cy="2685292"/>
            <a:chOff x="121920" y="3176491"/>
            <a:chExt cx="8843257" cy="2685292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673039" y="3176491"/>
              <a:ext cx="78182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Integrated beam beam modeling with Xsuite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21920" y="3892013"/>
              <a:ext cx="8843257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G.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Iadarola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R. De Maria, S.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Łopaciuk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</a:t>
              </a:r>
              <a:b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</a:b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A. Abramov, X.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Buffat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D.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Demetriadou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L.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Deniau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P. Hermes, 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Kicsiny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Kruyt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A. Latina, </a:t>
              </a:r>
              <a:b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</a:b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L.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Mether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K.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Paraschou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J. Salvesen, G.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Sterbini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F. Van Der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Veken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CERN, Geneva, Switzerland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P. Belanger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TRIUMF, Vancouver, Canada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D. Di Croce, T.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Pieloni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, L. Van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Riesen</a:t>
              </a: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-Haupt, M. Seidel, EPFL, Lausanne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Switzerland </a:t>
              </a:r>
            </a:p>
            <a:p>
              <a:pPr algn="ctr">
                <a:spcBef>
                  <a:spcPts val="800"/>
                </a:spcBef>
              </a:pPr>
              <a:r>
                <a:rPr lang="en-US" sz="1700" b="1" dirty="0">
                  <a:solidFill>
                    <a:schemeClr val="tx2"/>
                  </a:solidFill>
                  <a:latin typeface="Calibri" pitchFamily="34" charset="0"/>
                </a:rPr>
                <a:t>P. </a:t>
              </a:r>
              <a:r>
                <a:rPr lang="en-US" sz="1700" b="1" dirty="0" err="1">
                  <a:solidFill>
                    <a:schemeClr val="tx2"/>
                  </a:solidFill>
                  <a:latin typeface="Calibri" pitchFamily="34" charset="0"/>
                </a:rPr>
                <a:t>Niedermayer</a:t>
              </a: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, GSI, Darmstadt, Germany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2274125" y="6448028"/>
            <a:ext cx="45957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hlinkClick r:id="rId3"/>
              </a:rPr>
              <a:t>https://xsuite.web.cern.ch</a:t>
            </a:r>
            <a:endParaRPr lang="en-CH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E764F9-AE47-9123-C9B8-87243A35B3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0450" y="590550"/>
            <a:ext cx="1943100" cy="2033058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4018415-DB45-B5FC-184E-BAE90AB4EFEE}"/>
              </a:ext>
            </a:extLst>
          </p:cNvPr>
          <p:cNvGrpSpPr/>
          <p:nvPr/>
        </p:nvGrpSpPr>
        <p:grpSpPr>
          <a:xfrm>
            <a:off x="2008343" y="5372099"/>
            <a:ext cx="5127315" cy="1042987"/>
            <a:chOff x="1730684" y="5372099"/>
            <a:chExt cx="5127315" cy="1042987"/>
          </a:xfrm>
        </p:grpSpPr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F34AD3ED-BA05-4B4F-40D1-FACA3ED9C96D}"/>
                </a:ext>
              </a:extLst>
            </p:cNvPr>
            <p:cNvSpPr txBox="1"/>
            <p:nvPr/>
          </p:nvSpPr>
          <p:spPr>
            <a:xfrm>
              <a:off x="1730684" y="5720296"/>
              <a:ext cx="2714750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800"/>
                </a:spcBef>
              </a:pPr>
              <a:r>
                <a:rPr lang="en-US" sz="1700" dirty="0">
                  <a:solidFill>
                    <a:schemeClr val="tx2"/>
                  </a:solidFill>
                  <a:latin typeface="Calibri" pitchFamily="34" charset="0"/>
                </a:rPr>
                <a:t>Work supported by: 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8CC522F-3FCE-8612-C28F-7970531CEA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b="33600"/>
            <a:stretch/>
          </p:blipFill>
          <p:spPr>
            <a:xfrm>
              <a:off x="4058970" y="5554942"/>
              <a:ext cx="1068332" cy="623791"/>
            </a:xfrm>
            <a:prstGeom prst="rect">
              <a:avLst/>
            </a:prstGeom>
          </p:spPr>
        </p:pic>
        <p:pic>
          <p:nvPicPr>
            <p:cNvPr id="19458" name="Picture 2" descr="Identity ‒ Overview ‐ EPFL">
              <a:extLst>
                <a:ext uri="{FF2B5EF4-FFF2-40B4-BE49-F238E27FC236}">
                  <a16:creationId xmlns:a16="http://schemas.microsoft.com/office/drawing/2014/main" id="{948A2AB6-F875-AC0F-CF97-29A1998B39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800" y="5372099"/>
              <a:ext cx="1854199" cy="1042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10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Solenoids and overlapping elements</a:t>
            </a:r>
          </a:p>
        </p:txBody>
      </p:sp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846AFF83-9419-EB3E-1437-779DC50942B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7506"/>
          <a:stretch/>
        </p:blipFill>
        <p:spPr>
          <a:xfrm>
            <a:off x="4027042" y="649174"/>
            <a:ext cx="4851400" cy="58950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4AB010-BAF4-FC00-0DAB-2ADC88EED7C3}"/>
              </a:ext>
            </a:extLst>
          </p:cNvPr>
          <p:cNvSpPr txBox="1"/>
          <p:nvPr/>
        </p:nvSpPr>
        <p:spPr>
          <a:xfrm>
            <a:off x="4685017" y="622727"/>
            <a:ext cx="40685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SuperKEKb interaction region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AE46A4-04FE-F0FD-E0D7-D13891F6C173}"/>
              </a:ext>
            </a:extLst>
          </p:cNvPr>
          <p:cNvSpPr txBox="1"/>
          <p:nvPr/>
        </p:nvSpPr>
        <p:spPr>
          <a:xfrm>
            <a:off x="266700" y="1123598"/>
            <a:ext cx="3556000" cy="1738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Recent developments allow modelling of </a:t>
            </a:r>
            <a:r>
              <a:rPr lang="en-GB" sz="1700" b="1" dirty="0">
                <a:solidFill>
                  <a:srgbClr val="2962AE"/>
                </a:solidFill>
              </a:rPr>
              <a:t>experimental solenoids </a:t>
            </a:r>
            <a:r>
              <a:rPr lang="en-GB" sz="1700" dirty="0">
                <a:solidFill>
                  <a:schemeClr val="tx2"/>
                </a:solidFill>
              </a:rPr>
              <a:t>of lepton colliders also in the presence of </a:t>
            </a:r>
            <a:r>
              <a:rPr lang="en-GB" sz="1700" b="1" dirty="0">
                <a:solidFill>
                  <a:srgbClr val="2962AE"/>
                </a:solidFill>
              </a:rPr>
              <a:t>overlapping multipole fields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Tested on </a:t>
            </a:r>
            <a:r>
              <a:rPr lang="en-GB" sz="1700" b="1" dirty="0">
                <a:solidFill>
                  <a:srgbClr val="2962AE"/>
                </a:solidFill>
              </a:rPr>
              <a:t>FCC-</a:t>
            </a:r>
            <a:r>
              <a:rPr lang="en-GB" sz="1700" b="1" dirty="0" err="1">
                <a:solidFill>
                  <a:srgbClr val="2962AE"/>
                </a:solidFill>
              </a:rPr>
              <a:t>ee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b="1" dirty="0" err="1">
                <a:solidFill>
                  <a:srgbClr val="2962AE"/>
                </a:solidFill>
              </a:rPr>
              <a:t>SuperKEKb</a:t>
            </a:r>
            <a:r>
              <a:rPr lang="en-GB" sz="1700" b="1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models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343E30-3A3B-EDCB-0680-28EAB5537978}"/>
              </a:ext>
            </a:extLst>
          </p:cNvPr>
          <p:cNvSpPr txBox="1"/>
          <p:nvPr/>
        </p:nvSpPr>
        <p:spPr>
          <a:xfrm>
            <a:off x="4315148" y="6498853"/>
            <a:ext cx="40600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Many thanks to G. Broggi, J. P. Salvesen, KEK experts 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5085374-F174-97EA-04CE-BA05D34025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1" y="3852809"/>
            <a:ext cx="4012745" cy="238360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3" name="Bent Arrow 12">
            <a:extLst>
              <a:ext uri="{FF2B5EF4-FFF2-40B4-BE49-F238E27FC236}">
                <a16:creationId xmlns:a16="http://schemas.microsoft.com/office/drawing/2014/main" id="{7BAA7046-60E3-F191-4211-7327EC6BB595}"/>
              </a:ext>
            </a:extLst>
          </p:cNvPr>
          <p:cNvSpPr/>
          <p:nvPr/>
        </p:nvSpPr>
        <p:spPr>
          <a:xfrm>
            <a:off x="2907586" y="2876766"/>
            <a:ext cx="852756" cy="811659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940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11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Single particle tracking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1C23BC-DC39-E592-8724-E959A6F0451E}"/>
              </a:ext>
            </a:extLst>
          </p:cNvPr>
          <p:cNvSpPr txBox="1"/>
          <p:nvPr/>
        </p:nvSpPr>
        <p:spPr>
          <a:xfrm>
            <a:off x="1110894" y="839425"/>
            <a:ext cx="737556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Multiturn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element-by-element tracking speed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critical for several application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speed up tracking simulations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Xsuite assembles and compiles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 kernel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(callable from Python)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optimized for the given beamline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specialized for the chosen platform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(CPU or GPU)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cking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speed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found to be</a:t>
            </a:r>
            <a:r>
              <a:rPr lang="en-GB" sz="1700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similar to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single-core CPU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about two orders of magnitudes faster than that on high-end GPUs</a:t>
            </a:r>
          </a:p>
        </p:txBody>
      </p:sp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75E10227-9BAE-2E15-3E00-AE6B4E36AD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257015"/>
              </p:ext>
            </p:extLst>
          </p:nvPr>
        </p:nvGraphicFramePr>
        <p:xfrm>
          <a:off x="229324" y="3972521"/>
          <a:ext cx="4476854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421">
                  <a:extLst>
                    <a:ext uri="{9D8B030D-6E8A-4147-A177-3AD203B41FA5}">
                      <a16:colId xmlns:a16="http://schemas.microsoft.com/office/drawing/2014/main" val="1689385859"/>
                    </a:ext>
                  </a:extLst>
                </a:gridCol>
                <a:gridCol w="1982433">
                  <a:extLst>
                    <a:ext uri="{9D8B030D-6E8A-4147-A177-3AD203B41FA5}">
                      <a16:colId xmlns:a16="http://schemas.microsoft.com/office/drawing/2014/main" val="39212317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CH" sz="1500" dirty="0"/>
                        <a:t>Platform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500" dirty="0"/>
                        <a:t>Computing 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84970"/>
                  </a:ext>
                </a:extLst>
              </a:tr>
              <a:tr h="180415">
                <a:tc>
                  <a:txBody>
                    <a:bodyPr/>
                    <a:lstStyle/>
                    <a:p>
                      <a:r>
                        <a:rPr lang="en-CH" sz="1500" b="1" dirty="0"/>
                        <a:t>CPU </a:t>
                      </a:r>
                      <a:r>
                        <a:rPr lang="en-CH" sz="1500" b="0" dirty="0"/>
                        <a:t>(single core)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190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8016672"/>
                  </a:ext>
                </a:extLst>
              </a:tr>
              <a:tr h="145477">
                <a:tc>
                  <a:txBody>
                    <a:bodyPr/>
                    <a:lstStyle/>
                    <a:p>
                      <a:r>
                        <a:rPr lang="en-CH" sz="1500" b="1" dirty="0"/>
                        <a:t>GPU</a:t>
                      </a:r>
                      <a:r>
                        <a:rPr lang="en-CH" sz="1500" dirty="0"/>
                        <a:t> (NVIDIA V100, cupy)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0.80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862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b="1" dirty="0"/>
                        <a:t>GPU </a:t>
                      </a:r>
                      <a:r>
                        <a:rPr lang="en-CH" sz="1500" dirty="0"/>
                        <a:t>(NVIDIA V100 pyopencl)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500" dirty="0"/>
                        <a:t>0.85 </a:t>
                      </a:r>
                      <a:r>
                        <a:rPr lang="en-CH" sz="1500" b="0" dirty="0">
                          <a:latin typeface="Symbol" pitchFamily="2" charset="2"/>
                        </a:rPr>
                        <a:t>(m</a:t>
                      </a:r>
                      <a:r>
                        <a:rPr lang="en-CH" sz="1500" b="0" dirty="0"/>
                        <a:t>s/part./turn)</a:t>
                      </a:r>
                      <a:endParaRPr lang="en-CH" sz="15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501380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2621B716-1AA9-A27F-5523-6B4F7C9709AA}"/>
              </a:ext>
            </a:extLst>
          </p:cNvPr>
          <p:cNvSpPr txBox="1"/>
          <p:nvPr/>
        </p:nvSpPr>
        <p:spPr>
          <a:xfrm>
            <a:off x="229324" y="3628589"/>
            <a:ext cx="4476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/>
              <a:t>Tracking time for a typical LHC simulation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98F097F-364B-FCA6-08AD-7B2B11E62D15}"/>
              </a:ext>
            </a:extLst>
          </p:cNvPr>
          <p:cNvGrpSpPr>
            <a:grpSpLocks noChangeAspect="1"/>
          </p:cNvGrpSpPr>
          <p:nvPr/>
        </p:nvGrpSpPr>
        <p:grpSpPr>
          <a:xfrm>
            <a:off x="4865687" y="3155271"/>
            <a:ext cx="4430204" cy="2916917"/>
            <a:chOff x="4951412" y="3240996"/>
            <a:chExt cx="3741609" cy="246353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2A5CA8-8BA3-B397-DCC6-54873660F637}"/>
                </a:ext>
              </a:extLst>
            </p:cNvPr>
            <p:cNvSpPr txBox="1"/>
            <p:nvPr/>
          </p:nvSpPr>
          <p:spPr>
            <a:xfrm>
              <a:off x="5408612" y="3240996"/>
              <a:ext cx="23495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/>
                <a:t>FCC-</a:t>
              </a:r>
              <a:r>
                <a:rPr lang="en-GB" sz="1400" b="1" dirty="0" err="1"/>
                <a:t>ee</a:t>
              </a:r>
              <a:r>
                <a:rPr lang="en-GB" sz="1400" b="1" dirty="0"/>
                <a:t> DA studies (with bb)</a:t>
              </a:r>
              <a:endParaRPr lang="en-GB" sz="1400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7207D96-34EA-0B8C-3DF1-8CE53B066A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3067" b="1"/>
            <a:stretch/>
          </p:blipFill>
          <p:spPr>
            <a:xfrm>
              <a:off x="4951412" y="3548062"/>
              <a:ext cx="3741609" cy="20066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18C11BE-FEA2-03CF-B62F-1EE6E0342E88}"/>
                </a:ext>
              </a:extLst>
            </p:cNvPr>
            <p:cNvSpPr txBox="1"/>
            <p:nvPr/>
          </p:nvSpPr>
          <p:spPr>
            <a:xfrm>
              <a:off x="6980871" y="5365977"/>
              <a:ext cx="14284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i="1" dirty="0">
                  <a:solidFill>
                    <a:schemeClr val="tx2"/>
                  </a:solidFill>
                </a:rPr>
                <a:t>P. Kicsiny et al.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9237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Twiss module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96818" y="1039689"/>
            <a:ext cx="4767282" cy="56784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Twiss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 can be used to extract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lattice functions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a ring or a beamline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calculation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probes the lattice </a:t>
            </a:r>
            <a:r>
              <a:rPr lang="en-GB" sz="1700" b="1" u="sng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simply by tracking particles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losed orbit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obtained by applying a Python root finder on the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Jacobian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matrix obtained by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tracking (central differences)</a:t>
            </a:r>
            <a:endParaRPr lang="en-GB" sz="1700" b="1" dirty="0">
              <a:solidFill>
                <a:srgbClr val="2962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Compute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“Linear Normal Form”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of the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acobian matrix (diagonalization)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Propagate eigenvectors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Obtain fr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om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eigenvectors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wiss parameters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(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𝛼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, 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𝛽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, </a:t>
            </a:r>
            <a:r>
              <a:rPr lang="en-GB" sz="1700" b="1" dirty="0">
                <a:solidFill>
                  <a:srgbClr val="2962AE"/>
                </a:solidFill>
                <a:effectLst/>
                <a:latin typeface="NewTXMI"/>
              </a:rPr>
              <a:t>𝛾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) ,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dispersion functions, phase advances, coupling coefficients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can be done with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assigned beam momentum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get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off-momentum beta-beating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non-linear chromaticity, non-linear dispersion,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etc. 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536DC55-BD7E-C86F-A29D-B3F0B51A9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42" y="578024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9ECD116-B00C-4E97-143E-1AF1BD7F932A}"/>
              </a:ext>
            </a:extLst>
          </p:cNvPr>
          <p:cNvSpPr txBox="1"/>
          <p:nvPr/>
        </p:nvSpPr>
        <p:spPr>
          <a:xfrm>
            <a:off x="7611748" y="1224355"/>
            <a:ext cx="1227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/>
              <a:t>HL-LHC optics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CF1801-F940-D89B-ED45-7223372C2DEF}"/>
              </a:ext>
            </a:extLst>
          </p:cNvPr>
          <p:cNvGrpSpPr/>
          <p:nvPr/>
        </p:nvGrpSpPr>
        <p:grpSpPr>
          <a:xfrm>
            <a:off x="5211839" y="5621458"/>
            <a:ext cx="3853027" cy="1163806"/>
            <a:chOff x="5211839" y="5621458"/>
            <a:chExt cx="3853027" cy="1163806"/>
          </a:xfrm>
        </p:grpSpPr>
        <p:sp>
          <p:nvSpPr>
            <p:cNvPr id="15" name="Slide Number Placeholder 8">
              <a:extLst>
                <a:ext uri="{FF2B5EF4-FFF2-40B4-BE49-F238E27FC236}">
                  <a16:creationId xmlns:a16="http://schemas.microsoft.com/office/drawing/2014/main" id="{A9FA1D12-FEFA-DF46-8AAB-1654625E8EA7}"/>
                </a:ext>
              </a:extLst>
            </p:cNvPr>
            <p:cNvSpPr txBox="1">
              <a:spLocks/>
            </p:cNvSpPr>
            <p:nvPr/>
          </p:nvSpPr>
          <p:spPr>
            <a:xfrm>
              <a:off x="6868391" y="6420139"/>
              <a:ext cx="20574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F892BDD0-59DB-5E4D-91D4-300E8852D1DB}" type="slidenum">
                <a:rPr lang="en-CH" smtClean="0"/>
                <a:pPr/>
                <a:t>12</a:t>
              </a:fld>
              <a:endParaRPr lang="en-CH" dirty="0"/>
            </a:p>
          </p:txBody>
        </p:sp>
        <p:sp>
          <p:nvSpPr>
            <p:cNvPr id="7" name="Slide Number Placeholder 8">
              <a:extLst>
                <a:ext uri="{FF2B5EF4-FFF2-40B4-BE49-F238E27FC236}">
                  <a16:creationId xmlns:a16="http://schemas.microsoft.com/office/drawing/2014/main" id="{089A7B2E-39A4-6072-2388-5AA5A877309D}"/>
                </a:ext>
              </a:extLst>
            </p:cNvPr>
            <p:cNvSpPr txBox="1">
              <a:spLocks/>
            </p:cNvSpPr>
            <p:nvPr/>
          </p:nvSpPr>
          <p:spPr>
            <a:xfrm>
              <a:off x="6868391" y="6251978"/>
              <a:ext cx="2057400" cy="365125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r" defTabSz="4572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fld id="{F892BDD0-59DB-5E4D-91D4-300E8852D1DB}" type="slidenum">
                <a:rPr lang="en-CH" smtClean="0"/>
                <a:pPr/>
                <a:t>12</a:t>
              </a:fld>
              <a:endParaRPr lang="en-CH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C7E80B-004F-0F8A-2BCA-F69A0FE09E97}"/>
                </a:ext>
              </a:extLst>
            </p:cNvPr>
            <p:cNvSpPr txBox="1"/>
            <p:nvPr/>
          </p:nvSpPr>
          <p:spPr>
            <a:xfrm>
              <a:off x="5211839" y="5683233"/>
              <a:ext cx="191767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2962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Accuracy</a:t>
              </a:r>
              <a:r>
                <a:rPr lang="en-GB" sz="14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compared to MAD-X: </a:t>
              </a:r>
              <a:r>
                <a:rPr lang="en-GB" sz="1400" dirty="0">
                  <a:solidFill>
                    <a:schemeClr val="tx2"/>
                  </a:solidFill>
                  <a:latin typeface="Symbol" pitchFamily="2" charset="2"/>
                  <a:cs typeface="Calibri" panose="020F0502020204030204" pitchFamily="34" charset="0"/>
                </a:rPr>
                <a:t>Db / b</a:t>
              </a:r>
              <a:r>
                <a:rPr lang="en-GB" sz="14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&lt;&lt; 10</a:t>
              </a:r>
              <a:r>
                <a:rPr lang="en-GB" sz="1400" baseline="300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-4</a:t>
              </a:r>
            </a:p>
            <a:p>
              <a:pPr algn="ctr"/>
              <a:r>
                <a:rPr lang="en-GB" sz="1400" b="1" dirty="0">
                  <a:solidFill>
                    <a:srgbClr val="2962AE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Computation time </a:t>
              </a:r>
              <a:r>
                <a:rPr lang="en-GB" sz="1400" dirty="0">
                  <a:solidFill>
                    <a:schemeClr val="tx2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is very similar</a:t>
              </a: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8A59A37-1E74-9E17-5EC6-43A114F2B1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47196" y="5621458"/>
              <a:ext cx="1917670" cy="110136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FDA8EB5-49D3-BF94-E79C-2287789E34CE}"/>
                </a:ext>
              </a:extLst>
            </p:cNvPr>
            <p:cNvSpPr txBox="1"/>
            <p:nvPr/>
          </p:nvSpPr>
          <p:spPr>
            <a:xfrm rot="20229699">
              <a:off x="8277898" y="6256234"/>
              <a:ext cx="7272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200" b="1" dirty="0">
                  <a:solidFill>
                    <a:schemeClr val="bg1"/>
                  </a:solidFill>
                </a:rPr>
                <a:t>Example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453872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Optimizer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204912" y="789083"/>
            <a:ext cx="7706591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Xsuite provides a </a:t>
            </a:r>
            <a:r>
              <a:rPr lang="en-GB" sz="1700" b="1" dirty="0">
                <a:solidFill>
                  <a:srgbClr val="2962AE"/>
                </a:solidFill>
              </a:rPr>
              <a:t>multi-objective optimizer </a:t>
            </a:r>
            <a:r>
              <a:rPr lang="en-GB" sz="1700" dirty="0">
                <a:solidFill>
                  <a:schemeClr val="tx2"/>
                </a:solidFill>
              </a:rPr>
              <a:t>to "match" model parameters to assigned constraints (e.g. control tunes, chromaticity, build orbit bumps, design the optics)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Based on the </a:t>
            </a:r>
            <a:r>
              <a:rPr lang="en-GB" sz="1700" b="1" dirty="0">
                <a:solidFill>
                  <a:srgbClr val="2962AE"/>
                </a:solidFill>
              </a:rPr>
              <a:t>extensive experience of MAD-X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Uses the </a:t>
            </a:r>
            <a:r>
              <a:rPr lang="en-GB" sz="1700" b="1" dirty="0">
                <a:solidFill>
                  <a:srgbClr val="2962AE"/>
                </a:solidFill>
                <a:sym typeface="Wingdings" pitchFamily="2" charset="2"/>
              </a:rPr>
              <a:t>same optimization algorithm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(Jacobian, proven robustness)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</a:rPr>
              <a:t>Interface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designed for usage flexibility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  <a:r>
              <a:rPr lang="en-GB" sz="1700" dirty="0">
                <a:solidFill>
                  <a:schemeClr val="tx2"/>
                </a:solidFill>
                <a:effectLst/>
              </a:rPr>
              <a:t> User can </a:t>
            </a:r>
            <a:r>
              <a:rPr lang="en-GB" sz="1700" b="1" dirty="0">
                <a:solidFill>
                  <a:srgbClr val="2962AE"/>
                </a:solidFill>
                <a:effectLst/>
              </a:rPr>
              <a:t>intervene in the optimization </a:t>
            </a:r>
            <a:r>
              <a:rPr lang="en-GB" sz="1700" dirty="0">
                <a:solidFill>
                  <a:schemeClr val="tx2"/>
                </a:solidFill>
                <a:effectLst/>
              </a:rPr>
              <a:t>by: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E</a:t>
            </a:r>
            <a:r>
              <a:rPr lang="en-GB" sz="1700" dirty="0">
                <a:solidFill>
                  <a:schemeClr val="tx2"/>
                </a:solidFill>
                <a:effectLst/>
              </a:rPr>
              <a:t>nabling/disabling targets or knobs, rolling back optimization steps, changing knob limits, target values, convergence tolerances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Used for </a:t>
            </a:r>
            <a:r>
              <a:rPr lang="en-GB" sz="1700" b="1" dirty="0">
                <a:solidFill>
                  <a:srgbClr val="2962AE"/>
                </a:solidFill>
              </a:rPr>
              <a:t>optics matching of the LHC and of FCC-</a:t>
            </a:r>
            <a:r>
              <a:rPr lang="en-GB" sz="1700" b="1" dirty="0" err="1">
                <a:solidFill>
                  <a:srgbClr val="2962AE"/>
                </a:solidFill>
              </a:rPr>
              <a:t>ee</a:t>
            </a:r>
            <a:r>
              <a:rPr lang="en-GB" sz="1700" b="1" dirty="0">
                <a:solidFill>
                  <a:srgbClr val="2962AE"/>
                </a:solidFill>
              </a:rPr>
              <a:t> colliders</a:t>
            </a:r>
            <a:r>
              <a:rPr lang="en-GB" sz="1700" dirty="0">
                <a:solidFill>
                  <a:schemeClr val="tx2"/>
                </a:solidFill>
              </a:rPr>
              <a:t>	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sz="1700" dirty="0">
              <a:solidFill>
                <a:schemeClr val="tx2"/>
              </a:solidFill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9DCB740-8377-9709-054A-31D56AA9E11D}"/>
              </a:ext>
            </a:extLst>
          </p:cNvPr>
          <p:cNvGrpSpPr>
            <a:grpSpLocks noChangeAspect="1"/>
          </p:cNvGrpSpPr>
          <p:nvPr/>
        </p:nvGrpSpPr>
        <p:grpSpPr>
          <a:xfrm>
            <a:off x="2524757" y="3553712"/>
            <a:ext cx="6735538" cy="2926998"/>
            <a:chOff x="3131117" y="4133850"/>
            <a:chExt cx="5897364" cy="256276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C94C2882-BEE7-EABA-318E-5FFE91A6385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131117" y="4213690"/>
              <a:ext cx="5897364" cy="2482921"/>
              <a:chOff x="3957512" y="4375079"/>
              <a:chExt cx="5019252" cy="211321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F0D8D232-7154-0860-2DFB-FC086112E4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51485"/>
              <a:stretch/>
            </p:blipFill>
            <p:spPr>
              <a:xfrm>
                <a:off x="6313191" y="4387065"/>
                <a:ext cx="2663573" cy="210123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138737E-4E4C-5682-126D-D51A15388B2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58402"/>
              <a:stretch/>
            </p:blipFill>
            <p:spPr>
              <a:xfrm>
                <a:off x="3957512" y="4375079"/>
                <a:ext cx="2283780" cy="2101230"/>
              </a:xfrm>
              <a:prstGeom prst="rect">
                <a:avLst/>
              </a:prstGeom>
            </p:spPr>
          </p:pic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47ACCEB-04C8-B487-1DF2-5087ECFA9348}"/>
                </a:ext>
              </a:extLst>
            </p:cNvPr>
            <p:cNvSpPr/>
            <p:nvPr/>
          </p:nvSpPr>
          <p:spPr>
            <a:xfrm>
              <a:off x="5732133" y="4133850"/>
              <a:ext cx="236705" cy="10361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63F95C2-9E60-E5FB-2360-96A2ECB525D0}"/>
                </a:ext>
              </a:extLst>
            </p:cNvPr>
            <p:cNvSpPr txBox="1"/>
            <p:nvPr/>
          </p:nvSpPr>
          <p:spPr>
            <a:xfrm>
              <a:off x="4482915" y="4391755"/>
              <a:ext cx="12009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b="1" dirty="0"/>
                <a:t>IR7 (450 GeV)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AC9AE99-A894-5B76-9174-F2A8EE56E979}"/>
                </a:ext>
              </a:extLst>
            </p:cNvPr>
            <p:cNvSpPr txBox="1"/>
            <p:nvPr/>
          </p:nvSpPr>
          <p:spPr>
            <a:xfrm>
              <a:off x="7308418" y="4400316"/>
              <a:ext cx="977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CH" sz="1400" b="1" dirty="0"/>
                <a:t>IR7 (7 TeV)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700ABAFE-8BD1-E33E-C2C8-2B60C7E6FE3E}"/>
              </a:ext>
            </a:extLst>
          </p:cNvPr>
          <p:cNvSpPr txBox="1"/>
          <p:nvPr/>
        </p:nvSpPr>
        <p:spPr>
          <a:xfrm>
            <a:off x="4241800" y="6372423"/>
            <a:ext cx="29967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Courtesy R. De Maria and B. Lindstrom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836FD8-5D14-C08F-B930-227CAF3336A2}"/>
              </a:ext>
            </a:extLst>
          </p:cNvPr>
          <p:cNvSpPr txBox="1"/>
          <p:nvPr/>
        </p:nvSpPr>
        <p:spPr>
          <a:xfrm>
            <a:off x="0" y="4218908"/>
            <a:ext cx="27327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First full cycle designed with Xsuite tested at the LHC in 2024</a:t>
            </a:r>
          </a:p>
          <a:p>
            <a:pPr algn="ctr"/>
            <a:r>
              <a:rPr lang="en-CH" dirty="0"/>
              <a:t>(including combined ramp&amp;squeeze for all insertions</a:t>
            </a:r>
            <a:r>
              <a:rPr lang="en-CH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720919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14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Particle-matter interaction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257300" y="487469"/>
            <a:ext cx="78867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For collimation studies, the </a:t>
            </a:r>
            <a:r>
              <a:rPr lang="en-GB" sz="1700" b="1" dirty="0" err="1">
                <a:solidFill>
                  <a:srgbClr val="2962AE"/>
                </a:solidFill>
              </a:rPr>
              <a:t>Xcoll</a:t>
            </a:r>
            <a:r>
              <a:rPr lang="en-GB" sz="1700" b="1" dirty="0">
                <a:solidFill>
                  <a:srgbClr val="2962AE"/>
                </a:solidFill>
              </a:rPr>
              <a:t> module </a:t>
            </a:r>
            <a:r>
              <a:rPr lang="en-GB" sz="1700" dirty="0">
                <a:solidFill>
                  <a:schemeClr val="tx2"/>
                </a:solidFill>
              </a:rPr>
              <a:t>provides </a:t>
            </a:r>
            <a:r>
              <a:rPr lang="en-GB" sz="1700" b="1" dirty="0">
                <a:solidFill>
                  <a:srgbClr val="2962AE"/>
                </a:solidFill>
              </a:rPr>
              <a:t>three particle-matter sim. engines: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“Everest” engine </a:t>
            </a:r>
            <a:r>
              <a:rPr lang="en-GB" sz="1700" dirty="0">
                <a:solidFill>
                  <a:schemeClr val="tx2"/>
                </a:solidFill>
              </a:rPr>
              <a:t>embedded in </a:t>
            </a:r>
            <a:r>
              <a:rPr lang="en-GB" sz="1700" dirty="0" err="1">
                <a:solidFill>
                  <a:schemeClr val="tx2"/>
                </a:solidFill>
              </a:rPr>
              <a:t>Xcoll</a:t>
            </a:r>
            <a:r>
              <a:rPr lang="en-GB" sz="1700" dirty="0">
                <a:solidFill>
                  <a:schemeClr val="tx2"/>
                </a:solidFill>
              </a:rPr>
              <a:t> (evolution of K2 module from </a:t>
            </a:r>
            <a:r>
              <a:rPr lang="en-GB" sz="1700" dirty="0" err="1">
                <a:solidFill>
                  <a:schemeClr val="tx2"/>
                </a:solidFill>
              </a:rPr>
              <a:t>Sixtrack</a:t>
            </a:r>
            <a:r>
              <a:rPr lang="en-GB" sz="1700" dirty="0">
                <a:solidFill>
                  <a:schemeClr val="tx2"/>
                </a:solidFill>
              </a:rPr>
              <a:t>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</a:t>
            </a:r>
            <a:r>
              <a:rPr lang="en-GB" sz="1700" b="1" dirty="0" err="1">
                <a:solidFill>
                  <a:srgbClr val="2962AE"/>
                </a:solidFill>
              </a:rPr>
              <a:t>Geant</a:t>
            </a:r>
            <a:r>
              <a:rPr lang="en-GB" sz="1700" b="1" dirty="0">
                <a:solidFill>
                  <a:srgbClr val="2962AE"/>
                </a:solidFill>
              </a:rPr>
              <a:t> 4” engine</a:t>
            </a:r>
            <a:r>
              <a:rPr lang="en-GB" sz="1700" dirty="0">
                <a:solidFill>
                  <a:schemeClr val="tx2"/>
                </a:solidFill>
              </a:rPr>
              <a:t>, based on an </a:t>
            </a:r>
            <a:r>
              <a:rPr lang="en-GB" sz="1700" b="1" dirty="0">
                <a:solidFill>
                  <a:srgbClr val="2962AE"/>
                </a:solidFill>
              </a:rPr>
              <a:t>interface with BDSIM-Geant4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Used for FCC-</a:t>
            </a:r>
            <a:r>
              <a:rPr lang="en-GB" sz="1700" b="1" dirty="0" err="1">
                <a:solidFill>
                  <a:srgbClr val="2962AE"/>
                </a:solidFill>
              </a:rPr>
              <a:t>ee</a:t>
            </a:r>
            <a:r>
              <a:rPr lang="en-GB" sz="1700" b="1" dirty="0">
                <a:solidFill>
                  <a:srgbClr val="2962AE"/>
                </a:solidFill>
              </a:rPr>
              <a:t> collimation studies </a:t>
            </a:r>
            <a:r>
              <a:rPr lang="en-GB" sz="1700" dirty="0">
                <a:solidFill>
                  <a:schemeClr val="tx2"/>
                </a:solidFill>
              </a:rPr>
              <a:t>(see presentation by G. </a:t>
            </a:r>
            <a:r>
              <a:rPr lang="en-GB" sz="1700" dirty="0" err="1">
                <a:solidFill>
                  <a:schemeClr val="tx2"/>
                </a:solidFill>
              </a:rPr>
              <a:t>Broggi</a:t>
            </a:r>
            <a:r>
              <a:rPr lang="en-GB" sz="1700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“FLUKA” engine</a:t>
            </a:r>
            <a:r>
              <a:rPr lang="en-GB" sz="1700" dirty="0">
                <a:solidFill>
                  <a:schemeClr val="tx2"/>
                </a:solidFill>
              </a:rPr>
              <a:t>, based on an interface with the </a:t>
            </a:r>
            <a:r>
              <a:rPr lang="en-GB" sz="1700" b="1" dirty="0">
                <a:solidFill>
                  <a:srgbClr val="2962AE"/>
                </a:solidFill>
              </a:rPr>
              <a:t>FLUKA</a:t>
            </a:r>
            <a:r>
              <a:rPr lang="en-GB" sz="1700" dirty="0">
                <a:solidFill>
                  <a:schemeClr val="tx2"/>
                </a:solidFill>
              </a:rPr>
              <a:t> Monte Carlo code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To support collimation studies, Xsuite provides: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Tools to </a:t>
            </a:r>
            <a:r>
              <a:rPr lang="en-GB" sz="1700" b="1" dirty="0">
                <a:solidFill>
                  <a:srgbClr val="2962AE"/>
                </a:solidFill>
              </a:rPr>
              <a:t>automatically install and configure collimators </a:t>
            </a:r>
            <a:r>
              <a:rPr lang="en-GB" sz="1700" dirty="0">
                <a:solidFill>
                  <a:schemeClr val="tx2"/>
                </a:solidFill>
              </a:rPr>
              <a:t>in the simulation model</a:t>
            </a:r>
            <a:endParaRPr lang="en-GB" sz="17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Support for </a:t>
            </a:r>
            <a:r>
              <a:rPr lang="en-GB" sz="1700" b="1" dirty="0">
                <a:solidFill>
                  <a:srgbClr val="2962AE"/>
                </a:solidFill>
              </a:rPr>
              <a:t>complex aperture modelling </a:t>
            </a:r>
            <a:r>
              <a:rPr lang="en-GB" sz="1700" dirty="0">
                <a:solidFill>
                  <a:schemeClr val="tx2"/>
                </a:solidFill>
              </a:rPr>
              <a:t>and </a:t>
            </a:r>
            <a:r>
              <a:rPr lang="en-GB" sz="1700" b="1" dirty="0">
                <a:solidFill>
                  <a:srgbClr val="2962AE"/>
                </a:solidFill>
              </a:rPr>
              <a:t>accurate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962AE"/>
                </a:solidFill>
              </a:rPr>
              <a:t>localization of the lost particles along </a:t>
            </a:r>
            <a:r>
              <a:rPr lang="en-GB" sz="1700" dirty="0">
                <a:solidFill>
                  <a:schemeClr val="tx2"/>
                </a:solidFill>
              </a:rPr>
              <a:t>the beam line (typically within 1-10 cm)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 descr="A graph of a spiraling graph&#10;&#10;Description automatically generated with medium confidence">
            <a:extLst>
              <a:ext uri="{FF2B5EF4-FFF2-40B4-BE49-F238E27FC236}">
                <a16:creationId xmlns:a16="http://schemas.microsoft.com/office/drawing/2014/main" id="{23503073-E262-3A99-1518-0C04AD3FF93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9750" y="3429000"/>
            <a:ext cx="4755450" cy="35665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495CEC4-8B04-8B60-3C9D-7EDF63637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34" y="3951302"/>
            <a:ext cx="4325693" cy="28441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75641C-3FF2-02E9-CBF8-E05A7F2F9A74}"/>
              </a:ext>
            </a:extLst>
          </p:cNvPr>
          <p:cNvSpPr txBox="1"/>
          <p:nvPr/>
        </p:nvSpPr>
        <p:spPr>
          <a:xfrm>
            <a:off x="304800" y="3719725"/>
            <a:ext cx="4503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Particle deflection from a bent crystal (Everest engine)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2576388-F32A-A7FE-1A85-1027FB375C10}"/>
              </a:ext>
            </a:extLst>
          </p:cNvPr>
          <p:cNvSpPr txBox="1"/>
          <p:nvPr/>
        </p:nvSpPr>
        <p:spPr>
          <a:xfrm>
            <a:off x="4745925" y="3719725"/>
            <a:ext cx="22647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Localization of lost particles </a:t>
            </a:r>
            <a:r>
              <a:rPr lang="en-GB" sz="1400" dirty="0"/>
              <a:t>along a beam pipe with changing cross section</a:t>
            </a:r>
          </a:p>
        </p:txBody>
      </p:sp>
    </p:spTree>
    <p:extLst>
      <p:ext uri="{BB962C8B-B14F-4D97-AF65-F5344CB8AC3E}">
        <p14:creationId xmlns:p14="http://schemas.microsoft.com/office/powerpoint/2010/main" val="100154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Synchrotron radiation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94408" y="1353862"/>
            <a:ext cx="4929233" cy="20774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effect of </a:t>
            </a:r>
            <a:r>
              <a:rPr lang="en-GB" sz="1700" b="1" dirty="0">
                <a:solidFill>
                  <a:srgbClr val="2962AE"/>
                </a:solidFill>
              </a:rPr>
              <a:t>synchrotron radiation </a:t>
            </a:r>
            <a:r>
              <a:rPr lang="en-GB" sz="1700" dirty="0">
                <a:solidFill>
                  <a:schemeClr val="tx2"/>
                </a:solidFill>
              </a:rPr>
              <a:t>can be included in Xsuite tracking simulations. Two models available: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“mean” model</a:t>
            </a:r>
            <a:r>
              <a:rPr lang="en-GB" sz="1700" dirty="0">
                <a:solidFill>
                  <a:schemeClr val="tx2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“quantum” model </a:t>
            </a:r>
            <a:r>
              <a:rPr lang="en-GB" sz="1700" dirty="0">
                <a:solidFill>
                  <a:schemeClr val="tx2"/>
                </a:solidFill>
              </a:rPr>
              <a:t>for which the actual photon emission is simulated</a:t>
            </a:r>
            <a:r>
              <a:rPr lang="en-GB" sz="1700" baseline="30000" dirty="0">
                <a:solidFill>
                  <a:schemeClr val="tx2"/>
                </a:solidFill>
              </a:rPr>
              <a:t>(1)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918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43FF9-39E5-EC3D-ED01-231FF803FD6D}"/>
              </a:ext>
            </a:extLst>
          </p:cNvPr>
          <p:cNvSpPr txBox="1"/>
          <p:nvPr/>
        </p:nvSpPr>
        <p:spPr>
          <a:xfrm>
            <a:off x="0" y="6371868"/>
            <a:ext cx="915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solidFill>
                  <a:schemeClr val="tx2"/>
                </a:solidFill>
              </a:rPr>
              <a:t>(1) </a:t>
            </a:r>
            <a:r>
              <a:rPr lang="en-CH" sz="1200" dirty="0">
                <a:solidFill>
                  <a:schemeClr val="tx2"/>
                </a:solidFill>
              </a:rPr>
              <a:t>B</a:t>
            </a:r>
            <a:r>
              <a:rPr lang="en-CH" sz="1200" i="1" dirty="0">
                <a:solidFill>
                  <a:schemeClr val="tx2"/>
                </a:solidFill>
              </a:rPr>
              <a:t>ased on </a:t>
            </a:r>
            <a:r>
              <a:rPr lang="en-GB" sz="1200" i="1" dirty="0">
                <a:solidFill>
                  <a:schemeClr val="tx2"/>
                </a:solidFill>
              </a:rPr>
              <a:t>H. Burkhardt, “</a:t>
            </a:r>
            <a:r>
              <a:rPr lang="en-GB" sz="1200" b="0" i="1" u="none" strike="noStrike" dirty="0">
                <a:solidFill>
                  <a:schemeClr val="tx2"/>
                </a:solidFill>
                <a:effectLst/>
                <a:latin typeface="-apple-system"/>
              </a:rPr>
              <a:t>Monte Carlo generator for synchrotron radiation</a:t>
            </a:r>
            <a:r>
              <a:rPr lang="en-GB" sz="1200" i="1" dirty="0">
                <a:solidFill>
                  <a:schemeClr val="tx2"/>
                </a:solidFill>
              </a:rPr>
              <a:t>”, 1990. Implementation ported </a:t>
            </a:r>
            <a:r>
              <a:rPr lang="en-CH" sz="1200" i="1" dirty="0">
                <a:solidFill>
                  <a:schemeClr val="tx2"/>
                </a:solidFill>
              </a:rPr>
              <a:t> from PLACET (A. Latina)</a:t>
            </a:r>
          </a:p>
          <a:p>
            <a:r>
              <a:rPr lang="en-CH" sz="1200" baseline="30000" dirty="0">
                <a:solidFill>
                  <a:schemeClr val="tx2"/>
                </a:solidFill>
              </a:rPr>
              <a:t>(2) </a:t>
            </a:r>
            <a:r>
              <a:rPr lang="en-GB" sz="1200" i="1" dirty="0">
                <a:solidFill>
                  <a:schemeClr val="tx2"/>
                </a:solidFill>
              </a:rPr>
              <a:t>E. Forest, From tracking code to analysis: generalised Courant-Snyder theory for any accelerator model. Springer, 2016</a:t>
            </a:r>
            <a:endParaRPr lang="en-CH" sz="1200" i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F1F7E5-D55D-852A-350C-57FF59BAD7CB}"/>
              </a:ext>
            </a:extLst>
          </p:cNvPr>
          <p:cNvSpPr txBox="1"/>
          <p:nvPr/>
        </p:nvSpPr>
        <p:spPr>
          <a:xfrm>
            <a:off x="5878286" y="918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C177CA2-8125-437F-5206-9E006AE748A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3571" y="1019501"/>
            <a:ext cx="4232168" cy="317412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43E3C6E-E90F-B1CB-45A6-B8A0EF3FDE44}"/>
              </a:ext>
            </a:extLst>
          </p:cNvPr>
          <p:cNvSpPr txBox="1"/>
          <p:nvPr/>
        </p:nvSpPr>
        <p:spPr>
          <a:xfrm>
            <a:off x="5449624" y="1009702"/>
            <a:ext cx="3595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400" b="1" dirty="0"/>
              <a:t>Validation against analytical photon spectrum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7C3F3CC-9BA7-4D2C-6C99-D4DFD65E8C23}"/>
              </a:ext>
            </a:extLst>
          </p:cNvPr>
          <p:cNvGrpSpPr>
            <a:grpSpLocks noChangeAspect="1"/>
          </p:cNvGrpSpPr>
          <p:nvPr/>
        </p:nvGrpSpPr>
        <p:grpSpPr>
          <a:xfrm>
            <a:off x="5257801" y="400049"/>
            <a:ext cx="3886199" cy="742951"/>
            <a:chOff x="1402384" y="5372099"/>
            <a:chExt cx="5455615" cy="1042987"/>
          </a:xfrm>
        </p:grpSpPr>
        <p:sp>
          <p:nvSpPr>
            <p:cNvPr id="14" name="TextBox 7">
              <a:extLst>
                <a:ext uri="{FF2B5EF4-FFF2-40B4-BE49-F238E27FC236}">
                  <a16:creationId xmlns:a16="http://schemas.microsoft.com/office/drawing/2014/main" id="{DAB8D8DB-BDDF-29CA-7CE3-F172945D4C3E}"/>
                </a:ext>
              </a:extLst>
            </p:cNvPr>
            <p:cNvSpPr txBox="1"/>
            <p:nvPr/>
          </p:nvSpPr>
          <p:spPr>
            <a:xfrm>
              <a:off x="1402384" y="5654352"/>
              <a:ext cx="2642999" cy="4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800"/>
                </a:spcBef>
              </a:pPr>
              <a:r>
                <a:rPr lang="en-US" sz="1600" dirty="0">
                  <a:solidFill>
                    <a:schemeClr val="tx2"/>
                  </a:solidFill>
                  <a:latin typeface="Calibri" pitchFamily="34" charset="0"/>
                </a:rPr>
                <a:t>Supported by: 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E3EF3DF-59D1-3961-B504-57F755E0DC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3600"/>
            <a:stretch/>
          </p:blipFill>
          <p:spPr>
            <a:xfrm>
              <a:off x="4058970" y="5554942"/>
              <a:ext cx="1068332" cy="623791"/>
            </a:xfrm>
            <a:prstGeom prst="rect">
              <a:avLst/>
            </a:prstGeom>
          </p:spPr>
        </p:pic>
        <p:pic>
          <p:nvPicPr>
            <p:cNvPr id="17" name="Picture 2" descr="Identity ‒ Overview ‐ EPFL">
              <a:extLst>
                <a:ext uri="{FF2B5EF4-FFF2-40B4-BE49-F238E27FC236}">
                  <a16:creationId xmlns:a16="http://schemas.microsoft.com/office/drawing/2014/main" id="{13FF9578-98C0-57F1-2420-DC65C1D5BE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800" y="5372099"/>
              <a:ext cx="1854199" cy="1042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348332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Synchrotron radiation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43FF9-39E5-EC3D-ED01-231FF803FD6D}"/>
              </a:ext>
            </a:extLst>
          </p:cNvPr>
          <p:cNvSpPr txBox="1"/>
          <p:nvPr/>
        </p:nvSpPr>
        <p:spPr>
          <a:xfrm>
            <a:off x="0" y="6371868"/>
            <a:ext cx="915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solidFill>
                  <a:schemeClr val="tx2"/>
                </a:solidFill>
              </a:rPr>
              <a:t>(1) </a:t>
            </a:r>
            <a:r>
              <a:rPr lang="en-CH" sz="1200" dirty="0">
                <a:solidFill>
                  <a:schemeClr val="tx2"/>
                </a:solidFill>
              </a:rPr>
              <a:t>B</a:t>
            </a:r>
            <a:r>
              <a:rPr lang="en-CH" sz="1200" i="1" dirty="0">
                <a:solidFill>
                  <a:schemeClr val="tx2"/>
                </a:solidFill>
              </a:rPr>
              <a:t>ased on </a:t>
            </a:r>
            <a:r>
              <a:rPr lang="en-GB" sz="1200" i="1" dirty="0">
                <a:solidFill>
                  <a:schemeClr val="tx2"/>
                </a:solidFill>
              </a:rPr>
              <a:t>H. Burkhardt, “</a:t>
            </a:r>
            <a:r>
              <a:rPr lang="en-GB" sz="1200" b="0" i="1" u="none" strike="noStrike" dirty="0">
                <a:solidFill>
                  <a:schemeClr val="tx2"/>
                </a:solidFill>
                <a:effectLst/>
                <a:latin typeface="-apple-system"/>
              </a:rPr>
              <a:t>Monte Carlo generator for synchrotron radiation</a:t>
            </a:r>
            <a:r>
              <a:rPr lang="en-GB" sz="1200" i="1" dirty="0">
                <a:solidFill>
                  <a:schemeClr val="tx2"/>
                </a:solidFill>
              </a:rPr>
              <a:t>”, 1990. Implementation ported </a:t>
            </a:r>
            <a:r>
              <a:rPr lang="en-CH" sz="1200" i="1" dirty="0">
                <a:solidFill>
                  <a:schemeClr val="tx2"/>
                </a:solidFill>
              </a:rPr>
              <a:t> from PLACET (A. Latina)</a:t>
            </a:r>
          </a:p>
          <a:p>
            <a:r>
              <a:rPr lang="en-CH" sz="1200" baseline="30000" dirty="0">
                <a:solidFill>
                  <a:schemeClr val="tx2"/>
                </a:solidFill>
              </a:rPr>
              <a:t>(2) </a:t>
            </a:r>
            <a:r>
              <a:rPr lang="en-GB" sz="1200" i="1" dirty="0">
                <a:solidFill>
                  <a:schemeClr val="tx2"/>
                </a:solidFill>
              </a:rPr>
              <a:t>E. Forest, From tracking code to analysis: generalised Courant-Snyder theory for any accelerator model. Springer, 2016</a:t>
            </a:r>
            <a:endParaRPr lang="en-CH" sz="1200" i="1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EFA897-6DD8-D6B4-A782-D40F4817CC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2151"/>
          <a:stretch/>
        </p:blipFill>
        <p:spPr>
          <a:xfrm>
            <a:off x="5291191" y="1651255"/>
            <a:ext cx="3750067" cy="27952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420F8E2-52EC-DFF6-E0B3-2B79F120975B}"/>
              </a:ext>
            </a:extLst>
          </p:cNvPr>
          <p:cNvSpPr txBox="1"/>
          <p:nvPr/>
        </p:nvSpPr>
        <p:spPr>
          <a:xfrm>
            <a:off x="5784351" y="1119833"/>
            <a:ext cx="2887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Benchmark of equilibrium emittaces from tracking (with lattice errors)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B0BAFC-B9BF-A398-41A0-892131C6DC94}"/>
              </a:ext>
            </a:extLst>
          </p:cNvPr>
          <p:cNvSpPr txBox="1"/>
          <p:nvPr/>
        </p:nvSpPr>
        <p:spPr>
          <a:xfrm>
            <a:off x="5435029" y="4394455"/>
            <a:ext cx="3630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L. Van </a:t>
            </a:r>
            <a:r>
              <a:rPr lang="en-GB" sz="1400" i="1" dirty="0">
                <a:solidFill>
                  <a:schemeClr val="tx2"/>
                </a:solidFill>
                <a:effectLst/>
                <a:latin typeface="TeXGyreTermes"/>
              </a:rPr>
              <a:t>van </a:t>
            </a:r>
            <a:r>
              <a:rPr lang="en-GB" sz="1400" i="1" dirty="0" err="1">
                <a:solidFill>
                  <a:schemeClr val="tx2"/>
                </a:solidFill>
                <a:effectLst/>
                <a:latin typeface="TeXGyreTermes"/>
              </a:rPr>
              <a:t>Riesen</a:t>
            </a:r>
            <a:r>
              <a:rPr lang="en-GB" sz="1400" i="1" dirty="0">
                <a:solidFill>
                  <a:schemeClr val="tx2"/>
                </a:solidFill>
                <a:effectLst/>
                <a:latin typeface="TeXGyreTermes"/>
              </a:rPr>
              <a:t>-Haupt , T. </a:t>
            </a:r>
            <a:r>
              <a:rPr lang="en-GB" sz="1400" i="1" dirty="0" err="1">
                <a:solidFill>
                  <a:schemeClr val="tx2"/>
                </a:solidFill>
                <a:effectLst/>
                <a:latin typeface="TeXGyreTermes"/>
              </a:rPr>
              <a:t>Pieloni</a:t>
            </a:r>
            <a:r>
              <a:rPr lang="en-GB" sz="1400" i="1" dirty="0">
                <a:solidFill>
                  <a:schemeClr val="tx2"/>
                </a:solidFill>
                <a:latin typeface="TeXGyreTermes"/>
              </a:rPr>
              <a:t>, et al., EPFL</a:t>
            </a:r>
            <a:r>
              <a:rPr lang="en-GB" sz="1400" i="1" dirty="0">
                <a:solidFill>
                  <a:schemeClr val="tx2"/>
                </a:solidFill>
                <a:effectLst/>
                <a:latin typeface="TeXGyreTermes"/>
              </a:rPr>
              <a:t> </a:t>
            </a:r>
            <a:endParaRPr lang="en-GB" sz="1400" i="1" dirty="0">
              <a:solidFill>
                <a:schemeClr val="tx2"/>
              </a:solidFill>
            </a:endParaRPr>
          </a:p>
          <a:p>
            <a:endParaRPr lang="en-CH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CC12F5-C752-B14E-FF09-527B39885300}"/>
              </a:ext>
            </a:extLst>
          </p:cNvPr>
          <p:cNvGrpSpPr>
            <a:grpSpLocks noChangeAspect="1"/>
          </p:cNvGrpSpPr>
          <p:nvPr/>
        </p:nvGrpSpPr>
        <p:grpSpPr>
          <a:xfrm>
            <a:off x="5257801" y="400049"/>
            <a:ext cx="3886199" cy="742951"/>
            <a:chOff x="1402384" y="5372099"/>
            <a:chExt cx="5455615" cy="104298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FA3DAC-FECB-02DD-E399-541CEF02BFF1}"/>
                </a:ext>
              </a:extLst>
            </p:cNvPr>
            <p:cNvSpPr txBox="1"/>
            <p:nvPr/>
          </p:nvSpPr>
          <p:spPr>
            <a:xfrm>
              <a:off x="1402384" y="5654352"/>
              <a:ext cx="2642999" cy="4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800"/>
                </a:spcBef>
              </a:pPr>
              <a:r>
                <a:rPr lang="en-US" sz="1600" dirty="0">
                  <a:solidFill>
                    <a:schemeClr val="tx2"/>
                  </a:solidFill>
                  <a:latin typeface="Calibri" pitchFamily="34" charset="0"/>
                </a:rPr>
                <a:t>Supported by: </a:t>
              </a: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C8015B0-59B5-CEDB-5B02-3B97937035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33600"/>
            <a:stretch/>
          </p:blipFill>
          <p:spPr>
            <a:xfrm>
              <a:off x="4058970" y="5554942"/>
              <a:ext cx="1068332" cy="623791"/>
            </a:xfrm>
            <a:prstGeom prst="rect">
              <a:avLst/>
            </a:prstGeom>
          </p:spPr>
        </p:pic>
        <p:pic>
          <p:nvPicPr>
            <p:cNvPr id="11" name="Picture 2" descr="Identity ‒ Overview ‐ EPFL">
              <a:extLst>
                <a:ext uri="{FF2B5EF4-FFF2-40B4-BE49-F238E27FC236}">
                  <a16:creationId xmlns:a16="http://schemas.microsoft.com/office/drawing/2014/main" id="{0850658A-85CE-2F38-733C-82A4C104D3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800" y="5372099"/>
              <a:ext cx="1854199" cy="1042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E7C7B06E-A965-FC25-E8F7-76A0A8B1A755}"/>
              </a:ext>
            </a:extLst>
          </p:cNvPr>
          <p:cNvSpPr txBox="1"/>
          <p:nvPr/>
        </p:nvSpPr>
        <p:spPr>
          <a:xfrm>
            <a:off x="294409" y="1353862"/>
            <a:ext cx="4929232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effect of </a:t>
            </a:r>
            <a:r>
              <a:rPr lang="en-GB" sz="1700" b="1" dirty="0">
                <a:solidFill>
                  <a:srgbClr val="2962AE"/>
                </a:solidFill>
              </a:rPr>
              <a:t>synchrotron radiation </a:t>
            </a:r>
            <a:r>
              <a:rPr lang="en-GB" sz="1700" dirty="0">
                <a:solidFill>
                  <a:schemeClr val="tx2"/>
                </a:solidFill>
              </a:rPr>
              <a:t>can be included in Xsuite tracking simulations. Two models available: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“mean” model</a:t>
            </a:r>
            <a:r>
              <a:rPr lang="en-GB" sz="1700" dirty="0">
                <a:solidFill>
                  <a:schemeClr val="tx2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“quantum” model </a:t>
            </a:r>
            <a:r>
              <a:rPr lang="en-GB" sz="1700" dirty="0">
                <a:solidFill>
                  <a:schemeClr val="tx2"/>
                </a:solidFill>
              </a:rPr>
              <a:t>for which the actual photon emission is simulated</a:t>
            </a:r>
            <a:r>
              <a:rPr lang="en-GB" sz="1700" baseline="30000" dirty="0">
                <a:solidFill>
                  <a:schemeClr val="tx2"/>
                </a:solidFill>
              </a:rPr>
              <a:t>(1)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Xsuite Twiss</a:t>
            </a:r>
            <a:r>
              <a:rPr lang="en-GB" sz="1700" dirty="0">
                <a:solidFill>
                  <a:schemeClr val="tx2"/>
                </a:solidFill>
              </a:rPr>
              <a:t> also includes: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Dedicated algorithm for </a:t>
            </a:r>
            <a:r>
              <a:rPr lang="en-GB" sz="1700" b="1" dirty="0">
                <a:solidFill>
                  <a:srgbClr val="2962AE"/>
                </a:solidFill>
              </a:rPr>
              <a:t>non-</a:t>
            </a:r>
            <a:r>
              <a:rPr lang="en-GB" sz="1700" b="1" dirty="0" err="1">
                <a:solidFill>
                  <a:srgbClr val="2962AE"/>
                </a:solidFill>
              </a:rPr>
              <a:t>symplectic</a:t>
            </a:r>
            <a:r>
              <a:rPr lang="en-GB" sz="1700" b="1" dirty="0">
                <a:solidFill>
                  <a:srgbClr val="2962AE"/>
                </a:solidFill>
              </a:rPr>
              <a:t> one-turn map</a:t>
            </a:r>
            <a:r>
              <a:rPr lang="en-GB" sz="1700" baseline="30000" dirty="0">
                <a:solidFill>
                  <a:schemeClr val="tx2"/>
                </a:solidFill>
              </a:rPr>
              <a:t>(2)</a:t>
            </a:r>
            <a:endParaRPr lang="en-GB" sz="17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Computation of </a:t>
            </a:r>
            <a:r>
              <a:rPr lang="en-GB" sz="1700" b="1" dirty="0">
                <a:solidFill>
                  <a:srgbClr val="2962AE"/>
                </a:solidFill>
              </a:rPr>
              <a:t>radiation energy loss, damping times and equilibrium emittances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An </a:t>
            </a:r>
            <a:r>
              <a:rPr lang="en-GB" sz="1700" b="1" dirty="0">
                <a:solidFill>
                  <a:srgbClr val="2962AE"/>
                </a:solidFill>
              </a:rPr>
              <a:t>automatic tool </a:t>
            </a:r>
            <a:r>
              <a:rPr lang="en-GB" sz="1700" dirty="0">
                <a:solidFill>
                  <a:schemeClr val="tx2"/>
                </a:solidFill>
              </a:rPr>
              <a:t>is provided for </a:t>
            </a:r>
            <a:r>
              <a:rPr lang="en-GB" sz="1700" b="1" dirty="0">
                <a:solidFill>
                  <a:srgbClr val="2962AE"/>
                </a:solidFill>
              </a:rPr>
              <a:t>phasing the RF cavities </a:t>
            </a:r>
            <a:r>
              <a:rPr lang="en-GB" sz="1700" dirty="0">
                <a:solidFill>
                  <a:schemeClr val="tx2"/>
                </a:solidFill>
              </a:rPr>
              <a:t>and </a:t>
            </a:r>
            <a:r>
              <a:rPr lang="en-GB" sz="1700" b="1" dirty="0">
                <a:solidFill>
                  <a:srgbClr val="2962AE"/>
                </a:solidFill>
              </a:rPr>
              <a:t>adjusting magnet strengths </a:t>
            </a:r>
            <a:r>
              <a:rPr lang="en-GB" sz="1700" dirty="0">
                <a:solidFill>
                  <a:schemeClr val="tx2"/>
                </a:solidFill>
              </a:rPr>
              <a:t>to </a:t>
            </a:r>
            <a:r>
              <a:rPr lang="en-GB" sz="1700" b="1" dirty="0">
                <a:solidFill>
                  <a:srgbClr val="2962AE"/>
                </a:solidFill>
              </a:rPr>
              <a:t>compensate the radiation energy loss (“tapering”)</a:t>
            </a:r>
            <a:endParaRPr lang="en-GB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2102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Collective effects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4130850" y="1340798"/>
            <a:ext cx="4750031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Xsuite is designed to include </a:t>
            </a:r>
            <a:r>
              <a:rPr lang="en-GB" sz="1700" b="1" dirty="0">
                <a:solidFill>
                  <a:srgbClr val="2962AE"/>
                </a:solidFill>
              </a:rPr>
              <a:t>collective effects </a:t>
            </a:r>
            <a:r>
              <a:rPr lang="en-GB" sz="1700" dirty="0">
                <a:solidFill>
                  <a:schemeClr val="tx2"/>
                </a:solidFill>
              </a:rPr>
              <a:t>in the simulations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Handling of collective elements is </a:t>
            </a:r>
            <a:r>
              <a:rPr lang="en-GB" sz="1700" b="1" dirty="0">
                <a:solidFill>
                  <a:srgbClr val="2962AE"/>
                </a:solidFill>
              </a:rPr>
              <a:t>fully automatic </a:t>
            </a: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 </a:t>
            </a: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dirty="0" err="1">
                <a:solidFill>
                  <a:schemeClr val="tx2"/>
                </a:solidFill>
              </a:rPr>
              <a:t>Xtrack</a:t>
            </a:r>
            <a:r>
              <a:rPr lang="en-GB" sz="1700" dirty="0">
                <a:solidFill>
                  <a:schemeClr val="tx2"/>
                </a:solidFill>
              </a:rPr>
              <a:t> module identifies the collective elements and </a:t>
            </a:r>
            <a:r>
              <a:rPr lang="en-GB" sz="1700" b="1" dirty="0">
                <a:solidFill>
                  <a:srgbClr val="2962AE"/>
                </a:solidFill>
              </a:rPr>
              <a:t>splits the sequence</a:t>
            </a:r>
            <a:r>
              <a:rPr lang="en-GB" sz="1700" dirty="0">
                <a:solidFill>
                  <a:schemeClr val="tx2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non-collective</a:t>
            </a:r>
            <a:r>
              <a:rPr lang="en-GB" sz="1700" dirty="0">
                <a:solidFill>
                  <a:schemeClr val="tx2"/>
                </a:solidFill>
              </a:rPr>
              <a:t> parts are handled </a:t>
            </a:r>
            <a:r>
              <a:rPr lang="en-GB" sz="1700" b="1" dirty="0">
                <a:solidFill>
                  <a:srgbClr val="2962AE"/>
                </a:solidFill>
              </a:rPr>
              <a:t>asynchronously</a:t>
            </a:r>
            <a:r>
              <a:rPr lang="en-GB" sz="1700" dirty="0">
                <a:solidFill>
                  <a:schemeClr val="tx2"/>
                </a:solidFill>
              </a:rPr>
              <a:t> to </a:t>
            </a:r>
            <a:r>
              <a:rPr lang="en-GB" sz="1700" b="1" dirty="0">
                <a:solidFill>
                  <a:srgbClr val="2962AE"/>
                </a:solidFill>
              </a:rPr>
              <a:t>gain speed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The simulation of the </a:t>
            </a:r>
            <a:r>
              <a:rPr lang="en-GB" sz="1700" b="1" dirty="0">
                <a:solidFill>
                  <a:srgbClr val="2962AE"/>
                </a:solidFill>
              </a:rPr>
              <a:t>collective effects </a:t>
            </a:r>
            <a:r>
              <a:rPr lang="en-GB" sz="1700" dirty="0">
                <a:solidFill>
                  <a:schemeClr val="tx2"/>
                </a:solidFill>
              </a:rPr>
              <a:t>is </a:t>
            </a:r>
            <a:r>
              <a:rPr lang="en-GB" sz="1700" b="1" dirty="0">
                <a:solidFill>
                  <a:srgbClr val="2962AE"/>
                </a:solidFill>
              </a:rPr>
              <a:t>performed synchronously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Space-charge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beam-beam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IBS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e-cloud</a:t>
            </a:r>
            <a:r>
              <a:rPr lang="en-GB" sz="1700" dirty="0">
                <a:solidFill>
                  <a:schemeClr val="tx2"/>
                </a:solidFill>
              </a:rPr>
              <a:t> (weak-strong) are handled </a:t>
            </a:r>
            <a:r>
              <a:rPr lang="en-GB" sz="1700" b="1" dirty="0">
                <a:solidFill>
                  <a:srgbClr val="2962AE"/>
                </a:solidFill>
              </a:rPr>
              <a:t>natively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Impedances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b="1" dirty="0">
                <a:solidFill>
                  <a:srgbClr val="2962AE"/>
                </a:solidFill>
              </a:rPr>
              <a:t>feedback systems</a:t>
            </a:r>
            <a:r>
              <a:rPr lang="en-GB" sz="1700" dirty="0">
                <a:solidFill>
                  <a:schemeClr val="tx2"/>
                </a:solidFill>
              </a:rPr>
              <a:t> are handled through an interface with </a:t>
            </a:r>
            <a:r>
              <a:rPr lang="en-GB" sz="1700" b="1" dirty="0" err="1">
                <a:solidFill>
                  <a:srgbClr val="2962AE"/>
                </a:solidFill>
              </a:rPr>
              <a:t>PyHEADTAIL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Native implementation coming soon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A9F2C80-525A-9BD1-D89B-9C80E6BA4EB6}"/>
              </a:ext>
            </a:extLst>
          </p:cNvPr>
          <p:cNvGrpSpPr/>
          <p:nvPr/>
        </p:nvGrpSpPr>
        <p:grpSpPr>
          <a:xfrm>
            <a:off x="396037" y="1416830"/>
            <a:ext cx="3539354" cy="4216487"/>
            <a:chOff x="426517" y="1924830"/>
            <a:chExt cx="3539354" cy="4216487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A06B77B-B790-BCC3-FEC6-708F45214A79}"/>
                </a:ext>
              </a:extLst>
            </p:cNvPr>
            <p:cNvGrpSpPr/>
            <p:nvPr/>
          </p:nvGrpSpPr>
          <p:grpSpPr>
            <a:xfrm>
              <a:off x="426517" y="1924830"/>
              <a:ext cx="3539354" cy="3110163"/>
              <a:chOff x="2207287" y="2833822"/>
              <a:chExt cx="4286344" cy="3609898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F7462E67-A78B-99CB-3F30-836C23FFD48F}"/>
                  </a:ext>
                </a:extLst>
              </p:cNvPr>
              <p:cNvSpPr/>
              <p:nvPr/>
            </p:nvSpPr>
            <p:spPr>
              <a:xfrm>
                <a:off x="2897444" y="3220622"/>
                <a:ext cx="2917860" cy="2866490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57BB226-CCBF-DDC3-6644-8447DAA87E4D}"/>
                  </a:ext>
                </a:extLst>
              </p:cNvPr>
              <p:cNvSpPr/>
              <p:nvPr/>
            </p:nvSpPr>
            <p:spPr>
              <a:xfrm>
                <a:off x="3758631" y="2833822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algn="ctr" defTabSz="914400"/>
                <a:r>
                  <a:rPr lang="en-CH" sz="1400" kern="0" dirty="0">
                    <a:solidFill>
                      <a:schemeClr val="accent2">
                        <a:lumMod val="50000"/>
                      </a:schemeClr>
                    </a:solidFill>
                  </a:rPr>
                  <a:t>Space charge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ABB0169-85D7-5C09-8210-AAC71E69EFD8}"/>
                  </a:ext>
                </a:extLst>
              </p:cNvPr>
              <p:cNvSpPr/>
              <p:nvPr/>
            </p:nvSpPr>
            <p:spPr>
              <a:xfrm>
                <a:off x="2560419" y="3590050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lvl="0" algn="ctr" defTabSz="914400"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  <a:endParaRPr lang="en-CH" sz="1400" kern="0" dirty="0">
                  <a:solidFill>
                    <a:srgbClr val="9BBB59">
                      <a:lumMod val="50000"/>
                    </a:srgbClr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F20435FB-76E1-B4D7-88AA-C739CC5B6EAF}"/>
                  </a:ext>
                </a:extLst>
              </p:cNvPr>
              <p:cNvSpPr/>
              <p:nvPr/>
            </p:nvSpPr>
            <p:spPr>
              <a:xfrm flipH="1">
                <a:off x="4886532" y="3590050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lvl="0" algn="ctr" defTabSz="914400"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  <a:endParaRPr lang="en-CH" sz="1400" kern="0" dirty="0">
                  <a:solidFill>
                    <a:srgbClr val="9BBB59">
                      <a:lumMod val="50000"/>
                    </a:srgbClr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64ADEF5-2B15-3D66-A678-D8AE64C852BD}"/>
                  </a:ext>
                </a:extLst>
              </p:cNvPr>
              <p:cNvSpPr/>
              <p:nvPr/>
            </p:nvSpPr>
            <p:spPr>
              <a:xfrm>
                <a:off x="2207287" y="4346282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Space charge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435FB22-D59E-B8C9-D82E-C1A0B4191BEC}"/>
                  </a:ext>
                </a:extLst>
              </p:cNvPr>
              <p:cNvSpPr/>
              <p:nvPr/>
            </p:nvSpPr>
            <p:spPr>
              <a:xfrm flipH="1">
                <a:off x="5272889" y="4346282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Space charge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C6315CA-1E76-65E0-4811-D9F662C9FDC5}"/>
                  </a:ext>
                </a:extLst>
              </p:cNvPr>
              <p:cNvSpPr/>
              <p:nvPr/>
            </p:nvSpPr>
            <p:spPr>
              <a:xfrm>
                <a:off x="2511376" y="5102509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3788177-4070-504A-B1AF-2605CFA8D036}"/>
                  </a:ext>
                </a:extLst>
              </p:cNvPr>
              <p:cNvSpPr/>
              <p:nvPr/>
            </p:nvSpPr>
            <p:spPr>
              <a:xfrm flipH="1">
                <a:off x="4929635" y="5102509"/>
                <a:ext cx="1220742" cy="584982"/>
              </a:xfrm>
              <a:prstGeom prst="rect">
                <a:avLst/>
              </a:prstGeom>
              <a:solidFill>
                <a:srgbClr val="9BBB59">
                  <a:lumMod val="40000"/>
                  <a:lumOff val="60000"/>
                </a:srgb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Lattice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8BB0B0C-F46B-E19B-C54B-C4D5A2247410}"/>
                  </a:ext>
                </a:extLst>
              </p:cNvPr>
              <p:cNvSpPr/>
              <p:nvPr/>
            </p:nvSpPr>
            <p:spPr>
              <a:xfrm>
                <a:off x="3035257" y="5858738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Imped</a:t>
                </a:r>
                <a:r>
                  <a:rPr lang="en-CH" sz="1400" kern="0" dirty="0">
                    <a:solidFill>
                      <a:schemeClr val="accent2">
                        <a:lumMod val="50000"/>
                      </a:schemeClr>
                    </a:solidFill>
                    <a:latin typeface="Calibri"/>
                  </a:rPr>
                  <a:t>ance</a:t>
                </a:r>
                <a:endParaRPr kumimoji="0" lang="en-CH" sz="140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5D33AB3-B2F8-8D13-F014-33974FF60C66}"/>
                  </a:ext>
                </a:extLst>
              </p:cNvPr>
              <p:cNvSpPr/>
              <p:nvPr/>
            </p:nvSpPr>
            <p:spPr>
              <a:xfrm>
                <a:off x="4439073" y="5858738"/>
                <a:ext cx="1220742" cy="58498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H" sz="140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2">
                        <a:lumMod val="50000"/>
                      </a:scheme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Damper</a:t>
                </a:r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235D50B-C2BD-4459-99BD-DA1FAE88A3FD}"/>
                </a:ext>
              </a:extLst>
            </p:cNvPr>
            <p:cNvSpPr/>
            <p:nvPr/>
          </p:nvSpPr>
          <p:spPr>
            <a:xfrm>
              <a:off x="975016" y="5409734"/>
              <a:ext cx="313436" cy="30724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322C88D-D497-D3B8-B7BF-5064806A41CF}"/>
                </a:ext>
              </a:extLst>
            </p:cNvPr>
            <p:cNvSpPr/>
            <p:nvPr/>
          </p:nvSpPr>
          <p:spPr>
            <a:xfrm>
              <a:off x="1316176" y="5422277"/>
              <a:ext cx="2038462" cy="30724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Collective </a:t>
              </a:r>
              <a:r>
                <a:rPr kumimoji="0" lang="en-CH" sz="140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(synchronous) 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830C253-0096-1627-9D76-3FB4C105CA41}"/>
                </a:ext>
              </a:extLst>
            </p:cNvPr>
            <p:cNvSpPr/>
            <p:nvPr/>
          </p:nvSpPr>
          <p:spPr>
            <a:xfrm>
              <a:off x="975016" y="5821532"/>
              <a:ext cx="313436" cy="307242"/>
            </a:xfrm>
            <a:prstGeom prst="rect">
              <a:avLst/>
            </a:prstGeom>
            <a:solidFill>
              <a:srgbClr val="D7E5BE"/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875F3894-8C9D-3880-5438-117625930732}"/>
                </a:ext>
              </a:extLst>
            </p:cNvPr>
            <p:cNvSpPr/>
            <p:nvPr/>
          </p:nvSpPr>
          <p:spPr>
            <a:xfrm>
              <a:off x="1316175" y="5834075"/>
              <a:ext cx="2457785" cy="30724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4F6128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Single-particle </a:t>
              </a:r>
              <a:r>
                <a:rPr kumimoji="0" lang="en-CH" sz="1400" i="0" u="none" strike="noStrike" kern="0" cap="none" spc="0" normalizeH="0" baseline="0" noProof="0" dirty="0">
                  <a:ln>
                    <a:noFill/>
                  </a:ln>
                  <a:solidFill>
                    <a:srgbClr val="4F6128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(asynchronuos)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8A05B4C-2340-5B81-5095-26671980FEC2}"/>
              </a:ext>
            </a:extLst>
          </p:cNvPr>
          <p:cNvGrpSpPr>
            <a:grpSpLocks noChangeAspect="1"/>
          </p:cNvGrpSpPr>
          <p:nvPr/>
        </p:nvGrpSpPr>
        <p:grpSpPr>
          <a:xfrm>
            <a:off x="5257801" y="400049"/>
            <a:ext cx="3886199" cy="742951"/>
            <a:chOff x="1402384" y="5372099"/>
            <a:chExt cx="5455615" cy="1042987"/>
          </a:xfrm>
        </p:grpSpPr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45AA2302-99BC-9C14-E787-A73B05397DCA}"/>
                </a:ext>
              </a:extLst>
            </p:cNvPr>
            <p:cNvSpPr txBox="1"/>
            <p:nvPr/>
          </p:nvSpPr>
          <p:spPr>
            <a:xfrm>
              <a:off x="1402384" y="5654352"/>
              <a:ext cx="2642999" cy="4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800"/>
                </a:spcBef>
              </a:pPr>
              <a:r>
                <a:rPr lang="en-US" sz="1600" dirty="0">
                  <a:solidFill>
                    <a:schemeClr val="tx2"/>
                  </a:solidFill>
                  <a:latin typeface="Calibri" pitchFamily="34" charset="0"/>
                </a:rPr>
                <a:t>Supported by: 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BACB0DB-1870-2260-C163-CB32251176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33600"/>
            <a:stretch/>
          </p:blipFill>
          <p:spPr>
            <a:xfrm>
              <a:off x="4058970" y="5554942"/>
              <a:ext cx="1068332" cy="623791"/>
            </a:xfrm>
            <a:prstGeom prst="rect">
              <a:avLst/>
            </a:prstGeom>
          </p:spPr>
        </p:pic>
        <p:pic>
          <p:nvPicPr>
            <p:cNvPr id="20" name="Picture 2" descr="Identity ‒ Overview ‐ EPFL">
              <a:extLst>
                <a:ext uri="{FF2B5EF4-FFF2-40B4-BE49-F238E27FC236}">
                  <a16:creationId xmlns:a16="http://schemas.microsoft.com/office/drawing/2014/main" id="{0CF7FCA5-71FC-45D8-D7FF-048BFBE6B9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800" y="5372099"/>
              <a:ext cx="1854199" cy="1042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449216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7046522" y="649910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18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Space charge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18209" y="1677194"/>
            <a:ext cx="4734791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Different </a:t>
            </a:r>
            <a:r>
              <a:rPr lang="en-GB" sz="1700" b="1" dirty="0">
                <a:solidFill>
                  <a:srgbClr val="2962AE"/>
                </a:solidFill>
              </a:rPr>
              <a:t>space-charge models </a:t>
            </a:r>
            <a:r>
              <a:rPr lang="en-GB" sz="1700" dirty="0">
                <a:solidFill>
                  <a:schemeClr val="tx2"/>
                </a:solidFill>
              </a:rPr>
              <a:t>are implemented: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“frozen” model</a:t>
            </a:r>
            <a:r>
              <a:rPr lang="en-GB" sz="1700" dirty="0">
                <a:solidFill>
                  <a:schemeClr val="tx2"/>
                </a:solidFill>
              </a:rPr>
              <a:t>, in which particles interact with fixed charge distributions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“quasi frozen” </a:t>
            </a:r>
            <a:r>
              <a:rPr lang="en-GB" sz="1700" dirty="0">
                <a:solidFill>
                  <a:schemeClr val="tx2"/>
                </a:solidFill>
              </a:rPr>
              <a:t>model that is a variant of the frozen model in which the </a:t>
            </a:r>
            <a:r>
              <a:rPr lang="en-GB" sz="1700" b="1" dirty="0">
                <a:solidFill>
                  <a:srgbClr val="2962AE"/>
                </a:solidFill>
              </a:rPr>
              <a:t>beam intensity and beam sizes are recomputed at each interaction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“Particle In Cell (PIC)” </a:t>
            </a:r>
            <a:r>
              <a:rPr lang="en-GB" sz="1700" dirty="0">
                <a:solidFill>
                  <a:schemeClr val="tx2"/>
                </a:solidFill>
              </a:rPr>
              <a:t>model: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Charge of tracked particles distributed on a </a:t>
            </a:r>
            <a:r>
              <a:rPr lang="en-GB" sz="1700" b="1" dirty="0">
                <a:solidFill>
                  <a:srgbClr val="2962AE"/>
                </a:solidFill>
              </a:rPr>
              <a:t>rectangular grid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</a:rPr>
              <a:t>Fast Poisson solver </a:t>
            </a:r>
            <a:r>
              <a:rPr lang="en-GB" sz="1700" dirty="0">
                <a:solidFill>
                  <a:schemeClr val="tx2"/>
                </a:solidFill>
              </a:rPr>
              <a:t>based on </a:t>
            </a:r>
            <a:r>
              <a:rPr lang="en-GB" sz="1700" b="1" dirty="0">
                <a:solidFill>
                  <a:srgbClr val="2962AE"/>
                </a:solidFill>
              </a:rPr>
              <a:t>FFT</a:t>
            </a:r>
            <a:r>
              <a:rPr lang="en-GB" sz="1700" dirty="0">
                <a:solidFill>
                  <a:schemeClr val="tx2"/>
                </a:solidFill>
              </a:rPr>
              <a:t> method with Integrated Green Functions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Space charge simulations </a:t>
            </a:r>
            <a:r>
              <a:rPr lang="en-GB" sz="1700" b="1" dirty="0">
                <a:solidFill>
                  <a:srgbClr val="2962AE"/>
                </a:solidFill>
              </a:rPr>
              <a:t>strongly profiting from GPU acceleration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162374E8-5148-3CD5-B02B-A2C778FE2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254" y="1260069"/>
            <a:ext cx="3758537" cy="52664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99F3EF-49DF-1BDD-CB7C-AAEB655E584B}"/>
              </a:ext>
            </a:extLst>
          </p:cNvPr>
          <p:cNvSpPr txBox="1"/>
          <p:nvPr/>
        </p:nvSpPr>
        <p:spPr>
          <a:xfrm>
            <a:off x="5319322" y="613412"/>
            <a:ext cx="347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Simulation campaign for the CERN SPS </a:t>
            </a:r>
          </a:p>
          <a:p>
            <a:pPr algn="ctr"/>
            <a:r>
              <a:rPr lang="en-GB" sz="1400" b="1" dirty="0"/>
              <a:t>including full non-linear lattice, space charge and </a:t>
            </a:r>
            <a:r>
              <a:rPr lang="en-GB" sz="1400" b="1" dirty="0" err="1"/>
              <a:t>wakefields</a:t>
            </a:r>
            <a:endParaRPr lang="en-GB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521423-BF9E-DD86-3C33-9C9DD015B797}"/>
              </a:ext>
            </a:extLst>
          </p:cNvPr>
          <p:cNvSpPr txBox="1"/>
          <p:nvPr/>
        </p:nvSpPr>
        <p:spPr>
          <a:xfrm>
            <a:off x="5212809" y="6475171"/>
            <a:ext cx="301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Courtesy X. </a:t>
            </a:r>
            <a:r>
              <a:rPr lang="en-US" sz="1200" i="1" dirty="0" err="1">
                <a:solidFill>
                  <a:schemeClr val="tx2"/>
                </a:solidFill>
              </a:rPr>
              <a:t>Buffat</a:t>
            </a:r>
            <a:endParaRPr lang="en-CH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70678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Intra Beam Scattering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252AD8-24C7-06D8-C6FE-097ACCDABC29}"/>
              </a:ext>
            </a:extLst>
          </p:cNvPr>
          <p:cNvSpPr txBox="1"/>
          <p:nvPr/>
        </p:nvSpPr>
        <p:spPr>
          <a:xfrm>
            <a:off x="4346584" y="1211342"/>
            <a:ext cx="4797416" cy="5278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 Beam Scattering (IBS)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 capabilities have been recently introduced:</a:t>
            </a:r>
          </a:p>
          <a:p>
            <a:pPr>
              <a:spcBef>
                <a:spcPts val="600"/>
              </a:spcBef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IBS growth rates computation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from beam parameters and optics. Two methods available: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Nagaitsev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(very fast, vertical dispersion neglected)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Bjorken-Mtingwa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(slower, </a:t>
            </a:r>
            <a:r>
              <a:rPr lang="en-GB" sz="17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700" i="1" baseline="-25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correctly accounted)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 of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IBS can be included in multiparticle simulations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combination with all other effects available in Xsuite. Two methods available: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Effective kick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Kinetic formalism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0F9112-BE98-90E3-374E-8931114EEE00}"/>
              </a:ext>
            </a:extLst>
          </p:cNvPr>
          <p:cNvSpPr txBox="1"/>
          <p:nvPr/>
        </p:nvSpPr>
        <p:spPr>
          <a:xfrm>
            <a:off x="333395" y="1787557"/>
            <a:ext cx="37133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600" b="1" dirty="0"/>
              <a:t>Benchmark case for the SPS ring (Pb ions)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F390774-29B1-4FD8-A66A-3DA8D279B7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573" y="2068193"/>
            <a:ext cx="4228109" cy="333412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41EF0D3-24C1-0F7E-6712-2404524C7E8D}"/>
              </a:ext>
            </a:extLst>
          </p:cNvPr>
          <p:cNvSpPr txBox="1"/>
          <p:nvPr/>
        </p:nvSpPr>
        <p:spPr>
          <a:xfrm rot="19967732">
            <a:off x="2031025" y="2764222"/>
            <a:ext cx="1065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Horizontal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2AF162-BFBC-2E70-BC87-E22F43B51901}"/>
              </a:ext>
            </a:extLst>
          </p:cNvPr>
          <p:cNvSpPr txBox="1"/>
          <p:nvPr/>
        </p:nvSpPr>
        <p:spPr>
          <a:xfrm rot="1032199">
            <a:off x="2149391" y="4198884"/>
            <a:ext cx="828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dirty="0"/>
              <a:t>Vertical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B513990-5495-DA7A-1E54-84F6D4D47D6E}"/>
              </a:ext>
            </a:extLst>
          </p:cNvPr>
          <p:cNvSpPr txBox="1"/>
          <p:nvPr/>
        </p:nvSpPr>
        <p:spPr>
          <a:xfrm>
            <a:off x="132194" y="6352401"/>
            <a:ext cx="8376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For more info: F. </a:t>
            </a:r>
            <a:r>
              <a:rPr lang="en-US" sz="1400" i="1" dirty="0" err="1">
                <a:solidFill>
                  <a:schemeClr val="tx2"/>
                </a:solidFill>
              </a:rPr>
              <a:t>Soubelet</a:t>
            </a:r>
            <a:r>
              <a:rPr lang="en-US" sz="1400" i="1" dirty="0">
                <a:solidFill>
                  <a:schemeClr val="tx2"/>
                </a:solidFill>
              </a:rPr>
              <a:t> et al., “Development of numerical tools for intra-beam scattering modelling”, IPAC24</a:t>
            </a:r>
            <a:endParaRPr lang="en-CH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745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71918" y="870669"/>
            <a:ext cx="5300422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Architecture and main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Twiss module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Optimized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Collective effects (</a:t>
            </a:r>
            <a:r>
              <a:rPr lang="en-US" sz="1700" dirty="0" err="1">
                <a:solidFill>
                  <a:schemeClr val="tx2"/>
                </a:solidFill>
              </a:rPr>
              <a:t>wakefields</a:t>
            </a:r>
            <a:r>
              <a:rPr lang="en-US" sz="1700" dirty="0">
                <a:solidFill>
                  <a:schemeClr val="tx2"/>
                </a:solidFill>
              </a:rPr>
              <a:t>, </a:t>
            </a:r>
            <a:r>
              <a:rPr lang="en-US" sz="1700" dirty="0" err="1">
                <a:solidFill>
                  <a:schemeClr val="tx2"/>
                </a:solidFill>
              </a:rPr>
              <a:t>spacecharge</a:t>
            </a:r>
            <a:r>
              <a:rPr lang="en-US" sz="1700" dirty="0">
                <a:solidFill>
                  <a:schemeClr val="tx2"/>
                </a:solidFill>
              </a:rPr>
              <a:t>, IBS)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Beam-beam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Weak-strong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Strong-strong (soft-Gaussian)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tx2"/>
                </a:solidFill>
              </a:rPr>
              <a:t>Beamstrahlung</a:t>
            </a:r>
            <a:r>
              <a:rPr lang="en-US" sz="1700" dirty="0">
                <a:solidFill>
                  <a:schemeClr val="tx2"/>
                </a:solidFill>
              </a:rPr>
              <a:t> and Bhabha effect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Strong-strong (Particle In Cell)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Summary and final remarks</a:t>
            </a:r>
          </a:p>
        </p:txBody>
      </p:sp>
    </p:spTree>
    <p:extLst>
      <p:ext uri="{BB962C8B-B14F-4D97-AF65-F5344CB8AC3E}">
        <p14:creationId xmlns:p14="http://schemas.microsoft.com/office/powerpoint/2010/main" val="32807450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71918" y="870669"/>
            <a:ext cx="53004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Architecture and main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module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Optimized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effects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wakefields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spacecharge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, IBS)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Beam-beam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Weak-strong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Strong-strong (soft-Gaussian)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tx2"/>
                </a:solidFill>
              </a:rPr>
              <a:t>Beamstrahlung</a:t>
            </a:r>
            <a:r>
              <a:rPr lang="en-US" sz="1700" dirty="0">
                <a:solidFill>
                  <a:schemeClr val="tx2"/>
                </a:solidFill>
              </a:rPr>
              <a:t> and Bhabha effect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Strong-strong (Particle In Cell)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Summary and final remarks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2142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Beam-beam capabilities in Xsuite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252AD8-24C7-06D8-C6FE-097ACCDABC29}"/>
              </a:ext>
            </a:extLst>
          </p:cNvPr>
          <p:cNvSpPr txBox="1"/>
          <p:nvPr/>
        </p:nvSpPr>
        <p:spPr>
          <a:xfrm>
            <a:off x="463694" y="1368505"/>
            <a:ext cx="8281555" cy="4001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offers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different capabilities for the simulation of beam-beam effects in colliders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that have become the workhorse for for LHC and FCC studies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Weak-strong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model assuming Gaussian Transverse Beam Profile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interaction (lumped transverse-only kick)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6D interaction (Hirata approach, energy change)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Strong-strong modelling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or 6D “soft Gaussian” approach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Self-consistent Particle In Cell</a:t>
            </a:r>
          </a:p>
          <a:p>
            <a:pPr lvl="1"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GPU acceleration available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all models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557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252AD8-24C7-06D8-C6FE-097ACCDABC29}"/>
              </a:ext>
            </a:extLst>
          </p:cNvPr>
          <p:cNvSpPr txBox="1"/>
          <p:nvPr/>
        </p:nvSpPr>
        <p:spPr>
          <a:xfrm>
            <a:off x="67235" y="1037446"/>
            <a:ext cx="5647765" cy="5278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Weak-strong approach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extensively to study effect of beam-beam non linearities on single-particle dynamics: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Amplitude detuning</a:t>
            </a: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 on beam stability, (stability diagram computation)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of beam-beam on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 Aperture (DA)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 simulation on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lifetime and emittance growth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 descr="A graph of a graph&#10;&#10;Description automatically generated">
            <a:extLst>
              <a:ext uri="{FF2B5EF4-FFF2-40B4-BE49-F238E27FC236}">
                <a16:creationId xmlns:a16="http://schemas.microsoft.com/office/drawing/2014/main" id="{7440522D-F29D-D815-B8CA-5D7E7A97451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8331" y="755479"/>
            <a:ext cx="3602179" cy="270163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0C028E3-4C12-C2F4-6DDB-AECFA2646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23" y="3625201"/>
            <a:ext cx="3913708" cy="293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FAE2A9-4A3B-9535-1D54-9A9217FEA3E9}"/>
              </a:ext>
            </a:extLst>
          </p:cNvPr>
          <p:cNvSpPr txBox="1"/>
          <p:nvPr/>
        </p:nvSpPr>
        <p:spPr>
          <a:xfrm>
            <a:off x="7782792" y="5935655"/>
            <a:ext cx="948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i="1" dirty="0">
                <a:solidFill>
                  <a:schemeClr val="bg1"/>
                </a:solidFill>
              </a:rPr>
              <a:t>S. Kostoglou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0F7B12-688E-174F-90A0-8E35946B95A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Beam-beam capabilities in Xsuite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99177156-EE98-C7B1-3691-F108A0468C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13" y="3260855"/>
            <a:ext cx="4638254" cy="3478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16D3AB1-65AD-ADD1-14CB-94D653E54241}"/>
              </a:ext>
            </a:extLst>
          </p:cNvPr>
          <p:cNvSpPr txBox="1"/>
          <p:nvPr/>
        </p:nvSpPr>
        <p:spPr>
          <a:xfrm rot="18317857">
            <a:off x="2097742" y="5486399"/>
            <a:ext cx="12640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/>
              <a:t>Coherent stability region</a:t>
            </a:r>
          </a:p>
        </p:txBody>
      </p:sp>
    </p:spTree>
    <p:extLst>
      <p:ext uri="{BB962C8B-B14F-4D97-AF65-F5344CB8AC3E}">
        <p14:creationId xmlns:p14="http://schemas.microsoft.com/office/powerpoint/2010/main" val="10040900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252AD8-24C7-06D8-C6FE-097ACCDABC29}"/>
              </a:ext>
            </a:extLst>
          </p:cNvPr>
          <p:cNvSpPr txBox="1"/>
          <p:nvPr/>
        </p:nvSpPr>
        <p:spPr>
          <a:xfrm>
            <a:off x="1063843" y="1188726"/>
            <a:ext cx="7508657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simulation can be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easily configured from from the bare Xsuite collider model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Required beam-beam interactions are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installed and configured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survey, orbit and optics information computed by 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optics engine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 of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crab cavities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is taken into account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B66C790-2AF8-1F08-4FC8-D7C762F46800}"/>
              </a:ext>
            </a:extLst>
          </p:cNvPr>
          <p:cNvGrpSpPr/>
          <p:nvPr/>
        </p:nvGrpSpPr>
        <p:grpSpPr>
          <a:xfrm>
            <a:off x="1886287" y="2895109"/>
            <a:ext cx="5400000" cy="3015447"/>
            <a:chOff x="388869" y="3283194"/>
            <a:chExt cx="5400000" cy="3015447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B49C8DA-DA56-F0DD-98BF-82E61685C2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8869" y="3283194"/>
              <a:ext cx="5400000" cy="1394182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DC71E39-3CAB-CED8-7628-8531E899AEA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-7777"/>
            <a:stretch/>
          </p:blipFill>
          <p:spPr>
            <a:xfrm>
              <a:off x="388869" y="5235845"/>
              <a:ext cx="5400000" cy="1062796"/>
            </a:xfrm>
            <a:prstGeom prst="rect">
              <a:avLst/>
            </a:prstGeom>
            <a:solidFill>
              <a:srgbClr val="F5F5F5"/>
            </a:solidFill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0FAE2A9-4A3B-9535-1D54-9A9217FEA3E9}"/>
              </a:ext>
            </a:extLst>
          </p:cNvPr>
          <p:cNvSpPr txBox="1"/>
          <p:nvPr/>
        </p:nvSpPr>
        <p:spPr>
          <a:xfrm>
            <a:off x="7782792" y="5101938"/>
            <a:ext cx="9481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i="1" dirty="0">
                <a:solidFill>
                  <a:schemeClr val="bg1"/>
                </a:solidFill>
              </a:rPr>
              <a:t>S. Kostoglou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0F7B12-688E-174F-90A0-8E35946B95A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Beam-beam capabilities in Xsuite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6EB7A96-F247-6CA1-E4C9-6E50361DA128}"/>
              </a:ext>
            </a:extLst>
          </p:cNvPr>
          <p:cNvSpPr txBox="1"/>
          <p:nvPr/>
        </p:nvSpPr>
        <p:spPr>
          <a:xfrm>
            <a:off x="1900237" y="4384362"/>
            <a:ext cx="5400675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arbitrary machine config (optics, crossing angles, etc.) …</a:t>
            </a:r>
          </a:p>
        </p:txBody>
      </p:sp>
    </p:spTree>
    <p:extLst>
      <p:ext uri="{BB962C8B-B14F-4D97-AF65-F5344CB8AC3E}">
        <p14:creationId xmlns:p14="http://schemas.microsoft.com/office/powerpoint/2010/main" val="13070156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2252AD8-24C7-06D8-C6FE-097ACCDABC29}"/>
              </a:ext>
            </a:extLst>
          </p:cNvPr>
          <p:cNvSpPr txBox="1"/>
          <p:nvPr/>
        </p:nvSpPr>
        <p:spPr>
          <a:xfrm>
            <a:off x="1101264" y="641971"/>
            <a:ext cx="7533070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GPU acceleration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allows simulation of very long time scales, of interest for the LHC.</a:t>
            </a:r>
          </a:p>
          <a:p>
            <a:pPr>
              <a:spcBef>
                <a:spcPts val="600"/>
              </a:spcBef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for LHC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 element-by-element simulation of the first 30 minutes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after bringing beams in collision (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M turns!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to study lifetime, and tail depopulation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Simulation of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20 000 particles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CPU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(single process) would take	</a:t>
            </a:r>
            <a:r>
              <a:rPr lang="en-GB" sz="1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&gt; 2 years simulation time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GPU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(NVIDIA V100) was done in	</a:t>
            </a:r>
            <a:r>
              <a:rPr lang="en-GB" sz="17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&lt; 3 days  simulation time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C8BF7C-0F8F-F376-783D-A8F5646B6220}"/>
              </a:ext>
            </a:extLst>
          </p:cNvPr>
          <p:cNvSpPr txBox="1"/>
          <p:nvPr/>
        </p:nvSpPr>
        <p:spPr>
          <a:xfrm>
            <a:off x="2149896" y="266926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  <a:p>
            <a:endParaRPr lang="en-CH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21B913-5D7B-1F6D-8E99-5E4968589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397" y="3594256"/>
            <a:ext cx="4182944" cy="2597728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EC6584ED-7AD0-6055-95F7-58A83680131B}"/>
              </a:ext>
            </a:extLst>
          </p:cNvPr>
          <p:cNvGrpSpPr/>
          <p:nvPr/>
        </p:nvGrpSpPr>
        <p:grpSpPr>
          <a:xfrm>
            <a:off x="4972971" y="3699650"/>
            <a:ext cx="3685309" cy="2468088"/>
            <a:chOff x="4045527" y="2553195"/>
            <a:chExt cx="3685309" cy="246808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2B28DA3-6A71-17A2-CE76-C7DF0382AF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0764" t="4755" r="4469" b="54890"/>
            <a:stretch/>
          </p:blipFill>
          <p:spPr>
            <a:xfrm>
              <a:off x="4251365" y="2553195"/>
              <a:ext cx="3479471" cy="2327563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7E38D36E-B009-4938-5D44-DCE4E7714C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9236" t="85705" r="5997" b="11447"/>
            <a:stretch/>
          </p:blipFill>
          <p:spPr>
            <a:xfrm>
              <a:off x="4154383" y="4857008"/>
              <a:ext cx="3479471" cy="16427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F1986CA-0CB8-B943-5C19-37EB7C3C93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413" t="5653" r="95786" b="59621"/>
            <a:stretch/>
          </p:blipFill>
          <p:spPr>
            <a:xfrm>
              <a:off x="4045527" y="2648197"/>
              <a:ext cx="217715" cy="2002971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C570F110-4870-EF44-83B9-A19847A4D811}"/>
              </a:ext>
            </a:extLst>
          </p:cNvPr>
          <p:cNvSpPr txBox="1"/>
          <p:nvPr/>
        </p:nvSpPr>
        <p:spPr>
          <a:xfrm>
            <a:off x="5285688" y="3485891"/>
            <a:ext cx="31588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Density of lost particles in phase space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CC00841-252B-D17D-AD0E-DFDF3A792FEF}"/>
              </a:ext>
            </a:extLst>
          </p:cNvPr>
          <p:cNvSpPr txBox="1"/>
          <p:nvPr/>
        </p:nvSpPr>
        <p:spPr>
          <a:xfrm>
            <a:off x="1034321" y="3732551"/>
            <a:ext cx="1212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20 M turns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2A552CA-00FA-F255-F287-77026611D9F3}"/>
              </a:ext>
            </a:extLst>
          </p:cNvPr>
          <p:cNvSpPr txBox="1"/>
          <p:nvPr/>
        </p:nvSpPr>
        <p:spPr>
          <a:xfrm>
            <a:off x="5369377" y="5506672"/>
            <a:ext cx="1004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i="1" dirty="0">
                <a:solidFill>
                  <a:schemeClr val="bg1"/>
                </a:solidFill>
              </a:rPr>
              <a:t>K. Padarchou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E4CD64B-C68D-8164-2CED-9DA9D8A33E5E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Beam-beam capabilities in Xsuite</a:t>
            </a:r>
          </a:p>
        </p:txBody>
      </p:sp>
    </p:spTree>
    <p:extLst>
      <p:ext uri="{BB962C8B-B14F-4D97-AF65-F5344CB8AC3E}">
        <p14:creationId xmlns:p14="http://schemas.microsoft.com/office/powerpoint/2010/main" val="32244322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71918" y="870669"/>
            <a:ext cx="53004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Architecture and main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module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Optimized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effects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wakefields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spacecharge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, IBS)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Beam-beam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Weak-strong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Strong-strong (soft-Gaussian)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tx2"/>
                </a:solidFill>
              </a:rPr>
              <a:t>Beamstrahlung</a:t>
            </a:r>
            <a:r>
              <a:rPr lang="en-US" sz="1700" dirty="0">
                <a:solidFill>
                  <a:schemeClr val="tx2"/>
                </a:solidFill>
              </a:rPr>
              <a:t> and Bhabha effect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(Particle In Cell)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Summary and final remarks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65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BF87E-DBA2-D961-E0F7-5FBF27EC8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26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DC980-1524-F548-E416-C9DE758C6BB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Soft-Gaussian approach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B2EF80-7BE9-E342-D461-FAB3D0475B38}"/>
              </a:ext>
            </a:extLst>
          </p:cNvPr>
          <p:cNvSpPr txBox="1"/>
          <p:nvPr/>
        </p:nvSpPr>
        <p:spPr>
          <a:xfrm>
            <a:off x="1132647" y="1143999"/>
            <a:ext cx="7787903" cy="2231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some simple additions, the weak-strong simulation engine is extended to simulate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coherent effects using the ”Soft-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Gaussuan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approach”</a:t>
            </a:r>
            <a:r>
              <a:rPr lang="en-GB" sz="17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transverse distribution is assumed to be Gaussian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Both beams are tracked concurrently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(optionally on different CPU processes - MPI)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At each beam-beam interaction, 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moments of each bunch are updated and used to compute forces on other bunch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the 6d method (Hirata) is selected such update is done slice by slice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6103FC0-9E2F-3750-0860-C15B42D33BD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01358" y="3597964"/>
            <a:ext cx="2942642" cy="2457921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7975FAE5-E364-93CE-F2ED-1E0F0182B9F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4263872"/>
            <a:ext cx="6301409" cy="1126105"/>
            <a:chOff x="403315" y="3694669"/>
            <a:chExt cx="5739068" cy="102561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DD3D921-64D4-485A-2C48-537C3E501A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5021" r="29742"/>
            <a:stretch/>
          </p:blipFill>
          <p:spPr>
            <a:xfrm>
              <a:off x="403315" y="3694669"/>
              <a:ext cx="5460772" cy="1025611"/>
            </a:xfrm>
            <a:prstGeom prst="rect">
              <a:avLst/>
            </a:prstGeom>
            <a:noFill/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4E3A620-7539-6BD3-A967-5A5774F4AD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7454" t="15021" r="-1290"/>
            <a:stretch/>
          </p:blipFill>
          <p:spPr>
            <a:xfrm>
              <a:off x="5844209" y="3694669"/>
              <a:ext cx="298174" cy="1025611"/>
            </a:xfrm>
            <a:prstGeom prst="rect">
              <a:avLst/>
            </a:prstGeom>
            <a:noFill/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CC7D703-EF17-6D88-2405-7B381343C26A}"/>
              </a:ext>
            </a:extLst>
          </p:cNvPr>
          <p:cNvSpPr txBox="1"/>
          <p:nvPr/>
        </p:nvSpPr>
        <p:spPr>
          <a:xfrm>
            <a:off x="7747304" y="5421858"/>
            <a:ext cx="717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b="1" i="1" dirty="0">
                <a:solidFill>
                  <a:schemeClr val="bg1"/>
                </a:solidFill>
              </a:rPr>
              <a:t>R. Soos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10B28B7-3E8F-CED0-EFBE-FAA16C47A6C0}"/>
              </a:ext>
            </a:extLst>
          </p:cNvPr>
          <p:cNvGrpSpPr>
            <a:grpSpLocks noChangeAspect="1"/>
          </p:cNvGrpSpPr>
          <p:nvPr/>
        </p:nvGrpSpPr>
        <p:grpSpPr>
          <a:xfrm>
            <a:off x="5257801" y="400049"/>
            <a:ext cx="3886199" cy="742951"/>
            <a:chOff x="1402384" y="5372099"/>
            <a:chExt cx="5455615" cy="1042987"/>
          </a:xfrm>
        </p:grpSpPr>
        <p:sp>
          <p:nvSpPr>
            <p:cNvPr id="16" name="TextBox 7">
              <a:extLst>
                <a:ext uri="{FF2B5EF4-FFF2-40B4-BE49-F238E27FC236}">
                  <a16:creationId xmlns:a16="http://schemas.microsoft.com/office/drawing/2014/main" id="{28140112-547D-0D6A-4CDD-DF817B11A902}"/>
                </a:ext>
              </a:extLst>
            </p:cNvPr>
            <p:cNvSpPr txBox="1"/>
            <p:nvPr/>
          </p:nvSpPr>
          <p:spPr>
            <a:xfrm>
              <a:off x="1402384" y="5654352"/>
              <a:ext cx="2642999" cy="4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800"/>
                </a:spcBef>
              </a:pPr>
              <a:r>
                <a:rPr lang="en-US" sz="1600" dirty="0">
                  <a:solidFill>
                    <a:schemeClr val="tx2"/>
                  </a:solidFill>
                  <a:latin typeface="Calibri" pitchFamily="34" charset="0"/>
                </a:rPr>
                <a:t>Supported by: 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692B77D-2422-2D07-6BCC-822D1DA92A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3600"/>
            <a:stretch/>
          </p:blipFill>
          <p:spPr>
            <a:xfrm>
              <a:off x="4058970" y="5554942"/>
              <a:ext cx="1068332" cy="623791"/>
            </a:xfrm>
            <a:prstGeom prst="rect">
              <a:avLst/>
            </a:prstGeom>
          </p:spPr>
        </p:pic>
        <p:pic>
          <p:nvPicPr>
            <p:cNvPr id="18" name="Picture 2" descr="Identity ‒ Overview ‐ EPFL">
              <a:extLst>
                <a:ext uri="{FF2B5EF4-FFF2-40B4-BE49-F238E27FC236}">
                  <a16:creationId xmlns:a16="http://schemas.microsoft.com/office/drawing/2014/main" id="{C4899C56-C3D8-BAAF-2BED-E9F1856747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800" y="5372099"/>
              <a:ext cx="1854199" cy="1042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647247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CA7A1D-23B3-B677-4F54-72E3EB6CD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27</a:t>
            </a:fld>
            <a:endParaRPr lang="en-CH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13F9A2-84C7-13F9-3DC9-B162A62DA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1499" y="3986210"/>
            <a:ext cx="3793292" cy="25211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933D2F-D2E3-048C-8315-C49609C0418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1638" y="1362978"/>
            <a:ext cx="6228748" cy="25889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DA3CA8F-5B1F-FDDC-E0F2-C2A8E8DC76A9}"/>
              </a:ext>
            </a:extLst>
          </p:cNvPr>
          <p:cNvSpPr txBox="1"/>
          <p:nvPr/>
        </p:nvSpPr>
        <p:spPr>
          <a:xfrm>
            <a:off x="0" y="6350203"/>
            <a:ext cx="854392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For more info see </a:t>
            </a:r>
          </a:p>
          <a:p>
            <a:r>
              <a:rPr lang="en-CH" sz="1400" i="1" dirty="0">
                <a:solidFill>
                  <a:schemeClr val="tx2"/>
                </a:solidFill>
              </a:rPr>
              <a:t>P. Kicsiny et al.  </a:t>
            </a:r>
            <a:r>
              <a:rPr lang="en-CH" sz="1400" i="1" dirty="0">
                <a:solidFill>
                  <a:schemeClr val="tx2"/>
                </a:solidFill>
                <a:hlinkClick r:id="rId4"/>
              </a:rPr>
              <a:t>https://indico.cern.ch/event/1160125/</a:t>
            </a:r>
            <a:r>
              <a:rPr lang="en-CH" sz="1400" i="1" dirty="0">
                <a:solidFill>
                  <a:schemeClr val="tx2"/>
                </a:solidFill>
              </a:rPr>
              <a:t> and </a:t>
            </a:r>
            <a:r>
              <a:rPr lang="en-CH" sz="1400" dirty="0">
                <a:hlinkClick r:id="rId5"/>
              </a:rPr>
              <a:t>https://cds.cern.ch/record/2886033/</a:t>
            </a:r>
            <a:endParaRPr lang="en-CH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7F2B6A-A8E9-413D-AB10-20548E8753C0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>
                <a:solidFill>
                  <a:srgbClr val="2A63AD"/>
                </a:solidFill>
                <a:latin typeface="Calibri" pitchFamily="34" charset="0"/>
              </a:rPr>
              <a:t>Beamstrahlung</a:t>
            </a:r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 and Bhabha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7B4AEC9-DB5A-6464-11EF-C5BC680B37CE}"/>
              </a:ext>
            </a:extLst>
          </p:cNvPr>
          <p:cNvSpPr txBox="1"/>
          <p:nvPr/>
        </p:nvSpPr>
        <p:spPr>
          <a:xfrm>
            <a:off x="1146936" y="1144001"/>
            <a:ext cx="7787903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Beamstrahlung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Bhabha effects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also modelled by the beam beam elements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9D75CF-813C-35CE-A1F9-AD6436D5DEEF}"/>
              </a:ext>
            </a:extLst>
          </p:cNvPr>
          <p:cNvGrpSpPr>
            <a:grpSpLocks noChangeAspect="1"/>
          </p:cNvGrpSpPr>
          <p:nvPr/>
        </p:nvGrpSpPr>
        <p:grpSpPr>
          <a:xfrm>
            <a:off x="5029197" y="400049"/>
            <a:ext cx="3886199" cy="742951"/>
            <a:chOff x="1402384" y="5372099"/>
            <a:chExt cx="5455615" cy="1042987"/>
          </a:xfrm>
        </p:grpSpPr>
        <p:sp>
          <p:nvSpPr>
            <p:cNvPr id="15" name="TextBox 7">
              <a:extLst>
                <a:ext uri="{FF2B5EF4-FFF2-40B4-BE49-F238E27FC236}">
                  <a16:creationId xmlns:a16="http://schemas.microsoft.com/office/drawing/2014/main" id="{4F52131B-910F-6E1D-3B57-8BA3D675E74B}"/>
                </a:ext>
              </a:extLst>
            </p:cNvPr>
            <p:cNvSpPr txBox="1"/>
            <p:nvPr/>
          </p:nvSpPr>
          <p:spPr>
            <a:xfrm>
              <a:off x="1402384" y="5654352"/>
              <a:ext cx="2642999" cy="4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800"/>
                </a:spcBef>
              </a:pPr>
              <a:r>
                <a:rPr lang="en-US" sz="1600" dirty="0">
                  <a:solidFill>
                    <a:schemeClr val="tx2"/>
                  </a:solidFill>
                  <a:latin typeface="Calibri" pitchFamily="34" charset="0"/>
                </a:rPr>
                <a:t>Supported by: </a:t>
              </a: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06E25D0-C638-B3F9-A24B-05F7EC15B2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b="33600"/>
            <a:stretch/>
          </p:blipFill>
          <p:spPr>
            <a:xfrm>
              <a:off x="4058970" y="5554942"/>
              <a:ext cx="1068332" cy="623791"/>
            </a:xfrm>
            <a:prstGeom prst="rect">
              <a:avLst/>
            </a:prstGeom>
          </p:spPr>
        </p:pic>
        <p:pic>
          <p:nvPicPr>
            <p:cNvPr id="17" name="Picture 2" descr="Identity ‒ Overview ‐ EPFL">
              <a:extLst>
                <a:ext uri="{FF2B5EF4-FFF2-40B4-BE49-F238E27FC236}">
                  <a16:creationId xmlns:a16="http://schemas.microsoft.com/office/drawing/2014/main" id="{F6818602-FEA0-71FE-D662-6B82FF7352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800" y="5372099"/>
              <a:ext cx="1854199" cy="1042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382711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71918" y="870669"/>
            <a:ext cx="5300422" cy="5432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Architecture and main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module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Optimized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effects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wakefields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spacecharge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, IBS)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Beam-beam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Weak-strong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(soft-Gaussian)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and Bhabha effect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Strong-strong (Particle In Cell)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Summary and final remarks</a:t>
            </a:r>
          </a:p>
          <a:p>
            <a:pPr marL="285750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9B4B6E2-1D54-D0BD-F4E4-3B86984C595E}"/>
              </a:ext>
            </a:extLst>
          </p:cNvPr>
          <p:cNvGrpSpPr/>
          <p:nvPr/>
        </p:nvGrpSpPr>
        <p:grpSpPr>
          <a:xfrm>
            <a:off x="457200" y="1957388"/>
            <a:ext cx="8201026" cy="1900238"/>
            <a:chOff x="457200" y="1957388"/>
            <a:chExt cx="8201026" cy="1900238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621F6961-7122-1811-A180-29A7BD276D67}"/>
                </a:ext>
              </a:extLst>
            </p:cNvPr>
            <p:cNvSpPr/>
            <p:nvPr/>
          </p:nvSpPr>
          <p:spPr>
            <a:xfrm>
              <a:off x="457200" y="1957388"/>
              <a:ext cx="8201025" cy="190023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8AA8139-B52B-58FE-614A-FCD64656AD4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8865"/>
            <a:stretch/>
          </p:blipFill>
          <p:spPr>
            <a:xfrm>
              <a:off x="614363" y="2557463"/>
              <a:ext cx="7772400" cy="115418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772CBCB-D121-E845-DB32-CA8A822442BE}"/>
                </a:ext>
              </a:extLst>
            </p:cNvPr>
            <p:cNvSpPr txBox="1"/>
            <p:nvPr/>
          </p:nvSpPr>
          <p:spPr>
            <a:xfrm>
              <a:off x="471488" y="2085979"/>
              <a:ext cx="81867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chemeClr val="tx2"/>
                  </a:solidFill>
                </a:rPr>
                <a:t>Last missing item on Peter’s wishlist developed last summer </a:t>
              </a:r>
              <a:r>
                <a:rPr lang="en-CH" dirty="0">
                  <a:solidFill>
                    <a:schemeClr val="tx2"/>
                  </a:solidFill>
                  <a:sym typeface="Wingdings" pitchFamily="2" charset="2"/>
                </a:rPr>
                <a:t></a:t>
              </a:r>
              <a:endParaRPr lang="en-CH" dirty="0">
                <a:solidFill>
                  <a:schemeClr val="tx2"/>
                </a:solidFill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1B19C75-77DF-B74F-D716-BC966FE1CCB7}"/>
              </a:ext>
            </a:extLst>
          </p:cNvPr>
          <p:cNvSpPr/>
          <p:nvPr/>
        </p:nvSpPr>
        <p:spPr>
          <a:xfrm>
            <a:off x="3314700" y="2586039"/>
            <a:ext cx="500063" cy="471486"/>
          </a:xfrm>
          <a:prstGeom prst="rect">
            <a:avLst/>
          </a:prstGeom>
          <a:solidFill>
            <a:srgbClr val="FFDCAB"/>
          </a:solidFill>
          <a:ln>
            <a:solidFill>
              <a:srgbClr val="FFDCA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7167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44779" y="2532609"/>
            <a:ext cx="5158178" cy="2010817"/>
            <a:chOff x="544779" y="3146971"/>
            <a:chExt cx="5158178" cy="2010817"/>
          </a:xfrm>
        </p:grpSpPr>
        <p:cxnSp>
          <p:nvCxnSpPr>
            <p:cNvPr id="31" name="Straight Arrow Connector 30"/>
            <p:cNvCxnSpPr/>
            <p:nvPr/>
          </p:nvCxnSpPr>
          <p:spPr>
            <a:xfrm flipV="1">
              <a:off x="1000125" y="3146971"/>
              <a:ext cx="4702832" cy="1996529"/>
            </a:xfrm>
            <a:prstGeom prst="straightConnector1">
              <a:avLst/>
            </a:prstGeom>
            <a:ln w="19050">
              <a:solidFill>
                <a:srgbClr val="0432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544779" y="3158639"/>
              <a:ext cx="4827321" cy="1999149"/>
            </a:xfrm>
            <a:prstGeom prst="line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48283" y="969505"/>
            <a:ext cx="5863027" cy="5076000"/>
            <a:chOff x="733288" y="1169259"/>
            <a:chExt cx="5863027" cy="5083904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733288" y="3817143"/>
              <a:ext cx="5863027" cy="0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3312636" y="1169259"/>
              <a:ext cx="43283" cy="5083904"/>
            </a:xfrm>
            <a:prstGeom prst="straightConnector1">
              <a:avLst/>
            </a:prstGeom>
            <a:ln w="19050">
              <a:solidFill>
                <a:schemeClr val="accent6">
                  <a:lumMod val="7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TextBox 45"/>
          <p:cNvSpPr txBox="1"/>
          <p:nvPr/>
        </p:nvSpPr>
        <p:spPr>
          <a:xfrm rot="20236218">
            <a:off x="4658606" y="2441126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432FF"/>
                </a:solidFill>
              </a:rPr>
              <a:t>Beam 1</a:t>
            </a:r>
          </a:p>
        </p:txBody>
      </p:sp>
      <p:sp>
        <p:nvSpPr>
          <p:cNvPr id="48" name="TextBox 47"/>
          <p:cNvSpPr txBox="1"/>
          <p:nvPr/>
        </p:nvSpPr>
        <p:spPr>
          <a:xfrm rot="1433849">
            <a:off x="802825" y="2468010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Beam 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06612" y="776917"/>
            <a:ext cx="1714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Lab frame</a:t>
            </a:r>
          </a:p>
        </p:txBody>
      </p:sp>
      <p:sp>
        <p:nvSpPr>
          <p:cNvPr id="9" name="Oval 8"/>
          <p:cNvSpPr/>
          <p:nvPr/>
        </p:nvSpPr>
        <p:spPr>
          <a:xfrm rot="20253741">
            <a:off x="510480" y="4347786"/>
            <a:ext cx="1101600" cy="298800"/>
          </a:xfrm>
          <a:prstGeom prst="ellipse">
            <a:avLst/>
          </a:prstGeom>
          <a:solidFill>
            <a:srgbClr val="0432FF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320000">
            <a:off x="4819521" y="4397446"/>
            <a:ext cx="1099893" cy="298154"/>
          </a:xfrm>
          <a:prstGeom prst="ellipse">
            <a:avLst/>
          </a:prstGeom>
          <a:solidFill>
            <a:srgbClr val="FF0000">
              <a:alpha val="4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48284" y="1883906"/>
            <a:ext cx="6054498" cy="5076000"/>
            <a:chOff x="548284" y="1883906"/>
            <a:chExt cx="6054498" cy="5076000"/>
          </a:xfrm>
        </p:grpSpPr>
        <p:grpSp>
          <p:nvGrpSpPr>
            <p:cNvPr id="2" name="Group 1"/>
            <p:cNvGrpSpPr/>
            <p:nvPr/>
          </p:nvGrpSpPr>
          <p:grpSpPr>
            <a:xfrm>
              <a:off x="548284" y="1883906"/>
              <a:ext cx="5878017" cy="5076000"/>
              <a:chOff x="548284" y="1883906"/>
              <a:chExt cx="5878017" cy="5076000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548284" y="1883906"/>
                <a:ext cx="5878017" cy="5076000"/>
                <a:chOff x="733288" y="1169259"/>
                <a:chExt cx="5878017" cy="5083904"/>
              </a:xfrm>
            </p:grpSpPr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733288" y="3817143"/>
                  <a:ext cx="5878017" cy="0"/>
                </a:xfrm>
                <a:prstGeom prst="straightConnector1">
                  <a:avLst/>
                </a:prstGeom>
                <a:ln w="28575">
                  <a:solidFill>
                    <a:schemeClr val="accent4">
                      <a:lumMod val="75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3312636" y="1169259"/>
                  <a:ext cx="43283" cy="5083904"/>
                </a:xfrm>
                <a:prstGeom prst="straightConnector1">
                  <a:avLst/>
                </a:prstGeom>
                <a:ln w="28575">
                  <a:solidFill>
                    <a:schemeClr val="accent4">
                      <a:lumMod val="75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23"/>
              <p:cNvSpPr txBox="1"/>
              <p:nvPr/>
            </p:nvSpPr>
            <p:spPr>
              <a:xfrm>
                <a:off x="3149190" y="6283070"/>
                <a:ext cx="171449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4">
                        <a:lumMod val="75000"/>
                      </a:schemeClr>
                    </a:solidFill>
                  </a:rPr>
                  <a:t>Boosted</a:t>
                </a:r>
              </a:p>
              <a:p>
                <a:r>
                  <a:rPr lang="en-US" sz="1600" b="1" dirty="0">
                    <a:solidFill>
                      <a:schemeClr val="accent4">
                        <a:lumMod val="75000"/>
                      </a:schemeClr>
                    </a:solidFill>
                  </a:rPr>
                  <a:t>reference frame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6228100" y="4568274"/>
              <a:ext cx="3746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4">
                      <a:lumMod val="75000"/>
                    </a:schemeClr>
                  </a:solidFill>
                </a:rPr>
                <a:t>S</a:t>
              </a:r>
              <a:r>
                <a:rPr lang="en-US" sz="1600" b="1" baseline="30000" dirty="0">
                  <a:solidFill>
                    <a:schemeClr val="accent4">
                      <a:lumMod val="75000"/>
                    </a:schemeClr>
                  </a:solidFill>
                </a:rPr>
                <a:t>*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264886" y="3648619"/>
            <a:ext cx="3746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endParaRPr lang="en-US" sz="1600" b="1" baseline="30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13361" y="3261819"/>
            <a:ext cx="365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6">
                    <a:lumMod val="50000"/>
                  </a:schemeClr>
                </a:solidFill>
              </a:rPr>
              <a:t>IP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18973" y="1183091"/>
            <a:ext cx="1418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Crossing plane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9D1CF5-7FC8-F440-5F34-2447AC251EC9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Particle In Cell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D46180-B1D6-79C2-326B-4726F0C2CCBA}"/>
              </a:ext>
            </a:extLst>
          </p:cNvPr>
          <p:cNvSpPr txBox="1"/>
          <p:nvPr/>
        </p:nvSpPr>
        <p:spPr>
          <a:xfrm>
            <a:off x="6201624" y="672505"/>
            <a:ext cx="2747503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Interaction is computed in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Lorentz-boosted reference frame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which the two bunches are moving along the same direction </a:t>
            </a:r>
          </a:p>
        </p:txBody>
      </p:sp>
    </p:spTree>
    <p:extLst>
      <p:ext uri="{BB962C8B-B14F-4D97-AF65-F5344CB8AC3E}">
        <p14:creationId xmlns:p14="http://schemas.microsoft.com/office/powerpoint/2010/main" val="356034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023 L 0.47778 -0.2708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89" y="-13565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0.00046 L -0.48941 -0.2701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97" y="-13495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0.00139 -0.2706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35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B14DFB-D1FF-698F-EDD4-5B0C3C2F3FBB}"/>
              </a:ext>
            </a:extLst>
          </p:cNvPr>
          <p:cNvSpPr txBox="1"/>
          <p:nvPr/>
        </p:nvSpPr>
        <p:spPr>
          <a:xfrm>
            <a:off x="554990" y="3921251"/>
            <a:ext cx="8034020" cy="22313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u="sng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Design constraints: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grow the code in a “sustainable” way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being managed and maintained by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small core team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integrating (in a clean way!) contributions by a wide developer community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Need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user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developer learning curve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short as possible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specific features developed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directly by field experts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FD8E95-265D-DE9E-A530-FA25A42B7EBB}"/>
              </a:ext>
            </a:extLst>
          </p:cNvPr>
          <p:cNvSpPr txBox="1"/>
          <p:nvPr/>
        </p:nvSpPr>
        <p:spPr>
          <a:xfrm>
            <a:off x="2940628" y="1024856"/>
            <a:ext cx="6122452" cy="275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project was launched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2021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bring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into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modern Python toolkit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know-how built at CERN in developing MAD,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COMBI,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PyHEADTAIL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 with one toolkit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applications ranging from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low-energy hadron rings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high-energy lepton colliders</a:t>
            </a:r>
            <a:endParaRPr lang="en-GB" sz="1700" b="1" dirty="0">
              <a:solidFill>
                <a:srgbClr val="2962AE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esigned for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seamless integration of components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for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extendibility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upport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different computing platforms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including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multicore CPUs and GPUs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from different vendors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DFD6EA-2022-41C4-5D40-F425ABB017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1098550"/>
            <a:ext cx="1984572" cy="207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54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3123871" y="3577128"/>
            <a:ext cx="3655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>
                <a:solidFill>
                  <a:schemeClr val="accent6">
                    <a:lumMod val="50000"/>
                  </a:schemeClr>
                </a:solidFill>
              </a:rPr>
              <a:t>IP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48284" y="969506"/>
            <a:ext cx="6054498" cy="5076000"/>
            <a:chOff x="548284" y="1883906"/>
            <a:chExt cx="6054498" cy="5076000"/>
          </a:xfrm>
        </p:grpSpPr>
        <p:grpSp>
          <p:nvGrpSpPr>
            <p:cNvPr id="2" name="Group 1"/>
            <p:cNvGrpSpPr/>
            <p:nvPr/>
          </p:nvGrpSpPr>
          <p:grpSpPr>
            <a:xfrm>
              <a:off x="548284" y="1883906"/>
              <a:ext cx="5878017" cy="5076000"/>
              <a:chOff x="548284" y="1883906"/>
              <a:chExt cx="5878017" cy="5076000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548284" y="1883906"/>
                <a:ext cx="5878017" cy="5076000"/>
                <a:chOff x="733288" y="1169259"/>
                <a:chExt cx="5878017" cy="5083904"/>
              </a:xfrm>
            </p:grpSpPr>
            <p:cxnSp>
              <p:nvCxnSpPr>
                <p:cNvPr id="32" name="Straight Arrow Connector 31"/>
                <p:cNvCxnSpPr/>
                <p:nvPr/>
              </p:nvCxnSpPr>
              <p:spPr>
                <a:xfrm flipV="1">
                  <a:off x="3312636" y="1169259"/>
                  <a:ext cx="43283" cy="5083904"/>
                </a:xfrm>
                <a:prstGeom prst="straightConnector1">
                  <a:avLst/>
                </a:prstGeom>
                <a:ln w="28575">
                  <a:solidFill>
                    <a:schemeClr val="accent4">
                      <a:lumMod val="75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733288" y="3817143"/>
                  <a:ext cx="5878017" cy="0"/>
                </a:xfrm>
                <a:prstGeom prst="straightConnector1">
                  <a:avLst/>
                </a:prstGeom>
                <a:ln w="28575">
                  <a:solidFill>
                    <a:schemeClr val="accent4">
                      <a:lumMod val="75000"/>
                    </a:schemeClr>
                  </a:solidFill>
                  <a:tailEnd type="triangle" w="lg" len="lg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" name="TextBox 23"/>
              <p:cNvSpPr txBox="1"/>
              <p:nvPr/>
            </p:nvSpPr>
            <p:spPr>
              <a:xfrm>
                <a:off x="3159701" y="6356639"/>
                <a:ext cx="171449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chemeClr val="accent4">
                        <a:lumMod val="75000"/>
                      </a:schemeClr>
                    </a:solidFill>
                  </a:rPr>
                  <a:t>Boosted</a:t>
                </a:r>
              </a:p>
              <a:p>
                <a:r>
                  <a:rPr lang="en-US" sz="1600" b="1" dirty="0">
                    <a:solidFill>
                      <a:schemeClr val="accent4">
                        <a:lumMod val="75000"/>
                      </a:schemeClr>
                    </a:solidFill>
                  </a:rPr>
                  <a:t>reference frame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6228100" y="4568274"/>
              <a:ext cx="3746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accent4">
                      <a:lumMod val="75000"/>
                    </a:schemeClr>
                  </a:solidFill>
                </a:rPr>
                <a:t>S</a:t>
              </a:r>
              <a:r>
                <a:rPr lang="en-US" sz="1600" b="1" baseline="30000" dirty="0">
                  <a:solidFill>
                    <a:schemeClr val="accent4">
                      <a:lumMod val="75000"/>
                    </a:schemeClr>
                  </a:solidFill>
                </a:rPr>
                <a:t>*</a:t>
              </a:r>
            </a:p>
          </p:txBody>
        </p:sp>
      </p:grpSp>
      <p:grpSp>
        <p:nvGrpSpPr>
          <p:cNvPr id="25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2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4"/>
          <p:cNvGrpSpPr/>
          <p:nvPr/>
        </p:nvGrpSpPr>
        <p:grpSpPr>
          <a:xfrm>
            <a:off x="416065" y="3056590"/>
            <a:ext cx="1126595" cy="713947"/>
            <a:chOff x="416065" y="3056590"/>
            <a:chExt cx="1126595" cy="713947"/>
          </a:xfrm>
        </p:grpSpPr>
        <p:sp>
          <p:nvSpPr>
            <p:cNvPr id="46" name="TextBox 45"/>
            <p:cNvSpPr txBox="1"/>
            <p:nvPr/>
          </p:nvSpPr>
          <p:spPr>
            <a:xfrm>
              <a:off x="416065" y="3056590"/>
              <a:ext cx="11169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432FF"/>
                  </a:solidFill>
                </a:rPr>
                <a:t>Beam 1</a:t>
              </a:r>
            </a:p>
          </p:txBody>
        </p:sp>
        <p:sp>
          <p:nvSpPr>
            <p:cNvPr id="9" name="Oval 8"/>
            <p:cNvSpPr/>
            <p:nvPr/>
          </p:nvSpPr>
          <p:spPr>
            <a:xfrm rot="20253741">
              <a:off x="441060" y="3471737"/>
              <a:ext cx="1101600" cy="298800"/>
            </a:xfrm>
            <a:prstGeom prst="ellipse">
              <a:avLst/>
            </a:prstGeom>
            <a:solidFill>
              <a:srgbClr val="0432FF">
                <a:alpha val="46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729606" y="3056590"/>
            <a:ext cx="1189808" cy="724615"/>
            <a:chOff x="4729606" y="3056590"/>
            <a:chExt cx="1189808" cy="724615"/>
          </a:xfrm>
        </p:grpSpPr>
        <p:sp>
          <p:nvSpPr>
            <p:cNvPr id="48" name="TextBox 47"/>
            <p:cNvSpPr txBox="1"/>
            <p:nvPr/>
          </p:nvSpPr>
          <p:spPr>
            <a:xfrm>
              <a:off x="4729606" y="3056590"/>
              <a:ext cx="116020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FF0000"/>
                  </a:solidFill>
                </a:rPr>
                <a:t>Beam 2</a:t>
              </a:r>
            </a:p>
          </p:txBody>
        </p:sp>
        <p:sp>
          <p:nvSpPr>
            <p:cNvPr id="10" name="Oval 9"/>
            <p:cNvSpPr/>
            <p:nvPr/>
          </p:nvSpPr>
          <p:spPr>
            <a:xfrm rot="1320000">
              <a:off x="4819521" y="3483051"/>
              <a:ext cx="1099893" cy="298154"/>
            </a:xfrm>
            <a:prstGeom prst="ellipse">
              <a:avLst/>
            </a:prstGeom>
            <a:solidFill>
              <a:srgbClr val="FF0000">
                <a:alpha val="41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018973" y="1183091"/>
            <a:ext cx="14181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Crossing plane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1DC5315-C748-7AAB-6215-5D6E70FE8E6B}"/>
              </a:ext>
            </a:extLst>
          </p:cNvPr>
          <p:cNvCxnSpPr>
            <a:cxnSpLocks/>
          </p:cNvCxnSpPr>
          <p:nvPr/>
        </p:nvCxnSpPr>
        <p:spPr>
          <a:xfrm>
            <a:off x="645460" y="3603811"/>
            <a:ext cx="254149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0E78011-BD78-1C93-B69A-CF933CB66377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Particle In Cell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2657C3-5243-BCF0-A6D1-0D14FA7DBDBD}"/>
              </a:ext>
            </a:extLst>
          </p:cNvPr>
          <p:cNvSpPr txBox="1"/>
          <p:nvPr/>
        </p:nvSpPr>
        <p:spPr>
          <a:xfrm>
            <a:off x="6201624" y="672505"/>
            <a:ext cx="2747503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Interaction is computed in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Lorentz-boosted reference frame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which the two bunches are moving along the same direction </a:t>
            </a:r>
          </a:p>
        </p:txBody>
      </p:sp>
    </p:spTree>
    <p:extLst>
      <p:ext uri="{BB962C8B-B14F-4D97-AF65-F5344CB8AC3E}">
        <p14:creationId xmlns:p14="http://schemas.microsoft.com/office/powerpoint/2010/main" val="386319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7037E-7 L -0.47864 -0.00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941" y="-2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-1.11111E-6 L 0.47361 -0.0004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80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BF87E-DBA2-D961-E0F7-5FBF27EC8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31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DC980-1524-F548-E416-C9DE758C6BB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Particle In Cell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B7C321-A072-4B73-9BF7-C6AF3006FD26}"/>
              </a:ext>
            </a:extLst>
          </p:cNvPr>
          <p:cNvGrpSpPr/>
          <p:nvPr/>
        </p:nvGrpSpPr>
        <p:grpSpPr>
          <a:xfrm>
            <a:off x="2145295" y="4174639"/>
            <a:ext cx="2389909" cy="805318"/>
            <a:chOff x="831273" y="3317814"/>
            <a:chExt cx="2389909" cy="80531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96FA2E4-4A35-81F6-D48E-3475B6DDB1C3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chemeClr val="accent1">
                <a:alpha val="358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51A4CE6-BD08-0957-4060-30B200AB9725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44A7D84-77E2-85C4-3D54-428CF74D4A07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4E94E79-B416-640A-F6B3-A97E59282E5F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C43686A-5B44-6781-A665-CE973DF2E784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384A776-E6BC-5FC1-5EA2-9AC3BEC0794C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CA237E5-08FF-E1AF-A050-ABC46CEDC7E3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BDB99EB-99E5-28CF-0341-3D9636A53AAB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704FA62-C9C4-5A64-09B1-08646D76085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47FD15D-DC54-8A27-A0AA-A8F4A4199E67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7613A7F-A9FE-565B-60CD-716412FA4281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7E83B92-EAED-7EF0-A343-F032C8BD0EA9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D8DC51F-3680-9794-A088-2E4D3F8BAB41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C036CC3-68C9-C6DA-C24E-E5218D9834A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B0CC27A-0C5C-5B23-3431-51181A09DAE5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53BF277-64DD-AA9C-BC8C-E6A54F90170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759BF8-1CE5-2FB8-2662-DDE67E95B9F6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2D11D3F-5657-55CE-8A9A-0C37416230A2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B3E6325-99FA-6688-DCEC-532CF4CCE77C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7965EB7-6620-4A27-E86B-41B497DA6BB1}"/>
              </a:ext>
            </a:extLst>
          </p:cNvPr>
          <p:cNvGrpSpPr/>
          <p:nvPr/>
        </p:nvGrpSpPr>
        <p:grpSpPr>
          <a:xfrm flipV="1">
            <a:off x="4418431" y="4214990"/>
            <a:ext cx="2389909" cy="805318"/>
            <a:chOff x="831273" y="3317814"/>
            <a:chExt cx="2389909" cy="80531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F867FC5-583C-07C2-2ED9-30E0DBC707CB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rgbClr val="FF0000">
                <a:alpha val="358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83DB118-F77A-80D3-219F-54D64AE049B9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5A82282-3598-40B9-28A9-C9E0B8E2BE6B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98AAE2-617E-32A2-BD8F-A8629986F32D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5406FF7-B0CB-B367-5B55-A14CAD7EE442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BA5A192-D240-3284-BA0E-E3E1C98E9839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9496C51-3B01-6783-3B10-170E97BA61A5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F5E5F4F-A106-B2D2-03E6-F4F47A080AD5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C3F275C-29B6-620E-DB74-09DEE5D2124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B5C16D7-A218-E187-0D08-CEE03A81BEE8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85F8230-4CAC-51FC-7428-CF4C2ED9D412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5940E9-A769-C153-BD76-28050AF94BA6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7461670-BC17-EF73-7852-E15D9FD4DD79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C91D0E2-F339-2B3E-9465-199E57713A8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542781C-59A7-B236-862C-8A1E0F1CC673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7CA2E39-EA0B-3F05-4529-2A2076DFADB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29DD623-4172-C4E9-4E37-69B6F7B13E29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C94D570-310E-FBF2-D0D3-122E34E2567A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9CF2852-A4B0-B115-0C4F-5B9DF867CF71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21860E-2760-6B86-6FC9-821392BD5A1D}"/>
              </a:ext>
            </a:extLst>
          </p:cNvPr>
          <p:cNvCxnSpPr>
            <a:cxnSpLocks/>
          </p:cNvCxnSpPr>
          <p:nvPr/>
        </p:nvCxnSpPr>
        <p:spPr>
          <a:xfrm>
            <a:off x="1693333" y="536786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AA98E7-DC0C-5CED-C9A6-2D7A8511E2ED}"/>
              </a:ext>
            </a:extLst>
          </p:cNvPr>
          <p:cNvCxnSpPr>
            <a:cxnSpLocks/>
          </p:cNvCxnSpPr>
          <p:nvPr/>
        </p:nvCxnSpPr>
        <p:spPr>
          <a:xfrm>
            <a:off x="1591735" y="511104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36B29F-34C8-1E8C-C74E-6ED363371B14}"/>
              </a:ext>
            </a:extLst>
          </p:cNvPr>
          <p:cNvCxnSpPr>
            <a:cxnSpLocks/>
          </p:cNvCxnSpPr>
          <p:nvPr/>
        </p:nvCxnSpPr>
        <p:spPr>
          <a:xfrm>
            <a:off x="1591735" y="4597400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E2BD6-AD6D-D3B0-A85E-84BB0DF85BCA}"/>
              </a:ext>
            </a:extLst>
          </p:cNvPr>
          <p:cNvCxnSpPr>
            <a:cxnSpLocks/>
          </p:cNvCxnSpPr>
          <p:nvPr/>
        </p:nvCxnSpPr>
        <p:spPr>
          <a:xfrm>
            <a:off x="1591735" y="434057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56D5CD4-1601-7372-848F-4637D3398CFA}"/>
              </a:ext>
            </a:extLst>
          </p:cNvPr>
          <p:cNvCxnSpPr>
            <a:cxnSpLocks/>
          </p:cNvCxnSpPr>
          <p:nvPr/>
        </p:nvCxnSpPr>
        <p:spPr>
          <a:xfrm>
            <a:off x="1591735" y="4854222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C8A67F-A94F-D26F-8F74-BF328578A80A}"/>
              </a:ext>
            </a:extLst>
          </p:cNvPr>
          <p:cNvCxnSpPr>
            <a:cxnSpLocks/>
          </p:cNvCxnSpPr>
          <p:nvPr/>
        </p:nvCxnSpPr>
        <p:spPr>
          <a:xfrm>
            <a:off x="1591735" y="4083756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0C9DBCD-4A11-F2F0-C887-10D203D0EB13}"/>
              </a:ext>
            </a:extLst>
          </p:cNvPr>
          <p:cNvCxnSpPr>
            <a:cxnSpLocks/>
          </p:cNvCxnSpPr>
          <p:nvPr/>
        </p:nvCxnSpPr>
        <p:spPr>
          <a:xfrm>
            <a:off x="1591735" y="382693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EBDFF7B-61E3-1AEF-09FB-A91DB0C92878}"/>
              </a:ext>
            </a:extLst>
          </p:cNvPr>
          <p:cNvCxnSpPr>
            <a:cxnSpLocks/>
          </p:cNvCxnSpPr>
          <p:nvPr/>
        </p:nvCxnSpPr>
        <p:spPr>
          <a:xfrm>
            <a:off x="181186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AF4B4B3-1EF7-AF27-E309-BE1400AF4A72}"/>
              </a:ext>
            </a:extLst>
          </p:cNvPr>
          <p:cNvCxnSpPr>
            <a:cxnSpLocks/>
          </p:cNvCxnSpPr>
          <p:nvPr/>
        </p:nvCxnSpPr>
        <p:spPr>
          <a:xfrm>
            <a:off x="229523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923E30E-3754-FF85-BB05-C39B4AE40BC8}"/>
              </a:ext>
            </a:extLst>
          </p:cNvPr>
          <p:cNvCxnSpPr>
            <a:cxnSpLocks/>
          </p:cNvCxnSpPr>
          <p:nvPr/>
        </p:nvCxnSpPr>
        <p:spPr>
          <a:xfrm>
            <a:off x="277860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6253A26-E355-D925-1BFA-90E9E2C7239B}"/>
              </a:ext>
            </a:extLst>
          </p:cNvPr>
          <p:cNvCxnSpPr>
            <a:cxnSpLocks/>
          </p:cNvCxnSpPr>
          <p:nvPr/>
        </p:nvCxnSpPr>
        <p:spPr>
          <a:xfrm>
            <a:off x="326197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4CCA665-6106-465C-69D9-53F9F14458EC}"/>
              </a:ext>
            </a:extLst>
          </p:cNvPr>
          <p:cNvCxnSpPr>
            <a:cxnSpLocks/>
          </p:cNvCxnSpPr>
          <p:nvPr/>
        </p:nvCxnSpPr>
        <p:spPr>
          <a:xfrm>
            <a:off x="374534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481198-3833-A7FE-F268-B22DB788181C}"/>
              </a:ext>
            </a:extLst>
          </p:cNvPr>
          <p:cNvCxnSpPr>
            <a:cxnSpLocks/>
          </p:cNvCxnSpPr>
          <p:nvPr/>
        </p:nvCxnSpPr>
        <p:spPr>
          <a:xfrm>
            <a:off x="422871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908D738-7C81-3E5E-9952-2F920BB33843}"/>
              </a:ext>
            </a:extLst>
          </p:cNvPr>
          <p:cNvCxnSpPr>
            <a:cxnSpLocks/>
          </p:cNvCxnSpPr>
          <p:nvPr/>
        </p:nvCxnSpPr>
        <p:spPr>
          <a:xfrm>
            <a:off x="471208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2242FB6-DB32-D22F-426E-D2E1422D0CC5}"/>
              </a:ext>
            </a:extLst>
          </p:cNvPr>
          <p:cNvCxnSpPr>
            <a:cxnSpLocks/>
          </p:cNvCxnSpPr>
          <p:nvPr/>
        </p:nvCxnSpPr>
        <p:spPr>
          <a:xfrm>
            <a:off x="519545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668BFF4-5E33-4566-D370-17CFCE6919C2}"/>
              </a:ext>
            </a:extLst>
          </p:cNvPr>
          <p:cNvCxnSpPr>
            <a:cxnSpLocks/>
          </p:cNvCxnSpPr>
          <p:nvPr/>
        </p:nvCxnSpPr>
        <p:spPr>
          <a:xfrm>
            <a:off x="567882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EE93FE3-9569-5A3F-5A17-5FEB12FA15D6}"/>
              </a:ext>
            </a:extLst>
          </p:cNvPr>
          <p:cNvCxnSpPr>
            <a:cxnSpLocks/>
          </p:cNvCxnSpPr>
          <p:nvPr/>
        </p:nvCxnSpPr>
        <p:spPr>
          <a:xfrm>
            <a:off x="616219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AFCF9AC-4DA5-06C0-F530-A28EC3754FA5}"/>
              </a:ext>
            </a:extLst>
          </p:cNvPr>
          <p:cNvCxnSpPr>
            <a:cxnSpLocks/>
          </p:cNvCxnSpPr>
          <p:nvPr/>
        </p:nvCxnSpPr>
        <p:spPr>
          <a:xfrm>
            <a:off x="664556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1F14A82-4049-1621-7367-18DBA7F44089}"/>
              </a:ext>
            </a:extLst>
          </p:cNvPr>
          <p:cNvCxnSpPr>
            <a:cxnSpLocks/>
          </p:cNvCxnSpPr>
          <p:nvPr/>
        </p:nvCxnSpPr>
        <p:spPr>
          <a:xfrm>
            <a:off x="7128934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>
            <a:extLst>
              <a:ext uri="{FF2B5EF4-FFF2-40B4-BE49-F238E27FC236}">
                <a16:creationId xmlns:a16="http://schemas.microsoft.com/office/drawing/2014/main" id="{E712E385-ED07-5045-969A-FC3B8AA583B4}"/>
              </a:ext>
            </a:extLst>
          </p:cNvPr>
          <p:cNvGrpSpPr/>
          <p:nvPr/>
        </p:nvGrpSpPr>
        <p:grpSpPr>
          <a:xfrm>
            <a:off x="1670442" y="4414982"/>
            <a:ext cx="1131761" cy="1131761"/>
            <a:chOff x="1504188" y="5357091"/>
            <a:chExt cx="1131761" cy="1131761"/>
          </a:xfrm>
        </p:grpSpPr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237A427E-4580-0827-E4A3-00D3618AC2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1268" y="5357091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592FFEDC-03AC-60AA-7A47-B85A5186C7AF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2070069" y="5906656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46014FC6-F306-F01E-7C19-78BCD258DF4C}"/>
              </a:ext>
            </a:extLst>
          </p:cNvPr>
          <p:cNvSpPr txBox="1"/>
          <p:nvPr/>
        </p:nvSpPr>
        <p:spPr>
          <a:xfrm>
            <a:off x="2687782" y="55141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E36FA8B-937F-EC03-6DA7-3993C1385851}"/>
              </a:ext>
            </a:extLst>
          </p:cNvPr>
          <p:cNvSpPr txBox="1"/>
          <p:nvPr/>
        </p:nvSpPr>
        <p:spPr>
          <a:xfrm>
            <a:off x="1343891" y="422563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x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7DF2157B-C1FC-AF76-CBE6-B0754B8EB3A4}"/>
              </a:ext>
            </a:extLst>
          </p:cNvPr>
          <p:cNvSpPr txBox="1"/>
          <p:nvPr/>
        </p:nvSpPr>
        <p:spPr>
          <a:xfrm>
            <a:off x="1474238" y="672505"/>
            <a:ext cx="709126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beam-beam forces are computed on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cartesian 3D Grid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discrete time step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At each step: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particles charge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deposited on the grid cells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scalar potential </a:t>
            </a:r>
            <a:r>
              <a:rPr lang="en-GB" sz="17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f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computed by solving for each slice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Poisson equations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(FFT method, Integrated Green Function</a:t>
            </a:r>
            <a:r>
              <a:rPr lang="en-GB" sz="17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Force on individual particles is computed 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interpolation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(both transverse kicks and energy change are applied)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 are propagated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single time step</a:t>
            </a:r>
            <a:endParaRPr lang="en-GB" sz="1700" dirty="0">
              <a:solidFill>
                <a:schemeClr val="tx2"/>
              </a:solidFill>
              <a:latin typeface="Symbol" pitchFamily="2" charset="2"/>
              <a:cs typeface="Calibri" panose="020F0502020204030204" pitchFamily="34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0D9E67E-4A43-73A1-2EE1-7FF063810758}"/>
              </a:ext>
            </a:extLst>
          </p:cNvPr>
          <p:cNvSpPr txBox="1"/>
          <p:nvPr/>
        </p:nvSpPr>
        <p:spPr>
          <a:xfrm>
            <a:off x="111034" y="6285802"/>
            <a:ext cx="76918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 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J. </a:t>
            </a:r>
            <a:r>
              <a:rPr lang="en-GB" sz="14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Qiang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“</a:t>
            </a:r>
            <a:r>
              <a:rPr lang="en-GB" sz="1400" i="1" dirty="0">
                <a:solidFill>
                  <a:schemeClr val="tx2"/>
                </a:solidFill>
                <a:effectLst/>
                <a:latin typeface="AdvPSTim"/>
              </a:rPr>
              <a:t>A parallel particle-in-cell model for beam–beam interaction in high energy ring colliders”, Journal of Computational Physics 198 </a:t>
            </a:r>
            <a:r>
              <a:rPr lang="en-GB" sz="1400" i="1" dirty="0">
                <a:solidFill>
                  <a:schemeClr val="tx2"/>
                </a:solidFill>
                <a:latin typeface="AdvPSTim"/>
              </a:rPr>
              <a:t>(2004) 278–294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9422224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BF87E-DBA2-D961-E0F7-5FBF27EC8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32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DC980-1524-F548-E416-C9DE758C6BB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Particle In Cell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B7C321-A072-4B73-9BF7-C6AF3006FD26}"/>
              </a:ext>
            </a:extLst>
          </p:cNvPr>
          <p:cNvGrpSpPr/>
          <p:nvPr/>
        </p:nvGrpSpPr>
        <p:grpSpPr>
          <a:xfrm>
            <a:off x="2629387" y="4174639"/>
            <a:ext cx="2389909" cy="805318"/>
            <a:chOff x="831273" y="3317814"/>
            <a:chExt cx="2389909" cy="80531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96FA2E4-4A35-81F6-D48E-3475B6DDB1C3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chemeClr val="accent1">
                <a:alpha val="358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51A4CE6-BD08-0957-4060-30B200AB9725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44A7D84-77E2-85C4-3D54-428CF74D4A07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4E94E79-B416-640A-F6B3-A97E59282E5F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C43686A-5B44-6781-A665-CE973DF2E784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384A776-E6BC-5FC1-5EA2-9AC3BEC0794C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CA237E5-08FF-E1AF-A050-ABC46CEDC7E3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BDB99EB-99E5-28CF-0341-3D9636A53AAB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704FA62-C9C4-5A64-09B1-08646D76085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47FD15D-DC54-8A27-A0AA-A8F4A4199E67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7613A7F-A9FE-565B-60CD-716412FA4281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7E83B92-EAED-7EF0-A343-F032C8BD0EA9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D8DC51F-3680-9794-A088-2E4D3F8BAB41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C036CC3-68C9-C6DA-C24E-E5218D9834A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B0CC27A-0C5C-5B23-3431-51181A09DAE5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53BF277-64DD-AA9C-BC8C-E6A54F90170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759BF8-1CE5-2FB8-2662-DDE67E95B9F6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2D11D3F-5657-55CE-8A9A-0C37416230A2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B3E6325-99FA-6688-DCEC-532CF4CCE77C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7965EB7-6620-4A27-E86B-41B497DA6BB1}"/>
              </a:ext>
            </a:extLst>
          </p:cNvPr>
          <p:cNvGrpSpPr/>
          <p:nvPr/>
        </p:nvGrpSpPr>
        <p:grpSpPr>
          <a:xfrm flipV="1">
            <a:off x="3907445" y="4214990"/>
            <a:ext cx="2389909" cy="805318"/>
            <a:chOff x="831273" y="3317814"/>
            <a:chExt cx="2389909" cy="80531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F867FC5-583C-07C2-2ED9-30E0DBC707CB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rgbClr val="FF0000">
                <a:alpha val="358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83DB118-F77A-80D3-219F-54D64AE049B9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5A82282-3598-40B9-28A9-C9E0B8E2BE6B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98AAE2-617E-32A2-BD8F-A8629986F32D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5406FF7-B0CB-B367-5B55-A14CAD7EE442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BA5A192-D240-3284-BA0E-E3E1C98E9839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9496C51-3B01-6783-3B10-170E97BA61A5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F5E5F4F-A106-B2D2-03E6-F4F47A080AD5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C3F275C-29B6-620E-DB74-09DEE5D2124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B5C16D7-A218-E187-0D08-CEE03A81BEE8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85F8230-4CAC-51FC-7428-CF4C2ED9D412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5940E9-A769-C153-BD76-28050AF94BA6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7461670-BC17-EF73-7852-E15D9FD4DD79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C91D0E2-F339-2B3E-9465-199E57713A8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542781C-59A7-B236-862C-8A1E0F1CC673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7CA2E39-EA0B-3F05-4529-2A2076DFADB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29DD623-4172-C4E9-4E37-69B6F7B13E29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C94D570-310E-FBF2-D0D3-122E34E2567A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9CF2852-A4B0-B115-0C4F-5B9DF867CF71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21860E-2760-6B86-6FC9-821392BD5A1D}"/>
              </a:ext>
            </a:extLst>
          </p:cNvPr>
          <p:cNvCxnSpPr>
            <a:cxnSpLocks/>
          </p:cNvCxnSpPr>
          <p:nvPr/>
        </p:nvCxnSpPr>
        <p:spPr>
          <a:xfrm>
            <a:off x="1693333" y="536786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AA98E7-DC0C-5CED-C9A6-2D7A8511E2ED}"/>
              </a:ext>
            </a:extLst>
          </p:cNvPr>
          <p:cNvCxnSpPr>
            <a:cxnSpLocks/>
          </p:cNvCxnSpPr>
          <p:nvPr/>
        </p:nvCxnSpPr>
        <p:spPr>
          <a:xfrm>
            <a:off x="1591735" y="511104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36B29F-34C8-1E8C-C74E-6ED363371B14}"/>
              </a:ext>
            </a:extLst>
          </p:cNvPr>
          <p:cNvCxnSpPr>
            <a:cxnSpLocks/>
          </p:cNvCxnSpPr>
          <p:nvPr/>
        </p:nvCxnSpPr>
        <p:spPr>
          <a:xfrm>
            <a:off x="1591735" y="4597400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E2BD6-AD6D-D3B0-A85E-84BB0DF85BCA}"/>
              </a:ext>
            </a:extLst>
          </p:cNvPr>
          <p:cNvCxnSpPr>
            <a:cxnSpLocks/>
          </p:cNvCxnSpPr>
          <p:nvPr/>
        </p:nvCxnSpPr>
        <p:spPr>
          <a:xfrm>
            <a:off x="1591735" y="434057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56D5CD4-1601-7372-848F-4637D3398CFA}"/>
              </a:ext>
            </a:extLst>
          </p:cNvPr>
          <p:cNvCxnSpPr>
            <a:cxnSpLocks/>
          </p:cNvCxnSpPr>
          <p:nvPr/>
        </p:nvCxnSpPr>
        <p:spPr>
          <a:xfrm>
            <a:off x="1591735" y="4854222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C8A67F-A94F-D26F-8F74-BF328578A80A}"/>
              </a:ext>
            </a:extLst>
          </p:cNvPr>
          <p:cNvCxnSpPr>
            <a:cxnSpLocks/>
          </p:cNvCxnSpPr>
          <p:nvPr/>
        </p:nvCxnSpPr>
        <p:spPr>
          <a:xfrm>
            <a:off x="1591735" y="4083756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0C9DBCD-4A11-F2F0-C887-10D203D0EB13}"/>
              </a:ext>
            </a:extLst>
          </p:cNvPr>
          <p:cNvCxnSpPr>
            <a:cxnSpLocks/>
          </p:cNvCxnSpPr>
          <p:nvPr/>
        </p:nvCxnSpPr>
        <p:spPr>
          <a:xfrm>
            <a:off x="1591735" y="382693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EBDFF7B-61E3-1AEF-09FB-A91DB0C92878}"/>
              </a:ext>
            </a:extLst>
          </p:cNvPr>
          <p:cNvCxnSpPr>
            <a:cxnSpLocks/>
          </p:cNvCxnSpPr>
          <p:nvPr/>
        </p:nvCxnSpPr>
        <p:spPr>
          <a:xfrm>
            <a:off x="181186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AF4B4B3-1EF7-AF27-E309-BE1400AF4A72}"/>
              </a:ext>
            </a:extLst>
          </p:cNvPr>
          <p:cNvCxnSpPr>
            <a:cxnSpLocks/>
          </p:cNvCxnSpPr>
          <p:nvPr/>
        </p:nvCxnSpPr>
        <p:spPr>
          <a:xfrm>
            <a:off x="229523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923E30E-3754-FF85-BB05-C39B4AE40BC8}"/>
              </a:ext>
            </a:extLst>
          </p:cNvPr>
          <p:cNvCxnSpPr>
            <a:cxnSpLocks/>
          </p:cNvCxnSpPr>
          <p:nvPr/>
        </p:nvCxnSpPr>
        <p:spPr>
          <a:xfrm>
            <a:off x="277860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6253A26-E355-D925-1BFA-90E9E2C7239B}"/>
              </a:ext>
            </a:extLst>
          </p:cNvPr>
          <p:cNvCxnSpPr>
            <a:cxnSpLocks/>
          </p:cNvCxnSpPr>
          <p:nvPr/>
        </p:nvCxnSpPr>
        <p:spPr>
          <a:xfrm>
            <a:off x="326197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4CCA665-6106-465C-69D9-53F9F14458EC}"/>
              </a:ext>
            </a:extLst>
          </p:cNvPr>
          <p:cNvCxnSpPr>
            <a:cxnSpLocks/>
          </p:cNvCxnSpPr>
          <p:nvPr/>
        </p:nvCxnSpPr>
        <p:spPr>
          <a:xfrm>
            <a:off x="374534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481198-3833-A7FE-F268-B22DB788181C}"/>
              </a:ext>
            </a:extLst>
          </p:cNvPr>
          <p:cNvCxnSpPr>
            <a:cxnSpLocks/>
          </p:cNvCxnSpPr>
          <p:nvPr/>
        </p:nvCxnSpPr>
        <p:spPr>
          <a:xfrm>
            <a:off x="422871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908D738-7C81-3E5E-9952-2F920BB33843}"/>
              </a:ext>
            </a:extLst>
          </p:cNvPr>
          <p:cNvCxnSpPr>
            <a:cxnSpLocks/>
          </p:cNvCxnSpPr>
          <p:nvPr/>
        </p:nvCxnSpPr>
        <p:spPr>
          <a:xfrm>
            <a:off x="471208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2242FB6-DB32-D22F-426E-D2E1422D0CC5}"/>
              </a:ext>
            </a:extLst>
          </p:cNvPr>
          <p:cNvCxnSpPr>
            <a:cxnSpLocks/>
          </p:cNvCxnSpPr>
          <p:nvPr/>
        </p:nvCxnSpPr>
        <p:spPr>
          <a:xfrm>
            <a:off x="519545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668BFF4-5E33-4566-D370-17CFCE6919C2}"/>
              </a:ext>
            </a:extLst>
          </p:cNvPr>
          <p:cNvCxnSpPr>
            <a:cxnSpLocks/>
          </p:cNvCxnSpPr>
          <p:nvPr/>
        </p:nvCxnSpPr>
        <p:spPr>
          <a:xfrm>
            <a:off x="567882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EE93FE3-9569-5A3F-5A17-5FEB12FA15D6}"/>
              </a:ext>
            </a:extLst>
          </p:cNvPr>
          <p:cNvCxnSpPr>
            <a:cxnSpLocks/>
          </p:cNvCxnSpPr>
          <p:nvPr/>
        </p:nvCxnSpPr>
        <p:spPr>
          <a:xfrm>
            <a:off x="616219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AFCF9AC-4DA5-06C0-F530-A28EC3754FA5}"/>
              </a:ext>
            </a:extLst>
          </p:cNvPr>
          <p:cNvCxnSpPr>
            <a:cxnSpLocks/>
          </p:cNvCxnSpPr>
          <p:nvPr/>
        </p:nvCxnSpPr>
        <p:spPr>
          <a:xfrm>
            <a:off x="664556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1F14A82-4049-1621-7367-18DBA7F44089}"/>
              </a:ext>
            </a:extLst>
          </p:cNvPr>
          <p:cNvCxnSpPr>
            <a:cxnSpLocks/>
          </p:cNvCxnSpPr>
          <p:nvPr/>
        </p:nvCxnSpPr>
        <p:spPr>
          <a:xfrm>
            <a:off x="7128934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0BEC17C4-EFD9-7D81-FA36-0D521D1196CD}"/>
              </a:ext>
            </a:extLst>
          </p:cNvPr>
          <p:cNvGrpSpPr/>
          <p:nvPr/>
        </p:nvGrpSpPr>
        <p:grpSpPr>
          <a:xfrm>
            <a:off x="1670442" y="4414982"/>
            <a:ext cx="1131761" cy="1131761"/>
            <a:chOff x="1504188" y="5357091"/>
            <a:chExt cx="1131761" cy="1131761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345498BD-2255-A733-FA8D-07973C432CF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1268" y="5357091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B05E8F4-A251-0D35-EB29-0A0359C80780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2070069" y="5906656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A1C6F7FA-060B-96FB-09D3-B9CA892A8576}"/>
              </a:ext>
            </a:extLst>
          </p:cNvPr>
          <p:cNvSpPr txBox="1"/>
          <p:nvPr/>
        </p:nvSpPr>
        <p:spPr>
          <a:xfrm>
            <a:off x="2687782" y="55141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D883E1B-2F81-47AF-5F64-7E2967460668}"/>
              </a:ext>
            </a:extLst>
          </p:cNvPr>
          <p:cNvSpPr txBox="1"/>
          <p:nvPr/>
        </p:nvSpPr>
        <p:spPr>
          <a:xfrm>
            <a:off x="1343891" y="422563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x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310764B-CA66-4E06-F438-86E3C771990A}"/>
              </a:ext>
            </a:extLst>
          </p:cNvPr>
          <p:cNvSpPr txBox="1"/>
          <p:nvPr/>
        </p:nvSpPr>
        <p:spPr>
          <a:xfrm>
            <a:off x="1474238" y="672505"/>
            <a:ext cx="709126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beam-beam forces are computed on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cartesian 3D Grid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discrete time step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At each step: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particles charge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deposited on the grid cells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scalar potential </a:t>
            </a:r>
            <a:r>
              <a:rPr lang="en-GB" sz="17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f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computed by solving for each slice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Poisson equations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(FFT method, Integrated Green Function</a:t>
            </a:r>
            <a:r>
              <a:rPr lang="en-GB" sz="17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Force on individual particles is computed 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interpolation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(both transverse kicks and energy change are applied)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 are propagated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single time step</a:t>
            </a:r>
            <a:endParaRPr lang="en-GB" sz="1700" dirty="0">
              <a:solidFill>
                <a:schemeClr val="tx2"/>
              </a:solidFill>
              <a:latin typeface="Symbol" pitchFamily="2" charset="2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7E8C140-3317-8FDB-077A-B1B3D6906874}"/>
              </a:ext>
            </a:extLst>
          </p:cNvPr>
          <p:cNvSpPr txBox="1"/>
          <p:nvPr/>
        </p:nvSpPr>
        <p:spPr>
          <a:xfrm>
            <a:off x="111034" y="6285802"/>
            <a:ext cx="76918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 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J. </a:t>
            </a:r>
            <a:r>
              <a:rPr lang="en-GB" sz="14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Qiang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“</a:t>
            </a:r>
            <a:r>
              <a:rPr lang="en-GB" sz="1400" i="1" dirty="0">
                <a:solidFill>
                  <a:schemeClr val="tx2"/>
                </a:solidFill>
                <a:effectLst/>
                <a:latin typeface="AdvPSTim"/>
              </a:rPr>
              <a:t>A parallel particle-in-cell model for beam–beam interaction in high energy ring colliders”, Journal of Computational Physics 198 </a:t>
            </a:r>
            <a:r>
              <a:rPr lang="en-GB" sz="1400" i="1" dirty="0">
                <a:solidFill>
                  <a:schemeClr val="tx2"/>
                </a:solidFill>
                <a:latin typeface="AdvPSTim"/>
              </a:rPr>
              <a:t>(2004) 278–294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559864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BF87E-DBA2-D961-E0F7-5FBF27EC8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33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DC980-1524-F548-E416-C9DE758C6BB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Particle In Cell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B7C321-A072-4B73-9BF7-C6AF3006FD26}"/>
              </a:ext>
            </a:extLst>
          </p:cNvPr>
          <p:cNvGrpSpPr/>
          <p:nvPr/>
        </p:nvGrpSpPr>
        <p:grpSpPr>
          <a:xfrm>
            <a:off x="3153820" y="4174639"/>
            <a:ext cx="2389909" cy="805318"/>
            <a:chOff x="831273" y="3317814"/>
            <a:chExt cx="2389909" cy="80531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96FA2E4-4A35-81F6-D48E-3475B6DDB1C3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chemeClr val="accent1">
                <a:alpha val="358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51A4CE6-BD08-0957-4060-30B200AB9725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44A7D84-77E2-85C4-3D54-428CF74D4A07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4E94E79-B416-640A-F6B3-A97E59282E5F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C43686A-5B44-6781-A665-CE973DF2E784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384A776-E6BC-5FC1-5EA2-9AC3BEC0794C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CA237E5-08FF-E1AF-A050-ABC46CEDC7E3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BDB99EB-99E5-28CF-0341-3D9636A53AAB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704FA62-C9C4-5A64-09B1-08646D76085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47FD15D-DC54-8A27-A0AA-A8F4A4199E67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7613A7F-A9FE-565B-60CD-716412FA4281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7E83B92-EAED-7EF0-A343-F032C8BD0EA9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D8DC51F-3680-9794-A088-2E4D3F8BAB41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C036CC3-68C9-C6DA-C24E-E5218D9834A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B0CC27A-0C5C-5B23-3431-51181A09DAE5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53BF277-64DD-AA9C-BC8C-E6A54F90170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759BF8-1CE5-2FB8-2662-DDE67E95B9F6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2D11D3F-5657-55CE-8A9A-0C37416230A2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B3E6325-99FA-6688-DCEC-532CF4CCE77C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7965EB7-6620-4A27-E86B-41B497DA6BB1}"/>
              </a:ext>
            </a:extLst>
          </p:cNvPr>
          <p:cNvGrpSpPr/>
          <p:nvPr/>
        </p:nvGrpSpPr>
        <p:grpSpPr>
          <a:xfrm flipV="1">
            <a:off x="3409906" y="4214990"/>
            <a:ext cx="2389909" cy="805318"/>
            <a:chOff x="831273" y="3317814"/>
            <a:chExt cx="2389909" cy="80531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F867FC5-583C-07C2-2ED9-30E0DBC707CB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rgbClr val="FF0000">
                <a:alpha val="358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83DB118-F77A-80D3-219F-54D64AE049B9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5A82282-3598-40B9-28A9-C9E0B8E2BE6B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98AAE2-617E-32A2-BD8F-A8629986F32D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5406FF7-B0CB-B367-5B55-A14CAD7EE442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BA5A192-D240-3284-BA0E-E3E1C98E9839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9496C51-3B01-6783-3B10-170E97BA61A5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F5E5F4F-A106-B2D2-03E6-F4F47A080AD5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C3F275C-29B6-620E-DB74-09DEE5D2124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B5C16D7-A218-E187-0D08-CEE03A81BEE8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85F8230-4CAC-51FC-7428-CF4C2ED9D412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5940E9-A769-C153-BD76-28050AF94BA6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7461670-BC17-EF73-7852-E15D9FD4DD79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C91D0E2-F339-2B3E-9465-199E57713A8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542781C-59A7-B236-862C-8A1E0F1CC673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7CA2E39-EA0B-3F05-4529-2A2076DFADB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29DD623-4172-C4E9-4E37-69B6F7B13E29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C94D570-310E-FBF2-D0D3-122E34E2567A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9CF2852-A4B0-B115-0C4F-5B9DF867CF71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21860E-2760-6B86-6FC9-821392BD5A1D}"/>
              </a:ext>
            </a:extLst>
          </p:cNvPr>
          <p:cNvCxnSpPr>
            <a:cxnSpLocks/>
          </p:cNvCxnSpPr>
          <p:nvPr/>
        </p:nvCxnSpPr>
        <p:spPr>
          <a:xfrm>
            <a:off x="1693333" y="536786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AA98E7-DC0C-5CED-C9A6-2D7A8511E2ED}"/>
              </a:ext>
            </a:extLst>
          </p:cNvPr>
          <p:cNvCxnSpPr>
            <a:cxnSpLocks/>
          </p:cNvCxnSpPr>
          <p:nvPr/>
        </p:nvCxnSpPr>
        <p:spPr>
          <a:xfrm>
            <a:off x="1591735" y="511104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36B29F-34C8-1E8C-C74E-6ED363371B14}"/>
              </a:ext>
            </a:extLst>
          </p:cNvPr>
          <p:cNvCxnSpPr>
            <a:cxnSpLocks/>
          </p:cNvCxnSpPr>
          <p:nvPr/>
        </p:nvCxnSpPr>
        <p:spPr>
          <a:xfrm>
            <a:off x="1591735" y="4597400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E2BD6-AD6D-D3B0-A85E-84BB0DF85BCA}"/>
              </a:ext>
            </a:extLst>
          </p:cNvPr>
          <p:cNvCxnSpPr>
            <a:cxnSpLocks/>
          </p:cNvCxnSpPr>
          <p:nvPr/>
        </p:nvCxnSpPr>
        <p:spPr>
          <a:xfrm>
            <a:off x="1591735" y="434057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56D5CD4-1601-7372-848F-4637D3398CFA}"/>
              </a:ext>
            </a:extLst>
          </p:cNvPr>
          <p:cNvCxnSpPr>
            <a:cxnSpLocks/>
          </p:cNvCxnSpPr>
          <p:nvPr/>
        </p:nvCxnSpPr>
        <p:spPr>
          <a:xfrm>
            <a:off x="1591735" y="4854222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C8A67F-A94F-D26F-8F74-BF328578A80A}"/>
              </a:ext>
            </a:extLst>
          </p:cNvPr>
          <p:cNvCxnSpPr>
            <a:cxnSpLocks/>
          </p:cNvCxnSpPr>
          <p:nvPr/>
        </p:nvCxnSpPr>
        <p:spPr>
          <a:xfrm>
            <a:off x="1591735" y="4083756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0C9DBCD-4A11-F2F0-C887-10D203D0EB13}"/>
              </a:ext>
            </a:extLst>
          </p:cNvPr>
          <p:cNvCxnSpPr>
            <a:cxnSpLocks/>
          </p:cNvCxnSpPr>
          <p:nvPr/>
        </p:nvCxnSpPr>
        <p:spPr>
          <a:xfrm>
            <a:off x="1591735" y="382693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EBDFF7B-61E3-1AEF-09FB-A91DB0C92878}"/>
              </a:ext>
            </a:extLst>
          </p:cNvPr>
          <p:cNvCxnSpPr>
            <a:cxnSpLocks/>
          </p:cNvCxnSpPr>
          <p:nvPr/>
        </p:nvCxnSpPr>
        <p:spPr>
          <a:xfrm>
            <a:off x="181186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AF4B4B3-1EF7-AF27-E309-BE1400AF4A72}"/>
              </a:ext>
            </a:extLst>
          </p:cNvPr>
          <p:cNvCxnSpPr>
            <a:cxnSpLocks/>
          </p:cNvCxnSpPr>
          <p:nvPr/>
        </p:nvCxnSpPr>
        <p:spPr>
          <a:xfrm>
            <a:off x="229523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923E30E-3754-FF85-BB05-C39B4AE40BC8}"/>
              </a:ext>
            </a:extLst>
          </p:cNvPr>
          <p:cNvCxnSpPr>
            <a:cxnSpLocks/>
          </p:cNvCxnSpPr>
          <p:nvPr/>
        </p:nvCxnSpPr>
        <p:spPr>
          <a:xfrm>
            <a:off x="277860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6253A26-E355-D925-1BFA-90E9E2C7239B}"/>
              </a:ext>
            </a:extLst>
          </p:cNvPr>
          <p:cNvCxnSpPr>
            <a:cxnSpLocks/>
          </p:cNvCxnSpPr>
          <p:nvPr/>
        </p:nvCxnSpPr>
        <p:spPr>
          <a:xfrm>
            <a:off x="326197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4CCA665-6106-465C-69D9-53F9F14458EC}"/>
              </a:ext>
            </a:extLst>
          </p:cNvPr>
          <p:cNvCxnSpPr>
            <a:cxnSpLocks/>
          </p:cNvCxnSpPr>
          <p:nvPr/>
        </p:nvCxnSpPr>
        <p:spPr>
          <a:xfrm>
            <a:off x="374534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481198-3833-A7FE-F268-B22DB788181C}"/>
              </a:ext>
            </a:extLst>
          </p:cNvPr>
          <p:cNvCxnSpPr>
            <a:cxnSpLocks/>
          </p:cNvCxnSpPr>
          <p:nvPr/>
        </p:nvCxnSpPr>
        <p:spPr>
          <a:xfrm>
            <a:off x="422871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908D738-7C81-3E5E-9952-2F920BB33843}"/>
              </a:ext>
            </a:extLst>
          </p:cNvPr>
          <p:cNvCxnSpPr>
            <a:cxnSpLocks/>
          </p:cNvCxnSpPr>
          <p:nvPr/>
        </p:nvCxnSpPr>
        <p:spPr>
          <a:xfrm>
            <a:off x="471208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2242FB6-DB32-D22F-426E-D2E1422D0CC5}"/>
              </a:ext>
            </a:extLst>
          </p:cNvPr>
          <p:cNvCxnSpPr>
            <a:cxnSpLocks/>
          </p:cNvCxnSpPr>
          <p:nvPr/>
        </p:nvCxnSpPr>
        <p:spPr>
          <a:xfrm>
            <a:off x="519545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668BFF4-5E33-4566-D370-17CFCE6919C2}"/>
              </a:ext>
            </a:extLst>
          </p:cNvPr>
          <p:cNvCxnSpPr>
            <a:cxnSpLocks/>
          </p:cNvCxnSpPr>
          <p:nvPr/>
        </p:nvCxnSpPr>
        <p:spPr>
          <a:xfrm>
            <a:off x="567882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EE93FE3-9569-5A3F-5A17-5FEB12FA15D6}"/>
              </a:ext>
            </a:extLst>
          </p:cNvPr>
          <p:cNvCxnSpPr>
            <a:cxnSpLocks/>
          </p:cNvCxnSpPr>
          <p:nvPr/>
        </p:nvCxnSpPr>
        <p:spPr>
          <a:xfrm>
            <a:off x="616219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AFCF9AC-4DA5-06C0-F530-A28EC3754FA5}"/>
              </a:ext>
            </a:extLst>
          </p:cNvPr>
          <p:cNvCxnSpPr>
            <a:cxnSpLocks/>
          </p:cNvCxnSpPr>
          <p:nvPr/>
        </p:nvCxnSpPr>
        <p:spPr>
          <a:xfrm>
            <a:off x="664556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1F14A82-4049-1621-7367-18DBA7F44089}"/>
              </a:ext>
            </a:extLst>
          </p:cNvPr>
          <p:cNvCxnSpPr>
            <a:cxnSpLocks/>
          </p:cNvCxnSpPr>
          <p:nvPr/>
        </p:nvCxnSpPr>
        <p:spPr>
          <a:xfrm>
            <a:off x="7128934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5A3581D9-18D8-BCD4-202B-D6D4B2253B6C}"/>
              </a:ext>
            </a:extLst>
          </p:cNvPr>
          <p:cNvGrpSpPr/>
          <p:nvPr/>
        </p:nvGrpSpPr>
        <p:grpSpPr>
          <a:xfrm>
            <a:off x="1670442" y="4414982"/>
            <a:ext cx="1131761" cy="1131761"/>
            <a:chOff x="1504188" y="5357091"/>
            <a:chExt cx="1131761" cy="1131761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367493E3-8DA9-B0E0-F04E-C1500A1B86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1268" y="5357091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D91E4EF6-DEA6-3F44-C3E0-4695D3603F41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2070069" y="5906656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F6F87FB6-C5BD-2845-6949-631372249905}"/>
              </a:ext>
            </a:extLst>
          </p:cNvPr>
          <p:cNvSpPr txBox="1"/>
          <p:nvPr/>
        </p:nvSpPr>
        <p:spPr>
          <a:xfrm>
            <a:off x="2687782" y="55141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D463AD3-F5C5-DAB9-CB5C-5C1D6E3F837D}"/>
              </a:ext>
            </a:extLst>
          </p:cNvPr>
          <p:cNvSpPr txBox="1"/>
          <p:nvPr/>
        </p:nvSpPr>
        <p:spPr>
          <a:xfrm>
            <a:off x="1343891" y="422563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x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D969E67-6C2E-4A66-92DC-B4F75C5F6BC5}"/>
              </a:ext>
            </a:extLst>
          </p:cNvPr>
          <p:cNvSpPr txBox="1"/>
          <p:nvPr/>
        </p:nvSpPr>
        <p:spPr>
          <a:xfrm>
            <a:off x="1474238" y="672505"/>
            <a:ext cx="709126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beam-beam forces are computed on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cartesian 3D Grid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discrete time step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At each step: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particles charge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deposited on the grid cells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scalar potential </a:t>
            </a:r>
            <a:r>
              <a:rPr lang="en-GB" sz="17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f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computed by solving for each slice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Poisson equations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(FFT method, Integrated Green Function</a:t>
            </a:r>
            <a:r>
              <a:rPr lang="en-GB" sz="17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Force on individual particles is computed 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interpolation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(both transverse kicks and energy change are applied)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 are propagated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single time step</a:t>
            </a:r>
            <a:endParaRPr lang="en-GB" sz="1700" dirty="0">
              <a:solidFill>
                <a:schemeClr val="tx2"/>
              </a:solidFill>
              <a:latin typeface="Symbol" pitchFamily="2" charset="2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3EA410A-6455-395E-E0EB-83BBF8A8C055}"/>
              </a:ext>
            </a:extLst>
          </p:cNvPr>
          <p:cNvSpPr txBox="1"/>
          <p:nvPr/>
        </p:nvSpPr>
        <p:spPr>
          <a:xfrm>
            <a:off x="111034" y="6285802"/>
            <a:ext cx="76918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 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J. </a:t>
            </a:r>
            <a:r>
              <a:rPr lang="en-GB" sz="14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Qiang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“</a:t>
            </a:r>
            <a:r>
              <a:rPr lang="en-GB" sz="1400" i="1" dirty="0">
                <a:solidFill>
                  <a:schemeClr val="tx2"/>
                </a:solidFill>
                <a:effectLst/>
                <a:latin typeface="AdvPSTim"/>
              </a:rPr>
              <a:t>A parallel particle-in-cell model for beam–beam interaction in high energy ring colliders”, Journal of Computational Physics 198 </a:t>
            </a:r>
            <a:r>
              <a:rPr lang="en-GB" sz="1400" i="1" dirty="0">
                <a:solidFill>
                  <a:schemeClr val="tx2"/>
                </a:solidFill>
                <a:latin typeface="AdvPSTim"/>
              </a:rPr>
              <a:t>(2004) 278–294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6475536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BF87E-DBA2-D961-E0F7-5FBF27EC8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34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DC980-1524-F548-E416-C9DE758C6BB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Particle In Cell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B7C321-A072-4B73-9BF7-C6AF3006FD26}"/>
              </a:ext>
            </a:extLst>
          </p:cNvPr>
          <p:cNvGrpSpPr/>
          <p:nvPr/>
        </p:nvGrpSpPr>
        <p:grpSpPr>
          <a:xfrm>
            <a:off x="3678253" y="4174639"/>
            <a:ext cx="2389909" cy="805318"/>
            <a:chOff x="831273" y="3317814"/>
            <a:chExt cx="2389909" cy="80531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96FA2E4-4A35-81F6-D48E-3475B6DDB1C3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chemeClr val="accent1">
                <a:alpha val="358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51A4CE6-BD08-0957-4060-30B200AB9725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44A7D84-77E2-85C4-3D54-428CF74D4A07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4E94E79-B416-640A-F6B3-A97E59282E5F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C43686A-5B44-6781-A665-CE973DF2E784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384A776-E6BC-5FC1-5EA2-9AC3BEC0794C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CA237E5-08FF-E1AF-A050-ABC46CEDC7E3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BDB99EB-99E5-28CF-0341-3D9636A53AAB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704FA62-C9C4-5A64-09B1-08646D76085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47FD15D-DC54-8A27-A0AA-A8F4A4199E67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7613A7F-A9FE-565B-60CD-716412FA4281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7E83B92-EAED-7EF0-A343-F032C8BD0EA9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D8DC51F-3680-9794-A088-2E4D3F8BAB41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C036CC3-68C9-C6DA-C24E-E5218D9834A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B0CC27A-0C5C-5B23-3431-51181A09DAE5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53BF277-64DD-AA9C-BC8C-E6A54F90170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759BF8-1CE5-2FB8-2662-DDE67E95B9F6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2D11D3F-5657-55CE-8A9A-0C37416230A2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B3E6325-99FA-6688-DCEC-532CF4CCE77C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7965EB7-6620-4A27-E86B-41B497DA6BB1}"/>
              </a:ext>
            </a:extLst>
          </p:cNvPr>
          <p:cNvGrpSpPr/>
          <p:nvPr/>
        </p:nvGrpSpPr>
        <p:grpSpPr>
          <a:xfrm flipV="1">
            <a:off x="2939261" y="4214990"/>
            <a:ext cx="2389909" cy="805318"/>
            <a:chOff x="831273" y="3317814"/>
            <a:chExt cx="2389909" cy="80531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F867FC5-583C-07C2-2ED9-30E0DBC707CB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rgbClr val="FF0000">
                <a:alpha val="358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83DB118-F77A-80D3-219F-54D64AE049B9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5A82282-3598-40B9-28A9-C9E0B8E2BE6B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98AAE2-617E-32A2-BD8F-A8629986F32D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5406FF7-B0CB-B367-5B55-A14CAD7EE442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BA5A192-D240-3284-BA0E-E3E1C98E9839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9496C51-3B01-6783-3B10-170E97BA61A5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F5E5F4F-A106-B2D2-03E6-F4F47A080AD5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C3F275C-29B6-620E-DB74-09DEE5D2124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B5C16D7-A218-E187-0D08-CEE03A81BEE8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85F8230-4CAC-51FC-7428-CF4C2ED9D412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5940E9-A769-C153-BD76-28050AF94BA6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7461670-BC17-EF73-7852-E15D9FD4DD79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C91D0E2-F339-2B3E-9465-199E57713A8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542781C-59A7-B236-862C-8A1E0F1CC673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7CA2E39-EA0B-3F05-4529-2A2076DFADB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29DD623-4172-C4E9-4E37-69B6F7B13E29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C94D570-310E-FBF2-D0D3-122E34E2567A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9CF2852-A4B0-B115-0C4F-5B9DF867CF71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21860E-2760-6B86-6FC9-821392BD5A1D}"/>
              </a:ext>
            </a:extLst>
          </p:cNvPr>
          <p:cNvCxnSpPr>
            <a:cxnSpLocks/>
          </p:cNvCxnSpPr>
          <p:nvPr/>
        </p:nvCxnSpPr>
        <p:spPr>
          <a:xfrm>
            <a:off x="1693333" y="536786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AA98E7-DC0C-5CED-C9A6-2D7A8511E2ED}"/>
              </a:ext>
            </a:extLst>
          </p:cNvPr>
          <p:cNvCxnSpPr>
            <a:cxnSpLocks/>
          </p:cNvCxnSpPr>
          <p:nvPr/>
        </p:nvCxnSpPr>
        <p:spPr>
          <a:xfrm>
            <a:off x="1591735" y="511104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36B29F-34C8-1E8C-C74E-6ED363371B14}"/>
              </a:ext>
            </a:extLst>
          </p:cNvPr>
          <p:cNvCxnSpPr>
            <a:cxnSpLocks/>
          </p:cNvCxnSpPr>
          <p:nvPr/>
        </p:nvCxnSpPr>
        <p:spPr>
          <a:xfrm>
            <a:off x="1591735" y="4597400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E2BD6-AD6D-D3B0-A85E-84BB0DF85BCA}"/>
              </a:ext>
            </a:extLst>
          </p:cNvPr>
          <p:cNvCxnSpPr>
            <a:cxnSpLocks/>
          </p:cNvCxnSpPr>
          <p:nvPr/>
        </p:nvCxnSpPr>
        <p:spPr>
          <a:xfrm>
            <a:off x="1591735" y="434057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56D5CD4-1601-7372-848F-4637D3398CFA}"/>
              </a:ext>
            </a:extLst>
          </p:cNvPr>
          <p:cNvCxnSpPr>
            <a:cxnSpLocks/>
          </p:cNvCxnSpPr>
          <p:nvPr/>
        </p:nvCxnSpPr>
        <p:spPr>
          <a:xfrm>
            <a:off x="1591735" y="4854222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C8A67F-A94F-D26F-8F74-BF328578A80A}"/>
              </a:ext>
            </a:extLst>
          </p:cNvPr>
          <p:cNvCxnSpPr>
            <a:cxnSpLocks/>
          </p:cNvCxnSpPr>
          <p:nvPr/>
        </p:nvCxnSpPr>
        <p:spPr>
          <a:xfrm>
            <a:off x="1591735" y="4083756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0C9DBCD-4A11-F2F0-C887-10D203D0EB13}"/>
              </a:ext>
            </a:extLst>
          </p:cNvPr>
          <p:cNvCxnSpPr>
            <a:cxnSpLocks/>
          </p:cNvCxnSpPr>
          <p:nvPr/>
        </p:nvCxnSpPr>
        <p:spPr>
          <a:xfrm>
            <a:off x="1591735" y="382693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EBDFF7B-61E3-1AEF-09FB-A91DB0C92878}"/>
              </a:ext>
            </a:extLst>
          </p:cNvPr>
          <p:cNvCxnSpPr>
            <a:cxnSpLocks/>
          </p:cNvCxnSpPr>
          <p:nvPr/>
        </p:nvCxnSpPr>
        <p:spPr>
          <a:xfrm>
            <a:off x="181186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AF4B4B3-1EF7-AF27-E309-BE1400AF4A72}"/>
              </a:ext>
            </a:extLst>
          </p:cNvPr>
          <p:cNvCxnSpPr>
            <a:cxnSpLocks/>
          </p:cNvCxnSpPr>
          <p:nvPr/>
        </p:nvCxnSpPr>
        <p:spPr>
          <a:xfrm>
            <a:off x="229523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923E30E-3754-FF85-BB05-C39B4AE40BC8}"/>
              </a:ext>
            </a:extLst>
          </p:cNvPr>
          <p:cNvCxnSpPr>
            <a:cxnSpLocks/>
          </p:cNvCxnSpPr>
          <p:nvPr/>
        </p:nvCxnSpPr>
        <p:spPr>
          <a:xfrm>
            <a:off x="277860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6253A26-E355-D925-1BFA-90E9E2C7239B}"/>
              </a:ext>
            </a:extLst>
          </p:cNvPr>
          <p:cNvCxnSpPr>
            <a:cxnSpLocks/>
          </p:cNvCxnSpPr>
          <p:nvPr/>
        </p:nvCxnSpPr>
        <p:spPr>
          <a:xfrm>
            <a:off x="326197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4CCA665-6106-465C-69D9-53F9F14458EC}"/>
              </a:ext>
            </a:extLst>
          </p:cNvPr>
          <p:cNvCxnSpPr>
            <a:cxnSpLocks/>
          </p:cNvCxnSpPr>
          <p:nvPr/>
        </p:nvCxnSpPr>
        <p:spPr>
          <a:xfrm>
            <a:off x="374534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481198-3833-A7FE-F268-B22DB788181C}"/>
              </a:ext>
            </a:extLst>
          </p:cNvPr>
          <p:cNvCxnSpPr>
            <a:cxnSpLocks/>
          </p:cNvCxnSpPr>
          <p:nvPr/>
        </p:nvCxnSpPr>
        <p:spPr>
          <a:xfrm>
            <a:off x="422871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908D738-7C81-3E5E-9952-2F920BB33843}"/>
              </a:ext>
            </a:extLst>
          </p:cNvPr>
          <p:cNvCxnSpPr>
            <a:cxnSpLocks/>
          </p:cNvCxnSpPr>
          <p:nvPr/>
        </p:nvCxnSpPr>
        <p:spPr>
          <a:xfrm>
            <a:off x="471208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2242FB6-DB32-D22F-426E-D2E1422D0CC5}"/>
              </a:ext>
            </a:extLst>
          </p:cNvPr>
          <p:cNvCxnSpPr>
            <a:cxnSpLocks/>
          </p:cNvCxnSpPr>
          <p:nvPr/>
        </p:nvCxnSpPr>
        <p:spPr>
          <a:xfrm>
            <a:off x="519545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668BFF4-5E33-4566-D370-17CFCE6919C2}"/>
              </a:ext>
            </a:extLst>
          </p:cNvPr>
          <p:cNvCxnSpPr>
            <a:cxnSpLocks/>
          </p:cNvCxnSpPr>
          <p:nvPr/>
        </p:nvCxnSpPr>
        <p:spPr>
          <a:xfrm>
            <a:off x="567882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EE93FE3-9569-5A3F-5A17-5FEB12FA15D6}"/>
              </a:ext>
            </a:extLst>
          </p:cNvPr>
          <p:cNvCxnSpPr>
            <a:cxnSpLocks/>
          </p:cNvCxnSpPr>
          <p:nvPr/>
        </p:nvCxnSpPr>
        <p:spPr>
          <a:xfrm>
            <a:off x="616219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AFCF9AC-4DA5-06C0-F530-A28EC3754FA5}"/>
              </a:ext>
            </a:extLst>
          </p:cNvPr>
          <p:cNvCxnSpPr>
            <a:cxnSpLocks/>
          </p:cNvCxnSpPr>
          <p:nvPr/>
        </p:nvCxnSpPr>
        <p:spPr>
          <a:xfrm>
            <a:off x="664556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1F14A82-4049-1621-7367-18DBA7F44089}"/>
              </a:ext>
            </a:extLst>
          </p:cNvPr>
          <p:cNvCxnSpPr>
            <a:cxnSpLocks/>
          </p:cNvCxnSpPr>
          <p:nvPr/>
        </p:nvCxnSpPr>
        <p:spPr>
          <a:xfrm>
            <a:off x="7128934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7B0B4F5F-7B23-68B6-4A9A-85F86FA74702}"/>
              </a:ext>
            </a:extLst>
          </p:cNvPr>
          <p:cNvGrpSpPr/>
          <p:nvPr/>
        </p:nvGrpSpPr>
        <p:grpSpPr>
          <a:xfrm>
            <a:off x="1670442" y="4414982"/>
            <a:ext cx="1131761" cy="1131761"/>
            <a:chOff x="1504188" y="5357091"/>
            <a:chExt cx="1131761" cy="1131761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229691CA-351C-F66B-55DE-121E3D37E3A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1268" y="5357091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AEF8862E-740D-EBA3-44A2-F18EDA1B5555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2070069" y="5906656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E805A8F-7739-11C5-F348-2C0E4D44D89E}"/>
              </a:ext>
            </a:extLst>
          </p:cNvPr>
          <p:cNvSpPr txBox="1"/>
          <p:nvPr/>
        </p:nvSpPr>
        <p:spPr>
          <a:xfrm>
            <a:off x="2687782" y="55141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C9B2AF8-C1BD-E6FE-491E-BCFC42F14210}"/>
              </a:ext>
            </a:extLst>
          </p:cNvPr>
          <p:cNvSpPr txBox="1"/>
          <p:nvPr/>
        </p:nvSpPr>
        <p:spPr>
          <a:xfrm>
            <a:off x="1343891" y="422563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x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2EFAB9EB-433A-A5DF-BAEF-627DC7F32A91}"/>
              </a:ext>
            </a:extLst>
          </p:cNvPr>
          <p:cNvSpPr txBox="1"/>
          <p:nvPr/>
        </p:nvSpPr>
        <p:spPr>
          <a:xfrm>
            <a:off x="1474238" y="672505"/>
            <a:ext cx="709126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beam-beam forces are computed on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cartesian 3D Grid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discrete time step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At each step: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particles charge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deposited on the grid cells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scalar potential </a:t>
            </a:r>
            <a:r>
              <a:rPr lang="en-GB" sz="17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f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computed by solving for each slice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Poisson equations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(FFT method, Integrated Green Function</a:t>
            </a:r>
            <a:r>
              <a:rPr lang="en-GB" sz="17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Force on individual particles is computed 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interpolation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(both transverse kicks and energy change are applied)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 are propagated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single time step</a:t>
            </a:r>
            <a:endParaRPr lang="en-GB" sz="1700" dirty="0">
              <a:solidFill>
                <a:schemeClr val="tx2"/>
              </a:solidFill>
              <a:latin typeface="Symbol" pitchFamily="2" charset="2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4627B8A-F97B-6900-EA4D-25F4CF3658D9}"/>
              </a:ext>
            </a:extLst>
          </p:cNvPr>
          <p:cNvSpPr txBox="1"/>
          <p:nvPr/>
        </p:nvSpPr>
        <p:spPr>
          <a:xfrm>
            <a:off x="111034" y="6285802"/>
            <a:ext cx="76918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 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J. </a:t>
            </a:r>
            <a:r>
              <a:rPr lang="en-GB" sz="14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Qiang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“</a:t>
            </a:r>
            <a:r>
              <a:rPr lang="en-GB" sz="1400" i="1" dirty="0">
                <a:solidFill>
                  <a:schemeClr val="tx2"/>
                </a:solidFill>
                <a:effectLst/>
                <a:latin typeface="AdvPSTim"/>
              </a:rPr>
              <a:t>A parallel particle-in-cell model for beam–beam interaction in high energy ring colliders”, Journal of Computational Physics 198 </a:t>
            </a:r>
            <a:r>
              <a:rPr lang="en-GB" sz="1400" i="1" dirty="0">
                <a:solidFill>
                  <a:schemeClr val="tx2"/>
                </a:solidFill>
                <a:latin typeface="AdvPSTim"/>
              </a:rPr>
              <a:t>(2004) 278–294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2143989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BF87E-DBA2-D961-E0F7-5FBF27EC8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35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DC980-1524-F548-E416-C9DE758C6BB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Particle In Cell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B7C321-A072-4B73-9BF7-C6AF3006FD26}"/>
              </a:ext>
            </a:extLst>
          </p:cNvPr>
          <p:cNvGrpSpPr/>
          <p:nvPr/>
        </p:nvGrpSpPr>
        <p:grpSpPr>
          <a:xfrm>
            <a:off x="4108557" y="4174639"/>
            <a:ext cx="2389909" cy="805318"/>
            <a:chOff x="831273" y="3317814"/>
            <a:chExt cx="2389909" cy="80531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96FA2E4-4A35-81F6-D48E-3475B6DDB1C3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chemeClr val="accent1">
                <a:alpha val="358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51A4CE6-BD08-0957-4060-30B200AB9725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44A7D84-77E2-85C4-3D54-428CF74D4A07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4E94E79-B416-640A-F6B3-A97E59282E5F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C43686A-5B44-6781-A665-CE973DF2E784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384A776-E6BC-5FC1-5EA2-9AC3BEC0794C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CA237E5-08FF-E1AF-A050-ABC46CEDC7E3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BDB99EB-99E5-28CF-0341-3D9636A53AAB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704FA62-C9C4-5A64-09B1-08646D76085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47FD15D-DC54-8A27-A0AA-A8F4A4199E67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7613A7F-A9FE-565B-60CD-716412FA4281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7E83B92-EAED-7EF0-A343-F032C8BD0EA9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D8DC51F-3680-9794-A088-2E4D3F8BAB41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C036CC3-68C9-C6DA-C24E-E5218D9834A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B0CC27A-0C5C-5B23-3431-51181A09DAE5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53BF277-64DD-AA9C-BC8C-E6A54F90170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759BF8-1CE5-2FB8-2662-DDE67E95B9F6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2D11D3F-5657-55CE-8A9A-0C37416230A2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B3E6325-99FA-6688-DCEC-532CF4CCE77C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7965EB7-6620-4A27-E86B-41B497DA6BB1}"/>
              </a:ext>
            </a:extLst>
          </p:cNvPr>
          <p:cNvGrpSpPr/>
          <p:nvPr/>
        </p:nvGrpSpPr>
        <p:grpSpPr>
          <a:xfrm flipV="1">
            <a:off x="2387934" y="4214990"/>
            <a:ext cx="2389909" cy="805318"/>
            <a:chOff x="831273" y="3317814"/>
            <a:chExt cx="2389909" cy="80531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F867FC5-583C-07C2-2ED9-30E0DBC707CB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rgbClr val="FF0000">
                <a:alpha val="358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83DB118-F77A-80D3-219F-54D64AE049B9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5A82282-3598-40B9-28A9-C9E0B8E2BE6B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98AAE2-617E-32A2-BD8F-A8629986F32D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5406FF7-B0CB-B367-5B55-A14CAD7EE442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BA5A192-D240-3284-BA0E-E3E1C98E9839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9496C51-3B01-6783-3B10-170E97BA61A5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F5E5F4F-A106-B2D2-03E6-F4F47A080AD5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C3F275C-29B6-620E-DB74-09DEE5D2124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B5C16D7-A218-E187-0D08-CEE03A81BEE8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85F8230-4CAC-51FC-7428-CF4C2ED9D412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5940E9-A769-C153-BD76-28050AF94BA6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7461670-BC17-EF73-7852-E15D9FD4DD79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C91D0E2-F339-2B3E-9465-199E57713A8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542781C-59A7-B236-862C-8A1E0F1CC673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7CA2E39-EA0B-3F05-4529-2A2076DFADB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29DD623-4172-C4E9-4E37-69B6F7B13E29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C94D570-310E-FBF2-D0D3-122E34E2567A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9CF2852-A4B0-B115-0C4F-5B9DF867CF71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21860E-2760-6B86-6FC9-821392BD5A1D}"/>
              </a:ext>
            </a:extLst>
          </p:cNvPr>
          <p:cNvCxnSpPr>
            <a:cxnSpLocks/>
          </p:cNvCxnSpPr>
          <p:nvPr/>
        </p:nvCxnSpPr>
        <p:spPr>
          <a:xfrm>
            <a:off x="1693333" y="536786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AA98E7-DC0C-5CED-C9A6-2D7A8511E2ED}"/>
              </a:ext>
            </a:extLst>
          </p:cNvPr>
          <p:cNvCxnSpPr>
            <a:cxnSpLocks/>
          </p:cNvCxnSpPr>
          <p:nvPr/>
        </p:nvCxnSpPr>
        <p:spPr>
          <a:xfrm>
            <a:off x="1591735" y="511104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36B29F-34C8-1E8C-C74E-6ED363371B14}"/>
              </a:ext>
            </a:extLst>
          </p:cNvPr>
          <p:cNvCxnSpPr>
            <a:cxnSpLocks/>
          </p:cNvCxnSpPr>
          <p:nvPr/>
        </p:nvCxnSpPr>
        <p:spPr>
          <a:xfrm>
            <a:off x="1591735" y="4597400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E2BD6-AD6D-D3B0-A85E-84BB0DF85BCA}"/>
              </a:ext>
            </a:extLst>
          </p:cNvPr>
          <p:cNvCxnSpPr>
            <a:cxnSpLocks/>
          </p:cNvCxnSpPr>
          <p:nvPr/>
        </p:nvCxnSpPr>
        <p:spPr>
          <a:xfrm>
            <a:off x="1591735" y="434057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56D5CD4-1601-7372-848F-4637D3398CFA}"/>
              </a:ext>
            </a:extLst>
          </p:cNvPr>
          <p:cNvCxnSpPr>
            <a:cxnSpLocks/>
          </p:cNvCxnSpPr>
          <p:nvPr/>
        </p:nvCxnSpPr>
        <p:spPr>
          <a:xfrm>
            <a:off x="1591735" y="4854222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C8A67F-A94F-D26F-8F74-BF328578A80A}"/>
              </a:ext>
            </a:extLst>
          </p:cNvPr>
          <p:cNvCxnSpPr>
            <a:cxnSpLocks/>
          </p:cNvCxnSpPr>
          <p:nvPr/>
        </p:nvCxnSpPr>
        <p:spPr>
          <a:xfrm>
            <a:off x="1591735" y="4083756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0C9DBCD-4A11-F2F0-C887-10D203D0EB13}"/>
              </a:ext>
            </a:extLst>
          </p:cNvPr>
          <p:cNvCxnSpPr>
            <a:cxnSpLocks/>
          </p:cNvCxnSpPr>
          <p:nvPr/>
        </p:nvCxnSpPr>
        <p:spPr>
          <a:xfrm>
            <a:off x="1591735" y="382693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EBDFF7B-61E3-1AEF-09FB-A91DB0C92878}"/>
              </a:ext>
            </a:extLst>
          </p:cNvPr>
          <p:cNvCxnSpPr>
            <a:cxnSpLocks/>
          </p:cNvCxnSpPr>
          <p:nvPr/>
        </p:nvCxnSpPr>
        <p:spPr>
          <a:xfrm>
            <a:off x="181186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AF4B4B3-1EF7-AF27-E309-BE1400AF4A72}"/>
              </a:ext>
            </a:extLst>
          </p:cNvPr>
          <p:cNvCxnSpPr>
            <a:cxnSpLocks/>
          </p:cNvCxnSpPr>
          <p:nvPr/>
        </p:nvCxnSpPr>
        <p:spPr>
          <a:xfrm>
            <a:off x="229523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923E30E-3754-FF85-BB05-C39B4AE40BC8}"/>
              </a:ext>
            </a:extLst>
          </p:cNvPr>
          <p:cNvCxnSpPr>
            <a:cxnSpLocks/>
          </p:cNvCxnSpPr>
          <p:nvPr/>
        </p:nvCxnSpPr>
        <p:spPr>
          <a:xfrm>
            <a:off x="277860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6253A26-E355-D925-1BFA-90E9E2C7239B}"/>
              </a:ext>
            </a:extLst>
          </p:cNvPr>
          <p:cNvCxnSpPr>
            <a:cxnSpLocks/>
          </p:cNvCxnSpPr>
          <p:nvPr/>
        </p:nvCxnSpPr>
        <p:spPr>
          <a:xfrm>
            <a:off x="326197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4CCA665-6106-465C-69D9-53F9F14458EC}"/>
              </a:ext>
            </a:extLst>
          </p:cNvPr>
          <p:cNvCxnSpPr>
            <a:cxnSpLocks/>
          </p:cNvCxnSpPr>
          <p:nvPr/>
        </p:nvCxnSpPr>
        <p:spPr>
          <a:xfrm>
            <a:off x="374534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481198-3833-A7FE-F268-B22DB788181C}"/>
              </a:ext>
            </a:extLst>
          </p:cNvPr>
          <p:cNvCxnSpPr>
            <a:cxnSpLocks/>
          </p:cNvCxnSpPr>
          <p:nvPr/>
        </p:nvCxnSpPr>
        <p:spPr>
          <a:xfrm>
            <a:off x="422871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908D738-7C81-3E5E-9952-2F920BB33843}"/>
              </a:ext>
            </a:extLst>
          </p:cNvPr>
          <p:cNvCxnSpPr>
            <a:cxnSpLocks/>
          </p:cNvCxnSpPr>
          <p:nvPr/>
        </p:nvCxnSpPr>
        <p:spPr>
          <a:xfrm>
            <a:off x="471208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2242FB6-DB32-D22F-426E-D2E1422D0CC5}"/>
              </a:ext>
            </a:extLst>
          </p:cNvPr>
          <p:cNvCxnSpPr>
            <a:cxnSpLocks/>
          </p:cNvCxnSpPr>
          <p:nvPr/>
        </p:nvCxnSpPr>
        <p:spPr>
          <a:xfrm>
            <a:off x="519545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668BFF4-5E33-4566-D370-17CFCE6919C2}"/>
              </a:ext>
            </a:extLst>
          </p:cNvPr>
          <p:cNvCxnSpPr>
            <a:cxnSpLocks/>
          </p:cNvCxnSpPr>
          <p:nvPr/>
        </p:nvCxnSpPr>
        <p:spPr>
          <a:xfrm>
            <a:off x="567882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EE93FE3-9569-5A3F-5A17-5FEB12FA15D6}"/>
              </a:ext>
            </a:extLst>
          </p:cNvPr>
          <p:cNvCxnSpPr>
            <a:cxnSpLocks/>
          </p:cNvCxnSpPr>
          <p:nvPr/>
        </p:nvCxnSpPr>
        <p:spPr>
          <a:xfrm>
            <a:off x="616219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AFCF9AC-4DA5-06C0-F530-A28EC3754FA5}"/>
              </a:ext>
            </a:extLst>
          </p:cNvPr>
          <p:cNvCxnSpPr>
            <a:cxnSpLocks/>
          </p:cNvCxnSpPr>
          <p:nvPr/>
        </p:nvCxnSpPr>
        <p:spPr>
          <a:xfrm>
            <a:off x="664556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1F14A82-4049-1621-7367-18DBA7F44089}"/>
              </a:ext>
            </a:extLst>
          </p:cNvPr>
          <p:cNvCxnSpPr>
            <a:cxnSpLocks/>
          </p:cNvCxnSpPr>
          <p:nvPr/>
        </p:nvCxnSpPr>
        <p:spPr>
          <a:xfrm>
            <a:off x="7128934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A293116C-E834-D687-5222-431CA6BF2AAF}"/>
              </a:ext>
            </a:extLst>
          </p:cNvPr>
          <p:cNvGrpSpPr/>
          <p:nvPr/>
        </p:nvGrpSpPr>
        <p:grpSpPr>
          <a:xfrm>
            <a:off x="1670442" y="4414982"/>
            <a:ext cx="1131761" cy="1131761"/>
            <a:chOff x="1504188" y="5357091"/>
            <a:chExt cx="1131761" cy="1131761"/>
          </a:xfrm>
        </p:grpSpPr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4101D02D-47A0-C123-7840-DA9852E717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1268" y="5357091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8333034A-D8C3-2C2C-9441-502050E4DA78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2070069" y="5906656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43CEBC17-FF3D-BA2E-8BDD-7B3FF4076FA0}"/>
              </a:ext>
            </a:extLst>
          </p:cNvPr>
          <p:cNvSpPr txBox="1"/>
          <p:nvPr/>
        </p:nvSpPr>
        <p:spPr>
          <a:xfrm>
            <a:off x="2687782" y="55141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E95A2837-A20B-C1B0-925A-91078916ECE5}"/>
              </a:ext>
            </a:extLst>
          </p:cNvPr>
          <p:cNvSpPr txBox="1"/>
          <p:nvPr/>
        </p:nvSpPr>
        <p:spPr>
          <a:xfrm>
            <a:off x="1343891" y="422563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x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708E31F-C69E-0BBD-D8C6-D83EED7BCF46}"/>
              </a:ext>
            </a:extLst>
          </p:cNvPr>
          <p:cNvSpPr txBox="1"/>
          <p:nvPr/>
        </p:nvSpPr>
        <p:spPr>
          <a:xfrm>
            <a:off x="1474238" y="672505"/>
            <a:ext cx="709126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beam-beam forces are computed on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cartesian 3D Grid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discrete time step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At each step: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particles charge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deposited on the grid cells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scalar potential </a:t>
            </a:r>
            <a:r>
              <a:rPr lang="en-GB" sz="17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f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computed by solving for each slice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Poisson equations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(FFT method, Integrated Green Function</a:t>
            </a:r>
            <a:r>
              <a:rPr lang="en-GB" sz="17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Force on individual particles is computed 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interpolation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(both transverse kicks and energy change are applied)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 are propagated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single time step</a:t>
            </a:r>
            <a:endParaRPr lang="en-GB" sz="1700" dirty="0">
              <a:solidFill>
                <a:schemeClr val="tx2"/>
              </a:solidFill>
              <a:latin typeface="Symbol" pitchFamily="2" charset="2"/>
              <a:cs typeface="Calibri" panose="020F050202020403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D1806B3-7AC6-C765-C929-B12EA40585DA}"/>
              </a:ext>
            </a:extLst>
          </p:cNvPr>
          <p:cNvSpPr txBox="1"/>
          <p:nvPr/>
        </p:nvSpPr>
        <p:spPr>
          <a:xfrm>
            <a:off x="111034" y="6285802"/>
            <a:ext cx="76918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 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J. </a:t>
            </a:r>
            <a:r>
              <a:rPr lang="en-GB" sz="14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Qiang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“</a:t>
            </a:r>
            <a:r>
              <a:rPr lang="en-GB" sz="1400" i="1" dirty="0">
                <a:solidFill>
                  <a:schemeClr val="tx2"/>
                </a:solidFill>
                <a:effectLst/>
                <a:latin typeface="AdvPSTim"/>
              </a:rPr>
              <a:t>A parallel particle-in-cell model for beam–beam interaction in high energy ring colliders”, Journal of Computational Physics 198 </a:t>
            </a:r>
            <a:r>
              <a:rPr lang="en-GB" sz="1400" i="1" dirty="0">
                <a:solidFill>
                  <a:schemeClr val="tx2"/>
                </a:solidFill>
                <a:latin typeface="AdvPSTim"/>
              </a:rPr>
              <a:t>(2004) 278–294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296647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5BF87E-DBA2-D961-E0F7-5FBF27EC8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36</a:t>
            </a:fld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DDC980-1524-F548-E416-C9DE758C6BB1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Particle In Cell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B7C321-A072-4B73-9BF7-C6AF3006FD26}"/>
              </a:ext>
            </a:extLst>
          </p:cNvPr>
          <p:cNvGrpSpPr/>
          <p:nvPr/>
        </p:nvGrpSpPr>
        <p:grpSpPr>
          <a:xfrm>
            <a:off x="4592649" y="4174639"/>
            <a:ext cx="2389909" cy="805318"/>
            <a:chOff x="831273" y="3317814"/>
            <a:chExt cx="2389909" cy="805318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496FA2E4-4A35-81F6-D48E-3475B6DDB1C3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chemeClr val="accent1">
                <a:alpha val="35838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51A4CE6-BD08-0957-4060-30B200AB9725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44A7D84-77E2-85C4-3D54-428CF74D4A07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74E94E79-B416-640A-F6B3-A97E59282E5F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C43686A-5B44-6781-A665-CE973DF2E784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384A776-E6BC-5FC1-5EA2-9AC3BEC0794C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CA237E5-08FF-E1AF-A050-ABC46CEDC7E3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BDB99EB-99E5-28CF-0341-3D9636A53AAB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704FA62-C9C4-5A64-09B1-08646D76085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447FD15D-DC54-8A27-A0AA-A8F4A4199E67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F7613A7F-A9FE-565B-60CD-716412FA4281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7E83B92-EAED-7EF0-A343-F032C8BD0EA9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D8DC51F-3680-9794-A088-2E4D3F8BAB41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C036CC3-68C9-C6DA-C24E-E5218D9834A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B0CC27A-0C5C-5B23-3431-51181A09DAE5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53BF277-64DD-AA9C-BC8C-E6A54F90170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3759BF8-1CE5-2FB8-2662-DDE67E95B9F6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2D11D3F-5657-55CE-8A9A-0C37416230A2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B3E6325-99FA-6688-DCEC-532CF4CCE77C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7965EB7-6620-4A27-E86B-41B497DA6BB1}"/>
              </a:ext>
            </a:extLst>
          </p:cNvPr>
          <p:cNvGrpSpPr/>
          <p:nvPr/>
        </p:nvGrpSpPr>
        <p:grpSpPr>
          <a:xfrm flipV="1">
            <a:off x="1917289" y="4214990"/>
            <a:ext cx="2389909" cy="805318"/>
            <a:chOff x="831273" y="3317814"/>
            <a:chExt cx="2389909" cy="805318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F867FC5-583C-07C2-2ED9-30E0DBC707CB}"/>
                </a:ext>
              </a:extLst>
            </p:cNvPr>
            <p:cNvSpPr/>
            <p:nvPr/>
          </p:nvSpPr>
          <p:spPr>
            <a:xfrm rot="20310294">
              <a:off x="831273" y="3429000"/>
              <a:ext cx="2389909" cy="623455"/>
            </a:xfrm>
            <a:prstGeom prst="ellipse">
              <a:avLst/>
            </a:prstGeom>
            <a:solidFill>
              <a:srgbClr val="FF0000">
                <a:alpha val="35838"/>
              </a:srgb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083DB118-F77A-80D3-219F-54D64AE049B9}"/>
                </a:ext>
              </a:extLst>
            </p:cNvPr>
            <p:cNvSpPr/>
            <p:nvPr/>
          </p:nvSpPr>
          <p:spPr>
            <a:xfrm>
              <a:off x="1377021" y="3781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5A82282-3598-40B9-28A9-C9E0B8E2BE6B}"/>
                </a:ext>
              </a:extLst>
            </p:cNvPr>
            <p:cNvSpPr/>
            <p:nvPr/>
          </p:nvSpPr>
          <p:spPr>
            <a:xfrm>
              <a:off x="1629026" y="371514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98AAE2-617E-32A2-BD8F-A8629986F32D}"/>
                </a:ext>
              </a:extLst>
            </p:cNvPr>
            <p:cNvSpPr/>
            <p:nvPr/>
          </p:nvSpPr>
          <p:spPr>
            <a:xfrm>
              <a:off x="1583323" y="39327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D5406FF7-B0CB-B367-5B55-A14CAD7EE442}"/>
                </a:ext>
              </a:extLst>
            </p:cNvPr>
            <p:cNvSpPr/>
            <p:nvPr/>
          </p:nvSpPr>
          <p:spPr>
            <a:xfrm>
              <a:off x="1855003" y="388529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2BA5A192-D240-3284-BA0E-E3E1C98E9839}"/>
                </a:ext>
              </a:extLst>
            </p:cNvPr>
            <p:cNvSpPr/>
            <p:nvPr/>
          </p:nvSpPr>
          <p:spPr>
            <a:xfrm>
              <a:off x="2160007" y="3546309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9496C51-3B01-6783-3B10-170E97BA61A5}"/>
                </a:ext>
              </a:extLst>
            </p:cNvPr>
            <p:cNvSpPr/>
            <p:nvPr/>
          </p:nvSpPr>
          <p:spPr>
            <a:xfrm>
              <a:off x="2388403" y="34003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F5E5F4F-A106-B2D2-03E6-F4F47A080AD5}"/>
                </a:ext>
              </a:extLst>
            </p:cNvPr>
            <p:cNvSpPr/>
            <p:nvPr/>
          </p:nvSpPr>
          <p:spPr>
            <a:xfrm>
              <a:off x="2374548" y="3677478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C3F275C-29B6-620E-DB74-09DEE5D21243}"/>
                </a:ext>
              </a:extLst>
            </p:cNvPr>
            <p:cNvSpPr/>
            <p:nvPr/>
          </p:nvSpPr>
          <p:spPr>
            <a:xfrm>
              <a:off x="1874675" y="3714710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0B5C16D7-A218-E187-0D08-CEE03A81BEE8}"/>
                </a:ext>
              </a:extLst>
            </p:cNvPr>
            <p:cNvSpPr/>
            <p:nvPr/>
          </p:nvSpPr>
          <p:spPr>
            <a:xfrm>
              <a:off x="1907927" y="354004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C85F8230-4CAC-51FC-7428-CF4C2ED9D412}"/>
                </a:ext>
              </a:extLst>
            </p:cNvPr>
            <p:cNvSpPr/>
            <p:nvPr/>
          </p:nvSpPr>
          <p:spPr>
            <a:xfrm>
              <a:off x="1313692" y="39660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B5940E9-A769-C153-BD76-28050AF94BA6}"/>
                </a:ext>
              </a:extLst>
            </p:cNvPr>
            <p:cNvSpPr/>
            <p:nvPr/>
          </p:nvSpPr>
          <p:spPr>
            <a:xfrm>
              <a:off x="2053123" y="3873105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C7461670-BC17-EF73-7852-E15D9FD4DD79}"/>
                </a:ext>
              </a:extLst>
            </p:cNvPr>
            <p:cNvSpPr/>
            <p:nvPr/>
          </p:nvSpPr>
          <p:spPr>
            <a:xfrm>
              <a:off x="2171730" y="3720353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C91D0E2-F339-2B3E-9465-199E57713A80}"/>
                </a:ext>
              </a:extLst>
            </p:cNvPr>
            <p:cNvSpPr/>
            <p:nvPr/>
          </p:nvSpPr>
          <p:spPr>
            <a:xfrm>
              <a:off x="2540803" y="3552787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542781C-59A7-B236-862C-8A1E0F1CC673}"/>
                </a:ext>
              </a:extLst>
            </p:cNvPr>
            <p:cNvSpPr/>
            <p:nvPr/>
          </p:nvSpPr>
          <p:spPr>
            <a:xfrm>
              <a:off x="2609244" y="3317814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07CA2E39-EA0B-3F05-4529-2A2076DFADB8}"/>
                </a:ext>
              </a:extLst>
            </p:cNvPr>
            <p:cNvSpPr/>
            <p:nvPr/>
          </p:nvSpPr>
          <p:spPr>
            <a:xfrm>
              <a:off x="2747309" y="348335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29DD623-4172-C4E9-4E37-69B6F7B13E29}"/>
                </a:ext>
              </a:extLst>
            </p:cNvPr>
            <p:cNvSpPr/>
            <p:nvPr/>
          </p:nvSpPr>
          <p:spPr>
            <a:xfrm>
              <a:off x="2839291" y="3331852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C94D570-310E-FBF2-D0D3-122E34E2567A}"/>
                </a:ext>
              </a:extLst>
            </p:cNvPr>
            <p:cNvSpPr/>
            <p:nvPr/>
          </p:nvSpPr>
          <p:spPr>
            <a:xfrm>
              <a:off x="1125016" y="397662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A9CF2852-A4B0-B115-0C4F-5B9DF867CF71}"/>
                </a:ext>
              </a:extLst>
            </p:cNvPr>
            <p:cNvSpPr/>
            <p:nvPr/>
          </p:nvSpPr>
          <p:spPr>
            <a:xfrm>
              <a:off x="1431658" y="4039101"/>
              <a:ext cx="84031" cy="84031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221860E-2760-6B86-6FC9-821392BD5A1D}"/>
              </a:ext>
            </a:extLst>
          </p:cNvPr>
          <p:cNvCxnSpPr>
            <a:cxnSpLocks/>
          </p:cNvCxnSpPr>
          <p:nvPr/>
        </p:nvCxnSpPr>
        <p:spPr>
          <a:xfrm>
            <a:off x="1693333" y="536786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0AA98E7-DC0C-5CED-C9A6-2D7A8511E2ED}"/>
              </a:ext>
            </a:extLst>
          </p:cNvPr>
          <p:cNvCxnSpPr>
            <a:cxnSpLocks/>
          </p:cNvCxnSpPr>
          <p:nvPr/>
        </p:nvCxnSpPr>
        <p:spPr>
          <a:xfrm>
            <a:off x="1591735" y="511104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336B29F-34C8-1E8C-C74E-6ED363371B14}"/>
              </a:ext>
            </a:extLst>
          </p:cNvPr>
          <p:cNvCxnSpPr>
            <a:cxnSpLocks/>
          </p:cNvCxnSpPr>
          <p:nvPr/>
        </p:nvCxnSpPr>
        <p:spPr>
          <a:xfrm>
            <a:off x="1591735" y="4597400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E2BD6-AD6D-D3B0-A85E-84BB0DF85BCA}"/>
              </a:ext>
            </a:extLst>
          </p:cNvPr>
          <p:cNvCxnSpPr>
            <a:cxnSpLocks/>
          </p:cNvCxnSpPr>
          <p:nvPr/>
        </p:nvCxnSpPr>
        <p:spPr>
          <a:xfrm>
            <a:off x="1591735" y="4340578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056D5CD4-1601-7372-848F-4637D3398CFA}"/>
              </a:ext>
            </a:extLst>
          </p:cNvPr>
          <p:cNvCxnSpPr>
            <a:cxnSpLocks/>
          </p:cNvCxnSpPr>
          <p:nvPr/>
        </p:nvCxnSpPr>
        <p:spPr>
          <a:xfrm>
            <a:off x="1591735" y="4854222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0EC8A67F-A94F-D26F-8F74-BF328578A80A}"/>
              </a:ext>
            </a:extLst>
          </p:cNvPr>
          <p:cNvCxnSpPr>
            <a:cxnSpLocks/>
          </p:cNvCxnSpPr>
          <p:nvPr/>
        </p:nvCxnSpPr>
        <p:spPr>
          <a:xfrm>
            <a:off x="1591735" y="4083756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0C9DBCD-4A11-F2F0-C887-10D203D0EB13}"/>
              </a:ext>
            </a:extLst>
          </p:cNvPr>
          <p:cNvCxnSpPr>
            <a:cxnSpLocks/>
          </p:cNvCxnSpPr>
          <p:nvPr/>
        </p:nvCxnSpPr>
        <p:spPr>
          <a:xfrm>
            <a:off x="1591735" y="3826934"/>
            <a:ext cx="57573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2EBDFF7B-61E3-1AEF-09FB-A91DB0C92878}"/>
              </a:ext>
            </a:extLst>
          </p:cNvPr>
          <p:cNvCxnSpPr>
            <a:cxnSpLocks/>
          </p:cNvCxnSpPr>
          <p:nvPr/>
        </p:nvCxnSpPr>
        <p:spPr>
          <a:xfrm>
            <a:off x="181186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AF4B4B3-1EF7-AF27-E309-BE1400AF4A72}"/>
              </a:ext>
            </a:extLst>
          </p:cNvPr>
          <p:cNvCxnSpPr>
            <a:cxnSpLocks/>
          </p:cNvCxnSpPr>
          <p:nvPr/>
        </p:nvCxnSpPr>
        <p:spPr>
          <a:xfrm>
            <a:off x="229523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923E30E-3754-FF85-BB05-C39B4AE40BC8}"/>
              </a:ext>
            </a:extLst>
          </p:cNvPr>
          <p:cNvCxnSpPr>
            <a:cxnSpLocks/>
          </p:cNvCxnSpPr>
          <p:nvPr/>
        </p:nvCxnSpPr>
        <p:spPr>
          <a:xfrm>
            <a:off x="277860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06253A26-E355-D925-1BFA-90E9E2C7239B}"/>
              </a:ext>
            </a:extLst>
          </p:cNvPr>
          <p:cNvCxnSpPr>
            <a:cxnSpLocks/>
          </p:cNvCxnSpPr>
          <p:nvPr/>
        </p:nvCxnSpPr>
        <p:spPr>
          <a:xfrm>
            <a:off x="326197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4CCA665-6106-465C-69D9-53F9F14458EC}"/>
              </a:ext>
            </a:extLst>
          </p:cNvPr>
          <p:cNvCxnSpPr>
            <a:cxnSpLocks/>
          </p:cNvCxnSpPr>
          <p:nvPr/>
        </p:nvCxnSpPr>
        <p:spPr>
          <a:xfrm>
            <a:off x="3745348" y="3640666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F481198-3833-A7FE-F268-B22DB788181C}"/>
              </a:ext>
            </a:extLst>
          </p:cNvPr>
          <p:cNvCxnSpPr>
            <a:cxnSpLocks/>
          </p:cNvCxnSpPr>
          <p:nvPr/>
        </p:nvCxnSpPr>
        <p:spPr>
          <a:xfrm>
            <a:off x="422871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908D738-7C81-3E5E-9952-2F920BB33843}"/>
              </a:ext>
            </a:extLst>
          </p:cNvPr>
          <p:cNvCxnSpPr>
            <a:cxnSpLocks/>
          </p:cNvCxnSpPr>
          <p:nvPr/>
        </p:nvCxnSpPr>
        <p:spPr>
          <a:xfrm>
            <a:off x="471208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E2242FB6-DB32-D22F-426E-D2E1422D0CC5}"/>
              </a:ext>
            </a:extLst>
          </p:cNvPr>
          <p:cNvCxnSpPr>
            <a:cxnSpLocks/>
          </p:cNvCxnSpPr>
          <p:nvPr/>
        </p:nvCxnSpPr>
        <p:spPr>
          <a:xfrm>
            <a:off x="519545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D668BFF4-5E33-4566-D370-17CFCE6919C2}"/>
              </a:ext>
            </a:extLst>
          </p:cNvPr>
          <p:cNvCxnSpPr>
            <a:cxnSpLocks/>
          </p:cNvCxnSpPr>
          <p:nvPr/>
        </p:nvCxnSpPr>
        <p:spPr>
          <a:xfrm>
            <a:off x="567882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EE93FE3-9569-5A3F-5A17-5FEB12FA15D6}"/>
              </a:ext>
            </a:extLst>
          </p:cNvPr>
          <p:cNvCxnSpPr>
            <a:cxnSpLocks/>
          </p:cNvCxnSpPr>
          <p:nvPr/>
        </p:nvCxnSpPr>
        <p:spPr>
          <a:xfrm>
            <a:off x="616219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AFCF9AC-4DA5-06C0-F530-A28EC3754FA5}"/>
              </a:ext>
            </a:extLst>
          </p:cNvPr>
          <p:cNvCxnSpPr>
            <a:cxnSpLocks/>
          </p:cNvCxnSpPr>
          <p:nvPr/>
        </p:nvCxnSpPr>
        <p:spPr>
          <a:xfrm>
            <a:off x="6645568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1F14A82-4049-1621-7367-18DBA7F44089}"/>
              </a:ext>
            </a:extLst>
          </p:cNvPr>
          <p:cNvCxnSpPr>
            <a:cxnSpLocks/>
          </p:cNvCxnSpPr>
          <p:nvPr/>
        </p:nvCxnSpPr>
        <p:spPr>
          <a:xfrm>
            <a:off x="7128934" y="3613285"/>
            <a:ext cx="0" cy="19473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38447AD-8BE5-D8AC-A61B-05E7BD1FD37E}"/>
              </a:ext>
            </a:extLst>
          </p:cNvPr>
          <p:cNvGrpSpPr/>
          <p:nvPr/>
        </p:nvGrpSpPr>
        <p:grpSpPr>
          <a:xfrm>
            <a:off x="1670442" y="4414982"/>
            <a:ext cx="1131761" cy="1131761"/>
            <a:chOff x="1504188" y="5357091"/>
            <a:chExt cx="1131761" cy="1131761"/>
          </a:xfrm>
        </p:grpSpPr>
        <p:cxnSp>
          <p:nvCxnSpPr>
            <p:cNvPr id="2" name="Straight Arrow Connector 1">
              <a:extLst>
                <a:ext uri="{FF2B5EF4-FFF2-40B4-BE49-F238E27FC236}">
                  <a16:creationId xmlns:a16="http://schemas.microsoft.com/office/drawing/2014/main" id="{FD450A8B-2FFB-1652-0127-0676734032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11268" y="5357091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BDD1248C-FD80-D97E-197F-ECF19BCA60B3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2070069" y="5906656"/>
              <a:ext cx="0" cy="11317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541D3B1F-842E-1B60-5647-F2444ACA4F35}"/>
              </a:ext>
            </a:extLst>
          </p:cNvPr>
          <p:cNvSpPr txBox="1"/>
          <p:nvPr/>
        </p:nvSpPr>
        <p:spPr>
          <a:xfrm>
            <a:off x="2687782" y="55141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B733466-4B37-9AEE-9A2C-2659B58FECB6}"/>
              </a:ext>
            </a:extLst>
          </p:cNvPr>
          <p:cNvSpPr txBox="1"/>
          <p:nvPr/>
        </p:nvSpPr>
        <p:spPr>
          <a:xfrm>
            <a:off x="1343891" y="422563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x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D15221B9-0665-997F-EAEE-FDF5D55A0556}"/>
              </a:ext>
            </a:extLst>
          </p:cNvPr>
          <p:cNvSpPr txBox="1"/>
          <p:nvPr/>
        </p:nvSpPr>
        <p:spPr>
          <a:xfrm>
            <a:off x="1474238" y="672505"/>
            <a:ext cx="7091264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beam-beam forces are computed on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cartesian 3D Grid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using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discrete time step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At each step: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particles charge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deposited on the grid cells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scalar potential </a:t>
            </a:r>
            <a:r>
              <a:rPr lang="en-GB" sz="17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f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computed by solving for each slice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2D Poisson equations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(FFT method, Integrated Green Function</a:t>
            </a:r>
            <a:r>
              <a:rPr lang="en-GB" sz="17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Force on individual particles is computed by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interpolation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(both transverse kicks and energy change are applied)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Particles are propagated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a single time step</a:t>
            </a:r>
            <a:endParaRPr lang="en-GB" sz="1700" dirty="0">
              <a:solidFill>
                <a:schemeClr val="tx2"/>
              </a:solidFill>
              <a:latin typeface="Symbol" pitchFamily="2" charset="2"/>
              <a:cs typeface="Calibri" panose="020F0502020204030204" pitchFamily="34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8F28E5F-37DD-5415-CE12-8F03DBFE9BE1}"/>
              </a:ext>
            </a:extLst>
          </p:cNvPr>
          <p:cNvSpPr txBox="1"/>
          <p:nvPr/>
        </p:nvSpPr>
        <p:spPr>
          <a:xfrm>
            <a:off x="111034" y="6285802"/>
            <a:ext cx="769184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i="1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(1) 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J. </a:t>
            </a:r>
            <a:r>
              <a:rPr lang="en-GB" sz="1400" i="1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Qiang</a:t>
            </a:r>
            <a:r>
              <a:rPr lang="en-GB" sz="1400" i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“</a:t>
            </a:r>
            <a:r>
              <a:rPr lang="en-GB" sz="1400" i="1" dirty="0">
                <a:solidFill>
                  <a:schemeClr val="tx2"/>
                </a:solidFill>
                <a:effectLst/>
                <a:latin typeface="AdvPSTim"/>
              </a:rPr>
              <a:t>A parallel particle-in-cell model for beam–beam interaction in high energy ring colliders”, Journal of Computational Physics 198 </a:t>
            </a:r>
            <a:r>
              <a:rPr lang="en-GB" sz="1400" i="1" dirty="0">
                <a:solidFill>
                  <a:schemeClr val="tx2"/>
                </a:solidFill>
                <a:latin typeface="AdvPSTim"/>
              </a:rPr>
              <a:t>(2004) 278–294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17575250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537F78-80D6-F357-BF5D-37961F159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37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A9838C-B73B-3195-41C6-B449C3B5B55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3999" y="2855235"/>
            <a:ext cx="4860001" cy="324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DEFDE0A-FA7B-D740-8CDC-42AAE4E29BE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855235"/>
            <a:ext cx="4860000" cy="324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4D15E5-371B-4097-75B2-F73ED3D2CAA9}"/>
              </a:ext>
            </a:extLst>
          </p:cNvPr>
          <p:cNvSpPr txBox="1"/>
          <p:nvPr/>
        </p:nvSpPr>
        <p:spPr>
          <a:xfrm>
            <a:off x="2647405" y="2558035"/>
            <a:ext cx="4084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b="1" dirty="0"/>
              <a:t>Check on kick received by particles with a large angle as a function of the arrival time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FEBB3E-26F9-2F09-59F3-52488647203F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Strong-strong simulations – Particle In Cell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2FCE4F-670C-6AC8-8671-FB380EDAFD4E}"/>
              </a:ext>
            </a:extLst>
          </p:cNvPr>
          <p:cNvSpPr txBox="1"/>
          <p:nvPr/>
        </p:nvSpPr>
        <p:spPr>
          <a:xfrm>
            <a:off x="3091541" y="5305584"/>
            <a:ext cx="1279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Transverse kick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87830A-7DA1-C8B3-C119-64D979725FA5}"/>
              </a:ext>
            </a:extLst>
          </p:cNvPr>
          <p:cNvSpPr txBox="1"/>
          <p:nvPr/>
        </p:nvSpPr>
        <p:spPr>
          <a:xfrm>
            <a:off x="7406643" y="5305584"/>
            <a:ext cx="1248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Energy change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7C76930-90C9-5364-9387-C6F7D34D61D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56322" y="5231561"/>
            <a:ext cx="1153264" cy="3526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FD1AB41-0F3B-52F7-3294-C80614A31F9A}"/>
              </a:ext>
            </a:extLst>
          </p:cNvPr>
          <p:cNvSpPr txBox="1"/>
          <p:nvPr/>
        </p:nvSpPr>
        <p:spPr>
          <a:xfrm>
            <a:off x="1474237" y="672505"/>
            <a:ext cx="741258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 from PIC computations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checked against Hirata method for Gaussian distribution</a:t>
            </a:r>
          </a:p>
          <a:p>
            <a:pPr>
              <a:spcBef>
                <a:spcPts val="600"/>
              </a:spcBef>
            </a:pPr>
            <a:endParaRPr lang="en-GB" sz="1700" b="1" dirty="0">
              <a:solidFill>
                <a:srgbClr val="2962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GPU acceleration available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for PIC calculation: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Observed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speed-up of about x30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single CPU process</a:t>
            </a:r>
          </a:p>
        </p:txBody>
      </p:sp>
    </p:spTree>
    <p:extLst>
      <p:ext uri="{BB962C8B-B14F-4D97-AF65-F5344CB8AC3E}">
        <p14:creationId xmlns:p14="http://schemas.microsoft.com/office/powerpoint/2010/main" val="33835516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71918" y="870669"/>
            <a:ext cx="5300422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Architecture and main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Twiss module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Optimized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Collective effects (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wakefields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spacecharge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, IBS)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Beam-beam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Weak-strong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(soft-Gaussian)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and Bhabha effect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(Particle In Cell)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Summary and final remarks</a:t>
            </a:r>
          </a:p>
        </p:txBody>
      </p:sp>
    </p:spTree>
    <p:extLst>
      <p:ext uri="{BB962C8B-B14F-4D97-AF65-F5344CB8AC3E}">
        <p14:creationId xmlns:p14="http://schemas.microsoft.com/office/powerpoint/2010/main" val="1613140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39</a:t>
            </a:fld>
            <a:endParaRPr dirty="0"/>
          </a:p>
        </p:txBody>
      </p:sp>
      <p:sp>
        <p:nvSpPr>
          <p:cNvPr id="2" name="Google Shape;175;p7">
            <a:extLst>
              <a:ext uri="{FF2B5EF4-FFF2-40B4-BE49-F238E27FC236}">
                <a16:creationId xmlns:a16="http://schemas.microsoft.com/office/drawing/2014/main" id="{A4107F81-CC57-4B22-2D96-DA0D56813D7E}"/>
              </a:ext>
            </a:extLst>
          </p:cNvPr>
          <p:cNvSpPr txBox="1"/>
          <p:nvPr/>
        </p:nvSpPr>
        <p:spPr>
          <a:xfrm>
            <a:off x="1342767" y="0"/>
            <a:ext cx="7620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 dirty="0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Summary and final remarks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FBD1D2-1346-3E72-4A39-4A38644046DF}"/>
              </a:ext>
            </a:extLst>
          </p:cNvPr>
          <p:cNvSpPr txBox="1"/>
          <p:nvPr/>
        </p:nvSpPr>
        <p:spPr>
          <a:xfrm>
            <a:off x="1075499" y="586778"/>
            <a:ext cx="7925626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offers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rather complete set of beam beam capabilities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ranging from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4D and 6D weak strong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modelling to self-consistent strong-strong interaction with both the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“Soft-Gaussian” and the Particle In Cell method</a:t>
            </a:r>
          </a:p>
          <a:p>
            <a:pPr>
              <a:spcBef>
                <a:spcPts val="600"/>
              </a:spcBef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These capabilities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combined with several other features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which often need to be studied in combination with beam beam, notably: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Symplectic element-by-element tracking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Optics calculations and matching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 effects (functions, ripples, noise)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Particle-matter interaction (collimation)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 radiation,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beamstrahlung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Bhabha effects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Collective effects (IBS,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Space charge)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5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rtl="0">
              <a:spcBef>
                <a:spcPts val="600"/>
              </a:spcBef>
              <a:spcAft>
                <a:spcPts val="0"/>
              </a:spcAft>
            </a:pPr>
            <a:r>
              <a:rPr lang="en-GB" sz="1700" i="0" u="none" strike="noStrike" cap="none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The code is </a:t>
            </a:r>
            <a:r>
              <a:rPr lang="en-GB" sz="1700" b="1" i="0" u="none" strike="noStrike" cap="none" dirty="0">
                <a:solidFill>
                  <a:srgbClr val="2962AE"/>
                </a:solidFill>
                <a:latin typeface="Calibri"/>
                <a:ea typeface="Calibri"/>
                <a:cs typeface="Calibri"/>
                <a:sym typeface="Calibri"/>
              </a:rPr>
              <a:t>publicly available </a:t>
            </a:r>
            <a:r>
              <a:rPr lang="en-GB" sz="1700" i="0" u="none" strike="noStrike" cap="none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on GitHub and can be installed through pip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i="0" u="none" strike="noStrike" cap="none" dirty="0">
                <a:solidFill>
                  <a:srgbClr val="2962AE"/>
                </a:solidFill>
                <a:latin typeface="Calibri"/>
                <a:ea typeface="Calibri"/>
                <a:cs typeface="Calibri"/>
                <a:sym typeface="Calibri"/>
              </a:rPr>
              <a:t>You are very welcome to give it a try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i="0" u="none" strike="noStrike" cap="none" dirty="0">
                <a:solidFill>
                  <a:srgbClr val="2962AE"/>
                </a:solidFill>
                <a:latin typeface="Calibri"/>
                <a:ea typeface="Calibri"/>
                <a:cs typeface="Calibri"/>
                <a:sym typeface="Calibri"/>
              </a:rPr>
              <a:t>Installation instr</a:t>
            </a:r>
            <a:r>
              <a:rPr lang="en-GB" sz="1700" b="1" dirty="0">
                <a:solidFill>
                  <a:srgbClr val="2962AE"/>
                </a:solidFill>
                <a:latin typeface="Calibri"/>
                <a:ea typeface="Calibri"/>
                <a:cs typeface="Calibri"/>
                <a:sym typeface="Calibri"/>
              </a:rPr>
              <a:t>uctions and many examples </a:t>
            </a:r>
            <a:r>
              <a:rPr lang="en-GB" sz="1700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available in the </a:t>
            </a:r>
            <a:r>
              <a:rPr lang="en-GB" sz="1700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doc pages</a:t>
            </a:r>
            <a:endParaRPr lang="en-GB" sz="1700" dirty="0">
              <a:solidFill>
                <a:schemeClr val="tx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/>
                <a:ea typeface="Calibri"/>
                <a:cs typeface="Calibri"/>
                <a:sym typeface="Calibri"/>
              </a:rPr>
              <a:t>Feedback is very welcome</a:t>
            </a:r>
            <a:r>
              <a:rPr lang="en-GB" sz="1700" dirty="0">
                <a:solidFill>
                  <a:srgbClr val="2962AE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(please </a:t>
            </a:r>
            <a:r>
              <a:rPr lang="en-GB" sz="1700" i="0" u="none" strike="noStrike" cap="none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contact us for issues, questions, suggestions)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endParaRPr lang="en-GB" sz="500" dirty="0">
              <a:solidFill>
                <a:schemeClr val="tx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The code is </a:t>
            </a:r>
            <a:r>
              <a:rPr lang="en-GB" sz="1700" b="1" dirty="0">
                <a:solidFill>
                  <a:srgbClr val="2962AE"/>
                </a:solidFill>
                <a:latin typeface="Calibri"/>
                <a:ea typeface="Calibri"/>
                <a:cs typeface="Calibri"/>
                <a:sym typeface="Calibri"/>
              </a:rPr>
              <a:t>open-source</a:t>
            </a:r>
            <a:r>
              <a:rPr lang="en-GB" sz="1700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 and is open to </a:t>
            </a:r>
            <a:r>
              <a:rPr lang="en-GB" sz="1700" b="1" dirty="0">
                <a:solidFill>
                  <a:srgbClr val="2962AE"/>
                </a:solidFill>
                <a:latin typeface="Calibri"/>
                <a:ea typeface="Calibri"/>
                <a:cs typeface="Calibri"/>
                <a:sym typeface="Calibri"/>
              </a:rPr>
              <a:t>developments from the community: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/>
                <a:ea typeface="Calibri"/>
                <a:cs typeface="Calibri"/>
                <a:sym typeface="Calibri"/>
              </a:rPr>
              <a:t>Get in touch if you are interested in contributing to the development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45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"/>
          <p:cNvSpPr txBox="1">
            <a:spLocks noGrp="1"/>
          </p:cNvSpPr>
          <p:nvPr>
            <p:ph type="sldNum" idx="12"/>
          </p:nvPr>
        </p:nvSpPr>
        <p:spPr>
          <a:xfrm>
            <a:off x="6533231" y="629931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175" name="Google Shape;175;p7"/>
          <p:cNvSpPr txBox="1"/>
          <p:nvPr/>
        </p:nvSpPr>
        <p:spPr>
          <a:xfrm>
            <a:off x="1342767" y="0"/>
            <a:ext cx="7620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 dirty="0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The Xsuite community</a:t>
            </a:r>
            <a:endParaRPr dirty="0"/>
          </a:p>
        </p:txBody>
      </p:sp>
      <p:sp>
        <p:nvSpPr>
          <p:cNvPr id="176" name="Google Shape;176;p7"/>
          <p:cNvSpPr txBox="1"/>
          <p:nvPr/>
        </p:nvSpPr>
        <p:spPr>
          <a:xfrm>
            <a:off x="1038076" y="522513"/>
            <a:ext cx="76200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dirty="0">
                <a:solidFill>
                  <a:srgbClr val="3A5CB1"/>
                </a:solidFill>
                <a:latin typeface="Calibri"/>
                <a:ea typeface="Calibri"/>
                <a:cs typeface="Calibri"/>
                <a:sym typeface="Calibri"/>
              </a:rPr>
              <a:t>After three years the software has grown very rapidly, </a:t>
            </a:r>
            <a:r>
              <a:rPr lang="en-GB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GB" sz="1800" b="0" i="0" u="none" strike="noStrike" cap="none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hanks </a:t>
            </a:r>
            <a:r>
              <a:rPr lang="en-GB" sz="1800" b="1" i="0" u="none" strike="noStrike" cap="none" dirty="0">
                <a:solidFill>
                  <a:srgbClr val="3A5CB1"/>
                </a:solidFill>
                <a:latin typeface="Calibri"/>
                <a:ea typeface="Calibri"/>
                <a:cs typeface="Calibri"/>
                <a:sym typeface="Calibri"/>
              </a:rPr>
              <a:t>to many people contributing code and expertise</a:t>
            </a:r>
            <a:r>
              <a:rPr lang="en-GB" sz="1800" b="1" dirty="0">
                <a:solidFill>
                  <a:srgbClr val="3A5CB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1800" b="1" i="0" u="none" strike="noStrike" cap="none" dirty="0">
              <a:solidFill>
                <a:srgbClr val="3A5CB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7" name="Google Shape;177;p7"/>
          <p:cNvGrpSpPr/>
          <p:nvPr/>
        </p:nvGrpSpPr>
        <p:grpSpPr>
          <a:xfrm>
            <a:off x="-47304" y="1223263"/>
            <a:ext cx="9327816" cy="4602467"/>
            <a:chOff x="-48905" y="1629190"/>
            <a:chExt cx="8983838" cy="4432744"/>
          </a:xfrm>
        </p:grpSpPr>
        <p:pic>
          <p:nvPicPr>
            <p:cNvPr id="178" name="Google Shape;178;p7" descr="A person with long brown hair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669662" y="2777713"/>
              <a:ext cx="1153634" cy="1119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7" descr="preview url image"/>
            <p:cNvPicPr preferRelativeResize="0"/>
            <p:nvPr/>
          </p:nvPicPr>
          <p:blipFill rotWithShape="1">
            <a:blip r:embed="rId4">
              <a:alphaModFix/>
            </a:blip>
            <a:srcRect l="20230" t="6731" r="11424" b="36834"/>
            <a:stretch/>
          </p:blipFill>
          <p:spPr>
            <a:xfrm>
              <a:off x="963187" y="2789393"/>
              <a:ext cx="954712" cy="11064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7" descr="A person with a beard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l="-3721" r="-1"/>
            <a:stretch/>
          </p:blipFill>
          <p:spPr>
            <a:xfrm>
              <a:off x="917770" y="1629190"/>
              <a:ext cx="954712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Google Shape;181;p7"/>
            <p:cNvPicPr preferRelativeResize="0"/>
            <p:nvPr/>
          </p:nvPicPr>
          <p:blipFill rotWithShape="1">
            <a:blip r:embed="rId6">
              <a:alphaModFix/>
            </a:blip>
            <a:srcRect t="12047" b="31261"/>
            <a:stretch/>
          </p:blipFill>
          <p:spPr>
            <a:xfrm rot="-5400000">
              <a:off x="1853790" y="1624709"/>
              <a:ext cx="1139559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p7" descr="A person taking a selfie&#10;&#10;Description automatically generated"/>
            <p:cNvPicPr preferRelativeResize="0"/>
            <p:nvPr/>
          </p:nvPicPr>
          <p:blipFill rotWithShape="1">
            <a:blip r:embed="rId7">
              <a:alphaModFix/>
            </a:blip>
            <a:srcRect t="12599"/>
            <a:stretch/>
          </p:blipFill>
          <p:spPr>
            <a:xfrm>
              <a:off x="2990710" y="1629190"/>
              <a:ext cx="1131200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p7" descr="A person smiling for the camera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097535" y="1629190"/>
              <a:ext cx="1022702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" name="Google Shape;184;p7" descr="A person smiling at the camera&#10;&#10;Description automatically generated"/>
            <p:cNvPicPr preferRelativeResize="0"/>
            <p:nvPr/>
          </p:nvPicPr>
          <p:blipFill rotWithShape="1">
            <a:blip r:embed="rId9">
              <a:alphaModFix/>
            </a:blip>
            <a:srcRect t="12456" r="2100"/>
            <a:stretch/>
          </p:blipFill>
          <p:spPr>
            <a:xfrm>
              <a:off x="5098200" y="1629190"/>
              <a:ext cx="907448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" name="Google Shape;185;p7"/>
            <p:cNvPicPr preferRelativeResize="0"/>
            <p:nvPr/>
          </p:nvPicPr>
          <p:blipFill rotWithShape="1">
            <a:blip r:embed="rId10">
              <a:alphaModFix/>
            </a:blip>
            <a:srcRect l="33292" t="11937" r="26979" b="43445"/>
            <a:stretch/>
          </p:blipFill>
          <p:spPr>
            <a:xfrm>
              <a:off x="5986093" y="1629190"/>
              <a:ext cx="1022701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" name="Google Shape;186;p7"/>
            <p:cNvPicPr preferRelativeResize="0"/>
            <p:nvPr/>
          </p:nvPicPr>
          <p:blipFill rotWithShape="1">
            <a:blip r:embed="rId11">
              <a:alphaModFix/>
            </a:blip>
            <a:srcRect l="30251" t="39656" r="17710" b="20528"/>
            <a:stretch/>
          </p:blipFill>
          <p:spPr>
            <a:xfrm>
              <a:off x="-48905" y="1629190"/>
              <a:ext cx="1002746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" name="Google Shape;187;p7" descr="A person standing in front of a large screen&#10;&#10;Description automatically generated"/>
            <p:cNvPicPr preferRelativeResize="0"/>
            <p:nvPr/>
          </p:nvPicPr>
          <p:blipFill rotWithShape="1">
            <a:blip r:embed="rId12">
              <a:alphaModFix/>
            </a:blip>
            <a:srcRect l="38378" t="15649" r="43974" b="68102"/>
            <a:stretch/>
          </p:blipFill>
          <p:spPr>
            <a:xfrm>
              <a:off x="1885923" y="2769234"/>
              <a:ext cx="921071" cy="1130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" name="Google Shape;188;p7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2809215" y="2764769"/>
              <a:ext cx="863634" cy="11392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" name="Google Shape;189;p7" descr="A person smiling for the camera&#10;&#10;Description automatically generated"/>
            <p:cNvPicPr preferRelativeResize="0"/>
            <p:nvPr/>
          </p:nvPicPr>
          <p:blipFill rotWithShape="1">
            <a:blip r:embed="rId14">
              <a:alphaModFix/>
            </a:blip>
            <a:srcRect l="20150" t="19115" r="19105" b="13886"/>
            <a:stretch/>
          </p:blipFill>
          <p:spPr>
            <a:xfrm>
              <a:off x="4678384" y="2769910"/>
              <a:ext cx="1051238" cy="112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" name="Google Shape;190;p7" descr="A person taking a selfie&#10;&#10;Description automatically generated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2941941" y="3885466"/>
              <a:ext cx="1107022" cy="11070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" name="Google Shape;191;p7" descr="A person standing in front of a river&#10;&#10;Description automatically generated"/>
            <p:cNvPicPr preferRelativeResize="0"/>
            <p:nvPr/>
          </p:nvPicPr>
          <p:blipFill rotWithShape="1">
            <a:blip r:embed="rId16">
              <a:alphaModFix/>
            </a:blip>
            <a:srcRect l="48400" t="16705" r="8727" b="47279"/>
            <a:stretch/>
          </p:blipFill>
          <p:spPr>
            <a:xfrm>
              <a:off x="1943364" y="3878786"/>
              <a:ext cx="998578" cy="11184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" name="Google Shape;192;p7"/>
            <p:cNvPicPr preferRelativeResize="0"/>
            <p:nvPr/>
          </p:nvPicPr>
          <p:blipFill rotWithShape="1">
            <a:blip r:embed="rId17">
              <a:alphaModFix/>
            </a:blip>
            <a:srcRect l="6588" t="11389" r="43754" b="12316"/>
            <a:stretch/>
          </p:blipFill>
          <p:spPr>
            <a:xfrm>
              <a:off x="-32703" y="2762814"/>
              <a:ext cx="996704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" name="Google Shape;193;p7"/>
            <p:cNvPicPr preferRelativeResize="0"/>
            <p:nvPr/>
          </p:nvPicPr>
          <p:blipFill rotWithShape="1">
            <a:blip r:embed="rId18">
              <a:alphaModFix/>
            </a:blip>
            <a:srcRect l="12250" t="5426" r="10720"/>
            <a:stretch/>
          </p:blipFill>
          <p:spPr>
            <a:xfrm>
              <a:off x="-30050" y="3865545"/>
              <a:ext cx="928948" cy="1140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" name="Google Shape;194;p7"/>
            <p:cNvPicPr preferRelativeResize="0"/>
            <p:nvPr/>
          </p:nvPicPr>
          <p:blipFill rotWithShape="1">
            <a:blip r:embed="rId19">
              <a:alphaModFix/>
            </a:blip>
            <a:srcRect l="13021" t="2601" r="15328" b="39625"/>
            <a:stretch/>
          </p:blipFill>
          <p:spPr>
            <a:xfrm>
              <a:off x="891411" y="3872851"/>
              <a:ext cx="1051953" cy="1124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" name="Google Shape;195;p7" descr="A person with curly hair and beard smiling&#10;&#10;Description automatically generated"/>
            <p:cNvPicPr preferRelativeResize="0"/>
            <p:nvPr/>
          </p:nvPicPr>
          <p:blipFill rotWithShape="1">
            <a:blip r:embed="rId20">
              <a:alphaModFix/>
            </a:blip>
            <a:srcRect l="17403" t="9005" r="8912" b="27445"/>
            <a:stretch/>
          </p:blipFill>
          <p:spPr>
            <a:xfrm>
              <a:off x="3687328" y="2762814"/>
              <a:ext cx="991055" cy="11345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" name="Google Shape;196;p7" descr="A person wearing a helmet&#10;&#10;Description automatically generated"/>
            <p:cNvPicPr preferRelativeResize="0"/>
            <p:nvPr/>
          </p:nvPicPr>
          <p:blipFill rotWithShape="1">
            <a:blip r:embed="rId21">
              <a:alphaModFix/>
            </a:blip>
            <a:srcRect l="8726" t="6732" r="3496" b="5628"/>
            <a:stretch/>
          </p:blipFill>
          <p:spPr>
            <a:xfrm>
              <a:off x="4039139" y="3893821"/>
              <a:ext cx="1001933" cy="10986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p7" descr="A person wearing glasses and smiling&#10;&#10;Description automatically generated"/>
            <p:cNvPicPr preferRelativeResize="0"/>
            <p:nvPr/>
          </p:nvPicPr>
          <p:blipFill rotWithShape="1">
            <a:blip r:embed="rId22">
              <a:alphaModFix/>
            </a:blip>
            <a:srcRect l="28312" t="26960" r="21509" b="19621"/>
            <a:stretch/>
          </p:blipFill>
          <p:spPr>
            <a:xfrm rot="-5400000">
              <a:off x="4925935" y="4009326"/>
              <a:ext cx="1080430" cy="8626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Google Shape;198;p7" descr="preview url image"/>
            <p:cNvPicPr preferRelativeResize="0"/>
            <p:nvPr/>
          </p:nvPicPr>
          <p:blipFill rotWithShape="1">
            <a:blip r:embed="rId23">
              <a:alphaModFix/>
            </a:blip>
            <a:srcRect r="12198" b="28485"/>
            <a:stretch/>
          </p:blipFill>
          <p:spPr>
            <a:xfrm>
              <a:off x="5897464" y="3895402"/>
              <a:ext cx="1001933" cy="10881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9" name="Google Shape;199;p7"/>
            <p:cNvSpPr txBox="1"/>
            <p:nvPr/>
          </p:nvSpPr>
          <p:spPr>
            <a:xfrm>
              <a:off x="5102405" y="5276141"/>
              <a:ext cx="395585" cy="4776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0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…</a:t>
              </a:r>
              <a:endParaRPr/>
            </a:p>
          </p:txBody>
        </p:sp>
        <p:pic>
          <p:nvPicPr>
            <p:cNvPr id="200" name="Google Shape;200;p7" descr="A person in a striped shirt&#10;&#10;Description automatically generated"/>
            <p:cNvPicPr preferRelativeResize="0"/>
            <p:nvPr/>
          </p:nvPicPr>
          <p:blipFill rotWithShape="1">
            <a:blip r:embed="rId24">
              <a:alphaModFix/>
            </a:blip>
            <a:srcRect l="12650" t="11975" r="31605" b="23915"/>
            <a:stretch/>
          </p:blipFill>
          <p:spPr>
            <a:xfrm rot="5400000">
              <a:off x="3879786" y="5039414"/>
              <a:ext cx="1080430" cy="9319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" name="Google Shape;201;p7" descr="preview url image"/>
            <p:cNvPicPr preferRelativeResize="0"/>
            <p:nvPr/>
          </p:nvPicPr>
          <p:blipFill rotWithShape="1">
            <a:blip r:embed="rId25">
              <a:alphaModFix/>
            </a:blip>
            <a:srcRect l="19974" t="24954" r="24416" b="34006"/>
            <a:stretch/>
          </p:blipFill>
          <p:spPr>
            <a:xfrm>
              <a:off x="-13569" y="4972634"/>
              <a:ext cx="1107022" cy="1089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" name="Google Shape;202;p7" descr="preview url image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1093454" y="4987106"/>
              <a:ext cx="1064589" cy="10645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" name="Google Shape;203;p7" descr="preview url image"/>
            <p:cNvPicPr preferRelativeResize="0"/>
            <p:nvPr/>
          </p:nvPicPr>
          <p:blipFill rotWithShape="1">
            <a:blip r:embed="rId27">
              <a:alphaModFix/>
            </a:blip>
            <a:srcRect l="16836" r="2844" b="10140"/>
            <a:stretch/>
          </p:blipFill>
          <p:spPr>
            <a:xfrm>
              <a:off x="2158041" y="4987092"/>
              <a:ext cx="953664" cy="10669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p7"/>
            <p:cNvPicPr preferRelativeResize="0"/>
            <p:nvPr/>
          </p:nvPicPr>
          <p:blipFill rotWithShape="1">
            <a:blip r:embed="rId28">
              <a:alphaModFix/>
            </a:blip>
            <a:srcRect l="32015" t="13613" r="21512"/>
            <a:stretch/>
          </p:blipFill>
          <p:spPr>
            <a:xfrm>
              <a:off x="3096110" y="4973983"/>
              <a:ext cx="872374" cy="1081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" name="Google Shape;205;p7" descr="A person smiling at the camera&#10;&#10;Description automatically generated"/>
            <p:cNvPicPr preferRelativeResize="0"/>
            <p:nvPr/>
          </p:nvPicPr>
          <p:blipFill rotWithShape="1">
            <a:blip r:embed="rId29">
              <a:alphaModFix/>
            </a:blip>
            <a:srcRect l="35803" t="30927" r="31126" b="18450"/>
            <a:stretch/>
          </p:blipFill>
          <p:spPr>
            <a:xfrm>
              <a:off x="4874978" y="4957489"/>
              <a:ext cx="1067288" cy="10880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" name="Google Shape;206;p7"/>
            <p:cNvPicPr preferRelativeResize="0"/>
            <p:nvPr/>
          </p:nvPicPr>
          <p:blipFill rotWithShape="1">
            <a:blip r:embed="rId30">
              <a:alphaModFix/>
            </a:blip>
            <a:srcRect l="33377" t="14796" r="34017" b="55935"/>
            <a:stretch/>
          </p:blipFill>
          <p:spPr>
            <a:xfrm>
              <a:off x="7008794" y="1629190"/>
              <a:ext cx="959624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" name="Google Shape;207;p7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6778326" y="2762814"/>
              <a:ext cx="1147703" cy="11477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7" descr="preview url image"/>
            <p:cNvPicPr preferRelativeResize="0"/>
            <p:nvPr/>
          </p:nvPicPr>
          <p:blipFill rotWithShape="1">
            <a:blip r:embed="rId32">
              <a:alphaModFix/>
            </a:blip>
            <a:srcRect l="24179" t="27874" r="18548" b="34393"/>
            <a:stretch/>
          </p:blipFill>
          <p:spPr>
            <a:xfrm>
              <a:off x="6893996" y="3893821"/>
              <a:ext cx="1022701" cy="10933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" name="Google Shape;209;p7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5942265" y="4977867"/>
              <a:ext cx="1062708" cy="10627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" name="Google Shape;210;p7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7004972" y="4983784"/>
              <a:ext cx="903904" cy="10496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" name="Google Shape;211;p7" descr="A person standing in front of a whiteboard&#10;&#10;Description automatically generated"/>
            <p:cNvPicPr preferRelativeResize="0"/>
            <p:nvPr/>
          </p:nvPicPr>
          <p:blipFill rotWithShape="1">
            <a:blip r:embed="rId35">
              <a:alphaModFix/>
            </a:blip>
            <a:srcRect l="19553" r="22940" b="10090"/>
            <a:stretch/>
          </p:blipFill>
          <p:spPr>
            <a:xfrm rot="10800000">
              <a:off x="7952461" y="1635343"/>
              <a:ext cx="982472" cy="1154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" name="Google Shape;212;p7" descr="A person standing in front of a wall of monitors&#10;&#10;Description automatically generated"/>
            <p:cNvPicPr preferRelativeResize="0"/>
            <p:nvPr/>
          </p:nvPicPr>
          <p:blipFill rotWithShape="1">
            <a:blip r:embed="rId36">
              <a:alphaModFix/>
            </a:blip>
            <a:srcRect l="39438" t="24133" r="44861" b="61667"/>
            <a:stretch/>
          </p:blipFill>
          <p:spPr>
            <a:xfrm>
              <a:off x="7860715" y="2762814"/>
              <a:ext cx="943667" cy="11386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" name="Google Shape;213;p7" descr="A person with long hair wearing a black jacket&#10;&#10;Description automatically generated"/>
            <p:cNvPicPr preferRelativeResize="0"/>
            <p:nvPr/>
          </p:nvPicPr>
          <p:blipFill rotWithShape="1">
            <a:blip r:embed="rId37">
              <a:alphaModFix/>
            </a:blip>
            <a:srcRect l="10483" t="12389" r="13225" b="18840"/>
            <a:stretch/>
          </p:blipFill>
          <p:spPr>
            <a:xfrm>
              <a:off x="7907664" y="3885467"/>
              <a:ext cx="916664" cy="11017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" name="Google Shape;214;p7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7910972" y="4980856"/>
              <a:ext cx="900128" cy="104969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" name="Picture 3" descr="A person wearing glasses and a turtleneck&#10;&#10;Description automatically generated">
            <a:extLst>
              <a:ext uri="{FF2B5EF4-FFF2-40B4-BE49-F238E27FC236}">
                <a16:creationId xmlns:a16="http://schemas.microsoft.com/office/drawing/2014/main" id="{2F6CACEC-0938-A5B4-8343-A04C2DB91A3E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37325" t="32967" r="33570" b="5085"/>
          <a:stretch/>
        </p:blipFill>
        <p:spPr>
          <a:xfrm>
            <a:off x="-21921" y="5822216"/>
            <a:ext cx="950936" cy="113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D2F848-5C85-929A-C2DC-013A1485B86F}"/>
              </a:ext>
            </a:extLst>
          </p:cNvPr>
          <p:cNvPicPr>
            <a:picLocks noChangeAspect="1"/>
          </p:cNvPicPr>
          <p:nvPr/>
        </p:nvPicPr>
        <p:blipFill rotWithShape="1">
          <a:blip r:embed="rId40"/>
          <a:srcRect l="7282" r="6906" b="10025"/>
          <a:stretch/>
        </p:blipFill>
        <p:spPr>
          <a:xfrm>
            <a:off x="924628" y="5815771"/>
            <a:ext cx="1023023" cy="11594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2F20C2-3168-83BB-7654-952CADC345A4}"/>
              </a:ext>
            </a:extLst>
          </p:cNvPr>
          <p:cNvPicPr>
            <a:picLocks noChangeAspect="1"/>
          </p:cNvPicPr>
          <p:nvPr/>
        </p:nvPicPr>
        <p:blipFill rotWithShape="1">
          <a:blip r:embed="rId41"/>
          <a:srcRect l="14521" t="12052" r="13595" b="20152"/>
          <a:stretch/>
        </p:blipFill>
        <p:spPr>
          <a:xfrm>
            <a:off x="4848076" y="5805899"/>
            <a:ext cx="1036811" cy="1171156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226F6B5-AFA0-0738-C634-FCD817E12A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2" t="20976" r="21287" b="15103"/>
          <a:stretch/>
        </p:blipFill>
        <p:spPr bwMode="auto">
          <a:xfrm>
            <a:off x="1939935" y="5788689"/>
            <a:ext cx="960747" cy="118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erson in a vest and bow tie&#10;&#10;Description automatically generated">
            <a:extLst>
              <a:ext uri="{FF2B5EF4-FFF2-40B4-BE49-F238E27FC236}">
                <a16:creationId xmlns:a16="http://schemas.microsoft.com/office/drawing/2014/main" id="{5D0B898E-901D-434F-CCAD-87E50F1B7362}"/>
              </a:ext>
            </a:extLst>
          </p:cNvPr>
          <p:cNvPicPr>
            <a:picLocks noChangeAspect="1"/>
          </p:cNvPicPr>
          <p:nvPr/>
        </p:nvPicPr>
        <p:blipFill rotWithShape="1">
          <a:blip r:embed="rId43"/>
          <a:srcRect l="23892" t="8857" r="21265" b="27842"/>
          <a:stretch/>
        </p:blipFill>
        <p:spPr>
          <a:xfrm>
            <a:off x="2865357" y="5806055"/>
            <a:ext cx="1017308" cy="1174190"/>
          </a:xfrm>
          <a:prstGeom prst="rect">
            <a:avLst/>
          </a:prstGeom>
        </p:spPr>
      </p:pic>
      <p:pic>
        <p:nvPicPr>
          <p:cNvPr id="11" name="Picture 10" descr="A person wearing a helmet and glasses&#10;&#10;Description automatically generated">
            <a:extLst>
              <a:ext uri="{FF2B5EF4-FFF2-40B4-BE49-F238E27FC236}">
                <a16:creationId xmlns:a16="http://schemas.microsoft.com/office/drawing/2014/main" id="{9483C339-7FCD-6ABE-1936-B5675352EF26}"/>
              </a:ext>
            </a:extLst>
          </p:cNvPr>
          <p:cNvPicPr>
            <a:picLocks noChangeAspect="1"/>
          </p:cNvPicPr>
          <p:nvPr/>
        </p:nvPicPr>
        <p:blipFill rotWithShape="1">
          <a:blip r:embed="rId44"/>
          <a:srcRect l="11687" t="29749" r="42306" b="16525"/>
          <a:stretch/>
        </p:blipFill>
        <p:spPr>
          <a:xfrm>
            <a:off x="3874666" y="5804414"/>
            <a:ext cx="990179" cy="11563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DA2F2D-FED6-3B10-20CB-D124306CD314}"/>
              </a:ext>
            </a:extLst>
          </p:cNvPr>
          <p:cNvSpPr txBox="1"/>
          <p:nvPr/>
        </p:nvSpPr>
        <p:spPr>
          <a:xfrm>
            <a:off x="6126743" y="6157324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H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 more…</a:t>
            </a:r>
          </a:p>
        </p:txBody>
      </p:sp>
    </p:spTree>
    <p:extLst>
      <p:ext uri="{BB962C8B-B14F-4D97-AF65-F5344CB8AC3E}">
        <p14:creationId xmlns:p14="http://schemas.microsoft.com/office/powerpoint/2010/main" val="20397383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40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762000" y="3198168"/>
            <a:ext cx="76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14618120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1FECA-E3FC-86D1-5296-E12683C99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41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D3D12D-B979-55C2-975F-7CE6BCDEE07D}"/>
              </a:ext>
            </a:extLst>
          </p:cNvPr>
          <p:cNvSpPr txBox="1"/>
          <p:nvPr/>
        </p:nvSpPr>
        <p:spPr>
          <a:xfrm>
            <a:off x="1515763" y="570296"/>
            <a:ext cx="7260372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In 2022-23 we have </a:t>
            </a:r>
            <a:r>
              <a:rPr lang="en-CH" b="1" dirty="0">
                <a:solidFill>
                  <a:srgbClr val="2962AE"/>
                </a:solidFill>
              </a:rPr>
              <a:t>essentially discontinued </a:t>
            </a:r>
            <a:r>
              <a:rPr lang="en-CH" dirty="0">
                <a:solidFill>
                  <a:schemeClr val="tx2"/>
                </a:solidFill>
              </a:rPr>
              <a:t>the development and, to a very large extent, the usage of the following tools: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632313-4893-6020-8631-62AC69EAC715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Discontinuation of legacy tools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C6DA49-C907-6F3A-E410-9BB5A198D3D2}"/>
              </a:ext>
            </a:extLst>
          </p:cNvPr>
          <p:cNvSpPr txBox="1"/>
          <p:nvPr/>
        </p:nvSpPr>
        <p:spPr>
          <a:xfrm>
            <a:off x="4701847" y="1260565"/>
            <a:ext cx="17537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COMBI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PySSD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DistLib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42A31A-EF4D-8812-3788-676E231271B6}"/>
              </a:ext>
            </a:extLst>
          </p:cNvPr>
          <p:cNvSpPr txBox="1"/>
          <p:nvPr/>
        </p:nvSpPr>
        <p:spPr>
          <a:xfrm>
            <a:off x="1527729" y="1260565"/>
            <a:ext cx="3473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Sixtrack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Sixdesk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</a:rPr>
              <a:t>Sixtracklib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484D765-744B-A31F-9DA1-194103F49416}"/>
              </a:ext>
            </a:extLst>
          </p:cNvPr>
          <p:cNvGrpSpPr/>
          <p:nvPr/>
        </p:nvGrpSpPr>
        <p:grpSpPr>
          <a:xfrm>
            <a:off x="2536716" y="3200967"/>
            <a:ext cx="4330262" cy="3061045"/>
            <a:chOff x="2591461" y="3098016"/>
            <a:chExt cx="4330262" cy="3061045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0903CF8-41EE-6BEA-4B14-CCF28DC7640F}"/>
                </a:ext>
              </a:extLst>
            </p:cNvPr>
            <p:cNvSpPr/>
            <p:nvPr/>
          </p:nvSpPr>
          <p:spPr>
            <a:xfrm>
              <a:off x="2591461" y="3098016"/>
              <a:ext cx="4330262" cy="3061045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B76B0C9-6D0A-949E-CB94-A329A2DDB8F4}"/>
                </a:ext>
              </a:extLst>
            </p:cNvPr>
            <p:cNvGrpSpPr/>
            <p:nvPr/>
          </p:nvGrpSpPr>
          <p:grpSpPr>
            <a:xfrm>
              <a:off x="2863549" y="3171587"/>
              <a:ext cx="3676595" cy="2849039"/>
              <a:chOff x="2942897" y="3165679"/>
              <a:chExt cx="3676595" cy="2849039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BC8CC1B-4C75-75BA-04F6-4B797D513888}"/>
                  </a:ext>
                </a:extLst>
              </p:cNvPr>
              <p:cNvSpPr txBox="1"/>
              <p:nvPr/>
            </p:nvSpPr>
            <p:spPr>
              <a:xfrm>
                <a:off x="2942898" y="3165679"/>
                <a:ext cx="36765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b="1" dirty="0"/>
                  <a:t>Lines of code</a:t>
                </a:r>
              </a:p>
            </p:txBody>
          </p:sp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58384EF9-0DC2-4DD1-4B72-A4AD6A6860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0217"/>
              <a:stretch/>
            </p:blipFill>
            <p:spPr>
              <a:xfrm>
                <a:off x="2942897" y="3517499"/>
                <a:ext cx="3676595" cy="217359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7FD103E-9E11-FCBB-39F5-CD0AFC925646}"/>
                  </a:ext>
                </a:extLst>
              </p:cNvPr>
              <p:cNvSpPr txBox="1"/>
              <p:nvPr/>
            </p:nvSpPr>
            <p:spPr>
              <a:xfrm>
                <a:off x="3687222" y="5145084"/>
                <a:ext cx="4122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200" b="1" dirty="0">
                    <a:solidFill>
                      <a:schemeClr val="bg1"/>
                    </a:solidFill>
                  </a:rPr>
                  <a:t>75k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C405E29-F6E4-9472-0A50-4C12A30892AC}"/>
                  </a:ext>
                </a:extLst>
              </p:cNvPr>
              <p:cNvSpPr txBox="1"/>
              <p:nvPr/>
            </p:nvSpPr>
            <p:spPr>
              <a:xfrm>
                <a:off x="5459378" y="4458378"/>
                <a:ext cx="49404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200" b="1" dirty="0">
                    <a:solidFill>
                      <a:schemeClr val="bg1"/>
                    </a:solidFill>
                  </a:rPr>
                  <a:t>370k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133440-8241-7436-EFE5-BB29CAF32305}"/>
                  </a:ext>
                </a:extLst>
              </p:cNvPr>
              <p:cNvSpPr txBox="1"/>
              <p:nvPr/>
            </p:nvSpPr>
            <p:spPr>
              <a:xfrm>
                <a:off x="3452293" y="5491498"/>
                <a:ext cx="882150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Written</a:t>
                </a:r>
              </a:p>
              <a:p>
                <a:pPr algn="ctr"/>
                <a:r>
                  <a:rPr lang="en-CH" sz="1400" dirty="0"/>
                  <a:t>(Xsuite)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55BC26-AEF2-8711-29C3-E95C92CD0754}"/>
                  </a:ext>
                </a:extLst>
              </p:cNvPr>
              <p:cNvSpPr txBox="1"/>
              <p:nvPr/>
            </p:nvSpPr>
            <p:spPr>
              <a:xfrm>
                <a:off x="5064104" y="5491498"/>
                <a:ext cx="1242553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400" b="1" dirty="0"/>
                  <a:t>Discontinued</a:t>
                </a:r>
              </a:p>
              <a:p>
                <a:pPr algn="ctr"/>
                <a:r>
                  <a:rPr lang="en-CH" sz="1400" dirty="0"/>
                  <a:t>(Legacy tools)</a:t>
                </a: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CB29F62-DA14-655E-93E0-313AA2CAB3D8}"/>
              </a:ext>
            </a:extLst>
          </p:cNvPr>
          <p:cNvSpPr txBox="1"/>
          <p:nvPr/>
        </p:nvSpPr>
        <p:spPr>
          <a:xfrm>
            <a:off x="1527729" y="2446414"/>
            <a:ext cx="7260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H" dirty="0">
                <a:solidFill>
                  <a:schemeClr val="tx2"/>
                </a:solidFill>
              </a:rPr>
              <a:t>This led to a </a:t>
            </a:r>
            <a:r>
              <a:rPr lang="en-CH" b="1" dirty="0">
                <a:solidFill>
                  <a:srgbClr val="2962AE"/>
                </a:solidFill>
              </a:rPr>
              <a:t>massive simplification </a:t>
            </a:r>
            <a:r>
              <a:rPr lang="en-CH" dirty="0">
                <a:solidFill>
                  <a:schemeClr val="tx2"/>
                </a:solidFill>
              </a:rPr>
              <a:t>of our code base.</a:t>
            </a:r>
          </a:p>
        </p:txBody>
      </p:sp>
    </p:spTree>
    <p:extLst>
      <p:ext uri="{BB962C8B-B14F-4D97-AF65-F5344CB8AC3E}">
        <p14:creationId xmlns:p14="http://schemas.microsoft.com/office/powerpoint/2010/main" val="213802039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7046522" y="649910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Space charge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18209" y="1091398"/>
            <a:ext cx="4734791" cy="49090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implementation is largely based on </a:t>
            </a:r>
            <a:r>
              <a:rPr lang="en-GB" sz="1700" b="1" dirty="0" err="1">
                <a:solidFill>
                  <a:srgbClr val="2962AE"/>
                </a:solidFill>
              </a:rPr>
              <a:t>PyHEADTAIL-PyPIC</a:t>
            </a:r>
            <a:endParaRPr lang="en-GB" sz="1700" b="1" dirty="0">
              <a:solidFill>
                <a:srgbClr val="2962AE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Different </a:t>
            </a:r>
            <a:r>
              <a:rPr lang="en-GB" sz="1700" b="1" dirty="0">
                <a:solidFill>
                  <a:srgbClr val="2962AE"/>
                </a:solidFill>
              </a:rPr>
              <a:t>space-charge models </a:t>
            </a:r>
            <a:r>
              <a:rPr lang="en-GB" sz="1700" dirty="0">
                <a:solidFill>
                  <a:schemeClr val="tx2"/>
                </a:solidFill>
              </a:rPr>
              <a:t>are implemented: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“frozen” model</a:t>
            </a:r>
            <a:r>
              <a:rPr lang="en-GB" sz="1700" dirty="0">
                <a:solidFill>
                  <a:schemeClr val="tx2"/>
                </a:solidFill>
              </a:rPr>
              <a:t>, in which particles interact with fixed charge distributions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“quasi frozen” </a:t>
            </a:r>
            <a:r>
              <a:rPr lang="en-GB" sz="1700" dirty="0">
                <a:solidFill>
                  <a:schemeClr val="tx2"/>
                </a:solidFill>
              </a:rPr>
              <a:t>model,  in which the </a:t>
            </a:r>
            <a:r>
              <a:rPr lang="en-GB" sz="1700" b="1" dirty="0">
                <a:solidFill>
                  <a:srgbClr val="2962AE"/>
                </a:solidFill>
              </a:rPr>
              <a:t>beam intensity and beam sizes are recomputed at each interaction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“Particle In Cell (PIC)” </a:t>
            </a:r>
            <a:r>
              <a:rPr lang="en-GB" sz="1700" dirty="0">
                <a:solidFill>
                  <a:schemeClr val="tx2"/>
                </a:solidFill>
              </a:rPr>
              <a:t>model: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Charge of tracked particles distributed on a </a:t>
            </a:r>
            <a:r>
              <a:rPr lang="en-GB" sz="1700" b="1" dirty="0">
                <a:solidFill>
                  <a:srgbClr val="2962AE"/>
                </a:solidFill>
              </a:rPr>
              <a:t>rectangular grid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</a:rPr>
              <a:t>Fast Poisson solver </a:t>
            </a:r>
            <a:r>
              <a:rPr lang="en-GB" sz="1700" dirty="0">
                <a:solidFill>
                  <a:schemeClr val="tx2"/>
                </a:solidFill>
              </a:rPr>
              <a:t>based on </a:t>
            </a:r>
            <a:r>
              <a:rPr lang="en-GB" sz="1700" b="1" dirty="0">
                <a:solidFill>
                  <a:srgbClr val="2962AE"/>
                </a:solidFill>
              </a:rPr>
              <a:t>FFT</a:t>
            </a:r>
            <a:r>
              <a:rPr lang="en-GB" sz="1700" dirty="0">
                <a:solidFill>
                  <a:schemeClr val="tx2"/>
                </a:solidFill>
              </a:rPr>
              <a:t> method with Integrated Green Functions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Space charge simulations </a:t>
            </a:r>
            <a:r>
              <a:rPr lang="en-GB" sz="1700" b="1" dirty="0">
                <a:solidFill>
                  <a:srgbClr val="2962AE"/>
                </a:solidFill>
              </a:rPr>
              <a:t>strongly profiting from GPU acceleration</a:t>
            </a:r>
          </a:p>
          <a:p>
            <a:pPr>
              <a:spcBef>
                <a:spcPts val="600"/>
              </a:spcBef>
            </a:pP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4" name="Picture 3" descr="A screenshot of a graph&#10;&#10;Description automatically generated">
            <a:extLst>
              <a:ext uri="{FF2B5EF4-FFF2-40B4-BE49-F238E27FC236}">
                <a16:creationId xmlns:a16="http://schemas.microsoft.com/office/drawing/2014/main" id="{162374E8-5148-3CD5-B02B-A2C778FE26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7254" y="1260069"/>
            <a:ext cx="3758537" cy="52664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99F3EF-49DF-1BDD-CB7C-AAEB655E584B}"/>
              </a:ext>
            </a:extLst>
          </p:cNvPr>
          <p:cNvSpPr txBox="1"/>
          <p:nvPr/>
        </p:nvSpPr>
        <p:spPr>
          <a:xfrm>
            <a:off x="5319322" y="613412"/>
            <a:ext cx="347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Simulation campaign for the CERN SPS </a:t>
            </a:r>
          </a:p>
          <a:p>
            <a:pPr algn="ctr"/>
            <a:r>
              <a:rPr lang="en-GB" sz="1400" b="1" dirty="0"/>
              <a:t>including full non-linear lattice, space charge and </a:t>
            </a:r>
            <a:r>
              <a:rPr lang="en-GB" sz="1400" b="1" dirty="0" err="1"/>
              <a:t>wakefields</a:t>
            </a:r>
            <a:endParaRPr lang="en-GB" sz="14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521423-BF9E-DD86-3C33-9C9DD015B797}"/>
              </a:ext>
            </a:extLst>
          </p:cNvPr>
          <p:cNvSpPr txBox="1"/>
          <p:nvPr/>
        </p:nvSpPr>
        <p:spPr>
          <a:xfrm>
            <a:off x="5212809" y="6475171"/>
            <a:ext cx="3015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</a:rPr>
              <a:t>Courtesy X. </a:t>
            </a:r>
            <a:r>
              <a:rPr lang="en-US" sz="1200" i="1" dirty="0" err="1">
                <a:solidFill>
                  <a:schemeClr val="tx2"/>
                </a:solidFill>
              </a:rPr>
              <a:t>Buffat</a:t>
            </a:r>
            <a:endParaRPr lang="en-CH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809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Electron cloud modeling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232583" y="625252"/>
            <a:ext cx="7911417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Xsuite has been exploited to study 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effect of electron cloud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slow beam degradation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(emittance growth, lifetime degradation).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Done by applying a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high-order interpolation scheme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e-cloud potential imported </a:t>
            </a:r>
            <a:r>
              <a:rPr lang="en-GB" sz="1700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a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dedicated </a:t>
            </a:r>
            <a:r>
              <a:rPr lang="en-GB" sz="1700" dirty="0" err="1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multipacting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simulator.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Scheme d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esigned to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preserve the </a:t>
            </a: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symplecticity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of the resulting map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 ensuring the global continuity of the potential and required derivatives.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se of GPUs is mandatory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 simulate the required long time scales (&gt;10</a:t>
            </a:r>
            <a:r>
              <a:rPr lang="en-GB" sz="1700" baseline="300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turns).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5FE54D-31A9-9979-93DC-8CF06CA63EDB}"/>
              </a:ext>
            </a:extLst>
          </p:cNvPr>
          <p:cNvSpPr txBox="1"/>
          <p:nvPr/>
        </p:nvSpPr>
        <p:spPr>
          <a:xfrm>
            <a:off x="0" y="6550223"/>
            <a:ext cx="2497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tx2"/>
                </a:solidFill>
              </a:rPr>
              <a:t>See also: </a:t>
            </a:r>
            <a:r>
              <a:rPr lang="en-US" sz="1400" i="1" dirty="0">
                <a:solidFill>
                  <a:schemeClr val="tx2"/>
                </a:solidFill>
              </a:rPr>
              <a:t>K. </a:t>
            </a:r>
            <a:r>
              <a:rPr lang="en-US" sz="1400" i="1" dirty="0" err="1">
                <a:solidFill>
                  <a:schemeClr val="tx2"/>
                </a:solidFill>
              </a:rPr>
              <a:t>Paraschou</a:t>
            </a:r>
            <a:r>
              <a:rPr lang="en-US" sz="1400" i="1" dirty="0">
                <a:solidFill>
                  <a:schemeClr val="tx2"/>
                </a:solidFill>
              </a:rPr>
              <a:t>, THBP16 </a:t>
            </a:r>
            <a:endParaRPr lang="en-CH" sz="1400" i="1" dirty="0">
              <a:solidFill>
                <a:schemeClr val="tx2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44F85A-67C3-6D75-CBFF-80F9D0264AC0}"/>
              </a:ext>
            </a:extLst>
          </p:cNvPr>
          <p:cNvGrpSpPr>
            <a:grpSpLocks noChangeAspect="1"/>
          </p:cNvGrpSpPr>
          <p:nvPr/>
        </p:nvGrpSpPr>
        <p:grpSpPr>
          <a:xfrm>
            <a:off x="365760" y="2814101"/>
            <a:ext cx="3962400" cy="3571625"/>
            <a:chOff x="0" y="2978598"/>
            <a:chExt cx="3962400" cy="357162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737ED20-2AE4-F377-ED4A-C379BEDE74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0654" b="25043"/>
            <a:stretch/>
          </p:blipFill>
          <p:spPr>
            <a:xfrm>
              <a:off x="127000" y="2978598"/>
              <a:ext cx="3835400" cy="171816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5F04AF0-9ECE-FCE2-8FA7-58A6E521D4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9075" r="1579" b="13427"/>
            <a:stretch/>
          </p:blipFill>
          <p:spPr>
            <a:xfrm>
              <a:off x="0" y="4565802"/>
              <a:ext cx="3835400" cy="1984421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ACB5701-38F8-E313-CBC3-6DFC752DF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284" y="2895867"/>
            <a:ext cx="3411396" cy="3788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774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Twiss module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34060" y="1224355"/>
            <a:ext cx="4437940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of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 parameters based on the tracking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main advantages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Any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physical model included in the tracking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automatically usable in Twiss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additional development effort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Twiss becomes a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powerful diagnostics tool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the built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tracking model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Allows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measuring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directly on the tracking model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tunes, </a:t>
            </a:r>
            <a:r>
              <a:rPr lang="en-GB" sz="1700" dirty="0" err="1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chromaticities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closed orbit, beta functions, etc.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be done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effortlessly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without exporting or manipulating the model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Used daily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for validating simulation models, catching mistakes, in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vestigating issues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Slide Number Placeholder 8">
            <a:extLst>
              <a:ext uri="{FF2B5EF4-FFF2-40B4-BE49-F238E27FC236}">
                <a16:creationId xmlns:a16="http://schemas.microsoft.com/office/drawing/2014/main" id="{59CC7FCB-1955-23EC-4BB7-D434E0CA80FB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44</a:t>
            </a:fld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EDAACC-C622-C8D0-7D1D-DD9F3AB6F7A0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79570E6-491C-D600-F934-BC7843F9B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42" y="578024"/>
            <a:ext cx="4664098" cy="524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ED99D54-766F-D58C-CB0B-C04C9DF37E16}"/>
              </a:ext>
            </a:extLst>
          </p:cNvPr>
          <p:cNvSpPr txBox="1"/>
          <p:nvPr/>
        </p:nvSpPr>
        <p:spPr>
          <a:xfrm>
            <a:off x="7611748" y="1224355"/>
            <a:ext cx="12274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sz="1400" b="1" dirty="0"/>
              <a:t>HL-LHC optics </a:t>
            </a:r>
          </a:p>
        </p:txBody>
      </p: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A1C588D-1B5C-E726-1CB5-E3E155C622E2}"/>
              </a:ext>
            </a:extLst>
          </p:cNvPr>
          <p:cNvSpPr txBox="1">
            <a:spLocks/>
          </p:cNvSpPr>
          <p:nvPr/>
        </p:nvSpPr>
        <p:spPr>
          <a:xfrm>
            <a:off x="6868391" y="625197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44</a:t>
            </a:fld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7761EB-F625-8BCA-5230-1CD46D654294}"/>
              </a:ext>
            </a:extLst>
          </p:cNvPr>
          <p:cNvSpPr txBox="1"/>
          <p:nvPr/>
        </p:nvSpPr>
        <p:spPr>
          <a:xfrm>
            <a:off x="5211839" y="5683233"/>
            <a:ext cx="19176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Accuracy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compared to MAD-X: </a:t>
            </a:r>
            <a:r>
              <a:rPr lang="en-GB" sz="1400" dirty="0">
                <a:solidFill>
                  <a:schemeClr val="tx2"/>
                </a:solidFill>
                <a:latin typeface="Symbol" pitchFamily="2" charset="2"/>
                <a:cs typeface="Calibri" panose="020F0502020204030204" pitchFamily="34" charset="0"/>
              </a:rPr>
              <a:t>Db / b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&lt;&lt; 10</a:t>
            </a:r>
            <a:r>
              <a:rPr lang="en-GB" sz="1400" baseline="30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</a:t>
            </a:r>
          </a:p>
          <a:p>
            <a:pPr algn="ctr"/>
            <a:r>
              <a:rPr lang="en-GB" sz="14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Computation time </a:t>
            </a:r>
            <a:r>
              <a:rPr lang="en-GB" sz="1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 very similar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D5388AD-CF6C-5D4E-AAC0-41422A87CE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7196" y="5621458"/>
            <a:ext cx="1917670" cy="110136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358BE1F-46D7-73BC-8F56-446B17FBE4F4}"/>
              </a:ext>
            </a:extLst>
          </p:cNvPr>
          <p:cNvSpPr txBox="1"/>
          <p:nvPr/>
        </p:nvSpPr>
        <p:spPr>
          <a:xfrm rot="20229699">
            <a:off x="8277898" y="6256234"/>
            <a:ext cx="7272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>
                <a:solidFill>
                  <a:schemeClr val="bg1"/>
                </a:solidFill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371235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45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Beam beam effects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3809834" y="637913"/>
            <a:ext cx="5232400" cy="56015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implementation based on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experience from </a:t>
            </a:r>
            <a:r>
              <a:rPr lang="en-GB" sz="1700" b="1" dirty="0" err="1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Sixtrack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COMBI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Two models are provided: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“4D” model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which applies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only transverse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forces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independent on the longitudinal motion</a:t>
            </a:r>
            <a:endParaRPr lang="en-GB" sz="1700" b="1" dirty="0">
              <a:solidFill>
                <a:srgbClr val="2962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“6D” model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which applies</a:t>
            </a:r>
            <a:r>
              <a:rPr lang="en-GB" sz="1700" b="1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longitudinal and transverse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forces accounting for the synchrotron motion (method by Hirata et al.) </a:t>
            </a:r>
            <a:endParaRPr lang="en-GB" sz="1700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Both models can be used either in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“weak-strong“ mode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fixed assigned distribution for the other beam)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or in </a:t>
            </a: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“strong-strong” mode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(self-consistent two-beam simulation, “soft Gaussian”)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the simulation of lepton colliders, the code can also simulate for </a:t>
            </a:r>
            <a:r>
              <a:rPr lang="en-GB" sz="1700" b="1" dirty="0" err="1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beamstrahlung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700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Bhabha scattering </a:t>
            </a:r>
            <a:r>
              <a:rPr lang="en-GB" sz="17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(developed in collaboration with EPFL)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Strong-strong simulations </a:t>
            </a:r>
            <a:r>
              <a:rPr lang="en-GB" sz="1700" dirty="0"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are accelerated 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by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parallel computing on HPC clusters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 (based on MPI)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“Pipeline” algorithm</a:t>
            </a:r>
            <a:r>
              <a:rPr lang="en-GB" sz="1700" b="1" baseline="30000" dirty="0">
                <a:solidFill>
                  <a:srgbClr val="2962AE"/>
                </a:solidFill>
                <a:latin typeface="TeXGyreTermes"/>
              </a:rPr>
              <a:t>(1)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 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used to optimize workload distribution across the nodes</a:t>
            </a:r>
            <a:endParaRPr lang="en-GB" sz="1700" dirty="0">
              <a:solidFill>
                <a:schemeClr val="tx2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916BF8-1C38-EE4A-0883-24EB3F36B5C3}"/>
              </a:ext>
            </a:extLst>
          </p:cNvPr>
          <p:cNvSpPr txBox="1"/>
          <p:nvPr/>
        </p:nvSpPr>
        <p:spPr>
          <a:xfrm>
            <a:off x="622300" y="1140734"/>
            <a:ext cx="2349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FCC-</a:t>
            </a:r>
            <a:r>
              <a:rPr lang="en-GB" sz="1400" b="1" dirty="0" err="1"/>
              <a:t>ee</a:t>
            </a:r>
            <a:r>
              <a:rPr lang="en-GB" sz="1400" b="1" dirty="0"/>
              <a:t> DA studies (with bb)</a:t>
            </a:r>
            <a:endParaRPr lang="en-GB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BC7B9D-FD77-FA95-DDB9-B610E44D6C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11" y="4201160"/>
            <a:ext cx="3119120" cy="23345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490D08-22BC-2744-2208-7A907D968D72}"/>
              </a:ext>
            </a:extLst>
          </p:cNvPr>
          <p:cNvSpPr txBox="1"/>
          <p:nvPr/>
        </p:nvSpPr>
        <p:spPr>
          <a:xfrm>
            <a:off x="457200" y="3728503"/>
            <a:ext cx="3119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Wakefield + beam-beam simulations for HL-LHC (strong-strong modelling)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0F72EF-DD59-BDF9-A949-56353D1BED3B}"/>
              </a:ext>
            </a:extLst>
          </p:cNvPr>
          <p:cNvSpPr txBox="1"/>
          <p:nvPr/>
        </p:nvSpPr>
        <p:spPr>
          <a:xfrm>
            <a:off x="4070194" y="6345535"/>
            <a:ext cx="4378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arenBoth"/>
            </a:pPr>
            <a:r>
              <a:rPr lang="en-US" sz="1200" i="1" dirty="0">
                <a:solidFill>
                  <a:schemeClr val="tx2"/>
                </a:solidFill>
              </a:rPr>
              <a:t>S. </a:t>
            </a:r>
            <a:r>
              <a:rPr lang="en-US" sz="1200" i="1" dirty="0" err="1">
                <a:solidFill>
                  <a:schemeClr val="tx2"/>
                </a:solidFill>
              </a:rPr>
              <a:t>Furuseth</a:t>
            </a:r>
            <a:r>
              <a:rPr lang="en-US" sz="1200" i="1" dirty="0">
                <a:solidFill>
                  <a:schemeClr val="tx2"/>
                </a:solidFill>
              </a:rPr>
              <a:t> and X. </a:t>
            </a:r>
            <a:r>
              <a:rPr lang="en-US" sz="1200" i="1" dirty="0" err="1">
                <a:solidFill>
                  <a:schemeClr val="tx2"/>
                </a:solidFill>
              </a:rPr>
              <a:t>Buffat</a:t>
            </a:r>
            <a:r>
              <a:rPr lang="en-US" sz="1200" i="1" dirty="0">
                <a:solidFill>
                  <a:schemeClr val="tx2"/>
                </a:solidFill>
              </a:rPr>
              <a:t>, </a:t>
            </a:r>
            <a:r>
              <a:rPr lang="en-GB" sz="1200" i="1" dirty="0" err="1">
                <a:solidFill>
                  <a:schemeClr val="tx2"/>
                </a:solidFill>
              </a:rPr>
              <a:t>Comput</a:t>
            </a:r>
            <a:r>
              <a:rPr lang="en-GB" sz="1200" i="1" dirty="0">
                <a:solidFill>
                  <a:schemeClr val="tx2"/>
                </a:solidFill>
              </a:rPr>
              <a:t>. Phys. </a:t>
            </a:r>
            <a:r>
              <a:rPr lang="en-GB" sz="1200" i="1" dirty="0" err="1">
                <a:solidFill>
                  <a:schemeClr val="tx2"/>
                </a:solidFill>
              </a:rPr>
              <a:t>Commun</a:t>
            </a:r>
            <a:r>
              <a:rPr lang="en-GB" sz="1200" i="1" dirty="0">
                <a:solidFill>
                  <a:schemeClr val="tx2"/>
                </a:solidFill>
              </a:rPr>
              <a:t>.</a:t>
            </a:r>
            <a:r>
              <a:rPr lang="en-US" sz="1200" i="1" dirty="0">
                <a:solidFill>
                  <a:schemeClr val="tx2"/>
                </a:solidFill>
              </a:rPr>
              <a:t> 244 (2019)</a:t>
            </a:r>
          </a:p>
          <a:p>
            <a:pPr marL="228600" indent="-228600">
              <a:buAutoNum type="arabicParenBoth"/>
            </a:pPr>
            <a:r>
              <a:rPr lang="en-US" sz="1200" dirty="0">
                <a:solidFill>
                  <a:schemeClr val="tx2"/>
                </a:solidFill>
              </a:rPr>
              <a:t>For more details, see presentation by P. </a:t>
            </a:r>
            <a:r>
              <a:rPr lang="en-US" sz="1200" dirty="0" err="1">
                <a:solidFill>
                  <a:schemeClr val="tx2"/>
                </a:solidFill>
              </a:rPr>
              <a:t>Kicsiny</a:t>
            </a:r>
            <a:endParaRPr lang="en-CH" sz="1200" dirty="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036071-513D-B5FB-CBA6-F2C8274489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67" b="1"/>
          <a:stretch/>
        </p:blipFill>
        <p:spPr>
          <a:xfrm>
            <a:off x="165100" y="1447800"/>
            <a:ext cx="3741609" cy="2006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07120E-F219-56E9-4AAF-6C884375543A}"/>
              </a:ext>
            </a:extLst>
          </p:cNvPr>
          <p:cNvSpPr txBox="1"/>
          <p:nvPr/>
        </p:nvSpPr>
        <p:spPr>
          <a:xfrm>
            <a:off x="2194559" y="3265715"/>
            <a:ext cx="14284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b="1" i="1" dirty="0">
                <a:solidFill>
                  <a:schemeClr val="tx2"/>
                </a:solidFill>
              </a:rPr>
              <a:t>P. Kicsiny et al.</a:t>
            </a:r>
          </a:p>
        </p:txBody>
      </p:sp>
    </p:spTree>
    <p:extLst>
      <p:ext uri="{BB962C8B-B14F-4D97-AF65-F5344CB8AC3E}">
        <p14:creationId xmlns:p14="http://schemas.microsoft.com/office/powerpoint/2010/main" val="1478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46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Dynamic control of beam line parameters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108857" y="1144967"/>
            <a:ext cx="5212443" cy="48474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In accelerators often a single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b="1" dirty="0">
                <a:solidFill>
                  <a:srgbClr val="2962AE"/>
                </a:solidFill>
              </a:rPr>
              <a:t>high-level parameter </a:t>
            </a:r>
            <a:r>
              <a:rPr lang="en-GB" sz="1700" dirty="0">
                <a:solidFill>
                  <a:schemeClr val="tx2"/>
                </a:solidFill>
              </a:rPr>
              <a:t>can be used to control </a:t>
            </a:r>
            <a:r>
              <a:rPr lang="en-GB" sz="1700" b="1" dirty="0">
                <a:solidFill>
                  <a:srgbClr val="2962AE"/>
                </a:solidFill>
              </a:rPr>
              <a:t>groups of components </a:t>
            </a:r>
            <a:r>
              <a:rPr lang="en-GB" sz="1700" dirty="0">
                <a:solidFill>
                  <a:schemeClr val="tx2"/>
                </a:solidFill>
              </a:rPr>
              <a:t>with complex dependency relations. (e.g. circuits with multiple magnets, groups of RF cavities, etc.)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</a:t>
            </a:r>
            <a:r>
              <a:rPr lang="en-GB" sz="1700" b="1" dirty="0">
                <a:solidFill>
                  <a:srgbClr val="2962AE"/>
                </a:solidFill>
              </a:rPr>
              <a:t> </a:t>
            </a:r>
            <a:r>
              <a:rPr lang="en-GB" sz="1700" b="1" dirty="0" err="1">
                <a:solidFill>
                  <a:srgbClr val="2962AE"/>
                </a:solidFill>
              </a:rPr>
              <a:t>Xdeps</a:t>
            </a:r>
            <a:r>
              <a:rPr lang="en-GB" sz="1700" b="1" dirty="0">
                <a:solidFill>
                  <a:srgbClr val="2962AE"/>
                </a:solidFill>
              </a:rPr>
              <a:t> module </a:t>
            </a:r>
            <a:r>
              <a:rPr lang="en-GB" sz="1700" dirty="0">
                <a:solidFill>
                  <a:schemeClr val="tx2"/>
                </a:solidFill>
              </a:rPr>
              <a:t>provides the capability </a:t>
            </a:r>
            <a:r>
              <a:rPr lang="en-GB" sz="1700" dirty="0">
                <a:solidFill>
                  <a:srgbClr val="2962AE"/>
                </a:solidFill>
              </a:rPr>
              <a:t>to </a:t>
            </a:r>
            <a:r>
              <a:rPr lang="en-GB" sz="1700" b="1" dirty="0">
                <a:solidFill>
                  <a:srgbClr val="2962AE"/>
                </a:solidFill>
              </a:rPr>
              <a:t>include such dependencies in the simulation model</a:t>
            </a:r>
            <a:r>
              <a:rPr lang="en-GB" sz="1700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(as done by MAD-X deferred expressions)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E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xample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, LHC crossing angle knob:</a:t>
            </a: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At any time, the user can set:</a:t>
            </a:r>
            <a:endParaRPr lang="en-GB" sz="1700" dirty="0">
              <a:solidFill>
                <a:schemeClr val="tx2"/>
              </a:solidFill>
              <a:effectLst/>
              <a:latin typeface="TeXGyreTermes"/>
            </a:endParaRPr>
          </a:p>
          <a:p>
            <a:pPr>
              <a:spcBef>
                <a:spcPts val="600"/>
              </a:spcBef>
            </a:pPr>
            <a:r>
              <a:rPr lang="en-GB" dirty="0">
                <a:solidFill>
                  <a:schemeClr val="tx2"/>
                </a:solidFill>
                <a:latin typeface="TeXGyreTermes"/>
              </a:rPr>
              <a:t>	</a:t>
            </a:r>
            <a:r>
              <a:rPr lang="en-GB" sz="1400" dirty="0" err="1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lhc.vars</a:t>
            </a:r>
            <a:r>
              <a:rPr lang="en-GB" sz="1400" dirty="0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[’on_x1’] = 160 # </a:t>
            </a:r>
            <a:r>
              <a:rPr lang="en-GB" sz="1400" dirty="0" err="1">
                <a:solidFill>
                  <a:schemeClr val="tx2"/>
                </a:solidFill>
                <a:effectLst/>
                <a:highlight>
                  <a:srgbClr val="E2F0D9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murad</a:t>
            </a:r>
            <a:endParaRPr lang="en-GB" sz="1800" dirty="0">
              <a:solidFill>
                <a:schemeClr val="tx2"/>
              </a:solidFill>
              <a:effectLst/>
              <a:highlight>
                <a:srgbClr val="E2F0D9"/>
              </a:highlight>
              <a:latin typeface="TeXGyreTermes"/>
            </a:endParaRPr>
          </a:p>
          <a:p>
            <a:pPr lvl="1"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which </a:t>
            </a:r>
            <a:r>
              <a:rPr lang="en-GB" sz="1700" b="1" dirty="0">
                <a:solidFill>
                  <a:srgbClr val="2962AE"/>
                </a:solidFill>
                <a:effectLst/>
                <a:latin typeface="TeXGyreTermes"/>
              </a:rPr>
              <a:t>automatically changes the strength of 40 dipole correctors </a:t>
            </a:r>
            <a:r>
              <a:rPr lang="en-GB" sz="1700" dirty="0">
                <a:solidFill>
                  <a:schemeClr val="tx2"/>
                </a:solidFill>
                <a:effectLst/>
                <a:latin typeface="TeXGyreTermes"/>
              </a:rPr>
              <a:t>to get the required crossing angle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  <a:latin typeface="TeXGyreTermes"/>
              </a:rPr>
              <a:t>User can also use 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“Time functions”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, i.e. </a:t>
            </a:r>
            <a:r>
              <a:rPr lang="en-GB" sz="1700" b="1" dirty="0">
                <a:solidFill>
                  <a:srgbClr val="2962AE"/>
                </a:solidFill>
                <a:latin typeface="TeXGyreTermes"/>
              </a:rPr>
              <a:t>time dependent knobs</a:t>
            </a:r>
            <a:r>
              <a:rPr lang="en-GB" sz="1700" dirty="0">
                <a:solidFill>
                  <a:schemeClr val="tx2"/>
                </a:solidFill>
                <a:latin typeface="TeXGyreTermes"/>
              </a:rPr>
              <a:t> that are updated automatically during the simulation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3ABA2B-FBBF-AF05-273C-3E8B641A6E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0710" y="1278922"/>
            <a:ext cx="3893146" cy="49014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8550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D99C2DD-A8FA-2CE3-4734-5F3194E54432}"/>
              </a:ext>
            </a:extLst>
          </p:cNvPr>
          <p:cNvSpPr txBox="1"/>
          <p:nvPr/>
        </p:nvSpPr>
        <p:spPr>
          <a:xfrm>
            <a:off x="5725392" y="952735"/>
            <a:ext cx="327165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chemeClr val="tx2"/>
                </a:solidFill>
                <a:effectLst/>
                <a:latin typeface="TeXGyreTermes"/>
              </a:rPr>
              <a:t>Simulation of a fast orbit bump used for the H</a:t>
            </a:r>
            <a:r>
              <a:rPr lang="en-GB" sz="1400" b="1" baseline="30000" dirty="0">
                <a:solidFill>
                  <a:schemeClr val="tx2"/>
                </a:solidFill>
                <a:effectLst/>
                <a:latin typeface="txsys"/>
              </a:rPr>
              <a:t>−</a:t>
            </a:r>
            <a:r>
              <a:rPr lang="en-GB" sz="1400" b="1" dirty="0">
                <a:solidFill>
                  <a:schemeClr val="tx2"/>
                </a:solidFill>
                <a:effectLst/>
                <a:latin typeface="txsys"/>
              </a:rPr>
              <a:t> </a:t>
            </a:r>
            <a:r>
              <a:rPr lang="en-GB" sz="1400" b="1" dirty="0">
                <a:solidFill>
                  <a:schemeClr val="tx2"/>
                </a:solidFill>
                <a:effectLst/>
                <a:latin typeface="TeXGyreTermes"/>
              </a:rPr>
              <a:t>injection into the CERN PS Booster 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16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47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Synchrotron radiation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86F03F1-2633-DFFB-61A5-8F2CAE77FCB9}"/>
              </a:ext>
            </a:extLst>
          </p:cNvPr>
          <p:cNvSpPr txBox="1"/>
          <p:nvPr/>
        </p:nvSpPr>
        <p:spPr>
          <a:xfrm>
            <a:off x="294409" y="1353862"/>
            <a:ext cx="4929232" cy="44781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effect of </a:t>
            </a:r>
            <a:r>
              <a:rPr lang="en-GB" sz="1700" b="1" dirty="0">
                <a:solidFill>
                  <a:srgbClr val="2962AE"/>
                </a:solidFill>
              </a:rPr>
              <a:t>synchrotron radiation </a:t>
            </a:r>
            <a:r>
              <a:rPr lang="en-GB" sz="1700" dirty="0">
                <a:solidFill>
                  <a:schemeClr val="tx2"/>
                </a:solidFill>
              </a:rPr>
              <a:t>can be included in Xsuite tracking simulations. Two models available: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“mean” model</a:t>
            </a:r>
            <a:r>
              <a:rPr lang="en-GB" sz="1700" dirty="0">
                <a:solidFill>
                  <a:schemeClr val="tx2"/>
                </a:solidFill>
              </a:rPr>
              <a:t>, for which the energy loss from the radiation is applied particle by particle without accounting for quantum fluctuations;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“quantum” model </a:t>
            </a:r>
            <a:r>
              <a:rPr lang="en-GB" sz="1700" dirty="0">
                <a:solidFill>
                  <a:schemeClr val="tx2"/>
                </a:solidFill>
              </a:rPr>
              <a:t>for which the actual photon emission is simulated</a:t>
            </a:r>
            <a:r>
              <a:rPr lang="en-GB" sz="1700" baseline="30000" dirty="0">
                <a:solidFill>
                  <a:schemeClr val="tx2"/>
                </a:solidFill>
              </a:rPr>
              <a:t>(1)</a:t>
            </a:r>
            <a:r>
              <a:rPr lang="en-GB" sz="1700" dirty="0">
                <a:solidFill>
                  <a:schemeClr val="tx2"/>
                </a:solidFill>
              </a:rPr>
              <a:t>.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Xsuite Twiss</a:t>
            </a:r>
            <a:r>
              <a:rPr lang="en-GB" sz="1700" dirty="0">
                <a:solidFill>
                  <a:schemeClr val="tx2"/>
                </a:solidFill>
              </a:rPr>
              <a:t> also includes: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Dedicated algorithm for </a:t>
            </a:r>
            <a:r>
              <a:rPr lang="en-GB" sz="1700" b="1" dirty="0">
                <a:solidFill>
                  <a:srgbClr val="2962AE"/>
                </a:solidFill>
              </a:rPr>
              <a:t>non-</a:t>
            </a:r>
            <a:r>
              <a:rPr lang="en-GB" sz="1700" b="1" dirty="0" err="1">
                <a:solidFill>
                  <a:srgbClr val="2962AE"/>
                </a:solidFill>
              </a:rPr>
              <a:t>symplectic</a:t>
            </a:r>
            <a:r>
              <a:rPr lang="en-GB" sz="1700" b="1" dirty="0">
                <a:solidFill>
                  <a:srgbClr val="2962AE"/>
                </a:solidFill>
              </a:rPr>
              <a:t> one-turn map</a:t>
            </a:r>
            <a:r>
              <a:rPr lang="en-GB" sz="1700" baseline="30000" dirty="0">
                <a:solidFill>
                  <a:schemeClr val="tx2"/>
                </a:solidFill>
              </a:rPr>
              <a:t>(2)</a:t>
            </a:r>
            <a:endParaRPr lang="en-GB" sz="1700" b="1" dirty="0">
              <a:solidFill>
                <a:srgbClr val="2962AE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Computation of </a:t>
            </a:r>
            <a:r>
              <a:rPr lang="en-GB" sz="1700" b="1" dirty="0">
                <a:solidFill>
                  <a:srgbClr val="2962AE"/>
                </a:solidFill>
              </a:rPr>
              <a:t>radiation energy loss, damping times and equilibrium emittances</a:t>
            </a:r>
          </a:p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An </a:t>
            </a:r>
            <a:r>
              <a:rPr lang="en-GB" sz="1700" b="1" dirty="0">
                <a:solidFill>
                  <a:srgbClr val="2962AE"/>
                </a:solidFill>
              </a:rPr>
              <a:t>automatic tool </a:t>
            </a:r>
            <a:r>
              <a:rPr lang="en-GB" sz="1700" dirty="0">
                <a:solidFill>
                  <a:schemeClr val="tx2"/>
                </a:solidFill>
              </a:rPr>
              <a:t>is provided for </a:t>
            </a:r>
            <a:r>
              <a:rPr lang="en-GB" sz="1700" b="1" dirty="0">
                <a:solidFill>
                  <a:srgbClr val="2962AE"/>
                </a:solidFill>
              </a:rPr>
              <a:t>phasing the RF cavities </a:t>
            </a:r>
            <a:r>
              <a:rPr lang="en-GB" sz="1700" dirty="0">
                <a:solidFill>
                  <a:schemeClr val="tx2"/>
                </a:solidFill>
              </a:rPr>
              <a:t>and </a:t>
            </a:r>
            <a:r>
              <a:rPr lang="en-GB" sz="1700" b="1" dirty="0">
                <a:solidFill>
                  <a:srgbClr val="2962AE"/>
                </a:solidFill>
              </a:rPr>
              <a:t>adjusting magnet strengths </a:t>
            </a:r>
            <a:r>
              <a:rPr lang="en-GB" sz="1700" dirty="0">
                <a:solidFill>
                  <a:schemeClr val="tx2"/>
                </a:solidFill>
              </a:rPr>
              <a:t>to </a:t>
            </a:r>
            <a:r>
              <a:rPr lang="en-GB" sz="1700" b="1" dirty="0">
                <a:solidFill>
                  <a:srgbClr val="2962AE"/>
                </a:solidFill>
              </a:rPr>
              <a:t>compensate the radiation energy loss (“tapering”)</a:t>
            </a:r>
            <a:endParaRPr lang="en-GB" sz="1700" dirty="0">
              <a:solidFill>
                <a:schemeClr val="tx2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BBF9D-55F9-B08E-4CB7-9C4A022C7C8C}"/>
              </a:ext>
            </a:extLst>
          </p:cNvPr>
          <p:cNvSpPr txBox="1"/>
          <p:nvPr/>
        </p:nvSpPr>
        <p:spPr>
          <a:xfrm>
            <a:off x="5878286" y="91852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843FF9-39E5-EC3D-ED01-231FF803FD6D}"/>
              </a:ext>
            </a:extLst>
          </p:cNvPr>
          <p:cNvSpPr txBox="1"/>
          <p:nvPr/>
        </p:nvSpPr>
        <p:spPr>
          <a:xfrm>
            <a:off x="0" y="6371868"/>
            <a:ext cx="9158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aseline="30000" dirty="0">
                <a:solidFill>
                  <a:schemeClr val="tx2"/>
                </a:solidFill>
              </a:rPr>
              <a:t>(1) </a:t>
            </a:r>
            <a:r>
              <a:rPr lang="en-CH" sz="1200" dirty="0">
                <a:solidFill>
                  <a:schemeClr val="tx2"/>
                </a:solidFill>
              </a:rPr>
              <a:t>B</a:t>
            </a:r>
            <a:r>
              <a:rPr lang="en-CH" sz="1200" i="1" dirty="0">
                <a:solidFill>
                  <a:schemeClr val="tx2"/>
                </a:solidFill>
              </a:rPr>
              <a:t>ased on </a:t>
            </a:r>
            <a:r>
              <a:rPr lang="en-GB" sz="1200" i="1" dirty="0">
                <a:solidFill>
                  <a:schemeClr val="tx2"/>
                </a:solidFill>
              </a:rPr>
              <a:t>H. Burkhardt, “</a:t>
            </a:r>
            <a:r>
              <a:rPr lang="en-GB" sz="1200" b="0" i="1" u="none" strike="noStrike" dirty="0">
                <a:solidFill>
                  <a:schemeClr val="tx2"/>
                </a:solidFill>
                <a:effectLst/>
                <a:latin typeface="-apple-system"/>
              </a:rPr>
              <a:t>Monte Carlo generator for synchrotron radiation</a:t>
            </a:r>
            <a:r>
              <a:rPr lang="en-GB" sz="1200" i="1" dirty="0">
                <a:solidFill>
                  <a:schemeClr val="tx2"/>
                </a:solidFill>
              </a:rPr>
              <a:t>”, 1990. Implementation ported </a:t>
            </a:r>
            <a:r>
              <a:rPr lang="en-CH" sz="1200" i="1" dirty="0">
                <a:solidFill>
                  <a:schemeClr val="tx2"/>
                </a:solidFill>
              </a:rPr>
              <a:t> from PLACET (A. Latina)</a:t>
            </a:r>
          </a:p>
          <a:p>
            <a:r>
              <a:rPr lang="en-CH" sz="1200" baseline="30000" dirty="0">
                <a:solidFill>
                  <a:schemeClr val="tx2"/>
                </a:solidFill>
              </a:rPr>
              <a:t>(2) </a:t>
            </a:r>
            <a:r>
              <a:rPr lang="en-GB" sz="1200" i="1" dirty="0">
                <a:solidFill>
                  <a:schemeClr val="tx2"/>
                </a:solidFill>
              </a:rPr>
              <a:t>E. Forest, From tracking code to analysis: generalised Courant-Snyder theory for any accelerator model. Springer, 2016</a:t>
            </a:r>
            <a:endParaRPr lang="en-CH" sz="1200" i="1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2B58DE-3599-B196-4611-74D0D2F68F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t="9083"/>
          <a:stretch/>
        </p:blipFill>
        <p:spPr>
          <a:xfrm>
            <a:off x="5539025" y="1353862"/>
            <a:ext cx="3604975" cy="46329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73629E-F3E5-9A62-F97E-F138F8C95139}"/>
              </a:ext>
            </a:extLst>
          </p:cNvPr>
          <p:cNvSpPr txBox="1"/>
          <p:nvPr/>
        </p:nvSpPr>
        <p:spPr>
          <a:xfrm>
            <a:off x="5986255" y="1175838"/>
            <a:ext cx="3077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Equilibrium emittance (</a:t>
            </a:r>
            <a:r>
              <a:rPr lang="en-GB" sz="1400" b="1" dirty="0" err="1"/>
              <a:t>twiss</a:t>
            </a:r>
            <a:r>
              <a:rPr lang="en-GB" sz="1400" b="1" dirty="0"/>
              <a:t> vs track)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3B55C6-72F8-93F8-0DC7-5E6528FC8B30}"/>
              </a:ext>
            </a:extLst>
          </p:cNvPr>
          <p:cNvSpPr txBox="1"/>
          <p:nvPr/>
        </p:nvSpPr>
        <p:spPr>
          <a:xfrm>
            <a:off x="7358462" y="4965520"/>
            <a:ext cx="16626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1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(fast)</a:t>
            </a:r>
          </a:p>
          <a:p>
            <a:r>
              <a:rPr lang="en-CH" sz="1100" dirty="0">
                <a:solidFill>
                  <a:schemeClr val="accent6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Twiss (full)</a:t>
            </a:r>
          </a:p>
          <a:p>
            <a:r>
              <a:rPr lang="en-CH" sz="1100" dirty="0">
                <a:solidFill>
                  <a:srgbClr val="1C77B4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Tracking (300 particles)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0727A29-35C4-99B7-242E-E995863DC8C4}"/>
              </a:ext>
            </a:extLst>
          </p:cNvPr>
          <p:cNvGrpSpPr>
            <a:grpSpLocks noChangeAspect="1"/>
          </p:cNvGrpSpPr>
          <p:nvPr/>
        </p:nvGrpSpPr>
        <p:grpSpPr>
          <a:xfrm>
            <a:off x="5257801" y="400049"/>
            <a:ext cx="3886199" cy="742951"/>
            <a:chOff x="1402384" y="5372099"/>
            <a:chExt cx="5455615" cy="1042987"/>
          </a:xfrm>
        </p:grpSpPr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D715C839-F1D0-0B3E-8142-85B6133B925D}"/>
                </a:ext>
              </a:extLst>
            </p:cNvPr>
            <p:cNvSpPr txBox="1"/>
            <p:nvPr/>
          </p:nvSpPr>
          <p:spPr>
            <a:xfrm>
              <a:off x="1402384" y="5654352"/>
              <a:ext cx="2642999" cy="475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spcBef>
                  <a:spcPts val="800"/>
                </a:spcBef>
              </a:pPr>
              <a:r>
                <a:rPr lang="en-US" sz="1600" dirty="0">
                  <a:solidFill>
                    <a:schemeClr val="tx2"/>
                  </a:solidFill>
                  <a:latin typeface="Calibri" pitchFamily="34" charset="0"/>
                </a:rPr>
                <a:t>Supported by: 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8188204-69BB-E0D2-38BA-7597614BA6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3600"/>
            <a:stretch/>
          </p:blipFill>
          <p:spPr>
            <a:xfrm>
              <a:off x="4058970" y="5554942"/>
              <a:ext cx="1068332" cy="623791"/>
            </a:xfrm>
            <a:prstGeom prst="rect">
              <a:avLst/>
            </a:prstGeom>
          </p:spPr>
        </p:pic>
        <p:pic>
          <p:nvPicPr>
            <p:cNvPr id="10" name="Picture 2" descr="Identity ‒ Overview ‐ EPFL">
              <a:extLst>
                <a:ext uri="{FF2B5EF4-FFF2-40B4-BE49-F238E27FC236}">
                  <a16:creationId xmlns:a16="http://schemas.microsoft.com/office/drawing/2014/main" id="{C28B858B-EF40-B750-3FF1-BD6FA37660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3800" y="5372099"/>
              <a:ext cx="1854199" cy="10429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64571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7"/>
          <p:cNvSpPr txBox="1">
            <a:spLocks noGrp="1"/>
          </p:cNvSpPr>
          <p:nvPr>
            <p:ph type="sldNum" idx="12"/>
          </p:nvPr>
        </p:nvSpPr>
        <p:spPr>
          <a:xfrm>
            <a:off x="6533231" y="629931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176" name="Google Shape;176;p7"/>
          <p:cNvSpPr txBox="1"/>
          <p:nvPr/>
        </p:nvSpPr>
        <p:spPr>
          <a:xfrm>
            <a:off x="1038076" y="522513"/>
            <a:ext cx="76200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 dirty="0">
                <a:solidFill>
                  <a:srgbClr val="3A5CB1"/>
                </a:solidFill>
                <a:latin typeface="Calibri"/>
                <a:ea typeface="Calibri"/>
                <a:cs typeface="Calibri"/>
                <a:sym typeface="Calibri"/>
              </a:rPr>
              <a:t>After three years the software has grown very rapidly, </a:t>
            </a:r>
            <a:r>
              <a:rPr lang="en-GB" sz="1800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GB" sz="1800" b="0" i="0" u="none" strike="noStrike" cap="none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hanks </a:t>
            </a:r>
            <a:r>
              <a:rPr lang="en-GB" sz="1800" b="1" i="0" u="none" strike="noStrike" cap="none" dirty="0">
                <a:solidFill>
                  <a:srgbClr val="3A5CB1"/>
                </a:solidFill>
                <a:latin typeface="Calibri"/>
                <a:ea typeface="Calibri"/>
                <a:cs typeface="Calibri"/>
                <a:sym typeface="Calibri"/>
              </a:rPr>
              <a:t>to many people contributing code and expertise</a:t>
            </a:r>
            <a:r>
              <a:rPr lang="en-GB" sz="1800" b="1" dirty="0">
                <a:solidFill>
                  <a:srgbClr val="3A5CB1"/>
                </a:solidFill>
                <a:latin typeface="Calibri"/>
                <a:ea typeface="Calibri"/>
                <a:cs typeface="Calibri"/>
                <a:sym typeface="Calibri"/>
              </a:rPr>
              <a:t>…</a:t>
            </a:r>
            <a:endParaRPr sz="1800" b="1" i="0" u="none" strike="noStrike" cap="none" dirty="0">
              <a:solidFill>
                <a:srgbClr val="3A5CB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7" name="Google Shape;177;p7"/>
          <p:cNvGrpSpPr/>
          <p:nvPr/>
        </p:nvGrpSpPr>
        <p:grpSpPr>
          <a:xfrm>
            <a:off x="-47304" y="1223263"/>
            <a:ext cx="9327816" cy="4602467"/>
            <a:chOff x="-48905" y="1629190"/>
            <a:chExt cx="8983838" cy="4432744"/>
          </a:xfrm>
        </p:grpSpPr>
        <p:pic>
          <p:nvPicPr>
            <p:cNvPr id="178" name="Google Shape;178;p7" descr="A person with long brown hair&#10;&#10;Description automatically generated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669662" y="2777713"/>
              <a:ext cx="1153634" cy="111963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9" name="Google Shape;179;p7" descr="preview url image"/>
            <p:cNvPicPr preferRelativeResize="0"/>
            <p:nvPr/>
          </p:nvPicPr>
          <p:blipFill rotWithShape="1">
            <a:blip r:embed="rId4">
              <a:alphaModFix/>
            </a:blip>
            <a:srcRect l="20230" t="6731" r="11424" b="36834"/>
            <a:stretch/>
          </p:blipFill>
          <p:spPr>
            <a:xfrm>
              <a:off x="963187" y="2789393"/>
              <a:ext cx="954712" cy="110644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0" name="Google Shape;180;p7" descr="A person with a beard&#10;&#10;Description automatically generated"/>
            <p:cNvPicPr preferRelativeResize="0"/>
            <p:nvPr/>
          </p:nvPicPr>
          <p:blipFill rotWithShape="1">
            <a:blip r:embed="rId5">
              <a:alphaModFix/>
            </a:blip>
            <a:srcRect l="-3721" r="-1"/>
            <a:stretch/>
          </p:blipFill>
          <p:spPr>
            <a:xfrm>
              <a:off x="917770" y="1629190"/>
              <a:ext cx="954712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1" name="Google Shape;181;p7"/>
            <p:cNvPicPr preferRelativeResize="0"/>
            <p:nvPr/>
          </p:nvPicPr>
          <p:blipFill rotWithShape="1">
            <a:blip r:embed="rId6">
              <a:alphaModFix/>
            </a:blip>
            <a:srcRect t="12047" b="31261"/>
            <a:stretch/>
          </p:blipFill>
          <p:spPr>
            <a:xfrm rot="-5400000">
              <a:off x="1853790" y="1624709"/>
              <a:ext cx="1139559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2" name="Google Shape;182;p7" descr="A person taking a selfie&#10;&#10;Description automatically generated"/>
            <p:cNvPicPr preferRelativeResize="0"/>
            <p:nvPr/>
          </p:nvPicPr>
          <p:blipFill rotWithShape="1">
            <a:blip r:embed="rId7">
              <a:alphaModFix/>
            </a:blip>
            <a:srcRect t="12599"/>
            <a:stretch/>
          </p:blipFill>
          <p:spPr>
            <a:xfrm>
              <a:off x="2990710" y="1629190"/>
              <a:ext cx="1131200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3" name="Google Shape;183;p7" descr="A person smiling for the camera&#10;&#10;Description automatically generated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097535" y="1629190"/>
              <a:ext cx="1022702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4" name="Google Shape;184;p7" descr="A person smiling at the camera&#10;&#10;Description automatically generated"/>
            <p:cNvPicPr preferRelativeResize="0"/>
            <p:nvPr/>
          </p:nvPicPr>
          <p:blipFill rotWithShape="1">
            <a:blip r:embed="rId9">
              <a:alphaModFix/>
            </a:blip>
            <a:srcRect t="12456" r="2100"/>
            <a:stretch/>
          </p:blipFill>
          <p:spPr>
            <a:xfrm>
              <a:off x="5098200" y="1629190"/>
              <a:ext cx="907448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5" name="Google Shape;185;p7"/>
            <p:cNvPicPr preferRelativeResize="0"/>
            <p:nvPr/>
          </p:nvPicPr>
          <p:blipFill rotWithShape="1">
            <a:blip r:embed="rId10">
              <a:alphaModFix/>
            </a:blip>
            <a:srcRect l="33292" t="11937" r="26979" b="43445"/>
            <a:stretch/>
          </p:blipFill>
          <p:spPr>
            <a:xfrm>
              <a:off x="5986093" y="1629190"/>
              <a:ext cx="1022701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6" name="Google Shape;186;p7"/>
            <p:cNvPicPr preferRelativeResize="0"/>
            <p:nvPr/>
          </p:nvPicPr>
          <p:blipFill rotWithShape="1">
            <a:blip r:embed="rId11">
              <a:alphaModFix/>
            </a:blip>
            <a:srcRect l="30251" t="39656" r="17710" b="20528"/>
            <a:stretch/>
          </p:blipFill>
          <p:spPr>
            <a:xfrm>
              <a:off x="-48905" y="1629190"/>
              <a:ext cx="1002746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7" name="Google Shape;187;p7" descr="A person standing in front of a large screen&#10;&#10;Description automatically generated"/>
            <p:cNvPicPr preferRelativeResize="0"/>
            <p:nvPr/>
          </p:nvPicPr>
          <p:blipFill rotWithShape="1">
            <a:blip r:embed="rId12">
              <a:alphaModFix/>
            </a:blip>
            <a:srcRect l="38378" t="15649" r="43974" b="68102"/>
            <a:stretch/>
          </p:blipFill>
          <p:spPr>
            <a:xfrm>
              <a:off x="1885923" y="2769234"/>
              <a:ext cx="921071" cy="11308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8" name="Google Shape;188;p7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2809215" y="2764769"/>
              <a:ext cx="863634" cy="11392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9" name="Google Shape;189;p7" descr="A person smiling for the camera&#10;&#10;Description automatically generated"/>
            <p:cNvPicPr preferRelativeResize="0"/>
            <p:nvPr/>
          </p:nvPicPr>
          <p:blipFill rotWithShape="1">
            <a:blip r:embed="rId14">
              <a:alphaModFix/>
            </a:blip>
            <a:srcRect l="20150" t="19115" r="19105" b="13886"/>
            <a:stretch/>
          </p:blipFill>
          <p:spPr>
            <a:xfrm>
              <a:off x="4678384" y="2769910"/>
              <a:ext cx="1051238" cy="112744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0" name="Google Shape;190;p7" descr="A person taking a selfie&#10;&#10;Description automatically generated"/>
            <p:cNvPicPr preferRelativeResize="0"/>
            <p:nvPr/>
          </p:nvPicPr>
          <p:blipFill rotWithShape="1">
            <a:blip r:embed="rId15">
              <a:alphaModFix/>
            </a:blip>
            <a:srcRect/>
            <a:stretch/>
          </p:blipFill>
          <p:spPr>
            <a:xfrm>
              <a:off x="2941941" y="3885466"/>
              <a:ext cx="1107022" cy="11070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1" name="Google Shape;191;p7" descr="A person standing in front of a river&#10;&#10;Description automatically generated"/>
            <p:cNvPicPr preferRelativeResize="0"/>
            <p:nvPr/>
          </p:nvPicPr>
          <p:blipFill rotWithShape="1">
            <a:blip r:embed="rId16">
              <a:alphaModFix/>
            </a:blip>
            <a:srcRect l="48400" t="16705" r="8727" b="47279"/>
            <a:stretch/>
          </p:blipFill>
          <p:spPr>
            <a:xfrm>
              <a:off x="1943364" y="3878786"/>
              <a:ext cx="998578" cy="11184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2" name="Google Shape;192;p7"/>
            <p:cNvPicPr preferRelativeResize="0"/>
            <p:nvPr/>
          </p:nvPicPr>
          <p:blipFill rotWithShape="1">
            <a:blip r:embed="rId17">
              <a:alphaModFix/>
            </a:blip>
            <a:srcRect l="6588" t="11389" r="43754" b="12316"/>
            <a:stretch/>
          </p:blipFill>
          <p:spPr>
            <a:xfrm>
              <a:off x="-32703" y="2762814"/>
              <a:ext cx="996704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3" name="Google Shape;193;p7"/>
            <p:cNvPicPr preferRelativeResize="0"/>
            <p:nvPr/>
          </p:nvPicPr>
          <p:blipFill rotWithShape="1">
            <a:blip r:embed="rId18">
              <a:alphaModFix/>
            </a:blip>
            <a:srcRect l="12250" t="5426" r="10720"/>
            <a:stretch/>
          </p:blipFill>
          <p:spPr>
            <a:xfrm>
              <a:off x="-30050" y="3865545"/>
              <a:ext cx="928948" cy="114051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4" name="Google Shape;194;p7"/>
            <p:cNvPicPr preferRelativeResize="0"/>
            <p:nvPr/>
          </p:nvPicPr>
          <p:blipFill rotWithShape="1">
            <a:blip r:embed="rId19">
              <a:alphaModFix/>
            </a:blip>
            <a:srcRect l="13021" t="2601" r="15328" b="39625"/>
            <a:stretch/>
          </p:blipFill>
          <p:spPr>
            <a:xfrm>
              <a:off x="891411" y="3872851"/>
              <a:ext cx="1051953" cy="112440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5" name="Google Shape;195;p7" descr="A person with curly hair and beard smiling&#10;&#10;Description automatically generated"/>
            <p:cNvPicPr preferRelativeResize="0"/>
            <p:nvPr/>
          </p:nvPicPr>
          <p:blipFill rotWithShape="1">
            <a:blip r:embed="rId20">
              <a:alphaModFix/>
            </a:blip>
            <a:srcRect l="17403" t="9005" r="8912" b="27445"/>
            <a:stretch/>
          </p:blipFill>
          <p:spPr>
            <a:xfrm>
              <a:off x="3687328" y="2762814"/>
              <a:ext cx="991055" cy="11345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6" name="Google Shape;196;p7" descr="A person wearing a helmet&#10;&#10;Description automatically generated"/>
            <p:cNvPicPr preferRelativeResize="0"/>
            <p:nvPr/>
          </p:nvPicPr>
          <p:blipFill rotWithShape="1">
            <a:blip r:embed="rId21">
              <a:alphaModFix/>
            </a:blip>
            <a:srcRect l="8726" t="6732" r="3496" b="5628"/>
            <a:stretch/>
          </p:blipFill>
          <p:spPr>
            <a:xfrm>
              <a:off x="4039139" y="3893821"/>
              <a:ext cx="1001933" cy="109866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7" name="Google Shape;197;p7" descr="A person wearing glasses and smiling&#10;&#10;Description automatically generated"/>
            <p:cNvPicPr preferRelativeResize="0"/>
            <p:nvPr/>
          </p:nvPicPr>
          <p:blipFill rotWithShape="1">
            <a:blip r:embed="rId22">
              <a:alphaModFix/>
            </a:blip>
            <a:srcRect l="28312" t="26960" r="21509" b="19621"/>
            <a:stretch/>
          </p:blipFill>
          <p:spPr>
            <a:xfrm rot="-5400000">
              <a:off x="4925935" y="4009326"/>
              <a:ext cx="1080430" cy="86262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98" name="Google Shape;198;p7" descr="preview url image"/>
            <p:cNvPicPr preferRelativeResize="0"/>
            <p:nvPr/>
          </p:nvPicPr>
          <p:blipFill rotWithShape="1">
            <a:blip r:embed="rId23">
              <a:alphaModFix/>
            </a:blip>
            <a:srcRect r="12198" b="28485"/>
            <a:stretch/>
          </p:blipFill>
          <p:spPr>
            <a:xfrm>
              <a:off x="5897464" y="3895402"/>
              <a:ext cx="1001933" cy="108810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9" name="Google Shape;199;p7"/>
            <p:cNvSpPr txBox="1"/>
            <p:nvPr/>
          </p:nvSpPr>
          <p:spPr>
            <a:xfrm>
              <a:off x="5102405" y="5276141"/>
              <a:ext cx="395585" cy="47768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3000" b="1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…</a:t>
              </a:r>
              <a:endParaRPr/>
            </a:p>
          </p:txBody>
        </p:sp>
        <p:pic>
          <p:nvPicPr>
            <p:cNvPr id="200" name="Google Shape;200;p7" descr="A person in a striped shirt&#10;&#10;Description automatically generated"/>
            <p:cNvPicPr preferRelativeResize="0"/>
            <p:nvPr/>
          </p:nvPicPr>
          <p:blipFill rotWithShape="1">
            <a:blip r:embed="rId24">
              <a:alphaModFix/>
            </a:blip>
            <a:srcRect l="12650" t="11975" r="31605" b="23915"/>
            <a:stretch/>
          </p:blipFill>
          <p:spPr>
            <a:xfrm rot="5400000">
              <a:off x="3879786" y="5039414"/>
              <a:ext cx="1080430" cy="93191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1" name="Google Shape;201;p7" descr="preview url image"/>
            <p:cNvPicPr preferRelativeResize="0"/>
            <p:nvPr/>
          </p:nvPicPr>
          <p:blipFill rotWithShape="1">
            <a:blip r:embed="rId25">
              <a:alphaModFix/>
            </a:blip>
            <a:srcRect l="19974" t="24954" r="24416" b="34006"/>
            <a:stretch/>
          </p:blipFill>
          <p:spPr>
            <a:xfrm>
              <a:off x="-13569" y="4972634"/>
              <a:ext cx="1107022" cy="10893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2" name="Google Shape;202;p7" descr="preview url image"/>
            <p:cNvPicPr preferRelativeResize="0"/>
            <p:nvPr/>
          </p:nvPicPr>
          <p:blipFill rotWithShape="1">
            <a:blip r:embed="rId26">
              <a:alphaModFix/>
            </a:blip>
            <a:srcRect/>
            <a:stretch/>
          </p:blipFill>
          <p:spPr>
            <a:xfrm>
              <a:off x="1093454" y="4987106"/>
              <a:ext cx="1064589" cy="106458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3" name="Google Shape;203;p7" descr="preview url image"/>
            <p:cNvPicPr preferRelativeResize="0"/>
            <p:nvPr/>
          </p:nvPicPr>
          <p:blipFill rotWithShape="1">
            <a:blip r:embed="rId27">
              <a:alphaModFix/>
            </a:blip>
            <a:srcRect l="16836" r="2844" b="10140"/>
            <a:stretch/>
          </p:blipFill>
          <p:spPr>
            <a:xfrm>
              <a:off x="2158041" y="4987092"/>
              <a:ext cx="953664" cy="106693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4" name="Google Shape;204;p7"/>
            <p:cNvPicPr preferRelativeResize="0"/>
            <p:nvPr/>
          </p:nvPicPr>
          <p:blipFill rotWithShape="1">
            <a:blip r:embed="rId28">
              <a:alphaModFix/>
            </a:blip>
            <a:srcRect l="32015" t="13613" r="21512"/>
            <a:stretch/>
          </p:blipFill>
          <p:spPr>
            <a:xfrm>
              <a:off x="3096110" y="4973983"/>
              <a:ext cx="872374" cy="108112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5" name="Google Shape;205;p7" descr="A person smiling at the camera&#10;&#10;Description automatically generated"/>
            <p:cNvPicPr preferRelativeResize="0"/>
            <p:nvPr/>
          </p:nvPicPr>
          <p:blipFill rotWithShape="1">
            <a:blip r:embed="rId29">
              <a:alphaModFix/>
            </a:blip>
            <a:srcRect l="35803" t="30927" r="31126" b="18450"/>
            <a:stretch/>
          </p:blipFill>
          <p:spPr>
            <a:xfrm>
              <a:off x="4874978" y="4957489"/>
              <a:ext cx="1067288" cy="108809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6" name="Google Shape;206;p7"/>
            <p:cNvPicPr preferRelativeResize="0"/>
            <p:nvPr/>
          </p:nvPicPr>
          <p:blipFill rotWithShape="1">
            <a:blip r:embed="rId30">
              <a:alphaModFix/>
            </a:blip>
            <a:srcRect l="33377" t="14796" r="34017" b="55935"/>
            <a:stretch/>
          </p:blipFill>
          <p:spPr>
            <a:xfrm>
              <a:off x="7008794" y="1629190"/>
              <a:ext cx="959624" cy="11485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7" name="Google Shape;207;p7"/>
            <p:cNvPicPr preferRelativeResize="0"/>
            <p:nvPr/>
          </p:nvPicPr>
          <p:blipFill rotWithShape="1">
            <a:blip r:embed="rId31">
              <a:alphaModFix/>
            </a:blip>
            <a:srcRect/>
            <a:stretch/>
          </p:blipFill>
          <p:spPr>
            <a:xfrm>
              <a:off x="6778326" y="2762814"/>
              <a:ext cx="1147703" cy="11477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8" name="Google Shape;208;p7" descr="preview url image"/>
            <p:cNvPicPr preferRelativeResize="0"/>
            <p:nvPr/>
          </p:nvPicPr>
          <p:blipFill rotWithShape="1">
            <a:blip r:embed="rId32">
              <a:alphaModFix/>
            </a:blip>
            <a:srcRect l="24179" t="27874" r="18548" b="34393"/>
            <a:stretch/>
          </p:blipFill>
          <p:spPr>
            <a:xfrm>
              <a:off x="6893996" y="3893821"/>
              <a:ext cx="1022701" cy="10933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9" name="Google Shape;209;p7"/>
            <p:cNvPicPr preferRelativeResize="0"/>
            <p:nvPr/>
          </p:nvPicPr>
          <p:blipFill rotWithShape="1">
            <a:blip r:embed="rId33">
              <a:alphaModFix/>
            </a:blip>
            <a:srcRect/>
            <a:stretch/>
          </p:blipFill>
          <p:spPr>
            <a:xfrm>
              <a:off x="5942265" y="4977867"/>
              <a:ext cx="1062708" cy="106270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0" name="Google Shape;210;p7"/>
            <p:cNvPicPr preferRelativeResize="0"/>
            <p:nvPr/>
          </p:nvPicPr>
          <p:blipFill rotWithShape="1">
            <a:blip r:embed="rId34">
              <a:alphaModFix/>
            </a:blip>
            <a:srcRect/>
            <a:stretch/>
          </p:blipFill>
          <p:spPr>
            <a:xfrm>
              <a:off x="7004972" y="4983784"/>
              <a:ext cx="903904" cy="10496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1" name="Google Shape;211;p7" descr="A person standing in front of a whiteboard&#10;&#10;Description automatically generated"/>
            <p:cNvPicPr preferRelativeResize="0"/>
            <p:nvPr/>
          </p:nvPicPr>
          <p:blipFill rotWithShape="1">
            <a:blip r:embed="rId35">
              <a:alphaModFix/>
            </a:blip>
            <a:srcRect l="19553" r="22940" b="10090"/>
            <a:stretch/>
          </p:blipFill>
          <p:spPr>
            <a:xfrm rot="10800000">
              <a:off x="7952461" y="1635343"/>
              <a:ext cx="982472" cy="11540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2" name="Google Shape;212;p7" descr="A person standing in front of a wall of monitors&#10;&#10;Description automatically generated"/>
            <p:cNvPicPr preferRelativeResize="0"/>
            <p:nvPr/>
          </p:nvPicPr>
          <p:blipFill rotWithShape="1">
            <a:blip r:embed="rId36">
              <a:alphaModFix/>
            </a:blip>
            <a:srcRect l="39438" t="24133" r="44861" b="61667"/>
            <a:stretch/>
          </p:blipFill>
          <p:spPr>
            <a:xfrm>
              <a:off x="7860715" y="2762814"/>
              <a:ext cx="943667" cy="113863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3" name="Google Shape;213;p7" descr="A person with long hair wearing a black jacket&#10;&#10;Description automatically generated"/>
            <p:cNvPicPr preferRelativeResize="0"/>
            <p:nvPr/>
          </p:nvPicPr>
          <p:blipFill rotWithShape="1">
            <a:blip r:embed="rId37">
              <a:alphaModFix/>
            </a:blip>
            <a:srcRect l="10483" t="12389" r="13225" b="18840"/>
            <a:stretch/>
          </p:blipFill>
          <p:spPr>
            <a:xfrm>
              <a:off x="7907664" y="3885467"/>
              <a:ext cx="916664" cy="11017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4" name="Google Shape;214;p7"/>
            <p:cNvPicPr preferRelativeResize="0"/>
            <p:nvPr/>
          </p:nvPicPr>
          <p:blipFill rotWithShape="1">
            <a:blip r:embed="rId38">
              <a:alphaModFix/>
            </a:blip>
            <a:srcRect/>
            <a:stretch/>
          </p:blipFill>
          <p:spPr>
            <a:xfrm>
              <a:off x="7910972" y="4980856"/>
              <a:ext cx="900128" cy="104969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4" name="Picture 3" descr="A person wearing glasses and a turtleneck&#10;&#10;Description automatically generated">
            <a:extLst>
              <a:ext uri="{FF2B5EF4-FFF2-40B4-BE49-F238E27FC236}">
                <a16:creationId xmlns:a16="http://schemas.microsoft.com/office/drawing/2014/main" id="{2F6CACEC-0938-A5B4-8343-A04C2DB91A3E}"/>
              </a:ext>
            </a:extLst>
          </p:cNvPr>
          <p:cNvPicPr>
            <a:picLocks noChangeAspect="1"/>
          </p:cNvPicPr>
          <p:nvPr/>
        </p:nvPicPr>
        <p:blipFill rotWithShape="1">
          <a:blip r:embed="rId39"/>
          <a:srcRect l="37325" t="32967" r="33570" b="5085"/>
          <a:stretch/>
        </p:blipFill>
        <p:spPr>
          <a:xfrm>
            <a:off x="-21921" y="5822216"/>
            <a:ext cx="950936" cy="11385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D2F848-5C85-929A-C2DC-013A1485B86F}"/>
              </a:ext>
            </a:extLst>
          </p:cNvPr>
          <p:cNvPicPr>
            <a:picLocks noChangeAspect="1"/>
          </p:cNvPicPr>
          <p:nvPr/>
        </p:nvPicPr>
        <p:blipFill rotWithShape="1">
          <a:blip r:embed="rId40"/>
          <a:srcRect l="7282" r="6906" b="10025"/>
          <a:stretch/>
        </p:blipFill>
        <p:spPr>
          <a:xfrm>
            <a:off x="924628" y="5815771"/>
            <a:ext cx="1023023" cy="11594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E2F20C2-3168-83BB-7654-952CADC345A4}"/>
              </a:ext>
            </a:extLst>
          </p:cNvPr>
          <p:cNvPicPr>
            <a:picLocks noChangeAspect="1"/>
          </p:cNvPicPr>
          <p:nvPr/>
        </p:nvPicPr>
        <p:blipFill rotWithShape="1">
          <a:blip r:embed="rId41"/>
          <a:srcRect l="14521" t="12052" r="13595" b="20152"/>
          <a:stretch/>
        </p:blipFill>
        <p:spPr>
          <a:xfrm>
            <a:off x="4848076" y="5805899"/>
            <a:ext cx="1036811" cy="1171156"/>
          </a:xfrm>
          <a:prstGeom prst="rect">
            <a:avLst/>
          </a:prstGeom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F226F6B5-AFA0-0738-C634-FCD817E12A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2" t="20976" r="21287" b="15103"/>
          <a:stretch/>
        </p:blipFill>
        <p:spPr bwMode="auto">
          <a:xfrm>
            <a:off x="1939935" y="5788689"/>
            <a:ext cx="960747" cy="1186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erson in a vest and bow tie&#10;&#10;Description automatically generated">
            <a:extLst>
              <a:ext uri="{FF2B5EF4-FFF2-40B4-BE49-F238E27FC236}">
                <a16:creationId xmlns:a16="http://schemas.microsoft.com/office/drawing/2014/main" id="{5D0B898E-901D-434F-CCAD-87E50F1B7362}"/>
              </a:ext>
            </a:extLst>
          </p:cNvPr>
          <p:cNvPicPr>
            <a:picLocks noChangeAspect="1"/>
          </p:cNvPicPr>
          <p:nvPr/>
        </p:nvPicPr>
        <p:blipFill rotWithShape="1">
          <a:blip r:embed="rId43"/>
          <a:srcRect l="23892" t="8857" r="21265" b="27842"/>
          <a:stretch/>
        </p:blipFill>
        <p:spPr>
          <a:xfrm>
            <a:off x="2865357" y="5806055"/>
            <a:ext cx="1017308" cy="1174190"/>
          </a:xfrm>
          <a:prstGeom prst="rect">
            <a:avLst/>
          </a:prstGeom>
        </p:spPr>
      </p:pic>
      <p:pic>
        <p:nvPicPr>
          <p:cNvPr id="11" name="Picture 10" descr="A person wearing a helmet and glasses&#10;&#10;Description automatically generated">
            <a:extLst>
              <a:ext uri="{FF2B5EF4-FFF2-40B4-BE49-F238E27FC236}">
                <a16:creationId xmlns:a16="http://schemas.microsoft.com/office/drawing/2014/main" id="{9483C339-7FCD-6ABE-1936-B5675352EF26}"/>
              </a:ext>
            </a:extLst>
          </p:cNvPr>
          <p:cNvPicPr>
            <a:picLocks noChangeAspect="1"/>
          </p:cNvPicPr>
          <p:nvPr/>
        </p:nvPicPr>
        <p:blipFill rotWithShape="1">
          <a:blip r:embed="rId44"/>
          <a:srcRect l="11687" t="29749" r="42306" b="16525"/>
          <a:stretch/>
        </p:blipFill>
        <p:spPr>
          <a:xfrm>
            <a:off x="3874666" y="5804414"/>
            <a:ext cx="990179" cy="11563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DA2F2D-FED6-3B10-20CB-D124306CD314}"/>
              </a:ext>
            </a:extLst>
          </p:cNvPr>
          <p:cNvSpPr txBox="1"/>
          <p:nvPr/>
        </p:nvSpPr>
        <p:spPr>
          <a:xfrm>
            <a:off x="6126743" y="6157324"/>
            <a:ext cx="126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CH" sz="1800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nd more…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E96AE9-D656-117B-C159-3DAC31C8680E}"/>
              </a:ext>
            </a:extLst>
          </p:cNvPr>
          <p:cNvSpPr/>
          <p:nvPr/>
        </p:nvSpPr>
        <p:spPr>
          <a:xfrm>
            <a:off x="583622" y="1803768"/>
            <a:ext cx="8039100" cy="3516378"/>
          </a:xfrm>
          <a:prstGeom prst="rect">
            <a:avLst/>
          </a:prstGeom>
          <a:solidFill>
            <a:schemeClr val="tx2">
              <a:lumMod val="10000"/>
              <a:lumOff val="90000"/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 b="0" i="0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Response went well beyond our expectation:</a:t>
            </a:r>
            <a:endParaRPr lang="en-GB" sz="1700" dirty="0">
              <a:solidFill>
                <a:schemeClr val="tx1">
                  <a:lumMod val="85000"/>
                  <a:lumOff val="1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lvl="0" indent="-285750">
              <a:spcBef>
                <a:spcPts val="600"/>
              </a:spcBef>
              <a:buClr>
                <a:srgbClr val="44546A"/>
              </a:buClr>
              <a:buSzPts val="1800"/>
              <a:buFont typeface="Arial"/>
              <a:buChar char="•"/>
            </a:pPr>
            <a:r>
              <a:rPr lang="en-GB" sz="1700" b="1" dirty="0">
                <a:solidFill>
                  <a:srgbClr val="000000">
                    <a:lumMod val="85000"/>
                    <a:lumOff val="15000"/>
                  </a:srgbClr>
                </a:solidFill>
                <a:latin typeface="Calibri"/>
                <a:ea typeface="Calibri"/>
                <a:cs typeface="Calibri"/>
                <a:sym typeface="Calibri"/>
              </a:rPr>
              <a:t>&gt;30 colleagues from CERN and other labs contributed by developing new features and debugging issues </a:t>
            </a:r>
            <a:endParaRPr lang="en-GB" sz="1700" dirty="0">
              <a:solidFill>
                <a:srgbClr val="000000">
                  <a:lumMod val="85000"/>
                  <a:lumOff val="15000"/>
                </a:srgbClr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88963" lvl="5" indent="-261938">
              <a:spcBef>
                <a:spcPts val="600"/>
              </a:spcBef>
              <a:buClr>
                <a:srgbClr val="44546A"/>
              </a:buClr>
              <a:buSzPts val="1800"/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rgbClr val="000000">
                    <a:lumMod val="85000"/>
                    <a:lumOff val="15000"/>
                  </a:srgbClr>
                </a:solidFill>
                <a:latin typeface="Calibri"/>
                <a:ea typeface="Calibri"/>
                <a:cs typeface="Calibri"/>
                <a:sym typeface="Calibri"/>
              </a:rPr>
              <a:t>Leveraging their python skills and the short tool-specific learning curve</a:t>
            </a:r>
          </a:p>
          <a:p>
            <a:pPr marL="285750" marR="0" lvl="0" indent="-285750" algn="l" rtl="0">
              <a:spcBef>
                <a:spcPts val="600"/>
              </a:spcBef>
              <a:spcAft>
                <a:spcPts val="0"/>
              </a:spcAft>
              <a:buClr>
                <a:srgbClr val="44546A"/>
              </a:buClr>
              <a:buSzPts val="1800"/>
              <a:buFont typeface="Arial"/>
              <a:buChar char="•"/>
            </a:pPr>
            <a:r>
              <a:rPr lang="en-GB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Xsuite was</a:t>
            </a:r>
            <a:r>
              <a:rPr lang="en-GB" sz="1700" b="0" i="0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GB" sz="1700" b="1" i="0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adopted by a large and diverse user community</a:t>
            </a:r>
            <a:r>
              <a:rPr lang="en-GB" sz="1700" b="0" i="0" u="none" strike="noStrik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 (&gt;100 users!!!)</a:t>
            </a:r>
          </a:p>
          <a:p>
            <a:pPr marL="800100" lvl="1" indent="-342900">
              <a:spcBef>
                <a:spcPts val="600"/>
              </a:spcBef>
              <a:buClr>
                <a:srgbClr val="44546A"/>
              </a:buClr>
              <a:buSzPts val="1800"/>
              <a:buFont typeface="Courier New" panose="02070309020205020404" pitchFamily="49" charset="0"/>
              <a:buChar char="o"/>
            </a:pPr>
            <a:r>
              <a:rPr lang="en-GB" sz="17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Very </a:t>
            </a:r>
            <a:r>
              <a:rPr lang="en-GB" sz="17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lively community </a:t>
            </a:r>
            <a:r>
              <a:rPr lang="en-GB" sz="17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providing mutual support, advice, lots of feedback to developers </a:t>
            </a:r>
            <a:r>
              <a:rPr lang="en-GB" sz="17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(very precious!)</a:t>
            </a:r>
            <a:endParaRPr lang="en-GB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marR="0" lvl="1" indent="-285750" algn="l" rtl="0">
              <a:spcBef>
                <a:spcPts val="600"/>
              </a:spcBef>
              <a:spcAft>
                <a:spcPts val="0"/>
              </a:spcAft>
              <a:buClr>
                <a:srgbClr val="44546A"/>
              </a:buClr>
              <a:buSzPts val="1800"/>
              <a:buFont typeface="Courier New"/>
              <a:buChar char="o"/>
            </a:pPr>
            <a:r>
              <a:rPr lang="en-GB" sz="17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For first time at CERN we are using the same software tool for </a:t>
            </a:r>
            <a:r>
              <a:rPr lang="en-GB" sz="17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optics, dynamic aperture studies, collimation, beam-beam, space-charge, instabilities, lepton machines, extraction and beam transfer studies and more…</a:t>
            </a:r>
            <a:endParaRPr lang="en-GB" sz="1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200150" marR="0" lvl="2" indent="-285750" algn="l" rtl="0">
              <a:spcBef>
                <a:spcPts val="600"/>
              </a:spcBef>
              <a:spcAft>
                <a:spcPts val="0"/>
              </a:spcAft>
              <a:buClr>
                <a:srgbClr val="44546A"/>
              </a:buClr>
              <a:buSzPts val="1800"/>
              <a:buFont typeface="Wingdings" pitchFamily="2" charset="2"/>
              <a:buChar char="§"/>
            </a:pPr>
            <a:r>
              <a:rPr lang="en-GB" sz="1700" b="0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Already </a:t>
            </a:r>
            <a:r>
              <a:rPr lang="en-GB" sz="1700" b="1" i="0" u="none" strike="noStrike" cap="none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ea typeface="Calibri"/>
                <a:cs typeface="Calibri"/>
                <a:sym typeface="Calibri"/>
              </a:rPr>
              <a:t>profited from lots of synergies</a:t>
            </a:r>
          </a:p>
        </p:txBody>
      </p:sp>
      <p:sp>
        <p:nvSpPr>
          <p:cNvPr id="2" name="Google Shape;175;p7">
            <a:extLst>
              <a:ext uri="{FF2B5EF4-FFF2-40B4-BE49-F238E27FC236}">
                <a16:creationId xmlns:a16="http://schemas.microsoft.com/office/drawing/2014/main" id="{3891C9D5-71DD-22D1-5AF8-FB5C5664D5DB}"/>
              </a:ext>
            </a:extLst>
          </p:cNvPr>
          <p:cNvSpPr txBox="1"/>
          <p:nvPr/>
        </p:nvSpPr>
        <p:spPr>
          <a:xfrm>
            <a:off x="1342767" y="0"/>
            <a:ext cx="7620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 dirty="0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The Xsuite community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3306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311C2DE-8A8F-E916-231E-527174DD7927}"/>
              </a:ext>
            </a:extLst>
          </p:cNvPr>
          <p:cNvSpPr txBox="1"/>
          <p:nvPr/>
        </p:nvSpPr>
        <p:spPr>
          <a:xfrm>
            <a:off x="239465" y="2188825"/>
            <a:ext cx="190058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</a:t>
            </a:r>
            <a:endParaRPr lang="en-CH" dirty="0">
              <a:solidFill>
                <a:srgbClr val="2962A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SPS, TI2, TI8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FCC-ee, FCC-hh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Muon collider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5A130B-FB96-1C2E-1984-8EAF483DD407}"/>
              </a:ext>
            </a:extLst>
          </p:cNvPr>
          <p:cNvSpPr txBox="1"/>
          <p:nvPr/>
        </p:nvSpPr>
        <p:spPr>
          <a:xfrm>
            <a:off x="2110076" y="2201525"/>
            <a:ext cx="22404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SIS-18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SIS-100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Medical 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HIT (Heidelberg)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MEDAUSTRON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PIMMS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NIMMS</a:t>
            </a:r>
          </a:p>
          <a:p>
            <a:endParaRPr lang="en-CH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3BDA642-5EB5-EE2F-3570-4E8991D3B46D}"/>
              </a:ext>
            </a:extLst>
          </p:cNvPr>
          <p:cNvSpPr txBox="1"/>
          <p:nvPr/>
        </p:nvSpPr>
        <p:spPr>
          <a:xfrm>
            <a:off x="4320523" y="2201525"/>
            <a:ext cx="1727717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BNL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RHIC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EIC</a:t>
            </a:r>
          </a:p>
          <a:p>
            <a:endParaRPr lang="en-CH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Fermilab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injector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Recycler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IOTA</a:t>
            </a:r>
          </a:p>
          <a:p>
            <a:endParaRPr lang="en-CH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F69CCE9-19E9-9716-0B45-6091FA838E57}"/>
              </a:ext>
            </a:extLst>
          </p:cNvPr>
          <p:cNvSpPr txBox="1"/>
          <p:nvPr/>
        </p:nvSpPr>
        <p:spPr>
          <a:xfrm>
            <a:off x="6018267" y="2346627"/>
            <a:ext cx="303683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sources and damping rings: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DESY injector 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ELETTRA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BESSY III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CLIC-DR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 and more</a:t>
            </a:r>
          </a:p>
          <a:p>
            <a:endParaRPr lang="en-CH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3D1435-53CA-DC7A-37F6-B87ABF4B8E0D}"/>
              </a:ext>
            </a:extLst>
          </p:cNvPr>
          <p:cNvSpPr txBox="1"/>
          <p:nvPr/>
        </p:nvSpPr>
        <p:spPr>
          <a:xfrm>
            <a:off x="598247" y="1570118"/>
            <a:ext cx="7781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Xsuite simulations have been already used for </a:t>
            </a:r>
            <a:r>
              <a:rPr lang="en-CH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studies covering a variety of rings</a:t>
            </a: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6F76AE-7484-8409-1725-8E762DC208DB}"/>
              </a:ext>
            </a:extLst>
          </p:cNvPr>
          <p:cNvSpPr txBox="1"/>
          <p:nvPr/>
        </p:nvSpPr>
        <p:spPr>
          <a:xfrm>
            <a:off x="1169074" y="5507118"/>
            <a:ext cx="6805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 of these tought us something and</a:t>
            </a:r>
            <a:r>
              <a:rPr lang="en-CH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b="1" dirty="0">
                <a:solidFill>
                  <a:srgbClr val="2962A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contributed to extend and improve the software!</a:t>
            </a:r>
          </a:p>
        </p:txBody>
      </p:sp>
      <p:sp>
        <p:nvSpPr>
          <p:cNvPr id="2" name="Google Shape;175;p7">
            <a:extLst>
              <a:ext uri="{FF2B5EF4-FFF2-40B4-BE49-F238E27FC236}">
                <a16:creationId xmlns:a16="http://schemas.microsoft.com/office/drawing/2014/main" id="{3183FA60-22FB-A609-D311-5FE21C431AF7}"/>
              </a:ext>
            </a:extLst>
          </p:cNvPr>
          <p:cNvSpPr txBox="1"/>
          <p:nvPr/>
        </p:nvSpPr>
        <p:spPr>
          <a:xfrm>
            <a:off x="1342767" y="0"/>
            <a:ext cx="7620000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b="1" i="0" u="none" strike="noStrike" cap="none" dirty="0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The Xsuite community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43193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Outline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4AF453-7296-E64B-929C-C0C2C96EC89A}"/>
              </a:ext>
            </a:extLst>
          </p:cNvPr>
          <p:cNvSpPr txBox="1"/>
          <p:nvPr/>
        </p:nvSpPr>
        <p:spPr>
          <a:xfrm>
            <a:off x="1371918" y="870669"/>
            <a:ext cx="5300422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Introduction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tx2"/>
                </a:solidFill>
              </a:rPr>
              <a:t>Architecture and main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Lattice modeling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Single-particle tracking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Twiss module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Optimized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Particle-matter interaction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Synchrotron radiation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Collective effects (</a:t>
            </a:r>
            <a:r>
              <a:rPr lang="en-US" sz="1700" dirty="0" err="1">
                <a:solidFill>
                  <a:schemeClr val="tx2"/>
                </a:solidFill>
              </a:rPr>
              <a:t>wakefields</a:t>
            </a:r>
            <a:r>
              <a:rPr lang="en-US" sz="1700" dirty="0">
                <a:solidFill>
                  <a:schemeClr val="tx2"/>
                </a:solidFill>
              </a:rPr>
              <a:t>, </a:t>
            </a:r>
            <a:r>
              <a:rPr lang="en-US" sz="1700" dirty="0" err="1">
                <a:solidFill>
                  <a:schemeClr val="tx2"/>
                </a:solidFill>
              </a:rPr>
              <a:t>spacecharge</a:t>
            </a:r>
            <a:r>
              <a:rPr lang="en-US" sz="1700" dirty="0">
                <a:solidFill>
                  <a:schemeClr val="tx2"/>
                </a:solidFill>
              </a:rPr>
              <a:t>, IBS)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700" b="1" dirty="0">
                <a:solidFill>
                  <a:schemeClr val="bg1">
                    <a:lumMod val="65000"/>
                  </a:schemeClr>
                </a:solidFill>
              </a:rPr>
              <a:t>Beam-beam capabilities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Weak-strong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(soft-Gaussian)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 err="1">
                <a:solidFill>
                  <a:schemeClr val="bg1">
                    <a:lumMod val="65000"/>
                  </a:schemeClr>
                </a:solidFill>
              </a:rPr>
              <a:t>Beamstrahlung</a:t>
            </a: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 and Bhabha effect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bg1">
                    <a:lumMod val="65000"/>
                  </a:schemeClr>
                </a:solidFill>
              </a:rPr>
              <a:t>Strong-strong (Particle In Cell)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Summary and final remarks</a:t>
            </a:r>
          </a:p>
        </p:txBody>
      </p:sp>
    </p:spTree>
    <p:extLst>
      <p:ext uri="{BB962C8B-B14F-4D97-AF65-F5344CB8AC3E}">
        <p14:creationId xmlns:p14="http://schemas.microsoft.com/office/powerpoint/2010/main" val="352454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C5A02DE0-2904-3344-8626-2060D0CC0484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Xsuite – architecture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822FF0CA-0BA1-9C4D-93EE-2131EA656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892BDD0-59DB-5E4D-91D4-300E8852D1DB}" type="slidenum">
              <a:rPr lang="en-CH" smtClean="0"/>
              <a:t>8</a:t>
            </a:fld>
            <a:endParaRPr lang="en-CH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542E702-6D10-7846-9E87-1F8B4A3ADC9A}"/>
              </a:ext>
            </a:extLst>
          </p:cNvPr>
          <p:cNvSpPr/>
          <p:nvPr/>
        </p:nvSpPr>
        <p:spPr>
          <a:xfrm flipH="1">
            <a:off x="1326078" y="719807"/>
            <a:ext cx="5688000" cy="3070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8CD95B6-95C1-644F-8AEE-5BE567D122A5}"/>
              </a:ext>
            </a:extLst>
          </p:cNvPr>
          <p:cNvSpPr/>
          <p:nvPr/>
        </p:nvSpPr>
        <p:spPr>
          <a:xfrm>
            <a:off x="1326078" y="3859597"/>
            <a:ext cx="5688000" cy="900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2">
                    <a:lumMod val="50000"/>
                  </a:schemeClr>
                </a:solidFill>
              </a:rPr>
              <a:t>Xobjects</a:t>
            </a:r>
          </a:p>
          <a:p>
            <a:pPr algn="ctr"/>
            <a:r>
              <a:rPr lang="en-CH" sz="1600" dirty="0">
                <a:solidFill>
                  <a:schemeClr val="accent2">
                    <a:lumMod val="50000"/>
                  </a:schemeClr>
                </a:solidFill>
              </a:rPr>
              <a:t>interface to different computing plaforms </a:t>
            </a:r>
          </a:p>
          <a:p>
            <a:pPr algn="ctr"/>
            <a:r>
              <a:rPr lang="en-CH" sz="1600" dirty="0">
                <a:solidFill>
                  <a:schemeClr val="accent2">
                    <a:lumMod val="50000"/>
                  </a:schemeClr>
                </a:solidFill>
              </a:rPr>
              <a:t>(CPUs and GPUs of different vendors)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F5BC11-91AF-A947-B8E8-4F1549794D32}"/>
              </a:ext>
            </a:extLst>
          </p:cNvPr>
          <p:cNvSpPr/>
          <p:nvPr/>
        </p:nvSpPr>
        <p:spPr>
          <a:xfrm>
            <a:off x="1943504" y="1838146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Xfields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computation of EM fields from particle ensembles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C1B76F-4F71-E447-B12C-81D9B2EB7E15}"/>
              </a:ext>
            </a:extLst>
          </p:cNvPr>
          <p:cNvSpPr/>
          <p:nvPr/>
        </p:nvSpPr>
        <p:spPr>
          <a:xfrm>
            <a:off x="4451647" y="849350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Xtrack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single particle 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tracking engine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F1AC131-D55A-B349-B423-61DCB1FF8515}"/>
              </a:ext>
            </a:extLst>
          </p:cNvPr>
          <p:cNvSpPr/>
          <p:nvPr/>
        </p:nvSpPr>
        <p:spPr>
          <a:xfrm>
            <a:off x="1937855" y="849350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Xpart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generation of particles distributions</a:t>
            </a:r>
            <a:endParaRPr lang="en-CH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F113A8-7B9F-2E4B-8AEC-040AC0319C68}"/>
              </a:ext>
            </a:extLst>
          </p:cNvPr>
          <p:cNvSpPr txBox="1"/>
          <p:nvPr/>
        </p:nvSpPr>
        <p:spPr>
          <a:xfrm rot="16200000">
            <a:off x="96071" y="2076264"/>
            <a:ext cx="3041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Physics modules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5F987C2-85AA-7348-B080-AB109534E91A}"/>
              </a:ext>
            </a:extLst>
          </p:cNvPr>
          <p:cNvGrpSpPr/>
          <p:nvPr/>
        </p:nvGrpSpPr>
        <p:grpSpPr>
          <a:xfrm>
            <a:off x="1326693" y="5660550"/>
            <a:ext cx="5688000" cy="686977"/>
            <a:chOff x="801915" y="5980790"/>
            <a:chExt cx="5688000" cy="68697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D705F37-6D58-2E41-8ACC-6D9211714BA3}"/>
                </a:ext>
              </a:extLst>
            </p:cNvPr>
            <p:cNvSpPr/>
            <p:nvPr/>
          </p:nvSpPr>
          <p:spPr>
            <a:xfrm>
              <a:off x="801915" y="5980790"/>
              <a:ext cx="5688000" cy="686977"/>
            </a:xfrm>
            <a:prstGeom prst="rect">
              <a:avLst/>
            </a:prstGeom>
            <a:solidFill>
              <a:srgbClr val="AFABAB">
                <a:alpha val="38039"/>
              </a:srgb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 sz="16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pic>
          <p:nvPicPr>
            <p:cNvPr id="26" name="Picture 2">
              <a:extLst>
                <a:ext uri="{FF2B5EF4-FFF2-40B4-BE49-F238E27FC236}">
                  <a16:creationId xmlns:a16="http://schemas.microsoft.com/office/drawing/2014/main" id="{9E3B9355-8EAE-184B-8FB0-97EE982C35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8137" y="6131213"/>
              <a:ext cx="2022933" cy="3742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Advanced Micro Devices, Inc. logo.">
              <a:extLst>
                <a:ext uri="{FF2B5EF4-FFF2-40B4-BE49-F238E27FC236}">
                  <a16:creationId xmlns:a16="http://schemas.microsoft.com/office/drawing/2014/main" id="{AABD9901-6DCE-BB46-AA79-3C0602B761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7734" y="6151959"/>
              <a:ext cx="1464552" cy="3528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>
              <a:extLst>
                <a:ext uri="{FF2B5EF4-FFF2-40B4-BE49-F238E27FC236}">
                  <a16:creationId xmlns:a16="http://schemas.microsoft.com/office/drawing/2014/main" id="{F013F7A3-B1CA-4440-BFC8-2A81E61655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8082" y="6130540"/>
              <a:ext cx="885304" cy="3742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E27393-BB87-0D44-B23A-F071C9296B69}"/>
              </a:ext>
            </a:extLst>
          </p:cNvPr>
          <p:cNvGrpSpPr/>
          <p:nvPr/>
        </p:nvGrpSpPr>
        <p:grpSpPr>
          <a:xfrm>
            <a:off x="1326693" y="4804894"/>
            <a:ext cx="5688000" cy="789940"/>
            <a:chOff x="816663" y="5163337"/>
            <a:chExt cx="5688000" cy="789940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729CEB7-548F-554A-8CCB-D52F9ADEA9A9}"/>
                </a:ext>
              </a:extLst>
            </p:cNvPr>
            <p:cNvSpPr/>
            <p:nvPr/>
          </p:nvSpPr>
          <p:spPr>
            <a:xfrm>
              <a:off x="816663" y="5179463"/>
              <a:ext cx="5688000" cy="773814"/>
            </a:xfrm>
            <a:prstGeom prst="rect">
              <a:avLst/>
            </a:prstGeom>
            <a:solidFill>
              <a:srgbClr val="0070C0">
                <a:alpha val="38039"/>
              </a:srgb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CH" sz="16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DE1E03A3-9D11-0941-A01D-D0E754205B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287780" y="5386396"/>
              <a:ext cx="2059354" cy="431800"/>
            </a:xfrm>
            <a:prstGeom prst="rect">
              <a:avLst/>
            </a:prstGeom>
          </p:spPr>
        </p:pic>
        <p:pic>
          <p:nvPicPr>
            <p:cNvPr id="32" name="Picture 8" descr="CuPy: NumPy &amp;amp; SciPy for GPU">
              <a:extLst>
                <a:ext uri="{FF2B5EF4-FFF2-40B4-BE49-F238E27FC236}">
                  <a16:creationId xmlns:a16="http://schemas.microsoft.com/office/drawing/2014/main" id="{F374B6CB-8DC2-764C-8BE7-5B9A534917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6903" y="5163337"/>
              <a:ext cx="1809169" cy="7751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EF39265-5943-264A-BB6A-51838CA36BB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CFCFC"/>
                </a:clrFrom>
                <a:clrTo>
                  <a:srgbClr val="FCFCFC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05248" y="5310381"/>
              <a:ext cx="1139135" cy="481091"/>
            </a:xfrm>
            <a:prstGeom prst="rect">
              <a:avLst/>
            </a:prstGeom>
          </p:spPr>
        </p:pic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04028081-DBC8-4143-980F-29FD71EBFEF9}"/>
              </a:ext>
            </a:extLst>
          </p:cNvPr>
          <p:cNvSpPr/>
          <p:nvPr/>
        </p:nvSpPr>
        <p:spPr>
          <a:xfrm>
            <a:off x="3056814" y="2815234"/>
            <a:ext cx="2581893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</a:t>
            </a:r>
            <a:r>
              <a:rPr lang="en-US" b="1" dirty="0" err="1">
                <a:solidFill>
                  <a:schemeClr val="accent6">
                    <a:lumMod val="50000"/>
                  </a:schemeClr>
                </a:solidFill>
              </a:rPr>
              <a:t>coll</a:t>
            </a:r>
            <a:endParaRPr lang="en-CH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Particle-matter interaction and collimation</a:t>
            </a:r>
            <a:endParaRPr lang="en-CH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CA07FA2-A9E0-604E-8F95-77EEAD8398B2}"/>
              </a:ext>
            </a:extLst>
          </p:cNvPr>
          <p:cNvSpPr/>
          <p:nvPr/>
        </p:nvSpPr>
        <p:spPr>
          <a:xfrm>
            <a:off x="4451647" y="1838146"/>
            <a:ext cx="2340000" cy="90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Xdeps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Dependency manager, </a:t>
            </a:r>
          </a:p>
          <a:p>
            <a:pPr algn="ctr"/>
            <a:r>
              <a:rPr lang="en-CH" sz="1600" dirty="0">
                <a:solidFill>
                  <a:schemeClr val="accent6">
                    <a:lumMod val="50000"/>
                  </a:schemeClr>
                </a:solidFill>
              </a:rPr>
              <a:t>deferred expressions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D509BC7-49D9-C945-AF85-240D5767F40C}"/>
              </a:ext>
            </a:extLst>
          </p:cNvPr>
          <p:cNvSpPr txBox="1"/>
          <p:nvPr/>
        </p:nvSpPr>
        <p:spPr>
          <a:xfrm>
            <a:off x="7034065" y="4915539"/>
            <a:ext cx="218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600" dirty="0">
                <a:solidFill>
                  <a:schemeClr val="tx2"/>
                </a:solidFill>
              </a:rPr>
              <a:t>Lower level libraries</a:t>
            </a:r>
          </a:p>
          <a:p>
            <a:r>
              <a:rPr lang="en-CH" sz="1600" dirty="0">
                <a:solidFill>
                  <a:schemeClr val="tx2"/>
                </a:solidFill>
              </a:rPr>
              <a:t>(external, open source)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70B282B-B7A0-C948-B0E6-37C8FE99163E}"/>
              </a:ext>
            </a:extLst>
          </p:cNvPr>
          <p:cNvSpPr txBox="1"/>
          <p:nvPr/>
        </p:nvSpPr>
        <p:spPr>
          <a:xfrm>
            <a:off x="7067662" y="5789657"/>
            <a:ext cx="1124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Hardware</a:t>
            </a:r>
          </a:p>
        </p:txBody>
      </p:sp>
    </p:spTree>
    <p:extLst>
      <p:ext uri="{BB962C8B-B14F-4D97-AF65-F5344CB8AC3E}">
        <p14:creationId xmlns:p14="http://schemas.microsoft.com/office/powerpoint/2010/main" val="12801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9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Lattice modelling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63532-7E94-938F-C10D-5B9E908145D5}"/>
              </a:ext>
            </a:extLst>
          </p:cNvPr>
          <p:cNvSpPr txBox="1"/>
          <p:nvPr/>
        </p:nvSpPr>
        <p:spPr>
          <a:xfrm>
            <a:off x="372185" y="1113324"/>
            <a:ext cx="4562115" cy="26007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962AE"/>
                </a:solidFill>
              </a:rPr>
              <a:t>beam line </a:t>
            </a:r>
            <a:r>
              <a:rPr lang="en-GB" sz="1700" dirty="0">
                <a:solidFill>
                  <a:schemeClr val="tx2"/>
                </a:solidFill>
              </a:rPr>
              <a:t>is represented as a </a:t>
            </a:r>
            <a:r>
              <a:rPr lang="en-GB" sz="1700" b="1" dirty="0">
                <a:solidFill>
                  <a:srgbClr val="2962AE"/>
                </a:solidFill>
              </a:rPr>
              <a:t>sequence of Python objects</a:t>
            </a:r>
            <a:r>
              <a:rPr lang="en-GB" sz="1700" dirty="0">
                <a:solidFill>
                  <a:schemeClr val="tx2"/>
                </a:solidFill>
              </a:rPr>
              <a:t>, each corresponding to an accelerator element or to other physical processes (e.g. magnets, cavities, aperture restrictions, etc.).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Can be </a:t>
            </a:r>
            <a:r>
              <a:rPr lang="en-GB" sz="1700" b="1" dirty="0">
                <a:solidFill>
                  <a:srgbClr val="2962AE"/>
                </a:solidFill>
              </a:rPr>
              <a:t>defined manually </a:t>
            </a:r>
            <a:r>
              <a:rPr lang="en-GB" sz="1700" dirty="0">
                <a:solidFill>
                  <a:schemeClr val="tx2"/>
                </a:solidFill>
              </a:rPr>
              <a:t>or </a:t>
            </a:r>
            <a:r>
              <a:rPr lang="en-GB" sz="1700" b="1" dirty="0">
                <a:solidFill>
                  <a:srgbClr val="2962AE"/>
                </a:solidFill>
              </a:rPr>
              <a:t>imported from MAD-X 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Including </a:t>
            </a:r>
            <a:r>
              <a:rPr lang="en-GB" sz="1700" b="1" dirty="0">
                <a:solidFill>
                  <a:srgbClr val="2962AE"/>
                </a:solidFill>
              </a:rPr>
              <a:t>tilts</a:t>
            </a:r>
            <a:r>
              <a:rPr lang="en-GB" sz="1700" dirty="0">
                <a:solidFill>
                  <a:schemeClr val="tx2"/>
                </a:solidFill>
              </a:rPr>
              <a:t>, </a:t>
            </a:r>
            <a:r>
              <a:rPr lang="en-GB" sz="1700" b="1" dirty="0">
                <a:solidFill>
                  <a:srgbClr val="2962AE"/>
                </a:solidFill>
              </a:rPr>
              <a:t>misalignments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b="1" dirty="0">
                <a:solidFill>
                  <a:srgbClr val="2962AE"/>
                </a:solidFill>
              </a:rPr>
              <a:t>multipolar errors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4888F-D805-BFB8-64A5-14432A7A8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1081" y="1113324"/>
            <a:ext cx="3474710" cy="32600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6D5AE3-5A14-1330-54C3-603BB6BE51D4}"/>
              </a:ext>
            </a:extLst>
          </p:cNvPr>
          <p:cNvSpPr txBox="1"/>
          <p:nvPr/>
        </p:nvSpPr>
        <p:spPr>
          <a:xfrm>
            <a:off x="372185" y="4385073"/>
            <a:ext cx="8204200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dirty="0">
                <a:solidFill>
                  <a:schemeClr val="tx2"/>
                </a:solidFill>
              </a:rPr>
              <a:t>We provide: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“Thin” lattice integration</a:t>
            </a:r>
            <a:r>
              <a:rPr lang="en-GB" sz="1700" dirty="0">
                <a:solidFill>
                  <a:schemeClr val="tx2"/>
                </a:solidFill>
              </a:rPr>
              <a:t>, largely based on the </a:t>
            </a:r>
            <a:r>
              <a:rPr lang="en-GB" sz="1700" dirty="0" err="1">
                <a:solidFill>
                  <a:schemeClr val="tx2"/>
                </a:solidFill>
              </a:rPr>
              <a:t>Sixtrack</a:t>
            </a:r>
            <a:r>
              <a:rPr lang="en-GB" sz="1700" dirty="0">
                <a:solidFill>
                  <a:schemeClr val="tx2"/>
                </a:solidFill>
              </a:rPr>
              <a:t> and </a:t>
            </a:r>
            <a:r>
              <a:rPr lang="en-GB" sz="1700" dirty="0" err="1">
                <a:solidFill>
                  <a:schemeClr val="tx2"/>
                </a:solidFill>
              </a:rPr>
              <a:t>Sixtracklib</a:t>
            </a:r>
            <a:r>
              <a:rPr lang="en-GB" sz="1700" dirty="0">
                <a:solidFill>
                  <a:schemeClr val="tx2"/>
                </a:solidFill>
              </a:rPr>
              <a:t> experience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“Thick” maps</a:t>
            </a:r>
            <a:r>
              <a:rPr lang="en-GB" sz="1700" dirty="0">
                <a:solidFill>
                  <a:srgbClr val="2962AE"/>
                </a:solidFill>
              </a:rPr>
              <a:t> </a:t>
            </a:r>
            <a:r>
              <a:rPr lang="en-GB" sz="1700" dirty="0">
                <a:solidFill>
                  <a:schemeClr val="tx2"/>
                </a:solidFill>
              </a:rPr>
              <a:t>for bending and quadrupole magnets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962AE"/>
                </a:solidFill>
              </a:rPr>
              <a:t>Dipole edge effects </a:t>
            </a:r>
            <a:r>
              <a:rPr lang="en-GB" sz="1700" dirty="0">
                <a:solidFill>
                  <a:schemeClr val="tx2"/>
                </a:solidFill>
              </a:rPr>
              <a:t>including </a:t>
            </a:r>
            <a:r>
              <a:rPr lang="en-GB" sz="1700" b="1" dirty="0">
                <a:solidFill>
                  <a:srgbClr val="2962AE"/>
                </a:solidFill>
              </a:rPr>
              <a:t>fringe fields </a:t>
            </a:r>
            <a:r>
              <a:rPr lang="en-GB" sz="1700" dirty="0">
                <a:solidFill>
                  <a:schemeClr val="tx2"/>
                </a:solidFill>
              </a:rPr>
              <a:t>can be </a:t>
            </a:r>
            <a:r>
              <a:rPr lang="en-GB" sz="1700" dirty="0" err="1">
                <a:solidFill>
                  <a:schemeClr val="tx2"/>
                </a:solidFill>
              </a:rPr>
              <a:t>modeled</a:t>
            </a:r>
            <a:r>
              <a:rPr lang="en-GB" sz="1700" dirty="0">
                <a:solidFill>
                  <a:schemeClr val="tx2"/>
                </a:solidFill>
              </a:rPr>
              <a:t> either in their </a:t>
            </a:r>
            <a:r>
              <a:rPr lang="en-GB" sz="1700" b="1" dirty="0">
                <a:solidFill>
                  <a:srgbClr val="2962AE"/>
                </a:solidFill>
              </a:rPr>
              <a:t>linearized form </a:t>
            </a:r>
            <a:r>
              <a:rPr lang="en-GB" sz="1700" dirty="0">
                <a:solidFill>
                  <a:schemeClr val="tx2"/>
                </a:solidFill>
              </a:rPr>
              <a:t>or as </a:t>
            </a:r>
            <a:r>
              <a:rPr lang="en-GB" sz="1700" b="1" dirty="0">
                <a:solidFill>
                  <a:srgbClr val="2962AE"/>
                </a:solidFill>
              </a:rPr>
              <a:t>full non-linear maps </a:t>
            </a:r>
            <a:r>
              <a:rPr lang="en-GB" sz="1700" dirty="0">
                <a:solidFill>
                  <a:schemeClr val="tx2"/>
                </a:solidFill>
              </a:rPr>
              <a:t>(same fringe model as in MAD-NG and PTC).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82D136-288A-2BF9-5C0C-AD60D2E9A2AD}"/>
              </a:ext>
            </a:extLst>
          </p:cNvPr>
          <p:cNvSpPr txBox="1"/>
          <p:nvPr/>
        </p:nvSpPr>
        <p:spPr>
          <a:xfrm>
            <a:off x="5486400" y="623230"/>
            <a:ext cx="32854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500" dirty="0">
                <a:solidFill>
                  <a:schemeClr val="tx2"/>
                </a:solidFill>
              </a:rPr>
              <a:t>Xsuite model of a ring</a:t>
            </a:r>
          </a:p>
          <a:p>
            <a:pPr algn="ctr"/>
            <a:r>
              <a:rPr lang="en-CH" sz="1500" dirty="0">
                <a:solidFill>
                  <a:schemeClr val="tx2"/>
                </a:solidFill>
              </a:rPr>
              <a:t>(represented with the </a:t>
            </a:r>
            <a:r>
              <a:rPr lang="en-CH" sz="1500" dirty="0">
                <a:solidFill>
                  <a:schemeClr val="tx2"/>
                </a:solidFill>
                <a:hlinkClick r:id="rId3"/>
              </a:rPr>
              <a:t>Xplt package</a:t>
            </a:r>
            <a:r>
              <a:rPr lang="en-CH" sz="1500" dirty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7481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98929</TotalTime>
  <Words>4607</Words>
  <Application>Microsoft Macintosh PowerPoint</Application>
  <PresentationFormat>On-screen Show (4:3)</PresentationFormat>
  <Paragraphs>604</Paragraphs>
  <Slides>47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61" baseType="lpstr">
      <vt:lpstr>-apple-system</vt:lpstr>
      <vt:lpstr>AdvPSTim</vt:lpstr>
      <vt:lpstr>Arial</vt:lpstr>
      <vt:lpstr>Calibri</vt:lpstr>
      <vt:lpstr>Calibri Light</vt:lpstr>
      <vt:lpstr>Consolas</vt:lpstr>
      <vt:lpstr>Courier New</vt:lpstr>
      <vt:lpstr>NewTXMI</vt:lpstr>
      <vt:lpstr>Symbol</vt:lpstr>
      <vt:lpstr>Tahoma</vt:lpstr>
      <vt:lpstr>TeXGyreTermes</vt:lpstr>
      <vt:lpstr>txsys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1725</cp:revision>
  <dcterms:created xsi:type="dcterms:W3CDTF">2020-09-04T13:28:31Z</dcterms:created>
  <dcterms:modified xsi:type="dcterms:W3CDTF">2024-09-04T19:29:57Z</dcterms:modified>
</cp:coreProperties>
</file>